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9" r:id="rId2"/>
    <p:sldId id="260" r:id="rId3"/>
    <p:sldId id="261" r:id="rId4"/>
    <p:sldId id="273" r:id="rId5"/>
    <p:sldId id="267" r:id="rId6"/>
    <p:sldId id="274" r:id="rId7"/>
    <p:sldId id="269" r:id="rId8"/>
    <p:sldId id="264" r:id="rId9"/>
    <p:sldId id="268" r:id="rId10"/>
    <p:sldId id="271" r:id="rId11"/>
    <p:sldId id="275" r:id="rId12"/>
    <p:sldId id="272" r:id="rId13"/>
    <p:sldId id="263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  <a:srgbClr val="ECECE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634" autoAdjust="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7D5BA-E27E-417C-B51E-848E20D126D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3DB62-1C58-410F-A49F-C5C6E1FC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6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3DB62-1C58-410F-A49F-C5C6E1FCD5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9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gpan/machine_learning_3252_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nGPan/Machine_Learning_3252_project/blob/master/project.ipynb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peedwall10/iot-device-network-logs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kaggle.com/speedwall10/iot-device-network-log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nGPan/Machine_Learning_3252_project/blob/master/src/s04_build_models.py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F8693C-6BE2-44A4-800C-42607B636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158074"/>
            <a:ext cx="8689976" cy="137159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network based intrusion detection system in </a:t>
            </a:r>
            <a:r>
              <a:rPr lang="en-IN" b="1" dirty="0" err="1">
                <a:solidFill>
                  <a:schemeClr val="tx2"/>
                </a:solidFill>
              </a:rPr>
              <a:t>Iot</a:t>
            </a:r>
            <a:r>
              <a:rPr lang="en-IN" b="1" dirty="0">
                <a:solidFill>
                  <a:schemeClr val="tx2"/>
                </a:solidFill>
              </a:rPr>
              <a:t> devices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D74C23C-BC60-4FFD-B02D-E0E74B55F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330" y="3188640"/>
            <a:ext cx="11211339" cy="30121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Course: SCS_3253_024 Machine Learning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Team 7</a:t>
            </a:r>
          </a:p>
          <a:p>
            <a:pPr>
              <a:lnSpc>
                <a:spcPct val="100000"/>
              </a:lnSpc>
            </a:pPr>
            <a:r>
              <a:rPr lang="en-US" sz="2000" dirty="0" err="1"/>
              <a:t>Bhavnil</a:t>
            </a:r>
            <a:r>
              <a:rPr lang="en-US" sz="2000" dirty="0"/>
              <a:t> Patel, </a:t>
            </a:r>
            <a:r>
              <a:rPr lang="en-US" sz="2000" dirty="0" err="1"/>
              <a:t>Dhairya</a:t>
            </a:r>
            <a:r>
              <a:rPr lang="en-US" sz="2000" dirty="0"/>
              <a:t> </a:t>
            </a:r>
            <a:r>
              <a:rPr lang="en-US" sz="2000" dirty="0" err="1"/>
              <a:t>Sheth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Vinay Pandit</a:t>
            </a:r>
          </a:p>
          <a:p>
            <a:endParaRPr lang="en-US" dirty="0"/>
          </a:p>
          <a:p>
            <a:pPr algn="l"/>
            <a:r>
              <a:rPr lang="sv-SE" cap="none" dirty="0"/>
              <a:t>Git Link</a:t>
            </a:r>
            <a:r>
              <a:rPr lang="sv-SE" dirty="0"/>
              <a:t> : </a:t>
            </a:r>
            <a:r>
              <a:rPr lang="sv-SE" cap="none" dirty="0">
                <a:hlinkClick r:id="rId3"/>
              </a:rPr>
              <a:t>https://github.Com/vingpan/machine_learning_3252_project</a:t>
            </a:r>
            <a:endParaRPr lang="sv-SE" cap="none" dirty="0"/>
          </a:p>
          <a:p>
            <a:pPr algn="l"/>
            <a:r>
              <a:rPr lang="sv-SE" cap="none" dirty="0"/>
              <a:t>Link to Notebook: </a:t>
            </a:r>
            <a:r>
              <a:rPr lang="sv-SE" cap="none" dirty="0">
                <a:hlinkClick r:id="rId4"/>
              </a:rPr>
              <a:t>https://github.com/VinGPan/Machine_Learning_3252_project/blob/master/project.ipynb</a:t>
            </a:r>
            <a:endParaRPr lang="sv-SE" cap="none" dirty="0"/>
          </a:p>
          <a:p>
            <a:endParaRPr lang="sv-SE" cap="none" dirty="0"/>
          </a:p>
          <a:p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03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4C8-F448-4DAD-A070-BB2C37A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8352"/>
            <a:ext cx="10364451" cy="563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FEATURE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6A1D9-8253-4BCD-B0B7-A0CBD275CE43}"/>
              </a:ext>
            </a:extLst>
          </p:cNvPr>
          <p:cNvSpPr txBox="1">
            <a:spLocks/>
          </p:cNvSpPr>
          <p:nvPr/>
        </p:nvSpPr>
        <p:spPr>
          <a:xfrm>
            <a:off x="437322" y="662609"/>
            <a:ext cx="11317356" cy="55592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Though it is beneficial to consider longer historical values while predicting the future Normality/attack values, increasing the history will also increase the dimensionality of the data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Hence, use an open-source library called </a:t>
            </a:r>
            <a:r>
              <a:rPr lang="en-IN" cap="none" dirty="0" err="1">
                <a:solidFill>
                  <a:schemeClr val="tx2"/>
                </a:solidFill>
              </a:rPr>
              <a:t>PyEEG</a:t>
            </a:r>
            <a:r>
              <a:rPr lang="en-IN" cap="none" dirty="0">
                <a:solidFill>
                  <a:schemeClr val="tx2"/>
                </a:solidFill>
              </a:rPr>
              <a:t> for Feature Extraction from time-series data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2"/>
                </a:solidFill>
              </a:rPr>
              <a:t>Below list of </a:t>
            </a:r>
            <a:r>
              <a:rPr lang="en-US" cap="none" dirty="0" err="1">
                <a:solidFill>
                  <a:schemeClr val="tx2"/>
                </a:solidFill>
              </a:rPr>
              <a:t>PyEEG</a:t>
            </a:r>
            <a:r>
              <a:rPr lang="en-US" cap="none" dirty="0">
                <a:solidFill>
                  <a:schemeClr val="tx2"/>
                </a:solidFill>
              </a:rPr>
              <a:t> features are used</a:t>
            </a:r>
          </a:p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DAB0125-07D2-4A1F-8DEE-B09D59F59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269815"/>
              </p:ext>
            </p:extLst>
          </p:nvPr>
        </p:nvGraphicFramePr>
        <p:xfrm>
          <a:off x="720395" y="2638164"/>
          <a:ext cx="9695813" cy="2529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95813">
                  <a:extLst>
                    <a:ext uri="{9D8B030D-6E8A-4147-A177-3AD203B41FA5}">
                      <a16:colId xmlns:a16="http://schemas.microsoft.com/office/drawing/2014/main" val="1418428367"/>
                    </a:ext>
                  </a:extLst>
                </a:gridCol>
              </a:tblGrid>
              <a:tr h="348242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2"/>
                          </a:solidFill>
                        </a:rPr>
                        <a:t>Power Spectral Analysis</a:t>
                      </a:r>
                      <a:r>
                        <a:rPr lang="en-IN" sz="1800" dirty="0">
                          <a:solidFill>
                            <a:schemeClr val="tx2"/>
                          </a:solidFill>
                        </a:rPr>
                        <a:t>: </a:t>
                      </a:r>
                      <a:r>
                        <a:rPr lang="en-IN" sz="1800" b="0" dirty="0">
                          <a:solidFill>
                            <a:schemeClr val="tx2"/>
                          </a:solidFill>
                        </a:rPr>
                        <a:t>Measure of signal's power content versus frequency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9896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Entropy and Information: </a:t>
                      </a:r>
                      <a:r>
                        <a:rPr lang="en-IN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Entropy quantifies how "informative" or "surprising" the entire random variable is</a:t>
                      </a:r>
                      <a:endParaRPr lang="en-US" sz="1800" b="0" i="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30314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IN" sz="2000" b="1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Fractal Dimension: </a:t>
                      </a:r>
                      <a:r>
                        <a:rPr lang="en-IN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fractal dimension is an index for characterizing fractal patterns. Fractals are self-similar structures but with different scales.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328128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IN" sz="2000" b="1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Hurst Exponent</a:t>
                      </a:r>
                      <a:r>
                        <a:rPr lang="en-IN" sz="20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IN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measure of long-term memory of time series</a:t>
                      </a:r>
                      <a:endParaRPr lang="en-US" sz="1800" b="0" i="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495875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IN" sz="2000" b="1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Detrended Fluctuation Analysis</a:t>
                      </a:r>
                      <a:r>
                        <a:rPr lang="en-IN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 method for determining the statistical self-affinity of a signal.</a:t>
                      </a:r>
                      <a:endParaRPr lang="en-US" sz="1800" b="0" i="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165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909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4C8-F448-4DAD-A070-BB2C37A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8352"/>
            <a:ext cx="10364451" cy="563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Validation RESULTS-top 3 classifiers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58313-EAC0-4213-9F7A-E3469AA662A0}"/>
              </a:ext>
            </a:extLst>
          </p:cNvPr>
          <p:cNvSpPr txBox="1">
            <a:spLocks/>
          </p:cNvSpPr>
          <p:nvPr/>
        </p:nvSpPr>
        <p:spPr>
          <a:xfrm>
            <a:off x="1378228" y="892202"/>
            <a:ext cx="2574366" cy="5631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Clr>
                <a:schemeClr val="tx2"/>
              </a:buClr>
              <a:buNone/>
            </a:pPr>
            <a:r>
              <a:rPr lang="en-US" cap="none" dirty="0">
                <a:solidFill>
                  <a:schemeClr val="tx2"/>
                </a:solidFill>
              </a:rPr>
              <a:t>Attack Detection</a:t>
            </a:r>
          </a:p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B0999-0228-481D-99E0-ED810CBD8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409" y="1877171"/>
            <a:ext cx="7200000" cy="1019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86B927-CD1C-46C2-90C5-35AB1642D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409" y="731520"/>
            <a:ext cx="7200000" cy="978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4F08BA-C1AC-43CE-94C4-3C92FD649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409" y="3057195"/>
            <a:ext cx="7200000" cy="10193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B2821F-8901-4FB2-8F6E-DE8D25E8E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409" y="4209352"/>
            <a:ext cx="7181850" cy="10193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868B96-969A-4E91-8858-8D20EAC41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5409" y="5347927"/>
            <a:ext cx="7200000" cy="1006786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877875CA-923F-49B8-B7C0-3D69BDFA76C2}"/>
              </a:ext>
            </a:extLst>
          </p:cNvPr>
          <p:cNvSpPr txBox="1">
            <a:spLocks/>
          </p:cNvSpPr>
          <p:nvPr/>
        </p:nvSpPr>
        <p:spPr>
          <a:xfrm>
            <a:off x="119270" y="1877171"/>
            <a:ext cx="3833324" cy="10193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n-IN" cap="none" dirty="0">
                <a:solidFill>
                  <a:schemeClr val="tx2"/>
                </a:solidFill>
              </a:rPr>
              <a:t>Predict Near Future Attacks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n-IN" cap="none" dirty="0">
                <a:solidFill>
                  <a:schemeClr val="tx2"/>
                </a:solidFill>
              </a:rPr>
              <a:t>history = 5 &amp; lead=10</a:t>
            </a:r>
            <a:endParaRPr lang="en-US" cap="none" dirty="0">
              <a:solidFill>
                <a:schemeClr val="tx2"/>
              </a:solidFill>
            </a:endParaRPr>
          </a:p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4E6D611-F2D9-462A-84A1-C2869E0CBAC7}"/>
              </a:ext>
            </a:extLst>
          </p:cNvPr>
          <p:cNvSpPr txBox="1">
            <a:spLocks/>
          </p:cNvSpPr>
          <p:nvPr/>
        </p:nvSpPr>
        <p:spPr>
          <a:xfrm>
            <a:off x="119270" y="3057195"/>
            <a:ext cx="3833324" cy="10193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n-IN" cap="none" dirty="0">
                <a:solidFill>
                  <a:schemeClr val="tx2"/>
                </a:solidFill>
              </a:rPr>
              <a:t>Predict Far Future Attacks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n-IN" cap="none" dirty="0">
                <a:solidFill>
                  <a:schemeClr val="tx2"/>
                </a:solidFill>
              </a:rPr>
              <a:t>history = 5 &amp; lead = 100</a:t>
            </a:r>
            <a:endParaRPr lang="en-US" cap="none" dirty="0">
              <a:solidFill>
                <a:schemeClr val="tx2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8790BE6-B20C-4C22-966B-EA12D4D45825}"/>
              </a:ext>
            </a:extLst>
          </p:cNvPr>
          <p:cNvSpPr txBox="1">
            <a:spLocks/>
          </p:cNvSpPr>
          <p:nvPr/>
        </p:nvSpPr>
        <p:spPr>
          <a:xfrm>
            <a:off x="119270" y="4209352"/>
            <a:ext cx="3833324" cy="10193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n-IN" cap="none" dirty="0">
                <a:solidFill>
                  <a:schemeClr val="tx2"/>
                </a:solidFill>
              </a:rPr>
              <a:t>Predict Far Future Attacks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n-IN" cap="none" dirty="0">
                <a:solidFill>
                  <a:schemeClr val="tx2"/>
                </a:solidFill>
              </a:rPr>
              <a:t>history = 100 &amp; lead = 10</a:t>
            </a:r>
            <a:endParaRPr lang="en-US" cap="none" dirty="0">
              <a:solidFill>
                <a:schemeClr val="tx2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C11BBC7-0051-4B46-BEE8-FF6EEADD324D}"/>
              </a:ext>
            </a:extLst>
          </p:cNvPr>
          <p:cNvSpPr txBox="1">
            <a:spLocks/>
          </p:cNvSpPr>
          <p:nvPr/>
        </p:nvSpPr>
        <p:spPr>
          <a:xfrm>
            <a:off x="119270" y="5347927"/>
            <a:ext cx="3896139" cy="101934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n-IN" cap="none" dirty="0">
                <a:solidFill>
                  <a:schemeClr val="tx2"/>
                </a:solidFill>
              </a:rPr>
              <a:t>Predict Far Future Attacks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n-IN" cap="none" dirty="0">
                <a:solidFill>
                  <a:schemeClr val="tx2"/>
                </a:solidFill>
              </a:rPr>
              <a:t>history = 100 &amp; lead = 100</a:t>
            </a:r>
          </a:p>
        </p:txBody>
      </p:sp>
    </p:spTree>
    <p:extLst>
      <p:ext uri="{BB962C8B-B14F-4D97-AF65-F5344CB8AC3E}">
        <p14:creationId xmlns:p14="http://schemas.microsoft.com/office/powerpoint/2010/main" val="3943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4C8-F448-4DAD-A070-BB2C37A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8352"/>
            <a:ext cx="10364451" cy="563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TEST RESULTS on the Best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58313-EAC0-4213-9F7A-E3469AA662A0}"/>
              </a:ext>
            </a:extLst>
          </p:cNvPr>
          <p:cNvSpPr txBox="1">
            <a:spLocks/>
          </p:cNvSpPr>
          <p:nvPr/>
        </p:nvSpPr>
        <p:spPr>
          <a:xfrm>
            <a:off x="913774" y="731520"/>
            <a:ext cx="10986678" cy="11937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2"/>
                </a:solidFill>
              </a:rPr>
              <a:t> Attack Detection Model - </a:t>
            </a:r>
            <a:r>
              <a:rPr lang="en-IN" cap="none" dirty="0">
                <a:solidFill>
                  <a:schemeClr val="tx2"/>
                </a:solidFill>
              </a:rPr>
              <a:t>Test accuracy = 100.0% &amp; F1 = 1.0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 Predict Near Future Attacks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n-IN" cap="none" dirty="0">
                <a:solidFill>
                  <a:schemeClr val="tx2"/>
                </a:solidFill>
              </a:rPr>
              <a:t>     with history = 5 &amp; lead=10  -  Test accuracy = 56.9%, balanced accuracy = 54.7%, F1 = 0.54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cap="none" dirty="0">
              <a:solidFill>
                <a:schemeClr val="tx2"/>
              </a:solidFill>
            </a:endParaRPr>
          </a:p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77875CA-923F-49B8-B7C0-3D69BDFA76C2}"/>
              </a:ext>
            </a:extLst>
          </p:cNvPr>
          <p:cNvSpPr txBox="1">
            <a:spLocks/>
          </p:cNvSpPr>
          <p:nvPr/>
        </p:nvSpPr>
        <p:spPr>
          <a:xfrm>
            <a:off x="913774" y="4803638"/>
            <a:ext cx="3833324" cy="10193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4272E63-8A88-4243-B9E0-3F37BEEFC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61" y="1925292"/>
            <a:ext cx="3517755" cy="30310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E66FDB-2E4B-451E-9344-D224BE059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901" y="1925291"/>
            <a:ext cx="4795995" cy="303102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27668C2-D39A-4BD3-9D5A-5C569F989879}"/>
              </a:ext>
            </a:extLst>
          </p:cNvPr>
          <p:cNvSpPr/>
          <p:nvPr/>
        </p:nvSpPr>
        <p:spPr>
          <a:xfrm>
            <a:off x="913774" y="5212320"/>
            <a:ext cx="103351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/>
                </a:solidFill>
              </a:rPr>
              <a:t>Seen promising F1 score for actual attacks.</a:t>
            </a:r>
          </a:p>
          <a:p>
            <a:pPr marL="742950" lvl="1" indent="-285750"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/>
                </a:solidFill>
              </a:rPr>
              <a:t>DDOS (Distributed denial of service) attack =&gt; F1 Score = 0.6</a:t>
            </a:r>
          </a:p>
          <a:p>
            <a:pPr marL="742950" lvl="1" indent="-285750"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/>
                </a:solidFill>
              </a:rPr>
              <a:t>Scan Attack =&gt; F1 Score = 0.61</a:t>
            </a:r>
          </a:p>
          <a:p>
            <a:pPr marL="742950" lvl="1" indent="-285750"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/>
                </a:solidFill>
              </a:rPr>
              <a:t>Man In the Middle Attack =&gt; F1 Score = 0.89</a:t>
            </a:r>
            <a:endParaRPr lang="en-IN" sz="2000" b="0" i="0" dirty="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906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4C8-F448-4DAD-A070-BB2C37A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8352"/>
            <a:ext cx="10364451" cy="563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8D4A7-2857-4CA8-90EB-4D37121AA6BB}"/>
              </a:ext>
            </a:extLst>
          </p:cNvPr>
          <p:cNvSpPr txBox="1">
            <a:spLocks/>
          </p:cNvSpPr>
          <p:nvPr/>
        </p:nvSpPr>
        <p:spPr>
          <a:xfrm>
            <a:off x="913774" y="1026941"/>
            <a:ext cx="10986678" cy="55426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3200" cap="none" dirty="0">
                <a:solidFill>
                  <a:schemeClr val="tx2"/>
                </a:solidFill>
              </a:rPr>
              <a:t> Developed ML model which can predict and detect attacks.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3200" cap="none" dirty="0">
                <a:solidFill>
                  <a:schemeClr val="tx2"/>
                </a:solidFill>
              </a:rPr>
              <a:t> Developed a Model Search mechanism which exhaustively searched for optimal model among several possible classification approaches.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3200" cap="none" dirty="0">
                <a:solidFill>
                  <a:schemeClr val="tx2"/>
                </a:solidFill>
              </a:rPr>
              <a:t> Our model detected the attacks with 100% accuracy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3200" cap="none" dirty="0">
                <a:solidFill>
                  <a:schemeClr val="tx2"/>
                </a:solidFill>
              </a:rPr>
              <a:t> Our best attack predictor model based on Random Forest can detect “Man In the Middle Attack” approx. 2 seconds in advance, with promising F1 score of 0.89.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3200" cap="none" dirty="0">
                <a:solidFill>
                  <a:schemeClr val="tx2"/>
                </a:solidFill>
              </a:rPr>
              <a:t> Explored the usage of </a:t>
            </a:r>
            <a:r>
              <a:rPr lang="en-IN" sz="3200" cap="none" dirty="0" err="1">
                <a:solidFill>
                  <a:schemeClr val="tx2"/>
                </a:solidFill>
              </a:rPr>
              <a:t>PyEEG</a:t>
            </a:r>
            <a:r>
              <a:rPr lang="en-IN" sz="3200" cap="none" dirty="0">
                <a:solidFill>
                  <a:schemeClr val="tx2"/>
                </a:solidFill>
              </a:rPr>
              <a:t> library for this problem.</a:t>
            </a:r>
            <a:endParaRPr lang="en-US" sz="3200" cap="none" dirty="0">
              <a:solidFill>
                <a:schemeClr val="tx2"/>
              </a:solidFill>
            </a:endParaRPr>
          </a:p>
          <a:p>
            <a:pPr marL="0" indent="0">
              <a:buClr>
                <a:schemeClr val="tx2"/>
              </a:buClr>
              <a:buNone/>
            </a:pPr>
            <a:endParaRPr lang="en-US" sz="3200" cap="non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793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3DB21B-16FB-498C-A3FD-52097370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975800"/>
            <a:ext cx="10364451" cy="90639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717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8DE5-5677-4329-8817-5B837F1DC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28796"/>
            <a:ext cx="10364451" cy="3967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D2257-AFCF-4329-8A4B-B3985F5607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7734" y="1066801"/>
            <a:ext cx="10916530" cy="5253368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3200" cap="none" dirty="0">
                <a:solidFill>
                  <a:schemeClr val="tx2"/>
                </a:solidFill>
              </a:rPr>
              <a:t> Introduction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3200" cap="none" dirty="0">
                <a:solidFill>
                  <a:schemeClr val="tx2"/>
                </a:solidFill>
              </a:rPr>
              <a:t> Data Description &amp; EDA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3200" cap="none" dirty="0">
                <a:solidFill>
                  <a:schemeClr val="tx2"/>
                </a:solidFill>
              </a:rPr>
              <a:t> Time-Series View of Data 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3200" cap="none" dirty="0">
                <a:solidFill>
                  <a:schemeClr val="tx2"/>
                </a:solidFill>
              </a:rPr>
              <a:t> Problem Statement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3200" cap="none" dirty="0">
                <a:solidFill>
                  <a:schemeClr val="tx2"/>
                </a:solidFill>
              </a:rPr>
              <a:t> Model Search Framework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3200" cap="none" dirty="0">
                <a:solidFill>
                  <a:schemeClr val="tx2"/>
                </a:solidFill>
              </a:rPr>
              <a:t> Results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3200" cap="none" dirty="0">
                <a:solidFill>
                  <a:schemeClr val="tx2"/>
                </a:solidFill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253867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4C8-F448-4DAD-A070-BB2C37A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8352"/>
            <a:ext cx="10364451" cy="563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384E89-50C7-458D-B39E-8C8EE5B12E7A}"/>
              </a:ext>
            </a:extLst>
          </p:cNvPr>
          <p:cNvSpPr txBox="1">
            <a:spLocks/>
          </p:cNvSpPr>
          <p:nvPr/>
        </p:nvSpPr>
        <p:spPr>
          <a:xfrm>
            <a:off x="424070" y="731520"/>
            <a:ext cx="11343860" cy="5958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B7DC9D-D3CD-480D-9341-84E29CE20666}"/>
              </a:ext>
            </a:extLst>
          </p:cNvPr>
          <p:cNvSpPr txBox="1">
            <a:spLocks/>
          </p:cNvSpPr>
          <p:nvPr/>
        </p:nvSpPr>
        <p:spPr>
          <a:xfrm>
            <a:off x="637734" y="873112"/>
            <a:ext cx="10916530" cy="581653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3200" cap="none" dirty="0">
                <a:solidFill>
                  <a:schemeClr val="tx2"/>
                </a:solidFill>
              </a:rPr>
              <a:t> Background: </a:t>
            </a:r>
            <a:r>
              <a:rPr lang="en-IN" sz="3200" cap="none" dirty="0">
                <a:solidFill>
                  <a:schemeClr val="tx2"/>
                </a:solidFill>
              </a:rPr>
              <a:t>A system that detects cyber attacks can prevent any harm caused by them.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3200" cap="none" dirty="0">
                <a:solidFill>
                  <a:schemeClr val="tx2"/>
                </a:solidFill>
              </a:rPr>
              <a:t> Objective: </a:t>
            </a:r>
            <a:r>
              <a:rPr lang="en-IN" sz="3200" cap="none">
                <a:solidFill>
                  <a:schemeClr val="tx2"/>
                </a:solidFill>
              </a:rPr>
              <a:t>build ML models </a:t>
            </a:r>
            <a:r>
              <a:rPr lang="en-IN" sz="3200" cap="none" dirty="0">
                <a:solidFill>
                  <a:schemeClr val="tx2"/>
                </a:solidFill>
              </a:rPr>
              <a:t>that identifies 3 types of attacks: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3000" cap="none" dirty="0">
                <a:solidFill>
                  <a:schemeClr val="tx2"/>
                </a:solidFill>
              </a:rPr>
              <a:t> Distributed denial of service (DDOS) attack- </a:t>
            </a:r>
            <a:r>
              <a:rPr lang="en-IN" sz="2600" cap="none" dirty="0">
                <a:solidFill>
                  <a:schemeClr val="tx2"/>
                </a:solidFill>
              </a:rPr>
              <a:t>attacker attempts to make a machine or network resource unavailable for it’s users. </a:t>
            </a:r>
            <a:endParaRPr lang="en-IN" sz="2400" cap="none" dirty="0">
              <a:solidFill>
                <a:schemeClr val="tx2"/>
              </a:solidFill>
            </a:endParaRP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3200" cap="none" dirty="0">
                <a:solidFill>
                  <a:schemeClr val="tx2"/>
                </a:solidFill>
              </a:rPr>
              <a:t> Port Scan Attack- </a:t>
            </a:r>
            <a:r>
              <a:rPr lang="en-IN" sz="2600" cap="none" dirty="0">
                <a:solidFill>
                  <a:schemeClr val="tx2"/>
                </a:solidFill>
              </a:rPr>
              <a:t>attacker attempts to identify exploitable vulnerabilities on targeted systems</a:t>
            </a:r>
            <a:endParaRPr lang="en-IN" sz="2400" cap="none" dirty="0">
              <a:solidFill>
                <a:schemeClr val="tx2"/>
              </a:solidFill>
            </a:endParaRP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3200" cap="none" dirty="0">
                <a:solidFill>
                  <a:schemeClr val="tx2"/>
                </a:solidFill>
              </a:rPr>
              <a:t> Man In the Middle Attack-  </a:t>
            </a:r>
            <a:r>
              <a:rPr lang="en-IN" sz="2600" cap="none" dirty="0">
                <a:solidFill>
                  <a:schemeClr val="tx2"/>
                </a:solidFill>
              </a:rPr>
              <a:t>attacker attempts to secretly alter the communications between two parties who believe that they are directly communicating with each other.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3400" cap="none" dirty="0">
                <a:solidFill>
                  <a:schemeClr val="tx2"/>
                </a:solidFill>
              </a:rPr>
              <a:t> Build both detection &amp; prediction models.</a:t>
            </a:r>
            <a:endParaRPr lang="en-IN" sz="3400" cap="non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76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4C8-F448-4DAD-A070-BB2C37A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8352"/>
            <a:ext cx="10364451" cy="563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Novel ideas &amp; contributions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384E89-50C7-458D-B39E-8C8EE5B12E7A}"/>
              </a:ext>
            </a:extLst>
          </p:cNvPr>
          <p:cNvSpPr txBox="1">
            <a:spLocks/>
          </p:cNvSpPr>
          <p:nvPr/>
        </p:nvSpPr>
        <p:spPr>
          <a:xfrm>
            <a:off x="424070" y="731520"/>
            <a:ext cx="11343860" cy="5958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B7DC9D-D3CD-480D-9341-84E29CE20666}"/>
              </a:ext>
            </a:extLst>
          </p:cNvPr>
          <p:cNvSpPr txBox="1">
            <a:spLocks/>
          </p:cNvSpPr>
          <p:nvPr/>
        </p:nvSpPr>
        <p:spPr>
          <a:xfrm>
            <a:off x="637734" y="873112"/>
            <a:ext cx="10916530" cy="525336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3200" cap="none" dirty="0">
                <a:solidFill>
                  <a:schemeClr val="tx2"/>
                </a:solidFill>
              </a:rPr>
              <a:t> </a:t>
            </a:r>
            <a:r>
              <a:rPr lang="en-IN" sz="3200" cap="none" dirty="0">
                <a:solidFill>
                  <a:schemeClr val="tx2"/>
                </a:solidFill>
              </a:rPr>
              <a:t>We are the first to build an end-to-end ML model on the Kaggle dataset </a:t>
            </a:r>
            <a:r>
              <a:rPr lang="en-IN" sz="3200" cap="none" dirty="0">
                <a:solidFill>
                  <a:schemeClr val="tx2"/>
                </a:solidFill>
                <a:hlinkClick r:id="rId2"/>
              </a:rPr>
              <a:t>https://www.kaggle.com/speedwall10/iot-device-network-logs</a:t>
            </a:r>
            <a:r>
              <a:rPr lang="en-IN" sz="3200" cap="none" dirty="0">
                <a:solidFill>
                  <a:schemeClr val="tx2"/>
                </a:solidFill>
              </a:rPr>
              <a:t>. At the time of writing this report, there are NO publicly available kernels to detect/predict using this dataset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3200" cap="none" dirty="0">
                <a:solidFill>
                  <a:schemeClr val="tx2"/>
                </a:solidFill>
              </a:rPr>
              <a:t> We have developed Model Search Framework. For a dataset (X, y) this validates 120 model pipelines.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3200" cap="none" dirty="0">
                <a:solidFill>
                  <a:schemeClr val="tx2"/>
                </a:solidFill>
              </a:rPr>
              <a:t> We have explored the possibility of utilizing a time-series analysis APIs provided by </a:t>
            </a:r>
            <a:r>
              <a:rPr lang="en-IN" sz="3200" cap="none" dirty="0" err="1">
                <a:solidFill>
                  <a:schemeClr val="tx2"/>
                </a:solidFill>
              </a:rPr>
              <a:t>PyEEG</a:t>
            </a:r>
            <a:r>
              <a:rPr lang="en-IN" sz="3200" cap="none" dirty="0">
                <a:solidFill>
                  <a:schemeClr val="tx2"/>
                </a:solidFill>
              </a:rPr>
              <a:t>, an open-source library originally developed to analyse EEG signals.</a:t>
            </a:r>
          </a:p>
        </p:txBody>
      </p:sp>
    </p:spTree>
    <p:extLst>
      <p:ext uri="{BB962C8B-B14F-4D97-AF65-F5344CB8AC3E}">
        <p14:creationId xmlns:p14="http://schemas.microsoft.com/office/powerpoint/2010/main" val="34264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4C8-F448-4DAD-A070-BB2C37A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8352"/>
            <a:ext cx="10364451" cy="563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DATA Description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9E317C1-DEAA-4A15-B58C-EF87950E7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93407"/>
              </p:ext>
            </p:extLst>
          </p:nvPr>
        </p:nvGraphicFramePr>
        <p:xfrm>
          <a:off x="249048" y="1722445"/>
          <a:ext cx="5005582" cy="48951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2791">
                  <a:extLst>
                    <a:ext uri="{9D8B030D-6E8A-4147-A177-3AD203B41FA5}">
                      <a16:colId xmlns:a16="http://schemas.microsoft.com/office/drawing/2014/main" val="1418428367"/>
                    </a:ext>
                  </a:extLst>
                </a:gridCol>
                <a:gridCol w="2502791">
                  <a:extLst>
                    <a:ext uri="{9D8B030D-6E8A-4147-A177-3AD203B41FA5}">
                      <a16:colId xmlns:a16="http://schemas.microsoft.com/office/drawing/2014/main" val="3213582513"/>
                    </a:ext>
                  </a:extLst>
                </a:gridCol>
              </a:tblGrid>
              <a:tr h="3988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Over 400K Samples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99600"/>
                  </a:ext>
                </a:extLst>
              </a:tr>
              <a:tr h="610349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2"/>
                          </a:solidFill>
                        </a:rPr>
                        <a:t>frame.number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: Index of the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ip.proto</a:t>
                      </a: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Frame protocol type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9896"/>
                  </a:ext>
                </a:extLst>
              </a:tr>
              <a:tr h="61034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frame.time</a:t>
                      </a: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IN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Stamp of the frame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ip.len</a:t>
                      </a: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Frame IP length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30314"/>
                  </a:ext>
                </a:extLst>
              </a:tr>
              <a:tr h="61034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frame.len</a:t>
                      </a: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Frame length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tcp.len</a:t>
                      </a: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Frame TCP length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328128"/>
                  </a:ext>
                </a:extLst>
              </a:tr>
              <a:tr h="571463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eth.src</a:t>
                      </a: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Descriptor of frame originator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tcp.srcport</a:t>
                      </a: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IN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 port of frame originator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427235"/>
                  </a:ext>
                </a:extLst>
              </a:tr>
              <a:tr h="67850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eth.dst</a:t>
                      </a: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Descriptor of frame destination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tcp.srcport</a:t>
                      </a: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TCP port of frame destination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44894"/>
                  </a:ext>
                </a:extLst>
              </a:tr>
              <a:tr h="61034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ip.src</a:t>
                      </a: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IN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address of frame originator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: Transmission Value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92109"/>
                  </a:ext>
                </a:extLst>
              </a:tr>
              <a:tr h="797335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ip.dst</a:t>
                      </a:r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IN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address of frame destination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normality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: </a:t>
                      </a:r>
                      <a:r>
                        <a:rPr lang="en-IN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Transaction Type: Normal, Attack or Probe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02992"/>
                  </a:ext>
                </a:extLst>
              </a:tr>
            </a:tbl>
          </a:graphicData>
        </a:graphic>
      </p:graphicFrame>
      <p:sp>
        <p:nvSpPr>
          <p:cNvPr id="7" name="Subtitle 3">
            <a:extLst>
              <a:ext uri="{FF2B5EF4-FFF2-40B4-BE49-F238E27FC236}">
                <a16:creationId xmlns:a16="http://schemas.microsoft.com/office/drawing/2014/main" id="{D3B1D68D-AAF9-4F8D-86AD-557940B66F30}"/>
              </a:ext>
            </a:extLst>
          </p:cNvPr>
          <p:cNvSpPr txBox="1">
            <a:spLocks/>
          </p:cNvSpPr>
          <p:nvPr/>
        </p:nvSpPr>
        <p:spPr>
          <a:xfrm>
            <a:off x="5574310" y="687878"/>
            <a:ext cx="3479310" cy="38311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 'Normality</a:t>
            </a:r>
            <a:r>
              <a:rPr lang="en-IN" dirty="0">
                <a:solidFill>
                  <a:schemeClr val="tx2"/>
                </a:solidFill>
              </a:rPr>
              <a:t>’ </a:t>
            </a:r>
            <a:r>
              <a:rPr lang="en-IN" cap="none" dirty="0">
                <a:solidFill>
                  <a:schemeClr val="tx2"/>
                </a:solidFill>
              </a:rPr>
              <a:t>is the categorical target variable with values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 </a:t>
            </a:r>
            <a:r>
              <a:rPr lang="en-US" cap="none" dirty="0">
                <a:solidFill>
                  <a:schemeClr val="tx2"/>
                </a:solidFill>
              </a:rPr>
              <a:t>0-Normal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 1-Wrong Setup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 2-DDOS attack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 3-Data type probing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 4-Scan Attack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 5-Man In the Middle Attack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2"/>
                </a:solidFill>
              </a:rPr>
              <a:t> No class imbalance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35910-9F51-407F-9A41-0CC310AD9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040" y="1325730"/>
            <a:ext cx="2903234" cy="1947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BB110C-3CC7-483B-993D-2BF0BE3D6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040" y="4446941"/>
            <a:ext cx="2978912" cy="21706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10" name="Subtitle 3">
            <a:extLst>
              <a:ext uri="{FF2B5EF4-FFF2-40B4-BE49-F238E27FC236}">
                <a16:creationId xmlns:a16="http://schemas.microsoft.com/office/drawing/2014/main" id="{1F341319-AF39-4354-8A8E-1F5583A01814}"/>
              </a:ext>
            </a:extLst>
          </p:cNvPr>
          <p:cNvSpPr txBox="1">
            <a:spLocks/>
          </p:cNvSpPr>
          <p:nvPr/>
        </p:nvSpPr>
        <p:spPr>
          <a:xfrm>
            <a:off x="5619100" y="5012012"/>
            <a:ext cx="3389730" cy="19986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2"/>
                </a:solidFill>
              </a:rPr>
              <a:t> </a:t>
            </a:r>
            <a:r>
              <a:rPr lang="en-US" cap="none" dirty="0" err="1">
                <a:solidFill>
                  <a:schemeClr val="tx2"/>
                </a:solidFill>
              </a:rPr>
              <a:t>frame.len</a:t>
            </a:r>
            <a:r>
              <a:rPr lang="en-US" cap="none" dirty="0">
                <a:solidFill>
                  <a:schemeClr val="tx2"/>
                </a:solidFill>
              </a:rPr>
              <a:t>, </a:t>
            </a:r>
            <a:r>
              <a:rPr lang="en-US" cap="none" dirty="0" err="1">
                <a:solidFill>
                  <a:schemeClr val="tx2"/>
                </a:solidFill>
              </a:rPr>
              <a:t>ip.proto</a:t>
            </a:r>
            <a:r>
              <a:rPr lang="en-US" cap="none" dirty="0">
                <a:solidFill>
                  <a:schemeClr val="tx2"/>
                </a:solidFill>
              </a:rPr>
              <a:t>, </a:t>
            </a:r>
            <a:r>
              <a:rPr lang="en-US" cap="none" dirty="0" err="1">
                <a:solidFill>
                  <a:schemeClr val="tx2"/>
                </a:solidFill>
              </a:rPr>
              <a:t>ip.len</a:t>
            </a:r>
            <a:r>
              <a:rPr lang="en-US" cap="none" dirty="0">
                <a:solidFill>
                  <a:schemeClr val="tx2"/>
                </a:solidFill>
              </a:rPr>
              <a:t> &amp; </a:t>
            </a:r>
            <a:r>
              <a:rPr lang="en-US" cap="none" dirty="0" err="1">
                <a:solidFill>
                  <a:schemeClr val="tx2"/>
                </a:solidFill>
              </a:rPr>
              <a:t>tcp.len</a:t>
            </a:r>
            <a:r>
              <a:rPr lang="en-US" cap="none" dirty="0">
                <a:solidFill>
                  <a:schemeClr val="tx2"/>
                </a:solidFill>
              </a:rPr>
              <a:t> have reasonable correlation with target</a:t>
            </a:r>
            <a:endParaRPr lang="en-IN" cap="none" dirty="0">
              <a:solidFill>
                <a:schemeClr val="tx2"/>
              </a:solidFill>
            </a:endParaRPr>
          </a:p>
          <a:p>
            <a:endParaRPr lang="en-US" cap="none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Subtitle 3">
            <a:extLst>
              <a:ext uri="{FF2B5EF4-FFF2-40B4-BE49-F238E27FC236}">
                <a16:creationId xmlns:a16="http://schemas.microsoft.com/office/drawing/2014/main" id="{C89188DF-EACA-4FE2-8660-1A8D8AB6ACCC}"/>
              </a:ext>
            </a:extLst>
          </p:cNvPr>
          <p:cNvSpPr txBox="1">
            <a:spLocks/>
          </p:cNvSpPr>
          <p:nvPr/>
        </p:nvSpPr>
        <p:spPr>
          <a:xfrm>
            <a:off x="249048" y="687878"/>
            <a:ext cx="5370052" cy="8758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2"/>
                </a:solidFill>
              </a:rPr>
              <a:t> </a:t>
            </a:r>
            <a:r>
              <a:rPr lang="en-US" sz="1800" cap="none" dirty="0">
                <a:solidFill>
                  <a:schemeClr val="tx2"/>
                </a:solidFill>
              </a:rPr>
              <a:t>Data source </a:t>
            </a:r>
            <a:r>
              <a:rPr lang="en-IN" sz="1600" cap="none" dirty="0">
                <a:solidFill>
                  <a:schemeClr val="tx2"/>
                </a:solidFill>
                <a:hlinkClick r:id="rId4"/>
              </a:rPr>
              <a:t>https://www.kaggle.com/speedwall10/iot-device-network-logs</a:t>
            </a:r>
            <a:endParaRPr lang="en-IN" sz="1600" cap="none" dirty="0">
              <a:solidFill>
                <a:schemeClr val="tx2"/>
              </a:solidFill>
            </a:endParaRPr>
          </a:p>
          <a:p>
            <a:endParaRPr lang="en-US" cap="none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65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4C8-F448-4DAD-A070-BB2C37A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8352"/>
            <a:ext cx="10364451" cy="563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TIME-SERIES VIEW OF DATA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762DDA4E-212F-4AC7-A0FD-612124A4B681}"/>
              </a:ext>
            </a:extLst>
          </p:cNvPr>
          <p:cNvSpPr txBox="1">
            <a:spLocks/>
          </p:cNvSpPr>
          <p:nvPr/>
        </p:nvSpPr>
        <p:spPr>
          <a:xfrm>
            <a:off x="589094" y="891871"/>
            <a:ext cx="11101579" cy="57341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2400" cap="none" dirty="0">
                <a:solidFill>
                  <a:schemeClr val="tx2"/>
                </a:solidFill>
              </a:rPr>
              <a:t>Goal - get useful patterns for </a:t>
            </a:r>
            <a:r>
              <a:rPr lang="en-IN" sz="2400" cap="none" dirty="0" err="1">
                <a:solidFill>
                  <a:schemeClr val="tx2"/>
                </a:solidFill>
              </a:rPr>
              <a:t>frame.len</a:t>
            </a:r>
            <a:r>
              <a:rPr lang="en-IN" sz="2400" cap="none" dirty="0">
                <a:solidFill>
                  <a:schemeClr val="tx2"/>
                </a:solidFill>
              </a:rPr>
              <a:t>, </a:t>
            </a:r>
            <a:r>
              <a:rPr lang="en-IN" sz="2400" cap="none" dirty="0" err="1">
                <a:solidFill>
                  <a:schemeClr val="tx2"/>
                </a:solidFill>
              </a:rPr>
              <a:t>ip.proto</a:t>
            </a:r>
            <a:r>
              <a:rPr lang="en-IN" sz="2400" cap="none" dirty="0">
                <a:solidFill>
                  <a:schemeClr val="tx2"/>
                </a:solidFill>
              </a:rPr>
              <a:t> and other predictor values over time PRIOR to an attack by rearranging (sort) the data using </a:t>
            </a:r>
            <a:r>
              <a:rPr lang="en-IN" sz="2400" cap="none" dirty="0" err="1">
                <a:solidFill>
                  <a:schemeClr val="tx2"/>
                </a:solidFill>
              </a:rPr>
              <a:t>frame.time</a:t>
            </a:r>
            <a:r>
              <a:rPr lang="en-IN" sz="2400" cap="none" dirty="0">
                <a:solidFill>
                  <a:schemeClr val="tx2"/>
                </a:solidFill>
              </a:rPr>
              <a:t> 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2400" cap="none" dirty="0">
                <a:solidFill>
                  <a:schemeClr val="tx2"/>
                </a:solidFill>
              </a:rPr>
              <a:t>New terms - 1. </a:t>
            </a:r>
            <a:r>
              <a:rPr lang="en-IN" sz="2400" b="1" cap="none" dirty="0">
                <a:solidFill>
                  <a:schemeClr val="tx2"/>
                </a:solidFill>
              </a:rPr>
              <a:t>history</a:t>
            </a:r>
            <a:r>
              <a:rPr lang="en-IN" sz="2400" cap="none" dirty="0">
                <a:solidFill>
                  <a:schemeClr val="tx2"/>
                </a:solidFill>
              </a:rPr>
              <a:t> which is # time-frames used for prediction. 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IN" sz="2400" cap="none" dirty="0">
                <a:solidFill>
                  <a:schemeClr val="tx2"/>
                </a:solidFill>
              </a:rPr>
              <a:t>                        2. </a:t>
            </a:r>
            <a:r>
              <a:rPr lang="en-IN" sz="2400" b="1" cap="none" dirty="0">
                <a:solidFill>
                  <a:schemeClr val="tx2"/>
                </a:solidFill>
              </a:rPr>
              <a:t>lead</a:t>
            </a:r>
            <a:r>
              <a:rPr lang="en-IN" sz="2400" cap="none" dirty="0">
                <a:solidFill>
                  <a:schemeClr val="tx2"/>
                </a:solidFill>
              </a:rPr>
              <a:t> which is # time-frames immediately before the attack (or normal).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2400" cap="none" dirty="0">
                <a:solidFill>
                  <a:schemeClr val="tx2"/>
                </a:solidFill>
              </a:rPr>
              <a:t>Example - to predict future 'normality' 100 time-frames </a:t>
            </a:r>
            <a:r>
              <a:rPr lang="en-IN" sz="2400" b="1" cap="none" dirty="0">
                <a:solidFill>
                  <a:schemeClr val="tx2"/>
                </a:solidFill>
              </a:rPr>
              <a:t>in advance</a:t>
            </a:r>
            <a:r>
              <a:rPr lang="en-IN" sz="2400" cap="none" dirty="0">
                <a:solidFill>
                  <a:schemeClr val="tx2"/>
                </a:solidFill>
              </a:rPr>
              <a:t> we say, lead = 100. To </a:t>
            </a:r>
            <a:r>
              <a:rPr lang="en-IN" sz="2400" cap="none" dirty="0" err="1">
                <a:solidFill>
                  <a:schemeClr val="tx2"/>
                </a:solidFill>
              </a:rPr>
              <a:t>analyze</a:t>
            </a:r>
            <a:r>
              <a:rPr lang="en-IN" sz="2400" cap="none" dirty="0">
                <a:solidFill>
                  <a:schemeClr val="tx2"/>
                </a:solidFill>
              </a:rPr>
              <a:t> 600 time-frames of data to make this prediction we say, history = 600. </a:t>
            </a:r>
          </a:p>
          <a:p>
            <a:pPr marL="0" indent="0">
              <a:buClr>
                <a:schemeClr val="tx2"/>
              </a:buClr>
              <a:buNone/>
            </a:pPr>
            <a:endParaRPr lang="en-IN" cap="none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IN" cap="none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IN" cap="none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777D7-B435-40B6-86BC-DC3521F375E3}"/>
              </a:ext>
            </a:extLst>
          </p:cNvPr>
          <p:cNvSpPr/>
          <p:nvPr/>
        </p:nvSpPr>
        <p:spPr>
          <a:xfrm>
            <a:off x="7463598" y="4679995"/>
            <a:ext cx="993913" cy="437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B9A7F979-2E60-4DFF-BCA9-BFCCCD463F0B}"/>
              </a:ext>
            </a:extLst>
          </p:cNvPr>
          <p:cNvSpPr/>
          <p:nvPr/>
        </p:nvSpPr>
        <p:spPr>
          <a:xfrm>
            <a:off x="3459280" y="4626426"/>
            <a:ext cx="2039309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60610E-F28F-49A4-8409-5835608CAF5A}"/>
              </a:ext>
            </a:extLst>
          </p:cNvPr>
          <p:cNvSpPr/>
          <p:nvPr/>
        </p:nvSpPr>
        <p:spPr>
          <a:xfrm>
            <a:off x="3302552" y="5230623"/>
            <a:ext cx="2199859" cy="662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Rows 0-599 used for prediction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B3702C-7147-4A71-8B90-4411480743A7}"/>
              </a:ext>
            </a:extLst>
          </p:cNvPr>
          <p:cNvCxnSpPr>
            <a:cxnSpLocks/>
          </p:cNvCxnSpPr>
          <p:nvPr/>
        </p:nvCxnSpPr>
        <p:spPr>
          <a:xfrm>
            <a:off x="5518247" y="4824739"/>
            <a:ext cx="0" cy="9000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92E8A2F-B35A-4C2C-A308-AD33A13BB44F}"/>
              </a:ext>
            </a:extLst>
          </p:cNvPr>
          <p:cNvSpPr/>
          <p:nvPr/>
        </p:nvSpPr>
        <p:spPr>
          <a:xfrm>
            <a:off x="4979762" y="5765620"/>
            <a:ext cx="1140315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Predict target of Row 700</a:t>
            </a:r>
            <a:endParaRPr lang="en-US" dirty="0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34D0B574-37BE-4CFA-A055-C8F62E78C5D6}"/>
              </a:ext>
            </a:extLst>
          </p:cNvPr>
          <p:cNvSpPr/>
          <p:nvPr/>
        </p:nvSpPr>
        <p:spPr>
          <a:xfrm>
            <a:off x="5536668" y="4612358"/>
            <a:ext cx="2039309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309052-685F-46C0-B0E1-CD579BA06011}"/>
              </a:ext>
            </a:extLst>
          </p:cNvPr>
          <p:cNvSpPr/>
          <p:nvPr/>
        </p:nvSpPr>
        <p:spPr>
          <a:xfrm>
            <a:off x="5549920" y="5188256"/>
            <a:ext cx="2199859" cy="8416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Rows 599-699 </a:t>
            </a:r>
            <a:r>
              <a:rPr lang="en-IN" b="1" dirty="0">
                <a:solidFill>
                  <a:schemeClr val="tx1"/>
                </a:solidFill>
              </a:rPr>
              <a:t>NOT</a:t>
            </a:r>
            <a:r>
              <a:rPr lang="en-IN" dirty="0">
                <a:solidFill>
                  <a:schemeClr val="tx1"/>
                </a:solidFill>
              </a:rPr>
              <a:t> used for prediction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5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4C8-F448-4DAD-A070-BB2C37A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8352"/>
            <a:ext cx="10364451" cy="563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 single sample of TIME-SERIES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66170B-8143-4083-844B-F0E1031F9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3" y="717326"/>
            <a:ext cx="11701670" cy="27116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D404AE-7198-45CD-B1F5-314401016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02" y="3429000"/>
            <a:ext cx="11701671" cy="2907803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17CC03D8-F66E-4328-99B5-20B9CFE78D30}"/>
              </a:ext>
            </a:extLst>
          </p:cNvPr>
          <p:cNvSpPr txBox="1">
            <a:spLocks/>
          </p:cNvSpPr>
          <p:nvPr/>
        </p:nvSpPr>
        <p:spPr>
          <a:xfrm>
            <a:off x="331302" y="6273919"/>
            <a:ext cx="11317356" cy="41572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r>
              <a:rPr lang="en-IN" cap="none" dirty="0">
                <a:solidFill>
                  <a:schemeClr val="tx2"/>
                </a:solidFill>
              </a:rPr>
              <a:t>Inference: Most variables have systematic patterns over time except </a:t>
            </a:r>
            <a:r>
              <a:rPr lang="en-IN" cap="none" dirty="0" err="1">
                <a:solidFill>
                  <a:schemeClr val="tx2"/>
                </a:solidFill>
              </a:rPr>
              <a:t>ip.proto</a:t>
            </a:r>
            <a:endParaRPr lang="en-IN" cap="non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94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4C8-F448-4DAD-A070-BB2C37A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8352"/>
            <a:ext cx="10364451" cy="563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58313-EAC0-4213-9F7A-E3469AA662A0}"/>
              </a:ext>
            </a:extLst>
          </p:cNvPr>
          <p:cNvSpPr txBox="1">
            <a:spLocks/>
          </p:cNvSpPr>
          <p:nvPr/>
        </p:nvSpPr>
        <p:spPr>
          <a:xfrm>
            <a:off x="1378227" y="892202"/>
            <a:ext cx="9899997" cy="55943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77875CA-923F-49B8-B7C0-3D69BDFA76C2}"/>
              </a:ext>
            </a:extLst>
          </p:cNvPr>
          <p:cNvSpPr txBox="1">
            <a:spLocks/>
          </p:cNvSpPr>
          <p:nvPr/>
        </p:nvSpPr>
        <p:spPr>
          <a:xfrm>
            <a:off x="119270" y="1877171"/>
            <a:ext cx="3833324" cy="10193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4E6D611-F2D9-462A-84A1-C2869E0CBAC7}"/>
              </a:ext>
            </a:extLst>
          </p:cNvPr>
          <p:cNvSpPr txBox="1">
            <a:spLocks/>
          </p:cNvSpPr>
          <p:nvPr/>
        </p:nvSpPr>
        <p:spPr>
          <a:xfrm>
            <a:off x="119270" y="3057195"/>
            <a:ext cx="3833324" cy="10193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8790BE6-B20C-4C22-966B-EA12D4D45825}"/>
              </a:ext>
            </a:extLst>
          </p:cNvPr>
          <p:cNvSpPr txBox="1">
            <a:spLocks/>
          </p:cNvSpPr>
          <p:nvPr/>
        </p:nvSpPr>
        <p:spPr>
          <a:xfrm>
            <a:off x="119270" y="4209352"/>
            <a:ext cx="3833324" cy="10193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endParaRPr lang="en-US" cap="none" dirty="0">
              <a:solidFill>
                <a:schemeClr val="tx2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C11BBC7-0051-4B46-BEE8-FF6EEADD324D}"/>
              </a:ext>
            </a:extLst>
          </p:cNvPr>
          <p:cNvSpPr txBox="1">
            <a:spLocks/>
          </p:cNvSpPr>
          <p:nvPr/>
        </p:nvSpPr>
        <p:spPr>
          <a:xfrm>
            <a:off x="119270" y="5347927"/>
            <a:ext cx="3896139" cy="101934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endParaRPr lang="en-IN" cap="none" dirty="0">
              <a:solidFill>
                <a:schemeClr val="tx2"/>
              </a:solidFill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F03BC26E-329A-489A-89D9-D3F992B6C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42502"/>
              </p:ext>
            </p:extLst>
          </p:nvPr>
        </p:nvGraphicFramePr>
        <p:xfrm>
          <a:off x="913774" y="768854"/>
          <a:ext cx="10760766" cy="58870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2838">
                  <a:extLst>
                    <a:ext uri="{9D8B030D-6E8A-4147-A177-3AD203B41FA5}">
                      <a16:colId xmlns:a16="http://schemas.microsoft.com/office/drawing/2014/main" val="905178339"/>
                    </a:ext>
                  </a:extLst>
                </a:gridCol>
                <a:gridCol w="2649196">
                  <a:extLst>
                    <a:ext uri="{9D8B030D-6E8A-4147-A177-3AD203B41FA5}">
                      <a16:colId xmlns:a16="http://schemas.microsoft.com/office/drawing/2014/main" val="2034109983"/>
                    </a:ext>
                  </a:extLst>
                </a:gridCol>
                <a:gridCol w="6238732">
                  <a:extLst>
                    <a:ext uri="{9D8B030D-6E8A-4147-A177-3AD203B41FA5}">
                      <a16:colId xmlns:a16="http://schemas.microsoft.com/office/drawing/2014/main" val="3850394448"/>
                    </a:ext>
                  </a:extLst>
                </a:gridCol>
              </a:tblGrid>
              <a:tr h="50728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cap="none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Model to build</a:t>
                      </a:r>
                      <a:endParaRPr lang="en-US" sz="1800" b="1" kern="1200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Details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523963"/>
                  </a:ext>
                </a:extLst>
              </a:tr>
              <a:tr h="10803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Attack Detection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cap="none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Objective- identify whether </a:t>
                      </a:r>
                      <a:r>
                        <a:rPr lang="en-IN" sz="1900" b="1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the current frame</a:t>
                      </a:r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is an instance of attack or not. </a:t>
                      </a:r>
                    </a:p>
                    <a:p>
                      <a:endParaRPr lang="en-IN" sz="1900" kern="1200" cap="none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Use '</a:t>
                      </a:r>
                      <a:r>
                        <a:rPr lang="en-IN" sz="1900" kern="1200" cap="none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frame.len</a:t>
                      </a:r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IN" sz="1900" kern="1200" cap="none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ip.proto</a:t>
                      </a:r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IN" sz="1900" kern="1200" cap="none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ip.len</a:t>
                      </a:r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IN" sz="1900" kern="1200" cap="none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tcp.len</a:t>
                      </a:r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', 'Value’  features to predict the 'normality'.</a:t>
                      </a:r>
                      <a:endParaRPr lang="en-US" sz="1900" kern="1200" cap="none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634444"/>
                  </a:ext>
                </a:extLst>
              </a:tr>
              <a:tr h="875591">
                <a:tc rowSpan="4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en-US" sz="1900" b="1" cap="none" dirty="0">
                          <a:solidFill>
                            <a:schemeClr val="tx2"/>
                          </a:solidFill>
                        </a:rPr>
                        <a:t>Predict Future Attacks using Time-Series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en-IN" sz="1900" cap="none" dirty="0">
                          <a:solidFill>
                            <a:schemeClr val="tx2"/>
                          </a:solidFill>
                        </a:rPr>
                        <a:t>Predict Near Future Attacks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en-IN" sz="1900" cap="none" dirty="0">
                          <a:solidFill>
                            <a:schemeClr val="tx2"/>
                          </a:solidFill>
                        </a:rPr>
                        <a:t>history = 5 &amp; lead=10</a:t>
                      </a:r>
                      <a:endParaRPr lang="en-US" sz="1900" cap="none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Combine features for every 5 frames, skip the next 10 time-frames and predict for the 16</a:t>
                      </a:r>
                      <a:r>
                        <a:rPr lang="en-IN" sz="1900" kern="1200" cap="none" baseline="300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time-frame.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724113"/>
                  </a:ext>
                </a:extLst>
              </a:tr>
              <a:tr h="875591">
                <a:tc vMerge="1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endParaRPr lang="en-US" cap="none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en-IN" sz="1900" cap="none" dirty="0">
                          <a:solidFill>
                            <a:schemeClr val="tx2"/>
                          </a:solidFill>
                        </a:rPr>
                        <a:t>Predict Far Future Attacks 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en-IN" sz="1900" cap="none" dirty="0">
                          <a:solidFill>
                            <a:schemeClr val="tx2"/>
                          </a:solidFill>
                        </a:rPr>
                        <a:t>history = 5 &amp; lead = 100</a:t>
                      </a:r>
                      <a:endParaRPr lang="en-US" sz="1900" cap="none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Combine features for every 5 frames, skip the next 100 time-frames and predict for the 106</a:t>
                      </a:r>
                      <a:r>
                        <a:rPr lang="en-IN" sz="1900" kern="1200" cap="none" baseline="300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time-frame. 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03394"/>
                  </a:ext>
                </a:extLst>
              </a:tr>
              <a:tr h="875591">
                <a:tc vMerge="1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endParaRPr lang="en-US" cap="none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en-IN" sz="1900" cap="none" dirty="0">
                          <a:solidFill>
                            <a:schemeClr val="tx2"/>
                          </a:solidFill>
                        </a:rPr>
                        <a:t>Predict Far Future Attacks 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en-IN" sz="1900" cap="none" dirty="0">
                          <a:solidFill>
                            <a:schemeClr val="tx2"/>
                          </a:solidFill>
                        </a:rPr>
                        <a:t>history = 100 &amp; lead = 10</a:t>
                      </a:r>
                      <a:endParaRPr lang="en-US" sz="1900" cap="none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Combine features for every 100 frames, skip the next 10 time-frames and predict for the 111th time-frame. </a:t>
                      </a:r>
                    </a:p>
                    <a:p>
                      <a:r>
                        <a:rPr lang="en-US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Perform feature engineering using </a:t>
                      </a:r>
                      <a:r>
                        <a:rPr lang="en-US" sz="1900" kern="1200" cap="none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PyEEG</a:t>
                      </a:r>
                      <a:r>
                        <a:rPr lang="en-US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29920"/>
                  </a:ext>
                </a:extLst>
              </a:tr>
              <a:tr h="875591">
                <a:tc vMerge="1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endParaRPr lang="en-IN" cap="none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en-IN" sz="1900" cap="none" dirty="0">
                          <a:solidFill>
                            <a:schemeClr val="tx2"/>
                          </a:solidFill>
                        </a:rPr>
                        <a:t>Predict Far Future Attacks 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en-IN" sz="1900" cap="none" dirty="0">
                          <a:solidFill>
                            <a:schemeClr val="tx2"/>
                          </a:solidFill>
                        </a:rPr>
                        <a:t>history = 100 &amp; lead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Combine features for every 100 frames, skip the next 100 time-frames and predict for the 201th time-frame. </a:t>
                      </a:r>
                    </a:p>
                    <a:p>
                      <a:r>
                        <a:rPr lang="en-US" sz="1900" kern="1200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Perform feature engineering using </a:t>
                      </a:r>
                      <a:r>
                        <a:rPr lang="en-US" sz="1900" kern="1200" cap="none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PyEEG</a:t>
                      </a:r>
                      <a:endParaRPr lang="en-US" sz="1900" kern="1200" cap="none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538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28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4C8-F448-4DAD-A070-BB2C37A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8352"/>
            <a:ext cx="10364451" cy="563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Model search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6A1D9-8253-4BCD-B0B7-A0CBD275CE43}"/>
              </a:ext>
            </a:extLst>
          </p:cNvPr>
          <p:cNvSpPr txBox="1">
            <a:spLocks/>
          </p:cNvSpPr>
          <p:nvPr/>
        </p:nvSpPr>
        <p:spPr>
          <a:xfrm>
            <a:off x="437322" y="662609"/>
            <a:ext cx="11317356" cy="60270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 This framework is a collection of model pipelines generated in combinatorial fashion. 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Given a dataset (X, y) this validates 120 different model pipelines and stores their results. This also uses </a:t>
            </a:r>
            <a:r>
              <a:rPr lang="en-IN" cap="none" dirty="0" err="1">
                <a:solidFill>
                  <a:schemeClr val="tx2"/>
                </a:solidFill>
              </a:rPr>
              <a:t>GridsearchCV</a:t>
            </a:r>
            <a:r>
              <a:rPr lang="en-IN" cap="none" dirty="0">
                <a:solidFill>
                  <a:schemeClr val="tx2"/>
                </a:solidFill>
              </a:rPr>
              <a:t> used for </a:t>
            </a:r>
            <a:r>
              <a:rPr lang="en-IN" cap="none" dirty="0" err="1">
                <a:solidFill>
                  <a:schemeClr val="tx2"/>
                </a:solidFill>
              </a:rPr>
              <a:t>hyperparams</a:t>
            </a:r>
            <a:r>
              <a:rPr lang="en-IN" cap="none" dirty="0">
                <a:solidFill>
                  <a:schemeClr val="tx2"/>
                </a:solidFill>
              </a:rPr>
              <a:t> search for each pipeline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2"/>
                </a:solidFill>
              </a:rPr>
              <a:t>generates following pipelines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cap="none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D6993A-E9C1-4852-B760-A9854DDD6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96732"/>
              </p:ext>
            </p:extLst>
          </p:nvPr>
        </p:nvGraphicFramePr>
        <p:xfrm>
          <a:off x="720396" y="2638164"/>
          <a:ext cx="2615366" cy="1767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5366">
                  <a:extLst>
                    <a:ext uri="{9D8B030D-6E8A-4147-A177-3AD203B41FA5}">
                      <a16:colId xmlns:a16="http://schemas.microsoft.com/office/drawing/2014/main" val="1418428367"/>
                    </a:ext>
                  </a:extLst>
                </a:gridCol>
              </a:tblGrid>
              <a:tr h="3482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Preprocessing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99600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Min-Max transform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9896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normal transform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30314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Preprocessing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3281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8EC5FC-EB6C-4A2D-A4DC-A10EC41C7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437519"/>
              </p:ext>
            </p:extLst>
          </p:nvPr>
        </p:nvGraphicFramePr>
        <p:xfrm>
          <a:off x="4044278" y="2602759"/>
          <a:ext cx="3520835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20835">
                  <a:extLst>
                    <a:ext uri="{9D8B030D-6E8A-4147-A177-3AD203B41FA5}">
                      <a16:colId xmlns:a16="http://schemas.microsoft.com/office/drawing/2014/main" val="1418428367"/>
                    </a:ext>
                  </a:extLst>
                </a:gridCol>
              </a:tblGrid>
              <a:tr h="3482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Dimensionality reduction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99600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9896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 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30314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Locally Linear Embedding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036574"/>
                  </a:ext>
                </a:extLst>
              </a:tr>
              <a:tr h="25561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328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No Dimensionality Reduction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223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3A5200-1F85-4711-87D1-05944C0B2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325199"/>
              </p:ext>
            </p:extLst>
          </p:nvPr>
        </p:nvGraphicFramePr>
        <p:xfrm>
          <a:off x="8087332" y="2602759"/>
          <a:ext cx="3520835" cy="3322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20835">
                  <a:extLst>
                    <a:ext uri="{9D8B030D-6E8A-4147-A177-3AD203B41FA5}">
                      <a16:colId xmlns:a16="http://schemas.microsoft.com/office/drawing/2014/main" val="1418428367"/>
                    </a:ext>
                  </a:extLst>
                </a:gridCol>
              </a:tblGrid>
              <a:tr h="3482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Dimensionality reduction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99600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32652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Naive Bayes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21317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kNN</a:t>
                      </a:r>
                      <a:endParaRPr lang="en-US" sz="1800" b="0" i="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218784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696739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9896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800" b="0" i="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30314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036574"/>
                  </a:ext>
                </a:extLst>
              </a:tr>
              <a:tr h="25561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328128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7DEBCF-A105-4861-B0B1-52EA222E1095}"/>
              </a:ext>
            </a:extLst>
          </p:cNvPr>
          <p:cNvCxnSpPr/>
          <p:nvPr/>
        </p:nvCxnSpPr>
        <p:spPr>
          <a:xfrm>
            <a:off x="3548485" y="3255509"/>
            <a:ext cx="318052" cy="29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D45190-1DD6-4530-92A5-820D3955832F}"/>
              </a:ext>
            </a:extLst>
          </p:cNvPr>
          <p:cNvCxnSpPr>
            <a:cxnSpLocks/>
          </p:cNvCxnSpPr>
          <p:nvPr/>
        </p:nvCxnSpPr>
        <p:spPr>
          <a:xfrm flipH="1">
            <a:off x="3530994" y="3255509"/>
            <a:ext cx="318052" cy="29189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06E499-AF2A-4FB7-9989-3156673B539A}"/>
              </a:ext>
            </a:extLst>
          </p:cNvPr>
          <p:cNvCxnSpPr>
            <a:cxnSpLocks/>
          </p:cNvCxnSpPr>
          <p:nvPr/>
        </p:nvCxnSpPr>
        <p:spPr>
          <a:xfrm flipH="1">
            <a:off x="7667196" y="3209765"/>
            <a:ext cx="318052" cy="29189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70482C-17D6-4888-BFB6-7216BCC182DD}"/>
              </a:ext>
            </a:extLst>
          </p:cNvPr>
          <p:cNvCxnSpPr>
            <a:cxnSpLocks/>
          </p:cNvCxnSpPr>
          <p:nvPr/>
        </p:nvCxnSpPr>
        <p:spPr>
          <a:xfrm>
            <a:off x="7667196" y="3210061"/>
            <a:ext cx="318052" cy="29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2">
            <a:extLst>
              <a:ext uri="{FF2B5EF4-FFF2-40B4-BE49-F238E27FC236}">
                <a16:creationId xmlns:a16="http://schemas.microsoft.com/office/drawing/2014/main" id="{CAF06B6E-19FF-4281-8EEE-E6BDDBECF9A1}"/>
              </a:ext>
            </a:extLst>
          </p:cNvPr>
          <p:cNvSpPr txBox="1">
            <a:spLocks/>
          </p:cNvSpPr>
          <p:nvPr/>
        </p:nvSpPr>
        <p:spPr>
          <a:xfrm>
            <a:off x="437322" y="5925079"/>
            <a:ext cx="11317356" cy="84287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r>
              <a:rPr lang="en-IN" cap="none" dirty="0">
                <a:solidFill>
                  <a:schemeClr val="tx2"/>
                </a:solidFill>
              </a:rPr>
              <a:t> Framework code is in our </a:t>
            </a:r>
            <a:r>
              <a:rPr lang="en-IN" cap="none" dirty="0" err="1">
                <a:solidFill>
                  <a:schemeClr val="tx2"/>
                </a:solidFill>
              </a:rPr>
              <a:t>github</a:t>
            </a:r>
            <a:r>
              <a:rPr lang="en-IN" cap="none" dirty="0">
                <a:solidFill>
                  <a:schemeClr val="tx2"/>
                </a:solidFill>
              </a:rPr>
              <a:t> at </a:t>
            </a:r>
            <a:r>
              <a:rPr lang="en-IN" cap="none" dirty="0">
                <a:solidFill>
                  <a:schemeClr val="tx2"/>
                </a:solidFill>
                <a:hlinkClick r:id="rId2"/>
              </a:rPr>
              <a:t>https://github.com/VinGPan/Machine_Learning_3252_project/blob/master/src/s04_build_models.py</a:t>
            </a:r>
            <a:r>
              <a:rPr lang="en-IN" cap="none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309891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406</TotalTime>
  <Words>1282</Words>
  <Application>Microsoft Office PowerPoint</Application>
  <PresentationFormat>Widescreen</PresentationFormat>
  <Paragraphs>154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Tw Cen MT</vt:lpstr>
      <vt:lpstr>Wingdings</vt:lpstr>
      <vt:lpstr>Droplet</vt:lpstr>
      <vt:lpstr>network based intrusion detection system in Iot devices</vt:lpstr>
      <vt:lpstr>CONTENTS</vt:lpstr>
      <vt:lpstr>INTRODUCTION</vt:lpstr>
      <vt:lpstr>Novel ideas &amp; contributions</vt:lpstr>
      <vt:lpstr>DATA Description</vt:lpstr>
      <vt:lpstr>TIME-SERIES VIEW OF DATA</vt:lpstr>
      <vt:lpstr>A single sample of TIME-SERIES dataset</vt:lpstr>
      <vt:lpstr>PROBLEM STATEMENT</vt:lpstr>
      <vt:lpstr>Model search framework</vt:lpstr>
      <vt:lpstr>FEATURE ENGINEERING</vt:lpstr>
      <vt:lpstr>Validation RESULTS-top 3 classifiers</vt:lpstr>
      <vt:lpstr>TEST RESULTS on the Best Model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Vinay Pandit</cp:lastModifiedBy>
  <cp:revision>537</cp:revision>
  <dcterms:created xsi:type="dcterms:W3CDTF">2020-04-05T22:26:43Z</dcterms:created>
  <dcterms:modified xsi:type="dcterms:W3CDTF">2020-04-06T02:44:33Z</dcterms:modified>
</cp:coreProperties>
</file>