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ay Pandit" initials="VP" lastIdx="1" clrIdx="0">
    <p:extLst>
      <p:ext uri="{19B8F6BF-5375-455C-9EA6-DF929625EA0E}">
        <p15:presenceInfo xmlns:p15="http://schemas.microsoft.com/office/powerpoint/2012/main" userId="Vinay Pand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4C0D"/>
    <a:srgbClr val="7D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nsideairbn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4F9A-405F-4F45-9D8B-A8147A9F9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Airbnb Listings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5A35F-AFAE-4913-800D-B62D9F25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6220" y="4871415"/>
            <a:ext cx="8689976" cy="1371599"/>
          </a:xfrm>
        </p:spPr>
        <p:txBody>
          <a:bodyPr/>
          <a:lstStyle/>
          <a:p>
            <a:pPr algn="r"/>
            <a:r>
              <a:rPr lang="en-US" dirty="0"/>
              <a:t>Vinay </a:t>
            </a:r>
            <a:r>
              <a:rPr lang="en-US" dirty="0" err="1"/>
              <a:t>PaNDIT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3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7ADA-B816-45F6-A314-D0ACB5F4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1" y="-121895"/>
            <a:ext cx="10364451" cy="126478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D80E03-0E03-4DDA-8D2B-5002835D15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2447" y="958788"/>
            <a:ext cx="4532617" cy="29740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3E2C4D-5EFB-45DF-93F8-5C04A5BC485C}"/>
              </a:ext>
            </a:extLst>
          </p:cNvPr>
          <p:cNvSpPr txBox="1"/>
          <p:nvPr/>
        </p:nvSpPr>
        <p:spPr>
          <a:xfrm>
            <a:off x="6982769" y="1304907"/>
            <a:ext cx="506829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</a:rPr>
              <a:t>Lease or rent variety of short-term housing options</a:t>
            </a:r>
          </a:p>
          <a:p>
            <a:endParaRPr lang="en-US" sz="22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</a:rPr>
              <a:t>Available in 34,000+ cities across 190+ countries</a:t>
            </a:r>
            <a:endParaRPr lang="en-CA" sz="2200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469CD4-C076-4406-8295-10AE8A8BB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104" y="1591340"/>
            <a:ext cx="1584665" cy="12647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B040F0-5A79-41CD-9D48-115E744C68D4}"/>
              </a:ext>
            </a:extLst>
          </p:cNvPr>
          <p:cNvSpPr txBox="1"/>
          <p:nvPr/>
        </p:nvSpPr>
        <p:spPr>
          <a:xfrm>
            <a:off x="154792" y="4282603"/>
            <a:ext cx="61394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8B4C0D"/>
                </a:solidFill>
              </a:rPr>
              <a:t>How are the listings distributed geographically?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8B4C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8B4C0D"/>
                </a:solidFill>
              </a:rPr>
              <a:t>What different types of listings are available and how are they priced?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8B4C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8B4C0D"/>
                </a:solidFill>
              </a:rPr>
              <a:t>Are the listings really for short duration?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BC94C8-68C3-43DF-A0D2-D60F01CAA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701" y="3675355"/>
            <a:ext cx="4261281" cy="18976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9ACEAC-E079-4E73-ABCD-0FF359366370}"/>
              </a:ext>
            </a:extLst>
          </p:cNvPr>
          <p:cNvSpPr txBox="1"/>
          <p:nvPr/>
        </p:nvSpPr>
        <p:spPr>
          <a:xfrm>
            <a:off x="6660783" y="5734976"/>
            <a:ext cx="5510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chemeClr val="accent6">
                    <a:lumMod val="50000"/>
                  </a:schemeClr>
                </a:solidFill>
              </a:rPr>
              <a:t>How much rent can I expect for my property in Toronto?</a:t>
            </a:r>
          </a:p>
        </p:txBody>
      </p:sp>
    </p:spTree>
    <p:extLst>
      <p:ext uri="{BB962C8B-B14F-4D97-AF65-F5344CB8AC3E}">
        <p14:creationId xmlns:p14="http://schemas.microsoft.com/office/powerpoint/2010/main" val="327066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2E03-4918-4228-9AC2-F81FD59E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79" y="81377"/>
            <a:ext cx="10364451" cy="86113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FE699-8159-41F1-AEE5-CEB194A7A677}"/>
              </a:ext>
            </a:extLst>
          </p:cNvPr>
          <p:cNvSpPr txBox="1"/>
          <p:nvPr/>
        </p:nvSpPr>
        <p:spPr>
          <a:xfrm>
            <a:off x="594178" y="942511"/>
            <a:ext cx="91268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/>
              <a:t>Data is available for free at </a:t>
            </a:r>
            <a:r>
              <a:rPr lang="en-CA" sz="2200" dirty="0">
                <a:hlinkClick r:id="rId2"/>
              </a:rPr>
              <a:t>http://insideairbnb.com/</a:t>
            </a:r>
            <a:endParaRPr lang="en-CA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/>
              <a:t>The data has been provided in tabular form spread over multiple .csv files : listings.csv, calendar.csv, reviews.csv, neighbourhoods.csv etc.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DCC02-9C31-48AF-B595-22668C66AE20}"/>
              </a:ext>
            </a:extLst>
          </p:cNvPr>
          <p:cNvSpPr/>
          <p:nvPr/>
        </p:nvSpPr>
        <p:spPr>
          <a:xfrm>
            <a:off x="266330" y="2752078"/>
            <a:ext cx="7457243" cy="3808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4BE45-8395-419B-A5CC-CCD91B5448B3}"/>
              </a:ext>
            </a:extLst>
          </p:cNvPr>
          <p:cNvSpPr txBox="1"/>
          <p:nvPr/>
        </p:nvSpPr>
        <p:spPr>
          <a:xfrm>
            <a:off x="594177" y="2321191"/>
            <a:ext cx="3418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listings.csv    : 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21900 x 106</a:t>
            </a:r>
            <a:endParaRPr lang="en-CA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EEC1F0-4C06-46BA-9470-E6CD781A8923}"/>
              </a:ext>
            </a:extLst>
          </p:cNvPr>
          <p:cNvSpPr/>
          <p:nvPr/>
        </p:nvSpPr>
        <p:spPr>
          <a:xfrm>
            <a:off x="381740" y="3258338"/>
            <a:ext cx="1997475" cy="143818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City</a:t>
            </a:r>
          </a:p>
          <a:p>
            <a:pPr algn="ctr"/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Zip</a:t>
            </a:r>
          </a:p>
          <a:p>
            <a:pPr algn="ctr"/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Latitude</a:t>
            </a:r>
          </a:p>
          <a:p>
            <a:pPr algn="ctr"/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Longitude </a:t>
            </a:r>
          </a:p>
          <a:p>
            <a:pPr algn="ctr"/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…</a:t>
            </a:r>
          </a:p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F530C-5812-42D0-BF58-893E3E585CA4}"/>
              </a:ext>
            </a:extLst>
          </p:cNvPr>
          <p:cNvSpPr/>
          <p:nvPr/>
        </p:nvSpPr>
        <p:spPr>
          <a:xfrm>
            <a:off x="2890794" y="3258339"/>
            <a:ext cx="1997475" cy="143818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Property Type</a:t>
            </a:r>
          </a:p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Room type</a:t>
            </a:r>
          </a:p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# Bedrooms</a:t>
            </a:r>
          </a:p>
          <a:p>
            <a:pPr algn="ctr"/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Amenities provided 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58E4CE-37B3-4D87-8A84-65B52E3B3894}"/>
              </a:ext>
            </a:extLst>
          </p:cNvPr>
          <p:cNvSpPr/>
          <p:nvPr/>
        </p:nvSpPr>
        <p:spPr>
          <a:xfrm>
            <a:off x="5317725" y="3276095"/>
            <a:ext cx="1997475" cy="143818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Ad Title</a:t>
            </a:r>
          </a:p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Summary</a:t>
            </a:r>
          </a:p>
          <a:p>
            <a:pPr algn="ctr"/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Accessibility </a:t>
            </a:r>
          </a:p>
          <a:p>
            <a:pPr algn="ctr"/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98B01-E1C0-40A3-A146-E903CB65066B}"/>
              </a:ext>
            </a:extLst>
          </p:cNvPr>
          <p:cNvSpPr txBox="1"/>
          <p:nvPr/>
        </p:nvSpPr>
        <p:spPr>
          <a:xfrm>
            <a:off x="614778" y="2915404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Demographics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D7810C-1690-42DC-90B2-9F18E481970A}"/>
              </a:ext>
            </a:extLst>
          </p:cNvPr>
          <p:cNvSpPr txBox="1"/>
          <p:nvPr/>
        </p:nvSpPr>
        <p:spPr>
          <a:xfrm>
            <a:off x="3359086" y="2906527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A2A41-9AD9-46C4-96FA-9F64C703D90B}"/>
              </a:ext>
            </a:extLst>
          </p:cNvPr>
          <p:cNvSpPr txBox="1"/>
          <p:nvPr/>
        </p:nvSpPr>
        <p:spPr>
          <a:xfrm>
            <a:off x="5625111" y="2889006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Descriptions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EBD05-02B4-4E1C-B294-39706795FC9F}"/>
              </a:ext>
            </a:extLst>
          </p:cNvPr>
          <p:cNvSpPr/>
          <p:nvPr/>
        </p:nvSpPr>
        <p:spPr>
          <a:xfrm>
            <a:off x="381740" y="5097056"/>
            <a:ext cx="1997475" cy="140903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Area</a:t>
            </a:r>
          </a:p>
          <a:p>
            <a:pPr algn="ctr"/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Description</a:t>
            </a:r>
          </a:p>
          <a:p>
            <a:pPr algn="ctr"/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 …</a:t>
            </a:r>
          </a:p>
          <a:p>
            <a:pPr algn="ctr"/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11C769-F3DC-4B20-9FD2-8BD41117C77B}"/>
              </a:ext>
            </a:extLst>
          </p:cNvPr>
          <p:cNvSpPr txBox="1"/>
          <p:nvPr/>
        </p:nvSpPr>
        <p:spPr>
          <a:xfrm>
            <a:off x="577048" y="4758077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Neighbourhood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69459-A23F-45E5-B31D-11838C17BC46}"/>
              </a:ext>
            </a:extLst>
          </p:cNvPr>
          <p:cNvSpPr/>
          <p:nvPr/>
        </p:nvSpPr>
        <p:spPr>
          <a:xfrm>
            <a:off x="2931856" y="5073502"/>
            <a:ext cx="1997475" cy="143818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Host Since</a:t>
            </a:r>
          </a:p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Description</a:t>
            </a:r>
          </a:p>
          <a:p>
            <a:pPr algn="ctr"/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# Properties Listed</a:t>
            </a:r>
          </a:p>
          <a:p>
            <a:pPr algn="ctr"/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EF93F3-CFC5-4518-9575-19D9D04101AF}"/>
              </a:ext>
            </a:extLst>
          </p:cNvPr>
          <p:cNvSpPr txBox="1"/>
          <p:nvPr/>
        </p:nvSpPr>
        <p:spPr>
          <a:xfrm>
            <a:off x="3400148" y="4721690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Host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057B97-4DF1-49F6-BC33-C74FAC212973}"/>
              </a:ext>
            </a:extLst>
          </p:cNvPr>
          <p:cNvSpPr/>
          <p:nvPr/>
        </p:nvSpPr>
        <p:spPr>
          <a:xfrm>
            <a:off x="5317725" y="5066092"/>
            <a:ext cx="1997475" cy="143818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Daily</a:t>
            </a:r>
          </a:p>
          <a:p>
            <a:pPr algn="ctr"/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Weekly</a:t>
            </a:r>
          </a:p>
          <a:p>
            <a:pPr algn="ctr"/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Charge per extra people</a:t>
            </a:r>
          </a:p>
          <a:p>
            <a:pPr algn="ctr"/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940889-A6DC-49D2-A856-B008D185E298}"/>
              </a:ext>
            </a:extLst>
          </p:cNvPr>
          <p:cNvSpPr txBox="1"/>
          <p:nvPr/>
        </p:nvSpPr>
        <p:spPr>
          <a:xfrm>
            <a:off x="6000193" y="4758314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Price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42B0CF-8A69-49C6-AA82-4BF9BB978EE0}"/>
              </a:ext>
            </a:extLst>
          </p:cNvPr>
          <p:cNvSpPr/>
          <p:nvPr/>
        </p:nvSpPr>
        <p:spPr>
          <a:xfrm flipH="1">
            <a:off x="8274727" y="2752078"/>
            <a:ext cx="3302494" cy="3808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35C2BF-6056-4837-864F-2BD6CF98497D}"/>
              </a:ext>
            </a:extLst>
          </p:cNvPr>
          <p:cNvSpPr txBox="1"/>
          <p:nvPr/>
        </p:nvSpPr>
        <p:spPr>
          <a:xfrm>
            <a:off x="8291744" y="2316431"/>
            <a:ext cx="3302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calendar.csv    : 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8 Million x 7</a:t>
            </a:r>
            <a:endParaRPr lang="en-CA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D0B965-5772-4B50-AFFE-81A82A8F48F5}"/>
              </a:ext>
            </a:extLst>
          </p:cNvPr>
          <p:cNvSpPr/>
          <p:nvPr/>
        </p:nvSpPr>
        <p:spPr>
          <a:xfrm>
            <a:off x="8961155" y="3100069"/>
            <a:ext cx="1997475" cy="139262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Date</a:t>
            </a:r>
          </a:p>
          <a:p>
            <a:pPr algn="ctr"/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Availability</a:t>
            </a:r>
          </a:p>
          <a:p>
            <a:pPr algn="ctr"/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Price </a:t>
            </a:r>
          </a:p>
          <a:p>
            <a:pPr algn="ctr"/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…</a:t>
            </a:r>
          </a:p>
          <a:p>
            <a:pPr algn="ctr"/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EE79DA-9A11-4EF0-8DDE-D5DAC724ABCC}"/>
              </a:ext>
            </a:extLst>
          </p:cNvPr>
          <p:cNvSpPr txBox="1"/>
          <p:nvPr/>
        </p:nvSpPr>
        <p:spPr>
          <a:xfrm>
            <a:off x="8484839" y="4656338"/>
            <a:ext cx="29917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For every entry in listings table </a:t>
            </a:r>
          </a:p>
          <a:p>
            <a:r>
              <a:rPr lang="en-US" dirty="0">
                <a:solidFill>
                  <a:schemeClr val="tx2"/>
                </a:solidFill>
              </a:rPr>
              <a:t>		       </a:t>
            </a:r>
            <a:r>
              <a:rPr lang="en-US" sz="3200" dirty="0">
                <a:solidFill>
                  <a:schemeClr val="tx2"/>
                </a:solidFill>
              </a:rPr>
              <a:t>X</a:t>
            </a:r>
          </a:p>
          <a:p>
            <a:r>
              <a:rPr lang="en-US" dirty="0">
                <a:solidFill>
                  <a:schemeClr val="tx2"/>
                </a:solidFill>
              </a:rPr>
              <a:t>For every day for one year starting from 2019-Sept-14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29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26A431-ED59-44FD-A5FD-98F6A8F0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79" y="81377"/>
            <a:ext cx="10364451" cy="861134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D0FC7-CE4F-412A-A49F-3B19984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856788"/>
            <a:ext cx="5991225" cy="3196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2393D5-4F7C-4F76-B0C8-AFA95EA69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942511"/>
            <a:ext cx="5476875" cy="14627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973481-DFA0-4DE8-B880-F118EA7BA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2803796"/>
            <a:ext cx="5476875" cy="12490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C7CF55-F00E-4734-9265-9465BCF23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5" y="4266577"/>
            <a:ext cx="11639550" cy="23151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A98BA2-7E2F-48E7-B141-2C465A6952E1}"/>
              </a:ext>
            </a:extLst>
          </p:cNvPr>
          <p:cNvSpPr txBox="1"/>
          <p:nvPr/>
        </p:nvSpPr>
        <p:spPr>
          <a:xfrm>
            <a:off x="1228726" y="4310063"/>
            <a:ext cx="539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28 % of listing are available for more than 6 months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4F48E1-E16C-473B-930C-B033F7A82ABF}"/>
              </a:ext>
            </a:extLst>
          </p:cNvPr>
          <p:cNvSpPr txBox="1"/>
          <p:nvPr/>
        </p:nvSpPr>
        <p:spPr>
          <a:xfrm>
            <a:off x="7305675" y="4310063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Estimated Avg Income: $2,136 per month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5666E0-8054-40BA-8424-2ECD000FF4CC}"/>
              </a:ext>
            </a:extLst>
          </p:cNvPr>
          <p:cNvSpPr txBox="1"/>
          <p:nvPr/>
        </p:nvSpPr>
        <p:spPr>
          <a:xfrm>
            <a:off x="9791700" y="890572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65%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2B2D4A-B80F-42D7-8869-D88FE1C7E0D7}"/>
              </a:ext>
            </a:extLst>
          </p:cNvPr>
          <p:cNvSpPr txBox="1"/>
          <p:nvPr/>
        </p:nvSpPr>
        <p:spPr>
          <a:xfrm>
            <a:off x="9696450" y="2652814"/>
            <a:ext cx="8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$ 173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A55B6A-0B1D-4518-B2A5-5D3E5ABA5142}"/>
              </a:ext>
            </a:extLst>
          </p:cNvPr>
          <p:cNvSpPr txBox="1"/>
          <p:nvPr/>
        </p:nvSpPr>
        <p:spPr>
          <a:xfrm>
            <a:off x="10958630" y="3215131"/>
            <a:ext cx="8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$ 70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52FE97-769B-4980-8CAA-41AB0B5C5D88}"/>
              </a:ext>
            </a:extLst>
          </p:cNvPr>
          <p:cNvSpPr txBox="1"/>
          <p:nvPr/>
        </p:nvSpPr>
        <p:spPr>
          <a:xfrm>
            <a:off x="3050806" y="3012726"/>
            <a:ext cx="7198093" cy="10772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Toronto Court Ruling on 18-Nov-2019 :</a:t>
            </a:r>
          </a:p>
          <a:p>
            <a:r>
              <a:rPr lang="en-US" sz="3200" dirty="0">
                <a:solidFill>
                  <a:srgbClr val="FF0000"/>
                </a:solidFill>
              </a:rPr>
              <a:t>Maximum Up to 180 nights a year allowed</a:t>
            </a:r>
            <a:endParaRPr lang="en-CA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1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6D1300-C428-49B1-9651-C1A20F33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79" y="81377"/>
            <a:ext cx="10364451" cy="861134"/>
          </a:xfrm>
        </p:spPr>
        <p:txBody>
          <a:bodyPr/>
          <a:lstStyle/>
          <a:p>
            <a:r>
              <a:rPr lang="en-US" dirty="0"/>
              <a:t>Price Prediction – Random Forest Regressor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C7EC7-1689-4FDE-8EF2-CB5C1273978B}"/>
              </a:ext>
            </a:extLst>
          </p:cNvPr>
          <p:cNvSpPr txBox="1"/>
          <p:nvPr/>
        </p:nvSpPr>
        <p:spPr>
          <a:xfrm>
            <a:off x="406610" y="790111"/>
            <a:ext cx="115978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000" dirty="0">
                <a:solidFill>
                  <a:schemeClr val="accent1"/>
                </a:solidFill>
              </a:rPr>
              <a:t>Remove Outliers </a:t>
            </a:r>
          </a:p>
          <a:p>
            <a:pPr marL="2114550" lvl="4" indent="-285750">
              <a:buFont typeface="Wingdings" panose="05000000000000000000" pitchFamily="2" charset="2"/>
              <a:buChar char="q"/>
            </a:pPr>
            <a:r>
              <a:rPr lang="en-US" sz="2000" dirty="0"/>
              <a:t>Min price $15 (≈ mean – 1 * </a:t>
            </a:r>
            <a:r>
              <a:rPr lang="en-US" sz="2000" i="1" dirty="0"/>
              <a:t>std). max price $375 (</a:t>
            </a:r>
            <a:r>
              <a:rPr lang="en-US" sz="2000" dirty="0"/>
              <a:t>≈</a:t>
            </a:r>
            <a:r>
              <a:rPr lang="en-US" sz="2000" i="1" dirty="0"/>
              <a:t> mean + 2 * </a:t>
            </a:r>
            <a:r>
              <a:rPr lang="en-US" sz="2000" dirty="0"/>
              <a:t>std)</a:t>
            </a:r>
            <a:r>
              <a:rPr lang="en-CA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000" dirty="0">
                <a:solidFill>
                  <a:schemeClr val="accent1"/>
                </a:solidFill>
              </a:rPr>
              <a:t>Nan Values          </a:t>
            </a:r>
            <a:endParaRPr lang="en-CA" sz="2000" dirty="0"/>
          </a:p>
          <a:p>
            <a:pPr marL="2114550" lvl="4" indent="-285750">
              <a:buFont typeface="Wingdings" panose="05000000000000000000" pitchFamily="2" charset="2"/>
              <a:buChar char="q"/>
            </a:pPr>
            <a:r>
              <a:rPr lang="en-US" sz="2000" dirty="0"/>
              <a:t>Binary fields like </a:t>
            </a:r>
            <a:r>
              <a:rPr lang="en-US" sz="2000" dirty="0" err="1"/>
              <a:t>host_has_profile_pic</a:t>
            </a:r>
            <a:r>
              <a:rPr lang="en-US" sz="2000" dirty="0"/>
              <a:t>, </a:t>
            </a:r>
            <a:r>
              <a:rPr lang="en-US" sz="2000" dirty="0" err="1"/>
              <a:t>host_identity_verified</a:t>
            </a:r>
            <a:r>
              <a:rPr lang="en-US" sz="2000" dirty="0"/>
              <a:t> to “false”</a:t>
            </a:r>
          </a:p>
          <a:p>
            <a:pPr marL="2114550" lvl="4" indent="-285750">
              <a:buFont typeface="Wingdings" panose="05000000000000000000" pitchFamily="2" charset="2"/>
              <a:buChar char="q"/>
            </a:pPr>
            <a:r>
              <a:rPr lang="en-US" sz="2000" dirty="0"/>
              <a:t>Numeric fields like </a:t>
            </a:r>
            <a:r>
              <a:rPr lang="en-US" sz="2000" dirty="0" err="1"/>
              <a:t>cleaning_fee</a:t>
            </a:r>
            <a:r>
              <a:rPr lang="en-US" sz="2000" dirty="0"/>
              <a:t>, </a:t>
            </a:r>
            <a:r>
              <a:rPr lang="en-US" sz="2000" dirty="0" err="1"/>
              <a:t>reviews_per_month</a:t>
            </a:r>
            <a:r>
              <a:rPr lang="en-US" sz="2000" dirty="0"/>
              <a:t> to 0</a:t>
            </a:r>
          </a:p>
          <a:p>
            <a:pPr marL="2114550" lvl="4" indent="-285750">
              <a:buFont typeface="Wingdings" panose="05000000000000000000" pitchFamily="2" charset="2"/>
              <a:buChar char="q"/>
            </a:pPr>
            <a:r>
              <a:rPr lang="en-US" sz="2000" dirty="0"/>
              <a:t>Drop rows for fields like # beds , # bedrooms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000" dirty="0">
                <a:solidFill>
                  <a:schemeClr val="accent1"/>
                </a:solidFill>
              </a:rPr>
              <a:t>Add New feature </a:t>
            </a:r>
          </a:p>
          <a:p>
            <a:pPr marL="2114550" lvl="4" indent="-285750">
              <a:buFont typeface="Wingdings" panose="05000000000000000000" pitchFamily="2" charset="2"/>
              <a:buChar char="q"/>
            </a:pPr>
            <a:r>
              <a:rPr lang="en-US" sz="2000" dirty="0"/>
              <a:t>Count number of verbal descriptive fields provided. Treat null as not provided</a:t>
            </a:r>
          </a:p>
          <a:p>
            <a:pPr marL="2114550" lvl="4" indent="-285750">
              <a:buFont typeface="Wingdings" panose="05000000000000000000" pitchFamily="2" charset="2"/>
              <a:buChar char="q"/>
            </a:pPr>
            <a:r>
              <a:rPr lang="en-US" sz="2000" dirty="0"/>
              <a:t>Count number of binary fields like </a:t>
            </a:r>
            <a:r>
              <a:rPr lang="en-US" sz="2000" dirty="0" err="1"/>
              <a:t>host_is_superhost</a:t>
            </a:r>
            <a:r>
              <a:rPr lang="en-US" sz="2000" dirty="0"/>
              <a:t>, </a:t>
            </a:r>
            <a:r>
              <a:rPr lang="en-US" sz="2000" dirty="0" err="1"/>
              <a:t>host_identity_verified</a:t>
            </a:r>
            <a:r>
              <a:rPr lang="en-US" sz="2000" dirty="0"/>
              <a:t> set to 1</a:t>
            </a:r>
          </a:p>
          <a:p>
            <a:pPr marL="2114550" lvl="4" indent="-285750">
              <a:buFont typeface="Wingdings" panose="05000000000000000000" pitchFamily="2" charset="2"/>
              <a:buChar char="q"/>
            </a:pPr>
            <a:r>
              <a:rPr lang="en-US" sz="2000" dirty="0"/>
              <a:t>Use latitude-longitude provided to compute distance from a Toronto mid point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Categorical  </a:t>
            </a:r>
            <a:r>
              <a:rPr lang="en-US" sz="2000" dirty="0"/>
              <a:t>     </a:t>
            </a:r>
          </a:p>
          <a:p>
            <a:pPr marL="2114550" lvl="4" indent="-285750">
              <a:buFont typeface="Wingdings" panose="05000000000000000000" pitchFamily="2" charset="2"/>
              <a:buChar char="q"/>
            </a:pPr>
            <a:r>
              <a:rPr lang="en-US" sz="2000" dirty="0"/>
              <a:t>Convert to categorical columns </a:t>
            </a:r>
            <a:r>
              <a:rPr lang="en-US" sz="2000" dirty="0" err="1"/>
              <a:t>property_type</a:t>
            </a:r>
            <a:r>
              <a:rPr lang="en-US" sz="2000" dirty="0"/>
              <a:t>, </a:t>
            </a:r>
            <a:r>
              <a:rPr lang="en-US" sz="2000" dirty="0" err="1"/>
              <a:t>cancellation_policy</a:t>
            </a:r>
            <a:r>
              <a:rPr lang="en-US" sz="2000" dirty="0"/>
              <a:t> to numbers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8B4C0D"/>
                </a:solidFill>
              </a:rPr>
              <a:t>Grid Search &amp; CV </a:t>
            </a:r>
          </a:p>
          <a:p>
            <a:pPr marL="2114550" lvl="4" indent="-285750">
              <a:buFont typeface="Wingdings" panose="05000000000000000000" pitchFamily="2" charset="2"/>
              <a:buChar char="q"/>
            </a:pPr>
            <a:r>
              <a:rPr lang="en-US" sz="2000" dirty="0"/>
              <a:t>Tune for Max depth, Number of trees and Minimum instance per node</a:t>
            </a:r>
          </a:p>
          <a:p>
            <a:r>
              <a:rPr lang="en-US" sz="2200" dirty="0"/>
              <a:t>					</a:t>
            </a:r>
          </a:p>
          <a:p>
            <a:r>
              <a:rPr lang="en-US" sz="2200" dirty="0"/>
              <a:t> </a:t>
            </a:r>
            <a:r>
              <a:rPr lang="en-CA" sz="22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FAC67-D2D2-4071-9FB1-60D59D05BB52}"/>
              </a:ext>
            </a:extLst>
          </p:cNvPr>
          <p:cNvSpPr txBox="1"/>
          <p:nvPr/>
        </p:nvSpPr>
        <p:spPr>
          <a:xfrm>
            <a:off x="2551217" y="5310765"/>
            <a:ext cx="7594355" cy="10772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On Test Set :           R2 = 0.57</a:t>
            </a:r>
          </a:p>
          <a:p>
            <a:r>
              <a:rPr lang="en-US" sz="3200" dirty="0">
                <a:solidFill>
                  <a:srgbClr val="FF0000"/>
                </a:solidFill>
              </a:rPr>
              <a:t>				</a:t>
            </a:r>
            <a:r>
              <a:rPr lang="en-US" sz="3200" dirty="0">
                <a:solidFill>
                  <a:srgbClr val="00B050"/>
                </a:solidFill>
              </a:rPr>
              <a:t>Mean Absolute Error = $33</a:t>
            </a:r>
            <a:endParaRPr lang="en-CA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8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BE1415-7B5D-4963-830C-A73BDACA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79" y="81377"/>
            <a:ext cx="10364451" cy="86113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A9450-5587-4463-B4F0-BCD4F6AF73C0}"/>
              </a:ext>
            </a:extLst>
          </p:cNvPr>
          <p:cNvSpPr txBox="1"/>
          <p:nvPr/>
        </p:nvSpPr>
        <p:spPr>
          <a:xfrm>
            <a:off x="971550" y="1257300"/>
            <a:ext cx="10591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Majority of the listings are in downtown area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Renting entire home or apartment is more common compared to renting a private room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Listings are priced high at about $173 per night on an average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Listing are not quite short-term rentals. About 28 % of listing are available for more than 6 months in an year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Random Forest Regressor based price predictor: R2 of 0.57 with Mean Absolute Error of $33</a:t>
            </a:r>
            <a:endParaRPr lang="en-CA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14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4CE4-B044-4931-9A3C-B9567A8F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75892"/>
            <a:ext cx="10364451" cy="1596177"/>
          </a:xfrm>
        </p:spPr>
        <p:txBody>
          <a:bodyPr/>
          <a:lstStyle/>
          <a:p>
            <a:r>
              <a:rPr lang="en-CA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80435926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164</TotalTime>
  <Words>489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</vt:lpstr>
      <vt:lpstr>Droplet</vt:lpstr>
      <vt:lpstr>Airbnb Listings Analysis</vt:lpstr>
      <vt:lpstr>Introduction</vt:lpstr>
      <vt:lpstr>Data</vt:lpstr>
      <vt:lpstr>Exploratory Data Analysis</vt:lpstr>
      <vt:lpstr>Price Prediction – Random Forest Regressor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Vinay Pandit</cp:lastModifiedBy>
  <cp:revision>50</cp:revision>
  <dcterms:created xsi:type="dcterms:W3CDTF">2019-12-06T13:05:48Z</dcterms:created>
  <dcterms:modified xsi:type="dcterms:W3CDTF">2019-12-07T05:24:45Z</dcterms:modified>
</cp:coreProperties>
</file>