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0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5699-1909-4BD2-BEC5-C71F1DE9967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3224-BD3C-469A-858A-10203885C6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5178676" y="3057570"/>
            <a:ext cx="1079500" cy="5397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Train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Oval 62"/>
          <p:cNvSpPr/>
          <p:nvPr/>
        </p:nvSpPr>
        <p:spPr>
          <a:xfrm>
            <a:off x="6182795" y="2656844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>
                <a:solidFill>
                  <a:schemeClr val="tx1"/>
                </a:solidFill>
              </a:rPr>
              <a:t>n</a:t>
            </a:r>
            <a:r>
              <a:rPr lang="fr-FR" sz="1200" u="sng" dirty="0" smtClean="0">
                <a:solidFill>
                  <a:schemeClr val="tx1"/>
                </a:solidFill>
              </a:rPr>
              <a:t>umero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sp>
        <p:nvSpPr>
          <p:cNvPr id="10" name="Flowchart: Decision 7"/>
          <p:cNvSpPr/>
          <p:nvPr/>
        </p:nvSpPr>
        <p:spPr>
          <a:xfrm>
            <a:off x="3565911" y="3051220"/>
            <a:ext cx="1079500" cy="539750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Part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2"/>
          <p:cNvCxnSpPr/>
          <p:nvPr/>
        </p:nvCxnSpPr>
        <p:spPr>
          <a:xfrm>
            <a:off x="4699385" y="3322249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/>
          <p:nvPr/>
        </p:nvCxnSpPr>
        <p:spPr>
          <a:xfrm>
            <a:off x="3056636" y="3321095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58085" y="3051220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Depart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32"/>
          <p:cNvCxnSpPr/>
          <p:nvPr/>
        </p:nvCxnSpPr>
        <p:spPr>
          <a:xfrm flipV="1">
            <a:off x="4105661" y="3621133"/>
            <a:ext cx="0" cy="435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spect="1"/>
          </p:cNvSpPr>
          <p:nvPr/>
        </p:nvSpPr>
        <p:spPr>
          <a:xfrm>
            <a:off x="3574361" y="4056732"/>
            <a:ext cx="1079500" cy="6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Period</a:t>
            </a:r>
            <a:r>
              <a:rPr lang="fr-FR" sz="1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32"/>
          <p:cNvCxnSpPr/>
          <p:nvPr/>
        </p:nvCxnSpPr>
        <p:spPr>
          <a:xfrm flipV="1">
            <a:off x="5718426" y="3605258"/>
            <a:ext cx="0" cy="46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7"/>
          <p:cNvSpPr/>
          <p:nvPr/>
        </p:nvSpPr>
        <p:spPr>
          <a:xfrm>
            <a:off x="5178676" y="4100448"/>
            <a:ext cx="1079500" cy="539750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Possede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2"/>
          <p:cNvCxnSpPr/>
          <p:nvPr/>
        </p:nvCxnSpPr>
        <p:spPr>
          <a:xfrm>
            <a:off x="4653861" y="4370323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82991" y="4098908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Voiture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2"/>
          <p:cNvCxnSpPr/>
          <p:nvPr/>
        </p:nvCxnSpPr>
        <p:spPr>
          <a:xfrm>
            <a:off x="6274183" y="4368783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8"/>
          <p:cNvSpPr/>
          <p:nvPr/>
        </p:nvSpPr>
        <p:spPr>
          <a:xfrm>
            <a:off x="8331563" y="4098908"/>
            <a:ext cx="1079500" cy="539750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Possede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12"/>
          <p:cNvCxnSpPr/>
          <p:nvPr/>
        </p:nvCxnSpPr>
        <p:spPr>
          <a:xfrm>
            <a:off x="7891065" y="4368783"/>
            <a:ext cx="45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880522" y="4098908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Type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12"/>
          <p:cNvCxnSpPr/>
          <p:nvPr/>
        </p:nvCxnSpPr>
        <p:spPr>
          <a:xfrm>
            <a:off x="9411063" y="4368783"/>
            <a:ext cx="45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7"/>
          <p:cNvSpPr/>
          <p:nvPr/>
        </p:nvSpPr>
        <p:spPr>
          <a:xfrm>
            <a:off x="10010062" y="4981574"/>
            <a:ext cx="825578" cy="477773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Contient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9905961" y="5789563"/>
            <a:ext cx="1079500" cy="6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Classe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32"/>
          <p:cNvCxnSpPr/>
          <p:nvPr/>
        </p:nvCxnSpPr>
        <p:spPr>
          <a:xfrm flipV="1">
            <a:off x="10422851" y="4671215"/>
            <a:ext cx="0" cy="28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2"/>
          <p:cNvCxnSpPr/>
          <p:nvPr/>
        </p:nvCxnSpPr>
        <p:spPr>
          <a:xfrm flipV="1">
            <a:off x="10422851" y="5490365"/>
            <a:ext cx="0" cy="28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551795" y="5564776"/>
            <a:ext cx="1218181" cy="1026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Reservation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Flowchart: Decision 28"/>
          <p:cNvSpPr/>
          <p:nvPr/>
        </p:nvSpPr>
        <p:spPr>
          <a:xfrm rot="16200000">
            <a:off x="410723" y="3453537"/>
            <a:ext cx="931418" cy="362008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Part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5" name="Flowchart: Decision 28"/>
          <p:cNvSpPr/>
          <p:nvPr/>
        </p:nvSpPr>
        <p:spPr>
          <a:xfrm rot="16200000">
            <a:off x="898176" y="3477953"/>
            <a:ext cx="931418" cy="362008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Arrive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2"/>
          <p:cNvCxnSpPr/>
          <p:nvPr/>
        </p:nvCxnSpPr>
        <p:spPr>
          <a:xfrm flipV="1">
            <a:off x="876489" y="4082783"/>
            <a:ext cx="0" cy="147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/>
          <p:cNvCxnSpPr/>
          <p:nvPr/>
        </p:nvCxnSpPr>
        <p:spPr>
          <a:xfrm flipV="1">
            <a:off x="1365439" y="4099266"/>
            <a:ext cx="0" cy="147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28"/>
          <p:cNvSpPr/>
          <p:nvPr/>
        </p:nvSpPr>
        <p:spPr>
          <a:xfrm>
            <a:off x="4793976" y="6096804"/>
            <a:ext cx="1079500" cy="539750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Place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0" name="Flowchart: Decision 28"/>
          <p:cNvSpPr/>
          <p:nvPr/>
        </p:nvSpPr>
        <p:spPr>
          <a:xfrm>
            <a:off x="3693904" y="4842629"/>
            <a:ext cx="823514" cy="399218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 smtClean="0">
                <a:solidFill>
                  <a:schemeClr val="tx1"/>
                </a:solidFill>
              </a:rPr>
              <a:t>S’etend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3639292" y="5414444"/>
            <a:ext cx="943057" cy="5479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PlageDates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12"/>
          <p:cNvCxnSpPr/>
          <p:nvPr/>
        </p:nvCxnSpPr>
        <p:spPr>
          <a:xfrm>
            <a:off x="1769976" y="6369182"/>
            <a:ext cx="30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/>
          <p:cNvCxnSpPr/>
          <p:nvPr/>
        </p:nvCxnSpPr>
        <p:spPr>
          <a:xfrm flipV="1">
            <a:off x="4107203" y="4681534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2"/>
          <p:cNvCxnSpPr/>
          <p:nvPr/>
        </p:nvCxnSpPr>
        <p:spPr>
          <a:xfrm flipV="1">
            <a:off x="4104132" y="524184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62"/>
          <p:cNvSpPr/>
          <p:nvPr/>
        </p:nvSpPr>
        <p:spPr>
          <a:xfrm>
            <a:off x="1949505" y="2543350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horaire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126"/>
          <p:cNvCxnSpPr/>
          <p:nvPr/>
        </p:nvCxnSpPr>
        <p:spPr>
          <a:xfrm>
            <a:off x="2438455" y="2811591"/>
            <a:ext cx="190484" cy="209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2"/>
          <p:cNvSpPr/>
          <p:nvPr/>
        </p:nvSpPr>
        <p:spPr>
          <a:xfrm>
            <a:off x="2902628" y="374253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couleur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126"/>
          <p:cNvCxnSpPr/>
          <p:nvPr/>
        </p:nvCxnSpPr>
        <p:spPr>
          <a:xfrm>
            <a:off x="3391578" y="4010772"/>
            <a:ext cx="190484" cy="209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62"/>
          <p:cNvSpPr/>
          <p:nvPr/>
        </p:nvSpPr>
        <p:spPr>
          <a:xfrm>
            <a:off x="2510362" y="4140956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variationTarif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126"/>
          <p:cNvCxnSpPr/>
          <p:nvPr/>
        </p:nvCxnSpPr>
        <p:spPr>
          <a:xfrm>
            <a:off x="3402386" y="4280647"/>
            <a:ext cx="164508" cy="54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62"/>
          <p:cNvSpPr/>
          <p:nvPr/>
        </p:nvSpPr>
        <p:spPr>
          <a:xfrm>
            <a:off x="4575979" y="511982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debut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sp>
        <p:nvSpPr>
          <p:cNvPr id="52" name="Oval 62"/>
          <p:cNvSpPr/>
          <p:nvPr/>
        </p:nvSpPr>
        <p:spPr>
          <a:xfrm>
            <a:off x="4891286" y="5440328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fin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126"/>
          <p:cNvCxnSpPr>
            <a:endCxn id="51" idx="3"/>
          </p:cNvCxnSpPr>
          <p:nvPr/>
        </p:nvCxnSpPr>
        <p:spPr>
          <a:xfrm flipV="1">
            <a:off x="4582349" y="5350174"/>
            <a:ext cx="123821" cy="12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26"/>
          <p:cNvCxnSpPr>
            <a:endCxn id="52" idx="2"/>
          </p:cNvCxnSpPr>
          <p:nvPr/>
        </p:nvCxnSpPr>
        <p:spPr>
          <a:xfrm flipV="1">
            <a:off x="4582349" y="5575266"/>
            <a:ext cx="308937" cy="12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62"/>
          <p:cNvSpPr/>
          <p:nvPr/>
        </p:nvSpPr>
        <p:spPr>
          <a:xfrm>
            <a:off x="7242425" y="3599113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numero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126"/>
          <p:cNvCxnSpPr>
            <a:stCxn id="55" idx="4"/>
          </p:cNvCxnSpPr>
          <p:nvPr/>
        </p:nvCxnSpPr>
        <p:spPr>
          <a:xfrm flipH="1">
            <a:off x="7337742" y="3868988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62"/>
          <p:cNvSpPr/>
          <p:nvPr/>
        </p:nvSpPr>
        <p:spPr>
          <a:xfrm>
            <a:off x="5512960" y="575936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numero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126"/>
          <p:cNvCxnSpPr>
            <a:stCxn id="57" idx="4"/>
          </p:cNvCxnSpPr>
          <p:nvPr/>
        </p:nvCxnSpPr>
        <p:spPr>
          <a:xfrm flipH="1">
            <a:off x="5608277" y="6029236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62"/>
          <p:cNvSpPr/>
          <p:nvPr/>
        </p:nvSpPr>
        <p:spPr>
          <a:xfrm>
            <a:off x="10833061" y="361154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taille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126"/>
          <p:cNvCxnSpPr>
            <a:stCxn id="59" idx="4"/>
          </p:cNvCxnSpPr>
          <p:nvPr/>
        </p:nvCxnSpPr>
        <p:spPr>
          <a:xfrm flipH="1">
            <a:off x="10928378" y="3881416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2"/>
          <p:cNvSpPr/>
          <p:nvPr/>
        </p:nvSpPr>
        <p:spPr>
          <a:xfrm>
            <a:off x="9636063" y="3671913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numPlaceMin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126"/>
          <p:cNvCxnSpPr/>
          <p:nvPr/>
        </p:nvCxnSpPr>
        <p:spPr>
          <a:xfrm>
            <a:off x="10066145" y="3939971"/>
            <a:ext cx="100195" cy="124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26"/>
          <p:cNvCxnSpPr/>
          <p:nvPr/>
        </p:nvCxnSpPr>
        <p:spPr>
          <a:xfrm flipH="1">
            <a:off x="10979481" y="4355280"/>
            <a:ext cx="298080" cy="15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2"/>
          <p:cNvSpPr/>
          <p:nvPr/>
        </p:nvSpPr>
        <p:spPr>
          <a:xfrm>
            <a:off x="10867351" y="5324409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nom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126"/>
          <p:cNvCxnSpPr>
            <a:stCxn id="64" idx="4"/>
          </p:cNvCxnSpPr>
          <p:nvPr/>
        </p:nvCxnSpPr>
        <p:spPr>
          <a:xfrm flipH="1">
            <a:off x="10962668" y="5594284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2"/>
          <p:cNvSpPr/>
          <p:nvPr/>
        </p:nvSpPr>
        <p:spPr>
          <a:xfrm>
            <a:off x="9152808" y="5458305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 smtClean="0">
                <a:solidFill>
                  <a:schemeClr val="tx1"/>
                </a:solidFill>
              </a:rPr>
              <a:t>prixAuKm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126"/>
          <p:cNvCxnSpPr>
            <a:stCxn id="66" idx="4"/>
          </p:cNvCxnSpPr>
          <p:nvPr/>
        </p:nvCxnSpPr>
        <p:spPr>
          <a:xfrm>
            <a:off x="9597308" y="5728180"/>
            <a:ext cx="308653" cy="157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2"/>
          <p:cNvSpPr/>
          <p:nvPr/>
        </p:nvSpPr>
        <p:spPr>
          <a:xfrm>
            <a:off x="1644823" y="5018922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u="sng" dirty="0" smtClean="0">
                <a:solidFill>
                  <a:schemeClr val="tx1"/>
                </a:solidFill>
              </a:rPr>
              <a:t>identifiant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126"/>
          <p:cNvCxnSpPr>
            <a:stCxn id="68" idx="4"/>
          </p:cNvCxnSpPr>
          <p:nvPr/>
        </p:nvCxnSpPr>
        <p:spPr>
          <a:xfrm flipH="1">
            <a:off x="1775668" y="5288797"/>
            <a:ext cx="313655" cy="280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2"/>
          <p:cNvSpPr/>
          <p:nvPr/>
        </p:nvSpPr>
        <p:spPr>
          <a:xfrm>
            <a:off x="2109313" y="5373325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smtClean="0">
                <a:solidFill>
                  <a:schemeClr val="tx1"/>
                </a:solidFill>
              </a:rPr>
              <a:t>mailClient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126"/>
          <p:cNvCxnSpPr>
            <a:stCxn id="70" idx="3"/>
          </p:cNvCxnSpPr>
          <p:nvPr/>
        </p:nvCxnSpPr>
        <p:spPr>
          <a:xfrm flipH="1">
            <a:off x="1769976" y="5603678"/>
            <a:ext cx="469528" cy="195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62"/>
          <p:cNvSpPr/>
          <p:nvPr/>
        </p:nvSpPr>
        <p:spPr>
          <a:xfrm>
            <a:off x="78957" y="5224270"/>
            <a:ext cx="650771" cy="22697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smtClean="0">
                <a:solidFill>
                  <a:schemeClr val="tx1"/>
                </a:solidFill>
              </a:rPr>
              <a:t>prix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126"/>
          <p:cNvCxnSpPr/>
          <p:nvPr/>
        </p:nvCxnSpPr>
        <p:spPr>
          <a:xfrm flipH="1" flipV="1">
            <a:off x="424901" y="5447438"/>
            <a:ext cx="131876" cy="12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62"/>
          <p:cNvSpPr/>
          <p:nvPr/>
        </p:nvSpPr>
        <p:spPr>
          <a:xfrm>
            <a:off x="2014281" y="5759919"/>
            <a:ext cx="1341619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smtClean="0">
                <a:solidFill>
                  <a:schemeClr val="tx1"/>
                </a:solidFill>
              </a:rPr>
              <a:t>dateHeureDepart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126"/>
          <p:cNvCxnSpPr>
            <a:stCxn id="74" idx="3"/>
            <a:endCxn id="33" idx="3"/>
          </p:cNvCxnSpPr>
          <p:nvPr/>
        </p:nvCxnSpPr>
        <p:spPr>
          <a:xfrm flipH="1">
            <a:off x="1769976" y="5990272"/>
            <a:ext cx="440781" cy="87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0"/>
          <p:cNvSpPr txBox="1">
            <a:spLocks noChangeArrowheads="1"/>
          </p:cNvSpPr>
          <p:nvPr/>
        </p:nvSpPr>
        <p:spPr bwMode="auto">
          <a:xfrm>
            <a:off x="3037585" y="3037636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78" name="TextBox 10"/>
          <p:cNvSpPr txBox="1">
            <a:spLocks noChangeArrowheads="1"/>
          </p:cNvSpPr>
          <p:nvPr/>
        </p:nvSpPr>
        <p:spPr bwMode="auto">
          <a:xfrm>
            <a:off x="4709730" y="3036551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79" name="TextBox 10"/>
          <p:cNvSpPr txBox="1">
            <a:spLocks noChangeArrowheads="1"/>
          </p:cNvSpPr>
          <p:nvPr/>
        </p:nvSpPr>
        <p:spPr bwMode="auto">
          <a:xfrm>
            <a:off x="4101123" y="374654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80" name="TextBox 10"/>
          <p:cNvSpPr txBox="1">
            <a:spLocks noChangeArrowheads="1"/>
          </p:cNvSpPr>
          <p:nvPr/>
        </p:nvSpPr>
        <p:spPr bwMode="auto">
          <a:xfrm>
            <a:off x="6289381" y="4079312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81" name="TextBox 10"/>
          <p:cNvSpPr txBox="1">
            <a:spLocks noChangeArrowheads="1"/>
          </p:cNvSpPr>
          <p:nvPr/>
        </p:nvSpPr>
        <p:spPr bwMode="auto">
          <a:xfrm>
            <a:off x="5725478" y="3669289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82" name="TextBox 10"/>
          <p:cNvSpPr txBox="1">
            <a:spLocks noChangeArrowheads="1"/>
          </p:cNvSpPr>
          <p:nvPr/>
        </p:nvSpPr>
        <p:spPr bwMode="auto">
          <a:xfrm>
            <a:off x="4634287" y="404966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85" name="TextBox 10"/>
          <p:cNvSpPr txBox="1">
            <a:spLocks noChangeArrowheads="1"/>
          </p:cNvSpPr>
          <p:nvPr/>
        </p:nvSpPr>
        <p:spPr bwMode="auto">
          <a:xfrm>
            <a:off x="7837718" y="4079678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86" name="TextBox 10"/>
          <p:cNvSpPr txBox="1">
            <a:spLocks noChangeArrowheads="1"/>
          </p:cNvSpPr>
          <p:nvPr/>
        </p:nvSpPr>
        <p:spPr bwMode="auto">
          <a:xfrm>
            <a:off x="9413114" y="4079678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87" name="TextBox 10"/>
          <p:cNvSpPr txBox="1">
            <a:spLocks noChangeArrowheads="1"/>
          </p:cNvSpPr>
          <p:nvPr/>
        </p:nvSpPr>
        <p:spPr bwMode="auto">
          <a:xfrm>
            <a:off x="10525063" y="4689614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88" name="TextBox 10"/>
          <p:cNvSpPr txBox="1">
            <a:spLocks noChangeArrowheads="1"/>
          </p:cNvSpPr>
          <p:nvPr/>
        </p:nvSpPr>
        <p:spPr bwMode="auto">
          <a:xfrm>
            <a:off x="10523689" y="5488666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89" name="TextBox 10"/>
          <p:cNvSpPr txBox="1">
            <a:spLocks noChangeArrowheads="1"/>
          </p:cNvSpPr>
          <p:nvPr/>
        </p:nvSpPr>
        <p:spPr bwMode="auto">
          <a:xfrm>
            <a:off x="389278" y="4798859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90" name="TextBox 10"/>
          <p:cNvSpPr txBox="1">
            <a:spLocks noChangeArrowheads="1"/>
          </p:cNvSpPr>
          <p:nvPr/>
        </p:nvSpPr>
        <p:spPr bwMode="auto">
          <a:xfrm>
            <a:off x="1382309" y="4798859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91" name="TextBox 10"/>
          <p:cNvSpPr txBox="1">
            <a:spLocks noChangeArrowheads="1"/>
          </p:cNvSpPr>
          <p:nvPr/>
        </p:nvSpPr>
        <p:spPr bwMode="auto">
          <a:xfrm>
            <a:off x="1938435" y="6116396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93" name="TextBox 10"/>
          <p:cNvSpPr txBox="1">
            <a:spLocks noChangeArrowheads="1"/>
          </p:cNvSpPr>
          <p:nvPr/>
        </p:nvSpPr>
        <p:spPr bwMode="auto">
          <a:xfrm>
            <a:off x="3480456" y="4695017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94" name="TextBox 10"/>
          <p:cNvSpPr txBox="1">
            <a:spLocks noChangeArrowheads="1"/>
          </p:cNvSpPr>
          <p:nvPr/>
        </p:nvSpPr>
        <p:spPr bwMode="auto">
          <a:xfrm>
            <a:off x="3493722" y="5149552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cxnSp>
        <p:nvCxnSpPr>
          <p:cNvPr id="95" name="Straight Connector 12"/>
          <p:cNvCxnSpPr/>
          <p:nvPr/>
        </p:nvCxnSpPr>
        <p:spPr>
          <a:xfrm>
            <a:off x="5873476" y="6365756"/>
            <a:ext cx="13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32"/>
          <p:cNvCxnSpPr/>
          <p:nvPr/>
        </p:nvCxnSpPr>
        <p:spPr>
          <a:xfrm flipV="1">
            <a:off x="7231252" y="4658515"/>
            <a:ext cx="0" cy="171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0"/>
          <p:cNvSpPr txBox="1">
            <a:spLocks noChangeArrowheads="1"/>
          </p:cNvSpPr>
          <p:nvPr/>
        </p:nvSpPr>
        <p:spPr bwMode="auto">
          <a:xfrm>
            <a:off x="7271723" y="4741923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</a:t>
            </a:r>
            <a:r>
              <a:rPr lang="fr-FR" altLang="fr-FR" sz="1200" dirty="0"/>
              <a:t>0</a:t>
            </a:r>
            <a:r>
              <a:rPr lang="fr-FR" altLang="fr-FR" sz="1200" dirty="0" smtClean="0"/>
              <a:t>,N)</a:t>
            </a:r>
            <a:endParaRPr lang="fr-FR" altLang="fr-FR" sz="1200" dirty="0"/>
          </a:p>
        </p:txBody>
      </p:sp>
      <p:cxnSp>
        <p:nvCxnSpPr>
          <p:cNvPr id="102" name="Straight Connector 126"/>
          <p:cNvCxnSpPr/>
          <p:nvPr/>
        </p:nvCxnSpPr>
        <p:spPr>
          <a:xfrm flipH="1">
            <a:off x="6016163" y="1083445"/>
            <a:ext cx="104856" cy="11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>
            <a:spLocks noChangeAspect="1"/>
          </p:cNvSpPr>
          <p:nvPr/>
        </p:nvSpPr>
        <p:spPr>
          <a:xfrm>
            <a:off x="564675" y="970033"/>
            <a:ext cx="1218181" cy="7524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Gare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6" name="Oval 62"/>
          <p:cNvSpPr/>
          <p:nvPr/>
        </p:nvSpPr>
        <p:spPr>
          <a:xfrm>
            <a:off x="194665" y="378269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nom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26"/>
          <p:cNvCxnSpPr/>
          <p:nvPr/>
        </p:nvCxnSpPr>
        <p:spPr>
          <a:xfrm>
            <a:off x="654733" y="648144"/>
            <a:ext cx="228106" cy="321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>
            <a:spLocks noChangeAspect="1"/>
          </p:cNvSpPr>
          <p:nvPr/>
        </p:nvSpPr>
        <p:spPr>
          <a:xfrm>
            <a:off x="5178676" y="3057570"/>
            <a:ext cx="1079500" cy="5397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Train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8" name="Straight Connector 126"/>
          <p:cNvCxnSpPr>
            <a:stCxn id="6" idx="4"/>
          </p:cNvCxnSpPr>
          <p:nvPr/>
        </p:nvCxnSpPr>
        <p:spPr>
          <a:xfrm flipH="1">
            <a:off x="6234399" y="2926719"/>
            <a:ext cx="392896" cy="131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Decision 7"/>
          <p:cNvSpPr/>
          <p:nvPr/>
        </p:nvSpPr>
        <p:spPr>
          <a:xfrm>
            <a:off x="3565911" y="3051220"/>
            <a:ext cx="1079500" cy="539750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Part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"/>
          <p:cNvCxnSpPr/>
          <p:nvPr/>
        </p:nvCxnSpPr>
        <p:spPr>
          <a:xfrm>
            <a:off x="4699385" y="3322249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"/>
          <p:cNvCxnSpPr/>
          <p:nvPr/>
        </p:nvCxnSpPr>
        <p:spPr>
          <a:xfrm>
            <a:off x="3056636" y="3321095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58085" y="3051220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Depart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32"/>
          <p:cNvCxnSpPr/>
          <p:nvPr/>
        </p:nvCxnSpPr>
        <p:spPr>
          <a:xfrm flipV="1">
            <a:off x="4105661" y="3621133"/>
            <a:ext cx="0" cy="435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>
            <a:spLocks noChangeAspect="1"/>
          </p:cNvSpPr>
          <p:nvPr/>
        </p:nvSpPr>
        <p:spPr>
          <a:xfrm>
            <a:off x="3574361" y="4056732"/>
            <a:ext cx="1079500" cy="6271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Period</a:t>
            </a:r>
            <a:r>
              <a:rPr lang="fr-FR" sz="14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7" name="Straight Connector 32"/>
          <p:cNvCxnSpPr/>
          <p:nvPr/>
        </p:nvCxnSpPr>
        <p:spPr>
          <a:xfrm flipV="1">
            <a:off x="5718426" y="3605258"/>
            <a:ext cx="0" cy="46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Decision 7"/>
          <p:cNvSpPr/>
          <p:nvPr/>
        </p:nvSpPr>
        <p:spPr>
          <a:xfrm>
            <a:off x="5178676" y="4100448"/>
            <a:ext cx="1079500" cy="539750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Possede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Connector 12"/>
          <p:cNvCxnSpPr/>
          <p:nvPr/>
        </p:nvCxnSpPr>
        <p:spPr>
          <a:xfrm>
            <a:off x="4653861" y="4370323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82991" y="4098908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Voiture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2"/>
          <p:cNvCxnSpPr/>
          <p:nvPr/>
        </p:nvCxnSpPr>
        <p:spPr>
          <a:xfrm>
            <a:off x="6274183" y="4368783"/>
            <a:ext cx="46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ecision 28"/>
          <p:cNvSpPr/>
          <p:nvPr/>
        </p:nvSpPr>
        <p:spPr>
          <a:xfrm>
            <a:off x="8331563" y="4098908"/>
            <a:ext cx="1079500" cy="539750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Possede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33" name="Straight Connector 12"/>
          <p:cNvCxnSpPr/>
          <p:nvPr/>
        </p:nvCxnSpPr>
        <p:spPr>
          <a:xfrm>
            <a:off x="7891065" y="4368783"/>
            <a:ext cx="45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9880522" y="4098908"/>
            <a:ext cx="1079500" cy="539750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Type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2"/>
          <p:cNvCxnSpPr/>
          <p:nvPr/>
        </p:nvCxnSpPr>
        <p:spPr>
          <a:xfrm>
            <a:off x="9411063" y="4368783"/>
            <a:ext cx="45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32"/>
          <p:cNvCxnSpPr/>
          <p:nvPr/>
        </p:nvCxnSpPr>
        <p:spPr>
          <a:xfrm flipV="1">
            <a:off x="10422851" y="4671215"/>
            <a:ext cx="0" cy="28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32"/>
          <p:cNvCxnSpPr/>
          <p:nvPr/>
        </p:nvCxnSpPr>
        <p:spPr>
          <a:xfrm flipV="1">
            <a:off x="1498152" y="535515"/>
            <a:ext cx="0" cy="43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Decision 28"/>
          <p:cNvSpPr/>
          <p:nvPr/>
        </p:nvSpPr>
        <p:spPr>
          <a:xfrm rot="16200000">
            <a:off x="410723" y="3453537"/>
            <a:ext cx="931418" cy="362008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Part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5" name="Flowchart: Decision 28"/>
          <p:cNvSpPr/>
          <p:nvPr/>
        </p:nvSpPr>
        <p:spPr>
          <a:xfrm rot="16200000">
            <a:off x="898176" y="3477953"/>
            <a:ext cx="931418" cy="362008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Arrive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46" name="Straight Connector 32"/>
          <p:cNvCxnSpPr/>
          <p:nvPr/>
        </p:nvCxnSpPr>
        <p:spPr>
          <a:xfrm flipV="1">
            <a:off x="876489" y="1717245"/>
            <a:ext cx="0" cy="147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32"/>
          <p:cNvCxnSpPr/>
          <p:nvPr/>
        </p:nvCxnSpPr>
        <p:spPr>
          <a:xfrm flipV="1">
            <a:off x="1365439" y="1717245"/>
            <a:ext cx="0" cy="147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32"/>
          <p:cNvCxnSpPr/>
          <p:nvPr/>
        </p:nvCxnSpPr>
        <p:spPr>
          <a:xfrm flipV="1">
            <a:off x="4107203" y="4681534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62"/>
          <p:cNvSpPr/>
          <p:nvPr/>
        </p:nvSpPr>
        <p:spPr>
          <a:xfrm>
            <a:off x="1949505" y="2543350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horaire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50" name="Straight Connector 126"/>
          <p:cNvCxnSpPr/>
          <p:nvPr/>
        </p:nvCxnSpPr>
        <p:spPr>
          <a:xfrm>
            <a:off x="2438455" y="2811591"/>
            <a:ext cx="190484" cy="209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62"/>
          <p:cNvSpPr/>
          <p:nvPr/>
        </p:nvSpPr>
        <p:spPr>
          <a:xfrm>
            <a:off x="2902628" y="374253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couleur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52" name="Straight Connector 126"/>
          <p:cNvCxnSpPr/>
          <p:nvPr/>
        </p:nvCxnSpPr>
        <p:spPr>
          <a:xfrm>
            <a:off x="3391578" y="4010772"/>
            <a:ext cx="190484" cy="209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62"/>
          <p:cNvSpPr/>
          <p:nvPr/>
        </p:nvSpPr>
        <p:spPr>
          <a:xfrm>
            <a:off x="2510362" y="4140956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variationTarif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54" name="Straight Connector 126"/>
          <p:cNvCxnSpPr/>
          <p:nvPr/>
        </p:nvCxnSpPr>
        <p:spPr>
          <a:xfrm>
            <a:off x="3402386" y="4280647"/>
            <a:ext cx="164508" cy="54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62"/>
          <p:cNvSpPr/>
          <p:nvPr/>
        </p:nvSpPr>
        <p:spPr>
          <a:xfrm>
            <a:off x="7242425" y="3599113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numero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26"/>
          <p:cNvCxnSpPr>
            <a:stCxn id="155" idx="4"/>
          </p:cNvCxnSpPr>
          <p:nvPr/>
        </p:nvCxnSpPr>
        <p:spPr>
          <a:xfrm flipH="1">
            <a:off x="7337742" y="3868988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62"/>
          <p:cNvSpPr/>
          <p:nvPr/>
        </p:nvSpPr>
        <p:spPr>
          <a:xfrm>
            <a:off x="10833061" y="3611541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u="sng" dirty="0" smtClean="0">
                <a:solidFill>
                  <a:schemeClr val="tx1"/>
                </a:solidFill>
              </a:rPr>
              <a:t>taille</a:t>
            </a:r>
            <a:endParaRPr lang="fr-FR" sz="1200" u="sng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26"/>
          <p:cNvCxnSpPr>
            <a:stCxn id="157" idx="4"/>
          </p:cNvCxnSpPr>
          <p:nvPr/>
        </p:nvCxnSpPr>
        <p:spPr>
          <a:xfrm flipH="1">
            <a:off x="10928378" y="3881416"/>
            <a:ext cx="349183" cy="19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62"/>
          <p:cNvSpPr/>
          <p:nvPr/>
        </p:nvSpPr>
        <p:spPr>
          <a:xfrm>
            <a:off x="9636063" y="3671913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numPlaceMin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60" name="Straight Connector 126"/>
          <p:cNvCxnSpPr/>
          <p:nvPr/>
        </p:nvCxnSpPr>
        <p:spPr>
          <a:xfrm>
            <a:off x="10066145" y="3939971"/>
            <a:ext cx="100195" cy="124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62"/>
          <p:cNvSpPr/>
          <p:nvPr/>
        </p:nvSpPr>
        <p:spPr>
          <a:xfrm>
            <a:off x="11142715" y="4125024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numPlaceMax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26"/>
          <p:cNvCxnSpPr/>
          <p:nvPr/>
        </p:nvCxnSpPr>
        <p:spPr>
          <a:xfrm flipH="1">
            <a:off x="10979481" y="4355280"/>
            <a:ext cx="298080" cy="152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7199711" y="675223"/>
            <a:ext cx="486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 smtClean="0"/>
              <a:t>Note</a:t>
            </a:r>
            <a:r>
              <a:rPr lang="fr-FR" sz="1400" dirty="0" smtClean="0"/>
              <a:t> : On stocke le prix payé pour une réservation pour anticiper des cas de remboursement plus tard.</a:t>
            </a:r>
            <a:endParaRPr lang="fr-FR" sz="1400" dirty="0"/>
          </a:p>
        </p:txBody>
      </p:sp>
      <p:sp>
        <p:nvSpPr>
          <p:cNvPr id="165" name="TextBox 10"/>
          <p:cNvSpPr txBox="1">
            <a:spLocks noChangeArrowheads="1"/>
          </p:cNvSpPr>
          <p:nvPr/>
        </p:nvSpPr>
        <p:spPr bwMode="auto">
          <a:xfrm>
            <a:off x="1735311" y="1060419"/>
            <a:ext cx="4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050" dirty="0" smtClean="0"/>
              <a:t>(0,N)</a:t>
            </a:r>
            <a:endParaRPr lang="fr-FR" altLang="fr-FR" sz="1050" dirty="0"/>
          </a:p>
        </p:txBody>
      </p:sp>
      <p:sp>
        <p:nvSpPr>
          <p:cNvPr id="170" name="TextBox 10"/>
          <p:cNvSpPr txBox="1">
            <a:spLocks noChangeArrowheads="1"/>
          </p:cNvSpPr>
          <p:nvPr/>
        </p:nvSpPr>
        <p:spPr bwMode="auto">
          <a:xfrm>
            <a:off x="3037585" y="3037636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71" name="TextBox 10"/>
          <p:cNvSpPr txBox="1">
            <a:spLocks noChangeArrowheads="1"/>
          </p:cNvSpPr>
          <p:nvPr/>
        </p:nvSpPr>
        <p:spPr bwMode="auto">
          <a:xfrm>
            <a:off x="4709730" y="3036551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172" name="TextBox 10"/>
          <p:cNvSpPr txBox="1">
            <a:spLocks noChangeArrowheads="1"/>
          </p:cNvSpPr>
          <p:nvPr/>
        </p:nvSpPr>
        <p:spPr bwMode="auto">
          <a:xfrm>
            <a:off x="4101123" y="374654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73" name="TextBox 10"/>
          <p:cNvSpPr txBox="1">
            <a:spLocks noChangeArrowheads="1"/>
          </p:cNvSpPr>
          <p:nvPr/>
        </p:nvSpPr>
        <p:spPr bwMode="auto">
          <a:xfrm>
            <a:off x="6289381" y="4079312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74" name="TextBox 10"/>
          <p:cNvSpPr txBox="1">
            <a:spLocks noChangeArrowheads="1"/>
          </p:cNvSpPr>
          <p:nvPr/>
        </p:nvSpPr>
        <p:spPr bwMode="auto">
          <a:xfrm>
            <a:off x="5725478" y="3669289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175" name="TextBox 10"/>
          <p:cNvSpPr txBox="1">
            <a:spLocks noChangeArrowheads="1"/>
          </p:cNvSpPr>
          <p:nvPr/>
        </p:nvSpPr>
        <p:spPr bwMode="auto">
          <a:xfrm>
            <a:off x="4634287" y="404966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77" name="TextBox 10"/>
          <p:cNvSpPr txBox="1">
            <a:spLocks noChangeArrowheads="1"/>
          </p:cNvSpPr>
          <p:nvPr/>
        </p:nvSpPr>
        <p:spPr bwMode="auto">
          <a:xfrm>
            <a:off x="7837718" y="4079678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78" name="TextBox 10"/>
          <p:cNvSpPr txBox="1">
            <a:spLocks noChangeArrowheads="1"/>
          </p:cNvSpPr>
          <p:nvPr/>
        </p:nvSpPr>
        <p:spPr bwMode="auto">
          <a:xfrm>
            <a:off x="9413114" y="4079678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79" name="TextBox 10"/>
          <p:cNvSpPr txBox="1">
            <a:spLocks noChangeArrowheads="1"/>
          </p:cNvSpPr>
          <p:nvPr/>
        </p:nvSpPr>
        <p:spPr bwMode="auto">
          <a:xfrm>
            <a:off x="10525063" y="4689614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80" name="TextBox 10"/>
          <p:cNvSpPr txBox="1">
            <a:spLocks noChangeArrowheads="1"/>
          </p:cNvSpPr>
          <p:nvPr/>
        </p:nvSpPr>
        <p:spPr bwMode="auto">
          <a:xfrm>
            <a:off x="389278" y="4798859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81" name="TextBox 10"/>
          <p:cNvSpPr txBox="1">
            <a:spLocks noChangeArrowheads="1"/>
          </p:cNvSpPr>
          <p:nvPr/>
        </p:nvSpPr>
        <p:spPr bwMode="auto">
          <a:xfrm>
            <a:off x="1382309" y="4798859"/>
            <a:ext cx="473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(1,1)</a:t>
            </a:r>
            <a:endParaRPr lang="fr-FR" altLang="fr-FR" sz="1200" dirty="0"/>
          </a:p>
        </p:txBody>
      </p:sp>
      <p:sp>
        <p:nvSpPr>
          <p:cNvPr id="182" name="TextBox 10"/>
          <p:cNvSpPr txBox="1">
            <a:spLocks noChangeArrowheads="1"/>
          </p:cNvSpPr>
          <p:nvPr/>
        </p:nvSpPr>
        <p:spPr bwMode="auto">
          <a:xfrm>
            <a:off x="389278" y="180108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83" name="TextBox 10"/>
          <p:cNvSpPr txBox="1">
            <a:spLocks noChangeArrowheads="1"/>
          </p:cNvSpPr>
          <p:nvPr/>
        </p:nvSpPr>
        <p:spPr bwMode="auto">
          <a:xfrm>
            <a:off x="1404550" y="1801085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84" name="TextBox 10"/>
          <p:cNvSpPr txBox="1">
            <a:spLocks noChangeArrowheads="1"/>
          </p:cNvSpPr>
          <p:nvPr/>
        </p:nvSpPr>
        <p:spPr bwMode="auto">
          <a:xfrm>
            <a:off x="3480456" y="4695017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sp>
        <p:nvSpPr>
          <p:cNvPr id="185" name="ZoneTexte 184"/>
          <p:cNvSpPr txBox="1"/>
          <p:nvPr/>
        </p:nvSpPr>
        <p:spPr>
          <a:xfrm>
            <a:off x="7197354" y="1259826"/>
            <a:ext cx="486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 smtClean="0"/>
              <a:t>Note</a:t>
            </a:r>
            <a:r>
              <a:rPr lang="fr-FR" sz="1400" dirty="0" smtClean="0"/>
              <a:t> : On considère que l’on peut créer une ligne sans qu’elle soit directement affiliée à un train, pareil pour les gares et les segments, etc. D’où les (0,N</a:t>
            </a:r>
            <a:r>
              <a:rPr lang="fr-FR" sz="1400" dirty="0" smtClean="0"/>
              <a:t>).</a:t>
            </a:r>
            <a:endParaRPr lang="fr-FR" sz="1400" dirty="0"/>
          </a:p>
        </p:txBody>
      </p:sp>
      <p:sp>
        <p:nvSpPr>
          <p:cNvPr id="186" name="Rectangle 185"/>
          <p:cNvSpPr/>
          <p:nvPr/>
        </p:nvSpPr>
        <p:spPr>
          <a:xfrm>
            <a:off x="3021486" y="1033238"/>
            <a:ext cx="1079500" cy="671829"/>
          </a:xfrm>
          <a:prstGeom prst="rect">
            <a:avLst/>
          </a:prstGeom>
          <a:noFill/>
          <a:ln w="76200" cap="sq" cmpd="dbl">
            <a:solidFill>
              <a:schemeClr val="tx1"/>
            </a:solidFill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chemeClr val="tx1"/>
                </a:solidFill>
              </a:rPr>
              <a:t>Segment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87" name="Flowchart: Decision 28"/>
          <p:cNvSpPr/>
          <p:nvPr/>
        </p:nvSpPr>
        <p:spPr>
          <a:xfrm>
            <a:off x="5189888" y="1095673"/>
            <a:ext cx="1212071" cy="580745"/>
          </a:xfrm>
          <a:prstGeom prst="flowChartDecision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dirty="0" smtClean="0">
                <a:solidFill>
                  <a:schemeClr val="tx1"/>
                </a:solidFill>
              </a:rPr>
              <a:t>Traverse</a:t>
            </a:r>
            <a:endParaRPr lang="fr-FR" sz="1300" dirty="0">
              <a:solidFill>
                <a:schemeClr val="tx1"/>
              </a:solidFill>
            </a:endParaRPr>
          </a:p>
        </p:txBody>
      </p:sp>
      <p:sp>
        <p:nvSpPr>
          <p:cNvPr id="190" name="Flowchart: Decision 7"/>
          <p:cNvSpPr/>
          <p:nvPr/>
        </p:nvSpPr>
        <p:spPr>
          <a:xfrm>
            <a:off x="2038602" y="1177138"/>
            <a:ext cx="750562" cy="382921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dirty="0" smtClean="0">
                <a:solidFill>
                  <a:schemeClr val="tx1"/>
                </a:solidFill>
              </a:rPr>
              <a:t>Part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2"/>
          <p:cNvCxnSpPr/>
          <p:nvPr/>
        </p:nvCxnSpPr>
        <p:spPr>
          <a:xfrm>
            <a:off x="4130046" y="1373169"/>
            <a:ext cx="10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2"/>
          <p:cNvCxnSpPr>
            <a:endCxn id="190" idx="1"/>
          </p:cNvCxnSpPr>
          <p:nvPr/>
        </p:nvCxnSpPr>
        <p:spPr>
          <a:xfrm>
            <a:off x="1782856" y="1367293"/>
            <a:ext cx="216000" cy="13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Decision 7"/>
          <p:cNvSpPr/>
          <p:nvPr/>
        </p:nvSpPr>
        <p:spPr>
          <a:xfrm>
            <a:off x="2064299" y="367028"/>
            <a:ext cx="750562" cy="382921"/>
          </a:xfrm>
          <a:prstGeom prst="flowChartDecision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 smtClean="0">
                <a:solidFill>
                  <a:schemeClr val="tx1"/>
                </a:solidFill>
              </a:rPr>
              <a:t>Arrive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95" name="Straight Connector 12"/>
          <p:cNvCxnSpPr/>
          <p:nvPr/>
        </p:nvCxnSpPr>
        <p:spPr>
          <a:xfrm>
            <a:off x="1488627" y="545410"/>
            <a:ext cx="5420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2"/>
          <p:cNvCxnSpPr/>
          <p:nvPr/>
        </p:nvCxnSpPr>
        <p:spPr>
          <a:xfrm>
            <a:off x="2838505" y="558488"/>
            <a:ext cx="68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32"/>
          <p:cNvCxnSpPr/>
          <p:nvPr/>
        </p:nvCxnSpPr>
        <p:spPr>
          <a:xfrm flipV="1">
            <a:off x="3510791" y="549756"/>
            <a:ext cx="0" cy="45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32"/>
          <p:cNvCxnSpPr>
            <a:endCxn id="187" idx="2"/>
          </p:cNvCxnSpPr>
          <p:nvPr/>
        </p:nvCxnSpPr>
        <p:spPr>
          <a:xfrm flipV="1">
            <a:off x="5782188" y="1676418"/>
            <a:ext cx="13736" cy="13870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62"/>
          <p:cNvSpPr/>
          <p:nvPr/>
        </p:nvSpPr>
        <p:spPr>
          <a:xfrm>
            <a:off x="5891767" y="832496"/>
            <a:ext cx="735528" cy="26086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 smtClean="0">
                <a:solidFill>
                  <a:schemeClr val="tx1"/>
                </a:solidFill>
              </a:rPr>
              <a:t>vitesse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16" name="Oval 62"/>
          <p:cNvSpPr/>
          <p:nvPr/>
        </p:nvSpPr>
        <p:spPr>
          <a:xfrm>
            <a:off x="3570998" y="578325"/>
            <a:ext cx="889000" cy="2698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dirty="0" smtClean="0">
                <a:solidFill>
                  <a:schemeClr val="tx1"/>
                </a:solidFill>
              </a:rPr>
              <a:t>longueur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17" name="Straight Connector 126"/>
          <p:cNvCxnSpPr/>
          <p:nvPr/>
        </p:nvCxnSpPr>
        <p:spPr>
          <a:xfrm flipH="1">
            <a:off x="3675074" y="834434"/>
            <a:ext cx="153757" cy="17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10"/>
          <p:cNvSpPr txBox="1">
            <a:spLocks noChangeArrowheads="1"/>
          </p:cNvSpPr>
          <p:nvPr/>
        </p:nvSpPr>
        <p:spPr bwMode="auto">
          <a:xfrm>
            <a:off x="5196825" y="2704286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(1,N)</a:t>
            </a:r>
            <a:endParaRPr lang="fr-FR" altLang="fr-FR" sz="1200" dirty="0"/>
          </a:p>
        </p:txBody>
      </p:sp>
      <p:sp>
        <p:nvSpPr>
          <p:cNvPr id="225" name="TextBox 10"/>
          <p:cNvSpPr txBox="1">
            <a:spLocks noChangeArrowheads="1"/>
          </p:cNvSpPr>
          <p:nvPr/>
        </p:nvSpPr>
        <p:spPr bwMode="auto">
          <a:xfrm>
            <a:off x="3097171" y="769924"/>
            <a:ext cx="4507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050" dirty="0" smtClean="0"/>
              <a:t>(1,1)</a:t>
            </a:r>
            <a:endParaRPr lang="fr-FR" altLang="fr-FR" sz="1050" dirty="0"/>
          </a:p>
        </p:txBody>
      </p:sp>
      <p:sp>
        <p:nvSpPr>
          <p:cNvPr id="226" name="TextBox 10"/>
          <p:cNvSpPr txBox="1">
            <a:spLocks noChangeArrowheads="1"/>
          </p:cNvSpPr>
          <p:nvPr/>
        </p:nvSpPr>
        <p:spPr bwMode="auto">
          <a:xfrm>
            <a:off x="2610617" y="1058678"/>
            <a:ext cx="45076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050" dirty="0" smtClean="0"/>
              <a:t>(1,1)</a:t>
            </a:r>
            <a:endParaRPr lang="fr-FR" altLang="fr-FR" sz="1050" dirty="0"/>
          </a:p>
        </p:txBody>
      </p:sp>
      <p:sp>
        <p:nvSpPr>
          <p:cNvPr id="227" name="TextBox 10"/>
          <p:cNvSpPr txBox="1">
            <a:spLocks noChangeArrowheads="1"/>
          </p:cNvSpPr>
          <p:nvPr/>
        </p:nvSpPr>
        <p:spPr bwMode="auto">
          <a:xfrm>
            <a:off x="1475594" y="723215"/>
            <a:ext cx="4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050" dirty="0" smtClean="0"/>
              <a:t>(0,N)</a:t>
            </a:r>
            <a:endParaRPr lang="fr-FR" altLang="fr-FR" sz="1050" dirty="0"/>
          </a:p>
        </p:txBody>
      </p:sp>
      <p:cxnSp>
        <p:nvCxnSpPr>
          <p:cNvPr id="189" name="Straight Connector 126"/>
          <p:cNvCxnSpPr/>
          <p:nvPr/>
        </p:nvCxnSpPr>
        <p:spPr>
          <a:xfrm>
            <a:off x="5405342" y="1109289"/>
            <a:ext cx="119274" cy="113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62"/>
          <p:cNvSpPr/>
          <p:nvPr/>
        </p:nvSpPr>
        <p:spPr>
          <a:xfrm>
            <a:off x="5002613" y="892843"/>
            <a:ext cx="713619" cy="2282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>
                <a:solidFill>
                  <a:schemeClr val="tx1"/>
                </a:solidFill>
              </a:rPr>
              <a:t>r</a:t>
            </a:r>
            <a:r>
              <a:rPr lang="fr-FR" sz="1000" dirty="0" smtClean="0">
                <a:solidFill>
                  <a:schemeClr val="tx1"/>
                </a:solidFill>
              </a:rPr>
              <a:t>ang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9" name="TextBox 10"/>
          <p:cNvSpPr txBox="1">
            <a:spLocks noChangeArrowheads="1"/>
          </p:cNvSpPr>
          <p:nvPr/>
        </p:nvSpPr>
        <p:spPr bwMode="auto">
          <a:xfrm>
            <a:off x="4587358" y="1080220"/>
            <a:ext cx="494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200" dirty="0" smtClean="0"/>
              <a:t>(0,N)</a:t>
            </a:r>
            <a:endParaRPr lang="fr-FR" altLang="fr-FR" sz="1200" dirty="0"/>
          </a:p>
        </p:txBody>
      </p:sp>
      <p:cxnSp>
        <p:nvCxnSpPr>
          <p:cNvPr id="210" name="Straight Connector 12"/>
          <p:cNvCxnSpPr/>
          <p:nvPr/>
        </p:nvCxnSpPr>
        <p:spPr>
          <a:xfrm flipV="1">
            <a:off x="2835999" y="1369168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7204013" y="2012306"/>
            <a:ext cx="486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 smtClean="0"/>
              <a:t>Note</a:t>
            </a:r>
            <a:r>
              <a:rPr lang="fr-FR" sz="1400" dirty="0" smtClean="0"/>
              <a:t> : </a:t>
            </a:r>
            <a:r>
              <a:rPr lang="fr-FR" sz="1400" dirty="0" smtClean="0"/>
              <a:t>On garde les tables Train et Gare pour les contraintes de clés étrangères qu’elles représentent. (On ne peut pas manipuler n’importe quel numéro </a:t>
            </a:r>
            <a:r>
              <a:rPr lang="fr-FR" sz="1400" smtClean="0"/>
              <a:t>de Train / nom de Gare).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89447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253</Words>
  <Application>Microsoft Office PowerPoint</Application>
  <PresentationFormat>Grand écran</PresentationFormat>
  <Paragraphs>97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Jacob</dc:creator>
  <cp:lastModifiedBy>Vincent Jacob</cp:lastModifiedBy>
  <cp:revision>9</cp:revision>
  <dcterms:created xsi:type="dcterms:W3CDTF">2017-12-08T21:27:02Z</dcterms:created>
  <dcterms:modified xsi:type="dcterms:W3CDTF">2017-12-16T12:52:28Z</dcterms:modified>
</cp:coreProperties>
</file>