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A2BC138-F551-4D7D-BDAE-58E933E6C062}">
  <a:tblStyle styleId="{DA2BC138-F551-4D7D-BDAE-58E933E6C06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14FA067-0730-45FE-B71D-EABDED8BE6BA}"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Use case diagrams go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0" name="Shape 10"/>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1" name="Shape 11"/>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2" name="Shape 12"/>
          <p:cNvSpPr txBox="1"/>
          <p:nvPr>
            <p:ph type="ctrTitle"/>
          </p:nvPr>
        </p:nvSpPr>
        <p:spPr>
          <a:xfrm>
            <a:off x="1680301" y="1188925"/>
            <a:ext cx="5783400" cy="1457399"/>
          </a:xfrm>
          <a:prstGeom prst="rect">
            <a:avLst/>
          </a:prstGeom>
        </p:spPr>
        <p:txBody>
          <a:bodyPr anchorCtr="0" anchor="b" bIns="91425" lIns="91425" rIns="91425" tIns="91425"/>
          <a:lstStyle>
            <a:lvl1pPr algn="ctr">
              <a:spcBef>
                <a:spcPts val="0"/>
              </a:spcBef>
              <a:buSzPct val="100000"/>
              <a:defRPr sz="4000"/>
            </a:lvl1pPr>
            <a:lvl2pPr algn="ctr">
              <a:spcBef>
                <a:spcPts val="0"/>
              </a:spcBef>
              <a:buSzPct val="100000"/>
              <a:defRPr sz="4000"/>
            </a:lvl2pPr>
            <a:lvl3pPr algn="ctr">
              <a:spcBef>
                <a:spcPts val="0"/>
              </a:spcBef>
              <a:buSzPct val="100000"/>
              <a:defRPr sz="4000"/>
            </a:lvl3pPr>
            <a:lvl4pPr algn="ctr">
              <a:spcBef>
                <a:spcPts val="0"/>
              </a:spcBef>
              <a:buSzPct val="100000"/>
              <a:defRPr sz="4000"/>
            </a:lvl4pPr>
            <a:lvl5pPr algn="ctr">
              <a:spcBef>
                <a:spcPts val="0"/>
              </a:spcBef>
              <a:buSzPct val="100000"/>
              <a:defRPr sz="4000"/>
            </a:lvl5pPr>
            <a:lvl6pPr algn="ctr">
              <a:spcBef>
                <a:spcPts val="0"/>
              </a:spcBef>
              <a:buSzPct val="100000"/>
              <a:defRPr sz="4000"/>
            </a:lvl6pPr>
            <a:lvl7pPr algn="ctr">
              <a:spcBef>
                <a:spcPts val="0"/>
              </a:spcBef>
              <a:buSzPct val="100000"/>
              <a:defRPr sz="4000"/>
            </a:lvl7pPr>
            <a:lvl8pPr algn="ctr">
              <a:spcBef>
                <a:spcPts val="0"/>
              </a:spcBef>
              <a:buSzPct val="100000"/>
              <a:defRPr sz="4000"/>
            </a:lvl8pPr>
            <a:lvl9pPr algn="ctr">
              <a:spcBef>
                <a:spcPts val="0"/>
              </a:spcBef>
              <a:buSzPct val="100000"/>
              <a:defRPr sz="4000"/>
            </a:lvl9pPr>
          </a:lstStyle>
          <a:p/>
        </p:txBody>
      </p:sp>
      <p:sp>
        <p:nvSpPr>
          <p:cNvPr id="13" name="Shape 13"/>
          <p:cNvSpPr txBox="1"/>
          <p:nvPr>
            <p:ph idx="1" type="subTitle"/>
          </p:nvPr>
        </p:nvSpPr>
        <p:spPr>
          <a:xfrm>
            <a:off x="1680301" y="3049450"/>
            <a:ext cx="5783400" cy="909000"/>
          </a:xfrm>
          <a:prstGeom prst="rect">
            <a:avLst/>
          </a:prstGeom>
        </p:spPr>
        <p:txBody>
          <a:bodyPr anchorCtr="0" anchor="t" bIns="91425" lIns="91425" rIns="91425" tIns="91425"/>
          <a:lstStyle>
            <a:lvl1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txBox="1"/>
          <p:nvPr>
            <p:ph type="title"/>
          </p:nvPr>
        </p:nvSpPr>
        <p:spPr>
          <a:xfrm>
            <a:off x="387900" y="1152450"/>
            <a:ext cx="8368200" cy="1538399"/>
          </a:xfrm>
          <a:prstGeom prst="rect">
            <a:avLst/>
          </a:prstGeom>
        </p:spPr>
        <p:txBody>
          <a:bodyPr anchorCtr="0" anchor="ctr" bIns="91425" lIns="91425" rIns="91425" tIns="91425"/>
          <a:lstStyle>
            <a:lvl1pPr algn="ctr">
              <a:spcBef>
                <a:spcPts val="0"/>
              </a:spcBef>
              <a:buClr>
                <a:schemeClr val="accent5"/>
              </a:buClr>
              <a:buSzPct val="100000"/>
              <a:defRPr sz="13000">
                <a:solidFill>
                  <a:schemeClr val="accent5"/>
                </a:solidFill>
              </a:defRPr>
            </a:lvl1pPr>
            <a:lvl2pPr algn="ctr">
              <a:spcBef>
                <a:spcPts val="0"/>
              </a:spcBef>
              <a:buClr>
                <a:schemeClr val="accent5"/>
              </a:buClr>
              <a:buSzPct val="100000"/>
              <a:defRPr sz="13000">
                <a:solidFill>
                  <a:schemeClr val="accent5"/>
                </a:solidFill>
              </a:defRPr>
            </a:lvl2pPr>
            <a:lvl3pPr algn="ctr">
              <a:spcBef>
                <a:spcPts val="0"/>
              </a:spcBef>
              <a:buClr>
                <a:schemeClr val="accent5"/>
              </a:buClr>
              <a:buSzPct val="100000"/>
              <a:defRPr sz="13000">
                <a:solidFill>
                  <a:schemeClr val="accent5"/>
                </a:solidFill>
              </a:defRPr>
            </a:lvl3pPr>
            <a:lvl4pPr algn="ctr">
              <a:spcBef>
                <a:spcPts val="0"/>
              </a:spcBef>
              <a:buClr>
                <a:schemeClr val="accent5"/>
              </a:buClr>
              <a:buSzPct val="100000"/>
              <a:defRPr sz="13000">
                <a:solidFill>
                  <a:schemeClr val="accent5"/>
                </a:solidFill>
              </a:defRPr>
            </a:lvl4pPr>
            <a:lvl5pPr algn="ctr">
              <a:spcBef>
                <a:spcPts val="0"/>
              </a:spcBef>
              <a:buClr>
                <a:schemeClr val="accent5"/>
              </a:buClr>
              <a:buSzPct val="100000"/>
              <a:defRPr sz="13000">
                <a:solidFill>
                  <a:schemeClr val="accent5"/>
                </a:solidFill>
              </a:defRPr>
            </a:lvl5pPr>
            <a:lvl6pPr algn="ctr">
              <a:spcBef>
                <a:spcPts val="0"/>
              </a:spcBef>
              <a:buClr>
                <a:schemeClr val="accent5"/>
              </a:buClr>
              <a:buSzPct val="100000"/>
              <a:defRPr sz="13000">
                <a:solidFill>
                  <a:schemeClr val="accent5"/>
                </a:solidFill>
              </a:defRPr>
            </a:lvl6pPr>
            <a:lvl7pPr algn="ctr">
              <a:spcBef>
                <a:spcPts val="0"/>
              </a:spcBef>
              <a:buClr>
                <a:schemeClr val="accent5"/>
              </a:buClr>
              <a:buSzPct val="100000"/>
              <a:defRPr sz="13000">
                <a:solidFill>
                  <a:schemeClr val="accent5"/>
                </a:solidFill>
              </a:defRPr>
            </a:lvl7pPr>
            <a:lvl8pPr algn="ctr">
              <a:spcBef>
                <a:spcPts val="0"/>
              </a:spcBef>
              <a:buClr>
                <a:schemeClr val="accent5"/>
              </a:buClr>
              <a:buSzPct val="100000"/>
              <a:defRPr sz="13000">
                <a:solidFill>
                  <a:schemeClr val="accent5"/>
                </a:solidFill>
              </a:defRPr>
            </a:lvl8pPr>
            <a:lvl9pPr algn="ctr">
              <a:spcBef>
                <a:spcPts val="0"/>
              </a:spcBef>
              <a:buClr>
                <a:schemeClr val="accent5"/>
              </a:buClr>
              <a:buSzPct val="100000"/>
              <a:defRPr sz="13000">
                <a:solidFill>
                  <a:schemeClr val="accent5"/>
                </a:solidFill>
              </a:defRPr>
            </a:lvl9pPr>
          </a:lstStyle>
          <a:p/>
        </p:txBody>
      </p:sp>
      <p:sp>
        <p:nvSpPr>
          <p:cNvPr id="54" name="Shape 54"/>
          <p:cNvSpPr txBox="1"/>
          <p:nvPr>
            <p:ph idx="1" type="body"/>
          </p:nvPr>
        </p:nvSpPr>
        <p:spPr>
          <a:xfrm>
            <a:off x="387900" y="2919450"/>
            <a:ext cx="8368200"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5" name="Shape 5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cxnSp>
        <p:nvCxnSpPr>
          <p:cNvPr id="16" name="Shape 16"/>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7" name="Shape 17"/>
          <p:cNvSpPr txBox="1"/>
          <p:nvPr>
            <p:ph type="title"/>
          </p:nvPr>
        </p:nvSpPr>
        <p:spPr>
          <a:xfrm>
            <a:off x="480750" y="1764950"/>
            <a:ext cx="8222100" cy="907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1" name="Shape 21"/>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87900" y="1489824"/>
            <a:ext cx="8368200" cy="30788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6" name="Shape 26"/>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387900" y="1489825"/>
            <a:ext cx="3999899" cy="30788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756200" y="1489825"/>
            <a:ext cx="3999899" cy="30788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87900" y="458025"/>
            <a:ext cx="8368200" cy="6860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5" name="Shape 35"/>
          <p:cNvSpPr txBox="1"/>
          <p:nvPr>
            <p:ph type="title"/>
          </p:nvPr>
        </p:nvSpPr>
        <p:spPr>
          <a:xfrm>
            <a:off x="3879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6" name="Shape 36"/>
          <p:cNvSpPr txBox="1"/>
          <p:nvPr>
            <p:ph idx="1" type="body"/>
          </p:nvPr>
        </p:nvSpPr>
        <p:spPr>
          <a:xfrm>
            <a:off x="387900" y="1594025"/>
            <a:ext cx="2807999" cy="26811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cxnSp>
        <p:nvCxnSpPr>
          <p:cNvPr id="43" name="Shape 43"/>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4" name="Shape 44"/>
          <p:cNvSpPr txBox="1"/>
          <p:nvPr>
            <p:ph type="title"/>
          </p:nvPr>
        </p:nvSpPr>
        <p:spPr>
          <a:xfrm>
            <a:off x="265500" y="1209075"/>
            <a:ext cx="4045199" cy="1506299"/>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45" name="Shape 45"/>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accent5"/>
              </a:buClr>
              <a:buSzPct val="100000"/>
              <a:buNone/>
              <a:defRPr sz="2100">
                <a:solidFill>
                  <a:schemeClr val="accent5"/>
                </a:solidFill>
              </a:defRPr>
            </a:lvl1pPr>
            <a:lvl2pPr algn="ctr">
              <a:lnSpc>
                <a:spcPct val="100000"/>
              </a:lnSpc>
              <a:spcBef>
                <a:spcPts val="0"/>
              </a:spcBef>
              <a:spcAft>
                <a:spcPts val="0"/>
              </a:spcAft>
              <a:buClr>
                <a:schemeClr val="accent5"/>
              </a:buClr>
              <a:buSzPct val="100000"/>
              <a:buNone/>
              <a:defRPr sz="2100">
                <a:solidFill>
                  <a:schemeClr val="accent5"/>
                </a:solidFill>
              </a:defRPr>
            </a:lvl2pPr>
            <a:lvl3pPr algn="ctr">
              <a:lnSpc>
                <a:spcPct val="100000"/>
              </a:lnSpc>
              <a:spcBef>
                <a:spcPts val="0"/>
              </a:spcBef>
              <a:spcAft>
                <a:spcPts val="0"/>
              </a:spcAft>
              <a:buClr>
                <a:schemeClr val="accent5"/>
              </a:buClr>
              <a:buSzPct val="100000"/>
              <a:buNone/>
              <a:defRPr sz="2100">
                <a:solidFill>
                  <a:schemeClr val="accent5"/>
                </a:solidFill>
              </a:defRPr>
            </a:lvl3pPr>
            <a:lvl4pPr algn="ctr">
              <a:lnSpc>
                <a:spcPct val="100000"/>
              </a:lnSpc>
              <a:spcBef>
                <a:spcPts val="0"/>
              </a:spcBef>
              <a:spcAft>
                <a:spcPts val="0"/>
              </a:spcAft>
              <a:buClr>
                <a:schemeClr val="accent5"/>
              </a:buClr>
              <a:buSzPct val="100000"/>
              <a:buNone/>
              <a:defRPr sz="2100">
                <a:solidFill>
                  <a:schemeClr val="accent5"/>
                </a:solidFill>
              </a:defRPr>
            </a:lvl4pPr>
            <a:lvl5pPr algn="ctr">
              <a:lnSpc>
                <a:spcPct val="100000"/>
              </a:lnSpc>
              <a:spcBef>
                <a:spcPts val="0"/>
              </a:spcBef>
              <a:spcAft>
                <a:spcPts val="0"/>
              </a:spcAft>
              <a:buClr>
                <a:schemeClr val="accent5"/>
              </a:buClr>
              <a:buSzPct val="100000"/>
              <a:buNone/>
              <a:defRPr sz="2100">
                <a:solidFill>
                  <a:schemeClr val="accent5"/>
                </a:solidFill>
              </a:defRPr>
            </a:lvl5pPr>
            <a:lvl6pPr algn="ctr">
              <a:lnSpc>
                <a:spcPct val="100000"/>
              </a:lnSpc>
              <a:spcBef>
                <a:spcPts val="0"/>
              </a:spcBef>
              <a:spcAft>
                <a:spcPts val="0"/>
              </a:spcAft>
              <a:buClr>
                <a:schemeClr val="accent5"/>
              </a:buClr>
              <a:buSzPct val="100000"/>
              <a:buNone/>
              <a:defRPr sz="2100">
                <a:solidFill>
                  <a:schemeClr val="accent5"/>
                </a:solidFill>
              </a:defRPr>
            </a:lvl6pPr>
            <a:lvl7pPr algn="ctr">
              <a:lnSpc>
                <a:spcPct val="100000"/>
              </a:lnSpc>
              <a:spcBef>
                <a:spcPts val="0"/>
              </a:spcBef>
              <a:spcAft>
                <a:spcPts val="0"/>
              </a:spcAft>
              <a:buClr>
                <a:schemeClr val="accent5"/>
              </a:buClr>
              <a:buSzPct val="100000"/>
              <a:buNone/>
              <a:defRPr sz="2100">
                <a:solidFill>
                  <a:schemeClr val="accent5"/>
                </a:solidFill>
              </a:defRPr>
            </a:lvl7pPr>
            <a:lvl8pPr algn="ctr">
              <a:lnSpc>
                <a:spcPct val="100000"/>
              </a:lnSpc>
              <a:spcBef>
                <a:spcPts val="0"/>
              </a:spcBef>
              <a:spcAft>
                <a:spcPts val="0"/>
              </a:spcAft>
              <a:buClr>
                <a:schemeClr val="accent5"/>
              </a:buClr>
              <a:buSzPct val="100000"/>
              <a:buNone/>
              <a:defRPr sz="2100">
                <a:solidFill>
                  <a:schemeClr val="accent5"/>
                </a:solidFill>
              </a:defRPr>
            </a:lvl8pPr>
            <a:lvl9pPr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6" name="Shape 46"/>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33725"/>
            <a:ext cx="5998800" cy="598799"/>
          </a:xfrm>
          <a:prstGeom prst="rect">
            <a:avLst/>
          </a:prstGeom>
        </p:spPr>
        <p:txBody>
          <a:bodyPr anchorCtr="0" anchor="ctr" bIns="91425" lIns="91425" rIns="91425" tIns="91425"/>
          <a:lstStyle>
            <a:lvl1pPr>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87900" y="458025"/>
            <a:ext cx="8368200" cy="686099"/>
          </a:xfrm>
          <a:prstGeom prst="rect">
            <a:avLst/>
          </a:prstGeom>
          <a:noFill/>
          <a:ln>
            <a:noFill/>
          </a:ln>
        </p:spPr>
        <p:txBody>
          <a:bodyPr anchorCtr="0" anchor="b" bIns="91425" lIns="91425" rIns="91425" tIns="91425"/>
          <a:lstStyle>
            <a:lvl1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6" name="Shape 6"/>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png"/><Relationship Id="rId4"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ltone.someone.io/project/1818/view/1818"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1680301" y="1188925"/>
            <a:ext cx="5783400" cy="1457399"/>
          </a:xfrm>
          <a:prstGeom prst="rect">
            <a:avLst/>
          </a:prstGeom>
        </p:spPr>
        <p:txBody>
          <a:bodyPr anchorCtr="0" anchor="b" bIns="91425" lIns="91425" rIns="91425" tIns="91425">
            <a:noAutofit/>
          </a:bodyPr>
          <a:lstStyle/>
          <a:p>
            <a:pPr>
              <a:spcBef>
                <a:spcPts val="0"/>
              </a:spcBef>
              <a:buNone/>
            </a:pPr>
            <a:r>
              <a:rPr lang="en"/>
              <a:t>MealHero</a:t>
            </a:r>
          </a:p>
        </p:txBody>
      </p:sp>
      <p:sp>
        <p:nvSpPr>
          <p:cNvPr id="60" name="Shape 60"/>
          <p:cNvSpPr txBox="1"/>
          <p:nvPr>
            <p:ph idx="1" type="subTitle"/>
          </p:nvPr>
        </p:nvSpPr>
        <p:spPr>
          <a:xfrm>
            <a:off x="1680301" y="3049450"/>
            <a:ext cx="5783400" cy="909000"/>
          </a:xfrm>
          <a:prstGeom prst="rect">
            <a:avLst/>
          </a:prstGeom>
        </p:spPr>
        <p:txBody>
          <a:bodyPr anchorCtr="0" anchor="t" bIns="91425" lIns="91425" rIns="91425" tIns="91425">
            <a:noAutofit/>
          </a:bodyPr>
          <a:lstStyle/>
          <a:p>
            <a:pPr>
              <a:spcBef>
                <a:spcPts val="0"/>
              </a:spcBef>
              <a:buNone/>
            </a:pPr>
            <a:r>
              <a:rPr lang="en"/>
              <a:t>App By DLTOne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Usage Scenarios - Client List</a:t>
            </a:r>
          </a:p>
        </p:txBody>
      </p:sp>
      <p:sp>
        <p:nvSpPr>
          <p:cNvPr id="115" name="Shape 115"/>
          <p:cNvSpPr txBox="1"/>
          <p:nvPr>
            <p:ph idx="1" type="body"/>
          </p:nvPr>
        </p:nvSpPr>
        <p:spPr>
          <a:xfrm>
            <a:off x="387900" y="1489825"/>
            <a:ext cx="5084400" cy="3078899"/>
          </a:xfrm>
          <a:prstGeom prst="rect">
            <a:avLst/>
          </a:prstGeom>
        </p:spPr>
        <p:txBody>
          <a:bodyPr anchorCtr="0" anchor="t" bIns="91425" lIns="91425" rIns="91425" tIns="91425">
            <a:noAutofit/>
          </a:bodyPr>
          <a:lstStyle/>
          <a:p>
            <a:pPr rtl="0">
              <a:spcBef>
                <a:spcPts val="0"/>
              </a:spcBef>
              <a:buNone/>
            </a:pPr>
            <a:r>
              <a:rPr lang="en"/>
              <a:t>Upon successful login, users are presented with a personalized list of assigned or chosen clients.</a:t>
            </a:r>
          </a:p>
          <a:p>
            <a:pPr>
              <a:spcBef>
                <a:spcPts val="0"/>
              </a:spcBef>
              <a:buNone/>
            </a:pPr>
            <a:r>
              <a:t/>
            </a:r>
            <a:endParaRPr/>
          </a:p>
        </p:txBody>
      </p:sp>
      <p:pic>
        <p:nvPicPr>
          <p:cNvPr id="116" name="Shape 116"/>
          <p:cNvPicPr preferRelativeResize="0"/>
          <p:nvPr/>
        </p:nvPicPr>
        <p:blipFill>
          <a:blip r:embed="rId3">
            <a:alphaModFix/>
          </a:blip>
          <a:stretch>
            <a:fillRect/>
          </a:stretch>
        </p:blipFill>
        <p:spPr>
          <a:xfrm>
            <a:off x="6279982" y="-45925"/>
            <a:ext cx="2818086" cy="51434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Usage Scenarios - Navigation</a:t>
            </a:r>
          </a:p>
        </p:txBody>
      </p:sp>
      <p:sp>
        <p:nvSpPr>
          <p:cNvPr id="122" name="Shape 122"/>
          <p:cNvSpPr txBox="1"/>
          <p:nvPr>
            <p:ph idx="1" type="body"/>
          </p:nvPr>
        </p:nvSpPr>
        <p:spPr>
          <a:xfrm>
            <a:off x="387900" y="1489825"/>
            <a:ext cx="5621700" cy="3078899"/>
          </a:xfrm>
          <a:prstGeom prst="rect">
            <a:avLst/>
          </a:prstGeom>
        </p:spPr>
        <p:txBody>
          <a:bodyPr anchorCtr="0" anchor="t" bIns="91425" lIns="91425" rIns="91425" tIns="91425">
            <a:noAutofit/>
          </a:bodyPr>
          <a:lstStyle/>
          <a:p>
            <a:pPr rtl="0">
              <a:spcBef>
                <a:spcPts val="0"/>
              </a:spcBef>
              <a:buNone/>
            </a:pPr>
            <a:r>
              <a:rPr lang="en"/>
              <a:t>When ready to begin their route, users click Navigate.</a:t>
            </a:r>
          </a:p>
          <a:p>
            <a:pPr>
              <a:spcBef>
                <a:spcPts val="0"/>
              </a:spcBef>
              <a:buNone/>
            </a:pPr>
            <a:r>
              <a:rPr lang="en"/>
              <a:t>This calculates the fastest route to all clients and brings the user to a real time GPS navigation screen.</a:t>
            </a:r>
          </a:p>
        </p:txBody>
      </p:sp>
      <p:pic>
        <p:nvPicPr>
          <p:cNvPr id="123" name="Shape 123"/>
          <p:cNvPicPr preferRelativeResize="0"/>
          <p:nvPr/>
        </p:nvPicPr>
        <p:blipFill>
          <a:blip r:embed="rId3">
            <a:alphaModFix/>
          </a:blip>
          <a:stretch>
            <a:fillRect/>
          </a:stretch>
        </p:blipFill>
        <p:spPr>
          <a:xfrm>
            <a:off x="6325907" y="0"/>
            <a:ext cx="2818086" cy="51434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87900" y="458025"/>
            <a:ext cx="5529899" cy="686099"/>
          </a:xfrm>
          <a:prstGeom prst="rect">
            <a:avLst/>
          </a:prstGeom>
        </p:spPr>
        <p:txBody>
          <a:bodyPr anchorCtr="0" anchor="b" bIns="91425" lIns="91425" rIns="91425" tIns="91425">
            <a:noAutofit/>
          </a:bodyPr>
          <a:lstStyle/>
          <a:p>
            <a:pPr>
              <a:spcBef>
                <a:spcPts val="0"/>
              </a:spcBef>
              <a:buNone/>
            </a:pPr>
            <a:r>
              <a:rPr lang="en"/>
              <a:t>Usage Scenarios - Edit Client</a:t>
            </a:r>
          </a:p>
        </p:txBody>
      </p:sp>
      <p:sp>
        <p:nvSpPr>
          <p:cNvPr id="129" name="Shape 129"/>
          <p:cNvSpPr txBox="1"/>
          <p:nvPr>
            <p:ph idx="1" type="body"/>
          </p:nvPr>
        </p:nvSpPr>
        <p:spPr>
          <a:xfrm>
            <a:off x="387900" y="1489825"/>
            <a:ext cx="5326500" cy="3078899"/>
          </a:xfrm>
          <a:prstGeom prst="rect">
            <a:avLst/>
          </a:prstGeom>
        </p:spPr>
        <p:txBody>
          <a:bodyPr anchorCtr="0" anchor="t" bIns="91425" lIns="91425" rIns="91425" tIns="91425">
            <a:noAutofit/>
          </a:bodyPr>
          <a:lstStyle/>
          <a:p>
            <a:pPr rtl="0">
              <a:spcBef>
                <a:spcPts val="0"/>
              </a:spcBef>
              <a:buNone/>
            </a:pPr>
            <a:r>
              <a:rPr lang="en"/>
              <a:t>Users will also have the ability to edit important client information such as: </a:t>
            </a:r>
          </a:p>
          <a:p>
            <a:pPr indent="-228600" lvl="0" marL="457200" rtl="0">
              <a:spcBef>
                <a:spcPts val="0"/>
              </a:spcBef>
            </a:pPr>
            <a:r>
              <a:rPr lang="en"/>
              <a:t>Allergies</a:t>
            </a:r>
          </a:p>
          <a:p>
            <a:pPr indent="-228600" lvl="0" marL="457200" rtl="0">
              <a:spcBef>
                <a:spcPts val="0"/>
              </a:spcBef>
            </a:pPr>
            <a:r>
              <a:rPr lang="en"/>
              <a:t>Diet</a:t>
            </a:r>
          </a:p>
          <a:p>
            <a:pPr indent="-228600" lvl="0" marL="457200" rtl="0">
              <a:spcBef>
                <a:spcPts val="0"/>
              </a:spcBef>
            </a:pPr>
            <a:r>
              <a:rPr lang="en"/>
              <a:t>Medical Issues</a:t>
            </a:r>
          </a:p>
          <a:p>
            <a:pPr lvl="0">
              <a:spcBef>
                <a:spcPts val="0"/>
              </a:spcBef>
              <a:buNone/>
            </a:pPr>
            <a:r>
              <a:rPr lang="en"/>
              <a:t>Users will be able to add any notes containing other information about the client.</a:t>
            </a:r>
          </a:p>
        </p:txBody>
      </p:sp>
      <p:pic>
        <p:nvPicPr>
          <p:cNvPr id="130" name="Shape 130"/>
          <p:cNvPicPr preferRelativeResize="0"/>
          <p:nvPr/>
        </p:nvPicPr>
        <p:blipFill>
          <a:blip r:embed="rId3">
            <a:alphaModFix/>
          </a:blip>
          <a:stretch>
            <a:fillRect/>
          </a:stretch>
        </p:blipFill>
        <p:spPr>
          <a:xfrm>
            <a:off x="6325907" y="0"/>
            <a:ext cx="2818086" cy="51434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87900" y="458025"/>
            <a:ext cx="5260800" cy="686099"/>
          </a:xfrm>
          <a:prstGeom prst="rect">
            <a:avLst/>
          </a:prstGeom>
        </p:spPr>
        <p:txBody>
          <a:bodyPr anchorCtr="0" anchor="b" bIns="91425" lIns="91425" rIns="91425" tIns="91425">
            <a:noAutofit/>
          </a:bodyPr>
          <a:lstStyle/>
          <a:p>
            <a:pPr>
              <a:spcBef>
                <a:spcPts val="0"/>
              </a:spcBef>
              <a:buNone/>
            </a:pPr>
            <a:r>
              <a:rPr lang="en"/>
              <a:t>Usage Scenarios - Directory</a:t>
            </a:r>
          </a:p>
        </p:txBody>
      </p:sp>
      <p:sp>
        <p:nvSpPr>
          <p:cNvPr id="136" name="Shape 136"/>
          <p:cNvSpPr txBox="1"/>
          <p:nvPr>
            <p:ph idx="1" type="body"/>
          </p:nvPr>
        </p:nvSpPr>
        <p:spPr>
          <a:xfrm>
            <a:off x="387900" y="1489825"/>
            <a:ext cx="5116500" cy="3078899"/>
          </a:xfrm>
          <a:prstGeom prst="rect">
            <a:avLst/>
          </a:prstGeom>
        </p:spPr>
        <p:txBody>
          <a:bodyPr anchorCtr="0" anchor="t" bIns="91425" lIns="91425" rIns="91425" tIns="91425">
            <a:noAutofit/>
          </a:bodyPr>
          <a:lstStyle/>
          <a:p>
            <a:pPr lvl="0" rtl="0">
              <a:spcBef>
                <a:spcPts val="0"/>
              </a:spcBef>
              <a:buNone/>
            </a:pPr>
            <a:r>
              <a:rPr lang="en"/>
              <a:t>Users have access to a Directory of nearby: </a:t>
            </a:r>
          </a:p>
          <a:p>
            <a:pPr indent="-228600" lvl="0" marL="457200" rtl="0">
              <a:spcBef>
                <a:spcPts val="0"/>
              </a:spcBef>
            </a:pPr>
            <a:r>
              <a:rPr lang="en"/>
              <a:t>Hospitals</a:t>
            </a:r>
          </a:p>
          <a:p>
            <a:pPr indent="-228600" lvl="0" marL="457200" rtl="0">
              <a:spcBef>
                <a:spcPts val="0"/>
              </a:spcBef>
            </a:pPr>
            <a:r>
              <a:rPr lang="en"/>
              <a:t>Emergency Care Centers</a:t>
            </a:r>
          </a:p>
          <a:p>
            <a:pPr indent="-228600" lvl="0" marL="457200" rtl="0">
              <a:spcBef>
                <a:spcPts val="0"/>
              </a:spcBef>
            </a:pPr>
            <a:r>
              <a:rPr lang="en"/>
              <a:t>Bus Stations</a:t>
            </a:r>
          </a:p>
          <a:p>
            <a:pPr indent="-228600" lvl="0" marL="457200" rtl="0">
              <a:spcBef>
                <a:spcPts val="0"/>
              </a:spcBef>
            </a:pPr>
            <a:r>
              <a:rPr lang="en"/>
              <a:t>Taxi Services</a:t>
            </a:r>
          </a:p>
          <a:p>
            <a:pPr lvl="0">
              <a:spcBef>
                <a:spcPts val="0"/>
              </a:spcBef>
              <a:buNone/>
            </a:pPr>
            <a:r>
              <a:rPr lang="en"/>
              <a:t>All without ever leaving the application.</a:t>
            </a:r>
          </a:p>
        </p:txBody>
      </p:sp>
      <p:pic>
        <p:nvPicPr>
          <p:cNvPr id="137" name="Shape 137"/>
          <p:cNvPicPr preferRelativeResize="0"/>
          <p:nvPr/>
        </p:nvPicPr>
        <p:blipFill>
          <a:blip r:embed="rId3">
            <a:alphaModFix/>
          </a:blip>
          <a:stretch>
            <a:fillRect/>
          </a:stretch>
        </p:blipFill>
        <p:spPr>
          <a:xfrm>
            <a:off x="6325907" y="0"/>
            <a:ext cx="2818086" cy="51434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87900" y="458025"/>
            <a:ext cx="4801499" cy="686099"/>
          </a:xfrm>
          <a:prstGeom prst="rect">
            <a:avLst/>
          </a:prstGeom>
        </p:spPr>
        <p:txBody>
          <a:bodyPr anchorCtr="0" anchor="b" bIns="91425" lIns="91425" rIns="91425" tIns="91425">
            <a:noAutofit/>
          </a:bodyPr>
          <a:lstStyle/>
          <a:p>
            <a:pPr>
              <a:spcBef>
                <a:spcPts val="0"/>
              </a:spcBef>
              <a:buNone/>
            </a:pPr>
            <a:r>
              <a:rPr lang="en"/>
              <a:t>Usage Scenarios - Admin</a:t>
            </a:r>
          </a:p>
        </p:txBody>
      </p:sp>
      <p:sp>
        <p:nvSpPr>
          <p:cNvPr id="143" name="Shape 143"/>
          <p:cNvSpPr txBox="1"/>
          <p:nvPr>
            <p:ph idx="1" type="body"/>
          </p:nvPr>
        </p:nvSpPr>
        <p:spPr>
          <a:xfrm>
            <a:off x="387900" y="1489825"/>
            <a:ext cx="4729200" cy="3078899"/>
          </a:xfrm>
          <a:prstGeom prst="rect">
            <a:avLst/>
          </a:prstGeom>
        </p:spPr>
        <p:txBody>
          <a:bodyPr anchorCtr="0" anchor="t" bIns="91425" lIns="91425" rIns="91425" tIns="91425">
            <a:noAutofit/>
          </a:bodyPr>
          <a:lstStyle/>
          <a:p>
            <a:pPr rtl="0">
              <a:spcBef>
                <a:spcPts val="0"/>
              </a:spcBef>
              <a:buNone/>
            </a:pPr>
            <a:r>
              <a:rPr lang="en"/>
              <a:t>When an administrator logs in, they are brought to the Administration landing page.</a:t>
            </a:r>
          </a:p>
          <a:p>
            <a:pPr rtl="0">
              <a:spcBef>
                <a:spcPts val="0"/>
              </a:spcBef>
              <a:buNone/>
            </a:pPr>
            <a:r>
              <a:rPr lang="en"/>
              <a:t>Here they can:</a:t>
            </a:r>
          </a:p>
          <a:p>
            <a:pPr indent="-228600" lvl="0" marL="457200" rtl="0">
              <a:spcBef>
                <a:spcPts val="0"/>
              </a:spcBef>
            </a:pPr>
            <a:r>
              <a:rPr lang="en"/>
              <a:t>Assign routes to volunteers</a:t>
            </a:r>
          </a:p>
          <a:p>
            <a:pPr indent="-228600" lvl="0" marL="457200" rtl="0">
              <a:spcBef>
                <a:spcPts val="0"/>
              </a:spcBef>
            </a:pPr>
            <a:r>
              <a:rPr lang="en"/>
              <a:t>Add new users</a:t>
            </a:r>
          </a:p>
          <a:p>
            <a:pPr indent="-228600" lvl="0" marL="457200" rtl="0">
              <a:spcBef>
                <a:spcPts val="0"/>
              </a:spcBef>
            </a:pPr>
            <a:r>
              <a:rPr lang="en"/>
              <a:t>Edit existing users</a:t>
            </a:r>
          </a:p>
          <a:p>
            <a:pPr indent="-228600" lvl="0" marL="457200" rtl="0">
              <a:spcBef>
                <a:spcPts val="0"/>
              </a:spcBef>
            </a:pPr>
            <a:r>
              <a:rPr lang="en"/>
              <a:t>Add new clients</a:t>
            </a:r>
          </a:p>
          <a:p>
            <a:pPr indent="-228600" lvl="0" marL="457200" rtl="0">
              <a:spcBef>
                <a:spcPts val="0"/>
              </a:spcBef>
            </a:pPr>
            <a:r>
              <a:rPr lang="en"/>
              <a:t>Edit existing clients</a:t>
            </a:r>
          </a:p>
        </p:txBody>
      </p:sp>
      <p:pic>
        <p:nvPicPr>
          <p:cNvPr id="144" name="Shape 144"/>
          <p:cNvPicPr preferRelativeResize="0"/>
          <p:nvPr/>
        </p:nvPicPr>
        <p:blipFill>
          <a:blip r:embed="rId3">
            <a:alphaModFix/>
          </a:blip>
          <a:stretch>
            <a:fillRect/>
          </a:stretch>
        </p:blipFill>
        <p:spPr>
          <a:xfrm>
            <a:off x="6325907" y="0"/>
            <a:ext cx="2818086" cy="51434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6325907" y="0"/>
            <a:ext cx="2818086" cy="5143499"/>
          </a:xfrm>
          <a:prstGeom prst="rect">
            <a:avLst/>
          </a:prstGeom>
          <a:noFill/>
          <a:ln>
            <a:noFill/>
          </a:ln>
        </p:spPr>
      </p:pic>
      <p:pic>
        <p:nvPicPr>
          <p:cNvPr id="150" name="Shape 150"/>
          <p:cNvPicPr preferRelativeResize="0"/>
          <p:nvPr/>
        </p:nvPicPr>
        <p:blipFill>
          <a:blip r:embed="rId4">
            <a:alphaModFix/>
          </a:blip>
          <a:stretch>
            <a:fillRect/>
          </a:stretch>
        </p:blipFill>
        <p:spPr>
          <a:xfrm>
            <a:off x="3507907" y="0"/>
            <a:ext cx="2818086" cy="5143499"/>
          </a:xfrm>
          <a:prstGeom prst="rect">
            <a:avLst/>
          </a:prstGeom>
          <a:noFill/>
          <a:ln>
            <a:noFill/>
          </a:ln>
        </p:spPr>
      </p:pic>
      <p:sp>
        <p:nvSpPr>
          <p:cNvPr id="151" name="Shape 151"/>
          <p:cNvSpPr txBox="1"/>
          <p:nvPr>
            <p:ph type="title"/>
          </p:nvPr>
        </p:nvSpPr>
        <p:spPr>
          <a:xfrm>
            <a:off x="380525" y="458025"/>
            <a:ext cx="3313500" cy="686099"/>
          </a:xfrm>
          <a:prstGeom prst="rect">
            <a:avLst/>
          </a:prstGeom>
        </p:spPr>
        <p:txBody>
          <a:bodyPr anchorCtr="0" anchor="b" bIns="91425" lIns="91425" rIns="91425" tIns="91425">
            <a:noAutofit/>
          </a:bodyPr>
          <a:lstStyle/>
          <a:p>
            <a:pPr lvl="0" rtl="0">
              <a:spcBef>
                <a:spcPts val="0"/>
              </a:spcBef>
              <a:buNone/>
            </a:pPr>
            <a:r>
              <a:rPr lang="en"/>
              <a:t>Usage Scenarios</a:t>
            </a:r>
          </a:p>
        </p:txBody>
      </p:sp>
      <p:sp>
        <p:nvSpPr>
          <p:cNvPr id="152" name="Shape 152"/>
          <p:cNvSpPr txBox="1"/>
          <p:nvPr>
            <p:ph idx="1" type="body"/>
          </p:nvPr>
        </p:nvSpPr>
        <p:spPr>
          <a:xfrm>
            <a:off x="387900" y="1489825"/>
            <a:ext cx="3119999" cy="3078899"/>
          </a:xfrm>
          <a:prstGeom prst="rect">
            <a:avLst/>
          </a:prstGeom>
        </p:spPr>
        <p:txBody>
          <a:bodyPr anchorCtr="0" anchor="t" bIns="91425" lIns="91425" rIns="91425" tIns="91425">
            <a:noAutofit/>
          </a:bodyPr>
          <a:lstStyle/>
          <a:p>
            <a:pPr indent="-228600" lvl="0" marL="457200" rtl="0">
              <a:spcBef>
                <a:spcPts val="0"/>
              </a:spcBef>
            </a:pPr>
            <a:r>
              <a:rPr lang="en"/>
              <a:t>Add Client Page</a:t>
            </a:r>
          </a:p>
          <a:p>
            <a:pPr indent="-228600" lvl="0" marL="457200" rtl="0">
              <a:spcBef>
                <a:spcPts val="0"/>
              </a:spcBef>
            </a:pPr>
            <a:r>
              <a:rPr lang="en"/>
              <a:t>Add User Page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Use Case Diagram - Volunteer</a:t>
            </a:r>
          </a:p>
        </p:txBody>
      </p:sp>
      <p:pic>
        <p:nvPicPr>
          <p:cNvPr id="158" name="Shape 158"/>
          <p:cNvPicPr preferRelativeResize="0"/>
          <p:nvPr/>
        </p:nvPicPr>
        <p:blipFill>
          <a:blip r:embed="rId3">
            <a:alphaModFix/>
          </a:blip>
          <a:stretch>
            <a:fillRect/>
          </a:stretch>
        </p:blipFill>
        <p:spPr>
          <a:xfrm>
            <a:off x="1982125" y="1397200"/>
            <a:ext cx="5179749" cy="28767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Use Case Diagram - Admin</a:t>
            </a:r>
          </a:p>
        </p:txBody>
      </p:sp>
      <p:pic>
        <p:nvPicPr>
          <p:cNvPr id="164" name="Shape 164"/>
          <p:cNvPicPr preferRelativeResize="0"/>
          <p:nvPr/>
        </p:nvPicPr>
        <p:blipFill>
          <a:blip r:embed="rId3">
            <a:alphaModFix/>
          </a:blip>
          <a:stretch>
            <a:fillRect/>
          </a:stretch>
        </p:blipFill>
        <p:spPr>
          <a:xfrm>
            <a:off x="2256125" y="1144125"/>
            <a:ext cx="4631749" cy="34139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MVC Architecture</a:t>
            </a:r>
          </a:p>
        </p:txBody>
      </p:sp>
      <p:pic>
        <p:nvPicPr>
          <p:cNvPr id="170" name="Shape 170"/>
          <p:cNvPicPr preferRelativeResize="0"/>
          <p:nvPr/>
        </p:nvPicPr>
        <p:blipFill>
          <a:blip r:embed="rId3">
            <a:alphaModFix/>
          </a:blip>
          <a:stretch>
            <a:fillRect/>
          </a:stretch>
        </p:blipFill>
        <p:spPr>
          <a:xfrm>
            <a:off x="2298962" y="1184250"/>
            <a:ext cx="4546075" cy="35113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u="sng">
                <a:solidFill>
                  <a:schemeClr val="hlink"/>
                </a:solidFill>
                <a:hlinkClick r:id="rId3"/>
              </a:rPr>
              <a:t>Backlog</a:t>
            </a:r>
          </a:p>
        </p:txBody>
      </p:sp>
      <p:pic>
        <p:nvPicPr>
          <p:cNvPr id="176" name="Shape 176"/>
          <p:cNvPicPr preferRelativeResize="0"/>
          <p:nvPr/>
        </p:nvPicPr>
        <p:blipFill>
          <a:blip r:embed="rId4">
            <a:alphaModFix/>
          </a:blip>
          <a:stretch>
            <a:fillRect/>
          </a:stretch>
        </p:blipFill>
        <p:spPr>
          <a:xfrm>
            <a:off x="1008362" y="1198750"/>
            <a:ext cx="7127275" cy="35166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About MealHero</a:t>
            </a:r>
          </a:p>
        </p:txBody>
      </p:sp>
      <p:sp>
        <p:nvSpPr>
          <p:cNvPr id="66" name="Shape 66"/>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en"/>
              <a:t>MealHero will be the app that revolutionizes the way non-profit organization </a:t>
            </a:r>
            <a:r>
              <a:rPr i="1" lang="en"/>
              <a:t>Meals On Wheels</a:t>
            </a:r>
            <a:r>
              <a:rPr lang="en"/>
              <a:t> delivers food to the elderly in Florida! By using its advanced navigational algorithm, and its simple user interface, MealHero will assist volunteers to deliver meals to multiple locations fast, so no meal will get cold!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What We Have Implemented so far</a:t>
            </a:r>
          </a:p>
        </p:txBody>
      </p:sp>
      <p:sp>
        <p:nvSpPr>
          <p:cNvPr id="182" name="Shape 182"/>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buAutoNum type="arabicPeriod"/>
            </a:pPr>
            <a:r>
              <a:rPr lang="en"/>
              <a:t>Login Screen</a:t>
            </a:r>
          </a:p>
          <a:p>
            <a:pPr indent="-228600" lvl="0" marL="457200" rtl="0">
              <a:spcBef>
                <a:spcPts val="0"/>
              </a:spcBef>
              <a:buAutoNum type="arabicPeriod"/>
            </a:pPr>
            <a:r>
              <a:rPr lang="en"/>
              <a:t>Secure password encryption</a:t>
            </a:r>
          </a:p>
          <a:p>
            <a:pPr indent="-228600" lvl="0" marL="457200" rtl="0">
              <a:spcBef>
                <a:spcPts val="0"/>
              </a:spcBef>
              <a:buAutoNum type="arabicPeriod"/>
            </a:pPr>
            <a:r>
              <a:rPr lang="en"/>
              <a:t>Volunteer and client database querying</a:t>
            </a:r>
          </a:p>
          <a:p>
            <a:pPr indent="-228600" lvl="0" marL="457200" rtl="0">
              <a:spcBef>
                <a:spcPts val="0"/>
              </a:spcBef>
              <a:buAutoNum type="arabicPeriod"/>
            </a:pPr>
            <a:r>
              <a:rPr lang="en"/>
              <a:t>Administration Screen</a:t>
            </a:r>
          </a:p>
          <a:p>
            <a:pPr indent="-228600" lvl="0" marL="457200" rtl="0">
              <a:spcBef>
                <a:spcPts val="0"/>
              </a:spcBef>
              <a:buAutoNum type="arabicPeriod"/>
            </a:pPr>
            <a:r>
              <a:rPr lang="en"/>
              <a:t>Client sync between volunteers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DLTOne Team contributions</a:t>
            </a:r>
          </a:p>
        </p:txBody>
      </p:sp>
      <p:sp>
        <p:nvSpPr>
          <p:cNvPr id="188" name="Shape 188"/>
          <p:cNvSpPr txBox="1"/>
          <p:nvPr>
            <p:ph idx="1" type="body"/>
          </p:nvPr>
        </p:nvSpPr>
        <p:spPr>
          <a:xfrm>
            <a:off x="387900" y="1489824"/>
            <a:ext cx="8368200" cy="3078899"/>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graphicFrame>
        <p:nvGraphicFramePr>
          <p:cNvPr id="189" name="Shape 189"/>
          <p:cNvGraphicFramePr/>
          <p:nvPr/>
        </p:nvGraphicFramePr>
        <p:xfrm>
          <a:off x="952500" y="1428750"/>
          <a:ext cx="3000000" cy="3000000"/>
        </p:xfrm>
        <a:graphic>
          <a:graphicData uri="http://schemas.openxmlformats.org/drawingml/2006/table">
            <a:tbl>
              <a:tblPr>
                <a:noFill/>
                <a:tableStyleId>{A14FA067-0730-45FE-B71D-EABDED8BE6BA}</a:tableStyleId>
              </a:tblPr>
              <a:tblGrid>
                <a:gridCol w="3619500"/>
                <a:gridCol w="3619500"/>
              </a:tblGrid>
              <a:tr h="381000">
                <a:tc>
                  <a:txBody>
                    <a:bodyPr>
                      <a:noAutofit/>
                    </a:bodyPr>
                    <a:lstStyle/>
                    <a:p>
                      <a:pPr lvl="0" rtl="0" algn="ctr">
                        <a:spcBef>
                          <a:spcPts val="0"/>
                        </a:spcBef>
                        <a:buNone/>
                      </a:pPr>
                      <a:r>
                        <a:rPr lang="en">
                          <a:solidFill>
                            <a:srgbClr val="FFFFFF"/>
                          </a:solidFill>
                        </a:rPr>
                        <a:t>Team member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a:txBody>
                    <a:bodyPr>
                      <a:noAutofit/>
                    </a:bodyPr>
                    <a:lstStyle/>
                    <a:p>
                      <a:pPr lvl="0" rtl="0" algn="ctr">
                        <a:spcBef>
                          <a:spcPts val="0"/>
                        </a:spcBef>
                        <a:buNone/>
                      </a:pPr>
                      <a:r>
                        <a:rPr lang="en">
                          <a:solidFill>
                            <a:srgbClr val="FFFFFF"/>
                          </a:solidFill>
                        </a:rPr>
                        <a:t>Contributions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r>
              <a:tr h="381000">
                <a:tc>
                  <a:txBody>
                    <a:bodyPr>
                      <a:noAutofit/>
                    </a:bodyPr>
                    <a:lstStyle/>
                    <a:p>
                      <a:pPr lvl="0" rtl="0">
                        <a:spcBef>
                          <a:spcPts val="0"/>
                        </a:spcBef>
                        <a:buNone/>
                      </a:pPr>
                      <a:r>
                        <a:rPr lang="en"/>
                        <a:t>Washington Garcia - Product Owner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indent="-292100" lvl="0" marL="457200" rtl="0">
                        <a:spcBef>
                          <a:spcPts val="0"/>
                        </a:spcBef>
                        <a:buSzPct val="100000"/>
                        <a:buChar char="●"/>
                      </a:pPr>
                      <a:r>
                        <a:rPr lang="en" sz="1000"/>
                        <a:t>Setup Bluemix</a:t>
                      </a:r>
                    </a:p>
                    <a:p>
                      <a:pPr indent="-292100" lvl="0" marL="457200" rtl="0">
                        <a:spcBef>
                          <a:spcPts val="0"/>
                        </a:spcBef>
                        <a:buSzPct val="100000"/>
                        <a:buChar char="●"/>
                      </a:pPr>
                      <a:r>
                        <a:rPr lang="en" sz="1000"/>
                        <a:t>Worked on the code</a:t>
                      </a:r>
                    </a:p>
                    <a:p>
                      <a:pPr indent="-292100" lvl="0" marL="457200" rtl="0">
                        <a:spcBef>
                          <a:spcPts val="0"/>
                        </a:spcBef>
                        <a:buSzPct val="100000"/>
                        <a:buChar char="●"/>
                      </a:pPr>
                      <a:r>
                        <a:rPr lang="en" sz="1000"/>
                        <a:t>Worked on the design &amp; architecture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lvl="0" rtl="0">
                        <a:spcBef>
                          <a:spcPts val="0"/>
                        </a:spcBef>
                        <a:buNone/>
                      </a:pPr>
                      <a:r>
                        <a:rPr lang="en"/>
                        <a:t>Costin Denisov - Scrum Master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indent="-292100" lvl="0" marL="457200" rtl="0">
                        <a:spcBef>
                          <a:spcPts val="0"/>
                        </a:spcBef>
                        <a:buSzPct val="100000"/>
                        <a:buChar char="●"/>
                      </a:pPr>
                      <a:r>
                        <a:rPr lang="en" sz="1000"/>
                        <a:t>Worked on the code</a:t>
                      </a:r>
                    </a:p>
                    <a:p>
                      <a:pPr indent="-292100" lvl="0" marL="457200" rtl="0">
                        <a:spcBef>
                          <a:spcPts val="0"/>
                        </a:spcBef>
                        <a:buSzPct val="100000"/>
                        <a:buChar char="●"/>
                      </a:pPr>
                      <a:r>
                        <a:rPr lang="en" sz="1000"/>
                        <a:t>Worked on the powerpoint</a:t>
                      </a:r>
                    </a:p>
                    <a:p>
                      <a:pPr indent="-292100" lvl="0" marL="457200" rtl="0">
                        <a:spcBef>
                          <a:spcPts val="0"/>
                        </a:spcBef>
                        <a:buSzPct val="100000"/>
                        <a:buChar char="●"/>
                      </a:pPr>
                      <a:r>
                        <a:rPr lang="en" sz="1000"/>
                        <a:t>Worked on documentation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768900">
                <a:tc>
                  <a:txBody>
                    <a:bodyPr>
                      <a:noAutofit/>
                    </a:bodyPr>
                    <a:lstStyle/>
                    <a:p>
                      <a:pPr lvl="0" rtl="0">
                        <a:spcBef>
                          <a:spcPts val="0"/>
                        </a:spcBef>
                        <a:buNone/>
                      </a:pPr>
                      <a:r>
                        <a:rPr lang="en"/>
                        <a:t>Shervin Shahrdar - Developer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indent="-292100" lvl="0" marL="457200" rtl="0">
                        <a:spcBef>
                          <a:spcPts val="0"/>
                        </a:spcBef>
                        <a:buSzPct val="100000"/>
                        <a:buChar char="●"/>
                      </a:pPr>
                      <a:r>
                        <a:rPr lang="en" sz="1000"/>
                        <a:t>Designed the MVC architecture of the app</a:t>
                      </a:r>
                    </a:p>
                    <a:p>
                      <a:pPr indent="-292100" lvl="0" marL="457200" rtl="0">
                        <a:spcBef>
                          <a:spcPts val="0"/>
                        </a:spcBef>
                        <a:buSzPct val="100000"/>
                        <a:buChar char="●"/>
                      </a:pPr>
                      <a:r>
                        <a:rPr lang="en" sz="1000"/>
                        <a:t>Worked on the code</a:t>
                      </a:r>
                    </a:p>
                    <a:p>
                      <a:pPr indent="-292100" lvl="0" marL="457200" rtl="0">
                        <a:spcBef>
                          <a:spcPts val="0"/>
                        </a:spcBef>
                        <a:buSzPct val="100000"/>
                        <a:buChar char="●"/>
                      </a:pPr>
                      <a:r>
                        <a:rPr lang="en" sz="1000"/>
                        <a:t>Created and worked on the powerpoint</a:t>
                      </a:r>
                    </a:p>
                    <a:p>
                      <a:pPr indent="-292100" lvl="0" marL="457200" rtl="0">
                        <a:spcBef>
                          <a:spcPts val="0"/>
                        </a:spcBef>
                        <a:buSzPct val="100000"/>
                        <a:buChar char="●"/>
                      </a:pPr>
                      <a:r>
                        <a:rPr lang="en" sz="1000"/>
                        <a:t>Worked on the documentation</a:t>
                      </a:r>
                    </a:p>
                    <a:p>
                      <a:pPr lvl="0" rtl="0">
                        <a:spcBef>
                          <a:spcPts val="0"/>
                        </a:spcBef>
                        <a:buNone/>
                      </a:pPr>
                      <a:r>
                        <a:t/>
                      </a:r>
                      <a:endParaRPr sz="10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lvl="0" rtl="0">
                        <a:spcBef>
                          <a:spcPts val="0"/>
                        </a:spcBef>
                        <a:buNone/>
                      </a:pPr>
                      <a:r>
                        <a:rPr lang="en"/>
                        <a:t>Jevon Harriott - Developer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indent="-292100" lvl="0" marL="457200" rtl="0">
                        <a:spcBef>
                          <a:spcPts val="0"/>
                        </a:spcBef>
                        <a:buSzPct val="100000"/>
                        <a:buChar char="●"/>
                      </a:pPr>
                      <a:r>
                        <a:rPr lang="en" sz="1000"/>
                        <a:t>Worked on the code</a:t>
                      </a:r>
                    </a:p>
                    <a:p>
                      <a:pPr indent="-292100" lvl="0" marL="457200" rtl="0">
                        <a:spcBef>
                          <a:spcPts val="0"/>
                        </a:spcBef>
                        <a:buSzPct val="100000"/>
                        <a:buChar char="●"/>
                      </a:pPr>
                      <a:r>
                        <a:rPr lang="en" sz="1000"/>
                        <a:t>Worked on the documentation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lvl="0" rtl="0">
                        <a:spcBef>
                          <a:spcPts val="0"/>
                        </a:spcBef>
                        <a:buNone/>
                      </a:pPr>
                      <a:r>
                        <a:rPr lang="en"/>
                        <a:t>Chanel Donald - Developer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indent="-292100" lvl="0" marL="457200" rtl="0">
                        <a:spcBef>
                          <a:spcPts val="0"/>
                        </a:spcBef>
                        <a:buSzPct val="100000"/>
                        <a:buChar char="●"/>
                      </a:pPr>
                      <a:r>
                        <a:rPr lang="en" sz="1000"/>
                        <a:t>Created the use case diagrams</a:t>
                      </a:r>
                    </a:p>
                    <a:p>
                      <a:pPr indent="-292100" lvl="0" marL="457200" rtl="0">
                        <a:spcBef>
                          <a:spcPts val="0"/>
                        </a:spcBef>
                        <a:buSzPct val="100000"/>
                        <a:buChar char="●"/>
                      </a:pPr>
                      <a:r>
                        <a:rPr lang="en" sz="1000"/>
                        <a:t>Worked on the documentation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Current Problems</a:t>
            </a:r>
          </a:p>
        </p:txBody>
      </p:sp>
      <p:sp>
        <p:nvSpPr>
          <p:cNvPr id="72" name="Shape 72"/>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pPr>
            <a:r>
              <a:rPr lang="en"/>
              <a:t>Ineffectiveness of printed out directions given to volunteers</a:t>
            </a:r>
          </a:p>
          <a:p>
            <a:pPr indent="-228600" lvl="0" marL="457200" rtl="0">
              <a:spcBef>
                <a:spcPts val="0"/>
              </a:spcBef>
            </a:pPr>
            <a:r>
              <a:rPr lang="en"/>
              <a:t>Traffic &amp; inefficient routes</a:t>
            </a:r>
          </a:p>
          <a:p>
            <a:pPr indent="-228600" lvl="0" marL="457200" rtl="0">
              <a:spcBef>
                <a:spcPts val="0"/>
              </a:spcBef>
            </a:pPr>
            <a:r>
              <a:rPr lang="en"/>
              <a:t>Need of Medical &amp; personal Assistance for some clients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MealHero’s Solutions</a:t>
            </a:r>
          </a:p>
        </p:txBody>
      </p:sp>
      <p:sp>
        <p:nvSpPr>
          <p:cNvPr id="78" name="Shape 78"/>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pPr>
            <a:r>
              <a:rPr lang="en"/>
              <a:t>In app route delegation system to replace printed out directions for volunteers</a:t>
            </a:r>
          </a:p>
          <a:p>
            <a:pPr indent="-228600" lvl="0" marL="457200" rtl="0">
              <a:spcBef>
                <a:spcPts val="0"/>
              </a:spcBef>
            </a:pPr>
            <a:r>
              <a:rPr lang="en"/>
              <a:t>Turn by turn navigation system to generate best routes for one or multiple delivery destinations, and avoid traffic</a:t>
            </a:r>
          </a:p>
          <a:p>
            <a:pPr indent="-228600" lvl="0" marL="457200" rtl="0">
              <a:spcBef>
                <a:spcPts val="0"/>
              </a:spcBef>
            </a:pPr>
            <a:r>
              <a:rPr lang="en"/>
              <a:t>Location based information system to find nearby medical care facilities, elder care facilities, and transportation such as bus stops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87900" y="431275"/>
            <a:ext cx="8368200" cy="686099"/>
          </a:xfrm>
          <a:prstGeom prst="rect">
            <a:avLst/>
          </a:prstGeom>
        </p:spPr>
        <p:txBody>
          <a:bodyPr anchorCtr="0" anchor="b" bIns="91425" lIns="91425" rIns="91425" tIns="91425">
            <a:noAutofit/>
          </a:bodyPr>
          <a:lstStyle/>
          <a:p>
            <a:pPr>
              <a:spcBef>
                <a:spcPts val="0"/>
              </a:spcBef>
              <a:buNone/>
            </a:pPr>
            <a:r>
              <a:rPr lang="en"/>
              <a:t>Market Analysis</a:t>
            </a:r>
          </a:p>
        </p:txBody>
      </p:sp>
      <p:graphicFrame>
        <p:nvGraphicFramePr>
          <p:cNvPr id="84" name="Shape 84"/>
          <p:cNvGraphicFramePr/>
          <p:nvPr/>
        </p:nvGraphicFramePr>
        <p:xfrm>
          <a:off x="952500" y="1428750"/>
          <a:ext cx="3000000" cy="3000000"/>
        </p:xfrm>
        <a:graphic>
          <a:graphicData uri="http://schemas.openxmlformats.org/drawingml/2006/table">
            <a:tbl>
              <a:tblPr>
                <a:noFill/>
                <a:tableStyleId>{DA2BC138-F551-4D7D-BDAE-58E933E6C062}</a:tableStyleId>
              </a:tblPr>
              <a:tblGrid>
                <a:gridCol w="3619500"/>
                <a:gridCol w="3619500"/>
              </a:tblGrid>
              <a:tr h="381000">
                <a:tc>
                  <a:txBody>
                    <a:bodyPr>
                      <a:noAutofit/>
                    </a:bodyPr>
                    <a:lstStyle/>
                    <a:p>
                      <a:pPr algn="ctr">
                        <a:spcBef>
                          <a:spcPts val="0"/>
                        </a:spcBef>
                        <a:buNone/>
                      </a:pPr>
                      <a:r>
                        <a:rPr lang="en">
                          <a:solidFill>
                            <a:srgbClr val="FFFFFF"/>
                          </a:solidFill>
                        </a:rPr>
                        <a:t>MealHero</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a:txBody>
                    <a:bodyPr>
                      <a:noAutofit/>
                    </a:bodyPr>
                    <a:lstStyle/>
                    <a:p>
                      <a:pPr algn="ctr">
                        <a:spcBef>
                          <a:spcPts val="0"/>
                        </a:spcBef>
                        <a:buNone/>
                      </a:pPr>
                      <a:r>
                        <a:rPr lang="en">
                          <a:solidFill>
                            <a:srgbClr val="FFFFFF"/>
                          </a:solidFill>
                        </a:rPr>
                        <a:t>ServTracker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r>
              <a:tr h="381000">
                <a:tc>
                  <a:txBody>
                    <a:bodyPr>
                      <a:noAutofit/>
                    </a:bodyPr>
                    <a:lstStyle/>
                    <a:p>
                      <a:pPr>
                        <a:spcBef>
                          <a:spcPts val="0"/>
                        </a:spcBef>
                        <a:buNone/>
                      </a:pPr>
                      <a:r>
                        <a:rPr lang="en"/>
                        <a:t>Optimized Delivery Routes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a:spcBef>
                          <a:spcPts val="0"/>
                        </a:spcBef>
                        <a:buNone/>
                      </a:pPr>
                      <a:r>
                        <a:rPr lang="en"/>
                        <a:t>GPS mapping</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rtl="0">
                        <a:spcBef>
                          <a:spcPts val="0"/>
                        </a:spcBef>
                        <a:buNone/>
                      </a:pPr>
                      <a:r>
                        <a:rPr lang="en"/>
                        <a:t>Nearby transportation/medical services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a:spcBef>
                          <a:spcPts val="0"/>
                        </a:spcBef>
                        <a:buNone/>
                      </a:pPr>
                      <a:r>
                        <a:rPr lang="en"/>
                        <a:t>N/A</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a:spcBef>
                          <a:spcPts val="0"/>
                        </a:spcBef>
                        <a:buNone/>
                      </a:pPr>
                      <a:r>
                        <a:rPr lang="en"/>
                        <a:t>Personalized information logging for each client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a:spcBef>
                          <a:spcPts val="0"/>
                        </a:spcBef>
                        <a:buNone/>
                      </a:pPr>
                      <a:r>
                        <a:rPr lang="en"/>
                        <a:t>Basic client information sheets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a:spcBef>
                          <a:spcPts val="0"/>
                        </a:spcBef>
                        <a:buNone/>
                      </a:pPr>
                      <a:r>
                        <a:rPr lang="en"/>
                        <a:t>Smart Route Suggestions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a:spcBef>
                          <a:spcPts val="0"/>
                        </a:spcBef>
                        <a:buNone/>
                      </a:pPr>
                      <a:r>
                        <a:rPr lang="en"/>
                        <a:t>N/A</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r h="381000">
                <a:tc>
                  <a:txBody>
                    <a:bodyPr>
                      <a:noAutofit/>
                    </a:bodyPr>
                    <a:lstStyle/>
                    <a:p>
                      <a:pPr>
                        <a:spcBef>
                          <a:spcPts val="0"/>
                        </a:spcBef>
                        <a:buNone/>
                      </a:pPr>
                      <a:r>
                        <a:rPr lang="en"/>
                        <a:t>Admin Route Delegation System</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c>
                  <a:txBody>
                    <a:bodyPr>
                      <a:noAutofit/>
                    </a:bodyPr>
                    <a:lstStyle/>
                    <a:p>
                      <a:pPr>
                        <a:spcBef>
                          <a:spcPts val="0"/>
                        </a:spcBef>
                        <a:buNone/>
                      </a:pPr>
                      <a:r>
                        <a:rPr lang="en"/>
                        <a:t>N/A</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DD7E6B"/>
                    </a:solidFill>
                  </a:tcP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Target Market</a:t>
            </a:r>
          </a:p>
        </p:txBody>
      </p:sp>
      <p:sp>
        <p:nvSpPr>
          <p:cNvPr id="90" name="Shape 90"/>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lnSpc>
                <a:spcPct val="115000"/>
              </a:lnSpc>
              <a:spcBef>
                <a:spcPts val="0"/>
              </a:spcBef>
            </a:pPr>
            <a:r>
              <a:rPr lang="en"/>
              <a:t>Volunteers for </a:t>
            </a:r>
            <a:r>
              <a:rPr i="1" lang="en"/>
              <a:t>Meals on Wheels</a:t>
            </a:r>
            <a:r>
              <a:rPr lang="en"/>
              <a:t>, who will be using MealHero to navigate &amp; deliver hot meals to clients.</a:t>
            </a:r>
            <a:br>
              <a:rPr lang="en"/>
            </a:br>
          </a:p>
          <a:p>
            <a:pPr indent="-228600" lvl="0" marL="457200">
              <a:lnSpc>
                <a:spcPct val="115000"/>
              </a:lnSpc>
              <a:spcBef>
                <a:spcPts val="0"/>
              </a:spcBef>
            </a:pPr>
            <a:r>
              <a:rPr i="1" lang="en"/>
              <a:t>Meals on Wheels </a:t>
            </a:r>
            <a:r>
              <a:rPr lang="en"/>
              <a:t>owner or employees, who can assign routes to volunteers via admin accounts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Features</a:t>
            </a:r>
          </a:p>
        </p:txBody>
      </p:sp>
      <p:sp>
        <p:nvSpPr>
          <p:cNvPr id="96" name="Shape 96"/>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pPr>
            <a:r>
              <a:rPr lang="en"/>
              <a:t>Route delegation system</a:t>
            </a:r>
          </a:p>
          <a:p>
            <a:pPr indent="-228600" lvl="0" marL="457200" rtl="0">
              <a:spcBef>
                <a:spcPts val="0"/>
              </a:spcBef>
            </a:pPr>
            <a:r>
              <a:rPr lang="en"/>
              <a:t>Optimized Delivery Routes </a:t>
            </a:r>
          </a:p>
          <a:p>
            <a:pPr indent="-228600" lvl="0" marL="457200" rtl="0">
              <a:spcBef>
                <a:spcPts val="0"/>
              </a:spcBef>
            </a:pPr>
            <a:r>
              <a:rPr lang="en"/>
              <a:t>Personalized information for each client</a:t>
            </a:r>
          </a:p>
          <a:p>
            <a:pPr indent="-228600" lvl="0" marL="457200" rtl="0">
              <a:spcBef>
                <a:spcPts val="0"/>
              </a:spcBef>
            </a:pPr>
            <a:r>
              <a:rPr lang="en"/>
              <a:t>Information on nearby hospitals and bus stations, etc</a:t>
            </a:r>
          </a:p>
          <a:p>
            <a:pPr indent="-228600" lvl="0" marL="457200" rtl="0">
              <a:spcBef>
                <a:spcPts val="0"/>
              </a:spcBef>
            </a:pPr>
            <a:r>
              <a:rPr lang="en"/>
              <a:t>Smart route suggestions</a:t>
            </a:r>
          </a:p>
          <a:p>
            <a:pPr indent="-228600" lvl="0" marL="457200">
              <a:spcBef>
                <a:spcPts val="0"/>
              </a:spcBef>
            </a:pPr>
            <a:r>
              <a:rPr lang="en"/>
              <a:t>Minimalistic &amp; easy to use UI</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Minimalistic Design</a:t>
            </a:r>
          </a:p>
        </p:txBody>
      </p:sp>
      <p:sp>
        <p:nvSpPr>
          <p:cNvPr id="102" name="Shape 102"/>
          <p:cNvSpPr txBox="1"/>
          <p:nvPr>
            <p:ph idx="1" type="body"/>
          </p:nvPr>
        </p:nvSpPr>
        <p:spPr>
          <a:xfrm>
            <a:off x="387900" y="1489824"/>
            <a:ext cx="8368200" cy="3078899"/>
          </a:xfrm>
          <a:prstGeom prst="rect">
            <a:avLst/>
          </a:prstGeom>
        </p:spPr>
        <p:txBody>
          <a:bodyPr anchorCtr="0" anchor="t" bIns="91425" lIns="91425" rIns="91425" tIns="91425">
            <a:noAutofit/>
          </a:bodyPr>
          <a:lstStyle/>
          <a:p>
            <a:pPr>
              <a:spcBef>
                <a:spcPts val="0"/>
              </a:spcBef>
              <a:buNone/>
            </a:pPr>
            <a:r>
              <a:rPr lang="en"/>
              <a:t>MealHero’s UI is designed specifically for non-tech savvy users. its simple design, and beautiful graphics make it easier for volunteers from all age groups use MealHero to deliver food and assist the clients better!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099"/>
          </a:xfrm>
          <a:prstGeom prst="rect">
            <a:avLst/>
          </a:prstGeom>
        </p:spPr>
        <p:txBody>
          <a:bodyPr anchorCtr="0" anchor="b" bIns="91425" lIns="91425" rIns="91425" tIns="91425">
            <a:noAutofit/>
          </a:bodyPr>
          <a:lstStyle/>
          <a:p>
            <a:pPr>
              <a:spcBef>
                <a:spcPts val="0"/>
              </a:spcBef>
              <a:buNone/>
            </a:pPr>
            <a:r>
              <a:rPr lang="en"/>
              <a:t>Usage Scenarios - Login</a:t>
            </a:r>
          </a:p>
        </p:txBody>
      </p:sp>
      <p:sp>
        <p:nvSpPr>
          <p:cNvPr id="108" name="Shape 108"/>
          <p:cNvSpPr txBox="1"/>
          <p:nvPr>
            <p:ph idx="1" type="body"/>
          </p:nvPr>
        </p:nvSpPr>
        <p:spPr>
          <a:xfrm>
            <a:off x="359025" y="1460925"/>
            <a:ext cx="5558700" cy="3078899"/>
          </a:xfrm>
          <a:prstGeom prst="rect">
            <a:avLst/>
          </a:prstGeom>
        </p:spPr>
        <p:txBody>
          <a:bodyPr anchorCtr="0" anchor="t" bIns="91425" lIns="91425" rIns="91425" tIns="91425">
            <a:noAutofit/>
          </a:bodyPr>
          <a:lstStyle/>
          <a:p>
            <a:pPr rtl="0">
              <a:spcBef>
                <a:spcPts val="0"/>
              </a:spcBef>
              <a:buNone/>
            </a:pPr>
            <a:r>
              <a:rPr lang="en"/>
              <a:t>Users are presented with a login page, where </a:t>
            </a:r>
            <a:br>
              <a:rPr lang="en"/>
            </a:br>
            <a:r>
              <a:rPr lang="en"/>
              <a:t>they enter their credentials.</a:t>
            </a:r>
          </a:p>
          <a:p>
            <a:pPr>
              <a:spcBef>
                <a:spcPts val="0"/>
              </a:spcBef>
              <a:buNone/>
            </a:pPr>
            <a:r>
              <a:t/>
            </a:r>
            <a:endParaRPr/>
          </a:p>
        </p:txBody>
      </p:sp>
      <p:pic>
        <p:nvPicPr>
          <p:cNvPr id="109" name="Shape 109"/>
          <p:cNvPicPr preferRelativeResize="0"/>
          <p:nvPr/>
        </p:nvPicPr>
        <p:blipFill>
          <a:blip r:embed="rId3">
            <a:alphaModFix/>
          </a:blip>
          <a:stretch>
            <a:fillRect/>
          </a:stretch>
        </p:blipFill>
        <p:spPr>
          <a:xfrm>
            <a:off x="6213607" y="0"/>
            <a:ext cx="2818086" cy="51434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