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3CD5F2-B3F4-A32F-E5C7-6BD8B17F0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27CCDF2-495E-7072-B0DB-9B6ACFD48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C95BFC-A580-9556-27E1-F0A3B1E4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F5737-267A-967D-B351-CF81B81F6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27406A-C076-950A-D41B-F7AE6AB6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2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75582-990B-86AC-9DA8-2676BEB49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35D5AB-E6FE-992D-9EE9-1C86FD26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405D5D-C0AB-CE3A-4E14-36A08F2E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E7C512-CE8E-7D7E-3225-676D6627B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DE9C54-7EAD-7FC8-F69E-CB6005CE6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75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8DDDDA-AADA-FB13-5310-9562D4B2EB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6F5EF09-361D-8535-138F-354AB0BFB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F26D82-B40B-D984-354C-24AA64649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332135-6715-E6CE-B9C7-A553C9A7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52914E-FCD9-6DF4-FF76-633271A1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8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DBF90-3600-5159-AA33-EF4CFA72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93E40-C1B3-E96B-1743-9EF88F03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D9A992-30B6-04E1-500D-4CB2AD39E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E7EE6C-98C6-5DF5-2A8D-4AB76C89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BE7BBA-0DB4-5F5E-4BF4-064BC275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783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0D2B-970B-068F-24DE-079EEEE0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B3D093-9750-DD52-BF86-1D05E7600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E2C486-20F7-BFE6-8FB6-B9FEAF85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DC2E5C-08B0-1599-4A33-7AD75FFC4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9CB6CF-6B9B-5A7A-8F5A-9C90AA984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610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658CF-CB81-5E21-4815-EF192B12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1E8194-F6A4-8DF9-F310-F7602B099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4C9E2-7443-BAF1-F9AA-39D66C2F7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74101C-DC66-DCEF-0664-541ECC60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EED604-5C03-D896-C1FB-E6F48DD1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677173-746B-41C4-3388-3883DD2C1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820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08CE0-3D05-B21B-78CD-9506335D0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7071AE-87D9-600B-4E2A-36EA022D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7B741E-C719-AA98-2F84-E61915DD4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51E8A6-DF31-CAAD-5903-CAAAB448E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F35078-6724-449C-0BC3-CF7D797C1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7E1A48-7165-9A06-512F-9518658D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4EF1217-0AE9-7BE2-D186-486C2CBD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FF0FC6C-F100-F0B8-9C00-BE706B09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06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5D4016-8098-0D1B-120E-36A1BA15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E8A7A6-B997-CA17-8BE9-67C7CACB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DA596B-F058-8457-1F1A-2DDAE9DF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45F624-80F3-7A1F-1271-DB57FB52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84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D168CD5-B713-EF61-2C14-E04C5DF8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7F34521-BEB6-4166-3700-93BD2DD9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E1CC0C-ECD1-AAA9-19A1-41452613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462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22359A-4279-573B-A27E-7EA79C5CF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56EF9C-C588-056C-87F3-9AB7896CA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D514FA-5BC2-56B4-C093-7C3440F4C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B79619-37B1-61B2-92FE-1AED63D0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79972C-20A5-743A-2081-F80C9819B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805FF1-407A-3AE0-6C06-F6D1672C4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602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D4235A-FC22-97A6-AE6E-53748C858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0B86CD-4936-C723-620C-217E26AF1E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46E13E-B95A-454B-E805-9EF54F2C2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09F4DF-CD73-F44C-5075-5BC27C09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CC6AB9-A69B-15F0-7367-5C26BEDE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336DAE-D152-8E21-203F-60B8E28B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704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8D46D27-8D24-AE9C-4D81-6B3911B0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63BADA-6DE9-E4B6-2BDD-DE8E10F8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C84A21-E114-46E2-721D-074E63C11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9F071-4875-4D83-B1B4-56873013F8FA}" type="datetimeFigureOut">
              <a:rPr lang="zh-TW" altLang="en-US" smtClean="0"/>
              <a:t>2025/2/24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795C78-59E4-9D4B-2E57-684C6EFC0C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8B6BDD-5350-A438-3AA9-FAA52FD4F9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71B0C-8141-4DBA-9FA5-AF63DE6154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4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1FB06-868F-D993-500E-5BBD78E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7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RX-AA (Raw Value Retrieved from [Ambient] Slot)</a:t>
            </a:r>
            <a:endParaRPr lang="zh-TW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825F5C-34FD-5FAB-49DE-108E43112B6F}"/>
              </a:ext>
            </a:extLst>
          </p:cNvPr>
          <p:cNvSpPr/>
          <p:nvPr/>
        </p:nvSpPr>
        <p:spPr>
          <a:xfrm>
            <a:off x="2720170" y="1531088"/>
            <a:ext cx="278219" cy="52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D3E22-5E0F-E9EB-CC84-BB4329668493}"/>
              </a:ext>
            </a:extLst>
          </p:cNvPr>
          <p:cNvSpPr/>
          <p:nvPr/>
        </p:nvSpPr>
        <p:spPr>
          <a:xfrm>
            <a:off x="2720169" y="1531088"/>
            <a:ext cx="278219" cy="294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8F72F43-B371-143A-0904-4C916D4A806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998388" y="1678357"/>
            <a:ext cx="733647" cy="1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C6DEB1-E30F-9D50-C1CC-F45908C01328}"/>
              </a:ext>
            </a:extLst>
          </p:cNvPr>
          <p:cNvSpPr txBox="1"/>
          <p:nvPr/>
        </p:nvSpPr>
        <p:spPr>
          <a:xfrm>
            <a:off x="3732035" y="1367522"/>
            <a:ext cx="75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00FFFF"/>
                </a:highlight>
              </a:rPr>
              <a:t>1</a:t>
            </a:r>
            <a:r>
              <a:rPr lang="en-US" altLang="zh-TW" b="1" dirty="0"/>
              <a:t> byte of </a:t>
            </a:r>
            <a:r>
              <a:rPr lang="en-US" altLang="zh-TW" b="1" dirty="0">
                <a:highlight>
                  <a:srgbClr val="00FFFF"/>
                </a:highlight>
              </a:rPr>
              <a:t>UDP</a:t>
            </a:r>
            <a:r>
              <a:rPr lang="zh-TW" altLang="en-US" b="1" dirty="0">
                <a:highlight>
                  <a:srgbClr val="00FFFF"/>
                </a:highlight>
              </a:rPr>
              <a:t> </a:t>
            </a:r>
            <a:r>
              <a:rPr lang="en-US" altLang="zh-TW" b="1" dirty="0">
                <a:highlight>
                  <a:srgbClr val="00FFFF"/>
                </a:highlight>
              </a:rPr>
              <a:t>Number </a:t>
            </a:r>
            <a:r>
              <a:rPr lang="en-US" altLang="zh-TW" b="1" dirty="0"/>
              <a:t>(Value </a:t>
            </a:r>
            <a:r>
              <a:rPr lang="en-US" altLang="zh-TW" b="1" dirty="0">
                <a:highlight>
                  <a:srgbClr val="00FFFF"/>
                </a:highlight>
              </a:rPr>
              <a:t>0 → 3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lang="en-US" altLang="zh-TW" b="1" dirty="0"/>
              <a:t>Indicate which part of the vertical line we are currently receiving.</a:t>
            </a:r>
            <a:endParaRPr lang="zh-TW" altLang="en-US" b="1" dirty="0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5929658B-E7CE-F0B8-09E5-EBB38BAB3973}"/>
              </a:ext>
            </a:extLst>
          </p:cNvPr>
          <p:cNvSpPr/>
          <p:nvPr/>
        </p:nvSpPr>
        <p:spPr>
          <a:xfrm>
            <a:off x="2527257" y="2095830"/>
            <a:ext cx="903768" cy="3115446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D02FBD1E-1E92-3168-62B6-69D514FD92DC}"/>
              </a:ext>
            </a:extLst>
          </p:cNvPr>
          <p:cNvSpPr/>
          <p:nvPr/>
        </p:nvSpPr>
        <p:spPr>
          <a:xfrm flipV="1">
            <a:off x="2546504" y="3331794"/>
            <a:ext cx="903768" cy="311544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A51E7045-361E-177E-A73F-AFA6CD80CB06}"/>
              </a:ext>
            </a:extLst>
          </p:cNvPr>
          <p:cNvSpPr/>
          <p:nvPr/>
        </p:nvSpPr>
        <p:spPr>
          <a:xfrm flipH="1">
            <a:off x="2287781" y="1531088"/>
            <a:ext cx="903768" cy="319870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735BABB4-D56E-6F0E-CCB9-360FF5623120}"/>
              </a:ext>
            </a:extLst>
          </p:cNvPr>
          <p:cNvSpPr/>
          <p:nvPr/>
        </p:nvSpPr>
        <p:spPr>
          <a:xfrm flipH="1" flipV="1">
            <a:off x="2268285" y="3294060"/>
            <a:ext cx="903768" cy="343465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40E529-BC58-21B3-8051-C38BC969D3CD}"/>
              </a:ext>
            </a:extLst>
          </p:cNvPr>
          <p:cNvSpPr txBox="1"/>
          <p:nvPr/>
        </p:nvSpPr>
        <p:spPr>
          <a:xfrm>
            <a:off x="0" y="3547972"/>
            <a:ext cx="2998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An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UDP packet has </a:t>
            </a:r>
            <a:r>
              <a:rPr lang="en-US" altLang="zh-TW" sz="1600" b="1" dirty="0">
                <a:highlight>
                  <a:srgbClr val="00FFFF"/>
                </a:highlight>
              </a:rPr>
              <a:t>1200</a:t>
            </a:r>
            <a:r>
              <a:rPr lang="en-US" altLang="zh-TW" sz="1600" b="1" dirty="0"/>
              <a:t> bytes.</a:t>
            </a:r>
            <a:br>
              <a:rPr lang="en-US" altLang="zh-TW" sz="1600" b="1" dirty="0"/>
            </a:br>
            <a:r>
              <a:rPr lang="en-US" altLang="zh-TW" sz="1600" b="1" dirty="0">
                <a:highlight>
                  <a:srgbClr val="00FFFF"/>
                </a:highlight>
              </a:rPr>
              <a:t>4</a:t>
            </a:r>
            <a:r>
              <a:rPr lang="en-US" altLang="zh-TW" sz="1600" b="1" dirty="0"/>
              <a:t> UDP packets form</a:t>
            </a:r>
          </a:p>
          <a:p>
            <a:r>
              <a:rPr lang="en-US" altLang="zh-TW" sz="1600" b="1" dirty="0"/>
              <a:t> a vertical line of image.</a:t>
            </a:r>
            <a:endParaRPr lang="zh-TW" altLang="en-US" sz="16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1BD541-963B-75A1-CB08-00EB1F04007F}"/>
              </a:ext>
            </a:extLst>
          </p:cNvPr>
          <p:cNvSpPr txBox="1"/>
          <p:nvPr/>
        </p:nvSpPr>
        <p:spPr>
          <a:xfrm>
            <a:off x="3299309" y="3736529"/>
            <a:ext cx="57317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highlight>
                  <a:srgbClr val="00FFFF"/>
                </a:highlight>
              </a:rPr>
              <a:t>1198</a:t>
            </a:r>
            <a:r>
              <a:rPr lang="en-US" altLang="zh-TW" sz="1400" b="1" dirty="0"/>
              <a:t> bytes of raw value. (The 4</a:t>
            </a:r>
            <a:r>
              <a:rPr lang="en-US" altLang="zh-TW" sz="1400" b="1" baseline="30000" dirty="0"/>
              <a:t>th</a:t>
            </a:r>
            <a:r>
              <a:rPr lang="en-US" altLang="zh-TW" sz="1400" b="1" dirty="0"/>
              <a:t> UDP packet has </a:t>
            </a:r>
            <a:r>
              <a:rPr lang="en-US" altLang="zh-TW" sz="1400" b="1" dirty="0">
                <a:highlight>
                  <a:srgbClr val="00FFFF"/>
                </a:highlight>
              </a:rPr>
              <a:t>1086</a:t>
            </a:r>
            <a:r>
              <a:rPr lang="en-US" altLang="zh-TW" sz="1400" b="1" dirty="0"/>
              <a:t> bytes)</a:t>
            </a:r>
          </a:p>
          <a:p>
            <a:r>
              <a:rPr lang="en-US" altLang="zh-TW" sz="1400" b="1" dirty="0">
                <a:highlight>
                  <a:srgbClr val="00FFFF"/>
                </a:highlight>
              </a:rPr>
              <a:t>4</a:t>
            </a:r>
            <a:r>
              <a:rPr lang="en-US" altLang="zh-TW" sz="1400" b="1" dirty="0"/>
              <a:t> UDP packets with the same PSN form a vertical line on image.</a:t>
            </a:r>
          </a:p>
          <a:p>
            <a:r>
              <a:rPr lang="en-US" altLang="zh-TW" sz="1400" b="1" dirty="0"/>
              <a:t>Total </a:t>
            </a:r>
            <a:r>
              <a:rPr lang="en-US" altLang="zh-TW" sz="1400" b="1" dirty="0">
                <a:highlight>
                  <a:srgbClr val="00FFFF"/>
                </a:highlight>
              </a:rPr>
              <a:t>1198</a:t>
            </a:r>
            <a:r>
              <a:rPr lang="en-US" altLang="zh-TW" sz="1400" b="1" dirty="0"/>
              <a:t> + </a:t>
            </a:r>
            <a:r>
              <a:rPr lang="en-US" altLang="zh-TW" sz="1400" b="1" dirty="0">
                <a:highlight>
                  <a:srgbClr val="00FFFF"/>
                </a:highlight>
              </a:rPr>
              <a:t>1198</a:t>
            </a:r>
            <a:r>
              <a:rPr lang="en-US" altLang="zh-TW" sz="1400" b="1" dirty="0"/>
              <a:t> + </a:t>
            </a:r>
            <a:r>
              <a:rPr lang="en-US" altLang="zh-TW" sz="1400" b="1" dirty="0">
                <a:highlight>
                  <a:srgbClr val="00FFFF"/>
                </a:highlight>
              </a:rPr>
              <a:t>1198</a:t>
            </a:r>
            <a:r>
              <a:rPr lang="en-US" altLang="zh-TW" sz="1400" b="1" dirty="0"/>
              <a:t> + </a:t>
            </a:r>
            <a:r>
              <a:rPr lang="en-US" altLang="zh-TW" sz="1400" b="1" dirty="0">
                <a:highlight>
                  <a:srgbClr val="00FFFF"/>
                </a:highlight>
              </a:rPr>
              <a:t>1086</a:t>
            </a:r>
            <a:r>
              <a:rPr lang="en-US" altLang="zh-TW" sz="1400" b="1" dirty="0"/>
              <a:t> = </a:t>
            </a:r>
            <a:r>
              <a:rPr lang="en-US" altLang="zh-TW" sz="1400" b="1" dirty="0">
                <a:highlight>
                  <a:srgbClr val="00FFFF"/>
                </a:highlight>
              </a:rPr>
              <a:t>4680 bytes from the Ambient slot</a:t>
            </a:r>
            <a:r>
              <a:rPr lang="en-US" altLang="zh-TW" sz="1400" b="1" dirty="0"/>
              <a:t>.</a:t>
            </a:r>
          </a:p>
          <a:p>
            <a:r>
              <a:rPr lang="en-US" altLang="zh-TW" sz="1400" b="1" dirty="0"/>
              <a:t>And every </a:t>
            </a:r>
            <a:r>
              <a:rPr lang="en-US" altLang="zh-TW" sz="1400" b="1" dirty="0">
                <a:highlight>
                  <a:srgbClr val="00FFFF"/>
                </a:highlight>
              </a:rPr>
              <a:t>3</a:t>
            </a:r>
            <a:r>
              <a:rPr lang="en-US" altLang="zh-TW" sz="1400" b="1" dirty="0"/>
              <a:t> bytes represent a pixel on the result image.</a:t>
            </a:r>
            <a:br>
              <a:rPr lang="en-US" altLang="zh-TW" sz="1400" b="1" dirty="0"/>
            </a:br>
            <a:r>
              <a:rPr lang="en-US" altLang="zh-TW" sz="1400" b="1" dirty="0"/>
              <a:t>Thus, the image will have </a:t>
            </a:r>
            <a:r>
              <a:rPr lang="en-US" altLang="zh-TW" sz="1400" b="1" dirty="0">
                <a:highlight>
                  <a:srgbClr val="00FFFF"/>
                </a:highlight>
              </a:rPr>
              <a:t>1560</a:t>
            </a:r>
            <a:r>
              <a:rPr lang="en-US" altLang="zh-TW" sz="1400" b="1" dirty="0"/>
              <a:t> pixels in height.</a:t>
            </a:r>
            <a:endParaRPr lang="zh-TW" altLang="en-US" sz="1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580050-4EAA-7E83-2BE6-27246495E9C5}"/>
              </a:ext>
            </a:extLst>
          </p:cNvPr>
          <p:cNvSpPr/>
          <p:nvPr/>
        </p:nvSpPr>
        <p:spPr>
          <a:xfrm>
            <a:off x="9458085" y="3929330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820952-0D8D-36BF-EECD-F14B7470E0EC}"/>
              </a:ext>
            </a:extLst>
          </p:cNvPr>
          <p:cNvSpPr/>
          <p:nvPr/>
        </p:nvSpPr>
        <p:spPr>
          <a:xfrm>
            <a:off x="9458084" y="3929330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2943FD-B705-01AE-3670-A7A768510CA3}"/>
              </a:ext>
            </a:extLst>
          </p:cNvPr>
          <p:cNvSpPr/>
          <p:nvPr/>
        </p:nvSpPr>
        <p:spPr>
          <a:xfrm>
            <a:off x="2720175" y="6434173"/>
            <a:ext cx="278219" cy="2945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B6684F0-74BC-DE13-20D4-A3C55E942F65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2998394" y="6364371"/>
            <a:ext cx="645747" cy="217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497A5DF-C46C-C6F9-825B-2919CA50DDD2}"/>
              </a:ext>
            </a:extLst>
          </p:cNvPr>
          <p:cNvSpPr txBox="1"/>
          <p:nvPr/>
        </p:nvSpPr>
        <p:spPr>
          <a:xfrm>
            <a:off x="3644141" y="5902706"/>
            <a:ext cx="4136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00FFFF"/>
                </a:highlight>
              </a:rPr>
              <a:t>The last</a:t>
            </a:r>
            <a:r>
              <a:rPr lang="en-US" altLang="zh-TW" b="1" dirty="0"/>
              <a:t> of the 4 UDP packets will have some trailing data just to make it 1200 bytes like the other packets.</a:t>
            </a:r>
            <a:endParaRPr lang="zh-TW" altLang="en-US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A798B68-AB03-0BD9-12AD-BB3276267726}"/>
              </a:ext>
            </a:extLst>
          </p:cNvPr>
          <p:cNvSpPr txBox="1"/>
          <p:nvPr/>
        </p:nvSpPr>
        <p:spPr>
          <a:xfrm>
            <a:off x="9548465" y="4921186"/>
            <a:ext cx="39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5A0457AF-358A-297C-AF4A-19A501F2514F}"/>
              </a:ext>
            </a:extLst>
          </p:cNvPr>
          <p:cNvSpPr/>
          <p:nvPr/>
        </p:nvSpPr>
        <p:spPr>
          <a:xfrm flipH="1">
            <a:off x="9458084" y="3705531"/>
            <a:ext cx="446135" cy="44759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B18A3B89-808D-3BD4-37C5-C5C82603E7C0}"/>
              </a:ext>
            </a:extLst>
          </p:cNvPr>
          <p:cNvSpPr/>
          <p:nvPr/>
        </p:nvSpPr>
        <p:spPr>
          <a:xfrm>
            <a:off x="9643054" y="3720556"/>
            <a:ext cx="446135" cy="390154"/>
          </a:xfrm>
          <a:prstGeom prst="arc">
            <a:avLst>
              <a:gd name="adj1" fmla="val 1619997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DCDCC29-15F9-9276-BA19-E00AEB4E59CC}"/>
              </a:ext>
            </a:extLst>
          </p:cNvPr>
          <p:cNvSpPr txBox="1"/>
          <p:nvPr/>
        </p:nvSpPr>
        <p:spPr>
          <a:xfrm>
            <a:off x="9174115" y="3417187"/>
            <a:ext cx="136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PSN 0 ~ 104</a:t>
            </a:r>
            <a:endParaRPr lang="zh-TW" altLang="en-US" sz="1600" b="1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008044A-7237-BAC9-E601-FC01588F5CE0}"/>
              </a:ext>
            </a:extLst>
          </p:cNvPr>
          <p:cNvSpPr txBox="1"/>
          <p:nvPr/>
        </p:nvSpPr>
        <p:spPr>
          <a:xfrm>
            <a:off x="10089189" y="5263357"/>
            <a:ext cx="2214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Retrieve and convert the </a:t>
            </a:r>
            <a:r>
              <a:rPr lang="en-US" altLang="zh-TW" sz="1400" b="1" dirty="0">
                <a:highlight>
                  <a:srgbClr val="00FFFF"/>
                </a:highlight>
              </a:rPr>
              <a:t>3</a:t>
            </a:r>
            <a:r>
              <a:rPr lang="en-US" altLang="zh-TW" sz="1400" b="1" dirty="0"/>
              <a:t> bytes value to grayscale for every pixel. </a:t>
            </a:r>
            <a:br>
              <a:rPr lang="en-US" altLang="zh-TW" sz="1400" b="1" dirty="0"/>
            </a:br>
            <a:endParaRPr lang="en-US" altLang="zh-TW" sz="1400" b="1" dirty="0"/>
          </a:p>
          <a:p>
            <a:r>
              <a:rPr lang="en-US" altLang="zh-TW" sz="1400" b="1" dirty="0"/>
              <a:t>The result image will be </a:t>
            </a:r>
            <a:r>
              <a:rPr lang="en-US" altLang="zh-TW" sz="1400" b="1" dirty="0">
                <a:highlight>
                  <a:srgbClr val="00FFFF"/>
                </a:highlight>
              </a:rPr>
              <a:t>105 x 1560 </a:t>
            </a:r>
            <a:r>
              <a:rPr lang="en-US" altLang="zh-TW" sz="1400" b="1" dirty="0"/>
              <a:t>pixels.</a:t>
            </a:r>
            <a:endParaRPr lang="zh-TW" altLang="en-US" sz="1400" b="1" dirty="0"/>
          </a:p>
        </p:txBody>
      </p:sp>
      <p:sp>
        <p:nvSpPr>
          <p:cNvPr id="48" name="弧形 47">
            <a:extLst>
              <a:ext uri="{FF2B5EF4-FFF2-40B4-BE49-F238E27FC236}">
                <a16:creationId xmlns:a16="http://schemas.microsoft.com/office/drawing/2014/main" id="{007D05CB-68F1-BF50-0563-B70691F77F71}"/>
              </a:ext>
            </a:extLst>
          </p:cNvPr>
          <p:cNvSpPr/>
          <p:nvPr/>
        </p:nvSpPr>
        <p:spPr>
          <a:xfrm flipH="1">
            <a:off x="9258356" y="4218880"/>
            <a:ext cx="442941" cy="75380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AFCB812E-837B-F183-1717-B7A210D4750E}"/>
              </a:ext>
            </a:extLst>
          </p:cNvPr>
          <p:cNvSpPr/>
          <p:nvPr/>
        </p:nvSpPr>
        <p:spPr>
          <a:xfrm flipH="1" flipV="1">
            <a:off x="9231700" y="5753489"/>
            <a:ext cx="442941" cy="80941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FA0A9E1-A286-6FEC-38FF-D6E32AEDE4C8}"/>
              </a:ext>
            </a:extLst>
          </p:cNvPr>
          <p:cNvSpPr txBox="1"/>
          <p:nvPr/>
        </p:nvSpPr>
        <p:spPr>
          <a:xfrm>
            <a:off x="7704423" y="5082525"/>
            <a:ext cx="18580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Blue</a:t>
            </a:r>
            <a:r>
              <a:rPr lang="en-US" altLang="zh-TW" sz="1400" b="1" dirty="0"/>
              <a:t> parts become</a:t>
            </a:r>
            <a:br>
              <a:rPr lang="en-US" altLang="zh-TW" sz="1400" b="1" dirty="0"/>
            </a:br>
            <a:r>
              <a:rPr lang="en-US" altLang="zh-TW" sz="1400" b="1" dirty="0">
                <a:highlight>
                  <a:srgbClr val="00FFFF"/>
                </a:highlight>
              </a:rPr>
              <a:t>1560</a:t>
            </a:r>
            <a:r>
              <a:rPr lang="en-US" altLang="zh-TW" sz="1400" b="1" dirty="0"/>
              <a:t> pixels height</a:t>
            </a:r>
            <a:endParaRPr lang="zh-TW" altLang="en-US" sz="14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C64492E6-C04B-2F4B-9B8B-788083DD06C2}"/>
              </a:ext>
            </a:extLst>
          </p:cNvPr>
          <p:cNvSpPr/>
          <p:nvPr/>
        </p:nvSpPr>
        <p:spPr>
          <a:xfrm>
            <a:off x="9458085" y="4624903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1BB3372-8DDA-0B7E-E7C3-8058DD8A1A0F}"/>
              </a:ext>
            </a:extLst>
          </p:cNvPr>
          <p:cNvSpPr/>
          <p:nvPr/>
        </p:nvSpPr>
        <p:spPr>
          <a:xfrm>
            <a:off x="9458084" y="4624903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E53839-5C2A-3683-A759-DDA38D59646E}"/>
              </a:ext>
            </a:extLst>
          </p:cNvPr>
          <p:cNvSpPr/>
          <p:nvPr/>
        </p:nvSpPr>
        <p:spPr>
          <a:xfrm>
            <a:off x="9458085" y="5321237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8D681139-9329-EBB3-B974-5620FD56E157}"/>
              </a:ext>
            </a:extLst>
          </p:cNvPr>
          <p:cNvSpPr/>
          <p:nvPr/>
        </p:nvSpPr>
        <p:spPr>
          <a:xfrm>
            <a:off x="9458084" y="5321237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51F5E2D-0F0D-B233-B726-2D5D651008D5}"/>
              </a:ext>
            </a:extLst>
          </p:cNvPr>
          <p:cNvSpPr/>
          <p:nvPr/>
        </p:nvSpPr>
        <p:spPr>
          <a:xfrm>
            <a:off x="9458085" y="6016810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13213700-DFB7-457E-CFB8-220824B0D698}"/>
              </a:ext>
            </a:extLst>
          </p:cNvPr>
          <p:cNvSpPr/>
          <p:nvPr/>
        </p:nvSpPr>
        <p:spPr>
          <a:xfrm>
            <a:off x="9458084" y="6016810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736782-E638-31FB-5024-0B676225BD2F}"/>
              </a:ext>
            </a:extLst>
          </p:cNvPr>
          <p:cNvSpPr/>
          <p:nvPr/>
        </p:nvSpPr>
        <p:spPr>
          <a:xfrm>
            <a:off x="9459637" y="6562902"/>
            <a:ext cx="103000" cy="1494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247DEE-953A-748C-1B83-76F9619458F1}"/>
              </a:ext>
            </a:extLst>
          </p:cNvPr>
          <p:cNvSpPr/>
          <p:nvPr/>
        </p:nvSpPr>
        <p:spPr>
          <a:xfrm>
            <a:off x="9457930" y="4072306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09D0868-DD11-4278-6387-9CB28E463F24}"/>
              </a:ext>
            </a:extLst>
          </p:cNvPr>
          <p:cNvSpPr/>
          <p:nvPr/>
        </p:nvSpPr>
        <p:spPr>
          <a:xfrm>
            <a:off x="9457930" y="4767879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0BB666-D36E-10DF-EDB6-CD2AFC58E9DE}"/>
              </a:ext>
            </a:extLst>
          </p:cNvPr>
          <p:cNvSpPr/>
          <p:nvPr/>
        </p:nvSpPr>
        <p:spPr>
          <a:xfrm>
            <a:off x="9457930" y="5467700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EDCF6D3-D962-9406-1E43-4617BEB3B232}"/>
              </a:ext>
            </a:extLst>
          </p:cNvPr>
          <p:cNvSpPr/>
          <p:nvPr/>
        </p:nvSpPr>
        <p:spPr>
          <a:xfrm>
            <a:off x="9457930" y="6166291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4F238B-9EEF-2621-0C11-EEB2EEA38B57}"/>
              </a:ext>
            </a:extLst>
          </p:cNvPr>
          <p:cNvSpPr/>
          <p:nvPr/>
        </p:nvSpPr>
        <p:spPr>
          <a:xfrm>
            <a:off x="2720169" y="1801293"/>
            <a:ext cx="278219" cy="294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564046A8-6C17-F1E2-08B3-822AE84E3BDE}"/>
              </a:ext>
            </a:extLst>
          </p:cNvPr>
          <p:cNvSpPr/>
          <p:nvPr/>
        </p:nvSpPr>
        <p:spPr>
          <a:xfrm>
            <a:off x="9873563" y="3929105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622DEAD-0E3D-CA0E-B36E-673AE7CDA563}"/>
              </a:ext>
            </a:extLst>
          </p:cNvPr>
          <p:cNvSpPr/>
          <p:nvPr/>
        </p:nvSpPr>
        <p:spPr>
          <a:xfrm>
            <a:off x="9873562" y="392910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537A521-03D1-D174-6E79-50355A2F8341}"/>
              </a:ext>
            </a:extLst>
          </p:cNvPr>
          <p:cNvSpPr/>
          <p:nvPr/>
        </p:nvSpPr>
        <p:spPr>
          <a:xfrm>
            <a:off x="9873563" y="4624678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4413068C-107A-9285-FCDE-3D26F2F93B3D}"/>
              </a:ext>
            </a:extLst>
          </p:cNvPr>
          <p:cNvSpPr/>
          <p:nvPr/>
        </p:nvSpPr>
        <p:spPr>
          <a:xfrm>
            <a:off x="9873562" y="4624678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FD00BC29-6F5C-B1DD-D414-26148084D398}"/>
              </a:ext>
            </a:extLst>
          </p:cNvPr>
          <p:cNvSpPr/>
          <p:nvPr/>
        </p:nvSpPr>
        <p:spPr>
          <a:xfrm>
            <a:off x="9873563" y="5321012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4FF0C071-1402-8DCB-188C-14B6518AF84F}"/>
              </a:ext>
            </a:extLst>
          </p:cNvPr>
          <p:cNvSpPr/>
          <p:nvPr/>
        </p:nvSpPr>
        <p:spPr>
          <a:xfrm>
            <a:off x="9873562" y="5321012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5E723B2-CBA6-87AB-5C48-029D9A5ABC84}"/>
              </a:ext>
            </a:extLst>
          </p:cNvPr>
          <p:cNvSpPr/>
          <p:nvPr/>
        </p:nvSpPr>
        <p:spPr>
          <a:xfrm>
            <a:off x="9873563" y="6016585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7608DBE4-FE90-D8B4-FC32-1C587CCA1C9F}"/>
              </a:ext>
            </a:extLst>
          </p:cNvPr>
          <p:cNvSpPr/>
          <p:nvPr/>
        </p:nvSpPr>
        <p:spPr>
          <a:xfrm>
            <a:off x="9873562" y="601658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496E4EE-4CAA-EA93-340B-C77AB51FC043}"/>
              </a:ext>
            </a:extLst>
          </p:cNvPr>
          <p:cNvSpPr/>
          <p:nvPr/>
        </p:nvSpPr>
        <p:spPr>
          <a:xfrm>
            <a:off x="9875115" y="6562677"/>
            <a:ext cx="103000" cy="1494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D9AA4EAE-9C25-86E1-3686-29C808F5B8A5}"/>
              </a:ext>
            </a:extLst>
          </p:cNvPr>
          <p:cNvSpPr/>
          <p:nvPr/>
        </p:nvSpPr>
        <p:spPr>
          <a:xfrm>
            <a:off x="9873408" y="4072081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94648D7F-82FF-A675-CB84-27912F46CE9E}"/>
              </a:ext>
            </a:extLst>
          </p:cNvPr>
          <p:cNvSpPr/>
          <p:nvPr/>
        </p:nvSpPr>
        <p:spPr>
          <a:xfrm>
            <a:off x="9873408" y="4767654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77267BDC-B4EB-65AB-15CB-5ABDDE19791F}"/>
              </a:ext>
            </a:extLst>
          </p:cNvPr>
          <p:cNvSpPr/>
          <p:nvPr/>
        </p:nvSpPr>
        <p:spPr>
          <a:xfrm>
            <a:off x="9873408" y="546747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A35A9708-D42D-57F3-3AF3-3B530531FC86}"/>
              </a:ext>
            </a:extLst>
          </p:cNvPr>
          <p:cNvSpPr/>
          <p:nvPr/>
        </p:nvSpPr>
        <p:spPr>
          <a:xfrm>
            <a:off x="9881875" y="6166066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3E67D42-95B4-BAEC-D5D4-781FD2EFFBDF}"/>
              </a:ext>
            </a:extLst>
          </p:cNvPr>
          <p:cNvSpPr/>
          <p:nvPr/>
        </p:nvSpPr>
        <p:spPr>
          <a:xfrm>
            <a:off x="9987666" y="3929105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7C5455-F159-593B-67B7-D8475B20CBC4}"/>
              </a:ext>
            </a:extLst>
          </p:cNvPr>
          <p:cNvSpPr/>
          <p:nvPr/>
        </p:nvSpPr>
        <p:spPr>
          <a:xfrm>
            <a:off x="9987665" y="392910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2091FDDA-60B7-6FBE-73D4-AABE6405F626}"/>
              </a:ext>
            </a:extLst>
          </p:cNvPr>
          <p:cNvSpPr/>
          <p:nvPr/>
        </p:nvSpPr>
        <p:spPr>
          <a:xfrm>
            <a:off x="9987666" y="4624678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F7D9CABD-188F-3907-DCF8-D7FDDFC00C34}"/>
              </a:ext>
            </a:extLst>
          </p:cNvPr>
          <p:cNvSpPr/>
          <p:nvPr/>
        </p:nvSpPr>
        <p:spPr>
          <a:xfrm>
            <a:off x="9987665" y="4624678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A05E254-D179-B893-9B12-2C76C1E14364}"/>
              </a:ext>
            </a:extLst>
          </p:cNvPr>
          <p:cNvSpPr/>
          <p:nvPr/>
        </p:nvSpPr>
        <p:spPr>
          <a:xfrm>
            <a:off x="9987666" y="5321012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6299284C-F7F2-FE6F-1E0B-EB182076FE4F}"/>
              </a:ext>
            </a:extLst>
          </p:cNvPr>
          <p:cNvSpPr/>
          <p:nvPr/>
        </p:nvSpPr>
        <p:spPr>
          <a:xfrm>
            <a:off x="9987665" y="5321012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AE87C336-E643-8392-6579-D721A379052E}"/>
              </a:ext>
            </a:extLst>
          </p:cNvPr>
          <p:cNvSpPr/>
          <p:nvPr/>
        </p:nvSpPr>
        <p:spPr>
          <a:xfrm>
            <a:off x="9987666" y="6016585"/>
            <a:ext cx="104552" cy="6955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C430C794-48BA-3CEF-7102-AAC1AF07136E}"/>
              </a:ext>
            </a:extLst>
          </p:cNvPr>
          <p:cNvSpPr/>
          <p:nvPr/>
        </p:nvSpPr>
        <p:spPr>
          <a:xfrm>
            <a:off x="9987665" y="601658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ED16ACE-3F02-B2B3-B49D-2367EF0F8F1A}"/>
              </a:ext>
            </a:extLst>
          </p:cNvPr>
          <p:cNvSpPr/>
          <p:nvPr/>
        </p:nvSpPr>
        <p:spPr>
          <a:xfrm>
            <a:off x="9989218" y="6562677"/>
            <a:ext cx="103000" cy="14948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D3EDC866-6DEC-07A0-0892-1E8E73FB2C30}"/>
              </a:ext>
            </a:extLst>
          </p:cNvPr>
          <p:cNvSpPr/>
          <p:nvPr/>
        </p:nvSpPr>
        <p:spPr>
          <a:xfrm>
            <a:off x="9987511" y="4072081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8394913C-A447-76E4-416D-73F8DC404E9F}"/>
              </a:ext>
            </a:extLst>
          </p:cNvPr>
          <p:cNvSpPr/>
          <p:nvPr/>
        </p:nvSpPr>
        <p:spPr>
          <a:xfrm>
            <a:off x="9987511" y="4767654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904EA89-4D82-4EEF-A533-7C88C201E5F4}"/>
              </a:ext>
            </a:extLst>
          </p:cNvPr>
          <p:cNvSpPr/>
          <p:nvPr/>
        </p:nvSpPr>
        <p:spPr>
          <a:xfrm>
            <a:off x="9987511" y="5467475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CA3363DB-92AE-F734-0838-39C60DB7471A}"/>
              </a:ext>
            </a:extLst>
          </p:cNvPr>
          <p:cNvSpPr/>
          <p:nvPr/>
        </p:nvSpPr>
        <p:spPr>
          <a:xfrm>
            <a:off x="9987511" y="6166066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29B2801A-B6C8-F7CB-9981-E0B6ED1694D4}"/>
              </a:ext>
            </a:extLst>
          </p:cNvPr>
          <p:cNvCxnSpPr>
            <a:cxnSpLocks/>
            <a:stCxn id="62" idx="3"/>
            <a:endCxn id="91" idx="1"/>
          </p:cNvCxnSpPr>
          <p:nvPr/>
        </p:nvCxnSpPr>
        <p:spPr>
          <a:xfrm>
            <a:off x="2998388" y="1948562"/>
            <a:ext cx="733647" cy="4024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7EE07EF-B4D3-4E3F-3BD0-6194D76A2E18}"/>
              </a:ext>
            </a:extLst>
          </p:cNvPr>
          <p:cNvSpPr txBox="1"/>
          <p:nvPr/>
        </p:nvSpPr>
        <p:spPr>
          <a:xfrm>
            <a:off x="3732035" y="2027820"/>
            <a:ext cx="75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00FFFF"/>
                </a:highlight>
              </a:rPr>
              <a:t>1</a:t>
            </a:r>
            <a:r>
              <a:rPr lang="en-US" altLang="zh-TW" b="1" dirty="0"/>
              <a:t> byte of </a:t>
            </a:r>
            <a:r>
              <a:rPr lang="en-US" altLang="zh-TW" b="1" dirty="0">
                <a:highlight>
                  <a:srgbClr val="00FFFF"/>
                </a:highlight>
              </a:rPr>
              <a:t>PSN</a:t>
            </a:r>
            <a:r>
              <a:rPr lang="en-US" altLang="zh-TW" b="1" dirty="0"/>
              <a:t> (Value </a:t>
            </a:r>
            <a:r>
              <a:rPr lang="en-US" altLang="zh-TW" b="1" dirty="0">
                <a:highlight>
                  <a:srgbClr val="00FFFF"/>
                </a:highlight>
              </a:rPr>
              <a:t>0 → 104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lang="en-US" altLang="zh-TW" b="1" dirty="0"/>
              <a:t>Indicate which vertical line we are currently receiving. (from left → right)</a:t>
            </a:r>
            <a:endParaRPr lang="zh-TW" altLang="en-US" b="1" dirty="0"/>
          </a:p>
        </p:txBody>
      </p:sp>
      <p:pic>
        <p:nvPicPr>
          <p:cNvPr id="95" name="圖片 94">
            <a:extLst>
              <a:ext uri="{FF2B5EF4-FFF2-40B4-BE49-F238E27FC236}">
                <a16:creationId xmlns:a16="http://schemas.microsoft.com/office/drawing/2014/main" id="{BA0710A0-C2B1-AF7F-607A-1934141C5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548" y="65947"/>
            <a:ext cx="346320" cy="5145329"/>
          </a:xfrm>
          <a:prstGeom prst="rect">
            <a:avLst/>
          </a:prstGeom>
        </p:spPr>
      </p:pic>
      <p:sp>
        <p:nvSpPr>
          <p:cNvPr id="96" name="箭號: 向右 95">
            <a:extLst>
              <a:ext uri="{FF2B5EF4-FFF2-40B4-BE49-F238E27FC236}">
                <a16:creationId xmlns:a16="http://schemas.microsoft.com/office/drawing/2014/main" id="{A9E5C5CF-01E0-6202-2D14-B0862AF42162}"/>
              </a:ext>
            </a:extLst>
          </p:cNvPr>
          <p:cNvSpPr/>
          <p:nvPr/>
        </p:nvSpPr>
        <p:spPr>
          <a:xfrm rot="20267051">
            <a:off x="10324393" y="3985854"/>
            <a:ext cx="1235655" cy="2682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2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A1FB06-868F-D993-500E-5BBD78EB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97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4000" dirty="0"/>
              <a:t>BS-AA (Raw Value Retrieved from [Intensity] Slot)</a:t>
            </a:r>
            <a:endParaRPr lang="zh-TW" altLang="en-US" sz="4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0825F5C-34FD-5FAB-49DE-108E43112B6F}"/>
              </a:ext>
            </a:extLst>
          </p:cNvPr>
          <p:cNvSpPr/>
          <p:nvPr/>
        </p:nvSpPr>
        <p:spPr>
          <a:xfrm>
            <a:off x="2720170" y="1531088"/>
            <a:ext cx="278219" cy="52099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FCD3E22-5E0F-E9EB-CC84-BB4329668493}"/>
              </a:ext>
            </a:extLst>
          </p:cNvPr>
          <p:cNvSpPr/>
          <p:nvPr/>
        </p:nvSpPr>
        <p:spPr>
          <a:xfrm>
            <a:off x="2720169" y="1531088"/>
            <a:ext cx="278219" cy="294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8F72F43-B371-143A-0904-4C916D4A8064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2998388" y="1678357"/>
            <a:ext cx="733647" cy="123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4C6DEB1-E30F-9D50-C1CC-F45908C01328}"/>
              </a:ext>
            </a:extLst>
          </p:cNvPr>
          <p:cNvSpPr txBox="1"/>
          <p:nvPr/>
        </p:nvSpPr>
        <p:spPr>
          <a:xfrm>
            <a:off x="3732035" y="1367522"/>
            <a:ext cx="7581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highlight>
                  <a:srgbClr val="00FFFF"/>
                </a:highlight>
              </a:rPr>
              <a:t>1</a:t>
            </a:r>
            <a:r>
              <a:rPr lang="en-US" altLang="zh-TW" b="1" dirty="0"/>
              <a:t> byte of </a:t>
            </a:r>
            <a:r>
              <a:rPr lang="en-US" altLang="zh-TW" b="1" dirty="0">
                <a:highlight>
                  <a:srgbClr val="00FFFF"/>
                </a:highlight>
              </a:rPr>
              <a:t>PSN</a:t>
            </a:r>
            <a:r>
              <a:rPr lang="en-US" altLang="zh-TW" b="1" dirty="0"/>
              <a:t> (Value </a:t>
            </a:r>
            <a:r>
              <a:rPr lang="en-US" altLang="zh-TW" b="1" dirty="0">
                <a:highlight>
                  <a:srgbClr val="00FFFF"/>
                </a:highlight>
              </a:rPr>
              <a:t>0 → 104</a:t>
            </a:r>
            <a:r>
              <a:rPr lang="en-US" altLang="zh-TW" b="1" dirty="0"/>
              <a:t>)</a:t>
            </a:r>
            <a:br>
              <a:rPr lang="en-US" altLang="zh-TW" b="1" dirty="0"/>
            </a:br>
            <a:r>
              <a:rPr lang="en-US" altLang="zh-TW" b="1" dirty="0"/>
              <a:t>Indicate a vertical line of pixels of the result image (from left → right)</a:t>
            </a:r>
            <a:endParaRPr lang="zh-TW" altLang="en-US" b="1" dirty="0"/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5929658B-E7CE-F0B8-09E5-EBB38BAB3973}"/>
              </a:ext>
            </a:extLst>
          </p:cNvPr>
          <p:cNvSpPr/>
          <p:nvPr/>
        </p:nvSpPr>
        <p:spPr>
          <a:xfrm>
            <a:off x="2546504" y="1837957"/>
            <a:ext cx="903768" cy="3115446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D02FBD1E-1E92-3168-62B6-69D514FD92DC}"/>
              </a:ext>
            </a:extLst>
          </p:cNvPr>
          <p:cNvSpPr/>
          <p:nvPr/>
        </p:nvSpPr>
        <p:spPr>
          <a:xfrm flipV="1">
            <a:off x="2546504" y="3306393"/>
            <a:ext cx="903768" cy="3115447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弧形 16">
            <a:extLst>
              <a:ext uri="{FF2B5EF4-FFF2-40B4-BE49-F238E27FC236}">
                <a16:creationId xmlns:a16="http://schemas.microsoft.com/office/drawing/2014/main" id="{A51E7045-361E-177E-A73F-AFA6CD80CB06}"/>
              </a:ext>
            </a:extLst>
          </p:cNvPr>
          <p:cNvSpPr/>
          <p:nvPr/>
        </p:nvSpPr>
        <p:spPr>
          <a:xfrm flipH="1">
            <a:off x="2287781" y="1531088"/>
            <a:ext cx="903768" cy="319870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735BABB4-D56E-6F0E-CCB9-360FF5623120}"/>
              </a:ext>
            </a:extLst>
          </p:cNvPr>
          <p:cNvSpPr/>
          <p:nvPr/>
        </p:nvSpPr>
        <p:spPr>
          <a:xfrm flipH="1" flipV="1">
            <a:off x="2268285" y="3294060"/>
            <a:ext cx="903768" cy="343465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40E529-BC58-21B3-8051-C38BC969D3CD}"/>
              </a:ext>
            </a:extLst>
          </p:cNvPr>
          <p:cNvSpPr txBox="1"/>
          <p:nvPr/>
        </p:nvSpPr>
        <p:spPr>
          <a:xfrm>
            <a:off x="0" y="3547972"/>
            <a:ext cx="29983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An</a:t>
            </a:r>
            <a:r>
              <a:rPr lang="zh-TW" altLang="en-US" sz="1600" b="1" dirty="0"/>
              <a:t> </a:t>
            </a:r>
            <a:r>
              <a:rPr lang="en-US" altLang="zh-TW" sz="1600" b="1" dirty="0"/>
              <a:t>UDP packet has </a:t>
            </a:r>
            <a:r>
              <a:rPr lang="en-US" altLang="zh-TW" sz="1600" b="1" dirty="0">
                <a:highlight>
                  <a:srgbClr val="00FFFF"/>
                </a:highlight>
              </a:rPr>
              <a:t>1047</a:t>
            </a:r>
            <a:r>
              <a:rPr lang="en-US" altLang="zh-TW" sz="1600" b="1" dirty="0"/>
              <a:t> bytes.</a:t>
            </a:r>
            <a:br>
              <a:rPr lang="en-US" altLang="zh-TW" sz="1600" b="1" dirty="0"/>
            </a:br>
            <a:r>
              <a:rPr lang="en-US" altLang="zh-TW" sz="1600" b="1" dirty="0"/>
              <a:t>Due to format change, </a:t>
            </a:r>
            <a:br>
              <a:rPr lang="en-US" altLang="zh-TW" sz="1600" b="1" dirty="0"/>
            </a:br>
            <a:r>
              <a:rPr lang="en-US" altLang="zh-TW" sz="1600" b="1" dirty="0"/>
              <a:t>we only use the first </a:t>
            </a:r>
            <a:r>
              <a:rPr lang="en-US" altLang="zh-TW" sz="1600" b="1" dirty="0">
                <a:highlight>
                  <a:srgbClr val="00FFFF"/>
                </a:highlight>
              </a:rPr>
              <a:t>1041</a:t>
            </a:r>
            <a:r>
              <a:rPr lang="en-US" altLang="zh-TW" sz="1600" b="1" dirty="0"/>
              <a:t> bytes (including PSN) for now.</a:t>
            </a:r>
            <a:endParaRPr lang="zh-TW" altLang="en-US" sz="16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41BD541-963B-75A1-CB08-00EB1F04007F}"/>
              </a:ext>
            </a:extLst>
          </p:cNvPr>
          <p:cNvSpPr txBox="1"/>
          <p:nvPr/>
        </p:nvSpPr>
        <p:spPr>
          <a:xfrm>
            <a:off x="3262427" y="3667804"/>
            <a:ext cx="5479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highlight>
                  <a:srgbClr val="00FFFF"/>
                </a:highlight>
              </a:rPr>
              <a:t>1040</a:t>
            </a:r>
            <a:r>
              <a:rPr lang="en-US" altLang="zh-TW" sz="1600" b="1" dirty="0"/>
              <a:t> bytes of a vertical line’s raw value from </a:t>
            </a:r>
            <a:r>
              <a:rPr lang="en-US" altLang="zh-TW" sz="1600" b="1" dirty="0">
                <a:highlight>
                  <a:srgbClr val="00FFFF"/>
                </a:highlight>
              </a:rPr>
              <a:t>Intensity</a:t>
            </a:r>
            <a:r>
              <a:rPr lang="en-US" altLang="zh-TW" sz="1600" b="1" dirty="0"/>
              <a:t> slot. </a:t>
            </a:r>
          </a:p>
          <a:p>
            <a:r>
              <a:rPr lang="en-US" altLang="zh-TW" sz="1600" b="1" dirty="0"/>
              <a:t>Every </a:t>
            </a:r>
            <a:r>
              <a:rPr lang="en-US" altLang="zh-TW" sz="1600" b="1" dirty="0">
                <a:highlight>
                  <a:srgbClr val="00FFFF"/>
                </a:highlight>
              </a:rPr>
              <a:t>2</a:t>
            </a:r>
            <a:r>
              <a:rPr lang="en-US" altLang="zh-TW" sz="1600" b="1" dirty="0"/>
              <a:t> bytes represent a pixel on the result image.</a:t>
            </a:r>
            <a:br>
              <a:rPr lang="en-US" altLang="zh-TW" sz="1600" b="1" dirty="0"/>
            </a:br>
            <a:r>
              <a:rPr lang="en-US" altLang="zh-TW" sz="1600" b="1" dirty="0"/>
              <a:t>Thus, the image will have </a:t>
            </a:r>
            <a:r>
              <a:rPr lang="en-US" altLang="zh-TW" sz="1600" b="1" dirty="0">
                <a:highlight>
                  <a:srgbClr val="00FFFF"/>
                </a:highlight>
              </a:rPr>
              <a:t>520</a:t>
            </a:r>
            <a:r>
              <a:rPr lang="en-US" altLang="zh-TW" sz="1600" b="1" dirty="0"/>
              <a:t> pixels in height.</a:t>
            </a:r>
            <a:endParaRPr lang="zh-TW" altLang="en-US" sz="16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7580050-4EAA-7E83-2BE6-27246495E9C5}"/>
              </a:ext>
            </a:extLst>
          </p:cNvPr>
          <p:cNvSpPr/>
          <p:nvPr/>
        </p:nvSpPr>
        <p:spPr>
          <a:xfrm>
            <a:off x="9458085" y="4098667"/>
            <a:ext cx="104553" cy="2644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C820952-0D8D-36BF-EECD-F14B7470E0EC}"/>
              </a:ext>
            </a:extLst>
          </p:cNvPr>
          <p:cNvSpPr/>
          <p:nvPr/>
        </p:nvSpPr>
        <p:spPr>
          <a:xfrm>
            <a:off x="9458084" y="4098667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CE2943FD-B705-01AE-3670-A7A768510CA3}"/>
              </a:ext>
            </a:extLst>
          </p:cNvPr>
          <p:cNvSpPr/>
          <p:nvPr/>
        </p:nvSpPr>
        <p:spPr>
          <a:xfrm>
            <a:off x="2720175" y="6434173"/>
            <a:ext cx="278219" cy="2945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B6684F0-74BC-DE13-20D4-A3C55E942F65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2998394" y="6405545"/>
            <a:ext cx="668506" cy="1758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497A5DF-C46C-C6F9-825B-2919CA50DDD2}"/>
              </a:ext>
            </a:extLst>
          </p:cNvPr>
          <p:cNvSpPr txBox="1"/>
          <p:nvPr/>
        </p:nvSpPr>
        <p:spPr>
          <a:xfrm>
            <a:off x="3666900" y="6082379"/>
            <a:ext cx="4029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Due to last-minute changes, </a:t>
            </a:r>
          </a:p>
          <a:p>
            <a:r>
              <a:rPr lang="en-US" altLang="zh-TW" b="1" dirty="0"/>
              <a:t>there are some unused trailing bytes.</a:t>
            </a:r>
            <a:endParaRPr lang="zh-TW" altLang="en-US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A798B68-AB03-0BD9-12AD-BB3276267726}"/>
              </a:ext>
            </a:extLst>
          </p:cNvPr>
          <p:cNvSpPr txBox="1"/>
          <p:nvPr/>
        </p:nvSpPr>
        <p:spPr>
          <a:xfrm>
            <a:off x="9548465" y="5090523"/>
            <a:ext cx="393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…</a:t>
            </a:r>
            <a:endParaRPr lang="zh-TW" altLang="en-US" b="1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7689C07-CA30-FFE6-3C7B-6EC09F571862}"/>
              </a:ext>
            </a:extLst>
          </p:cNvPr>
          <p:cNvSpPr/>
          <p:nvPr/>
        </p:nvSpPr>
        <p:spPr>
          <a:xfrm>
            <a:off x="10014169" y="4088486"/>
            <a:ext cx="104553" cy="2644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5A8CC05-81BF-D7DE-9364-9BFF6076BBA4}"/>
              </a:ext>
            </a:extLst>
          </p:cNvPr>
          <p:cNvSpPr/>
          <p:nvPr/>
        </p:nvSpPr>
        <p:spPr>
          <a:xfrm>
            <a:off x="10007565" y="4087028"/>
            <a:ext cx="104553" cy="14948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6221D92-F67B-0CE7-D16C-9D28FBF9C698}"/>
              </a:ext>
            </a:extLst>
          </p:cNvPr>
          <p:cNvSpPr/>
          <p:nvPr/>
        </p:nvSpPr>
        <p:spPr>
          <a:xfrm>
            <a:off x="9909969" y="4087407"/>
            <a:ext cx="104553" cy="2644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BD27D4-89E9-8F7F-35D2-0C2244BC2CA6}"/>
              </a:ext>
            </a:extLst>
          </p:cNvPr>
          <p:cNvSpPr/>
          <p:nvPr/>
        </p:nvSpPr>
        <p:spPr>
          <a:xfrm>
            <a:off x="9908639" y="4091893"/>
            <a:ext cx="96966" cy="1446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弧形 40">
            <a:extLst>
              <a:ext uri="{FF2B5EF4-FFF2-40B4-BE49-F238E27FC236}">
                <a16:creationId xmlns:a16="http://schemas.microsoft.com/office/drawing/2014/main" id="{5A0457AF-358A-297C-AF4A-19A501F2514F}"/>
              </a:ext>
            </a:extLst>
          </p:cNvPr>
          <p:cNvSpPr/>
          <p:nvPr/>
        </p:nvSpPr>
        <p:spPr>
          <a:xfrm flipH="1">
            <a:off x="9458084" y="3874868"/>
            <a:ext cx="446135" cy="447598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弧形 41">
            <a:extLst>
              <a:ext uri="{FF2B5EF4-FFF2-40B4-BE49-F238E27FC236}">
                <a16:creationId xmlns:a16="http://schemas.microsoft.com/office/drawing/2014/main" id="{B18A3B89-808D-3BD4-37C5-C5C82603E7C0}"/>
              </a:ext>
            </a:extLst>
          </p:cNvPr>
          <p:cNvSpPr/>
          <p:nvPr/>
        </p:nvSpPr>
        <p:spPr>
          <a:xfrm>
            <a:off x="9681151" y="3889893"/>
            <a:ext cx="446135" cy="390154"/>
          </a:xfrm>
          <a:prstGeom prst="arc">
            <a:avLst>
              <a:gd name="adj1" fmla="val 16199973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DCDCC29-15F9-9276-BA19-E00AEB4E59CC}"/>
              </a:ext>
            </a:extLst>
          </p:cNvPr>
          <p:cNvSpPr txBox="1"/>
          <p:nvPr/>
        </p:nvSpPr>
        <p:spPr>
          <a:xfrm>
            <a:off x="9174115" y="3586524"/>
            <a:ext cx="1368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/>
              <a:t>PSN 0 ~ 104</a:t>
            </a:r>
            <a:endParaRPr lang="zh-TW" altLang="en-US" sz="16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5CD3FF2-E023-8560-2AC7-AED07A8F9996}"/>
              </a:ext>
            </a:extLst>
          </p:cNvPr>
          <p:cNvSpPr/>
          <p:nvPr/>
        </p:nvSpPr>
        <p:spPr>
          <a:xfrm>
            <a:off x="9461191" y="6545704"/>
            <a:ext cx="101445" cy="195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2944530-95E0-59AC-B312-8591299E8B4B}"/>
              </a:ext>
            </a:extLst>
          </p:cNvPr>
          <p:cNvSpPr/>
          <p:nvPr/>
        </p:nvSpPr>
        <p:spPr>
          <a:xfrm>
            <a:off x="9910198" y="6550815"/>
            <a:ext cx="101445" cy="195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A736782-E638-31FB-5024-0B676225BD2F}"/>
              </a:ext>
            </a:extLst>
          </p:cNvPr>
          <p:cNvSpPr/>
          <p:nvPr/>
        </p:nvSpPr>
        <p:spPr>
          <a:xfrm>
            <a:off x="10017197" y="6550816"/>
            <a:ext cx="101445" cy="1953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B008044A-7237-BAC9-E601-FC01588F5CE0}"/>
              </a:ext>
            </a:extLst>
          </p:cNvPr>
          <p:cNvSpPr txBox="1"/>
          <p:nvPr/>
        </p:nvSpPr>
        <p:spPr>
          <a:xfrm>
            <a:off x="10102141" y="4868046"/>
            <a:ext cx="22146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Retrieve and convert the </a:t>
            </a:r>
            <a:r>
              <a:rPr lang="en-US" altLang="zh-TW" sz="1400" b="1" dirty="0">
                <a:highlight>
                  <a:srgbClr val="00FFFF"/>
                </a:highlight>
              </a:rPr>
              <a:t>2</a:t>
            </a:r>
            <a:r>
              <a:rPr lang="en-US" altLang="zh-TW" sz="1400" b="1" dirty="0"/>
              <a:t> bytes value to grayscale for every pixel. </a:t>
            </a:r>
            <a:br>
              <a:rPr lang="en-US" altLang="zh-TW" sz="1400" b="1" dirty="0"/>
            </a:br>
            <a:endParaRPr lang="en-US" altLang="zh-TW" sz="1400" b="1" dirty="0"/>
          </a:p>
          <a:p>
            <a:r>
              <a:rPr lang="en-US" altLang="zh-TW" sz="1400" b="1" dirty="0"/>
              <a:t>The result image will be </a:t>
            </a:r>
            <a:r>
              <a:rPr lang="en-US" altLang="zh-TW" sz="1400" b="1" dirty="0">
                <a:highlight>
                  <a:srgbClr val="00FFFF"/>
                </a:highlight>
              </a:rPr>
              <a:t>105 x 520 </a:t>
            </a:r>
            <a:r>
              <a:rPr lang="en-US" altLang="zh-TW" sz="1400" b="1" dirty="0"/>
              <a:t>pixels.</a:t>
            </a:r>
            <a:endParaRPr lang="zh-TW" altLang="en-US" sz="1400" b="1" dirty="0"/>
          </a:p>
        </p:txBody>
      </p:sp>
      <p:sp>
        <p:nvSpPr>
          <p:cNvPr id="48" name="弧形 47">
            <a:extLst>
              <a:ext uri="{FF2B5EF4-FFF2-40B4-BE49-F238E27FC236}">
                <a16:creationId xmlns:a16="http://schemas.microsoft.com/office/drawing/2014/main" id="{007D05CB-68F1-BF50-0563-B70691F77F71}"/>
              </a:ext>
            </a:extLst>
          </p:cNvPr>
          <p:cNvSpPr/>
          <p:nvPr/>
        </p:nvSpPr>
        <p:spPr>
          <a:xfrm flipH="1">
            <a:off x="9259410" y="4244048"/>
            <a:ext cx="442941" cy="75380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id="{AFCB812E-837B-F183-1717-B7A210D4750E}"/>
              </a:ext>
            </a:extLst>
          </p:cNvPr>
          <p:cNvSpPr/>
          <p:nvPr/>
        </p:nvSpPr>
        <p:spPr>
          <a:xfrm flipH="1" flipV="1">
            <a:off x="9236611" y="5710109"/>
            <a:ext cx="442941" cy="80941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BFA0A9E1-A286-6FEC-38FF-D6E32AEDE4C8}"/>
              </a:ext>
            </a:extLst>
          </p:cNvPr>
          <p:cNvSpPr txBox="1"/>
          <p:nvPr/>
        </p:nvSpPr>
        <p:spPr>
          <a:xfrm>
            <a:off x="7175596" y="5179077"/>
            <a:ext cx="233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/>
              <a:t>Becomes </a:t>
            </a:r>
            <a:r>
              <a:rPr lang="en-US" altLang="zh-TW" sz="1400" b="1" dirty="0">
                <a:highlight>
                  <a:srgbClr val="00FFFF"/>
                </a:highlight>
              </a:rPr>
              <a:t>520</a:t>
            </a:r>
            <a:r>
              <a:rPr lang="en-US" altLang="zh-TW" sz="1400" b="1" dirty="0"/>
              <a:t> pixels height</a:t>
            </a:r>
            <a:endParaRPr lang="zh-TW" altLang="en-US" sz="1400" b="1" dirty="0"/>
          </a:p>
        </p:txBody>
      </p:sp>
      <p:pic>
        <p:nvPicPr>
          <p:cNvPr id="5" name="圖片 4" descr="一張含有 黑色, space, 螢幕擷取畫面, 黑暗 的圖片&#10;&#10;自動產生的描述">
            <a:extLst>
              <a:ext uri="{FF2B5EF4-FFF2-40B4-BE49-F238E27FC236}">
                <a16:creationId xmlns:a16="http://schemas.microsoft.com/office/drawing/2014/main" id="{1B2DE39C-5503-36A8-8AC5-A39B2715A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155236" y="135531"/>
            <a:ext cx="829604" cy="4108517"/>
          </a:xfrm>
          <a:prstGeom prst="rect">
            <a:avLst/>
          </a:prstGeom>
        </p:spPr>
      </p:pic>
      <p:sp>
        <p:nvSpPr>
          <p:cNvPr id="9" name="箭號: 上彎 8">
            <a:extLst>
              <a:ext uri="{FF2B5EF4-FFF2-40B4-BE49-F238E27FC236}">
                <a16:creationId xmlns:a16="http://schemas.microsoft.com/office/drawing/2014/main" id="{13A17AAA-F5DD-5E7E-5C3B-0716ABA74DF1}"/>
              </a:ext>
            </a:extLst>
          </p:cNvPr>
          <p:cNvSpPr/>
          <p:nvPr/>
        </p:nvSpPr>
        <p:spPr>
          <a:xfrm>
            <a:off x="10346867" y="4312678"/>
            <a:ext cx="1253067" cy="372246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54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邊形 27">
            <a:extLst>
              <a:ext uri="{FF2B5EF4-FFF2-40B4-BE49-F238E27FC236}">
                <a16:creationId xmlns:a16="http://schemas.microsoft.com/office/drawing/2014/main" id="{1E776928-6535-FE0C-39EC-767CD61C532B}"/>
              </a:ext>
            </a:extLst>
          </p:cNvPr>
          <p:cNvSpPr/>
          <p:nvPr/>
        </p:nvSpPr>
        <p:spPr>
          <a:xfrm rot="21267750">
            <a:off x="1864469" y="3281903"/>
            <a:ext cx="1788791" cy="2594345"/>
          </a:xfrm>
          <a:prstGeom prst="parallelogram">
            <a:avLst>
              <a:gd name="adj" fmla="val 171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672874A-548B-1683-E53E-97D06A9002A4}"/>
              </a:ext>
            </a:extLst>
          </p:cNvPr>
          <p:cNvCxnSpPr>
            <a:cxnSpLocks/>
          </p:cNvCxnSpPr>
          <p:nvPr/>
        </p:nvCxnSpPr>
        <p:spPr>
          <a:xfrm flipV="1">
            <a:off x="2272542" y="3305971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B50DBD6-C2E9-A06C-5FF8-3F177D03208F}"/>
              </a:ext>
            </a:extLst>
          </p:cNvPr>
          <p:cNvCxnSpPr>
            <a:cxnSpLocks/>
          </p:cNvCxnSpPr>
          <p:nvPr/>
        </p:nvCxnSpPr>
        <p:spPr>
          <a:xfrm flipV="1">
            <a:off x="2258613" y="3513034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7176E389-4BE7-4DFB-7491-1D35D4316EFD}"/>
              </a:ext>
            </a:extLst>
          </p:cNvPr>
          <p:cNvCxnSpPr>
            <a:cxnSpLocks/>
          </p:cNvCxnSpPr>
          <p:nvPr/>
        </p:nvCxnSpPr>
        <p:spPr>
          <a:xfrm flipV="1">
            <a:off x="2285714" y="3694139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平行四邊形 19">
            <a:extLst>
              <a:ext uri="{FF2B5EF4-FFF2-40B4-BE49-F238E27FC236}">
                <a16:creationId xmlns:a16="http://schemas.microsoft.com/office/drawing/2014/main" id="{CDEEC79D-8ABE-576E-46A8-CF8434918850}"/>
              </a:ext>
            </a:extLst>
          </p:cNvPr>
          <p:cNvSpPr/>
          <p:nvPr/>
        </p:nvSpPr>
        <p:spPr>
          <a:xfrm rot="21267750">
            <a:off x="1719009" y="3040588"/>
            <a:ext cx="1788791" cy="2594345"/>
          </a:xfrm>
          <a:prstGeom prst="parallelogram">
            <a:avLst>
              <a:gd name="adj" fmla="val 171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B19182B-B688-94B1-F109-4B16DD11977D}"/>
              </a:ext>
            </a:extLst>
          </p:cNvPr>
          <p:cNvCxnSpPr>
            <a:cxnSpLocks/>
          </p:cNvCxnSpPr>
          <p:nvPr/>
        </p:nvCxnSpPr>
        <p:spPr>
          <a:xfrm flipV="1">
            <a:off x="2127082" y="3064656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EC7826F-C099-1F4F-6E86-F3E6DB258557}"/>
              </a:ext>
            </a:extLst>
          </p:cNvPr>
          <p:cNvCxnSpPr>
            <a:cxnSpLocks/>
          </p:cNvCxnSpPr>
          <p:nvPr/>
        </p:nvCxnSpPr>
        <p:spPr>
          <a:xfrm flipV="1">
            <a:off x="2113153" y="3271719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98C4C89-B3E2-B4B3-76A7-42545934EBF7}"/>
              </a:ext>
            </a:extLst>
          </p:cNvPr>
          <p:cNvCxnSpPr>
            <a:cxnSpLocks/>
          </p:cNvCxnSpPr>
          <p:nvPr/>
        </p:nvCxnSpPr>
        <p:spPr>
          <a:xfrm flipV="1">
            <a:off x="2140254" y="3452824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26D72EA4-F4C9-0A14-B74C-186EA9CF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平行四邊形 3">
            <a:extLst>
              <a:ext uri="{FF2B5EF4-FFF2-40B4-BE49-F238E27FC236}">
                <a16:creationId xmlns:a16="http://schemas.microsoft.com/office/drawing/2014/main" id="{29ADC595-0C93-D217-BE05-B9DE671680CD}"/>
              </a:ext>
            </a:extLst>
          </p:cNvPr>
          <p:cNvSpPr/>
          <p:nvPr/>
        </p:nvSpPr>
        <p:spPr>
          <a:xfrm rot="21267750">
            <a:off x="1488559" y="2799148"/>
            <a:ext cx="1788791" cy="2594345"/>
          </a:xfrm>
          <a:prstGeom prst="parallelogram">
            <a:avLst>
              <a:gd name="adj" fmla="val 171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A08842C-2E67-E3BA-EE9B-6BF73F423B44}"/>
              </a:ext>
            </a:extLst>
          </p:cNvPr>
          <p:cNvSpPr/>
          <p:nvPr/>
        </p:nvSpPr>
        <p:spPr>
          <a:xfrm>
            <a:off x="1695892" y="2902689"/>
            <a:ext cx="159489" cy="12759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3CA06F-67F6-A91C-2A98-392BBEEC73E6}"/>
              </a:ext>
            </a:extLst>
          </p:cNvPr>
          <p:cNvSpPr/>
          <p:nvPr/>
        </p:nvSpPr>
        <p:spPr>
          <a:xfrm>
            <a:off x="1695892" y="3086484"/>
            <a:ext cx="159489" cy="12759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65A98C9-E49E-EEB9-F42D-9DE099BE5BC0}"/>
              </a:ext>
            </a:extLst>
          </p:cNvPr>
          <p:cNvSpPr/>
          <p:nvPr/>
        </p:nvSpPr>
        <p:spPr>
          <a:xfrm>
            <a:off x="1695891" y="3258879"/>
            <a:ext cx="159489" cy="127590"/>
          </a:xfrm>
          <a:prstGeom prst="ellipse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弧形 7">
            <a:extLst>
              <a:ext uri="{FF2B5EF4-FFF2-40B4-BE49-F238E27FC236}">
                <a16:creationId xmlns:a16="http://schemas.microsoft.com/office/drawing/2014/main" id="{B83858AC-7680-2A08-DDFB-1260DC16D627}"/>
              </a:ext>
            </a:extLst>
          </p:cNvPr>
          <p:cNvSpPr/>
          <p:nvPr/>
        </p:nvSpPr>
        <p:spPr>
          <a:xfrm flipH="1">
            <a:off x="1244007" y="2865890"/>
            <a:ext cx="903768" cy="165698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3E91C558-E31D-A963-4074-56D8299026C4}"/>
              </a:ext>
            </a:extLst>
          </p:cNvPr>
          <p:cNvSpPr/>
          <p:nvPr/>
        </p:nvSpPr>
        <p:spPr>
          <a:xfrm flipH="1" flipV="1">
            <a:off x="1244007" y="3694542"/>
            <a:ext cx="903768" cy="1779205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95E3EB-B373-EC57-3274-9AEFA0808251}"/>
              </a:ext>
            </a:extLst>
          </p:cNvPr>
          <p:cNvSpPr txBox="1"/>
          <p:nvPr/>
        </p:nvSpPr>
        <p:spPr>
          <a:xfrm>
            <a:off x="433059" y="3911654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520 pixels</a:t>
            </a:r>
            <a:endParaRPr lang="zh-TW" altLang="en-US" b="1" dirty="0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CE5F047-767A-A7FD-2544-23A1504A9AAF}"/>
              </a:ext>
            </a:extLst>
          </p:cNvPr>
          <p:cNvCxnSpPr>
            <a:cxnSpLocks/>
          </p:cNvCxnSpPr>
          <p:nvPr/>
        </p:nvCxnSpPr>
        <p:spPr>
          <a:xfrm flipV="1">
            <a:off x="1896632" y="2823216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1320A0FF-BEDE-DAA2-5E5C-951D92B8BFBD}"/>
              </a:ext>
            </a:extLst>
          </p:cNvPr>
          <p:cNvCxnSpPr>
            <a:cxnSpLocks/>
          </p:cNvCxnSpPr>
          <p:nvPr/>
        </p:nvCxnSpPr>
        <p:spPr>
          <a:xfrm flipV="1">
            <a:off x="1882703" y="3030279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96135BDD-3846-0D5F-7752-CB3AA1FBFBDB}"/>
              </a:ext>
            </a:extLst>
          </p:cNvPr>
          <p:cNvCxnSpPr>
            <a:cxnSpLocks/>
          </p:cNvCxnSpPr>
          <p:nvPr/>
        </p:nvCxnSpPr>
        <p:spPr>
          <a:xfrm flipV="1">
            <a:off x="1909804" y="3211384"/>
            <a:ext cx="1186810" cy="12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弧形 16">
            <a:extLst>
              <a:ext uri="{FF2B5EF4-FFF2-40B4-BE49-F238E27FC236}">
                <a16:creationId xmlns:a16="http://schemas.microsoft.com/office/drawing/2014/main" id="{3E8E58CC-36AA-4962-0DCF-9C6CB73CB9A3}"/>
              </a:ext>
            </a:extLst>
          </p:cNvPr>
          <p:cNvSpPr/>
          <p:nvPr/>
        </p:nvSpPr>
        <p:spPr>
          <a:xfrm rot="5400000" flipH="1">
            <a:off x="2187846" y="2240712"/>
            <a:ext cx="903768" cy="1018359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弧形 17">
            <a:extLst>
              <a:ext uri="{FF2B5EF4-FFF2-40B4-BE49-F238E27FC236}">
                <a16:creationId xmlns:a16="http://schemas.microsoft.com/office/drawing/2014/main" id="{5F080324-4996-AD77-3CDC-5D0B964A6ECE}"/>
              </a:ext>
            </a:extLst>
          </p:cNvPr>
          <p:cNvSpPr/>
          <p:nvPr/>
        </p:nvSpPr>
        <p:spPr>
          <a:xfrm rot="4826701" flipH="1" flipV="1">
            <a:off x="1658748" y="2335452"/>
            <a:ext cx="903768" cy="86756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266D342-47B4-7072-79AE-163AA678F509}"/>
              </a:ext>
            </a:extLst>
          </p:cNvPr>
          <p:cNvSpPr txBox="1"/>
          <p:nvPr/>
        </p:nvSpPr>
        <p:spPr>
          <a:xfrm>
            <a:off x="1656983" y="1959304"/>
            <a:ext cx="4733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? 520 ?</a:t>
            </a:r>
            <a:r>
              <a:rPr lang="en-US" altLang="zh-TW" b="1" dirty="0"/>
              <a:t> </a:t>
            </a:r>
            <a:r>
              <a:rPr lang="zh-TW" altLang="en-US" b="1" dirty="0"/>
              <a:t>* </a:t>
            </a:r>
            <a:r>
              <a:rPr lang="en-US" altLang="zh-TW" b="1" dirty="0"/>
              <a:t>2 bytes of pixel’s time-lapse value</a:t>
            </a:r>
            <a:endParaRPr lang="zh-TW" altLang="en-US" b="1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id="{F93C1140-5090-9CEA-9777-5803E369630C}"/>
              </a:ext>
            </a:extLst>
          </p:cNvPr>
          <p:cNvSpPr/>
          <p:nvPr/>
        </p:nvSpPr>
        <p:spPr>
          <a:xfrm rot="6700645" flipH="1" flipV="1">
            <a:off x="3141230" y="4894245"/>
            <a:ext cx="1112016" cy="1334586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弧形 33">
            <a:extLst>
              <a:ext uri="{FF2B5EF4-FFF2-40B4-BE49-F238E27FC236}">
                <a16:creationId xmlns:a16="http://schemas.microsoft.com/office/drawing/2014/main" id="{770C33AD-255D-B90C-7EEC-1FA4DACF3D48}"/>
              </a:ext>
            </a:extLst>
          </p:cNvPr>
          <p:cNvSpPr/>
          <p:nvPr/>
        </p:nvSpPr>
        <p:spPr>
          <a:xfrm rot="17924794" flipH="1" flipV="1">
            <a:off x="3205317" y="4994427"/>
            <a:ext cx="903768" cy="867560"/>
          </a:xfrm>
          <a:prstGeom prst="arc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4C960E53-3370-D40F-9AF2-E91FB4A43A7F}"/>
              </a:ext>
            </a:extLst>
          </p:cNvPr>
          <p:cNvSpPr/>
          <p:nvPr/>
        </p:nvSpPr>
        <p:spPr>
          <a:xfrm rot="21267750">
            <a:off x="8399506" y="2614481"/>
            <a:ext cx="1788791" cy="2594345"/>
          </a:xfrm>
          <a:prstGeom prst="parallelogram">
            <a:avLst>
              <a:gd name="adj" fmla="val 1717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D48EECF9-097D-63C0-840B-236773FCCDA2}"/>
              </a:ext>
            </a:extLst>
          </p:cNvPr>
          <p:cNvSpPr txBox="1"/>
          <p:nvPr/>
        </p:nvSpPr>
        <p:spPr>
          <a:xfrm>
            <a:off x="6772940" y="5473747"/>
            <a:ext cx="5606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single one of these now only consist ONE vertical line of pixels of image (One slot) </a:t>
            </a:r>
            <a:endParaRPr lang="zh-TW" altLang="en-US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EB10FB5-4F25-24C9-2447-5CB59603E10D}"/>
              </a:ext>
            </a:extLst>
          </p:cNvPr>
          <p:cNvSpPr txBox="1"/>
          <p:nvPr/>
        </p:nvSpPr>
        <p:spPr>
          <a:xfrm>
            <a:off x="3539998" y="5009461"/>
            <a:ext cx="3006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105 slots </a:t>
            </a:r>
          </a:p>
          <a:p>
            <a:r>
              <a:rPr lang="en-US" altLang="zh-TW" b="1" dirty="0"/>
              <a:t>(from left to right on image)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14052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395</Words>
  <Application>Microsoft Office PowerPoint</Application>
  <PresentationFormat>寬螢幕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RX-AA (Raw Value Retrieved from [Ambient] Slot)</vt:lpstr>
      <vt:lpstr>BS-AA (Raw Value Retrieved from [Intensity] Slot)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Vincent6 Yeh(葉士瑋_Pegatron)</dc:creator>
  <cp:lastModifiedBy>Vincent6 Yeh(葉士瑋_Pegatron)</cp:lastModifiedBy>
  <cp:revision>62</cp:revision>
  <dcterms:created xsi:type="dcterms:W3CDTF">2025-02-19T06:00:48Z</dcterms:created>
  <dcterms:modified xsi:type="dcterms:W3CDTF">2025-02-24T04:34:38Z</dcterms:modified>
</cp:coreProperties>
</file>