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4"/>
    <p:sldMasterId id="2147483665" r:id="rId5"/>
  </p:sldMasterIdLst>
  <p:notesMasterIdLst>
    <p:notesMasterId r:id="rId19"/>
  </p:notesMasterIdLst>
  <p:sldIdLst>
    <p:sldId id="339" r:id="rId6"/>
    <p:sldId id="341" r:id="rId7"/>
    <p:sldId id="336" r:id="rId8"/>
    <p:sldId id="342" r:id="rId9"/>
    <p:sldId id="343" r:id="rId10"/>
    <p:sldId id="324" r:id="rId11"/>
    <p:sldId id="326" r:id="rId12"/>
    <p:sldId id="328" r:id="rId13"/>
    <p:sldId id="330" r:id="rId14"/>
    <p:sldId id="332" r:id="rId15"/>
    <p:sldId id="334" r:id="rId16"/>
    <p:sldId id="337" r:id="rId17"/>
    <p:sldId id="338" r:id="rId18"/>
  </p:sldIdLst>
  <p:sldSz cx="1188085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ndara" panose="020E0502030303020204" pitchFamily="34" charset="0"/>
      <p:regular r:id="rId24"/>
      <p:bold r:id="rId25"/>
      <p:italic r:id="rId26"/>
      <p:boldItalic r:id="rId27"/>
    </p:embeddedFont>
    <p:embeddedFont>
      <p:font typeface="Gotham" panose="020B0604020202020204"/>
      <p:regular r:id="rId28"/>
      <p:bold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74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CCFF33"/>
    <a:srgbClr val="FFFF66"/>
    <a:srgbClr val="CCFF66"/>
    <a:srgbClr val="99FF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0" autoAdjust="0"/>
  </p:normalViewPr>
  <p:slideViewPr>
    <p:cSldViewPr snapToGrid="0">
      <p:cViewPr varScale="1">
        <p:scale>
          <a:sx n="63" d="100"/>
          <a:sy n="63" d="100"/>
        </p:scale>
        <p:origin x="840" y="52"/>
      </p:cViewPr>
      <p:guideLst>
        <p:guide orient="horz" pos="2160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58787" y="685800"/>
            <a:ext cx="59404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15533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31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id-ID" dirty="0">
                <a:latin typeface="Candara" panose="020E0502030303020204" pitchFamily="34" charset="0"/>
              </a:rPr>
              <a:t>Soal ini akan menguji pemahaman tentang </a:t>
            </a:r>
            <a:r>
              <a:rPr lang="en-US" dirty="0" err="1">
                <a:latin typeface="Candara" panose="020E0502030303020204" pitchFamily="34" charset="0"/>
              </a:rPr>
              <a:t>Statistik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mulai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dari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id-ID" dirty="0">
                <a:latin typeface="Candara" panose="020E0502030303020204" pitchFamily="34" charset="0"/>
              </a:rPr>
              <a:t>statistik deskriptif, uji hipotesis, dan uji korelasi.</a:t>
            </a:r>
          </a:p>
          <a:p>
            <a:pPr marL="457200" marR="0" lvl="0" indent="-431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id-ID" dirty="0">
                <a:latin typeface="Candara" panose="020E0502030303020204" pitchFamily="34" charset="0"/>
              </a:rPr>
              <a:t>Gunakan </a:t>
            </a:r>
            <a:r>
              <a:rPr lang="id-ID" dirty="0" err="1">
                <a:latin typeface="Candara" panose="020E0502030303020204" pitchFamily="34" charset="0"/>
              </a:rPr>
              <a:t>JuyterLab</a:t>
            </a:r>
            <a:r>
              <a:rPr lang="id-ID" dirty="0">
                <a:latin typeface="Candara" panose="020E0502030303020204" pitchFamily="34" charset="0"/>
              </a:rPr>
              <a:t>/</a:t>
            </a:r>
            <a:r>
              <a:rPr lang="id-ID" dirty="0" err="1">
                <a:latin typeface="Candara" panose="020E0502030303020204" pitchFamily="34" charset="0"/>
              </a:rPr>
              <a:t>Jupyter</a:t>
            </a:r>
            <a:r>
              <a:rPr lang="id-ID" dirty="0">
                <a:latin typeface="Candara" panose="020E0502030303020204" pitchFamily="34" charset="0"/>
              </a:rPr>
              <a:t> </a:t>
            </a:r>
            <a:r>
              <a:rPr lang="id-ID" dirty="0" err="1">
                <a:latin typeface="Candara" panose="020E0502030303020204" pitchFamily="34" charset="0"/>
              </a:rPr>
              <a:t>Notebook</a:t>
            </a:r>
            <a:r>
              <a:rPr lang="id-ID" dirty="0">
                <a:latin typeface="Candara" panose="020E0502030303020204" pitchFamily="34" charset="0"/>
              </a:rPr>
              <a:t> untuk menuliskan </a:t>
            </a:r>
            <a:r>
              <a:rPr lang="id-ID" dirty="0" err="1">
                <a:latin typeface="Candara" panose="020E0502030303020204" pitchFamily="34" charset="0"/>
              </a:rPr>
              <a:t>code</a:t>
            </a:r>
            <a:r>
              <a:rPr lang="id-ID" dirty="0">
                <a:latin typeface="Candara" panose="020E0502030303020204" pitchFamily="34" charset="0"/>
              </a:rPr>
              <a:t> jawaban soal ini.</a:t>
            </a:r>
          </a:p>
          <a:p>
            <a:pPr marL="457200" marR="0" lvl="0" indent="-431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id-ID" dirty="0">
                <a:latin typeface="Candara" panose="020E0502030303020204" pitchFamily="34" charset="0"/>
              </a:rPr>
              <a:t>Pada latihan ini, kita akan menggunakan data “</a:t>
            </a:r>
            <a:r>
              <a:rPr lang="id-ID" b="1" dirty="0">
                <a:latin typeface="Candara" panose="020E0502030303020204" pitchFamily="34" charset="0"/>
              </a:rPr>
              <a:t>Melbourne </a:t>
            </a:r>
            <a:r>
              <a:rPr lang="id-ID" b="1" dirty="0" err="1">
                <a:latin typeface="Candara" panose="020E0502030303020204" pitchFamily="34" charset="0"/>
              </a:rPr>
              <a:t>Housing</a:t>
            </a:r>
            <a:r>
              <a:rPr lang="id-ID" b="1" dirty="0">
                <a:latin typeface="Candara" panose="020E0502030303020204" pitchFamily="34" charset="0"/>
              </a:rPr>
              <a:t> </a:t>
            </a:r>
            <a:r>
              <a:rPr lang="id-ID" b="1" dirty="0" err="1">
                <a:latin typeface="Candara" panose="020E0502030303020204" pitchFamily="34" charset="0"/>
              </a:rPr>
              <a:t>Snapshot</a:t>
            </a:r>
            <a:r>
              <a:rPr lang="id-ID" b="1" dirty="0">
                <a:latin typeface="Candara" panose="020E0502030303020204" pitchFamily="34" charset="0"/>
              </a:rPr>
              <a:t>” </a:t>
            </a:r>
            <a:r>
              <a:rPr lang="id-ID" dirty="0">
                <a:latin typeface="Candara" panose="020E0502030303020204" pitchFamily="34" charset="0"/>
              </a:rPr>
              <a:t>yang dapat diunduh dari laman </a:t>
            </a:r>
            <a:r>
              <a:rPr lang="id-ID" dirty="0" err="1">
                <a:latin typeface="Candara" panose="020E0502030303020204" pitchFamily="34" charset="0"/>
              </a:rPr>
              <a:t>Kaggle</a:t>
            </a:r>
            <a:r>
              <a:rPr lang="id-ID" dirty="0">
                <a:latin typeface="Candara" panose="020E0502030303020204" pitchFamily="34" charset="0"/>
              </a:rPr>
              <a:t> berikut.</a:t>
            </a:r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685800"/>
            <a:ext cx="59404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3062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111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id-ID" dirty="0">
                <a:latin typeface="Candara" panose="020E0502030303020204" pitchFamily="34" charset="0"/>
              </a:rPr>
              <a:t>Soal kedelapan.</a:t>
            </a:r>
          </a:p>
          <a:p>
            <a:pPr marL="3111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Dari </a:t>
            </a:r>
            <a:r>
              <a:rPr lang="en-US" dirty="0" err="1">
                <a:latin typeface="Candara" panose="020E0502030303020204" pitchFamily="34" charset="0"/>
              </a:rPr>
              <a:t>beberapa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Regionname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manakah</a:t>
            </a:r>
            <a:r>
              <a:rPr lang="en-US" dirty="0">
                <a:latin typeface="Candara" panose="020E0502030303020204" pitchFamily="34" charset="0"/>
              </a:rPr>
              <a:t> </a:t>
            </a:r>
            <a:r>
              <a:rPr lang="en-US" dirty="0" err="1">
                <a:latin typeface="Candara" panose="020E0502030303020204" pitchFamily="34" charset="0"/>
              </a:rPr>
              <a:t>Regionname</a:t>
            </a:r>
            <a:r>
              <a:rPr lang="en-US" dirty="0">
                <a:latin typeface="Candara" panose="020E0502030303020204" pitchFamily="34" charset="0"/>
              </a:rPr>
              <a:t> yang </a:t>
            </a:r>
            <a:r>
              <a:rPr lang="en-US" dirty="0" err="1">
                <a:latin typeface="Candara" panose="020E0502030303020204" pitchFamily="34" charset="0"/>
              </a:rPr>
              <a:t>variabel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jumlah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jarak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ke</a:t>
            </a:r>
            <a:r>
              <a:rPr lang="en-US" dirty="0">
                <a:latin typeface="Candara" panose="020E0502030303020204" pitchFamily="34" charset="0"/>
              </a:rPr>
              <a:t> CBD (Distance) paling </a:t>
            </a:r>
            <a:r>
              <a:rPr lang="en-US" dirty="0" err="1">
                <a:latin typeface="Candara" panose="020E0502030303020204" pitchFamily="34" charset="0"/>
              </a:rPr>
              <a:t>tidak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berkorelasi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dengan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variabel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harga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rumah</a:t>
            </a:r>
            <a:r>
              <a:rPr lang="en-US" dirty="0">
                <a:latin typeface="Candara" panose="020E0502030303020204" pitchFamily="34" charset="0"/>
              </a:rPr>
              <a:t> (Price)! </a:t>
            </a:r>
          </a:p>
          <a:p>
            <a:pPr marL="3111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Serta </a:t>
            </a:r>
            <a:r>
              <a:rPr lang="en-US" dirty="0" err="1">
                <a:latin typeface="Candara" panose="020E0502030303020204" pitchFamily="34" charset="0"/>
              </a:rPr>
              <a:t>tampilkan</a:t>
            </a:r>
            <a:r>
              <a:rPr lang="en-US" dirty="0">
                <a:latin typeface="Candara" panose="020E0502030303020204" pitchFamily="34" charset="0"/>
              </a:rPr>
              <a:t> juga </a:t>
            </a:r>
            <a:r>
              <a:rPr lang="en-US" dirty="0" err="1">
                <a:latin typeface="Candara" panose="020E0502030303020204" pitchFamily="34" charset="0"/>
              </a:rPr>
              <a:t>Regionname</a:t>
            </a:r>
            <a:r>
              <a:rPr lang="en-US" dirty="0">
                <a:latin typeface="Candara" panose="020E0502030303020204" pitchFamily="34" charset="0"/>
              </a:rPr>
              <a:t> yang paling </a:t>
            </a:r>
            <a:r>
              <a:rPr lang="en-US" dirty="0" err="1">
                <a:latin typeface="Candara" panose="020E0502030303020204" pitchFamily="34" charset="0"/>
              </a:rPr>
              <a:t>berkorelasi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kedua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variabel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ini</a:t>
            </a:r>
            <a:r>
              <a:rPr lang="en-US" dirty="0">
                <a:latin typeface="Candara" panose="020E0502030303020204" pitchFamily="34" charset="0"/>
              </a:rPr>
              <a:t>!</a:t>
            </a:r>
          </a:p>
          <a:p>
            <a:pPr marL="3111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en-US" dirty="0" err="1">
                <a:latin typeface="Candara" panose="020E0502030303020204" pitchFamily="34" charset="0"/>
              </a:rPr>
              <a:t>Diasumsikan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telah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memenuhi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syarat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statistik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parametrik</a:t>
            </a:r>
            <a:r>
              <a:rPr lang="en-US" dirty="0">
                <a:latin typeface="Candara" panose="020E0502030303020204" pitchFamily="34" charset="0"/>
              </a:rPr>
              <a:t>.</a:t>
            </a:r>
          </a:p>
          <a:p>
            <a:pPr marL="3111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685800"/>
            <a:ext cx="59404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76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111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id-ID" dirty="0">
                <a:latin typeface="Candara" panose="020E0502030303020204" pitchFamily="34" charset="0"/>
              </a:rPr>
              <a:t>Soal kesembilan.</a:t>
            </a:r>
          </a:p>
          <a:p>
            <a:pPr marL="3111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Uji </a:t>
            </a:r>
            <a:r>
              <a:rPr lang="en-US" dirty="0" err="1">
                <a:latin typeface="Candara" panose="020E0502030303020204" pitchFamily="34" charset="0"/>
              </a:rPr>
              <a:t>hipotesis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apakah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metode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pembelian</a:t>
            </a:r>
            <a:r>
              <a:rPr lang="en-US" dirty="0">
                <a:latin typeface="Candara" panose="020E0502030303020204" pitchFamily="34" charset="0"/>
              </a:rPr>
              <a:t>/Method </a:t>
            </a:r>
            <a:r>
              <a:rPr lang="en-US" dirty="0" err="1">
                <a:latin typeface="Candara" panose="020E0502030303020204" pitchFamily="34" charset="0"/>
              </a:rPr>
              <a:t>berkaitan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dengan</a:t>
            </a:r>
            <a:r>
              <a:rPr lang="en-US" dirty="0">
                <a:latin typeface="Candara" panose="020E0502030303020204" pitchFamily="34" charset="0"/>
              </a:rPr>
              <a:t> </a:t>
            </a:r>
            <a:r>
              <a:rPr lang="en-US" dirty="0" err="1">
                <a:latin typeface="Candara" panose="020E0502030303020204" pitchFamily="34" charset="0"/>
              </a:rPr>
              <a:t>tipe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rumah</a:t>
            </a:r>
            <a:r>
              <a:rPr lang="id-ID" dirty="0">
                <a:latin typeface="Candara" panose="020E0502030303020204" pitchFamily="34" charset="0"/>
              </a:rPr>
              <a:t>/</a:t>
            </a:r>
            <a:r>
              <a:rPr lang="en-US" dirty="0">
                <a:latin typeface="Candara" panose="020E0502030303020204" pitchFamily="34" charset="0"/>
              </a:rPr>
              <a:t>Type (</a:t>
            </a:r>
            <a:r>
              <a:rPr lang="en-US" dirty="0" err="1">
                <a:latin typeface="Candara" panose="020E0502030303020204" pitchFamily="34" charset="0"/>
              </a:rPr>
              <a:t>dependen</a:t>
            </a:r>
            <a:r>
              <a:rPr lang="en-US" dirty="0">
                <a:latin typeface="Candara" panose="020E0502030303020204" pitchFamily="34" charset="0"/>
              </a:rPr>
              <a:t>) </a:t>
            </a:r>
            <a:r>
              <a:rPr lang="en-US" dirty="0" err="1">
                <a:latin typeface="Candara" panose="020E0502030303020204" pitchFamily="34" charset="0"/>
              </a:rPr>
              <a:t>atau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tidak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saling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berkaitan</a:t>
            </a:r>
            <a:r>
              <a:rPr lang="en-US" dirty="0">
                <a:latin typeface="Candara" panose="020E0502030303020204" pitchFamily="34" charset="0"/>
              </a:rPr>
              <a:t> (</a:t>
            </a:r>
            <a:r>
              <a:rPr lang="en-US" dirty="0" err="1">
                <a:latin typeface="Candara" panose="020E0502030303020204" pitchFamily="34" charset="0"/>
              </a:rPr>
              <a:t>independen</a:t>
            </a:r>
            <a:r>
              <a:rPr lang="en-US" dirty="0">
                <a:latin typeface="Candara" panose="020E0502030303020204" pitchFamily="34" charset="0"/>
              </a:rPr>
              <a:t>)!</a:t>
            </a:r>
          </a:p>
          <a:p>
            <a:pPr marL="3111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id-ID" dirty="0">
                <a:latin typeface="Candara" panose="020E0502030303020204" pitchFamily="34" charset="0"/>
              </a:rPr>
              <a:t>Hipotesis yang diuji yaitu</a:t>
            </a:r>
          </a:p>
          <a:p>
            <a:pPr marL="3111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id-ID" dirty="0">
                <a:latin typeface="Candara" panose="020E0502030303020204" pitchFamily="34" charset="0"/>
              </a:rPr>
              <a:t>Ho: kedua variabel tidak berkaitan atau independen</a:t>
            </a:r>
          </a:p>
          <a:p>
            <a:pPr marL="3111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id-ID" dirty="0">
                <a:latin typeface="Candara" panose="020E0502030303020204" pitchFamily="34" charset="0"/>
              </a:rPr>
              <a:t>Ha: kedua variabel berkaitan atau dependen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685800"/>
            <a:ext cx="59404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7042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111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id-ID" dirty="0">
                <a:latin typeface="Candara" panose="020E0502030303020204" pitchFamily="34" charset="0"/>
              </a:rPr>
              <a:t>Soal terakhir.</a:t>
            </a:r>
          </a:p>
          <a:p>
            <a:pPr marL="3111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Uji </a:t>
            </a:r>
            <a:r>
              <a:rPr lang="en-US" dirty="0" err="1">
                <a:latin typeface="Candara" panose="020E0502030303020204" pitchFamily="34" charset="0"/>
              </a:rPr>
              <a:t>hipotesis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apakah</a:t>
            </a:r>
            <a:r>
              <a:rPr lang="en-US" dirty="0">
                <a:latin typeface="Candara" panose="020E0502030303020204" pitchFamily="34" charset="0"/>
              </a:rPr>
              <a:t> rata-rata </a:t>
            </a:r>
            <a:r>
              <a:rPr lang="en-US" dirty="0" err="1">
                <a:latin typeface="Candara" panose="020E0502030303020204" pitchFamily="34" charset="0"/>
              </a:rPr>
              <a:t>harga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rumah</a:t>
            </a:r>
            <a:r>
              <a:rPr lang="en-US" dirty="0">
                <a:latin typeface="Candara" panose="020E0502030303020204" pitchFamily="34" charset="0"/>
              </a:rPr>
              <a:t> (Price) </a:t>
            </a:r>
            <a:r>
              <a:rPr lang="en-US" dirty="0" err="1">
                <a:latin typeface="Candara" panose="020E0502030303020204" pitchFamily="34" charset="0"/>
              </a:rPr>
              <a:t>antar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Regionname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berbeda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ataukah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sama</a:t>
            </a:r>
            <a:r>
              <a:rPr lang="en-US" dirty="0">
                <a:latin typeface="Candara" panose="020E0502030303020204" pitchFamily="34" charset="0"/>
              </a:rPr>
              <a:t>! </a:t>
            </a:r>
            <a:r>
              <a:rPr lang="en-US" dirty="0" err="1">
                <a:latin typeface="Candara" panose="020E0502030303020204" pitchFamily="34" charset="0"/>
              </a:rPr>
              <a:t>Diasumsikan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persyaratan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statistik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parametrik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terpenuhi</a:t>
            </a:r>
            <a:endParaRPr lang="en-US" dirty="0">
              <a:latin typeface="Candara" panose="020E0502030303020204" pitchFamily="34" charset="0"/>
            </a:endParaRPr>
          </a:p>
          <a:p>
            <a:pPr marL="3111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id-ID" dirty="0">
                <a:latin typeface="Candara" panose="020E0502030303020204" pitchFamily="34" charset="0"/>
              </a:rPr>
              <a:t>Hipotesis yang diuji yaitu:</a:t>
            </a:r>
          </a:p>
          <a:p>
            <a:pPr marL="3111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id-ID" dirty="0">
                <a:latin typeface="Candara" panose="020E0502030303020204" pitchFamily="34" charset="0"/>
              </a:rPr>
              <a:t>Ho: </a:t>
            </a:r>
            <a:r>
              <a:rPr lang="id-ID" b="0" i="0" dirty="0">
                <a:solidFill>
                  <a:srgbClr val="000000"/>
                </a:solidFill>
                <a:effectLst/>
                <a:latin typeface="var(--jp-content-font-family)"/>
              </a:rPr>
              <a:t>rata-rata harga rumah antar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var(--jp-content-font-family)"/>
              </a:rPr>
              <a:t>Regionname</a:t>
            </a:r>
            <a:r>
              <a:rPr lang="id-ID" b="0" i="0" dirty="0">
                <a:solidFill>
                  <a:srgbClr val="000000"/>
                </a:solidFill>
                <a:effectLst/>
                <a:latin typeface="var(--jp-content-font-family)"/>
              </a:rPr>
              <a:t> sama</a:t>
            </a:r>
            <a:endParaRPr lang="id-ID" dirty="0">
              <a:latin typeface="Candara" panose="020E0502030303020204" pitchFamily="34" charset="0"/>
            </a:endParaRPr>
          </a:p>
          <a:p>
            <a:pPr marL="3111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id-ID" dirty="0">
                <a:latin typeface="Candara" panose="020E0502030303020204" pitchFamily="34" charset="0"/>
              </a:rPr>
              <a:t>Ha: </a:t>
            </a:r>
            <a:r>
              <a:rPr lang="id-ID" b="0" i="0" dirty="0">
                <a:solidFill>
                  <a:srgbClr val="000000"/>
                </a:solidFill>
                <a:effectLst/>
                <a:latin typeface="var(--jp-content-font-family)"/>
              </a:rPr>
              <a:t>setidaknya ada satu pasang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var(--jp-content-font-family)"/>
              </a:rPr>
              <a:t>Regionname</a:t>
            </a:r>
            <a:r>
              <a:rPr lang="id-ID" b="0" i="0" dirty="0">
                <a:solidFill>
                  <a:srgbClr val="000000"/>
                </a:solidFill>
                <a:effectLst/>
                <a:latin typeface="var(--jp-content-font-family)"/>
              </a:rPr>
              <a:t> yang rata-rata harga rumahnya tidak sama, tapi kita tidak tahu yang mana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685800"/>
            <a:ext cx="59404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6096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31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id-ID" dirty="0">
                <a:latin typeface="Candara" panose="020E0502030303020204" pitchFamily="34" charset="0"/>
              </a:rPr>
              <a:t>Berikut contoh tampilan </a:t>
            </a:r>
            <a:r>
              <a:rPr lang="id-ID" dirty="0" err="1">
                <a:latin typeface="Candara" panose="020E0502030303020204" pitchFamily="34" charset="0"/>
              </a:rPr>
              <a:t>JupyterLab</a:t>
            </a:r>
            <a:r>
              <a:rPr lang="id-ID" dirty="0">
                <a:latin typeface="Candara" panose="020E0502030303020204" pitchFamily="34" charset="0"/>
              </a:rPr>
              <a:t> setelah kita </a:t>
            </a:r>
            <a:r>
              <a:rPr lang="id-ID" dirty="0" err="1">
                <a:latin typeface="Candara" panose="020E0502030303020204" pitchFamily="34" charset="0"/>
              </a:rPr>
              <a:t>import</a:t>
            </a:r>
            <a:r>
              <a:rPr lang="id-ID" dirty="0">
                <a:latin typeface="Candara" panose="020E0502030303020204" pitchFamily="34" charset="0"/>
              </a:rPr>
              <a:t> semua </a:t>
            </a:r>
            <a:r>
              <a:rPr lang="id-ID" dirty="0" err="1">
                <a:latin typeface="Candara" panose="020E0502030303020204" pitchFamily="34" charset="0"/>
              </a:rPr>
              <a:t>library</a:t>
            </a:r>
            <a:r>
              <a:rPr lang="id-ID" dirty="0">
                <a:latin typeface="Candara" panose="020E0502030303020204" pitchFamily="34" charset="0"/>
              </a:rPr>
              <a:t> yang dibutuhkan. </a:t>
            </a:r>
          </a:p>
          <a:p>
            <a:pPr marL="457200" marR="0" lvl="0" indent="-431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id-ID" dirty="0">
                <a:latin typeface="Candara" panose="020E0502030303020204" pitchFamily="34" charset="0"/>
              </a:rPr>
              <a:t>Kemudian kita tampilkan 5 baris awal data “</a:t>
            </a:r>
            <a:r>
              <a:rPr lang="id-ID" b="1" dirty="0">
                <a:latin typeface="Candara" panose="020E0502030303020204" pitchFamily="34" charset="0"/>
              </a:rPr>
              <a:t>Melbourne </a:t>
            </a:r>
            <a:r>
              <a:rPr lang="id-ID" b="1" dirty="0" err="1">
                <a:latin typeface="Candara" panose="020E0502030303020204" pitchFamily="34" charset="0"/>
              </a:rPr>
              <a:t>Housing</a:t>
            </a:r>
            <a:r>
              <a:rPr lang="id-ID" b="1" dirty="0">
                <a:latin typeface="Candara" panose="020E0502030303020204" pitchFamily="34" charset="0"/>
              </a:rPr>
              <a:t> </a:t>
            </a:r>
            <a:r>
              <a:rPr lang="id-ID" b="1" dirty="0" err="1">
                <a:latin typeface="Candara" panose="020E0502030303020204" pitchFamily="34" charset="0"/>
              </a:rPr>
              <a:t>Snapshot</a:t>
            </a:r>
            <a:r>
              <a:rPr lang="id-ID" b="1" dirty="0">
                <a:latin typeface="Candara" panose="020E0502030303020204" pitchFamily="34" charset="0"/>
              </a:rPr>
              <a:t>”</a:t>
            </a:r>
            <a:r>
              <a:rPr lang="id-ID" b="0" dirty="0">
                <a:latin typeface="Candara" panose="020E0502030303020204" pitchFamily="34" charset="0"/>
              </a:rPr>
              <a:t>.</a:t>
            </a:r>
            <a:endParaRPr lang="id-ID" dirty="0">
              <a:latin typeface="Candara" panose="020E0502030303020204" pitchFamily="34" charset="0"/>
            </a:endParaRPr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685800"/>
            <a:ext cx="59404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831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111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id-ID" dirty="0">
                <a:latin typeface="Candara" panose="020E0502030303020204" pitchFamily="34" charset="0"/>
              </a:rPr>
              <a:t>Soal kesatu.</a:t>
            </a:r>
          </a:p>
          <a:p>
            <a:pPr marL="3111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id-ID" b="0" i="0" dirty="0">
                <a:effectLst/>
                <a:latin typeface="-apple-system"/>
              </a:rPr>
              <a:t>Tampilkan statistik deskriptif pada variabel </a:t>
            </a:r>
            <a:r>
              <a:rPr lang="id-ID" b="1" i="0" dirty="0" err="1">
                <a:effectLst/>
                <a:latin typeface="-apple-system"/>
              </a:rPr>
              <a:t>Rooms</a:t>
            </a:r>
            <a:r>
              <a:rPr lang="id-ID" b="1" i="0" dirty="0">
                <a:effectLst/>
                <a:latin typeface="-apple-system"/>
              </a:rPr>
              <a:t>, </a:t>
            </a:r>
            <a:r>
              <a:rPr lang="id-ID" b="1" i="0" dirty="0" err="1">
                <a:effectLst/>
                <a:latin typeface="-apple-system"/>
              </a:rPr>
              <a:t>Distance</a:t>
            </a:r>
            <a:r>
              <a:rPr lang="id-ID" b="1" i="0" dirty="0">
                <a:effectLst/>
                <a:latin typeface="-apple-system"/>
              </a:rPr>
              <a:t>, </a:t>
            </a:r>
            <a:r>
              <a:rPr lang="id-ID" b="1" i="0" dirty="0" err="1">
                <a:effectLst/>
                <a:latin typeface="-apple-system"/>
              </a:rPr>
              <a:t>Landsize</a:t>
            </a:r>
            <a:r>
              <a:rPr lang="id-ID" b="0" i="0" dirty="0">
                <a:effectLst/>
                <a:latin typeface="-apple-system"/>
              </a:rPr>
              <a:t>, dan </a:t>
            </a:r>
            <a:r>
              <a:rPr lang="id-ID" b="1" i="0" dirty="0" err="1">
                <a:effectLst/>
                <a:latin typeface="-apple-system"/>
              </a:rPr>
              <a:t>Price</a:t>
            </a:r>
            <a:r>
              <a:rPr lang="id-ID" b="0" i="0" dirty="0">
                <a:effectLst/>
                <a:latin typeface="-apple-system"/>
              </a:rPr>
              <a:t>!</a:t>
            </a:r>
          </a:p>
          <a:p>
            <a:pPr marL="3111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id-ID" b="0" i="0" dirty="0">
                <a:effectLst/>
                <a:latin typeface="-apple-system"/>
              </a:rPr>
              <a:t>Berikut contoh tampilan hasilnya.</a:t>
            </a:r>
            <a:endParaRPr lang="id-ID" dirty="0">
              <a:latin typeface="Candara" panose="020E0502030303020204" pitchFamily="34" charset="0"/>
            </a:endParaRPr>
          </a:p>
          <a:p>
            <a:pPr marL="3111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endParaRPr lang="id-ID" dirty="0">
              <a:latin typeface="Candara" panose="020E0502030303020204" pitchFamily="34" charset="0"/>
            </a:endParaRPr>
          </a:p>
          <a:p>
            <a:pPr marL="3111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685800"/>
            <a:ext cx="59404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82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111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id-ID" dirty="0">
                <a:latin typeface="Candara" panose="020E0502030303020204" pitchFamily="34" charset="0"/>
              </a:rPr>
              <a:t>Soal kedua.</a:t>
            </a:r>
          </a:p>
          <a:p>
            <a:pPr marL="3111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id-ID" dirty="0">
                <a:latin typeface="Candara" panose="020E0502030303020204" pitchFamily="34" charset="0"/>
              </a:rPr>
              <a:t>Berapa jumlah </a:t>
            </a:r>
            <a:r>
              <a:rPr lang="id-ID" dirty="0" err="1">
                <a:latin typeface="Candara" panose="020E0502030303020204" pitchFamily="34" charset="0"/>
              </a:rPr>
              <a:t>Rooms</a:t>
            </a:r>
            <a:r>
              <a:rPr lang="id-ID" dirty="0">
                <a:latin typeface="Candara" panose="020E0502030303020204" pitchFamily="34" charset="0"/>
              </a:rPr>
              <a:t> pada rumah yang harganya paling mahal?</a:t>
            </a:r>
          </a:p>
          <a:p>
            <a:pPr marL="3111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id-ID" dirty="0">
                <a:latin typeface="Candara" panose="020E0502030303020204" pitchFamily="34" charset="0"/>
              </a:rPr>
              <a:t>Berapa rata-rata harga rumah yang jarak ke CBD (variabel </a:t>
            </a:r>
            <a:r>
              <a:rPr lang="id-ID" dirty="0" err="1">
                <a:latin typeface="Candara" panose="020E0502030303020204" pitchFamily="34" charset="0"/>
              </a:rPr>
              <a:t>Distance</a:t>
            </a:r>
            <a:r>
              <a:rPr lang="id-ID" dirty="0">
                <a:latin typeface="Candara" panose="020E0502030303020204" pitchFamily="34" charset="0"/>
              </a:rPr>
              <a:t>) terdekat?</a:t>
            </a:r>
          </a:p>
          <a:p>
            <a:pPr marL="3111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id-ID" dirty="0">
                <a:latin typeface="Candara" panose="020E0502030303020204" pitchFamily="34" charset="0"/>
              </a:rPr>
              <a:t>Berapa rata-rata harga rumah yang luas tanahnya (variabel </a:t>
            </a:r>
            <a:r>
              <a:rPr lang="id-ID" dirty="0" err="1">
                <a:latin typeface="Candara" panose="020E0502030303020204" pitchFamily="34" charset="0"/>
              </a:rPr>
              <a:t>Landsize</a:t>
            </a:r>
            <a:r>
              <a:rPr lang="id-ID" dirty="0">
                <a:latin typeface="Candara" panose="020E0502030303020204" pitchFamily="34" charset="0"/>
              </a:rPr>
              <a:t>) 1 kali standar deviasi di atas rata-rata luas tanah?</a:t>
            </a:r>
          </a:p>
          <a:p>
            <a:pPr marL="3111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id-ID" dirty="0">
                <a:latin typeface="Candara" panose="020E0502030303020204" pitchFamily="34" charset="0"/>
              </a:rPr>
              <a:t>Berapa rentang (</a:t>
            </a:r>
            <a:r>
              <a:rPr lang="id-ID" dirty="0" err="1">
                <a:latin typeface="Candara" panose="020E0502030303020204" pitchFamily="34" charset="0"/>
              </a:rPr>
              <a:t>range</a:t>
            </a:r>
            <a:r>
              <a:rPr lang="id-ID" dirty="0">
                <a:latin typeface="Candara" panose="020E0502030303020204" pitchFamily="34" charset="0"/>
              </a:rPr>
              <a:t>) harga rumah (variabel </a:t>
            </a:r>
            <a:r>
              <a:rPr lang="id-ID" dirty="0" err="1">
                <a:latin typeface="Candara" panose="020E0502030303020204" pitchFamily="34" charset="0"/>
              </a:rPr>
              <a:t>Price</a:t>
            </a:r>
            <a:r>
              <a:rPr lang="id-ID" dirty="0">
                <a:latin typeface="Candara" panose="020E0502030303020204" pitchFamily="34" charset="0"/>
              </a:rPr>
              <a:t>) pada region Southern Metropolitan?</a:t>
            </a:r>
          </a:p>
          <a:p>
            <a:pPr marL="3111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685800"/>
            <a:ext cx="59404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8717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111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id-ID" dirty="0">
                <a:latin typeface="Candara" panose="020E0502030303020204" pitchFamily="34" charset="0"/>
              </a:rPr>
              <a:t>Soal ketiga.</a:t>
            </a:r>
          </a:p>
          <a:p>
            <a:pPr marL="3111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id-ID" dirty="0">
                <a:latin typeface="Candara" panose="020E0502030303020204" pitchFamily="34" charset="0"/>
              </a:rPr>
              <a:t>Nilai </a:t>
            </a:r>
            <a:r>
              <a:rPr lang="id-ID" dirty="0" err="1">
                <a:latin typeface="Candara" panose="020E0502030303020204" pitchFamily="34" charset="0"/>
              </a:rPr>
              <a:t>outlier</a:t>
            </a:r>
            <a:r>
              <a:rPr lang="id-ID" dirty="0">
                <a:latin typeface="Candara" panose="020E0502030303020204" pitchFamily="34" charset="0"/>
              </a:rPr>
              <a:t> adalah nilai yang berada di bawah Q1 - (1.5 * IQR) atau di atas Q3 + (1.5 * IQR)</a:t>
            </a:r>
          </a:p>
          <a:p>
            <a:pPr marL="3111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id-ID" dirty="0">
                <a:latin typeface="Candara" panose="020E0502030303020204" pitchFamily="34" charset="0"/>
              </a:rPr>
              <a:t>Hitung dulu Q1, Q2, dan IQR pada kolom </a:t>
            </a:r>
            <a:r>
              <a:rPr lang="id-ID" dirty="0" err="1">
                <a:latin typeface="Candara" panose="020E0502030303020204" pitchFamily="34" charset="0"/>
              </a:rPr>
              <a:t>Price</a:t>
            </a:r>
            <a:r>
              <a:rPr lang="id-ID" dirty="0">
                <a:latin typeface="Candara" panose="020E0502030303020204" pitchFamily="34" charset="0"/>
              </a:rPr>
              <a:t> (harga rumah)</a:t>
            </a:r>
          </a:p>
          <a:p>
            <a:pPr marL="3111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id-ID" dirty="0">
                <a:latin typeface="Candara" panose="020E0502030303020204" pitchFamily="34" charset="0"/>
              </a:rPr>
              <a:t>Hitung ada berapa nilai </a:t>
            </a:r>
            <a:r>
              <a:rPr lang="id-ID" dirty="0" err="1">
                <a:latin typeface="Candara" panose="020E0502030303020204" pitchFamily="34" charset="0"/>
              </a:rPr>
              <a:t>outlier</a:t>
            </a:r>
            <a:r>
              <a:rPr lang="id-ID" dirty="0">
                <a:latin typeface="Candara" panose="020E0502030303020204" pitchFamily="34" charset="0"/>
              </a:rPr>
              <a:t> pada kolom </a:t>
            </a:r>
            <a:r>
              <a:rPr lang="id-ID" dirty="0" err="1">
                <a:latin typeface="Candara" panose="020E0502030303020204" pitchFamily="34" charset="0"/>
              </a:rPr>
              <a:t>Price</a:t>
            </a:r>
            <a:r>
              <a:rPr lang="id-ID" dirty="0">
                <a:latin typeface="Candara" panose="020E0502030303020204" pitchFamily="34" charset="0"/>
              </a:rPr>
              <a:t>!</a:t>
            </a:r>
          </a:p>
          <a:p>
            <a:pPr marL="3111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endParaRPr lang="id-ID" dirty="0">
              <a:latin typeface="Candara" panose="020E0502030303020204" pitchFamily="34" charset="0"/>
            </a:endParaRPr>
          </a:p>
          <a:p>
            <a:pPr marL="3111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685800"/>
            <a:ext cx="59404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032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111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id-ID" dirty="0">
                <a:latin typeface="Candara" panose="020E0502030303020204" pitchFamily="34" charset="0"/>
              </a:rPr>
              <a:t>Soal keempat.</a:t>
            </a:r>
          </a:p>
          <a:p>
            <a:pPr marL="3111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id-ID" dirty="0">
                <a:latin typeface="Candara" panose="020E0502030303020204" pitchFamily="34" charset="0"/>
              </a:rPr>
              <a:t>Lakukan uji asumsi </a:t>
            </a:r>
            <a:r>
              <a:rPr lang="id-ID" dirty="0" err="1">
                <a:latin typeface="Candara" panose="020E0502030303020204" pitchFamily="34" charset="0"/>
              </a:rPr>
              <a:t>normalitas</a:t>
            </a:r>
            <a:r>
              <a:rPr lang="id-ID" dirty="0">
                <a:latin typeface="Candara" panose="020E0502030303020204" pitchFamily="34" charset="0"/>
              </a:rPr>
              <a:t> pada variabel harga rumah (</a:t>
            </a:r>
            <a:r>
              <a:rPr lang="id-ID" dirty="0" err="1">
                <a:latin typeface="Candara" panose="020E0502030303020204" pitchFamily="34" charset="0"/>
              </a:rPr>
              <a:t>Price</a:t>
            </a:r>
            <a:r>
              <a:rPr lang="id-ID" dirty="0">
                <a:latin typeface="Candara" panose="020E0502030303020204" pitchFamily="34" charset="0"/>
              </a:rPr>
              <a:t>) menggunakan:</a:t>
            </a:r>
          </a:p>
          <a:p>
            <a:pPr marL="3111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id-ID" dirty="0" err="1">
                <a:latin typeface="Candara" panose="020E0502030303020204" pitchFamily="34" charset="0"/>
              </a:rPr>
              <a:t>Shapiro</a:t>
            </a:r>
            <a:r>
              <a:rPr lang="id-ID" dirty="0">
                <a:latin typeface="Candara" panose="020E0502030303020204" pitchFamily="34" charset="0"/>
              </a:rPr>
              <a:t> </a:t>
            </a:r>
            <a:r>
              <a:rPr lang="id-ID" dirty="0" err="1">
                <a:latin typeface="Candara" panose="020E0502030303020204" pitchFamily="34" charset="0"/>
              </a:rPr>
              <a:t>Wilk</a:t>
            </a:r>
            <a:r>
              <a:rPr lang="id-ID" dirty="0">
                <a:latin typeface="Candara" panose="020E0502030303020204" pitchFamily="34" charset="0"/>
              </a:rPr>
              <a:t> </a:t>
            </a:r>
            <a:r>
              <a:rPr lang="id-ID" dirty="0" err="1">
                <a:latin typeface="Candara" panose="020E0502030303020204" pitchFamily="34" charset="0"/>
              </a:rPr>
              <a:t>Test</a:t>
            </a:r>
            <a:endParaRPr lang="id-ID" dirty="0">
              <a:latin typeface="Candara" panose="020E0502030303020204" pitchFamily="34" charset="0"/>
            </a:endParaRPr>
          </a:p>
          <a:p>
            <a:pPr marL="3111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id-ID" dirty="0" err="1">
                <a:latin typeface="Candara" panose="020E0502030303020204" pitchFamily="34" charset="0"/>
              </a:rPr>
              <a:t>D’Agostino</a:t>
            </a:r>
            <a:r>
              <a:rPr lang="id-ID" dirty="0">
                <a:latin typeface="Candara" panose="020E0502030303020204" pitchFamily="34" charset="0"/>
              </a:rPr>
              <a:t> </a:t>
            </a:r>
            <a:r>
              <a:rPr lang="id-ID" dirty="0" err="1">
                <a:latin typeface="Candara" panose="020E0502030303020204" pitchFamily="34" charset="0"/>
              </a:rPr>
              <a:t>and</a:t>
            </a:r>
            <a:r>
              <a:rPr lang="id-ID" dirty="0">
                <a:latin typeface="Candara" panose="020E0502030303020204" pitchFamily="34" charset="0"/>
              </a:rPr>
              <a:t> </a:t>
            </a:r>
            <a:r>
              <a:rPr lang="id-ID" dirty="0" err="1">
                <a:latin typeface="Candara" panose="020E0502030303020204" pitchFamily="34" charset="0"/>
              </a:rPr>
              <a:t>Pearson’s</a:t>
            </a:r>
            <a:r>
              <a:rPr lang="id-ID" dirty="0">
                <a:latin typeface="Candara" panose="020E0502030303020204" pitchFamily="34" charset="0"/>
              </a:rPr>
              <a:t> </a:t>
            </a:r>
            <a:r>
              <a:rPr lang="id-ID" dirty="0" err="1">
                <a:latin typeface="Candara" panose="020E0502030303020204" pitchFamily="34" charset="0"/>
              </a:rPr>
              <a:t>Test</a:t>
            </a:r>
            <a:endParaRPr lang="id-ID" dirty="0">
              <a:latin typeface="Candara" panose="020E0502030303020204" pitchFamily="34" charset="0"/>
            </a:endParaRPr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685800"/>
            <a:ext cx="59404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2156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111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id-ID" noProof="0" dirty="0">
                <a:latin typeface="Candara" panose="020E0502030303020204" pitchFamily="34" charset="0"/>
              </a:rPr>
              <a:t>Soal kelima.</a:t>
            </a:r>
          </a:p>
          <a:p>
            <a:pPr marL="3111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id-ID" noProof="0" dirty="0">
                <a:latin typeface="Candara" panose="020E0502030303020204" pitchFamily="34" charset="0"/>
              </a:rPr>
              <a:t>Jika Diasumsikan telah memenuhi syarat statistik </a:t>
            </a:r>
            <a:r>
              <a:rPr lang="id-ID" noProof="0" dirty="0" err="1">
                <a:latin typeface="Candara" panose="020E0502030303020204" pitchFamily="34" charset="0"/>
              </a:rPr>
              <a:t>parametrik</a:t>
            </a:r>
            <a:r>
              <a:rPr lang="id-ID" noProof="0" dirty="0">
                <a:latin typeface="Candara" panose="020E0502030303020204" pitchFamily="34" charset="0"/>
              </a:rPr>
              <a:t>, hitung seberapa kuat korelasi variabel </a:t>
            </a:r>
            <a:r>
              <a:rPr lang="id-ID" noProof="0" dirty="0" err="1">
                <a:latin typeface="Candara" panose="020E0502030303020204" pitchFamily="34" charset="0"/>
              </a:rPr>
              <a:t>Rooms</a:t>
            </a:r>
            <a:r>
              <a:rPr lang="id-ID" noProof="0" dirty="0">
                <a:latin typeface="Candara" panose="020E0502030303020204" pitchFamily="34" charset="0"/>
              </a:rPr>
              <a:t> dengan </a:t>
            </a:r>
            <a:r>
              <a:rPr lang="id-ID" noProof="0" dirty="0" err="1">
                <a:latin typeface="Candara" panose="020E0502030303020204" pitchFamily="34" charset="0"/>
              </a:rPr>
              <a:t>Price</a:t>
            </a:r>
            <a:r>
              <a:rPr lang="id-ID" noProof="0" dirty="0">
                <a:latin typeface="Candara" panose="020E0502030303020204" pitchFamily="34" charset="0"/>
              </a:rPr>
              <a:t>, serta arah korelasinya!</a:t>
            </a:r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685800"/>
            <a:ext cx="59404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9965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111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id-ID" dirty="0">
                <a:latin typeface="Candara" panose="020E0502030303020204" pitchFamily="34" charset="0"/>
              </a:rPr>
              <a:t>Soal keenam.</a:t>
            </a:r>
          </a:p>
          <a:p>
            <a:pPr marL="3111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id-ID" dirty="0">
                <a:latin typeface="Candara" panose="020E0502030303020204" pitchFamily="34" charset="0"/>
              </a:rPr>
              <a:t>Dari beberapa </a:t>
            </a:r>
            <a:r>
              <a:rPr lang="id-ID" dirty="0" err="1">
                <a:latin typeface="Candara" panose="020E0502030303020204" pitchFamily="34" charset="0"/>
              </a:rPr>
              <a:t>Regionname</a:t>
            </a:r>
            <a:r>
              <a:rPr lang="id-ID" dirty="0">
                <a:latin typeface="Candara" panose="020E0502030303020204" pitchFamily="34" charset="0"/>
              </a:rPr>
              <a:t>, manakah </a:t>
            </a:r>
            <a:r>
              <a:rPr lang="id-ID" dirty="0" err="1">
                <a:latin typeface="Candara" panose="020E0502030303020204" pitchFamily="34" charset="0"/>
              </a:rPr>
              <a:t>Regionname</a:t>
            </a:r>
            <a:r>
              <a:rPr lang="id-ID" dirty="0">
                <a:latin typeface="Candara" panose="020E0502030303020204" pitchFamily="34" charset="0"/>
              </a:rPr>
              <a:t> yang variabel jumlah kamarnya (</a:t>
            </a:r>
            <a:r>
              <a:rPr lang="id-ID" dirty="0" err="1">
                <a:latin typeface="Candara" panose="020E0502030303020204" pitchFamily="34" charset="0"/>
              </a:rPr>
              <a:t>Rooms</a:t>
            </a:r>
            <a:r>
              <a:rPr lang="id-ID" dirty="0">
                <a:latin typeface="Candara" panose="020E0502030303020204" pitchFamily="34" charset="0"/>
              </a:rPr>
              <a:t>) memiliki korelasi terkuat dengan variabel harga rumah (</a:t>
            </a:r>
            <a:r>
              <a:rPr lang="id-ID" dirty="0" err="1">
                <a:latin typeface="Candara" panose="020E0502030303020204" pitchFamily="34" charset="0"/>
              </a:rPr>
              <a:t>Price</a:t>
            </a:r>
            <a:r>
              <a:rPr lang="id-ID" dirty="0">
                <a:latin typeface="Candara" panose="020E0502030303020204" pitchFamily="34" charset="0"/>
              </a:rPr>
              <a:t>)!</a:t>
            </a:r>
          </a:p>
          <a:p>
            <a:pPr marL="3111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id-ID" dirty="0">
                <a:latin typeface="Candara" panose="020E0502030303020204" pitchFamily="34" charset="0"/>
              </a:rPr>
              <a:t>Diasumsikan telah memenuhi syarat statistik </a:t>
            </a:r>
            <a:r>
              <a:rPr lang="id-ID" dirty="0" err="1">
                <a:latin typeface="Candara" panose="020E0502030303020204" pitchFamily="34" charset="0"/>
              </a:rPr>
              <a:t>parametrik</a:t>
            </a:r>
            <a:r>
              <a:rPr lang="id-ID" dirty="0">
                <a:latin typeface="Candara" panose="020E0502030303020204" pitchFamily="34" charset="0"/>
              </a:rPr>
              <a:t>.</a:t>
            </a:r>
          </a:p>
          <a:p>
            <a:pPr marL="3111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685800"/>
            <a:ext cx="59404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0456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111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id-ID" dirty="0">
                <a:latin typeface="Candara" panose="020E0502030303020204" pitchFamily="34" charset="0"/>
              </a:rPr>
              <a:t>Soal ketujuh.</a:t>
            </a:r>
          </a:p>
          <a:p>
            <a:pPr marL="3111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id-ID" dirty="0">
                <a:latin typeface="Candara" panose="020E0502030303020204" pitchFamily="34" charset="0"/>
              </a:rPr>
              <a:t>Jika diasumsikan tidak memenuhi syarat statistik </a:t>
            </a:r>
            <a:r>
              <a:rPr lang="id-ID" dirty="0" err="1">
                <a:latin typeface="Candara" panose="020E0502030303020204" pitchFamily="34" charset="0"/>
              </a:rPr>
              <a:t>parametrik</a:t>
            </a:r>
            <a:r>
              <a:rPr lang="id-ID" dirty="0">
                <a:latin typeface="Candara" panose="020E0502030303020204" pitchFamily="34" charset="0"/>
              </a:rPr>
              <a:t>, hitung seberapa kuat korelasi variabel </a:t>
            </a:r>
            <a:r>
              <a:rPr lang="id-ID" dirty="0" err="1">
                <a:latin typeface="Candara" panose="020E0502030303020204" pitchFamily="34" charset="0"/>
              </a:rPr>
              <a:t>Distance</a:t>
            </a:r>
            <a:r>
              <a:rPr lang="id-ID" dirty="0">
                <a:latin typeface="Candara" panose="020E0502030303020204" pitchFamily="34" charset="0"/>
              </a:rPr>
              <a:t> dengan </a:t>
            </a:r>
            <a:r>
              <a:rPr lang="id-ID" dirty="0" err="1">
                <a:latin typeface="Candara" panose="020E0502030303020204" pitchFamily="34" charset="0"/>
              </a:rPr>
              <a:t>Price</a:t>
            </a:r>
            <a:r>
              <a:rPr lang="id-ID" dirty="0">
                <a:latin typeface="Candara" panose="020E0502030303020204" pitchFamily="34" charset="0"/>
              </a:rPr>
              <a:t>, serta arah korelasinya!</a:t>
            </a:r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685800"/>
            <a:ext cx="59404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839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" y="0"/>
            <a:ext cx="11878995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91064" y="1122364"/>
            <a:ext cx="10098723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91064" y="4356100"/>
            <a:ext cx="10098723" cy="901700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16809" y="6356353"/>
            <a:ext cx="267319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850" y="6356353"/>
            <a:ext cx="2673191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1667" y="682580"/>
            <a:ext cx="3826182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 err="1">
                <a:latin typeface="Gotham Medium" panose="02000603030000020004" pitchFamily="2" charset="0"/>
              </a:rPr>
              <a:t>Modul</a:t>
            </a:r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" y="0"/>
            <a:ext cx="118789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7" y="457200"/>
            <a:ext cx="38318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909" y="987428"/>
            <a:ext cx="601468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57" y="2057400"/>
            <a:ext cx="38318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" y="0"/>
            <a:ext cx="118789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" y="0"/>
            <a:ext cx="11878995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2234" y="365125"/>
            <a:ext cx="256180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809" y="365125"/>
            <a:ext cx="753691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9906-92ED-475F-B9A2-0BF23C81C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780" y="3747029"/>
            <a:ext cx="8910638" cy="2387600"/>
          </a:xfrm>
        </p:spPr>
        <p:txBody>
          <a:bodyPr anchor="t">
            <a:normAutofit/>
          </a:bodyPr>
          <a:lstStyle>
            <a:lvl1pPr algn="l">
              <a:defRPr sz="5262">
                <a:solidFill>
                  <a:schemeClr val="bg1"/>
                </a:solidFill>
                <a:latin typeface="Circular Std Bold" panose="020B0804020101010102"/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9D81D-D66C-43C9-87F6-19550764A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780" y="3110971"/>
            <a:ext cx="8910638" cy="504296"/>
          </a:xfrm>
        </p:spPr>
        <p:txBody>
          <a:bodyPr/>
          <a:lstStyle>
            <a:lvl1pPr marL="0" indent="0" algn="l">
              <a:buNone/>
              <a:defRPr sz="1949">
                <a:solidFill>
                  <a:srgbClr val="51BB7C"/>
                </a:solidFill>
                <a:latin typeface="Circular Std Book" panose="020B0604020101020102"/>
              </a:defRPr>
            </a:lvl1pPr>
            <a:lvl2pPr marL="445541" indent="0" algn="ctr">
              <a:buNone/>
              <a:defRPr sz="1949"/>
            </a:lvl2pPr>
            <a:lvl3pPr marL="891083" indent="0" algn="ctr">
              <a:buNone/>
              <a:defRPr sz="1754"/>
            </a:lvl3pPr>
            <a:lvl4pPr marL="1336624" indent="0" algn="ctr">
              <a:buNone/>
              <a:defRPr sz="1559"/>
            </a:lvl4pPr>
            <a:lvl5pPr marL="1782166" indent="0" algn="ctr">
              <a:buNone/>
              <a:defRPr sz="1559"/>
            </a:lvl5pPr>
            <a:lvl6pPr marL="2227707" indent="0" algn="ctr">
              <a:buNone/>
              <a:defRPr sz="1559"/>
            </a:lvl6pPr>
            <a:lvl7pPr marL="2673248" indent="0" algn="ctr">
              <a:buNone/>
              <a:defRPr sz="1559"/>
            </a:lvl7pPr>
            <a:lvl8pPr marL="3118790" indent="0" algn="ctr">
              <a:buNone/>
              <a:defRPr sz="1559"/>
            </a:lvl8pPr>
            <a:lvl9pPr marL="3564331" indent="0" algn="ctr">
              <a:buNone/>
              <a:defRPr sz="1559"/>
            </a:lvl9pPr>
          </a:lstStyle>
          <a:p>
            <a:r>
              <a:rPr lang="en-US"/>
              <a:t>Click to edit Master subtitle style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AA9A4C-B63B-4BA0-B20D-DF9706E159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0781" y="658814"/>
            <a:ext cx="3449778" cy="403225"/>
          </a:xfrm>
        </p:spPr>
        <p:txBody>
          <a:bodyPr>
            <a:noAutofit/>
          </a:bodyPr>
          <a:lstStyle>
            <a:lvl1pPr marL="0" indent="0">
              <a:buNone/>
              <a:defRPr sz="1267">
                <a:solidFill>
                  <a:schemeClr val="bg1">
                    <a:lumMod val="85000"/>
                  </a:schemeClr>
                </a:solidFill>
                <a:latin typeface="Circular Std Bold" panose="020B0804020101010102"/>
              </a:defRPr>
            </a:lvl1pPr>
          </a:lstStyle>
          <a:p>
            <a:pPr lvl="0"/>
            <a:r>
              <a:rPr lang="en-US" dirty="0"/>
              <a:t>CLICK TO EDIT MASTER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286129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E207-F899-41C9-BBB2-73D8BE73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98">
                <a:solidFill>
                  <a:schemeClr val="bg1"/>
                </a:solidFill>
                <a:latin typeface="Circular Std Book" panose="020B0604020101020102"/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D32B-E800-4164-AAE3-41C632301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339">
                <a:solidFill>
                  <a:schemeClr val="bg1"/>
                </a:solidFill>
                <a:latin typeface="Circular Std Book" panose="020B0604020101020102"/>
              </a:defRPr>
            </a:lvl1pPr>
            <a:lvl2pPr>
              <a:defRPr sz="1949">
                <a:solidFill>
                  <a:schemeClr val="bg1"/>
                </a:solidFill>
                <a:latin typeface="Circular Std Book" panose="020B0604020101020102"/>
              </a:defRPr>
            </a:lvl2pPr>
            <a:lvl3pPr>
              <a:defRPr sz="1754">
                <a:solidFill>
                  <a:schemeClr val="bg1"/>
                </a:solidFill>
                <a:latin typeface="Circular Std Book" panose="020B0604020101020102"/>
              </a:defRPr>
            </a:lvl3pPr>
            <a:lvl4pPr>
              <a:defRPr sz="1559">
                <a:solidFill>
                  <a:schemeClr val="bg1"/>
                </a:solidFill>
                <a:latin typeface="Circular Std Book" panose="020B0604020101020102"/>
              </a:defRPr>
            </a:lvl4pPr>
            <a:lvl5pPr>
              <a:defRPr sz="1559">
                <a:solidFill>
                  <a:schemeClr val="bg1"/>
                </a:solidFill>
                <a:latin typeface="Circular Std Book" panose="020B060402010102010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6223B15-3D31-4C84-AE98-731FA918610E}"/>
              </a:ext>
            </a:extLst>
          </p:cNvPr>
          <p:cNvSpPr txBox="1">
            <a:spLocks/>
          </p:cNvSpPr>
          <p:nvPr/>
        </p:nvSpPr>
        <p:spPr>
          <a:xfrm>
            <a:off x="8390850" y="6374479"/>
            <a:ext cx="2673191" cy="365125"/>
          </a:xfrm>
          <a:prstGeom prst="rect">
            <a:avLst/>
          </a:prstGeom>
        </p:spPr>
        <p:txBody>
          <a:bodyPr vert="horz" lIns="89106" tIns="44553" rIns="89106" bIns="44553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D91B77-497B-47FD-B4D7-4F42D3063F9F}" type="slidenum">
              <a:rPr lang="id-ID" sz="1169" smtClean="0">
                <a:solidFill>
                  <a:schemeClr val="bg1"/>
                </a:solidFill>
              </a:rPr>
              <a:pPr algn="r"/>
              <a:t>‹#›</a:t>
            </a:fld>
            <a:endParaRPr lang="id-ID" sz="116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3642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E207-F899-41C9-BBB2-73D8BE73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98">
                <a:solidFill>
                  <a:srgbClr val="0D1115"/>
                </a:solidFill>
                <a:latin typeface="Circular Std Book" panose="020B0604020101020102"/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D32B-E800-4164-AAE3-41C632301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339">
                <a:solidFill>
                  <a:srgbClr val="0D1115"/>
                </a:solidFill>
                <a:latin typeface="Circular Std Book" panose="020B0604020101020102"/>
              </a:defRPr>
            </a:lvl1pPr>
            <a:lvl2pPr>
              <a:defRPr sz="1949">
                <a:solidFill>
                  <a:srgbClr val="0D1115"/>
                </a:solidFill>
                <a:latin typeface="Circular Std Book" panose="020B0604020101020102"/>
              </a:defRPr>
            </a:lvl2pPr>
            <a:lvl3pPr>
              <a:defRPr sz="1754">
                <a:solidFill>
                  <a:srgbClr val="0D1115"/>
                </a:solidFill>
                <a:latin typeface="Circular Std Book" panose="020B0604020101020102"/>
              </a:defRPr>
            </a:lvl3pPr>
            <a:lvl4pPr>
              <a:defRPr sz="1559">
                <a:solidFill>
                  <a:srgbClr val="0D1115"/>
                </a:solidFill>
                <a:latin typeface="Circular Std Book" panose="020B0604020101020102"/>
              </a:defRPr>
            </a:lvl4pPr>
            <a:lvl5pPr>
              <a:defRPr sz="1559">
                <a:solidFill>
                  <a:srgbClr val="0D1115"/>
                </a:solidFill>
                <a:latin typeface="Circular Std Book" panose="020B060402010102010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741F82E-5290-47E3-867C-FA0807FA02CA}"/>
              </a:ext>
            </a:extLst>
          </p:cNvPr>
          <p:cNvSpPr txBox="1">
            <a:spLocks/>
          </p:cNvSpPr>
          <p:nvPr/>
        </p:nvSpPr>
        <p:spPr>
          <a:xfrm>
            <a:off x="8390850" y="6374479"/>
            <a:ext cx="2673191" cy="365125"/>
          </a:xfrm>
          <a:prstGeom prst="rect">
            <a:avLst/>
          </a:prstGeom>
        </p:spPr>
        <p:txBody>
          <a:bodyPr vert="horz" lIns="89106" tIns="44553" rIns="89106" bIns="44553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D91B77-497B-47FD-B4D7-4F42D3063F9F}" type="slidenum">
              <a:rPr lang="id-ID" sz="1169" smtClean="0">
                <a:solidFill>
                  <a:schemeClr val="tx1"/>
                </a:solidFill>
              </a:rPr>
              <a:pPr algn="r"/>
              <a:t>‹#›</a:t>
            </a:fld>
            <a:endParaRPr lang="id-ID" sz="116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217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E207-F899-41C9-BBB2-73D8BE73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98">
                <a:solidFill>
                  <a:schemeClr val="bg1">
                    <a:lumMod val="85000"/>
                  </a:schemeClr>
                </a:solidFill>
                <a:latin typeface="Circular Std Book" panose="020B0604020101020102"/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D32B-E800-4164-AAE3-41C632301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339">
                <a:solidFill>
                  <a:schemeClr val="bg1">
                    <a:lumMod val="85000"/>
                  </a:schemeClr>
                </a:solidFill>
                <a:latin typeface="Circular Std Book" panose="020B0604020101020102"/>
              </a:defRPr>
            </a:lvl1pPr>
            <a:lvl2pPr>
              <a:defRPr sz="1949">
                <a:solidFill>
                  <a:schemeClr val="bg1">
                    <a:lumMod val="85000"/>
                  </a:schemeClr>
                </a:solidFill>
                <a:latin typeface="Circular Std Book" panose="020B0604020101020102"/>
              </a:defRPr>
            </a:lvl2pPr>
            <a:lvl3pPr>
              <a:defRPr sz="1754">
                <a:solidFill>
                  <a:schemeClr val="bg1">
                    <a:lumMod val="85000"/>
                  </a:schemeClr>
                </a:solidFill>
                <a:latin typeface="Circular Std Book" panose="020B0604020101020102"/>
              </a:defRPr>
            </a:lvl3pPr>
            <a:lvl4pPr>
              <a:defRPr sz="1559">
                <a:solidFill>
                  <a:schemeClr val="bg1">
                    <a:lumMod val="85000"/>
                  </a:schemeClr>
                </a:solidFill>
                <a:latin typeface="Circular Std Book" panose="020B0604020101020102"/>
              </a:defRPr>
            </a:lvl4pPr>
            <a:lvl5pPr>
              <a:defRPr sz="1559">
                <a:solidFill>
                  <a:schemeClr val="bg1">
                    <a:lumMod val="85000"/>
                  </a:schemeClr>
                </a:solidFill>
                <a:latin typeface="Circular Std Book" panose="020B060402010102010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5C7547-4810-48FD-84BD-CAB3F1C35B80}"/>
              </a:ext>
            </a:extLst>
          </p:cNvPr>
          <p:cNvSpPr txBox="1">
            <a:spLocks/>
          </p:cNvSpPr>
          <p:nvPr/>
        </p:nvSpPr>
        <p:spPr>
          <a:xfrm>
            <a:off x="8390850" y="6374479"/>
            <a:ext cx="2673191" cy="365125"/>
          </a:xfrm>
          <a:prstGeom prst="rect">
            <a:avLst/>
          </a:prstGeom>
        </p:spPr>
        <p:txBody>
          <a:bodyPr vert="horz" lIns="89106" tIns="44553" rIns="89106" bIns="44553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D91B77-497B-47FD-B4D7-4F42D3063F9F}" type="slidenum">
              <a:rPr lang="id-ID" sz="1169" smtClean="0">
                <a:solidFill>
                  <a:schemeClr val="bg1"/>
                </a:solidFill>
              </a:rPr>
              <a:pPr algn="r"/>
              <a:t>‹#›</a:t>
            </a:fld>
            <a:endParaRPr lang="id-ID" sz="116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9487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0943-9BB0-4300-8431-D1E6FDE7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898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FCB61-7B8B-474A-81FD-DA059B689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6809" y="1825625"/>
            <a:ext cx="5049361" cy="4351338"/>
          </a:xfrm>
        </p:spPr>
        <p:txBody>
          <a:bodyPr>
            <a:normAutofit/>
          </a:bodyPr>
          <a:lstStyle>
            <a:lvl1pPr>
              <a:defRPr sz="2339">
                <a:solidFill>
                  <a:schemeClr val="bg1"/>
                </a:solidFill>
              </a:defRPr>
            </a:lvl1pPr>
            <a:lvl2pPr>
              <a:defRPr sz="1949">
                <a:solidFill>
                  <a:schemeClr val="bg1"/>
                </a:solidFill>
              </a:defRPr>
            </a:lvl2pPr>
            <a:lvl3pPr>
              <a:defRPr sz="1754">
                <a:solidFill>
                  <a:schemeClr val="bg1"/>
                </a:solidFill>
              </a:defRPr>
            </a:lvl3pPr>
            <a:lvl4pPr>
              <a:defRPr sz="1559">
                <a:solidFill>
                  <a:schemeClr val="bg1"/>
                </a:solidFill>
              </a:defRPr>
            </a:lvl4pPr>
            <a:lvl5pPr>
              <a:defRPr sz="155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B140A-67D7-4D2F-A735-9E48293D6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4680" y="1825625"/>
            <a:ext cx="5049361" cy="4351338"/>
          </a:xfrm>
        </p:spPr>
        <p:txBody>
          <a:bodyPr>
            <a:normAutofit/>
          </a:bodyPr>
          <a:lstStyle>
            <a:lvl1pPr>
              <a:defRPr sz="2339">
                <a:solidFill>
                  <a:schemeClr val="bg1"/>
                </a:solidFill>
              </a:defRPr>
            </a:lvl1pPr>
            <a:lvl2pPr>
              <a:defRPr sz="1949">
                <a:solidFill>
                  <a:schemeClr val="bg1"/>
                </a:solidFill>
              </a:defRPr>
            </a:lvl2pPr>
            <a:lvl3pPr>
              <a:defRPr sz="1754">
                <a:solidFill>
                  <a:schemeClr val="bg1"/>
                </a:solidFill>
              </a:defRPr>
            </a:lvl3pPr>
            <a:lvl4pPr>
              <a:defRPr sz="1559">
                <a:solidFill>
                  <a:schemeClr val="bg1"/>
                </a:solidFill>
              </a:defRPr>
            </a:lvl4pPr>
            <a:lvl5pPr>
              <a:defRPr sz="155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1565456-579A-4C74-A519-A1526E70BCD9}"/>
              </a:ext>
            </a:extLst>
          </p:cNvPr>
          <p:cNvSpPr txBox="1">
            <a:spLocks/>
          </p:cNvSpPr>
          <p:nvPr/>
        </p:nvSpPr>
        <p:spPr>
          <a:xfrm>
            <a:off x="8390850" y="6374479"/>
            <a:ext cx="2673191" cy="365125"/>
          </a:xfrm>
          <a:prstGeom prst="rect">
            <a:avLst/>
          </a:prstGeom>
        </p:spPr>
        <p:txBody>
          <a:bodyPr vert="horz" lIns="89106" tIns="44553" rIns="89106" bIns="44553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D91B77-497B-47FD-B4D7-4F42D3063F9F}" type="slidenum">
              <a:rPr lang="id-ID" sz="1169" smtClean="0">
                <a:solidFill>
                  <a:schemeClr val="bg1"/>
                </a:solidFill>
              </a:rPr>
              <a:pPr algn="r"/>
              <a:t>‹#›</a:t>
            </a:fld>
            <a:endParaRPr lang="id-ID" sz="116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9030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7459-497D-4464-ADF2-2F41C181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56" y="365126"/>
            <a:ext cx="10247233" cy="1325563"/>
          </a:xfrm>
        </p:spPr>
        <p:txBody>
          <a:bodyPr/>
          <a:lstStyle>
            <a:lvl1pPr>
              <a:defRPr sz="3898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08558-E80A-4746-962B-7AE38A0D0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356" y="1681163"/>
            <a:ext cx="5026156" cy="823912"/>
          </a:xfrm>
        </p:spPr>
        <p:txBody>
          <a:bodyPr anchor="b"/>
          <a:lstStyle>
            <a:lvl1pPr marL="0" indent="0">
              <a:buNone/>
              <a:defRPr sz="1949" b="1">
                <a:solidFill>
                  <a:schemeClr val="tx1"/>
                </a:solidFill>
              </a:defRPr>
            </a:lvl1pPr>
            <a:lvl2pPr marL="445541" indent="0">
              <a:buNone/>
              <a:defRPr sz="1949" b="1"/>
            </a:lvl2pPr>
            <a:lvl3pPr marL="891083" indent="0">
              <a:buNone/>
              <a:defRPr sz="1754" b="1"/>
            </a:lvl3pPr>
            <a:lvl4pPr marL="1336624" indent="0">
              <a:buNone/>
              <a:defRPr sz="1559" b="1"/>
            </a:lvl4pPr>
            <a:lvl5pPr marL="1782166" indent="0">
              <a:buNone/>
              <a:defRPr sz="1559" b="1"/>
            </a:lvl5pPr>
            <a:lvl6pPr marL="2227707" indent="0">
              <a:buNone/>
              <a:defRPr sz="1559" b="1"/>
            </a:lvl6pPr>
            <a:lvl7pPr marL="2673248" indent="0">
              <a:buNone/>
              <a:defRPr sz="1559" b="1"/>
            </a:lvl7pPr>
            <a:lvl8pPr marL="3118790" indent="0">
              <a:buNone/>
              <a:defRPr sz="1559" b="1"/>
            </a:lvl8pPr>
            <a:lvl9pPr marL="3564331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AA653-435C-4F32-9200-3BCD2D8B7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356" y="2505075"/>
            <a:ext cx="5026156" cy="3684588"/>
          </a:xfrm>
        </p:spPr>
        <p:txBody>
          <a:bodyPr>
            <a:normAutofit/>
          </a:bodyPr>
          <a:lstStyle>
            <a:lvl1pPr>
              <a:defRPr sz="2339">
                <a:solidFill>
                  <a:schemeClr val="tx1"/>
                </a:solidFill>
              </a:defRPr>
            </a:lvl1pPr>
            <a:lvl2pPr>
              <a:defRPr sz="1949">
                <a:solidFill>
                  <a:schemeClr val="tx1"/>
                </a:solidFill>
              </a:defRPr>
            </a:lvl2pPr>
            <a:lvl3pPr>
              <a:defRPr sz="1754">
                <a:solidFill>
                  <a:schemeClr val="tx1"/>
                </a:solidFill>
              </a:defRPr>
            </a:lvl3pPr>
            <a:lvl4pPr>
              <a:defRPr sz="1559">
                <a:solidFill>
                  <a:schemeClr val="tx1"/>
                </a:solidFill>
              </a:defRPr>
            </a:lvl4pPr>
            <a:lvl5pPr>
              <a:defRPr sz="1559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5A5BE-9196-46E4-822A-8D50F2EEC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4680" y="1681163"/>
            <a:ext cx="5050909" cy="823912"/>
          </a:xfrm>
        </p:spPr>
        <p:txBody>
          <a:bodyPr anchor="b"/>
          <a:lstStyle>
            <a:lvl1pPr marL="0" indent="0">
              <a:buNone/>
              <a:defRPr sz="1949" b="1">
                <a:solidFill>
                  <a:schemeClr val="tx1"/>
                </a:solidFill>
              </a:defRPr>
            </a:lvl1pPr>
            <a:lvl2pPr marL="445541" indent="0">
              <a:buNone/>
              <a:defRPr sz="1949" b="1"/>
            </a:lvl2pPr>
            <a:lvl3pPr marL="891083" indent="0">
              <a:buNone/>
              <a:defRPr sz="1754" b="1"/>
            </a:lvl3pPr>
            <a:lvl4pPr marL="1336624" indent="0">
              <a:buNone/>
              <a:defRPr sz="1559" b="1"/>
            </a:lvl4pPr>
            <a:lvl5pPr marL="1782166" indent="0">
              <a:buNone/>
              <a:defRPr sz="1559" b="1"/>
            </a:lvl5pPr>
            <a:lvl6pPr marL="2227707" indent="0">
              <a:buNone/>
              <a:defRPr sz="1559" b="1"/>
            </a:lvl6pPr>
            <a:lvl7pPr marL="2673248" indent="0">
              <a:buNone/>
              <a:defRPr sz="1559" b="1"/>
            </a:lvl7pPr>
            <a:lvl8pPr marL="3118790" indent="0">
              <a:buNone/>
              <a:defRPr sz="1559" b="1"/>
            </a:lvl8pPr>
            <a:lvl9pPr marL="3564331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6A0DE-96A3-4E51-BA6C-300457684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14680" y="2505075"/>
            <a:ext cx="5050909" cy="3684588"/>
          </a:xfrm>
        </p:spPr>
        <p:txBody>
          <a:bodyPr>
            <a:normAutofit/>
          </a:bodyPr>
          <a:lstStyle>
            <a:lvl1pPr>
              <a:defRPr sz="2339">
                <a:solidFill>
                  <a:schemeClr val="tx1"/>
                </a:solidFill>
              </a:defRPr>
            </a:lvl1pPr>
            <a:lvl2pPr>
              <a:defRPr sz="1949">
                <a:solidFill>
                  <a:schemeClr val="tx1"/>
                </a:solidFill>
              </a:defRPr>
            </a:lvl2pPr>
            <a:lvl3pPr>
              <a:defRPr sz="1754">
                <a:solidFill>
                  <a:schemeClr val="tx1"/>
                </a:solidFill>
              </a:defRPr>
            </a:lvl3pPr>
            <a:lvl4pPr>
              <a:defRPr sz="1559">
                <a:solidFill>
                  <a:schemeClr val="tx1"/>
                </a:solidFill>
              </a:defRPr>
            </a:lvl4pPr>
            <a:lvl5pPr>
              <a:defRPr sz="1559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921DDEA-6650-4C1B-94CE-6D96434F0921}"/>
              </a:ext>
            </a:extLst>
          </p:cNvPr>
          <p:cNvSpPr txBox="1">
            <a:spLocks/>
          </p:cNvSpPr>
          <p:nvPr/>
        </p:nvSpPr>
        <p:spPr>
          <a:xfrm>
            <a:off x="8390850" y="6374479"/>
            <a:ext cx="2673191" cy="365125"/>
          </a:xfrm>
          <a:prstGeom prst="rect">
            <a:avLst/>
          </a:prstGeom>
        </p:spPr>
        <p:txBody>
          <a:bodyPr vert="horz" lIns="89106" tIns="44553" rIns="89106" bIns="44553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D91B77-497B-47FD-B4D7-4F42D3063F9F}" type="slidenum">
              <a:rPr lang="id-ID" sz="1169" smtClean="0">
                <a:solidFill>
                  <a:schemeClr val="tx1"/>
                </a:solidFill>
              </a:rPr>
              <a:pPr algn="r"/>
              <a:t>‹#›</a:t>
            </a:fld>
            <a:endParaRPr lang="id-ID" sz="116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37781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03E1-2C8B-4D27-BE96-54C5AD2C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AC817-AFE6-4B10-9B1B-4FE7A6FCBAD9}"/>
              </a:ext>
            </a:extLst>
          </p:cNvPr>
          <p:cNvSpPr txBox="1">
            <a:spLocks/>
          </p:cNvSpPr>
          <p:nvPr/>
        </p:nvSpPr>
        <p:spPr>
          <a:xfrm>
            <a:off x="8390850" y="6374479"/>
            <a:ext cx="2673191" cy="365125"/>
          </a:xfrm>
          <a:prstGeom prst="rect">
            <a:avLst/>
          </a:prstGeom>
        </p:spPr>
        <p:txBody>
          <a:bodyPr vert="horz" lIns="89106" tIns="44553" rIns="89106" bIns="44553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D91B77-497B-47FD-B4D7-4F42D3063F9F}" type="slidenum">
              <a:rPr lang="id-ID" sz="1169" smtClean="0">
                <a:solidFill>
                  <a:schemeClr val="tx1"/>
                </a:solidFill>
              </a:rPr>
              <a:pPr algn="r"/>
              <a:t>‹#›</a:t>
            </a:fld>
            <a:endParaRPr lang="id-ID" sz="116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055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" y="0"/>
            <a:ext cx="118789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809" y="1825626"/>
            <a:ext cx="10247233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61339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1D89-A4C6-478C-8FCD-AC9DA40AE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56" y="457200"/>
            <a:ext cx="3831883" cy="1600200"/>
          </a:xfrm>
        </p:spPr>
        <p:txBody>
          <a:bodyPr anchor="b">
            <a:normAutofit/>
          </a:bodyPr>
          <a:lstStyle>
            <a:lvl1pPr>
              <a:defRPr sz="272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4658D-B06D-4EF7-9D3D-E67E7B169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909" y="987426"/>
            <a:ext cx="6014680" cy="4873625"/>
          </a:xfrm>
        </p:spPr>
        <p:txBody>
          <a:bodyPr/>
          <a:lstStyle>
            <a:lvl1pPr>
              <a:defRPr sz="2729">
                <a:solidFill>
                  <a:schemeClr val="bg1"/>
                </a:solidFill>
              </a:defRPr>
            </a:lvl1pPr>
            <a:lvl2pPr>
              <a:defRPr sz="2339">
                <a:solidFill>
                  <a:schemeClr val="bg1"/>
                </a:solidFill>
              </a:defRPr>
            </a:lvl2pPr>
            <a:lvl3pPr>
              <a:defRPr sz="1949">
                <a:solidFill>
                  <a:schemeClr val="bg1"/>
                </a:solidFill>
              </a:defRPr>
            </a:lvl3pPr>
            <a:lvl4pPr>
              <a:defRPr sz="1754">
                <a:solidFill>
                  <a:schemeClr val="bg1"/>
                </a:solidFill>
              </a:defRPr>
            </a:lvl4pPr>
            <a:lvl5pPr>
              <a:defRPr sz="1754">
                <a:solidFill>
                  <a:schemeClr val="bg1"/>
                </a:solidFill>
              </a:defRPr>
            </a:lvl5pPr>
            <a:lvl6pPr>
              <a:defRPr sz="1949"/>
            </a:lvl6pPr>
            <a:lvl7pPr>
              <a:defRPr sz="1949"/>
            </a:lvl7pPr>
            <a:lvl8pPr>
              <a:defRPr sz="1949"/>
            </a:lvl8pPr>
            <a:lvl9pPr>
              <a:defRPr sz="19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F4BA-4C8A-4F5D-A34A-C5E88B358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356" y="2057400"/>
            <a:ext cx="3831883" cy="3811588"/>
          </a:xfrm>
        </p:spPr>
        <p:txBody>
          <a:bodyPr>
            <a:normAutofit/>
          </a:bodyPr>
          <a:lstStyle>
            <a:lvl1pPr marL="0" indent="0">
              <a:buNone/>
              <a:defRPr sz="1364">
                <a:solidFill>
                  <a:schemeClr val="bg1"/>
                </a:solidFill>
              </a:defRPr>
            </a:lvl1pPr>
            <a:lvl2pPr marL="445541" indent="0">
              <a:buNone/>
              <a:defRPr sz="1364"/>
            </a:lvl2pPr>
            <a:lvl3pPr marL="891083" indent="0">
              <a:buNone/>
              <a:defRPr sz="1169"/>
            </a:lvl3pPr>
            <a:lvl4pPr marL="1336624" indent="0">
              <a:buNone/>
              <a:defRPr sz="974"/>
            </a:lvl4pPr>
            <a:lvl5pPr marL="1782166" indent="0">
              <a:buNone/>
              <a:defRPr sz="974"/>
            </a:lvl5pPr>
            <a:lvl6pPr marL="2227707" indent="0">
              <a:buNone/>
              <a:defRPr sz="974"/>
            </a:lvl6pPr>
            <a:lvl7pPr marL="2673248" indent="0">
              <a:buNone/>
              <a:defRPr sz="974"/>
            </a:lvl7pPr>
            <a:lvl8pPr marL="3118790" indent="0">
              <a:buNone/>
              <a:defRPr sz="974"/>
            </a:lvl8pPr>
            <a:lvl9pPr marL="3564331" indent="0">
              <a:buNone/>
              <a:defRPr sz="9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CBC3BEB-EFD7-4037-9C22-B7A42FBE4D43}"/>
              </a:ext>
            </a:extLst>
          </p:cNvPr>
          <p:cNvSpPr txBox="1">
            <a:spLocks/>
          </p:cNvSpPr>
          <p:nvPr/>
        </p:nvSpPr>
        <p:spPr>
          <a:xfrm>
            <a:off x="8390850" y="6374479"/>
            <a:ext cx="2673191" cy="365125"/>
          </a:xfrm>
          <a:prstGeom prst="rect">
            <a:avLst/>
          </a:prstGeom>
        </p:spPr>
        <p:txBody>
          <a:bodyPr vert="horz" lIns="89106" tIns="44553" rIns="89106" bIns="44553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D91B77-497B-47FD-B4D7-4F42D3063F9F}" type="slidenum">
              <a:rPr lang="id-ID" sz="1169" smtClean="0">
                <a:solidFill>
                  <a:schemeClr val="bg1"/>
                </a:solidFill>
              </a:rPr>
              <a:pPr algn="r"/>
              <a:t>‹#›</a:t>
            </a:fld>
            <a:endParaRPr lang="id-ID" sz="116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54655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3B90-A025-4DF8-BFD4-809449B3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56" y="457200"/>
            <a:ext cx="3831883" cy="1600200"/>
          </a:xfrm>
        </p:spPr>
        <p:txBody>
          <a:bodyPr anchor="b"/>
          <a:lstStyle>
            <a:lvl1pPr>
              <a:defRPr sz="2729"/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01299-381F-4CA3-A16D-0F10D9479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50909" y="987426"/>
            <a:ext cx="6014680" cy="4873625"/>
          </a:xfrm>
        </p:spPr>
        <p:txBody>
          <a:bodyPr>
            <a:normAutofit/>
          </a:bodyPr>
          <a:lstStyle>
            <a:lvl1pPr marL="0" indent="0">
              <a:buNone/>
              <a:defRPr sz="2729"/>
            </a:lvl1pPr>
            <a:lvl2pPr marL="445541" indent="0">
              <a:buNone/>
              <a:defRPr sz="2729"/>
            </a:lvl2pPr>
            <a:lvl3pPr marL="891083" indent="0">
              <a:buNone/>
              <a:defRPr sz="2339"/>
            </a:lvl3pPr>
            <a:lvl4pPr marL="1336624" indent="0">
              <a:buNone/>
              <a:defRPr sz="1949"/>
            </a:lvl4pPr>
            <a:lvl5pPr marL="1782166" indent="0">
              <a:buNone/>
              <a:defRPr sz="1949"/>
            </a:lvl5pPr>
            <a:lvl6pPr marL="2227707" indent="0">
              <a:buNone/>
              <a:defRPr sz="1949"/>
            </a:lvl6pPr>
            <a:lvl7pPr marL="2673248" indent="0">
              <a:buNone/>
              <a:defRPr sz="1949"/>
            </a:lvl7pPr>
            <a:lvl8pPr marL="3118790" indent="0">
              <a:buNone/>
              <a:defRPr sz="1949"/>
            </a:lvl8pPr>
            <a:lvl9pPr marL="3564331" indent="0">
              <a:buNone/>
              <a:defRPr sz="1949"/>
            </a:lvl9pPr>
          </a:lstStyle>
          <a:p>
            <a:r>
              <a:rPr lang="en-US"/>
              <a:t>Click icon to add picture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B7A6D-32B2-4759-B96A-6B40FCD53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356" y="2057400"/>
            <a:ext cx="3831883" cy="3811588"/>
          </a:xfrm>
        </p:spPr>
        <p:txBody>
          <a:bodyPr/>
          <a:lstStyle>
            <a:lvl1pPr marL="0" indent="0">
              <a:buNone/>
              <a:defRPr sz="1364"/>
            </a:lvl1pPr>
            <a:lvl2pPr marL="445541" indent="0">
              <a:buNone/>
              <a:defRPr sz="1364"/>
            </a:lvl2pPr>
            <a:lvl3pPr marL="891083" indent="0">
              <a:buNone/>
              <a:defRPr sz="1169"/>
            </a:lvl3pPr>
            <a:lvl4pPr marL="1336624" indent="0">
              <a:buNone/>
              <a:defRPr sz="974"/>
            </a:lvl4pPr>
            <a:lvl5pPr marL="1782166" indent="0">
              <a:buNone/>
              <a:defRPr sz="974"/>
            </a:lvl5pPr>
            <a:lvl6pPr marL="2227707" indent="0">
              <a:buNone/>
              <a:defRPr sz="974"/>
            </a:lvl6pPr>
            <a:lvl7pPr marL="2673248" indent="0">
              <a:buNone/>
              <a:defRPr sz="974"/>
            </a:lvl7pPr>
            <a:lvl8pPr marL="3118790" indent="0">
              <a:buNone/>
              <a:defRPr sz="974"/>
            </a:lvl8pPr>
            <a:lvl9pPr marL="3564331" indent="0">
              <a:buNone/>
              <a:defRPr sz="9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458E44A-5063-4749-9201-B611ACED5365}"/>
              </a:ext>
            </a:extLst>
          </p:cNvPr>
          <p:cNvSpPr txBox="1">
            <a:spLocks/>
          </p:cNvSpPr>
          <p:nvPr/>
        </p:nvSpPr>
        <p:spPr>
          <a:xfrm>
            <a:off x="8390850" y="6374479"/>
            <a:ext cx="2673191" cy="365125"/>
          </a:xfrm>
          <a:prstGeom prst="rect">
            <a:avLst/>
          </a:prstGeom>
        </p:spPr>
        <p:txBody>
          <a:bodyPr vert="horz" lIns="89106" tIns="44553" rIns="89106" bIns="44553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D91B77-497B-47FD-B4D7-4F42D3063F9F}" type="slidenum">
              <a:rPr lang="id-ID" sz="1169" smtClean="0">
                <a:solidFill>
                  <a:schemeClr val="tx1"/>
                </a:solidFill>
              </a:rPr>
              <a:pPr algn="r"/>
              <a:t>‹#›</a:t>
            </a:fld>
            <a:endParaRPr lang="id-ID" sz="116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57857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E263-D981-4E1A-96BE-50D71EC1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C9755-F399-4AE3-9787-E1DB690C2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0862CF4-F9C1-4120-A428-AE95C4C62529}"/>
              </a:ext>
            </a:extLst>
          </p:cNvPr>
          <p:cNvSpPr txBox="1">
            <a:spLocks/>
          </p:cNvSpPr>
          <p:nvPr/>
        </p:nvSpPr>
        <p:spPr>
          <a:xfrm>
            <a:off x="8390850" y="6374479"/>
            <a:ext cx="2673191" cy="365125"/>
          </a:xfrm>
          <a:prstGeom prst="rect">
            <a:avLst/>
          </a:prstGeom>
        </p:spPr>
        <p:txBody>
          <a:bodyPr vert="horz" lIns="89106" tIns="44553" rIns="89106" bIns="44553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D91B77-497B-47FD-B4D7-4F42D3063F9F}" type="slidenum">
              <a:rPr lang="id-ID" sz="1169" smtClean="0">
                <a:solidFill>
                  <a:schemeClr val="tx1"/>
                </a:solidFill>
              </a:rPr>
              <a:pPr algn="r"/>
              <a:t>‹#›</a:t>
            </a:fld>
            <a:endParaRPr lang="id-ID" sz="116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518089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7330C-851D-432B-805E-EF08131C4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02233" y="365125"/>
            <a:ext cx="256180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0AAAB-077B-4E6E-904F-0C682F5BB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16809" y="365125"/>
            <a:ext cx="753691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A91B7-1EA2-48D5-84ED-BF7D3CAD108D}"/>
              </a:ext>
            </a:extLst>
          </p:cNvPr>
          <p:cNvSpPr txBox="1">
            <a:spLocks/>
          </p:cNvSpPr>
          <p:nvPr/>
        </p:nvSpPr>
        <p:spPr>
          <a:xfrm>
            <a:off x="8390850" y="6374479"/>
            <a:ext cx="2673191" cy="365125"/>
          </a:xfrm>
          <a:prstGeom prst="rect">
            <a:avLst/>
          </a:prstGeom>
        </p:spPr>
        <p:txBody>
          <a:bodyPr vert="horz" lIns="89106" tIns="44553" rIns="89106" bIns="44553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D91B77-497B-47FD-B4D7-4F42D3063F9F}" type="slidenum">
              <a:rPr lang="id-ID" sz="1169" smtClean="0">
                <a:solidFill>
                  <a:schemeClr val="tx1"/>
                </a:solidFill>
              </a:rPr>
              <a:pPr algn="r"/>
              <a:t>‹#›</a:t>
            </a:fld>
            <a:endParaRPr lang="id-ID" sz="116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12418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67082" y="2321960"/>
            <a:ext cx="10098723" cy="2462695"/>
          </a:xfrm>
        </p:spPr>
        <p:txBody>
          <a:bodyPr anchor="ctr">
            <a:normAutofit/>
          </a:bodyPr>
          <a:lstStyle>
            <a:lvl1pPr algn="ctr">
              <a:defRPr sz="4800" b="0" u="none" spc="0" baseline="0">
                <a:solidFill>
                  <a:schemeClr val="bg1"/>
                </a:solidFill>
                <a:latin typeface="Circular Std 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62201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91064" y="1122364"/>
            <a:ext cx="10098723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91064" y="4356100"/>
            <a:ext cx="10098723" cy="901700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16809" y="6356353"/>
            <a:ext cx="267319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850" y="6356353"/>
            <a:ext cx="2673191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7175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" y="0"/>
            <a:ext cx="11878995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883875"/>
            <a:ext cx="1188085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0621" y="2349500"/>
            <a:ext cx="10247233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810621" y="3657601"/>
            <a:ext cx="10247233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" y="0"/>
            <a:ext cx="118789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621" y="1709741"/>
            <a:ext cx="1024723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621" y="4589466"/>
            <a:ext cx="1024723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" y="0"/>
            <a:ext cx="118789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809" y="1825625"/>
            <a:ext cx="5049361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4680" y="1825625"/>
            <a:ext cx="5049361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" y="0"/>
            <a:ext cx="118789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365128"/>
            <a:ext cx="10247233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57" y="1681163"/>
            <a:ext cx="5026156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57" y="2505075"/>
            <a:ext cx="5026156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4682" y="1681163"/>
            <a:ext cx="5050908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4682" y="2505075"/>
            <a:ext cx="5050908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" y="0"/>
            <a:ext cx="118789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" y="0"/>
            <a:ext cx="11878995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" y="0"/>
            <a:ext cx="118789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7" y="457200"/>
            <a:ext cx="38318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909" y="987428"/>
            <a:ext cx="601468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57" y="2057400"/>
            <a:ext cx="38318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809" y="365128"/>
            <a:ext cx="102472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809" y="1825625"/>
            <a:ext cx="102472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809" y="6356353"/>
            <a:ext cx="26731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532" y="6356353"/>
            <a:ext cx="4009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0850" y="6356353"/>
            <a:ext cx="26731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2F0B1-0336-44B4-998C-9B2345BF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09" y="365126"/>
            <a:ext cx="102472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9E83E-3045-4EBC-8791-B2365AA78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6809" y="1825625"/>
            <a:ext cx="102472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8755B-6121-45FF-AAD8-7A8BB3606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0850" y="6356351"/>
            <a:ext cx="26731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855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</p:sldLayoutIdLst>
  <p:hf sldNum="0" hdr="0" ftr="0" dt="0"/>
  <p:txStyles>
    <p:titleStyle>
      <a:lvl1pPr algn="l" defTabSz="891083" rtl="0" eaLnBrk="1" latinLnBrk="0" hangingPunct="1">
        <a:lnSpc>
          <a:spcPct val="90000"/>
        </a:lnSpc>
        <a:spcBef>
          <a:spcPct val="0"/>
        </a:spcBef>
        <a:buNone/>
        <a:defRPr sz="4288" kern="1200">
          <a:solidFill>
            <a:schemeClr val="tx1"/>
          </a:solidFill>
          <a:latin typeface="Circular Std Bold" panose="020B0804020101010102"/>
          <a:ea typeface="+mj-ea"/>
          <a:cs typeface="+mj-cs"/>
        </a:defRPr>
      </a:lvl1pPr>
    </p:titleStyle>
    <p:bodyStyle>
      <a:lvl1pPr marL="222771" indent="-222771" algn="l" defTabSz="8910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2729" kern="1200">
          <a:solidFill>
            <a:schemeClr val="tx1"/>
          </a:solidFill>
          <a:latin typeface="Circular Std Book" panose="020B0604020101020102"/>
          <a:ea typeface="+mn-ea"/>
          <a:cs typeface="+mn-cs"/>
        </a:defRPr>
      </a:lvl1pPr>
      <a:lvl2pPr marL="668312" indent="-222771" algn="l" defTabSz="891083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Circular Std Book" panose="020B0604020101020102"/>
          <a:ea typeface="+mn-ea"/>
          <a:cs typeface="+mn-cs"/>
        </a:defRPr>
      </a:lvl2pPr>
      <a:lvl3pPr marL="1113854" indent="-222771" algn="l" defTabSz="891083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9" kern="1200">
          <a:solidFill>
            <a:schemeClr val="tx1"/>
          </a:solidFill>
          <a:latin typeface="Circular Std Book" panose="020B0604020101020102"/>
          <a:ea typeface="+mn-ea"/>
          <a:cs typeface="+mn-cs"/>
        </a:defRPr>
      </a:lvl3pPr>
      <a:lvl4pPr marL="1559395" indent="-222771" algn="l" defTabSz="891083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Circular Std Book" panose="020B0604020101020102"/>
          <a:ea typeface="+mn-ea"/>
          <a:cs typeface="+mn-cs"/>
        </a:defRPr>
      </a:lvl4pPr>
      <a:lvl5pPr marL="2004936" indent="-222771" algn="l" defTabSz="891083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Circular Std Book" panose="020B0604020101020102"/>
          <a:ea typeface="+mn-ea"/>
          <a:cs typeface="+mn-cs"/>
        </a:defRPr>
      </a:lvl5pPr>
      <a:lvl6pPr marL="2450478" indent="-222771" algn="l" defTabSz="891083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896019" indent="-222771" algn="l" defTabSz="891083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341561" indent="-222771" algn="l" defTabSz="891083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787102" indent="-222771" algn="l" defTabSz="891083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083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45541" algn="l" defTabSz="891083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2pPr>
      <a:lvl3pPr marL="891083" algn="l" defTabSz="891083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336624" algn="l" defTabSz="891083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82166" algn="l" defTabSz="891083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27707" algn="l" defTabSz="891083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73248" algn="l" defTabSz="891083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118790" algn="l" defTabSz="891083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564331" algn="l" defTabSz="891083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nsbecker/melbourne-housing-snapsh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F8DFDD-D960-4CD8-B690-399BE31EA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Statistics Exercise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54AAD6-D384-4656-A9D6-0770CEDAB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STATISTICS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1B4B66-9DF7-45B9-B16F-6B6367E043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 2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95532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idx="1"/>
          </p:nvPr>
        </p:nvSpPr>
        <p:spPr>
          <a:xfrm>
            <a:off x="816810" y="1882792"/>
            <a:ext cx="10058020" cy="186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lnSpc>
                <a:spcPct val="150000"/>
              </a:lnSpc>
              <a:spcBef>
                <a:spcPts val="0"/>
              </a:spcBef>
              <a:buSzPct val="99000"/>
              <a:buNone/>
            </a:pPr>
            <a:r>
              <a:rPr lang="id-ID" b="0" i="0" dirty="0">
                <a:effectLst/>
                <a:latin typeface="Circular Std Bold" panose="020B0804020101010102"/>
              </a:rPr>
              <a:t>Jika diasumsikan </a:t>
            </a:r>
            <a:r>
              <a:rPr lang="id-ID" b="1" i="0" dirty="0">
                <a:effectLst/>
                <a:latin typeface="Circular Std Bold" panose="020B0804020101010102"/>
              </a:rPr>
              <a:t>tidak</a:t>
            </a:r>
            <a:r>
              <a:rPr lang="id-ID" b="0" i="0" dirty="0">
                <a:effectLst/>
                <a:latin typeface="Circular Std Bold" panose="020B0804020101010102"/>
              </a:rPr>
              <a:t> memenuhi syarat statistik </a:t>
            </a:r>
            <a:r>
              <a:rPr lang="id-ID" b="0" i="0" dirty="0" err="1">
                <a:effectLst/>
                <a:latin typeface="Circular Std Bold" panose="020B0804020101010102"/>
              </a:rPr>
              <a:t>parametrik</a:t>
            </a:r>
            <a:r>
              <a:rPr lang="id-ID" b="0" i="0" dirty="0">
                <a:effectLst/>
                <a:latin typeface="Circular Std Bold" panose="020B0804020101010102"/>
              </a:rPr>
              <a:t>, hitung seberapa kuat korelasi variabel </a:t>
            </a:r>
            <a:r>
              <a:rPr lang="id-ID" b="1" i="0" dirty="0" err="1">
                <a:effectLst/>
                <a:latin typeface="Circular Std Bold" panose="020B0804020101010102"/>
              </a:rPr>
              <a:t>Distance</a:t>
            </a:r>
            <a:r>
              <a:rPr lang="id-ID" b="0" i="0" dirty="0">
                <a:effectLst/>
                <a:latin typeface="Circular Std Bold" panose="020B0804020101010102"/>
              </a:rPr>
              <a:t> dengan </a:t>
            </a:r>
            <a:r>
              <a:rPr lang="id-ID" b="1" i="0" dirty="0" err="1">
                <a:effectLst/>
                <a:latin typeface="Circular Std Bold" panose="020B0804020101010102"/>
              </a:rPr>
              <a:t>Price</a:t>
            </a:r>
            <a:r>
              <a:rPr lang="id-ID" b="0" i="0" dirty="0">
                <a:effectLst/>
                <a:latin typeface="Circular Std Bold" panose="020B0804020101010102"/>
              </a:rPr>
              <a:t>, serta arah korelasinya!</a:t>
            </a:r>
            <a:endParaRPr lang="id-ID" dirty="0">
              <a:latin typeface="Circular Std Bold" panose="020B080402010101010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6810" y="516880"/>
            <a:ext cx="8943878" cy="925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rcular Std Bold" panose="020B0804020101010102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Nomor</a:t>
            </a:r>
            <a:r>
              <a: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rcular Std Bold" panose="020B0804020101010102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ircular Std Bold" panose="020B0804020101010102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  <a:endParaRPr kumimoji="0" lang="id-ID" sz="40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ld" panose="020B0804020101010102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2539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idx="1"/>
          </p:nvPr>
        </p:nvSpPr>
        <p:spPr>
          <a:xfrm>
            <a:off x="572645" y="2024207"/>
            <a:ext cx="11074712" cy="463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2600" indent="-457200">
              <a:lnSpc>
                <a:spcPct val="150000"/>
              </a:lnSpc>
              <a:spcBef>
                <a:spcPts val="0"/>
              </a:spcBef>
              <a:buSzPct val="99000"/>
              <a:buFont typeface="+mj-lt"/>
              <a:buAutoNum type="alphaLcParenR"/>
            </a:pPr>
            <a:r>
              <a:rPr lang="id-ID" b="0" i="0" dirty="0">
                <a:effectLst/>
                <a:latin typeface="Circular Std Bold" panose="020B0804020101010102"/>
              </a:rPr>
              <a:t>Dari beberapa </a:t>
            </a:r>
            <a:r>
              <a:rPr lang="id-ID" b="0" i="0" dirty="0" err="1">
                <a:effectLst/>
                <a:latin typeface="Circular Std Bold" panose="020B0804020101010102"/>
              </a:rPr>
              <a:t>Regionname</a:t>
            </a:r>
            <a:r>
              <a:rPr lang="id-ID" b="0" i="0" dirty="0">
                <a:effectLst/>
                <a:latin typeface="Circular Std Bold" panose="020B0804020101010102"/>
              </a:rPr>
              <a:t> manakah </a:t>
            </a:r>
            <a:r>
              <a:rPr lang="id-ID" b="1" i="0" dirty="0" err="1">
                <a:effectLst/>
                <a:latin typeface="Circular Std Bold" panose="020B0804020101010102"/>
              </a:rPr>
              <a:t>Regionname</a:t>
            </a:r>
            <a:r>
              <a:rPr lang="id-ID" b="0" i="0" dirty="0">
                <a:effectLst/>
                <a:latin typeface="Circular Std Bold" panose="020B0804020101010102"/>
              </a:rPr>
              <a:t> yang variabel jumlah jarak ke CBD (</a:t>
            </a:r>
            <a:r>
              <a:rPr lang="id-ID" b="1" i="0" dirty="0" err="1">
                <a:effectLst/>
                <a:latin typeface="Circular Std Bold" panose="020B0804020101010102"/>
              </a:rPr>
              <a:t>Distance</a:t>
            </a:r>
            <a:r>
              <a:rPr lang="id-ID" b="0" i="0" dirty="0">
                <a:effectLst/>
                <a:latin typeface="Circular Std Bold" panose="020B0804020101010102"/>
              </a:rPr>
              <a:t>) paling tidak berkorelasi dengan variabel harga rumah (</a:t>
            </a:r>
            <a:r>
              <a:rPr lang="id-ID" b="1" i="0" dirty="0" err="1">
                <a:effectLst/>
                <a:latin typeface="Circular Std Bold" panose="020B0804020101010102"/>
              </a:rPr>
              <a:t>Price</a:t>
            </a:r>
            <a:r>
              <a:rPr lang="id-ID" b="0" i="0" dirty="0">
                <a:effectLst/>
                <a:latin typeface="Circular Std Bold" panose="020B0804020101010102"/>
              </a:rPr>
              <a:t>)! </a:t>
            </a:r>
          </a:p>
          <a:p>
            <a:pPr marL="482600" indent="-457200">
              <a:lnSpc>
                <a:spcPct val="150000"/>
              </a:lnSpc>
              <a:spcBef>
                <a:spcPts val="0"/>
              </a:spcBef>
              <a:buSzPct val="99000"/>
              <a:buFont typeface="+mj-lt"/>
              <a:buAutoNum type="alphaLcParenR"/>
            </a:pPr>
            <a:r>
              <a:rPr lang="id-ID" b="0" i="0" dirty="0">
                <a:effectLst/>
                <a:latin typeface="Circular Std Bold" panose="020B0804020101010102"/>
              </a:rPr>
              <a:t>Serta tampilkan juga </a:t>
            </a:r>
            <a:r>
              <a:rPr lang="id-ID" b="0" i="0" dirty="0" err="1">
                <a:effectLst/>
                <a:latin typeface="Circular Std Bold" panose="020B0804020101010102"/>
              </a:rPr>
              <a:t>Regionname</a:t>
            </a:r>
            <a:r>
              <a:rPr lang="id-ID" b="0" i="0" dirty="0">
                <a:effectLst/>
                <a:latin typeface="Circular Std Bold" panose="020B0804020101010102"/>
              </a:rPr>
              <a:t> yang paling berkorelasi kedua variabel ini!</a:t>
            </a:r>
          </a:p>
          <a:p>
            <a:pPr marL="482600" indent="-457200">
              <a:lnSpc>
                <a:spcPct val="150000"/>
              </a:lnSpc>
              <a:spcBef>
                <a:spcPts val="0"/>
              </a:spcBef>
              <a:buSzPct val="99000"/>
              <a:buFont typeface="+mj-lt"/>
              <a:buAutoNum type="alphaLcParenR"/>
            </a:pPr>
            <a:r>
              <a:rPr lang="id-ID" b="0" i="0" dirty="0">
                <a:effectLst/>
                <a:latin typeface="Circular Std Bold" panose="020B0804020101010102"/>
              </a:rPr>
              <a:t>Diasumsikan telah memenuhi syarat statistik </a:t>
            </a:r>
            <a:r>
              <a:rPr lang="id-ID" b="0" i="0" dirty="0" err="1">
                <a:effectLst/>
                <a:latin typeface="Circular Std Bold" panose="020B0804020101010102"/>
              </a:rPr>
              <a:t>parametrik</a:t>
            </a:r>
            <a:r>
              <a:rPr lang="id-ID" b="0" i="0" dirty="0">
                <a:effectLst/>
                <a:latin typeface="Circular Std Bold" panose="020B0804020101010102"/>
              </a:rPr>
              <a:t>.</a:t>
            </a:r>
            <a:endParaRPr lang="id-ID" dirty="0">
              <a:latin typeface="Circular Std Bold" panose="020B080402010101010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1749" y="538145"/>
            <a:ext cx="3702028" cy="925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rcular Std Bold" panose="020B0804020101010102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Nomor</a:t>
            </a:r>
            <a:r>
              <a: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rcular Std Bold" panose="020B0804020101010102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8</a:t>
            </a:r>
            <a:endParaRPr kumimoji="0" lang="id-ID" sz="40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ld" panose="020B0804020101010102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0000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idx="1"/>
          </p:nvPr>
        </p:nvSpPr>
        <p:spPr>
          <a:xfrm>
            <a:off x="816809" y="2084168"/>
            <a:ext cx="9567398" cy="463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lnSpc>
                <a:spcPct val="100000"/>
              </a:lnSpc>
              <a:spcBef>
                <a:spcPts val="0"/>
              </a:spcBef>
              <a:buSzPct val="99000"/>
              <a:buNone/>
            </a:pPr>
            <a:r>
              <a:rPr lang="id-ID" b="0" i="0" dirty="0">
                <a:effectLst/>
                <a:latin typeface="Circular Std Bold" panose="020B0804020101010102"/>
              </a:rPr>
              <a:t>Uji hipotesis apakah metode pembelian/</a:t>
            </a:r>
            <a:r>
              <a:rPr lang="id-ID" b="1" i="0" dirty="0" err="1">
                <a:effectLst/>
                <a:latin typeface="Circular Std Bold" panose="020B0804020101010102"/>
              </a:rPr>
              <a:t>Method</a:t>
            </a:r>
            <a:r>
              <a:rPr lang="id-ID" b="0" i="0" dirty="0">
                <a:effectLst/>
                <a:latin typeface="Circular Std Bold" panose="020B0804020101010102"/>
              </a:rPr>
              <a:t> berkaitan dengan tipe rumah/</a:t>
            </a:r>
            <a:r>
              <a:rPr lang="id-ID" b="1" i="0" dirty="0">
                <a:effectLst/>
                <a:latin typeface="Circular Std Bold" panose="020B0804020101010102"/>
              </a:rPr>
              <a:t> </a:t>
            </a:r>
            <a:r>
              <a:rPr lang="id-ID" b="1" i="0" dirty="0" err="1">
                <a:effectLst/>
                <a:latin typeface="Circular Std Bold" panose="020B0804020101010102"/>
              </a:rPr>
              <a:t>Type</a:t>
            </a:r>
            <a:r>
              <a:rPr lang="id-ID" b="0" i="0" dirty="0">
                <a:effectLst/>
                <a:latin typeface="Circular Std Bold" panose="020B0804020101010102"/>
              </a:rPr>
              <a:t> (dependen) atau tidak saling berkaitan (independen)!</a:t>
            </a:r>
          </a:p>
          <a:p>
            <a:pPr marL="0" indent="0" algn="l">
              <a:buNone/>
            </a:pPr>
            <a:endParaRPr lang="id-ID" b="1" i="0" dirty="0">
              <a:effectLst/>
              <a:latin typeface="Circular Std Bold" panose="020B0804020101010102"/>
            </a:endParaRPr>
          </a:p>
          <a:p>
            <a:pPr marL="0" indent="0" algn="l">
              <a:buNone/>
            </a:pPr>
            <a:r>
              <a:rPr lang="en-US" b="1" i="0" dirty="0">
                <a:effectLst/>
                <a:latin typeface="Circular Std Bold" panose="020B0804020101010102"/>
              </a:rPr>
              <a:t>Hypothesis: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ircular Std Bold" panose="020B0804020101010102"/>
              </a:rPr>
              <a:t>Ho : The two variables are independent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ircular Std Bold" panose="020B0804020101010102"/>
              </a:rPr>
              <a:t>Ha : The two variables are dependent.</a:t>
            </a:r>
          </a:p>
          <a:p>
            <a:pPr marL="25400" indent="0">
              <a:lnSpc>
                <a:spcPct val="150000"/>
              </a:lnSpc>
              <a:spcBef>
                <a:spcPts val="0"/>
              </a:spcBef>
              <a:buSzPct val="99000"/>
              <a:buNone/>
            </a:pPr>
            <a:endParaRPr lang="id-ID" dirty="0">
              <a:latin typeface="Circular Std Bold" panose="020B080402010101010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6809" y="559410"/>
            <a:ext cx="2914682" cy="925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rcular Std Bold" panose="020B0804020101010102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Nomor</a:t>
            </a:r>
            <a:r>
              <a: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rcular Std Bold" panose="020B0804020101010102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id-ID" sz="4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rcular Std Bold" panose="020B0804020101010102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9</a:t>
            </a:r>
            <a:endParaRPr kumimoji="0" lang="id-ID" sz="40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ld" panose="020B0804020101010102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174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idx="1"/>
          </p:nvPr>
        </p:nvSpPr>
        <p:spPr>
          <a:xfrm>
            <a:off x="816809" y="1964246"/>
            <a:ext cx="9572886" cy="463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l">
              <a:buNone/>
            </a:pPr>
            <a:r>
              <a:rPr lang="id-ID" b="0" i="0" dirty="0">
                <a:effectLst/>
                <a:latin typeface="Circular Std Bold"/>
              </a:rPr>
              <a:t>Uji hipotesis apakah rata-rata harga rumah (</a:t>
            </a:r>
            <a:r>
              <a:rPr lang="id-ID" b="1" i="0" dirty="0" err="1">
                <a:effectLst/>
                <a:latin typeface="Circular Std Bold"/>
              </a:rPr>
              <a:t>Price</a:t>
            </a:r>
            <a:r>
              <a:rPr lang="id-ID" b="0" i="0" dirty="0">
                <a:effectLst/>
                <a:latin typeface="Circular Std Bold"/>
              </a:rPr>
              <a:t>) antar </a:t>
            </a:r>
            <a:r>
              <a:rPr lang="id-ID" b="0" i="0" dirty="0" err="1">
                <a:effectLst/>
                <a:latin typeface="Circular Std Bold"/>
              </a:rPr>
              <a:t>Regionname</a:t>
            </a:r>
            <a:r>
              <a:rPr lang="id-ID" b="0" i="0" dirty="0">
                <a:effectLst/>
                <a:latin typeface="Circular Std Bold"/>
              </a:rPr>
              <a:t> berbeda ataukah sama! Diasumsikan persyaratan statistik </a:t>
            </a:r>
            <a:r>
              <a:rPr lang="id-ID" b="0" i="0" dirty="0" err="1">
                <a:effectLst/>
                <a:latin typeface="Circular Std Bold"/>
              </a:rPr>
              <a:t>parametrik</a:t>
            </a:r>
            <a:r>
              <a:rPr lang="id-ID" b="0" i="0" dirty="0">
                <a:effectLst/>
                <a:latin typeface="Circular Std Bold"/>
              </a:rPr>
              <a:t> terpenuhi</a:t>
            </a:r>
          </a:p>
          <a:p>
            <a:pPr marL="0" indent="0" algn="l">
              <a:buNone/>
            </a:pPr>
            <a:endParaRPr lang="id-ID" b="1" i="0" dirty="0">
              <a:effectLst/>
              <a:latin typeface="Circular Std Bold"/>
            </a:endParaRPr>
          </a:p>
          <a:p>
            <a:pPr marL="0" indent="0" algn="l">
              <a:buNone/>
            </a:pPr>
            <a:r>
              <a:rPr lang="id-ID" b="1" i="0" dirty="0">
                <a:effectLst/>
                <a:latin typeface="Circular Std Bold"/>
              </a:rPr>
              <a:t>Hipotesis</a:t>
            </a:r>
            <a:r>
              <a:rPr lang="id-ID" b="0" i="0" dirty="0">
                <a:effectLst/>
                <a:latin typeface="Circular Std Bold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b="0" i="0" dirty="0">
                <a:effectLst/>
                <a:latin typeface="Circular Std Bold"/>
              </a:rPr>
              <a:t>Ho : </a:t>
            </a:r>
            <a:r>
              <a:rPr lang="el-GR" b="0" i="0" dirty="0">
                <a:effectLst/>
                <a:latin typeface="Circular Std Bold"/>
              </a:rPr>
              <a:t>μ1 = μ2 = … = μ</a:t>
            </a:r>
            <a:r>
              <a:rPr lang="id-ID" b="0" i="0" dirty="0">
                <a:effectLst/>
                <a:latin typeface="Circular Std Bold"/>
              </a:rPr>
              <a:t>k (Rata-rata harga rumah antar </a:t>
            </a:r>
            <a:r>
              <a:rPr lang="id-ID" b="0" i="0" dirty="0" err="1">
                <a:effectLst/>
                <a:latin typeface="Circular Std Bold"/>
              </a:rPr>
              <a:t>Regionname</a:t>
            </a:r>
            <a:r>
              <a:rPr lang="id-ID" b="0" i="0" dirty="0">
                <a:effectLst/>
                <a:latin typeface="Circular Std Bold"/>
              </a:rPr>
              <a:t> sama)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b="0" i="0" dirty="0">
                <a:effectLst/>
                <a:latin typeface="Circular Std Bold"/>
              </a:rPr>
              <a:t>Ha : Setidaknya ada satu pasang </a:t>
            </a:r>
            <a:r>
              <a:rPr lang="id-ID" b="0" i="0" dirty="0" err="1">
                <a:effectLst/>
                <a:latin typeface="Circular Std Bold"/>
              </a:rPr>
              <a:t>Regionname</a:t>
            </a:r>
            <a:r>
              <a:rPr lang="id-ID" b="0" i="0" dirty="0">
                <a:effectLst/>
                <a:latin typeface="Circular Std Bold"/>
              </a:rPr>
              <a:t> yang rata-rata harga rumahnya tidak sama, tapi kita tidak tahu yang mana</a:t>
            </a:r>
          </a:p>
        </p:txBody>
      </p:sp>
      <p:sp>
        <p:nvSpPr>
          <p:cNvPr id="2" name="Rectangle 1"/>
          <p:cNvSpPr/>
          <p:nvPr/>
        </p:nvSpPr>
        <p:spPr>
          <a:xfrm>
            <a:off x="816809" y="591308"/>
            <a:ext cx="2914682" cy="925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rcular Std Bold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Nomor</a:t>
            </a:r>
            <a:r>
              <a: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rcular Std Bold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id-ID" sz="4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rcular Std Bold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10</a:t>
            </a:r>
            <a:endParaRPr kumimoji="0" lang="id-ID" sz="40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ld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235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964F0D-3EE5-4651-86F8-A871DBAB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Petunjuk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id-ID" dirty="0">
                <a:latin typeface="Circular Std Bold" panose="020B0804020101010102"/>
              </a:rPr>
              <a:t>Soal ini akan menguji pemahaman tentang s</a:t>
            </a:r>
            <a:r>
              <a:rPr lang="en-US" dirty="0" err="1">
                <a:latin typeface="Circular Std Bold" panose="020B0804020101010102"/>
              </a:rPr>
              <a:t>tatistik</a:t>
            </a:r>
            <a:r>
              <a:rPr lang="en-US" dirty="0">
                <a:latin typeface="Circular Std Bold" panose="020B0804020101010102"/>
              </a:rPr>
              <a:t> </a:t>
            </a:r>
            <a:r>
              <a:rPr lang="en-US" dirty="0" err="1">
                <a:latin typeface="Circular Std Bold" panose="020B0804020101010102"/>
              </a:rPr>
              <a:t>mulai</a:t>
            </a:r>
            <a:r>
              <a:rPr lang="en-US" dirty="0">
                <a:latin typeface="Circular Std Bold" panose="020B0804020101010102"/>
              </a:rPr>
              <a:t> </a:t>
            </a:r>
            <a:r>
              <a:rPr lang="en-US" dirty="0" err="1">
                <a:latin typeface="Circular Std Bold" panose="020B0804020101010102"/>
              </a:rPr>
              <a:t>dari</a:t>
            </a:r>
            <a:r>
              <a:rPr lang="en-US" dirty="0">
                <a:latin typeface="Circular Std Bold" panose="020B0804020101010102"/>
              </a:rPr>
              <a:t> </a:t>
            </a:r>
            <a:r>
              <a:rPr lang="id-ID" dirty="0">
                <a:latin typeface="Circular Std Bold" panose="020B0804020101010102"/>
              </a:rPr>
              <a:t>statistik deskriptif, uji hipotesis, dan uji korelasi.</a:t>
            </a:r>
          </a:p>
          <a:p>
            <a:pPr marL="457200" marR="0" lvl="0" indent="-431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id-ID" dirty="0">
                <a:latin typeface="Circular Std Bold" panose="020B0804020101010102"/>
              </a:rPr>
              <a:t>Gunakan </a:t>
            </a:r>
            <a:r>
              <a:rPr lang="id-ID" dirty="0" err="1">
                <a:latin typeface="Circular Std Bold" panose="020B0804020101010102"/>
              </a:rPr>
              <a:t>JuyterLab</a:t>
            </a:r>
            <a:r>
              <a:rPr lang="id-ID" dirty="0">
                <a:latin typeface="Circular Std Bold" panose="020B0804020101010102"/>
              </a:rPr>
              <a:t>/</a:t>
            </a:r>
            <a:r>
              <a:rPr lang="id-ID" dirty="0" err="1">
                <a:latin typeface="Circular Std Bold" panose="020B0804020101010102"/>
              </a:rPr>
              <a:t>Jupyter</a:t>
            </a:r>
            <a:r>
              <a:rPr lang="id-ID" dirty="0">
                <a:latin typeface="Circular Std Bold" panose="020B0804020101010102"/>
              </a:rPr>
              <a:t> </a:t>
            </a:r>
            <a:r>
              <a:rPr lang="id-ID" dirty="0" err="1">
                <a:latin typeface="Circular Std Bold" panose="020B0804020101010102"/>
              </a:rPr>
              <a:t>Notebook</a:t>
            </a:r>
            <a:r>
              <a:rPr lang="id-ID" dirty="0">
                <a:latin typeface="Circular Std Bold" panose="020B0804020101010102"/>
              </a:rPr>
              <a:t> untuk menuliskan </a:t>
            </a:r>
            <a:r>
              <a:rPr lang="id-ID" dirty="0" err="1">
                <a:latin typeface="Circular Std Bold" panose="020B0804020101010102"/>
              </a:rPr>
              <a:t>code</a:t>
            </a:r>
            <a:r>
              <a:rPr lang="id-ID" dirty="0">
                <a:latin typeface="Circular Std Bold" panose="020B0804020101010102"/>
              </a:rPr>
              <a:t> jawaban soal ini.</a:t>
            </a:r>
          </a:p>
          <a:p>
            <a:pPr marL="457200" indent="-43180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id-ID" dirty="0">
                <a:latin typeface="Circular Std Bold" panose="020B0804020101010102"/>
              </a:rPr>
              <a:t>Pada latihan ini, kita akan menggunakan data “</a:t>
            </a:r>
            <a:r>
              <a:rPr lang="id-ID" b="1" dirty="0">
                <a:latin typeface="Circular Std Bold" panose="020B0804020101010102"/>
              </a:rPr>
              <a:t>Melbourne </a:t>
            </a:r>
            <a:r>
              <a:rPr lang="id-ID" b="1" dirty="0" err="1">
                <a:latin typeface="Circular Std Bold" panose="020B0804020101010102"/>
              </a:rPr>
              <a:t>Housing</a:t>
            </a:r>
            <a:r>
              <a:rPr lang="id-ID" b="1" dirty="0">
                <a:latin typeface="Circular Std Bold" panose="020B0804020101010102"/>
              </a:rPr>
              <a:t> </a:t>
            </a:r>
            <a:r>
              <a:rPr lang="id-ID" b="1" dirty="0" err="1">
                <a:latin typeface="Circular Std Bold" panose="020B0804020101010102"/>
              </a:rPr>
              <a:t>Snapshot</a:t>
            </a:r>
            <a:r>
              <a:rPr lang="id-ID" b="1" dirty="0">
                <a:latin typeface="Circular Std Bold" panose="020B0804020101010102"/>
              </a:rPr>
              <a:t>” </a:t>
            </a:r>
            <a:r>
              <a:rPr lang="id-ID" dirty="0">
                <a:latin typeface="Circular Std Bold" panose="020B0804020101010102"/>
              </a:rPr>
              <a:t>yang dapat diunduh dari laman </a:t>
            </a:r>
            <a:r>
              <a:rPr lang="id-ID" dirty="0" err="1">
                <a:latin typeface="Circular Std Bold" panose="020B0804020101010102"/>
              </a:rPr>
              <a:t>Kaggle</a:t>
            </a:r>
            <a:r>
              <a:rPr lang="id-ID" dirty="0">
                <a:latin typeface="Circular Std Bold" panose="020B0804020101010102"/>
              </a:rPr>
              <a:t>: </a:t>
            </a:r>
            <a:r>
              <a:rPr lang="id-ID" dirty="0">
                <a:latin typeface="Circular Std Bold" panose="020B0804020101010102"/>
                <a:hlinkClick r:id="rId3"/>
              </a:rPr>
              <a:t>https://www.kaggle.com/dansbecker/melbourne-housing-snapshot</a:t>
            </a:r>
            <a:r>
              <a:rPr lang="id-ID" dirty="0">
                <a:latin typeface="Circular Std Bold" panose="020B0804020101010102"/>
              </a:rPr>
              <a:t> </a:t>
            </a:r>
            <a:endParaRPr lang="id-ID" b="1" dirty="0">
              <a:latin typeface="Circular Std Bold" panose="020B0804020101010102"/>
            </a:endParaRPr>
          </a:p>
          <a:p>
            <a:pPr marL="457200" marR="0" lvl="0" indent="-431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endParaRPr lang="id-ID" dirty="0">
              <a:latin typeface="Circular Std Bold" panose="020B0804020101010102"/>
            </a:endParaRPr>
          </a:p>
        </p:txBody>
      </p:sp>
    </p:spTree>
    <p:extLst>
      <p:ext uri="{BB962C8B-B14F-4D97-AF65-F5344CB8AC3E}">
        <p14:creationId xmlns:p14="http://schemas.microsoft.com/office/powerpoint/2010/main" val="372282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6808" y="463717"/>
            <a:ext cx="8284661" cy="925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d-ID" sz="4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rcular Std Bold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Persiapan Data</a:t>
            </a:r>
            <a:endParaRPr kumimoji="0" lang="id-ID" sz="4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ircular Std Bold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FE4AF6-652B-40B6-A822-32C653842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08" y="1912685"/>
            <a:ext cx="10535777" cy="368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3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090E88-E384-41C0-8856-F9F4E00E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Nomor 1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idx="1"/>
          </p:nvPr>
        </p:nvSpPr>
        <p:spPr>
          <a:xfrm>
            <a:off x="816809" y="1825625"/>
            <a:ext cx="429745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2600" indent="-457200">
              <a:lnSpc>
                <a:spcPct val="150000"/>
              </a:lnSpc>
              <a:spcBef>
                <a:spcPts val="0"/>
              </a:spcBef>
              <a:buSzPct val="99000"/>
            </a:pPr>
            <a:r>
              <a:rPr lang="id-ID" b="0" i="0" dirty="0">
                <a:solidFill>
                  <a:schemeClr val="tx1"/>
                </a:solidFill>
                <a:effectLst/>
                <a:latin typeface="Circular Std Bold" panose="020B0804020101010102"/>
              </a:rPr>
              <a:t>Tampilkan statistik deskriptif pada variabel </a:t>
            </a:r>
            <a:r>
              <a:rPr lang="id-ID" b="1" i="0" dirty="0" err="1">
                <a:solidFill>
                  <a:schemeClr val="tx1"/>
                </a:solidFill>
                <a:effectLst/>
                <a:latin typeface="Circular Std Bold" panose="020B0804020101010102"/>
              </a:rPr>
              <a:t>Rooms</a:t>
            </a:r>
            <a:r>
              <a:rPr lang="id-ID" b="1" i="0" dirty="0">
                <a:solidFill>
                  <a:schemeClr val="tx1"/>
                </a:solidFill>
                <a:effectLst/>
                <a:latin typeface="Circular Std Bold" panose="020B0804020101010102"/>
              </a:rPr>
              <a:t>, </a:t>
            </a:r>
            <a:r>
              <a:rPr lang="id-ID" b="1" i="0" dirty="0" err="1">
                <a:solidFill>
                  <a:schemeClr val="tx1"/>
                </a:solidFill>
                <a:effectLst/>
                <a:latin typeface="Circular Std Bold" panose="020B0804020101010102"/>
              </a:rPr>
              <a:t>Distance</a:t>
            </a:r>
            <a:r>
              <a:rPr lang="id-ID" b="1" i="0" dirty="0">
                <a:solidFill>
                  <a:schemeClr val="tx1"/>
                </a:solidFill>
                <a:effectLst/>
                <a:latin typeface="Circular Std Bold" panose="020B0804020101010102"/>
              </a:rPr>
              <a:t>, </a:t>
            </a:r>
            <a:r>
              <a:rPr lang="id-ID" b="1" i="0" dirty="0" err="1">
                <a:solidFill>
                  <a:schemeClr val="tx1"/>
                </a:solidFill>
                <a:effectLst/>
                <a:latin typeface="Circular Std Bold" panose="020B0804020101010102"/>
              </a:rPr>
              <a:t>Landsize</a:t>
            </a:r>
            <a:r>
              <a:rPr lang="id-ID" b="0" i="0" dirty="0">
                <a:solidFill>
                  <a:schemeClr val="tx1"/>
                </a:solidFill>
                <a:effectLst/>
                <a:latin typeface="Circular Std Bold" panose="020B0804020101010102"/>
              </a:rPr>
              <a:t>, dan </a:t>
            </a:r>
            <a:r>
              <a:rPr lang="id-ID" b="1" i="0" dirty="0" err="1">
                <a:solidFill>
                  <a:schemeClr val="tx1"/>
                </a:solidFill>
                <a:effectLst/>
                <a:latin typeface="Circular Std Bold" panose="020B0804020101010102"/>
              </a:rPr>
              <a:t>Price</a:t>
            </a:r>
            <a:r>
              <a:rPr lang="id-ID" b="0" i="0" dirty="0">
                <a:solidFill>
                  <a:schemeClr val="tx1"/>
                </a:solidFill>
                <a:effectLst/>
                <a:latin typeface="Circular Std Bold" panose="020B0804020101010102"/>
              </a:rPr>
              <a:t>!</a:t>
            </a:r>
            <a:endParaRPr lang="id-ID" dirty="0">
              <a:solidFill>
                <a:schemeClr val="tx1"/>
              </a:solidFill>
              <a:latin typeface="Circular Std Bold" panose="020B080402010101010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2C4A4-8C64-45BF-9B7F-C7454CACC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554" y="2024207"/>
            <a:ext cx="59626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1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idx="1"/>
          </p:nvPr>
        </p:nvSpPr>
        <p:spPr>
          <a:xfrm>
            <a:off x="572645" y="2024207"/>
            <a:ext cx="10808369" cy="463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26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9000"/>
              <a:buFont typeface="+mj-lt"/>
              <a:buAutoNum type="alphaLcParenR"/>
            </a:pPr>
            <a:r>
              <a:rPr lang="id-ID" b="0" i="0" dirty="0">
                <a:effectLst/>
                <a:latin typeface="Circular Std Bold" panose="020B0804020101010102"/>
              </a:rPr>
              <a:t>Berapa jumlah </a:t>
            </a:r>
            <a:r>
              <a:rPr lang="id-ID" b="1" i="0" dirty="0" err="1">
                <a:effectLst/>
                <a:latin typeface="Circular Std Bold" panose="020B0804020101010102"/>
              </a:rPr>
              <a:t>Rooms</a:t>
            </a:r>
            <a:r>
              <a:rPr lang="id-ID" b="0" i="0" dirty="0">
                <a:effectLst/>
                <a:latin typeface="Circular Std Bold" panose="020B0804020101010102"/>
              </a:rPr>
              <a:t> pada rumah yang harganya paling mahal?</a:t>
            </a:r>
          </a:p>
          <a:p>
            <a:pPr marL="4826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9000"/>
              <a:buFont typeface="+mj-lt"/>
              <a:buAutoNum type="alphaLcParenR"/>
            </a:pPr>
            <a:r>
              <a:rPr lang="id-ID" b="0" i="0" dirty="0">
                <a:effectLst/>
                <a:latin typeface="Circular Std Bold" panose="020B0804020101010102"/>
              </a:rPr>
              <a:t>Berapa rata-rata harga rumah yang jarak ke CBD (variabel </a:t>
            </a:r>
            <a:r>
              <a:rPr lang="id-ID" b="1" i="0" dirty="0" err="1">
                <a:effectLst/>
                <a:latin typeface="Circular Std Bold" panose="020B0804020101010102"/>
              </a:rPr>
              <a:t>Distance</a:t>
            </a:r>
            <a:r>
              <a:rPr lang="id-ID" b="0" i="0" dirty="0">
                <a:effectLst/>
                <a:latin typeface="Circular Std Bold" panose="020B0804020101010102"/>
              </a:rPr>
              <a:t>) terdekat?</a:t>
            </a:r>
            <a:endParaRPr lang="id-ID" dirty="0">
              <a:latin typeface="Circular Std Bold" panose="020B0804020101010102"/>
            </a:endParaRPr>
          </a:p>
          <a:p>
            <a:pPr marL="4826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9000"/>
              <a:buFont typeface="+mj-lt"/>
              <a:buAutoNum type="alphaLcParenR"/>
            </a:pPr>
            <a:r>
              <a:rPr lang="id-ID" b="0" i="0" dirty="0">
                <a:effectLst/>
                <a:latin typeface="Circular Std Bold" panose="020B0804020101010102"/>
              </a:rPr>
              <a:t>Berapa rata-rata harga rumah yang luas tanahnya (variabel </a:t>
            </a:r>
            <a:r>
              <a:rPr lang="id-ID" b="1" i="0" dirty="0" err="1">
                <a:effectLst/>
                <a:latin typeface="Circular Std Bold" panose="020B0804020101010102"/>
              </a:rPr>
              <a:t>Landsize</a:t>
            </a:r>
            <a:r>
              <a:rPr lang="id-ID" b="0" i="0" dirty="0">
                <a:effectLst/>
                <a:latin typeface="Circular Std Bold" panose="020B0804020101010102"/>
              </a:rPr>
              <a:t>) 1 kali standar deviasi di atas rata-rata luas tanah?</a:t>
            </a:r>
          </a:p>
          <a:p>
            <a:pPr marL="4826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9000"/>
              <a:buFont typeface="+mj-lt"/>
              <a:buAutoNum type="alphaLcParenR"/>
            </a:pPr>
            <a:r>
              <a:rPr lang="id-ID" dirty="0">
                <a:latin typeface="Circular Std Bold" panose="020B0804020101010102"/>
              </a:rPr>
              <a:t>Berapa rentang (</a:t>
            </a:r>
            <a:r>
              <a:rPr lang="id-ID" b="1" dirty="0" err="1">
                <a:latin typeface="Circular Std Bold" panose="020B0804020101010102"/>
              </a:rPr>
              <a:t>range</a:t>
            </a:r>
            <a:r>
              <a:rPr lang="id-ID" dirty="0">
                <a:latin typeface="Circular Std Bold" panose="020B0804020101010102"/>
              </a:rPr>
              <a:t>) harga rumah (variabel </a:t>
            </a:r>
            <a:r>
              <a:rPr lang="id-ID" b="1" dirty="0" err="1">
                <a:latin typeface="Circular Std Bold" panose="020B0804020101010102"/>
              </a:rPr>
              <a:t>Price</a:t>
            </a:r>
            <a:r>
              <a:rPr lang="id-ID" dirty="0">
                <a:latin typeface="Circular Std Bold" panose="020B0804020101010102"/>
              </a:rPr>
              <a:t>) pada region </a:t>
            </a:r>
            <a:r>
              <a:rPr lang="id-ID" b="1" dirty="0">
                <a:latin typeface="Circular Std Bold" panose="020B0804020101010102"/>
              </a:rPr>
              <a:t>Southern Metropolitan</a:t>
            </a:r>
            <a:r>
              <a:rPr lang="id-ID" dirty="0">
                <a:latin typeface="Circular Std Bold" panose="020B0804020101010102"/>
              </a:rPr>
              <a:t>?</a:t>
            </a:r>
          </a:p>
        </p:txBody>
      </p:sp>
      <p:sp>
        <p:nvSpPr>
          <p:cNvPr id="2" name="Rectangle 1"/>
          <p:cNvSpPr/>
          <p:nvPr/>
        </p:nvSpPr>
        <p:spPr>
          <a:xfrm>
            <a:off x="795543" y="570043"/>
            <a:ext cx="8975777" cy="92597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rcular Std Bold" panose="020B0804020101010102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Nomor</a:t>
            </a:r>
            <a:r>
              <a: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rcular Std Bold" panose="020B0804020101010102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2</a:t>
            </a:r>
            <a:endParaRPr kumimoji="0" lang="id-ID" sz="40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ld" panose="020B0804020101010102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685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idx="1"/>
          </p:nvPr>
        </p:nvSpPr>
        <p:spPr>
          <a:xfrm>
            <a:off x="816808" y="1949257"/>
            <a:ext cx="9486141" cy="463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9000"/>
              <a:buNone/>
            </a:pPr>
            <a:r>
              <a:rPr lang="id-ID" dirty="0">
                <a:latin typeface="Circular Std Bold" panose="020B0804020101010102"/>
              </a:rPr>
              <a:t>Nilai </a:t>
            </a:r>
            <a:r>
              <a:rPr lang="id-ID" dirty="0" err="1">
                <a:latin typeface="Circular Std Bold" panose="020B0804020101010102"/>
              </a:rPr>
              <a:t>outlier</a:t>
            </a:r>
            <a:r>
              <a:rPr lang="id-ID" dirty="0">
                <a:latin typeface="Circular Std Bold" panose="020B0804020101010102"/>
              </a:rPr>
              <a:t> adalah nilai yang berada di bawah </a:t>
            </a:r>
            <a:r>
              <a:rPr lang="id-ID" b="1" dirty="0">
                <a:latin typeface="Circular Std Bold" panose="020B0804020101010102"/>
              </a:rPr>
              <a:t>Q1 - (1.5 * IQR) </a:t>
            </a:r>
            <a:r>
              <a:rPr lang="id-ID" dirty="0">
                <a:latin typeface="Circular Std Bold" panose="020B0804020101010102"/>
              </a:rPr>
              <a:t>atau di atas </a:t>
            </a:r>
            <a:r>
              <a:rPr lang="id-ID" i="1" dirty="0">
                <a:latin typeface="Circular Std Bold" panose="020B0804020101010102"/>
              </a:rPr>
              <a:t>Q3 + (1.5 * IQR).</a:t>
            </a:r>
          </a:p>
          <a:p>
            <a:pPr marL="482600" indent="-457200">
              <a:lnSpc>
                <a:spcPct val="150000"/>
              </a:lnSpc>
              <a:spcBef>
                <a:spcPts val="0"/>
              </a:spcBef>
              <a:buSzPct val="99000"/>
              <a:buFont typeface="+mj-lt"/>
              <a:buAutoNum type="alphaLcParenR"/>
            </a:pPr>
            <a:r>
              <a:rPr lang="id-ID" dirty="0">
                <a:latin typeface="Circular Std Bold" panose="020B0804020101010102"/>
              </a:rPr>
              <a:t>Hitung dulu Q1, Q2, dan IQR pada kolom </a:t>
            </a:r>
            <a:r>
              <a:rPr lang="id-ID" b="1" dirty="0" err="1">
                <a:latin typeface="Circular Std Bold" panose="020B0804020101010102"/>
              </a:rPr>
              <a:t>Price</a:t>
            </a:r>
            <a:r>
              <a:rPr lang="id-ID" dirty="0">
                <a:latin typeface="Circular Std Bold" panose="020B0804020101010102"/>
              </a:rPr>
              <a:t> (harga rumah)</a:t>
            </a:r>
          </a:p>
          <a:p>
            <a:pPr marL="482600" indent="-457200">
              <a:lnSpc>
                <a:spcPct val="150000"/>
              </a:lnSpc>
              <a:spcBef>
                <a:spcPts val="0"/>
              </a:spcBef>
              <a:buSzPct val="99000"/>
              <a:buFont typeface="+mj-lt"/>
              <a:buAutoNum type="alphaLcParenR"/>
            </a:pPr>
            <a:r>
              <a:rPr lang="id-ID" dirty="0">
                <a:latin typeface="Circular Std Bold" panose="020B0804020101010102"/>
              </a:rPr>
              <a:t>Hitung ada berapa nilai </a:t>
            </a:r>
            <a:r>
              <a:rPr lang="id-ID" dirty="0" err="1">
                <a:latin typeface="Circular Std Bold" panose="020B0804020101010102"/>
              </a:rPr>
              <a:t>outlier</a:t>
            </a:r>
            <a:r>
              <a:rPr lang="id-ID" dirty="0">
                <a:latin typeface="Circular Std Bold" panose="020B0804020101010102"/>
              </a:rPr>
              <a:t> pada kolom </a:t>
            </a:r>
            <a:r>
              <a:rPr lang="id-ID" b="1" dirty="0" err="1">
                <a:latin typeface="Circular Std Bold" panose="020B0804020101010102"/>
              </a:rPr>
              <a:t>Price</a:t>
            </a:r>
            <a:r>
              <a:rPr lang="id-ID" dirty="0">
                <a:latin typeface="Circular Std Bold" panose="020B0804020101010102"/>
              </a:rPr>
              <a:t>!</a:t>
            </a:r>
          </a:p>
        </p:txBody>
      </p:sp>
      <p:sp>
        <p:nvSpPr>
          <p:cNvPr id="2" name="Rectangle 1"/>
          <p:cNvSpPr/>
          <p:nvPr/>
        </p:nvSpPr>
        <p:spPr>
          <a:xfrm>
            <a:off x="816808" y="484983"/>
            <a:ext cx="8018848" cy="925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rcular Std Bold" panose="020B0804020101010102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Nomor</a:t>
            </a:r>
            <a:r>
              <a: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rcular Std Bold" panose="020B0804020101010102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ircular Std Bold" panose="020B0804020101010102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id-ID" sz="40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ld" panose="020B0804020101010102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708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idx="1"/>
          </p:nvPr>
        </p:nvSpPr>
        <p:spPr>
          <a:xfrm>
            <a:off x="816808" y="1975221"/>
            <a:ext cx="10247233" cy="463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9000"/>
              <a:buNone/>
            </a:pPr>
            <a:r>
              <a:rPr lang="id-ID" dirty="0">
                <a:latin typeface="Circular Std Bold" panose="020B0804020101010102"/>
              </a:rPr>
              <a:t>Lakukan uji asumsi </a:t>
            </a:r>
            <a:r>
              <a:rPr lang="id-ID" dirty="0" err="1">
                <a:latin typeface="Circular Std Bold" panose="020B0804020101010102"/>
              </a:rPr>
              <a:t>normalitas</a:t>
            </a:r>
            <a:r>
              <a:rPr lang="id-ID" dirty="0">
                <a:latin typeface="Circular Std Bold" panose="020B0804020101010102"/>
              </a:rPr>
              <a:t> pada variabel harga rumah </a:t>
            </a:r>
            <a:r>
              <a:rPr lang="id-ID" b="1" dirty="0">
                <a:latin typeface="Circular Std Bold" panose="020B0804020101010102"/>
              </a:rPr>
              <a:t>(</a:t>
            </a:r>
            <a:r>
              <a:rPr lang="id-ID" b="1" dirty="0" err="1">
                <a:latin typeface="Circular Std Bold" panose="020B0804020101010102"/>
              </a:rPr>
              <a:t>Price</a:t>
            </a:r>
            <a:r>
              <a:rPr lang="id-ID" b="1" dirty="0">
                <a:latin typeface="Circular Std Bold" panose="020B0804020101010102"/>
              </a:rPr>
              <a:t>) </a:t>
            </a:r>
            <a:r>
              <a:rPr lang="id-ID" dirty="0">
                <a:latin typeface="Circular Std Bold" panose="020B0804020101010102"/>
              </a:rPr>
              <a:t>menggunakan:</a:t>
            </a:r>
          </a:p>
          <a:p>
            <a:pPr marL="4826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9000"/>
              <a:buFont typeface="+mj-lt"/>
              <a:buAutoNum type="alphaLcParenR"/>
            </a:pPr>
            <a:r>
              <a:rPr lang="id-ID" b="1" dirty="0" err="1">
                <a:latin typeface="Circular Std Bold" panose="020B0804020101010102"/>
              </a:rPr>
              <a:t>Shapiro</a:t>
            </a:r>
            <a:r>
              <a:rPr lang="id-ID" b="1" dirty="0">
                <a:latin typeface="Circular Std Bold" panose="020B0804020101010102"/>
              </a:rPr>
              <a:t> </a:t>
            </a:r>
            <a:r>
              <a:rPr lang="id-ID" b="1" dirty="0" err="1">
                <a:latin typeface="Circular Std Bold" panose="020B0804020101010102"/>
              </a:rPr>
              <a:t>Wilk</a:t>
            </a:r>
            <a:r>
              <a:rPr lang="id-ID" b="1" dirty="0">
                <a:latin typeface="Circular Std Bold" panose="020B0804020101010102"/>
              </a:rPr>
              <a:t> </a:t>
            </a:r>
            <a:r>
              <a:rPr lang="id-ID" b="1" dirty="0" err="1">
                <a:latin typeface="Circular Std Bold" panose="020B0804020101010102"/>
              </a:rPr>
              <a:t>Test</a:t>
            </a:r>
            <a:endParaRPr lang="id-ID" b="1" dirty="0">
              <a:latin typeface="Circular Std Bold" panose="020B0804020101010102"/>
            </a:endParaRPr>
          </a:p>
          <a:p>
            <a:pPr marL="4826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9000"/>
              <a:buFont typeface="+mj-lt"/>
              <a:buAutoNum type="alphaLcParenR"/>
            </a:pPr>
            <a:r>
              <a:rPr lang="id-ID" b="1" dirty="0" err="1">
                <a:latin typeface="Circular Std Bold" panose="020B0804020101010102"/>
              </a:rPr>
              <a:t>D’Agostino</a:t>
            </a:r>
            <a:r>
              <a:rPr lang="id-ID" b="1" dirty="0">
                <a:latin typeface="Circular Std Bold" panose="020B0804020101010102"/>
              </a:rPr>
              <a:t> </a:t>
            </a:r>
            <a:r>
              <a:rPr lang="id-ID" b="1" dirty="0" err="1">
                <a:latin typeface="Circular Std Bold" panose="020B0804020101010102"/>
              </a:rPr>
              <a:t>and</a:t>
            </a:r>
            <a:r>
              <a:rPr lang="id-ID" b="1" dirty="0">
                <a:latin typeface="Circular Std Bold" panose="020B0804020101010102"/>
              </a:rPr>
              <a:t> </a:t>
            </a:r>
            <a:r>
              <a:rPr lang="id-ID" b="1" dirty="0" err="1">
                <a:latin typeface="Circular Std Bold" panose="020B0804020101010102"/>
              </a:rPr>
              <a:t>Pearson’s</a:t>
            </a:r>
            <a:r>
              <a:rPr lang="id-ID" b="1" dirty="0">
                <a:latin typeface="Circular Std Bold" panose="020B0804020101010102"/>
              </a:rPr>
              <a:t> </a:t>
            </a:r>
            <a:r>
              <a:rPr lang="id-ID" b="1" dirty="0" err="1">
                <a:latin typeface="Circular Std Bold" panose="020B0804020101010102"/>
              </a:rPr>
              <a:t>Test</a:t>
            </a:r>
            <a:endParaRPr lang="id-ID" b="1" dirty="0">
              <a:latin typeface="Circular Std Bold" panose="020B080402010101010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6808" y="527513"/>
            <a:ext cx="7604178" cy="925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rcular Std Bold" panose="020B0804020101010102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Nomor</a:t>
            </a:r>
            <a:r>
              <a: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rcular Std Bold" panose="020B0804020101010102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4</a:t>
            </a:r>
            <a:endParaRPr kumimoji="0" lang="id-ID" sz="40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ld" panose="020B0804020101010102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880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idx="1"/>
          </p:nvPr>
        </p:nvSpPr>
        <p:spPr>
          <a:xfrm>
            <a:off x="816809" y="2021570"/>
            <a:ext cx="9878405" cy="2860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lnSpc>
                <a:spcPct val="150000"/>
              </a:lnSpc>
              <a:spcBef>
                <a:spcPts val="0"/>
              </a:spcBef>
              <a:buSzPct val="99000"/>
              <a:buNone/>
            </a:pPr>
            <a:r>
              <a:rPr lang="id-ID" b="0" i="0" dirty="0">
                <a:effectLst/>
                <a:latin typeface="Circular Std Bold" panose="020B0804020101010102"/>
              </a:rPr>
              <a:t>Jika </a:t>
            </a:r>
            <a:r>
              <a:rPr lang="en-US" b="0" i="0" dirty="0">
                <a:effectLst/>
                <a:latin typeface="Circular Std Bold" panose="020B0804020101010102"/>
              </a:rPr>
              <a:t>d</a:t>
            </a:r>
            <a:r>
              <a:rPr lang="id-ID" b="0" i="0" dirty="0" err="1">
                <a:effectLst/>
                <a:latin typeface="Circular Std Bold" panose="020B0804020101010102"/>
              </a:rPr>
              <a:t>iasumsikan</a:t>
            </a:r>
            <a:r>
              <a:rPr lang="id-ID" b="0" i="0" dirty="0">
                <a:effectLst/>
                <a:latin typeface="Circular Std Bold" panose="020B0804020101010102"/>
              </a:rPr>
              <a:t> telah memenuhi syarat statistik </a:t>
            </a:r>
            <a:r>
              <a:rPr lang="id-ID" b="0" i="0" dirty="0" err="1">
                <a:effectLst/>
                <a:latin typeface="Circular Std Bold" panose="020B0804020101010102"/>
              </a:rPr>
              <a:t>parametrik</a:t>
            </a:r>
            <a:r>
              <a:rPr lang="id-ID" dirty="0">
                <a:latin typeface="Circular Std Bold" panose="020B0804020101010102"/>
              </a:rPr>
              <a:t>, h</a:t>
            </a:r>
            <a:r>
              <a:rPr lang="id-ID" b="0" i="0" dirty="0">
                <a:effectLst/>
                <a:latin typeface="Circular Std Bold" panose="020B0804020101010102"/>
              </a:rPr>
              <a:t>itung seberapa kuat korelasi variabel </a:t>
            </a:r>
            <a:r>
              <a:rPr lang="id-ID" b="1" i="0" dirty="0" err="1">
                <a:effectLst/>
                <a:latin typeface="Circular Std Bold" panose="020B0804020101010102"/>
              </a:rPr>
              <a:t>Rooms</a:t>
            </a:r>
            <a:r>
              <a:rPr lang="id-ID" b="0" i="0" dirty="0">
                <a:effectLst/>
                <a:latin typeface="Circular Std Bold" panose="020B0804020101010102"/>
              </a:rPr>
              <a:t> dengan </a:t>
            </a:r>
            <a:r>
              <a:rPr lang="id-ID" b="1" i="0" dirty="0" err="1">
                <a:effectLst/>
                <a:latin typeface="Circular Std Bold" panose="020B0804020101010102"/>
              </a:rPr>
              <a:t>Price</a:t>
            </a:r>
            <a:r>
              <a:rPr lang="id-ID" b="0" i="0" dirty="0">
                <a:effectLst/>
                <a:latin typeface="Circular Std Bold" panose="020B0804020101010102"/>
              </a:rPr>
              <a:t>, serta arah korelasinya!</a:t>
            </a:r>
          </a:p>
        </p:txBody>
      </p:sp>
      <p:sp>
        <p:nvSpPr>
          <p:cNvPr id="2" name="Rectangle 1"/>
          <p:cNvSpPr/>
          <p:nvPr/>
        </p:nvSpPr>
        <p:spPr>
          <a:xfrm>
            <a:off x="816809" y="580676"/>
            <a:ext cx="7434056" cy="925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rcular Std Bold" panose="020B0804020101010102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Nomor</a:t>
            </a:r>
            <a:r>
              <a: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rcular Std Bold" panose="020B0804020101010102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ircular Std Bold" panose="020B0804020101010102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endParaRPr kumimoji="0" lang="id-ID" sz="40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ld" panose="020B0804020101010102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493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idx="1"/>
          </p:nvPr>
        </p:nvSpPr>
        <p:spPr>
          <a:xfrm>
            <a:off x="572645" y="2024208"/>
            <a:ext cx="10247233" cy="2792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26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9000"/>
              <a:buFont typeface="+mj-lt"/>
              <a:buAutoNum type="alphaLcParenR"/>
            </a:pPr>
            <a:r>
              <a:rPr lang="id-ID" b="0" i="0" dirty="0">
                <a:effectLst/>
                <a:latin typeface="Circular Std Bold" panose="020B0804020101010102"/>
              </a:rPr>
              <a:t>Dari beberapa </a:t>
            </a:r>
            <a:r>
              <a:rPr lang="id-ID" b="0" i="0" dirty="0" err="1">
                <a:effectLst/>
                <a:latin typeface="Circular Std Bold" panose="020B0804020101010102"/>
              </a:rPr>
              <a:t>Regionname</a:t>
            </a:r>
            <a:r>
              <a:rPr lang="id-ID" b="0" i="0" dirty="0">
                <a:effectLst/>
                <a:latin typeface="Circular Std Bold" panose="020B0804020101010102"/>
              </a:rPr>
              <a:t>, manakah </a:t>
            </a:r>
            <a:r>
              <a:rPr lang="id-ID" b="1" i="0" dirty="0" err="1">
                <a:effectLst/>
                <a:latin typeface="Circular Std Bold" panose="020B0804020101010102"/>
              </a:rPr>
              <a:t>Regionname</a:t>
            </a:r>
            <a:r>
              <a:rPr lang="id-ID" b="0" i="0" dirty="0">
                <a:effectLst/>
                <a:latin typeface="Circular Std Bold" panose="020B0804020101010102"/>
              </a:rPr>
              <a:t> yang variabel jumlah kamarnya (</a:t>
            </a:r>
            <a:r>
              <a:rPr lang="id-ID" b="1" i="0" dirty="0" err="1">
                <a:effectLst/>
                <a:latin typeface="Circular Std Bold" panose="020B0804020101010102"/>
              </a:rPr>
              <a:t>Rooms</a:t>
            </a:r>
            <a:r>
              <a:rPr lang="id-ID" b="0" i="0" dirty="0">
                <a:effectLst/>
                <a:latin typeface="Circular Std Bold" panose="020B0804020101010102"/>
              </a:rPr>
              <a:t>) memiliki korelasi terkuat dengan variabel harga rumah (</a:t>
            </a:r>
            <a:r>
              <a:rPr lang="id-ID" b="1" i="0" dirty="0" err="1">
                <a:effectLst/>
                <a:latin typeface="Circular Std Bold" panose="020B0804020101010102"/>
              </a:rPr>
              <a:t>Price</a:t>
            </a:r>
            <a:r>
              <a:rPr lang="id-ID" b="0" i="0" dirty="0">
                <a:effectLst/>
                <a:latin typeface="Circular Std Bold" panose="020B0804020101010102"/>
              </a:rPr>
              <a:t>)!</a:t>
            </a:r>
          </a:p>
          <a:p>
            <a:pPr marL="4826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9000"/>
              <a:buFont typeface="+mj-lt"/>
              <a:buAutoNum type="alphaLcParenR"/>
            </a:pPr>
            <a:r>
              <a:rPr lang="id-ID" b="0" i="0" dirty="0">
                <a:effectLst/>
                <a:latin typeface="Circular Std Bold" panose="020B0804020101010102"/>
              </a:rPr>
              <a:t>Diasumsikan telah memenuhi syarat statistik </a:t>
            </a:r>
            <a:r>
              <a:rPr lang="id-ID" b="0" i="0" dirty="0" err="1">
                <a:effectLst/>
                <a:latin typeface="Circular Std Bold" panose="020B0804020101010102"/>
              </a:rPr>
              <a:t>parametrik</a:t>
            </a:r>
            <a:r>
              <a:rPr lang="id-ID" dirty="0">
                <a:latin typeface="Circular Std Bold" panose="020B0804020101010102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795543" y="506247"/>
            <a:ext cx="7423423" cy="925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rcular Std Bold" panose="020B0804020101010102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Nomor</a:t>
            </a:r>
            <a:r>
              <a: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rcular Std Bold" panose="020B0804020101010102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6</a:t>
            </a:r>
            <a:endParaRPr kumimoji="0" lang="id-ID" sz="40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ld" panose="020B0804020101010102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308999"/>
      </p:ext>
    </p:extLst>
  </p:cSld>
  <p:clrMapOvr>
    <a:masterClrMapping/>
  </p:clrMapOvr>
</p:sld>
</file>

<file path=ppt/theme/theme1.xml><?xml version="1.0" encoding="utf-8"?>
<a:theme xmlns:a="http://schemas.openxmlformats.org/drawingml/2006/main" name="purwadhik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urwadhik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rwadhika" id="{E506672B-7B14-472B-A73B-293C048A079C}" vid="{9BCFB0DD-0BEA-47A0-9BC6-99F303C99FA8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3A74E401388E2242BF8B74BE9CE86B46" ma:contentTypeVersion="2" ma:contentTypeDescription="Buat sebuah dokumen baru." ma:contentTypeScope="" ma:versionID="1d4544d8c76d3be7fc7933dc6c02b594">
  <xsd:schema xmlns:xsd="http://www.w3.org/2001/XMLSchema" xmlns:xs="http://www.w3.org/2001/XMLSchema" xmlns:p="http://schemas.microsoft.com/office/2006/metadata/properties" xmlns:ns2="4166ef49-9e11-407b-b0c3-861321821f01" targetNamespace="http://schemas.microsoft.com/office/2006/metadata/properties" ma:root="true" ma:fieldsID="01c16730160dc2c14491371c09ee8165" ns2:_="">
    <xsd:import namespace="4166ef49-9e11-407b-b0c3-861321821f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66ef49-9e11-407b-b0c3-861321821f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0AF345-6F50-4B3F-ACB0-C3AAC48C7B8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FF05DFD-D7DB-4598-A64F-D1D9E73769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66ef49-9e11-407b-b0c3-861321821f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E88993-33A2-430E-A310-8ED0310AD9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1990</TotalTime>
  <Words>914</Words>
  <Application>Microsoft Office PowerPoint</Application>
  <PresentationFormat>Custom</PresentationFormat>
  <Paragraphs>88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Calibri</vt:lpstr>
      <vt:lpstr>Candara</vt:lpstr>
      <vt:lpstr>Gotham Bold</vt:lpstr>
      <vt:lpstr>Gotham</vt:lpstr>
      <vt:lpstr>-apple-system</vt:lpstr>
      <vt:lpstr>var(--jp-content-font-family)</vt:lpstr>
      <vt:lpstr>Gotham ExtraLight</vt:lpstr>
      <vt:lpstr>Circular Std Book</vt:lpstr>
      <vt:lpstr>Roboto</vt:lpstr>
      <vt:lpstr>Gotham Medium</vt:lpstr>
      <vt:lpstr>Arial</vt:lpstr>
      <vt:lpstr>Circular Std Bold</vt:lpstr>
      <vt:lpstr>purwadhika</vt:lpstr>
      <vt:lpstr>1_Purwadhika</vt:lpstr>
      <vt:lpstr>Statistics Exercise</vt:lpstr>
      <vt:lpstr>Petunjuk</vt:lpstr>
      <vt:lpstr>PowerPoint Presentation</vt:lpstr>
      <vt:lpstr>Nomor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Mohammad Nurrokim</cp:lastModifiedBy>
  <cp:revision>124</cp:revision>
  <dcterms:modified xsi:type="dcterms:W3CDTF">2021-07-13T04:41:03Z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0x0101003A74E401388E2242BF8B74BE9CE86B46</vt:lpwstr>
  </property>
</Properties>
</file>