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35353"/>
        </a:solidFill>
        <a:effectLst/>
        <a:uFillTx/>
        <a:latin typeface="Courier New"/>
        <a:ea typeface="Courier New"/>
        <a:cs typeface="Courier New"/>
        <a:sym typeface="Courier New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35353"/>
        </a:solidFill>
        <a:effectLst/>
        <a:uFillTx/>
        <a:latin typeface="Courier New"/>
        <a:ea typeface="Courier New"/>
        <a:cs typeface="Courier New"/>
        <a:sym typeface="Courier New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35353"/>
        </a:solidFill>
        <a:effectLst/>
        <a:uFillTx/>
        <a:latin typeface="Courier New"/>
        <a:ea typeface="Courier New"/>
        <a:cs typeface="Courier New"/>
        <a:sym typeface="Courier New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35353"/>
        </a:solidFill>
        <a:effectLst/>
        <a:uFillTx/>
        <a:latin typeface="Courier New"/>
        <a:ea typeface="Courier New"/>
        <a:cs typeface="Courier New"/>
        <a:sym typeface="Courier New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35353"/>
        </a:solidFill>
        <a:effectLst/>
        <a:uFillTx/>
        <a:latin typeface="Courier New"/>
        <a:ea typeface="Courier New"/>
        <a:cs typeface="Courier New"/>
        <a:sym typeface="Courier New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35353"/>
        </a:solidFill>
        <a:effectLst/>
        <a:uFillTx/>
        <a:latin typeface="Courier New"/>
        <a:ea typeface="Courier New"/>
        <a:cs typeface="Courier New"/>
        <a:sym typeface="Courier New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35353"/>
        </a:solidFill>
        <a:effectLst/>
        <a:uFillTx/>
        <a:latin typeface="Courier New"/>
        <a:ea typeface="Courier New"/>
        <a:cs typeface="Courier New"/>
        <a:sym typeface="Courier New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35353"/>
        </a:solidFill>
        <a:effectLst/>
        <a:uFillTx/>
        <a:latin typeface="Courier New"/>
        <a:ea typeface="Courier New"/>
        <a:cs typeface="Courier New"/>
        <a:sym typeface="Courier New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35353"/>
        </a:solidFill>
        <a:effectLst/>
        <a:uFillTx/>
        <a:latin typeface="Courier New"/>
        <a:ea typeface="Courier New"/>
        <a:cs typeface="Courier New"/>
        <a:sym typeface="Courier New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07504" indent="-407504"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1pPr>
            <a:lvl2pPr marL="928204" indent="-407504"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2pPr>
            <a:lvl3pPr marL="1448904" indent="-407504"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3pPr>
            <a:lvl4pPr marL="1969604" indent="-407504"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4pPr>
            <a:lvl5pPr marL="2490304" indent="-407504"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407504" indent="-407504"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1pPr>
            <a:lvl2pPr marL="928204" indent="-407504"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2pPr>
            <a:lvl3pPr marL="1448904" indent="-407504"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3pPr>
            <a:lvl4pPr marL="1969604" indent="-407504"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4pPr>
            <a:lvl5pPr marL="2490304" indent="-407504"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7" strike="noStrike" sz="54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クレー ミディアム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7" strike="noStrike" sz="54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クレー ミディアム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7" strike="noStrike" sz="54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クレー ミディアム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7" strike="noStrike" sz="54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クレー ミディアム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7" strike="noStrike" sz="54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クレー ミディアム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7" strike="noStrike" sz="54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クレー ミディアム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7" strike="noStrike" sz="54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クレー ミディアム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7" strike="noStrike" sz="54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クレー ミディアム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7" strike="noStrike" sz="54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クレー ミディアム"/>
        </a:defRPr>
      </a:lvl9pPr>
    </p:titleStyle>
    <p:bodyStyle>
      <a:lvl1pPr marL="340894" marR="0" indent="-340894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535353"/>
          </a:solidFill>
          <a:uFillTx/>
          <a:latin typeface="Seravek Light"/>
          <a:ea typeface="Seravek Light"/>
          <a:cs typeface="Seravek Light"/>
          <a:sym typeface="Seravek Light"/>
        </a:defRPr>
      </a:lvl1pPr>
      <a:lvl2pPr marL="772694" marR="0" indent="-340894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535353"/>
          </a:solidFill>
          <a:uFillTx/>
          <a:latin typeface="Seravek Light"/>
          <a:ea typeface="Seravek Light"/>
          <a:cs typeface="Seravek Light"/>
          <a:sym typeface="Seravek Light"/>
        </a:defRPr>
      </a:lvl2pPr>
      <a:lvl3pPr marL="1204494" marR="0" indent="-340894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535353"/>
          </a:solidFill>
          <a:uFillTx/>
          <a:latin typeface="Seravek Light"/>
          <a:ea typeface="Seravek Light"/>
          <a:cs typeface="Seravek Light"/>
          <a:sym typeface="Seravek Light"/>
        </a:defRPr>
      </a:lvl3pPr>
      <a:lvl4pPr marL="1636294" marR="0" indent="-340894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535353"/>
          </a:solidFill>
          <a:uFillTx/>
          <a:latin typeface="Seravek Light"/>
          <a:ea typeface="Seravek Light"/>
          <a:cs typeface="Seravek Light"/>
          <a:sym typeface="Seravek Light"/>
        </a:defRPr>
      </a:lvl4pPr>
      <a:lvl5pPr marL="2068094" marR="0" indent="-340894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535353"/>
          </a:solidFill>
          <a:uFillTx/>
          <a:latin typeface="Seravek Light"/>
          <a:ea typeface="Seravek Light"/>
          <a:cs typeface="Seravek Light"/>
          <a:sym typeface="Seravek Light"/>
        </a:defRPr>
      </a:lvl5pPr>
      <a:lvl6pPr marL="2499894" marR="0" indent="-340894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535353"/>
          </a:solidFill>
          <a:uFillTx/>
          <a:latin typeface="Seravek Light"/>
          <a:ea typeface="Seravek Light"/>
          <a:cs typeface="Seravek Light"/>
          <a:sym typeface="Seravek Light"/>
        </a:defRPr>
      </a:lvl6pPr>
      <a:lvl7pPr marL="2931694" marR="0" indent="-340894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535353"/>
          </a:solidFill>
          <a:uFillTx/>
          <a:latin typeface="Seravek Light"/>
          <a:ea typeface="Seravek Light"/>
          <a:cs typeface="Seravek Light"/>
          <a:sym typeface="Seravek Light"/>
        </a:defRPr>
      </a:lvl7pPr>
      <a:lvl8pPr marL="3363494" marR="0" indent="-340894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535353"/>
          </a:solidFill>
          <a:uFillTx/>
          <a:latin typeface="Seravek Light"/>
          <a:ea typeface="Seravek Light"/>
          <a:cs typeface="Seravek Light"/>
          <a:sym typeface="Seravek Light"/>
        </a:defRPr>
      </a:lvl8pPr>
      <a:lvl9pPr marL="3795294" marR="0" indent="-340894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535353"/>
          </a:solidFill>
          <a:uFillTx/>
          <a:latin typeface="Seravek Light"/>
          <a:ea typeface="Seravek Light"/>
          <a:cs typeface="Seravek Light"/>
          <a:sym typeface="Seravek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76323" y="3809542"/>
            <a:ext cx="12852153" cy="1068446"/>
          </a:xfrm>
          <a:prstGeom prst="rect">
            <a:avLst/>
          </a:prstGeom>
        </p:spPr>
        <p:txBody>
          <a:bodyPr/>
          <a:lstStyle>
            <a:lvl1pPr algn="ctr">
              <a:defRPr spc="0" sz="6400"/>
            </a:lvl1pPr>
          </a:lstStyle>
          <a:p>
            <a:pPr/>
            <a:r>
              <a:t>a tour of functional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1068315" y="8817150"/>
            <a:ext cx="2112826" cy="157166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j-lt"/>
                <a:ea typeface="+mj-ea"/>
                <a:cs typeface="+mj-cs"/>
                <a:sym typeface="クレー ミディアム"/>
              </a:defRPr>
            </a:lvl1pPr>
          </a:lstStyle>
          <a:p>
            <a:pPr/>
            <a:r>
              <a:t>by xmq</a:t>
            </a:r>
          </a:p>
        </p:txBody>
      </p:sp>
      <p:sp>
        <p:nvSpPr>
          <p:cNvPr id="121" name="Shape 121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355600" y="494595"/>
            <a:ext cx="12293600" cy="853559"/>
          </a:xfrm>
          <a:prstGeom prst="rect">
            <a:avLst/>
          </a:prstGeom>
        </p:spPr>
        <p:txBody>
          <a:bodyPr/>
          <a:lstStyle/>
          <a:p>
            <a:pPr/>
            <a:r>
              <a:t>persistent data structure</a:t>
            </a:r>
          </a:p>
        </p:txBody>
      </p:sp>
      <p:sp>
        <p:nvSpPr>
          <p:cNvPr id="172" name="Shape 172"/>
          <p:cNvSpPr/>
          <p:nvPr>
            <p:ph type="body" sz="half" idx="1"/>
          </p:nvPr>
        </p:nvSpPr>
        <p:spPr>
          <a:xfrm>
            <a:off x="355600" y="1813322"/>
            <a:ext cx="12293600" cy="294699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    is a data structure that always preserves the previous version of itself when it is modified. Such data structures are effectively immutable, as </a:t>
            </a:r>
            <a:r>
              <a:rPr>
                <a:latin typeface="Seravek"/>
                <a:ea typeface="Seravek"/>
                <a:cs typeface="Seravek"/>
                <a:sym typeface="Seravek"/>
              </a:rPr>
              <a:t>their operations do not (visibly) update the structure in-place, but instead always yield a new updated structure</a:t>
            </a:r>
            <a:r>
              <a:t>.</a:t>
            </a:r>
          </a:p>
        </p:txBody>
      </p:sp>
      <p:sp>
        <p:nvSpPr>
          <p:cNvPr id="173" name="Shape 17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Shape 174"/>
          <p:cNvSpPr/>
          <p:nvPr/>
        </p:nvSpPr>
        <p:spPr>
          <a:xfrm>
            <a:off x="892329" y="5081935"/>
            <a:ext cx="3107729" cy="260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7504" indent="-407504">
              <a:spcBef>
                <a:spcPts val="700"/>
              </a:spcBef>
              <a:buClr>
                <a:srgbClr val="535353"/>
              </a:buClr>
              <a:buSzPct val="70000"/>
              <a:buChar char="•"/>
              <a:defRPr spc="-36" sz="3600">
                <a:latin typeface="Seravek Light"/>
                <a:ea typeface="Seravek Light"/>
                <a:cs typeface="Seravek Light"/>
                <a:sym typeface="Seravek Light"/>
              </a:defRPr>
            </a:pPr>
            <a:r>
              <a:t>list</a:t>
            </a:r>
          </a:p>
          <a:p>
            <a:pPr marL="407504" indent="-407504">
              <a:spcBef>
                <a:spcPts val="700"/>
              </a:spcBef>
              <a:buClr>
                <a:srgbClr val="535353"/>
              </a:buClr>
              <a:buSzPct val="70000"/>
              <a:buChar char="•"/>
              <a:defRPr spc="-36" sz="3600">
                <a:latin typeface="Seravek Light"/>
                <a:ea typeface="Seravek Light"/>
                <a:cs typeface="Seravek Light"/>
                <a:sym typeface="Seravek Light"/>
              </a:defRPr>
            </a:pPr>
            <a:r>
              <a:t>binary tree</a:t>
            </a:r>
          </a:p>
          <a:p>
            <a:pPr marL="407504" indent="-407504">
              <a:spcBef>
                <a:spcPts val="700"/>
              </a:spcBef>
              <a:buClr>
                <a:srgbClr val="535353"/>
              </a:buClr>
              <a:buSzPct val="70000"/>
              <a:buChar char="•"/>
              <a:defRPr spc="-36" sz="3600">
                <a:latin typeface="Seravek Light"/>
                <a:ea typeface="Seravek Light"/>
                <a:cs typeface="Seravek Light"/>
                <a:sym typeface="Seravek Light"/>
              </a:defRPr>
            </a:pPr>
            <a:r>
              <a:t>multiway trie</a:t>
            </a:r>
          </a:p>
          <a:p>
            <a:pPr marL="407504" indent="-407504">
              <a:spcBef>
                <a:spcPts val="700"/>
              </a:spcBef>
              <a:buClr>
                <a:srgbClr val="535353"/>
              </a:buClr>
              <a:buSzPct val="70000"/>
              <a:buChar char="•"/>
              <a:defRPr spc="-36" sz="3600">
                <a:latin typeface="Seravek Light"/>
                <a:ea typeface="Seravek Light"/>
                <a:cs typeface="Seravek Light"/>
                <a:sym typeface="Seravek Light"/>
              </a:defRPr>
            </a:pP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355600" y="254000"/>
            <a:ext cx="12293600" cy="880616"/>
          </a:xfrm>
          <a:prstGeom prst="rect">
            <a:avLst/>
          </a:prstGeom>
        </p:spPr>
        <p:txBody>
          <a:bodyPr/>
          <a:lstStyle/>
          <a:p>
            <a:pPr/>
            <a:r>
              <a:t>example of immutable list</a:t>
            </a:r>
          </a:p>
        </p:txBody>
      </p:sp>
      <p:sp>
        <p:nvSpPr>
          <p:cNvPr id="177" name="Shape 177"/>
          <p:cNvSpPr/>
          <p:nvPr/>
        </p:nvSpPr>
        <p:spPr>
          <a:xfrm rot="21600000">
            <a:off x="7982104" y="2931771"/>
            <a:ext cx="1153512" cy="828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53" y="0"/>
                </a:moveTo>
                <a:lnTo>
                  <a:pt x="16147" y="0"/>
                </a:lnTo>
                <a:cubicBezTo>
                  <a:pt x="16929" y="0"/>
                  <a:pt x="17518" y="0"/>
                  <a:pt x="18017" y="47"/>
                </a:cubicBezTo>
                <a:cubicBezTo>
                  <a:pt x="18516" y="93"/>
                  <a:pt x="18926" y="186"/>
                  <a:pt x="19347" y="372"/>
                </a:cubicBezTo>
                <a:cubicBezTo>
                  <a:pt x="19809" y="606"/>
                  <a:pt x="20221" y="976"/>
                  <a:pt x="20560" y="1448"/>
                </a:cubicBezTo>
                <a:cubicBezTo>
                  <a:pt x="20899" y="1921"/>
                  <a:pt x="21165" y="2495"/>
                  <a:pt x="21333" y="3138"/>
                </a:cubicBezTo>
                <a:cubicBezTo>
                  <a:pt x="21466" y="3725"/>
                  <a:pt x="21533" y="4295"/>
                  <a:pt x="21567" y="4995"/>
                </a:cubicBezTo>
                <a:cubicBezTo>
                  <a:pt x="21600" y="5694"/>
                  <a:pt x="21600" y="6523"/>
                  <a:pt x="21600" y="7629"/>
                </a:cubicBezTo>
                <a:lnTo>
                  <a:pt x="21600" y="14005"/>
                </a:lnTo>
                <a:cubicBezTo>
                  <a:pt x="21600" y="15093"/>
                  <a:pt x="21600" y="15914"/>
                  <a:pt x="21567" y="16610"/>
                </a:cubicBezTo>
                <a:cubicBezTo>
                  <a:pt x="21533" y="17305"/>
                  <a:pt x="21466" y="17875"/>
                  <a:pt x="21333" y="18462"/>
                </a:cubicBezTo>
                <a:cubicBezTo>
                  <a:pt x="21165" y="19105"/>
                  <a:pt x="20899" y="19679"/>
                  <a:pt x="20560" y="20152"/>
                </a:cubicBezTo>
                <a:cubicBezTo>
                  <a:pt x="20221" y="20624"/>
                  <a:pt x="19809" y="20994"/>
                  <a:pt x="19347" y="21228"/>
                </a:cubicBezTo>
                <a:cubicBezTo>
                  <a:pt x="18926" y="21414"/>
                  <a:pt x="18516" y="21507"/>
                  <a:pt x="18014" y="21553"/>
                </a:cubicBezTo>
                <a:cubicBezTo>
                  <a:pt x="17512" y="21600"/>
                  <a:pt x="16917" y="21600"/>
                  <a:pt x="16123" y="21600"/>
                </a:cubicBezTo>
                <a:lnTo>
                  <a:pt x="5453" y="21600"/>
                </a:lnTo>
                <a:cubicBezTo>
                  <a:pt x="4671" y="21600"/>
                  <a:pt x="4082" y="21600"/>
                  <a:pt x="3583" y="21553"/>
                </a:cubicBezTo>
                <a:cubicBezTo>
                  <a:pt x="3084" y="21507"/>
                  <a:pt x="2674" y="21414"/>
                  <a:pt x="2253" y="21228"/>
                </a:cubicBezTo>
                <a:cubicBezTo>
                  <a:pt x="1791" y="20994"/>
                  <a:pt x="1379" y="20624"/>
                  <a:pt x="1040" y="20152"/>
                </a:cubicBezTo>
                <a:cubicBezTo>
                  <a:pt x="701" y="19679"/>
                  <a:pt x="435" y="19105"/>
                  <a:pt x="267" y="18462"/>
                </a:cubicBezTo>
                <a:cubicBezTo>
                  <a:pt x="134" y="17875"/>
                  <a:pt x="67" y="17305"/>
                  <a:pt x="33" y="16605"/>
                </a:cubicBezTo>
                <a:cubicBezTo>
                  <a:pt x="0" y="15906"/>
                  <a:pt x="0" y="15077"/>
                  <a:pt x="0" y="13971"/>
                </a:cubicBezTo>
                <a:lnTo>
                  <a:pt x="0" y="7595"/>
                </a:lnTo>
                <a:cubicBezTo>
                  <a:pt x="0" y="6507"/>
                  <a:pt x="0" y="5686"/>
                  <a:pt x="33" y="4990"/>
                </a:cubicBezTo>
                <a:cubicBezTo>
                  <a:pt x="67" y="4295"/>
                  <a:pt x="134" y="3725"/>
                  <a:pt x="267" y="3138"/>
                </a:cubicBezTo>
                <a:cubicBezTo>
                  <a:pt x="435" y="2495"/>
                  <a:pt x="701" y="1921"/>
                  <a:pt x="1040" y="1448"/>
                </a:cubicBezTo>
                <a:cubicBezTo>
                  <a:pt x="1379" y="976"/>
                  <a:pt x="1791" y="606"/>
                  <a:pt x="2253" y="372"/>
                </a:cubicBezTo>
                <a:cubicBezTo>
                  <a:pt x="2674" y="186"/>
                  <a:pt x="3084" y="93"/>
                  <a:pt x="3586" y="47"/>
                </a:cubicBezTo>
                <a:cubicBezTo>
                  <a:pt x="4088" y="0"/>
                  <a:pt x="4683" y="0"/>
                  <a:pt x="5477" y="0"/>
                </a:cubicBezTo>
                <a:lnTo>
                  <a:pt x="5453" y="0"/>
                </a:lnTo>
                <a:close/>
              </a:path>
            </a:pathLst>
          </a:cu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" name="Shape 178"/>
          <p:cNvSpPr/>
          <p:nvPr/>
        </p:nvSpPr>
        <p:spPr>
          <a:xfrm rot="21600000">
            <a:off x="4335930" y="2931771"/>
            <a:ext cx="1153512" cy="828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53" y="0"/>
                </a:moveTo>
                <a:lnTo>
                  <a:pt x="16147" y="0"/>
                </a:lnTo>
                <a:cubicBezTo>
                  <a:pt x="16929" y="0"/>
                  <a:pt x="17518" y="0"/>
                  <a:pt x="18017" y="47"/>
                </a:cubicBezTo>
                <a:cubicBezTo>
                  <a:pt x="18516" y="93"/>
                  <a:pt x="18926" y="186"/>
                  <a:pt x="19347" y="372"/>
                </a:cubicBezTo>
                <a:cubicBezTo>
                  <a:pt x="19809" y="606"/>
                  <a:pt x="20221" y="976"/>
                  <a:pt x="20560" y="1448"/>
                </a:cubicBezTo>
                <a:cubicBezTo>
                  <a:pt x="20899" y="1921"/>
                  <a:pt x="21165" y="2495"/>
                  <a:pt x="21333" y="3138"/>
                </a:cubicBezTo>
                <a:cubicBezTo>
                  <a:pt x="21466" y="3725"/>
                  <a:pt x="21533" y="4295"/>
                  <a:pt x="21567" y="4995"/>
                </a:cubicBezTo>
                <a:cubicBezTo>
                  <a:pt x="21600" y="5694"/>
                  <a:pt x="21600" y="6523"/>
                  <a:pt x="21600" y="7629"/>
                </a:cubicBezTo>
                <a:lnTo>
                  <a:pt x="21600" y="14005"/>
                </a:lnTo>
                <a:cubicBezTo>
                  <a:pt x="21600" y="15093"/>
                  <a:pt x="21600" y="15914"/>
                  <a:pt x="21567" y="16610"/>
                </a:cubicBezTo>
                <a:cubicBezTo>
                  <a:pt x="21533" y="17305"/>
                  <a:pt x="21466" y="17875"/>
                  <a:pt x="21333" y="18462"/>
                </a:cubicBezTo>
                <a:cubicBezTo>
                  <a:pt x="21165" y="19105"/>
                  <a:pt x="20899" y="19679"/>
                  <a:pt x="20560" y="20152"/>
                </a:cubicBezTo>
                <a:cubicBezTo>
                  <a:pt x="20221" y="20624"/>
                  <a:pt x="19809" y="20994"/>
                  <a:pt x="19347" y="21228"/>
                </a:cubicBezTo>
                <a:cubicBezTo>
                  <a:pt x="18926" y="21414"/>
                  <a:pt x="18516" y="21507"/>
                  <a:pt x="18014" y="21553"/>
                </a:cubicBezTo>
                <a:cubicBezTo>
                  <a:pt x="17512" y="21600"/>
                  <a:pt x="16917" y="21600"/>
                  <a:pt x="16123" y="21600"/>
                </a:cubicBezTo>
                <a:lnTo>
                  <a:pt x="5453" y="21600"/>
                </a:lnTo>
                <a:cubicBezTo>
                  <a:pt x="4671" y="21600"/>
                  <a:pt x="4082" y="21600"/>
                  <a:pt x="3583" y="21553"/>
                </a:cubicBezTo>
                <a:cubicBezTo>
                  <a:pt x="3084" y="21507"/>
                  <a:pt x="2674" y="21414"/>
                  <a:pt x="2253" y="21228"/>
                </a:cubicBezTo>
                <a:cubicBezTo>
                  <a:pt x="1791" y="20994"/>
                  <a:pt x="1379" y="20624"/>
                  <a:pt x="1040" y="20152"/>
                </a:cubicBezTo>
                <a:cubicBezTo>
                  <a:pt x="701" y="19679"/>
                  <a:pt x="435" y="19105"/>
                  <a:pt x="267" y="18462"/>
                </a:cubicBezTo>
                <a:cubicBezTo>
                  <a:pt x="134" y="17875"/>
                  <a:pt x="67" y="17305"/>
                  <a:pt x="33" y="16605"/>
                </a:cubicBezTo>
                <a:cubicBezTo>
                  <a:pt x="0" y="15906"/>
                  <a:pt x="0" y="15077"/>
                  <a:pt x="0" y="13971"/>
                </a:cubicBezTo>
                <a:lnTo>
                  <a:pt x="0" y="7595"/>
                </a:lnTo>
                <a:cubicBezTo>
                  <a:pt x="0" y="6507"/>
                  <a:pt x="0" y="5686"/>
                  <a:pt x="33" y="4990"/>
                </a:cubicBezTo>
                <a:cubicBezTo>
                  <a:pt x="67" y="4295"/>
                  <a:pt x="134" y="3725"/>
                  <a:pt x="267" y="3138"/>
                </a:cubicBezTo>
                <a:cubicBezTo>
                  <a:pt x="435" y="2495"/>
                  <a:pt x="701" y="1921"/>
                  <a:pt x="1040" y="1448"/>
                </a:cubicBezTo>
                <a:cubicBezTo>
                  <a:pt x="1379" y="976"/>
                  <a:pt x="1791" y="606"/>
                  <a:pt x="2253" y="372"/>
                </a:cubicBezTo>
                <a:cubicBezTo>
                  <a:pt x="2674" y="186"/>
                  <a:pt x="3084" y="93"/>
                  <a:pt x="3586" y="47"/>
                </a:cubicBezTo>
                <a:cubicBezTo>
                  <a:pt x="4088" y="0"/>
                  <a:pt x="4683" y="0"/>
                  <a:pt x="5477" y="0"/>
                </a:cubicBezTo>
                <a:lnTo>
                  <a:pt x="5453" y="0"/>
                </a:lnTo>
                <a:close/>
              </a:path>
            </a:pathLst>
          </a:cu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Shape 179"/>
          <p:cNvSpPr/>
          <p:nvPr/>
        </p:nvSpPr>
        <p:spPr>
          <a:xfrm rot="21600000">
            <a:off x="4335930" y="4325432"/>
            <a:ext cx="1153512" cy="828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53" y="0"/>
                </a:moveTo>
                <a:lnTo>
                  <a:pt x="16147" y="0"/>
                </a:lnTo>
                <a:cubicBezTo>
                  <a:pt x="16929" y="0"/>
                  <a:pt x="17518" y="0"/>
                  <a:pt x="18017" y="47"/>
                </a:cubicBezTo>
                <a:cubicBezTo>
                  <a:pt x="18516" y="93"/>
                  <a:pt x="18926" y="186"/>
                  <a:pt x="19347" y="372"/>
                </a:cubicBezTo>
                <a:cubicBezTo>
                  <a:pt x="19809" y="606"/>
                  <a:pt x="20221" y="976"/>
                  <a:pt x="20560" y="1448"/>
                </a:cubicBezTo>
                <a:cubicBezTo>
                  <a:pt x="20899" y="1921"/>
                  <a:pt x="21165" y="2495"/>
                  <a:pt x="21333" y="3138"/>
                </a:cubicBezTo>
                <a:cubicBezTo>
                  <a:pt x="21466" y="3725"/>
                  <a:pt x="21533" y="4295"/>
                  <a:pt x="21567" y="4995"/>
                </a:cubicBezTo>
                <a:cubicBezTo>
                  <a:pt x="21600" y="5694"/>
                  <a:pt x="21600" y="6523"/>
                  <a:pt x="21600" y="7629"/>
                </a:cubicBezTo>
                <a:lnTo>
                  <a:pt x="21600" y="14005"/>
                </a:lnTo>
                <a:cubicBezTo>
                  <a:pt x="21600" y="15093"/>
                  <a:pt x="21600" y="15914"/>
                  <a:pt x="21567" y="16610"/>
                </a:cubicBezTo>
                <a:cubicBezTo>
                  <a:pt x="21533" y="17305"/>
                  <a:pt x="21466" y="17875"/>
                  <a:pt x="21333" y="18462"/>
                </a:cubicBezTo>
                <a:cubicBezTo>
                  <a:pt x="21165" y="19105"/>
                  <a:pt x="20899" y="19679"/>
                  <a:pt x="20560" y="20152"/>
                </a:cubicBezTo>
                <a:cubicBezTo>
                  <a:pt x="20221" y="20624"/>
                  <a:pt x="19809" y="20994"/>
                  <a:pt x="19347" y="21228"/>
                </a:cubicBezTo>
                <a:cubicBezTo>
                  <a:pt x="18926" y="21414"/>
                  <a:pt x="18516" y="21507"/>
                  <a:pt x="18014" y="21553"/>
                </a:cubicBezTo>
                <a:cubicBezTo>
                  <a:pt x="17512" y="21600"/>
                  <a:pt x="16917" y="21600"/>
                  <a:pt x="16123" y="21600"/>
                </a:cubicBezTo>
                <a:lnTo>
                  <a:pt x="5453" y="21600"/>
                </a:lnTo>
                <a:cubicBezTo>
                  <a:pt x="4671" y="21600"/>
                  <a:pt x="4082" y="21600"/>
                  <a:pt x="3583" y="21553"/>
                </a:cubicBezTo>
                <a:cubicBezTo>
                  <a:pt x="3084" y="21507"/>
                  <a:pt x="2674" y="21414"/>
                  <a:pt x="2253" y="21228"/>
                </a:cubicBezTo>
                <a:cubicBezTo>
                  <a:pt x="1791" y="20994"/>
                  <a:pt x="1379" y="20624"/>
                  <a:pt x="1040" y="20152"/>
                </a:cubicBezTo>
                <a:cubicBezTo>
                  <a:pt x="701" y="19679"/>
                  <a:pt x="435" y="19105"/>
                  <a:pt x="267" y="18462"/>
                </a:cubicBezTo>
                <a:cubicBezTo>
                  <a:pt x="134" y="17875"/>
                  <a:pt x="67" y="17305"/>
                  <a:pt x="33" y="16605"/>
                </a:cubicBezTo>
                <a:cubicBezTo>
                  <a:pt x="0" y="15906"/>
                  <a:pt x="0" y="15077"/>
                  <a:pt x="0" y="13971"/>
                </a:cubicBezTo>
                <a:lnTo>
                  <a:pt x="0" y="7595"/>
                </a:lnTo>
                <a:cubicBezTo>
                  <a:pt x="0" y="6507"/>
                  <a:pt x="0" y="5686"/>
                  <a:pt x="33" y="4990"/>
                </a:cubicBezTo>
                <a:cubicBezTo>
                  <a:pt x="67" y="4295"/>
                  <a:pt x="134" y="3725"/>
                  <a:pt x="267" y="3138"/>
                </a:cubicBezTo>
                <a:cubicBezTo>
                  <a:pt x="435" y="2495"/>
                  <a:pt x="701" y="1921"/>
                  <a:pt x="1040" y="1448"/>
                </a:cubicBezTo>
                <a:cubicBezTo>
                  <a:pt x="1379" y="976"/>
                  <a:pt x="1791" y="606"/>
                  <a:pt x="2253" y="372"/>
                </a:cubicBezTo>
                <a:cubicBezTo>
                  <a:pt x="2674" y="186"/>
                  <a:pt x="3084" y="93"/>
                  <a:pt x="3586" y="47"/>
                </a:cubicBezTo>
                <a:cubicBezTo>
                  <a:pt x="4088" y="0"/>
                  <a:pt x="4683" y="0"/>
                  <a:pt x="5477" y="0"/>
                </a:cubicBezTo>
                <a:lnTo>
                  <a:pt x="5453" y="0"/>
                </a:lnTo>
                <a:close/>
              </a:path>
            </a:pathLst>
          </a:cu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 rot="21600000">
            <a:off x="6159017" y="2931771"/>
            <a:ext cx="1153513" cy="828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53" y="0"/>
                </a:moveTo>
                <a:lnTo>
                  <a:pt x="16147" y="0"/>
                </a:lnTo>
                <a:cubicBezTo>
                  <a:pt x="16929" y="0"/>
                  <a:pt x="17518" y="0"/>
                  <a:pt x="18017" y="47"/>
                </a:cubicBezTo>
                <a:cubicBezTo>
                  <a:pt x="18516" y="93"/>
                  <a:pt x="18926" y="186"/>
                  <a:pt x="19347" y="372"/>
                </a:cubicBezTo>
                <a:cubicBezTo>
                  <a:pt x="19809" y="606"/>
                  <a:pt x="20221" y="976"/>
                  <a:pt x="20560" y="1448"/>
                </a:cubicBezTo>
                <a:cubicBezTo>
                  <a:pt x="20899" y="1921"/>
                  <a:pt x="21165" y="2495"/>
                  <a:pt x="21333" y="3138"/>
                </a:cubicBezTo>
                <a:cubicBezTo>
                  <a:pt x="21466" y="3725"/>
                  <a:pt x="21533" y="4295"/>
                  <a:pt x="21567" y="4995"/>
                </a:cubicBezTo>
                <a:cubicBezTo>
                  <a:pt x="21600" y="5694"/>
                  <a:pt x="21600" y="6523"/>
                  <a:pt x="21600" y="7629"/>
                </a:cubicBezTo>
                <a:lnTo>
                  <a:pt x="21600" y="14005"/>
                </a:lnTo>
                <a:cubicBezTo>
                  <a:pt x="21600" y="15093"/>
                  <a:pt x="21600" y="15914"/>
                  <a:pt x="21567" y="16610"/>
                </a:cubicBezTo>
                <a:cubicBezTo>
                  <a:pt x="21533" y="17305"/>
                  <a:pt x="21466" y="17875"/>
                  <a:pt x="21333" y="18462"/>
                </a:cubicBezTo>
                <a:cubicBezTo>
                  <a:pt x="21165" y="19105"/>
                  <a:pt x="20899" y="19679"/>
                  <a:pt x="20560" y="20152"/>
                </a:cubicBezTo>
                <a:cubicBezTo>
                  <a:pt x="20221" y="20624"/>
                  <a:pt x="19809" y="20994"/>
                  <a:pt x="19347" y="21228"/>
                </a:cubicBezTo>
                <a:cubicBezTo>
                  <a:pt x="18926" y="21414"/>
                  <a:pt x="18516" y="21507"/>
                  <a:pt x="18014" y="21553"/>
                </a:cubicBezTo>
                <a:cubicBezTo>
                  <a:pt x="17512" y="21600"/>
                  <a:pt x="16917" y="21600"/>
                  <a:pt x="16123" y="21600"/>
                </a:cubicBezTo>
                <a:lnTo>
                  <a:pt x="5453" y="21600"/>
                </a:lnTo>
                <a:cubicBezTo>
                  <a:pt x="4671" y="21600"/>
                  <a:pt x="4082" y="21600"/>
                  <a:pt x="3583" y="21553"/>
                </a:cubicBezTo>
                <a:cubicBezTo>
                  <a:pt x="3084" y="21507"/>
                  <a:pt x="2674" y="21414"/>
                  <a:pt x="2253" y="21228"/>
                </a:cubicBezTo>
                <a:cubicBezTo>
                  <a:pt x="1791" y="20994"/>
                  <a:pt x="1379" y="20624"/>
                  <a:pt x="1040" y="20152"/>
                </a:cubicBezTo>
                <a:cubicBezTo>
                  <a:pt x="701" y="19679"/>
                  <a:pt x="435" y="19105"/>
                  <a:pt x="267" y="18462"/>
                </a:cubicBezTo>
                <a:cubicBezTo>
                  <a:pt x="134" y="17875"/>
                  <a:pt x="67" y="17305"/>
                  <a:pt x="33" y="16605"/>
                </a:cubicBezTo>
                <a:cubicBezTo>
                  <a:pt x="0" y="15906"/>
                  <a:pt x="0" y="15077"/>
                  <a:pt x="0" y="13971"/>
                </a:cubicBezTo>
                <a:lnTo>
                  <a:pt x="0" y="7595"/>
                </a:lnTo>
                <a:cubicBezTo>
                  <a:pt x="0" y="6507"/>
                  <a:pt x="0" y="5686"/>
                  <a:pt x="33" y="4990"/>
                </a:cubicBezTo>
                <a:cubicBezTo>
                  <a:pt x="67" y="4295"/>
                  <a:pt x="134" y="3725"/>
                  <a:pt x="267" y="3138"/>
                </a:cubicBezTo>
                <a:cubicBezTo>
                  <a:pt x="435" y="2495"/>
                  <a:pt x="701" y="1921"/>
                  <a:pt x="1040" y="1448"/>
                </a:cubicBezTo>
                <a:cubicBezTo>
                  <a:pt x="1379" y="976"/>
                  <a:pt x="1791" y="606"/>
                  <a:pt x="2253" y="372"/>
                </a:cubicBezTo>
                <a:cubicBezTo>
                  <a:pt x="2674" y="186"/>
                  <a:pt x="3084" y="93"/>
                  <a:pt x="3586" y="47"/>
                </a:cubicBezTo>
                <a:cubicBezTo>
                  <a:pt x="4088" y="0"/>
                  <a:pt x="4683" y="0"/>
                  <a:pt x="5477" y="0"/>
                </a:cubicBezTo>
                <a:lnTo>
                  <a:pt x="5453" y="0"/>
                </a:lnTo>
                <a:close/>
              </a:path>
            </a:pathLst>
          </a:cu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Shape 181"/>
          <p:cNvSpPr/>
          <p:nvPr/>
        </p:nvSpPr>
        <p:spPr>
          <a:xfrm>
            <a:off x="7287713" y="3345850"/>
            <a:ext cx="71184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8379770" y="3060100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83" name="Shape 183"/>
          <p:cNvSpPr/>
          <p:nvPr/>
        </p:nvSpPr>
        <p:spPr>
          <a:xfrm>
            <a:off x="6556683" y="3060100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84" name="Shape 184"/>
          <p:cNvSpPr/>
          <p:nvPr/>
        </p:nvSpPr>
        <p:spPr>
          <a:xfrm>
            <a:off x="6094670" y="1603894"/>
            <a:ext cx="133369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list1</a:t>
            </a:r>
          </a:p>
        </p:txBody>
      </p:sp>
      <p:sp>
        <p:nvSpPr>
          <p:cNvPr id="185" name="Shape 185"/>
          <p:cNvSpPr/>
          <p:nvPr/>
        </p:nvSpPr>
        <p:spPr>
          <a:xfrm>
            <a:off x="6761519" y="2073030"/>
            <a:ext cx="1" cy="853560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5471991" y="3345850"/>
            <a:ext cx="711843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4245837" y="1603894"/>
            <a:ext cx="133369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list2</a:t>
            </a:r>
          </a:p>
        </p:txBody>
      </p:sp>
      <p:sp>
        <p:nvSpPr>
          <p:cNvPr id="188" name="Shape 188"/>
          <p:cNvSpPr/>
          <p:nvPr/>
        </p:nvSpPr>
        <p:spPr>
          <a:xfrm>
            <a:off x="4912686" y="2073030"/>
            <a:ext cx="1" cy="853560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4733596" y="3060100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90" name="Shape 190"/>
          <p:cNvSpPr/>
          <p:nvPr/>
        </p:nvSpPr>
        <p:spPr>
          <a:xfrm flipV="1">
            <a:off x="5482081" y="3655487"/>
            <a:ext cx="701753" cy="970808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4733596" y="4453761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92" name="Shape 192"/>
          <p:cNvSpPr/>
          <p:nvPr/>
        </p:nvSpPr>
        <p:spPr>
          <a:xfrm flipH="1">
            <a:off x="3500942" y="4739511"/>
            <a:ext cx="838352" cy="1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2170644" y="4453761"/>
            <a:ext cx="133369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list3</a:t>
            </a:r>
          </a:p>
        </p:txBody>
      </p:sp>
      <p:sp>
        <p:nvSpPr>
          <p:cNvPr id="194" name="Shape 194"/>
          <p:cNvSpPr/>
          <p:nvPr/>
        </p:nvSpPr>
        <p:spPr>
          <a:xfrm>
            <a:off x="9117962" y="3345850"/>
            <a:ext cx="71184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9805192" y="3249740"/>
            <a:ext cx="199590" cy="192220"/>
          </a:xfrm>
          <a:prstGeom prst="ellipse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196" name="Shape 196"/>
          <p:cNvSpPr/>
          <p:nvPr/>
        </p:nvSpPr>
        <p:spPr>
          <a:xfrm rot="21600000">
            <a:off x="7995137" y="5719092"/>
            <a:ext cx="1153512" cy="828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53" y="0"/>
                </a:moveTo>
                <a:lnTo>
                  <a:pt x="16147" y="0"/>
                </a:lnTo>
                <a:cubicBezTo>
                  <a:pt x="16929" y="0"/>
                  <a:pt x="17518" y="0"/>
                  <a:pt x="18017" y="47"/>
                </a:cubicBezTo>
                <a:cubicBezTo>
                  <a:pt x="18516" y="93"/>
                  <a:pt x="18926" y="186"/>
                  <a:pt x="19347" y="372"/>
                </a:cubicBezTo>
                <a:cubicBezTo>
                  <a:pt x="19809" y="606"/>
                  <a:pt x="20221" y="976"/>
                  <a:pt x="20560" y="1448"/>
                </a:cubicBezTo>
                <a:cubicBezTo>
                  <a:pt x="20899" y="1921"/>
                  <a:pt x="21165" y="2495"/>
                  <a:pt x="21333" y="3138"/>
                </a:cubicBezTo>
                <a:cubicBezTo>
                  <a:pt x="21466" y="3725"/>
                  <a:pt x="21533" y="4295"/>
                  <a:pt x="21567" y="4995"/>
                </a:cubicBezTo>
                <a:cubicBezTo>
                  <a:pt x="21600" y="5694"/>
                  <a:pt x="21600" y="6523"/>
                  <a:pt x="21600" y="7629"/>
                </a:cubicBezTo>
                <a:lnTo>
                  <a:pt x="21600" y="14005"/>
                </a:lnTo>
                <a:cubicBezTo>
                  <a:pt x="21600" y="15093"/>
                  <a:pt x="21600" y="15914"/>
                  <a:pt x="21567" y="16610"/>
                </a:cubicBezTo>
                <a:cubicBezTo>
                  <a:pt x="21533" y="17305"/>
                  <a:pt x="21466" y="17875"/>
                  <a:pt x="21333" y="18462"/>
                </a:cubicBezTo>
                <a:cubicBezTo>
                  <a:pt x="21165" y="19105"/>
                  <a:pt x="20899" y="19679"/>
                  <a:pt x="20560" y="20152"/>
                </a:cubicBezTo>
                <a:cubicBezTo>
                  <a:pt x="20221" y="20624"/>
                  <a:pt x="19809" y="20994"/>
                  <a:pt x="19347" y="21228"/>
                </a:cubicBezTo>
                <a:cubicBezTo>
                  <a:pt x="18926" y="21414"/>
                  <a:pt x="18516" y="21507"/>
                  <a:pt x="18014" y="21553"/>
                </a:cubicBezTo>
                <a:cubicBezTo>
                  <a:pt x="17512" y="21600"/>
                  <a:pt x="16917" y="21600"/>
                  <a:pt x="16123" y="21600"/>
                </a:cubicBezTo>
                <a:lnTo>
                  <a:pt x="5453" y="21600"/>
                </a:lnTo>
                <a:cubicBezTo>
                  <a:pt x="4671" y="21600"/>
                  <a:pt x="4082" y="21600"/>
                  <a:pt x="3583" y="21553"/>
                </a:cubicBezTo>
                <a:cubicBezTo>
                  <a:pt x="3084" y="21507"/>
                  <a:pt x="2674" y="21414"/>
                  <a:pt x="2253" y="21228"/>
                </a:cubicBezTo>
                <a:cubicBezTo>
                  <a:pt x="1791" y="20994"/>
                  <a:pt x="1379" y="20624"/>
                  <a:pt x="1040" y="20152"/>
                </a:cubicBezTo>
                <a:cubicBezTo>
                  <a:pt x="701" y="19679"/>
                  <a:pt x="435" y="19105"/>
                  <a:pt x="267" y="18462"/>
                </a:cubicBezTo>
                <a:cubicBezTo>
                  <a:pt x="134" y="17875"/>
                  <a:pt x="67" y="17305"/>
                  <a:pt x="33" y="16605"/>
                </a:cubicBezTo>
                <a:cubicBezTo>
                  <a:pt x="0" y="15906"/>
                  <a:pt x="0" y="15077"/>
                  <a:pt x="0" y="13971"/>
                </a:cubicBezTo>
                <a:lnTo>
                  <a:pt x="0" y="7595"/>
                </a:lnTo>
                <a:cubicBezTo>
                  <a:pt x="0" y="6507"/>
                  <a:pt x="0" y="5686"/>
                  <a:pt x="33" y="4990"/>
                </a:cubicBezTo>
                <a:cubicBezTo>
                  <a:pt x="67" y="4295"/>
                  <a:pt x="134" y="3725"/>
                  <a:pt x="267" y="3138"/>
                </a:cubicBezTo>
                <a:cubicBezTo>
                  <a:pt x="435" y="2495"/>
                  <a:pt x="701" y="1921"/>
                  <a:pt x="1040" y="1448"/>
                </a:cubicBezTo>
                <a:cubicBezTo>
                  <a:pt x="1379" y="976"/>
                  <a:pt x="1791" y="606"/>
                  <a:pt x="2253" y="372"/>
                </a:cubicBezTo>
                <a:cubicBezTo>
                  <a:pt x="2674" y="186"/>
                  <a:pt x="3084" y="93"/>
                  <a:pt x="3586" y="47"/>
                </a:cubicBezTo>
                <a:cubicBezTo>
                  <a:pt x="4088" y="0"/>
                  <a:pt x="4683" y="0"/>
                  <a:pt x="5477" y="0"/>
                </a:cubicBezTo>
                <a:lnTo>
                  <a:pt x="5453" y="0"/>
                </a:lnTo>
                <a:close/>
              </a:path>
            </a:pathLst>
          </a:cu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Shape 197"/>
          <p:cNvSpPr/>
          <p:nvPr/>
        </p:nvSpPr>
        <p:spPr>
          <a:xfrm rot="21600000">
            <a:off x="4348964" y="5719092"/>
            <a:ext cx="1153512" cy="828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53" y="0"/>
                </a:moveTo>
                <a:lnTo>
                  <a:pt x="16147" y="0"/>
                </a:lnTo>
                <a:cubicBezTo>
                  <a:pt x="16929" y="0"/>
                  <a:pt x="17518" y="0"/>
                  <a:pt x="18017" y="47"/>
                </a:cubicBezTo>
                <a:cubicBezTo>
                  <a:pt x="18516" y="93"/>
                  <a:pt x="18926" y="186"/>
                  <a:pt x="19347" y="372"/>
                </a:cubicBezTo>
                <a:cubicBezTo>
                  <a:pt x="19809" y="606"/>
                  <a:pt x="20221" y="976"/>
                  <a:pt x="20560" y="1448"/>
                </a:cubicBezTo>
                <a:cubicBezTo>
                  <a:pt x="20899" y="1921"/>
                  <a:pt x="21165" y="2495"/>
                  <a:pt x="21333" y="3138"/>
                </a:cubicBezTo>
                <a:cubicBezTo>
                  <a:pt x="21466" y="3725"/>
                  <a:pt x="21533" y="4295"/>
                  <a:pt x="21567" y="4995"/>
                </a:cubicBezTo>
                <a:cubicBezTo>
                  <a:pt x="21600" y="5694"/>
                  <a:pt x="21600" y="6523"/>
                  <a:pt x="21600" y="7629"/>
                </a:cubicBezTo>
                <a:lnTo>
                  <a:pt x="21600" y="14005"/>
                </a:lnTo>
                <a:cubicBezTo>
                  <a:pt x="21600" y="15093"/>
                  <a:pt x="21600" y="15914"/>
                  <a:pt x="21567" y="16610"/>
                </a:cubicBezTo>
                <a:cubicBezTo>
                  <a:pt x="21533" y="17305"/>
                  <a:pt x="21466" y="17875"/>
                  <a:pt x="21333" y="18462"/>
                </a:cubicBezTo>
                <a:cubicBezTo>
                  <a:pt x="21165" y="19105"/>
                  <a:pt x="20899" y="19679"/>
                  <a:pt x="20560" y="20152"/>
                </a:cubicBezTo>
                <a:cubicBezTo>
                  <a:pt x="20221" y="20624"/>
                  <a:pt x="19809" y="20994"/>
                  <a:pt x="19347" y="21228"/>
                </a:cubicBezTo>
                <a:cubicBezTo>
                  <a:pt x="18926" y="21414"/>
                  <a:pt x="18516" y="21507"/>
                  <a:pt x="18014" y="21553"/>
                </a:cubicBezTo>
                <a:cubicBezTo>
                  <a:pt x="17512" y="21600"/>
                  <a:pt x="16917" y="21600"/>
                  <a:pt x="16123" y="21600"/>
                </a:cubicBezTo>
                <a:lnTo>
                  <a:pt x="5453" y="21600"/>
                </a:lnTo>
                <a:cubicBezTo>
                  <a:pt x="4671" y="21600"/>
                  <a:pt x="4082" y="21600"/>
                  <a:pt x="3583" y="21553"/>
                </a:cubicBezTo>
                <a:cubicBezTo>
                  <a:pt x="3084" y="21507"/>
                  <a:pt x="2674" y="21414"/>
                  <a:pt x="2253" y="21228"/>
                </a:cubicBezTo>
                <a:cubicBezTo>
                  <a:pt x="1791" y="20994"/>
                  <a:pt x="1379" y="20624"/>
                  <a:pt x="1040" y="20152"/>
                </a:cubicBezTo>
                <a:cubicBezTo>
                  <a:pt x="701" y="19679"/>
                  <a:pt x="435" y="19105"/>
                  <a:pt x="267" y="18462"/>
                </a:cubicBezTo>
                <a:cubicBezTo>
                  <a:pt x="134" y="17875"/>
                  <a:pt x="67" y="17305"/>
                  <a:pt x="33" y="16605"/>
                </a:cubicBezTo>
                <a:cubicBezTo>
                  <a:pt x="0" y="15906"/>
                  <a:pt x="0" y="15077"/>
                  <a:pt x="0" y="13971"/>
                </a:cubicBezTo>
                <a:lnTo>
                  <a:pt x="0" y="7595"/>
                </a:lnTo>
                <a:cubicBezTo>
                  <a:pt x="0" y="6507"/>
                  <a:pt x="0" y="5686"/>
                  <a:pt x="33" y="4990"/>
                </a:cubicBezTo>
                <a:cubicBezTo>
                  <a:pt x="67" y="4295"/>
                  <a:pt x="134" y="3725"/>
                  <a:pt x="267" y="3138"/>
                </a:cubicBezTo>
                <a:cubicBezTo>
                  <a:pt x="435" y="2495"/>
                  <a:pt x="701" y="1921"/>
                  <a:pt x="1040" y="1448"/>
                </a:cubicBezTo>
                <a:cubicBezTo>
                  <a:pt x="1379" y="976"/>
                  <a:pt x="1791" y="606"/>
                  <a:pt x="2253" y="372"/>
                </a:cubicBezTo>
                <a:cubicBezTo>
                  <a:pt x="2674" y="186"/>
                  <a:pt x="3084" y="93"/>
                  <a:pt x="3586" y="47"/>
                </a:cubicBezTo>
                <a:cubicBezTo>
                  <a:pt x="4088" y="0"/>
                  <a:pt x="4683" y="0"/>
                  <a:pt x="5477" y="0"/>
                </a:cubicBezTo>
                <a:lnTo>
                  <a:pt x="5453" y="0"/>
                </a:lnTo>
                <a:close/>
              </a:path>
            </a:pathLst>
          </a:cu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Shape 198"/>
          <p:cNvSpPr/>
          <p:nvPr/>
        </p:nvSpPr>
        <p:spPr>
          <a:xfrm rot="21600000">
            <a:off x="6172051" y="5719092"/>
            <a:ext cx="1153512" cy="828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53" y="0"/>
                </a:moveTo>
                <a:lnTo>
                  <a:pt x="16147" y="0"/>
                </a:lnTo>
                <a:cubicBezTo>
                  <a:pt x="16929" y="0"/>
                  <a:pt x="17518" y="0"/>
                  <a:pt x="18017" y="47"/>
                </a:cubicBezTo>
                <a:cubicBezTo>
                  <a:pt x="18516" y="93"/>
                  <a:pt x="18926" y="186"/>
                  <a:pt x="19347" y="372"/>
                </a:cubicBezTo>
                <a:cubicBezTo>
                  <a:pt x="19809" y="606"/>
                  <a:pt x="20221" y="976"/>
                  <a:pt x="20560" y="1448"/>
                </a:cubicBezTo>
                <a:cubicBezTo>
                  <a:pt x="20899" y="1921"/>
                  <a:pt x="21165" y="2495"/>
                  <a:pt x="21333" y="3138"/>
                </a:cubicBezTo>
                <a:cubicBezTo>
                  <a:pt x="21466" y="3725"/>
                  <a:pt x="21533" y="4295"/>
                  <a:pt x="21567" y="4995"/>
                </a:cubicBezTo>
                <a:cubicBezTo>
                  <a:pt x="21600" y="5694"/>
                  <a:pt x="21600" y="6523"/>
                  <a:pt x="21600" y="7629"/>
                </a:cubicBezTo>
                <a:lnTo>
                  <a:pt x="21600" y="14005"/>
                </a:lnTo>
                <a:cubicBezTo>
                  <a:pt x="21600" y="15093"/>
                  <a:pt x="21600" y="15914"/>
                  <a:pt x="21567" y="16610"/>
                </a:cubicBezTo>
                <a:cubicBezTo>
                  <a:pt x="21533" y="17305"/>
                  <a:pt x="21466" y="17875"/>
                  <a:pt x="21333" y="18462"/>
                </a:cubicBezTo>
                <a:cubicBezTo>
                  <a:pt x="21165" y="19105"/>
                  <a:pt x="20899" y="19679"/>
                  <a:pt x="20560" y="20152"/>
                </a:cubicBezTo>
                <a:cubicBezTo>
                  <a:pt x="20221" y="20624"/>
                  <a:pt x="19809" y="20994"/>
                  <a:pt x="19347" y="21228"/>
                </a:cubicBezTo>
                <a:cubicBezTo>
                  <a:pt x="18926" y="21414"/>
                  <a:pt x="18516" y="21507"/>
                  <a:pt x="18014" y="21553"/>
                </a:cubicBezTo>
                <a:cubicBezTo>
                  <a:pt x="17512" y="21600"/>
                  <a:pt x="16917" y="21600"/>
                  <a:pt x="16123" y="21600"/>
                </a:cubicBezTo>
                <a:lnTo>
                  <a:pt x="5453" y="21600"/>
                </a:lnTo>
                <a:cubicBezTo>
                  <a:pt x="4671" y="21600"/>
                  <a:pt x="4082" y="21600"/>
                  <a:pt x="3583" y="21553"/>
                </a:cubicBezTo>
                <a:cubicBezTo>
                  <a:pt x="3084" y="21507"/>
                  <a:pt x="2674" y="21414"/>
                  <a:pt x="2253" y="21228"/>
                </a:cubicBezTo>
                <a:cubicBezTo>
                  <a:pt x="1791" y="20994"/>
                  <a:pt x="1379" y="20624"/>
                  <a:pt x="1040" y="20152"/>
                </a:cubicBezTo>
                <a:cubicBezTo>
                  <a:pt x="701" y="19679"/>
                  <a:pt x="435" y="19105"/>
                  <a:pt x="267" y="18462"/>
                </a:cubicBezTo>
                <a:cubicBezTo>
                  <a:pt x="134" y="17875"/>
                  <a:pt x="67" y="17305"/>
                  <a:pt x="33" y="16605"/>
                </a:cubicBezTo>
                <a:cubicBezTo>
                  <a:pt x="0" y="15906"/>
                  <a:pt x="0" y="15077"/>
                  <a:pt x="0" y="13971"/>
                </a:cubicBezTo>
                <a:lnTo>
                  <a:pt x="0" y="7595"/>
                </a:lnTo>
                <a:cubicBezTo>
                  <a:pt x="0" y="6507"/>
                  <a:pt x="0" y="5686"/>
                  <a:pt x="33" y="4990"/>
                </a:cubicBezTo>
                <a:cubicBezTo>
                  <a:pt x="67" y="4295"/>
                  <a:pt x="134" y="3725"/>
                  <a:pt x="267" y="3138"/>
                </a:cubicBezTo>
                <a:cubicBezTo>
                  <a:pt x="435" y="2495"/>
                  <a:pt x="701" y="1921"/>
                  <a:pt x="1040" y="1448"/>
                </a:cubicBezTo>
                <a:cubicBezTo>
                  <a:pt x="1379" y="976"/>
                  <a:pt x="1791" y="606"/>
                  <a:pt x="2253" y="372"/>
                </a:cubicBezTo>
                <a:cubicBezTo>
                  <a:pt x="2674" y="186"/>
                  <a:pt x="3084" y="93"/>
                  <a:pt x="3586" y="47"/>
                </a:cubicBezTo>
                <a:cubicBezTo>
                  <a:pt x="4088" y="0"/>
                  <a:pt x="4683" y="0"/>
                  <a:pt x="5477" y="0"/>
                </a:cubicBezTo>
                <a:lnTo>
                  <a:pt x="5453" y="0"/>
                </a:lnTo>
                <a:close/>
              </a:path>
            </a:pathLst>
          </a:cu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Shape 199"/>
          <p:cNvSpPr/>
          <p:nvPr/>
        </p:nvSpPr>
        <p:spPr>
          <a:xfrm>
            <a:off x="7300746" y="6133172"/>
            <a:ext cx="71184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8392803" y="5847422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01" name="Shape 201"/>
          <p:cNvSpPr/>
          <p:nvPr/>
        </p:nvSpPr>
        <p:spPr>
          <a:xfrm>
            <a:off x="6569716" y="5847422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02" name="Shape 202"/>
          <p:cNvSpPr/>
          <p:nvPr/>
        </p:nvSpPr>
        <p:spPr>
          <a:xfrm>
            <a:off x="5485025" y="6133172"/>
            <a:ext cx="71184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4746630" y="5847422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04" name="Shape 204"/>
          <p:cNvSpPr/>
          <p:nvPr/>
        </p:nvSpPr>
        <p:spPr>
          <a:xfrm>
            <a:off x="9130996" y="6133172"/>
            <a:ext cx="71184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11641312" y="6037062"/>
            <a:ext cx="199590" cy="192220"/>
          </a:xfrm>
          <a:prstGeom prst="ellipse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06" name="Shape 206"/>
          <p:cNvSpPr/>
          <p:nvPr/>
        </p:nvSpPr>
        <p:spPr>
          <a:xfrm flipH="1">
            <a:off x="3524834" y="6133172"/>
            <a:ext cx="838351" cy="1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2194535" y="5847422"/>
            <a:ext cx="13337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list4</a:t>
            </a:r>
          </a:p>
        </p:txBody>
      </p:sp>
      <p:sp>
        <p:nvSpPr>
          <p:cNvPr id="208" name="Shape 208"/>
          <p:cNvSpPr/>
          <p:nvPr/>
        </p:nvSpPr>
        <p:spPr>
          <a:xfrm rot="21600000">
            <a:off x="9818224" y="5719092"/>
            <a:ext cx="1153512" cy="828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53" y="0"/>
                </a:moveTo>
                <a:lnTo>
                  <a:pt x="16147" y="0"/>
                </a:lnTo>
                <a:cubicBezTo>
                  <a:pt x="16929" y="0"/>
                  <a:pt x="17518" y="0"/>
                  <a:pt x="18017" y="47"/>
                </a:cubicBezTo>
                <a:cubicBezTo>
                  <a:pt x="18516" y="93"/>
                  <a:pt x="18926" y="186"/>
                  <a:pt x="19347" y="372"/>
                </a:cubicBezTo>
                <a:cubicBezTo>
                  <a:pt x="19809" y="606"/>
                  <a:pt x="20221" y="976"/>
                  <a:pt x="20560" y="1448"/>
                </a:cubicBezTo>
                <a:cubicBezTo>
                  <a:pt x="20899" y="1921"/>
                  <a:pt x="21165" y="2495"/>
                  <a:pt x="21333" y="3138"/>
                </a:cubicBezTo>
                <a:cubicBezTo>
                  <a:pt x="21466" y="3725"/>
                  <a:pt x="21533" y="4295"/>
                  <a:pt x="21567" y="4995"/>
                </a:cubicBezTo>
                <a:cubicBezTo>
                  <a:pt x="21600" y="5694"/>
                  <a:pt x="21600" y="6523"/>
                  <a:pt x="21600" y="7629"/>
                </a:cubicBezTo>
                <a:lnTo>
                  <a:pt x="21600" y="14005"/>
                </a:lnTo>
                <a:cubicBezTo>
                  <a:pt x="21600" y="15093"/>
                  <a:pt x="21600" y="15914"/>
                  <a:pt x="21567" y="16610"/>
                </a:cubicBezTo>
                <a:cubicBezTo>
                  <a:pt x="21533" y="17305"/>
                  <a:pt x="21466" y="17875"/>
                  <a:pt x="21333" y="18462"/>
                </a:cubicBezTo>
                <a:cubicBezTo>
                  <a:pt x="21165" y="19105"/>
                  <a:pt x="20899" y="19679"/>
                  <a:pt x="20560" y="20152"/>
                </a:cubicBezTo>
                <a:cubicBezTo>
                  <a:pt x="20221" y="20624"/>
                  <a:pt x="19809" y="20994"/>
                  <a:pt x="19347" y="21228"/>
                </a:cubicBezTo>
                <a:cubicBezTo>
                  <a:pt x="18926" y="21414"/>
                  <a:pt x="18516" y="21507"/>
                  <a:pt x="18014" y="21553"/>
                </a:cubicBezTo>
                <a:cubicBezTo>
                  <a:pt x="17512" y="21600"/>
                  <a:pt x="16917" y="21600"/>
                  <a:pt x="16123" y="21600"/>
                </a:cubicBezTo>
                <a:lnTo>
                  <a:pt x="5453" y="21600"/>
                </a:lnTo>
                <a:cubicBezTo>
                  <a:pt x="4671" y="21600"/>
                  <a:pt x="4082" y="21600"/>
                  <a:pt x="3583" y="21553"/>
                </a:cubicBezTo>
                <a:cubicBezTo>
                  <a:pt x="3084" y="21507"/>
                  <a:pt x="2674" y="21414"/>
                  <a:pt x="2253" y="21228"/>
                </a:cubicBezTo>
                <a:cubicBezTo>
                  <a:pt x="1791" y="20994"/>
                  <a:pt x="1379" y="20624"/>
                  <a:pt x="1040" y="20152"/>
                </a:cubicBezTo>
                <a:cubicBezTo>
                  <a:pt x="701" y="19679"/>
                  <a:pt x="435" y="19105"/>
                  <a:pt x="267" y="18462"/>
                </a:cubicBezTo>
                <a:cubicBezTo>
                  <a:pt x="134" y="17875"/>
                  <a:pt x="67" y="17305"/>
                  <a:pt x="33" y="16605"/>
                </a:cubicBezTo>
                <a:cubicBezTo>
                  <a:pt x="0" y="15906"/>
                  <a:pt x="0" y="15077"/>
                  <a:pt x="0" y="13971"/>
                </a:cubicBezTo>
                <a:lnTo>
                  <a:pt x="0" y="7595"/>
                </a:lnTo>
                <a:cubicBezTo>
                  <a:pt x="0" y="6507"/>
                  <a:pt x="0" y="5686"/>
                  <a:pt x="33" y="4990"/>
                </a:cubicBezTo>
                <a:cubicBezTo>
                  <a:pt x="67" y="4295"/>
                  <a:pt x="134" y="3725"/>
                  <a:pt x="267" y="3138"/>
                </a:cubicBezTo>
                <a:cubicBezTo>
                  <a:pt x="435" y="2495"/>
                  <a:pt x="701" y="1921"/>
                  <a:pt x="1040" y="1448"/>
                </a:cubicBezTo>
                <a:cubicBezTo>
                  <a:pt x="1379" y="976"/>
                  <a:pt x="1791" y="606"/>
                  <a:pt x="2253" y="372"/>
                </a:cubicBezTo>
                <a:cubicBezTo>
                  <a:pt x="2674" y="186"/>
                  <a:pt x="3084" y="93"/>
                  <a:pt x="3586" y="47"/>
                </a:cubicBezTo>
                <a:cubicBezTo>
                  <a:pt x="4088" y="0"/>
                  <a:pt x="4683" y="0"/>
                  <a:pt x="5477" y="0"/>
                </a:cubicBezTo>
                <a:lnTo>
                  <a:pt x="5453" y="0"/>
                </a:lnTo>
                <a:close/>
              </a:path>
            </a:pathLst>
          </a:cu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Shape 209"/>
          <p:cNvSpPr/>
          <p:nvPr/>
        </p:nvSpPr>
        <p:spPr>
          <a:xfrm>
            <a:off x="10215891" y="5847422"/>
            <a:ext cx="35818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10" name="Shape 210"/>
          <p:cNvSpPr/>
          <p:nvPr/>
        </p:nvSpPr>
        <p:spPr>
          <a:xfrm>
            <a:off x="10954286" y="6133172"/>
            <a:ext cx="71184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11" name="Shape 211"/>
          <p:cNvSpPr/>
          <p:nvPr/>
        </p:nvSpPr>
        <p:spPr>
          <a:xfrm rot="21600000">
            <a:off x="3094595" y="6996280"/>
            <a:ext cx="1153512" cy="828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53" y="0"/>
                </a:moveTo>
                <a:lnTo>
                  <a:pt x="16147" y="0"/>
                </a:lnTo>
                <a:cubicBezTo>
                  <a:pt x="16929" y="0"/>
                  <a:pt x="17518" y="0"/>
                  <a:pt x="18017" y="47"/>
                </a:cubicBezTo>
                <a:cubicBezTo>
                  <a:pt x="18516" y="93"/>
                  <a:pt x="18926" y="186"/>
                  <a:pt x="19347" y="372"/>
                </a:cubicBezTo>
                <a:cubicBezTo>
                  <a:pt x="19809" y="606"/>
                  <a:pt x="20221" y="976"/>
                  <a:pt x="20560" y="1448"/>
                </a:cubicBezTo>
                <a:cubicBezTo>
                  <a:pt x="20899" y="1921"/>
                  <a:pt x="21165" y="2495"/>
                  <a:pt x="21333" y="3138"/>
                </a:cubicBezTo>
                <a:cubicBezTo>
                  <a:pt x="21466" y="3725"/>
                  <a:pt x="21533" y="4295"/>
                  <a:pt x="21567" y="4995"/>
                </a:cubicBezTo>
                <a:cubicBezTo>
                  <a:pt x="21600" y="5694"/>
                  <a:pt x="21600" y="6523"/>
                  <a:pt x="21600" y="7629"/>
                </a:cubicBezTo>
                <a:lnTo>
                  <a:pt x="21600" y="14005"/>
                </a:lnTo>
                <a:cubicBezTo>
                  <a:pt x="21600" y="15093"/>
                  <a:pt x="21600" y="15914"/>
                  <a:pt x="21567" y="16610"/>
                </a:cubicBezTo>
                <a:cubicBezTo>
                  <a:pt x="21533" y="17305"/>
                  <a:pt x="21466" y="17875"/>
                  <a:pt x="21333" y="18462"/>
                </a:cubicBezTo>
                <a:cubicBezTo>
                  <a:pt x="21165" y="19105"/>
                  <a:pt x="20899" y="19679"/>
                  <a:pt x="20560" y="20152"/>
                </a:cubicBezTo>
                <a:cubicBezTo>
                  <a:pt x="20221" y="20624"/>
                  <a:pt x="19809" y="20994"/>
                  <a:pt x="19347" y="21228"/>
                </a:cubicBezTo>
                <a:cubicBezTo>
                  <a:pt x="18926" y="21414"/>
                  <a:pt x="18516" y="21507"/>
                  <a:pt x="18014" y="21553"/>
                </a:cubicBezTo>
                <a:cubicBezTo>
                  <a:pt x="17512" y="21600"/>
                  <a:pt x="16917" y="21600"/>
                  <a:pt x="16123" y="21600"/>
                </a:cubicBezTo>
                <a:lnTo>
                  <a:pt x="5453" y="21600"/>
                </a:lnTo>
                <a:cubicBezTo>
                  <a:pt x="4671" y="21600"/>
                  <a:pt x="4082" y="21600"/>
                  <a:pt x="3583" y="21553"/>
                </a:cubicBezTo>
                <a:cubicBezTo>
                  <a:pt x="3084" y="21507"/>
                  <a:pt x="2674" y="21414"/>
                  <a:pt x="2253" y="21228"/>
                </a:cubicBezTo>
                <a:cubicBezTo>
                  <a:pt x="1791" y="20994"/>
                  <a:pt x="1379" y="20624"/>
                  <a:pt x="1040" y="20152"/>
                </a:cubicBezTo>
                <a:cubicBezTo>
                  <a:pt x="701" y="19679"/>
                  <a:pt x="435" y="19105"/>
                  <a:pt x="267" y="18462"/>
                </a:cubicBezTo>
                <a:cubicBezTo>
                  <a:pt x="134" y="17875"/>
                  <a:pt x="67" y="17305"/>
                  <a:pt x="33" y="16605"/>
                </a:cubicBezTo>
                <a:cubicBezTo>
                  <a:pt x="0" y="15906"/>
                  <a:pt x="0" y="15077"/>
                  <a:pt x="0" y="13971"/>
                </a:cubicBezTo>
                <a:lnTo>
                  <a:pt x="0" y="7595"/>
                </a:lnTo>
                <a:cubicBezTo>
                  <a:pt x="0" y="6507"/>
                  <a:pt x="0" y="5686"/>
                  <a:pt x="33" y="4990"/>
                </a:cubicBezTo>
                <a:cubicBezTo>
                  <a:pt x="67" y="4295"/>
                  <a:pt x="134" y="3725"/>
                  <a:pt x="267" y="3138"/>
                </a:cubicBezTo>
                <a:cubicBezTo>
                  <a:pt x="435" y="2495"/>
                  <a:pt x="701" y="1921"/>
                  <a:pt x="1040" y="1448"/>
                </a:cubicBezTo>
                <a:cubicBezTo>
                  <a:pt x="1379" y="976"/>
                  <a:pt x="1791" y="606"/>
                  <a:pt x="2253" y="372"/>
                </a:cubicBezTo>
                <a:cubicBezTo>
                  <a:pt x="2674" y="186"/>
                  <a:pt x="3084" y="93"/>
                  <a:pt x="3586" y="47"/>
                </a:cubicBezTo>
                <a:cubicBezTo>
                  <a:pt x="4088" y="0"/>
                  <a:pt x="4683" y="0"/>
                  <a:pt x="5477" y="0"/>
                </a:cubicBezTo>
                <a:lnTo>
                  <a:pt x="5453" y="0"/>
                </a:lnTo>
                <a:close/>
              </a:path>
            </a:pathLst>
          </a:cu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Shape 212"/>
          <p:cNvSpPr/>
          <p:nvPr/>
        </p:nvSpPr>
        <p:spPr>
          <a:xfrm rot="21600000">
            <a:off x="1271508" y="6996280"/>
            <a:ext cx="1153513" cy="828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53" y="0"/>
                </a:moveTo>
                <a:lnTo>
                  <a:pt x="16147" y="0"/>
                </a:lnTo>
                <a:cubicBezTo>
                  <a:pt x="16929" y="0"/>
                  <a:pt x="17518" y="0"/>
                  <a:pt x="18017" y="47"/>
                </a:cubicBezTo>
                <a:cubicBezTo>
                  <a:pt x="18516" y="93"/>
                  <a:pt x="18926" y="186"/>
                  <a:pt x="19347" y="372"/>
                </a:cubicBezTo>
                <a:cubicBezTo>
                  <a:pt x="19809" y="606"/>
                  <a:pt x="20221" y="976"/>
                  <a:pt x="20560" y="1448"/>
                </a:cubicBezTo>
                <a:cubicBezTo>
                  <a:pt x="20899" y="1921"/>
                  <a:pt x="21165" y="2495"/>
                  <a:pt x="21333" y="3138"/>
                </a:cubicBezTo>
                <a:cubicBezTo>
                  <a:pt x="21466" y="3725"/>
                  <a:pt x="21533" y="4295"/>
                  <a:pt x="21567" y="4995"/>
                </a:cubicBezTo>
                <a:cubicBezTo>
                  <a:pt x="21600" y="5694"/>
                  <a:pt x="21600" y="6523"/>
                  <a:pt x="21600" y="7629"/>
                </a:cubicBezTo>
                <a:lnTo>
                  <a:pt x="21600" y="14005"/>
                </a:lnTo>
                <a:cubicBezTo>
                  <a:pt x="21600" y="15093"/>
                  <a:pt x="21600" y="15914"/>
                  <a:pt x="21567" y="16610"/>
                </a:cubicBezTo>
                <a:cubicBezTo>
                  <a:pt x="21533" y="17305"/>
                  <a:pt x="21466" y="17875"/>
                  <a:pt x="21333" y="18462"/>
                </a:cubicBezTo>
                <a:cubicBezTo>
                  <a:pt x="21165" y="19105"/>
                  <a:pt x="20899" y="19679"/>
                  <a:pt x="20560" y="20152"/>
                </a:cubicBezTo>
                <a:cubicBezTo>
                  <a:pt x="20221" y="20624"/>
                  <a:pt x="19809" y="20994"/>
                  <a:pt x="19347" y="21228"/>
                </a:cubicBezTo>
                <a:cubicBezTo>
                  <a:pt x="18926" y="21414"/>
                  <a:pt x="18516" y="21507"/>
                  <a:pt x="18014" y="21553"/>
                </a:cubicBezTo>
                <a:cubicBezTo>
                  <a:pt x="17512" y="21600"/>
                  <a:pt x="16917" y="21600"/>
                  <a:pt x="16123" y="21600"/>
                </a:cubicBezTo>
                <a:lnTo>
                  <a:pt x="5453" y="21600"/>
                </a:lnTo>
                <a:cubicBezTo>
                  <a:pt x="4671" y="21600"/>
                  <a:pt x="4082" y="21600"/>
                  <a:pt x="3583" y="21553"/>
                </a:cubicBezTo>
                <a:cubicBezTo>
                  <a:pt x="3084" y="21507"/>
                  <a:pt x="2674" y="21414"/>
                  <a:pt x="2253" y="21228"/>
                </a:cubicBezTo>
                <a:cubicBezTo>
                  <a:pt x="1791" y="20994"/>
                  <a:pt x="1379" y="20624"/>
                  <a:pt x="1040" y="20152"/>
                </a:cubicBezTo>
                <a:cubicBezTo>
                  <a:pt x="701" y="19679"/>
                  <a:pt x="435" y="19105"/>
                  <a:pt x="267" y="18462"/>
                </a:cubicBezTo>
                <a:cubicBezTo>
                  <a:pt x="134" y="17875"/>
                  <a:pt x="67" y="17305"/>
                  <a:pt x="33" y="16605"/>
                </a:cubicBezTo>
                <a:cubicBezTo>
                  <a:pt x="0" y="15906"/>
                  <a:pt x="0" y="15077"/>
                  <a:pt x="0" y="13971"/>
                </a:cubicBezTo>
                <a:lnTo>
                  <a:pt x="0" y="7595"/>
                </a:lnTo>
                <a:cubicBezTo>
                  <a:pt x="0" y="6507"/>
                  <a:pt x="0" y="5686"/>
                  <a:pt x="33" y="4990"/>
                </a:cubicBezTo>
                <a:cubicBezTo>
                  <a:pt x="67" y="4295"/>
                  <a:pt x="134" y="3725"/>
                  <a:pt x="267" y="3138"/>
                </a:cubicBezTo>
                <a:cubicBezTo>
                  <a:pt x="435" y="2495"/>
                  <a:pt x="701" y="1921"/>
                  <a:pt x="1040" y="1448"/>
                </a:cubicBezTo>
                <a:cubicBezTo>
                  <a:pt x="1379" y="976"/>
                  <a:pt x="1791" y="606"/>
                  <a:pt x="2253" y="372"/>
                </a:cubicBezTo>
                <a:cubicBezTo>
                  <a:pt x="2674" y="186"/>
                  <a:pt x="3084" y="93"/>
                  <a:pt x="3586" y="47"/>
                </a:cubicBezTo>
                <a:cubicBezTo>
                  <a:pt x="4088" y="0"/>
                  <a:pt x="4683" y="0"/>
                  <a:pt x="5477" y="0"/>
                </a:cubicBezTo>
                <a:lnTo>
                  <a:pt x="5453" y="0"/>
                </a:lnTo>
                <a:close/>
              </a:path>
            </a:pathLst>
          </a:cu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Shape 213"/>
          <p:cNvSpPr/>
          <p:nvPr/>
        </p:nvSpPr>
        <p:spPr>
          <a:xfrm>
            <a:off x="2400204" y="7410360"/>
            <a:ext cx="71184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3492261" y="7124610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15" name="Shape 215"/>
          <p:cNvSpPr/>
          <p:nvPr/>
        </p:nvSpPr>
        <p:spPr>
          <a:xfrm>
            <a:off x="1669174" y="7124610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16" name="Shape 216"/>
          <p:cNvSpPr/>
          <p:nvPr/>
        </p:nvSpPr>
        <p:spPr>
          <a:xfrm>
            <a:off x="1181415" y="8591741"/>
            <a:ext cx="133369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list5</a:t>
            </a:r>
          </a:p>
        </p:txBody>
      </p:sp>
      <p:sp>
        <p:nvSpPr>
          <p:cNvPr id="217" name="Shape 217"/>
          <p:cNvSpPr/>
          <p:nvPr/>
        </p:nvSpPr>
        <p:spPr>
          <a:xfrm>
            <a:off x="1848264" y="7771055"/>
            <a:ext cx="1" cy="853559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18" name="Shape 218"/>
          <p:cNvSpPr/>
          <p:nvPr/>
        </p:nvSpPr>
        <p:spPr>
          <a:xfrm flipV="1">
            <a:off x="4171739" y="6534472"/>
            <a:ext cx="347182" cy="51151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19" name="Shape 21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ntr" nodeType="after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ntr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6"/>
      <p:bldP build="whole" bldLvl="1" animBg="1" rev="0" advAuto="0" spid="196" grpId="22"/>
      <p:bldP build="whole" bldLvl="1" animBg="1" rev="0" advAuto="0" spid="186" grpId="10"/>
      <p:bldP build="whole" bldLvl="1" animBg="1" rev="0" advAuto="0" spid="213" grpId="37"/>
      <p:bldP build="whole" bldLvl="1" animBg="1" rev="0" advAuto="0" spid="212" grpId="38"/>
      <p:bldP build="whole" bldLvl="1" animBg="1" rev="0" advAuto="0" spid="208" grpId="33"/>
      <p:bldP build="whole" bldLvl="1" animBg="1" rev="0" advAuto="0" spid="217" grpId="40"/>
      <p:bldP build="whole" bldLvl="1" animBg="1" rev="0" advAuto="0" spid="191" grpId="19"/>
      <p:bldP build="whole" bldLvl="1" animBg="1" rev="0" advAuto="0" spid="206" grpId="30"/>
      <p:bldP build="whole" bldLvl="1" animBg="1" rev="0" advAuto="0" spid="198" grpId="25"/>
      <p:bldP build="whole" bldLvl="1" animBg="1" rev="0" advAuto="0" spid="207" grpId="31"/>
      <p:bldP build="whole" bldLvl="1" animBg="1" rev="0" advAuto="0" spid="188" grpId="13"/>
      <p:bldP build="whole" bldLvl="1" animBg="1" rev="0" advAuto="0" spid="211" grpId="35"/>
      <p:bldP build="whole" bldLvl="1" animBg="1" rev="0" advAuto="0" spid="200" grpId="23"/>
      <p:bldP build="whole" bldLvl="1" animBg="1" rev="0" advAuto="0" spid="177" grpId="3"/>
      <p:bldP build="whole" bldLvl="1" animBg="1" rev="0" advAuto="0" spid="178" grpId="11"/>
      <p:bldP build="whole" bldLvl="1" animBg="1" rev="0" advAuto="0" spid="210" grpId="32"/>
      <p:bldP build="whole" bldLvl="1" animBg="1" rev="0" advAuto="0" spid="205" grpId="20"/>
      <p:bldP build="whole" bldLvl="1" animBg="1" rev="0" advAuto="0" spid="202" grpId="27"/>
      <p:bldP build="whole" bldLvl="1" animBg="1" rev="0" advAuto="0" spid="201" grpId="26"/>
      <p:bldP build="whole" bldLvl="1" animBg="1" rev="0" advAuto="0" spid="192" grpId="16"/>
      <p:bldP build="whole" bldLvl="1" animBg="1" rev="0" advAuto="0" spid="195" grpId="1"/>
      <p:bldP build="whole" bldLvl="1" animBg="1" rev="0" advAuto="0" spid="197" grpId="28"/>
      <p:bldP build="whole" bldLvl="1" animBg="1" rev="0" advAuto="0" spid="199" grpId="24"/>
      <p:bldP build="whole" bldLvl="1" animBg="1" rev="0" advAuto="0" spid="215" grpId="39"/>
      <p:bldP build="whole" bldLvl="1" animBg="1" rev="0" advAuto="0" spid="183" grpId="7"/>
      <p:bldP build="whole" bldLvl="1" animBg="1" rev="0" advAuto="0" spid="189" grpId="12"/>
      <p:bldP build="whole" bldLvl="1" animBg="1" rev="0" advAuto="0" spid="185" grpId="8"/>
      <p:bldP build="whole" bldLvl="1" animBg="1" rev="0" advAuto="0" spid="193" grpId="17"/>
      <p:bldP build="whole" bldLvl="1" animBg="1" rev="0" advAuto="0" spid="216" grpId="41"/>
      <p:bldP build="whole" bldLvl="1" animBg="1" rev="0" advAuto="0" spid="181" grpId="5"/>
      <p:bldP build="whole" bldLvl="1" animBg="1" rev="0" advAuto="0" spid="204" grpId="21"/>
      <p:bldP build="whole" bldLvl="1" animBg="1" rev="0" advAuto="0" spid="214" grpId="36"/>
      <p:bldP build="whole" bldLvl="1" animBg="1" rev="0" advAuto="0" spid="218" grpId="42"/>
      <p:bldP build="whole" bldLvl="1" animBg="1" rev="0" advAuto="0" spid="187" grpId="14"/>
      <p:bldP build="whole" bldLvl="1" animBg="1" rev="0" advAuto="0" spid="182" grpId="4"/>
      <p:bldP build="whole" bldLvl="1" animBg="1" rev="0" advAuto="0" spid="209" grpId="34"/>
      <p:bldP build="whole" bldLvl="1" animBg="1" rev="0" advAuto="0" spid="194" grpId="2"/>
      <p:bldP build="whole" bldLvl="1" animBg="1" rev="0" advAuto="0" spid="179" grpId="18"/>
      <p:bldP build="whole" bldLvl="1" animBg="1" rev="0" advAuto="0" spid="190" grpId="15"/>
      <p:bldP build="whole" bldLvl="1" animBg="1" rev="0" advAuto="0" spid="203" grpId="29"/>
      <p:bldP build="whole" bldLvl="1" animBg="1" rev="0" advAuto="0" spid="184" grpId="9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5000626" y="1609474"/>
            <a:ext cx="134894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string</a:t>
            </a:r>
          </a:p>
        </p:txBody>
      </p:sp>
      <p:sp>
        <p:nvSpPr>
          <p:cNvPr id="222" name="Shape 222"/>
          <p:cNvSpPr/>
          <p:nvPr/>
        </p:nvSpPr>
        <p:spPr>
          <a:xfrm>
            <a:off x="529912" y="1609474"/>
            <a:ext cx="134894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double</a:t>
            </a:r>
          </a:p>
        </p:txBody>
      </p:sp>
      <p:sp>
        <p:nvSpPr>
          <p:cNvPr id="223" name="Shape 223"/>
          <p:cNvSpPr/>
          <p:nvPr/>
        </p:nvSpPr>
        <p:spPr>
          <a:xfrm>
            <a:off x="1951437" y="1850774"/>
            <a:ext cx="288515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3238336" y="1166013"/>
            <a:ext cx="31135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25" name="Shape 225"/>
          <p:cNvSpPr/>
          <p:nvPr/>
        </p:nvSpPr>
        <p:spPr>
          <a:xfrm>
            <a:off x="2269888" y="1299363"/>
            <a:ext cx="224824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rPr b="1"/>
              <a:t>std</a:t>
            </a:r>
            <a:r>
              <a:t>::to_string</a:t>
            </a:r>
          </a:p>
        </p:txBody>
      </p:sp>
      <p:sp>
        <p:nvSpPr>
          <p:cNvPr id="226" name="Shape 226"/>
          <p:cNvSpPr/>
          <p:nvPr/>
        </p:nvSpPr>
        <p:spPr>
          <a:xfrm>
            <a:off x="456223" y="3052637"/>
            <a:ext cx="299513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vector&lt;double&gt;</a:t>
            </a:r>
          </a:p>
        </p:txBody>
      </p:sp>
      <p:sp>
        <p:nvSpPr>
          <p:cNvPr id="227" name="Shape 227"/>
          <p:cNvSpPr/>
          <p:nvPr/>
        </p:nvSpPr>
        <p:spPr>
          <a:xfrm>
            <a:off x="4777440" y="3052637"/>
            <a:ext cx="299512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vector&lt;string&gt;</a:t>
            </a:r>
          </a:p>
        </p:txBody>
      </p:sp>
      <p:sp>
        <p:nvSpPr>
          <p:cNvPr id="228" name="Shape 228"/>
          <p:cNvSpPr/>
          <p:nvPr/>
        </p:nvSpPr>
        <p:spPr>
          <a:xfrm>
            <a:off x="9471342" y="1609474"/>
            <a:ext cx="13489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size_t</a:t>
            </a:r>
          </a:p>
        </p:txBody>
      </p:sp>
      <p:sp>
        <p:nvSpPr>
          <p:cNvPr id="229" name="Shape 229"/>
          <p:cNvSpPr/>
          <p:nvPr/>
        </p:nvSpPr>
        <p:spPr>
          <a:xfrm>
            <a:off x="9098656" y="3052637"/>
            <a:ext cx="299513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vector&lt;size_t&gt;</a:t>
            </a:r>
          </a:p>
        </p:txBody>
      </p:sp>
      <p:sp>
        <p:nvSpPr>
          <p:cNvPr id="230" name="Shape 230"/>
          <p:cNvSpPr/>
          <p:nvPr/>
        </p:nvSpPr>
        <p:spPr>
          <a:xfrm>
            <a:off x="3476683" y="3293937"/>
            <a:ext cx="127542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7797899" y="3293937"/>
            <a:ext cx="127542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6422152" y="1850774"/>
            <a:ext cx="288515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325393" y="4508500"/>
            <a:ext cx="1235401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200">
                <a:solidFill>
                  <a:srgbClr val="000000"/>
                </a:solidFill>
              </a:defRPr>
            </a:pPr>
            <a:r>
              <a:rPr b="1"/>
              <a:t>template</a:t>
            </a:r>
            <a:r>
              <a:t> &lt;typename A, typename B, typename Alloc&gt;</a:t>
            </a:r>
          </a:p>
          <a:p>
            <a:pPr defTabSz="457200">
              <a:defRPr sz="2200">
                <a:solidFill>
                  <a:srgbClr val="000000"/>
                </a:solidFill>
              </a:defRPr>
            </a:pPr>
            <a:r>
              <a:t>vector&lt;B, Alloc&gt; </a:t>
            </a:r>
            <a:r>
              <a:rPr>
                <a:solidFill>
                  <a:srgbClr val="021994"/>
                </a:solidFill>
              </a:rPr>
              <a:t>VectorMap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vector&lt;A, Alloc&gt;&amp; va, function&lt;</a:t>
            </a:r>
            <a:r>
              <a:rPr>
                <a:solidFill>
                  <a:srgbClr val="021994"/>
                </a:solidFill>
              </a:rPr>
              <a:t>B</a:t>
            </a:r>
            <a:r>
              <a:t>(A)&gt; f);</a:t>
            </a:r>
          </a:p>
        </p:txBody>
      </p:sp>
      <p:sp>
        <p:nvSpPr>
          <p:cNvPr id="234" name="Shape 234"/>
          <p:cNvSpPr/>
          <p:nvPr/>
        </p:nvSpPr>
        <p:spPr>
          <a:xfrm>
            <a:off x="6938756" y="1299363"/>
            <a:ext cx="194339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string::size</a:t>
            </a:r>
          </a:p>
        </p:txBody>
      </p:sp>
      <p:sp>
        <p:nvSpPr>
          <p:cNvPr id="235" name="Shape 235"/>
          <p:cNvSpPr/>
          <p:nvPr/>
        </p:nvSpPr>
        <p:spPr>
          <a:xfrm>
            <a:off x="3958719" y="2672286"/>
            <a:ext cx="31135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36" name="Shape 236"/>
          <p:cNvSpPr/>
          <p:nvPr/>
        </p:nvSpPr>
        <p:spPr>
          <a:xfrm>
            <a:off x="8279936" y="2672286"/>
            <a:ext cx="31135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37" name="Shape 237"/>
          <p:cNvSpPr/>
          <p:nvPr/>
        </p:nvSpPr>
        <p:spPr>
          <a:xfrm>
            <a:off x="372390" y="6807613"/>
            <a:ext cx="316279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optional&lt;double&gt;</a:t>
            </a:r>
          </a:p>
        </p:txBody>
      </p:sp>
      <p:sp>
        <p:nvSpPr>
          <p:cNvPr id="238" name="Shape 238"/>
          <p:cNvSpPr/>
          <p:nvPr/>
        </p:nvSpPr>
        <p:spPr>
          <a:xfrm>
            <a:off x="4693606" y="6807613"/>
            <a:ext cx="316279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optional&lt;string&gt;</a:t>
            </a:r>
          </a:p>
        </p:txBody>
      </p:sp>
      <p:sp>
        <p:nvSpPr>
          <p:cNvPr id="239" name="Shape 239"/>
          <p:cNvSpPr/>
          <p:nvPr/>
        </p:nvSpPr>
        <p:spPr>
          <a:xfrm>
            <a:off x="9014822" y="6807613"/>
            <a:ext cx="316279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optional&lt;size_t&gt;</a:t>
            </a:r>
          </a:p>
        </p:txBody>
      </p:sp>
      <p:sp>
        <p:nvSpPr>
          <p:cNvPr id="240" name="Shape 240"/>
          <p:cNvSpPr/>
          <p:nvPr/>
        </p:nvSpPr>
        <p:spPr>
          <a:xfrm>
            <a:off x="3560517" y="7042563"/>
            <a:ext cx="1107759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7881733" y="7042563"/>
            <a:ext cx="1107758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3874885" y="6420913"/>
            <a:ext cx="31135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43" name="Shape 243"/>
          <p:cNvSpPr/>
          <p:nvPr/>
        </p:nvSpPr>
        <p:spPr>
          <a:xfrm>
            <a:off x="8196102" y="6420913"/>
            <a:ext cx="31135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44" name="Shape 24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21"/>
      <p:bldP build="whole" bldLvl="1" animBg="1" rev="0" advAuto="0" spid="237" grpId="19"/>
      <p:bldP build="whole" bldLvl="1" animBg="1" rev="0" advAuto="0" spid="233" grpId="17"/>
      <p:bldP build="whole" bldLvl="1" animBg="1" rev="0" advAuto="0" spid="225" grpId="5"/>
      <p:bldP build="whole" bldLvl="1" animBg="1" rev="0" advAuto="0" spid="228" grpId="12"/>
      <p:bldP build="whole" bldLvl="1" animBg="1" rev="0" advAuto="0" spid="226" grpId="8"/>
      <p:bldP build="whole" bldLvl="1" animBg="1" rev="0" advAuto="0" spid="221" grpId="3"/>
      <p:bldP build="whole" bldLvl="1" animBg="1" rev="0" advAuto="0" spid="227" grpId="9"/>
      <p:bldP build="whole" bldLvl="1" animBg="1" rev="0" advAuto="0" spid="240" grpId="18"/>
      <p:bldP build="whole" bldLvl="1" animBg="1" rev="0" advAuto="0" spid="235" grpId="10"/>
      <p:bldP build="whole" bldLvl="1" animBg="1" rev="0" advAuto="0" spid="232" grpId="11"/>
      <p:bldP build="whole" bldLvl="1" animBg="1" rev="0" advAuto="0" spid="222" grpId="2"/>
      <p:bldP build="whole" bldLvl="1" animBg="1" rev="0" advAuto="0" spid="229" grpId="15"/>
      <p:bldP build="whole" bldLvl="1" animBg="1" rev="0" advAuto="0" spid="231" grpId="14"/>
      <p:bldP build="whole" bldLvl="1" animBg="1" rev="0" advAuto="0" spid="234" grpId="13"/>
      <p:bldP build="whole" bldLvl="1" animBg="1" rev="0" advAuto="0" spid="238" grpId="20"/>
      <p:bldP build="whole" bldLvl="1" animBg="1" rev="0" advAuto="0" spid="236" grpId="16"/>
      <p:bldP build="whole" bldLvl="1" animBg="1" rev="0" advAuto="0" spid="241" grpId="22"/>
      <p:bldP build="whole" bldLvl="1" animBg="1" rev="0" advAuto="0" spid="230" grpId="7"/>
      <p:bldP build="whole" bldLvl="1" animBg="1" rev="0" advAuto="0" spid="239" grpId="23"/>
      <p:bldP build="whole" bldLvl="1" animBg="1" rev="0" advAuto="0" spid="224" grpId="4"/>
      <p:bldP build="whole" bldLvl="1" animBg="1" rev="0" advAuto="0" spid="223" grpId="1"/>
      <p:bldP build="whole" bldLvl="1" animBg="1" rev="0" advAuto="0" spid="224" grpId="6"/>
      <p:bldP build="whole" bldLvl="1" animBg="1" rev="0" advAuto="0" spid="243" grpId="2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355600" y="418617"/>
            <a:ext cx="12293600" cy="858803"/>
          </a:xfrm>
          <a:prstGeom prst="rect">
            <a:avLst/>
          </a:prstGeom>
        </p:spPr>
        <p:txBody>
          <a:bodyPr/>
          <a:lstStyle/>
          <a:p>
            <a:pPr/>
            <a:r>
              <a:t>Functor</a:t>
            </a:r>
          </a:p>
        </p:txBody>
      </p:sp>
      <p:sp>
        <p:nvSpPr>
          <p:cNvPr id="247" name="Shape 247"/>
          <p:cNvSpPr/>
          <p:nvPr>
            <p:ph type="body" sz="half" idx="1"/>
          </p:nvPr>
        </p:nvSpPr>
        <p:spPr>
          <a:xfrm>
            <a:off x="558206" y="2046235"/>
            <a:ext cx="10668495" cy="2937696"/>
          </a:xfrm>
          <a:prstGeom prst="rect">
            <a:avLst/>
          </a:prstGeom>
        </p:spPr>
        <p:txBody>
          <a:bodyPr anchor="t"/>
          <a:lstStyle/>
          <a:p>
            <a:pPr marL="0" indent="0" defTabSz="448055">
              <a:spcBef>
                <a:spcPts val="0"/>
              </a:spcBef>
              <a:buSzTx/>
              <a:buNone/>
              <a:defRPr spc="0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template</a:t>
            </a:r>
            <a:r>
              <a:t> &lt;</a:t>
            </a:r>
            <a:r>
              <a:rPr b="1"/>
              <a:t>template</a:t>
            </a:r>
            <a:r>
              <a:t> &lt;typename&gt; </a:t>
            </a:r>
            <a:r>
              <a:rPr b="1"/>
              <a:t>class</a:t>
            </a:r>
            <a:r>
              <a:t> F&gt;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spc="0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class</a:t>
            </a:r>
            <a:r>
              <a:t> Functor {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spc="0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template</a:t>
            </a:r>
            <a:r>
              <a:t> &lt;typename A&gt;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spc="0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6DBC"/>
                </a:solidFill>
              </a:rPr>
              <a:t>static</a:t>
            </a:r>
            <a:r>
              <a:t> F&lt;A&gt; </a:t>
            </a:r>
            <a:r>
              <a:rPr>
                <a:solidFill>
                  <a:srgbClr val="021994"/>
                </a:solidFill>
              </a:rPr>
              <a:t>Unit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A&amp; a);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spc="0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template</a:t>
            </a:r>
            <a:r>
              <a:t> &lt;typename A, typename B&gt;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spc="0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6DBC"/>
                </a:solidFill>
              </a:rPr>
              <a:t>static</a:t>
            </a:r>
            <a:r>
              <a:t> F&lt;B&gt; </a:t>
            </a:r>
            <a:r>
              <a:rPr>
                <a:solidFill>
                  <a:srgbClr val="021994"/>
                </a:solidFill>
              </a:rPr>
              <a:t>Fmap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F&lt;A&gt;&amp; fa, function&lt;</a:t>
            </a:r>
            <a:r>
              <a:rPr>
                <a:solidFill>
                  <a:srgbClr val="021994"/>
                </a:solidFill>
              </a:rPr>
              <a:t>B</a:t>
            </a:r>
            <a:r>
              <a:t>(A)&gt; f);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spc="0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</p:txBody>
      </p:sp>
      <p:sp>
        <p:nvSpPr>
          <p:cNvPr id="248" name="Shape 248"/>
          <p:cNvSpPr/>
          <p:nvPr/>
        </p:nvSpPr>
        <p:spPr>
          <a:xfrm>
            <a:off x="1322868" y="5527956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249" name="Shape 249"/>
          <p:cNvSpPr/>
          <p:nvPr/>
        </p:nvSpPr>
        <p:spPr>
          <a:xfrm>
            <a:off x="4311021" y="5527956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250" name="Shape 250"/>
          <p:cNvSpPr/>
          <p:nvPr/>
        </p:nvSpPr>
        <p:spPr>
          <a:xfrm>
            <a:off x="3945202" y="7169304"/>
            <a:ext cx="108981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F&lt;B&gt;</a:t>
            </a:r>
          </a:p>
        </p:txBody>
      </p:sp>
      <p:sp>
        <p:nvSpPr>
          <p:cNvPr id="251" name="Shape 251"/>
          <p:cNvSpPr/>
          <p:nvPr/>
        </p:nvSpPr>
        <p:spPr>
          <a:xfrm>
            <a:off x="957049" y="7169304"/>
            <a:ext cx="108981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F&lt;A&gt;</a:t>
            </a:r>
          </a:p>
        </p:txBody>
      </p:sp>
      <p:sp>
        <p:nvSpPr>
          <p:cNvPr id="252" name="Shape 252"/>
          <p:cNvSpPr/>
          <p:nvPr/>
        </p:nvSpPr>
        <p:spPr>
          <a:xfrm>
            <a:off x="2272429" y="7455054"/>
            <a:ext cx="144721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1999471" y="5813706"/>
            <a:ext cx="1993128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4490111" y="6096188"/>
            <a:ext cx="1" cy="1076384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55" name="Shape 255"/>
          <p:cNvSpPr/>
          <p:nvPr/>
        </p:nvSpPr>
        <p:spPr>
          <a:xfrm flipH="1">
            <a:off x="1501958" y="6096188"/>
            <a:ext cx="1" cy="1076384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2843619" y="5262183"/>
            <a:ext cx="304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f</a:t>
            </a:r>
          </a:p>
        </p:txBody>
      </p:sp>
      <p:sp>
        <p:nvSpPr>
          <p:cNvPr id="257" name="Shape 257"/>
          <p:cNvSpPr/>
          <p:nvPr/>
        </p:nvSpPr>
        <p:spPr>
          <a:xfrm>
            <a:off x="2062442" y="7636533"/>
            <a:ext cx="186718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Fmap(_, f)</a:t>
            </a:r>
          </a:p>
        </p:txBody>
      </p:sp>
      <p:sp>
        <p:nvSpPr>
          <p:cNvPr id="258" name="Shape 258"/>
          <p:cNvSpPr/>
          <p:nvPr/>
        </p:nvSpPr>
        <p:spPr>
          <a:xfrm>
            <a:off x="3639242" y="6399430"/>
            <a:ext cx="8154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Unit</a:t>
            </a:r>
          </a:p>
        </p:txBody>
      </p:sp>
      <p:sp>
        <p:nvSpPr>
          <p:cNvPr id="259" name="Shape 259"/>
          <p:cNvSpPr/>
          <p:nvPr/>
        </p:nvSpPr>
        <p:spPr>
          <a:xfrm>
            <a:off x="649380" y="6399430"/>
            <a:ext cx="8154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Unit</a:t>
            </a:r>
          </a:p>
        </p:txBody>
      </p:sp>
      <p:sp>
        <p:nvSpPr>
          <p:cNvPr id="260" name="Shape 260"/>
          <p:cNvSpPr/>
          <p:nvPr/>
        </p:nvSpPr>
        <p:spPr>
          <a:xfrm>
            <a:off x="7296798" y="5527956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261" name="Shape 261"/>
          <p:cNvSpPr/>
          <p:nvPr/>
        </p:nvSpPr>
        <p:spPr>
          <a:xfrm>
            <a:off x="6933355" y="7169304"/>
            <a:ext cx="108981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F&lt;C&gt;</a:t>
            </a:r>
          </a:p>
        </p:txBody>
      </p:sp>
      <p:sp>
        <p:nvSpPr>
          <p:cNvPr id="262" name="Shape 262"/>
          <p:cNvSpPr/>
          <p:nvPr/>
        </p:nvSpPr>
        <p:spPr>
          <a:xfrm>
            <a:off x="7478264" y="6086978"/>
            <a:ext cx="1" cy="1076384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4987624" y="5813706"/>
            <a:ext cx="1993128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5260582" y="7455054"/>
            <a:ext cx="1447213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5050595" y="7636533"/>
            <a:ext cx="186718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Fmap(_, g)</a:t>
            </a:r>
          </a:p>
        </p:txBody>
      </p:sp>
      <p:sp>
        <p:nvSpPr>
          <p:cNvPr id="266" name="Shape 266"/>
          <p:cNvSpPr/>
          <p:nvPr/>
        </p:nvSpPr>
        <p:spPr>
          <a:xfrm>
            <a:off x="5831772" y="5262183"/>
            <a:ext cx="304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</a:t>
            </a:r>
          </a:p>
        </p:txBody>
      </p:sp>
      <p:sp>
        <p:nvSpPr>
          <p:cNvPr id="267" name="Shape 267"/>
          <p:cNvSpPr/>
          <p:nvPr/>
        </p:nvSpPr>
        <p:spPr>
          <a:xfrm>
            <a:off x="6629103" y="6418480"/>
            <a:ext cx="8154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Unit</a:t>
            </a:r>
          </a:p>
        </p:txBody>
      </p:sp>
      <p:sp>
        <p:nvSpPr>
          <p:cNvPr id="268" name="Shape 26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2"/>
      <p:bldP build="whole" bldLvl="1" animBg="1" rev="0" advAuto="0" spid="263" grpId="14"/>
      <p:bldP build="whole" bldLvl="1" animBg="1" rev="0" advAuto="0" spid="254" grpId="7"/>
      <p:bldP build="whole" bldLvl="1" animBg="1" rev="0" advAuto="0" spid="258" grpId="6"/>
      <p:bldP build="whole" bldLvl="1" animBg="1" rev="0" advAuto="0" spid="264" grpId="15"/>
      <p:bldP build="whole" bldLvl="1" animBg="1" rev="0" advAuto="0" spid="266" grpId="17"/>
      <p:bldP build="whole" bldLvl="1" animBg="1" rev="0" advAuto="0" spid="261" grpId="20"/>
      <p:bldP build="whole" bldLvl="1" animBg="1" rev="0" advAuto="0" spid="265" grpId="16"/>
      <p:bldP build="whole" bldLvl="1" animBg="1" rev="0" advAuto="0" spid="256" grpId="1"/>
      <p:bldP build="whole" bldLvl="1" animBg="1" rev="0" advAuto="0" spid="251" grpId="10"/>
      <p:bldP build="whole" bldLvl="1" animBg="1" rev="0" advAuto="0" spid="249" grpId="4"/>
      <p:bldP build="whole" bldLvl="1" animBg="1" rev="0" advAuto="0" spid="252" grpId="9"/>
      <p:bldP build="whole" bldLvl="1" animBg="1" rev="0" advAuto="0" spid="255" grpId="8"/>
      <p:bldP build="whole" bldLvl="1" animBg="1" rev="0" advAuto="0" spid="257" grpId="12"/>
      <p:bldP build="whole" bldLvl="1" animBg="1" rev="0" advAuto="0" spid="267" grpId="18"/>
      <p:bldP build="whole" bldLvl="1" animBg="1" rev="0" advAuto="0" spid="248" grpId="3"/>
      <p:bldP build="whole" bldLvl="1" animBg="1" rev="0" advAuto="0" spid="262" grpId="13"/>
      <p:bldP build="whole" bldLvl="1" animBg="1" rev="0" advAuto="0" spid="250" grpId="11"/>
      <p:bldP build="whole" bldLvl="1" animBg="1" rev="0" advAuto="0" spid="259" grpId="5"/>
      <p:bldP build="whole" bldLvl="1" animBg="1" rev="0" advAuto="0" spid="260" grpId="19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355600" y="418617"/>
            <a:ext cx="12293600" cy="814483"/>
          </a:xfrm>
          <a:prstGeom prst="rect">
            <a:avLst/>
          </a:prstGeom>
        </p:spPr>
        <p:txBody>
          <a:bodyPr/>
          <a:lstStyle/>
          <a:p>
            <a:pPr/>
            <a:r>
              <a:t>Monad</a:t>
            </a:r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xfrm>
            <a:off x="507554" y="1648122"/>
            <a:ext cx="12293601" cy="1574801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pc="0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template</a:t>
            </a:r>
            <a:r>
              <a:t> &lt;</a:t>
            </a:r>
            <a:r>
              <a:rPr b="1"/>
              <a:t>template</a:t>
            </a:r>
            <a:r>
              <a:t> &lt;typename&gt; </a:t>
            </a:r>
            <a:r>
              <a:rPr b="1"/>
              <a:t>class</a:t>
            </a:r>
            <a:r>
              <a:t> F&gt;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class</a:t>
            </a:r>
            <a:r>
              <a:t> Monad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template</a:t>
            </a:r>
            <a:r>
              <a:t> &lt;typename A&gt;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6DBC"/>
                </a:solidFill>
              </a:rPr>
              <a:t>static</a:t>
            </a:r>
            <a:r>
              <a:t> F&lt;A&gt; </a:t>
            </a:r>
            <a:r>
              <a:rPr>
                <a:solidFill>
                  <a:srgbClr val="021994"/>
                </a:solidFill>
              </a:rPr>
              <a:t>Unit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A&amp; a)</a:t>
            </a:r>
          </a:p>
        </p:txBody>
      </p:sp>
      <p:sp>
        <p:nvSpPr>
          <p:cNvPr id="272" name="Shape 272"/>
          <p:cNvSpPr/>
          <p:nvPr/>
        </p:nvSpPr>
        <p:spPr>
          <a:xfrm>
            <a:off x="507554" y="4607036"/>
            <a:ext cx="6858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};</a:t>
            </a:r>
          </a:p>
        </p:txBody>
      </p:sp>
      <p:sp>
        <p:nvSpPr>
          <p:cNvPr id="273" name="Shape 273"/>
          <p:cNvSpPr/>
          <p:nvPr/>
        </p:nvSpPr>
        <p:spPr>
          <a:xfrm>
            <a:off x="512442" y="4605849"/>
            <a:ext cx="1135563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template</a:t>
            </a:r>
            <a:r>
              <a:t> &lt;typename A, typename B&gt;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rgbClr val="006DBC"/>
                </a:solidFill>
              </a:rPr>
              <a:t>static</a:t>
            </a:r>
            <a:r>
              <a:t> F&lt;B&gt; </a:t>
            </a:r>
            <a:r>
              <a:rPr>
                <a:solidFill>
                  <a:srgbClr val="021994"/>
                </a:solidFill>
              </a:rPr>
              <a:t>Bind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F&lt;A&gt;&amp; fa, function&lt;F&lt;B&gt;(A)&gt; f);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};</a:t>
            </a:r>
          </a:p>
        </p:txBody>
      </p:sp>
      <p:sp>
        <p:nvSpPr>
          <p:cNvPr id="274" name="Shape 274"/>
          <p:cNvSpPr/>
          <p:nvPr/>
        </p:nvSpPr>
        <p:spPr>
          <a:xfrm>
            <a:off x="512442" y="3123270"/>
            <a:ext cx="1135563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i="1" sz="2500">
                <a:solidFill>
                  <a:srgbClr val="959395"/>
                </a:solidFill>
              </a:defRPr>
            </a:pPr>
            <a:r>
              <a:t> </a:t>
            </a:r>
            <a:r>
              <a:rPr i="0">
                <a:solidFill>
                  <a:srgbClr val="000000"/>
                </a:solidFill>
              </a:rPr>
              <a:t>   </a:t>
            </a:r>
            <a:r>
              <a:t>// template &lt;typename A, typename B&gt;</a:t>
            </a:r>
            <a:endParaRPr i="0">
              <a:solidFill>
                <a:srgbClr val="000000"/>
              </a:solidFill>
            </a:endParaRPr>
          </a:p>
          <a:p>
            <a:pPr defTabSz="457200">
              <a:defRPr i="1" sz="2500">
                <a:solidFill>
                  <a:srgbClr val="959395"/>
                </a:solidFill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static F&lt;B&gt; Fmap(const F&lt;A&gt;&amp; fa, function&lt;B(A)&gt; f);</a:t>
            </a:r>
            <a:endParaRPr i="0">
              <a:solidFill>
                <a:srgbClr val="000000"/>
              </a:solidFill>
            </a:endParaRPr>
          </a:p>
          <a:p>
            <a:pPr defTabSz="457200">
              <a:defRPr i="1" sz="2500">
                <a:solidFill>
                  <a:srgbClr val="959395"/>
                </a:solidFill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template &lt;typename A&gt;</a:t>
            </a:r>
            <a:endParaRPr i="0">
              <a:solidFill>
                <a:srgbClr val="000000"/>
              </a:solidFill>
            </a:endParaRPr>
          </a:p>
          <a:p>
            <a:pPr defTabSz="457200">
              <a:defRPr i="1" sz="2500">
                <a:solidFill>
                  <a:srgbClr val="959395"/>
                </a:solidFill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static F&lt;A&gt; Join(const F&lt;F&lt;A&gt;&gt;&amp; ffa);</a:t>
            </a:r>
          </a:p>
        </p:txBody>
      </p:sp>
      <p:sp>
        <p:nvSpPr>
          <p:cNvPr id="275" name="Shape 275"/>
          <p:cNvSpPr/>
          <p:nvPr/>
        </p:nvSpPr>
        <p:spPr>
          <a:xfrm>
            <a:off x="508000" y="3124199"/>
            <a:ext cx="10784037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template</a:t>
            </a:r>
            <a:r>
              <a:t> &lt;typename A, typename B&gt;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rgbClr val="006DBC"/>
                </a:solidFill>
              </a:rPr>
              <a:t>static</a:t>
            </a:r>
            <a:r>
              <a:t> F&lt;B&gt; </a:t>
            </a:r>
            <a:r>
              <a:rPr>
                <a:solidFill>
                  <a:srgbClr val="021994"/>
                </a:solidFill>
              </a:rPr>
              <a:t>Fmap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F&lt;A&gt;&amp; fa, function&lt;</a:t>
            </a:r>
            <a:r>
              <a:rPr>
                <a:solidFill>
                  <a:srgbClr val="021994"/>
                </a:solidFill>
              </a:rPr>
              <a:t>B</a:t>
            </a:r>
            <a:r>
              <a:t>(A)&gt; f);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template</a:t>
            </a:r>
            <a:r>
              <a:t> &lt;typename A&gt;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rgbClr val="006DBC"/>
                </a:solidFill>
              </a:rPr>
              <a:t>static</a:t>
            </a:r>
            <a:r>
              <a:t> F&lt;A&gt; </a:t>
            </a:r>
            <a:r>
              <a:rPr>
                <a:solidFill>
                  <a:srgbClr val="021994"/>
                </a:solidFill>
              </a:rPr>
              <a:t>Join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F&lt;F&lt;A&gt;&gt;&amp; ffa);</a:t>
            </a:r>
          </a:p>
        </p:txBody>
      </p:sp>
      <p:sp>
        <p:nvSpPr>
          <p:cNvPr id="276" name="Shape 27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Shape 277"/>
          <p:cNvSpPr/>
          <p:nvPr/>
        </p:nvSpPr>
        <p:spPr>
          <a:xfrm>
            <a:off x="1487486" y="6320187"/>
            <a:ext cx="3581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278" name="Shape 278"/>
          <p:cNvSpPr/>
          <p:nvPr/>
        </p:nvSpPr>
        <p:spPr>
          <a:xfrm>
            <a:off x="1121666" y="7771019"/>
            <a:ext cx="1089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F&lt;A&gt;</a:t>
            </a:r>
          </a:p>
        </p:txBody>
      </p:sp>
      <p:sp>
        <p:nvSpPr>
          <p:cNvPr id="279" name="Shape 279"/>
          <p:cNvSpPr/>
          <p:nvPr/>
        </p:nvSpPr>
        <p:spPr>
          <a:xfrm>
            <a:off x="4222673" y="7771019"/>
            <a:ext cx="1089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F&lt;B&gt;</a:t>
            </a:r>
          </a:p>
        </p:txBody>
      </p:sp>
      <p:sp>
        <p:nvSpPr>
          <p:cNvPr id="280" name="Shape 280"/>
          <p:cNvSpPr/>
          <p:nvPr/>
        </p:nvSpPr>
        <p:spPr>
          <a:xfrm>
            <a:off x="2010408" y="6808152"/>
            <a:ext cx="2177522" cy="102064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1666576" y="6898816"/>
            <a:ext cx="1" cy="83820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2283486" y="8056769"/>
            <a:ext cx="176572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2944366" y="6760118"/>
            <a:ext cx="304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f</a:t>
            </a:r>
          </a:p>
        </p:txBody>
      </p:sp>
      <p:sp>
        <p:nvSpPr>
          <p:cNvPr id="284" name="Shape 284"/>
          <p:cNvSpPr/>
          <p:nvPr/>
        </p:nvSpPr>
        <p:spPr>
          <a:xfrm>
            <a:off x="784672" y="7115453"/>
            <a:ext cx="8154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Unit</a:t>
            </a:r>
          </a:p>
        </p:txBody>
      </p:sp>
      <p:sp>
        <p:nvSpPr>
          <p:cNvPr id="285" name="Shape 285"/>
          <p:cNvSpPr/>
          <p:nvPr/>
        </p:nvSpPr>
        <p:spPr>
          <a:xfrm>
            <a:off x="2283486" y="8176710"/>
            <a:ext cx="186718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Bind(_, f)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5"/>
      <p:bldP build="whole" bldLvl="1" animBg="1" rev="0" advAuto="0" spid="279" grpId="10"/>
      <p:bldP build="whole" bldLvl="1" animBg="1" rev="0" advAuto="0" spid="278" grpId="12"/>
      <p:bldP build="whole" bldLvl="1" animBg="1" rev="0" advAuto="0" spid="280" grpId="7"/>
      <p:bldP build="whole" bldLvl="1" animBg="1" rev="0" advAuto="0" spid="283" grpId="6"/>
      <p:bldP build="whole" bldLvl="1" animBg="1" rev="0" advAuto="0" spid="284" grpId="9"/>
      <p:bldP build="whole" bldLvl="1" animBg="1" rev="0" advAuto="0" spid="285" grpId="13"/>
      <p:bldP build="whole" bldLvl="1" animBg="1" rev="0" advAuto="0" spid="274" grpId="1"/>
      <p:bldP build="whole" bldLvl="1" animBg="1" rev="0" advAuto="0" spid="282" grpId="11"/>
      <p:bldP build="whole" bldLvl="1" animBg="1" rev="0" advAuto="0" spid="281" grpId="8"/>
      <p:bldP build="whole" bldLvl="1" animBg="1" rev="0" advAuto="0" spid="273" grpId="2"/>
      <p:bldP build="whole" bldLvl="1" animBg="1" rev="0" advAuto="0" spid="272" grpId="4"/>
      <p:bldP build="whole" bldLvl="1" animBg="1" rev="0" advAuto="0" spid="275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body" sz="quarter" idx="1"/>
          </p:nvPr>
        </p:nvSpPr>
        <p:spPr>
          <a:xfrm>
            <a:off x="355600" y="526413"/>
            <a:ext cx="12293600" cy="125387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pc="-76" sz="38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    We are looking up a student’s grade of a course in a particular semester.</a:t>
            </a:r>
          </a:p>
        </p:txBody>
      </p:sp>
      <p:sp>
        <p:nvSpPr>
          <p:cNvPr id="288" name="Shape 288"/>
          <p:cNvSpPr/>
          <p:nvPr/>
        </p:nvSpPr>
        <p:spPr>
          <a:xfrm>
            <a:off x="399614" y="2268375"/>
            <a:ext cx="11851011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optional&lt;Course&gt; </a:t>
            </a:r>
            <a:r>
              <a:rPr>
                <a:solidFill>
                  <a:srgbClr val="021994"/>
                </a:solidFill>
              </a:rPr>
              <a:t>GetCourseById</a:t>
            </a:r>
            <a:r>
              <a:t>(</a:t>
            </a:r>
            <a:r>
              <a:rPr>
                <a:solidFill>
                  <a:srgbClr val="006DBC"/>
                </a:solidFill>
              </a:rPr>
              <a:t>int</a:t>
            </a:r>
            <a:r>
              <a:t> course_id);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optional&lt;CourseInfo&gt; </a:t>
            </a:r>
            <a:r>
              <a:rPr>
                <a:solidFill>
                  <a:srgbClr val="021994"/>
                </a:solidFill>
              </a:rPr>
              <a:t>CourseInfoOfSemester</a:t>
            </a:r>
            <a:r>
              <a:t>(Course course, Semester semester);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optional&lt;Student&gt; </a:t>
            </a:r>
            <a:r>
              <a:rPr>
                <a:solidFill>
                  <a:srgbClr val="021994"/>
                </a:solidFill>
              </a:rPr>
              <a:t>GetStudentById</a:t>
            </a:r>
            <a:r>
              <a:t>(</a:t>
            </a:r>
            <a:r>
              <a:rPr>
                <a:solidFill>
                  <a:srgbClr val="006DBC"/>
                </a:solidFill>
              </a:rPr>
              <a:t>int</a:t>
            </a:r>
            <a:r>
              <a:t> student_id);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optional&lt;Grade&gt; </a:t>
            </a:r>
            <a:r>
              <a:rPr>
                <a:solidFill>
                  <a:srgbClr val="021994"/>
                </a:solidFill>
              </a:rPr>
              <a:t>GetGradeOfCourse</a:t>
            </a:r>
            <a:r>
              <a:t>(CourseInfo course, Student student);</a:t>
            </a:r>
          </a:p>
        </p:txBody>
      </p:sp>
      <p:sp>
        <p:nvSpPr>
          <p:cNvPr id="289" name="Shape 289"/>
          <p:cNvSpPr/>
          <p:nvPr/>
        </p:nvSpPr>
        <p:spPr>
          <a:xfrm>
            <a:off x="424470" y="5105369"/>
            <a:ext cx="11851011" cy="389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optional&lt;Grade&gt; </a:t>
            </a:r>
            <a:r>
              <a:rPr>
                <a:solidFill>
                  <a:srgbClr val="021994"/>
                </a:solidFill>
              </a:rPr>
              <a:t>GetGrade</a:t>
            </a:r>
            <a:r>
              <a:t>(</a:t>
            </a:r>
            <a:r>
              <a:rPr>
                <a:solidFill>
                  <a:srgbClr val="006DBC"/>
                </a:solidFill>
              </a:rPr>
              <a:t>int</a:t>
            </a:r>
            <a:r>
              <a:t> course_id, </a:t>
            </a:r>
            <a:r>
              <a:rPr>
                <a:solidFill>
                  <a:srgbClr val="006DBC"/>
                </a:solidFill>
              </a:rPr>
              <a:t>int</a:t>
            </a:r>
            <a:r>
              <a:t> student_id, Semester semester) {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auto</a:t>
            </a:r>
            <a:r>
              <a:t> course_opt = </a:t>
            </a:r>
            <a:r>
              <a:rPr>
                <a:solidFill>
                  <a:srgbClr val="021994"/>
                </a:solidFill>
              </a:rPr>
              <a:t>GetCourseById</a:t>
            </a:r>
            <a:r>
              <a:t>(course_id);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if</a:t>
            </a:r>
            <a:r>
              <a:t> (course_opt) {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auto</a:t>
            </a:r>
            <a:r>
              <a:t> info_opt = </a:t>
            </a:r>
            <a:r>
              <a:rPr>
                <a:solidFill>
                  <a:srgbClr val="021994"/>
                </a:solidFill>
              </a:rPr>
              <a:t>CourseInfoOfSemester</a:t>
            </a:r>
            <a:r>
              <a:t>(*course_opt, semester);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if</a:t>
            </a:r>
            <a:r>
              <a:t> (info_opt) {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        </a:t>
            </a:r>
            <a:r>
              <a:rPr b="1"/>
              <a:t>auto</a:t>
            </a:r>
            <a:r>
              <a:t> student_opt = </a:t>
            </a:r>
            <a:r>
              <a:rPr>
                <a:solidFill>
                  <a:srgbClr val="021994"/>
                </a:solidFill>
              </a:rPr>
              <a:t>GetStudentById</a:t>
            </a:r>
            <a:r>
              <a:t>(student_id);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        </a:t>
            </a:r>
            <a:r>
              <a:rPr b="1"/>
              <a:t>if</a:t>
            </a:r>
            <a:r>
              <a:t> (student_opt) {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           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021994"/>
                </a:solidFill>
              </a:rPr>
              <a:t>GetGradeOfCourse</a:t>
            </a:r>
            <a:r>
              <a:t>(*info_opt, *student_opt)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        }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    }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}</a:t>
            </a:r>
          </a:p>
          <a:p>
            <a:pPr defTabSz="457200">
              <a:defRPr b="1" sz="2000">
                <a:solidFill>
                  <a:srgbClr val="000000"/>
                </a:solidFill>
              </a:defRPr>
            </a:pPr>
            <a:r>
              <a:rPr b="0"/>
              <a:t>    </a:t>
            </a:r>
            <a:r>
              <a:t>return</a:t>
            </a:r>
            <a:r>
              <a:rPr b="0"/>
              <a:t> {};</a:t>
            </a:r>
            <a:endParaRPr b="0"/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290" name="Shape 29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8" grpId="1"/>
      <p:bldP build="whole" bldLvl="1" animBg="1" rev="0" advAuto="0" spid="289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16871" y="254000"/>
            <a:ext cx="12293601" cy="79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91" sz="4600">
                <a:latin typeface="+mj-lt"/>
                <a:ea typeface="+mj-ea"/>
                <a:cs typeface="+mj-cs"/>
                <a:sym typeface="クレー ミディアム"/>
              </a:defRPr>
            </a:lvl1pPr>
          </a:lstStyle>
          <a:p>
            <a:pPr/>
            <a:r>
              <a:t>error handling the monadic approach</a:t>
            </a:r>
          </a:p>
        </p:txBody>
      </p:sp>
      <p:sp>
        <p:nvSpPr>
          <p:cNvPr id="293" name="Shape 293"/>
          <p:cNvSpPr/>
          <p:nvPr/>
        </p:nvSpPr>
        <p:spPr>
          <a:xfrm>
            <a:off x="335162" y="1416045"/>
            <a:ext cx="9854246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800">
                <a:solidFill>
                  <a:srgbClr val="000000"/>
                </a:solidFill>
              </a:defRPr>
            </a:pPr>
            <a:r>
              <a:rPr b="1"/>
              <a:t>namespace</a:t>
            </a:r>
            <a:r>
              <a:t> optional_monad {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rPr b="1"/>
              <a:t>template</a:t>
            </a:r>
            <a:r>
              <a:t> &lt;typename A&gt;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optional&lt;A&gt; U</a:t>
            </a:r>
            <a:r>
              <a:rPr>
                <a:solidFill>
                  <a:srgbClr val="021994"/>
                </a:solidFill>
              </a:rPr>
              <a:t>nit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A&amp; a) {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return</a:t>
            </a:r>
            <a:r>
              <a:t> optional&lt;A&gt;(a);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}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rPr b="1"/>
              <a:t>template</a:t>
            </a:r>
            <a:r>
              <a:t> &lt;typename A, typename B&gt;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optional&lt;B&gt; B</a:t>
            </a:r>
            <a:r>
              <a:rPr>
                <a:solidFill>
                  <a:srgbClr val="021994"/>
                </a:solidFill>
              </a:rPr>
              <a:t>ind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optional&lt;A&gt;&amp; opt, function&lt;optional&lt;B&gt;(A)&gt; f) {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if</a:t>
            </a:r>
            <a:r>
              <a:t> (opt) {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021994"/>
                </a:solidFill>
              </a:rPr>
              <a:t>f</a:t>
            </a:r>
            <a:r>
              <a:t>(*opt);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}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return</a:t>
            </a:r>
            <a:r>
              <a:t> optional&lt;B&gt;{};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}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</a:p>
          <a:p>
            <a:pPr defTabSz="457200">
              <a:defRPr i="1" sz="1800">
                <a:solidFill>
                  <a:srgbClr val="959395"/>
                </a:solidFill>
              </a:defRPr>
            </a:pPr>
            <a:r>
              <a:rPr i="0">
                <a:solidFill>
                  <a:srgbClr val="000000"/>
                </a:solidFill>
              </a:rPr>
              <a:t>} </a:t>
            </a:r>
            <a:r>
              <a:t>// namespace optional_monad</a:t>
            </a:r>
          </a:p>
        </p:txBody>
      </p:sp>
      <p:sp>
        <p:nvSpPr>
          <p:cNvPr id="294" name="Shape 294"/>
          <p:cNvSpPr/>
          <p:nvPr/>
        </p:nvSpPr>
        <p:spPr>
          <a:xfrm>
            <a:off x="297173" y="5691779"/>
            <a:ext cx="12132997" cy="317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optional&lt;Grade&gt; </a:t>
            </a:r>
            <a:r>
              <a:rPr>
                <a:solidFill>
                  <a:srgbClr val="021994"/>
                </a:solidFill>
              </a:rPr>
              <a:t>GetGrade</a:t>
            </a:r>
            <a:r>
              <a:t>(</a:t>
            </a:r>
            <a:r>
              <a:rPr>
                <a:solidFill>
                  <a:srgbClr val="006DBC"/>
                </a:solidFill>
              </a:rPr>
              <a:t>int</a:t>
            </a:r>
            <a:r>
              <a:t> course_id, </a:t>
            </a:r>
            <a:r>
              <a:rPr>
                <a:solidFill>
                  <a:srgbClr val="006DBC"/>
                </a:solidFill>
              </a:rPr>
              <a:t>int</a:t>
            </a:r>
            <a:r>
              <a:t> student_id, Semester semester) {</a:t>
            </a:r>
          </a:p>
          <a:p>
            <a:pPr defTabSz="457200">
              <a:defRPr b="1" sz="1900">
                <a:solidFill>
                  <a:srgbClr val="000000"/>
                </a:solidFill>
              </a:defRPr>
            </a:pPr>
            <a:r>
              <a:rPr b="0"/>
              <a:t>    </a:t>
            </a:r>
            <a:r>
              <a:t>using</a:t>
            </a:r>
            <a:r>
              <a:rPr b="0"/>
              <a:t> </a:t>
            </a:r>
            <a:r>
              <a:t>optional_monad</a:t>
            </a:r>
            <a:r>
              <a:rPr b="0"/>
              <a:t>::bind;</a:t>
            </a:r>
            <a:endParaRPr b="0"/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return</a:t>
            </a:r>
            <a:r>
              <a:t> B</a:t>
            </a:r>
            <a:r>
              <a:rPr>
                <a:solidFill>
                  <a:srgbClr val="021994"/>
                </a:solidFill>
              </a:rPr>
              <a:t>ind</a:t>
            </a:r>
            <a:r>
              <a:t>(</a:t>
            </a:r>
            <a:r>
              <a:rPr>
                <a:solidFill>
                  <a:srgbClr val="021994"/>
                </a:solidFill>
              </a:rPr>
              <a:t>GetCourseById</a:t>
            </a:r>
            <a:r>
              <a:t>(course_id), [&amp;](Course course) {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return</a:t>
            </a:r>
            <a:r>
              <a:t> B</a:t>
            </a:r>
            <a:r>
              <a:rPr>
                <a:solidFill>
                  <a:srgbClr val="021994"/>
                </a:solidFill>
              </a:rPr>
              <a:t>ind</a:t>
            </a:r>
            <a:r>
              <a:t>(</a:t>
            </a:r>
            <a:r>
              <a:rPr>
                <a:solidFill>
                  <a:srgbClr val="021994"/>
                </a:solidFill>
              </a:rPr>
              <a:t>CourseInfoOfSemester</a:t>
            </a:r>
            <a:r>
              <a:t>(course, semester), [&amp;](CourseInfo info) {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        </a:t>
            </a:r>
            <a:r>
              <a:rPr b="1"/>
              <a:t>return</a:t>
            </a:r>
            <a:r>
              <a:t> B</a:t>
            </a:r>
            <a:r>
              <a:rPr>
                <a:solidFill>
                  <a:srgbClr val="021994"/>
                </a:solidFill>
              </a:rPr>
              <a:t>ind</a:t>
            </a:r>
            <a:r>
              <a:t>(</a:t>
            </a:r>
            <a:r>
              <a:rPr>
                <a:solidFill>
                  <a:srgbClr val="021994"/>
                </a:solidFill>
              </a:rPr>
              <a:t>GetStudentById</a:t>
            </a:r>
            <a:r>
              <a:t>(student_id), [&amp;](Student s) {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           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021994"/>
                </a:solidFill>
              </a:rPr>
              <a:t>GetGradeOfCourse</a:t>
            </a:r>
            <a:r>
              <a:t>(info, s);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        });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    });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});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295" name="Shape 295"/>
          <p:cNvSpPr/>
          <p:nvPr/>
        </p:nvSpPr>
        <p:spPr>
          <a:xfrm>
            <a:off x="322462" y="5717179"/>
            <a:ext cx="9854246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800">
                <a:solidFill>
                  <a:srgbClr val="021994"/>
                </a:solidFill>
              </a:defRPr>
            </a:pPr>
            <a:r>
              <a:rPr b="1">
                <a:solidFill>
                  <a:srgbClr val="0000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getGrade</a:t>
            </a:r>
            <a:r>
              <a:rPr>
                <a:solidFill>
                  <a:srgbClr val="000000"/>
                </a:solidFill>
              </a:rPr>
              <a:t>(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courseId: Int, studentId: Int, semester: Semester): Option[Grade] = 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</a:t>
            </a:r>
            <a:r>
              <a:rPr b="1"/>
              <a:t>for</a:t>
            </a:r>
            <a:r>
              <a:t> {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course &lt;- </a:t>
            </a:r>
            <a:r>
              <a:rPr>
                <a:solidFill>
                  <a:srgbClr val="021994"/>
                </a:solidFill>
              </a:rPr>
              <a:t>getCourseById</a:t>
            </a:r>
            <a:r>
              <a:t>(courseId)</a:t>
            </a:r>
          </a:p>
          <a:p>
            <a:pPr defTabSz="457200">
              <a:defRPr sz="1800">
                <a:solidFill>
                  <a:srgbClr val="021994"/>
                </a:solidFill>
              </a:defRPr>
            </a:pPr>
            <a:r>
              <a:rPr>
                <a:solidFill>
                  <a:srgbClr val="000000"/>
                </a:solidFill>
              </a:rPr>
              <a:t>    info &lt;- </a:t>
            </a:r>
            <a:r>
              <a:t>courseInfoOfSemester</a:t>
            </a:r>
            <a:r>
              <a:rPr>
                <a:solidFill>
                  <a:srgbClr val="000000"/>
                </a:solidFill>
              </a:rPr>
              <a:t>(course, semester)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student &lt;- </a:t>
            </a:r>
            <a:r>
              <a:rPr>
                <a:solidFill>
                  <a:srgbClr val="021994"/>
                </a:solidFill>
              </a:rPr>
              <a:t>getStudentById</a:t>
            </a:r>
            <a:r>
              <a:t>(studentId)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grade &lt;- </a:t>
            </a:r>
            <a:r>
              <a:rPr>
                <a:solidFill>
                  <a:srgbClr val="021994"/>
                </a:solidFill>
              </a:rPr>
              <a:t>getGradeOfCourse</a:t>
            </a:r>
            <a:r>
              <a:t>(info, student)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} </a:t>
            </a:r>
            <a:r>
              <a:rPr b="1"/>
              <a:t>yield</a:t>
            </a:r>
            <a:r>
              <a:t> grade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322499" y="8522607"/>
            <a:ext cx="597408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3800"/>
              </a:spcBef>
              <a:defRPr sz="2400">
                <a:latin typeface="Seravek Light"/>
                <a:ea typeface="Seravek Light"/>
                <a:cs typeface="Seravek Light"/>
                <a:sym typeface="Seravek Light"/>
              </a:defRPr>
            </a:lvl1pPr>
          </a:lstStyle>
          <a:p>
            <a:pPr/>
            <a:r>
              <a:t>Consider: how to preserve error informations?</a:t>
            </a:r>
          </a:p>
        </p:txBody>
      </p:sp>
      <p:sp>
        <p:nvSpPr>
          <p:cNvPr id="297" name="Shape 29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8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xit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" dur="800" fill="hold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8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2"/>
      <p:bldP build="whole" bldLvl="1" animBg="1" rev="0" advAuto="0" spid="296" grpId="4"/>
      <p:bldP build="whole" bldLvl="1" animBg="1" rev="0" advAuto="0" spid="294" grpId="1"/>
      <p:bldP build="whole" bldLvl="1" animBg="1" rev="0" advAuto="0" spid="294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355600" y="254000"/>
            <a:ext cx="12293600" cy="917368"/>
          </a:xfrm>
          <a:prstGeom prst="rect">
            <a:avLst/>
          </a:prstGeom>
        </p:spPr>
        <p:txBody>
          <a:bodyPr/>
          <a:lstStyle/>
          <a:p>
            <a:pPr/>
            <a:r>
              <a:t>IO - the problem</a:t>
            </a:r>
          </a:p>
        </p:txBody>
      </p:sp>
      <p:sp>
        <p:nvSpPr>
          <p:cNvPr id="300" name="Shape 300"/>
          <p:cNvSpPr/>
          <p:nvPr/>
        </p:nvSpPr>
        <p:spPr>
          <a:xfrm>
            <a:off x="444500" y="1346200"/>
            <a:ext cx="5296744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000000"/>
                </a:solidFill>
              </a:defRPr>
            </a:pPr>
            <a:r>
              <a:rPr b="1"/>
              <a:t>class</a:t>
            </a:r>
            <a:r>
              <a:t> DBConfig {};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rPr>
                <a:solidFill>
                  <a:srgbClr val="006DBC"/>
                </a:solidFill>
              </a:rPr>
              <a:t>void</a:t>
            </a:r>
            <a:r>
              <a:t> </a:t>
            </a:r>
            <a:r>
              <a:rPr>
                <a:solidFill>
                  <a:srgbClr val="021994"/>
                </a:solidFill>
              </a:rPr>
              <a:t>WriteConfig</a:t>
            </a:r>
            <a:r>
              <a:t>(DBConfig config);</a:t>
            </a:r>
          </a:p>
        </p:txBody>
      </p:sp>
      <p:sp>
        <p:nvSpPr>
          <p:cNvPr id="301" name="Shape 301"/>
          <p:cNvSpPr/>
          <p:nvPr/>
        </p:nvSpPr>
        <p:spPr>
          <a:xfrm>
            <a:off x="449128" y="2514556"/>
            <a:ext cx="346764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021994"/>
                </a:solidFill>
              </a:defRPr>
            </a:pPr>
            <a:r>
              <a:rPr>
                <a:solidFill>
                  <a:srgbClr val="000000"/>
                </a:solidFill>
              </a:rPr>
              <a:t>DBConfig </a:t>
            </a:r>
            <a:r>
              <a:t>ReadConfig</a:t>
            </a:r>
            <a:r>
              <a:rPr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302" name="Shape 302"/>
          <p:cNvSpPr/>
          <p:nvPr/>
        </p:nvSpPr>
        <p:spPr>
          <a:xfrm>
            <a:off x="449128" y="3095418"/>
            <a:ext cx="7125842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021994"/>
                </a:solidFill>
              </a:defRPr>
            </a:pPr>
            <a:r>
              <a:rPr>
                <a:solidFill>
                  <a:srgbClr val="000000"/>
                </a:solidFill>
              </a:rPr>
              <a:t>DBConfig </a:t>
            </a:r>
            <a:r>
              <a:t>GetDefaultConfig</a:t>
            </a:r>
            <a:r>
              <a:rPr>
                <a:solidFill>
                  <a:srgbClr val="000000"/>
                </a:solidFill>
              </a:rPr>
              <a:t>();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021994"/>
                </a:solidFill>
              </a:defRPr>
            </a:pPr>
            <a:r>
              <a:rPr>
                <a:solidFill>
                  <a:srgbClr val="006DBC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t>ResetConfig</a:t>
            </a:r>
            <a:r>
              <a:rPr>
                <a:solidFill>
                  <a:srgbClr val="000000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auto</a:t>
            </a:r>
            <a:r>
              <a:t> default_config = </a:t>
            </a:r>
            <a:r>
              <a:rPr>
                <a:solidFill>
                  <a:srgbClr val="021994"/>
                </a:solidFill>
              </a:rPr>
              <a:t>GetDefaultConfig</a:t>
            </a:r>
            <a:r>
              <a:t>();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rgbClr val="021994"/>
                </a:solidFill>
              </a:rPr>
              <a:t>WriteConfig</a:t>
            </a:r>
            <a:r>
              <a:t>(default_config);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303" name="Shape 303"/>
          <p:cNvSpPr/>
          <p:nvPr/>
        </p:nvSpPr>
        <p:spPr>
          <a:xfrm>
            <a:off x="449128" y="4844679"/>
            <a:ext cx="7430692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000000"/>
                </a:solidFill>
              </a:defRPr>
            </a:pPr>
            <a:r>
              <a:rPr b="1"/>
              <a:t>class</a:t>
            </a:r>
            <a:r>
              <a:t> DBConnection {};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</a:p>
          <a:p>
            <a:pPr defTabSz="457200">
              <a:defRPr sz="2000">
                <a:solidFill>
                  <a:srgbClr val="021994"/>
                </a:solidFill>
              </a:defRPr>
            </a:pPr>
            <a:r>
              <a:rPr>
                <a:solidFill>
                  <a:srgbClr val="000000"/>
                </a:solidFill>
              </a:rPr>
              <a:t>DBConnection </a:t>
            </a:r>
            <a:r>
              <a:t>GetConnectionFromConfig</a:t>
            </a:r>
            <a:r>
              <a:rPr>
                <a:solidFill>
                  <a:srgbClr val="000000"/>
                </a:solidFill>
              </a:rPr>
              <a:t>(DBConfig);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021994"/>
                </a:solidFill>
              </a:defRPr>
            </a:pPr>
            <a:r>
              <a:rPr>
                <a:solidFill>
                  <a:srgbClr val="000000"/>
                </a:solidFill>
              </a:rPr>
              <a:t>DBConnection </a:t>
            </a:r>
            <a:r>
              <a:t>GetDBConnection</a:t>
            </a:r>
            <a:r>
              <a:rPr>
                <a:solidFill>
                  <a:srgbClr val="000000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auto</a:t>
            </a:r>
            <a:r>
              <a:t> config = </a:t>
            </a:r>
            <a:r>
              <a:rPr>
                <a:solidFill>
                  <a:srgbClr val="021994"/>
                </a:solidFill>
              </a:rPr>
              <a:t>ReadConfig</a:t>
            </a:r>
            <a:r>
              <a:t>();</a:t>
            </a:r>
          </a:p>
          <a:p>
            <a:pPr defTabSz="457200">
              <a:defRPr sz="2000">
                <a:solidFill>
                  <a:srgbClr val="021994"/>
                </a:solidFill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000000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GetConnectionFromConfig</a:t>
            </a:r>
            <a:r>
              <a:rPr>
                <a:solidFill>
                  <a:srgbClr val="000000"/>
                </a:solidFill>
              </a:rPr>
              <a:t>(config);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304" name="Shape 304"/>
          <p:cNvSpPr/>
          <p:nvPr/>
        </p:nvSpPr>
        <p:spPr>
          <a:xfrm>
            <a:off x="449128" y="7178140"/>
            <a:ext cx="8040391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DBConnection I</a:t>
            </a:r>
            <a:r>
              <a:rPr>
                <a:solidFill>
                  <a:srgbClr val="021994"/>
                </a:solidFill>
              </a:rPr>
              <a:t>nitDB</a:t>
            </a:r>
            <a:r>
              <a:t>() {</a:t>
            </a:r>
          </a:p>
          <a:p>
            <a:pPr defTabSz="457200">
              <a:defRPr i="1" sz="2000">
                <a:solidFill>
                  <a:srgbClr val="959395"/>
                </a:solidFill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blablabla...</a:t>
            </a:r>
            <a:endParaRPr i="0"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021994"/>
                </a:solidFill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ResetConfig</a:t>
            </a:r>
            <a:r>
              <a:rPr>
                <a:solidFill>
                  <a:srgbClr val="000000"/>
                </a:solidFill>
              </a:rPr>
              <a:t>(); </a:t>
            </a:r>
            <a:r>
              <a:rPr i="1">
                <a:solidFill>
                  <a:srgbClr val="959395"/>
                </a:solidFill>
              </a:rPr>
              <a:t>// incidentally..</a:t>
            </a:r>
            <a:endParaRPr i="1">
              <a:solidFill>
                <a:srgbClr val="959395"/>
              </a:solidFill>
            </a:endParaRPr>
          </a:p>
          <a:p>
            <a:pPr defTabSz="457200">
              <a:defRPr i="1" sz="2000">
                <a:solidFill>
                  <a:srgbClr val="959395"/>
                </a:solidFill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blablabla...</a:t>
            </a:r>
            <a:endParaRPr i="0"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021994"/>
                </a:solidFill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000000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GetDBConnection</a:t>
            </a:r>
            <a:r>
              <a:rPr>
                <a:solidFill>
                  <a:srgbClr val="000000"/>
                </a:solidFill>
              </a:rPr>
              <a:t>(); </a:t>
            </a:r>
            <a:r>
              <a:rPr i="1">
                <a:solidFill>
                  <a:srgbClr val="959395"/>
                </a:solidFill>
              </a:rPr>
              <a:t>// what would we get?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305" name="Shape 30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8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8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8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8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1"/>
      <p:bldP build="whole" bldLvl="1" animBg="1" rev="0" advAuto="0" spid="301" grpId="2"/>
      <p:bldP build="whole" bldLvl="1" animBg="1" rev="0" advAuto="0" spid="304" grpId="5"/>
      <p:bldP build="whole" bldLvl="1" animBg="1" rev="0" advAuto="0" spid="303" grpId="4"/>
      <p:bldP build="whole" bldLvl="1" animBg="1" rev="0" advAuto="0" spid="302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355600" y="254000"/>
            <a:ext cx="12293600" cy="91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107" sz="5400">
                <a:latin typeface="+mj-lt"/>
                <a:ea typeface="+mj-ea"/>
                <a:cs typeface="+mj-cs"/>
                <a:sym typeface="クレー ミディアム"/>
              </a:defRPr>
            </a:lvl1pPr>
          </a:lstStyle>
          <a:p>
            <a:pPr/>
            <a:r>
              <a:t>IO - the monad</a:t>
            </a:r>
          </a:p>
        </p:txBody>
      </p:sp>
      <p:sp>
        <p:nvSpPr>
          <p:cNvPr id="308" name="Shape 308"/>
          <p:cNvSpPr/>
          <p:nvPr/>
        </p:nvSpPr>
        <p:spPr>
          <a:xfrm>
            <a:off x="423802" y="1433504"/>
            <a:ext cx="9168335" cy="797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800">
                <a:solidFill>
                  <a:srgbClr val="000000"/>
                </a:solidFill>
              </a:defRPr>
            </a:pPr>
            <a:r>
              <a:rPr b="1"/>
              <a:t>namespace</a:t>
            </a:r>
            <a:r>
              <a:t> io_monad {</a:t>
            </a:r>
          </a:p>
          <a:p>
            <a:pPr defTabSz="457200">
              <a:defRPr i="1" sz="1800">
                <a:solidFill>
                  <a:srgbClr val="959395"/>
                </a:solidFill>
              </a:defRPr>
            </a:pPr>
            <a:r>
              <a:t>// note: invalid code! only illustration purpose</a:t>
            </a:r>
            <a:endParaRPr i="0">
              <a:solidFill>
                <a:srgbClr val="000000"/>
              </a:solidFill>
            </a:endParaRP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rPr b="1"/>
              <a:t>template</a:t>
            </a:r>
            <a:r>
              <a:t> &lt;typename A&gt;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rPr b="1"/>
              <a:t>class</a:t>
            </a:r>
            <a:r>
              <a:t> IO {</a:t>
            </a:r>
          </a:p>
          <a:p>
            <a:pPr defTabSz="457200">
              <a:defRPr b="1" sz="1800">
                <a:solidFill>
                  <a:srgbClr val="000000"/>
                </a:solidFill>
              </a:defRPr>
            </a:pPr>
            <a:r>
              <a:rPr b="0"/>
              <a:t>  </a:t>
            </a:r>
            <a:r>
              <a:t>public</a:t>
            </a:r>
            <a:r>
              <a:rPr b="0"/>
              <a:t>:</a:t>
            </a:r>
            <a:endParaRPr b="0"/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rgbClr val="021994"/>
                </a:solidFill>
              </a:rPr>
              <a:t>IO</a:t>
            </a:r>
            <a:r>
              <a:t>(function&lt;</a:t>
            </a:r>
            <a:r>
              <a:rPr>
                <a:solidFill>
                  <a:srgbClr val="021994"/>
                </a:solidFill>
              </a:rPr>
              <a:t>A</a:t>
            </a:r>
            <a:r>
              <a:t>()&gt; f) : </a:t>
            </a:r>
            <a:r>
              <a:rPr>
                <a:solidFill>
                  <a:srgbClr val="021994"/>
                </a:solidFill>
              </a:rPr>
              <a:t>closure_</a:t>
            </a:r>
            <a:r>
              <a:t>(f) {}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A </a:t>
            </a:r>
            <a:r>
              <a:rPr>
                <a:solidFill>
                  <a:srgbClr val="021994"/>
                </a:solidFill>
              </a:rPr>
              <a:t>run</a:t>
            </a:r>
            <a:r>
              <a:t>() 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{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021994"/>
                </a:solidFill>
              </a:rPr>
              <a:t>closure_</a:t>
            </a:r>
            <a:r>
              <a:t>();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}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template</a:t>
            </a:r>
            <a:r>
              <a:t> &lt;typename B&gt;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IO&lt;B&gt; </a:t>
            </a:r>
            <a:r>
              <a:rPr>
                <a:solidFill>
                  <a:srgbClr val="021994"/>
                </a:solidFill>
              </a:rPr>
              <a:t>fmap</a:t>
            </a:r>
            <a:r>
              <a:t>(function&lt;</a:t>
            </a:r>
            <a:r>
              <a:rPr>
                <a:solidFill>
                  <a:srgbClr val="021994"/>
                </a:solidFill>
              </a:rPr>
              <a:t>B</a:t>
            </a:r>
            <a:r>
              <a:t>(A)&gt; f) {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return</a:t>
            </a:r>
            <a:r>
              <a:t> IO&lt;B&gt;([</a:t>
            </a:r>
            <a:r>
              <a:rPr b="1"/>
              <a:t>this</a:t>
            </a:r>
            <a:r>
              <a:t>, f] {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021994"/>
                </a:solidFill>
              </a:rPr>
              <a:t>f</a:t>
            </a:r>
            <a:r>
              <a:t>(</a:t>
            </a:r>
            <a:r>
              <a:rPr b="1"/>
              <a:t>this</a:t>
            </a:r>
            <a:r>
              <a:t>-&gt;</a:t>
            </a:r>
            <a:r>
              <a:rPr>
                <a:solidFill>
                  <a:srgbClr val="021994"/>
                </a:solidFill>
              </a:rPr>
              <a:t>run</a:t>
            </a:r>
            <a:r>
              <a:t>()); });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}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template</a:t>
            </a:r>
            <a:r>
              <a:t> &lt;typename B&gt;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IO&lt;B&gt; </a:t>
            </a:r>
            <a:r>
              <a:rPr>
                <a:solidFill>
                  <a:srgbClr val="021994"/>
                </a:solidFill>
              </a:rPr>
              <a:t>bind</a:t>
            </a:r>
            <a:r>
              <a:t>(function&lt;IO&lt;B&gt;(A)&gt; f) {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return</a:t>
            </a:r>
            <a:r>
              <a:t> IO&lt;B&gt;([</a:t>
            </a:r>
            <a:r>
              <a:rPr b="1"/>
              <a:t>this</a:t>
            </a:r>
            <a:r>
              <a:t>, f] {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021994"/>
                </a:solidFill>
              </a:rPr>
              <a:t>f</a:t>
            </a:r>
            <a:r>
              <a:t>(</a:t>
            </a:r>
            <a:r>
              <a:rPr b="1"/>
              <a:t>this</a:t>
            </a:r>
            <a:r>
              <a:t>-&gt;</a:t>
            </a:r>
            <a:r>
              <a:rPr>
                <a:solidFill>
                  <a:srgbClr val="021994"/>
                </a:solidFill>
              </a:rPr>
              <a:t>run</a:t>
            </a:r>
            <a:r>
              <a:t>()).</a:t>
            </a:r>
            <a:r>
              <a:rPr>
                <a:solidFill>
                  <a:srgbClr val="021994"/>
                </a:solidFill>
              </a:rPr>
              <a:t>run</a:t>
            </a:r>
            <a:r>
              <a:t>(); });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}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</a:p>
          <a:p>
            <a:pPr defTabSz="457200">
              <a:defRPr b="1" sz="1800">
                <a:solidFill>
                  <a:srgbClr val="000000"/>
                </a:solidFill>
              </a:defRPr>
            </a:pPr>
            <a:r>
              <a:rPr b="0"/>
              <a:t>  </a:t>
            </a:r>
            <a:r>
              <a:t>private</a:t>
            </a:r>
            <a:r>
              <a:rPr b="0"/>
              <a:t>:</a:t>
            </a:r>
            <a:endParaRPr b="0"/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function&lt;</a:t>
            </a:r>
            <a:r>
              <a:rPr>
                <a:solidFill>
                  <a:srgbClr val="021994"/>
                </a:solidFill>
              </a:rPr>
              <a:t>A</a:t>
            </a:r>
            <a:r>
              <a:t>()&gt; closure_;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};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rPr b="1"/>
              <a:t>template</a:t>
            </a:r>
            <a:r>
              <a:t> &lt;typename A&gt;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IO&lt;A&gt; </a:t>
            </a:r>
            <a:r>
              <a:rPr>
                <a:solidFill>
                  <a:srgbClr val="021994"/>
                </a:solidFill>
              </a:rPr>
              <a:t>unit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A&amp; a) {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return</a:t>
            </a:r>
            <a:r>
              <a:t> IO&lt;A&gt;([a]() { </a:t>
            </a:r>
            <a:r>
              <a:rPr b="1"/>
              <a:t>return</a:t>
            </a:r>
            <a:r>
              <a:t> a; });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  <a:r>
              <a:t>}</a:t>
            </a:r>
          </a:p>
          <a:p>
            <a:pPr defTabSz="457200">
              <a:defRPr sz="1800">
                <a:solidFill>
                  <a:srgbClr val="000000"/>
                </a:solidFill>
              </a:defRPr>
            </a:pPr>
          </a:p>
          <a:p>
            <a:pPr defTabSz="457200">
              <a:defRPr i="1" sz="1800">
                <a:solidFill>
                  <a:srgbClr val="959395"/>
                </a:solidFill>
              </a:defRPr>
            </a:pPr>
            <a:r>
              <a:rPr i="0">
                <a:solidFill>
                  <a:srgbClr val="000000"/>
                </a:solidFill>
              </a:rPr>
              <a:t>}  </a:t>
            </a:r>
            <a:r>
              <a:t>// namespace io_monad</a:t>
            </a:r>
          </a:p>
        </p:txBody>
      </p:sp>
      <p:sp>
        <p:nvSpPr>
          <p:cNvPr id="309" name="Shape 30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355600" y="254000"/>
            <a:ext cx="12293600" cy="91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107" sz="5400">
                <a:latin typeface="+mj-lt"/>
                <a:ea typeface="+mj-ea"/>
                <a:cs typeface="+mj-cs"/>
                <a:sym typeface="クレー ミディアム"/>
              </a:defRPr>
            </a:lvl1pPr>
          </a:lstStyle>
          <a:p>
            <a:pPr/>
            <a:r>
              <a:t>IO - the combinators</a:t>
            </a:r>
          </a:p>
        </p:txBody>
      </p:sp>
      <p:sp>
        <p:nvSpPr>
          <p:cNvPr id="312" name="Shape 312"/>
          <p:cNvSpPr/>
          <p:nvPr/>
        </p:nvSpPr>
        <p:spPr>
          <a:xfrm>
            <a:off x="487117" y="1611267"/>
            <a:ext cx="9671336" cy="764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IO&lt;</a:t>
            </a:r>
            <a:r>
              <a:rPr b="1"/>
              <a:t>std</a:t>
            </a:r>
            <a:r>
              <a:t>::string&gt; </a:t>
            </a:r>
            <a:r>
              <a:rPr>
                <a:solidFill>
                  <a:srgbClr val="021994"/>
                </a:solidFill>
              </a:rPr>
              <a:t>ReadLine</a:t>
            </a:r>
            <a:r>
              <a:t>() {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return</a:t>
            </a:r>
            <a:r>
              <a:t> IO&lt;</a:t>
            </a:r>
            <a:r>
              <a:rPr b="1"/>
              <a:t>std</a:t>
            </a:r>
            <a:r>
              <a:t>::string&gt;([]() {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std</a:t>
            </a:r>
            <a:r>
              <a:t>::string line;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std</a:t>
            </a:r>
            <a:r>
              <a:t>::</a:t>
            </a:r>
            <a:r>
              <a:rPr>
                <a:solidFill>
                  <a:srgbClr val="021994"/>
                </a:solidFill>
              </a:rPr>
              <a:t>getline</a:t>
            </a:r>
            <a:r>
              <a:t>(</a:t>
            </a:r>
            <a:r>
              <a:rPr b="1"/>
              <a:t>std</a:t>
            </a:r>
            <a:r>
              <a:t>::cin, line);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return</a:t>
            </a:r>
            <a:r>
              <a:t> line;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});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}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</a:p>
          <a:p>
            <a:pPr defTabSz="457200">
              <a:defRPr sz="1900">
                <a:solidFill>
                  <a:srgbClr val="021994"/>
                </a:solidFill>
              </a:defRPr>
            </a:pPr>
            <a:r>
              <a:rPr>
                <a:solidFill>
                  <a:srgbClr val="000000"/>
                </a:solidFill>
              </a:rPr>
              <a:t>IO&lt;</a:t>
            </a:r>
            <a:r>
              <a:rPr>
                <a:solidFill>
                  <a:srgbClr val="006DBC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&gt; </a:t>
            </a:r>
            <a:r>
              <a:t>ReadInt</a:t>
            </a:r>
            <a:r>
              <a:rPr>
                <a:solidFill>
                  <a:srgbClr val="000000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return</a:t>
            </a:r>
            <a:r>
              <a:t> IO&lt;</a:t>
            </a:r>
            <a:r>
              <a:rPr>
                <a:solidFill>
                  <a:srgbClr val="006DBC"/>
                </a:solidFill>
              </a:rPr>
              <a:t>int</a:t>
            </a:r>
            <a:r>
              <a:t>&gt;([]() {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    </a:t>
            </a:r>
            <a:r>
              <a:rPr>
                <a:solidFill>
                  <a:srgbClr val="006DBC"/>
                </a:solidFill>
              </a:rPr>
              <a:t>int</a:t>
            </a:r>
            <a:r>
              <a:t> i;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std</a:t>
            </a:r>
            <a:r>
              <a:t>::cin &gt;&gt; i;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return</a:t>
            </a:r>
            <a:r>
              <a:t> i;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});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}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IO&lt;</a:t>
            </a:r>
            <a:r>
              <a:rPr>
                <a:solidFill>
                  <a:srgbClr val="006DBC"/>
                </a:solidFill>
              </a:rPr>
              <a:t>void</a:t>
            </a:r>
            <a:r>
              <a:t>&gt; </a:t>
            </a:r>
            <a:r>
              <a:rPr>
                <a:solidFill>
                  <a:srgbClr val="021994"/>
                </a:solidFill>
              </a:rPr>
              <a:t>PrintLine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</a:t>
            </a:r>
            <a:r>
              <a:rPr b="1"/>
              <a:t>std</a:t>
            </a:r>
            <a:r>
              <a:t>::string&amp; line) {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return</a:t>
            </a:r>
            <a:r>
              <a:t> IO&lt;</a:t>
            </a:r>
            <a:r>
              <a:rPr>
                <a:solidFill>
                  <a:srgbClr val="006DBC"/>
                </a:solidFill>
              </a:rPr>
              <a:t>void</a:t>
            </a:r>
            <a:r>
              <a:t>&gt;([line]() { </a:t>
            </a:r>
            <a:r>
              <a:rPr b="1"/>
              <a:t>std</a:t>
            </a:r>
            <a:r>
              <a:t>::cout &lt;&lt; line &lt;&lt; </a:t>
            </a:r>
            <a:r>
              <a:rPr>
                <a:solidFill>
                  <a:srgbClr val="CD1D00"/>
                </a:solidFill>
              </a:rPr>
              <a:t>'</a:t>
            </a:r>
            <a:r>
              <a:rPr>
                <a:solidFill>
                  <a:srgbClr val="FF40FF"/>
                </a:solidFill>
              </a:rPr>
              <a:t>\n</a:t>
            </a:r>
            <a:r>
              <a:rPr>
                <a:solidFill>
                  <a:srgbClr val="CD1D00"/>
                </a:solidFill>
              </a:rPr>
              <a:t>'</a:t>
            </a:r>
            <a:r>
              <a:t>; });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}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IO&lt;</a:t>
            </a:r>
            <a:r>
              <a:rPr>
                <a:solidFill>
                  <a:srgbClr val="006DBC"/>
                </a:solidFill>
              </a:rPr>
              <a:t>void</a:t>
            </a:r>
            <a:r>
              <a:t>&gt; </a:t>
            </a:r>
            <a:r>
              <a:rPr>
                <a:solidFill>
                  <a:srgbClr val="021994"/>
                </a:solidFill>
              </a:rPr>
              <a:t>Echo</a:t>
            </a:r>
            <a:r>
              <a:t>() {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021994"/>
                </a:solidFill>
              </a:rPr>
              <a:t>ReadLine</a:t>
            </a:r>
            <a:r>
              <a:t>().</a:t>
            </a:r>
            <a:r>
              <a:rPr>
                <a:solidFill>
                  <a:srgbClr val="021994"/>
                </a:solidFill>
              </a:rPr>
              <a:t>bind</a:t>
            </a:r>
            <a:r>
              <a:t>(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        [](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</a:t>
            </a:r>
            <a:r>
              <a:rPr b="1"/>
              <a:t>std</a:t>
            </a:r>
            <a:r>
              <a:t>::string&amp; line) {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021994"/>
                </a:solidFill>
              </a:rPr>
              <a:t>PrintLine</a:t>
            </a:r>
            <a:r>
              <a:t>(line); });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}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</a:p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...</a:t>
            </a:r>
          </a:p>
        </p:txBody>
      </p:sp>
      <p:sp>
        <p:nvSpPr>
          <p:cNvPr id="313" name="Shape 31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355600" y="2444681"/>
            <a:ext cx="12293600" cy="1107016"/>
          </a:xfrm>
          <a:prstGeom prst="rect">
            <a:avLst/>
          </a:prstGeom>
        </p:spPr>
        <p:txBody>
          <a:bodyPr/>
          <a:lstStyle/>
          <a:p>
            <a:pPr/>
            <a:r>
              <a:t>functional programming (FP)</a:t>
            </a:r>
          </a:p>
        </p:txBody>
      </p:sp>
      <p:sp>
        <p:nvSpPr>
          <p:cNvPr id="124" name="Shape 124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895060" y="3827832"/>
            <a:ext cx="11766803" cy="209793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    </a:t>
            </a:r>
            <a:r>
              <a:t>is a programming paradigm that treats computation as the evaluation of mathematical functions and </a:t>
            </a:r>
            <a:r>
              <a:rPr>
                <a:latin typeface="Seravek"/>
                <a:ea typeface="Seravek"/>
                <a:cs typeface="Seravek"/>
                <a:sym typeface="Seravek"/>
              </a:rPr>
              <a:t>avoids changing-state and mutable data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355600" y="3257550"/>
            <a:ext cx="12293600" cy="32385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Summary? &amp; 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482228" y="507258"/>
            <a:ext cx="12293601" cy="1000271"/>
          </a:xfrm>
          <a:prstGeom prst="rect">
            <a:avLst/>
          </a:prstGeom>
        </p:spPr>
        <p:txBody>
          <a:bodyPr/>
          <a:lstStyle/>
          <a:p>
            <a:pPr/>
            <a:r>
              <a:t>basic concepts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380925" y="2106926"/>
            <a:ext cx="8344705" cy="6564677"/>
          </a:xfrm>
          <a:prstGeom prst="rect">
            <a:avLst/>
          </a:prstGeom>
        </p:spPr>
        <p:txBody>
          <a:bodyPr anchor="t"/>
          <a:lstStyle/>
          <a:p>
            <a:pPr>
              <a:buClr>
                <a:srgbClr val="535353"/>
              </a:buClr>
              <a:defRPr>
                <a:latin typeface="Seravek"/>
                <a:ea typeface="Seravek"/>
                <a:cs typeface="Seravek"/>
                <a:sym typeface="Seravek"/>
              </a:defRPr>
            </a:pPr>
            <a:r>
              <a:t>first-class function</a:t>
            </a:r>
          </a:p>
          <a:p>
            <a:pPr>
              <a:buClr>
                <a:srgbClr val="535353"/>
              </a:buClr>
              <a:defRPr>
                <a:latin typeface="Seravek"/>
                <a:ea typeface="Seravek"/>
                <a:cs typeface="Seravek"/>
                <a:sym typeface="Seravek"/>
              </a:defRPr>
            </a:pPr>
            <a:r>
              <a:t>higher-order function &amp; </a:t>
            </a:r>
            <a:r>
              <a:rPr>
                <a:hlinkClick r:id="" invalidUrl="" action="ppaction://hlinkshowjump?jump=nextslide" tgtFrame="" tooltip="" history="1" highlightClick="0" endSnd="0"/>
              </a:rPr>
              <a:t>currying</a:t>
            </a:r>
          </a:p>
          <a:p>
            <a:pPr>
              <a:buClr>
                <a:srgbClr val="535353"/>
              </a:buClr>
              <a:defRPr>
                <a:latin typeface="Seravek"/>
                <a:ea typeface="Seravek"/>
                <a:cs typeface="Seravek"/>
                <a:sym typeface="Seravek"/>
              </a:defRPr>
            </a:pPr>
            <a:r>
              <a:t>pure function &amp; referential transparency</a:t>
            </a:r>
          </a:p>
          <a:p>
            <a:pPr>
              <a:buClr>
                <a:srgbClr val="535353"/>
              </a:buClr>
              <a:defRPr>
                <a:latin typeface="Seravek"/>
                <a:ea typeface="Seravek"/>
                <a:cs typeface="Seravek"/>
                <a:sym typeface="Seravek"/>
              </a:defRPr>
            </a:pPr>
            <a:r>
              <a:t>non-strictness</a:t>
            </a:r>
          </a:p>
          <a:p>
            <a:pPr>
              <a:buClr>
                <a:srgbClr val="535353"/>
              </a:buClr>
              <a:defRPr>
                <a:latin typeface="Seravek"/>
                <a:ea typeface="Seravek"/>
                <a:cs typeface="Seravek"/>
                <a:sym typeface="Seravek"/>
              </a:defRPr>
            </a:pPr>
            <a:r>
              <a:t>algebraic data type &amp; pattern matching</a:t>
            </a:r>
          </a:p>
          <a:p>
            <a:pPr>
              <a:buClr>
                <a:srgbClr val="535353"/>
              </a:buClr>
              <a:defRPr>
                <a:latin typeface="Seravek"/>
                <a:ea typeface="Seravek"/>
                <a:cs typeface="Seravek"/>
                <a:sym typeface="Seravek"/>
              </a:defRPr>
            </a:pPr>
            <a:r>
              <a:t>persistent data structure</a:t>
            </a:r>
          </a:p>
        </p:txBody>
      </p:sp>
      <p:sp>
        <p:nvSpPr>
          <p:cNvPr id="129" name="Shape 129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355600" y="545246"/>
            <a:ext cx="12293600" cy="971483"/>
          </a:xfrm>
          <a:prstGeom prst="rect">
            <a:avLst/>
          </a:prstGeom>
        </p:spPr>
        <p:txBody>
          <a:bodyPr/>
          <a:lstStyle>
            <a:lvl1pPr>
              <a:defRPr spc="-112" sz="5600"/>
            </a:lvl1pPr>
          </a:lstStyle>
          <a:p>
            <a:pPr/>
            <a:r>
              <a:t>currying &amp; partial application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583532" y="1903693"/>
            <a:ext cx="12293601" cy="18157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     is the technique of translating the evaluation of a function that takes multiple arguments into evaluating a sequence of functions, </a:t>
            </a:r>
            <a:r>
              <a:rPr>
                <a:latin typeface="Seravek"/>
                <a:ea typeface="Seravek"/>
                <a:cs typeface="Seravek"/>
                <a:sym typeface="Seravek"/>
              </a:rPr>
              <a:t>each with a single argument</a:t>
            </a:r>
          </a:p>
        </p:txBody>
      </p:sp>
      <p:sp>
        <p:nvSpPr>
          <p:cNvPr id="133" name="Shape 133"/>
          <p:cNvSpPr/>
          <p:nvPr/>
        </p:nvSpPr>
        <p:spPr>
          <a:xfrm>
            <a:off x="635706" y="3834567"/>
            <a:ext cx="11733388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e.g. </a:t>
            </a:r>
          </a:p>
          <a:p>
            <a:pPr/>
            <a:r>
              <a:t>(A, B) =&gt; C     to   A =&gt; (B =&gt; C)</a:t>
            </a:r>
          </a:p>
          <a:p>
            <a:pPr/>
            <a:r>
              <a:t>(A, B, C) =&gt; D  to   A =&gt; (B =&gt; (C =&gt; D))</a:t>
            </a:r>
          </a:p>
        </p:txBody>
      </p:sp>
      <p:sp>
        <p:nvSpPr>
          <p:cNvPr id="134" name="Shape 134"/>
          <p:cNvSpPr/>
          <p:nvPr/>
        </p:nvSpPr>
        <p:spPr>
          <a:xfrm>
            <a:off x="696456" y="5752837"/>
            <a:ext cx="107840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1" sz="2500">
                <a:solidFill>
                  <a:srgbClr val="000000"/>
                </a:solidFill>
              </a:defRPr>
            </a:pPr>
            <a:r>
              <a:t>template</a:t>
            </a:r>
            <a:r>
              <a:rPr b="0"/>
              <a:t> &lt;</a:t>
            </a:r>
            <a:r>
              <a:t>class</a:t>
            </a:r>
            <a:r>
              <a:rPr b="0"/>
              <a:t> A, </a:t>
            </a:r>
            <a:r>
              <a:t>class</a:t>
            </a:r>
            <a:r>
              <a:rPr b="0"/>
              <a:t> B, </a:t>
            </a:r>
            <a:r>
              <a:t>class</a:t>
            </a:r>
            <a:r>
              <a:rPr b="0"/>
              <a:t> C&gt;</a:t>
            </a:r>
            <a:endParaRPr b="0"/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function&lt;function&lt;</a:t>
            </a:r>
            <a:r>
              <a:rPr>
                <a:solidFill>
                  <a:srgbClr val="021994"/>
                </a:solidFill>
              </a:rPr>
              <a:t>C</a:t>
            </a:r>
            <a:r>
              <a:t>(B)&gt;(A)&gt; </a:t>
            </a:r>
            <a:r>
              <a:rPr>
                <a:solidFill>
                  <a:srgbClr val="021994"/>
                </a:solidFill>
              </a:rPr>
              <a:t>Currying</a:t>
            </a:r>
            <a:r>
              <a:t>(function&lt;</a:t>
            </a:r>
            <a:r>
              <a:rPr>
                <a:solidFill>
                  <a:srgbClr val="021994"/>
                </a:solidFill>
              </a:rPr>
              <a:t>C</a:t>
            </a:r>
            <a:r>
              <a:t>(A, B)&gt;);</a:t>
            </a:r>
          </a:p>
        </p:txBody>
      </p:sp>
      <p:sp>
        <p:nvSpPr>
          <p:cNvPr id="135" name="Shape 135"/>
          <p:cNvSpPr/>
          <p:nvPr/>
        </p:nvSpPr>
        <p:spPr>
          <a:xfrm>
            <a:off x="715453" y="6921808"/>
            <a:ext cx="9259790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000000"/>
                </a:solidFill>
              </a:defRPr>
            </a:pPr>
            <a:r>
              <a:rPr b="1"/>
              <a:t>template</a:t>
            </a:r>
            <a:r>
              <a:t> &lt;</a:t>
            </a:r>
            <a:r>
              <a:rPr b="1"/>
              <a:t>class</a:t>
            </a:r>
            <a:r>
              <a:t> BinaryFunc&gt;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rPr b="1"/>
              <a:t>auto</a:t>
            </a:r>
            <a:r>
              <a:t> </a:t>
            </a:r>
            <a:r>
              <a:rPr>
                <a:solidFill>
                  <a:srgbClr val="021994"/>
                </a:solidFill>
              </a:rPr>
              <a:t>Currying</a:t>
            </a:r>
            <a:r>
              <a:t>(BinaryFunc f) {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return</a:t>
            </a:r>
            <a:r>
              <a:t> [=](</a:t>
            </a:r>
            <a:r>
              <a:rPr b="1"/>
              <a:t>auto</a:t>
            </a:r>
            <a:r>
              <a:t> a) {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return</a:t>
            </a:r>
            <a:r>
              <a:t> [=](</a:t>
            </a:r>
            <a:r>
              <a:rPr b="1"/>
              <a:t>auto</a:t>
            </a:r>
            <a:r>
              <a:t> b) {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021994"/>
                </a:solidFill>
              </a:rPr>
              <a:t>f</a:t>
            </a:r>
            <a:r>
              <a:t>(a, b); };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};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136" name="Shape 136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8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  <p:bldP build="whole" bldLvl="1" animBg="1" rev="0" advAuto="0" spid="13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>
            <a:hlinkClick r:id="rId2" invalidUrl="" action="ppaction://hlinksldjump" tgtFrame="" tooltip="" history="1" highlightClick="0" endSnd="0"/>
          </p:cNvPr>
          <p:cNvSpPr/>
          <p:nvPr>
            <p:ph type="title"/>
          </p:nvPr>
        </p:nvSpPr>
        <p:spPr>
          <a:xfrm>
            <a:off x="355600" y="380629"/>
            <a:ext cx="12293600" cy="1074220"/>
          </a:xfrm>
          <a:prstGeom prst="rect">
            <a:avLst/>
          </a:prstGeom>
        </p:spPr>
        <p:txBody>
          <a:bodyPr/>
          <a:lstStyle>
            <a:lvl1pPr>
              <a:defRPr spc="-112" sz="5600"/>
            </a:lvl1pPr>
          </a:lstStyle>
          <a:p>
            <a:pPr/>
            <a:r>
              <a:t>example for partial application</a:t>
            </a:r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355600" y="2084469"/>
            <a:ext cx="12293600" cy="120980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pc="-34" sz="3400">
                <a:latin typeface="Seravek Light"/>
                <a:ea typeface="Seravek Light"/>
                <a:cs typeface="Seravek Light"/>
                <a:sym typeface="Seravek Light"/>
              </a:defRPr>
            </a:lvl1pPr>
          </a:lstStyle>
          <a:p>
            <a:pPr/>
            <a:r>
              <a:t>    get the position(iterator) of the first element in a container(of ints) that’s equal to some value</a:t>
            </a:r>
          </a:p>
        </p:txBody>
      </p:sp>
      <p:sp>
        <p:nvSpPr>
          <p:cNvPr id="140" name="Shape 140"/>
          <p:cNvSpPr/>
          <p:nvPr/>
        </p:nvSpPr>
        <p:spPr>
          <a:xfrm>
            <a:off x="411572" y="3923891"/>
            <a:ext cx="11241311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vector&lt;</a:t>
            </a:r>
            <a:r>
              <a:rPr>
                <a:solidFill>
                  <a:srgbClr val="006DBC"/>
                </a:solidFill>
              </a:rPr>
              <a:t>int</a:t>
            </a:r>
            <a:r>
              <a:t>&gt;::const_iterator </a:t>
            </a:r>
            <a:r>
              <a:rPr>
                <a:solidFill>
                  <a:srgbClr val="021994"/>
                </a:solidFill>
              </a:rPr>
              <a:t>FindEqualTo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vector&lt;</a:t>
            </a:r>
            <a:r>
              <a:rPr>
                <a:solidFill>
                  <a:srgbClr val="006DBC"/>
                </a:solidFill>
              </a:rPr>
              <a:t>int</a:t>
            </a:r>
            <a:r>
              <a:t>&gt;&amp; v, </a:t>
            </a:r>
            <a:r>
              <a:rPr>
                <a:solidFill>
                  <a:srgbClr val="006DBC"/>
                </a:solidFill>
              </a:rPr>
              <a:t>int</a:t>
            </a:r>
            <a:r>
              <a:t> num) {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auto</a:t>
            </a:r>
            <a:r>
              <a:t> </a:t>
            </a:r>
            <a:r>
              <a:rPr>
                <a:solidFill>
                  <a:srgbClr val="021994"/>
                </a:solidFill>
              </a:rPr>
              <a:t>i</a:t>
            </a:r>
            <a:r>
              <a:t>(v.</a:t>
            </a:r>
            <a:r>
              <a:rPr>
                <a:solidFill>
                  <a:srgbClr val="021994"/>
                </a:solidFill>
              </a:rPr>
              <a:t>begin</a:t>
            </a:r>
            <a:r>
              <a:t>());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for</a:t>
            </a:r>
            <a:r>
              <a:t> (; i != </a:t>
            </a:r>
            <a:r>
              <a:rPr>
                <a:solidFill>
                  <a:srgbClr val="021994"/>
                </a:solidFill>
              </a:rPr>
              <a:t>end</a:t>
            </a:r>
            <a:r>
              <a:t>(v); ++i) {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    </a:t>
            </a:r>
            <a:r>
              <a:rPr b="1"/>
              <a:t>if</a:t>
            </a:r>
            <a:r>
              <a:t> (*i == num) </a:t>
            </a:r>
            <a:r>
              <a:rPr b="1"/>
              <a:t>return</a:t>
            </a:r>
            <a:r>
              <a:t> i;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}</a:t>
            </a:r>
          </a:p>
          <a:p>
            <a:pPr defTabSz="457200">
              <a:defRPr b="1" sz="2000">
                <a:solidFill>
                  <a:srgbClr val="000000"/>
                </a:solidFill>
              </a:defRPr>
            </a:pPr>
            <a:r>
              <a:rPr b="0"/>
              <a:t>    </a:t>
            </a:r>
            <a:r>
              <a:t>return</a:t>
            </a:r>
            <a:r>
              <a:rPr b="0"/>
              <a:t> i;</a:t>
            </a:r>
            <a:endParaRPr b="0"/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141" name="Shape 141"/>
          <p:cNvSpPr/>
          <p:nvPr/>
        </p:nvSpPr>
        <p:spPr>
          <a:xfrm>
            <a:off x="462223" y="6699812"/>
            <a:ext cx="12308286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vector&lt;</a:t>
            </a:r>
            <a:r>
              <a:rPr>
                <a:solidFill>
                  <a:srgbClr val="006DBC"/>
                </a:solidFill>
              </a:rPr>
              <a:t>int</a:t>
            </a:r>
            <a:r>
              <a:t>&gt;::const_iterator </a:t>
            </a:r>
            <a:r>
              <a:rPr>
                <a:solidFill>
                  <a:srgbClr val="021994"/>
                </a:solidFill>
              </a:rPr>
              <a:t>FindEqualTo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vector&lt;</a:t>
            </a:r>
            <a:r>
              <a:rPr>
                <a:solidFill>
                  <a:srgbClr val="006DBC"/>
                </a:solidFill>
              </a:rPr>
              <a:t>int</a:t>
            </a:r>
            <a:r>
              <a:t>&gt;&amp; v, </a:t>
            </a:r>
            <a:r>
              <a:rPr>
                <a:solidFill>
                  <a:srgbClr val="006DBC"/>
                </a:solidFill>
              </a:rPr>
              <a:t>int</a:t>
            </a:r>
            <a:r>
              <a:t> num) {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    </a:t>
            </a:r>
            <a:r>
              <a:rPr b="1"/>
              <a:t>return</a:t>
            </a:r>
            <a:r>
              <a:t> </a:t>
            </a:r>
            <a:r>
              <a:rPr b="1"/>
              <a:t>std</a:t>
            </a:r>
            <a:r>
              <a:t>::</a:t>
            </a:r>
            <a:r>
              <a:rPr>
                <a:solidFill>
                  <a:srgbClr val="021994"/>
                </a:solidFill>
              </a:rPr>
              <a:t>find_if</a:t>
            </a:r>
            <a:r>
              <a:t>(</a:t>
            </a:r>
            <a:r>
              <a:rPr>
                <a:solidFill>
                  <a:srgbClr val="021994"/>
                </a:solidFill>
              </a:rPr>
              <a:t>begin</a:t>
            </a:r>
            <a:r>
              <a:t>(v), </a:t>
            </a:r>
            <a:r>
              <a:rPr>
                <a:solidFill>
                  <a:srgbClr val="021994"/>
                </a:solidFill>
              </a:rPr>
              <a:t>end</a:t>
            </a:r>
            <a:r>
              <a:t>(v), </a:t>
            </a:r>
            <a:r>
              <a:rPr>
                <a:solidFill>
                  <a:srgbClr val="021994"/>
                </a:solidFill>
              </a:rPr>
              <a:t>Currying</a:t>
            </a:r>
            <a:r>
              <a:t>(</a:t>
            </a:r>
            <a:r>
              <a:rPr b="1"/>
              <a:t>std</a:t>
            </a:r>
            <a:r>
              <a:t>::equal_to&lt;</a:t>
            </a:r>
            <a:r>
              <a:rPr>
                <a:solidFill>
                  <a:srgbClr val="006DBC"/>
                </a:solidFill>
              </a:rPr>
              <a:t>int</a:t>
            </a:r>
            <a:r>
              <a:t>&gt;())(num));</a:t>
            </a:r>
          </a:p>
          <a:p>
            <a:pPr defTabSz="457200">
              <a:defRPr sz="20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8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  <p:bldP build="whole" bldLvl="1" animBg="1" rev="0" advAuto="0" spid="14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>
            <a:hlinkClick r:id="rId2" invalidUrl="" action="ppaction://hlinksldjump" tgtFrame="" tooltip="" history="1" highlightClick="0" endSnd="0"/>
          </p:cNvPr>
          <p:cNvSpPr/>
          <p:nvPr>
            <p:ph type="title"/>
          </p:nvPr>
        </p:nvSpPr>
        <p:spPr>
          <a:xfrm>
            <a:off x="355600" y="503375"/>
            <a:ext cx="12293600" cy="1939650"/>
          </a:xfrm>
          <a:prstGeom prst="rect">
            <a:avLst/>
          </a:prstGeom>
        </p:spPr>
        <p:txBody>
          <a:bodyPr/>
          <a:lstStyle/>
          <a:p>
            <a:pPr/>
            <a:r>
              <a:t>pure function &amp;</a:t>
            </a:r>
          </a:p>
          <a:p>
            <a:pPr/>
            <a:r>
              <a:t>    referential transparency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355600" y="3426959"/>
            <a:ext cx="12293600" cy="3392669"/>
          </a:xfrm>
          <a:prstGeom prst="rect">
            <a:avLst/>
          </a:prstGeom>
        </p:spPr>
        <p:txBody>
          <a:bodyPr anchor="t"/>
          <a:lstStyle/>
          <a:p>
            <a:pPr marL="0" indent="0" defTabSz="578358">
              <a:spcBef>
                <a:spcPts val="4500"/>
              </a:spcBef>
              <a:buSzTx/>
              <a:buNone/>
              <a:defRPr spc="-33" sz="3366"/>
            </a:pPr>
            <a:r>
              <a:t> An expression is said to be referentially transparent if </a:t>
            </a:r>
            <a:r>
              <a:rPr>
                <a:latin typeface="Seravek"/>
                <a:ea typeface="Seravek"/>
                <a:cs typeface="Seravek"/>
                <a:sym typeface="Seravek"/>
              </a:rPr>
              <a:t>it can be replaced with its corresponding value</a:t>
            </a:r>
            <a:r>
              <a:t> without changing the program's behavior. </a:t>
            </a:r>
          </a:p>
          <a:p>
            <a:pPr marL="0" indent="0" defTabSz="578358">
              <a:spcBef>
                <a:spcPts val="4500"/>
              </a:spcBef>
              <a:buSzTx/>
              <a:buNone/>
              <a:defRPr spc="-33" sz="3366"/>
            </a:pPr>
            <a:r>
              <a:t>As a result, evaluating a referentially transparent function </a:t>
            </a:r>
            <a:r>
              <a:rPr>
                <a:latin typeface="Seravek"/>
                <a:ea typeface="Seravek"/>
                <a:cs typeface="Seravek"/>
                <a:sym typeface="Seravek"/>
              </a:rPr>
              <a:t>gives the same value for same arguments</a:t>
            </a:r>
            <a:r>
              <a:t>. Such functions are called pure functions.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355600" y="254000"/>
            <a:ext cx="12293600" cy="1339993"/>
          </a:xfrm>
          <a:prstGeom prst="rect">
            <a:avLst/>
          </a:prstGeom>
        </p:spPr>
        <p:txBody>
          <a:bodyPr/>
          <a:lstStyle/>
          <a:p>
            <a:pPr/>
            <a:r>
              <a:t>non-strictness &amp; lazy evaluation</a:t>
            </a:r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355600" y="1806089"/>
            <a:ext cx="12293600" cy="19417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Lazy evaluation is an evaluation strategy which </a:t>
            </a:r>
            <a:r>
              <a:rPr>
                <a:latin typeface="Seravek"/>
                <a:ea typeface="Seravek"/>
                <a:cs typeface="Seravek"/>
                <a:sym typeface="Seravek"/>
              </a:rPr>
              <a:t>delays the evaluation of an expression until its value is needed</a:t>
            </a:r>
            <a:r>
              <a:t> (non-strict evaluation) and which also avoids repeated evaluations (sharing).</a:t>
            </a:r>
          </a:p>
        </p:txBody>
      </p:sp>
      <p:sp>
        <p:nvSpPr>
          <p:cNvPr id="150" name="Shape 150"/>
          <p:cNvSpPr/>
          <p:nvPr/>
        </p:nvSpPr>
        <p:spPr>
          <a:xfrm>
            <a:off x="423802" y="3959914"/>
            <a:ext cx="64018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000000"/>
                </a:solidFill>
              </a:defRPr>
            </a:pPr>
            <a:r>
              <a:rPr b="1"/>
              <a:t>template</a:t>
            </a:r>
            <a:r>
              <a:t> &lt;typename A&gt; </a:t>
            </a:r>
            <a:r>
              <a:rPr b="1"/>
              <a:t>class</a:t>
            </a:r>
            <a:r>
              <a:t> Lazy;</a:t>
            </a:r>
          </a:p>
        </p:txBody>
      </p:sp>
      <p:sp>
        <p:nvSpPr>
          <p:cNvPr id="151" name="Shape 151"/>
          <p:cNvSpPr/>
          <p:nvPr/>
        </p:nvSpPr>
        <p:spPr>
          <a:xfrm>
            <a:off x="474454" y="5193675"/>
            <a:ext cx="1040297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000000"/>
                </a:solidFill>
              </a:defRPr>
            </a:pPr>
            <a:r>
              <a:rPr b="1"/>
              <a:t>template</a:t>
            </a:r>
            <a:r>
              <a:t> &lt;typename Map, typename K, typename V&gt;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V </a:t>
            </a:r>
            <a:r>
              <a:rPr>
                <a:solidFill>
                  <a:srgbClr val="021994"/>
                </a:solidFill>
              </a:rPr>
              <a:t>GetOrFallback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Map&amp; m, 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K&amp; k, Lazy&lt;V&gt; fb);</a:t>
            </a:r>
          </a:p>
        </p:txBody>
      </p:sp>
      <p:sp>
        <p:nvSpPr>
          <p:cNvPr id="152" name="Shape 152"/>
          <p:cNvSpPr/>
          <p:nvPr/>
        </p:nvSpPr>
        <p:spPr>
          <a:xfrm>
            <a:off x="512813" y="6795736"/>
            <a:ext cx="5258639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000000"/>
                </a:solidFill>
              </a:defRPr>
            </a:pPr>
            <a:r>
              <a:rPr b="1"/>
              <a:t>template</a:t>
            </a:r>
            <a:r>
              <a:t> &lt;typename A&gt;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rPr b="1"/>
              <a:t>class</a:t>
            </a:r>
            <a:r>
              <a:t> Stream {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A head_;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Lazy&lt;Stream&lt;A&gt;&gt; tail_;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};</a:t>
            </a:r>
          </a:p>
        </p:txBody>
      </p:sp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8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8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  <p:bldP build="whole" bldLvl="1" animBg="1" rev="0" advAuto="0" spid="151" grpId="2"/>
      <p:bldP build="whole" bldLvl="1" animBg="1" rev="0" advAuto="0" spid="152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355600" y="254000"/>
            <a:ext cx="12293600" cy="911977"/>
          </a:xfrm>
          <a:prstGeom prst="rect">
            <a:avLst/>
          </a:prstGeom>
        </p:spPr>
        <p:txBody>
          <a:bodyPr/>
          <a:lstStyle/>
          <a:p>
            <a:pPr/>
            <a:r>
              <a:t>type &amp; algebraic data type</a:t>
            </a:r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355600" y="1571151"/>
            <a:ext cx="12293600" cy="134949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An algebraic data type is a kind of composite type, i.e., </a:t>
            </a:r>
            <a:r>
              <a:rPr>
                <a:latin typeface="Seravek"/>
                <a:ea typeface="Seravek"/>
                <a:cs typeface="Seravek"/>
                <a:sym typeface="Seravek"/>
              </a:rPr>
              <a:t>a type formed by combining other types</a:t>
            </a:r>
            <a:r>
              <a:t>.</a:t>
            </a:r>
          </a:p>
        </p:txBody>
      </p:sp>
      <p:sp>
        <p:nvSpPr>
          <p:cNvPr id="157" name="Shape 157"/>
          <p:cNvSpPr/>
          <p:nvPr/>
        </p:nvSpPr>
        <p:spPr>
          <a:xfrm>
            <a:off x="689723" y="4354245"/>
            <a:ext cx="4305983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006DBC"/>
                </a:solidFill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rgbClr val="006DBC"/>
                </a:solidFill>
              </a:rPr>
              <a:t>bool</a:t>
            </a:r>
            <a:r>
              <a:t> b;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rgbClr val="006DBC"/>
                </a:solidFill>
              </a:rPr>
              <a:t>char</a:t>
            </a:r>
            <a:r>
              <a:t> c;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};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rPr b="1"/>
              <a:t>std</a:t>
            </a:r>
            <a:r>
              <a:t>::tuple&lt;</a:t>
            </a:r>
            <a:r>
              <a:rPr>
                <a:solidFill>
                  <a:srgbClr val="006DBC"/>
                </a:solidFill>
              </a:rPr>
              <a:t>bool</a:t>
            </a:r>
            <a:r>
              <a:t>, </a:t>
            </a:r>
            <a:r>
              <a:rPr>
                <a:solidFill>
                  <a:srgbClr val="006DBC"/>
                </a:solidFill>
              </a:rPr>
              <a:t>char</a:t>
            </a:r>
            <a:r>
              <a:t>&gt;</a:t>
            </a:r>
          </a:p>
        </p:txBody>
      </p:sp>
      <p:sp>
        <p:nvSpPr>
          <p:cNvPr id="158" name="Shape 158"/>
          <p:cNvSpPr/>
          <p:nvPr/>
        </p:nvSpPr>
        <p:spPr>
          <a:xfrm>
            <a:off x="6172760" y="4170095"/>
            <a:ext cx="4877576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006DBC"/>
                </a:solidFill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rgbClr val="006DBC"/>
                </a:solidFill>
              </a:rPr>
              <a:t>bool</a:t>
            </a:r>
            <a:r>
              <a:t> is_char;</a:t>
            </a:r>
          </a:p>
          <a:p>
            <a:pPr defTabSz="457200">
              <a:defRPr sz="2500">
                <a:solidFill>
                  <a:srgbClr val="006DBC"/>
                </a:solidFill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union</a:t>
            </a:r>
            <a:r>
              <a:rPr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    </a:t>
            </a:r>
            <a:r>
              <a:rPr>
                <a:solidFill>
                  <a:srgbClr val="006DBC"/>
                </a:solidFill>
              </a:rPr>
              <a:t>char</a:t>
            </a:r>
            <a:r>
              <a:t> c;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    </a:t>
            </a:r>
            <a:r>
              <a:rPr>
                <a:solidFill>
                  <a:srgbClr val="006DBC"/>
                </a:solidFill>
              </a:rPr>
              <a:t>bool</a:t>
            </a:r>
            <a:r>
              <a:t> b;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    } u;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};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rPr b="1"/>
              <a:t>std</a:t>
            </a:r>
            <a:r>
              <a:t>::variant&lt;</a:t>
            </a:r>
            <a:r>
              <a:rPr>
                <a:solidFill>
                  <a:srgbClr val="006DBC"/>
                </a:solidFill>
              </a:rPr>
              <a:t>bool</a:t>
            </a:r>
            <a:r>
              <a:t>, </a:t>
            </a:r>
            <a:r>
              <a:rPr>
                <a:solidFill>
                  <a:srgbClr val="006DBC"/>
                </a:solidFill>
              </a:rPr>
              <a:t>char</a:t>
            </a:r>
            <a:r>
              <a:t>&gt;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rPr b="1"/>
              <a:t>std</a:t>
            </a:r>
            <a:r>
              <a:t>::optional&lt;</a:t>
            </a:r>
            <a:r>
              <a:rPr>
                <a:solidFill>
                  <a:srgbClr val="006DBC"/>
                </a:solidFill>
              </a:rPr>
              <a:t>bool</a:t>
            </a:r>
            <a:r>
              <a:t>&gt;</a:t>
            </a:r>
          </a:p>
        </p:txBody>
      </p:sp>
      <p:sp>
        <p:nvSpPr>
          <p:cNvPr id="159" name="Shape 159"/>
          <p:cNvSpPr/>
          <p:nvPr/>
        </p:nvSpPr>
        <p:spPr>
          <a:xfrm>
            <a:off x="634986" y="3313593"/>
            <a:ext cx="46174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8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product type (or tuple):</a:t>
            </a:r>
          </a:p>
        </p:txBody>
      </p:sp>
      <p:sp>
        <p:nvSpPr>
          <p:cNvPr id="160" name="Shape 160"/>
          <p:cNvSpPr/>
          <p:nvPr/>
        </p:nvSpPr>
        <p:spPr>
          <a:xfrm>
            <a:off x="6143160" y="3313593"/>
            <a:ext cx="421263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8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sum type (or variant):</a:t>
            </a:r>
          </a:p>
        </p:txBody>
      </p:sp>
      <p:sp>
        <p:nvSpPr>
          <p:cNvPr id="161" name="Shape 161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8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8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  <p:bldP build="whole" bldLvl="1" animBg="1" rev="0" advAuto="0" spid="157" grpId="3"/>
      <p:bldP build="whole" bldLvl="1" animBg="1" rev="0" advAuto="0" spid="160" grpId="4"/>
      <p:bldP build="whole" bldLvl="1" animBg="1" rev="0" advAuto="0" spid="159" grpId="2"/>
      <p:bldP build="whole" bldLvl="1" animBg="1" rev="0" advAuto="0" spid="158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body" sz="quarter" idx="1"/>
          </p:nvPr>
        </p:nvSpPr>
        <p:spPr>
          <a:xfrm>
            <a:off x="545543" y="3187582"/>
            <a:ext cx="5287801" cy="69527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What does this function do?</a:t>
            </a:r>
          </a:p>
        </p:txBody>
      </p:sp>
      <p:sp>
        <p:nvSpPr>
          <p:cNvPr id="164" name="Shape 164"/>
          <p:cNvSpPr/>
          <p:nvPr/>
        </p:nvSpPr>
        <p:spPr>
          <a:xfrm>
            <a:off x="355600" y="254000"/>
            <a:ext cx="12293600" cy="911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107" sz="5400">
                <a:latin typeface="+mj-lt"/>
                <a:ea typeface="+mj-ea"/>
                <a:cs typeface="+mj-cs"/>
                <a:sym typeface="クレー ミディアム"/>
              </a:defRPr>
            </a:lvl1pPr>
          </a:lstStyle>
          <a:p>
            <a:pPr/>
            <a:r>
              <a:t>type &amp; algebraic data type &amp; totality</a:t>
            </a:r>
          </a:p>
        </p:txBody>
      </p:sp>
      <p:sp>
        <p:nvSpPr>
          <p:cNvPr id="165" name="Shape 165"/>
          <p:cNvSpPr/>
          <p:nvPr/>
        </p:nvSpPr>
        <p:spPr>
          <a:xfrm>
            <a:off x="570152" y="3992788"/>
            <a:ext cx="100219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000000"/>
                </a:solidFill>
              </a:defRPr>
            </a:pPr>
            <a:r>
              <a:rPr b="1"/>
              <a:t>template</a:t>
            </a:r>
            <a:r>
              <a:t> &lt;typename T, typename Alloc&gt;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T </a:t>
            </a:r>
            <a:r>
              <a:rPr>
                <a:solidFill>
                  <a:srgbClr val="021994"/>
                </a:solidFill>
              </a:rPr>
              <a:t>Get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</a:t>
            </a:r>
            <a:r>
              <a:rPr b="1"/>
              <a:t>std</a:t>
            </a:r>
            <a:r>
              <a:t>::vector&lt;T, Alloc&gt;&amp; v, </a:t>
            </a:r>
            <a:r>
              <a:rPr>
                <a:solidFill>
                  <a:srgbClr val="006DBC"/>
                </a:solidFill>
              </a:rPr>
              <a:t>size_t</a:t>
            </a:r>
            <a:r>
              <a:t> index);</a:t>
            </a:r>
          </a:p>
        </p:txBody>
      </p:sp>
      <p:sp>
        <p:nvSpPr>
          <p:cNvPr id="166" name="Shape 166"/>
          <p:cNvSpPr/>
          <p:nvPr/>
        </p:nvSpPr>
        <p:spPr>
          <a:xfrm>
            <a:off x="538788" y="6316798"/>
            <a:ext cx="1192722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000000"/>
                </a:solidFill>
              </a:defRPr>
            </a:pPr>
            <a:r>
              <a:rPr b="1"/>
              <a:t>template</a:t>
            </a:r>
            <a:r>
              <a:t> &lt;typename T, typename Alloc&gt;</a:t>
            </a:r>
          </a:p>
          <a:p>
            <a:pPr defTabSz="457200">
              <a:defRPr sz="2500">
                <a:solidFill>
                  <a:srgbClr val="000000"/>
                </a:solidFill>
              </a:defRPr>
            </a:pPr>
            <a:r>
              <a:t>optional&lt;T&gt; </a:t>
            </a:r>
            <a:r>
              <a:rPr>
                <a:solidFill>
                  <a:srgbClr val="021994"/>
                </a:solidFill>
              </a:rPr>
              <a:t>Get</a:t>
            </a:r>
            <a:r>
              <a:t>(</a:t>
            </a:r>
            <a:r>
              <a:rPr>
                <a:solidFill>
                  <a:srgbClr val="006DBC"/>
                </a:solidFill>
              </a:rPr>
              <a:t>const</a:t>
            </a:r>
            <a:r>
              <a:t> </a:t>
            </a:r>
            <a:r>
              <a:rPr b="1"/>
              <a:t>std</a:t>
            </a:r>
            <a:r>
              <a:t>::vector&lt;T, Alloc&gt;&amp; v, </a:t>
            </a:r>
            <a:r>
              <a:rPr>
                <a:solidFill>
                  <a:srgbClr val="006DBC"/>
                </a:solidFill>
              </a:rPr>
              <a:t>size_t</a:t>
            </a:r>
            <a:r>
              <a:t> index);</a:t>
            </a:r>
          </a:p>
        </p:txBody>
      </p:sp>
      <p:sp>
        <p:nvSpPr>
          <p:cNvPr id="167" name="Shape 167"/>
          <p:cNvSpPr/>
          <p:nvPr/>
        </p:nvSpPr>
        <p:spPr>
          <a:xfrm>
            <a:off x="537768" y="5549900"/>
            <a:ext cx="337825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600"/>
              </a:spcBef>
              <a:defRPr spc="-36" sz="3600">
                <a:latin typeface="Seravek ExtraLight"/>
                <a:ea typeface="Seravek ExtraLight"/>
                <a:cs typeface="Seravek ExtraLight"/>
                <a:sym typeface="Seravek ExtraLight"/>
              </a:defRPr>
            </a:lvl1pPr>
          </a:lstStyle>
          <a:p>
            <a:pPr/>
            <a:r>
              <a:t>What about now?</a:t>
            </a:r>
          </a:p>
        </p:txBody>
      </p:sp>
      <p:sp>
        <p:nvSpPr>
          <p:cNvPr id="168" name="Shape 168"/>
          <p:cNvSpPr/>
          <p:nvPr/>
        </p:nvSpPr>
        <p:spPr>
          <a:xfrm>
            <a:off x="469045" y="1846579"/>
            <a:ext cx="649452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600"/>
              </a:spcBef>
              <a:defRPr spc="-36" sz="3600">
                <a:latin typeface="Seravek Light"/>
                <a:ea typeface="Seravek Light"/>
                <a:cs typeface="Seravek Light"/>
                <a:sym typeface="Seravek Light"/>
              </a:defRPr>
            </a:lvl1pPr>
          </a:lstStyle>
          <a:p>
            <a:pPr/>
            <a:r>
              <a:t>partial function  vs.  total function</a:t>
            </a:r>
          </a:p>
        </p:txBody>
      </p:sp>
      <p:sp>
        <p:nvSpPr>
          <p:cNvPr id="169" name="Shape 169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8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  <p:bldP build="whole" bldLvl="1" animBg="1" rev="0" advAuto="0" spid="167" grpId="3"/>
      <p:bldP build="whole" bldLvl="1" animBg="1" rev="0" advAuto="0" spid="165" grpId="2"/>
      <p:bldP build="whole" bldLvl="1" animBg="1" rev="0" advAuto="0" spid="166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クレー ミディアム"/>
        <a:ea typeface="クレー ミディアム"/>
        <a:cs typeface="クレー ミディアム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Courier New"/>
            <a:ea typeface="Courier New"/>
            <a:cs typeface="Courier New"/>
            <a:sym typeface="Courier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クレー ミディアム"/>
        <a:ea typeface="クレー ミディアム"/>
        <a:cs typeface="クレー ミディアム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Courier New"/>
            <a:ea typeface="Courier New"/>
            <a:cs typeface="Courier New"/>
            <a:sym typeface="Courier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