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pti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>
          <a:latin typeface="Marker Felt"/>
          <a:ea typeface="Marker Felt"/>
          <a:cs typeface="Marker Felt"/>
        </a:font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onaco"/>
          <a:ea typeface="Monaco"/>
          <a:cs typeface="Monaco"/>
        </a:font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>
          <a:latin typeface="Marker Felt"/>
          <a:ea typeface="Marker Felt"/>
          <a:cs typeface="Marker Felt"/>
        </a:font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>
          <a:latin typeface="Marker Felt"/>
          <a:ea typeface="Marker Felt"/>
          <a:cs typeface="Marker Felt"/>
        </a:font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>
          <a:latin typeface="Marker Felt"/>
          <a:ea typeface="Marker Felt"/>
          <a:cs typeface="Marker Felt"/>
        </a:font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05021" y="9226587"/>
            <a:ext cx="388665" cy="400014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73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858585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000">
                <a:solidFill>
                  <a:srgbClr val="85858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50900" y="444500"/>
            <a:ext cx="10464800" cy="13009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3800"/>
              </a:spcBef>
              <a:buBlip>
                <a:blip r:embed="rId2"/>
              </a:buBlip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  <a:lvl2pPr marL="889000" indent="-444500">
              <a:spcBef>
                <a:spcPts val="3800"/>
              </a:spcBef>
              <a:buBlip>
                <a:blip r:embed="rId2"/>
              </a:buBlip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2pPr>
            <a:lvl3pPr marL="1333500" indent="-444500">
              <a:spcBef>
                <a:spcPts val="3800"/>
              </a:spcBef>
              <a:buBlip>
                <a:blip r:embed="rId2"/>
              </a:buBlip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3pPr>
            <a:lvl4pPr marL="1778000" indent="-444500">
              <a:spcBef>
                <a:spcPts val="3800"/>
              </a:spcBef>
              <a:buBlip>
                <a:blip r:embed="rId2"/>
              </a:buBlip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4pPr>
            <a:lvl5pPr marL="2222500" indent="-444500">
              <a:spcBef>
                <a:spcPts val="3800"/>
              </a:spcBef>
              <a:buBlip>
                <a:blip r:embed="rId2"/>
              </a:buBlip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>
              <a:buSzPct val="47000"/>
              <a:buBlip>
                <a:blip r:embed="rId2"/>
              </a:buBlip>
            </a:lvl1pPr>
            <a:lvl2pPr>
              <a:buSzPct val="47000"/>
              <a:buBlip>
                <a:blip r:embed="rId2"/>
              </a:buBlip>
            </a:lvl2pPr>
            <a:lvl3pPr>
              <a:buSzPct val="47000"/>
              <a:buBlip>
                <a:blip r:embed="rId2"/>
              </a:buBlip>
            </a:lvl3pPr>
            <a:lvl4pPr>
              <a:buSzPct val="47000"/>
              <a:buBlip>
                <a:blip r:embed="rId2"/>
              </a:buBlip>
            </a:lvl4pPr>
            <a:lvl5pPr>
              <a:buSzPct val="47000"/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50900" y="437554"/>
            <a:ext cx="10464800" cy="1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05021" y="9271000"/>
            <a:ext cx="388665" cy="4000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39800" y="2122636"/>
            <a:ext cx="10464800" cy="614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483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50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118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50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753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50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2388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50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3023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50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3658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4293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4928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5563152" marR="0" indent="-483152" algn="l" defTabSz="5842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Data_typ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Tour of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 Tour of Type</a:t>
            </a:r>
          </a:p>
        </p:txBody>
      </p:sp>
      <p:sp>
        <p:nvSpPr>
          <p:cNvPr id="120" name="Slide Number"/>
          <p:cNvSpPr txBox="1"/>
          <p:nvPr>
            <p:ph type="sldNum" sz="quarter" idx="4294967295"/>
          </p:nvPr>
        </p:nvSpPr>
        <p:spPr>
          <a:xfrm>
            <a:off x="6373612" y="9271000"/>
            <a:ext cx="251483" cy="400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162" name="Basic Typ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-251040"/>
                    <a:satOff val="49908"/>
                    <a:lumOff val="26078"/>
                  </a:schemeClr>
                </a:solidFill>
              </a:defRPr>
            </a:lvl1pPr>
          </a:lstStyle>
          <a:p>
            <a:pPr/>
            <a:r>
              <a:t>Basic Types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imitives (maybe..?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Primitives (maybe..?)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Boolean: true, false…"/>
          <p:cNvSpPr txBox="1"/>
          <p:nvPr>
            <p:ph type="body" idx="1"/>
          </p:nvPr>
        </p:nvSpPr>
        <p:spPr>
          <a:xfrm>
            <a:off x="939800" y="2122636"/>
            <a:ext cx="10464800" cy="5064423"/>
          </a:xfrm>
          <a:prstGeom prst="rect">
            <a:avLst/>
          </a:prstGeom>
        </p:spPr>
        <p:txBody>
          <a:bodyPr/>
          <a:lstStyle/>
          <a:p>
            <a:pPr>
              <a:buChar char="-"/>
            </a:pPr>
            <a:r>
              <a:rPr b="1"/>
              <a:t>Boolean</a:t>
            </a:r>
            <a:r>
              <a:t>: true, false</a:t>
            </a:r>
          </a:p>
          <a:p>
            <a:pPr>
              <a:buChar char="-"/>
            </a:pPr>
            <a:r>
              <a:rPr b="1"/>
              <a:t>Character</a:t>
            </a:r>
            <a:r>
              <a:t>: ‘a’, ‘b’, ‘我’</a:t>
            </a:r>
          </a:p>
          <a:p>
            <a:pPr>
              <a:buChar char="-"/>
            </a:pPr>
            <a:r>
              <a:rPr b="1"/>
              <a:t>Integer</a:t>
            </a:r>
            <a:r>
              <a:t>: -1, 2, 3, …</a:t>
            </a:r>
          </a:p>
          <a:p>
            <a:pPr>
              <a:buChar char="-"/>
            </a:pPr>
            <a:r>
              <a:rPr b="1"/>
              <a:t>Floating Point</a:t>
            </a:r>
            <a:r>
              <a:t>: -1.5, 0.111</a:t>
            </a:r>
          </a:p>
          <a:p>
            <a:pPr>
              <a:buChar char="-"/>
            </a:pPr>
            <a:r>
              <a:rPr b="1"/>
              <a:t>String</a:t>
            </a:r>
            <a:r>
              <a:t>: “hello world”, “大吉大利”</a:t>
            </a:r>
          </a:p>
          <a:p>
            <a:pPr>
              <a:buChar char="-"/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represent the sequence of some type…"/>
          <p:cNvSpPr txBox="1"/>
          <p:nvPr>
            <p:ph type="body" sz="half" idx="1"/>
          </p:nvPr>
        </p:nvSpPr>
        <p:spPr>
          <a:xfrm>
            <a:off x="939800" y="2024819"/>
            <a:ext cx="10464800" cy="3210124"/>
          </a:xfrm>
          <a:prstGeom prst="rect">
            <a:avLst/>
          </a:prstGeom>
        </p:spPr>
        <p:txBody>
          <a:bodyPr/>
          <a:lstStyle/>
          <a:p>
            <a:pPr/>
            <a:r>
              <a:t>represent the sequence of some type</a:t>
            </a:r>
          </a:p>
          <a:p>
            <a:pPr/>
            <a:r>
              <a:t>usually stored in continuous memory</a:t>
            </a:r>
          </a:p>
          <a:p>
            <a:pPr/>
            <a:r>
              <a:t>fast integer indexing</a:t>
            </a:r>
          </a:p>
          <a:p>
            <a:pPr/>
            <a:r>
              <a:t>static or dynamic growing</a:t>
            </a:r>
          </a:p>
        </p:txBody>
      </p:sp>
      <p:sp>
        <p:nvSpPr>
          <p:cNvPr id="172" name="func array() {…"/>
          <p:cNvSpPr txBox="1"/>
          <p:nvPr/>
        </p:nvSpPr>
        <p:spPr>
          <a:xfrm>
            <a:off x="847066" y="5243618"/>
            <a:ext cx="7293435" cy="363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func</a:t>
            </a:r>
            <a:r>
              <a:t> array()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dynamic_array </a:t>
            </a:r>
            <a:r>
              <a:rPr>
                <a:solidFill>
                  <a:srgbClr val="797979"/>
                </a:solidFill>
              </a:rPr>
              <a:t>:=</a:t>
            </a:r>
            <a:r>
              <a:t> </a:t>
            </a:r>
            <a:r>
              <a:rPr>
                <a:solidFill>
                  <a:srgbClr val="008F00"/>
                </a:solidFill>
              </a:rPr>
              <a:t>make</a:t>
            </a:r>
            <a:r>
              <a:t>([]</a:t>
            </a:r>
            <a:r>
              <a:rPr>
                <a:solidFill>
                  <a:srgbClr val="C01E51"/>
                </a:solidFill>
              </a:rPr>
              <a:t>int</a:t>
            </a:r>
            <a:r>
              <a:t>, </a:t>
            </a:r>
            <a:r>
              <a:rPr>
                <a:solidFill>
                  <a:srgbClr val="797979"/>
                </a:solidFill>
              </a:rPr>
              <a:t>0</a:t>
            </a:r>
            <a:r>
              <a:t>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8F00"/>
                </a:solidFill>
              </a:rPr>
              <a:t>for</a:t>
            </a:r>
            <a:r>
              <a:t> i </a:t>
            </a:r>
            <a:r>
              <a:rPr>
                <a:solidFill>
                  <a:srgbClr val="797979"/>
                </a:solidFill>
              </a:rPr>
              <a:t>:=</a:t>
            </a:r>
            <a:r>
              <a:t> </a:t>
            </a:r>
            <a:r>
              <a:rPr>
                <a:solidFill>
                  <a:srgbClr val="797979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797979"/>
                </a:solidFill>
              </a:rPr>
              <a:t>100</a:t>
            </a:r>
            <a:r>
              <a:t>; i</a:t>
            </a:r>
            <a:r>
              <a:rPr>
                <a:solidFill>
                  <a:srgbClr val="797979"/>
                </a:solidFill>
              </a:rPr>
              <a:t>++</a:t>
            </a:r>
            <a:r>
              <a:t> {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 the array can grow at runtime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8F00"/>
                </a:solidFill>
              </a:rPr>
              <a:t>append</a:t>
            </a:r>
            <a:r>
              <a:t>(dynamic_array, i)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8F00"/>
                </a:solidFill>
              </a:rPr>
              <a:t>for</a:t>
            </a:r>
            <a:r>
              <a:t> i </a:t>
            </a:r>
            <a:r>
              <a:rPr>
                <a:solidFill>
                  <a:srgbClr val="797979"/>
                </a:solidFill>
              </a:rPr>
              <a:t>:=</a:t>
            </a:r>
            <a:r>
              <a:t> </a:t>
            </a:r>
            <a:r>
              <a:rPr>
                <a:solidFill>
                  <a:srgbClr val="797979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008F00"/>
                </a:solidFill>
              </a:rPr>
              <a:t>len</a:t>
            </a:r>
            <a:r>
              <a:t>(dynamic_array); i</a:t>
            </a:r>
            <a:r>
              <a:rPr>
                <a:solidFill>
                  <a:srgbClr val="797979"/>
                </a:solidFill>
              </a:rPr>
              <a:t>++</a:t>
            </a:r>
            <a:r>
              <a:t>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	fmt.Println(dynamic_array[i])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ointer &amp; 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&amp; Reference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point to the actual object of some type…"/>
          <p:cNvSpPr txBox="1"/>
          <p:nvPr>
            <p:ph type="body" sz="half" idx="1"/>
          </p:nvPr>
        </p:nvSpPr>
        <p:spPr>
          <a:xfrm>
            <a:off x="850900" y="1955254"/>
            <a:ext cx="10464800" cy="2943474"/>
          </a:xfrm>
          <a:prstGeom prst="rect">
            <a:avLst/>
          </a:prstGeom>
        </p:spPr>
        <p:txBody>
          <a:bodyPr/>
          <a:lstStyle/>
          <a:p>
            <a:pPr/>
            <a:r>
              <a:t>point to the actual object of some type</a:t>
            </a:r>
          </a:p>
          <a:p>
            <a:pPr/>
            <a:r>
              <a:t>reduce cost of parameter passing</a:t>
            </a:r>
          </a:p>
          <a:p>
            <a:pPr/>
            <a:r>
              <a:t>allow different variable to share same data</a:t>
            </a:r>
          </a:p>
          <a:p>
            <a:pPr/>
            <a:r>
              <a:t>implicit or explicit dereferencing</a:t>
            </a:r>
          </a:p>
        </p:txBody>
      </p:sp>
      <p:sp>
        <p:nvSpPr>
          <p:cNvPr id="177" name="static void Reference() {…"/>
          <p:cNvSpPr txBox="1"/>
          <p:nvPr/>
        </p:nvSpPr>
        <p:spPr>
          <a:xfrm>
            <a:off x="874059" y="5131329"/>
            <a:ext cx="7156327" cy="2924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Reference</a:t>
            </a:r>
            <a:r>
              <a:rPr>
                <a:solidFill>
                  <a:srgbClr val="797979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SomeBigObject o1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new</a:t>
            </a:r>
            <a:r>
              <a:t> SomeBigObject</a:t>
            </a:r>
            <a:r>
              <a:rPr>
                <a:solidFill>
                  <a:srgbClr val="797979"/>
                </a:solidFill>
              </a:rPr>
              <a:t>();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SomeBigObject o2 </a:t>
            </a:r>
            <a:r>
              <a:rPr>
                <a:solidFill>
                  <a:srgbClr val="797979"/>
                </a:solidFill>
              </a:rPr>
              <a:t>=</a:t>
            </a:r>
            <a:r>
              <a:t> o1</a:t>
            </a:r>
            <a:r>
              <a:rPr>
                <a:solidFill>
                  <a:srgbClr val="797979"/>
                </a:solidFill>
              </a:rP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Foo</a:t>
            </a:r>
            <a:r>
              <a:rPr>
                <a:solidFill>
                  <a:srgbClr val="797979"/>
                </a:solidFill>
              </a:rPr>
              <a:t>(</a:t>
            </a:r>
            <a:r>
              <a:t>o1</a:t>
            </a:r>
            <a:r>
              <a:rPr>
                <a:solidFill>
                  <a:srgbClr val="797979"/>
                </a:solidFill>
              </a:rPr>
              <a:t>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static</a:t>
            </a:r>
            <a:r>
              <a:t> </a:t>
            </a:r>
            <a:r>
              <a:rPr>
                <a:solidFill>
                  <a:srgbClr val="C01E51"/>
                </a:solidFill>
              </a:rPr>
              <a:t>void</a:t>
            </a:r>
            <a:r>
              <a:t> </a:t>
            </a:r>
            <a:r>
              <a:rPr>
                <a:solidFill>
                  <a:srgbClr val="0433FF"/>
                </a:solidFill>
              </a:rPr>
              <a:t>Foo</a:t>
            </a:r>
            <a:r>
              <a:rPr>
                <a:solidFill>
                  <a:srgbClr val="797979"/>
                </a:solidFill>
              </a:rPr>
              <a:t>(</a:t>
            </a:r>
            <a:r>
              <a:t>SomeBigObject o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797979"/>
                </a:solidFill>
              </a:rPr>
              <a:t>{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do something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</p:txBody>
      </p:sp>
      <p:sp>
        <p:nvSpPr>
          <p:cNvPr id="178" name="object of SomeBigObject"/>
          <p:cNvSpPr/>
          <p:nvPr/>
        </p:nvSpPr>
        <p:spPr>
          <a:xfrm>
            <a:off x="8031133" y="7696385"/>
            <a:ext cx="3941565" cy="175820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A554C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object of SomeBigObject</a:t>
            </a:r>
          </a:p>
        </p:txBody>
      </p:sp>
      <p:sp>
        <p:nvSpPr>
          <p:cNvPr id="179" name="o1"/>
          <p:cNvSpPr/>
          <p:nvPr/>
        </p:nvSpPr>
        <p:spPr>
          <a:xfrm>
            <a:off x="7960166" y="6542843"/>
            <a:ext cx="564308" cy="5329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A554C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o1</a:t>
            </a:r>
          </a:p>
        </p:txBody>
      </p:sp>
      <p:sp>
        <p:nvSpPr>
          <p:cNvPr id="180" name="o2"/>
          <p:cNvSpPr/>
          <p:nvPr/>
        </p:nvSpPr>
        <p:spPr>
          <a:xfrm>
            <a:off x="9719761" y="6326943"/>
            <a:ext cx="564308" cy="5329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A554C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o2</a:t>
            </a:r>
          </a:p>
        </p:txBody>
      </p:sp>
      <p:sp>
        <p:nvSpPr>
          <p:cNvPr id="181" name="Line"/>
          <p:cNvSpPr/>
          <p:nvPr/>
        </p:nvSpPr>
        <p:spPr>
          <a:xfrm>
            <a:off x="8238641" y="7126078"/>
            <a:ext cx="788840" cy="5307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</a:p>
        </p:txBody>
      </p:sp>
      <p:sp>
        <p:nvSpPr>
          <p:cNvPr id="182" name="Line"/>
          <p:cNvSpPr/>
          <p:nvPr/>
        </p:nvSpPr>
        <p:spPr>
          <a:xfrm flipH="1">
            <a:off x="9525992" y="6906822"/>
            <a:ext cx="477442" cy="749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</a:p>
        </p:txBody>
      </p:sp>
      <p:sp>
        <p:nvSpPr>
          <p:cNvPr id="183" name="references to SomeBigObject"/>
          <p:cNvSpPr txBox="1"/>
          <p:nvPr/>
        </p:nvSpPr>
        <p:spPr>
          <a:xfrm>
            <a:off x="7802433" y="5753285"/>
            <a:ext cx="43989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references to SomeBigObject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uple &amp; Aggre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&amp; Aggregation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combine multiple types to another type…"/>
          <p:cNvSpPr txBox="1"/>
          <p:nvPr>
            <p:ph type="body" sz="quarter" idx="1"/>
          </p:nvPr>
        </p:nvSpPr>
        <p:spPr>
          <a:xfrm>
            <a:off x="850900" y="2006796"/>
            <a:ext cx="10464800" cy="1526482"/>
          </a:xfrm>
          <a:prstGeom prst="rect">
            <a:avLst/>
          </a:prstGeom>
        </p:spPr>
        <p:txBody>
          <a:bodyPr/>
          <a:lstStyle/>
          <a:p>
            <a:pPr/>
            <a:r>
              <a:t>combine multiple types to another type</a:t>
            </a:r>
          </a:p>
          <a:p>
            <a:pPr/>
            <a:r>
              <a:t>promote type abstraction</a:t>
            </a:r>
          </a:p>
        </p:txBody>
      </p:sp>
      <p:sp>
        <p:nvSpPr>
          <p:cNvPr id="188" name="struct Point {…"/>
          <p:cNvSpPr txBox="1"/>
          <p:nvPr/>
        </p:nvSpPr>
        <p:spPr>
          <a:xfrm>
            <a:off x="940393" y="3753392"/>
            <a:ext cx="7476419" cy="5413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struct</a:t>
            </a:r>
            <a:r>
              <a:t> Point {</a:t>
            </a: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double</a:t>
            </a:r>
            <a:r>
              <a:rPr>
                <a:solidFill>
                  <a:srgbClr val="000000"/>
                </a:solidFill>
              </a:rPr>
              <a:t> x;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double</a:t>
            </a:r>
            <a:r>
              <a:rPr>
                <a:solidFill>
                  <a:srgbClr val="000000"/>
                </a:solidFill>
              </a:rPr>
              <a:t> y;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double</a:t>
            </a:r>
            <a:r>
              <a:t> </a:t>
            </a:r>
            <a:r>
              <a:rPr>
                <a:solidFill>
                  <a:srgbClr val="0433FF"/>
                </a:solidFill>
              </a:rPr>
              <a:t>Mod</a:t>
            </a:r>
            <a:r>
              <a:t>(</a:t>
            </a:r>
            <a:r>
              <a:rPr>
                <a:solidFill>
                  <a:srgbClr val="008F00"/>
                </a:solidFill>
              </a:rPr>
              <a:t>const</a:t>
            </a:r>
            <a:r>
              <a:t> Point </a:t>
            </a:r>
            <a:r>
              <a:rPr>
                <a:solidFill>
                  <a:srgbClr val="797979"/>
                </a:solidFill>
              </a:rPr>
              <a:t>*</a:t>
            </a:r>
            <a:r>
              <a:t>p)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sqrt(pow(p</a:t>
            </a:r>
            <a:r>
              <a:rPr>
                <a:solidFill>
                  <a:srgbClr val="797979"/>
                </a:solidFill>
              </a:rPr>
              <a:t>-&gt;</a:t>
            </a:r>
            <a:r>
              <a:t>x, </a:t>
            </a:r>
            <a:r>
              <a:rPr>
                <a:solidFill>
                  <a:srgbClr val="797979"/>
                </a:solidFill>
              </a:rPr>
              <a:t>2</a:t>
            </a:r>
            <a:r>
              <a:t>) </a:t>
            </a:r>
            <a:r>
              <a:rPr>
                <a:solidFill>
                  <a:srgbClr val="797979"/>
                </a:solidFill>
              </a:rPr>
              <a:t>+</a:t>
            </a:r>
            <a:r>
              <a:t> pow(p</a:t>
            </a:r>
            <a:r>
              <a:rPr>
                <a:solidFill>
                  <a:srgbClr val="797979"/>
                </a:solidFill>
              </a:rPr>
              <a:t>-&gt;</a:t>
            </a:r>
            <a:r>
              <a:t>y, </a:t>
            </a:r>
            <a:r>
              <a:rPr>
                <a:solidFill>
                  <a:srgbClr val="797979"/>
                </a:solidFill>
              </a:rPr>
              <a:t>2</a:t>
            </a:r>
            <a:r>
              <a:t>));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Point </a:t>
            </a:r>
            <a:r>
              <a:t>Normalize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F00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Point </a:t>
            </a:r>
            <a:r>
              <a:rPr>
                <a:solidFill>
                  <a:srgbClr val="797979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p)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double</a:t>
            </a:r>
            <a:r>
              <a:t> m </a:t>
            </a:r>
            <a:r>
              <a:rPr>
                <a:solidFill>
                  <a:srgbClr val="797979"/>
                </a:solidFill>
              </a:rPr>
              <a:t>=</a:t>
            </a:r>
            <a:r>
              <a:t> Mod(p);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Point result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{p</a:t>
            </a:r>
            <a:r>
              <a:rPr>
                <a:solidFill>
                  <a:srgbClr val="797979"/>
                </a:solidFill>
              </a:rPr>
              <a:t>-&gt;</a:t>
            </a:r>
            <a:r>
              <a:t>x </a:t>
            </a:r>
            <a:r>
              <a:rPr>
                <a:solidFill>
                  <a:srgbClr val="797979"/>
                </a:solidFill>
              </a:rPr>
              <a:t>/</a:t>
            </a:r>
            <a:r>
              <a:t> m, p</a:t>
            </a:r>
            <a:r>
              <a:rPr>
                <a:solidFill>
                  <a:srgbClr val="797979"/>
                </a:solidFill>
              </a:rPr>
              <a:t>-&gt;</a:t>
            </a:r>
            <a:r>
              <a:t>y </a:t>
            </a:r>
            <a:r>
              <a:rPr>
                <a:solidFill>
                  <a:srgbClr val="797979"/>
                </a:solidFill>
              </a:rPr>
              <a:t>/</a:t>
            </a:r>
            <a:r>
              <a:t> m};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result;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unction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Type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the mapping between different types…"/>
          <p:cNvSpPr txBox="1"/>
          <p:nvPr>
            <p:ph type="body" sz="quarter" idx="1"/>
          </p:nvPr>
        </p:nvSpPr>
        <p:spPr>
          <a:xfrm>
            <a:off x="939800" y="2122636"/>
            <a:ext cx="10464800" cy="1604269"/>
          </a:xfrm>
          <a:prstGeom prst="rect">
            <a:avLst/>
          </a:prstGeom>
        </p:spPr>
        <p:txBody>
          <a:bodyPr/>
          <a:lstStyle/>
          <a:p>
            <a:pPr/>
            <a:r>
              <a:t>the mapping between different types</a:t>
            </a:r>
          </a:p>
          <a:p>
            <a:pPr/>
            <a:r>
              <a:t>specify actions, behaviours or predicates</a:t>
            </a:r>
          </a:p>
        </p:txBody>
      </p:sp>
      <p:sp>
        <p:nvSpPr>
          <p:cNvPr id="193" name="def Sort(a: Array[Int], compare: (Int, Int) =&gt; Boolean) = {…"/>
          <p:cNvSpPr txBox="1"/>
          <p:nvPr/>
        </p:nvSpPr>
        <p:spPr>
          <a:xfrm>
            <a:off x="907045" y="3888974"/>
            <a:ext cx="9717064" cy="327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Sort</a:t>
            </a:r>
            <a:r>
              <a:rPr>
                <a:solidFill>
                  <a:srgbClr val="797979"/>
                </a:solidFill>
              </a:rPr>
              <a:t>(</a:t>
            </a:r>
            <a:r>
              <a:t>a</a:t>
            </a:r>
            <a:r>
              <a:rPr>
                <a:solidFill>
                  <a:srgbClr val="008F00"/>
                </a:solidFill>
              </a:rPr>
              <a:t>:</a:t>
            </a:r>
            <a:r>
              <a:t> </a:t>
            </a:r>
            <a:r>
              <a:rPr>
                <a:solidFill>
                  <a:srgbClr val="C01E51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],</a:t>
            </a:r>
            <a:r>
              <a:t> compare</a:t>
            </a:r>
            <a:r>
              <a:rPr>
                <a:solidFill>
                  <a:srgbClr val="008F00"/>
                </a:solidFill>
              </a:rPr>
              <a:t>:</a:t>
            </a:r>
            <a:r>
              <a:t> 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,</a:t>
            </a:r>
            <a: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008F00"/>
                </a:solidFill>
              </a:rPr>
              <a:t>=&gt;</a:t>
            </a:r>
            <a:r>
              <a:t> </a:t>
            </a:r>
            <a:r>
              <a:rPr>
                <a:solidFill>
                  <a:srgbClr val="0433FF"/>
                </a:solidFill>
              </a:rPr>
              <a:t>Boolean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008F00"/>
                </a:solidFill>
              </a:rPr>
              <a:t>= {</a:t>
            </a:r>
            <a:endParaRPr>
              <a:solidFill>
                <a:srgbClr val="008F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  </a:t>
            </a:r>
            <a:r>
              <a:rPr>
                <a:solidFill>
                  <a:srgbClr val="4F9192"/>
                </a:solidFill>
              </a:rPr>
              <a:t>// Sort the array with special compare function</a:t>
            </a:r>
            <a:endParaRPr>
              <a:solidFill>
                <a:srgbClr val="008F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LessThan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j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j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GreaterThan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j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j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SortAscent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Sort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LessThan</a:t>
            </a:r>
            <a:r>
              <a:rPr>
                <a:solidFill>
                  <a:srgbClr val="797979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SortDescent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Sort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GreaterThan</a:t>
            </a:r>
            <a:r>
              <a:rPr>
                <a:solidFill>
                  <a:srgbClr val="797979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eneric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 Type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allow single interface being used with different type parameters…"/>
          <p:cNvSpPr txBox="1"/>
          <p:nvPr>
            <p:ph type="body" sz="half" idx="1"/>
          </p:nvPr>
        </p:nvSpPr>
        <p:spPr>
          <a:xfrm>
            <a:off x="939800" y="1740072"/>
            <a:ext cx="10464800" cy="2802108"/>
          </a:xfrm>
          <a:prstGeom prst="rect">
            <a:avLst/>
          </a:prstGeom>
        </p:spPr>
        <p:txBody>
          <a:bodyPr/>
          <a:lstStyle/>
          <a:p>
            <a:pPr/>
            <a:r>
              <a:t>allow single interface being used with different type parameters</a:t>
            </a:r>
          </a:p>
          <a:p>
            <a:pPr/>
            <a:r>
              <a:t>promote type abstraction</a:t>
            </a:r>
          </a:p>
          <a:p>
            <a:pPr/>
            <a:r>
              <a:t>parametric polymorphism</a:t>
            </a:r>
          </a:p>
        </p:txBody>
      </p:sp>
      <p:sp>
        <p:nvSpPr>
          <p:cNvPr id="198" name="def Sort[T](a: Array[T], compare: (T, T) =&gt; Boolean) = {…"/>
          <p:cNvSpPr txBox="1"/>
          <p:nvPr/>
        </p:nvSpPr>
        <p:spPr>
          <a:xfrm>
            <a:off x="923661" y="4555524"/>
            <a:ext cx="11157478" cy="470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t> Sort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797979"/>
                </a:solidFill>
              </a:rPr>
              <a:t>](</a:t>
            </a:r>
            <a:r>
              <a:t>a</a:t>
            </a:r>
            <a:r>
              <a:rPr>
                <a:solidFill>
                  <a:srgbClr val="008F00"/>
                </a:solidFill>
              </a:rPr>
              <a:t>:</a:t>
            </a:r>
            <a:r>
              <a:t> </a:t>
            </a:r>
            <a:r>
              <a:rPr>
                <a:solidFill>
                  <a:srgbClr val="C01E51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797979"/>
                </a:solidFill>
              </a:rPr>
              <a:t>],</a:t>
            </a:r>
            <a:r>
              <a:t> compare</a:t>
            </a:r>
            <a:r>
              <a:rPr>
                <a:solidFill>
                  <a:srgbClr val="008F00"/>
                </a:solidFill>
              </a:rPr>
              <a:t>:</a:t>
            </a:r>
            <a:r>
              <a:t> 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797979"/>
                </a:solidFill>
              </a:rPr>
              <a:t>,</a:t>
            </a:r>
            <a:r>
              <a:t> 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008F00"/>
                </a:solidFill>
              </a:rPr>
              <a:t>=&gt;</a:t>
            </a:r>
            <a:r>
              <a:t> Boolean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{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..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IntAscent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j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j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StringAscentByLength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String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j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String</a:t>
            </a:r>
            <a:r>
              <a:rPr>
                <a:solidFill>
                  <a:srgbClr val="79797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i</a:t>
            </a:r>
            <a:r>
              <a:rPr>
                <a:solidFill>
                  <a:srgbClr val="797979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length 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j</a:t>
            </a:r>
            <a:r>
              <a:rPr>
                <a:solidFill>
                  <a:srgbClr val="797979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length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Test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</a:t>
            </a:r>
            <a:r>
              <a:rPr>
                <a:solidFill>
                  <a:srgbClr val="797979"/>
                </a:solidFill>
              </a:rPr>
              <a:t>[</a:t>
            </a:r>
            <a:r>
              <a:t>String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Unit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8F00"/>
                </a:solidFill>
              </a:rPr>
              <a:t>val</a:t>
            </a:r>
            <a:r>
              <a:rPr>
                <a:solidFill>
                  <a:srgbClr val="000000"/>
                </a:solidFill>
              </a:rPr>
              <a:t> a1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</a:t>
            </a:r>
            <a:r>
              <a:rPr>
                <a:solidFill>
                  <a:srgbClr val="797979"/>
                </a:solidFill>
              </a:rPr>
              <a:t>(2,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3,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1,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4,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5)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8F00"/>
                </a:solidFill>
              </a:rPr>
              <a:t>val</a:t>
            </a:r>
            <a:r>
              <a:rPr>
                <a:solidFill>
                  <a:srgbClr val="000000"/>
                </a:solidFill>
              </a:rPr>
              <a:t> a2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(</a:t>
            </a:r>
            <a:r>
              <a:t>"hello"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"generic"</a:t>
            </a:r>
            <a:r>
              <a:rPr>
                <a:solidFill>
                  <a:srgbClr val="797979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"sort"</a:t>
            </a:r>
            <a:r>
              <a:rPr>
                <a:solidFill>
                  <a:srgbClr val="797979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Sort</a:t>
            </a:r>
            <a:r>
              <a:rPr>
                <a:solidFill>
                  <a:srgbClr val="797979"/>
                </a:solidFill>
              </a:rPr>
              <a:t>(</a:t>
            </a:r>
            <a:r>
              <a:t>a1</a:t>
            </a:r>
            <a:r>
              <a:rPr>
                <a:solidFill>
                  <a:srgbClr val="797979"/>
                </a:solidFill>
              </a:rPr>
              <a:t>,</a:t>
            </a:r>
            <a:r>
              <a:t> </a:t>
            </a:r>
            <a:r>
              <a:rPr>
                <a:solidFill>
                  <a:srgbClr val="0433FF"/>
                </a:solidFill>
              </a:rPr>
              <a:t>IntAscent</a:t>
            </a:r>
            <a:r>
              <a:rPr>
                <a:solidFill>
                  <a:srgbClr val="797979"/>
                </a:solidFill>
              </a:rPr>
              <a:t>) // 5 4 3 2 1</a:t>
            </a:r>
            <a:endParaRPr>
              <a:solidFill>
                <a:srgbClr val="797979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Sort</a:t>
            </a:r>
            <a:r>
              <a:rPr>
                <a:solidFill>
                  <a:srgbClr val="797979"/>
                </a:solidFill>
              </a:rPr>
              <a:t>(</a:t>
            </a:r>
            <a:r>
              <a:t>a2</a:t>
            </a:r>
            <a:r>
              <a:rPr>
                <a:solidFill>
                  <a:srgbClr val="797979"/>
                </a:solidFill>
              </a:rPr>
              <a:t>,</a:t>
            </a:r>
            <a:r>
              <a:t> </a:t>
            </a:r>
            <a:r>
              <a:rPr>
                <a:solidFill>
                  <a:srgbClr val="0433FF"/>
                </a:solidFill>
              </a:rPr>
              <a:t>StringAscentByLength</a:t>
            </a:r>
            <a:r>
              <a:rPr>
                <a:solidFill>
                  <a:srgbClr val="797979"/>
                </a:solidFill>
              </a:rPr>
              <a:t>) // generic hello sort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  <p:sp>
        <p:nvSpPr>
          <p:cNvPr id="201" name="Object Oriente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4256A"/>
                </a:solidFill>
              </a:defRPr>
            </a:lvl1pPr>
          </a:lstStyle>
          <a:p>
            <a:pPr/>
            <a:r>
              <a:t>Object Oriented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ype as simulation of real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as simulation of real world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class Person {…"/>
          <p:cNvSpPr txBox="1"/>
          <p:nvPr/>
        </p:nvSpPr>
        <p:spPr>
          <a:xfrm>
            <a:off x="867408" y="1933174"/>
            <a:ext cx="8916834" cy="719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Person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public</a:t>
            </a:r>
            <a:r>
              <a:rPr>
                <a:solidFill>
                  <a:srgbClr val="797979"/>
                </a:solidFill>
              </a:rPr>
              <a:t>:</a:t>
            </a:r>
            <a:endParaRPr>
              <a:solidFill>
                <a:srgbClr val="797979"/>
              </a:solidFill>
            </a:endParaRP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    // methods are behaviours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void</a:t>
            </a:r>
            <a:r>
              <a:t> Kill(Person p)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8F00"/>
                </a:solidFill>
              </a:rPr>
              <a:t>if</a:t>
            </a:r>
            <a:r>
              <a:t> (p.weight </a:t>
            </a:r>
            <a:r>
              <a:rPr>
                <a:solidFill>
                  <a:srgbClr val="797979"/>
                </a:solidFill>
              </a:rPr>
              <a:t>&lt;</a:t>
            </a:r>
            <a:r>
              <a:t> weight and p.height </a:t>
            </a:r>
            <a:r>
              <a:rPr>
                <a:solidFill>
                  <a:srgbClr val="797979"/>
                </a:solidFill>
              </a:rPr>
              <a:t>&lt;</a:t>
            </a:r>
            <a:r>
              <a:t> height)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    p.alive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false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void</a:t>
            </a:r>
            <a:r>
              <a:t> Suicide()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alive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false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.. other "methods"</a:t>
            </a: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private</a:t>
            </a:r>
            <a:r>
              <a:rPr>
                <a:solidFill>
                  <a:srgbClr val="797979"/>
                </a:solidFill>
              </a:rPr>
              <a:t>:</a:t>
            </a:r>
            <a:endParaRPr>
              <a:solidFill>
                <a:srgbClr val="797979"/>
              </a:solidFill>
            </a:endParaRP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    // fields are properties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double</a:t>
            </a:r>
            <a:r>
              <a:t> weight;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double</a:t>
            </a:r>
            <a:r>
              <a:t> height;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bool</a:t>
            </a:r>
            <a:r>
              <a:t> alive;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string name;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... other "fields"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ell-known features of O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Well-known features of OO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Encapsulation…"/>
          <p:cNvSpPr txBox="1"/>
          <p:nvPr>
            <p:ph type="body" sz="quarter" idx="1"/>
          </p:nvPr>
        </p:nvSpPr>
        <p:spPr>
          <a:xfrm>
            <a:off x="939800" y="2122636"/>
            <a:ext cx="10464800" cy="2103027"/>
          </a:xfrm>
          <a:prstGeom prst="rect">
            <a:avLst/>
          </a:prstGeom>
        </p:spPr>
        <p:txBody>
          <a:bodyPr/>
          <a:lstStyle/>
          <a:p>
            <a:pPr/>
            <a:r>
              <a:t>Encapsulation</a:t>
            </a:r>
          </a:p>
          <a:p>
            <a:pPr/>
            <a:r>
              <a:t>Inheritance</a:t>
            </a:r>
          </a:p>
          <a:p>
            <a:pPr/>
            <a:r>
              <a:t>Polymorphism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</a:p>
        </p:txBody>
      </p:sp>
      <p:sp>
        <p:nvSpPr>
          <p:cNvPr id="123" name="Prelud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54C"/>
                </a:solidFill>
              </a:defRPr>
            </a:lvl1pPr>
          </a:lstStyle>
          <a:p>
            <a:pPr/>
            <a:r>
              <a:t>Prelude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373612" y="9226587"/>
            <a:ext cx="251483" cy="400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bstract Data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Data Type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Abstract data type is a class of objects whose logical behaviour is defined by a set of values and a set of operations."/>
          <p:cNvSpPr txBox="1"/>
          <p:nvPr>
            <p:ph type="body" sz="quarter" idx="1"/>
          </p:nvPr>
        </p:nvSpPr>
        <p:spPr>
          <a:xfrm>
            <a:off x="939800" y="2097310"/>
            <a:ext cx="10464800" cy="1922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Abstract data type is a class of objects whose logical behaviour is defined by a set of values and a set of operations.</a:t>
            </a:r>
          </a:p>
        </p:txBody>
      </p:sp>
      <p:sp>
        <p:nvSpPr>
          <p:cNvPr id="215" name="interface IntArray {…"/>
          <p:cNvSpPr txBox="1"/>
          <p:nvPr/>
        </p:nvSpPr>
        <p:spPr>
          <a:xfrm>
            <a:off x="905397" y="4116406"/>
            <a:ext cx="7316373" cy="5057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IntArray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</a:t>
            </a:r>
            <a:r>
              <a:rPr>
                <a:solidFill>
                  <a:srgbClr val="0433FF"/>
                </a:solidFill>
              </a:rPr>
              <a:t>get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index</a:t>
            </a:r>
            <a:r>
              <a:rPr>
                <a:solidFill>
                  <a:srgbClr val="797979"/>
                </a:solidFill>
              </a:rPr>
              <a:t>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</a:t>
            </a:r>
            <a:r>
              <a:rPr>
                <a:solidFill>
                  <a:srgbClr val="0433FF"/>
                </a:solidFill>
              </a:rPr>
              <a:t>set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index</a:t>
            </a:r>
            <a:r>
              <a:rPr>
                <a:solidFill>
                  <a:srgbClr val="797979"/>
                </a:solidFill>
              </a:rPr>
              <a:t>,</a:t>
            </a:r>
            <a:r>
              <a:t>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n</a:t>
            </a:r>
            <a:r>
              <a:rPr>
                <a:solidFill>
                  <a:srgbClr val="797979"/>
                </a:solidFill>
              </a:rPr>
              <a:t>);</a:t>
            </a: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length</a:t>
            </a:r>
            <a:r>
              <a:rPr>
                <a:solidFill>
                  <a:srgbClr val="797979"/>
                </a:solidFill>
              </a:rPr>
              <a:t>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[]</a:t>
            </a:r>
            <a:r>
              <a:rPr>
                <a:solidFill>
                  <a:srgbClr val="000000"/>
                </a:solidFill>
              </a:rPr>
              <a:t> </a:t>
            </a:r>
            <a:r>
              <a:t>toArray</a:t>
            </a:r>
            <a:r>
              <a:rPr>
                <a:solidFill>
                  <a:srgbClr val="797979"/>
                </a:solidFill>
              </a:rPr>
              <a:t>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..</a:t>
            </a: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boolean</a:t>
            </a:r>
            <a:r>
              <a:t> </a:t>
            </a:r>
            <a:r>
              <a:rPr>
                <a:solidFill>
                  <a:srgbClr val="0433FF"/>
                </a:solidFill>
              </a:rPr>
              <a:t>Has</a:t>
            </a:r>
            <a:r>
              <a:t>(IntArray arr,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n) {</a:t>
            </a:r>
          </a:p>
          <a:p>
            <a:pPr algn="l" defTabSz="457200">
              <a:defRPr sz="2100">
                <a:solidFill>
                  <a:srgbClr val="8F9F3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8F00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0;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arr</a:t>
            </a:r>
            <a:r>
              <a:rPr>
                <a:solidFill>
                  <a:srgbClr val="797979"/>
                </a:solidFill>
              </a:rPr>
              <a:t>.</a:t>
            </a:r>
            <a:r>
              <a:t>length</a:t>
            </a:r>
            <a:r>
              <a:rPr>
                <a:solidFill>
                  <a:srgbClr val="797979"/>
                </a:solidFill>
              </a:rPr>
              <a:t>();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++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79797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8F00"/>
                </a:solidFill>
              </a:rPr>
              <a:t>if</a:t>
            </a:r>
            <a:r>
              <a:t> </a:t>
            </a:r>
            <a:r>
              <a:rPr>
                <a:solidFill>
                  <a:srgbClr val="797979"/>
                </a:solidFill>
              </a:rPr>
              <a:t>(</a:t>
            </a:r>
            <a:r>
              <a:t>arr</a:t>
            </a:r>
            <a:r>
              <a:rPr>
                <a:solidFill>
                  <a:srgbClr val="797979"/>
                </a:solidFill>
              </a:rPr>
              <a:t>.</a:t>
            </a:r>
            <a:r>
              <a:rPr>
                <a:solidFill>
                  <a:srgbClr val="8F9F36"/>
                </a:solidFill>
              </a:rPr>
              <a:t>get</a:t>
            </a:r>
            <a:r>
              <a:rPr>
                <a:solidFill>
                  <a:srgbClr val="797979"/>
                </a:solidFill>
              </a:rPr>
              <a:t>(</a:t>
            </a:r>
            <a:r>
              <a:t>i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797979"/>
                </a:solidFill>
              </a:rPr>
              <a:t>==</a:t>
            </a:r>
            <a:r>
              <a:t> n</a:t>
            </a:r>
            <a:r>
              <a:rPr>
                <a:solidFill>
                  <a:srgbClr val="797979"/>
                </a:solidFill>
              </a:rPr>
              <a:t>)</a:t>
            </a:r>
            <a:r>
              <a:t>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</a:t>
            </a:r>
            <a:r>
              <a:rPr>
                <a:solidFill>
                  <a:srgbClr val="008F00"/>
                </a:solidFill>
              </a:rPr>
              <a:t>true</a:t>
            </a:r>
            <a:r>
              <a:rPr>
                <a:solidFill>
                  <a:srgbClr val="797979"/>
                </a:solidFill>
              </a:rP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false</a:t>
            </a:r>
            <a:r>
              <a:rPr>
                <a:solidFill>
                  <a:srgbClr val="797979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ub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Subtyping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a form of type polymorphism…"/>
          <p:cNvSpPr txBox="1"/>
          <p:nvPr>
            <p:ph type="body" sz="half" idx="1"/>
          </p:nvPr>
        </p:nvSpPr>
        <p:spPr>
          <a:xfrm>
            <a:off x="952462" y="2109973"/>
            <a:ext cx="10464801" cy="3678222"/>
          </a:xfrm>
          <a:prstGeom prst="rect">
            <a:avLst/>
          </a:prstGeom>
        </p:spPr>
        <p:txBody>
          <a:bodyPr/>
          <a:lstStyle/>
          <a:p>
            <a:pPr/>
            <a:r>
              <a:t>a form of type polymorphism</a:t>
            </a:r>
          </a:p>
          <a:p>
            <a:pPr/>
            <a:r>
              <a:t>supertypes can be “substituted” by its subtypes where appropriate </a:t>
            </a:r>
          </a:p>
          <a:p>
            <a:pPr marL="414130" indent="-414130"/>
            <a:r>
              <a:rPr sz="30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t> is a subtype of </a:t>
            </a:r>
            <a:r>
              <a:rPr sz="3000">
                <a:latin typeface="Monaco"/>
                <a:ea typeface="Monaco"/>
                <a:cs typeface="Monaco"/>
                <a:sym typeface="Monaco"/>
              </a:rPr>
              <a:t>T</a:t>
            </a:r>
            <a:r>
              <a:t> is written as </a:t>
            </a:r>
            <a:r>
              <a:rPr sz="3000">
                <a:latin typeface="Monaco"/>
                <a:ea typeface="Monaco"/>
                <a:cs typeface="Monaco"/>
                <a:sym typeface="Monaco"/>
              </a:rPr>
              <a:t>S &lt;: T</a:t>
            </a:r>
            <a:endParaRPr sz="3000"/>
          </a:p>
          <a:p>
            <a:pPr/>
            <a:r>
              <a:t>Nominal &amp; Structural subtyping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ominal Sub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Nominal Subtyping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class Animal {…"/>
          <p:cNvSpPr txBox="1"/>
          <p:nvPr/>
        </p:nvSpPr>
        <p:spPr>
          <a:xfrm>
            <a:off x="888714" y="1642554"/>
            <a:ext cx="10389172" cy="79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Animal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public</a:t>
            </a:r>
            <a:r>
              <a:t> String </a:t>
            </a:r>
            <a:r>
              <a:rPr>
                <a:solidFill>
                  <a:srgbClr val="0433FF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</a:t>
            </a:r>
            <a:r>
              <a:t> </a:t>
            </a:r>
            <a:r>
              <a:rPr>
                <a:solidFill>
                  <a:srgbClr val="797979"/>
                </a:solidFill>
              </a:rPr>
              <a:t>{</a:t>
            </a:r>
            <a:r>
              <a:t>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</a:t>
            </a:r>
            <a:r>
              <a:rPr>
                <a:solidFill>
                  <a:srgbClr val="C8352B"/>
                </a:solidFill>
              </a:rPr>
              <a:t>"Awww!"</a:t>
            </a:r>
            <a:r>
              <a:rPr>
                <a:solidFill>
                  <a:srgbClr val="797979"/>
                </a:solidFill>
              </a:rPr>
              <a:t>;</a:t>
            </a:r>
            <a:r>
              <a:t> </a:t>
            </a: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Dog</a:t>
            </a:r>
            <a:r>
              <a:t> </a:t>
            </a:r>
            <a:r>
              <a:rPr>
                <a:solidFill>
                  <a:srgbClr val="008F00"/>
                </a:solidFill>
              </a:rPr>
              <a:t>extends</a:t>
            </a:r>
            <a:r>
              <a:t> Animal </a:t>
            </a:r>
            <a:r>
              <a:rPr>
                <a:solidFill>
                  <a:srgbClr val="797979"/>
                </a:solidFill>
              </a:rPr>
              <a:t>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public</a:t>
            </a:r>
            <a:r>
              <a:t> String </a:t>
            </a:r>
            <a:r>
              <a:rPr>
                <a:solidFill>
                  <a:srgbClr val="0433FF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</a:t>
            </a:r>
            <a:r>
              <a:t> </a:t>
            </a:r>
            <a:r>
              <a:rPr>
                <a:solidFill>
                  <a:srgbClr val="797979"/>
                </a:solidFill>
              </a:rPr>
              <a:t>{</a:t>
            </a:r>
            <a:r>
              <a:t>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</a:t>
            </a:r>
            <a:r>
              <a:rPr>
                <a:solidFill>
                  <a:srgbClr val="C8352B"/>
                </a:solidFill>
              </a:rPr>
              <a:t>"bark!!"</a:t>
            </a:r>
            <a:r>
              <a:rPr>
                <a:solidFill>
                  <a:srgbClr val="797979"/>
                </a:solidFill>
              </a:rPr>
              <a:t>;</a:t>
            </a:r>
            <a:r>
              <a:t> </a:t>
            </a: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Cat</a:t>
            </a:r>
            <a:r>
              <a:t> </a:t>
            </a:r>
            <a:r>
              <a:rPr>
                <a:solidFill>
                  <a:srgbClr val="008F00"/>
                </a:solidFill>
              </a:rPr>
              <a:t>extends</a:t>
            </a:r>
            <a:r>
              <a:t> Animal </a:t>
            </a:r>
            <a:r>
              <a:rPr>
                <a:solidFill>
                  <a:srgbClr val="797979"/>
                </a:solidFill>
              </a:rPr>
              <a:t>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public</a:t>
            </a:r>
            <a:r>
              <a:t> String </a:t>
            </a:r>
            <a:r>
              <a:rPr>
                <a:solidFill>
                  <a:srgbClr val="0433FF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</a:t>
            </a:r>
            <a:r>
              <a:t> </a:t>
            </a:r>
            <a:r>
              <a:rPr>
                <a:solidFill>
                  <a:srgbClr val="797979"/>
                </a:solidFill>
              </a:rPr>
              <a:t>{</a:t>
            </a:r>
            <a:r>
              <a:t>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</a:t>
            </a:r>
            <a:r>
              <a:rPr>
                <a:solidFill>
                  <a:srgbClr val="C8352B"/>
                </a:solidFill>
              </a:rPr>
              <a:t>"Meow"</a:t>
            </a:r>
            <a:r>
              <a:rPr>
                <a:solidFill>
                  <a:srgbClr val="797979"/>
                </a:solidFill>
              </a:rPr>
              <a:t>;</a:t>
            </a:r>
            <a:r>
              <a:t> </a:t>
            </a: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Cow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8F00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rPr>
                <a:solidFill>
                  <a:srgbClr val="0433FF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"Mooooooooooo"</a:t>
            </a:r>
            <a:r>
              <a:rPr>
                <a:solidFill>
                  <a:srgbClr val="797979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boolean</a:t>
            </a:r>
            <a:r>
              <a:t> </a:t>
            </a:r>
            <a:r>
              <a:rPr>
                <a:solidFill>
                  <a:srgbClr val="0433FF"/>
                </a:solidFill>
              </a:rPr>
              <a:t>Louder</a:t>
            </a:r>
            <a:r>
              <a:t>(Animal a, Animal b)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return</a:t>
            </a:r>
            <a:r>
              <a:t> a</a:t>
            </a:r>
            <a:r>
              <a:rPr>
                <a:solidFill>
                  <a:srgbClr val="797979"/>
                </a:solidFill>
              </a:rPr>
              <a:t>.</a:t>
            </a:r>
            <a:r>
              <a:rPr>
                <a:solidFill>
                  <a:srgbClr val="8F9F36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().</a:t>
            </a:r>
            <a:r>
              <a:rPr>
                <a:solidFill>
                  <a:srgbClr val="8F9F36"/>
                </a:solidFill>
              </a:rPr>
              <a:t>length</a:t>
            </a:r>
            <a:r>
              <a:rPr>
                <a:solidFill>
                  <a:srgbClr val="797979"/>
                </a:solidFill>
              </a:rPr>
              <a:t>()</a:t>
            </a:r>
            <a:r>
              <a:t> </a:t>
            </a:r>
            <a:r>
              <a:rPr>
                <a:solidFill>
                  <a:srgbClr val="797979"/>
                </a:solidFill>
              </a:rPr>
              <a:t>&gt;</a:t>
            </a:r>
            <a:r>
              <a:t> b</a:t>
            </a:r>
            <a:r>
              <a:rPr>
                <a:solidFill>
                  <a:srgbClr val="797979"/>
                </a:solidFill>
              </a:rPr>
              <a:t>.</a:t>
            </a:r>
            <a:r>
              <a:rPr>
                <a:solidFill>
                  <a:srgbClr val="8F9F36"/>
                </a:solidFill>
              </a:rPr>
              <a:t>sound</a:t>
            </a:r>
            <a:r>
              <a:rPr>
                <a:solidFill>
                  <a:srgbClr val="797979"/>
                </a:solidFill>
              </a:rPr>
              <a:t>().</a:t>
            </a:r>
            <a:r>
              <a:rPr>
                <a:solidFill>
                  <a:srgbClr val="8F9F36"/>
                </a:solidFill>
              </a:rPr>
              <a:t>length</a:t>
            </a:r>
            <a:r>
              <a:rPr>
                <a:solidFill>
                  <a:srgbClr val="797979"/>
                </a:solidFill>
              </a:rPr>
              <a:t>();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Animals</a:t>
            </a:r>
            <a:r>
              <a:rPr>
                <a:solidFill>
                  <a:srgbClr val="797979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Dog dog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new</a:t>
            </a:r>
            <a:r>
              <a:t> Dog</a:t>
            </a:r>
            <a:r>
              <a:rPr>
                <a:solidFill>
                  <a:srgbClr val="797979"/>
                </a:solidFill>
              </a:rPr>
              <a:t>();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Cat cat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new</a:t>
            </a:r>
            <a:r>
              <a:t> Cat</a:t>
            </a:r>
            <a:r>
              <a:rPr>
                <a:solidFill>
                  <a:srgbClr val="797979"/>
                </a:solidFill>
              </a:rPr>
              <a:t>();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Cow cow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008F00"/>
                </a:solidFill>
              </a:rPr>
              <a:t>new</a:t>
            </a:r>
            <a:r>
              <a:t> Cow</a:t>
            </a:r>
            <a:r>
              <a:rPr>
                <a:solidFill>
                  <a:srgbClr val="797979"/>
                </a:solidFill>
              </a:rPr>
              <a:t>();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Louder</a:t>
            </a:r>
            <a:r>
              <a:rPr>
                <a:solidFill>
                  <a:srgbClr val="797979"/>
                </a:solidFill>
              </a:rPr>
              <a:t>(</a:t>
            </a:r>
            <a:r>
              <a:t>dog</a:t>
            </a:r>
            <a:r>
              <a:rPr>
                <a:solidFill>
                  <a:srgbClr val="797979"/>
                </a:solidFill>
              </a:rPr>
              <a:t>,</a:t>
            </a:r>
            <a:r>
              <a:t> cat</a:t>
            </a:r>
            <a:r>
              <a:rPr>
                <a:solidFill>
                  <a:srgbClr val="797979"/>
                </a:solidFill>
              </a:rPr>
              <a:t>);</a:t>
            </a:r>
            <a:r>
              <a:t> </a:t>
            </a:r>
            <a:r>
              <a:rPr>
                <a:solidFill>
                  <a:srgbClr val="4F9192"/>
                </a:solidFill>
              </a:rPr>
              <a:t>// true</a:t>
            </a:r>
            <a:endParaRPr>
              <a:solidFill>
                <a:srgbClr val="4F9192"/>
              </a:solidFill>
            </a:endParaRPr>
          </a:p>
          <a:p>
            <a:pPr algn="l" defTabSz="457200">
              <a:defRPr sz="20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error: Cow is not a subtype of Animal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Louder</a:t>
            </a:r>
            <a:r>
              <a:rPr>
                <a:solidFill>
                  <a:srgbClr val="797979"/>
                </a:solidFill>
              </a:rPr>
              <a:t>(</a:t>
            </a:r>
            <a:r>
              <a:t>cow</a:t>
            </a:r>
            <a:r>
              <a:rPr>
                <a:solidFill>
                  <a:srgbClr val="797979"/>
                </a:solidFill>
              </a:rPr>
              <a:t>,</a:t>
            </a:r>
            <a:r>
              <a:t> dog</a:t>
            </a:r>
            <a:r>
              <a:rPr>
                <a:solidFill>
                  <a:srgbClr val="797979"/>
                </a:solidFill>
              </a:rPr>
              <a:t>);</a:t>
            </a:r>
            <a:r>
              <a:t> 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tructural Sub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Structural Subtyping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class Point {…"/>
          <p:cNvSpPr txBox="1"/>
          <p:nvPr/>
        </p:nvSpPr>
        <p:spPr>
          <a:xfrm>
            <a:off x="892734" y="1774987"/>
            <a:ext cx="6996281" cy="719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t> Point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x: </a:t>
            </a:r>
            <a:r>
              <a:rPr>
                <a:solidFill>
                  <a:srgbClr val="C01E51"/>
                </a:solidFill>
              </a:rPr>
              <a:t>number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y: </a:t>
            </a:r>
            <a:r>
              <a:rPr>
                <a:solidFill>
                  <a:srgbClr val="C01E51"/>
                </a:solidFill>
              </a:rPr>
              <a:t>number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class</a:t>
            </a:r>
            <a:r>
              <a:t> Line {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a: </a:t>
            </a:r>
            <a:r>
              <a:rPr>
                <a:solidFill>
                  <a:srgbClr val="C01E51"/>
                </a:solidFill>
              </a:rPr>
              <a:t>Point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b: </a:t>
            </a:r>
            <a:r>
              <a:rPr>
                <a:solidFill>
                  <a:srgbClr val="C01E51"/>
                </a:solidFill>
              </a:rPr>
              <a:t>Point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function</a:t>
            </a:r>
            <a:r>
              <a:t> Length(l: </a:t>
            </a:r>
            <a:r>
              <a:rPr>
                <a:solidFill>
                  <a:srgbClr val="C01E51"/>
                </a:solidFill>
              </a:rPr>
              <a:t>Line</a:t>
            </a:r>
            <a:r>
              <a:t>) { </a:t>
            </a:r>
            <a:r>
              <a:t>return</a:t>
            </a:r>
            <a:r>
              <a:t> </a:t>
            </a:r>
            <a:r>
              <a:rPr>
                <a:solidFill>
                  <a:srgbClr val="797979"/>
                </a:solidFill>
              </a:rPr>
              <a:t>10086</a:t>
            </a:r>
            <a:r>
              <a:t>; }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let</a:t>
            </a:r>
            <a:r>
              <a:t> p1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{x: </a:t>
            </a:r>
            <a:r>
              <a:rPr>
                <a:solidFill>
                  <a:srgbClr val="C01E51"/>
                </a:solidFill>
              </a:rPr>
              <a:t>1</a:t>
            </a:r>
            <a:r>
              <a:t>, y: </a:t>
            </a:r>
            <a:r>
              <a:rPr>
                <a:solidFill>
                  <a:srgbClr val="C01E51"/>
                </a:solidFill>
              </a:rPr>
              <a:t>1</a:t>
            </a:r>
            <a:r>
              <a:t>};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let</a:t>
            </a:r>
            <a:r>
              <a:t> p2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{x: </a:t>
            </a:r>
            <a:r>
              <a:rPr>
                <a:solidFill>
                  <a:srgbClr val="C01E51"/>
                </a:solidFill>
              </a:rPr>
              <a:t>1</a:t>
            </a:r>
            <a:r>
              <a:t>, y: </a:t>
            </a:r>
            <a:r>
              <a:rPr>
                <a:solidFill>
                  <a:srgbClr val="C01E51"/>
                </a:solidFill>
              </a:rPr>
              <a:t>1</a:t>
            </a:r>
            <a:r>
              <a:t>, z: </a:t>
            </a:r>
            <a:r>
              <a:rPr>
                <a:solidFill>
                  <a:srgbClr val="C01E51"/>
                </a:solidFill>
              </a:rPr>
              <a:t>1</a:t>
            </a:r>
            <a:r>
              <a:t>};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let</a:t>
            </a:r>
            <a:r>
              <a:t> l1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{a: </a:t>
            </a:r>
            <a:r>
              <a:rPr>
                <a:solidFill>
                  <a:srgbClr val="C01E51"/>
                </a:solidFill>
              </a:rPr>
              <a:t>p1</a:t>
            </a:r>
            <a:r>
              <a:t>, b: </a:t>
            </a:r>
            <a:r>
              <a:rPr>
                <a:solidFill>
                  <a:srgbClr val="C01E51"/>
                </a:solidFill>
              </a:rPr>
              <a:t>p1</a:t>
            </a:r>
            <a:r>
              <a:t>};</a:t>
            </a:r>
          </a:p>
          <a:p>
            <a:pPr algn="l" defTabSz="457200">
              <a:defRPr sz="21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l2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{a: </a:t>
            </a:r>
            <a:r>
              <a:rPr>
                <a:solidFill>
                  <a:srgbClr val="C01E51"/>
                </a:solidFill>
              </a:rPr>
              <a:t>p1</a:t>
            </a:r>
            <a:r>
              <a:rPr>
                <a:solidFill>
                  <a:srgbClr val="000000"/>
                </a:solidFill>
              </a:rPr>
              <a:t>, b: </a:t>
            </a:r>
            <a:r>
              <a:rPr>
                <a:solidFill>
                  <a:srgbClr val="C01E51"/>
                </a:solidFill>
              </a:rPr>
              <a:t>p1</a:t>
            </a:r>
            <a:r>
              <a:rPr>
                <a:solidFill>
                  <a:srgbClr val="000000"/>
                </a:solidFill>
              </a:rPr>
              <a:t>, c</a:t>
            </a:r>
            <a:r>
              <a:rPr>
                <a:solidFill>
                  <a:srgbClr val="797979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"hello"</a:t>
            </a:r>
            <a:r>
              <a:rPr>
                <a:solidFill>
                  <a:srgbClr val="000000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let</a:t>
            </a:r>
            <a:r>
              <a:t> l3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{a: </a:t>
            </a:r>
            <a:r>
              <a:rPr>
                <a:solidFill>
                  <a:srgbClr val="C01E51"/>
                </a:solidFill>
              </a:rPr>
              <a:t>p1</a:t>
            </a:r>
            <a:r>
              <a:t>, b: </a:t>
            </a:r>
            <a:r>
              <a:rPr>
                <a:solidFill>
                  <a:srgbClr val="C01E51"/>
                </a:solidFill>
              </a:rPr>
              <a:t>p2</a:t>
            </a:r>
            <a:r>
              <a:t>};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Length(l1); </a:t>
            </a:r>
            <a:r>
              <a:rPr>
                <a:solidFill>
                  <a:srgbClr val="4F9192"/>
                </a:solidFill>
              </a:rPr>
              <a:t>// exact</a:t>
            </a:r>
            <a:endParaRPr>
              <a:solidFill>
                <a:srgbClr val="4F9192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Length(l2); </a:t>
            </a:r>
            <a:r>
              <a:t>// subtype by width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Length(l3); </a:t>
            </a:r>
            <a:r>
              <a:t>// subtype by depth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ounded type parame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Bounded type parameter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def Concat[A](as1: List[A], as2: List[A]): List[A] = {…"/>
          <p:cNvSpPr txBox="1"/>
          <p:nvPr/>
        </p:nvSpPr>
        <p:spPr>
          <a:xfrm>
            <a:off x="994541" y="3986234"/>
            <a:ext cx="10357248" cy="327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Concat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](</a:t>
            </a:r>
            <a:r>
              <a:rPr>
                <a:solidFill>
                  <a:srgbClr val="000000"/>
                </a:solidFill>
              </a:rPr>
              <a:t>as1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],</a:t>
            </a:r>
            <a:r>
              <a:rPr>
                <a:solidFill>
                  <a:srgbClr val="000000"/>
                </a:solidFill>
              </a:rPr>
              <a:t> as2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..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Concat2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01E51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&lt;: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](</a:t>
            </a:r>
            <a:r>
              <a:rPr>
                <a:solidFill>
                  <a:srgbClr val="000000"/>
                </a:solidFill>
              </a:rPr>
              <a:t>as1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],</a:t>
            </a:r>
            <a:r>
              <a:rPr>
                <a:solidFill>
                  <a:srgbClr val="000000"/>
                </a:solidFill>
              </a:rPr>
              <a:t> as2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B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..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Join</a:t>
            </a:r>
            <a:r>
              <a:rPr>
                <a:solidFill>
                  <a:srgbClr val="797979"/>
                </a:solidFill>
              </a:rPr>
              <a:t>[</a:t>
            </a:r>
            <a:r>
              <a:t>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&lt;: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</a:t>
            </a:r>
            <a:r>
              <a:rPr>
                <a:solidFill>
                  <a:srgbClr val="797979"/>
                </a:solidFill>
              </a:rPr>
              <a:t>](</a:t>
            </a:r>
            <a:r>
              <a:rPr>
                <a:solidFill>
                  <a:srgbClr val="000000"/>
                </a:solidFill>
              </a:rPr>
              <a:t>ss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</a:t>
            </a:r>
            <a:r>
              <a:rPr>
                <a:solidFill>
                  <a:srgbClr val="797979"/>
                </a:solidFill>
              </a:rPr>
              <a:t>[</a:t>
            </a:r>
            <a:r>
              <a:t>S</a:t>
            </a:r>
            <a:r>
              <a:rPr>
                <a:solidFill>
                  <a:srgbClr val="797979"/>
                </a:solidFill>
              </a:rPr>
              <a:t>])</a:t>
            </a:r>
            <a:r>
              <a:rPr>
                <a:solidFill>
                  <a:srgbClr val="008F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..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97979"/>
                </a:solidFill>
              </a:rPr>
              <a:t>}</a:t>
            </a:r>
          </a:p>
        </p:txBody>
      </p:sp>
      <p:sp>
        <p:nvSpPr>
          <p:cNvPr id="232" name="able to declare type relationship of type parameters…"/>
          <p:cNvSpPr txBox="1"/>
          <p:nvPr>
            <p:ph type="body" sz="quarter" idx="1"/>
          </p:nvPr>
        </p:nvSpPr>
        <p:spPr>
          <a:xfrm>
            <a:off x="939800" y="2122636"/>
            <a:ext cx="10776674" cy="1493080"/>
          </a:xfrm>
          <a:prstGeom prst="rect">
            <a:avLst/>
          </a:prstGeom>
        </p:spPr>
        <p:txBody>
          <a:bodyPr/>
          <a:lstStyle/>
          <a:p>
            <a:pPr/>
            <a:r>
              <a:t>able to declare type relationship of type parameters</a:t>
            </a:r>
          </a:p>
          <a:p>
            <a:pPr/>
            <a:r>
              <a:t>more expressive generic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teresting issues of sub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issues of subtyping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ubtyping of function types…"/>
          <p:cNvSpPr txBox="1"/>
          <p:nvPr>
            <p:ph type="body" sz="half" idx="1"/>
          </p:nvPr>
        </p:nvSpPr>
        <p:spPr>
          <a:xfrm>
            <a:off x="939800" y="2122636"/>
            <a:ext cx="10464800" cy="31376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Subtyping of function types</a:t>
            </a:r>
          </a:p>
          <a:p>
            <a:pPr marL="483152" indent="-483152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&lt;: T, U is a type ==&gt; U -&gt; S ?? U -&gt; T</a:t>
            </a:r>
          </a:p>
          <a:p>
            <a:pPr marL="483152" indent="-483152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&lt;: T, U is a type ==&gt; S -&gt; U ?? T -&gt; U</a:t>
            </a:r>
          </a:p>
          <a:p>
            <a:pPr marL="483152" indent="-483152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S1 &lt;: T1, S2 &lt;: T2 ==&gt; S1 -&gt; S2 ?? T1 -&gt; T2</a:t>
            </a:r>
          </a:p>
          <a:p>
            <a:pPr marL="483152" indent="-483152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S1 &lt;: T1, S2 &lt;: T2 ==&gt; S1 -&gt; T2 ?? T1 -&gt; S2</a:t>
            </a:r>
          </a:p>
        </p:txBody>
      </p:sp>
      <p:sp>
        <p:nvSpPr>
          <p:cNvPr id="237" name="Higher Order Subtyping…"/>
          <p:cNvSpPr txBox="1"/>
          <p:nvPr/>
        </p:nvSpPr>
        <p:spPr>
          <a:xfrm>
            <a:off x="939800" y="5596281"/>
            <a:ext cx="10464800" cy="201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500"/>
              </a:spcBef>
              <a:defRPr sz="3500"/>
            </a:pPr>
            <a:r>
              <a:t>Higher Order Subtyping</a:t>
            </a:r>
          </a:p>
          <a:p>
            <a:pPr marL="483152" indent="-483152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&lt;: T ==&gt; Array&lt;S&gt; ?? Array&lt;T&gt;</a:t>
            </a:r>
          </a:p>
          <a:p>
            <a:pPr marL="483152" indent="-483152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&lt;: T, U is a generic type ==&gt; U&lt;S&gt; ?? U&lt;T&gt;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</a:t>
            </a:r>
          </a:p>
        </p:txBody>
      </p:sp>
      <p:sp>
        <p:nvSpPr>
          <p:cNvPr id="240" name="Algebraic Data Typ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Algebraic Data Type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ype as set of 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as set of values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How many values do these types have:"/>
          <p:cNvSpPr txBox="1"/>
          <p:nvPr>
            <p:ph type="body" sz="quarter" idx="1"/>
          </p:nvPr>
        </p:nvSpPr>
        <p:spPr>
          <a:xfrm>
            <a:off x="939800" y="2213356"/>
            <a:ext cx="10464800" cy="7638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How many values do these types have:</a:t>
            </a:r>
          </a:p>
        </p:txBody>
      </p:sp>
      <p:sp>
        <p:nvSpPr>
          <p:cNvPr id="246" name="bool"/>
          <p:cNvSpPr txBox="1"/>
          <p:nvPr/>
        </p:nvSpPr>
        <p:spPr>
          <a:xfrm>
            <a:off x="982827" y="3403906"/>
            <a:ext cx="1028850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47" name="char"/>
          <p:cNvSpPr txBox="1"/>
          <p:nvPr/>
        </p:nvSpPr>
        <p:spPr>
          <a:xfrm>
            <a:off x="2375746" y="3403906"/>
            <a:ext cx="1028850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248" name="(bool, char)"/>
          <p:cNvSpPr txBox="1"/>
          <p:nvPr/>
        </p:nvSpPr>
        <p:spPr>
          <a:xfrm>
            <a:off x="982827" y="4229079"/>
            <a:ext cx="2857947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(bool, char)</a:t>
            </a:r>
          </a:p>
        </p:txBody>
      </p:sp>
      <p:sp>
        <p:nvSpPr>
          <p:cNvPr id="249" name="()"/>
          <p:cNvSpPr txBox="1"/>
          <p:nvPr/>
        </p:nvSpPr>
        <p:spPr>
          <a:xfrm>
            <a:off x="982827" y="6162136"/>
            <a:ext cx="819529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()</a:t>
            </a:r>
          </a:p>
        </p:txBody>
      </p:sp>
      <p:sp>
        <p:nvSpPr>
          <p:cNvPr id="250" name="union {bool b; char c;}"/>
          <p:cNvSpPr txBox="1"/>
          <p:nvPr/>
        </p:nvSpPr>
        <p:spPr>
          <a:xfrm>
            <a:off x="982827" y="5195608"/>
            <a:ext cx="5372956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5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union {bool b; char c;}</a:t>
            </a:r>
          </a:p>
        </p:txBody>
      </p:sp>
      <p:sp>
        <p:nvSpPr>
          <p:cNvPr id="251" name="void"/>
          <p:cNvSpPr txBox="1"/>
          <p:nvPr/>
        </p:nvSpPr>
        <p:spPr>
          <a:xfrm>
            <a:off x="982827" y="7128664"/>
            <a:ext cx="1028850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252" name="bool -&gt; char"/>
          <p:cNvSpPr txBox="1"/>
          <p:nvPr/>
        </p:nvSpPr>
        <p:spPr>
          <a:xfrm>
            <a:off x="982827" y="8095192"/>
            <a:ext cx="2857947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bool -&gt; char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4"/>
      <p:bldP build="whole" bldLvl="1" animBg="1" rev="0" advAuto="0" spid="246" grpId="1"/>
      <p:bldP build="whole" bldLvl="1" animBg="1" rev="0" advAuto="0" spid="247" grpId="2"/>
      <p:bldP build="whole" bldLvl="1" animBg="1" rev="0" advAuto="0" spid="251" grpId="6"/>
      <p:bldP build="whole" bldLvl="1" animBg="1" rev="0" advAuto="0" spid="249" grpId="5"/>
      <p:bldP build="whole" bldLvl="1" animBg="1" rev="0" advAuto="0" spid="248" grpId="3"/>
      <p:bldP build="whole" bldLvl="1" animBg="1" rev="0" advAuto="0" spid="252" grpId="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lgebraic Data Type (AD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Algebraic Data Type (ADT)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Notations (informal):…"/>
          <p:cNvSpPr txBox="1"/>
          <p:nvPr/>
        </p:nvSpPr>
        <p:spPr>
          <a:xfrm>
            <a:off x="939800" y="2063958"/>
            <a:ext cx="10464800" cy="2672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500"/>
              </a:spcBef>
              <a:defRPr sz="3500"/>
            </a:pPr>
            <a:r>
              <a:t>Notations (informal):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and T are ADTs ==&gt; S + T is ADT (sum/variant)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and T are ADTs ==&gt; S * T is ADT (product/tuple)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 and T are ADTs ==&gt; S -&gt; T is ADT (function)</a:t>
            </a:r>
          </a:p>
        </p:txBody>
      </p:sp>
      <p:sp>
        <p:nvSpPr>
          <p:cNvPr id="257" name="Informally, define N(T) be the number of values in some ADT T, then…"/>
          <p:cNvSpPr txBox="1"/>
          <p:nvPr/>
        </p:nvSpPr>
        <p:spPr>
          <a:xfrm>
            <a:off x="939800" y="5013927"/>
            <a:ext cx="10464800" cy="332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500"/>
              </a:spcBef>
              <a:defRPr sz="3500"/>
            </a:pPr>
            <a:r>
              <a:t>Informally, define 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N(T)</a:t>
            </a:r>
            <a:r>
              <a:t> be the number of values in some ADT 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T</a:t>
            </a:r>
            <a:r>
              <a:t>, then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N(S + T) = N(S) + N(T)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N(S * T) = N(S) * N(T)</a:t>
            </a:r>
          </a:p>
          <a:p>
            <a:pPr marL="345108" indent="-345108" algn="l">
              <a:spcBef>
                <a:spcPts val="1500"/>
              </a:spcBef>
              <a:buSzPct val="50000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N(S -&gt; T) = N(T) ^ N(S)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imple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Examples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Function Totality…"/>
          <p:cNvSpPr txBox="1"/>
          <p:nvPr>
            <p:ph type="body" sz="quarter" idx="1"/>
          </p:nvPr>
        </p:nvSpPr>
        <p:spPr>
          <a:xfrm>
            <a:off x="940764" y="2088035"/>
            <a:ext cx="10464801" cy="228297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0"/>
              </a:spcBef>
              <a:buSzTx/>
              <a:buNone/>
            </a:pPr>
            <a:r>
              <a:t>Function Totality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5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indexOf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C01E51"/>
                </a:solidFill>
              </a:rPr>
              <a:t>Array</a:t>
            </a:r>
            <a:r>
              <a:rPr>
                <a:solidFill>
                  <a:srgbClr val="797979"/>
                </a:solidFill>
              </a:rPr>
              <a:t>&lt;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01E51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int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5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 </a:t>
            </a:r>
            <a:r>
              <a:t>Optional</a:t>
            </a:r>
            <a:r>
              <a:rPr>
                <a:solidFill>
                  <a:srgbClr val="797979"/>
                </a:solidFill>
              </a:rPr>
              <a:t>&lt;</a:t>
            </a:r>
            <a:r>
              <a:t>T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5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indexOf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(</a:t>
            </a:r>
            <a:r>
              <a:t>Array</a:t>
            </a:r>
            <a:r>
              <a:rPr>
                <a:solidFill>
                  <a:srgbClr val="797979"/>
                </a:solidFill>
              </a:rPr>
              <a:t>&lt;</a:t>
            </a:r>
            <a:r>
              <a:t>T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, </a:t>
            </a:r>
            <a:r>
              <a:t>T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Optional</a:t>
            </a:r>
            <a:r>
              <a:rPr>
                <a:solidFill>
                  <a:srgbClr val="797979"/>
                </a:solidFill>
              </a:rPr>
              <a:t>&lt;</a:t>
            </a:r>
            <a:r>
              <a:t>T</a:t>
            </a:r>
            <a:r>
              <a:rPr>
                <a:solidFill>
                  <a:srgbClr val="797979"/>
                </a:solidFill>
              </a:rPr>
              <a:t>&gt;</a:t>
            </a:r>
          </a:p>
        </p:txBody>
      </p:sp>
      <p:sp>
        <p:nvSpPr>
          <p:cNvPr id="262" name="Currying…"/>
          <p:cNvSpPr txBox="1"/>
          <p:nvPr/>
        </p:nvSpPr>
        <p:spPr>
          <a:xfrm>
            <a:off x="940764" y="4672365"/>
            <a:ext cx="10464801" cy="190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2000"/>
              </a:spcBef>
              <a:defRPr sz="3500"/>
            </a:pPr>
            <a:r>
              <a:t>Currying</a:t>
            </a:r>
          </a:p>
          <a:p>
            <a:pPr algn="l" defTabSz="457200">
              <a:defRPr sz="25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 </a:t>
            </a:r>
            <a:r>
              <a:t>Uncurried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(</a:t>
            </a:r>
            <a:r>
              <a:t>A</a:t>
            </a:r>
            <a:r>
              <a:rPr>
                <a:solidFill>
                  <a:srgbClr val="000000"/>
                </a:solidFill>
              </a:rPr>
              <a:t>, </a:t>
            </a:r>
            <a:r>
              <a:t>B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 </a:t>
            </a:r>
            <a:r>
              <a:t>Curried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(</a:t>
            </a:r>
            <a:r>
              <a:t>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C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4F9192"/>
                </a:solidFill>
              </a:rPr>
              <a:t>// or simply A -&gt; B -&gt; C</a:t>
            </a:r>
          </a:p>
        </p:txBody>
      </p:sp>
      <p:sp>
        <p:nvSpPr>
          <p:cNvPr id="263" name="List…"/>
          <p:cNvSpPr txBox="1"/>
          <p:nvPr/>
        </p:nvSpPr>
        <p:spPr>
          <a:xfrm>
            <a:off x="940764" y="6881187"/>
            <a:ext cx="10464801" cy="1532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2000"/>
              </a:spcBef>
              <a:defRPr sz="3500"/>
            </a:pPr>
            <a:r>
              <a:t>List</a:t>
            </a:r>
          </a:p>
          <a:p>
            <a:pPr algn="l" defTabSz="457200">
              <a:defRPr sz="25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&lt;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797979"/>
                </a:solidFill>
              </a:rPr>
              <a:t>&lt;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797979"/>
                </a:solidFill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  <p:bldP build="whole" bldLvl="1" animBg="1" rev="0" advAuto="0" spid="26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arting from C"/>
          <p:cNvSpPr txBox="1"/>
          <p:nvPr>
            <p:ph type="title"/>
          </p:nvPr>
        </p:nvSpPr>
        <p:spPr>
          <a:xfrm>
            <a:off x="801472" y="418617"/>
            <a:ext cx="10464801" cy="1727201"/>
          </a:xfrm>
          <a:prstGeom prst="rect">
            <a:avLst/>
          </a:prstGeom>
        </p:spPr>
        <p:txBody>
          <a:bodyPr/>
          <a:lstStyle/>
          <a:p>
            <a:pPr/>
            <a:r>
              <a:t>Starting from C</a:t>
            </a:r>
          </a:p>
        </p:txBody>
      </p:sp>
      <p:sp>
        <p:nvSpPr>
          <p:cNvPr id="127" name="Slide Number"/>
          <p:cNvSpPr txBox="1"/>
          <p:nvPr>
            <p:ph type="sldNum" sz="quarter" idx="4294967295"/>
          </p:nvPr>
        </p:nvSpPr>
        <p:spPr>
          <a:xfrm>
            <a:off x="6373612" y="9271000"/>
            <a:ext cx="251483" cy="400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#include &lt;stdio.h&gt;…"/>
          <p:cNvSpPr txBox="1"/>
          <p:nvPr>
            <p:ph type="body" idx="4294967295"/>
          </p:nvPr>
        </p:nvSpPr>
        <p:spPr>
          <a:xfrm>
            <a:off x="1054730" y="2414038"/>
            <a:ext cx="10464801" cy="57150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8C00"/>
                </a:solidFill>
              </a:rPr>
              <a:t>#include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&lt;stdio.h&gt;</a:t>
            </a:r>
            <a:endParaRPr>
              <a:solidFill>
                <a:srgbClr val="C98C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int</a:t>
            </a:r>
            <a:r>
              <a:t> </a:t>
            </a:r>
            <a:r>
              <a:rPr>
                <a:solidFill>
                  <a:srgbClr val="0433FF"/>
                </a:solidFill>
              </a:rPr>
              <a:t>main</a:t>
            </a:r>
            <a:r>
              <a:t>()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an integer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i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42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a double precision floating point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double</a:t>
            </a:r>
            <a:r>
              <a:rPr>
                <a:solidFill>
                  <a:srgbClr val="000000"/>
                </a:solidFill>
              </a:rPr>
              <a:t> d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0.1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wth </a:t>
            </a:r>
            <a:r>
              <a:rPr>
                <a:solidFill>
                  <a:srgbClr val="797979"/>
                </a:solidFill>
              </a:rPr>
              <a:t>=</a:t>
            </a:r>
            <a:r>
              <a:t> i </a:t>
            </a:r>
            <a:r>
              <a:rPr>
                <a:solidFill>
                  <a:srgbClr val="797979"/>
                </a:solidFill>
              </a:rPr>
              <a:t>+</a:t>
            </a:r>
            <a:r>
              <a:t> d;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???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"%d</a:t>
            </a:r>
            <a:r>
              <a:rPr>
                <a:solidFill>
                  <a:srgbClr val="C97A2C"/>
                </a:solidFill>
              </a:rPr>
              <a:t>\n</a:t>
            </a:r>
            <a:r>
              <a:rPr>
                <a:solidFill>
                  <a:srgbClr val="C8352B"/>
                </a:solidFill>
              </a:rPr>
              <a:t>"</a:t>
            </a:r>
            <a:r>
              <a:t>, wth);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attern 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 Matching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Matching the structure of values of ADTs recursively…"/>
          <p:cNvSpPr txBox="1"/>
          <p:nvPr>
            <p:ph type="body" sz="quarter" idx="1"/>
          </p:nvPr>
        </p:nvSpPr>
        <p:spPr>
          <a:xfrm>
            <a:off x="939800" y="2122636"/>
            <a:ext cx="10464800" cy="1818496"/>
          </a:xfrm>
          <a:prstGeom prst="rect">
            <a:avLst/>
          </a:prstGeom>
        </p:spPr>
        <p:txBody>
          <a:bodyPr/>
          <a:lstStyle/>
          <a:p>
            <a:pPr marL="478320" indent="-478320" defTabSz="578358">
              <a:spcBef>
                <a:spcPts val="1400"/>
              </a:spcBef>
              <a:defRPr sz="3465"/>
            </a:pPr>
            <a:r>
              <a:t>Matching the structure of values of ADTs recursively</a:t>
            </a:r>
          </a:p>
          <a:p>
            <a:pPr marL="478320" indent="-478320" defTabSz="578358">
              <a:spcBef>
                <a:spcPts val="1400"/>
              </a:spcBef>
              <a:defRPr sz="3465"/>
            </a:pPr>
            <a:r>
              <a:t>Destructure values into values with “smaller” type</a:t>
            </a:r>
          </a:p>
        </p:txBody>
      </p:sp>
      <p:sp>
        <p:nvSpPr>
          <p:cNvPr id="268" name="data List a = Null | Cons a (List a)…"/>
          <p:cNvSpPr txBox="1"/>
          <p:nvPr/>
        </p:nvSpPr>
        <p:spPr>
          <a:xfrm>
            <a:off x="930723" y="4061657"/>
            <a:ext cx="6036004" cy="363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|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Cons</a:t>
            </a:r>
            <a:r>
              <a:rPr>
                <a:solidFill>
                  <a:srgbClr val="000000"/>
                </a:solidFill>
              </a:rPr>
              <a:t> a (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tail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tail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tail</a:t>
            </a:r>
            <a:r>
              <a:t> (</a:t>
            </a:r>
            <a:r>
              <a:rPr>
                <a:solidFill>
                  <a:srgbClr val="C01E51"/>
                </a:solidFill>
              </a:rPr>
              <a:t>Cons</a:t>
            </a:r>
            <a:r>
              <a:t> a t) </a:t>
            </a:r>
            <a:r>
              <a:rPr>
                <a:solidFill>
                  <a:srgbClr val="BB49FF"/>
                </a:solidFill>
              </a:rPr>
              <a:t>=</a:t>
            </a:r>
            <a:r>
              <a:t> t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tail2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tail2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tail2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C01E51"/>
                </a:solidFill>
              </a:rPr>
              <a:t>Cons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C01E51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tail2</a:t>
            </a:r>
            <a:r>
              <a:t> (</a:t>
            </a:r>
            <a:r>
              <a:rPr>
                <a:solidFill>
                  <a:srgbClr val="C01E51"/>
                </a:solidFill>
              </a:rPr>
              <a:t>Cons</a:t>
            </a:r>
            <a:r>
              <a:t> a (</a:t>
            </a:r>
            <a:r>
              <a:rPr>
                <a:solidFill>
                  <a:srgbClr val="C01E51"/>
                </a:solidFill>
              </a:rPr>
              <a:t>Cons</a:t>
            </a:r>
            <a:r>
              <a:t> a' t)) </a:t>
            </a:r>
            <a:r>
              <a:rPr>
                <a:solidFill>
                  <a:srgbClr val="BB49FF"/>
                </a:solidFill>
              </a:rPr>
              <a:t>=</a:t>
            </a:r>
            <a:r>
              <a:t> 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</a:t>
            </a:r>
          </a:p>
        </p:txBody>
      </p:sp>
      <p:sp>
        <p:nvSpPr>
          <p:cNvPr id="271" name="Type &amp; Proo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A4E4"/>
                </a:solidFill>
              </a:defRPr>
            </a:lvl1pPr>
          </a:lstStyle>
          <a:p>
            <a:pPr/>
            <a:r>
              <a:t>Type &amp; Proof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ype as proposition: the intu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as proposition: the intuition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void PrintInteger(int i) {…"/>
          <p:cNvSpPr txBox="1"/>
          <p:nvPr/>
        </p:nvSpPr>
        <p:spPr>
          <a:xfrm>
            <a:off x="901700" y="2402706"/>
            <a:ext cx="6836234" cy="114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PrintInteger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i)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printf(</a:t>
            </a:r>
            <a:r>
              <a:t>"I got an integer: %d!</a:t>
            </a:r>
            <a:r>
              <a:rPr>
                <a:solidFill>
                  <a:srgbClr val="C97A2C"/>
                </a:solidFill>
              </a:rPr>
              <a:t>\n</a:t>
            </a:r>
            <a:r>
              <a:t>"</a:t>
            </a:r>
            <a:r>
              <a:rPr>
                <a:solidFill>
                  <a:srgbClr val="000000"/>
                </a:solidFill>
              </a:rPr>
              <a:t>, i);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7" name="validateForm :: Form -&gt; Maybe ValidForm…"/>
          <p:cNvSpPr txBox="1"/>
          <p:nvPr/>
        </p:nvSpPr>
        <p:spPr>
          <a:xfrm>
            <a:off x="956049" y="4071161"/>
            <a:ext cx="8916833" cy="327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validateForm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Maybe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ValidForm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submitForm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ValidForm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Result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processForm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Form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Either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Error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Result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processForm</a:t>
            </a:r>
            <a:r>
              <a:rPr>
                <a:solidFill>
                  <a:srgbClr val="000000"/>
                </a:solidFill>
              </a:rPr>
              <a:t> form </a:t>
            </a:r>
            <a:r>
              <a:rPr>
                <a:solidFill>
                  <a:srgbClr val="BB49FF"/>
                </a:solidFill>
              </a:rPr>
              <a:t>=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case</a:t>
            </a:r>
            <a:r>
              <a:t> validateForm </a:t>
            </a:r>
            <a:r>
              <a:rPr>
                <a:solidFill>
                  <a:srgbClr val="008F00"/>
                </a:solidFill>
              </a:rPr>
              <a:t>of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C01E51"/>
                </a:solidFill>
              </a:rPr>
              <a:t>Just</a:t>
            </a:r>
            <a:r>
              <a:t> validForm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Right</a:t>
            </a:r>
            <a:r>
              <a:t> (submitForm validForm)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C01E51"/>
                </a:solidFill>
              </a:rPr>
              <a:t>Nothing</a:t>
            </a:r>
            <a:r>
              <a:t>       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Left</a:t>
            </a:r>
            <a:r>
              <a:t> invalidFormError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rry-Howard Isomorph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Curry-Howard Isomorphism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the direct correspondence between mathematical proofs and computer programs…"/>
          <p:cNvSpPr txBox="1"/>
          <p:nvPr>
            <p:ph type="body" sz="quarter" idx="1"/>
          </p:nvPr>
        </p:nvSpPr>
        <p:spPr>
          <a:xfrm>
            <a:off x="939800" y="2122636"/>
            <a:ext cx="10464800" cy="2116283"/>
          </a:xfrm>
          <a:prstGeom prst="rect">
            <a:avLst/>
          </a:prstGeom>
        </p:spPr>
        <p:txBody>
          <a:bodyPr/>
          <a:lstStyle/>
          <a:p>
            <a:pPr/>
            <a:r>
              <a:t>the direct correspondence between mathematical proofs and computer programs</a:t>
            </a:r>
          </a:p>
          <a:p>
            <a:pPr/>
            <a:r>
              <a:t>values as proofs, types as propositions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ropositional Lo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Propositional Logic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85" name="Table"/>
          <p:cNvGraphicFramePr/>
          <p:nvPr/>
        </p:nvGraphicFramePr>
        <p:xfrm>
          <a:off x="3327399" y="1881390"/>
          <a:ext cx="6736968" cy="57011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175000"/>
                <a:gridCol w="3175000"/>
              </a:tblGrid>
              <a:tr h="7620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Optima"/>
                        </a:rPr>
                        <a:t>Proposition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Optima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∧ 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* 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∨ 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+ 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⇒ 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-&gt; 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r>
                        <a:rPr baseline="16666"/>
                        <a:t>¬</a:t>
                      </a:r>
                      <a: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A -&gt; void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6" name="Currying: the propositional view:…"/>
          <p:cNvSpPr txBox="1"/>
          <p:nvPr/>
        </p:nvSpPr>
        <p:spPr>
          <a:xfrm>
            <a:off x="940424" y="7093531"/>
            <a:ext cx="8677044" cy="205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000"/>
              </a:spcBef>
              <a:defRPr sz="3500"/>
            </a:pPr>
            <a:r>
              <a:t>Currying: the propositional view: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A ∧ B ⇒ C ⇔ A ⇒ B ⇒ C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(A, B) -&gt; C ⇔ A -&gt; B -&gt; 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Quantifiers &amp; Dependent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Quantifiers &amp; Dependent type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a dependent type is a type whose definition depends on a value.…"/>
          <p:cNvSpPr txBox="1"/>
          <p:nvPr>
            <p:ph type="body" sz="quarter" idx="1"/>
          </p:nvPr>
        </p:nvSpPr>
        <p:spPr>
          <a:xfrm>
            <a:off x="939800" y="2122636"/>
            <a:ext cx="10464800" cy="2092936"/>
          </a:xfrm>
          <a:prstGeom prst="rect">
            <a:avLst/>
          </a:prstGeom>
        </p:spPr>
        <p:txBody>
          <a:bodyPr/>
          <a:lstStyle/>
          <a:p>
            <a:pPr/>
            <a:r>
              <a:t>a dependent type is a type whose definition depends on a value.</a:t>
            </a:r>
          </a:p>
          <a:p>
            <a:pPr/>
            <a:r>
              <a:t>e.g. 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std</a:t>
            </a:r>
            <a:r>
              <a:rPr sz="25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array</a:t>
            </a:r>
            <a:r>
              <a:rPr sz="25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5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rPr>
              <a:t>5&gt;</a:t>
            </a:r>
          </a:p>
        </p:txBody>
      </p:sp>
      <p:graphicFrame>
        <p:nvGraphicFramePr>
          <p:cNvPr id="291" name="Table"/>
          <p:cNvGraphicFramePr/>
          <p:nvPr/>
        </p:nvGraphicFramePr>
        <p:xfrm>
          <a:off x="1318747" y="4551526"/>
          <a:ext cx="8503968" cy="30669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56000"/>
                <a:gridCol w="4191000"/>
              </a:tblGrid>
              <a:tr h="7620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Optima"/>
                        </a:rPr>
                        <a:t>Proposition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Optima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(∀x:A).P(x)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(x: A) -&gt; P(x)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(∃x:A).P(x)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58585"/>
                          </a:solidFill>
                        </a:rPr>
                        <a:t>(x: A) * P(x)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" name="concat : Vect m a -&gt; Vect n a -&gt; Vect (m + n) a"/>
          <p:cNvSpPr txBox="1"/>
          <p:nvPr/>
        </p:nvSpPr>
        <p:spPr>
          <a:xfrm>
            <a:off x="1310610" y="7433864"/>
            <a:ext cx="8352861" cy="47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3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concat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n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m </a:t>
            </a:r>
            <a:r>
              <a:rPr>
                <a:solidFill>
                  <a:srgbClr val="BB49FF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n</a:t>
            </a:r>
            <a:r>
              <a:rPr>
                <a:solidFill>
                  <a:srgbClr val="BB49FF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a</a:t>
            </a:r>
          </a:p>
        </p:txBody>
      </p:sp>
      <p:sp>
        <p:nvSpPr>
          <p:cNvPr id="293" name="∀m,n,a. Vect(m, a) ∧ Vect(n, a) ⇒ Vect(m + n, a)"/>
          <p:cNvSpPr txBox="1"/>
          <p:nvPr/>
        </p:nvSpPr>
        <p:spPr>
          <a:xfrm>
            <a:off x="2910715" y="8033669"/>
            <a:ext cx="86204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∀</a:t>
            </a:r>
            <a:r>
              <a:t>m,n,a. Vect(m, a) ∧ Vect(n, a) ⇒ Vect(m + n, 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nduction &amp;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Induction &amp; Recursion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data Natural = Zero…"/>
          <p:cNvSpPr txBox="1"/>
          <p:nvPr/>
        </p:nvSpPr>
        <p:spPr>
          <a:xfrm>
            <a:off x="905397" y="1999605"/>
            <a:ext cx="4435544" cy="7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data</a:t>
            </a:r>
            <a:r>
              <a:rPr>
                <a:solidFill>
                  <a:srgbClr val="000000"/>
                </a:solidFill>
              </a:rPr>
              <a:t> </a:t>
            </a:r>
            <a:r>
              <a:t>Natural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Zero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</a:t>
            </a:r>
            <a:r>
              <a:rPr>
                <a:solidFill>
                  <a:srgbClr val="797979"/>
                </a:solidFill>
              </a:rPr>
              <a:t>|</a:t>
            </a:r>
            <a:r>
              <a:rPr>
                <a:solidFill>
                  <a:srgbClr val="000000"/>
                </a:solidFill>
              </a:rPr>
              <a:t> </a:t>
            </a:r>
            <a:r>
              <a:t>Succ</a:t>
            </a:r>
            <a:r>
              <a:rPr>
                <a:solidFill>
                  <a:srgbClr val="000000"/>
                </a:solidFill>
              </a:rPr>
              <a:t> </a:t>
            </a:r>
            <a:r>
              <a:t>Natural</a:t>
            </a:r>
          </a:p>
        </p:txBody>
      </p:sp>
      <p:sp>
        <p:nvSpPr>
          <p:cNvPr id="298" name="data List a = Null…"/>
          <p:cNvSpPr txBox="1"/>
          <p:nvPr/>
        </p:nvSpPr>
        <p:spPr>
          <a:xfrm>
            <a:off x="918060" y="3227906"/>
            <a:ext cx="4755636" cy="7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797979"/>
                </a:solidFill>
              </a:rPr>
              <a:t>|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Cons</a:t>
            </a:r>
            <a:r>
              <a:rPr>
                <a:solidFill>
                  <a:srgbClr val="000000"/>
                </a:solidFill>
              </a:rPr>
              <a:t> a (</a:t>
            </a:r>
            <a:r>
              <a:rPr>
                <a:solidFill>
                  <a:srgbClr val="C01E51"/>
                </a:solidFill>
              </a:rPr>
              <a:t>List</a:t>
            </a:r>
            <a:r>
              <a:rPr>
                <a:solidFill>
                  <a:srgbClr val="000000"/>
                </a:solidFill>
              </a:rPr>
              <a:t> a)</a:t>
            </a:r>
          </a:p>
        </p:txBody>
      </p:sp>
      <p:sp>
        <p:nvSpPr>
          <p:cNvPr id="299" name="—- illustration purpose, need extra refinement…"/>
          <p:cNvSpPr txBox="1"/>
          <p:nvPr/>
        </p:nvSpPr>
        <p:spPr>
          <a:xfrm>
            <a:off x="941613" y="4456208"/>
            <a:ext cx="9396971" cy="39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—-</a:t>
            </a:r>
            <a:r>
              <a:t> illustration purpose, need extra refinement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Nil : Vect 0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concat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n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m </a:t>
            </a:r>
            <a:r>
              <a:rPr>
                <a:solidFill>
                  <a:srgbClr val="BB49FF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n</a:t>
            </a:r>
            <a:r>
              <a:rPr>
                <a:solidFill>
                  <a:srgbClr val="BB49FF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base case: Vect 0 a -&gt; Vect n a -&gt; Vect (0 + n)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concat </a:t>
            </a:r>
            <a:r>
              <a:rPr>
                <a:solidFill>
                  <a:srgbClr val="C01E51"/>
                </a:solidFill>
              </a:rPr>
              <a:t>Nil</a:t>
            </a:r>
            <a:r>
              <a:t> v </a:t>
            </a:r>
            <a:r>
              <a:rPr>
                <a:solidFill>
                  <a:srgbClr val="BB49FF"/>
                </a:solidFill>
              </a:rPr>
              <a:t>=</a:t>
            </a:r>
            <a:r>
              <a:t> v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induction case: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given Vect k a -&gt; Vect n a -&gt; Vect (k + n)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prove Vect (1 + k) a -&gt; Vect n a -&gt; Vect (1 + k + n) a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concat </a:t>
            </a:r>
            <a:r>
              <a:rPr>
                <a:solidFill>
                  <a:srgbClr val="BB49FF"/>
                </a:solidFill>
              </a:rPr>
              <a:t>(</a:t>
            </a:r>
            <a:r>
              <a:t>a </a:t>
            </a:r>
            <a:r>
              <a:rPr>
                <a:solidFill>
                  <a:srgbClr val="BB49FF"/>
                </a:solidFill>
              </a:rPr>
              <a:t>::</a:t>
            </a:r>
            <a:r>
              <a:t> as</a:t>
            </a:r>
            <a:r>
              <a:rPr>
                <a:solidFill>
                  <a:srgbClr val="BB49FF"/>
                </a:solidFill>
              </a:rPr>
              <a:t>)</a:t>
            </a:r>
            <a:r>
              <a:t> v </a:t>
            </a:r>
            <a:r>
              <a:rPr>
                <a:solidFill>
                  <a:srgbClr val="BB49FF"/>
                </a:solidFill>
              </a:rPr>
              <a:t>=</a:t>
            </a:r>
            <a:r>
              <a:t> a </a:t>
            </a:r>
            <a:r>
              <a:rPr>
                <a:solidFill>
                  <a:srgbClr val="BB49FF"/>
                </a:solidFill>
              </a:rPr>
              <a:t>::</a:t>
            </a:r>
            <a:r>
              <a:t> concat as 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"/>
      <p:bldP build="whole" bldLvl="1" animBg="1" rev="0" advAuto="0" spid="29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redicate &amp; Type: 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Predicate &amp; Type: motivation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Expressing equality as result of “function” ?"/>
          <p:cNvSpPr txBox="1"/>
          <p:nvPr>
            <p:ph type="body" sz="quarter" idx="1"/>
          </p:nvPr>
        </p:nvSpPr>
        <p:spPr>
          <a:xfrm>
            <a:off x="850900" y="2021333"/>
            <a:ext cx="10464800" cy="6346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Expressing equality as result of “function” ?</a:t>
            </a:r>
          </a:p>
        </p:txBody>
      </p:sp>
      <p:sp>
        <p:nvSpPr>
          <p:cNvPr id="304" name="zip : Vect n a -&gt; Vect n b -&gt; Vect n (a, b)…"/>
          <p:cNvSpPr txBox="1"/>
          <p:nvPr/>
        </p:nvSpPr>
        <p:spPr>
          <a:xfrm>
            <a:off x="926877" y="3155540"/>
            <a:ext cx="9595626" cy="363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zip</a:t>
            </a:r>
            <a: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b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</a:t>
            </a:r>
            <a:r>
              <a:rPr>
                <a:solidFill>
                  <a:srgbClr val="BB49FF"/>
                </a:solidFill>
              </a:rPr>
              <a:t>(</a:t>
            </a:r>
            <a:r>
              <a:t>a, b</a:t>
            </a:r>
            <a:r>
              <a:rPr>
                <a:solidFill>
                  <a:srgbClr val="BB49FF"/>
                </a:solidFill>
              </a:rPr>
              <a:t>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tryZip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n b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Maybe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a, b</a:t>
            </a:r>
            <a:r>
              <a:rPr>
                <a:solidFill>
                  <a:srgbClr val="BB49FF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-- did m == n say anything about equality?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wrongTryZip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n b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Maybe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a, b</a:t>
            </a:r>
            <a:r>
              <a:rPr>
                <a:solidFill>
                  <a:srgbClr val="BB49FF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wrongTryZip </a:t>
            </a:r>
            <a:r>
              <a:rPr>
                <a:solidFill>
                  <a:srgbClr val="BB49FF"/>
                </a:solidFill>
              </a:rPr>
              <a:t>{</a:t>
            </a:r>
            <a:r>
              <a:t>m</a:t>
            </a:r>
            <a:r>
              <a:rPr>
                <a:solidFill>
                  <a:srgbClr val="BB49FF"/>
                </a:solidFill>
              </a:rPr>
              <a:t>}</a:t>
            </a:r>
            <a:r>
              <a:t> </a:t>
            </a:r>
            <a:r>
              <a:rPr>
                <a:solidFill>
                  <a:srgbClr val="BB49FF"/>
                </a:solidFill>
              </a:rPr>
              <a:t>{</a:t>
            </a:r>
            <a:r>
              <a:t>n</a:t>
            </a:r>
            <a:r>
              <a:rPr>
                <a:solidFill>
                  <a:srgbClr val="BB49FF"/>
                </a:solidFill>
              </a:rPr>
              <a:t>}</a:t>
            </a:r>
            <a:r>
              <a:t> v1 v2 </a:t>
            </a:r>
            <a:r>
              <a:rPr>
                <a:solidFill>
                  <a:srgbClr val="BB49FF"/>
                </a:solidFill>
              </a:rPr>
              <a:t>=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8F00"/>
                </a:solidFill>
              </a:rPr>
              <a:t>if</a:t>
            </a:r>
            <a:r>
              <a:t> m </a:t>
            </a:r>
            <a:r>
              <a:rPr>
                <a:solidFill>
                  <a:srgbClr val="BB49FF"/>
                </a:solidFill>
              </a:rPr>
              <a:t>==</a:t>
            </a:r>
            <a:r>
              <a:t> n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then</a:t>
            </a:r>
            <a:r>
              <a:t> </a:t>
            </a:r>
            <a:r>
              <a:rPr>
                <a:solidFill>
                  <a:srgbClr val="C01E51"/>
                </a:solidFill>
              </a:rPr>
              <a:t>Just</a:t>
            </a:r>
            <a: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t>zip v1 v2</a:t>
            </a:r>
            <a:r>
              <a:rPr>
                <a:solidFill>
                  <a:srgbClr val="BB49FF"/>
                </a:solidFill>
              </a:rPr>
              <a:t>)</a:t>
            </a: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8F00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Nothing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Equality as a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Equality as a type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zip : Vect n a -&gt; Vect n b -&gt; Vect n (a, b)…"/>
          <p:cNvSpPr txBox="1"/>
          <p:nvPr/>
        </p:nvSpPr>
        <p:spPr>
          <a:xfrm>
            <a:off x="850900" y="4139336"/>
            <a:ext cx="9557017" cy="363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zip</a:t>
            </a:r>
            <a: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b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t> n </a:t>
            </a:r>
            <a:r>
              <a:rPr>
                <a:solidFill>
                  <a:srgbClr val="BB49FF"/>
                </a:solidFill>
              </a:rPr>
              <a:t>(</a:t>
            </a:r>
            <a:r>
              <a:t>a, b</a:t>
            </a:r>
            <a:r>
              <a:rPr>
                <a:solidFill>
                  <a:srgbClr val="BB49FF"/>
                </a:solidFill>
              </a:rPr>
              <a:t>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equal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m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Nat</a:t>
            </a:r>
            <a:r>
              <a:rPr>
                <a:solidFill>
                  <a:srgbClr val="BB49FF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Nat</a:t>
            </a:r>
            <a:r>
              <a:rPr>
                <a:solidFill>
                  <a:srgbClr val="BB49FF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Maybe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m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n</a:t>
            </a:r>
            <a:r>
              <a:rPr>
                <a:solidFill>
                  <a:srgbClr val="BB49FF"/>
                </a:solidFill>
              </a:rPr>
              <a:t>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tryZip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a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n b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Maybe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Vect</a:t>
            </a:r>
            <a:r>
              <a:rPr>
                <a:solidFill>
                  <a:srgbClr val="000000"/>
                </a:solidFill>
              </a:rPr>
              <a:t> m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a, b</a:t>
            </a:r>
            <a:r>
              <a:rPr>
                <a:solidFill>
                  <a:srgbClr val="BB49FF"/>
                </a:solidFill>
              </a:rPr>
              <a:t>))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tryZip </a:t>
            </a:r>
            <a:r>
              <a:rPr>
                <a:solidFill>
                  <a:srgbClr val="BB49FF"/>
                </a:solidFill>
              </a:rPr>
              <a:t>{</a:t>
            </a:r>
            <a:r>
              <a:t>m</a:t>
            </a:r>
            <a:r>
              <a:rPr>
                <a:solidFill>
                  <a:srgbClr val="BB49FF"/>
                </a:solidFill>
              </a:rPr>
              <a:t>}</a:t>
            </a:r>
            <a:r>
              <a:t> </a:t>
            </a:r>
            <a:r>
              <a:rPr>
                <a:solidFill>
                  <a:srgbClr val="BB49FF"/>
                </a:solidFill>
              </a:rPr>
              <a:t>{</a:t>
            </a:r>
            <a:r>
              <a:t>n</a:t>
            </a:r>
            <a:r>
              <a:rPr>
                <a:solidFill>
                  <a:srgbClr val="BB49FF"/>
                </a:solidFill>
              </a:rPr>
              <a:t>}</a:t>
            </a:r>
            <a:r>
              <a:t> v1 v2 </a:t>
            </a:r>
            <a:r>
              <a:rPr>
                <a:solidFill>
                  <a:srgbClr val="BB49FF"/>
                </a:solidFill>
              </a:rPr>
              <a:t>=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8F00"/>
                </a:solidFill>
              </a:rPr>
              <a:t>case</a:t>
            </a:r>
            <a:r>
              <a:t> equal m n </a:t>
            </a:r>
            <a:r>
              <a:rPr>
                <a:solidFill>
                  <a:srgbClr val="008F00"/>
                </a:solidFill>
              </a:rPr>
              <a:t>of</a:t>
            </a: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Nothing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Nothing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-- the proof here tell compiler m and n are the same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BB49FF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Just</a:t>
            </a:r>
            <a:r>
              <a:t> </a:t>
            </a:r>
            <a:r>
              <a:rPr>
                <a:solidFill>
                  <a:srgbClr val="C01E51"/>
                </a:solidFill>
              </a:rPr>
              <a:t>Refl</a:t>
            </a:r>
            <a:r>
              <a:rPr>
                <a:solidFill>
                  <a:srgbClr val="BB49FF"/>
                </a:solidFill>
              </a:rPr>
              <a:t>)</a:t>
            </a:r>
            <a:r>
              <a:t> </a:t>
            </a:r>
            <a:r>
              <a:rPr>
                <a:solidFill>
                  <a:srgbClr val="BB49FF"/>
                </a:solidFill>
              </a:rPr>
              <a:t>=&gt;</a:t>
            </a:r>
            <a:r>
              <a:t> </a:t>
            </a:r>
            <a:r>
              <a:rPr>
                <a:solidFill>
                  <a:srgbClr val="C01E51"/>
                </a:solidFill>
              </a:rPr>
              <a:t>Just</a:t>
            </a:r>
            <a:r>
              <a:t> </a:t>
            </a:r>
            <a:r>
              <a:rPr>
                <a:solidFill>
                  <a:srgbClr val="BB49FF"/>
                </a:solidFill>
              </a:rPr>
              <a:t>(</a:t>
            </a:r>
            <a:r>
              <a:t>zip v1 v2</a:t>
            </a:r>
            <a:r>
              <a:rPr>
                <a:solidFill>
                  <a:srgbClr val="BB49FF"/>
                </a:solidFill>
              </a:rPr>
              <a:t>)</a:t>
            </a:r>
          </a:p>
        </p:txBody>
      </p:sp>
      <p:sp>
        <p:nvSpPr>
          <p:cNvPr id="309" name="data (=) : A -&gt; B -&gt; Type where…"/>
          <p:cNvSpPr txBox="1"/>
          <p:nvPr/>
        </p:nvSpPr>
        <p:spPr>
          <a:xfrm>
            <a:off x="850900" y="2995904"/>
            <a:ext cx="5235774" cy="79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(=)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 </a:t>
            </a:r>
            <a:r>
              <a:t>where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Refl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x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x</a:t>
            </a:r>
          </a:p>
        </p:txBody>
      </p:sp>
      <p:sp>
        <p:nvSpPr>
          <p:cNvPr id="310" name="Equality of two things is a proposition!"/>
          <p:cNvSpPr txBox="1"/>
          <p:nvPr>
            <p:ph type="body" sz="quarter" idx="1"/>
          </p:nvPr>
        </p:nvSpPr>
        <p:spPr>
          <a:xfrm>
            <a:off x="850899" y="1996027"/>
            <a:ext cx="10464801" cy="79053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Equality of two things is a proposition!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ummary &amp;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&amp;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o … WHAT IS TYPE, for real ?"/>
          <p:cNvSpPr txBox="1"/>
          <p:nvPr/>
        </p:nvSpPr>
        <p:spPr>
          <a:xfrm>
            <a:off x="801472" y="418617"/>
            <a:ext cx="1046480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5000"/>
            </a:lvl1pPr>
          </a:lstStyle>
          <a:p>
            <a:pPr/>
            <a:r>
              <a:t>So … WHAT IS TYPE, for real ?</a:t>
            </a:r>
          </a:p>
        </p:txBody>
      </p:sp>
      <p:sp>
        <p:nvSpPr>
          <p:cNvPr id="131" name="Slide Number"/>
          <p:cNvSpPr txBox="1"/>
          <p:nvPr>
            <p:ph type="sldNum" sz="quarter" idx="4294967295"/>
          </p:nvPr>
        </p:nvSpPr>
        <p:spPr>
          <a:xfrm>
            <a:off x="6373612" y="9271000"/>
            <a:ext cx="251483" cy="400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A type is a classification of data which tells the compiler or interpreter how the programmer intends to use the data. By Wikipedia…"/>
          <p:cNvSpPr txBox="1"/>
          <p:nvPr>
            <p:ph type="body" idx="4294967295"/>
          </p:nvPr>
        </p:nvSpPr>
        <p:spPr>
          <a:xfrm>
            <a:off x="882544" y="2458037"/>
            <a:ext cx="10712965" cy="63361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None/>
            </a:pPr>
            <a:r>
              <a:t>A type is a </a:t>
            </a:r>
            <a:r>
              <a:rPr b="1"/>
              <a:t>classification of data</a:t>
            </a:r>
            <a:r>
              <a:t> which tells the compiler or interpreter how the programmer intends to use the data. By </a:t>
            </a:r>
            <a:r>
              <a:rPr u="sng">
                <a:hlinkClick r:id="rId2" invalidUrl="" action="" tgtFrame="" tooltip="" history="1" highlightClick="0" endSnd="0"/>
              </a:rPr>
              <a:t>Wikipedia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  <a:defRPr strike="sngStrike"/>
            </a:pPr>
            <a:r>
              <a:t>Not exactly.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ype as interpretation of bytes"/>
          <p:cNvSpPr txBox="1"/>
          <p:nvPr/>
        </p:nvSpPr>
        <p:spPr>
          <a:xfrm>
            <a:off x="890372" y="278917"/>
            <a:ext cx="1046480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5000"/>
            </a:lvl1pPr>
          </a:lstStyle>
          <a:p>
            <a:pPr/>
            <a:r>
              <a:t>Type as interpretation of bytes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6373612" y="9271000"/>
            <a:ext cx="251483" cy="400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#include &lt;stdio.h&gt;…"/>
          <p:cNvSpPr txBox="1"/>
          <p:nvPr>
            <p:ph type="body" idx="4294967295"/>
          </p:nvPr>
        </p:nvSpPr>
        <p:spPr>
          <a:xfrm>
            <a:off x="890372" y="2412777"/>
            <a:ext cx="10464801" cy="559623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8C00"/>
                </a:solidFill>
              </a:rPr>
              <a:t>#include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&lt;stdio.h&gt;</a:t>
            </a:r>
            <a:endParaRPr>
              <a:solidFill>
                <a:srgbClr val="C98C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8C00"/>
                </a:solidFill>
              </a:rPr>
              <a:t>#include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&lt;stdint.h&gt;</a:t>
            </a:r>
            <a:endParaRPr>
              <a:solidFill>
                <a:srgbClr val="C98C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int</a:t>
            </a:r>
            <a:r>
              <a:t> </a:t>
            </a:r>
            <a:r>
              <a:rPr>
                <a:solidFill>
                  <a:srgbClr val="0433FF"/>
                </a:solidFill>
              </a:rPr>
              <a:t>main</a:t>
            </a:r>
            <a:r>
              <a:t>()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char</a:t>
            </a:r>
            <a:r>
              <a:t> a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C8352B"/>
                </a:solidFill>
              </a:rPr>
              <a:t>'a'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?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"%d</a:t>
            </a:r>
            <a:r>
              <a:rPr>
                <a:solidFill>
                  <a:srgbClr val="C97A2C"/>
                </a:solidFill>
              </a:rPr>
              <a:t>\n</a:t>
            </a:r>
            <a:r>
              <a:rPr>
                <a:solidFill>
                  <a:srgbClr val="C8352B"/>
                </a:solidFill>
              </a:rPr>
              <a:t>"</a:t>
            </a:r>
            <a:r>
              <a:t>, a);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int64_t</a:t>
            </a:r>
            <a:r>
              <a:rPr>
                <a:solidFill>
                  <a:srgbClr val="000000"/>
                </a:solidFill>
              </a:rPr>
              <a:t> i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0x000A214F4C4C4548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???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"%s"</a:t>
            </a:r>
            <a:r>
              <a:t>, (</a:t>
            </a:r>
            <a:r>
              <a:rPr>
                <a:solidFill>
                  <a:srgbClr val="C01E51"/>
                </a:solidFill>
              </a:rPr>
              <a:t>char</a:t>
            </a:r>
            <a:r>
              <a:rPr>
                <a:solidFill>
                  <a:srgbClr val="797979"/>
                </a:solidFill>
              </a:rPr>
              <a:t>*</a:t>
            </a:r>
            <a:r>
              <a:t>)</a:t>
            </a:r>
            <a:r>
              <a:rPr>
                <a:solidFill>
                  <a:srgbClr val="797979"/>
                </a:solidFill>
              </a:rPr>
              <a:t>&amp;</a:t>
            </a:r>
            <a:r>
              <a:t>i);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</a:t>
            </a:r>
          </a:p>
        </p:txBody>
      </p:sp>
      <p:sp>
        <p:nvSpPr>
          <p:cNvPr id="139" name="Basic Terminologi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3906"/>
                    <a:lumOff val="-10588"/>
                  </a:schemeClr>
                </a:solidFill>
              </a:defRPr>
            </a:lvl1pPr>
          </a:lstStyle>
          <a:p>
            <a:pPr/>
            <a:r>
              <a:t>Basic Terminologies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373612" y="9226587"/>
            <a:ext cx="251483" cy="400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ype Checking: dynamic vs. st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Checking: dynamic vs. static</a:t>
            </a:r>
          </a:p>
        </p:txBody>
      </p:sp>
      <p:sp>
        <p:nvSpPr>
          <p:cNvPr id="143" name="#include &lt;stdio.h&gt;…"/>
          <p:cNvSpPr txBox="1"/>
          <p:nvPr/>
        </p:nvSpPr>
        <p:spPr>
          <a:xfrm>
            <a:off x="3711699" y="5615430"/>
            <a:ext cx="8098586" cy="292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8C00"/>
                </a:solidFill>
              </a:rPr>
              <a:t>#include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&lt;stdio.h&gt;</a:t>
            </a:r>
            <a:endParaRPr>
              <a:solidFill>
                <a:srgbClr val="C98C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int</a:t>
            </a:r>
            <a:r>
              <a:t> </a:t>
            </a:r>
            <a:r>
              <a:rPr>
                <a:solidFill>
                  <a:srgbClr val="0433FF"/>
                </a:solidFill>
              </a:rPr>
              <a:t>main</a:t>
            </a:r>
            <a:r>
              <a:t>() {</a:t>
            </a:r>
          </a:p>
          <a:p>
            <a:pPr algn="l" defTabSz="457200">
              <a:defRPr sz="21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printf(</a:t>
            </a:r>
            <a:r>
              <a:t>"program start</a:t>
            </a:r>
            <a:r>
              <a:rPr>
                <a:solidFill>
                  <a:srgbClr val="C97A2C"/>
                </a:solidFill>
              </a:rPr>
              <a:t>\n</a:t>
            </a:r>
            <a:r>
              <a:t>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im_not_array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0</a:t>
            </a:r>
            <a:r>
              <a:t>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"%d</a:t>
            </a:r>
            <a:r>
              <a:rPr>
                <a:solidFill>
                  <a:srgbClr val="C97A2C"/>
                </a:solidFill>
              </a:rPr>
              <a:t>\n</a:t>
            </a:r>
            <a:r>
              <a:rPr>
                <a:solidFill>
                  <a:srgbClr val="C8352B"/>
                </a:solidFill>
              </a:rPr>
              <a:t>"</a:t>
            </a:r>
            <a:r>
              <a:t>, im_not_array[</a:t>
            </a:r>
            <a:r>
              <a:rPr>
                <a:solidFill>
                  <a:srgbClr val="797979"/>
                </a:solidFill>
              </a:rPr>
              <a:t>0</a:t>
            </a:r>
            <a:r>
              <a:t>]);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4" name="def main():…"/>
          <p:cNvSpPr txBox="1"/>
          <p:nvPr/>
        </p:nvSpPr>
        <p:spPr>
          <a:xfrm>
            <a:off x="3714250" y="2376087"/>
            <a:ext cx="6143035" cy="185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</a:t>
            </a:r>
            <a:r>
              <a:rPr>
                <a:solidFill>
                  <a:srgbClr val="000000"/>
                </a:solidFill>
              </a:rPr>
              <a:t>():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8F00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"Program start</a:t>
            </a:r>
            <a:r>
              <a:rPr>
                <a:solidFill>
                  <a:srgbClr val="C97A2C"/>
                </a:solidFill>
              </a:rPr>
              <a:t>\n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im_not_array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1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8F00"/>
                </a:solidFill>
              </a:rPr>
              <a:t>print</a:t>
            </a:r>
            <a:r>
              <a:t>(im_not_array[</a:t>
            </a:r>
            <a:r>
              <a:rPr>
                <a:solidFill>
                  <a:srgbClr val="797979"/>
                </a:solidFill>
              </a:rPr>
              <a:t>0</a:t>
            </a:r>
            <a:r>
              <a:t>])</a:t>
            </a:r>
          </a:p>
        </p:txBody>
      </p:sp>
      <p:sp>
        <p:nvSpPr>
          <p:cNvPr id="145" name="python"/>
          <p:cNvSpPr txBox="1"/>
          <p:nvPr/>
        </p:nvSpPr>
        <p:spPr>
          <a:xfrm>
            <a:off x="1305814" y="2949151"/>
            <a:ext cx="1630173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python</a:t>
            </a:r>
          </a:p>
        </p:txBody>
      </p:sp>
      <p:sp>
        <p:nvSpPr>
          <p:cNvPr id="146" name="C"/>
          <p:cNvSpPr txBox="1"/>
          <p:nvPr/>
        </p:nvSpPr>
        <p:spPr>
          <a:xfrm>
            <a:off x="1894332" y="6721895"/>
            <a:ext cx="453137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oid Test() {…"/>
          <p:cNvSpPr txBox="1"/>
          <p:nvPr/>
        </p:nvSpPr>
        <p:spPr>
          <a:xfrm>
            <a:off x="3739777" y="2068251"/>
            <a:ext cx="3955407" cy="1501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void</a:t>
            </a:r>
            <a:r>
              <a:t> </a:t>
            </a:r>
            <a:r>
              <a:rPr>
                <a:solidFill>
                  <a:srgbClr val="0433FF"/>
                </a:solidFill>
              </a:rPr>
              <a:t>Test</a:t>
            </a:r>
            <a:r>
              <a:t>() {</a:t>
            </a: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double</a:t>
            </a:r>
            <a:r>
              <a:rPr>
                <a:solidFill>
                  <a:srgbClr val="000000"/>
                </a:solidFill>
              </a:rPr>
              <a:t> d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123.321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i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d; </a:t>
            </a:r>
            <a:r>
              <a:t>// ok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9" name="public class NotSoWeak {…"/>
          <p:cNvSpPr txBox="1"/>
          <p:nvPr/>
        </p:nvSpPr>
        <p:spPr>
          <a:xfrm>
            <a:off x="3720944" y="4201715"/>
            <a:ext cx="5235775" cy="256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NotSoWeak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1E51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Test</a:t>
            </a:r>
            <a:r>
              <a:rPr>
                <a:solidFill>
                  <a:srgbClr val="797979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C01E51"/>
                </a:solidFill>
              </a:rPr>
              <a:t>double</a:t>
            </a:r>
            <a:r>
              <a:t> d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123.321;</a:t>
            </a: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i2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d</a:t>
            </a:r>
            <a:r>
              <a:rPr>
                <a:solidFill>
                  <a:srgbClr val="797979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error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i </a:t>
            </a:r>
            <a:r>
              <a:rPr>
                <a:solidFill>
                  <a:srgbClr val="797979"/>
                </a:solidFill>
              </a:rPr>
              <a:t>=</a:t>
            </a:r>
            <a:r>
              <a:t> </a:t>
            </a:r>
            <a:r>
              <a:rPr>
                <a:solidFill>
                  <a:srgbClr val="797979"/>
                </a:solidFill>
              </a:rPr>
              <a:t>(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797979"/>
                </a:solidFill>
              </a:rPr>
              <a:t>)</a:t>
            </a:r>
            <a:r>
              <a:t>d</a:t>
            </a:r>
            <a:r>
              <a:rPr>
                <a:solidFill>
                  <a:srgbClr val="797979"/>
                </a:solidFill>
              </a:rPr>
              <a:t>;</a:t>
            </a:r>
            <a:r>
              <a:t> </a:t>
            </a:r>
            <a:r>
              <a:rPr>
                <a:solidFill>
                  <a:srgbClr val="4F9192"/>
                </a:solidFill>
              </a:rPr>
              <a:t>// ok</a:t>
            </a:r>
            <a:endParaRPr>
              <a:solidFill>
                <a:srgbClr val="4F9192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97979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50" name="d :: Double…"/>
          <p:cNvSpPr txBox="1"/>
          <p:nvPr/>
        </p:nvSpPr>
        <p:spPr>
          <a:xfrm>
            <a:off x="3739777" y="7433729"/>
            <a:ext cx="7359602" cy="185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t>Double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123.321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::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49FF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floor d </a:t>
            </a:r>
            <a:r>
              <a:t>-- or i = ceiling d</a:t>
            </a:r>
          </a:p>
        </p:txBody>
      </p:sp>
      <p:sp>
        <p:nvSpPr>
          <p:cNvPr id="151" name="C"/>
          <p:cNvSpPr txBox="1"/>
          <p:nvPr/>
        </p:nvSpPr>
        <p:spPr>
          <a:xfrm>
            <a:off x="1945132" y="2616198"/>
            <a:ext cx="453137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52" name="java"/>
          <p:cNvSpPr txBox="1"/>
          <p:nvPr/>
        </p:nvSpPr>
        <p:spPr>
          <a:xfrm>
            <a:off x="1676653" y="5270498"/>
            <a:ext cx="990093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</a:t>
            </a:r>
          </a:p>
        </p:txBody>
      </p:sp>
      <p:sp>
        <p:nvSpPr>
          <p:cNvPr id="153" name="haskell"/>
          <p:cNvSpPr txBox="1"/>
          <p:nvPr/>
        </p:nvSpPr>
        <p:spPr>
          <a:xfrm>
            <a:off x="1352295" y="7924798"/>
            <a:ext cx="1638809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</a:t>
            </a:r>
          </a:p>
        </p:txBody>
      </p:sp>
      <p:sp>
        <p:nvSpPr>
          <p:cNvPr id="154" name="Type Checking: weak vs. stro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Checking: weak vs. strong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ype Safety"/>
          <p:cNvSpPr txBox="1"/>
          <p:nvPr>
            <p:ph type="title"/>
          </p:nvPr>
        </p:nvSpPr>
        <p:spPr>
          <a:xfrm>
            <a:off x="850900" y="424854"/>
            <a:ext cx="10464800" cy="1349128"/>
          </a:xfrm>
          <a:prstGeom prst="rect">
            <a:avLst/>
          </a:prstGeom>
        </p:spPr>
        <p:txBody>
          <a:bodyPr/>
          <a:lstStyle/>
          <a:p>
            <a:pPr/>
            <a:r>
              <a:t>Type Safety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6373612" y="9271000"/>
            <a:ext cx="251483" cy="400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Type safety is the extent to which a programming language discourages or prevents type errors."/>
          <p:cNvSpPr txBox="1"/>
          <p:nvPr>
            <p:ph type="body" sz="quarter" idx="1"/>
          </p:nvPr>
        </p:nvSpPr>
        <p:spPr>
          <a:xfrm>
            <a:off x="947142" y="1995636"/>
            <a:ext cx="10368558" cy="134912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Type safety is the extent to which a programming language discourages or prevents type errors.</a:t>
            </a:r>
          </a:p>
        </p:txBody>
      </p:sp>
      <p:sp>
        <p:nvSpPr>
          <p:cNvPr id="159" name="void Unsafe() {…"/>
          <p:cNvSpPr txBox="1"/>
          <p:nvPr/>
        </p:nvSpPr>
        <p:spPr>
          <a:xfrm>
            <a:off x="939948" y="3808434"/>
            <a:ext cx="7636465" cy="363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1E51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Unsafe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01E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double</a:t>
            </a:r>
            <a:r>
              <a:rPr>
                <a:solidFill>
                  <a:srgbClr val="000000"/>
                </a:solidFill>
              </a:rPr>
              <a:t> d 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97979"/>
                </a:solidFill>
              </a:rPr>
              <a:t>2.5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???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"%d</a:t>
            </a:r>
            <a:r>
              <a:rPr>
                <a:solidFill>
                  <a:srgbClr val="C97A2C"/>
                </a:solidFill>
              </a:rPr>
              <a:t>\n</a:t>
            </a:r>
            <a:r>
              <a:rPr>
                <a:solidFill>
                  <a:srgbClr val="C8352B"/>
                </a:solidFill>
              </a:rPr>
              <a:t>"</a:t>
            </a:r>
            <a:r>
              <a:t>, d);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t> array[</a:t>
            </a:r>
            <a:r>
              <a:rPr>
                <a:solidFill>
                  <a:srgbClr val="797979"/>
                </a:solidFill>
              </a:rPr>
              <a:t>5</a:t>
            </a:r>
            <a:r>
              <a:t>] </a:t>
            </a:r>
            <a:r>
              <a:rPr>
                <a:solidFill>
                  <a:srgbClr val="797979"/>
                </a:solidFill>
              </a:rPr>
              <a:t>=</a:t>
            </a:r>
            <a:r>
              <a:t> {</a:t>
            </a:r>
            <a:r>
              <a:rPr>
                <a:solidFill>
                  <a:srgbClr val="797979"/>
                </a:solidFill>
              </a:rPr>
              <a:t>1</a:t>
            </a:r>
            <a:r>
              <a:t>, </a:t>
            </a:r>
            <a:r>
              <a:rPr>
                <a:solidFill>
                  <a:srgbClr val="797979"/>
                </a:solidFill>
              </a:rPr>
              <a:t>0</a:t>
            </a:r>
            <a:r>
              <a:t>, </a:t>
            </a:r>
            <a:r>
              <a:rPr>
                <a:solidFill>
                  <a:srgbClr val="797979"/>
                </a:solidFill>
              </a:rPr>
              <a:t>0</a:t>
            </a:r>
            <a:r>
              <a:t>, </a:t>
            </a:r>
            <a:r>
              <a:rPr>
                <a:solidFill>
                  <a:srgbClr val="797979"/>
                </a:solidFill>
              </a:rPr>
              <a:t>8</a:t>
            </a:r>
            <a:r>
              <a:t>, </a:t>
            </a:r>
            <a:r>
              <a:rPr>
                <a:solidFill>
                  <a:srgbClr val="797979"/>
                </a:solidFill>
              </a:rPr>
              <a:t>6</a:t>
            </a:r>
            <a:r>
              <a:t>};</a:t>
            </a:r>
          </a:p>
          <a:p>
            <a:pPr algn="l" defTabSz="457200">
              <a:defRPr sz="21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1E51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n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10086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4F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out-of-range indexing is not type error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printf(</a:t>
            </a:r>
            <a:r>
              <a:rPr>
                <a:solidFill>
                  <a:srgbClr val="C8352B"/>
                </a:solidFill>
              </a:rPr>
              <a:t>"%d</a:t>
            </a:r>
            <a:r>
              <a:rPr>
                <a:solidFill>
                  <a:srgbClr val="C97A2C"/>
                </a:solidFill>
              </a:rPr>
              <a:t>\n</a:t>
            </a:r>
            <a:r>
              <a:rPr>
                <a:solidFill>
                  <a:srgbClr val="C8352B"/>
                </a:solidFill>
              </a:rPr>
              <a:t>"</a:t>
            </a:r>
            <a:r>
              <a:t>, array[n]);</a:t>
            </a:r>
          </a:p>
          <a:p>
            <a:pPr algn="l" defTabSz="457200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