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4641" autoAdjust="0"/>
  </p:normalViewPr>
  <p:slideViewPr>
    <p:cSldViewPr snapToGrid="0">
      <p:cViewPr varScale="1">
        <p:scale>
          <a:sx n="78" d="100"/>
          <a:sy n="78" d="100"/>
        </p:scale>
        <p:origin x="122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1607E-0E69-4D06-AED0-134192F6630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C7027-FA8F-473F-B593-7453D95D9D35}" type="slidenum">
              <a:rPr lang="en-IN" smtClean="0"/>
              <a:t>‹#›</a:t>
            </a:fld>
            <a:endParaRPr lang="en-IN"/>
          </a:p>
        </p:txBody>
      </p:sp>
    </p:spTree>
    <p:extLst>
      <p:ext uri="{BB962C8B-B14F-4D97-AF65-F5344CB8AC3E}">
        <p14:creationId xmlns:p14="http://schemas.microsoft.com/office/powerpoint/2010/main" val="222876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6C7027-FA8F-473F-B593-7453D95D9D35}" type="slidenum">
              <a:rPr lang="en-IN" smtClean="0"/>
              <a:t>3</a:t>
            </a:fld>
            <a:endParaRPr lang="en-IN"/>
          </a:p>
        </p:txBody>
      </p:sp>
    </p:spTree>
    <p:extLst>
      <p:ext uri="{BB962C8B-B14F-4D97-AF65-F5344CB8AC3E}">
        <p14:creationId xmlns:p14="http://schemas.microsoft.com/office/powerpoint/2010/main" val="261584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124-6B42-33E0-5B68-8BBB101DA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4E1645-6292-CB3A-BCB5-BC211238F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06245-7659-2572-8AFB-D08D7565F875}"/>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487240C0-BB7C-E095-CDCF-E0EFD6726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454F4-D380-EAF1-0F8E-F859ABB45109}"/>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331329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2B75-5F8F-A35D-21B4-950E25E1C1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23636-1652-E2B3-FC74-C18D582CD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74BFD-0E5A-9A2D-6BC9-BCCB942262EB}"/>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7AB2AFC9-BE87-A45A-5814-E8A45CA2C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F0B352-1899-1352-CA4A-2C4176B64682}"/>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191078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5D13F-4516-7E47-BA59-20F074D229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3AD4C-4974-50EA-AF5D-FADCA6480A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6AA71-5C61-47A4-B442-4E74C7212B1B}"/>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7C9756F3-605A-4D1D-7FEB-D67053F40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22899-FBBD-39E3-369D-6AB7B53E205D}"/>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422169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CCB1-36A1-2DA7-4BEE-9F869CFA58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729FB-079C-ECEE-2948-19602B455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9781E-81AD-52CD-41B8-C88ABEDC71D0}"/>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53767C81-F83F-5966-ADD7-CEC977479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DD751-C2AD-12B5-4536-1C63045898A9}"/>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50304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56C0-ECC0-C131-84A9-D75980824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E1FEFB-80D1-E778-34D0-693FE9EDA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0452F-1479-B4A1-C0D2-152D6317951B}"/>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BA360F15-F9DD-E83A-4BC4-551F94AC7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18BFD-4C47-A343-91CF-98BE24BFC5AF}"/>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228211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AE58-E36C-AEBA-3948-A4E64B4F37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7F7D96-8B9F-4C8F-06F8-8757099FF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4779A-C948-909B-0F2E-EECE120EA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B64EEB-C243-4297-9487-4D2ADB3DB02E}"/>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6" name="Footer Placeholder 5">
            <a:extLst>
              <a:ext uri="{FF2B5EF4-FFF2-40B4-BE49-F238E27FC236}">
                <a16:creationId xmlns:a16="http://schemas.microsoft.com/office/drawing/2014/main" id="{60F738E8-5BA8-CDAF-4C3F-373772080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2676E-04D5-A5C1-C0A0-146D68AF8C10}"/>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320795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0C72-BFC0-986C-2C3E-617F6CF06E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2A3F-2BCB-02D1-2584-6874B1469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82EA8-B9D3-5AD0-7F17-90E0B4560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E1D266-82C8-5498-424D-9843B4808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CB44C-956A-43F1-1E3E-65801B474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44F43-B5C8-9DA3-7436-29650FAC2350}"/>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8" name="Footer Placeholder 7">
            <a:extLst>
              <a:ext uri="{FF2B5EF4-FFF2-40B4-BE49-F238E27FC236}">
                <a16:creationId xmlns:a16="http://schemas.microsoft.com/office/drawing/2014/main" id="{3A4F12E0-0331-1CE9-A472-AE13019EDF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B76695-4A7D-605C-3A26-D5DC4F401D40}"/>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22199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B31D-4DF6-85A4-A5F9-ED7E6E75C8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BAF1B5-B621-9A1E-1DBC-02EFAC22E81F}"/>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4" name="Footer Placeholder 3">
            <a:extLst>
              <a:ext uri="{FF2B5EF4-FFF2-40B4-BE49-F238E27FC236}">
                <a16:creationId xmlns:a16="http://schemas.microsoft.com/office/drawing/2014/main" id="{0E141AE4-E33F-475E-57C4-15CA6132E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41828-C22A-ADD9-FF83-55C9D1358C7A}"/>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424549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0FE5-5A5B-42BC-6C89-BABB6E1C26C6}"/>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3" name="Footer Placeholder 2">
            <a:extLst>
              <a:ext uri="{FF2B5EF4-FFF2-40B4-BE49-F238E27FC236}">
                <a16:creationId xmlns:a16="http://schemas.microsoft.com/office/drawing/2014/main" id="{EC470D37-7383-169F-6F6B-2DE7992CEE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3EE228-DA53-C389-BEE6-4D4559ECC1A7}"/>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374046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F3B4-1F55-F8FB-2631-526DA9427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574E00-9891-358F-AAF7-E826128BC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048A1-ABE3-2353-5BDB-FAC52E3D0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FD828-3A38-6559-4263-69F4AC767C8D}"/>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6" name="Footer Placeholder 5">
            <a:extLst>
              <a:ext uri="{FF2B5EF4-FFF2-40B4-BE49-F238E27FC236}">
                <a16:creationId xmlns:a16="http://schemas.microsoft.com/office/drawing/2014/main" id="{3839E9BC-8790-5B66-3424-841819D1A9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737C7-9C70-22EC-CCBC-BC1250C332E4}"/>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111844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018F-7AA6-8823-44C3-3508DE037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9D25F4-E499-78ED-E220-29BB6923D6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9F97A2-5DB1-1E38-5334-4A8E2605A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AE49C-350E-78FF-267B-19D013AD26D7}"/>
              </a:ext>
            </a:extLst>
          </p:cNvPr>
          <p:cNvSpPr>
            <a:spLocks noGrp="1"/>
          </p:cNvSpPr>
          <p:nvPr>
            <p:ph type="dt" sz="half" idx="10"/>
          </p:nvPr>
        </p:nvSpPr>
        <p:spPr/>
        <p:txBody>
          <a:bodyPr/>
          <a:lstStyle/>
          <a:p>
            <a:fld id="{D79588B0-FA7A-41D4-A2BC-1B0A9C2C0653}" type="datetimeFigureOut">
              <a:rPr lang="en-IN" smtClean="0"/>
              <a:t>09-04-2024</a:t>
            </a:fld>
            <a:endParaRPr lang="en-IN"/>
          </a:p>
        </p:txBody>
      </p:sp>
      <p:sp>
        <p:nvSpPr>
          <p:cNvPr id="6" name="Footer Placeholder 5">
            <a:extLst>
              <a:ext uri="{FF2B5EF4-FFF2-40B4-BE49-F238E27FC236}">
                <a16:creationId xmlns:a16="http://schemas.microsoft.com/office/drawing/2014/main" id="{227C8DB0-AFD0-328F-66B6-89DEF190D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F785D-38C1-6325-F503-894E5D44630C}"/>
              </a:ext>
            </a:extLst>
          </p:cNvPr>
          <p:cNvSpPr>
            <a:spLocks noGrp="1"/>
          </p:cNvSpPr>
          <p:nvPr>
            <p:ph type="sldNum" sz="quarter" idx="12"/>
          </p:nvPr>
        </p:nvSpPr>
        <p:spPr/>
        <p:txBody>
          <a:bodyPr/>
          <a:lstStyle/>
          <a:p>
            <a:fld id="{068981B0-5074-4610-8F30-33080101502C}" type="slidenum">
              <a:rPr lang="en-IN" smtClean="0"/>
              <a:t>‹#›</a:t>
            </a:fld>
            <a:endParaRPr lang="en-IN"/>
          </a:p>
        </p:txBody>
      </p:sp>
    </p:spTree>
    <p:extLst>
      <p:ext uri="{BB962C8B-B14F-4D97-AF65-F5344CB8AC3E}">
        <p14:creationId xmlns:p14="http://schemas.microsoft.com/office/powerpoint/2010/main" val="61856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0AD0A-9DB4-ACF5-FB09-C5623B50E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43930E-4A90-7279-A08F-5FF7980D1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3A099-2C97-0378-EA62-6CFBF3F4D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588B0-FA7A-41D4-A2BC-1B0A9C2C0653}" type="datetimeFigureOut">
              <a:rPr lang="en-IN" smtClean="0"/>
              <a:t>09-04-2024</a:t>
            </a:fld>
            <a:endParaRPr lang="en-IN"/>
          </a:p>
        </p:txBody>
      </p:sp>
      <p:sp>
        <p:nvSpPr>
          <p:cNvPr id="5" name="Footer Placeholder 4">
            <a:extLst>
              <a:ext uri="{FF2B5EF4-FFF2-40B4-BE49-F238E27FC236}">
                <a16:creationId xmlns:a16="http://schemas.microsoft.com/office/drawing/2014/main" id="{201B4132-EF62-9F39-67F3-EE4B619FC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6A5E6-A4BB-8BF1-0A53-AC5EEFC55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981B0-5074-4610-8F30-33080101502C}" type="slidenum">
              <a:rPr lang="en-IN" smtClean="0"/>
              <a:t>‹#›</a:t>
            </a:fld>
            <a:endParaRPr lang="en-IN"/>
          </a:p>
        </p:txBody>
      </p:sp>
    </p:spTree>
    <p:extLst>
      <p:ext uri="{BB962C8B-B14F-4D97-AF65-F5344CB8AC3E}">
        <p14:creationId xmlns:p14="http://schemas.microsoft.com/office/powerpoint/2010/main" val="339167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rgbClr val="9B9AD2"/>
            </a:gs>
            <a:gs pos="55950">
              <a:srgbClr val="D1DCF0"/>
            </a:gs>
            <a:gs pos="47000">
              <a:schemeClr val="accent1">
                <a:lumMod val="45000"/>
                <a:lumOff val="55000"/>
                <a:alpha val="61000"/>
              </a:schemeClr>
            </a:gs>
            <a:gs pos="12000">
              <a:srgbClr val="B0B6DF"/>
            </a:gs>
            <a:gs pos="25000">
              <a:schemeClr val="accent1">
                <a:lumMod val="45000"/>
                <a:lumOff val="55000"/>
              </a:schemeClr>
            </a:gs>
            <a:gs pos="89504">
              <a:srgbClr val="F4F7FB"/>
            </a:gs>
            <a:gs pos="82000">
              <a:srgbClr val="EBF0F8"/>
            </a:gs>
            <a:gs pos="69000">
              <a:srgbClr val="DBE4F3"/>
            </a:gs>
            <a:gs pos="98000">
              <a:schemeClr val="accent1">
                <a:lumMod val="0"/>
                <a:lumOff val="100000"/>
              </a:schemeClr>
            </a:gs>
            <a:gs pos="3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31DDEB3-555F-ADC8-FBAB-7AF601B6B23A}"/>
              </a:ext>
            </a:extLst>
          </p:cNvPr>
          <p:cNvSpPr>
            <a:spLocks noGrp="1"/>
          </p:cNvSpPr>
          <p:nvPr>
            <p:ph type="title"/>
          </p:nvPr>
        </p:nvSpPr>
        <p:spPr>
          <a:xfrm>
            <a:off x="1799303" y="2984090"/>
            <a:ext cx="7924800" cy="889819"/>
          </a:xfrm>
        </p:spPr>
        <p:txBody>
          <a:bodyPr tIns="576000">
            <a:noAutofit/>
          </a:bodyPr>
          <a:lstStyle/>
          <a:p>
            <a:pPr algn="ctr"/>
            <a:r>
              <a:rPr lang="en-IN" sz="4000" b="1" kern="100" dirty="0">
                <a:effectLst/>
                <a:latin typeface="Calibri" panose="020F0502020204030204" pitchFamily="34" charset="0"/>
                <a:ea typeface="Calibri" panose="020F0502020204030204" pitchFamily="34" charset="0"/>
                <a:cs typeface="Mangal" panose="02040503050203030202" pitchFamily="18" charset="0"/>
              </a:rPr>
              <a:t>HR – Employee – Attrition Analysis </a:t>
            </a:r>
            <a:br>
              <a:rPr lang="en-IN" sz="4000" b="1" kern="100" dirty="0">
                <a:effectLst/>
                <a:latin typeface="Calibri" panose="020F0502020204030204" pitchFamily="34" charset="0"/>
                <a:ea typeface="Calibri" panose="020F0502020204030204" pitchFamily="34" charset="0"/>
                <a:cs typeface="Mangal" panose="02040503050203030202" pitchFamily="18" charset="0"/>
              </a:rPr>
            </a:br>
            <a:r>
              <a:rPr lang="en-IN" sz="4000" b="1" kern="100" dirty="0">
                <a:effectLst/>
                <a:latin typeface="Calibri" panose="020F0502020204030204" pitchFamily="34" charset="0"/>
                <a:ea typeface="Calibri" panose="020F0502020204030204" pitchFamily="34" charset="0"/>
                <a:cs typeface="Mangal" panose="02040503050203030202" pitchFamily="18" charset="0"/>
              </a:rPr>
              <a:t> Project</a:t>
            </a:r>
            <a:br>
              <a:rPr lang="en-IN" sz="4000" kern="100" dirty="0">
                <a:effectLst/>
                <a:latin typeface="Calibri" panose="020F0502020204030204" pitchFamily="34" charset="0"/>
                <a:ea typeface="Calibri" panose="020F0502020204030204" pitchFamily="34" charset="0"/>
                <a:cs typeface="Mangal" panose="02040503050203030202" pitchFamily="18" charset="0"/>
              </a:rPr>
            </a:br>
            <a:endParaRPr lang="en-IN" sz="8000" dirty="0"/>
          </a:p>
        </p:txBody>
      </p:sp>
      <p:pic>
        <p:nvPicPr>
          <p:cNvPr id="2056" name="Picture 8" descr="Computer Icons Employee self-service ...">
            <a:extLst>
              <a:ext uri="{FF2B5EF4-FFF2-40B4-BE49-F238E27FC236}">
                <a16:creationId xmlns:a16="http://schemas.microsoft.com/office/drawing/2014/main" id="{6C3D98EE-8CEF-B9B3-4B1B-C7C9731F10CB}"/>
              </a:ext>
            </a:extLst>
          </p:cNvPr>
          <p:cNvPicPr>
            <a:picLocks noGrp="1" noChangeArrowheads="1"/>
          </p:cNvPicPr>
          <p:nvPr>
            <p:ph idx="1"/>
          </p:nvPr>
        </p:nvPicPr>
        <p:blipFill rotWithShape="1">
          <a:blip r:embed="rId2">
            <a:extLst>
              <a:ext uri="{28A0092B-C50C-407E-A947-70E740481C1C}">
                <a14:useLocalDpi xmlns:a14="http://schemas.microsoft.com/office/drawing/2010/main" val="0"/>
              </a:ext>
            </a:extLst>
          </a:blip>
          <a:srcRect l="16895" t="-7730" r="17351" b="-9007"/>
          <a:stretch/>
        </p:blipFill>
        <p:spPr bwMode="auto">
          <a:xfrm>
            <a:off x="147484" y="142570"/>
            <a:ext cx="1415845" cy="1484670"/>
          </a:xfrm>
          <a:prstGeom prst="flowChartConnector">
            <a:avLst/>
          </a:prstGeom>
          <a:ln w="63500" cap="rnd">
            <a:solidFill>
              <a:srgbClr val="333333"/>
            </a:solidFill>
          </a:ln>
          <a:effectLst>
            <a:outerShdw blurRad="50800" dist="38100" algn="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60" name="Picture 12" descr="HR Department">
            <a:extLst>
              <a:ext uri="{FF2B5EF4-FFF2-40B4-BE49-F238E27FC236}">
                <a16:creationId xmlns:a16="http://schemas.microsoft.com/office/drawing/2014/main" id="{957AB53C-8F8F-8505-C784-DFD4F6F27F8D}"/>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131" t="7608" r="8913" b="6425"/>
          <a:stretch/>
        </p:blipFill>
        <p:spPr bwMode="auto">
          <a:xfrm>
            <a:off x="7706761" y="4326194"/>
            <a:ext cx="4630995" cy="2694039"/>
          </a:xfrm>
          <a:prstGeom prst="rect">
            <a:avLst/>
          </a:prstGeom>
          <a:gradFill>
            <a:gsLst>
              <a:gs pos="2000">
                <a:srgbClr val="9B9AD2"/>
              </a:gs>
              <a:gs pos="55950">
                <a:srgbClr val="D1DCF0"/>
              </a:gs>
              <a:gs pos="47000">
                <a:schemeClr val="accent1">
                  <a:lumMod val="45000"/>
                  <a:lumOff val="55000"/>
                  <a:alpha val="61000"/>
                </a:schemeClr>
              </a:gs>
              <a:gs pos="12000">
                <a:srgbClr val="B0B6DF"/>
              </a:gs>
              <a:gs pos="25000">
                <a:schemeClr val="accent1">
                  <a:lumMod val="45000"/>
                  <a:lumOff val="55000"/>
                </a:schemeClr>
              </a:gs>
              <a:gs pos="89504">
                <a:srgbClr val="F4F7FB"/>
              </a:gs>
              <a:gs pos="82000">
                <a:srgbClr val="EBF0F8"/>
              </a:gs>
              <a:gs pos="69000">
                <a:srgbClr val="DBE4F3"/>
              </a:gs>
              <a:gs pos="98000">
                <a:schemeClr val="accent1">
                  <a:lumMod val="0"/>
                  <a:lumOff val="100000"/>
                </a:schemeClr>
              </a:gs>
              <a:gs pos="35000">
                <a:schemeClr val="accent1">
                  <a:lumMod val="30000"/>
                  <a:lumOff val="70000"/>
                </a:schemeClr>
              </a:gs>
            </a:gsLst>
            <a:lin ang="5400000" scaled="1"/>
          </a:gradFill>
          <a:effectLst>
            <a:softEdge rad="266700"/>
          </a:effectLst>
          <a:scene3d>
            <a:camera prst="obliqueTopRight"/>
            <a:lightRig rig="threePt" dir="t"/>
          </a:scene3d>
        </p:spPr>
      </p:pic>
    </p:spTree>
    <p:extLst>
      <p:ext uri="{BB962C8B-B14F-4D97-AF65-F5344CB8AC3E}">
        <p14:creationId xmlns:p14="http://schemas.microsoft.com/office/powerpoint/2010/main" val="397613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rgbClr val="9B9AD2"/>
            </a:gs>
            <a:gs pos="55950">
              <a:srgbClr val="D1DCF0"/>
            </a:gs>
            <a:gs pos="47000">
              <a:schemeClr val="accent1">
                <a:lumMod val="45000"/>
                <a:lumOff val="55000"/>
                <a:alpha val="61000"/>
              </a:schemeClr>
            </a:gs>
            <a:gs pos="12000">
              <a:srgbClr val="B0B6DF"/>
            </a:gs>
            <a:gs pos="25000">
              <a:schemeClr val="accent1">
                <a:lumMod val="45000"/>
                <a:lumOff val="55000"/>
              </a:schemeClr>
            </a:gs>
            <a:gs pos="89504">
              <a:srgbClr val="F4F7FB"/>
            </a:gs>
            <a:gs pos="82000">
              <a:srgbClr val="EBF0F8"/>
            </a:gs>
            <a:gs pos="69000">
              <a:srgbClr val="DBE4F3"/>
            </a:gs>
            <a:gs pos="98000">
              <a:schemeClr val="accent1">
                <a:lumMod val="0"/>
                <a:lumOff val="100000"/>
              </a:schemeClr>
            </a:gs>
            <a:gs pos="3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292C46-85BE-866D-E872-020D79C51D14}"/>
              </a:ext>
            </a:extLst>
          </p:cNvPr>
          <p:cNvSpPr txBox="1"/>
          <p:nvPr/>
        </p:nvSpPr>
        <p:spPr>
          <a:xfrm>
            <a:off x="398206" y="80804"/>
            <a:ext cx="3397046" cy="36933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b="1" kern="100" dirty="0">
                <a:latin typeface="Calibri" panose="020F0502020204030204" pitchFamily="34" charset="0"/>
                <a:ea typeface="Calibri" panose="020F0502020204030204" pitchFamily="34" charset="0"/>
                <a:cs typeface="Mangal" panose="02040503050203030202" pitchFamily="18" charset="0"/>
              </a:rPr>
              <a:t>I</a:t>
            </a:r>
            <a:r>
              <a:rPr lang="en-US" sz="1800" b="1" kern="100" dirty="0">
                <a:effectLst/>
                <a:latin typeface="Calibri" panose="020F0502020204030204" pitchFamily="34" charset="0"/>
                <a:ea typeface="Calibri" panose="020F0502020204030204" pitchFamily="34" charset="0"/>
                <a:cs typeface="Mangal" panose="02040503050203030202" pitchFamily="18" charset="0"/>
              </a:rPr>
              <a:t>nsights and recommendations </a:t>
            </a:r>
            <a:r>
              <a:rPr lang="en-IN" sz="1800" b="1" dirty="0">
                <a:effectLst/>
                <a:latin typeface="Calibri" panose="020F0502020204030204" pitchFamily="34" charset="0"/>
                <a:ea typeface="Calibri" panose="020F0502020204030204" pitchFamily="34" charset="0"/>
                <a:cs typeface="Mangal" panose="02040503050203030202" pitchFamily="18" charset="0"/>
              </a:rPr>
              <a:t>:</a:t>
            </a:r>
            <a:endParaRPr lang="en-IN" b="1" dirty="0"/>
          </a:p>
        </p:txBody>
      </p:sp>
      <p:sp>
        <p:nvSpPr>
          <p:cNvPr id="10" name="TextBox 9">
            <a:extLst>
              <a:ext uri="{FF2B5EF4-FFF2-40B4-BE49-F238E27FC236}">
                <a16:creationId xmlns:a16="http://schemas.microsoft.com/office/drawing/2014/main" id="{F5A9151A-5A30-5DA3-14F0-D307CE29EFDD}"/>
              </a:ext>
            </a:extLst>
          </p:cNvPr>
          <p:cNvSpPr txBox="1"/>
          <p:nvPr/>
        </p:nvSpPr>
        <p:spPr>
          <a:xfrm>
            <a:off x="398206" y="575498"/>
            <a:ext cx="10840065" cy="6201698"/>
          </a:xfrm>
          <a:prstGeom prst="rect">
            <a:avLst/>
          </a:prstGeom>
          <a:noFill/>
        </p:spPr>
        <p:txBody>
          <a:bodyPr wrap="square">
            <a:spAutoFit/>
          </a:bodyPr>
          <a:lstStyle/>
          <a:p>
            <a:pPr>
              <a:spcAft>
                <a:spcPts val="600"/>
              </a:spcAft>
            </a:pPr>
            <a:r>
              <a:rPr lang="en-US" sz="1200" kern="100" dirty="0">
                <a:effectLst/>
                <a:latin typeface="Calibri" panose="020F0502020204030204" pitchFamily="34" charset="0"/>
                <a:ea typeface="Calibri" panose="020F0502020204030204" pitchFamily="34" charset="0"/>
                <a:cs typeface="Mangal" panose="02040503050203030202" pitchFamily="18" charset="0"/>
              </a:rPr>
              <a:t>Based on my analysis, here are some insights and recommendations to reduce attrition</a:t>
            </a:r>
            <a:r>
              <a:rPr lang="en-US" sz="1100" kern="100" dirty="0">
                <a:effectLst/>
                <a:latin typeface="Calibri" panose="020F0502020204030204" pitchFamily="34" charset="0"/>
                <a:ea typeface="Calibri" panose="020F0502020204030204" pitchFamily="34" charset="0"/>
                <a:cs typeface="Mangal" panose="02040503050203030202" pitchFamily="18" charset="0"/>
              </a:rPr>
              <a:t>:</a:t>
            </a:r>
          </a:p>
          <a:p>
            <a:pPr>
              <a:spcAft>
                <a:spcPts val="600"/>
              </a:spcAft>
            </a:pPr>
            <a:endParaRPr lang="en-US" sz="1100" kern="100"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1</a:t>
            </a:r>
            <a:r>
              <a:rPr lang="en-US" sz="1400" b="1" kern="100" dirty="0">
                <a:effectLst/>
                <a:latin typeface="Calibri" panose="020F0502020204030204" pitchFamily="34" charset="0"/>
                <a:ea typeface="Calibri" panose="020F0502020204030204" pitchFamily="34" charset="0"/>
                <a:cs typeface="Mangal" panose="02040503050203030202" pitchFamily="18" charset="0"/>
              </a:rPr>
              <a:t>.   Targeted Training Programs:</a:t>
            </a:r>
          </a:p>
          <a:p>
            <a:pPr>
              <a:spcAft>
                <a:spcPts val="60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Develop and implement targeted training programs, especially for roles with high attrition rates such as laboratory technicians, sales executives, and research scientists. These programs should focus on enhancing skills, career advancement opportunities, and job satisfaction.</a:t>
            </a:r>
          </a:p>
          <a:p>
            <a:pPr>
              <a:spcAft>
                <a:spcPts val="600"/>
              </a:spcAft>
            </a:pP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r>
              <a:rPr lang="en-US" sz="1400" b="1" kern="100" dirty="0">
                <a:effectLst/>
                <a:latin typeface="Calibri" panose="020F0502020204030204" pitchFamily="34" charset="0"/>
                <a:ea typeface="Calibri" panose="020F0502020204030204" pitchFamily="34" charset="0"/>
                <a:cs typeface="Mangal" panose="02040503050203030202" pitchFamily="18" charset="0"/>
              </a:rPr>
              <a:t>2.    Improving Benefits:</a:t>
            </a:r>
          </a:p>
          <a:p>
            <a:pPr>
              <a:spcAft>
                <a:spcPts val="60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Review and enhance employee benefits, particularly for roles with lower job satisfaction and income levels such as human resources and sales representatives. This could include healthcare benefits, wellness programs, flexible work arrangements, and retirement plans to improve overall employee satisfaction and retention.</a:t>
            </a:r>
          </a:p>
          <a:p>
            <a:pPr>
              <a:spcAft>
                <a:spcPts val="600"/>
              </a:spcAft>
            </a:pP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r>
              <a:rPr lang="en-US" sz="1400" b="1" kern="100" dirty="0">
                <a:effectLst/>
                <a:latin typeface="Calibri" panose="020F0502020204030204" pitchFamily="34" charset="0"/>
                <a:ea typeface="Calibri" panose="020F0502020204030204" pitchFamily="34" charset="0"/>
                <a:cs typeface="Mangal" panose="02040503050203030202" pitchFamily="18" charset="0"/>
              </a:rPr>
              <a:t>3.   Performance-Based Incentives:</a:t>
            </a:r>
          </a:p>
          <a:p>
            <a:pPr>
              <a:spcAft>
                <a:spcPts val="60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Introduce performance-based incentives and rewards to motivate employees and increase job satisfaction. This could include bonuses, recognition programs, or opportunities for career advancement based on merit and achievements.</a:t>
            </a:r>
          </a:p>
          <a:p>
            <a:pPr>
              <a:spcAft>
                <a:spcPts val="600"/>
              </a:spcAft>
            </a:pP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r>
              <a:rPr lang="en-US" sz="1400" b="1" kern="100" dirty="0">
                <a:effectLst/>
                <a:latin typeface="Calibri" panose="020F0502020204030204" pitchFamily="34" charset="0"/>
                <a:ea typeface="Calibri" panose="020F0502020204030204" pitchFamily="34" charset="0"/>
                <a:cs typeface="Mangal" panose="02040503050203030202" pitchFamily="18" charset="0"/>
              </a:rPr>
              <a:t>4.   Management Practices:</a:t>
            </a:r>
          </a:p>
          <a:p>
            <a:pPr>
              <a:spcAft>
                <a:spcPts val="60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Conduct leadership training for managers to improve their ability to support and engage employees effectively. Managers should be trained in communication skills, conflict resolution, and providing constructive feedback to create a positive work environment.</a:t>
            </a:r>
          </a:p>
          <a:p>
            <a:pPr>
              <a:spcAft>
                <a:spcPts val="600"/>
              </a:spcAft>
            </a:pP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r>
              <a:rPr lang="en-US" sz="1400" b="1" kern="100" dirty="0">
                <a:effectLst/>
                <a:latin typeface="Calibri" panose="020F0502020204030204" pitchFamily="34" charset="0"/>
                <a:ea typeface="Calibri" panose="020F0502020204030204" pitchFamily="34" charset="0"/>
                <a:cs typeface="Mangal" panose="02040503050203030202" pitchFamily="18" charset="0"/>
              </a:rPr>
              <a:t>5.    Address Gender Disparities:</a:t>
            </a:r>
          </a:p>
          <a:p>
            <a:pPr>
              <a:spcAft>
                <a:spcPts val="600"/>
              </a:spcAft>
            </a:pPr>
            <a:r>
              <a:rPr lang="en-US" sz="1400" kern="100" dirty="0">
                <a:effectLst/>
                <a:latin typeface="Calibri" panose="020F0502020204030204" pitchFamily="34" charset="0"/>
                <a:ea typeface="Calibri" panose="020F0502020204030204" pitchFamily="34" charset="0"/>
                <a:cs typeface="Mangal" panose="02040503050203030202" pitchFamily="18" charset="0"/>
              </a:rPr>
              <a:t>Address any gender disparities in terms of job satisfaction, income, and attrition rates. Conduct a thorough review of compensation practices to ensure equitable pay for all employees regardless of gender.</a:t>
            </a:r>
          </a:p>
          <a:p>
            <a:pPr>
              <a:spcAft>
                <a:spcPts val="800"/>
              </a:spcAft>
            </a:pP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337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rgbClr val="9B9AD2"/>
            </a:gs>
            <a:gs pos="55950">
              <a:srgbClr val="D1DCF0"/>
            </a:gs>
            <a:gs pos="47000">
              <a:schemeClr val="accent1">
                <a:lumMod val="45000"/>
                <a:lumOff val="55000"/>
                <a:alpha val="63000"/>
              </a:schemeClr>
            </a:gs>
            <a:gs pos="12000">
              <a:srgbClr val="B0B6DF"/>
            </a:gs>
            <a:gs pos="25000">
              <a:schemeClr val="accent1">
                <a:lumMod val="45000"/>
                <a:lumOff val="55000"/>
              </a:schemeClr>
            </a:gs>
            <a:gs pos="89504">
              <a:srgbClr val="F4F7FB"/>
            </a:gs>
            <a:gs pos="82000">
              <a:srgbClr val="EBF0F8"/>
            </a:gs>
            <a:gs pos="69000">
              <a:srgbClr val="DBE4F3"/>
            </a:gs>
            <a:gs pos="98000">
              <a:schemeClr val="accent1">
                <a:lumMod val="0"/>
                <a:lumOff val="100000"/>
              </a:schemeClr>
            </a:gs>
            <a:gs pos="3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89673-24B1-B754-7875-7EA8FE4BAB72}"/>
              </a:ext>
            </a:extLst>
          </p:cNvPr>
          <p:cNvSpPr>
            <a:spLocks noGrp="1"/>
          </p:cNvSpPr>
          <p:nvPr>
            <p:ph idx="1"/>
          </p:nvPr>
        </p:nvSpPr>
        <p:spPr>
          <a:xfrm>
            <a:off x="398206" y="836613"/>
            <a:ext cx="10515600" cy="5558401"/>
          </a:xfrm>
        </p:spPr>
        <p:txBody>
          <a:bodyPr>
            <a:noAutofit/>
          </a:bodyPr>
          <a:lstStyle/>
          <a:p>
            <a:pPr marL="0" indent="0">
              <a:spcAft>
                <a:spcPts val="800"/>
              </a:spcAft>
              <a:buNone/>
            </a:pPr>
            <a:r>
              <a:rPr lang="en-US" sz="1200" b="1" kern="100" dirty="0">
                <a:effectLst/>
                <a:latin typeface="Calibri" panose="020F0502020204030204" pitchFamily="34" charset="0"/>
                <a:ea typeface="Calibri" panose="020F0502020204030204" pitchFamily="34" charset="0"/>
                <a:cs typeface="Mangal" panose="02040503050203030202" pitchFamily="18" charset="0"/>
              </a:rPr>
              <a:t> 6.    Work-Life Balance Initiatives:</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Implement initiatives to promote work-life balance, such as flexible work hours, telecommuting options, and policies that limit overtime work. This can help reduce burnout and improve overall job satisfaction.</a:t>
            </a:r>
          </a:p>
          <a:p>
            <a:pPr marL="0" indent="0">
              <a:spcAft>
                <a:spcPts val="800"/>
              </a:spcAft>
              <a:buNone/>
            </a:pPr>
            <a:r>
              <a:rPr lang="en-US" sz="1200" b="1" kern="100" dirty="0">
                <a:effectLst/>
                <a:latin typeface="Calibri" panose="020F0502020204030204" pitchFamily="34" charset="0"/>
                <a:ea typeface="Calibri" panose="020F0502020204030204" pitchFamily="34" charset="0"/>
                <a:cs typeface="Mangal" panose="02040503050203030202" pitchFamily="18" charset="0"/>
              </a:rPr>
              <a:t>7.    Career Development Opportunities:</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Provide clear paths for career development and advancement within the organization. Employees are more likely to stay if they see opportunities for growth and development in their careers.</a:t>
            </a:r>
          </a:p>
          <a:p>
            <a:pPr marL="0" indent="0">
              <a:spcAft>
                <a:spcPts val="800"/>
              </a:spcAft>
              <a:buNone/>
            </a:pPr>
            <a:r>
              <a:rPr lang="en-US" sz="1200" b="1" kern="100" dirty="0">
                <a:effectLst/>
                <a:latin typeface="Calibri" panose="020F0502020204030204" pitchFamily="34" charset="0"/>
                <a:ea typeface="Calibri" panose="020F0502020204030204" pitchFamily="34" charset="0"/>
                <a:cs typeface="Mangal" panose="02040503050203030202" pitchFamily="18" charset="0"/>
              </a:rPr>
              <a:t>8.    Regular Employee Feedback:</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Establish regular channels for employee feedback and engagement surveys to identify areas of concern and address them proactively. Act on the feedback received to demonstrate that the organization values its employees' opinions and concerns.</a:t>
            </a:r>
          </a:p>
          <a:p>
            <a:pPr marL="0" indent="0">
              <a:spcAft>
                <a:spcPts val="800"/>
              </a:spcAft>
              <a:buNone/>
            </a:pPr>
            <a:r>
              <a:rPr lang="en-US" sz="1200" b="1" kern="100" dirty="0">
                <a:effectLst/>
                <a:latin typeface="Calibri" panose="020F0502020204030204" pitchFamily="34" charset="0"/>
                <a:ea typeface="Calibri" panose="020F0502020204030204" pitchFamily="34" charset="0"/>
                <a:cs typeface="Mangal" panose="02040503050203030202" pitchFamily="18" charset="0"/>
              </a:rPr>
              <a:t>9.     Retention Bonuses:</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Consider offering retention bonuses or other incentives to employees who have been with the company for a certain period. This can help reinforce loyalty and reduce turnover among experienced staff.</a:t>
            </a:r>
          </a:p>
          <a:p>
            <a:pPr marL="0" indent="0">
              <a:spcAft>
                <a:spcPts val="800"/>
              </a:spcAft>
              <a:buNone/>
            </a:pPr>
            <a:r>
              <a:rPr lang="en-US" sz="1200" b="1" kern="100" dirty="0">
                <a:effectLst/>
                <a:latin typeface="Calibri" panose="020F0502020204030204" pitchFamily="34" charset="0"/>
                <a:ea typeface="Calibri" panose="020F0502020204030204" pitchFamily="34" charset="0"/>
                <a:cs typeface="Mangal" panose="02040503050203030202" pitchFamily="18" charset="0"/>
              </a:rPr>
              <a:t>10.    Employee Assistance Programs (EAPs):</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Implement Employee Assistance Programs to support employees facing personal or professional challenges. Providing resources for mental health support, financial counseling, and stress management can contribute to overall employee well-being and retention.</a:t>
            </a:r>
          </a:p>
          <a:p>
            <a:pPr marL="0" indent="0">
              <a:spcAft>
                <a:spcPts val="800"/>
              </a:spcAft>
              <a:buNone/>
            </a:pPr>
            <a:r>
              <a:rPr lang="en-US" sz="1200" kern="100" dirty="0">
                <a:effectLst/>
                <a:latin typeface="Calibri" panose="020F0502020204030204" pitchFamily="34" charset="0"/>
                <a:ea typeface="Calibri" panose="020F0502020204030204" pitchFamily="34" charset="0"/>
                <a:cs typeface="Mangal" panose="02040503050203030202" pitchFamily="18" charset="0"/>
              </a:rPr>
              <a:t>By implementing these strategies, the HR department and management can work towards reducing attrition rates and creating a more positive and supportive work environment for employees. Regular monitoring and evaluation of these initiatives will be essential to assess their effectiveness and make adjustments as needed.</a:t>
            </a:r>
          </a:p>
          <a:p>
            <a:endParaRPr lang="en-IN" sz="900" dirty="0"/>
          </a:p>
        </p:txBody>
      </p:sp>
      <p:sp>
        <p:nvSpPr>
          <p:cNvPr id="7" name="TextBox 6">
            <a:extLst>
              <a:ext uri="{FF2B5EF4-FFF2-40B4-BE49-F238E27FC236}">
                <a16:creationId xmlns:a16="http://schemas.microsoft.com/office/drawing/2014/main" id="{DA1E5DB0-E687-02C2-EA5D-A7BA42C8776E}"/>
              </a:ext>
            </a:extLst>
          </p:cNvPr>
          <p:cNvSpPr txBox="1"/>
          <p:nvPr/>
        </p:nvSpPr>
        <p:spPr>
          <a:xfrm>
            <a:off x="398206" y="80804"/>
            <a:ext cx="3397046" cy="36933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b="1" kern="100" dirty="0">
                <a:latin typeface="Calibri" panose="020F0502020204030204" pitchFamily="34" charset="0"/>
                <a:ea typeface="Calibri" panose="020F0502020204030204" pitchFamily="34" charset="0"/>
                <a:cs typeface="Mangal" panose="02040503050203030202" pitchFamily="18" charset="0"/>
              </a:rPr>
              <a:t>I</a:t>
            </a:r>
            <a:r>
              <a:rPr lang="en-US" sz="1800" b="1" kern="100" dirty="0">
                <a:effectLst/>
                <a:latin typeface="Calibri" panose="020F0502020204030204" pitchFamily="34" charset="0"/>
                <a:ea typeface="Calibri" panose="020F0502020204030204" pitchFamily="34" charset="0"/>
                <a:cs typeface="Mangal" panose="02040503050203030202" pitchFamily="18" charset="0"/>
              </a:rPr>
              <a:t>nsights and recommendations </a:t>
            </a:r>
            <a:r>
              <a:rPr lang="en-IN" sz="1800" b="1" dirty="0">
                <a:effectLst/>
                <a:latin typeface="Calibri" panose="020F0502020204030204" pitchFamily="34" charset="0"/>
                <a:ea typeface="Calibri" panose="020F0502020204030204" pitchFamily="34" charset="0"/>
                <a:cs typeface="Mangal" panose="02040503050203030202" pitchFamily="18" charset="0"/>
              </a:rPr>
              <a:t>:</a:t>
            </a:r>
            <a:endParaRPr lang="en-IN" b="1" dirty="0"/>
          </a:p>
        </p:txBody>
      </p:sp>
    </p:spTree>
    <p:extLst>
      <p:ext uri="{BB962C8B-B14F-4D97-AF65-F5344CB8AC3E}">
        <p14:creationId xmlns:p14="http://schemas.microsoft.com/office/powerpoint/2010/main" val="3894450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503</Words>
  <Application>Microsoft Office PowerPoint</Application>
  <PresentationFormat>Widescreen</PresentationFormat>
  <Paragraphs>31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HR – Employee – Attrition Analysis   Project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 Employee – Attrition Project   </dc:title>
  <dc:creator>Laxmi Khandare</dc:creator>
  <cp:lastModifiedBy>LaxmiKhandare12@outlook.com</cp:lastModifiedBy>
  <cp:revision>4</cp:revision>
  <dcterms:created xsi:type="dcterms:W3CDTF">2024-04-09T08:15:54Z</dcterms:created>
  <dcterms:modified xsi:type="dcterms:W3CDTF">2024-04-09T11:21:56Z</dcterms:modified>
</cp:coreProperties>
</file>