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79" r:id="rId5"/>
    <p:sldId id="281" r:id="rId6"/>
    <p:sldId id="282" r:id="rId7"/>
    <p:sldId id="271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1B4E-BE88-71A9-FCFC-DADB337F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60D4C-3E65-BAED-3C8D-7C3A112F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552C0-A42B-5781-3735-F09937D4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C50C-52E1-464E-BA09-ACFD4A5839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764E1-5E8E-DF4D-2942-9B187904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2566D-01D2-7C0E-814B-0CBD3ED8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795A-AB26-47B4-BC1F-AD94F044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5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D21F-8410-8199-8655-A80A12F8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828E1-7D8E-B6B1-33CB-AE2C37B43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72FC5-2909-162A-6F2B-EE6FBF6D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C50C-52E1-464E-BA09-ACFD4A5839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9B17E-48C5-E415-2A7C-83B29A0F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39D3B-A351-4AC9-BA84-ECB151CA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795A-AB26-47B4-BC1F-AD94F044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3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F60EB-185C-3E16-7814-6F95FD149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65F79-4CE0-4E19-1CD5-1E1FB84F0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BC66F-4B81-8D08-8FC7-ECC54BE5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C50C-52E1-464E-BA09-ACFD4A5839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68074-489A-7348-F5A6-CE85D73F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F11A-A929-9835-D156-3AE4895A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795A-AB26-47B4-BC1F-AD94F044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E09E-EDD3-A168-4118-6CB87CCC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6EED-A548-D179-3BB2-6DD0308D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8B47-9A5B-337A-7A80-3E54787A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C50C-52E1-464E-BA09-ACFD4A5839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B291C-3CBE-47DD-91A2-A5CB4D5C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5B8C-ED94-E67D-3AA9-34173E0C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795A-AB26-47B4-BC1F-AD94F044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4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1D9C-FE2B-BAFA-7C79-DC6D1E2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B1C0D-AE40-2E6C-B275-7B2AF02DD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C6D06-277D-FB50-5BAC-7AF236D3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C50C-52E1-464E-BA09-ACFD4A5839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7B373-55DC-1637-6C3C-8C84F9A1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A4572-BA0C-93B0-1E24-C2CCAB78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795A-AB26-47B4-BC1F-AD94F044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12A8-0142-9BCD-5942-5392036E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641A-F499-6E01-DBBB-7E4892AD9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E5920-E24B-A61C-1A33-721C52BE0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72DE-158A-29E4-7C68-2972F73C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C50C-52E1-464E-BA09-ACFD4A5839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8D877-2FA5-DE16-0E29-9B80E96F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4D6C8-331F-44C1-B0DC-BA767DB1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795A-AB26-47B4-BC1F-AD94F044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51AB-3AD1-FF27-13DA-483CE326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63061-C017-C89A-DE94-395B48C81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530-D5A6-D2AA-ACEC-3C06E1801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4EFB3-DE8A-A796-D4F2-3C799BA74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BEFA0-8D5C-24DA-D3BF-2C1665AF8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084BC-A7E6-B498-52A2-C84AFEF9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C50C-52E1-464E-BA09-ACFD4A5839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85A38-9E00-9F81-74A3-8CD4DC46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26C60-48BC-F954-FA2D-098C435D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795A-AB26-47B4-BC1F-AD94F044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2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D2FD-6FC5-E94C-91BC-DCEAF31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FFD5D-3398-D462-768F-E7A854C4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C50C-52E1-464E-BA09-ACFD4A5839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0E622-809C-603B-1531-88922AB4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8253C-51FA-0AF6-41BA-7966E5CC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795A-AB26-47B4-BC1F-AD94F044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5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670A8-0141-B904-2DC3-57DDB4AB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C50C-52E1-464E-BA09-ACFD4A5839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52385-6B3C-49C4-3189-EAEB77DE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7FF15-580E-02B3-CE15-CB7F0631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795A-AB26-47B4-BC1F-AD94F044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4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2983-C204-76ED-FA3C-6DBBD7D3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635F-E4D3-FD41-7744-EE009DCB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ECA2E-4549-5C1D-BE9B-992CFAE2D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2D13F-AD4B-7E44-7754-1D37E1CE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C50C-52E1-464E-BA09-ACFD4A5839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7752B-1E99-870B-F79C-2BB0DA87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6FCAB-C2AD-0E84-E985-F9850E60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795A-AB26-47B4-BC1F-AD94F044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9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0695-4B97-0EE2-71AE-D862BA26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00430-2E3B-D082-797D-DFA3CF208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04D86-D495-31C6-FA47-6B83822AA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076CB-182F-B03A-E35C-B612C5AE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C50C-52E1-464E-BA09-ACFD4A5839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87628-C57B-628E-D7A8-2071CB86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0F7AC-47F9-4E1D-91B7-319AD676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795A-AB26-47B4-BC1F-AD94F044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7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2CFD6-1FB0-3E1C-42DB-898DC82B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C68B3-F767-698E-AAFC-E8CDD6597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5D257-2146-E502-ABE4-C6427366B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6C50C-52E1-464E-BA09-ACFD4A5839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66706-0C17-7592-7014-0E2B9E3F5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B516-52DB-76B1-566C-6C20022D1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8795A-AB26-47B4-BC1F-AD94F044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3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BD3B-1557-10ED-EF4C-074DCD083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Luganda </a:t>
            </a:r>
            <a:r>
              <a:rPr lang="en-US" b="1"/>
              <a:t>voice-controlled wheelchair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7994F-37DC-E54B-E8D3-5CA67C5E5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3200" dirty="0"/>
          </a:p>
          <a:p>
            <a:r>
              <a:rPr lang="en-US" sz="3200" dirty="0"/>
              <a:t>Okiror Samuel Vinald</a:t>
            </a:r>
          </a:p>
          <a:p>
            <a:r>
              <a:rPr lang="en-US" sz="3200" dirty="0" err="1"/>
              <a:t>Ankunda</a:t>
            </a:r>
            <a:r>
              <a:rPr lang="en-US" sz="3200" dirty="0"/>
              <a:t> A Adi</a:t>
            </a:r>
          </a:p>
        </p:txBody>
      </p:sp>
    </p:spTree>
    <p:extLst>
      <p:ext uri="{BB962C8B-B14F-4D97-AF65-F5344CB8AC3E}">
        <p14:creationId xmlns:p14="http://schemas.microsoft.com/office/powerpoint/2010/main" val="329410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277D-69FB-75CE-2599-F6542438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C432-8BFE-55AC-7602-363B70BA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Collecting audio data</a:t>
            </a:r>
          </a:p>
          <a:p>
            <a:r>
              <a:rPr lang="en-US" dirty="0"/>
              <a:t>Working on the proposal report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5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ED1C-8B58-4C32-24C5-78A3F301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EF35-8E34-401B-7B0F-AB226066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main objective is to develop a Luganda voice-controlled wheelchair system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200" b="1" dirty="0">
                <a:solidFill>
                  <a:srgbClr val="2E74B5"/>
                </a:solidFill>
                <a:effectLst/>
                <a:ea typeface="Times New Roman" panose="02020603050405020304" pitchFamily="18" charset="0"/>
              </a:rPr>
              <a:t>Specific objectives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collect and curate a Luganda voice dataset </a:t>
            </a:r>
            <a:r>
              <a:rPr lang="en-US" sz="2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common wheelchair movement commands.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develop, train and evaluate a speech intent recognition model to classify spoken Luganda commands. 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integrate the trained model with a wheelchair to form a voice-controlled wheelchair system.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evaluate the system.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5246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6322-B0C8-FAF0-A5DC-9B32B759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 completed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55DE-A26D-71DD-8F1C-6E6AA930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Training the English model </a:t>
            </a:r>
          </a:p>
          <a:p>
            <a:r>
              <a:rPr lang="en-US" sz="2400" dirty="0"/>
              <a:t>The dataset used  is a  Kaggle dataset titled “speech_commands_vO.02” </a:t>
            </a:r>
          </a:p>
          <a:p>
            <a:r>
              <a:rPr lang="en-US" sz="2400" dirty="0"/>
              <a:t>The model was trained on six classes (</a:t>
            </a:r>
            <a:r>
              <a:rPr lang="en-US" sz="2400" b="0" i="0" dirty="0">
                <a:effectLst/>
              </a:rPr>
              <a:t>'forward’, 'no’ ,'left’, 'stop’, 'backward’, 'right’)  with e</a:t>
            </a:r>
            <a:r>
              <a:rPr lang="en-US" sz="2400" dirty="0"/>
              <a:t>ach class having 1,000 transcriptions</a:t>
            </a:r>
          </a:p>
          <a:p>
            <a:r>
              <a:rPr lang="en-US" sz="2400" dirty="0"/>
              <a:t>Each audio file has a duration 1s, mono channel, and rate of 16kHz.</a:t>
            </a:r>
          </a:p>
          <a:p>
            <a:r>
              <a:rPr lang="en-US" sz="2400" dirty="0"/>
              <a:t>We extracted </a:t>
            </a:r>
            <a:r>
              <a:rPr lang="en-US" sz="2400" b="0" dirty="0">
                <a:effectLst/>
              </a:rPr>
              <a:t>spectrogram to train th</a:t>
            </a:r>
            <a:r>
              <a:rPr lang="en-US" sz="2400" dirty="0"/>
              <a:t>e model</a:t>
            </a:r>
            <a:endParaRPr lang="en-US" sz="2400" b="0" dirty="0">
              <a:effectLst/>
            </a:endParaRPr>
          </a:p>
          <a:p>
            <a:pPr marL="0" indent="0">
              <a:buNone/>
            </a:pPr>
            <a:endParaRPr lang="en-US" sz="3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9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6322-B0C8-FAF0-A5DC-9B32B759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91A22A-1E26-88E5-E8D8-FE77F5B22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873" y="1516207"/>
            <a:ext cx="4705277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6890E3-0C1F-B4F4-A810-EFD5AC619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31" y="1500907"/>
            <a:ext cx="5282674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6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6322-B0C8-FAF0-A5DC-9B32B759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 plots</a:t>
            </a:r>
            <a:r>
              <a:rPr lang="en-US" dirty="0"/>
              <a:t>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357E24-BFF9-FB09-9E8A-A8ACCC309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715"/>
            <a:ext cx="10515600" cy="4251158"/>
          </a:xfrm>
        </p:spPr>
      </p:pic>
    </p:spTree>
    <p:extLst>
      <p:ext uri="{BB962C8B-B14F-4D97-AF65-F5344CB8AC3E}">
        <p14:creationId xmlns:p14="http://schemas.microsoft.com/office/powerpoint/2010/main" val="310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6322-B0C8-FAF0-A5DC-9B32B759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Confusion matrix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8197CD-60AF-BE1A-C73B-1C43D82DD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070" y="1825625"/>
            <a:ext cx="5049859" cy="4351338"/>
          </a:xfrm>
        </p:spPr>
      </p:pic>
    </p:spTree>
    <p:extLst>
      <p:ext uri="{BB962C8B-B14F-4D97-AF65-F5344CB8AC3E}">
        <p14:creationId xmlns:p14="http://schemas.microsoft.com/office/powerpoint/2010/main" val="276734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4F28-E368-C3E3-87A6-58922A2A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Details of the audio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BE72-604D-3FE0-5CFC-149B249DE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We are collecting data on 5 classes (“mu </a:t>
            </a:r>
            <a:r>
              <a:rPr lang="en-US" dirty="0" err="1"/>
              <a:t>maaso</a:t>
            </a:r>
            <a:r>
              <a:rPr lang="en-US" dirty="0"/>
              <a:t>”, “</a:t>
            </a:r>
            <a:r>
              <a:rPr lang="en-US" dirty="0" err="1"/>
              <a:t>emabega</a:t>
            </a:r>
            <a:r>
              <a:rPr lang="en-US" dirty="0"/>
              <a:t>”, “</a:t>
            </a:r>
            <a:r>
              <a:rPr lang="en-US" dirty="0" err="1"/>
              <a:t>yomirira</a:t>
            </a:r>
            <a:r>
              <a:rPr lang="en-US" dirty="0"/>
              <a:t>”, “</a:t>
            </a:r>
            <a:r>
              <a:rPr lang="en-US" dirty="0" err="1"/>
              <a:t>ddyo</a:t>
            </a:r>
            <a:r>
              <a:rPr lang="en-US" dirty="0"/>
              <a:t>” and “</a:t>
            </a:r>
            <a:r>
              <a:rPr lang="en-US" dirty="0" err="1"/>
              <a:t>kkono</a:t>
            </a:r>
            <a:r>
              <a:rPr lang="en-US" dirty="0"/>
              <a:t>”) and the wake word “</a:t>
            </a:r>
            <a:r>
              <a:rPr lang="en-US" dirty="0" err="1"/>
              <a:t>Gaali</a:t>
            </a:r>
            <a:r>
              <a:rPr lang="en-US" dirty="0"/>
              <a:t>” which are illustrated in table 1: classes.</a:t>
            </a:r>
          </a:p>
          <a:p>
            <a:r>
              <a:rPr lang="en-US" dirty="0"/>
              <a:t>Each class has 5 transcriptions.</a:t>
            </a:r>
          </a:p>
          <a:p>
            <a:r>
              <a:rPr lang="en-US" dirty="0"/>
              <a:t>Target is to collect audio samples from 100 people</a:t>
            </a:r>
          </a:p>
          <a:p>
            <a:r>
              <a:rPr lang="en-US" dirty="0"/>
              <a:t>The audio file has mono channel audio, sample rate of 16000Hz, .wav format and duration of &lt;3s.</a:t>
            </a:r>
          </a:p>
          <a:p>
            <a:r>
              <a:rPr lang="en-US" dirty="0"/>
              <a:t>Currently we have 312 samples per word.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1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1D85-AD9E-22A8-D5CB-631D2682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1: Classes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2556458-ECC3-C4DD-A678-4986E1A87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693820"/>
              </p:ext>
            </p:extLst>
          </p:nvPr>
        </p:nvGraphicFramePr>
        <p:xfrm>
          <a:off x="838200" y="1825625"/>
          <a:ext cx="10515600" cy="3100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811">
                  <a:extLst>
                    <a:ext uri="{9D8B030D-6E8A-4147-A177-3AD203B41FA5}">
                      <a16:colId xmlns:a16="http://schemas.microsoft.com/office/drawing/2014/main" val="3232924786"/>
                    </a:ext>
                  </a:extLst>
                </a:gridCol>
                <a:gridCol w="1293963">
                  <a:extLst>
                    <a:ext uri="{9D8B030D-6E8A-4147-A177-3AD203B41FA5}">
                      <a16:colId xmlns:a16="http://schemas.microsoft.com/office/drawing/2014/main" val="2005753672"/>
                    </a:ext>
                  </a:extLst>
                </a:gridCol>
                <a:gridCol w="1768415">
                  <a:extLst>
                    <a:ext uri="{9D8B030D-6E8A-4147-A177-3AD203B41FA5}">
                      <a16:colId xmlns:a16="http://schemas.microsoft.com/office/drawing/2014/main" val="1856120942"/>
                    </a:ext>
                  </a:extLst>
                </a:gridCol>
                <a:gridCol w="1570007">
                  <a:extLst>
                    <a:ext uri="{9D8B030D-6E8A-4147-A177-3AD203B41FA5}">
                      <a16:colId xmlns:a16="http://schemas.microsoft.com/office/drawing/2014/main" val="2576803151"/>
                    </a:ext>
                  </a:extLst>
                </a:gridCol>
                <a:gridCol w="2380891">
                  <a:extLst>
                    <a:ext uri="{9D8B030D-6E8A-4147-A177-3AD203B41FA5}">
                      <a16:colId xmlns:a16="http://schemas.microsoft.com/office/drawing/2014/main" val="2761474893"/>
                    </a:ext>
                  </a:extLst>
                </a:gridCol>
                <a:gridCol w="1985513">
                  <a:extLst>
                    <a:ext uri="{9D8B030D-6E8A-4147-A177-3AD203B41FA5}">
                      <a16:colId xmlns:a16="http://schemas.microsoft.com/office/drawing/2014/main" val="2731844382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US" dirty="0"/>
                        <a:t>Command classes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3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Left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Kkono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Dda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ku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kkono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ku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kkono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Kyukira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ku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kkono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Weta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ku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kkono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600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Right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Ddyo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Dda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ku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ddyo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ku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ddyo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Kyukira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ku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ddyo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Weta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ku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ddyo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328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Forward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Mu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maaso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Dda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mu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maaso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Mu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maaso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awo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Weeyongere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mu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maaso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Genda mu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maaso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45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Backward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Emabega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Dda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emabega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Emabega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awo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Okudda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emabega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genda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emabega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635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Stop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Yimirira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Okuyimirira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Yimirira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awo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Gwe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yimirira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Kaati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yimirira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746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Wake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Gaali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Gaali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Gaali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Gaali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Gaali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51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37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4BFD-DF53-68B3-7537-3F5522EE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components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1B5D6A-B707-DB67-28EB-D6A1423964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264">
                  <a:extLst>
                    <a:ext uri="{9D8B030D-6E8A-4147-A177-3AD203B41FA5}">
                      <a16:colId xmlns:a16="http://schemas.microsoft.com/office/drawing/2014/main" val="2057259620"/>
                    </a:ext>
                  </a:extLst>
                </a:gridCol>
                <a:gridCol w="8524336">
                  <a:extLst>
                    <a:ext uri="{9D8B030D-6E8A-4147-A177-3AD203B41FA5}">
                      <a16:colId xmlns:a16="http://schemas.microsoft.com/office/drawing/2014/main" val="755645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Raspberry 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71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reSpeaker</a:t>
                      </a:r>
                      <a:r>
                        <a:rPr lang="en-US" b="0" dirty="0"/>
                        <a:t> 2-Mics Pi HAT or Mems Microphone Module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26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Motor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L298N Motor Driver 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5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cs typeface="Arial" panose="020B0604020202020204" pitchFamily="34" charset="0"/>
                        </a:rPr>
                        <a:t>G12-N20 Geared Mini DC Motor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9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Speaker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5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79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355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Luganda voice-controlled wheelchair</vt:lpstr>
      <vt:lpstr>Recap</vt:lpstr>
      <vt:lpstr>Work completed </vt:lpstr>
      <vt:lpstr>Model </vt:lpstr>
      <vt:lpstr>History plots </vt:lpstr>
      <vt:lpstr>Confusion matrix</vt:lpstr>
      <vt:lpstr>Details of the audio data</vt:lpstr>
      <vt:lpstr>Table 1: Classes</vt:lpstr>
      <vt:lpstr>Hardware components</vt:lpstr>
      <vt:lpstr>Current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Luganda voice-controlled wheelchair project</dc:title>
  <dc:creator>okiror samuel Vinald</dc:creator>
  <cp:lastModifiedBy>okiror samuel Vinald</cp:lastModifiedBy>
  <cp:revision>8</cp:revision>
  <dcterms:created xsi:type="dcterms:W3CDTF">2023-12-21T03:30:30Z</dcterms:created>
  <dcterms:modified xsi:type="dcterms:W3CDTF">2023-12-21T14:41:24Z</dcterms:modified>
</cp:coreProperties>
</file>