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0"/>
  </p:notesMasterIdLst>
  <p:sldIdLst>
    <p:sldId id="256" r:id="rId2"/>
    <p:sldId id="263" r:id="rId3"/>
    <p:sldId id="258" r:id="rId4"/>
    <p:sldId id="259" r:id="rId5"/>
    <p:sldId id="260"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57" autoAdjust="0"/>
  </p:normalViewPr>
  <p:slideViewPr>
    <p:cSldViewPr snapToGrid="0">
      <p:cViewPr>
        <p:scale>
          <a:sx n="81" d="100"/>
          <a:sy n="81" d="100"/>
        </p:scale>
        <p:origin x="108" y="-3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63A63-6670-499C-A7AC-A431384C46D4}" type="doc">
      <dgm:prSet loTypeId="urn:microsoft.com/office/officeart/2018/2/layout/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F8665269-E43F-4399-A761-3ED9CB650902}">
      <dgm:prSet/>
      <dgm:spPr/>
      <dgm:t>
        <a:bodyPr/>
        <a:lstStyle/>
        <a:p>
          <a:pPr>
            <a:defRPr b="1"/>
          </a:pPr>
          <a:r>
            <a:rPr lang="en-IN" b="1" i="0" dirty="0"/>
            <a:t>Conventional Drug Design Approaches</a:t>
          </a:r>
          <a:endParaRPr lang="en-US" dirty="0"/>
        </a:p>
      </dgm:t>
    </dgm:pt>
    <dgm:pt modelId="{D00C9CD1-3661-40EF-AF06-CD297B3E8E26}" type="parTrans" cxnId="{80C9638F-9D37-419C-B95C-81889ACD0FC8}">
      <dgm:prSet/>
      <dgm:spPr/>
      <dgm:t>
        <a:bodyPr/>
        <a:lstStyle/>
        <a:p>
          <a:endParaRPr lang="en-US"/>
        </a:p>
      </dgm:t>
    </dgm:pt>
    <dgm:pt modelId="{1DCC33B2-DAAD-4283-85D7-0464BC23F75D}" type="sibTrans" cxnId="{80C9638F-9D37-419C-B95C-81889ACD0FC8}">
      <dgm:prSet/>
      <dgm:spPr/>
      <dgm:t>
        <a:bodyPr/>
        <a:lstStyle/>
        <a:p>
          <a:endParaRPr lang="en-US"/>
        </a:p>
      </dgm:t>
    </dgm:pt>
    <dgm:pt modelId="{7EAB6F9B-05B4-4D50-B873-18691F397B94}">
      <dgm:prSet custT="1"/>
      <dgm:spPr/>
      <dgm:t>
        <a:bodyPr/>
        <a:lstStyle/>
        <a:p>
          <a:r>
            <a:rPr lang="en-IN" sz="1200" b="0" i="0" dirty="0"/>
            <a:t>Ligand-Based Drug Design (LBDD): Utilizes known active binders for target identification.</a:t>
          </a:r>
          <a:endParaRPr lang="en-US" sz="1200" dirty="0"/>
        </a:p>
      </dgm:t>
    </dgm:pt>
    <dgm:pt modelId="{9FCA3A00-FA37-440F-BD18-FD5DFA10647B}" type="parTrans" cxnId="{AFE206A8-EBA2-4C86-80BF-9E96CBF14356}">
      <dgm:prSet/>
      <dgm:spPr/>
      <dgm:t>
        <a:bodyPr/>
        <a:lstStyle/>
        <a:p>
          <a:endParaRPr lang="en-US"/>
        </a:p>
      </dgm:t>
    </dgm:pt>
    <dgm:pt modelId="{8D363769-F2F8-4CDB-8AD9-08F2062C2060}" type="sibTrans" cxnId="{AFE206A8-EBA2-4C86-80BF-9E96CBF14356}">
      <dgm:prSet/>
      <dgm:spPr/>
      <dgm:t>
        <a:bodyPr/>
        <a:lstStyle/>
        <a:p>
          <a:endParaRPr lang="en-US"/>
        </a:p>
      </dgm:t>
    </dgm:pt>
    <dgm:pt modelId="{0253B79D-01A2-4E07-A367-E3C1C300BE5E}">
      <dgm:prSet custT="1"/>
      <dgm:spPr/>
      <dgm:t>
        <a:bodyPr/>
        <a:lstStyle/>
        <a:p>
          <a:r>
            <a:rPr lang="en-IN" sz="1200" b="0" i="0" dirty="0"/>
            <a:t>Fragment-Based Drug Design (FBDD): Assembles small molecular fragments into drug-like compounds.</a:t>
          </a:r>
          <a:endParaRPr lang="en-US" sz="1200" dirty="0"/>
        </a:p>
      </dgm:t>
    </dgm:pt>
    <dgm:pt modelId="{109040B3-62E3-4A11-8278-D0359577F9CE}" type="parTrans" cxnId="{DBD27BB7-A835-485B-8204-370E40342C1F}">
      <dgm:prSet/>
      <dgm:spPr/>
      <dgm:t>
        <a:bodyPr/>
        <a:lstStyle/>
        <a:p>
          <a:endParaRPr lang="en-US"/>
        </a:p>
      </dgm:t>
    </dgm:pt>
    <dgm:pt modelId="{0FF798CC-37AC-4D82-A075-614F756AEA28}" type="sibTrans" cxnId="{DBD27BB7-A835-485B-8204-370E40342C1F}">
      <dgm:prSet/>
      <dgm:spPr/>
      <dgm:t>
        <a:bodyPr/>
        <a:lstStyle/>
        <a:p>
          <a:endParaRPr lang="en-US"/>
        </a:p>
      </dgm:t>
    </dgm:pt>
    <dgm:pt modelId="{1E3F5F56-D4BF-488F-B642-8BFFE8B871CC}">
      <dgm:prSet custT="1"/>
      <dgm:spPr/>
      <dgm:t>
        <a:bodyPr/>
        <a:lstStyle/>
        <a:p>
          <a:r>
            <a:rPr lang="en-IN" sz="1200" b="0" i="0" dirty="0"/>
            <a:t>Structure-Based Drug Design (SBDD): Focuses on the active site properties of biological targets.</a:t>
          </a:r>
          <a:endParaRPr lang="en-US" sz="1200" dirty="0"/>
        </a:p>
      </dgm:t>
    </dgm:pt>
    <dgm:pt modelId="{E60C2EC4-D089-48B8-8F46-8D7AF843B51D}" type="parTrans" cxnId="{1787B425-6AC8-4D4E-A52D-45868E183294}">
      <dgm:prSet/>
      <dgm:spPr/>
      <dgm:t>
        <a:bodyPr/>
        <a:lstStyle/>
        <a:p>
          <a:endParaRPr lang="en-US"/>
        </a:p>
      </dgm:t>
    </dgm:pt>
    <dgm:pt modelId="{80BBD91F-CE1B-4985-90C2-C5AE1323A372}" type="sibTrans" cxnId="{1787B425-6AC8-4D4E-A52D-45868E183294}">
      <dgm:prSet/>
      <dgm:spPr/>
      <dgm:t>
        <a:bodyPr/>
        <a:lstStyle/>
        <a:p>
          <a:endParaRPr lang="en-US"/>
        </a:p>
      </dgm:t>
    </dgm:pt>
    <dgm:pt modelId="{397E2E40-E5C0-4A61-849C-48C7B997B2E6}">
      <dgm:prSet/>
      <dgm:spPr/>
      <dgm:t>
        <a:bodyPr/>
        <a:lstStyle/>
        <a:p>
          <a:pPr>
            <a:defRPr b="1"/>
          </a:pPr>
          <a:r>
            <a:rPr lang="en-IN" b="1" i="0" dirty="0"/>
            <a:t>The Role of Artificial Intelligence (AI)</a:t>
          </a:r>
          <a:endParaRPr lang="en-US" dirty="0"/>
        </a:p>
      </dgm:t>
    </dgm:pt>
    <dgm:pt modelId="{27166670-FACE-40E3-A7A9-CCCE075F9890}" type="parTrans" cxnId="{ED7FAFFE-1B4F-490B-81C5-C1BDF54E82EE}">
      <dgm:prSet/>
      <dgm:spPr/>
      <dgm:t>
        <a:bodyPr/>
        <a:lstStyle/>
        <a:p>
          <a:endParaRPr lang="en-US"/>
        </a:p>
      </dgm:t>
    </dgm:pt>
    <dgm:pt modelId="{C5484746-DFE6-478C-BE49-4545B4B844C2}" type="sibTrans" cxnId="{ED7FAFFE-1B4F-490B-81C5-C1BDF54E82EE}">
      <dgm:prSet/>
      <dgm:spPr/>
      <dgm:t>
        <a:bodyPr/>
        <a:lstStyle/>
        <a:p>
          <a:endParaRPr lang="en-US"/>
        </a:p>
      </dgm:t>
    </dgm:pt>
    <dgm:pt modelId="{9572AF6B-1CC8-4B82-A42D-81D06EC9D957}">
      <dgm:prSet custT="1"/>
      <dgm:spPr/>
      <dgm:t>
        <a:bodyPr/>
        <a:lstStyle/>
        <a:p>
          <a:r>
            <a:rPr lang="en-IN" sz="1200" b="0" i="0" dirty="0"/>
            <a:t>Breakthroughs in De Novo Molecule Design.</a:t>
          </a:r>
          <a:endParaRPr lang="en-US" sz="1200" dirty="0"/>
        </a:p>
      </dgm:t>
    </dgm:pt>
    <dgm:pt modelId="{C38D0925-F796-4354-A08A-23F60464785C}" type="parTrans" cxnId="{71FB176A-382F-4E01-A692-425CD05FDD5C}">
      <dgm:prSet/>
      <dgm:spPr/>
      <dgm:t>
        <a:bodyPr/>
        <a:lstStyle/>
        <a:p>
          <a:endParaRPr lang="en-US"/>
        </a:p>
      </dgm:t>
    </dgm:pt>
    <dgm:pt modelId="{FA3BE3EA-C418-4081-956A-D67AE1A2191F}" type="sibTrans" cxnId="{71FB176A-382F-4E01-A692-425CD05FDD5C}">
      <dgm:prSet/>
      <dgm:spPr/>
      <dgm:t>
        <a:bodyPr/>
        <a:lstStyle/>
        <a:p>
          <a:endParaRPr lang="en-US"/>
        </a:p>
      </dgm:t>
    </dgm:pt>
    <dgm:pt modelId="{0F97D42F-0A28-45BD-ACB7-1838C8DAB973}">
      <dgm:prSet custT="1"/>
      <dgm:spPr/>
      <dgm:t>
        <a:bodyPr/>
        <a:lstStyle/>
        <a:p>
          <a:r>
            <a:rPr lang="en-IN" sz="1200" b="0" i="0" dirty="0"/>
            <a:t>AI is revolutionizing the drug discovery process.</a:t>
          </a:r>
          <a:endParaRPr lang="en-US" sz="1200" dirty="0"/>
        </a:p>
      </dgm:t>
    </dgm:pt>
    <dgm:pt modelId="{B6CA5852-0F9A-44DD-B733-D878521A227E}" type="parTrans" cxnId="{18872356-805C-4AE2-BF82-3B73595A8E4B}">
      <dgm:prSet/>
      <dgm:spPr/>
      <dgm:t>
        <a:bodyPr/>
        <a:lstStyle/>
        <a:p>
          <a:endParaRPr lang="en-US"/>
        </a:p>
      </dgm:t>
    </dgm:pt>
    <dgm:pt modelId="{995238F7-01D4-4B76-89AD-AA0781E81158}" type="sibTrans" cxnId="{18872356-805C-4AE2-BF82-3B73595A8E4B}">
      <dgm:prSet/>
      <dgm:spPr/>
      <dgm:t>
        <a:bodyPr/>
        <a:lstStyle/>
        <a:p>
          <a:endParaRPr lang="en-US"/>
        </a:p>
      </dgm:t>
    </dgm:pt>
    <dgm:pt modelId="{39D0AC16-299D-48AD-9627-E73306014825}">
      <dgm:prSet/>
      <dgm:spPr/>
      <dgm:t>
        <a:bodyPr/>
        <a:lstStyle/>
        <a:p>
          <a:pPr>
            <a:defRPr b="1"/>
          </a:pPr>
          <a:r>
            <a:rPr lang="en-IN" b="1" i="0" dirty="0"/>
            <a:t>AI-Powered Generative Algorithms</a:t>
          </a:r>
          <a:endParaRPr lang="en-US" dirty="0"/>
        </a:p>
      </dgm:t>
    </dgm:pt>
    <dgm:pt modelId="{7902EF27-47BC-4337-ABDE-5124C0A811C3}" type="parTrans" cxnId="{A8A9F7D4-CCBB-43C2-92C9-B5375FF7B2B8}">
      <dgm:prSet/>
      <dgm:spPr/>
      <dgm:t>
        <a:bodyPr/>
        <a:lstStyle/>
        <a:p>
          <a:endParaRPr lang="en-US"/>
        </a:p>
      </dgm:t>
    </dgm:pt>
    <dgm:pt modelId="{E9A3D0F7-907D-4FEC-8651-5FBD6918C949}" type="sibTrans" cxnId="{A8A9F7D4-CCBB-43C2-92C9-B5375FF7B2B8}">
      <dgm:prSet/>
      <dgm:spPr/>
      <dgm:t>
        <a:bodyPr/>
        <a:lstStyle/>
        <a:p>
          <a:endParaRPr lang="en-US"/>
        </a:p>
      </dgm:t>
    </dgm:pt>
    <dgm:pt modelId="{28308E27-A04B-410F-B109-EB826E8C8BB5}">
      <dgm:prSet custT="1"/>
      <dgm:spPr/>
      <dgm:t>
        <a:bodyPr/>
        <a:lstStyle/>
        <a:p>
          <a:r>
            <a:rPr lang="en-IN" sz="1200" b="0" i="0" dirty="0"/>
            <a:t>Evolutionary Algorithms (EA): Explore chemical space for novel molecules.</a:t>
          </a:r>
          <a:endParaRPr lang="en-US" sz="1200" dirty="0"/>
        </a:p>
      </dgm:t>
    </dgm:pt>
    <dgm:pt modelId="{905DDC78-959D-4B27-8194-38E49C0366C3}" type="parTrans" cxnId="{41CB03D5-8319-4488-8646-11592CFA48AE}">
      <dgm:prSet/>
      <dgm:spPr/>
      <dgm:t>
        <a:bodyPr/>
        <a:lstStyle/>
        <a:p>
          <a:endParaRPr lang="en-US"/>
        </a:p>
      </dgm:t>
    </dgm:pt>
    <dgm:pt modelId="{FD92BE4C-41BF-40B6-873A-FE3319094F43}" type="sibTrans" cxnId="{41CB03D5-8319-4488-8646-11592CFA48AE}">
      <dgm:prSet/>
      <dgm:spPr/>
      <dgm:t>
        <a:bodyPr/>
        <a:lstStyle/>
        <a:p>
          <a:endParaRPr lang="en-US"/>
        </a:p>
      </dgm:t>
    </dgm:pt>
    <dgm:pt modelId="{704CE328-B3CA-4F39-B974-408C7170C306}">
      <dgm:prSet custT="1"/>
      <dgm:spPr/>
      <dgm:t>
        <a:bodyPr/>
        <a:lstStyle/>
        <a:p>
          <a:r>
            <a:rPr lang="en-IN" sz="1200" b="0" i="0" dirty="0"/>
            <a:t>Recurrent Neural Networks (RNNs) - e.g., GRU and LSTM: Generate sequences of molecular structures.</a:t>
          </a:r>
          <a:endParaRPr lang="en-US" sz="1200" dirty="0"/>
        </a:p>
      </dgm:t>
    </dgm:pt>
    <dgm:pt modelId="{67BBB69E-9A5B-4AF2-952B-899A336809A0}" type="parTrans" cxnId="{8268C57B-46B0-4295-8B70-8B691645802A}">
      <dgm:prSet/>
      <dgm:spPr/>
      <dgm:t>
        <a:bodyPr/>
        <a:lstStyle/>
        <a:p>
          <a:endParaRPr lang="en-US"/>
        </a:p>
      </dgm:t>
    </dgm:pt>
    <dgm:pt modelId="{0C73782E-C663-4E67-A208-89695EDB1CDB}" type="sibTrans" cxnId="{8268C57B-46B0-4295-8B70-8B691645802A}">
      <dgm:prSet/>
      <dgm:spPr/>
      <dgm:t>
        <a:bodyPr/>
        <a:lstStyle/>
        <a:p>
          <a:endParaRPr lang="en-US"/>
        </a:p>
      </dgm:t>
    </dgm:pt>
    <dgm:pt modelId="{A06BC32A-4636-4914-9B3C-569B8EC81031}">
      <dgm:prSet custT="1"/>
      <dgm:spPr/>
      <dgm:t>
        <a:bodyPr/>
        <a:lstStyle/>
        <a:p>
          <a:r>
            <a:rPr lang="en-IN" sz="1200" b="0" i="0" dirty="0"/>
            <a:t>Autoencoders - e.g., AAE and VAE: Learn latent representations for molecule generation.</a:t>
          </a:r>
          <a:endParaRPr lang="en-US" sz="1200" dirty="0"/>
        </a:p>
      </dgm:t>
    </dgm:pt>
    <dgm:pt modelId="{7F751440-F715-40B7-8C4F-30D18870D839}" type="parTrans" cxnId="{D7D1DFCD-0F78-4E4D-98B4-6B0809FF57AE}">
      <dgm:prSet/>
      <dgm:spPr/>
      <dgm:t>
        <a:bodyPr/>
        <a:lstStyle/>
        <a:p>
          <a:endParaRPr lang="en-US"/>
        </a:p>
      </dgm:t>
    </dgm:pt>
    <dgm:pt modelId="{AD9E2CF0-14E9-4CEA-A864-A405E4126E37}" type="sibTrans" cxnId="{D7D1DFCD-0F78-4E4D-98B4-6B0809FF57AE}">
      <dgm:prSet/>
      <dgm:spPr/>
      <dgm:t>
        <a:bodyPr/>
        <a:lstStyle/>
        <a:p>
          <a:endParaRPr lang="en-US"/>
        </a:p>
      </dgm:t>
    </dgm:pt>
    <dgm:pt modelId="{736884CA-7C6E-41DD-971D-BE7FE3D4CD11}">
      <dgm:prSet custT="1"/>
      <dgm:spPr/>
      <dgm:t>
        <a:bodyPr/>
        <a:lstStyle/>
        <a:p>
          <a:r>
            <a:rPr lang="en-IN" sz="1200" b="0" i="0" dirty="0"/>
            <a:t>Generative Adversarial Networks (GANs): Employ adversarial training for molecule design.</a:t>
          </a:r>
          <a:endParaRPr lang="en-US" sz="1200" dirty="0"/>
        </a:p>
      </dgm:t>
    </dgm:pt>
    <dgm:pt modelId="{C51E8472-AD91-4C70-A83C-32598AA72191}" type="parTrans" cxnId="{A4FE37A6-C21F-4792-937C-206B647280CE}">
      <dgm:prSet/>
      <dgm:spPr/>
      <dgm:t>
        <a:bodyPr/>
        <a:lstStyle/>
        <a:p>
          <a:endParaRPr lang="en-US"/>
        </a:p>
      </dgm:t>
    </dgm:pt>
    <dgm:pt modelId="{A1B151DE-76FE-4851-B377-64B842A5C643}" type="sibTrans" cxnId="{A4FE37A6-C21F-4792-937C-206B647280CE}">
      <dgm:prSet/>
      <dgm:spPr/>
      <dgm:t>
        <a:bodyPr/>
        <a:lstStyle/>
        <a:p>
          <a:endParaRPr lang="en-US"/>
        </a:p>
      </dgm:t>
    </dgm:pt>
    <dgm:pt modelId="{100CA580-2901-4315-946D-E34DCC7F0A80}">
      <dgm:prSet/>
      <dgm:spPr/>
      <dgm:t>
        <a:bodyPr/>
        <a:lstStyle/>
        <a:p>
          <a:pPr>
            <a:defRPr b="1"/>
          </a:pPr>
          <a:r>
            <a:rPr lang="en-IN" b="1" i="0" dirty="0"/>
            <a:t>MolGAN: A GAN for Graph-Structured Data</a:t>
          </a:r>
          <a:endParaRPr lang="en-US" dirty="0"/>
        </a:p>
      </dgm:t>
    </dgm:pt>
    <dgm:pt modelId="{E50DACF1-B8A8-435F-9888-9AA4D9D8F625}" type="parTrans" cxnId="{E8857D35-2A87-4FF2-9FA6-5C140B0840E9}">
      <dgm:prSet/>
      <dgm:spPr/>
      <dgm:t>
        <a:bodyPr/>
        <a:lstStyle/>
        <a:p>
          <a:endParaRPr lang="en-US"/>
        </a:p>
      </dgm:t>
    </dgm:pt>
    <dgm:pt modelId="{4ECB7F4D-586A-4A70-AA9C-9A297CF945B4}" type="sibTrans" cxnId="{E8857D35-2A87-4FF2-9FA6-5C140B0840E9}">
      <dgm:prSet/>
      <dgm:spPr/>
      <dgm:t>
        <a:bodyPr/>
        <a:lstStyle/>
        <a:p>
          <a:endParaRPr lang="en-US"/>
        </a:p>
      </dgm:t>
    </dgm:pt>
    <dgm:pt modelId="{C525A9A7-DB53-42D3-867B-3CE4B82167F2}">
      <dgm:prSet custT="1"/>
      <dgm:spPr/>
      <dgm:t>
        <a:bodyPr/>
        <a:lstStyle/>
        <a:p>
          <a:r>
            <a:rPr lang="en-IN" sz="1200" b="0" i="0" dirty="0"/>
            <a:t>Specifically designed for de novo design of small molecules.</a:t>
          </a:r>
          <a:endParaRPr lang="en-US" sz="1200" dirty="0"/>
        </a:p>
      </dgm:t>
    </dgm:pt>
    <dgm:pt modelId="{5F2D5520-2BC0-48FB-ACC9-E19B68F8D592}" type="parTrans" cxnId="{0C283A00-710A-474B-A66C-B38205CFCCAE}">
      <dgm:prSet/>
      <dgm:spPr/>
      <dgm:t>
        <a:bodyPr/>
        <a:lstStyle/>
        <a:p>
          <a:endParaRPr lang="en-US"/>
        </a:p>
      </dgm:t>
    </dgm:pt>
    <dgm:pt modelId="{6D172E6E-EA2D-49F8-8589-3D0B7CF56F5C}" type="sibTrans" cxnId="{0C283A00-710A-474B-A66C-B38205CFCCAE}">
      <dgm:prSet/>
      <dgm:spPr/>
      <dgm:t>
        <a:bodyPr/>
        <a:lstStyle/>
        <a:p>
          <a:endParaRPr lang="en-US"/>
        </a:p>
      </dgm:t>
    </dgm:pt>
    <dgm:pt modelId="{AB22137E-B988-4C6E-8C48-95EBA3F6E88C}">
      <dgm:prSet custT="1"/>
      <dgm:spPr/>
      <dgm:t>
        <a:bodyPr/>
        <a:lstStyle/>
        <a:p>
          <a:r>
            <a:rPr lang="en-IN" sz="1200" b="0" i="0" dirty="0"/>
            <a:t>Operates directly on graph-structured data.</a:t>
          </a:r>
          <a:endParaRPr lang="en-US" sz="1200" dirty="0"/>
        </a:p>
      </dgm:t>
    </dgm:pt>
    <dgm:pt modelId="{3F69BAB9-87B1-47A6-8D48-4FBCE22174C3}" type="parTrans" cxnId="{85F69C14-C67C-4765-9D4B-295D85332F27}">
      <dgm:prSet/>
      <dgm:spPr/>
      <dgm:t>
        <a:bodyPr/>
        <a:lstStyle/>
        <a:p>
          <a:endParaRPr lang="en-US"/>
        </a:p>
      </dgm:t>
    </dgm:pt>
    <dgm:pt modelId="{D7945991-28B7-451A-96EC-E76296A83F81}" type="sibTrans" cxnId="{85F69C14-C67C-4765-9D4B-295D85332F27}">
      <dgm:prSet/>
      <dgm:spPr/>
      <dgm:t>
        <a:bodyPr/>
        <a:lstStyle/>
        <a:p>
          <a:endParaRPr lang="en-US"/>
        </a:p>
      </dgm:t>
    </dgm:pt>
    <dgm:pt modelId="{8FAC9FAE-3FC0-4D9D-B5CF-D42CDE0355C5}">
      <dgm:prSet custT="1"/>
      <dgm:spPr/>
      <dgm:t>
        <a:bodyPr/>
        <a:lstStyle/>
        <a:p>
          <a:r>
            <a:rPr lang="en-IN" sz="1200" b="0" i="0" dirty="0"/>
            <a:t>Demonstrated to generate close to 100% valid compounds.</a:t>
          </a:r>
          <a:endParaRPr lang="en-US" sz="1200" dirty="0"/>
        </a:p>
      </dgm:t>
    </dgm:pt>
    <dgm:pt modelId="{9C98BA06-2654-41B1-8BB9-4DE545AF2D61}" type="parTrans" cxnId="{62425A32-9905-4CC5-88F7-516A4CD3488F}">
      <dgm:prSet/>
      <dgm:spPr/>
      <dgm:t>
        <a:bodyPr/>
        <a:lstStyle/>
        <a:p>
          <a:endParaRPr lang="en-US"/>
        </a:p>
      </dgm:t>
    </dgm:pt>
    <dgm:pt modelId="{1FF02594-20CF-439E-83CE-596507BB0C3E}" type="sibTrans" cxnId="{62425A32-9905-4CC5-88F7-516A4CD3488F}">
      <dgm:prSet/>
      <dgm:spPr/>
      <dgm:t>
        <a:bodyPr/>
        <a:lstStyle/>
        <a:p>
          <a:endParaRPr lang="en-US"/>
        </a:p>
      </dgm:t>
    </dgm:pt>
    <dgm:pt modelId="{C87A4A38-13EF-4B66-8605-D9AA018EF906}">
      <dgm:prSet custT="1"/>
      <dgm:spPr/>
      <dgm:t>
        <a:bodyPr/>
        <a:lstStyle/>
        <a:p>
          <a:r>
            <a:rPr lang="en-IN" sz="1200" b="0" i="0" dirty="0"/>
            <a:t>Successful experiments on the QM9 chemical database.</a:t>
          </a:r>
          <a:endParaRPr lang="en-US" sz="1200" dirty="0"/>
        </a:p>
      </dgm:t>
    </dgm:pt>
    <dgm:pt modelId="{A6EE18D3-F7AD-40BC-A83E-87758E812F2E}" type="parTrans" cxnId="{CCF720C2-4A50-408F-B6F8-C0F8DF6B07C7}">
      <dgm:prSet/>
      <dgm:spPr/>
      <dgm:t>
        <a:bodyPr/>
        <a:lstStyle/>
        <a:p>
          <a:endParaRPr lang="en-US"/>
        </a:p>
      </dgm:t>
    </dgm:pt>
    <dgm:pt modelId="{FE5C257A-F9E8-4CC6-BB0B-8DD6EC77C694}" type="sibTrans" cxnId="{CCF720C2-4A50-408F-B6F8-C0F8DF6B07C7}">
      <dgm:prSet/>
      <dgm:spPr/>
      <dgm:t>
        <a:bodyPr/>
        <a:lstStyle/>
        <a:p>
          <a:endParaRPr lang="en-US"/>
        </a:p>
      </dgm:t>
    </dgm:pt>
    <dgm:pt modelId="{DD920F3F-3150-4264-9B2A-503CE06CD786}" type="pres">
      <dgm:prSet presAssocID="{54A63A63-6670-499C-A7AC-A431384C46D4}" presName="root" presStyleCnt="0">
        <dgm:presLayoutVars>
          <dgm:dir/>
          <dgm:resizeHandles val="exact"/>
        </dgm:presLayoutVars>
      </dgm:prSet>
      <dgm:spPr/>
    </dgm:pt>
    <dgm:pt modelId="{04CE4277-B0DD-48FA-A1E7-7C63F0EF6A96}" type="pres">
      <dgm:prSet presAssocID="{F8665269-E43F-4399-A761-3ED9CB650902}" presName="compNode" presStyleCnt="0"/>
      <dgm:spPr/>
    </dgm:pt>
    <dgm:pt modelId="{23EC7856-B49B-4740-9C9A-81696B5C9507}" type="pres">
      <dgm:prSet presAssocID="{F8665269-E43F-4399-A761-3ED9CB6509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8BC4F834-AD09-4070-A551-46546D01EB48}" type="pres">
      <dgm:prSet presAssocID="{F8665269-E43F-4399-A761-3ED9CB650902}" presName="iconSpace" presStyleCnt="0"/>
      <dgm:spPr/>
    </dgm:pt>
    <dgm:pt modelId="{6BECF33B-4D0B-4666-90EE-3E127501062B}" type="pres">
      <dgm:prSet presAssocID="{F8665269-E43F-4399-A761-3ED9CB650902}" presName="parTx" presStyleLbl="revTx" presStyleIdx="0" presStyleCnt="8">
        <dgm:presLayoutVars>
          <dgm:chMax val="0"/>
          <dgm:chPref val="0"/>
        </dgm:presLayoutVars>
      </dgm:prSet>
      <dgm:spPr/>
    </dgm:pt>
    <dgm:pt modelId="{460D1BA9-23CE-49F9-A747-7E58B697CC8B}" type="pres">
      <dgm:prSet presAssocID="{F8665269-E43F-4399-A761-3ED9CB650902}" presName="txSpace" presStyleCnt="0"/>
      <dgm:spPr/>
    </dgm:pt>
    <dgm:pt modelId="{4066E35C-837D-4AF4-89BA-B60A260BF8B5}" type="pres">
      <dgm:prSet presAssocID="{F8665269-E43F-4399-A761-3ED9CB650902}" presName="desTx" presStyleLbl="revTx" presStyleIdx="1" presStyleCnt="8">
        <dgm:presLayoutVars/>
      </dgm:prSet>
      <dgm:spPr/>
    </dgm:pt>
    <dgm:pt modelId="{67F81EBD-F908-40A1-8186-F273862209C5}" type="pres">
      <dgm:prSet presAssocID="{1DCC33B2-DAAD-4283-85D7-0464BC23F75D}" presName="sibTrans" presStyleCnt="0"/>
      <dgm:spPr/>
    </dgm:pt>
    <dgm:pt modelId="{452667CB-EE97-4AD4-8450-6C3AE79EFE5A}" type="pres">
      <dgm:prSet presAssocID="{397E2E40-E5C0-4A61-849C-48C7B997B2E6}" presName="compNode" presStyleCnt="0"/>
      <dgm:spPr/>
    </dgm:pt>
    <dgm:pt modelId="{358B7305-8402-434A-9452-7E47870927CA}" type="pres">
      <dgm:prSet presAssocID="{397E2E40-E5C0-4A61-849C-48C7B997B2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AF11244C-0815-4C09-9327-1ADD6633B9BC}" type="pres">
      <dgm:prSet presAssocID="{397E2E40-E5C0-4A61-849C-48C7B997B2E6}" presName="iconSpace" presStyleCnt="0"/>
      <dgm:spPr/>
    </dgm:pt>
    <dgm:pt modelId="{6E8D720E-1B90-4F12-9628-2E0D55E95541}" type="pres">
      <dgm:prSet presAssocID="{397E2E40-E5C0-4A61-849C-48C7B997B2E6}" presName="parTx" presStyleLbl="revTx" presStyleIdx="2" presStyleCnt="8">
        <dgm:presLayoutVars>
          <dgm:chMax val="0"/>
          <dgm:chPref val="0"/>
        </dgm:presLayoutVars>
      </dgm:prSet>
      <dgm:spPr/>
    </dgm:pt>
    <dgm:pt modelId="{2EE5C3EC-D5F0-4797-9B8D-469673CB99B0}" type="pres">
      <dgm:prSet presAssocID="{397E2E40-E5C0-4A61-849C-48C7B997B2E6}" presName="txSpace" presStyleCnt="0"/>
      <dgm:spPr/>
    </dgm:pt>
    <dgm:pt modelId="{952F59A0-DDB6-47F0-AF9B-E9FD8E6A3655}" type="pres">
      <dgm:prSet presAssocID="{397E2E40-E5C0-4A61-849C-48C7B997B2E6}" presName="desTx" presStyleLbl="revTx" presStyleIdx="3" presStyleCnt="8">
        <dgm:presLayoutVars/>
      </dgm:prSet>
      <dgm:spPr/>
    </dgm:pt>
    <dgm:pt modelId="{136A5B97-C6D0-4981-8EF3-ED90EBAB587A}" type="pres">
      <dgm:prSet presAssocID="{C5484746-DFE6-478C-BE49-4545B4B844C2}" presName="sibTrans" presStyleCnt="0"/>
      <dgm:spPr/>
    </dgm:pt>
    <dgm:pt modelId="{69BE6853-ADDE-4794-8AD9-5016E24F0073}" type="pres">
      <dgm:prSet presAssocID="{39D0AC16-299D-48AD-9627-E73306014825}" presName="compNode" presStyleCnt="0"/>
      <dgm:spPr/>
    </dgm:pt>
    <dgm:pt modelId="{04E327D8-86A6-4ED0-82F8-D295283CEBCF}" type="pres">
      <dgm:prSet presAssocID="{39D0AC16-299D-48AD-9627-E73306014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12EC2F71-E248-47E0-BCD9-7517A7DEAF10}" type="pres">
      <dgm:prSet presAssocID="{39D0AC16-299D-48AD-9627-E73306014825}" presName="iconSpace" presStyleCnt="0"/>
      <dgm:spPr/>
    </dgm:pt>
    <dgm:pt modelId="{21CFDBEE-A9C2-4872-9996-ECD787C310FA}" type="pres">
      <dgm:prSet presAssocID="{39D0AC16-299D-48AD-9627-E73306014825}" presName="parTx" presStyleLbl="revTx" presStyleIdx="4" presStyleCnt="8">
        <dgm:presLayoutVars>
          <dgm:chMax val="0"/>
          <dgm:chPref val="0"/>
        </dgm:presLayoutVars>
      </dgm:prSet>
      <dgm:spPr/>
    </dgm:pt>
    <dgm:pt modelId="{5418483F-7EED-4434-BED1-6D766529D855}" type="pres">
      <dgm:prSet presAssocID="{39D0AC16-299D-48AD-9627-E73306014825}" presName="txSpace" presStyleCnt="0"/>
      <dgm:spPr/>
    </dgm:pt>
    <dgm:pt modelId="{2CF6CBB5-BD0E-439B-AB5F-62166D3F11F7}" type="pres">
      <dgm:prSet presAssocID="{39D0AC16-299D-48AD-9627-E73306014825}" presName="desTx" presStyleLbl="revTx" presStyleIdx="5" presStyleCnt="8">
        <dgm:presLayoutVars/>
      </dgm:prSet>
      <dgm:spPr/>
    </dgm:pt>
    <dgm:pt modelId="{0B3B5AB5-2194-4619-B87B-1F6DD92F494A}" type="pres">
      <dgm:prSet presAssocID="{E9A3D0F7-907D-4FEC-8651-5FBD6918C949}" presName="sibTrans" presStyleCnt="0"/>
      <dgm:spPr/>
    </dgm:pt>
    <dgm:pt modelId="{61CC9CF8-04B3-4B39-9775-B0211309A448}" type="pres">
      <dgm:prSet presAssocID="{100CA580-2901-4315-946D-E34DCC7F0A80}" presName="compNode" presStyleCnt="0"/>
      <dgm:spPr/>
    </dgm:pt>
    <dgm:pt modelId="{C81ED749-5A9C-43F8-908A-FB49A0255B93}" type="pres">
      <dgm:prSet presAssocID="{100CA580-2901-4315-946D-E34DCC7F0A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24B48144-D062-416E-9E9A-1868E0BD93CF}" type="pres">
      <dgm:prSet presAssocID="{100CA580-2901-4315-946D-E34DCC7F0A80}" presName="iconSpace" presStyleCnt="0"/>
      <dgm:spPr/>
    </dgm:pt>
    <dgm:pt modelId="{D07BFB37-F7D7-4104-9851-5751A929DDB8}" type="pres">
      <dgm:prSet presAssocID="{100CA580-2901-4315-946D-E34DCC7F0A80}" presName="parTx" presStyleLbl="revTx" presStyleIdx="6" presStyleCnt="8">
        <dgm:presLayoutVars>
          <dgm:chMax val="0"/>
          <dgm:chPref val="0"/>
        </dgm:presLayoutVars>
      </dgm:prSet>
      <dgm:spPr/>
    </dgm:pt>
    <dgm:pt modelId="{F8C84F5A-3839-48A7-BE45-6DE3598548BD}" type="pres">
      <dgm:prSet presAssocID="{100CA580-2901-4315-946D-E34DCC7F0A80}" presName="txSpace" presStyleCnt="0"/>
      <dgm:spPr/>
    </dgm:pt>
    <dgm:pt modelId="{F7C7001C-F684-4B2F-B99B-E086437597C4}" type="pres">
      <dgm:prSet presAssocID="{100CA580-2901-4315-946D-E34DCC7F0A80}" presName="desTx" presStyleLbl="revTx" presStyleIdx="7" presStyleCnt="8">
        <dgm:presLayoutVars/>
      </dgm:prSet>
      <dgm:spPr/>
    </dgm:pt>
  </dgm:ptLst>
  <dgm:cxnLst>
    <dgm:cxn modelId="{0C283A00-710A-474B-A66C-B38205CFCCAE}" srcId="{100CA580-2901-4315-946D-E34DCC7F0A80}" destId="{C525A9A7-DB53-42D3-867B-3CE4B82167F2}" srcOrd="0" destOrd="0" parTransId="{5F2D5520-2BC0-48FB-ACC9-E19B68F8D592}" sibTransId="{6D172E6E-EA2D-49F8-8589-3D0B7CF56F5C}"/>
    <dgm:cxn modelId="{F79A730F-8C9C-4294-A2C7-9BE409F79921}" type="presOf" srcId="{28308E27-A04B-410F-B109-EB826E8C8BB5}" destId="{2CF6CBB5-BD0E-439B-AB5F-62166D3F11F7}" srcOrd="0" destOrd="0" presId="urn:microsoft.com/office/officeart/2018/2/layout/IconLabelDescriptionList"/>
    <dgm:cxn modelId="{61AAA611-3A0C-41CF-A6A5-FFB58D494053}" type="presOf" srcId="{0253B79D-01A2-4E07-A367-E3C1C300BE5E}" destId="{4066E35C-837D-4AF4-89BA-B60A260BF8B5}" srcOrd="0" destOrd="1" presId="urn:microsoft.com/office/officeart/2018/2/layout/IconLabelDescriptionList"/>
    <dgm:cxn modelId="{85F69C14-C67C-4765-9D4B-295D85332F27}" srcId="{100CA580-2901-4315-946D-E34DCC7F0A80}" destId="{AB22137E-B988-4C6E-8C48-95EBA3F6E88C}" srcOrd="1" destOrd="0" parTransId="{3F69BAB9-87B1-47A6-8D48-4FBCE22174C3}" sibTransId="{D7945991-28B7-451A-96EC-E76296A83F81}"/>
    <dgm:cxn modelId="{A18C8222-CD1E-446C-9BC0-B8561FCEC243}" type="presOf" srcId="{0F97D42F-0A28-45BD-ACB7-1838C8DAB973}" destId="{952F59A0-DDB6-47F0-AF9B-E9FD8E6A3655}" srcOrd="0" destOrd="1" presId="urn:microsoft.com/office/officeart/2018/2/layout/IconLabelDescriptionList"/>
    <dgm:cxn modelId="{1787B425-6AC8-4D4E-A52D-45868E183294}" srcId="{F8665269-E43F-4399-A761-3ED9CB650902}" destId="{1E3F5F56-D4BF-488F-B642-8BFFE8B871CC}" srcOrd="2" destOrd="0" parTransId="{E60C2EC4-D089-48B8-8F46-8D7AF843B51D}" sibTransId="{80BBD91F-CE1B-4985-90C2-C5AE1323A372}"/>
    <dgm:cxn modelId="{7D196030-0DFA-4A2A-B2D0-454C58BAD83E}" type="presOf" srcId="{AB22137E-B988-4C6E-8C48-95EBA3F6E88C}" destId="{F7C7001C-F684-4B2F-B99B-E086437597C4}" srcOrd="0" destOrd="1" presId="urn:microsoft.com/office/officeart/2018/2/layout/IconLabelDescriptionList"/>
    <dgm:cxn modelId="{62425A32-9905-4CC5-88F7-516A4CD3488F}" srcId="{100CA580-2901-4315-946D-E34DCC7F0A80}" destId="{8FAC9FAE-3FC0-4D9D-B5CF-D42CDE0355C5}" srcOrd="2" destOrd="0" parTransId="{9C98BA06-2654-41B1-8BB9-4DE545AF2D61}" sibTransId="{1FF02594-20CF-439E-83CE-596507BB0C3E}"/>
    <dgm:cxn modelId="{E8857D35-2A87-4FF2-9FA6-5C140B0840E9}" srcId="{54A63A63-6670-499C-A7AC-A431384C46D4}" destId="{100CA580-2901-4315-946D-E34DCC7F0A80}" srcOrd="3" destOrd="0" parTransId="{E50DACF1-B8A8-435F-9888-9AA4D9D8F625}" sibTransId="{4ECB7F4D-586A-4A70-AA9C-9A297CF945B4}"/>
    <dgm:cxn modelId="{C2607937-D5D6-4FFC-9EF8-A88863F6152A}" type="presOf" srcId="{736884CA-7C6E-41DD-971D-BE7FE3D4CD11}" destId="{2CF6CBB5-BD0E-439B-AB5F-62166D3F11F7}" srcOrd="0" destOrd="3" presId="urn:microsoft.com/office/officeart/2018/2/layout/IconLabelDescriptionList"/>
    <dgm:cxn modelId="{0B37003B-FF4E-46BE-B2DD-8D488758BE45}" type="presOf" srcId="{C525A9A7-DB53-42D3-867B-3CE4B82167F2}" destId="{F7C7001C-F684-4B2F-B99B-E086437597C4}" srcOrd="0" destOrd="0" presId="urn:microsoft.com/office/officeart/2018/2/layout/IconLabelDescriptionList"/>
    <dgm:cxn modelId="{71FB176A-382F-4E01-A692-425CD05FDD5C}" srcId="{397E2E40-E5C0-4A61-849C-48C7B997B2E6}" destId="{9572AF6B-1CC8-4B82-A42D-81D06EC9D957}" srcOrd="0" destOrd="0" parTransId="{C38D0925-F796-4354-A08A-23F60464785C}" sibTransId="{FA3BE3EA-C418-4081-956A-D67AE1A2191F}"/>
    <dgm:cxn modelId="{F1DFA56E-2835-4CA9-BA0E-13C8E2998CEC}" type="presOf" srcId="{F8665269-E43F-4399-A761-3ED9CB650902}" destId="{6BECF33B-4D0B-4666-90EE-3E127501062B}" srcOrd="0" destOrd="0" presId="urn:microsoft.com/office/officeart/2018/2/layout/IconLabelDescriptionList"/>
    <dgm:cxn modelId="{A610A971-DC79-42C1-B72E-FAA265CEDE01}" type="presOf" srcId="{7EAB6F9B-05B4-4D50-B873-18691F397B94}" destId="{4066E35C-837D-4AF4-89BA-B60A260BF8B5}" srcOrd="0" destOrd="0" presId="urn:microsoft.com/office/officeart/2018/2/layout/IconLabelDescriptionList"/>
    <dgm:cxn modelId="{7A324374-8D4A-4E15-A39C-2E578521B73F}" type="presOf" srcId="{704CE328-B3CA-4F39-B974-408C7170C306}" destId="{2CF6CBB5-BD0E-439B-AB5F-62166D3F11F7}" srcOrd="0" destOrd="1" presId="urn:microsoft.com/office/officeart/2018/2/layout/IconLabelDescriptionList"/>
    <dgm:cxn modelId="{96CCAD54-20E7-4033-9A90-69589660671E}" type="presOf" srcId="{397E2E40-E5C0-4A61-849C-48C7B997B2E6}" destId="{6E8D720E-1B90-4F12-9628-2E0D55E95541}" srcOrd="0" destOrd="0" presId="urn:microsoft.com/office/officeart/2018/2/layout/IconLabelDescriptionList"/>
    <dgm:cxn modelId="{18872356-805C-4AE2-BF82-3B73595A8E4B}" srcId="{397E2E40-E5C0-4A61-849C-48C7B997B2E6}" destId="{0F97D42F-0A28-45BD-ACB7-1838C8DAB973}" srcOrd="1" destOrd="0" parTransId="{B6CA5852-0F9A-44DD-B733-D878521A227E}" sibTransId="{995238F7-01D4-4B76-89AD-AA0781E81158}"/>
    <dgm:cxn modelId="{847FBB7A-D55C-4409-AA5A-903037B3CC3C}" type="presOf" srcId="{8FAC9FAE-3FC0-4D9D-B5CF-D42CDE0355C5}" destId="{F7C7001C-F684-4B2F-B99B-E086437597C4}" srcOrd="0" destOrd="2" presId="urn:microsoft.com/office/officeart/2018/2/layout/IconLabelDescriptionList"/>
    <dgm:cxn modelId="{8268C57B-46B0-4295-8B70-8B691645802A}" srcId="{39D0AC16-299D-48AD-9627-E73306014825}" destId="{704CE328-B3CA-4F39-B974-408C7170C306}" srcOrd="1" destOrd="0" parTransId="{67BBB69E-9A5B-4AF2-952B-899A336809A0}" sibTransId="{0C73782E-C663-4E67-A208-89695EDB1CDB}"/>
    <dgm:cxn modelId="{0CB7328B-FD54-4945-AE48-B5B1ABD29497}" type="presOf" srcId="{54A63A63-6670-499C-A7AC-A431384C46D4}" destId="{DD920F3F-3150-4264-9B2A-503CE06CD786}" srcOrd="0" destOrd="0" presId="urn:microsoft.com/office/officeart/2018/2/layout/IconLabelDescriptionList"/>
    <dgm:cxn modelId="{80C9638F-9D37-419C-B95C-81889ACD0FC8}" srcId="{54A63A63-6670-499C-A7AC-A431384C46D4}" destId="{F8665269-E43F-4399-A761-3ED9CB650902}" srcOrd="0" destOrd="0" parTransId="{D00C9CD1-3661-40EF-AF06-CD297B3E8E26}" sibTransId="{1DCC33B2-DAAD-4283-85D7-0464BC23F75D}"/>
    <dgm:cxn modelId="{2353D599-61C4-4308-B5F2-3FBE35F99A17}" type="presOf" srcId="{C87A4A38-13EF-4B66-8605-D9AA018EF906}" destId="{F7C7001C-F684-4B2F-B99B-E086437597C4}" srcOrd="0" destOrd="3" presId="urn:microsoft.com/office/officeart/2018/2/layout/IconLabelDescriptionList"/>
    <dgm:cxn modelId="{EFBED8A0-BCCC-4225-8362-28A4CF914BF3}" type="presOf" srcId="{1E3F5F56-D4BF-488F-B642-8BFFE8B871CC}" destId="{4066E35C-837D-4AF4-89BA-B60A260BF8B5}" srcOrd="0" destOrd="2" presId="urn:microsoft.com/office/officeart/2018/2/layout/IconLabelDescriptionList"/>
    <dgm:cxn modelId="{A4FE37A6-C21F-4792-937C-206B647280CE}" srcId="{39D0AC16-299D-48AD-9627-E73306014825}" destId="{736884CA-7C6E-41DD-971D-BE7FE3D4CD11}" srcOrd="3" destOrd="0" parTransId="{C51E8472-AD91-4C70-A83C-32598AA72191}" sibTransId="{A1B151DE-76FE-4851-B377-64B842A5C643}"/>
    <dgm:cxn modelId="{AFE206A8-EBA2-4C86-80BF-9E96CBF14356}" srcId="{F8665269-E43F-4399-A761-3ED9CB650902}" destId="{7EAB6F9B-05B4-4D50-B873-18691F397B94}" srcOrd="0" destOrd="0" parTransId="{9FCA3A00-FA37-440F-BD18-FD5DFA10647B}" sibTransId="{8D363769-F2F8-4CDB-8AD9-08F2062C2060}"/>
    <dgm:cxn modelId="{DBD27BB7-A835-485B-8204-370E40342C1F}" srcId="{F8665269-E43F-4399-A761-3ED9CB650902}" destId="{0253B79D-01A2-4E07-A367-E3C1C300BE5E}" srcOrd="1" destOrd="0" parTransId="{109040B3-62E3-4A11-8278-D0359577F9CE}" sibTransId="{0FF798CC-37AC-4D82-A075-614F756AEA28}"/>
    <dgm:cxn modelId="{CCF720C2-4A50-408F-B6F8-C0F8DF6B07C7}" srcId="{100CA580-2901-4315-946D-E34DCC7F0A80}" destId="{C87A4A38-13EF-4B66-8605-D9AA018EF906}" srcOrd="3" destOrd="0" parTransId="{A6EE18D3-F7AD-40BC-A83E-87758E812F2E}" sibTransId="{FE5C257A-F9E8-4CC6-BB0B-8DD6EC77C694}"/>
    <dgm:cxn modelId="{746ED3C3-9572-4FA1-A6BB-E59DF5B78A34}" type="presOf" srcId="{39D0AC16-299D-48AD-9627-E73306014825}" destId="{21CFDBEE-A9C2-4872-9996-ECD787C310FA}" srcOrd="0" destOrd="0" presId="urn:microsoft.com/office/officeart/2018/2/layout/IconLabelDescriptionList"/>
    <dgm:cxn modelId="{D7D1DFCD-0F78-4E4D-98B4-6B0809FF57AE}" srcId="{39D0AC16-299D-48AD-9627-E73306014825}" destId="{A06BC32A-4636-4914-9B3C-569B8EC81031}" srcOrd="2" destOrd="0" parTransId="{7F751440-F715-40B7-8C4F-30D18870D839}" sibTransId="{AD9E2CF0-14E9-4CEA-A864-A405E4126E37}"/>
    <dgm:cxn modelId="{E10E2ACE-C174-487F-A0DB-0ED9E05105F9}" type="presOf" srcId="{100CA580-2901-4315-946D-E34DCC7F0A80}" destId="{D07BFB37-F7D7-4104-9851-5751A929DDB8}" srcOrd="0" destOrd="0" presId="urn:microsoft.com/office/officeart/2018/2/layout/IconLabelDescriptionList"/>
    <dgm:cxn modelId="{A8A9F7D4-CCBB-43C2-92C9-B5375FF7B2B8}" srcId="{54A63A63-6670-499C-A7AC-A431384C46D4}" destId="{39D0AC16-299D-48AD-9627-E73306014825}" srcOrd="2" destOrd="0" parTransId="{7902EF27-47BC-4337-ABDE-5124C0A811C3}" sibTransId="{E9A3D0F7-907D-4FEC-8651-5FBD6918C949}"/>
    <dgm:cxn modelId="{41CB03D5-8319-4488-8646-11592CFA48AE}" srcId="{39D0AC16-299D-48AD-9627-E73306014825}" destId="{28308E27-A04B-410F-B109-EB826E8C8BB5}" srcOrd="0" destOrd="0" parTransId="{905DDC78-959D-4B27-8194-38E49C0366C3}" sibTransId="{FD92BE4C-41BF-40B6-873A-FE3319094F43}"/>
    <dgm:cxn modelId="{2121A7E2-5697-43A6-A49A-A06084EF7C67}" type="presOf" srcId="{A06BC32A-4636-4914-9B3C-569B8EC81031}" destId="{2CF6CBB5-BD0E-439B-AB5F-62166D3F11F7}" srcOrd="0" destOrd="2" presId="urn:microsoft.com/office/officeart/2018/2/layout/IconLabelDescriptionList"/>
    <dgm:cxn modelId="{B8A881FA-4682-4C6F-8AEE-51893E1980C1}" type="presOf" srcId="{9572AF6B-1CC8-4B82-A42D-81D06EC9D957}" destId="{952F59A0-DDB6-47F0-AF9B-E9FD8E6A3655}" srcOrd="0" destOrd="0" presId="urn:microsoft.com/office/officeart/2018/2/layout/IconLabelDescriptionList"/>
    <dgm:cxn modelId="{ED7FAFFE-1B4F-490B-81C5-C1BDF54E82EE}" srcId="{54A63A63-6670-499C-A7AC-A431384C46D4}" destId="{397E2E40-E5C0-4A61-849C-48C7B997B2E6}" srcOrd="1" destOrd="0" parTransId="{27166670-FACE-40E3-A7A9-CCCE075F9890}" sibTransId="{C5484746-DFE6-478C-BE49-4545B4B844C2}"/>
    <dgm:cxn modelId="{50BB16A7-A164-4A71-B019-EC680644A9B6}" type="presParOf" srcId="{DD920F3F-3150-4264-9B2A-503CE06CD786}" destId="{04CE4277-B0DD-48FA-A1E7-7C63F0EF6A96}" srcOrd="0" destOrd="0" presId="urn:microsoft.com/office/officeart/2018/2/layout/IconLabelDescriptionList"/>
    <dgm:cxn modelId="{F0337F59-E3C2-4D53-A42C-6FC3253AB42B}" type="presParOf" srcId="{04CE4277-B0DD-48FA-A1E7-7C63F0EF6A96}" destId="{23EC7856-B49B-4740-9C9A-81696B5C9507}" srcOrd="0" destOrd="0" presId="urn:microsoft.com/office/officeart/2018/2/layout/IconLabelDescriptionList"/>
    <dgm:cxn modelId="{5EDBB5A5-ED99-4DE6-B54F-E92C0B90B407}" type="presParOf" srcId="{04CE4277-B0DD-48FA-A1E7-7C63F0EF6A96}" destId="{8BC4F834-AD09-4070-A551-46546D01EB48}" srcOrd="1" destOrd="0" presId="urn:microsoft.com/office/officeart/2018/2/layout/IconLabelDescriptionList"/>
    <dgm:cxn modelId="{A23D8E00-495E-4FB4-B731-1265AAC88D2F}" type="presParOf" srcId="{04CE4277-B0DD-48FA-A1E7-7C63F0EF6A96}" destId="{6BECF33B-4D0B-4666-90EE-3E127501062B}" srcOrd="2" destOrd="0" presId="urn:microsoft.com/office/officeart/2018/2/layout/IconLabelDescriptionList"/>
    <dgm:cxn modelId="{5C15E5CE-B477-499A-A4E5-BAA7A3A6A0EE}" type="presParOf" srcId="{04CE4277-B0DD-48FA-A1E7-7C63F0EF6A96}" destId="{460D1BA9-23CE-49F9-A747-7E58B697CC8B}" srcOrd="3" destOrd="0" presId="urn:microsoft.com/office/officeart/2018/2/layout/IconLabelDescriptionList"/>
    <dgm:cxn modelId="{B0D1EC98-8F63-4335-BF1E-C686F761D213}" type="presParOf" srcId="{04CE4277-B0DD-48FA-A1E7-7C63F0EF6A96}" destId="{4066E35C-837D-4AF4-89BA-B60A260BF8B5}" srcOrd="4" destOrd="0" presId="urn:microsoft.com/office/officeart/2018/2/layout/IconLabelDescriptionList"/>
    <dgm:cxn modelId="{D8B413D1-EB1E-4FD8-81B9-E7873B93F4A1}" type="presParOf" srcId="{DD920F3F-3150-4264-9B2A-503CE06CD786}" destId="{67F81EBD-F908-40A1-8186-F273862209C5}" srcOrd="1" destOrd="0" presId="urn:microsoft.com/office/officeart/2018/2/layout/IconLabelDescriptionList"/>
    <dgm:cxn modelId="{C66C1133-D9B1-426D-96E4-7B0593F90725}" type="presParOf" srcId="{DD920F3F-3150-4264-9B2A-503CE06CD786}" destId="{452667CB-EE97-4AD4-8450-6C3AE79EFE5A}" srcOrd="2" destOrd="0" presId="urn:microsoft.com/office/officeart/2018/2/layout/IconLabelDescriptionList"/>
    <dgm:cxn modelId="{F7992878-5F42-4E62-B1EF-FDF2D55D1FD3}" type="presParOf" srcId="{452667CB-EE97-4AD4-8450-6C3AE79EFE5A}" destId="{358B7305-8402-434A-9452-7E47870927CA}" srcOrd="0" destOrd="0" presId="urn:microsoft.com/office/officeart/2018/2/layout/IconLabelDescriptionList"/>
    <dgm:cxn modelId="{49D427B4-365C-4021-B607-1289DFA7F643}" type="presParOf" srcId="{452667CB-EE97-4AD4-8450-6C3AE79EFE5A}" destId="{AF11244C-0815-4C09-9327-1ADD6633B9BC}" srcOrd="1" destOrd="0" presId="urn:microsoft.com/office/officeart/2018/2/layout/IconLabelDescriptionList"/>
    <dgm:cxn modelId="{85E31CB4-5AF9-4B18-A36B-1E4131E26034}" type="presParOf" srcId="{452667CB-EE97-4AD4-8450-6C3AE79EFE5A}" destId="{6E8D720E-1B90-4F12-9628-2E0D55E95541}" srcOrd="2" destOrd="0" presId="urn:microsoft.com/office/officeart/2018/2/layout/IconLabelDescriptionList"/>
    <dgm:cxn modelId="{813F0918-0BA3-4582-BA10-09649C27DDE3}" type="presParOf" srcId="{452667CB-EE97-4AD4-8450-6C3AE79EFE5A}" destId="{2EE5C3EC-D5F0-4797-9B8D-469673CB99B0}" srcOrd="3" destOrd="0" presId="urn:microsoft.com/office/officeart/2018/2/layout/IconLabelDescriptionList"/>
    <dgm:cxn modelId="{D142E2E3-CC34-4887-80EA-771CBD2805F8}" type="presParOf" srcId="{452667CB-EE97-4AD4-8450-6C3AE79EFE5A}" destId="{952F59A0-DDB6-47F0-AF9B-E9FD8E6A3655}" srcOrd="4" destOrd="0" presId="urn:microsoft.com/office/officeart/2018/2/layout/IconLabelDescriptionList"/>
    <dgm:cxn modelId="{F1293C2F-65E4-4390-AD44-8CE4A2B68CD9}" type="presParOf" srcId="{DD920F3F-3150-4264-9B2A-503CE06CD786}" destId="{136A5B97-C6D0-4981-8EF3-ED90EBAB587A}" srcOrd="3" destOrd="0" presId="urn:microsoft.com/office/officeart/2018/2/layout/IconLabelDescriptionList"/>
    <dgm:cxn modelId="{9EAD82CA-B238-46A9-BDA6-3E4682812E1F}" type="presParOf" srcId="{DD920F3F-3150-4264-9B2A-503CE06CD786}" destId="{69BE6853-ADDE-4794-8AD9-5016E24F0073}" srcOrd="4" destOrd="0" presId="urn:microsoft.com/office/officeart/2018/2/layout/IconLabelDescriptionList"/>
    <dgm:cxn modelId="{74492842-1398-4DAB-9209-41142F1C82CC}" type="presParOf" srcId="{69BE6853-ADDE-4794-8AD9-5016E24F0073}" destId="{04E327D8-86A6-4ED0-82F8-D295283CEBCF}" srcOrd="0" destOrd="0" presId="urn:microsoft.com/office/officeart/2018/2/layout/IconLabelDescriptionList"/>
    <dgm:cxn modelId="{B1ECDC9D-6167-4D42-BB4F-A4A7CEF65827}" type="presParOf" srcId="{69BE6853-ADDE-4794-8AD9-5016E24F0073}" destId="{12EC2F71-E248-47E0-BCD9-7517A7DEAF10}" srcOrd="1" destOrd="0" presId="urn:microsoft.com/office/officeart/2018/2/layout/IconLabelDescriptionList"/>
    <dgm:cxn modelId="{155C40D1-4561-4BB7-81C5-D7D479D7BCDB}" type="presParOf" srcId="{69BE6853-ADDE-4794-8AD9-5016E24F0073}" destId="{21CFDBEE-A9C2-4872-9996-ECD787C310FA}" srcOrd="2" destOrd="0" presId="urn:microsoft.com/office/officeart/2018/2/layout/IconLabelDescriptionList"/>
    <dgm:cxn modelId="{1FB9A8BA-D503-42E1-8E52-CA722C07D5A9}" type="presParOf" srcId="{69BE6853-ADDE-4794-8AD9-5016E24F0073}" destId="{5418483F-7EED-4434-BED1-6D766529D855}" srcOrd="3" destOrd="0" presId="urn:microsoft.com/office/officeart/2018/2/layout/IconLabelDescriptionList"/>
    <dgm:cxn modelId="{5B5C7BDC-15C5-4246-8E80-F99F564D4E09}" type="presParOf" srcId="{69BE6853-ADDE-4794-8AD9-5016E24F0073}" destId="{2CF6CBB5-BD0E-439B-AB5F-62166D3F11F7}" srcOrd="4" destOrd="0" presId="urn:microsoft.com/office/officeart/2018/2/layout/IconLabelDescriptionList"/>
    <dgm:cxn modelId="{7DC876E5-F574-4C66-AA13-72C989452FFE}" type="presParOf" srcId="{DD920F3F-3150-4264-9B2A-503CE06CD786}" destId="{0B3B5AB5-2194-4619-B87B-1F6DD92F494A}" srcOrd="5" destOrd="0" presId="urn:microsoft.com/office/officeart/2018/2/layout/IconLabelDescriptionList"/>
    <dgm:cxn modelId="{8B34388A-FC2E-4352-92E4-8570F9086C60}" type="presParOf" srcId="{DD920F3F-3150-4264-9B2A-503CE06CD786}" destId="{61CC9CF8-04B3-4B39-9775-B0211309A448}" srcOrd="6" destOrd="0" presId="urn:microsoft.com/office/officeart/2018/2/layout/IconLabelDescriptionList"/>
    <dgm:cxn modelId="{12AF640F-B135-4408-820C-46D3777CE436}" type="presParOf" srcId="{61CC9CF8-04B3-4B39-9775-B0211309A448}" destId="{C81ED749-5A9C-43F8-908A-FB49A0255B93}" srcOrd="0" destOrd="0" presId="urn:microsoft.com/office/officeart/2018/2/layout/IconLabelDescriptionList"/>
    <dgm:cxn modelId="{860A39B7-67EE-4A0F-A0A4-206E1F8DF61A}" type="presParOf" srcId="{61CC9CF8-04B3-4B39-9775-B0211309A448}" destId="{24B48144-D062-416E-9E9A-1868E0BD93CF}" srcOrd="1" destOrd="0" presId="urn:microsoft.com/office/officeart/2018/2/layout/IconLabelDescriptionList"/>
    <dgm:cxn modelId="{70C65141-7BB5-41F3-B0B9-59EBF73CBC76}" type="presParOf" srcId="{61CC9CF8-04B3-4B39-9775-B0211309A448}" destId="{D07BFB37-F7D7-4104-9851-5751A929DDB8}" srcOrd="2" destOrd="0" presId="urn:microsoft.com/office/officeart/2018/2/layout/IconLabelDescriptionList"/>
    <dgm:cxn modelId="{BFC4E604-4BE8-4125-AEFA-A2A98FA82A71}" type="presParOf" srcId="{61CC9CF8-04B3-4B39-9775-B0211309A448}" destId="{F8C84F5A-3839-48A7-BE45-6DE3598548BD}" srcOrd="3" destOrd="0" presId="urn:microsoft.com/office/officeart/2018/2/layout/IconLabelDescriptionList"/>
    <dgm:cxn modelId="{03DDD295-DD16-468A-8D82-457FFDE95C8E}" type="presParOf" srcId="{61CC9CF8-04B3-4B39-9775-B0211309A448}" destId="{F7C7001C-F684-4B2F-B99B-E086437597C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B1C98-8100-48C7-801D-887CA904E96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62E7025-91E5-4173-9D65-ABEE4976DF84}">
      <dgm:prSet/>
      <dgm:spPr/>
      <dgm:t>
        <a:bodyPr/>
        <a:lstStyle/>
        <a:p>
          <a:pPr>
            <a:lnSpc>
              <a:spcPct val="100000"/>
            </a:lnSpc>
            <a:defRPr b="1"/>
          </a:pPr>
          <a:r>
            <a:rPr lang="en-IN" b="1" i="0" dirty="0"/>
            <a:t>Quality Metrics</a:t>
          </a:r>
          <a:endParaRPr lang="en-US" dirty="0"/>
        </a:p>
      </dgm:t>
    </dgm:pt>
    <dgm:pt modelId="{D4093F69-A522-4570-BE7A-81109963F837}" type="parTrans" cxnId="{C58C681B-9FBD-441D-B6EC-CE67D0884288}">
      <dgm:prSet/>
      <dgm:spPr/>
      <dgm:t>
        <a:bodyPr/>
        <a:lstStyle/>
        <a:p>
          <a:endParaRPr lang="en-US"/>
        </a:p>
      </dgm:t>
    </dgm:pt>
    <dgm:pt modelId="{006B2FFB-732C-4743-88CA-C228A3B9D0AB}" type="sibTrans" cxnId="{C58C681B-9FBD-441D-B6EC-CE67D0884288}">
      <dgm:prSet/>
      <dgm:spPr/>
      <dgm:t>
        <a:bodyPr/>
        <a:lstStyle/>
        <a:p>
          <a:endParaRPr lang="en-US"/>
        </a:p>
      </dgm:t>
    </dgm:pt>
    <dgm:pt modelId="{387CB380-F070-4409-9FBE-B5921D2A7502}">
      <dgm:prSet/>
      <dgm:spPr/>
      <dgm:t>
        <a:bodyPr/>
        <a:lstStyle/>
        <a:p>
          <a:pPr>
            <a:lnSpc>
              <a:spcPct val="100000"/>
            </a:lnSpc>
          </a:pPr>
          <a:r>
            <a:rPr lang="en-IN" b="1" i="0" dirty="0"/>
            <a:t>Validity</a:t>
          </a:r>
          <a:r>
            <a:rPr lang="en-IN" b="0" i="0" dirty="0"/>
            <a:t>: Ratio of valid molecules to all generated molecules.</a:t>
          </a:r>
          <a:endParaRPr lang="en-US" dirty="0"/>
        </a:p>
      </dgm:t>
    </dgm:pt>
    <dgm:pt modelId="{A071FE2B-CFB1-44AF-AA5F-D5F56D131EA9}" type="parTrans" cxnId="{720E0846-D487-4295-BC8B-1949E6C52201}">
      <dgm:prSet/>
      <dgm:spPr/>
      <dgm:t>
        <a:bodyPr/>
        <a:lstStyle/>
        <a:p>
          <a:endParaRPr lang="en-US"/>
        </a:p>
      </dgm:t>
    </dgm:pt>
    <dgm:pt modelId="{7CE462F2-FC09-4E3F-A86F-F51E8AD473C3}" type="sibTrans" cxnId="{720E0846-D487-4295-BC8B-1949E6C52201}">
      <dgm:prSet/>
      <dgm:spPr/>
      <dgm:t>
        <a:bodyPr/>
        <a:lstStyle/>
        <a:p>
          <a:endParaRPr lang="en-US"/>
        </a:p>
      </dgm:t>
    </dgm:pt>
    <dgm:pt modelId="{24578DB5-7A74-4031-BA79-465C751112E2}">
      <dgm:prSet/>
      <dgm:spPr/>
      <dgm:t>
        <a:bodyPr/>
        <a:lstStyle/>
        <a:p>
          <a:pPr>
            <a:lnSpc>
              <a:spcPct val="100000"/>
            </a:lnSpc>
          </a:pPr>
          <a:r>
            <a:rPr lang="en-IN" b="1" i="0" dirty="0"/>
            <a:t>Uniqueness</a:t>
          </a:r>
          <a:r>
            <a:rPr lang="en-IN" b="0" i="0" dirty="0"/>
            <a:t>: Ratio of unique molecules to valid molecules.</a:t>
          </a:r>
          <a:endParaRPr lang="en-US" dirty="0"/>
        </a:p>
      </dgm:t>
    </dgm:pt>
    <dgm:pt modelId="{1800BA37-3B62-4BB3-A099-82604710E85F}" type="parTrans" cxnId="{1DE7EB8A-5085-4D2D-86B5-423C42BE734B}">
      <dgm:prSet/>
      <dgm:spPr/>
      <dgm:t>
        <a:bodyPr/>
        <a:lstStyle/>
        <a:p>
          <a:endParaRPr lang="en-US"/>
        </a:p>
      </dgm:t>
    </dgm:pt>
    <dgm:pt modelId="{E8D80C4F-C267-484E-B84D-7A564870CD76}" type="sibTrans" cxnId="{1DE7EB8A-5085-4D2D-86B5-423C42BE734B}">
      <dgm:prSet/>
      <dgm:spPr/>
      <dgm:t>
        <a:bodyPr/>
        <a:lstStyle/>
        <a:p>
          <a:endParaRPr lang="en-US"/>
        </a:p>
      </dgm:t>
    </dgm:pt>
    <dgm:pt modelId="{AEB2BBE5-259A-44CD-BAC2-41BA923B963E}">
      <dgm:prSet/>
      <dgm:spPr/>
      <dgm:t>
        <a:bodyPr/>
        <a:lstStyle/>
        <a:p>
          <a:pPr>
            <a:lnSpc>
              <a:spcPct val="100000"/>
            </a:lnSpc>
          </a:pPr>
          <a:r>
            <a:rPr lang="en-IN" b="1" i="0" dirty="0"/>
            <a:t>Novelty</a:t>
          </a:r>
          <a:r>
            <a:rPr lang="en-IN" b="0" i="0" dirty="0"/>
            <a:t>: Ratio of valid molecules not in the training dataset to all valid molecules.</a:t>
          </a:r>
          <a:endParaRPr lang="en-US" dirty="0"/>
        </a:p>
      </dgm:t>
    </dgm:pt>
    <dgm:pt modelId="{62077DA8-8894-4C2E-A5C2-C4674C878F0B}" type="parTrans" cxnId="{F36AD507-B362-41D5-B73D-6B237B151442}">
      <dgm:prSet/>
      <dgm:spPr/>
      <dgm:t>
        <a:bodyPr/>
        <a:lstStyle/>
        <a:p>
          <a:endParaRPr lang="en-US"/>
        </a:p>
      </dgm:t>
    </dgm:pt>
    <dgm:pt modelId="{97E8C3C5-04FB-4E2A-958D-F067759B26E2}" type="sibTrans" cxnId="{F36AD507-B362-41D5-B73D-6B237B151442}">
      <dgm:prSet/>
      <dgm:spPr/>
      <dgm:t>
        <a:bodyPr/>
        <a:lstStyle/>
        <a:p>
          <a:endParaRPr lang="en-US"/>
        </a:p>
      </dgm:t>
    </dgm:pt>
    <dgm:pt modelId="{7CF471D7-772F-4A92-92F6-1A9364D753DC}">
      <dgm:prSet/>
      <dgm:spPr/>
      <dgm:t>
        <a:bodyPr/>
        <a:lstStyle/>
        <a:p>
          <a:pPr>
            <a:lnSpc>
              <a:spcPct val="100000"/>
            </a:lnSpc>
          </a:pPr>
          <a:r>
            <a:rPr lang="en-IN" b="1" i="0" dirty="0"/>
            <a:t>Diversity</a:t>
          </a:r>
          <a:r>
            <a:rPr lang="en-IN" b="0" i="0" dirty="0"/>
            <a:t>: Measures how diverse generated molecules are compared to the training dataset.</a:t>
          </a:r>
          <a:endParaRPr lang="en-US" dirty="0"/>
        </a:p>
      </dgm:t>
    </dgm:pt>
    <dgm:pt modelId="{F4618C26-EC8E-4878-B6B9-2B0BFC031D7D}" type="parTrans" cxnId="{F109157D-2AA8-4ADB-A5DB-6258BB094603}">
      <dgm:prSet/>
      <dgm:spPr/>
      <dgm:t>
        <a:bodyPr/>
        <a:lstStyle/>
        <a:p>
          <a:endParaRPr lang="en-US"/>
        </a:p>
      </dgm:t>
    </dgm:pt>
    <dgm:pt modelId="{6F64E88B-DC20-4411-8F2F-89064B7D5742}" type="sibTrans" cxnId="{F109157D-2AA8-4ADB-A5DB-6258BB094603}">
      <dgm:prSet/>
      <dgm:spPr/>
      <dgm:t>
        <a:bodyPr/>
        <a:lstStyle/>
        <a:p>
          <a:endParaRPr lang="en-US"/>
        </a:p>
      </dgm:t>
    </dgm:pt>
    <dgm:pt modelId="{CE62500C-3A72-4347-A536-4652200DAF39}">
      <dgm:prSet/>
      <dgm:spPr/>
      <dgm:t>
        <a:bodyPr/>
        <a:lstStyle/>
        <a:p>
          <a:pPr>
            <a:lnSpc>
              <a:spcPct val="100000"/>
            </a:lnSpc>
            <a:defRPr b="1"/>
          </a:pPr>
          <a:r>
            <a:rPr lang="en-IN" b="1" i="0" dirty="0"/>
            <a:t>Drug Properties</a:t>
          </a:r>
          <a:endParaRPr lang="en-US" dirty="0"/>
        </a:p>
      </dgm:t>
    </dgm:pt>
    <dgm:pt modelId="{793BB673-3809-4F71-B73B-C66ED86E5DA9}" type="parTrans" cxnId="{AC4E848A-33D1-4D3D-A3B6-0E5DED2C55E4}">
      <dgm:prSet/>
      <dgm:spPr/>
      <dgm:t>
        <a:bodyPr/>
        <a:lstStyle/>
        <a:p>
          <a:endParaRPr lang="en-US"/>
        </a:p>
      </dgm:t>
    </dgm:pt>
    <dgm:pt modelId="{81462A12-7795-4A4E-9264-BBD165F6C091}" type="sibTrans" cxnId="{AC4E848A-33D1-4D3D-A3B6-0E5DED2C55E4}">
      <dgm:prSet/>
      <dgm:spPr/>
      <dgm:t>
        <a:bodyPr/>
        <a:lstStyle/>
        <a:p>
          <a:endParaRPr lang="en-US"/>
        </a:p>
      </dgm:t>
    </dgm:pt>
    <dgm:pt modelId="{36D75A80-A7A3-435A-913B-8857614F676F}">
      <dgm:prSet/>
      <dgm:spPr/>
      <dgm:t>
        <a:bodyPr/>
        <a:lstStyle/>
        <a:p>
          <a:pPr>
            <a:lnSpc>
              <a:spcPct val="100000"/>
            </a:lnSpc>
          </a:pPr>
          <a:r>
            <a:rPr lang="en-IN" b="1" i="0" dirty="0"/>
            <a:t>Quantitative Estimation of Drug-Likeness (QED)</a:t>
          </a:r>
          <a:r>
            <a:rPr lang="en-IN" b="0" i="0" dirty="0"/>
            <a:t>: Measures the likelihood of a molecule being a drug based on desirability.</a:t>
          </a:r>
          <a:endParaRPr lang="en-US" dirty="0"/>
        </a:p>
      </dgm:t>
    </dgm:pt>
    <dgm:pt modelId="{92E6BF8A-32BB-46F4-AA03-F678A9EB734C}" type="parTrans" cxnId="{82AEFBEB-9A85-4946-BA6E-DE0A846CBF4B}">
      <dgm:prSet/>
      <dgm:spPr/>
      <dgm:t>
        <a:bodyPr/>
        <a:lstStyle/>
        <a:p>
          <a:endParaRPr lang="en-US"/>
        </a:p>
      </dgm:t>
    </dgm:pt>
    <dgm:pt modelId="{C5306751-F021-4785-8B66-EAD359E394C0}" type="sibTrans" cxnId="{82AEFBEB-9A85-4946-BA6E-DE0A846CBF4B}">
      <dgm:prSet/>
      <dgm:spPr/>
      <dgm:t>
        <a:bodyPr/>
        <a:lstStyle/>
        <a:p>
          <a:endParaRPr lang="en-US"/>
        </a:p>
      </dgm:t>
    </dgm:pt>
    <dgm:pt modelId="{06E03845-F84F-481D-9E03-AF6562B33BB1}">
      <dgm:prSet/>
      <dgm:spPr/>
      <dgm:t>
        <a:bodyPr/>
        <a:lstStyle/>
        <a:p>
          <a:pPr>
            <a:lnSpc>
              <a:spcPct val="100000"/>
            </a:lnSpc>
          </a:pPr>
          <a:r>
            <a:rPr lang="en-IN" b="1" i="0" dirty="0"/>
            <a:t>Solubility</a:t>
          </a:r>
          <a:r>
            <a:rPr lang="en-IN" b="0" i="0" dirty="0"/>
            <a:t>: Reports the n-octanol-water partition coefficient (logP), indicating hydrophilicity.</a:t>
          </a:r>
          <a:endParaRPr lang="en-US" dirty="0"/>
        </a:p>
      </dgm:t>
    </dgm:pt>
    <dgm:pt modelId="{D6E3DF8B-7B02-403F-9113-EDF7831559FF}" type="parTrans" cxnId="{C9CB5DE4-9EE1-4BB8-9D36-D531C582177D}">
      <dgm:prSet/>
      <dgm:spPr/>
      <dgm:t>
        <a:bodyPr/>
        <a:lstStyle/>
        <a:p>
          <a:endParaRPr lang="en-US"/>
        </a:p>
      </dgm:t>
    </dgm:pt>
    <dgm:pt modelId="{69B031A2-FA11-429A-822B-3357CED81E27}" type="sibTrans" cxnId="{C9CB5DE4-9EE1-4BB8-9D36-D531C582177D}">
      <dgm:prSet/>
      <dgm:spPr/>
      <dgm:t>
        <a:bodyPr/>
        <a:lstStyle/>
        <a:p>
          <a:endParaRPr lang="en-US"/>
        </a:p>
      </dgm:t>
    </dgm:pt>
    <dgm:pt modelId="{F3AFE38B-F0CC-44F0-B55C-B03147C0624E}">
      <dgm:prSet/>
      <dgm:spPr/>
      <dgm:t>
        <a:bodyPr/>
        <a:lstStyle/>
        <a:p>
          <a:pPr>
            <a:lnSpc>
              <a:spcPct val="100000"/>
            </a:lnSpc>
          </a:pPr>
          <a:r>
            <a:rPr lang="en-IN" b="1" i="0" dirty="0"/>
            <a:t>Synthesizability (SA)</a:t>
          </a:r>
          <a:r>
            <a:rPr lang="en-IN" b="0" i="0" dirty="0"/>
            <a:t>: Quantifies ease of synthesis based on molecular complexity and fragment contributions.</a:t>
          </a:r>
          <a:endParaRPr lang="en-US" dirty="0"/>
        </a:p>
      </dgm:t>
    </dgm:pt>
    <dgm:pt modelId="{DE041DA7-7986-407A-A533-47BC28CD3170}" type="parTrans" cxnId="{88A35700-44D4-4B70-888E-2A3EB8CD3CCF}">
      <dgm:prSet/>
      <dgm:spPr/>
      <dgm:t>
        <a:bodyPr/>
        <a:lstStyle/>
        <a:p>
          <a:endParaRPr lang="en-US"/>
        </a:p>
      </dgm:t>
    </dgm:pt>
    <dgm:pt modelId="{F4F6334A-B24C-4D61-8A98-6B741C218B8A}" type="sibTrans" cxnId="{88A35700-44D4-4B70-888E-2A3EB8CD3CCF}">
      <dgm:prSet/>
      <dgm:spPr/>
      <dgm:t>
        <a:bodyPr/>
        <a:lstStyle/>
        <a:p>
          <a:endParaRPr lang="en-US"/>
        </a:p>
      </dgm:t>
    </dgm:pt>
    <dgm:pt modelId="{3958DD40-818F-4836-AAEB-D98DB5C75228}">
      <dgm:prSet/>
      <dgm:spPr/>
      <dgm:t>
        <a:bodyPr/>
        <a:lstStyle/>
        <a:p>
          <a:pPr>
            <a:lnSpc>
              <a:spcPct val="100000"/>
            </a:lnSpc>
            <a:defRPr b="1"/>
          </a:pPr>
          <a:r>
            <a:rPr lang="en-IN" b="1" i="0" dirty="0"/>
            <a:t>Dataset</a:t>
          </a:r>
          <a:endParaRPr lang="en-US" dirty="0"/>
        </a:p>
      </dgm:t>
    </dgm:pt>
    <dgm:pt modelId="{EA994837-19D4-4E38-842C-54495A1464BE}" type="parTrans" cxnId="{3960029E-CD4A-45D9-A8A1-CC857959AB0B}">
      <dgm:prSet/>
      <dgm:spPr/>
      <dgm:t>
        <a:bodyPr/>
        <a:lstStyle/>
        <a:p>
          <a:endParaRPr lang="en-US"/>
        </a:p>
      </dgm:t>
    </dgm:pt>
    <dgm:pt modelId="{49646B4A-8ED7-46D8-A8E2-94C6A56B1DD3}" type="sibTrans" cxnId="{3960029E-CD4A-45D9-A8A1-CC857959AB0B}">
      <dgm:prSet/>
      <dgm:spPr/>
      <dgm:t>
        <a:bodyPr/>
        <a:lstStyle/>
        <a:p>
          <a:endParaRPr lang="en-US"/>
        </a:p>
      </dgm:t>
    </dgm:pt>
    <dgm:pt modelId="{2224AF7F-D12F-4809-AF98-C012A4363269}">
      <dgm:prSet/>
      <dgm:spPr/>
      <dgm:t>
        <a:bodyPr/>
        <a:lstStyle/>
        <a:p>
          <a:pPr>
            <a:lnSpc>
              <a:spcPct val="100000"/>
            </a:lnSpc>
          </a:pPr>
          <a:r>
            <a:rPr lang="en-IN" b="0" i="0" dirty="0"/>
            <a:t>All experiments use the QM9 dataset, derived from the GDB-17 chemical database.</a:t>
          </a:r>
          <a:endParaRPr lang="en-US" dirty="0"/>
        </a:p>
      </dgm:t>
    </dgm:pt>
    <dgm:pt modelId="{853C5DAB-6A37-4E9B-AB83-EF14FE62142A}" type="parTrans" cxnId="{32FB32E9-C18B-46CE-B373-9EF94CD4EB53}">
      <dgm:prSet/>
      <dgm:spPr/>
      <dgm:t>
        <a:bodyPr/>
        <a:lstStyle/>
        <a:p>
          <a:endParaRPr lang="en-US"/>
        </a:p>
      </dgm:t>
    </dgm:pt>
    <dgm:pt modelId="{BE1DD169-CCA7-487D-9AD5-C644130AEB8D}" type="sibTrans" cxnId="{32FB32E9-C18B-46CE-B373-9EF94CD4EB53}">
      <dgm:prSet/>
      <dgm:spPr/>
      <dgm:t>
        <a:bodyPr/>
        <a:lstStyle/>
        <a:p>
          <a:endParaRPr lang="en-US"/>
        </a:p>
      </dgm:t>
    </dgm:pt>
    <dgm:pt modelId="{9EA5754B-F778-420D-AD60-AEBCC4A5F659}">
      <dgm:prSet/>
      <dgm:spPr/>
      <dgm:t>
        <a:bodyPr/>
        <a:lstStyle/>
        <a:p>
          <a:pPr>
            <a:lnSpc>
              <a:spcPct val="100000"/>
            </a:lnSpc>
          </a:pPr>
          <a:r>
            <a:rPr lang="en-IN" b="0" i="0" dirty="0"/>
            <a:t>QM9 contains 133,171 molecules with up to nine non-hydrogen atoms (C, N, O, F).</a:t>
          </a:r>
          <a:endParaRPr lang="en-US" dirty="0"/>
        </a:p>
      </dgm:t>
    </dgm:pt>
    <dgm:pt modelId="{241E6B07-438A-43C5-A242-F9FA7E3B6D9A}" type="parTrans" cxnId="{F499FC53-92B3-4F41-B887-1ED25CEFE9A8}">
      <dgm:prSet/>
      <dgm:spPr/>
      <dgm:t>
        <a:bodyPr/>
        <a:lstStyle/>
        <a:p>
          <a:endParaRPr lang="en-US"/>
        </a:p>
      </dgm:t>
    </dgm:pt>
    <dgm:pt modelId="{12242A27-0E6D-400D-8239-F56B13F70FD3}" type="sibTrans" cxnId="{F499FC53-92B3-4F41-B887-1ED25CEFE9A8}">
      <dgm:prSet/>
      <dgm:spPr/>
      <dgm:t>
        <a:bodyPr/>
        <a:lstStyle/>
        <a:p>
          <a:endParaRPr lang="en-US"/>
        </a:p>
      </dgm:t>
    </dgm:pt>
    <dgm:pt modelId="{0945B599-C65A-47E8-9828-D666FF86AAFB}">
      <dgm:prSet/>
      <dgm:spPr/>
      <dgm:t>
        <a:bodyPr/>
        <a:lstStyle/>
        <a:p>
          <a:pPr>
            <a:lnSpc>
              <a:spcPct val="100000"/>
            </a:lnSpc>
          </a:pPr>
          <a:r>
            <a:rPr lang="en-IN" b="0" i="0" dirty="0"/>
            <a:t>Average QED, solubility, and SA of QM9 molecules are 0.461, 0.289, and 0.327, respectively.</a:t>
          </a:r>
          <a:endParaRPr lang="en-US" dirty="0"/>
        </a:p>
      </dgm:t>
    </dgm:pt>
    <dgm:pt modelId="{C3475B27-A489-4890-9910-40F0D967C99A}" type="parTrans" cxnId="{7F6F433C-0DCA-46F1-9FB5-6E4D4BBA3C2A}">
      <dgm:prSet/>
      <dgm:spPr/>
      <dgm:t>
        <a:bodyPr/>
        <a:lstStyle/>
        <a:p>
          <a:endParaRPr lang="en-US"/>
        </a:p>
      </dgm:t>
    </dgm:pt>
    <dgm:pt modelId="{23054100-767F-4761-9AF7-0EB27BDBAB30}" type="sibTrans" cxnId="{7F6F433C-0DCA-46F1-9FB5-6E4D4BBA3C2A}">
      <dgm:prSet/>
      <dgm:spPr/>
      <dgm:t>
        <a:bodyPr/>
        <a:lstStyle/>
        <a:p>
          <a:endParaRPr lang="en-US"/>
        </a:p>
      </dgm:t>
    </dgm:pt>
    <dgm:pt modelId="{B71D43EA-163D-4C0E-9A2A-D0C4B7CDA415}">
      <dgm:prSet/>
      <dgm:spPr/>
      <dgm:t>
        <a:bodyPr/>
        <a:lstStyle/>
        <a:p>
          <a:pPr>
            <a:lnSpc>
              <a:spcPct val="100000"/>
            </a:lnSpc>
            <a:defRPr b="1"/>
          </a:pPr>
          <a:r>
            <a:rPr lang="en-IN" b="1" i="0" dirty="0"/>
            <a:t>Evaluation Metrics</a:t>
          </a:r>
          <a:endParaRPr lang="en-US" dirty="0"/>
        </a:p>
      </dgm:t>
    </dgm:pt>
    <dgm:pt modelId="{7571EA7D-E961-489E-A692-179A38FB30C1}" type="parTrans" cxnId="{E35E9FED-34A7-41FE-97FF-9C6B1F586576}">
      <dgm:prSet/>
      <dgm:spPr/>
      <dgm:t>
        <a:bodyPr/>
        <a:lstStyle/>
        <a:p>
          <a:endParaRPr lang="en-US"/>
        </a:p>
      </dgm:t>
    </dgm:pt>
    <dgm:pt modelId="{B49180B1-88A2-4C8F-9176-843B52453E4F}" type="sibTrans" cxnId="{E35E9FED-34A7-41FE-97FF-9C6B1F586576}">
      <dgm:prSet/>
      <dgm:spPr/>
      <dgm:t>
        <a:bodyPr/>
        <a:lstStyle/>
        <a:p>
          <a:endParaRPr lang="en-US"/>
        </a:p>
      </dgm:t>
    </dgm:pt>
    <dgm:pt modelId="{8A75A0F6-0519-464C-9770-14FEAD09CFEC}">
      <dgm:prSet/>
      <dgm:spPr/>
      <dgm:t>
        <a:bodyPr/>
        <a:lstStyle/>
        <a:p>
          <a:pPr>
            <a:lnSpc>
              <a:spcPct val="100000"/>
            </a:lnSpc>
          </a:pPr>
          <a:r>
            <a:rPr lang="en-IN" b="1" i="0" dirty="0"/>
            <a:t>Frechet Distance</a:t>
          </a:r>
          <a:r>
            <a:rPr lang="en-IN" b="0" i="0" dirty="0"/>
            <a:t>: Measures similarity between real and generated molecule distributions.</a:t>
          </a:r>
          <a:endParaRPr lang="en-US" dirty="0"/>
        </a:p>
      </dgm:t>
    </dgm:pt>
    <dgm:pt modelId="{BE40A05C-3984-4C65-95C7-EB7DD597BFAA}" type="parTrans" cxnId="{3CFCD1C5-B5C3-45C5-A743-6A909E7312CF}">
      <dgm:prSet/>
      <dgm:spPr/>
      <dgm:t>
        <a:bodyPr/>
        <a:lstStyle/>
        <a:p>
          <a:endParaRPr lang="en-US"/>
        </a:p>
      </dgm:t>
    </dgm:pt>
    <dgm:pt modelId="{F7C3FFF3-E8B1-48A5-A747-1FF9553630BA}" type="sibTrans" cxnId="{3CFCD1C5-B5C3-45C5-A743-6A909E7312CF}">
      <dgm:prSet/>
      <dgm:spPr/>
      <dgm:t>
        <a:bodyPr/>
        <a:lstStyle/>
        <a:p>
          <a:endParaRPr lang="en-US"/>
        </a:p>
      </dgm:t>
    </dgm:pt>
    <dgm:pt modelId="{34D80B88-C9EF-4812-99A1-B64A754380FA}">
      <dgm:prSet/>
      <dgm:spPr/>
      <dgm:t>
        <a:bodyPr/>
        <a:lstStyle/>
        <a:p>
          <a:pPr>
            <a:lnSpc>
              <a:spcPct val="100000"/>
            </a:lnSpc>
          </a:pPr>
          <a:r>
            <a:rPr lang="en-IN" b="1" i="0" dirty="0"/>
            <a:t>Kullback-Leibler (KL) Divergences</a:t>
          </a:r>
          <a:r>
            <a:rPr lang="en-IN" b="0" i="0" dirty="0"/>
            <a:t>: Assess how well a distribution approximates another. KL-divergence scores indicate better distribution capture.</a:t>
          </a:r>
          <a:endParaRPr lang="en-US" dirty="0"/>
        </a:p>
      </dgm:t>
    </dgm:pt>
    <dgm:pt modelId="{06C3482E-5D8B-4797-A6B9-066DF7D15501}" type="parTrans" cxnId="{8C2083D0-46B2-41D9-9388-CB7E1C713218}">
      <dgm:prSet/>
      <dgm:spPr/>
      <dgm:t>
        <a:bodyPr/>
        <a:lstStyle/>
        <a:p>
          <a:endParaRPr lang="en-US"/>
        </a:p>
      </dgm:t>
    </dgm:pt>
    <dgm:pt modelId="{C27D2853-ECCC-425A-92E0-A448CD83D68F}" type="sibTrans" cxnId="{8C2083D0-46B2-41D9-9388-CB7E1C713218}">
      <dgm:prSet/>
      <dgm:spPr/>
      <dgm:t>
        <a:bodyPr/>
        <a:lstStyle/>
        <a:p>
          <a:endParaRPr lang="en-US"/>
        </a:p>
      </dgm:t>
    </dgm:pt>
    <dgm:pt modelId="{28728591-CCF8-4308-9137-DDDB757AC1F4}" type="pres">
      <dgm:prSet presAssocID="{CE2B1C98-8100-48C7-801D-887CA904E961}" presName="root" presStyleCnt="0">
        <dgm:presLayoutVars>
          <dgm:dir/>
          <dgm:resizeHandles val="exact"/>
        </dgm:presLayoutVars>
      </dgm:prSet>
      <dgm:spPr/>
    </dgm:pt>
    <dgm:pt modelId="{28D44EB7-5D11-4867-886F-6B062AD30F6B}" type="pres">
      <dgm:prSet presAssocID="{262E7025-91E5-4173-9D65-ABEE4976DF84}" presName="compNode" presStyleCnt="0"/>
      <dgm:spPr/>
    </dgm:pt>
    <dgm:pt modelId="{24C2000C-89C2-4F91-85AF-68920AF66ABE}" type="pres">
      <dgm:prSet presAssocID="{262E7025-91E5-4173-9D65-ABEE4976DF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9EB529EC-396F-403D-8150-EB4D34A57E8D}" type="pres">
      <dgm:prSet presAssocID="{262E7025-91E5-4173-9D65-ABEE4976DF84}" presName="iconSpace" presStyleCnt="0"/>
      <dgm:spPr/>
    </dgm:pt>
    <dgm:pt modelId="{8C8C8895-3320-4A31-8D8E-1E3B86336132}" type="pres">
      <dgm:prSet presAssocID="{262E7025-91E5-4173-9D65-ABEE4976DF84}" presName="parTx" presStyleLbl="revTx" presStyleIdx="0" presStyleCnt="8">
        <dgm:presLayoutVars>
          <dgm:chMax val="0"/>
          <dgm:chPref val="0"/>
        </dgm:presLayoutVars>
      </dgm:prSet>
      <dgm:spPr/>
    </dgm:pt>
    <dgm:pt modelId="{EDE98C6C-0BBB-4512-8AF9-4E5E012C647F}" type="pres">
      <dgm:prSet presAssocID="{262E7025-91E5-4173-9D65-ABEE4976DF84}" presName="txSpace" presStyleCnt="0"/>
      <dgm:spPr/>
    </dgm:pt>
    <dgm:pt modelId="{253EF74D-810D-4624-AB7D-CB43EFB97A57}" type="pres">
      <dgm:prSet presAssocID="{262E7025-91E5-4173-9D65-ABEE4976DF84}" presName="desTx" presStyleLbl="revTx" presStyleIdx="1" presStyleCnt="8">
        <dgm:presLayoutVars/>
      </dgm:prSet>
      <dgm:spPr/>
    </dgm:pt>
    <dgm:pt modelId="{6470F3EB-1D9B-4273-AEE7-2830CBB955BF}" type="pres">
      <dgm:prSet presAssocID="{006B2FFB-732C-4743-88CA-C228A3B9D0AB}" presName="sibTrans" presStyleCnt="0"/>
      <dgm:spPr/>
    </dgm:pt>
    <dgm:pt modelId="{0180215C-CECE-4249-A2E4-C419C3477A0E}" type="pres">
      <dgm:prSet presAssocID="{CE62500C-3A72-4347-A536-4652200DAF39}" presName="compNode" presStyleCnt="0"/>
      <dgm:spPr/>
    </dgm:pt>
    <dgm:pt modelId="{E5BA5950-5420-4FCD-B180-7CAD64989A2B}" type="pres">
      <dgm:prSet presAssocID="{CE62500C-3A72-4347-A536-4652200DAF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ine"/>
        </a:ext>
      </dgm:extLst>
    </dgm:pt>
    <dgm:pt modelId="{304F9108-8ADF-4348-9F27-40727F45A61D}" type="pres">
      <dgm:prSet presAssocID="{CE62500C-3A72-4347-A536-4652200DAF39}" presName="iconSpace" presStyleCnt="0"/>
      <dgm:spPr/>
    </dgm:pt>
    <dgm:pt modelId="{CA208458-05A2-4663-9F41-5F536EF1035F}" type="pres">
      <dgm:prSet presAssocID="{CE62500C-3A72-4347-A536-4652200DAF39}" presName="parTx" presStyleLbl="revTx" presStyleIdx="2" presStyleCnt="8">
        <dgm:presLayoutVars>
          <dgm:chMax val="0"/>
          <dgm:chPref val="0"/>
        </dgm:presLayoutVars>
      </dgm:prSet>
      <dgm:spPr/>
    </dgm:pt>
    <dgm:pt modelId="{20D02107-925F-404E-B097-FDE1DFD954B2}" type="pres">
      <dgm:prSet presAssocID="{CE62500C-3A72-4347-A536-4652200DAF39}" presName="txSpace" presStyleCnt="0"/>
      <dgm:spPr/>
    </dgm:pt>
    <dgm:pt modelId="{8C0E2DA7-8902-47DD-8662-780CFD3B5177}" type="pres">
      <dgm:prSet presAssocID="{CE62500C-3A72-4347-A536-4652200DAF39}" presName="desTx" presStyleLbl="revTx" presStyleIdx="3" presStyleCnt="8">
        <dgm:presLayoutVars/>
      </dgm:prSet>
      <dgm:spPr/>
    </dgm:pt>
    <dgm:pt modelId="{297856D8-6D51-483E-8AE6-97BBC9ED2D9B}" type="pres">
      <dgm:prSet presAssocID="{81462A12-7795-4A4E-9264-BBD165F6C091}" presName="sibTrans" presStyleCnt="0"/>
      <dgm:spPr/>
    </dgm:pt>
    <dgm:pt modelId="{4D8016FE-D140-44BB-8BD3-4D123A8E9BE5}" type="pres">
      <dgm:prSet presAssocID="{3958DD40-818F-4836-AAEB-D98DB5C75228}" presName="compNode" presStyleCnt="0"/>
      <dgm:spPr/>
    </dgm:pt>
    <dgm:pt modelId="{B2421CF2-0871-4D71-ACA4-7E7B1AD627EF}" type="pres">
      <dgm:prSet presAssocID="{3958DD40-818F-4836-AAEB-D98DB5C752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3CB5FB3-8A9D-476C-8628-35BC0965B6D9}" type="pres">
      <dgm:prSet presAssocID="{3958DD40-818F-4836-AAEB-D98DB5C75228}" presName="iconSpace" presStyleCnt="0"/>
      <dgm:spPr/>
    </dgm:pt>
    <dgm:pt modelId="{24AA2230-6172-41C1-A4E6-AE58119E2618}" type="pres">
      <dgm:prSet presAssocID="{3958DD40-818F-4836-AAEB-D98DB5C75228}" presName="parTx" presStyleLbl="revTx" presStyleIdx="4" presStyleCnt="8">
        <dgm:presLayoutVars>
          <dgm:chMax val="0"/>
          <dgm:chPref val="0"/>
        </dgm:presLayoutVars>
      </dgm:prSet>
      <dgm:spPr/>
    </dgm:pt>
    <dgm:pt modelId="{690A8140-ABFD-4AC8-BD7B-D90EBDF09A24}" type="pres">
      <dgm:prSet presAssocID="{3958DD40-818F-4836-AAEB-D98DB5C75228}" presName="txSpace" presStyleCnt="0"/>
      <dgm:spPr/>
    </dgm:pt>
    <dgm:pt modelId="{8BDF697C-E200-49E6-AD03-D09104A58EB4}" type="pres">
      <dgm:prSet presAssocID="{3958DD40-818F-4836-AAEB-D98DB5C75228}" presName="desTx" presStyleLbl="revTx" presStyleIdx="5" presStyleCnt="8">
        <dgm:presLayoutVars/>
      </dgm:prSet>
      <dgm:spPr/>
    </dgm:pt>
    <dgm:pt modelId="{D40FF56E-606B-46AF-AE85-916F99A3E43D}" type="pres">
      <dgm:prSet presAssocID="{49646B4A-8ED7-46D8-A8E2-94C6A56B1DD3}" presName="sibTrans" presStyleCnt="0"/>
      <dgm:spPr/>
    </dgm:pt>
    <dgm:pt modelId="{711FE6F9-0D1B-45E1-8DF6-A11CBC740BE9}" type="pres">
      <dgm:prSet presAssocID="{B71D43EA-163D-4C0E-9A2A-D0C4B7CDA415}" presName="compNode" presStyleCnt="0"/>
      <dgm:spPr/>
    </dgm:pt>
    <dgm:pt modelId="{0F3FFA65-B1FB-4A3B-94D7-4E63B11A4636}" type="pres">
      <dgm:prSet presAssocID="{B71D43EA-163D-4C0E-9A2A-D0C4B7CDA4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aker"/>
        </a:ext>
      </dgm:extLst>
    </dgm:pt>
    <dgm:pt modelId="{4B9D8F76-815A-48B8-83ED-2B3EC0347FE7}" type="pres">
      <dgm:prSet presAssocID="{B71D43EA-163D-4C0E-9A2A-D0C4B7CDA415}" presName="iconSpace" presStyleCnt="0"/>
      <dgm:spPr/>
    </dgm:pt>
    <dgm:pt modelId="{BA6AE630-7FF9-4008-AE4C-C06D05BD690B}" type="pres">
      <dgm:prSet presAssocID="{B71D43EA-163D-4C0E-9A2A-D0C4B7CDA415}" presName="parTx" presStyleLbl="revTx" presStyleIdx="6" presStyleCnt="8">
        <dgm:presLayoutVars>
          <dgm:chMax val="0"/>
          <dgm:chPref val="0"/>
        </dgm:presLayoutVars>
      </dgm:prSet>
      <dgm:spPr/>
    </dgm:pt>
    <dgm:pt modelId="{20477ABB-E879-4CC2-9D7E-45936A7F2287}" type="pres">
      <dgm:prSet presAssocID="{B71D43EA-163D-4C0E-9A2A-D0C4B7CDA415}" presName="txSpace" presStyleCnt="0"/>
      <dgm:spPr/>
    </dgm:pt>
    <dgm:pt modelId="{6C3C5B29-21DB-4C3A-B7D3-121C35CE326F}" type="pres">
      <dgm:prSet presAssocID="{B71D43EA-163D-4C0E-9A2A-D0C4B7CDA415}" presName="desTx" presStyleLbl="revTx" presStyleIdx="7" presStyleCnt="8">
        <dgm:presLayoutVars/>
      </dgm:prSet>
      <dgm:spPr/>
    </dgm:pt>
  </dgm:ptLst>
  <dgm:cxnLst>
    <dgm:cxn modelId="{88A35700-44D4-4B70-888E-2A3EB8CD3CCF}" srcId="{CE62500C-3A72-4347-A536-4652200DAF39}" destId="{F3AFE38B-F0CC-44F0-B55C-B03147C0624E}" srcOrd="2" destOrd="0" parTransId="{DE041DA7-7986-407A-A533-47BC28CD3170}" sibTransId="{F4F6334A-B24C-4D61-8A98-6B741C218B8A}"/>
    <dgm:cxn modelId="{16CCB405-2A3E-4895-9340-7810E6C4CDB3}" type="presOf" srcId="{2224AF7F-D12F-4809-AF98-C012A4363269}" destId="{8BDF697C-E200-49E6-AD03-D09104A58EB4}" srcOrd="0" destOrd="0" presId="urn:microsoft.com/office/officeart/2018/2/layout/IconLabelDescriptionList"/>
    <dgm:cxn modelId="{F36AD507-B362-41D5-B73D-6B237B151442}" srcId="{262E7025-91E5-4173-9D65-ABEE4976DF84}" destId="{AEB2BBE5-259A-44CD-BAC2-41BA923B963E}" srcOrd="2" destOrd="0" parTransId="{62077DA8-8894-4C2E-A5C2-C4674C878F0B}" sibTransId="{97E8C3C5-04FB-4E2A-958D-F067759B26E2}"/>
    <dgm:cxn modelId="{78D1CC1A-D31B-428F-87BE-1B29EA3185CC}" type="presOf" srcId="{8A75A0F6-0519-464C-9770-14FEAD09CFEC}" destId="{6C3C5B29-21DB-4C3A-B7D3-121C35CE326F}" srcOrd="0" destOrd="0" presId="urn:microsoft.com/office/officeart/2018/2/layout/IconLabelDescriptionList"/>
    <dgm:cxn modelId="{C58C681B-9FBD-441D-B6EC-CE67D0884288}" srcId="{CE2B1C98-8100-48C7-801D-887CA904E961}" destId="{262E7025-91E5-4173-9D65-ABEE4976DF84}" srcOrd="0" destOrd="0" parTransId="{D4093F69-A522-4570-BE7A-81109963F837}" sibTransId="{006B2FFB-732C-4743-88CA-C228A3B9D0AB}"/>
    <dgm:cxn modelId="{1C21CC38-CF79-4984-A8C5-BFEE64615A0C}" type="presOf" srcId="{7CF471D7-772F-4A92-92F6-1A9364D753DC}" destId="{253EF74D-810D-4624-AB7D-CB43EFB97A57}" srcOrd="0" destOrd="3" presId="urn:microsoft.com/office/officeart/2018/2/layout/IconLabelDescriptionList"/>
    <dgm:cxn modelId="{4153BF3B-2895-4BC0-9FF6-1B135806AE38}" type="presOf" srcId="{24578DB5-7A74-4031-BA79-465C751112E2}" destId="{253EF74D-810D-4624-AB7D-CB43EFB97A57}" srcOrd="0" destOrd="1" presId="urn:microsoft.com/office/officeart/2018/2/layout/IconLabelDescriptionList"/>
    <dgm:cxn modelId="{7F6F433C-0DCA-46F1-9FB5-6E4D4BBA3C2A}" srcId="{3958DD40-818F-4836-AAEB-D98DB5C75228}" destId="{0945B599-C65A-47E8-9828-D666FF86AAFB}" srcOrd="2" destOrd="0" parTransId="{C3475B27-A489-4890-9910-40F0D967C99A}" sibTransId="{23054100-767F-4761-9AF7-0EB27BDBAB30}"/>
    <dgm:cxn modelId="{9594A45D-1577-4A21-B813-0F8BDD28976F}" type="presOf" srcId="{CE62500C-3A72-4347-A536-4652200DAF39}" destId="{CA208458-05A2-4663-9F41-5F536EF1035F}" srcOrd="0" destOrd="0" presId="urn:microsoft.com/office/officeart/2018/2/layout/IconLabelDescriptionList"/>
    <dgm:cxn modelId="{40760E63-63AE-43D8-B45C-0DEA1FEFE65A}" type="presOf" srcId="{262E7025-91E5-4173-9D65-ABEE4976DF84}" destId="{8C8C8895-3320-4A31-8D8E-1E3B86336132}" srcOrd="0" destOrd="0" presId="urn:microsoft.com/office/officeart/2018/2/layout/IconLabelDescriptionList"/>
    <dgm:cxn modelId="{720E0846-D487-4295-BC8B-1949E6C52201}" srcId="{262E7025-91E5-4173-9D65-ABEE4976DF84}" destId="{387CB380-F070-4409-9FBE-B5921D2A7502}" srcOrd="0" destOrd="0" parTransId="{A071FE2B-CFB1-44AF-AA5F-D5F56D131EA9}" sibTransId="{7CE462F2-FC09-4E3F-A86F-F51E8AD473C3}"/>
    <dgm:cxn modelId="{D3508B47-7379-41D4-9995-BC13838F8D17}" type="presOf" srcId="{AEB2BBE5-259A-44CD-BAC2-41BA923B963E}" destId="{253EF74D-810D-4624-AB7D-CB43EFB97A57}" srcOrd="0" destOrd="2" presId="urn:microsoft.com/office/officeart/2018/2/layout/IconLabelDescriptionList"/>
    <dgm:cxn modelId="{C7431B4E-4EAB-4C4C-A13E-FDA8C3C52DD0}" type="presOf" srcId="{3958DD40-818F-4836-AAEB-D98DB5C75228}" destId="{24AA2230-6172-41C1-A4E6-AE58119E2618}" srcOrd="0" destOrd="0" presId="urn:microsoft.com/office/officeart/2018/2/layout/IconLabelDescriptionList"/>
    <dgm:cxn modelId="{791F4A70-2DF8-45AB-B0A3-61552742F7DC}" type="presOf" srcId="{387CB380-F070-4409-9FBE-B5921D2A7502}" destId="{253EF74D-810D-4624-AB7D-CB43EFB97A57}" srcOrd="0" destOrd="0" presId="urn:microsoft.com/office/officeart/2018/2/layout/IconLabelDescriptionList"/>
    <dgm:cxn modelId="{F499FC53-92B3-4F41-B887-1ED25CEFE9A8}" srcId="{3958DD40-818F-4836-AAEB-D98DB5C75228}" destId="{9EA5754B-F778-420D-AD60-AEBCC4A5F659}" srcOrd="1" destOrd="0" parTransId="{241E6B07-438A-43C5-A242-F9FA7E3B6D9A}" sibTransId="{12242A27-0E6D-400D-8239-F56B13F70FD3}"/>
    <dgm:cxn modelId="{F109157D-2AA8-4ADB-A5DB-6258BB094603}" srcId="{262E7025-91E5-4173-9D65-ABEE4976DF84}" destId="{7CF471D7-772F-4A92-92F6-1A9364D753DC}" srcOrd="3" destOrd="0" parTransId="{F4618C26-EC8E-4878-B6B9-2B0BFC031D7D}" sibTransId="{6F64E88B-DC20-4411-8F2F-89064B7D5742}"/>
    <dgm:cxn modelId="{AC4E848A-33D1-4D3D-A3B6-0E5DED2C55E4}" srcId="{CE2B1C98-8100-48C7-801D-887CA904E961}" destId="{CE62500C-3A72-4347-A536-4652200DAF39}" srcOrd="1" destOrd="0" parTransId="{793BB673-3809-4F71-B73B-C66ED86E5DA9}" sibTransId="{81462A12-7795-4A4E-9264-BBD165F6C091}"/>
    <dgm:cxn modelId="{1DE7EB8A-5085-4D2D-86B5-423C42BE734B}" srcId="{262E7025-91E5-4173-9D65-ABEE4976DF84}" destId="{24578DB5-7A74-4031-BA79-465C751112E2}" srcOrd="1" destOrd="0" parTransId="{1800BA37-3B62-4BB3-A099-82604710E85F}" sibTransId="{E8D80C4F-C267-484E-B84D-7A564870CD76}"/>
    <dgm:cxn modelId="{3960029E-CD4A-45D9-A8A1-CC857959AB0B}" srcId="{CE2B1C98-8100-48C7-801D-887CA904E961}" destId="{3958DD40-818F-4836-AAEB-D98DB5C75228}" srcOrd="2" destOrd="0" parTransId="{EA994837-19D4-4E38-842C-54495A1464BE}" sibTransId="{49646B4A-8ED7-46D8-A8E2-94C6A56B1DD3}"/>
    <dgm:cxn modelId="{31D0EEB5-8609-43E4-9710-47F90A63DC60}" type="presOf" srcId="{CE2B1C98-8100-48C7-801D-887CA904E961}" destId="{28728591-CCF8-4308-9137-DDDB757AC1F4}" srcOrd="0" destOrd="0" presId="urn:microsoft.com/office/officeart/2018/2/layout/IconLabelDescriptionList"/>
    <dgm:cxn modelId="{2ED960B8-28DE-4C0A-AB6B-26215B151047}" type="presOf" srcId="{34D80B88-C9EF-4812-99A1-B64A754380FA}" destId="{6C3C5B29-21DB-4C3A-B7D3-121C35CE326F}" srcOrd="0" destOrd="1" presId="urn:microsoft.com/office/officeart/2018/2/layout/IconLabelDescriptionList"/>
    <dgm:cxn modelId="{1D73C8B8-640D-47E2-B241-3EC56A0CBD3E}" type="presOf" srcId="{9EA5754B-F778-420D-AD60-AEBCC4A5F659}" destId="{8BDF697C-E200-49E6-AD03-D09104A58EB4}" srcOrd="0" destOrd="1" presId="urn:microsoft.com/office/officeart/2018/2/layout/IconLabelDescriptionList"/>
    <dgm:cxn modelId="{C0AA38BB-3AE9-443C-8610-921D7C0474A8}" type="presOf" srcId="{36D75A80-A7A3-435A-913B-8857614F676F}" destId="{8C0E2DA7-8902-47DD-8662-780CFD3B5177}" srcOrd="0" destOrd="0" presId="urn:microsoft.com/office/officeart/2018/2/layout/IconLabelDescriptionList"/>
    <dgm:cxn modelId="{FB59C6BB-0204-45F9-A225-DB905385533F}" type="presOf" srcId="{06E03845-F84F-481D-9E03-AF6562B33BB1}" destId="{8C0E2DA7-8902-47DD-8662-780CFD3B5177}" srcOrd="0" destOrd="1" presId="urn:microsoft.com/office/officeart/2018/2/layout/IconLabelDescriptionList"/>
    <dgm:cxn modelId="{3CFCD1C5-B5C3-45C5-A743-6A909E7312CF}" srcId="{B71D43EA-163D-4C0E-9A2A-D0C4B7CDA415}" destId="{8A75A0F6-0519-464C-9770-14FEAD09CFEC}" srcOrd="0" destOrd="0" parTransId="{BE40A05C-3984-4C65-95C7-EB7DD597BFAA}" sibTransId="{F7C3FFF3-E8B1-48A5-A747-1FF9553630BA}"/>
    <dgm:cxn modelId="{376393C6-382E-43E6-857D-5994109BBDB2}" type="presOf" srcId="{B71D43EA-163D-4C0E-9A2A-D0C4B7CDA415}" destId="{BA6AE630-7FF9-4008-AE4C-C06D05BD690B}" srcOrd="0" destOrd="0" presId="urn:microsoft.com/office/officeart/2018/2/layout/IconLabelDescriptionList"/>
    <dgm:cxn modelId="{3F96D8CC-AC72-4528-B634-EE4FC818B1A8}" type="presOf" srcId="{F3AFE38B-F0CC-44F0-B55C-B03147C0624E}" destId="{8C0E2DA7-8902-47DD-8662-780CFD3B5177}" srcOrd="0" destOrd="2" presId="urn:microsoft.com/office/officeart/2018/2/layout/IconLabelDescriptionList"/>
    <dgm:cxn modelId="{8C2083D0-46B2-41D9-9388-CB7E1C713218}" srcId="{B71D43EA-163D-4C0E-9A2A-D0C4B7CDA415}" destId="{34D80B88-C9EF-4812-99A1-B64A754380FA}" srcOrd="1" destOrd="0" parTransId="{06C3482E-5D8B-4797-A6B9-066DF7D15501}" sibTransId="{C27D2853-ECCC-425A-92E0-A448CD83D68F}"/>
    <dgm:cxn modelId="{C9CB5DE4-9EE1-4BB8-9D36-D531C582177D}" srcId="{CE62500C-3A72-4347-A536-4652200DAF39}" destId="{06E03845-F84F-481D-9E03-AF6562B33BB1}" srcOrd="1" destOrd="0" parTransId="{D6E3DF8B-7B02-403F-9113-EDF7831559FF}" sibTransId="{69B031A2-FA11-429A-822B-3357CED81E27}"/>
    <dgm:cxn modelId="{32FB32E9-C18B-46CE-B373-9EF94CD4EB53}" srcId="{3958DD40-818F-4836-AAEB-D98DB5C75228}" destId="{2224AF7F-D12F-4809-AF98-C012A4363269}" srcOrd="0" destOrd="0" parTransId="{853C5DAB-6A37-4E9B-AB83-EF14FE62142A}" sibTransId="{BE1DD169-CCA7-487D-9AD5-C644130AEB8D}"/>
    <dgm:cxn modelId="{82AEFBEB-9A85-4946-BA6E-DE0A846CBF4B}" srcId="{CE62500C-3A72-4347-A536-4652200DAF39}" destId="{36D75A80-A7A3-435A-913B-8857614F676F}" srcOrd="0" destOrd="0" parTransId="{92E6BF8A-32BB-46F4-AA03-F678A9EB734C}" sibTransId="{C5306751-F021-4785-8B66-EAD359E394C0}"/>
    <dgm:cxn modelId="{E35E9FED-34A7-41FE-97FF-9C6B1F586576}" srcId="{CE2B1C98-8100-48C7-801D-887CA904E961}" destId="{B71D43EA-163D-4C0E-9A2A-D0C4B7CDA415}" srcOrd="3" destOrd="0" parTransId="{7571EA7D-E961-489E-A692-179A38FB30C1}" sibTransId="{B49180B1-88A2-4C8F-9176-843B52453E4F}"/>
    <dgm:cxn modelId="{3E7746F6-A2A2-4EDC-A26E-38990040D826}" type="presOf" srcId="{0945B599-C65A-47E8-9828-D666FF86AAFB}" destId="{8BDF697C-E200-49E6-AD03-D09104A58EB4}" srcOrd="0" destOrd="2" presId="urn:microsoft.com/office/officeart/2018/2/layout/IconLabelDescriptionList"/>
    <dgm:cxn modelId="{FC1E1D3A-9E03-4425-854F-C114AA7FF303}" type="presParOf" srcId="{28728591-CCF8-4308-9137-DDDB757AC1F4}" destId="{28D44EB7-5D11-4867-886F-6B062AD30F6B}" srcOrd="0" destOrd="0" presId="urn:microsoft.com/office/officeart/2018/2/layout/IconLabelDescriptionList"/>
    <dgm:cxn modelId="{35D06430-308E-4DD5-89AE-D43CBF55FC47}" type="presParOf" srcId="{28D44EB7-5D11-4867-886F-6B062AD30F6B}" destId="{24C2000C-89C2-4F91-85AF-68920AF66ABE}" srcOrd="0" destOrd="0" presId="urn:microsoft.com/office/officeart/2018/2/layout/IconLabelDescriptionList"/>
    <dgm:cxn modelId="{9B02F49E-5275-478D-9DB3-B0A03D75CD3D}" type="presParOf" srcId="{28D44EB7-5D11-4867-886F-6B062AD30F6B}" destId="{9EB529EC-396F-403D-8150-EB4D34A57E8D}" srcOrd="1" destOrd="0" presId="urn:microsoft.com/office/officeart/2018/2/layout/IconLabelDescriptionList"/>
    <dgm:cxn modelId="{DDD2BA22-8DC2-4C19-93E4-478E39B58C24}" type="presParOf" srcId="{28D44EB7-5D11-4867-886F-6B062AD30F6B}" destId="{8C8C8895-3320-4A31-8D8E-1E3B86336132}" srcOrd="2" destOrd="0" presId="urn:microsoft.com/office/officeart/2018/2/layout/IconLabelDescriptionList"/>
    <dgm:cxn modelId="{3CCB0404-13BF-465D-BC80-164F11858A92}" type="presParOf" srcId="{28D44EB7-5D11-4867-886F-6B062AD30F6B}" destId="{EDE98C6C-0BBB-4512-8AF9-4E5E012C647F}" srcOrd="3" destOrd="0" presId="urn:microsoft.com/office/officeart/2018/2/layout/IconLabelDescriptionList"/>
    <dgm:cxn modelId="{76BC2576-2D53-41BF-9C7D-A50C3AF477D6}" type="presParOf" srcId="{28D44EB7-5D11-4867-886F-6B062AD30F6B}" destId="{253EF74D-810D-4624-AB7D-CB43EFB97A57}" srcOrd="4" destOrd="0" presId="urn:microsoft.com/office/officeart/2018/2/layout/IconLabelDescriptionList"/>
    <dgm:cxn modelId="{49CD1430-B35E-4A8B-A0F3-FFF49854DA23}" type="presParOf" srcId="{28728591-CCF8-4308-9137-DDDB757AC1F4}" destId="{6470F3EB-1D9B-4273-AEE7-2830CBB955BF}" srcOrd="1" destOrd="0" presId="urn:microsoft.com/office/officeart/2018/2/layout/IconLabelDescriptionList"/>
    <dgm:cxn modelId="{93A5AEA6-67B5-4373-8C76-ABE1139BA8CA}" type="presParOf" srcId="{28728591-CCF8-4308-9137-DDDB757AC1F4}" destId="{0180215C-CECE-4249-A2E4-C419C3477A0E}" srcOrd="2" destOrd="0" presId="urn:microsoft.com/office/officeart/2018/2/layout/IconLabelDescriptionList"/>
    <dgm:cxn modelId="{0139E44A-F227-488D-9169-CF64F87EC7A9}" type="presParOf" srcId="{0180215C-CECE-4249-A2E4-C419C3477A0E}" destId="{E5BA5950-5420-4FCD-B180-7CAD64989A2B}" srcOrd="0" destOrd="0" presId="urn:microsoft.com/office/officeart/2018/2/layout/IconLabelDescriptionList"/>
    <dgm:cxn modelId="{69A63865-ED12-450D-84F5-B5D743B4DAC4}" type="presParOf" srcId="{0180215C-CECE-4249-A2E4-C419C3477A0E}" destId="{304F9108-8ADF-4348-9F27-40727F45A61D}" srcOrd="1" destOrd="0" presId="urn:microsoft.com/office/officeart/2018/2/layout/IconLabelDescriptionList"/>
    <dgm:cxn modelId="{C8991D2E-8492-4EFF-BE80-77FB1B3E113A}" type="presParOf" srcId="{0180215C-CECE-4249-A2E4-C419C3477A0E}" destId="{CA208458-05A2-4663-9F41-5F536EF1035F}" srcOrd="2" destOrd="0" presId="urn:microsoft.com/office/officeart/2018/2/layout/IconLabelDescriptionList"/>
    <dgm:cxn modelId="{B0328E9E-5857-48A2-9995-9CAF373F74BC}" type="presParOf" srcId="{0180215C-CECE-4249-A2E4-C419C3477A0E}" destId="{20D02107-925F-404E-B097-FDE1DFD954B2}" srcOrd="3" destOrd="0" presId="urn:microsoft.com/office/officeart/2018/2/layout/IconLabelDescriptionList"/>
    <dgm:cxn modelId="{23865DFF-8391-4F8C-B859-1D14172AF06B}" type="presParOf" srcId="{0180215C-CECE-4249-A2E4-C419C3477A0E}" destId="{8C0E2DA7-8902-47DD-8662-780CFD3B5177}" srcOrd="4" destOrd="0" presId="urn:microsoft.com/office/officeart/2018/2/layout/IconLabelDescriptionList"/>
    <dgm:cxn modelId="{FB618ED6-FEC3-4D6C-81CA-ED5BAA31229E}" type="presParOf" srcId="{28728591-CCF8-4308-9137-DDDB757AC1F4}" destId="{297856D8-6D51-483E-8AE6-97BBC9ED2D9B}" srcOrd="3" destOrd="0" presId="urn:microsoft.com/office/officeart/2018/2/layout/IconLabelDescriptionList"/>
    <dgm:cxn modelId="{080958DE-A26A-45AE-BB51-3EA13516E9AB}" type="presParOf" srcId="{28728591-CCF8-4308-9137-DDDB757AC1F4}" destId="{4D8016FE-D140-44BB-8BD3-4D123A8E9BE5}" srcOrd="4" destOrd="0" presId="urn:microsoft.com/office/officeart/2018/2/layout/IconLabelDescriptionList"/>
    <dgm:cxn modelId="{9B7E6CBA-22F4-45A4-B034-774A962DB57D}" type="presParOf" srcId="{4D8016FE-D140-44BB-8BD3-4D123A8E9BE5}" destId="{B2421CF2-0871-4D71-ACA4-7E7B1AD627EF}" srcOrd="0" destOrd="0" presId="urn:microsoft.com/office/officeart/2018/2/layout/IconLabelDescriptionList"/>
    <dgm:cxn modelId="{31CAB90C-8CCE-41F5-856D-51C12DA8C9CC}" type="presParOf" srcId="{4D8016FE-D140-44BB-8BD3-4D123A8E9BE5}" destId="{93CB5FB3-8A9D-476C-8628-35BC0965B6D9}" srcOrd="1" destOrd="0" presId="urn:microsoft.com/office/officeart/2018/2/layout/IconLabelDescriptionList"/>
    <dgm:cxn modelId="{EC10ADFF-77C2-4273-8192-A44BC89415E7}" type="presParOf" srcId="{4D8016FE-D140-44BB-8BD3-4D123A8E9BE5}" destId="{24AA2230-6172-41C1-A4E6-AE58119E2618}" srcOrd="2" destOrd="0" presId="urn:microsoft.com/office/officeart/2018/2/layout/IconLabelDescriptionList"/>
    <dgm:cxn modelId="{E24854E3-42C0-4C3F-B4C8-0669678DB442}" type="presParOf" srcId="{4D8016FE-D140-44BB-8BD3-4D123A8E9BE5}" destId="{690A8140-ABFD-4AC8-BD7B-D90EBDF09A24}" srcOrd="3" destOrd="0" presId="urn:microsoft.com/office/officeart/2018/2/layout/IconLabelDescriptionList"/>
    <dgm:cxn modelId="{B6697066-0499-4AA9-A7BA-4510C69CFE86}" type="presParOf" srcId="{4D8016FE-D140-44BB-8BD3-4D123A8E9BE5}" destId="{8BDF697C-E200-49E6-AD03-D09104A58EB4}" srcOrd="4" destOrd="0" presId="urn:microsoft.com/office/officeart/2018/2/layout/IconLabelDescriptionList"/>
    <dgm:cxn modelId="{411D8DB2-F0EA-4950-BEC8-C160D5C85C91}" type="presParOf" srcId="{28728591-CCF8-4308-9137-DDDB757AC1F4}" destId="{D40FF56E-606B-46AF-AE85-916F99A3E43D}" srcOrd="5" destOrd="0" presId="urn:microsoft.com/office/officeart/2018/2/layout/IconLabelDescriptionList"/>
    <dgm:cxn modelId="{EBDBE5B0-9435-41FB-86F6-A937CF2A1AB7}" type="presParOf" srcId="{28728591-CCF8-4308-9137-DDDB757AC1F4}" destId="{711FE6F9-0D1B-45E1-8DF6-A11CBC740BE9}" srcOrd="6" destOrd="0" presId="urn:microsoft.com/office/officeart/2018/2/layout/IconLabelDescriptionList"/>
    <dgm:cxn modelId="{4A124ABF-2798-448B-9507-9B63B3087FFC}" type="presParOf" srcId="{711FE6F9-0D1B-45E1-8DF6-A11CBC740BE9}" destId="{0F3FFA65-B1FB-4A3B-94D7-4E63B11A4636}" srcOrd="0" destOrd="0" presId="urn:microsoft.com/office/officeart/2018/2/layout/IconLabelDescriptionList"/>
    <dgm:cxn modelId="{3F105513-D6DF-470A-9F24-F98E63EEEEB0}" type="presParOf" srcId="{711FE6F9-0D1B-45E1-8DF6-A11CBC740BE9}" destId="{4B9D8F76-815A-48B8-83ED-2B3EC0347FE7}" srcOrd="1" destOrd="0" presId="urn:microsoft.com/office/officeart/2018/2/layout/IconLabelDescriptionList"/>
    <dgm:cxn modelId="{87FB2A16-0076-4A1A-818B-9A87D573BAF3}" type="presParOf" srcId="{711FE6F9-0D1B-45E1-8DF6-A11CBC740BE9}" destId="{BA6AE630-7FF9-4008-AE4C-C06D05BD690B}" srcOrd="2" destOrd="0" presId="urn:microsoft.com/office/officeart/2018/2/layout/IconLabelDescriptionList"/>
    <dgm:cxn modelId="{103D8933-755D-46F2-A2CD-7CFBF9B2B4F0}" type="presParOf" srcId="{711FE6F9-0D1B-45E1-8DF6-A11CBC740BE9}" destId="{20477ABB-E879-4CC2-9D7E-45936A7F2287}" srcOrd="3" destOrd="0" presId="urn:microsoft.com/office/officeart/2018/2/layout/IconLabelDescriptionList"/>
    <dgm:cxn modelId="{F5B130AE-AA8A-4B97-BBC2-AC2231338314}" type="presParOf" srcId="{711FE6F9-0D1B-45E1-8DF6-A11CBC740BE9}" destId="{6C3C5B29-21DB-4C3A-B7D3-121C35CE326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254DD3-FF74-432A-AF27-3463E7242D3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698DD86-69F0-46E9-BD6E-F7A203A6268D}">
      <dgm:prSet/>
      <dgm:spPr/>
      <dgm:t>
        <a:bodyPr/>
        <a:lstStyle/>
        <a:p>
          <a:pPr>
            <a:lnSpc>
              <a:spcPct val="100000"/>
            </a:lnSpc>
            <a:defRPr b="1"/>
          </a:pPr>
          <a:r>
            <a:rPr lang="en-US" b="1" i="0" dirty="0"/>
            <a:t>Integration of VQCs in Discriminator and Noise Generation</a:t>
          </a:r>
          <a:endParaRPr lang="en-US" dirty="0"/>
        </a:p>
      </dgm:t>
    </dgm:pt>
    <dgm:pt modelId="{2B0DDA90-47E4-4CB3-959E-7A9FD016E570}" type="parTrans" cxnId="{907D821B-4E30-4997-96CE-9AA4C1B674C1}">
      <dgm:prSet/>
      <dgm:spPr/>
      <dgm:t>
        <a:bodyPr/>
        <a:lstStyle/>
        <a:p>
          <a:endParaRPr lang="en-US"/>
        </a:p>
      </dgm:t>
    </dgm:pt>
    <dgm:pt modelId="{21EC7628-5CD3-4960-A9E4-C155E7767D53}" type="sibTrans" cxnId="{907D821B-4E30-4997-96CE-9AA4C1B674C1}">
      <dgm:prSet/>
      <dgm:spPr/>
      <dgm:t>
        <a:bodyPr/>
        <a:lstStyle/>
        <a:p>
          <a:endParaRPr lang="en-US"/>
        </a:p>
      </dgm:t>
    </dgm:pt>
    <dgm:pt modelId="{F44E1CB6-B8E4-4CEB-9CE6-8C006DEFBD83}">
      <dgm:prSet/>
      <dgm:spPr/>
      <dgm:t>
        <a:bodyPr/>
        <a:lstStyle/>
        <a:p>
          <a:pPr>
            <a:lnSpc>
              <a:spcPct val="100000"/>
            </a:lnSpc>
          </a:pPr>
          <a:r>
            <a:rPr lang="en-US" b="0" i="0" dirty="0"/>
            <a:t>Utilize Variational Quantum Circuits (VQCs) within the discriminator for enhanced quantum-based discrimination.</a:t>
          </a:r>
          <a:endParaRPr lang="en-US" dirty="0"/>
        </a:p>
      </dgm:t>
    </dgm:pt>
    <dgm:pt modelId="{FF087CBB-8447-4D96-BE08-9F4EEFB1AA31}" type="parTrans" cxnId="{28213E70-6212-4D6F-A228-1BC39A4D5C96}">
      <dgm:prSet/>
      <dgm:spPr/>
      <dgm:t>
        <a:bodyPr/>
        <a:lstStyle/>
        <a:p>
          <a:endParaRPr lang="en-US"/>
        </a:p>
      </dgm:t>
    </dgm:pt>
    <dgm:pt modelId="{947EA855-F6ED-48A8-B27A-CBA7B961FCC9}" type="sibTrans" cxnId="{28213E70-6212-4D6F-A228-1BC39A4D5C96}">
      <dgm:prSet/>
      <dgm:spPr/>
      <dgm:t>
        <a:bodyPr/>
        <a:lstStyle/>
        <a:p>
          <a:endParaRPr lang="en-US"/>
        </a:p>
      </dgm:t>
    </dgm:pt>
    <dgm:pt modelId="{D9A928A4-BD1A-4AEC-BA75-563C58CC9E62}">
      <dgm:prSet/>
      <dgm:spPr/>
      <dgm:t>
        <a:bodyPr/>
        <a:lstStyle/>
        <a:p>
          <a:pPr>
            <a:lnSpc>
              <a:spcPct val="100000"/>
            </a:lnSpc>
          </a:pPr>
          <a:r>
            <a:rPr lang="en-US" b="0" i="0" dirty="0"/>
            <a:t>Explore the application of VQCs to generate quantum noise for improved training and generation.</a:t>
          </a:r>
          <a:endParaRPr lang="en-US" dirty="0"/>
        </a:p>
      </dgm:t>
    </dgm:pt>
    <dgm:pt modelId="{C43EEFE4-7831-49FF-A0E8-A22CF2854051}" type="parTrans" cxnId="{9788E7CD-E111-4E60-A7D4-D4411E7D48E5}">
      <dgm:prSet/>
      <dgm:spPr/>
      <dgm:t>
        <a:bodyPr/>
        <a:lstStyle/>
        <a:p>
          <a:endParaRPr lang="en-US"/>
        </a:p>
      </dgm:t>
    </dgm:pt>
    <dgm:pt modelId="{6714FF42-F6B7-4D1C-818E-C42EF61A23B4}" type="sibTrans" cxnId="{9788E7CD-E111-4E60-A7D4-D4411E7D48E5}">
      <dgm:prSet/>
      <dgm:spPr/>
      <dgm:t>
        <a:bodyPr/>
        <a:lstStyle/>
        <a:p>
          <a:endParaRPr lang="en-US"/>
        </a:p>
      </dgm:t>
    </dgm:pt>
    <dgm:pt modelId="{ABFEE2B8-C41D-4DDC-B0F9-7118DCACDF73}">
      <dgm:prSet/>
      <dgm:spPr/>
      <dgm:t>
        <a:bodyPr/>
        <a:lstStyle/>
        <a:p>
          <a:pPr>
            <a:lnSpc>
              <a:spcPct val="100000"/>
            </a:lnSpc>
            <a:defRPr b="1"/>
          </a:pPr>
          <a:r>
            <a:rPr lang="en-US" b="1" i="0" dirty="0"/>
            <a:t>Comparative Study with Quantum Machine Learning Methods</a:t>
          </a:r>
          <a:endParaRPr lang="en-US" dirty="0"/>
        </a:p>
      </dgm:t>
    </dgm:pt>
    <dgm:pt modelId="{F4E3A8C8-564A-4F2A-829D-9EAAA2F6238D}" type="parTrans" cxnId="{629E87BC-A82A-4117-A1CE-521222A10EC1}">
      <dgm:prSet/>
      <dgm:spPr/>
      <dgm:t>
        <a:bodyPr/>
        <a:lstStyle/>
        <a:p>
          <a:endParaRPr lang="en-US"/>
        </a:p>
      </dgm:t>
    </dgm:pt>
    <dgm:pt modelId="{C044760B-9AEC-4831-B93E-5AF86DAD84D6}" type="sibTrans" cxnId="{629E87BC-A82A-4117-A1CE-521222A10EC1}">
      <dgm:prSet/>
      <dgm:spPr/>
      <dgm:t>
        <a:bodyPr/>
        <a:lstStyle/>
        <a:p>
          <a:endParaRPr lang="en-US"/>
        </a:p>
      </dgm:t>
    </dgm:pt>
    <dgm:pt modelId="{4EFB2FB7-C00E-426F-94C0-A3CCDDF4EF54}">
      <dgm:prSet/>
      <dgm:spPr/>
      <dgm:t>
        <a:bodyPr/>
        <a:lstStyle/>
        <a:p>
          <a:pPr>
            <a:lnSpc>
              <a:spcPct val="100000"/>
            </a:lnSpc>
          </a:pPr>
          <a:r>
            <a:rPr lang="en-US" b="0" i="0" dirty="0"/>
            <a:t>Conduct a comprehensive comparative study with other quantum machine learning techniques, such as quantum kernels and quantum perceptrons.</a:t>
          </a:r>
          <a:endParaRPr lang="en-US" dirty="0"/>
        </a:p>
      </dgm:t>
    </dgm:pt>
    <dgm:pt modelId="{9C1EF429-111F-4B77-89BF-DA404FD6BD1C}" type="parTrans" cxnId="{B88507AC-E5BF-462D-914E-73F3483B3726}">
      <dgm:prSet/>
      <dgm:spPr/>
      <dgm:t>
        <a:bodyPr/>
        <a:lstStyle/>
        <a:p>
          <a:endParaRPr lang="en-US"/>
        </a:p>
      </dgm:t>
    </dgm:pt>
    <dgm:pt modelId="{C592B7EB-5E6C-470A-B9B0-F97003262B1D}" type="sibTrans" cxnId="{B88507AC-E5BF-462D-914E-73F3483B3726}">
      <dgm:prSet/>
      <dgm:spPr/>
      <dgm:t>
        <a:bodyPr/>
        <a:lstStyle/>
        <a:p>
          <a:endParaRPr lang="en-US"/>
        </a:p>
      </dgm:t>
    </dgm:pt>
    <dgm:pt modelId="{77E833FC-F68F-4EBF-B393-A90EA68F1B74}">
      <dgm:prSet/>
      <dgm:spPr/>
      <dgm:t>
        <a:bodyPr/>
        <a:lstStyle/>
        <a:p>
          <a:pPr>
            <a:lnSpc>
              <a:spcPct val="100000"/>
            </a:lnSpc>
          </a:pPr>
          <a:r>
            <a:rPr lang="en-US" b="0" i="0" dirty="0"/>
            <a:t>Evaluate the merits and demerits of VQCs in the context of generative quantum models.</a:t>
          </a:r>
          <a:endParaRPr lang="en-US" dirty="0"/>
        </a:p>
      </dgm:t>
    </dgm:pt>
    <dgm:pt modelId="{6F1C709E-9633-4DEA-85F1-9CAE5B96031B}" type="parTrans" cxnId="{2AD1F2CE-85D5-42A1-8F3F-E6CCE3B2EBCE}">
      <dgm:prSet/>
      <dgm:spPr/>
      <dgm:t>
        <a:bodyPr/>
        <a:lstStyle/>
        <a:p>
          <a:endParaRPr lang="en-US"/>
        </a:p>
      </dgm:t>
    </dgm:pt>
    <dgm:pt modelId="{267D5948-BAA4-4DBA-B06F-5AAA13315C66}" type="sibTrans" cxnId="{2AD1F2CE-85D5-42A1-8F3F-E6CCE3B2EBCE}">
      <dgm:prSet/>
      <dgm:spPr/>
      <dgm:t>
        <a:bodyPr/>
        <a:lstStyle/>
        <a:p>
          <a:endParaRPr lang="en-US"/>
        </a:p>
      </dgm:t>
    </dgm:pt>
    <dgm:pt modelId="{B304EB4C-0580-46EF-8C6A-4848E57DDF2B}">
      <dgm:prSet/>
      <dgm:spPr/>
      <dgm:t>
        <a:bodyPr/>
        <a:lstStyle/>
        <a:p>
          <a:pPr>
            <a:lnSpc>
              <a:spcPct val="100000"/>
            </a:lnSpc>
            <a:defRPr b="1"/>
          </a:pPr>
          <a:r>
            <a:rPr lang="en-US" b="1" i="0" dirty="0"/>
            <a:t>Synergy with QGAN Model</a:t>
          </a:r>
          <a:endParaRPr lang="en-US" dirty="0"/>
        </a:p>
      </dgm:t>
    </dgm:pt>
    <dgm:pt modelId="{86E06EF6-720B-4735-8116-7019C29E2A39}" type="parTrans" cxnId="{ECA5FDBD-D07C-49D8-A01C-23BB5366FCC1}">
      <dgm:prSet/>
      <dgm:spPr/>
      <dgm:t>
        <a:bodyPr/>
        <a:lstStyle/>
        <a:p>
          <a:endParaRPr lang="en-US"/>
        </a:p>
      </dgm:t>
    </dgm:pt>
    <dgm:pt modelId="{B0C55E09-D02E-493F-8F1D-78418292E2F5}" type="sibTrans" cxnId="{ECA5FDBD-D07C-49D8-A01C-23BB5366FCC1}">
      <dgm:prSet/>
      <dgm:spPr/>
      <dgm:t>
        <a:bodyPr/>
        <a:lstStyle/>
        <a:p>
          <a:endParaRPr lang="en-US"/>
        </a:p>
      </dgm:t>
    </dgm:pt>
    <dgm:pt modelId="{88189D2F-42C4-4792-B723-721AD14C7087}">
      <dgm:prSet/>
      <dgm:spPr/>
      <dgm:t>
        <a:bodyPr/>
        <a:lstStyle/>
        <a:p>
          <a:pPr>
            <a:lnSpc>
              <a:spcPct val="100000"/>
            </a:lnSpc>
          </a:pPr>
          <a:r>
            <a:rPr lang="en-US" b="0" i="0" dirty="0"/>
            <a:t>Investigate the potential benefits of combining othe</a:t>
          </a:r>
          <a:r>
            <a:rPr lang="en-US" dirty="0"/>
            <a:t>r QML</a:t>
          </a:r>
          <a:r>
            <a:rPr lang="en-US" b="0" i="0" dirty="0"/>
            <a:t> approaches with the Quantum Generative Adversarial Network (QGAN) model.</a:t>
          </a:r>
          <a:endParaRPr lang="en-US" dirty="0"/>
        </a:p>
      </dgm:t>
    </dgm:pt>
    <dgm:pt modelId="{B5BB2FAA-67C5-4118-A465-E45123C559B7}" type="parTrans" cxnId="{5DBC5775-4402-4009-BFED-97785FE3FD7E}">
      <dgm:prSet/>
      <dgm:spPr/>
      <dgm:t>
        <a:bodyPr/>
        <a:lstStyle/>
        <a:p>
          <a:endParaRPr lang="en-US"/>
        </a:p>
      </dgm:t>
    </dgm:pt>
    <dgm:pt modelId="{8799E6E6-5560-437E-A8EA-B65149CF3C51}" type="sibTrans" cxnId="{5DBC5775-4402-4009-BFED-97785FE3FD7E}">
      <dgm:prSet/>
      <dgm:spPr/>
      <dgm:t>
        <a:bodyPr/>
        <a:lstStyle/>
        <a:p>
          <a:endParaRPr lang="en-US"/>
        </a:p>
      </dgm:t>
    </dgm:pt>
    <dgm:pt modelId="{78558540-D830-4DE4-B62A-EF7F7E523864}">
      <dgm:prSet/>
      <dgm:spPr/>
      <dgm:t>
        <a:bodyPr/>
        <a:lstStyle/>
        <a:p>
          <a:pPr>
            <a:lnSpc>
              <a:spcPct val="100000"/>
            </a:lnSpc>
          </a:pPr>
          <a:r>
            <a:rPr lang="en-US" b="0" i="0" dirty="0"/>
            <a:t>Explore how these methods can work synergistically to achieve even further improvements in generative capabilities.</a:t>
          </a:r>
          <a:endParaRPr lang="en-US" dirty="0"/>
        </a:p>
      </dgm:t>
    </dgm:pt>
    <dgm:pt modelId="{AAAB4EE3-28F9-4C46-B025-382AD0666C9D}" type="parTrans" cxnId="{B309EA7D-5CD5-4B67-8C6E-8E9D0DF5F385}">
      <dgm:prSet/>
      <dgm:spPr/>
      <dgm:t>
        <a:bodyPr/>
        <a:lstStyle/>
        <a:p>
          <a:endParaRPr lang="en-US"/>
        </a:p>
      </dgm:t>
    </dgm:pt>
    <dgm:pt modelId="{0E79EC48-6E99-4C72-852A-8475C1E539CD}" type="sibTrans" cxnId="{B309EA7D-5CD5-4B67-8C6E-8E9D0DF5F385}">
      <dgm:prSet/>
      <dgm:spPr/>
      <dgm:t>
        <a:bodyPr/>
        <a:lstStyle/>
        <a:p>
          <a:endParaRPr lang="en-US"/>
        </a:p>
      </dgm:t>
    </dgm:pt>
    <dgm:pt modelId="{DCA9FD2A-5459-4ADF-91CE-9F1B68D2182D}" type="pres">
      <dgm:prSet presAssocID="{FC254DD3-FF74-432A-AF27-3463E7242D34}" presName="root" presStyleCnt="0">
        <dgm:presLayoutVars>
          <dgm:dir/>
          <dgm:resizeHandles val="exact"/>
        </dgm:presLayoutVars>
      </dgm:prSet>
      <dgm:spPr/>
    </dgm:pt>
    <dgm:pt modelId="{0A2B57EA-6132-40E8-9BD1-AA188AE2D62D}" type="pres">
      <dgm:prSet presAssocID="{C698DD86-69F0-46E9-BD6E-F7A203A6268D}" presName="compNode" presStyleCnt="0"/>
      <dgm:spPr/>
    </dgm:pt>
    <dgm:pt modelId="{7951B159-4C4A-448E-A52A-814CC444DD50}" type="pres">
      <dgm:prSet presAssocID="{C698DD86-69F0-46E9-BD6E-F7A203A626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487D55DD-78FF-49FC-A791-7E0602AF0FB2}" type="pres">
      <dgm:prSet presAssocID="{C698DD86-69F0-46E9-BD6E-F7A203A6268D}" presName="iconSpace" presStyleCnt="0"/>
      <dgm:spPr/>
    </dgm:pt>
    <dgm:pt modelId="{FB7029CC-591D-4A07-A6A8-38157F0CE1CC}" type="pres">
      <dgm:prSet presAssocID="{C698DD86-69F0-46E9-BD6E-F7A203A6268D}" presName="parTx" presStyleLbl="revTx" presStyleIdx="0" presStyleCnt="6">
        <dgm:presLayoutVars>
          <dgm:chMax val="0"/>
          <dgm:chPref val="0"/>
        </dgm:presLayoutVars>
      </dgm:prSet>
      <dgm:spPr/>
    </dgm:pt>
    <dgm:pt modelId="{03218278-CF71-4E11-80AE-569C89E2AAEA}" type="pres">
      <dgm:prSet presAssocID="{C698DD86-69F0-46E9-BD6E-F7A203A6268D}" presName="txSpace" presStyleCnt="0"/>
      <dgm:spPr/>
    </dgm:pt>
    <dgm:pt modelId="{460B777F-61E8-409F-9DCF-C832F1D1CB3F}" type="pres">
      <dgm:prSet presAssocID="{C698DD86-69F0-46E9-BD6E-F7A203A6268D}" presName="desTx" presStyleLbl="revTx" presStyleIdx="1" presStyleCnt="6">
        <dgm:presLayoutVars/>
      </dgm:prSet>
      <dgm:spPr/>
    </dgm:pt>
    <dgm:pt modelId="{C5B28D81-2D8E-4142-AB2F-CEEB417133BC}" type="pres">
      <dgm:prSet presAssocID="{21EC7628-5CD3-4960-A9E4-C155E7767D53}" presName="sibTrans" presStyleCnt="0"/>
      <dgm:spPr/>
    </dgm:pt>
    <dgm:pt modelId="{C428D09B-873C-4C4C-BD21-AFCF5F7B8221}" type="pres">
      <dgm:prSet presAssocID="{ABFEE2B8-C41D-4DDC-B0F9-7118DCACDF73}" presName="compNode" presStyleCnt="0"/>
      <dgm:spPr/>
    </dgm:pt>
    <dgm:pt modelId="{1E3D5F84-40D0-4049-818F-DACC524FADA9}" type="pres">
      <dgm:prSet presAssocID="{ABFEE2B8-C41D-4DDC-B0F9-7118DCACDF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14D3BEA-04C5-40CD-82A5-D6C0E7F10F66}" type="pres">
      <dgm:prSet presAssocID="{ABFEE2B8-C41D-4DDC-B0F9-7118DCACDF73}" presName="iconSpace" presStyleCnt="0"/>
      <dgm:spPr/>
    </dgm:pt>
    <dgm:pt modelId="{50E619CE-AC61-42FA-B048-09EF06BA619A}" type="pres">
      <dgm:prSet presAssocID="{ABFEE2B8-C41D-4DDC-B0F9-7118DCACDF73}" presName="parTx" presStyleLbl="revTx" presStyleIdx="2" presStyleCnt="6">
        <dgm:presLayoutVars>
          <dgm:chMax val="0"/>
          <dgm:chPref val="0"/>
        </dgm:presLayoutVars>
      </dgm:prSet>
      <dgm:spPr/>
    </dgm:pt>
    <dgm:pt modelId="{4F058C1B-0F17-4457-B50F-13BE8E1F035E}" type="pres">
      <dgm:prSet presAssocID="{ABFEE2B8-C41D-4DDC-B0F9-7118DCACDF73}" presName="txSpace" presStyleCnt="0"/>
      <dgm:spPr/>
    </dgm:pt>
    <dgm:pt modelId="{39F08BAB-1F68-411D-90DF-E90F6E6C9498}" type="pres">
      <dgm:prSet presAssocID="{ABFEE2B8-C41D-4DDC-B0F9-7118DCACDF73}" presName="desTx" presStyleLbl="revTx" presStyleIdx="3" presStyleCnt="6">
        <dgm:presLayoutVars/>
      </dgm:prSet>
      <dgm:spPr/>
    </dgm:pt>
    <dgm:pt modelId="{F9C8BC47-4F5F-478F-AF86-84AF2863BFAB}" type="pres">
      <dgm:prSet presAssocID="{C044760B-9AEC-4831-B93E-5AF86DAD84D6}" presName="sibTrans" presStyleCnt="0"/>
      <dgm:spPr/>
    </dgm:pt>
    <dgm:pt modelId="{709D6728-C43D-435E-AE51-FFD91D397D3F}" type="pres">
      <dgm:prSet presAssocID="{B304EB4C-0580-46EF-8C6A-4848E57DDF2B}" presName="compNode" presStyleCnt="0"/>
      <dgm:spPr/>
    </dgm:pt>
    <dgm:pt modelId="{AA77C00C-12C3-4323-9A99-E4A679B7AC97}" type="pres">
      <dgm:prSet presAssocID="{B304EB4C-0580-46EF-8C6A-4848E57DDF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ed"/>
        </a:ext>
      </dgm:extLst>
    </dgm:pt>
    <dgm:pt modelId="{0E4BF514-264E-4F60-AA72-3CE5589FF71A}" type="pres">
      <dgm:prSet presAssocID="{B304EB4C-0580-46EF-8C6A-4848E57DDF2B}" presName="iconSpace" presStyleCnt="0"/>
      <dgm:spPr/>
    </dgm:pt>
    <dgm:pt modelId="{72591275-6794-4B80-A6C4-58E293870961}" type="pres">
      <dgm:prSet presAssocID="{B304EB4C-0580-46EF-8C6A-4848E57DDF2B}" presName="parTx" presStyleLbl="revTx" presStyleIdx="4" presStyleCnt="6">
        <dgm:presLayoutVars>
          <dgm:chMax val="0"/>
          <dgm:chPref val="0"/>
        </dgm:presLayoutVars>
      </dgm:prSet>
      <dgm:spPr/>
    </dgm:pt>
    <dgm:pt modelId="{D7D858D7-683C-4163-8011-A6F86004F2DA}" type="pres">
      <dgm:prSet presAssocID="{B304EB4C-0580-46EF-8C6A-4848E57DDF2B}" presName="txSpace" presStyleCnt="0"/>
      <dgm:spPr/>
    </dgm:pt>
    <dgm:pt modelId="{9EE840C6-7F5F-4159-8539-E6D9272C2340}" type="pres">
      <dgm:prSet presAssocID="{B304EB4C-0580-46EF-8C6A-4848E57DDF2B}" presName="desTx" presStyleLbl="revTx" presStyleIdx="5" presStyleCnt="6">
        <dgm:presLayoutVars/>
      </dgm:prSet>
      <dgm:spPr/>
    </dgm:pt>
  </dgm:ptLst>
  <dgm:cxnLst>
    <dgm:cxn modelId="{907D821B-4E30-4997-96CE-9AA4C1B674C1}" srcId="{FC254DD3-FF74-432A-AF27-3463E7242D34}" destId="{C698DD86-69F0-46E9-BD6E-F7A203A6268D}" srcOrd="0" destOrd="0" parTransId="{2B0DDA90-47E4-4CB3-959E-7A9FD016E570}" sibTransId="{21EC7628-5CD3-4960-A9E4-C155E7767D53}"/>
    <dgm:cxn modelId="{A0C0C062-3163-4B32-9372-3CB2840EC6FB}" type="presOf" srcId="{F44E1CB6-B8E4-4CEB-9CE6-8C006DEFBD83}" destId="{460B777F-61E8-409F-9DCF-C832F1D1CB3F}" srcOrd="0" destOrd="0" presId="urn:microsoft.com/office/officeart/2018/2/layout/IconLabelDescriptionList"/>
    <dgm:cxn modelId="{C7F73466-BF3C-4F41-915A-F2A74E0298B9}" type="presOf" srcId="{C698DD86-69F0-46E9-BD6E-F7A203A6268D}" destId="{FB7029CC-591D-4A07-A6A8-38157F0CE1CC}" srcOrd="0" destOrd="0" presId="urn:microsoft.com/office/officeart/2018/2/layout/IconLabelDescriptionList"/>
    <dgm:cxn modelId="{28213E70-6212-4D6F-A228-1BC39A4D5C96}" srcId="{C698DD86-69F0-46E9-BD6E-F7A203A6268D}" destId="{F44E1CB6-B8E4-4CEB-9CE6-8C006DEFBD83}" srcOrd="0" destOrd="0" parTransId="{FF087CBB-8447-4D96-BE08-9F4EEFB1AA31}" sibTransId="{947EA855-F6ED-48A8-B27A-CBA7B961FCC9}"/>
    <dgm:cxn modelId="{E6207270-F023-4885-9738-C5D3EC510C58}" type="presOf" srcId="{D9A928A4-BD1A-4AEC-BA75-563C58CC9E62}" destId="{460B777F-61E8-409F-9DCF-C832F1D1CB3F}" srcOrd="0" destOrd="1" presId="urn:microsoft.com/office/officeart/2018/2/layout/IconLabelDescriptionList"/>
    <dgm:cxn modelId="{4A325F54-2C8C-49AD-AC1C-E78999058CC4}" type="presOf" srcId="{4EFB2FB7-C00E-426F-94C0-A3CCDDF4EF54}" destId="{39F08BAB-1F68-411D-90DF-E90F6E6C9498}" srcOrd="0" destOrd="0" presId="urn:microsoft.com/office/officeart/2018/2/layout/IconLabelDescriptionList"/>
    <dgm:cxn modelId="{5DBC5775-4402-4009-BFED-97785FE3FD7E}" srcId="{B304EB4C-0580-46EF-8C6A-4848E57DDF2B}" destId="{88189D2F-42C4-4792-B723-721AD14C7087}" srcOrd="0" destOrd="0" parTransId="{B5BB2FAA-67C5-4118-A465-E45123C559B7}" sibTransId="{8799E6E6-5560-437E-A8EA-B65149CF3C51}"/>
    <dgm:cxn modelId="{4697DA7A-0F4B-474F-83D6-AB50C6A1D412}" type="presOf" srcId="{ABFEE2B8-C41D-4DDC-B0F9-7118DCACDF73}" destId="{50E619CE-AC61-42FA-B048-09EF06BA619A}" srcOrd="0" destOrd="0" presId="urn:microsoft.com/office/officeart/2018/2/layout/IconLabelDescriptionList"/>
    <dgm:cxn modelId="{B309EA7D-5CD5-4B67-8C6E-8E9D0DF5F385}" srcId="{B304EB4C-0580-46EF-8C6A-4848E57DDF2B}" destId="{78558540-D830-4DE4-B62A-EF7F7E523864}" srcOrd="1" destOrd="0" parTransId="{AAAB4EE3-28F9-4C46-B025-382AD0666C9D}" sibTransId="{0E79EC48-6E99-4C72-852A-8475C1E539CD}"/>
    <dgm:cxn modelId="{D1AF308F-21CA-42FB-870F-1C56C1EA4935}" type="presOf" srcId="{FC254DD3-FF74-432A-AF27-3463E7242D34}" destId="{DCA9FD2A-5459-4ADF-91CE-9F1B68D2182D}" srcOrd="0" destOrd="0" presId="urn:microsoft.com/office/officeart/2018/2/layout/IconLabelDescriptionList"/>
    <dgm:cxn modelId="{D049EA8F-CC26-484C-8A7B-F301B087433C}" type="presOf" srcId="{B304EB4C-0580-46EF-8C6A-4848E57DDF2B}" destId="{72591275-6794-4B80-A6C4-58E293870961}" srcOrd="0" destOrd="0" presId="urn:microsoft.com/office/officeart/2018/2/layout/IconLabelDescriptionList"/>
    <dgm:cxn modelId="{B88507AC-E5BF-462D-914E-73F3483B3726}" srcId="{ABFEE2B8-C41D-4DDC-B0F9-7118DCACDF73}" destId="{4EFB2FB7-C00E-426F-94C0-A3CCDDF4EF54}" srcOrd="0" destOrd="0" parTransId="{9C1EF429-111F-4B77-89BF-DA404FD6BD1C}" sibTransId="{C592B7EB-5E6C-470A-B9B0-F97003262B1D}"/>
    <dgm:cxn modelId="{54436AAE-1879-4050-81B5-323CB4F6EDA0}" type="presOf" srcId="{88189D2F-42C4-4792-B723-721AD14C7087}" destId="{9EE840C6-7F5F-4159-8539-E6D9272C2340}" srcOrd="0" destOrd="0" presId="urn:microsoft.com/office/officeart/2018/2/layout/IconLabelDescriptionList"/>
    <dgm:cxn modelId="{629E87BC-A82A-4117-A1CE-521222A10EC1}" srcId="{FC254DD3-FF74-432A-AF27-3463E7242D34}" destId="{ABFEE2B8-C41D-4DDC-B0F9-7118DCACDF73}" srcOrd="1" destOrd="0" parTransId="{F4E3A8C8-564A-4F2A-829D-9EAAA2F6238D}" sibTransId="{C044760B-9AEC-4831-B93E-5AF86DAD84D6}"/>
    <dgm:cxn modelId="{ECA5FDBD-D07C-49D8-A01C-23BB5366FCC1}" srcId="{FC254DD3-FF74-432A-AF27-3463E7242D34}" destId="{B304EB4C-0580-46EF-8C6A-4848E57DDF2B}" srcOrd="2" destOrd="0" parTransId="{86E06EF6-720B-4735-8116-7019C29E2A39}" sibTransId="{B0C55E09-D02E-493F-8F1D-78418292E2F5}"/>
    <dgm:cxn modelId="{9788E7CD-E111-4E60-A7D4-D4411E7D48E5}" srcId="{C698DD86-69F0-46E9-BD6E-F7A203A6268D}" destId="{D9A928A4-BD1A-4AEC-BA75-563C58CC9E62}" srcOrd="1" destOrd="0" parTransId="{C43EEFE4-7831-49FF-A0E8-A22CF2854051}" sibTransId="{6714FF42-F6B7-4D1C-818E-C42EF61A23B4}"/>
    <dgm:cxn modelId="{2AD1F2CE-85D5-42A1-8F3F-E6CCE3B2EBCE}" srcId="{ABFEE2B8-C41D-4DDC-B0F9-7118DCACDF73}" destId="{77E833FC-F68F-4EBF-B393-A90EA68F1B74}" srcOrd="1" destOrd="0" parTransId="{6F1C709E-9633-4DEA-85F1-9CAE5B96031B}" sibTransId="{267D5948-BAA4-4DBA-B06F-5AAA13315C66}"/>
    <dgm:cxn modelId="{91030AD5-F800-4899-9EC4-042C236762E3}" type="presOf" srcId="{78558540-D830-4DE4-B62A-EF7F7E523864}" destId="{9EE840C6-7F5F-4159-8539-E6D9272C2340}" srcOrd="0" destOrd="1" presId="urn:microsoft.com/office/officeart/2018/2/layout/IconLabelDescriptionList"/>
    <dgm:cxn modelId="{3A8193F9-3305-412B-A088-305ED3CE9A7D}" type="presOf" srcId="{77E833FC-F68F-4EBF-B393-A90EA68F1B74}" destId="{39F08BAB-1F68-411D-90DF-E90F6E6C9498}" srcOrd="0" destOrd="1" presId="urn:microsoft.com/office/officeart/2018/2/layout/IconLabelDescriptionList"/>
    <dgm:cxn modelId="{B126DC95-FA64-49D8-88F2-96E16AE55E04}" type="presParOf" srcId="{DCA9FD2A-5459-4ADF-91CE-9F1B68D2182D}" destId="{0A2B57EA-6132-40E8-9BD1-AA188AE2D62D}" srcOrd="0" destOrd="0" presId="urn:microsoft.com/office/officeart/2018/2/layout/IconLabelDescriptionList"/>
    <dgm:cxn modelId="{890326A1-40D5-4151-9484-6D5C90FDE595}" type="presParOf" srcId="{0A2B57EA-6132-40E8-9BD1-AA188AE2D62D}" destId="{7951B159-4C4A-448E-A52A-814CC444DD50}" srcOrd="0" destOrd="0" presId="urn:microsoft.com/office/officeart/2018/2/layout/IconLabelDescriptionList"/>
    <dgm:cxn modelId="{EF018A61-6E5E-4DA2-9E90-0F8B7925C3E3}" type="presParOf" srcId="{0A2B57EA-6132-40E8-9BD1-AA188AE2D62D}" destId="{487D55DD-78FF-49FC-A791-7E0602AF0FB2}" srcOrd="1" destOrd="0" presId="urn:microsoft.com/office/officeart/2018/2/layout/IconLabelDescriptionList"/>
    <dgm:cxn modelId="{DEF0F403-1DF8-4434-8C96-2AE07CB2699F}" type="presParOf" srcId="{0A2B57EA-6132-40E8-9BD1-AA188AE2D62D}" destId="{FB7029CC-591D-4A07-A6A8-38157F0CE1CC}" srcOrd="2" destOrd="0" presId="urn:microsoft.com/office/officeart/2018/2/layout/IconLabelDescriptionList"/>
    <dgm:cxn modelId="{E6FB49A4-28A9-4510-B672-09F03B85178D}" type="presParOf" srcId="{0A2B57EA-6132-40E8-9BD1-AA188AE2D62D}" destId="{03218278-CF71-4E11-80AE-569C89E2AAEA}" srcOrd="3" destOrd="0" presId="urn:microsoft.com/office/officeart/2018/2/layout/IconLabelDescriptionList"/>
    <dgm:cxn modelId="{C1410325-A6F4-4769-92A4-890D317704C1}" type="presParOf" srcId="{0A2B57EA-6132-40E8-9BD1-AA188AE2D62D}" destId="{460B777F-61E8-409F-9DCF-C832F1D1CB3F}" srcOrd="4" destOrd="0" presId="urn:microsoft.com/office/officeart/2018/2/layout/IconLabelDescriptionList"/>
    <dgm:cxn modelId="{2F8ED279-791E-406D-8377-ED7C4B15D4D8}" type="presParOf" srcId="{DCA9FD2A-5459-4ADF-91CE-9F1B68D2182D}" destId="{C5B28D81-2D8E-4142-AB2F-CEEB417133BC}" srcOrd="1" destOrd="0" presId="urn:microsoft.com/office/officeart/2018/2/layout/IconLabelDescriptionList"/>
    <dgm:cxn modelId="{B0C8BA18-8F93-4115-80BB-BD14DB5B03CD}" type="presParOf" srcId="{DCA9FD2A-5459-4ADF-91CE-9F1B68D2182D}" destId="{C428D09B-873C-4C4C-BD21-AFCF5F7B8221}" srcOrd="2" destOrd="0" presId="urn:microsoft.com/office/officeart/2018/2/layout/IconLabelDescriptionList"/>
    <dgm:cxn modelId="{BB8427E0-6261-4578-86FC-78E6A0BCF733}" type="presParOf" srcId="{C428D09B-873C-4C4C-BD21-AFCF5F7B8221}" destId="{1E3D5F84-40D0-4049-818F-DACC524FADA9}" srcOrd="0" destOrd="0" presId="urn:microsoft.com/office/officeart/2018/2/layout/IconLabelDescriptionList"/>
    <dgm:cxn modelId="{FB439754-145E-4096-A1FB-03C0EFD56432}" type="presParOf" srcId="{C428D09B-873C-4C4C-BD21-AFCF5F7B8221}" destId="{E14D3BEA-04C5-40CD-82A5-D6C0E7F10F66}" srcOrd="1" destOrd="0" presId="urn:microsoft.com/office/officeart/2018/2/layout/IconLabelDescriptionList"/>
    <dgm:cxn modelId="{3861345B-EC91-4AF5-B95D-9BC1AA6973CD}" type="presParOf" srcId="{C428D09B-873C-4C4C-BD21-AFCF5F7B8221}" destId="{50E619CE-AC61-42FA-B048-09EF06BA619A}" srcOrd="2" destOrd="0" presId="urn:microsoft.com/office/officeart/2018/2/layout/IconLabelDescriptionList"/>
    <dgm:cxn modelId="{BEC0DC12-DC12-45CC-8045-10150E1B4E95}" type="presParOf" srcId="{C428D09B-873C-4C4C-BD21-AFCF5F7B8221}" destId="{4F058C1B-0F17-4457-B50F-13BE8E1F035E}" srcOrd="3" destOrd="0" presId="urn:microsoft.com/office/officeart/2018/2/layout/IconLabelDescriptionList"/>
    <dgm:cxn modelId="{5FEDF4E7-9BBA-45E2-A677-F46F134E0E6C}" type="presParOf" srcId="{C428D09B-873C-4C4C-BD21-AFCF5F7B8221}" destId="{39F08BAB-1F68-411D-90DF-E90F6E6C9498}" srcOrd="4" destOrd="0" presId="urn:microsoft.com/office/officeart/2018/2/layout/IconLabelDescriptionList"/>
    <dgm:cxn modelId="{CC0626D6-8DDD-4345-BAF5-4C0494172ECD}" type="presParOf" srcId="{DCA9FD2A-5459-4ADF-91CE-9F1B68D2182D}" destId="{F9C8BC47-4F5F-478F-AF86-84AF2863BFAB}" srcOrd="3" destOrd="0" presId="urn:microsoft.com/office/officeart/2018/2/layout/IconLabelDescriptionList"/>
    <dgm:cxn modelId="{758A483B-513A-475E-B95D-FD10190CB45C}" type="presParOf" srcId="{DCA9FD2A-5459-4ADF-91CE-9F1B68D2182D}" destId="{709D6728-C43D-435E-AE51-FFD91D397D3F}" srcOrd="4" destOrd="0" presId="urn:microsoft.com/office/officeart/2018/2/layout/IconLabelDescriptionList"/>
    <dgm:cxn modelId="{D14CB521-2B42-4D1D-9F54-B0AF232AA660}" type="presParOf" srcId="{709D6728-C43D-435E-AE51-FFD91D397D3F}" destId="{AA77C00C-12C3-4323-9A99-E4A679B7AC97}" srcOrd="0" destOrd="0" presId="urn:microsoft.com/office/officeart/2018/2/layout/IconLabelDescriptionList"/>
    <dgm:cxn modelId="{201DE984-31E3-405D-8D32-68FD5316053D}" type="presParOf" srcId="{709D6728-C43D-435E-AE51-FFD91D397D3F}" destId="{0E4BF514-264E-4F60-AA72-3CE5589FF71A}" srcOrd="1" destOrd="0" presId="urn:microsoft.com/office/officeart/2018/2/layout/IconLabelDescriptionList"/>
    <dgm:cxn modelId="{25C5F362-E685-45EA-AFCC-1A0244CFCA34}" type="presParOf" srcId="{709D6728-C43D-435E-AE51-FFD91D397D3F}" destId="{72591275-6794-4B80-A6C4-58E293870961}" srcOrd="2" destOrd="0" presId="urn:microsoft.com/office/officeart/2018/2/layout/IconLabelDescriptionList"/>
    <dgm:cxn modelId="{10589CB2-0107-4769-97EF-2A32E609F0CB}" type="presParOf" srcId="{709D6728-C43D-435E-AE51-FFD91D397D3F}" destId="{D7D858D7-683C-4163-8011-A6F86004F2DA}" srcOrd="3" destOrd="0" presId="urn:microsoft.com/office/officeart/2018/2/layout/IconLabelDescriptionList"/>
    <dgm:cxn modelId="{F2D7F512-2E8D-4DAD-930B-93DC1FC5071B}" type="presParOf" srcId="{709D6728-C43D-435E-AE51-FFD91D397D3F}" destId="{9EE840C6-7F5F-4159-8539-E6D9272C234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C7856-B49B-4740-9C9A-81696B5C9507}">
      <dsp:nvSpPr>
        <dsp:cNvPr id="0" name=""/>
        <dsp:cNvSpPr/>
      </dsp:nvSpPr>
      <dsp:spPr>
        <a:xfrm>
          <a:off x="3375" y="88074"/>
          <a:ext cx="526394" cy="526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ECF33B-4D0B-4666-90EE-3E127501062B}">
      <dsp:nvSpPr>
        <dsp:cNvPr id="0" name=""/>
        <dsp:cNvSpPr/>
      </dsp:nvSpPr>
      <dsp:spPr>
        <a:xfrm>
          <a:off x="3375" y="845169"/>
          <a:ext cx="1503984" cy="606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Conventional Drug Design Approaches</a:t>
          </a:r>
          <a:endParaRPr lang="en-US" sz="1400" kern="1200" dirty="0"/>
        </a:p>
      </dsp:txBody>
      <dsp:txXfrm>
        <a:off x="3375" y="845169"/>
        <a:ext cx="1503984" cy="606293"/>
      </dsp:txXfrm>
    </dsp:sp>
    <dsp:sp modelId="{4066E35C-837D-4AF4-89BA-B60A260BF8B5}">
      <dsp:nvSpPr>
        <dsp:cNvPr id="0" name=""/>
        <dsp:cNvSpPr/>
      </dsp:nvSpPr>
      <dsp:spPr>
        <a:xfrm>
          <a:off x="3375" y="1558765"/>
          <a:ext cx="1503984" cy="3894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IN" sz="1200" b="0" i="0" kern="1200" dirty="0"/>
            <a:t>Ligand-Based Drug Design (LBDD): Utilizes known active binders for target identification.</a:t>
          </a:r>
          <a:endParaRPr lang="en-US" sz="1200" kern="1200" dirty="0"/>
        </a:p>
        <a:p>
          <a:pPr marL="0" lvl="0" indent="0" algn="l" defTabSz="533400">
            <a:lnSpc>
              <a:spcPct val="90000"/>
            </a:lnSpc>
            <a:spcBef>
              <a:spcPct val="0"/>
            </a:spcBef>
            <a:spcAft>
              <a:spcPct val="35000"/>
            </a:spcAft>
            <a:buNone/>
          </a:pPr>
          <a:r>
            <a:rPr lang="en-IN" sz="1200" b="0" i="0" kern="1200" dirty="0"/>
            <a:t>Fragment-Based Drug Design (FBDD): Assembles small molecular fragments into drug-like compounds.</a:t>
          </a:r>
          <a:endParaRPr lang="en-US" sz="1200" kern="1200" dirty="0"/>
        </a:p>
        <a:p>
          <a:pPr marL="0" lvl="0" indent="0" algn="l" defTabSz="533400">
            <a:lnSpc>
              <a:spcPct val="90000"/>
            </a:lnSpc>
            <a:spcBef>
              <a:spcPct val="0"/>
            </a:spcBef>
            <a:spcAft>
              <a:spcPct val="35000"/>
            </a:spcAft>
            <a:buNone/>
          </a:pPr>
          <a:r>
            <a:rPr lang="en-IN" sz="1200" b="0" i="0" kern="1200" dirty="0"/>
            <a:t>Structure-Based Drug Design (SBDD): Focuses on the active site properties of biological targets.</a:t>
          </a:r>
          <a:endParaRPr lang="en-US" sz="1200" kern="1200" dirty="0"/>
        </a:p>
      </dsp:txBody>
      <dsp:txXfrm>
        <a:off x="3375" y="1558765"/>
        <a:ext cx="1503984" cy="3894423"/>
      </dsp:txXfrm>
    </dsp:sp>
    <dsp:sp modelId="{358B7305-8402-434A-9452-7E47870927CA}">
      <dsp:nvSpPr>
        <dsp:cNvPr id="0" name=""/>
        <dsp:cNvSpPr/>
      </dsp:nvSpPr>
      <dsp:spPr>
        <a:xfrm>
          <a:off x="1770556" y="88074"/>
          <a:ext cx="526394" cy="526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D720E-1B90-4F12-9628-2E0D55E95541}">
      <dsp:nvSpPr>
        <dsp:cNvPr id="0" name=""/>
        <dsp:cNvSpPr/>
      </dsp:nvSpPr>
      <dsp:spPr>
        <a:xfrm>
          <a:off x="1770556" y="845169"/>
          <a:ext cx="1503984" cy="606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The Role of Artificial Intelligence (AI)</a:t>
          </a:r>
          <a:endParaRPr lang="en-US" sz="1400" kern="1200" dirty="0"/>
        </a:p>
      </dsp:txBody>
      <dsp:txXfrm>
        <a:off x="1770556" y="845169"/>
        <a:ext cx="1503984" cy="606293"/>
      </dsp:txXfrm>
    </dsp:sp>
    <dsp:sp modelId="{952F59A0-DDB6-47F0-AF9B-E9FD8E6A3655}">
      <dsp:nvSpPr>
        <dsp:cNvPr id="0" name=""/>
        <dsp:cNvSpPr/>
      </dsp:nvSpPr>
      <dsp:spPr>
        <a:xfrm>
          <a:off x="1770556" y="1558765"/>
          <a:ext cx="1503984" cy="3894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IN" sz="1200" b="0" i="0" kern="1200" dirty="0"/>
            <a:t>Breakthroughs in De Novo Molecule Design.</a:t>
          </a:r>
          <a:endParaRPr lang="en-US" sz="1200" kern="1200" dirty="0"/>
        </a:p>
        <a:p>
          <a:pPr marL="0" lvl="0" indent="0" algn="l" defTabSz="533400">
            <a:lnSpc>
              <a:spcPct val="90000"/>
            </a:lnSpc>
            <a:spcBef>
              <a:spcPct val="0"/>
            </a:spcBef>
            <a:spcAft>
              <a:spcPct val="35000"/>
            </a:spcAft>
            <a:buNone/>
          </a:pPr>
          <a:r>
            <a:rPr lang="en-IN" sz="1200" b="0" i="0" kern="1200" dirty="0"/>
            <a:t>AI is revolutionizing the drug discovery process.</a:t>
          </a:r>
          <a:endParaRPr lang="en-US" sz="1200" kern="1200" dirty="0"/>
        </a:p>
      </dsp:txBody>
      <dsp:txXfrm>
        <a:off x="1770556" y="1558765"/>
        <a:ext cx="1503984" cy="3894423"/>
      </dsp:txXfrm>
    </dsp:sp>
    <dsp:sp modelId="{04E327D8-86A6-4ED0-82F8-D295283CEBCF}">
      <dsp:nvSpPr>
        <dsp:cNvPr id="0" name=""/>
        <dsp:cNvSpPr/>
      </dsp:nvSpPr>
      <dsp:spPr>
        <a:xfrm>
          <a:off x="3537738" y="88074"/>
          <a:ext cx="526394" cy="526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CFDBEE-A9C2-4872-9996-ECD787C310FA}">
      <dsp:nvSpPr>
        <dsp:cNvPr id="0" name=""/>
        <dsp:cNvSpPr/>
      </dsp:nvSpPr>
      <dsp:spPr>
        <a:xfrm>
          <a:off x="3537738" y="845169"/>
          <a:ext cx="1503984" cy="606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AI-Powered Generative Algorithms</a:t>
          </a:r>
          <a:endParaRPr lang="en-US" sz="1400" kern="1200" dirty="0"/>
        </a:p>
      </dsp:txBody>
      <dsp:txXfrm>
        <a:off x="3537738" y="845169"/>
        <a:ext cx="1503984" cy="606293"/>
      </dsp:txXfrm>
    </dsp:sp>
    <dsp:sp modelId="{2CF6CBB5-BD0E-439B-AB5F-62166D3F11F7}">
      <dsp:nvSpPr>
        <dsp:cNvPr id="0" name=""/>
        <dsp:cNvSpPr/>
      </dsp:nvSpPr>
      <dsp:spPr>
        <a:xfrm>
          <a:off x="3537738" y="1558765"/>
          <a:ext cx="1503984" cy="3894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IN" sz="1200" b="0" i="0" kern="1200" dirty="0"/>
            <a:t>Evolutionary Algorithms (EA): Explore chemical space for novel molecules.</a:t>
          </a:r>
          <a:endParaRPr lang="en-US" sz="1200" kern="1200" dirty="0"/>
        </a:p>
        <a:p>
          <a:pPr marL="0" lvl="0" indent="0" algn="l" defTabSz="533400">
            <a:lnSpc>
              <a:spcPct val="90000"/>
            </a:lnSpc>
            <a:spcBef>
              <a:spcPct val="0"/>
            </a:spcBef>
            <a:spcAft>
              <a:spcPct val="35000"/>
            </a:spcAft>
            <a:buNone/>
          </a:pPr>
          <a:r>
            <a:rPr lang="en-IN" sz="1200" b="0" i="0" kern="1200" dirty="0"/>
            <a:t>Recurrent Neural Networks (RNNs) - e.g., GRU and LSTM: Generate sequences of molecular structures.</a:t>
          </a:r>
          <a:endParaRPr lang="en-US" sz="1200" kern="1200" dirty="0"/>
        </a:p>
        <a:p>
          <a:pPr marL="0" lvl="0" indent="0" algn="l" defTabSz="533400">
            <a:lnSpc>
              <a:spcPct val="90000"/>
            </a:lnSpc>
            <a:spcBef>
              <a:spcPct val="0"/>
            </a:spcBef>
            <a:spcAft>
              <a:spcPct val="35000"/>
            </a:spcAft>
            <a:buNone/>
          </a:pPr>
          <a:r>
            <a:rPr lang="en-IN" sz="1200" b="0" i="0" kern="1200" dirty="0"/>
            <a:t>Autoencoders - e.g., AAE and VAE: Learn latent representations for molecule generation.</a:t>
          </a:r>
          <a:endParaRPr lang="en-US" sz="1200" kern="1200" dirty="0"/>
        </a:p>
        <a:p>
          <a:pPr marL="0" lvl="0" indent="0" algn="l" defTabSz="533400">
            <a:lnSpc>
              <a:spcPct val="90000"/>
            </a:lnSpc>
            <a:spcBef>
              <a:spcPct val="0"/>
            </a:spcBef>
            <a:spcAft>
              <a:spcPct val="35000"/>
            </a:spcAft>
            <a:buNone/>
          </a:pPr>
          <a:r>
            <a:rPr lang="en-IN" sz="1200" b="0" i="0" kern="1200" dirty="0"/>
            <a:t>Generative Adversarial Networks (GANs): Employ adversarial training for molecule design.</a:t>
          </a:r>
          <a:endParaRPr lang="en-US" sz="1200" kern="1200" dirty="0"/>
        </a:p>
      </dsp:txBody>
      <dsp:txXfrm>
        <a:off x="3537738" y="1558765"/>
        <a:ext cx="1503984" cy="3894423"/>
      </dsp:txXfrm>
    </dsp:sp>
    <dsp:sp modelId="{C81ED749-5A9C-43F8-908A-FB49A0255B93}">
      <dsp:nvSpPr>
        <dsp:cNvPr id="0" name=""/>
        <dsp:cNvSpPr/>
      </dsp:nvSpPr>
      <dsp:spPr>
        <a:xfrm>
          <a:off x="5304920" y="88074"/>
          <a:ext cx="526394" cy="526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FB37-F7D7-4104-9851-5751A929DDB8}">
      <dsp:nvSpPr>
        <dsp:cNvPr id="0" name=""/>
        <dsp:cNvSpPr/>
      </dsp:nvSpPr>
      <dsp:spPr>
        <a:xfrm>
          <a:off x="5304920" y="845169"/>
          <a:ext cx="1503984" cy="606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b="1" i="0" kern="1200" dirty="0"/>
            <a:t>MolGAN: A GAN for Graph-Structured Data</a:t>
          </a:r>
          <a:endParaRPr lang="en-US" sz="1400" kern="1200" dirty="0"/>
        </a:p>
      </dsp:txBody>
      <dsp:txXfrm>
        <a:off x="5304920" y="845169"/>
        <a:ext cx="1503984" cy="606293"/>
      </dsp:txXfrm>
    </dsp:sp>
    <dsp:sp modelId="{F7C7001C-F684-4B2F-B99B-E086437597C4}">
      <dsp:nvSpPr>
        <dsp:cNvPr id="0" name=""/>
        <dsp:cNvSpPr/>
      </dsp:nvSpPr>
      <dsp:spPr>
        <a:xfrm>
          <a:off x="5304920" y="1558765"/>
          <a:ext cx="1503984" cy="3894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IN" sz="1200" b="0" i="0" kern="1200" dirty="0"/>
            <a:t>Specifically designed for de novo design of small molecules.</a:t>
          </a:r>
          <a:endParaRPr lang="en-US" sz="1200" kern="1200" dirty="0"/>
        </a:p>
        <a:p>
          <a:pPr marL="0" lvl="0" indent="0" algn="l" defTabSz="533400">
            <a:lnSpc>
              <a:spcPct val="90000"/>
            </a:lnSpc>
            <a:spcBef>
              <a:spcPct val="0"/>
            </a:spcBef>
            <a:spcAft>
              <a:spcPct val="35000"/>
            </a:spcAft>
            <a:buNone/>
          </a:pPr>
          <a:r>
            <a:rPr lang="en-IN" sz="1200" b="0" i="0" kern="1200" dirty="0"/>
            <a:t>Operates directly on graph-structured data.</a:t>
          </a:r>
          <a:endParaRPr lang="en-US" sz="1200" kern="1200" dirty="0"/>
        </a:p>
        <a:p>
          <a:pPr marL="0" lvl="0" indent="0" algn="l" defTabSz="533400">
            <a:lnSpc>
              <a:spcPct val="90000"/>
            </a:lnSpc>
            <a:spcBef>
              <a:spcPct val="0"/>
            </a:spcBef>
            <a:spcAft>
              <a:spcPct val="35000"/>
            </a:spcAft>
            <a:buNone/>
          </a:pPr>
          <a:r>
            <a:rPr lang="en-IN" sz="1200" b="0" i="0" kern="1200" dirty="0"/>
            <a:t>Demonstrated to generate close to 100% valid compounds.</a:t>
          </a:r>
          <a:endParaRPr lang="en-US" sz="1200" kern="1200" dirty="0"/>
        </a:p>
        <a:p>
          <a:pPr marL="0" lvl="0" indent="0" algn="l" defTabSz="533400">
            <a:lnSpc>
              <a:spcPct val="90000"/>
            </a:lnSpc>
            <a:spcBef>
              <a:spcPct val="0"/>
            </a:spcBef>
            <a:spcAft>
              <a:spcPct val="35000"/>
            </a:spcAft>
            <a:buNone/>
          </a:pPr>
          <a:r>
            <a:rPr lang="en-IN" sz="1200" b="0" i="0" kern="1200" dirty="0"/>
            <a:t>Successful experiments on the QM9 chemical database.</a:t>
          </a:r>
          <a:endParaRPr lang="en-US" sz="1200" kern="1200" dirty="0"/>
        </a:p>
      </dsp:txBody>
      <dsp:txXfrm>
        <a:off x="5304920" y="1558765"/>
        <a:ext cx="1503984" cy="3894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2000C-89C2-4F91-85AF-68920AF66ABE}">
      <dsp:nvSpPr>
        <dsp:cNvPr id="0" name=""/>
        <dsp:cNvSpPr/>
      </dsp:nvSpPr>
      <dsp:spPr>
        <a:xfrm>
          <a:off x="12637" y="0"/>
          <a:ext cx="797260" cy="7222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C8895-3320-4A31-8D8E-1E3B86336132}">
      <dsp:nvSpPr>
        <dsp:cNvPr id="0" name=""/>
        <dsp:cNvSpPr/>
      </dsp:nvSpPr>
      <dsp:spPr>
        <a:xfrm>
          <a:off x="12637" y="889197"/>
          <a:ext cx="2277888" cy="30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IN" sz="1900" b="1" i="0" kern="1200" dirty="0"/>
            <a:t>Quality Metrics</a:t>
          </a:r>
          <a:endParaRPr lang="en-US" sz="1900" kern="1200" dirty="0"/>
        </a:p>
      </dsp:txBody>
      <dsp:txXfrm>
        <a:off x="12637" y="889197"/>
        <a:ext cx="2277888" cy="309554"/>
      </dsp:txXfrm>
    </dsp:sp>
    <dsp:sp modelId="{253EF74D-810D-4624-AB7D-CB43EFB97A57}">
      <dsp:nvSpPr>
        <dsp:cNvPr id="0" name=""/>
        <dsp:cNvSpPr/>
      </dsp:nvSpPr>
      <dsp:spPr>
        <a:xfrm>
          <a:off x="12637" y="1276382"/>
          <a:ext cx="2277888" cy="301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IN" sz="1400" b="1" i="0" kern="1200" dirty="0"/>
            <a:t>Validity</a:t>
          </a:r>
          <a:r>
            <a:rPr lang="en-IN" sz="1400" b="0" i="0" kern="1200" dirty="0"/>
            <a:t>: Ratio of valid molecules to all generated molecules.</a:t>
          </a:r>
          <a:endParaRPr lang="en-US" sz="1400" kern="1200" dirty="0"/>
        </a:p>
        <a:p>
          <a:pPr marL="0" lvl="0" indent="0" algn="l" defTabSz="622300">
            <a:lnSpc>
              <a:spcPct val="100000"/>
            </a:lnSpc>
            <a:spcBef>
              <a:spcPct val="0"/>
            </a:spcBef>
            <a:spcAft>
              <a:spcPct val="35000"/>
            </a:spcAft>
            <a:buNone/>
          </a:pPr>
          <a:r>
            <a:rPr lang="en-IN" sz="1400" b="1" i="0" kern="1200" dirty="0"/>
            <a:t>Uniqueness</a:t>
          </a:r>
          <a:r>
            <a:rPr lang="en-IN" sz="1400" b="0" i="0" kern="1200" dirty="0"/>
            <a:t>: Ratio of unique molecules to valid molecules.</a:t>
          </a:r>
          <a:endParaRPr lang="en-US" sz="1400" kern="1200" dirty="0"/>
        </a:p>
        <a:p>
          <a:pPr marL="0" lvl="0" indent="0" algn="l" defTabSz="622300">
            <a:lnSpc>
              <a:spcPct val="100000"/>
            </a:lnSpc>
            <a:spcBef>
              <a:spcPct val="0"/>
            </a:spcBef>
            <a:spcAft>
              <a:spcPct val="35000"/>
            </a:spcAft>
            <a:buNone/>
          </a:pPr>
          <a:r>
            <a:rPr lang="en-IN" sz="1400" b="1" i="0" kern="1200" dirty="0"/>
            <a:t>Novelty</a:t>
          </a:r>
          <a:r>
            <a:rPr lang="en-IN" sz="1400" b="0" i="0" kern="1200" dirty="0"/>
            <a:t>: Ratio of valid molecules not in the training dataset to all valid molecules.</a:t>
          </a:r>
          <a:endParaRPr lang="en-US" sz="1400" kern="1200" dirty="0"/>
        </a:p>
        <a:p>
          <a:pPr marL="0" lvl="0" indent="0" algn="l" defTabSz="622300">
            <a:lnSpc>
              <a:spcPct val="100000"/>
            </a:lnSpc>
            <a:spcBef>
              <a:spcPct val="0"/>
            </a:spcBef>
            <a:spcAft>
              <a:spcPct val="35000"/>
            </a:spcAft>
            <a:buNone/>
          </a:pPr>
          <a:r>
            <a:rPr lang="en-IN" sz="1400" b="1" i="0" kern="1200" dirty="0"/>
            <a:t>Diversity</a:t>
          </a:r>
          <a:r>
            <a:rPr lang="en-IN" sz="1400" b="0" i="0" kern="1200" dirty="0"/>
            <a:t>: Measures how diverse generated molecules are compared to the training dataset.</a:t>
          </a:r>
          <a:endParaRPr lang="en-US" sz="1400" kern="1200" dirty="0"/>
        </a:p>
      </dsp:txBody>
      <dsp:txXfrm>
        <a:off x="12637" y="1276382"/>
        <a:ext cx="2277888" cy="3012153"/>
      </dsp:txXfrm>
    </dsp:sp>
    <dsp:sp modelId="{E5BA5950-5420-4FCD-B180-7CAD64989A2B}">
      <dsp:nvSpPr>
        <dsp:cNvPr id="0" name=""/>
        <dsp:cNvSpPr/>
      </dsp:nvSpPr>
      <dsp:spPr>
        <a:xfrm>
          <a:off x="2689156" y="0"/>
          <a:ext cx="797260" cy="7222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208458-05A2-4663-9F41-5F536EF1035F}">
      <dsp:nvSpPr>
        <dsp:cNvPr id="0" name=""/>
        <dsp:cNvSpPr/>
      </dsp:nvSpPr>
      <dsp:spPr>
        <a:xfrm>
          <a:off x="2689156" y="889197"/>
          <a:ext cx="2277888" cy="30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IN" sz="1900" b="1" i="0" kern="1200" dirty="0"/>
            <a:t>Drug Properties</a:t>
          </a:r>
          <a:endParaRPr lang="en-US" sz="1900" kern="1200" dirty="0"/>
        </a:p>
      </dsp:txBody>
      <dsp:txXfrm>
        <a:off x="2689156" y="889197"/>
        <a:ext cx="2277888" cy="309554"/>
      </dsp:txXfrm>
    </dsp:sp>
    <dsp:sp modelId="{8C0E2DA7-8902-47DD-8662-780CFD3B5177}">
      <dsp:nvSpPr>
        <dsp:cNvPr id="0" name=""/>
        <dsp:cNvSpPr/>
      </dsp:nvSpPr>
      <dsp:spPr>
        <a:xfrm>
          <a:off x="2689156" y="1276382"/>
          <a:ext cx="2277888" cy="301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IN" sz="1400" b="1" i="0" kern="1200" dirty="0"/>
            <a:t>Quantitative Estimation of Drug-Likeness (QED)</a:t>
          </a:r>
          <a:r>
            <a:rPr lang="en-IN" sz="1400" b="0" i="0" kern="1200" dirty="0"/>
            <a:t>: Measures the likelihood of a molecule being a drug based on desirability.</a:t>
          </a:r>
          <a:endParaRPr lang="en-US" sz="1400" kern="1200" dirty="0"/>
        </a:p>
        <a:p>
          <a:pPr marL="0" lvl="0" indent="0" algn="l" defTabSz="622300">
            <a:lnSpc>
              <a:spcPct val="100000"/>
            </a:lnSpc>
            <a:spcBef>
              <a:spcPct val="0"/>
            </a:spcBef>
            <a:spcAft>
              <a:spcPct val="35000"/>
            </a:spcAft>
            <a:buNone/>
          </a:pPr>
          <a:r>
            <a:rPr lang="en-IN" sz="1400" b="1" i="0" kern="1200" dirty="0"/>
            <a:t>Solubility</a:t>
          </a:r>
          <a:r>
            <a:rPr lang="en-IN" sz="1400" b="0" i="0" kern="1200" dirty="0"/>
            <a:t>: Reports the n-octanol-water partition coefficient (logP), indicating hydrophilicity.</a:t>
          </a:r>
          <a:endParaRPr lang="en-US" sz="1400" kern="1200" dirty="0"/>
        </a:p>
        <a:p>
          <a:pPr marL="0" lvl="0" indent="0" algn="l" defTabSz="622300">
            <a:lnSpc>
              <a:spcPct val="100000"/>
            </a:lnSpc>
            <a:spcBef>
              <a:spcPct val="0"/>
            </a:spcBef>
            <a:spcAft>
              <a:spcPct val="35000"/>
            </a:spcAft>
            <a:buNone/>
          </a:pPr>
          <a:r>
            <a:rPr lang="en-IN" sz="1400" b="1" i="0" kern="1200" dirty="0"/>
            <a:t>Synthesizability (SA)</a:t>
          </a:r>
          <a:r>
            <a:rPr lang="en-IN" sz="1400" b="0" i="0" kern="1200" dirty="0"/>
            <a:t>: Quantifies ease of synthesis based on molecular complexity and fragment contributions.</a:t>
          </a:r>
          <a:endParaRPr lang="en-US" sz="1400" kern="1200" dirty="0"/>
        </a:p>
      </dsp:txBody>
      <dsp:txXfrm>
        <a:off x="2689156" y="1276382"/>
        <a:ext cx="2277888" cy="3012153"/>
      </dsp:txXfrm>
    </dsp:sp>
    <dsp:sp modelId="{B2421CF2-0871-4D71-ACA4-7E7B1AD627EF}">
      <dsp:nvSpPr>
        <dsp:cNvPr id="0" name=""/>
        <dsp:cNvSpPr/>
      </dsp:nvSpPr>
      <dsp:spPr>
        <a:xfrm>
          <a:off x="5365675" y="0"/>
          <a:ext cx="797260" cy="7222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A2230-6172-41C1-A4E6-AE58119E2618}">
      <dsp:nvSpPr>
        <dsp:cNvPr id="0" name=""/>
        <dsp:cNvSpPr/>
      </dsp:nvSpPr>
      <dsp:spPr>
        <a:xfrm>
          <a:off x="5365675" y="889197"/>
          <a:ext cx="2277888" cy="30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IN" sz="1900" b="1" i="0" kern="1200" dirty="0"/>
            <a:t>Dataset</a:t>
          </a:r>
          <a:endParaRPr lang="en-US" sz="1900" kern="1200" dirty="0"/>
        </a:p>
      </dsp:txBody>
      <dsp:txXfrm>
        <a:off x="5365675" y="889197"/>
        <a:ext cx="2277888" cy="309554"/>
      </dsp:txXfrm>
    </dsp:sp>
    <dsp:sp modelId="{8BDF697C-E200-49E6-AD03-D09104A58EB4}">
      <dsp:nvSpPr>
        <dsp:cNvPr id="0" name=""/>
        <dsp:cNvSpPr/>
      </dsp:nvSpPr>
      <dsp:spPr>
        <a:xfrm>
          <a:off x="5365675" y="1276382"/>
          <a:ext cx="2277888" cy="301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IN" sz="1400" b="0" i="0" kern="1200" dirty="0"/>
            <a:t>All experiments use the QM9 dataset, derived from the GDB-17 chemical database.</a:t>
          </a:r>
          <a:endParaRPr lang="en-US" sz="1400" kern="1200" dirty="0"/>
        </a:p>
        <a:p>
          <a:pPr marL="0" lvl="0" indent="0" algn="l" defTabSz="622300">
            <a:lnSpc>
              <a:spcPct val="100000"/>
            </a:lnSpc>
            <a:spcBef>
              <a:spcPct val="0"/>
            </a:spcBef>
            <a:spcAft>
              <a:spcPct val="35000"/>
            </a:spcAft>
            <a:buNone/>
          </a:pPr>
          <a:r>
            <a:rPr lang="en-IN" sz="1400" b="0" i="0" kern="1200" dirty="0"/>
            <a:t>QM9 contains 133,171 molecules with up to nine non-hydrogen atoms (C, N, O, F).</a:t>
          </a:r>
          <a:endParaRPr lang="en-US" sz="1400" kern="1200" dirty="0"/>
        </a:p>
        <a:p>
          <a:pPr marL="0" lvl="0" indent="0" algn="l" defTabSz="622300">
            <a:lnSpc>
              <a:spcPct val="100000"/>
            </a:lnSpc>
            <a:spcBef>
              <a:spcPct val="0"/>
            </a:spcBef>
            <a:spcAft>
              <a:spcPct val="35000"/>
            </a:spcAft>
            <a:buNone/>
          </a:pPr>
          <a:r>
            <a:rPr lang="en-IN" sz="1400" b="0" i="0" kern="1200" dirty="0"/>
            <a:t>Average QED, solubility, and SA of QM9 molecules are 0.461, 0.289, and 0.327, respectively.</a:t>
          </a:r>
          <a:endParaRPr lang="en-US" sz="1400" kern="1200" dirty="0"/>
        </a:p>
      </dsp:txBody>
      <dsp:txXfrm>
        <a:off x="5365675" y="1276382"/>
        <a:ext cx="2277888" cy="3012153"/>
      </dsp:txXfrm>
    </dsp:sp>
    <dsp:sp modelId="{0F3FFA65-B1FB-4A3B-94D7-4E63B11A4636}">
      <dsp:nvSpPr>
        <dsp:cNvPr id="0" name=""/>
        <dsp:cNvSpPr/>
      </dsp:nvSpPr>
      <dsp:spPr>
        <a:xfrm>
          <a:off x="8042193" y="0"/>
          <a:ext cx="797260" cy="7222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AE630-7FF9-4008-AE4C-C06D05BD690B}">
      <dsp:nvSpPr>
        <dsp:cNvPr id="0" name=""/>
        <dsp:cNvSpPr/>
      </dsp:nvSpPr>
      <dsp:spPr>
        <a:xfrm>
          <a:off x="8042193" y="889197"/>
          <a:ext cx="2277888" cy="30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IN" sz="1900" b="1" i="0" kern="1200" dirty="0"/>
            <a:t>Evaluation Metrics</a:t>
          </a:r>
          <a:endParaRPr lang="en-US" sz="1900" kern="1200" dirty="0"/>
        </a:p>
      </dsp:txBody>
      <dsp:txXfrm>
        <a:off x="8042193" y="889197"/>
        <a:ext cx="2277888" cy="309554"/>
      </dsp:txXfrm>
    </dsp:sp>
    <dsp:sp modelId="{6C3C5B29-21DB-4C3A-B7D3-121C35CE326F}">
      <dsp:nvSpPr>
        <dsp:cNvPr id="0" name=""/>
        <dsp:cNvSpPr/>
      </dsp:nvSpPr>
      <dsp:spPr>
        <a:xfrm>
          <a:off x="8042193" y="1276382"/>
          <a:ext cx="2277888" cy="301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IN" sz="1400" b="1" i="0" kern="1200" dirty="0"/>
            <a:t>Frechet Distance</a:t>
          </a:r>
          <a:r>
            <a:rPr lang="en-IN" sz="1400" b="0" i="0" kern="1200" dirty="0"/>
            <a:t>: Measures similarity between real and generated molecule distributions.</a:t>
          </a:r>
          <a:endParaRPr lang="en-US" sz="1400" kern="1200" dirty="0"/>
        </a:p>
        <a:p>
          <a:pPr marL="0" lvl="0" indent="0" algn="l" defTabSz="622300">
            <a:lnSpc>
              <a:spcPct val="100000"/>
            </a:lnSpc>
            <a:spcBef>
              <a:spcPct val="0"/>
            </a:spcBef>
            <a:spcAft>
              <a:spcPct val="35000"/>
            </a:spcAft>
            <a:buNone/>
          </a:pPr>
          <a:r>
            <a:rPr lang="en-IN" sz="1400" b="1" i="0" kern="1200" dirty="0"/>
            <a:t>Kullback-Leibler (KL) Divergences</a:t>
          </a:r>
          <a:r>
            <a:rPr lang="en-IN" sz="1400" b="0" i="0" kern="1200" dirty="0"/>
            <a:t>: Assess how well a distribution approximates another. KL-divergence scores indicate better distribution capture.</a:t>
          </a:r>
          <a:endParaRPr lang="en-US" sz="1400" kern="1200" dirty="0"/>
        </a:p>
      </dsp:txBody>
      <dsp:txXfrm>
        <a:off x="8042193" y="1276382"/>
        <a:ext cx="2277888" cy="301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1B159-4C4A-448E-A52A-814CC444DD50}">
      <dsp:nvSpPr>
        <dsp:cNvPr id="0" name=""/>
        <dsp:cNvSpPr/>
      </dsp:nvSpPr>
      <dsp:spPr>
        <a:xfrm>
          <a:off x="3708" y="587910"/>
          <a:ext cx="1123664" cy="1123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029CC-591D-4A07-A6A8-38157F0CE1CC}">
      <dsp:nvSpPr>
        <dsp:cNvPr id="0" name=""/>
        <dsp:cNvSpPr/>
      </dsp:nvSpPr>
      <dsp:spPr>
        <a:xfrm>
          <a:off x="3708" y="1835984"/>
          <a:ext cx="3210468"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t>Integration of VQCs in Discriminator and Noise Generation</a:t>
          </a:r>
          <a:endParaRPr lang="en-US" sz="1400" kern="1200" dirty="0"/>
        </a:p>
      </dsp:txBody>
      <dsp:txXfrm>
        <a:off x="3708" y="1835984"/>
        <a:ext cx="3210468" cy="481570"/>
      </dsp:txXfrm>
    </dsp:sp>
    <dsp:sp modelId="{460B777F-61E8-409F-9DCF-C832F1D1CB3F}">
      <dsp:nvSpPr>
        <dsp:cNvPr id="0" name=""/>
        <dsp:cNvSpPr/>
      </dsp:nvSpPr>
      <dsp:spPr>
        <a:xfrm>
          <a:off x="3708" y="2375420"/>
          <a:ext cx="3210468" cy="11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Utilize Variational Quantum Circuits (VQCs) within the discriminator for enhanced quantum-based discrimination.</a:t>
          </a:r>
          <a:endParaRPr lang="en-US" sz="1100" kern="1200" dirty="0"/>
        </a:p>
        <a:p>
          <a:pPr marL="0" lvl="0" indent="0" algn="l" defTabSz="488950">
            <a:lnSpc>
              <a:spcPct val="100000"/>
            </a:lnSpc>
            <a:spcBef>
              <a:spcPct val="0"/>
            </a:spcBef>
            <a:spcAft>
              <a:spcPct val="35000"/>
            </a:spcAft>
            <a:buNone/>
          </a:pPr>
          <a:r>
            <a:rPr lang="en-US" sz="1100" b="0" i="0" kern="1200" dirty="0"/>
            <a:t>Explore the application of VQCs to generate quantum noise for improved training and generation.</a:t>
          </a:r>
          <a:endParaRPr lang="en-US" sz="1100" kern="1200" dirty="0"/>
        </a:p>
      </dsp:txBody>
      <dsp:txXfrm>
        <a:off x="3708" y="2375420"/>
        <a:ext cx="3210468" cy="1105749"/>
      </dsp:txXfrm>
    </dsp:sp>
    <dsp:sp modelId="{1E3D5F84-40D0-4049-818F-DACC524FADA9}">
      <dsp:nvSpPr>
        <dsp:cNvPr id="0" name=""/>
        <dsp:cNvSpPr/>
      </dsp:nvSpPr>
      <dsp:spPr>
        <a:xfrm>
          <a:off x="3776009" y="587910"/>
          <a:ext cx="1123664" cy="1123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619CE-AC61-42FA-B048-09EF06BA619A}">
      <dsp:nvSpPr>
        <dsp:cNvPr id="0" name=""/>
        <dsp:cNvSpPr/>
      </dsp:nvSpPr>
      <dsp:spPr>
        <a:xfrm>
          <a:off x="3776009" y="1835984"/>
          <a:ext cx="3210468"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t>Comparative Study with Quantum Machine Learning Methods</a:t>
          </a:r>
          <a:endParaRPr lang="en-US" sz="1400" kern="1200" dirty="0"/>
        </a:p>
      </dsp:txBody>
      <dsp:txXfrm>
        <a:off x="3776009" y="1835984"/>
        <a:ext cx="3210468" cy="481570"/>
      </dsp:txXfrm>
    </dsp:sp>
    <dsp:sp modelId="{39F08BAB-1F68-411D-90DF-E90F6E6C9498}">
      <dsp:nvSpPr>
        <dsp:cNvPr id="0" name=""/>
        <dsp:cNvSpPr/>
      </dsp:nvSpPr>
      <dsp:spPr>
        <a:xfrm>
          <a:off x="3776009" y="2375420"/>
          <a:ext cx="3210468" cy="11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Conduct a comprehensive comparative study with other quantum machine learning techniques, such as quantum kernels and quantum perceptrons.</a:t>
          </a:r>
          <a:endParaRPr lang="en-US" sz="1100" kern="1200" dirty="0"/>
        </a:p>
        <a:p>
          <a:pPr marL="0" lvl="0" indent="0" algn="l" defTabSz="488950">
            <a:lnSpc>
              <a:spcPct val="100000"/>
            </a:lnSpc>
            <a:spcBef>
              <a:spcPct val="0"/>
            </a:spcBef>
            <a:spcAft>
              <a:spcPct val="35000"/>
            </a:spcAft>
            <a:buNone/>
          </a:pPr>
          <a:r>
            <a:rPr lang="en-US" sz="1100" b="0" i="0" kern="1200" dirty="0"/>
            <a:t>Evaluate the merits and demerits of VQCs in the context of generative quantum models.</a:t>
          </a:r>
          <a:endParaRPr lang="en-US" sz="1100" kern="1200" dirty="0"/>
        </a:p>
      </dsp:txBody>
      <dsp:txXfrm>
        <a:off x="3776009" y="2375420"/>
        <a:ext cx="3210468" cy="1105749"/>
      </dsp:txXfrm>
    </dsp:sp>
    <dsp:sp modelId="{AA77C00C-12C3-4323-9A99-E4A679B7AC97}">
      <dsp:nvSpPr>
        <dsp:cNvPr id="0" name=""/>
        <dsp:cNvSpPr/>
      </dsp:nvSpPr>
      <dsp:spPr>
        <a:xfrm>
          <a:off x="7548310" y="587910"/>
          <a:ext cx="1123664" cy="1123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91275-6794-4B80-A6C4-58E293870961}">
      <dsp:nvSpPr>
        <dsp:cNvPr id="0" name=""/>
        <dsp:cNvSpPr/>
      </dsp:nvSpPr>
      <dsp:spPr>
        <a:xfrm>
          <a:off x="7548310" y="1835984"/>
          <a:ext cx="3210468"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t>Synergy with QGAN Model</a:t>
          </a:r>
          <a:endParaRPr lang="en-US" sz="1400" kern="1200" dirty="0"/>
        </a:p>
      </dsp:txBody>
      <dsp:txXfrm>
        <a:off x="7548310" y="1835984"/>
        <a:ext cx="3210468" cy="481570"/>
      </dsp:txXfrm>
    </dsp:sp>
    <dsp:sp modelId="{9EE840C6-7F5F-4159-8539-E6D9272C2340}">
      <dsp:nvSpPr>
        <dsp:cNvPr id="0" name=""/>
        <dsp:cNvSpPr/>
      </dsp:nvSpPr>
      <dsp:spPr>
        <a:xfrm>
          <a:off x="7548310" y="2375420"/>
          <a:ext cx="3210468" cy="11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Investigate the potential benefits of combining othe</a:t>
          </a:r>
          <a:r>
            <a:rPr lang="en-US" sz="1100" kern="1200" dirty="0"/>
            <a:t>r QML</a:t>
          </a:r>
          <a:r>
            <a:rPr lang="en-US" sz="1100" b="0" i="0" kern="1200" dirty="0"/>
            <a:t> approaches with the Quantum Generative Adversarial Network (QGAN) model.</a:t>
          </a:r>
          <a:endParaRPr lang="en-US" sz="1100" kern="1200" dirty="0"/>
        </a:p>
        <a:p>
          <a:pPr marL="0" lvl="0" indent="0" algn="l" defTabSz="488950">
            <a:lnSpc>
              <a:spcPct val="100000"/>
            </a:lnSpc>
            <a:spcBef>
              <a:spcPct val="0"/>
            </a:spcBef>
            <a:spcAft>
              <a:spcPct val="35000"/>
            </a:spcAft>
            <a:buNone/>
          </a:pPr>
          <a:r>
            <a:rPr lang="en-US" sz="1100" b="0" i="0" kern="1200" dirty="0"/>
            <a:t>Explore how these methods can work synergistically to achieve even further improvements in generative capabilities.</a:t>
          </a:r>
          <a:endParaRPr lang="en-US" sz="1100" kern="1200" dirty="0"/>
        </a:p>
      </dsp:txBody>
      <dsp:txXfrm>
        <a:off x="7548310" y="2375420"/>
        <a:ext cx="3210468" cy="11057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28FE0-B386-43D1-A080-6CF3D6964180}" type="datetimeFigureOut">
              <a:rPr lang="en-IN" smtClean="0"/>
              <a:t>22-09-2023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2838E-7F8F-4C64-A88C-1C47C95017AC}" type="slidenum">
              <a:rPr lang="en-IN" smtClean="0"/>
              <a:t>‹#›</a:t>
            </a:fld>
            <a:endParaRPr lang="en-IN" dirty="0"/>
          </a:p>
        </p:txBody>
      </p:sp>
    </p:spTree>
    <p:extLst>
      <p:ext uri="{BB962C8B-B14F-4D97-AF65-F5344CB8AC3E}">
        <p14:creationId xmlns:p14="http://schemas.microsoft.com/office/powerpoint/2010/main" val="421441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Time consuming-resource consuming-cost intensive-10^47</a:t>
            </a:r>
          </a:p>
        </p:txBody>
      </p:sp>
      <p:sp>
        <p:nvSpPr>
          <p:cNvPr id="4" name="Slide Number Placeholder 3"/>
          <p:cNvSpPr>
            <a:spLocks noGrp="1"/>
          </p:cNvSpPr>
          <p:nvPr>
            <p:ph type="sldNum" sz="quarter" idx="5"/>
          </p:nvPr>
        </p:nvSpPr>
        <p:spPr/>
        <p:txBody>
          <a:bodyPr/>
          <a:lstStyle/>
          <a:p>
            <a:fld id="{C9D2838E-7F8F-4C64-A88C-1C47C95017AC}" type="slidenum">
              <a:rPr lang="en-IN" smtClean="0"/>
              <a:t>2</a:t>
            </a:fld>
            <a:endParaRPr lang="en-IN" dirty="0"/>
          </a:p>
        </p:txBody>
      </p:sp>
    </p:spTree>
    <p:extLst>
      <p:ext uri="{BB962C8B-B14F-4D97-AF65-F5344CB8AC3E}">
        <p14:creationId xmlns:p14="http://schemas.microsoft.com/office/powerpoint/2010/main" val="336935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learning with graph-structured molecules is invariant to the orderings of atoms and automates the navigation to a chemical region abundant in desired molecules</a:t>
            </a:r>
            <a:endParaRPr lang="en-IN" dirty="0"/>
          </a:p>
        </p:txBody>
      </p:sp>
      <p:sp>
        <p:nvSpPr>
          <p:cNvPr id="4" name="Slide Number Placeholder 3"/>
          <p:cNvSpPr>
            <a:spLocks noGrp="1"/>
          </p:cNvSpPr>
          <p:nvPr>
            <p:ph type="sldNum" sz="quarter" idx="5"/>
          </p:nvPr>
        </p:nvSpPr>
        <p:spPr/>
        <p:txBody>
          <a:bodyPr/>
          <a:lstStyle/>
          <a:p>
            <a:fld id="{C9D2838E-7F8F-4C64-A88C-1C47C95017AC}" type="slidenum">
              <a:rPr lang="en-IN" smtClean="0"/>
              <a:t>3</a:t>
            </a:fld>
            <a:endParaRPr lang="en-IN" dirty="0"/>
          </a:p>
        </p:txBody>
      </p:sp>
    </p:spTree>
    <p:extLst>
      <p:ext uri="{BB962C8B-B14F-4D97-AF65-F5344CB8AC3E}">
        <p14:creationId xmlns:p14="http://schemas.microsoft.com/office/powerpoint/2010/main" val="259371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Several studies have demonstrated that variational quantum circuit (VQC) performs the advantages in expression power, learnability, and robustness.</a:t>
            </a:r>
          </a:p>
          <a:p>
            <a:r>
              <a:rPr lang="en-US" b="0" i="0" dirty="0">
                <a:solidFill>
                  <a:srgbClr val="ECECF1"/>
                </a:solidFill>
                <a:effectLst/>
                <a:latin typeface="Söhne"/>
              </a:rPr>
              <a:t>QuGAN’s exponential advantages over classical GANs directly result from the ability of quantum information processors to represent N-dimensional features using log N qubits with time complexity of O(poly(log N)).</a:t>
            </a:r>
          </a:p>
          <a:p>
            <a:r>
              <a:rPr lang="en-US" b="0" i="0" dirty="0">
                <a:solidFill>
                  <a:srgbClr val="ECECF1"/>
                </a:solidFill>
                <a:effectLst/>
                <a:latin typeface="Söhne"/>
              </a:rPr>
              <a:t> Recent studies also showed that generative models implemented by quantum circuits with fewer architectural complexities could easily bypass their classical counterparts.</a:t>
            </a:r>
          </a:p>
          <a:p>
            <a:r>
              <a:rPr lang="en-US" b="0" i="0" dirty="0">
                <a:solidFill>
                  <a:srgbClr val="ECECF1"/>
                </a:solidFill>
                <a:effectLst/>
                <a:latin typeface="Söhne"/>
              </a:rPr>
              <a:t>Quantum GANs can offer several opportunities e.g., (i) quantum speedup in the runtime making it possible to learn richer representation of molecules via deeper models due to the amplitude amplification property; (ii) ability to search exponentially large chemical space with few qubits and sample from distributions that may be difficult to model classically.</a:t>
            </a:r>
            <a:br>
              <a:rPr lang="en-US" dirty="0"/>
            </a:br>
            <a:br>
              <a:rPr lang="en-US" dirty="0"/>
            </a:br>
            <a:br>
              <a:rPr lang="en-US" dirty="0"/>
            </a:br>
            <a:r>
              <a:rPr lang="en-US" dirty="0"/>
              <a:t>However, classical generative models cannot generate all possible distributions indicating that it cannot explore certain regions of the chemical space. This is primarily due to exponential choices to gradually add a new molecule in the existing drug fragment.</a:t>
            </a:r>
          </a:p>
          <a:p>
            <a:br>
              <a:rPr lang="en-US" dirty="0"/>
            </a:br>
            <a:r>
              <a:rPr lang="en-US" dirty="0"/>
              <a:t>Given the task complexity of learning molecule distribution, full quantum GAN can hardly encode all training data in a quantum way</a:t>
            </a:r>
          </a:p>
          <a:p>
            <a:br>
              <a:rPr lang="en-US" dirty="0"/>
            </a:br>
            <a:r>
              <a:rPr lang="en-US" dirty="0"/>
              <a:t>In the NISQ era, there is a qubit restriction on gate-based quantum computers. Therefore, now is the ideal moment to create quantum algorithms for molecular simulations so that, when better quantum computers become accessible, we may hasten the process of drug development</a:t>
            </a:r>
            <a:endParaRPr lang="en-IN" dirty="0"/>
          </a:p>
        </p:txBody>
      </p:sp>
      <p:sp>
        <p:nvSpPr>
          <p:cNvPr id="4" name="Slide Number Placeholder 3"/>
          <p:cNvSpPr>
            <a:spLocks noGrp="1"/>
          </p:cNvSpPr>
          <p:nvPr>
            <p:ph type="sldNum" sz="quarter" idx="5"/>
          </p:nvPr>
        </p:nvSpPr>
        <p:spPr/>
        <p:txBody>
          <a:bodyPr/>
          <a:lstStyle/>
          <a:p>
            <a:fld id="{C9D2838E-7F8F-4C64-A88C-1C47C95017AC}" type="slidenum">
              <a:rPr lang="en-IN" smtClean="0"/>
              <a:t>4</a:t>
            </a:fld>
            <a:endParaRPr lang="en-IN" dirty="0"/>
          </a:p>
        </p:txBody>
      </p:sp>
    </p:spTree>
    <p:extLst>
      <p:ext uri="{BB962C8B-B14F-4D97-AF65-F5344CB8AC3E}">
        <p14:creationId xmlns:p14="http://schemas.microsoft.com/office/powerpoint/2010/main" val="18265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7FE358FB-7AD8-4D80-876D-C4CF1C7F3C49}" type="datetime1">
              <a:rPr lang="en-US" smtClean="0"/>
              <a:t>9/22/2023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dirty="0"/>
              <a:t>Reference-J.Li et al.</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89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824B685-7E6F-4E11-B96B-8B07BB2CDCC7}" type="datetime1">
              <a:rPr lang="en-US" smtClean="0"/>
              <a:t>9/22/2023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dirty="0"/>
              <a:t>Reference-J.Li et al.</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6728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5DF85E3C-B511-44B2-A6FC-4BCFC84B2FF4}" type="datetime1">
              <a:rPr lang="en-US" smtClean="0"/>
              <a:t>9/22/2023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dirty="0"/>
              <a:t>Reference-J.Li et al.</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1752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87AE31B0-7D35-405A-A447-FDCE678FD655}" type="datetime1">
              <a:rPr lang="en-US" smtClean="0"/>
              <a:t>9/22/2023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Reference-J.Li et al.</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083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0241EFB-76A5-4CA3-A352-42E8F936728E}" type="datetime1">
              <a:rPr lang="en-US" smtClean="0"/>
              <a:t>9/22/2023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dirty="0"/>
              <a:t>Reference-J.Li et al.</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4383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87199B40-4B0B-4662-8FC9-41678903A706}" type="datetime1">
              <a:rPr lang="en-US" smtClean="0"/>
              <a:t>9/22/2023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dirty="0"/>
              <a:t>Reference-J.Li et al.</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0413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789207E8-1C5C-4E8F-A0ED-180A2EB07817}" type="datetime1">
              <a:rPr lang="en-US" smtClean="0"/>
              <a:t>9/22/2023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Reference-J.Li et al.</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0571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2E3829FA-D0E2-4E49-B638-0983FAD4F4F5}" type="datetime1">
              <a:rPr lang="en-US" smtClean="0"/>
              <a:t>9/22/2023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Reference-J.Li et al.</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047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8CE41791-0CE2-4613-A873-5EFAA747049F}" type="datetime1">
              <a:rPr lang="en-US" smtClean="0"/>
              <a:t>9/22/2023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Reference-J.Li et al.</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5895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9FBCD9AE-2CA4-4C8B-ABC9-20D1E4BF3183}" type="datetime1">
              <a:rPr lang="en-US" smtClean="0"/>
              <a:t>9/22/2023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Reference-J.Li et al.</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6932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E28C1759-4D4D-404D-8C56-73001A4B6B13}" type="datetime1">
              <a:rPr lang="en-US" smtClean="0"/>
              <a:t>9/22/2023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Reference-J.Li et al.</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9116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535E6-3618-467C-91C6-C85EAD8A5B2F}" type="datetime1">
              <a:rPr lang="en-US" smtClean="0"/>
              <a:t>9/22/2023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Reference-J.Li et al.</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42770032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hyperlink" Target="https://pennylane.ai/qml/demos/tutorial_quantum_ga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E323-DE14-2C44-D4F8-6FF632C1A3BE}"/>
              </a:ext>
            </a:extLst>
          </p:cNvPr>
          <p:cNvSpPr>
            <a:spLocks noGrp="1"/>
          </p:cNvSpPr>
          <p:nvPr>
            <p:ph type="ctrTitle"/>
          </p:nvPr>
        </p:nvSpPr>
        <p:spPr>
          <a:xfrm>
            <a:off x="477981" y="1122363"/>
            <a:ext cx="4023360" cy="3204134"/>
          </a:xfrm>
        </p:spPr>
        <p:txBody>
          <a:bodyPr anchor="b">
            <a:normAutofit/>
          </a:bodyPr>
          <a:lstStyle/>
          <a:p>
            <a:r>
              <a:rPr lang="en-IN" sz="4400" dirty="0"/>
              <a:t>Quantum Machine Learning in small drug discovery</a:t>
            </a:r>
          </a:p>
        </p:txBody>
      </p:sp>
      <p:pic>
        <p:nvPicPr>
          <p:cNvPr id="2050" name="Picture 2" descr="Quantum Machine Learning model being tested for drug discovery for novel  Coronavirus Covid-19 - Passionate In Marketing">
            <a:extLst>
              <a:ext uri="{FF2B5EF4-FFF2-40B4-BE49-F238E27FC236}">
                <a16:creationId xmlns:a16="http://schemas.microsoft.com/office/drawing/2014/main" id="{5C8D6270-270A-38F3-21AC-77FC4D254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600364"/>
            <a:ext cx="6479886" cy="362873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A6A9CE-2CA3-1863-12EF-A0549ECBF6D2}"/>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354765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226-3AB1-517E-0C18-6724EEA86495}"/>
              </a:ext>
            </a:extLst>
          </p:cNvPr>
          <p:cNvSpPr>
            <a:spLocks noGrp="1"/>
          </p:cNvSpPr>
          <p:nvPr>
            <p:ph type="title"/>
          </p:nvPr>
        </p:nvSpPr>
        <p:spPr>
          <a:xfrm>
            <a:off x="935181" y="49781"/>
            <a:ext cx="4625110" cy="2007620"/>
          </a:xfrm>
        </p:spPr>
        <p:txBody>
          <a:bodyPr vert="horz" lIns="91440" tIns="45720" rIns="91440" bIns="45720" rtlCol="0" anchor="b">
            <a:normAutofit fontScale="90000"/>
          </a:bodyPr>
          <a:lstStyle/>
          <a:p>
            <a:r>
              <a:rPr lang="en-US" sz="4800" dirty="0"/>
              <a:t>Challenges in De Novo Drug Discovery</a:t>
            </a:r>
          </a:p>
        </p:txBody>
      </p:sp>
      <p:pic>
        <p:nvPicPr>
          <p:cNvPr id="1026" name="Picture 2" descr="Deep learning tools for advancing drug discovery and ...">
            <a:extLst>
              <a:ext uri="{FF2B5EF4-FFF2-40B4-BE49-F238E27FC236}">
                <a16:creationId xmlns:a16="http://schemas.microsoft.com/office/drawing/2014/main" id="{A584AD23-7CE2-0ADF-6CE0-3A5C6363F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035" y="49781"/>
            <a:ext cx="4131445" cy="22038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ADADE8-3FE0-9CD2-E6EC-03A602B0B502}"/>
              </a:ext>
            </a:extLst>
          </p:cNvPr>
          <p:cNvSpPr txBox="1"/>
          <p:nvPr/>
        </p:nvSpPr>
        <p:spPr>
          <a:xfrm>
            <a:off x="360218" y="2384180"/>
            <a:ext cx="4329979" cy="3970318"/>
          </a:xfrm>
          <a:prstGeom prst="rect">
            <a:avLst/>
          </a:prstGeom>
          <a:noFill/>
        </p:spPr>
        <p:txBody>
          <a:bodyPr wrap="square" rtlCol="0">
            <a:spAutoFit/>
          </a:bodyPr>
          <a:lstStyle/>
          <a:p>
            <a:pPr algn="l"/>
            <a:r>
              <a:rPr lang="en-US" b="1" i="0" dirty="0">
                <a:effectLst/>
                <a:latin typeface="Söhne"/>
              </a:rPr>
              <a:t>Complex and Resource-Intensive Process</a:t>
            </a:r>
          </a:p>
          <a:p>
            <a:pPr algn="l"/>
            <a:r>
              <a:rPr lang="en-US" b="0" i="0" dirty="0">
                <a:effectLst/>
                <a:latin typeface="Söhne"/>
              </a:rPr>
              <a:t>Drug development is a time- and resource-consuming endeavor.</a:t>
            </a:r>
          </a:p>
          <a:p>
            <a:pPr algn="l"/>
            <a:r>
              <a:rPr lang="en-US" b="0" i="0" dirty="0">
                <a:effectLst/>
                <a:latin typeface="Söhne"/>
              </a:rPr>
              <a:t>Low probability of success, with only approximately 4% of preclinical drugs eventually granted licenses</a:t>
            </a:r>
            <a:r>
              <a:rPr lang="en-US" b="0" i="0" dirty="0">
                <a:solidFill>
                  <a:srgbClr val="D1D5DB"/>
                </a:solidFill>
                <a:effectLst/>
                <a:latin typeface="Söhne"/>
              </a:rPr>
              <a:t>.</a:t>
            </a:r>
          </a:p>
          <a:p>
            <a:r>
              <a:rPr lang="en-US" b="1" i="0" dirty="0">
                <a:effectLst/>
                <a:latin typeface="Söhne"/>
              </a:rPr>
              <a:t>Lengthy Journey to Market</a:t>
            </a:r>
          </a:p>
          <a:p>
            <a:r>
              <a:rPr lang="en-US" b="0" i="0" dirty="0">
                <a:effectLst/>
                <a:latin typeface="Söhne"/>
              </a:rPr>
              <a:t>New medicine development takes a minimum of ten years to go from initial discovery to market availability.</a:t>
            </a:r>
          </a:p>
          <a:p>
            <a:r>
              <a:rPr lang="en-US" b="1" i="0" dirty="0">
                <a:effectLst/>
                <a:latin typeface="Söhne"/>
              </a:rPr>
              <a:t>High Research and Development Costs</a:t>
            </a:r>
          </a:p>
          <a:p>
            <a:r>
              <a:rPr lang="en-US" b="0" i="0" dirty="0">
                <a:effectLst/>
                <a:latin typeface="Söhne"/>
              </a:rPr>
              <a:t>Estimated median capitalized R&amp;D cost per new drug (2009-2018): $985 million, accounting for the cost of failures.</a:t>
            </a:r>
          </a:p>
        </p:txBody>
      </p:sp>
      <p:sp>
        <p:nvSpPr>
          <p:cNvPr id="5" name="TextBox 4">
            <a:extLst>
              <a:ext uri="{FF2B5EF4-FFF2-40B4-BE49-F238E27FC236}">
                <a16:creationId xmlns:a16="http://schemas.microsoft.com/office/drawing/2014/main" id="{C3955345-99A6-06D3-3D5A-916C540C7529}"/>
              </a:ext>
            </a:extLst>
          </p:cNvPr>
          <p:cNvSpPr txBox="1"/>
          <p:nvPr/>
        </p:nvSpPr>
        <p:spPr>
          <a:xfrm>
            <a:off x="4690197" y="2337878"/>
            <a:ext cx="4144417" cy="4247317"/>
          </a:xfrm>
          <a:prstGeom prst="rect">
            <a:avLst/>
          </a:prstGeom>
          <a:noFill/>
        </p:spPr>
        <p:txBody>
          <a:bodyPr wrap="square" rtlCol="0">
            <a:spAutoFit/>
          </a:bodyPr>
          <a:lstStyle/>
          <a:p>
            <a:pPr algn="l"/>
            <a:r>
              <a:rPr lang="en-US" b="1" i="0" dirty="0">
                <a:effectLst/>
                <a:latin typeface="Söhne"/>
              </a:rPr>
              <a:t>Generic Drug Research Pipeline</a:t>
            </a:r>
          </a:p>
          <a:p>
            <a:pPr algn="l"/>
            <a:r>
              <a:rPr lang="en-US" b="0" i="0" dirty="0">
                <a:effectLst/>
                <a:latin typeface="Söhne"/>
              </a:rPr>
              <a:t>Four main processes:</a:t>
            </a:r>
          </a:p>
          <a:p>
            <a:pPr marL="742950" lvl="1" indent="-285750" algn="l">
              <a:buFont typeface="Arial" panose="020B0604020202020204" pitchFamily="34" charset="0"/>
              <a:buChar char="•"/>
            </a:pPr>
            <a:r>
              <a:rPr lang="en-US" b="0" i="0" dirty="0">
                <a:effectLst/>
                <a:latin typeface="Söhne"/>
              </a:rPr>
              <a:t>Target identification</a:t>
            </a:r>
          </a:p>
          <a:p>
            <a:pPr marL="742950" lvl="1" indent="-285750" algn="l">
              <a:buFont typeface="Arial" panose="020B0604020202020204" pitchFamily="34" charset="0"/>
              <a:buChar char="•"/>
            </a:pPr>
            <a:r>
              <a:rPr lang="en-US" b="0" i="0" dirty="0">
                <a:effectLst/>
                <a:latin typeface="Söhne"/>
              </a:rPr>
              <a:t>Lead identification and screening</a:t>
            </a:r>
          </a:p>
          <a:p>
            <a:pPr marL="742950" lvl="1" indent="-285750" algn="l">
              <a:buFont typeface="Arial" panose="020B0604020202020204" pitchFamily="34" charset="0"/>
              <a:buChar char="•"/>
            </a:pPr>
            <a:r>
              <a:rPr lang="en-US" b="0" i="0" dirty="0">
                <a:effectLst/>
                <a:latin typeface="Söhne"/>
              </a:rPr>
              <a:t>Lead optimization</a:t>
            </a:r>
          </a:p>
          <a:p>
            <a:pPr marL="742950" lvl="1" indent="-285750" algn="l">
              <a:buFont typeface="Arial" panose="020B0604020202020204" pitchFamily="34" charset="0"/>
              <a:buChar char="•"/>
            </a:pPr>
            <a:r>
              <a:rPr lang="en-US" b="0" i="0" dirty="0">
                <a:effectLst/>
                <a:latin typeface="Söhne"/>
              </a:rPr>
              <a:t>Clinical trials</a:t>
            </a:r>
          </a:p>
          <a:p>
            <a:pPr algn="l"/>
            <a:r>
              <a:rPr lang="en-US" b="1" i="0" dirty="0">
                <a:effectLst/>
                <a:latin typeface="Söhne"/>
              </a:rPr>
              <a:t>Computational Challenges</a:t>
            </a:r>
          </a:p>
          <a:p>
            <a:pPr algn="l"/>
            <a:r>
              <a:rPr lang="en-US" b="0" i="0" dirty="0">
                <a:effectLst/>
                <a:latin typeface="Söhne"/>
              </a:rPr>
              <a:t>Lead identification and lead optimization are conducted on classical computers.</a:t>
            </a:r>
          </a:p>
          <a:p>
            <a:pPr algn="l"/>
            <a:r>
              <a:rPr lang="en-US" b="0" i="0" dirty="0">
                <a:effectLst/>
                <a:latin typeface="Söhne"/>
              </a:rPr>
              <a:t>Huge Hilbert Space for drug molecules due to numerous atoms.</a:t>
            </a:r>
          </a:p>
          <a:p>
            <a:pPr algn="l"/>
            <a:r>
              <a:rPr lang="en-US" b="0" i="0" dirty="0">
                <a:effectLst/>
                <a:latin typeface="Söhne"/>
              </a:rPr>
              <a:t>Approximately 10^47 protein structures predicted from just 100 amino acids.</a:t>
            </a:r>
          </a:p>
          <a:p>
            <a:pPr algn="l"/>
            <a:r>
              <a:rPr lang="en-US" b="0" i="0" dirty="0">
                <a:effectLst/>
                <a:latin typeface="Söhne"/>
              </a:rPr>
              <a:t>Searching this vast Hilbert Space is an NP-Hard problem for traditional computers.</a:t>
            </a:r>
          </a:p>
        </p:txBody>
      </p:sp>
      <p:sp>
        <p:nvSpPr>
          <p:cNvPr id="6" name="Slide Number Placeholder 5">
            <a:extLst>
              <a:ext uri="{FF2B5EF4-FFF2-40B4-BE49-F238E27FC236}">
                <a16:creationId xmlns:a16="http://schemas.microsoft.com/office/drawing/2014/main" id="{5EE11E23-E4D1-15F0-3103-CC2ECAB841F6}"/>
              </a:ext>
            </a:extLst>
          </p:cNvPr>
          <p:cNvSpPr>
            <a:spLocks noGrp="1"/>
          </p:cNvSpPr>
          <p:nvPr>
            <p:ph type="sldNum" sz="quarter" idx="12"/>
          </p:nvPr>
        </p:nvSpPr>
        <p:spPr/>
        <p:txBody>
          <a:bodyPr/>
          <a:lstStyle/>
          <a:p>
            <a:fld id="{B2DC25EE-239B-4C5F-AAD1-255A7D5F1EE2}" type="slidenum">
              <a:rPr lang="en-US" smtClean="0"/>
              <a:t>2</a:t>
            </a:fld>
            <a:endParaRPr lang="en-US" dirty="0"/>
          </a:p>
        </p:txBody>
      </p:sp>
    </p:spTree>
    <p:extLst>
      <p:ext uri="{BB962C8B-B14F-4D97-AF65-F5344CB8AC3E}">
        <p14:creationId xmlns:p14="http://schemas.microsoft.com/office/powerpoint/2010/main" val="148917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33860C-ED4B-BB58-3661-B74177729D4B}"/>
              </a:ext>
            </a:extLst>
          </p:cNvPr>
          <p:cNvSpPr>
            <a:spLocks noGrp="1"/>
          </p:cNvSpPr>
          <p:nvPr>
            <p:ph type="title"/>
          </p:nvPr>
        </p:nvSpPr>
        <p:spPr>
          <a:xfrm>
            <a:off x="659234" y="957447"/>
            <a:ext cx="3383280" cy="4943105"/>
          </a:xfrm>
        </p:spPr>
        <p:txBody>
          <a:bodyPr vert="horz" lIns="91440" tIns="45720" rIns="91440" bIns="45720" rtlCol="0" anchor="ctr">
            <a:normAutofit/>
          </a:bodyPr>
          <a:lstStyle/>
          <a:p>
            <a:r>
              <a:rPr lang="en-US" i="0" dirty="0">
                <a:effectLst/>
                <a:latin typeface="Söhne"/>
              </a:rPr>
              <a:t>Advancing Drug Design with AI: From Conventional Methods to De Novo Molecule Design</a:t>
            </a:r>
            <a:endParaRPr lang="en-US" dirty="0"/>
          </a:p>
        </p:txBody>
      </p:sp>
      <p:sp>
        <p:nvSpPr>
          <p:cNvPr id="30" name="Rectangle 2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3" name="TextBox 2">
            <a:extLst>
              <a:ext uri="{FF2B5EF4-FFF2-40B4-BE49-F238E27FC236}">
                <a16:creationId xmlns:a16="http://schemas.microsoft.com/office/drawing/2014/main" id="{E40C125D-5788-C74D-87C4-51D60C38BACC}"/>
              </a:ext>
            </a:extLst>
          </p:cNvPr>
          <p:cNvGraphicFramePr/>
          <p:nvPr>
            <p:extLst>
              <p:ext uri="{D42A27DB-BD31-4B8C-83A1-F6EECF244321}">
                <p14:modId xmlns:p14="http://schemas.microsoft.com/office/powerpoint/2010/main" val="3111852729"/>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2E786F8-0A4C-D534-43FF-A17A6FC3B38F}"/>
              </a:ext>
            </a:extLst>
          </p:cNvPr>
          <p:cNvSpPr>
            <a:spLocks noGrp="1"/>
          </p:cNvSpPr>
          <p:nvPr>
            <p:ph type="sldNum" sz="quarter" idx="12"/>
          </p:nvPr>
        </p:nvSpPr>
        <p:spPr/>
        <p:txBody>
          <a:bodyPr/>
          <a:lstStyle/>
          <a:p>
            <a:fld id="{B2DC25EE-239B-4C5F-AAD1-255A7D5F1EE2}" type="slidenum">
              <a:rPr lang="en-US" smtClean="0"/>
              <a:t>3</a:t>
            </a:fld>
            <a:endParaRPr lang="en-US" dirty="0"/>
          </a:p>
        </p:txBody>
      </p:sp>
    </p:spTree>
    <p:extLst>
      <p:ext uri="{BB962C8B-B14F-4D97-AF65-F5344CB8AC3E}">
        <p14:creationId xmlns:p14="http://schemas.microsoft.com/office/powerpoint/2010/main" val="328146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B33A-F2CF-F3BF-723B-290D00AE5052}"/>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i="0" dirty="0">
                <a:effectLst/>
              </a:rPr>
              <a:t>Unlocking the Potential of Quantum GANs in Drug Discovery</a:t>
            </a:r>
            <a:endParaRPr lang="en-US" sz="3600" dirty="0"/>
          </a:p>
        </p:txBody>
      </p:sp>
      <p:sp>
        <p:nvSpPr>
          <p:cNvPr id="3" name="TextBox 2">
            <a:extLst>
              <a:ext uri="{FF2B5EF4-FFF2-40B4-BE49-F238E27FC236}">
                <a16:creationId xmlns:a16="http://schemas.microsoft.com/office/drawing/2014/main" id="{0F3FFEA2-C436-C849-73AE-CC72F7039324}"/>
              </a:ext>
            </a:extLst>
          </p:cNvPr>
          <p:cNvSpPr txBox="1"/>
          <p:nvPr/>
        </p:nvSpPr>
        <p:spPr>
          <a:xfrm>
            <a:off x="5421745" y="942109"/>
            <a:ext cx="6639191" cy="5915891"/>
          </a:xfrm>
          <a:prstGeom prst="rect">
            <a:avLst/>
          </a:prstGeom>
        </p:spPr>
        <p:txBody>
          <a:bodyPr vert="horz" lIns="91440" tIns="45720" rIns="91440" bIns="45720" rtlCol="0" anchor="ctr">
            <a:normAutofit lnSpcReduction="10000"/>
          </a:bodyPr>
          <a:lstStyle/>
          <a:p>
            <a:pPr indent="-228600">
              <a:spcAft>
                <a:spcPts val="600"/>
              </a:spcAft>
              <a:buFont typeface="Arial" panose="020B0604020202020204" pitchFamily="34" charset="0"/>
              <a:buChar char="•"/>
            </a:pPr>
            <a:r>
              <a:rPr lang="en-US" sz="1200" b="1" i="0" dirty="0">
                <a:effectLst/>
              </a:rPr>
              <a:t>Variational Quantum Circuit (VQC)</a:t>
            </a:r>
            <a:endParaRPr lang="en-US" sz="1200" b="0" i="0" dirty="0">
              <a:effectLst/>
            </a:endParaRPr>
          </a:p>
          <a:p>
            <a:pPr marL="742950" lvl="1" indent="-228600">
              <a:spcAft>
                <a:spcPts val="600"/>
              </a:spcAft>
              <a:buFont typeface="Arial" panose="020B0604020202020204" pitchFamily="34" charset="0"/>
              <a:buChar char="•"/>
            </a:pPr>
            <a:r>
              <a:rPr lang="en-US" sz="1200" b="0" i="0" dirty="0">
                <a:effectLst/>
              </a:rPr>
              <a:t>Demonstrated advantages in:</a:t>
            </a:r>
          </a:p>
          <a:p>
            <a:pPr marL="1143000" lvl="2" indent="-228600">
              <a:spcAft>
                <a:spcPts val="600"/>
              </a:spcAft>
              <a:buFont typeface="Arial" panose="020B0604020202020204" pitchFamily="34" charset="0"/>
              <a:buChar char="•"/>
            </a:pPr>
            <a:r>
              <a:rPr lang="en-US" sz="1200" b="0" i="0" dirty="0">
                <a:effectLst/>
              </a:rPr>
              <a:t>Expression power</a:t>
            </a:r>
          </a:p>
          <a:p>
            <a:pPr marL="1143000" lvl="2" indent="-228600">
              <a:spcAft>
                <a:spcPts val="600"/>
              </a:spcAft>
              <a:buFont typeface="Arial" panose="020B0604020202020204" pitchFamily="34" charset="0"/>
              <a:buChar char="•"/>
            </a:pPr>
            <a:r>
              <a:rPr lang="en-US" sz="1200" b="0" i="0" dirty="0">
                <a:effectLst/>
              </a:rPr>
              <a:t>Learnability</a:t>
            </a:r>
          </a:p>
          <a:p>
            <a:pPr marL="1143000" lvl="2" indent="-228600">
              <a:spcAft>
                <a:spcPts val="600"/>
              </a:spcAft>
              <a:buFont typeface="Arial" panose="020B0604020202020204" pitchFamily="34" charset="0"/>
              <a:buChar char="•"/>
            </a:pPr>
            <a:r>
              <a:rPr lang="en-US" sz="1200" b="0" i="0" dirty="0">
                <a:effectLst/>
              </a:rPr>
              <a:t>Robustness</a:t>
            </a:r>
          </a:p>
          <a:p>
            <a:pPr indent="-228600">
              <a:spcAft>
                <a:spcPts val="600"/>
              </a:spcAft>
              <a:buFont typeface="Arial" panose="020B0604020202020204" pitchFamily="34" charset="0"/>
              <a:buChar char="•"/>
            </a:pPr>
            <a:r>
              <a:rPr lang="en-US" sz="1200" b="1" i="0" dirty="0">
                <a:effectLst/>
              </a:rPr>
              <a:t>Quantum GAN (QuGAN) vs. Classical GAN</a:t>
            </a:r>
            <a:endParaRPr lang="en-US" sz="1200" b="0" i="0" dirty="0">
              <a:effectLst/>
            </a:endParaRPr>
          </a:p>
          <a:p>
            <a:pPr marL="742950" lvl="1" indent="-228600">
              <a:spcAft>
                <a:spcPts val="600"/>
              </a:spcAft>
              <a:buFont typeface="Arial" panose="020B0604020202020204" pitchFamily="34" charset="0"/>
              <a:buChar char="•"/>
            </a:pPr>
            <a:r>
              <a:rPr lang="en-US" sz="1200" b="0" i="0" dirty="0">
                <a:effectLst/>
              </a:rPr>
              <a:t>Exponential advantages of QuGAN over classical GANs.</a:t>
            </a:r>
          </a:p>
          <a:p>
            <a:pPr marL="742950" lvl="1" indent="-228600">
              <a:spcAft>
                <a:spcPts val="600"/>
              </a:spcAft>
              <a:buFont typeface="Arial" panose="020B0604020202020204" pitchFamily="34" charset="0"/>
              <a:buChar char="•"/>
            </a:pPr>
            <a:r>
              <a:rPr lang="en-US" sz="1200" b="0" i="0" dirty="0">
                <a:effectLst/>
              </a:rPr>
              <a:t>Quantum information processors represent N-dimensional features using log N qubits.</a:t>
            </a:r>
          </a:p>
          <a:p>
            <a:pPr marL="742950" lvl="1" indent="-228600">
              <a:spcAft>
                <a:spcPts val="600"/>
              </a:spcAft>
              <a:buFont typeface="Arial" panose="020B0604020202020204" pitchFamily="34" charset="0"/>
              <a:buChar char="•"/>
            </a:pPr>
            <a:r>
              <a:rPr lang="en-US" sz="1200" b="0" i="0" dirty="0">
                <a:effectLst/>
              </a:rPr>
              <a:t>Time complexity: O(poly(log N)).</a:t>
            </a:r>
          </a:p>
          <a:p>
            <a:pPr indent="-228600">
              <a:spcAft>
                <a:spcPts val="600"/>
              </a:spcAft>
              <a:buFont typeface="Arial" panose="020B0604020202020204" pitchFamily="34" charset="0"/>
              <a:buChar char="•"/>
            </a:pPr>
            <a:r>
              <a:rPr lang="en-US" sz="1200" b="1" i="0" dirty="0">
                <a:effectLst/>
              </a:rPr>
              <a:t>Benefits of Quantum GANs</a:t>
            </a:r>
            <a:endParaRPr lang="en-US" sz="1200" b="0" i="0" dirty="0">
              <a:effectLst/>
            </a:endParaRPr>
          </a:p>
          <a:p>
            <a:pPr marL="742950" lvl="1" indent="-228600">
              <a:spcAft>
                <a:spcPts val="600"/>
              </a:spcAft>
              <a:buFont typeface="Arial" panose="020B0604020202020204" pitchFamily="34" charset="0"/>
              <a:buChar char="•"/>
            </a:pPr>
            <a:r>
              <a:rPr lang="en-US" sz="1200" b="0" i="0" dirty="0">
                <a:effectLst/>
              </a:rPr>
              <a:t>Quantum speedup in runtime.</a:t>
            </a:r>
          </a:p>
          <a:p>
            <a:pPr marL="742950" lvl="1" indent="-228600">
              <a:spcAft>
                <a:spcPts val="600"/>
              </a:spcAft>
              <a:buFont typeface="Arial" panose="020B0604020202020204" pitchFamily="34" charset="0"/>
              <a:buChar char="•"/>
            </a:pPr>
            <a:r>
              <a:rPr lang="en-US" sz="1200" b="0" i="0" dirty="0">
                <a:effectLst/>
              </a:rPr>
              <a:t>Enables deeper models for richer molecule representations.</a:t>
            </a:r>
          </a:p>
          <a:p>
            <a:pPr marL="742950" lvl="1" indent="-228600">
              <a:spcAft>
                <a:spcPts val="600"/>
              </a:spcAft>
              <a:buFont typeface="Arial" panose="020B0604020202020204" pitchFamily="34" charset="0"/>
              <a:buChar char="•"/>
            </a:pPr>
            <a:r>
              <a:rPr lang="en-US" sz="1200" b="0" i="0" dirty="0">
                <a:effectLst/>
              </a:rPr>
              <a:t>Amplitude amplification property enhances learning.</a:t>
            </a:r>
          </a:p>
          <a:p>
            <a:pPr marL="742950" lvl="1" indent="-228600">
              <a:spcAft>
                <a:spcPts val="600"/>
              </a:spcAft>
              <a:buFont typeface="Arial" panose="020B0604020202020204" pitchFamily="34" charset="0"/>
              <a:buChar char="•"/>
            </a:pPr>
            <a:r>
              <a:rPr lang="en-US" sz="1200" b="0" i="0" dirty="0">
                <a:effectLst/>
              </a:rPr>
              <a:t>Ability to explore exponentially large chemical space with a limited number of qubits.</a:t>
            </a:r>
          </a:p>
          <a:p>
            <a:pPr marL="742950" lvl="1" indent="-228600">
              <a:spcAft>
                <a:spcPts val="600"/>
              </a:spcAft>
              <a:buFont typeface="Arial" panose="020B0604020202020204" pitchFamily="34" charset="0"/>
              <a:buChar char="•"/>
            </a:pPr>
            <a:r>
              <a:rPr lang="en-US" sz="1200" b="0" i="0" dirty="0">
                <a:effectLst/>
              </a:rPr>
              <a:t>Samples from distributions challenging to model classically.</a:t>
            </a:r>
          </a:p>
          <a:p>
            <a:pPr indent="-228600">
              <a:spcAft>
                <a:spcPts val="600"/>
              </a:spcAft>
              <a:buFont typeface="Arial" panose="020B0604020202020204" pitchFamily="34" charset="0"/>
              <a:buChar char="•"/>
            </a:pPr>
            <a:r>
              <a:rPr lang="en-US" sz="1200" b="1" i="0" dirty="0">
                <a:effectLst/>
              </a:rPr>
              <a:t>Opportunities in Drug Discovery</a:t>
            </a:r>
            <a:endParaRPr lang="en-US" sz="1200" b="0" i="0" dirty="0">
              <a:effectLst/>
            </a:endParaRPr>
          </a:p>
          <a:p>
            <a:pPr marL="742950" lvl="1" indent="-228600">
              <a:spcAft>
                <a:spcPts val="600"/>
              </a:spcAft>
              <a:buFont typeface="Arial" panose="020B0604020202020204" pitchFamily="34" charset="0"/>
              <a:buChar char="•"/>
            </a:pPr>
            <a:r>
              <a:rPr lang="en-US" sz="1200" b="0" i="0" dirty="0">
                <a:effectLst/>
              </a:rPr>
              <a:t>Quantum GANs offer:</a:t>
            </a:r>
          </a:p>
          <a:p>
            <a:pPr marL="1143000" lvl="2" indent="-228600">
              <a:spcAft>
                <a:spcPts val="600"/>
              </a:spcAft>
              <a:buFont typeface="Arial" panose="020B0604020202020204" pitchFamily="34" charset="0"/>
              <a:buChar char="•"/>
            </a:pPr>
            <a:r>
              <a:rPr lang="en-US" sz="1200" b="0" i="0" dirty="0">
                <a:effectLst/>
              </a:rPr>
              <a:t>Faster drug discovery processes.</a:t>
            </a:r>
          </a:p>
          <a:p>
            <a:pPr marL="1143000" lvl="2" indent="-228600">
              <a:spcAft>
                <a:spcPts val="600"/>
              </a:spcAft>
              <a:buFont typeface="Arial" panose="020B0604020202020204" pitchFamily="34" charset="0"/>
              <a:buChar char="•"/>
            </a:pPr>
            <a:r>
              <a:rPr lang="en-US" sz="1200" b="0" i="0" dirty="0">
                <a:effectLst/>
              </a:rPr>
              <a:t>Exploration of diverse molecular structures.</a:t>
            </a:r>
          </a:p>
          <a:p>
            <a:pPr marL="1143000" lvl="2" indent="-228600">
              <a:spcAft>
                <a:spcPts val="600"/>
              </a:spcAft>
              <a:buFont typeface="Arial" panose="020B0604020202020204" pitchFamily="34" charset="0"/>
              <a:buChar char="•"/>
            </a:pPr>
            <a:r>
              <a:rPr lang="en-US" sz="1200" b="0" i="0" dirty="0">
                <a:effectLst/>
              </a:rPr>
              <a:t>Sampling from complex chem</a:t>
            </a:r>
            <a:r>
              <a:rPr lang="en-US" sz="1600" b="0" i="0" dirty="0">
                <a:effectLst/>
              </a:rPr>
              <a:t>i</a:t>
            </a:r>
            <a:r>
              <a:rPr lang="en-US" sz="1200" b="0" i="0" dirty="0">
                <a:effectLst/>
              </a:rPr>
              <a:t>cal distributions.</a:t>
            </a:r>
          </a:p>
          <a:p>
            <a:pPr marL="1143000" lvl="2" indent="-228600">
              <a:spcAft>
                <a:spcPts val="600"/>
              </a:spcAft>
              <a:buFont typeface="Arial" panose="020B0604020202020204" pitchFamily="34" charset="0"/>
              <a:buChar char="•"/>
            </a:pPr>
            <a:r>
              <a:rPr lang="en-US" sz="1200" b="0" i="0" dirty="0">
                <a:effectLst/>
              </a:rPr>
              <a:t>Potential breakthroughs in molecule design.</a:t>
            </a:r>
          </a:p>
          <a:p>
            <a:pPr indent="-228600">
              <a:spcAft>
                <a:spcPts val="600"/>
              </a:spcAft>
              <a:buFont typeface="Arial" panose="020B0604020202020204" pitchFamily="34" charset="0"/>
              <a:buChar char="•"/>
            </a:pPr>
            <a:endParaRPr lang="en-US" sz="600" dirty="0"/>
          </a:p>
        </p:txBody>
      </p:sp>
      <p:pic>
        <p:nvPicPr>
          <p:cNvPr id="10" name="Picture 9">
            <a:extLst>
              <a:ext uri="{FF2B5EF4-FFF2-40B4-BE49-F238E27FC236}">
                <a16:creationId xmlns:a16="http://schemas.microsoft.com/office/drawing/2014/main" id="{5CEEFC5E-DBD2-B64C-4322-426B3C5F5342}"/>
              </a:ext>
            </a:extLst>
          </p:cNvPr>
          <p:cNvPicPr>
            <a:picLocks noChangeAspect="1"/>
          </p:cNvPicPr>
          <p:nvPr/>
        </p:nvPicPr>
        <p:blipFill>
          <a:blip r:embed="rId3"/>
          <a:stretch>
            <a:fillRect/>
          </a:stretch>
        </p:blipFill>
        <p:spPr>
          <a:xfrm>
            <a:off x="64008" y="1417100"/>
            <a:ext cx="5552809" cy="2565102"/>
          </a:xfrm>
          <a:prstGeom prst="rect">
            <a:avLst/>
          </a:prstGeom>
        </p:spPr>
      </p:pic>
      <p:pic>
        <p:nvPicPr>
          <p:cNvPr id="18" name="Picture 17">
            <a:extLst>
              <a:ext uri="{FF2B5EF4-FFF2-40B4-BE49-F238E27FC236}">
                <a16:creationId xmlns:a16="http://schemas.microsoft.com/office/drawing/2014/main" id="{A255DC6F-8D6C-2062-22EA-D731260A1303}"/>
              </a:ext>
            </a:extLst>
          </p:cNvPr>
          <p:cNvPicPr>
            <a:picLocks noChangeAspect="1"/>
          </p:cNvPicPr>
          <p:nvPr/>
        </p:nvPicPr>
        <p:blipFill>
          <a:blip r:embed="rId4"/>
          <a:stretch>
            <a:fillRect/>
          </a:stretch>
        </p:blipFill>
        <p:spPr>
          <a:xfrm>
            <a:off x="184184" y="4174836"/>
            <a:ext cx="5483145" cy="1984619"/>
          </a:xfrm>
          <a:prstGeom prst="rect">
            <a:avLst/>
          </a:prstGeom>
        </p:spPr>
      </p:pic>
      <p:sp>
        <p:nvSpPr>
          <p:cNvPr id="4" name="Footer Placeholder 3">
            <a:extLst>
              <a:ext uri="{FF2B5EF4-FFF2-40B4-BE49-F238E27FC236}">
                <a16:creationId xmlns:a16="http://schemas.microsoft.com/office/drawing/2014/main" id="{5BA7B430-A6B3-0F43-4663-EB68021DD582}"/>
              </a:ext>
            </a:extLst>
          </p:cNvPr>
          <p:cNvSpPr>
            <a:spLocks noGrp="1"/>
          </p:cNvSpPr>
          <p:nvPr>
            <p:ph type="ftr" sz="quarter" idx="11"/>
          </p:nvPr>
        </p:nvSpPr>
        <p:spPr>
          <a:xfrm>
            <a:off x="-1189044" y="6511798"/>
            <a:ext cx="4114800" cy="365125"/>
          </a:xfrm>
        </p:spPr>
        <p:txBody>
          <a:bodyPr/>
          <a:lstStyle/>
          <a:p>
            <a:r>
              <a:rPr lang="en-US" dirty="0"/>
              <a:t>Reference-J.Li et al.</a:t>
            </a:r>
          </a:p>
        </p:txBody>
      </p:sp>
      <p:sp>
        <p:nvSpPr>
          <p:cNvPr id="5" name="Slide Number Placeholder 4">
            <a:extLst>
              <a:ext uri="{FF2B5EF4-FFF2-40B4-BE49-F238E27FC236}">
                <a16:creationId xmlns:a16="http://schemas.microsoft.com/office/drawing/2014/main" id="{AC17F2E6-9BD1-7894-519C-72A18A6790B0}"/>
              </a:ext>
            </a:extLst>
          </p:cNvPr>
          <p:cNvSpPr>
            <a:spLocks noGrp="1"/>
          </p:cNvSpPr>
          <p:nvPr>
            <p:ph type="sldNum" sz="quarter" idx="12"/>
          </p:nvPr>
        </p:nvSpPr>
        <p:spPr/>
        <p:txBody>
          <a:bodyPr/>
          <a:lstStyle/>
          <a:p>
            <a:fld id="{B2DC25EE-239B-4C5F-AAD1-255A7D5F1EE2}" type="slidenum">
              <a:rPr lang="en-US" smtClean="0"/>
              <a:t>4</a:t>
            </a:fld>
            <a:endParaRPr lang="en-US" dirty="0"/>
          </a:p>
        </p:txBody>
      </p:sp>
    </p:spTree>
    <p:extLst>
      <p:ext uri="{BB962C8B-B14F-4D97-AF65-F5344CB8AC3E}">
        <p14:creationId xmlns:p14="http://schemas.microsoft.com/office/powerpoint/2010/main" val="267522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67AD-D939-3217-A785-D5959D379F27}"/>
              </a:ext>
            </a:extLst>
          </p:cNvPr>
          <p:cNvSpPr>
            <a:spLocks noGrp="1"/>
          </p:cNvSpPr>
          <p:nvPr>
            <p:ph type="title"/>
          </p:nvPr>
        </p:nvSpPr>
        <p:spPr>
          <a:xfrm>
            <a:off x="162051" y="178707"/>
            <a:ext cx="2636567" cy="680275"/>
          </a:xfrm>
        </p:spPr>
        <p:txBody>
          <a:bodyPr/>
          <a:lstStyle/>
          <a:p>
            <a:r>
              <a:rPr lang="en-IN" dirty="0"/>
              <a:t>METHOD</a:t>
            </a:r>
          </a:p>
        </p:txBody>
      </p:sp>
      <p:pic>
        <p:nvPicPr>
          <p:cNvPr id="7" name="Picture 6">
            <a:extLst>
              <a:ext uri="{FF2B5EF4-FFF2-40B4-BE49-F238E27FC236}">
                <a16:creationId xmlns:a16="http://schemas.microsoft.com/office/drawing/2014/main" id="{48B42445-54F1-D028-54E5-F6174F56CD24}"/>
              </a:ext>
            </a:extLst>
          </p:cNvPr>
          <p:cNvPicPr>
            <a:picLocks noChangeAspect="1"/>
          </p:cNvPicPr>
          <p:nvPr/>
        </p:nvPicPr>
        <p:blipFill>
          <a:blip r:embed="rId2"/>
          <a:stretch>
            <a:fillRect/>
          </a:stretch>
        </p:blipFill>
        <p:spPr>
          <a:xfrm>
            <a:off x="-1" y="914400"/>
            <a:ext cx="5555491" cy="2087417"/>
          </a:xfrm>
          <a:prstGeom prst="rect">
            <a:avLst/>
          </a:prstGeom>
        </p:spPr>
      </p:pic>
      <p:pic>
        <p:nvPicPr>
          <p:cNvPr id="10" name="Picture 9">
            <a:extLst>
              <a:ext uri="{FF2B5EF4-FFF2-40B4-BE49-F238E27FC236}">
                <a16:creationId xmlns:a16="http://schemas.microsoft.com/office/drawing/2014/main" id="{D86528A6-F77F-5E1E-0332-38A913B96E63}"/>
              </a:ext>
            </a:extLst>
          </p:cNvPr>
          <p:cNvPicPr>
            <a:picLocks noChangeAspect="1"/>
          </p:cNvPicPr>
          <p:nvPr/>
        </p:nvPicPr>
        <p:blipFill>
          <a:blip r:embed="rId3"/>
          <a:stretch>
            <a:fillRect/>
          </a:stretch>
        </p:blipFill>
        <p:spPr>
          <a:xfrm>
            <a:off x="162050" y="3212860"/>
            <a:ext cx="5629149" cy="2730740"/>
          </a:xfrm>
          <a:prstGeom prst="rect">
            <a:avLst/>
          </a:prstGeom>
        </p:spPr>
      </p:pic>
      <p:pic>
        <p:nvPicPr>
          <p:cNvPr id="14" name="Picture 13">
            <a:extLst>
              <a:ext uri="{FF2B5EF4-FFF2-40B4-BE49-F238E27FC236}">
                <a16:creationId xmlns:a16="http://schemas.microsoft.com/office/drawing/2014/main" id="{1190F1B6-4F30-64E8-8F88-BF9FA2939528}"/>
              </a:ext>
            </a:extLst>
          </p:cNvPr>
          <p:cNvPicPr>
            <a:picLocks noChangeAspect="1"/>
          </p:cNvPicPr>
          <p:nvPr/>
        </p:nvPicPr>
        <p:blipFill>
          <a:blip r:embed="rId4"/>
          <a:stretch>
            <a:fillRect/>
          </a:stretch>
        </p:blipFill>
        <p:spPr>
          <a:xfrm>
            <a:off x="5630607" y="0"/>
            <a:ext cx="6330484" cy="1919770"/>
          </a:xfrm>
          <a:prstGeom prst="rect">
            <a:avLst/>
          </a:prstGeom>
        </p:spPr>
      </p:pic>
      <p:pic>
        <p:nvPicPr>
          <p:cNvPr id="18" name="Picture 17">
            <a:extLst>
              <a:ext uri="{FF2B5EF4-FFF2-40B4-BE49-F238E27FC236}">
                <a16:creationId xmlns:a16="http://schemas.microsoft.com/office/drawing/2014/main" id="{3379B366-72A6-E9D0-9F64-3F52CB28D8DC}"/>
              </a:ext>
            </a:extLst>
          </p:cNvPr>
          <p:cNvPicPr>
            <a:picLocks noChangeAspect="1"/>
          </p:cNvPicPr>
          <p:nvPr/>
        </p:nvPicPr>
        <p:blipFill>
          <a:blip r:embed="rId5"/>
          <a:stretch>
            <a:fillRect/>
          </a:stretch>
        </p:blipFill>
        <p:spPr>
          <a:xfrm>
            <a:off x="5060849" y="2045762"/>
            <a:ext cx="3562533" cy="1828894"/>
          </a:xfrm>
          <a:prstGeom prst="rect">
            <a:avLst/>
          </a:prstGeom>
        </p:spPr>
      </p:pic>
      <p:pic>
        <p:nvPicPr>
          <p:cNvPr id="21" name="Picture 20">
            <a:extLst>
              <a:ext uri="{FF2B5EF4-FFF2-40B4-BE49-F238E27FC236}">
                <a16:creationId xmlns:a16="http://schemas.microsoft.com/office/drawing/2014/main" id="{AF77E20F-09B5-4D63-D7B0-884B1A874238}"/>
              </a:ext>
            </a:extLst>
          </p:cNvPr>
          <p:cNvPicPr>
            <a:picLocks noChangeAspect="1"/>
          </p:cNvPicPr>
          <p:nvPr/>
        </p:nvPicPr>
        <p:blipFill>
          <a:blip r:embed="rId6"/>
          <a:stretch>
            <a:fillRect/>
          </a:stretch>
        </p:blipFill>
        <p:spPr>
          <a:xfrm>
            <a:off x="8623383" y="2045762"/>
            <a:ext cx="3406568" cy="1828894"/>
          </a:xfrm>
          <a:prstGeom prst="rect">
            <a:avLst/>
          </a:prstGeom>
        </p:spPr>
      </p:pic>
      <p:pic>
        <p:nvPicPr>
          <p:cNvPr id="22" name="Picture 21" descr="A diagram of a graph&#10;&#10;Description automatically generated">
            <a:extLst>
              <a:ext uri="{FF2B5EF4-FFF2-40B4-BE49-F238E27FC236}">
                <a16:creationId xmlns:a16="http://schemas.microsoft.com/office/drawing/2014/main" id="{677B2921-D48A-944D-7316-59B8FDA2A3B4}"/>
              </a:ext>
            </a:extLst>
          </p:cNvPr>
          <p:cNvPicPr>
            <a:picLocks noChangeAspect="1"/>
          </p:cNvPicPr>
          <p:nvPr/>
        </p:nvPicPr>
        <p:blipFill>
          <a:blip r:embed="rId7"/>
          <a:stretch>
            <a:fillRect/>
          </a:stretch>
        </p:blipFill>
        <p:spPr>
          <a:xfrm>
            <a:off x="5791199" y="3880886"/>
            <a:ext cx="4023359" cy="1935353"/>
          </a:xfrm>
          <a:prstGeom prst="rect">
            <a:avLst/>
          </a:prstGeom>
        </p:spPr>
      </p:pic>
      <p:pic>
        <p:nvPicPr>
          <p:cNvPr id="24" name="Picture 23">
            <a:extLst>
              <a:ext uri="{FF2B5EF4-FFF2-40B4-BE49-F238E27FC236}">
                <a16:creationId xmlns:a16="http://schemas.microsoft.com/office/drawing/2014/main" id="{F5C4352D-48B2-0937-01D9-C7DBE54DD25E}"/>
              </a:ext>
            </a:extLst>
          </p:cNvPr>
          <p:cNvPicPr>
            <a:picLocks noChangeAspect="1"/>
          </p:cNvPicPr>
          <p:nvPr/>
        </p:nvPicPr>
        <p:blipFill>
          <a:blip r:embed="rId8"/>
          <a:stretch>
            <a:fillRect/>
          </a:stretch>
        </p:blipFill>
        <p:spPr>
          <a:xfrm>
            <a:off x="10025738" y="4008247"/>
            <a:ext cx="1935353" cy="1935353"/>
          </a:xfrm>
          <a:prstGeom prst="rect">
            <a:avLst/>
          </a:prstGeom>
        </p:spPr>
      </p:pic>
      <p:pic>
        <p:nvPicPr>
          <p:cNvPr id="25" name="Picture 24" descr="A collage of different shapes&#10;&#10;Description automatically generated with medium confidence">
            <a:extLst>
              <a:ext uri="{FF2B5EF4-FFF2-40B4-BE49-F238E27FC236}">
                <a16:creationId xmlns:a16="http://schemas.microsoft.com/office/drawing/2014/main" id="{531FA13B-0BD5-8115-4603-76CCEEAD5300}"/>
              </a:ext>
            </a:extLst>
          </p:cNvPr>
          <p:cNvPicPr>
            <a:picLocks noChangeAspect="1"/>
          </p:cNvPicPr>
          <p:nvPr/>
        </p:nvPicPr>
        <p:blipFill>
          <a:blip r:embed="rId9"/>
          <a:stretch>
            <a:fillRect/>
          </a:stretch>
        </p:blipFill>
        <p:spPr>
          <a:xfrm>
            <a:off x="4458348" y="5368933"/>
            <a:ext cx="2063202" cy="1310360"/>
          </a:xfrm>
          <a:prstGeom prst="rect">
            <a:avLst/>
          </a:prstGeom>
        </p:spPr>
      </p:pic>
      <p:pic>
        <p:nvPicPr>
          <p:cNvPr id="27" name="Picture 26">
            <a:extLst>
              <a:ext uri="{FF2B5EF4-FFF2-40B4-BE49-F238E27FC236}">
                <a16:creationId xmlns:a16="http://schemas.microsoft.com/office/drawing/2014/main" id="{C6B9BCC9-A346-EA57-E8AE-402E61C74678}"/>
              </a:ext>
            </a:extLst>
          </p:cNvPr>
          <p:cNvPicPr>
            <a:picLocks noChangeAspect="1"/>
          </p:cNvPicPr>
          <p:nvPr/>
        </p:nvPicPr>
        <p:blipFill>
          <a:blip r:embed="rId10"/>
          <a:stretch>
            <a:fillRect/>
          </a:stretch>
        </p:blipFill>
        <p:spPr>
          <a:xfrm>
            <a:off x="723420" y="6024113"/>
            <a:ext cx="3559693" cy="370329"/>
          </a:xfrm>
          <a:prstGeom prst="rect">
            <a:avLst/>
          </a:prstGeom>
        </p:spPr>
      </p:pic>
      <p:sp>
        <p:nvSpPr>
          <p:cNvPr id="2" name="Footer Placeholder 1">
            <a:extLst>
              <a:ext uri="{FF2B5EF4-FFF2-40B4-BE49-F238E27FC236}">
                <a16:creationId xmlns:a16="http://schemas.microsoft.com/office/drawing/2014/main" id="{9FDCE75C-C7F2-F12C-F5BB-2795F90EEFFC}"/>
              </a:ext>
            </a:extLst>
          </p:cNvPr>
          <p:cNvSpPr>
            <a:spLocks noGrp="1"/>
          </p:cNvSpPr>
          <p:nvPr>
            <p:ph type="ftr" sz="quarter" idx="11"/>
          </p:nvPr>
        </p:nvSpPr>
        <p:spPr>
          <a:xfrm>
            <a:off x="-1149096" y="6538912"/>
            <a:ext cx="4114800" cy="365125"/>
          </a:xfrm>
        </p:spPr>
        <p:txBody>
          <a:bodyPr/>
          <a:lstStyle/>
          <a:p>
            <a:r>
              <a:rPr lang="en-US" dirty="0"/>
              <a:t>Reference-J.Li et al.</a:t>
            </a:r>
          </a:p>
        </p:txBody>
      </p:sp>
      <p:sp>
        <p:nvSpPr>
          <p:cNvPr id="3" name="Slide Number Placeholder 2">
            <a:extLst>
              <a:ext uri="{FF2B5EF4-FFF2-40B4-BE49-F238E27FC236}">
                <a16:creationId xmlns:a16="http://schemas.microsoft.com/office/drawing/2014/main" id="{7B112231-4314-816D-3FD4-26396F22D04E}"/>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4810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2680-CA44-7520-4D11-2A2AC173A10E}"/>
              </a:ext>
            </a:extLst>
          </p:cNvPr>
          <p:cNvSpPr>
            <a:spLocks noGrp="1"/>
          </p:cNvSpPr>
          <p:nvPr>
            <p:ph type="title"/>
          </p:nvPr>
        </p:nvSpPr>
        <p:spPr/>
        <p:txBody>
          <a:bodyPr/>
          <a:lstStyle/>
          <a:p>
            <a:r>
              <a:rPr lang="en-IN" dirty="0"/>
              <a:t>Evaluation Metrics</a:t>
            </a:r>
          </a:p>
        </p:txBody>
      </p:sp>
      <p:graphicFrame>
        <p:nvGraphicFramePr>
          <p:cNvPr id="5" name="Content Placeholder 2">
            <a:extLst>
              <a:ext uri="{FF2B5EF4-FFF2-40B4-BE49-F238E27FC236}">
                <a16:creationId xmlns:a16="http://schemas.microsoft.com/office/drawing/2014/main" id="{174DD3CA-55F8-284B-C441-19701FD5DCAA}"/>
              </a:ext>
            </a:extLst>
          </p:cNvPr>
          <p:cNvGraphicFramePr>
            <a:graphicFrameLocks noGrp="1"/>
          </p:cNvGraphicFramePr>
          <p:nvPr>
            <p:ph idx="1"/>
          </p:nvPr>
        </p:nvGraphicFramePr>
        <p:xfrm>
          <a:off x="950976" y="1883664"/>
          <a:ext cx="10332720" cy="428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8AC4BCD-6BAA-09BA-E581-CA7FA660E5EB}"/>
              </a:ext>
            </a:extLst>
          </p:cNvPr>
          <p:cNvSpPr>
            <a:spLocks noGrp="1"/>
          </p:cNvSpPr>
          <p:nvPr>
            <p:ph type="sldNum" sz="quarter" idx="12"/>
          </p:nvPr>
        </p:nvSpPr>
        <p:spPr/>
        <p:txBody>
          <a:bodyPr/>
          <a:lstStyle/>
          <a:p>
            <a:fld id="{B2DC25EE-239B-4C5F-AAD1-255A7D5F1EE2}" type="slidenum">
              <a:rPr lang="en-US" smtClean="0"/>
              <a:t>6</a:t>
            </a:fld>
            <a:endParaRPr lang="en-US" dirty="0"/>
          </a:p>
        </p:txBody>
      </p:sp>
    </p:spTree>
    <p:extLst>
      <p:ext uri="{BB962C8B-B14F-4D97-AF65-F5344CB8AC3E}">
        <p14:creationId xmlns:p14="http://schemas.microsoft.com/office/powerpoint/2010/main" val="50926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2F18-765D-67E5-54F8-61981A37730D}"/>
              </a:ext>
            </a:extLst>
          </p:cNvPr>
          <p:cNvSpPr>
            <a:spLocks noGrp="1"/>
          </p:cNvSpPr>
          <p:nvPr>
            <p:ph type="title"/>
          </p:nvPr>
        </p:nvSpPr>
        <p:spPr>
          <a:xfrm>
            <a:off x="868680" y="950976"/>
            <a:ext cx="5148072" cy="530352"/>
          </a:xfrm>
        </p:spPr>
        <p:txBody>
          <a:bodyPr>
            <a:normAutofit fontScale="90000"/>
          </a:bodyPr>
          <a:lstStyle/>
          <a:p>
            <a:r>
              <a:rPr lang="en-IN" dirty="0"/>
              <a:t>Future Scope of the Project</a:t>
            </a:r>
          </a:p>
        </p:txBody>
      </p:sp>
      <p:graphicFrame>
        <p:nvGraphicFramePr>
          <p:cNvPr id="5" name="Content Placeholder 2">
            <a:extLst>
              <a:ext uri="{FF2B5EF4-FFF2-40B4-BE49-F238E27FC236}">
                <a16:creationId xmlns:a16="http://schemas.microsoft.com/office/drawing/2014/main" id="{7B67853B-249B-7421-CF43-14C46044C043}"/>
              </a:ext>
            </a:extLst>
          </p:cNvPr>
          <p:cNvGraphicFramePr>
            <a:graphicFrameLocks noGrp="1"/>
          </p:cNvGraphicFramePr>
          <p:nvPr>
            <p:ph idx="1"/>
            <p:extLst>
              <p:ext uri="{D42A27DB-BD31-4B8C-83A1-F6EECF244321}">
                <p14:modId xmlns:p14="http://schemas.microsoft.com/office/powerpoint/2010/main" val="3552603056"/>
              </p:ext>
            </p:extLst>
          </p:nvPr>
        </p:nvGraphicFramePr>
        <p:xfrm>
          <a:off x="521208" y="2103120"/>
          <a:ext cx="10762488" cy="406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701FEAE-E80D-4E43-02ED-F63871C17B44}"/>
              </a:ext>
            </a:extLst>
          </p:cNvPr>
          <p:cNvSpPr>
            <a:spLocks noGrp="1"/>
          </p:cNvSpPr>
          <p:nvPr>
            <p:ph type="sldNum" sz="quarter" idx="12"/>
          </p:nvPr>
        </p:nvSpPr>
        <p:spPr/>
        <p:txBody>
          <a:bodyPr/>
          <a:lstStyle/>
          <a:p>
            <a:fld id="{B2DC25EE-239B-4C5F-AAD1-255A7D5F1EE2}" type="slidenum">
              <a:rPr lang="en-US" smtClean="0"/>
              <a:t>7</a:t>
            </a:fld>
            <a:endParaRPr lang="en-US" dirty="0"/>
          </a:p>
        </p:txBody>
      </p:sp>
    </p:spTree>
    <p:extLst>
      <p:ext uri="{BB962C8B-B14F-4D97-AF65-F5344CB8AC3E}">
        <p14:creationId xmlns:p14="http://schemas.microsoft.com/office/powerpoint/2010/main" val="12333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D73F8-096F-4CCE-5800-227B155B1D48}"/>
              </a:ext>
            </a:extLst>
          </p:cNvPr>
          <p:cNvSpPr>
            <a:spLocks noGrp="1"/>
          </p:cNvSpPr>
          <p:nvPr>
            <p:ph type="title"/>
          </p:nvPr>
        </p:nvSpPr>
        <p:spPr/>
        <p:txBody>
          <a:bodyPr/>
          <a:lstStyle/>
          <a:p>
            <a:r>
              <a:rPr lang="en-IN" dirty="0"/>
              <a:t>References-</a:t>
            </a:r>
          </a:p>
        </p:txBody>
      </p:sp>
      <p:sp>
        <p:nvSpPr>
          <p:cNvPr id="6" name="TextBox 5">
            <a:extLst>
              <a:ext uri="{FF2B5EF4-FFF2-40B4-BE49-F238E27FC236}">
                <a16:creationId xmlns:a16="http://schemas.microsoft.com/office/drawing/2014/main" id="{8678630C-CE4B-49E6-43CE-F6652294B392}"/>
              </a:ext>
            </a:extLst>
          </p:cNvPr>
          <p:cNvSpPr txBox="1"/>
          <p:nvPr/>
        </p:nvSpPr>
        <p:spPr>
          <a:xfrm>
            <a:off x="603504" y="2240280"/>
            <a:ext cx="10296144" cy="2862322"/>
          </a:xfrm>
          <a:prstGeom prst="rect">
            <a:avLst/>
          </a:prstGeom>
          <a:noFill/>
        </p:spPr>
        <p:txBody>
          <a:bodyPr wrap="square" rtlCol="0">
            <a:spAutoFit/>
          </a:bodyPr>
          <a:lstStyle/>
          <a:p>
            <a:pPr marL="285750" indent="-285750">
              <a:buFont typeface="Arial" panose="020B0604020202020204" pitchFamily="34" charset="0"/>
              <a:buChar char="•"/>
            </a:pPr>
            <a:r>
              <a:rPr lang="en-IN" dirty="0"/>
              <a:t>J. Li, R. O. Topaloglu and S. Ghosh, "Quantum Generative Models for Small Molecule Drug Discovery," in IEEE Transactions on Quantum Engineering, vol. 2, pp. 1-8, 2021, Art no. 3103308, doi: 10.1109/TQE.2021.3104804.</a:t>
            </a: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Exploring the Advantages of Quantum Generative Adversarial Networks in Generative Chemistry </a:t>
            </a:r>
            <a:r>
              <a:rPr lang="en-IN" b="0" i="0" dirty="0">
                <a:solidFill>
                  <a:srgbClr val="000000"/>
                </a:solidFill>
                <a:effectLst/>
                <a:latin typeface="Roboto" panose="02000000000000000000" pitchFamily="2" charset="0"/>
              </a:rPr>
              <a:t>Po-Yu Kao, Ya-Chu Yang, Wei-Yin Chiang, Jen-Yueh Hsiao, Yudong Cao, Alex Aliper, Feng Ren, Alán Aspuru-Guzik, Alex Zhavoronkov, Min-Hsiu Hsieh, and Yen-Chu Lin </a:t>
            </a:r>
            <a:r>
              <a:rPr lang="en-IN" i="1" dirty="0">
                <a:solidFill>
                  <a:srgbClr val="000000"/>
                </a:solidFill>
                <a:latin typeface="Roboto" panose="02000000000000000000" pitchFamily="2" charset="0"/>
              </a:rPr>
              <a:t>J</a:t>
            </a:r>
            <a:r>
              <a:rPr lang="en-IN" b="0" i="1" dirty="0">
                <a:solidFill>
                  <a:srgbClr val="000000"/>
                </a:solidFill>
                <a:effectLst/>
                <a:latin typeface="Roboto" panose="02000000000000000000" pitchFamily="2" charset="0"/>
              </a:rPr>
              <a:t>ournal of Chemical Information and Modeling</a:t>
            </a:r>
            <a:r>
              <a:rPr lang="en-IN" b="0" i="0" dirty="0">
                <a:solidFill>
                  <a:srgbClr val="000000"/>
                </a:solidFill>
                <a:effectLst/>
                <a:latin typeface="Roboto" panose="02000000000000000000" pitchFamily="2" charset="0"/>
              </a:rPr>
              <a:t> </a:t>
            </a:r>
            <a:r>
              <a:rPr lang="en-IN" b="1" i="0" dirty="0">
                <a:solidFill>
                  <a:srgbClr val="000000"/>
                </a:solidFill>
                <a:effectLst/>
                <a:latin typeface="Roboto" panose="02000000000000000000" pitchFamily="2" charset="0"/>
              </a:rPr>
              <a:t>2023</a:t>
            </a:r>
            <a:r>
              <a:rPr lang="en-IN" b="0" i="0" dirty="0">
                <a:solidFill>
                  <a:srgbClr val="000000"/>
                </a:solidFill>
                <a:effectLst/>
                <a:latin typeface="Roboto" panose="02000000000000000000" pitchFamily="2" charset="0"/>
              </a:rPr>
              <a:t> </a:t>
            </a:r>
            <a:r>
              <a:rPr lang="en-IN" b="0" i="1" dirty="0">
                <a:solidFill>
                  <a:srgbClr val="000000"/>
                </a:solidFill>
                <a:effectLst/>
                <a:latin typeface="Roboto" panose="02000000000000000000" pitchFamily="2" charset="0"/>
              </a:rPr>
              <a:t>63</a:t>
            </a:r>
            <a:r>
              <a:rPr lang="en-IN" b="0" i="0" dirty="0">
                <a:solidFill>
                  <a:srgbClr val="000000"/>
                </a:solidFill>
                <a:effectLst/>
                <a:latin typeface="Roboto" panose="02000000000000000000" pitchFamily="2" charset="0"/>
              </a:rPr>
              <a:t> (11), 3307-3318 DOI: 10.1021/acs.jcim.3c00562</a:t>
            </a:r>
          </a:p>
          <a:p>
            <a:pPr marL="285750" indent="-285750">
              <a:buFont typeface="Arial" panose="020B0604020202020204" pitchFamily="34" charset="0"/>
              <a:buChar char="•"/>
            </a:pPr>
            <a:r>
              <a:rPr lang="en-IN" b="0" i="0" dirty="0">
                <a:solidFill>
                  <a:srgbClr val="000000"/>
                </a:solidFill>
                <a:effectLst/>
                <a:latin typeface="Roboto" panose="02000000000000000000" pitchFamily="2" charset="0"/>
                <a:hlinkClick r:id="rId2"/>
              </a:rPr>
              <a:t>https://pennylane.ai/qml/demos/tutorial_quantum_gans</a:t>
            </a:r>
            <a:endParaRPr lang="en-IN" b="0" i="0" dirty="0">
              <a:solidFill>
                <a:srgbClr val="000000"/>
              </a:solidFill>
              <a:effectLst/>
              <a:latin typeface="Roboto" panose="02000000000000000000" pitchFamily="2" charset="0"/>
            </a:endParaRPr>
          </a:p>
          <a:p>
            <a:br>
              <a:rPr lang="en-IN" dirty="0"/>
            </a:br>
            <a:endParaRPr lang="en-IN" dirty="0"/>
          </a:p>
        </p:txBody>
      </p:sp>
      <p:sp>
        <p:nvSpPr>
          <p:cNvPr id="3" name="Slide Number Placeholder 2">
            <a:extLst>
              <a:ext uri="{FF2B5EF4-FFF2-40B4-BE49-F238E27FC236}">
                <a16:creationId xmlns:a16="http://schemas.microsoft.com/office/drawing/2014/main" id="{67541F23-197F-799B-8619-86641E24EE9E}"/>
              </a:ext>
            </a:extLst>
          </p:cNvPr>
          <p:cNvSpPr>
            <a:spLocks noGrp="1"/>
          </p:cNvSpPr>
          <p:nvPr>
            <p:ph type="sldNum" sz="quarter" idx="12"/>
          </p:nvPr>
        </p:nvSpPr>
        <p:spPr/>
        <p:txBody>
          <a:bodyPr/>
          <a:lstStyle/>
          <a:p>
            <a:fld id="{B2DC25EE-239B-4C5F-AAD1-255A7D5F1EE2}" type="slidenum">
              <a:rPr lang="en-US" smtClean="0"/>
              <a:t>8</a:t>
            </a:fld>
            <a:endParaRPr lang="en-US" dirty="0"/>
          </a:p>
        </p:txBody>
      </p:sp>
    </p:spTree>
    <p:extLst>
      <p:ext uri="{BB962C8B-B14F-4D97-AF65-F5344CB8AC3E}">
        <p14:creationId xmlns:p14="http://schemas.microsoft.com/office/powerpoint/2010/main" val="17986409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1294</TotalTime>
  <Words>1254</Words>
  <Application>Microsoft Office PowerPoint</Application>
  <PresentationFormat>Widescreen</PresentationFormat>
  <Paragraphs>114</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Neue Haas Grotesk Text Pro</vt:lpstr>
      <vt:lpstr>Roboto</vt:lpstr>
      <vt:lpstr>Söhne</vt:lpstr>
      <vt:lpstr>AccentBoxVTI</vt:lpstr>
      <vt:lpstr>Quantum Machine Learning in small drug discovery</vt:lpstr>
      <vt:lpstr>Challenges in De Novo Drug Discovery</vt:lpstr>
      <vt:lpstr>Advancing Drug Design with AI: From Conventional Methods to De Novo Molecule Design</vt:lpstr>
      <vt:lpstr>Unlocking the Potential of Quantum GANs in Drug Discovery</vt:lpstr>
      <vt:lpstr>METHOD</vt:lpstr>
      <vt:lpstr>Evaluation Metrics</vt:lpstr>
      <vt:lpstr>Future Scope of the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Machine Learning in small drug discovery</dc:title>
  <dc:creator>Vinamr Jain</dc:creator>
  <cp:lastModifiedBy>Vinamr Jain</cp:lastModifiedBy>
  <cp:revision>4</cp:revision>
  <dcterms:created xsi:type="dcterms:W3CDTF">2023-09-08T17:30:52Z</dcterms:created>
  <dcterms:modified xsi:type="dcterms:W3CDTF">2023-09-22T09:47:42Z</dcterms:modified>
</cp:coreProperties>
</file>