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8"/>
  </p:notesMasterIdLst>
  <p:sldIdLst>
    <p:sldId id="278" r:id="rId2"/>
    <p:sldId id="279" r:id="rId3"/>
    <p:sldId id="280" r:id="rId4"/>
    <p:sldId id="281" r:id="rId5"/>
    <p:sldId id="282" r:id="rId6"/>
    <p:sldId id="290" r:id="rId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p:scale>
          <a:sx n="67" d="100"/>
          <a:sy n="67" d="100"/>
        </p:scale>
        <p:origin x="644"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4T17:57:46.672"/>
    </inkml:context>
    <inkml:brush xml:id="br0">
      <inkml:brushProperty name="width" value="0.05" units="cm"/>
      <inkml:brushProperty name="height" value="0.05" units="cm"/>
    </inkml:brush>
  </inkml:definitions>
  <inkml:trace contextRef="#ctx0" brushRef="#br0">1 737 24575,'0'1'0,"0"0"0,1 0 0,-1 0 0,0-1 0,1 1 0,-1 0 0,0 0 0,1 0 0,0 0 0,-1 0 0,1-1 0,-1 1 0,1 0 0,0-1 0,-1 1 0,1 0 0,0-1 0,0 1 0,0-1 0,-1 1 0,1-1 0,0 1 0,0-1 0,0 0 0,0 1 0,0-1 0,1 0 0,30 6 0,-30-6 0,41 4 0,1-2 0,54-5 0,-87 1 0,0 0 0,0 0 0,0-1 0,0 0 0,0-1 0,-1 0 0,18-10 0,4-6 0,30-23 0,-35 22 0,43-23 0,-40 28 0,-2-2 0,0-1 0,-1-1 0,-1-1 0,-1-1 0,33-40 0,80-74 0,-128 126 0,1 0 0,13-8 0,-14 10 0,0 0 0,17-17 0,-23 20 0,-1 0 0,0 0 0,0 0 0,-1-1 0,0 1 0,0-1 0,0 1 0,0-1 0,0-7 0,0 5 0,0-1 0,1 1 0,4-12 0,40-59-1365,-31 56-5461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4T17:57:48.227"/>
    </inkml:context>
    <inkml:brush xml:id="br0">
      <inkml:brushProperty name="width" value="0.05" units="cm"/>
      <inkml:brushProperty name="height" value="0.05" units="cm"/>
    </inkml:brush>
  </inkml:definitions>
  <inkml:trace contextRef="#ctx0" brushRef="#br0">1 26 24575,'80'1'0,"90"-3"0,-149 0 0,32-9 0,-42 8 0,0 1 0,1-1 0,0 2 0,-1-1 0,1 2 0,0-1 0,0 2 0,17 2 0,-25-2 0,-1 0 0,0 0 0,1 1 0,-1 0 0,0-1 0,0 1 0,0 0 0,0 1 0,0-1 0,0 0 0,4 6 0,24 34 0,-14-17 0,-11-17 0,15 19 0,18 33 0,-34-50 0,0 0 0,0 0 0,-1 1 0,0 0 0,-1-1 0,0 1 0,2 16 0,2 25-1365,-2-29-5461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customXml" Target="../ink/ink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990850" y="504825"/>
            <a:ext cx="6198108" cy="2323719"/>
          </a:xfrm>
        </p:spPr>
        <p:txBody>
          <a:bodyPr/>
          <a:lstStyle/>
          <a:p>
            <a:r>
              <a:rPr lang="en-US" dirty="0"/>
              <a:t>Digital-ANALOG VARIATIONAL QUANTUM EIGENSOLVER</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473321" y="3483864"/>
            <a:ext cx="3493008" cy="878908"/>
          </a:xfrm>
        </p:spPr>
        <p:txBody>
          <a:bodyPr/>
          <a:lstStyle/>
          <a:p>
            <a:r>
              <a:rPr lang="en-US" dirty="0"/>
              <a:t>Vinamr Jain</a:t>
            </a:r>
          </a:p>
          <a:p>
            <a:r>
              <a:rPr lang="en-US" b="1" dirty="0"/>
              <a:t>Qiskit For the Biscuit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566166" y="330327"/>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Motivation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6259830" y="113157"/>
            <a:ext cx="5693664" cy="2191893"/>
          </a:xfrm>
        </p:spPr>
        <p:txBody>
          <a:bodyPr/>
          <a:lstStyle/>
          <a:p>
            <a:r>
              <a:rPr lang="en-US" sz="1400" b="0" i="0" dirty="0">
                <a:solidFill>
                  <a:schemeClr val="tx1">
                    <a:lumMod val="95000"/>
                    <a:lumOff val="5000"/>
                  </a:schemeClr>
                </a:solidFill>
                <a:effectLst/>
                <a:latin typeface="-apple-system"/>
              </a:rPr>
              <a:t>Digital-Analog Quantum Computing (DAQC) allows us to reduce the number of gates needed to perform quantum algorithms. It combines digital single qubit gates with analog multi-qubit blocks. VQE is one of the algorithms, where DAQC has the potential to be “more hardware efficient” and thus allow for better ground state energy estimation than purely digital quantum computing in the NISQ era.</a:t>
            </a:r>
            <a:endParaRPr lang="en-US" sz="1400" dirty="0">
              <a:solidFill>
                <a:schemeClr val="tx1">
                  <a:lumMod val="95000"/>
                  <a:lumOff val="5000"/>
                </a:schemeClr>
              </a:solidFill>
            </a:endParaRPr>
          </a:p>
        </p:txBody>
      </p:sp>
      <p:sp>
        <p:nvSpPr>
          <p:cNvPr id="4" name="Content Placeholder 2">
            <a:extLst>
              <a:ext uri="{FF2B5EF4-FFF2-40B4-BE49-F238E27FC236}">
                <a16:creationId xmlns:a16="http://schemas.microsoft.com/office/drawing/2014/main" id="{46D2A81B-D256-C4B5-FFEA-A0939F36D5F5}"/>
              </a:ext>
            </a:extLst>
          </p:cNvPr>
          <p:cNvSpPr txBox="1">
            <a:spLocks/>
          </p:cNvSpPr>
          <p:nvPr/>
        </p:nvSpPr>
        <p:spPr>
          <a:xfrm>
            <a:off x="402336" y="1496568"/>
            <a:ext cx="5693664" cy="1446657"/>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100" dirty="0"/>
              <a:t>To perform quantum simulations, we use a controllable quantum system whose effective dynamics is similar to the one of the desired model.</a:t>
            </a:r>
          </a:p>
          <a:p>
            <a:pPr marL="171450" indent="-171450">
              <a:buFont typeface="Arial" panose="020B0604020202020204" pitchFamily="34" charset="0"/>
              <a:buChar char="•"/>
            </a:pPr>
            <a:r>
              <a:rPr lang="en-US" sz="1100" dirty="0"/>
              <a:t>Reduce the number of gates needed to perform quantum algorithms, in the current spirit of near-term intermediate-scale quantum computation (NISQ).</a:t>
            </a:r>
            <a:endParaRPr lang="en-US" sz="1400" dirty="0">
              <a:solidFill>
                <a:srgbClr val="FF0000"/>
              </a:solidFill>
            </a:endParaRPr>
          </a:p>
        </p:txBody>
      </p:sp>
      <p:sp>
        <p:nvSpPr>
          <p:cNvPr id="5" name="Title 1">
            <a:extLst>
              <a:ext uri="{FF2B5EF4-FFF2-40B4-BE49-F238E27FC236}">
                <a16:creationId xmlns:a16="http://schemas.microsoft.com/office/drawing/2014/main" id="{19523BE0-EDB4-F1C4-AFDF-6BCF6E2D8CD9}"/>
              </a:ext>
            </a:extLst>
          </p:cNvPr>
          <p:cNvSpPr txBox="1">
            <a:spLocks/>
          </p:cNvSpPr>
          <p:nvPr/>
        </p:nvSpPr>
        <p:spPr>
          <a:xfrm>
            <a:off x="402336" y="1098423"/>
            <a:ext cx="5693664" cy="43929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1800" dirty="0">
                <a:latin typeface="Arial Black" panose="020B0604020202020204" pitchFamily="34" charset="0"/>
                <a:cs typeface="Arial Black" panose="020B0604020202020204" pitchFamily="34" charset="0"/>
              </a:rPr>
              <a:t>Why Use analog gates?</a:t>
            </a:r>
          </a:p>
        </p:txBody>
      </p:sp>
      <p:sp>
        <p:nvSpPr>
          <p:cNvPr id="6" name="Content Placeholder 2">
            <a:extLst>
              <a:ext uri="{FF2B5EF4-FFF2-40B4-BE49-F238E27FC236}">
                <a16:creationId xmlns:a16="http://schemas.microsoft.com/office/drawing/2014/main" id="{BB8515B1-F411-C7B1-69CE-A66FCDE63652}"/>
              </a:ext>
            </a:extLst>
          </p:cNvPr>
          <p:cNvSpPr txBox="1">
            <a:spLocks/>
          </p:cNvSpPr>
          <p:nvPr/>
        </p:nvSpPr>
        <p:spPr>
          <a:xfrm>
            <a:off x="850011" y="2886076"/>
            <a:ext cx="5693664" cy="110490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400" dirty="0">
                <a:solidFill>
                  <a:srgbClr val="FF0000"/>
                </a:solidFill>
              </a:rPr>
              <a:t>For our use case, we will explore DAQC from the perspective of VQEs, A versatile tool with varied applications like blah blah blah</a:t>
            </a:r>
          </a:p>
        </p:txBody>
      </p:sp>
      <p:pic>
        <p:nvPicPr>
          <p:cNvPr id="1026" name="Picture 2">
            <a:extLst>
              <a:ext uri="{FF2B5EF4-FFF2-40B4-BE49-F238E27FC236}">
                <a16:creationId xmlns:a16="http://schemas.microsoft.com/office/drawing/2014/main" id="{01333F01-1213-7688-B4DE-95C6B6BBF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36" y="3691583"/>
            <a:ext cx="7036689" cy="304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97783" y="210312"/>
            <a:ext cx="4412742" cy="521208"/>
          </a:xfrm>
        </p:spPr>
        <p:txBody>
          <a:bodyPr/>
          <a:lstStyle/>
          <a:p>
            <a:r>
              <a:rPr lang="en-US" sz="2000" dirty="0"/>
              <a:t>FOR the case of h2 (n = 2)</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222752"/>
            <a:ext cx="6766560" cy="1615948"/>
          </a:xfrm>
        </p:spPr>
        <p:txBody>
          <a:bodyPr/>
          <a:lstStyle/>
          <a:p>
            <a:r>
              <a:rPr lang="en-US" sz="2000" b="0" dirty="0">
                <a:solidFill>
                  <a:schemeClr val="tx2">
                    <a:lumMod val="60000"/>
                    <a:lumOff val="40000"/>
                  </a:schemeClr>
                </a:solidFill>
                <a:effectLst/>
                <a:latin typeface="Consolas" panose="020B0609020204030204" pitchFamily="49" charset="0"/>
              </a:rPr>
              <a:t>It seems that the DAQC approach works just fine at a smaller scale (here n = 2) qubits. The results are better than those obtained through Digital gates and multi qubit gates.</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559307" y="576326"/>
            <a:ext cx="2460117" cy="376428"/>
          </a:xfrm>
        </p:spPr>
        <p:txBody>
          <a:bodyPr/>
          <a:lstStyle/>
          <a:p>
            <a:r>
              <a:rPr lang="en-US" sz="2000" dirty="0"/>
              <a:t>Digital gates only-</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Footer Placeholder 13">
            <a:extLst>
              <a:ext uri="{FF2B5EF4-FFF2-40B4-BE49-F238E27FC236}">
                <a16:creationId xmlns:a16="http://schemas.microsoft.com/office/drawing/2014/main" id="{FA95D6E2-AE41-A4F7-6195-11BBB215F75C}"/>
              </a:ext>
            </a:extLst>
          </p:cNvPr>
          <p:cNvSpPr txBox="1">
            <a:spLocks/>
          </p:cNvSpPr>
          <p:nvPr/>
        </p:nvSpPr>
        <p:spPr>
          <a:xfrm>
            <a:off x="7493507" y="678434"/>
            <a:ext cx="2803017"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t>Digital-Analog Approach-</a:t>
            </a:r>
          </a:p>
        </p:txBody>
      </p:sp>
      <p:sp>
        <p:nvSpPr>
          <p:cNvPr id="6" name="TextBox 5">
            <a:extLst>
              <a:ext uri="{FF2B5EF4-FFF2-40B4-BE49-F238E27FC236}">
                <a16:creationId xmlns:a16="http://schemas.microsoft.com/office/drawing/2014/main" id="{810A1814-88A4-CEF0-076A-BA269780A301}"/>
              </a:ext>
            </a:extLst>
          </p:cNvPr>
          <p:cNvSpPr txBox="1"/>
          <p:nvPr/>
        </p:nvSpPr>
        <p:spPr>
          <a:xfrm>
            <a:off x="295275" y="934720"/>
            <a:ext cx="6238876" cy="1323439"/>
          </a:xfrm>
          <a:prstGeom prst="rect">
            <a:avLst/>
          </a:prstGeom>
          <a:noFill/>
        </p:spPr>
        <p:txBody>
          <a:bodyPr wrap="square">
            <a:spAutoFit/>
          </a:bodyPr>
          <a:lstStyle/>
          <a:p>
            <a:pPr marL="285750" indent="-285750">
              <a:buFont typeface="Arial" panose="020B0604020202020204" pitchFamily="34" charset="0"/>
              <a:buChar char="•"/>
            </a:pPr>
            <a:r>
              <a:rPr lang="en-IN" sz="1600" b="0" i="0" dirty="0">
                <a:solidFill>
                  <a:srgbClr val="FF0000"/>
                </a:solidFill>
                <a:effectLst/>
                <a:latin typeface="Consolas" panose="020B0609020204030204" pitchFamily="49" charset="0"/>
              </a:rPr>
              <a:t>Reference value: -1.85728</a:t>
            </a:r>
          </a:p>
          <a:p>
            <a:pPr marL="285750" indent="-285750">
              <a:buFont typeface="Arial" panose="020B0604020202020204" pitchFamily="34" charset="0"/>
              <a:buChar char="•"/>
            </a:pPr>
            <a:r>
              <a:rPr lang="en-IN" sz="1600" b="0" i="0" dirty="0">
                <a:solidFill>
                  <a:srgbClr val="FF0000"/>
                </a:solidFill>
                <a:effectLst/>
                <a:latin typeface="Consolas" panose="020B0609020204030204" pitchFamily="49" charset="0"/>
              </a:rPr>
              <a:t>VQE on Aer qasm simulator (no noise): -1.85332</a:t>
            </a:r>
          </a:p>
          <a:p>
            <a:pPr marL="285750" indent="-285750">
              <a:buFont typeface="Arial" panose="020B0604020202020204" pitchFamily="34" charset="0"/>
              <a:buChar char="•"/>
            </a:pPr>
            <a:r>
              <a:rPr lang="en-IN" sz="1600" b="0" i="0" dirty="0">
                <a:solidFill>
                  <a:srgbClr val="FF0000"/>
                </a:solidFill>
                <a:effectLst/>
                <a:latin typeface="Consolas" panose="020B0609020204030204" pitchFamily="49" charset="0"/>
              </a:rPr>
              <a:t>VQE on Aer qasm simulator (with noise): -1.12066 </a:t>
            </a:r>
          </a:p>
          <a:p>
            <a:pPr marL="285750" indent="-285750">
              <a:buFont typeface="Arial" panose="020B0604020202020204" pitchFamily="34" charset="0"/>
              <a:buChar char="•"/>
            </a:pPr>
            <a:r>
              <a:rPr lang="en-IN" sz="1600" b="0" i="0" dirty="0">
                <a:solidFill>
                  <a:srgbClr val="FF0000"/>
                </a:solidFill>
                <a:effectLst/>
                <a:latin typeface="Consolas" panose="020B0609020204030204" pitchFamily="49" charset="0"/>
              </a:rPr>
              <a:t>VQE on Aer qasm simulator (with noise and measurement error mitigation): -1.86029</a:t>
            </a:r>
            <a:endParaRPr lang="en-IN" sz="1600" dirty="0">
              <a:solidFill>
                <a:srgbClr val="FF0000"/>
              </a:solidFill>
            </a:endParaRPr>
          </a:p>
        </p:txBody>
      </p:sp>
      <p:sp>
        <p:nvSpPr>
          <p:cNvPr id="8" name="TextBox 7">
            <a:extLst>
              <a:ext uri="{FF2B5EF4-FFF2-40B4-BE49-F238E27FC236}">
                <a16:creationId xmlns:a16="http://schemas.microsoft.com/office/drawing/2014/main" id="{536CF956-EF99-A04C-94F1-E501971A8E0D}"/>
              </a:ext>
            </a:extLst>
          </p:cNvPr>
          <p:cNvSpPr txBox="1"/>
          <p:nvPr/>
        </p:nvSpPr>
        <p:spPr>
          <a:xfrm>
            <a:off x="6276975" y="984031"/>
            <a:ext cx="6096000" cy="1323439"/>
          </a:xfrm>
          <a:prstGeom prst="rect">
            <a:avLst/>
          </a:prstGeom>
          <a:noFill/>
        </p:spPr>
        <p:txBody>
          <a:bodyPr wrap="square">
            <a:spAutoFit/>
          </a:bodyPr>
          <a:lstStyle/>
          <a:p>
            <a:pPr marL="285750" indent="-285750">
              <a:buFont typeface="Arial" panose="020B0604020202020204" pitchFamily="34" charset="0"/>
              <a:buChar char="•"/>
            </a:pPr>
            <a:r>
              <a:rPr lang="en-IN" sz="1600" b="0" i="0" dirty="0">
                <a:solidFill>
                  <a:srgbClr val="FF0000"/>
                </a:solidFill>
                <a:effectLst/>
                <a:latin typeface="Consolas" panose="020B0609020204030204" pitchFamily="49" charset="0"/>
              </a:rPr>
              <a:t>Reference value: -1.85728 </a:t>
            </a:r>
          </a:p>
          <a:p>
            <a:pPr marL="285750" indent="-285750">
              <a:buFont typeface="Arial" panose="020B0604020202020204" pitchFamily="34" charset="0"/>
              <a:buChar char="•"/>
            </a:pPr>
            <a:r>
              <a:rPr lang="en-IN" sz="1600" b="0" i="0" dirty="0">
                <a:solidFill>
                  <a:srgbClr val="FF0000"/>
                </a:solidFill>
                <a:effectLst/>
                <a:latin typeface="Consolas" panose="020B0609020204030204" pitchFamily="49" charset="0"/>
              </a:rPr>
              <a:t>VQE on Aer qasm simulator (no noise): -1.85803 </a:t>
            </a:r>
          </a:p>
          <a:p>
            <a:pPr marL="285750" indent="-285750">
              <a:buFont typeface="Arial" panose="020B0604020202020204" pitchFamily="34" charset="0"/>
              <a:buChar char="•"/>
            </a:pPr>
            <a:r>
              <a:rPr lang="en-IN" sz="1600" b="0" i="0" dirty="0">
                <a:solidFill>
                  <a:srgbClr val="FF0000"/>
                </a:solidFill>
                <a:effectLst/>
                <a:latin typeface="Consolas" panose="020B0609020204030204" pitchFamily="49" charset="0"/>
              </a:rPr>
              <a:t>VQE on Aer qasm simulator (with noise): -1.78265 </a:t>
            </a:r>
          </a:p>
          <a:p>
            <a:pPr marL="285750" indent="-285750">
              <a:buFont typeface="Arial" panose="020B0604020202020204" pitchFamily="34" charset="0"/>
              <a:buChar char="•"/>
            </a:pPr>
            <a:r>
              <a:rPr lang="en-IN" sz="1600" b="0" i="0" dirty="0">
                <a:solidFill>
                  <a:srgbClr val="FF0000"/>
                </a:solidFill>
                <a:effectLst/>
                <a:latin typeface="Consolas" panose="020B0609020204030204" pitchFamily="49" charset="0"/>
              </a:rPr>
              <a:t>VQE on Aer qasm simulator (with noise and measurement error mitigation): -1.86086</a:t>
            </a:r>
            <a:endParaRPr lang="en-IN" sz="1600" dirty="0">
              <a:solidFill>
                <a:srgbClr val="FF0000"/>
              </a:solidFill>
            </a:endParaRPr>
          </a:p>
        </p:txBody>
      </p:sp>
      <p:sp>
        <p:nvSpPr>
          <p:cNvPr id="9" name="Content Placeholder 2">
            <a:extLst>
              <a:ext uri="{FF2B5EF4-FFF2-40B4-BE49-F238E27FC236}">
                <a16:creationId xmlns:a16="http://schemas.microsoft.com/office/drawing/2014/main" id="{F07781A8-8655-7632-F4AD-5F84913E425F}"/>
              </a:ext>
            </a:extLst>
          </p:cNvPr>
          <p:cNvSpPr txBox="1">
            <a:spLocks/>
          </p:cNvSpPr>
          <p:nvPr/>
        </p:nvSpPr>
        <p:spPr>
          <a:xfrm>
            <a:off x="295275" y="4748586"/>
            <a:ext cx="6891147" cy="180476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accent1">
                    <a:lumMod val="25000"/>
                  </a:schemeClr>
                </a:solidFill>
                <a:latin typeface="Consolas" panose="020B0609020204030204" pitchFamily="49" charset="0"/>
              </a:rPr>
              <a:t>Notice that the DAQC Approach works significantly better for the noisy case and can be attributed to the fact that gate noise was significantly reduced for this case (No multi-qubit gates). However, one needs to take into account the fact that the analog gates in practice are far from ideal and hence, that aspect was not addressed in this simulation </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61925" y="73295"/>
            <a:ext cx="6257925" cy="512064"/>
          </a:xfrm>
        </p:spPr>
        <p:txBody>
          <a:bodyPr/>
          <a:lstStyle/>
          <a:p>
            <a:r>
              <a:rPr lang="en-US" sz="2000" dirty="0">
                <a:latin typeface="Arial Black" panose="020B0604020202020204" pitchFamily="34" charset="0"/>
                <a:cs typeface="Arial Black" panose="020B0604020202020204" pitchFamily="34" charset="0"/>
              </a:rPr>
              <a:t>Digital VQE for the Heisenberg case</a:t>
            </a:r>
            <a:endParaRPr lang="en-US" sz="20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524000" y="3784210"/>
            <a:ext cx="5581650" cy="955929"/>
          </a:xfrm>
        </p:spPr>
        <p:txBody>
          <a:bodyPr/>
          <a:lstStyle/>
          <a:p>
            <a:pPr marL="285750" indent="-285750">
              <a:buFontTx/>
              <a:buChar char="-"/>
            </a:pPr>
            <a:r>
              <a:rPr lang="en-US" sz="1200" b="0" dirty="0">
                <a:solidFill>
                  <a:schemeClr val="tx1">
                    <a:lumMod val="95000"/>
                    <a:lumOff val="5000"/>
                  </a:schemeClr>
                </a:solidFill>
                <a:effectLst/>
                <a:latin typeface="Consolas" panose="020B0609020204030204" pitchFamily="49" charset="0"/>
              </a:rPr>
              <a:t>The Digital Ansatz used in </a:t>
            </a:r>
            <a:r>
              <a:rPr lang="en-US" sz="1200" b="0" dirty="0" err="1">
                <a:solidFill>
                  <a:schemeClr val="tx1">
                    <a:lumMod val="95000"/>
                    <a:lumOff val="5000"/>
                  </a:schemeClr>
                </a:solidFill>
                <a:effectLst/>
                <a:latin typeface="Consolas" panose="020B0609020204030204" pitchFamily="49" charset="0"/>
              </a:rPr>
              <a:t>DAQC_VQE_Heisenberg</a:t>
            </a:r>
            <a:r>
              <a:rPr lang="en-US" sz="1200" b="0" dirty="0">
                <a:solidFill>
                  <a:schemeClr val="tx1">
                    <a:lumMod val="95000"/>
                    <a:lumOff val="5000"/>
                  </a:schemeClr>
                </a:solidFill>
                <a:effectLst/>
                <a:latin typeface="Consolas" panose="020B0609020204030204" pitchFamily="49" charset="0"/>
              </a:rPr>
              <a:t>_(rough).</a:t>
            </a:r>
            <a:r>
              <a:rPr lang="en-US" sz="1200" b="0" dirty="0" err="1">
                <a:solidFill>
                  <a:schemeClr val="tx1">
                    <a:lumMod val="95000"/>
                    <a:lumOff val="5000"/>
                  </a:schemeClr>
                </a:solidFill>
                <a:effectLst/>
                <a:latin typeface="Consolas" panose="020B0609020204030204" pitchFamily="49" charset="0"/>
              </a:rPr>
              <a:t>ipynb</a:t>
            </a:r>
            <a:r>
              <a:rPr lang="en-US" sz="1200" b="0" dirty="0">
                <a:solidFill>
                  <a:schemeClr val="tx1">
                    <a:lumMod val="95000"/>
                    <a:lumOff val="5000"/>
                  </a:schemeClr>
                </a:solidFill>
                <a:effectLst/>
                <a:latin typeface="Consolas" panose="020B0609020204030204" pitchFamily="49" charset="0"/>
              </a:rPr>
              <a:t> gives a good approximation of the ground state energy (Better than all in CNOT approaches) which comprises of RXX gates with Rx Rz rotation gates</a:t>
            </a: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pic>
        <p:nvPicPr>
          <p:cNvPr id="5" name="Picture 4">
            <a:extLst>
              <a:ext uri="{FF2B5EF4-FFF2-40B4-BE49-F238E27FC236}">
                <a16:creationId xmlns:a16="http://schemas.microsoft.com/office/drawing/2014/main" id="{7AFA1568-5743-92EA-157C-CAAEC2DAC204}"/>
              </a:ext>
            </a:extLst>
          </p:cNvPr>
          <p:cNvPicPr>
            <a:picLocks noChangeAspect="1"/>
          </p:cNvPicPr>
          <p:nvPr/>
        </p:nvPicPr>
        <p:blipFill>
          <a:blip r:embed="rId2"/>
          <a:stretch>
            <a:fillRect/>
          </a:stretch>
        </p:blipFill>
        <p:spPr>
          <a:xfrm>
            <a:off x="5540387" y="4489439"/>
            <a:ext cx="6257924" cy="2419615"/>
          </a:xfrm>
          <a:prstGeom prst="rect">
            <a:avLst/>
          </a:prstGeom>
        </p:spPr>
      </p:pic>
      <p:sp>
        <p:nvSpPr>
          <p:cNvPr id="7" name="TextBox 6">
            <a:extLst>
              <a:ext uri="{FF2B5EF4-FFF2-40B4-BE49-F238E27FC236}">
                <a16:creationId xmlns:a16="http://schemas.microsoft.com/office/drawing/2014/main" id="{CD4CEFB0-C519-B263-2FF9-93E4DBE34F1C}"/>
              </a:ext>
            </a:extLst>
          </p:cNvPr>
          <p:cNvSpPr txBox="1"/>
          <p:nvPr/>
        </p:nvSpPr>
        <p:spPr>
          <a:xfrm>
            <a:off x="279389" y="585359"/>
            <a:ext cx="6096000" cy="3385542"/>
          </a:xfrm>
          <a:prstGeom prst="rect">
            <a:avLst/>
          </a:prstGeom>
          <a:noFill/>
        </p:spPr>
        <p:txBody>
          <a:bodyPr wrap="square">
            <a:spAutoFit/>
          </a:bodyPr>
          <a:lstStyle/>
          <a:p>
            <a:r>
              <a:rPr lang="en-US" b="1" dirty="0">
                <a:solidFill>
                  <a:srgbClr val="A6E22E"/>
                </a:solidFill>
                <a:effectLst/>
                <a:latin typeface="Consolas" panose="020B0609020204030204" pitchFamily="49" charset="0"/>
              </a:rPr>
              <a:t>A few Observations and Conclusions</a:t>
            </a:r>
            <a:endParaRPr lang="en-US" b="0" dirty="0">
              <a:solidFill>
                <a:srgbClr val="F8F8F2"/>
              </a:solidFill>
              <a:effectLst/>
              <a:latin typeface="Consolas" panose="020B0609020204030204" pitchFamily="49" charset="0"/>
            </a:endParaRPr>
          </a:p>
          <a:p>
            <a:r>
              <a:rPr lang="en-US" sz="1400" dirty="0">
                <a:solidFill>
                  <a:schemeClr val="accent1">
                    <a:lumMod val="25000"/>
                  </a:schemeClr>
                </a:solidFill>
                <a:latin typeface="Consolas" panose="020B0609020204030204" pitchFamily="49" charset="0"/>
              </a:rPr>
              <a:t>- </a:t>
            </a:r>
            <a:r>
              <a:rPr lang="en-US" sz="1400" b="0" dirty="0">
                <a:solidFill>
                  <a:schemeClr val="accent1">
                    <a:lumMod val="25000"/>
                  </a:schemeClr>
                </a:solidFill>
                <a:effectLst/>
                <a:latin typeface="Consolas" panose="020B0609020204030204" pitchFamily="49" charset="0"/>
              </a:rPr>
              <a:t>The ansatz which works for a smaller case may not scale well</a:t>
            </a:r>
          </a:p>
          <a:p>
            <a:r>
              <a:rPr lang="en-US" sz="1400" b="0" dirty="0">
                <a:solidFill>
                  <a:schemeClr val="accent1">
                    <a:lumMod val="25000"/>
                  </a:schemeClr>
                </a:solidFill>
                <a:effectLst/>
                <a:latin typeface="Consolas" panose="020B0609020204030204" pitchFamily="49" charset="0"/>
              </a:rPr>
              <a:t>- The form of entanglement highly affects the capability of finding the true ground state</a:t>
            </a:r>
          </a:p>
          <a:p>
            <a:r>
              <a:rPr lang="en-US" sz="1400" b="0" dirty="0">
                <a:solidFill>
                  <a:schemeClr val="accent1">
                    <a:lumMod val="25000"/>
                  </a:schemeClr>
                </a:solidFill>
                <a:effectLst/>
                <a:latin typeface="Consolas" panose="020B0609020204030204" pitchFamily="49" charset="0"/>
              </a:rPr>
              <a:t>- Increasing the no. of layers/no. of gates generally but not necessarily mean you'll get a better approximation for the ground state</a:t>
            </a:r>
          </a:p>
          <a:p>
            <a:r>
              <a:rPr lang="en-US" sz="1400" b="0" dirty="0">
                <a:solidFill>
                  <a:schemeClr val="accent1">
                    <a:lumMod val="25000"/>
                  </a:schemeClr>
                </a:solidFill>
                <a:effectLst/>
                <a:latin typeface="Consolas" panose="020B0609020204030204" pitchFamily="49" charset="0"/>
              </a:rPr>
              <a:t>- The same ansatz works differently for different forms of problem Hamiltonians, hence there are problem inspired ansatzes which leverage on the inherent symmetries of the problem and even choose an appropriate initial state, but without any initial knowledge of the Hamiltonian, our goal would be to develop hardware efficient and versatile ansatzes</a:t>
            </a:r>
          </a:p>
        </p:txBody>
      </p:sp>
      <p:sp>
        <p:nvSpPr>
          <p:cNvPr id="9" name="TextBox 8">
            <a:extLst>
              <a:ext uri="{FF2B5EF4-FFF2-40B4-BE49-F238E27FC236}">
                <a16:creationId xmlns:a16="http://schemas.microsoft.com/office/drawing/2014/main" id="{29620DF7-5843-E10C-8AA1-BA1BE9E329D3}"/>
              </a:ext>
            </a:extLst>
          </p:cNvPr>
          <p:cNvSpPr txBox="1"/>
          <p:nvPr/>
        </p:nvSpPr>
        <p:spPr>
          <a:xfrm>
            <a:off x="198427" y="5129296"/>
            <a:ext cx="4964123" cy="1446550"/>
          </a:xfrm>
          <a:prstGeom prst="rect">
            <a:avLst/>
          </a:prstGeom>
          <a:noFill/>
        </p:spPr>
        <p:txBody>
          <a:bodyPr wrap="square">
            <a:spAutoFit/>
          </a:bodyPr>
          <a:lstStyle/>
          <a:p>
            <a:r>
              <a:rPr lang="en-IN" sz="1400" b="0" i="0" dirty="0">
                <a:solidFill>
                  <a:schemeClr val="accent3">
                    <a:lumMod val="50000"/>
                  </a:schemeClr>
                </a:solidFill>
                <a:effectLst/>
                <a:latin typeface="Consolas" panose="020B0609020204030204" pitchFamily="49" charset="0"/>
              </a:rPr>
              <a:t>Here ansatz c</a:t>
            </a:r>
            <a:r>
              <a:rPr lang="en-IN" sz="1400" dirty="0">
                <a:solidFill>
                  <a:schemeClr val="accent3">
                    <a:lumMod val="50000"/>
                  </a:schemeClr>
                </a:solidFill>
                <a:latin typeface="Consolas" panose="020B0609020204030204" pitchFamily="49" charset="0"/>
              </a:rPr>
              <a:t>orresponds to 2 layers of Rx Rz gates clubbed with CNOTS in linear entanglement</a:t>
            </a:r>
            <a:endParaRPr lang="en-IN" sz="1400" b="0" i="0" dirty="0">
              <a:solidFill>
                <a:schemeClr val="accent3">
                  <a:lumMod val="50000"/>
                </a:schemeClr>
              </a:solidFill>
              <a:effectLst/>
              <a:latin typeface="Consolas" panose="020B0609020204030204" pitchFamily="49" charset="0"/>
            </a:endParaRPr>
          </a:p>
          <a:p>
            <a:pPr marL="285750" indent="-285750">
              <a:buFont typeface="Arial" panose="020B0604020202020204" pitchFamily="34" charset="0"/>
              <a:buChar char="•"/>
            </a:pPr>
            <a:r>
              <a:rPr lang="en-IN" sz="1200" b="0" i="0" dirty="0">
                <a:solidFill>
                  <a:schemeClr val="accent3">
                    <a:lumMod val="50000"/>
                  </a:schemeClr>
                </a:solidFill>
                <a:effectLst/>
                <a:latin typeface="Consolas" panose="020B0609020204030204" pitchFamily="49" charset="0"/>
              </a:rPr>
              <a:t>Reference value: -7.71155</a:t>
            </a:r>
          </a:p>
          <a:p>
            <a:pPr marL="285750" indent="-285750">
              <a:buFont typeface="Arial" panose="020B0604020202020204" pitchFamily="34" charset="0"/>
              <a:buChar char="•"/>
            </a:pPr>
            <a:r>
              <a:rPr lang="en-IN" sz="1200" b="0" i="0" dirty="0">
                <a:solidFill>
                  <a:schemeClr val="accent3">
                    <a:lumMod val="50000"/>
                  </a:schemeClr>
                </a:solidFill>
                <a:effectLst/>
                <a:latin typeface="Consolas" panose="020B0609020204030204" pitchFamily="49" charset="0"/>
              </a:rPr>
              <a:t>VQE on Aer qasm simulator (no noise): -6.83398 </a:t>
            </a:r>
          </a:p>
          <a:p>
            <a:pPr marL="285750" indent="-285750">
              <a:buFont typeface="Arial" panose="020B0604020202020204" pitchFamily="34" charset="0"/>
              <a:buChar char="•"/>
            </a:pPr>
            <a:r>
              <a:rPr lang="en-IN" sz="1200" b="0" i="0" dirty="0">
                <a:solidFill>
                  <a:schemeClr val="accent3">
                    <a:lumMod val="50000"/>
                  </a:schemeClr>
                </a:solidFill>
                <a:effectLst/>
                <a:latin typeface="Consolas" panose="020B0609020204030204" pitchFamily="49" charset="0"/>
              </a:rPr>
              <a:t>VQE on Aer qasm simulator (with noise): -5.67383 </a:t>
            </a:r>
          </a:p>
          <a:p>
            <a:pPr marL="285750" indent="-285750">
              <a:buFont typeface="Arial" panose="020B0604020202020204" pitchFamily="34" charset="0"/>
              <a:buChar char="•"/>
            </a:pPr>
            <a:r>
              <a:rPr lang="en-IN" sz="1200" b="0" i="0" dirty="0">
                <a:solidFill>
                  <a:schemeClr val="accent3">
                    <a:lumMod val="50000"/>
                  </a:schemeClr>
                </a:solidFill>
                <a:effectLst/>
                <a:latin typeface="Consolas" panose="020B0609020204030204" pitchFamily="49" charset="0"/>
              </a:rPr>
              <a:t>VQE on Aer qasm simulator (with noise and measurement error mitigation): -6.94336</a:t>
            </a:r>
            <a:endParaRPr lang="en-IN" sz="1200" dirty="0">
              <a:solidFill>
                <a:schemeClr val="accent3">
                  <a:lumMod val="50000"/>
                </a:schemeClr>
              </a:solidFill>
            </a:endParaRPr>
          </a:p>
        </p:txBody>
      </p:sp>
      <p:sp>
        <p:nvSpPr>
          <p:cNvPr id="11" name="TextBox 10">
            <a:extLst>
              <a:ext uri="{FF2B5EF4-FFF2-40B4-BE49-F238E27FC236}">
                <a16:creationId xmlns:a16="http://schemas.microsoft.com/office/drawing/2014/main" id="{5CFF048A-8C75-FB60-9535-C7F7FEC72E6B}"/>
              </a:ext>
            </a:extLst>
          </p:cNvPr>
          <p:cNvSpPr txBox="1"/>
          <p:nvPr/>
        </p:nvSpPr>
        <p:spPr>
          <a:xfrm>
            <a:off x="5022855" y="446844"/>
            <a:ext cx="1212839" cy="369332"/>
          </a:xfrm>
          <a:prstGeom prst="rect">
            <a:avLst/>
          </a:prstGeom>
          <a:noFill/>
        </p:spPr>
        <p:txBody>
          <a:bodyPr wrap="square">
            <a:spAutoFit/>
          </a:bodyPr>
          <a:lstStyle/>
          <a:p>
            <a:r>
              <a:rPr lang="en-US" sz="1800" b="0" dirty="0">
                <a:solidFill>
                  <a:schemeClr val="accent1">
                    <a:lumMod val="25000"/>
                  </a:schemeClr>
                </a:solidFill>
                <a:effectLst/>
                <a:latin typeface="Consolas" panose="020B0609020204030204" pitchFamily="49" charset="0"/>
              </a:rPr>
              <a:t>N=5 HERE</a:t>
            </a:r>
          </a:p>
        </p:txBody>
      </p:sp>
      <p:sp>
        <p:nvSpPr>
          <p:cNvPr id="13" name="TextBox 12">
            <a:extLst>
              <a:ext uri="{FF2B5EF4-FFF2-40B4-BE49-F238E27FC236}">
                <a16:creationId xmlns:a16="http://schemas.microsoft.com/office/drawing/2014/main" id="{DDEDF807-F542-1EF9-C9E7-26A85F464F11}"/>
              </a:ext>
            </a:extLst>
          </p:cNvPr>
          <p:cNvSpPr txBox="1"/>
          <p:nvPr/>
        </p:nvSpPr>
        <p:spPr>
          <a:xfrm>
            <a:off x="6375389" y="3183904"/>
            <a:ext cx="6176962" cy="523220"/>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chemeClr val="accent2">
                    <a:lumMod val="75000"/>
                  </a:schemeClr>
                </a:solidFill>
                <a:effectLst/>
                <a:latin typeface="Consolas" panose="020B0609020204030204" pitchFamily="49" charset="0"/>
              </a:rPr>
              <a:t>VQE on Aer </a:t>
            </a:r>
            <a:r>
              <a:rPr lang="en-US" sz="1400" b="0" i="0" dirty="0" err="1">
                <a:solidFill>
                  <a:schemeClr val="accent2">
                    <a:lumMod val="75000"/>
                  </a:schemeClr>
                </a:solidFill>
                <a:effectLst/>
                <a:latin typeface="Consolas" panose="020B0609020204030204" pitchFamily="49" charset="0"/>
              </a:rPr>
              <a:t>qasm</a:t>
            </a:r>
            <a:r>
              <a:rPr lang="en-US" sz="1400" b="0" i="0" dirty="0">
                <a:solidFill>
                  <a:schemeClr val="accent2">
                    <a:lumMod val="75000"/>
                  </a:schemeClr>
                </a:solidFill>
                <a:effectLst/>
                <a:latin typeface="Consolas" panose="020B0609020204030204" pitchFamily="49" charset="0"/>
              </a:rPr>
              <a:t> simulator (no noise): -7.20312 </a:t>
            </a:r>
          </a:p>
          <a:p>
            <a:pPr marL="285750" indent="-285750">
              <a:buFont typeface="Arial" panose="020B0604020202020204" pitchFamily="34" charset="0"/>
              <a:buChar char="•"/>
            </a:pPr>
            <a:r>
              <a:rPr lang="en-US" sz="1400" b="0" i="0" dirty="0">
                <a:solidFill>
                  <a:schemeClr val="accent2">
                    <a:lumMod val="75000"/>
                  </a:schemeClr>
                </a:solidFill>
                <a:effectLst/>
                <a:latin typeface="Consolas" panose="020B0609020204030204" pitchFamily="49" charset="0"/>
              </a:rPr>
              <a:t>Delta from reference energy value is 0.50842</a:t>
            </a:r>
            <a:endParaRPr lang="en-US" sz="1400" b="0" dirty="0">
              <a:solidFill>
                <a:schemeClr val="accent2">
                  <a:lumMod val="75000"/>
                </a:schemeClr>
              </a:solidFill>
              <a:effectLst/>
              <a:latin typeface="Consolas" panose="020B0609020204030204" pitchFamily="49" charset="0"/>
            </a:endParaRPr>
          </a:p>
        </p:txBody>
      </p:sp>
      <p:grpSp>
        <p:nvGrpSpPr>
          <p:cNvPr id="16" name="Group 15">
            <a:extLst>
              <a:ext uri="{FF2B5EF4-FFF2-40B4-BE49-F238E27FC236}">
                <a16:creationId xmlns:a16="http://schemas.microsoft.com/office/drawing/2014/main" id="{76B21093-96D4-15DC-D70D-C4CD663E22E5}"/>
              </a:ext>
            </a:extLst>
          </p:cNvPr>
          <p:cNvGrpSpPr/>
          <p:nvPr/>
        </p:nvGrpSpPr>
        <p:grpSpPr>
          <a:xfrm>
            <a:off x="7305555" y="3772035"/>
            <a:ext cx="443520" cy="277200"/>
            <a:chOff x="7305555" y="3772035"/>
            <a:chExt cx="443520" cy="277200"/>
          </a:xfrm>
        </p:grpSpPr>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C1360DA0-50E3-968D-59B9-F4CD30DC95F1}"/>
                    </a:ext>
                  </a:extLst>
                </p14:cNvPr>
                <p14:cNvContentPartPr/>
                <p14:nvPr/>
              </p14:nvContentPartPr>
              <p14:xfrm>
                <a:off x="7305555" y="3773115"/>
                <a:ext cx="391680" cy="276120"/>
              </p14:xfrm>
            </p:contentPart>
          </mc:Choice>
          <mc:Fallback xmlns="">
            <p:pic>
              <p:nvPicPr>
                <p:cNvPr id="14" name="Ink 13">
                  <a:extLst>
                    <a:ext uri="{FF2B5EF4-FFF2-40B4-BE49-F238E27FC236}">
                      <a16:creationId xmlns:a16="http://schemas.microsoft.com/office/drawing/2014/main" id="{C1360DA0-50E3-968D-59B9-F4CD30DC95F1}"/>
                    </a:ext>
                  </a:extLst>
                </p:cNvPr>
                <p:cNvPicPr/>
                <p:nvPr/>
              </p:nvPicPr>
              <p:blipFill>
                <a:blip r:embed="rId4"/>
                <a:stretch>
                  <a:fillRect/>
                </a:stretch>
              </p:blipFill>
              <p:spPr>
                <a:xfrm>
                  <a:off x="7296915" y="3764475"/>
                  <a:ext cx="40932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1C3B2E63-634C-5D88-DDE3-93B167714408}"/>
                    </a:ext>
                  </a:extLst>
                </p14:cNvPr>
                <p14:cNvContentPartPr/>
                <p14:nvPr/>
              </p14:nvContentPartPr>
              <p14:xfrm>
                <a:off x="7515075" y="3772035"/>
                <a:ext cx="234000" cy="132480"/>
              </p14:xfrm>
            </p:contentPart>
          </mc:Choice>
          <mc:Fallback xmlns="">
            <p:pic>
              <p:nvPicPr>
                <p:cNvPr id="15" name="Ink 14">
                  <a:extLst>
                    <a:ext uri="{FF2B5EF4-FFF2-40B4-BE49-F238E27FC236}">
                      <a16:creationId xmlns:a16="http://schemas.microsoft.com/office/drawing/2014/main" id="{1C3B2E63-634C-5D88-DDE3-93B167714408}"/>
                    </a:ext>
                  </a:extLst>
                </p:cNvPr>
                <p:cNvPicPr/>
                <p:nvPr/>
              </p:nvPicPr>
              <p:blipFill>
                <a:blip r:embed="rId6"/>
                <a:stretch>
                  <a:fillRect/>
                </a:stretch>
              </p:blipFill>
              <p:spPr>
                <a:xfrm>
                  <a:off x="7506435" y="3763035"/>
                  <a:ext cx="251640" cy="150120"/>
                </a:xfrm>
                <a:prstGeom prst="rect">
                  <a:avLst/>
                </a:prstGeom>
              </p:spPr>
            </p:pic>
          </mc:Fallback>
        </mc:AlternateContent>
      </p:gr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4296" y="4953"/>
            <a:ext cx="2078354" cy="1216152"/>
          </a:xfrm>
        </p:spPr>
        <p:txBody>
          <a:bodyPr/>
          <a:lstStyle/>
          <a:p>
            <a:r>
              <a:rPr lang="en-US" sz="2000" dirty="0"/>
              <a:t>DAQC VQE for HEISENBERG HAMILTONIAN</a:t>
            </a:r>
            <a:br>
              <a:rPr lang="en-US" sz="2000" dirty="0"/>
            </a:br>
            <a:r>
              <a:rPr lang="en-US" sz="2000" dirty="0"/>
              <a:t>n=5</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2362201" y="209740"/>
            <a:ext cx="2647950" cy="3705035"/>
          </a:xfrm>
        </p:spPr>
        <p:txBody>
          <a:bodyPr/>
          <a:lstStyle/>
          <a:p>
            <a:pPr marL="171450" indent="-171450">
              <a:buFontTx/>
              <a:buChar char="-"/>
            </a:pPr>
            <a:r>
              <a:rPr lang="en-US" sz="900" b="0" dirty="0">
                <a:solidFill>
                  <a:schemeClr val="accent2">
                    <a:lumMod val="75000"/>
                  </a:schemeClr>
                </a:solidFill>
                <a:effectLst/>
                <a:latin typeface="Consolas" panose="020B0609020204030204" pitchFamily="49" charset="0"/>
              </a:rPr>
              <a:t>Ansatzes which produce good results at small scale, may not work for larger scale. </a:t>
            </a:r>
            <a:r>
              <a:rPr lang="en-US" sz="900" b="0" dirty="0">
                <a:solidFill>
                  <a:schemeClr val="accent2">
                    <a:lumMod val="75000"/>
                  </a:schemeClr>
                </a:solidFill>
                <a:latin typeface="Consolas" panose="020B0609020204030204" pitchFamily="49" charset="0"/>
              </a:rPr>
              <a:t>Converse is not true.</a:t>
            </a:r>
          </a:p>
          <a:p>
            <a:pPr marL="171450" indent="-171450">
              <a:buFontTx/>
              <a:buChar char="-"/>
            </a:pPr>
            <a:r>
              <a:rPr lang="en-US" sz="900" b="0" dirty="0">
                <a:solidFill>
                  <a:schemeClr val="accent2">
                    <a:lumMod val="75000"/>
                  </a:schemeClr>
                </a:solidFill>
                <a:effectLst/>
                <a:latin typeface="Consolas" panose="020B0609020204030204" pitchFamily="49" charset="0"/>
              </a:rPr>
              <a:t>One possible reason why More "Complex" ansatzes fail to produce results which are closer to actual ones is because those ansatzes are "Stronger" in the sense that they gradient is "steeper" and hence often gets stuck in barren plateaus</a:t>
            </a:r>
          </a:p>
          <a:p>
            <a:pPr marL="171450" indent="-171450">
              <a:buFontTx/>
              <a:buChar char="-"/>
            </a:pPr>
            <a:r>
              <a:rPr lang="en-US" sz="800" b="0" dirty="0">
                <a:solidFill>
                  <a:schemeClr val="accent2">
                    <a:lumMod val="75000"/>
                  </a:schemeClr>
                </a:solidFill>
                <a:effectLst/>
                <a:latin typeface="Consolas" panose="020B0609020204030204" pitchFamily="49" charset="0"/>
              </a:rPr>
              <a:t>As opposed to what one would initially think that increasing the number of layers/gates (more parameters) would lead to a higher coverage of the Hilbert space, it seems like although that may be true, but that would also imply the higher probability of getting stuck in a local minima. Specialized Initial states/ Problem specific ansatz analysis may be one way of tackling the same.</a:t>
            </a:r>
          </a:p>
          <a:p>
            <a:pPr marL="171450" indent="-171450">
              <a:buFontTx/>
              <a:buChar char="-"/>
            </a:pPr>
            <a:r>
              <a:rPr lang="en-US" sz="800" b="0" dirty="0">
                <a:solidFill>
                  <a:schemeClr val="accent2">
                    <a:lumMod val="75000"/>
                  </a:schemeClr>
                </a:solidFill>
                <a:effectLst/>
                <a:latin typeface="Consolas" panose="020B0609020204030204" pitchFamily="49" charset="0"/>
              </a:rPr>
              <a:t>In our case the winner ansatz was the simplest to construct with simple $Z_{j}Z_{j+1}$ terms in the analog gate in which the h_coefficients were not parameterized and the same time was used for multiple occurrences of the analog gate</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5568378" y="2392109"/>
            <a:ext cx="3932238" cy="1741741"/>
          </a:xfrm>
        </p:spPr>
        <p:txBody>
          <a:bodyPr/>
          <a:lstStyle/>
          <a:p>
            <a:r>
              <a:rPr lang="en-US" sz="1400" dirty="0"/>
              <a:t>DAQC seems to be at par with Digital VQE for the noiseless case, however for the noisy case, it seems to be performing poorly. The reason for this can be-</a:t>
            </a:r>
          </a:p>
          <a:p>
            <a:r>
              <a:rPr lang="en-US" sz="1400" dirty="0"/>
              <a:t>The loss of degree of freedom since time could not be parameterized for the noisy system within the framework (for n&gt;2).</a:t>
            </a:r>
          </a:p>
          <a:p>
            <a:endParaRPr lang="en-US" sz="1400" dirty="0"/>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219075" y="4000119"/>
            <a:ext cx="3582162" cy="924306"/>
          </a:xfrm>
        </p:spPr>
        <p:txBody>
          <a:bodyPr/>
          <a:lstStyle/>
          <a:p>
            <a:pPr marL="171450" indent="-171450">
              <a:buFont typeface="Arial" panose="020B0604020202020204" pitchFamily="34" charset="0"/>
              <a:buChar char="•"/>
            </a:pPr>
            <a:r>
              <a:rPr lang="en-IN" sz="800" b="0" i="0" dirty="0">
                <a:solidFill>
                  <a:schemeClr val="accent3">
                    <a:lumMod val="50000"/>
                  </a:schemeClr>
                </a:solidFill>
                <a:effectLst/>
                <a:latin typeface="Consolas" panose="020B0609020204030204" pitchFamily="49" charset="0"/>
              </a:rPr>
              <a:t>Reference value: -7.71155 </a:t>
            </a:r>
          </a:p>
          <a:p>
            <a:pPr marL="171450" indent="-171450">
              <a:buFont typeface="Arial" panose="020B0604020202020204" pitchFamily="34" charset="0"/>
              <a:buChar char="•"/>
            </a:pPr>
            <a:r>
              <a:rPr lang="en-IN" sz="800" b="0" i="0" dirty="0">
                <a:solidFill>
                  <a:schemeClr val="accent3">
                    <a:lumMod val="50000"/>
                  </a:schemeClr>
                </a:solidFill>
                <a:effectLst/>
                <a:latin typeface="Consolas" panose="020B0609020204030204" pitchFamily="49" charset="0"/>
              </a:rPr>
              <a:t>VQE on Aer qasm simulator (no noise): -6.14844 </a:t>
            </a:r>
          </a:p>
          <a:p>
            <a:pPr marL="171450" indent="-171450">
              <a:buFont typeface="Arial" panose="020B0604020202020204" pitchFamily="34" charset="0"/>
              <a:buChar char="•"/>
            </a:pPr>
            <a:r>
              <a:rPr lang="en-IN" sz="800" b="0" i="0" dirty="0">
                <a:solidFill>
                  <a:schemeClr val="accent3">
                    <a:lumMod val="50000"/>
                  </a:schemeClr>
                </a:solidFill>
                <a:effectLst/>
                <a:latin typeface="Consolas" panose="020B0609020204030204" pitchFamily="49" charset="0"/>
              </a:rPr>
              <a:t>VQE on Aer qasm simulator (with noise): -3.59375</a:t>
            </a:r>
          </a:p>
          <a:p>
            <a:pPr marL="171450" indent="-171450">
              <a:buFont typeface="Arial" panose="020B0604020202020204" pitchFamily="34" charset="0"/>
              <a:buChar char="•"/>
            </a:pPr>
            <a:r>
              <a:rPr lang="en-IN" sz="800" b="0" i="0" dirty="0">
                <a:solidFill>
                  <a:schemeClr val="accent3">
                    <a:lumMod val="50000"/>
                  </a:schemeClr>
                </a:solidFill>
                <a:effectLst/>
                <a:latin typeface="Consolas" panose="020B0609020204030204" pitchFamily="49" charset="0"/>
              </a:rPr>
              <a:t>VQE on Aer qasm simulator (with noise and measurement error mitigation): -4.18555</a:t>
            </a:r>
            <a:endParaRPr lang="en-US" sz="1400" dirty="0">
              <a:solidFill>
                <a:schemeClr val="accent3">
                  <a:lumMod val="50000"/>
                </a:schemeClr>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7" name="Picture 6">
            <a:extLst>
              <a:ext uri="{FF2B5EF4-FFF2-40B4-BE49-F238E27FC236}">
                <a16:creationId xmlns:a16="http://schemas.microsoft.com/office/drawing/2014/main" id="{2D9DB7B1-4143-2307-BCD5-E338538B1454}"/>
              </a:ext>
            </a:extLst>
          </p:cNvPr>
          <p:cNvPicPr>
            <a:picLocks noChangeAspect="1"/>
          </p:cNvPicPr>
          <p:nvPr/>
        </p:nvPicPr>
        <p:blipFill>
          <a:blip r:embed="rId2"/>
          <a:stretch>
            <a:fillRect/>
          </a:stretch>
        </p:blipFill>
        <p:spPr>
          <a:xfrm>
            <a:off x="74296" y="4837176"/>
            <a:ext cx="6037510" cy="2334392"/>
          </a:xfrm>
          <a:prstGeom prst="rect">
            <a:avLst/>
          </a:prstGeom>
        </p:spPr>
      </p:pic>
      <p:pic>
        <p:nvPicPr>
          <p:cNvPr id="9" name="Picture 8">
            <a:extLst>
              <a:ext uri="{FF2B5EF4-FFF2-40B4-BE49-F238E27FC236}">
                <a16:creationId xmlns:a16="http://schemas.microsoft.com/office/drawing/2014/main" id="{BADA450D-AD87-D1E2-1FA1-960C33CBAA12}"/>
              </a:ext>
            </a:extLst>
          </p:cNvPr>
          <p:cNvPicPr>
            <a:picLocks noChangeAspect="1"/>
          </p:cNvPicPr>
          <p:nvPr/>
        </p:nvPicPr>
        <p:blipFill>
          <a:blip r:embed="rId3"/>
          <a:stretch>
            <a:fillRect/>
          </a:stretch>
        </p:blipFill>
        <p:spPr>
          <a:xfrm>
            <a:off x="6060493" y="50100"/>
            <a:ext cx="6057211" cy="2342009"/>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81534" y="210312"/>
            <a:ext cx="3642741" cy="989838"/>
          </a:xfrm>
        </p:spPr>
        <p:txBody>
          <a:bodyPr/>
          <a:lstStyle/>
          <a:p>
            <a:r>
              <a:rPr lang="en-US" sz="3200" dirty="0"/>
              <a:t>Scope for IMPROVEMENT</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815715" y="210312"/>
            <a:ext cx="3451860" cy="1342264"/>
          </a:xfrm>
        </p:spPr>
        <p:txBody>
          <a:bodyPr/>
          <a:lstStyle/>
          <a:p>
            <a:r>
              <a:rPr lang="en-US" sz="1400" dirty="0"/>
              <a:t>Redefine the Qiskit framework for Creating Hamiltonian gates so as to facilitate parameterization, so that a greater insight can be deduced about analog systems</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7402068" y="328549"/>
            <a:ext cx="3822192" cy="2090802"/>
          </a:xfrm>
        </p:spPr>
        <p:txBody>
          <a:bodyPr/>
          <a:lstStyle/>
          <a:p>
            <a:pPr marL="285750" indent="-285750">
              <a:buFontTx/>
              <a:buChar char="-"/>
            </a:pPr>
            <a:r>
              <a:rPr lang="en-US" dirty="0">
                <a:solidFill>
                  <a:schemeClr val="accent3">
                    <a:lumMod val="50000"/>
                  </a:schemeClr>
                </a:solidFill>
                <a:effectLst/>
                <a:latin typeface="Consolas" panose="020B0609020204030204" pitchFamily="49" charset="0"/>
              </a:rPr>
              <a:t>Scope to work to play around with other Hamiltonians/SYSTEMS (like H2 (4 qubit case)/ T-Ising) using the same Heuristics as in Heisenberg model</a:t>
            </a:r>
          </a:p>
          <a:p>
            <a:endParaRPr lang="en-US" dirty="0"/>
          </a:p>
        </p:txBody>
      </p:sp>
      <p:sp>
        <p:nvSpPr>
          <p:cNvPr id="8" name="Text Placeholder 12">
            <a:extLst>
              <a:ext uri="{FF2B5EF4-FFF2-40B4-BE49-F238E27FC236}">
                <a16:creationId xmlns:a16="http://schemas.microsoft.com/office/drawing/2014/main" id="{6A4AC3B0-AA40-353A-51F5-81149A7BE690}"/>
              </a:ext>
            </a:extLst>
          </p:cNvPr>
          <p:cNvSpPr txBox="1">
            <a:spLocks/>
          </p:cNvSpPr>
          <p:nvPr/>
        </p:nvSpPr>
        <p:spPr>
          <a:xfrm>
            <a:off x="3445383" y="3166999"/>
            <a:ext cx="3822192" cy="1062102"/>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 lot of experimentation, but need proper analysis of the ansatzes built</a:t>
            </a:r>
          </a:p>
        </p:txBody>
      </p:sp>
      <p:sp>
        <p:nvSpPr>
          <p:cNvPr id="10" name="TextBox 9">
            <a:extLst>
              <a:ext uri="{FF2B5EF4-FFF2-40B4-BE49-F238E27FC236}">
                <a16:creationId xmlns:a16="http://schemas.microsoft.com/office/drawing/2014/main" id="{55997B2C-6767-2009-5C0F-590D39941CC8}"/>
              </a:ext>
            </a:extLst>
          </p:cNvPr>
          <p:cNvSpPr txBox="1"/>
          <p:nvPr/>
        </p:nvSpPr>
        <p:spPr>
          <a:xfrm>
            <a:off x="4417695" y="4324221"/>
            <a:ext cx="3564255" cy="369332"/>
          </a:xfrm>
          <a:prstGeom prst="rect">
            <a:avLst/>
          </a:prstGeom>
          <a:noFill/>
        </p:spPr>
        <p:txBody>
          <a:bodyPr wrap="square">
            <a:spAutoFit/>
          </a:bodyPr>
          <a:lstStyle/>
          <a:p>
            <a:pPr marL="285750" indent="-285750">
              <a:buFontTx/>
              <a:buChar char="-"/>
            </a:pPr>
            <a:r>
              <a:rPr lang="en-US" b="1" dirty="0">
                <a:solidFill>
                  <a:schemeClr val="accent3">
                    <a:lumMod val="50000"/>
                  </a:schemeClr>
                </a:solidFill>
                <a:effectLst/>
                <a:latin typeface="Consolas" panose="020B0609020204030204" pitchFamily="49" charset="0"/>
              </a:rPr>
              <a:t>In depth nois</a:t>
            </a:r>
            <a:r>
              <a:rPr lang="en-US" b="1" dirty="0">
                <a:solidFill>
                  <a:schemeClr val="accent3">
                    <a:lumMod val="50000"/>
                  </a:schemeClr>
                </a:solidFill>
                <a:latin typeface="Consolas" panose="020B0609020204030204" pitchFamily="49" charset="0"/>
              </a:rPr>
              <a:t>e analysis</a:t>
            </a:r>
            <a:endParaRPr lang="en-US" b="1" dirty="0">
              <a:solidFill>
                <a:schemeClr val="accent3">
                  <a:lumMod val="50000"/>
                </a:schemeClr>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72A45DE9-AE02-135A-2354-8B0E74BCE7FD}"/>
              </a:ext>
            </a:extLst>
          </p:cNvPr>
          <p:cNvSpPr txBox="1"/>
          <p:nvPr/>
        </p:nvSpPr>
        <p:spPr>
          <a:xfrm>
            <a:off x="4417695" y="4754991"/>
            <a:ext cx="6134100" cy="369332"/>
          </a:xfrm>
          <a:prstGeom prst="rect">
            <a:avLst/>
          </a:prstGeom>
          <a:noFill/>
        </p:spPr>
        <p:txBody>
          <a:bodyPr wrap="square">
            <a:spAutoFit/>
          </a:bodyPr>
          <a:lstStyle/>
          <a:p>
            <a:pPr marL="285750" indent="-285750">
              <a:buFontTx/>
              <a:buChar char="-"/>
            </a:pPr>
            <a:r>
              <a:rPr lang="en-US" b="1" dirty="0">
                <a:solidFill>
                  <a:schemeClr val="accent3">
                    <a:lumMod val="50000"/>
                  </a:schemeClr>
                </a:solidFill>
                <a:effectLst/>
                <a:latin typeface="Consolas" panose="020B0609020204030204" pitchFamily="49" charset="0"/>
              </a:rPr>
              <a:t>Formal treatment of algorithms built</a:t>
            </a:r>
          </a:p>
        </p:txBody>
      </p:sp>
      <p:sp>
        <p:nvSpPr>
          <p:cNvPr id="18" name="TextBox 17">
            <a:extLst>
              <a:ext uri="{FF2B5EF4-FFF2-40B4-BE49-F238E27FC236}">
                <a16:creationId xmlns:a16="http://schemas.microsoft.com/office/drawing/2014/main" id="{AFF4603B-DA90-5D83-8F31-CD0E79A7050E}"/>
              </a:ext>
            </a:extLst>
          </p:cNvPr>
          <p:cNvSpPr txBox="1"/>
          <p:nvPr/>
        </p:nvSpPr>
        <p:spPr>
          <a:xfrm>
            <a:off x="4417695" y="5185761"/>
            <a:ext cx="6134100" cy="369332"/>
          </a:xfrm>
          <a:prstGeom prst="rect">
            <a:avLst/>
          </a:prstGeom>
          <a:noFill/>
        </p:spPr>
        <p:txBody>
          <a:bodyPr wrap="square">
            <a:spAutoFit/>
          </a:bodyPr>
          <a:lstStyle/>
          <a:p>
            <a:pPr marL="285750" indent="-285750">
              <a:buFontTx/>
              <a:buChar char="-"/>
            </a:pPr>
            <a:r>
              <a:rPr lang="en-US" b="1" dirty="0">
                <a:solidFill>
                  <a:schemeClr val="accent3">
                    <a:lumMod val="50000"/>
                  </a:schemeClr>
                </a:solidFill>
                <a:latin typeface="Consolas" panose="020B0609020204030204" pitchFamily="49" charset="0"/>
              </a:rPr>
              <a:t>Scalability and efficiency</a:t>
            </a:r>
          </a:p>
        </p:txBody>
      </p:sp>
    </p:spTree>
    <p:extLst>
      <p:ext uri="{BB962C8B-B14F-4D97-AF65-F5344CB8AC3E}">
        <p14:creationId xmlns:p14="http://schemas.microsoft.com/office/powerpoint/2010/main" val="31702803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{2EB38455-4FE6-442B-BCC0-D6F526F6983A}tf78438558_win32</Template>
  <TotalTime>172</TotalTime>
  <Words>984</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Arial Black</vt:lpstr>
      <vt:lpstr>Consolas</vt:lpstr>
      <vt:lpstr>Sabon Next LT</vt:lpstr>
      <vt:lpstr>Office Theme</vt:lpstr>
      <vt:lpstr>Digital-ANALOG VARIATIONAL QUANTUM EIGENSOLVER </vt:lpstr>
      <vt:lpstr>Motivation</vt:lpstr>
      <vt:lpstr>FOR the case of h2 (n = 2)</vt:lpstr>
      <vt:lpstr>Digital VQE for the Heisenberg case</vt:lpstr>
      <vt:lpstr>DAQC VQE for HEISENBERG HAMILTONIAN n=5</vt:lpstr>
      <vt:lpstr>Scope for IMPROVEMENT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Digital-ANALOG VARIATIONAL QUANTUM EIGENSOLVER </dc:title>
  <dc:subject/>
  <dc:creator>Vinamr Jain</dc:creator>
  <cp:lastModifiedBy>Vinamr Jain</cp:lastModifiedBy>
  <cp:revision>2</cp:revision>
  <dcterms:created xsi:type="dcterms:W3CDTF">2022-08-24T16:19:38Z</dcterms:created>
  <dcterms:modified xsi:type="dcterms:W3CDTF">2022-08-25T14:30:11Z</dcterms:modified>
</cp:coreProperties>
</file>