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7"/>
  </p:notesMasterIdLst>
  <p:sldIdLst>
    <p:sldId id="2050094505" r:id="rId3"/>
    <p:sldId id="2050094397" r:id="rId4"/>
    <p:sldId id="2050094905" r:id="rId5"/>
    <p:sldId id="2050094891" r:id="rId6"/>
    <p:sldId id="2050094906" r:id="rId7"/>
    <p:sldId id="2050094911" r:id="rId8"/>
    <p:sldId id="2050094912" r:id="rId9"/>
    <p:sldId id="2050094812" r:id="rId10"/>
    <p:sldId id="2050094907" r:id="rId11"/>
    <p:sldId id="2050094881" r:id="rId12"/>
    <p:sldId id="2050094910" r:id="rId13"/>
    <p:sldId id="2050094809" r:id="rId14"/>
    <p:sldId id="2050094802" r:id="rId15"/>
    <p:sldId id="2050094908" r:id="rId16"/>
    <p:sldId id="2050094892" r:id="rId17"/>
    <p:sldId id="2050094909" r:id="rId18"/>
    <p:sldId id="2050094895" r:id="rId19"/>
    <p:sldId id="2050094896" r:id="rId20"/>
    <p:sldId id="2050094904" r:id="rId21"/>
    <p:sldId id="2050094520" r:id="rId22"/>
    <p:sldId id="2050094521" r:id="rId23"/>
    <p:sldId id="2050094522" r:id="rId24"/>
    <p:sldId id="2050094523" r:id="rId25"/>
    <p:sldId id="20500944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7E0EC-0969-43E0-AEE0-A04C7374CF99}" v="5" dt="2024-08-01T05:11:52.289"/>
    <p1510:client id="{C0FDF5FC-2DB6-40CA-B9CF-5EEB67667EA6}" v="6" dt="2024-08-01T10:07:00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kar Pathak" userId="1e186e2781a6f86b" providerId="LiveId" clId="{C0FDF5FC-2DB6-40CA-B9CF-5EEB67667EA6}"/>
    <pc:docChg chg="undo custSel addSld delSld modSld">
      <pc:chgData name="Bhaskar Pathak" userId="1e186e2781a6f86b" providerId="LiveId" clId="{C0FDF5FC-2DB6-40CA-B9CF-5EEB67667EA6}" dt="2024-08-01T10:17:24.849" v="77" actId="20577"/>
      <pc:docMkLst>
        <pc:docMk/>
      </pc:docMkLst>
      <pc:sldChg chg="addSp delSp modSp add del mod">
        <pc:chgData name="Bhaskar Pathak" userId="1e186e2781a6f86b" providerId="LiveId" clId="{C0FDF5FC-2DB6-40CA-B9CF-5EEB67667EA6}" dt="2024-08-01T10:17:24.849" v="77" actId="20577"/>
        <pc:sldMkLst>
          <pc:docMk/>
          <pc:sldMk cId="1944928957" sldId="2050094912"/>
        </pc:sldMkLst>
        <pc:spChg chg="del">
          <ac:chgData name="Bhaskar Pathak" userId="1e186e2781a6f86b" providerId="LiveId" clId="{C0FDF5FC-2DB6-40CA-B9CF-5EEB67667EA6}" dt="2024-08-01T10:05:30.967" v="6" actId="478"/>
          <ac:spMkLst>
            <pc:docMk/>
            <pc:sldMk cId="1944928957" sldId="2050094912"/>
            <ac:spMk id="3" creationId="{20058112-9C4F-35D3-C980-DC1D170CC1B5}"/>
          </ac:spMkLst>
        </pc:spChg>
        <pc:spChg chg="del">
          <ac:chgData name="Bhaskar Pathak" userId="1e186e2781a6f86b" providerId="LiveId" clId="{C0FDF5FC-2DB6-40CA-B9CF-5EEB67667EA6}" dt="2024-08-01T10:05:36.277" v="10" actId="478"/>
          <ac:spMkLst>
            <pc:docMk/>
            <pc:sldMk cId="1944928957" sldId="2050094912"/>
            <ac:spMk id="4" creationId="{1B4CEE77-163F-E582-413D-5D9C3E198F75}"/>
          </ac:spMkLst>
        </pc:spChg>
        <pc:spChg chg="del">
          <ac:chgData name="Bhaskar Pathak" userId="1e186e2781a6f86b" providerId="LiveId" clId="{C0FDF5FC-2DB6-40CA-B9CF-5EEB67667EA6}" dt="2024-08-01T10:05:37.989" v="11" actId="478"/>
          <ac:spMkLst>
            <pc:docMk/>
            <pc:sldMk cId="1944928957" sldId="2050094912"/>
            <ac:spMk id="5" creationId="{6A94E418-D207-E501-6ABD-5DDF2D33F950}"/>
          </ac:spMkLst>
        </pc:spChg>
        <pc:spChg chg="del">
          <ac:chgData name="Bhaskar Pathak" userId="1e186e2781a6f86b" providerId="LiveId" clId="{C0FDF5FC-2DB6-40CA-B9CF-5EEB67667EA6}" dt="2024-08-01T10:05:30.967" v="6" actId="478"/>
          <ac:spMkLst>
            <pc:docMk/>
            <pc:sldMk cId="1944928957" sldId="2050094912"/>
            <ac:spMk id="7" creationId="{1506B4AC-EB00-0F23-75D8-B360DFFD1109}"/>
          </ac:spMkLst>
        </pc:spChg>
        <pc:spChg chg="del">
          <ac:chgData name="Bhaskar Pathak" userId="1e186e2781a6f86b" providerId="LiveId" clId="{C0FDF5FC-2DB6-40CA-B9CF-5EEB67667EA6}" dt="2024-08-01T10:05:25.263" v="3" actId="478"/>
          <ac:spMkLst>
            <pc:docMk/>
            <pc:sldMk cId="1944928957" sldId="2050094912"/>
            <ac:spMk id="20" creationId="{DE6293C8-5D61-B38D-DCA4-5176BAF00B0A}"/>
          </ac:spMkLst>
        </pc:spChg>
        <pc:spChg chg="del">
          <ac:chgData name="Bhaskar Pathak" userId="1e186e2781a6f86b" providerId="LiveId" clId="{C0FDF5FC-2DB6-40CA-B9CF-5EEB67667EA6}" dt="2024-08-01T10:05:24.221" v="2" actId="478"/>
          <ac:spMkLst>
            <pc:docMk/>
            <pc:sldMk cId="1944928957" sldId="2050094912"/>
            <ac:spMk id="21" creationId="{232FBB67-80A7-55C9-7B3E-F92547077731}"/>
          </ac:spMkLst>
        </pc:spChg>
        <pc:spChg chg="mod">
          <ac:chgData name="Bhaskar Pathak" userId="1e186e2781a6f86b" providerId="LiveId" clId="{C0FDF5FC-2DB6-40CA-B9CF-5EEB67667EA6}" dt="2024-08-01T10:07:25.984" v="62" actId="20577"/>
          <ac:spMkLst>
            <pc:docMk/>
            <pc:sldMk cId="1944928957" sldId="2050094912"/>
            <ac:spMk id="33" creationId="{40A8615D-EB1C-BF84-67EF-F6CC237565E4}"/>
          </ac:spMkLst>
        </pc:spChg>
        <pc:spChg chg="add mod">
          <ac:chgData name="Bhaskar Pathak" userId="1e186e2781a6f86b" providerId="LiveId" clId="{C0FDF5FC-2DB6-40CA-B9CF-5EEB67667EA6}" dt="2024-08-01T10:06:54.831" v="47" actId="1076"/>
          <ac:spMkLst>
            <pc:docMk/>
            <pc:sldMk cId="1944928957" sldId="2050094912"/>
            <ac:spMk id="38" creationId="{D1C3CEC4-A934-8902-41AD-A423D7604A04}"/>
          </ac:spMkLst>
        </pc:spChg>
        <pc:spChg chg="add mod">
          <ac:chgData name="Bhaskar Pathak" userId="1e186e2781a6f86b" providerId="LiveId" clId="{C0FDF5FC-2DB6-40CA-B9CF-5EEB67667EA6}" dt="2024-08-01T10:07:02.917" v="49" actId="1076"/>
          <ac:spMkLst>
            <pc:docMk/>
            <pc:sldMk cId="1944928957" sldId="2050094912"/>
            <ac:spMk id="39" creationId="{83EDCF50-012F-93DD-83F1-28C3CE9846B2}"/>
          </ac:spMkLst>
        </pc:spChg>
        <pc:spChg chg="del">
          <ac:chgData name="Bhaskar Pathak" userId="1e186e2781a6f86b" providerId="LiveId" clId="{C0FDF5FC-2DB6-40CA-B9CF-5EEB67667EA6}" dt="2024-08-01T10:05:32.507" v="7" actId="478"/>
          <ac:spMkLst>
            <pc:docMk/>
            <pc:sldMk cId="1944928957" sldId="2050094912"/>
            <ac:spMk id="48" creationId="{D21DA860-45DC-228A-1D61-49A0475AEDA4}"/>
          </ac:spMkLst>
        </pc:spChg>
        <pc:spChg chg="del">
          <ac:chgData name="Bhaskar Pathak" userId="1e186e2781a6f86b" providerId="LiveId" clId="{C0FDF5FC-2DB6-40CA-B9CF-5EEB67667EA6}" dt="2024-08-01T10:05:32.507" v="7" actId="478"/>
          <ac:spMkLst>
            <pc:docMk/>
            <pc:sldMk cId="1944928957" sldId="2050094912"/>
            <ac:spMk id="49" creationId="{D40E70E1-AFC7-4DF3-9943-51BB8E17AF6F}"/>
          </ac:spMkLst>
        </pc:spChg>
        <pc:spChg chg="del">
          <ac:chgData name="Bhaskar Pathak" userId="1e186e2781a6f86b" providerId="LiveId" clId="{C0FDF5FC-2DB6-40CA-B9CF-5EEB67667EA6}" dt="2024-08-01T10:05:26.242" v="4" actId="478"/>
          <ac:spMkLst>
            <pc:docMk/>
            <pc:sldMk cId="1944928957" sldId="2050094912"/>
            <ac:spMk id="50" creationId="{43EB4B78-44AC-037F-74C9-465D71F0321B}"/>
          </ac:spMkLst>
        </pc:spChg>
        <pc:spChg chg="mod">
          <ac:chgData name="Bhaskar Pathak" userId="1e186e2781a6f86b" providerId="LiveId" clId="{C0FDF5FC-2DB6-40CA-B9CF-5EEB67667EA6}" dt="2024-08-01T10:06:13.528" v="35" actId="20577"/>
          <ac:spMkLst>
            <pc:docMk/>
            <pc:sldMk cId="1944928957" sldId="2050094912"/>
            <ac:spMk id="51" creationId="{81A528AA-C5D8-27A9-1C65-8A268A68AD63}"/>
          </ac:spMkLst>
        </pc:spChg>
        <pc:spChg chg="mod">
          <ac:chgData name="Bhaskar Pathak" userId="1e186e2781a6f86b" providerId="LiveId" clId="{C0FDF5FC-2DB6-40CA-B9CF-5EEB67667EA6}" dt="2024-08-01T10:17:24.849" v="77" actId="20577"/>
          <ac:spMkLst>
            <pc:docMk/>
            <pc:sldMk cId="1944928957" sldId="2050094912"/>
            <ac:spMk id="66" creationId="{090AD8C6-0978-B22F-DAEA-7FAE17FBCDB1}"/>
          </ac:spMkLst>
        </pc:spChg>
        <pc:spChg chg="del">
          <ac:chgData name="Bhaskar Pathak" userId="1e186e2781a6f86b" providerId="LiveId" clId="{C0FDF5FC-2DB6-40CA-B9CF-5EEB67667EA6}" dt="2024-08-01T10:06:07.439" v="29" actId="478"/>
          <ac:spMkLst>
            <pc:docMk/>
            <pc:sldMk cId="1944928957" sldId="2050094912"/>
            <ac:spMk id="71" creationId="{6AD0111F-F81B-F9AB-9ED1-8BE5C88FCB20}"/>
          </ac:spMkLst>
        </pc:spChg>
        <pc:spChg chg="del">
          <ac:chgData name="Bhaskar Pathak" userId="1e186e2781a6f86b" providerId="LiveId" clId="{C0FDF5FC-2DB6-40CA-B9CF-5EEB67667EA6}" dt="2024-08-01T10:05:53.551" v="22" actId="478"/>
          <ac:spMkLst>
            <pc:docMk/>
            <pc:sldMk cId="1944928957" sldId="2050094912"/>
            <ac:spMk id="72" creationId="{F7A50610-6FAB-54EE-28EC-B5456FF4CAD5}"/>
          </ac:spMkLst>
        </pc:spChg>
        <pc:spChg chg="del">
          <ac:chgData name="Bhaskar Pathak" userId="1e186e2781a6f86b" providerId="LiveId" clId="{C0FDF5FC-2DB6-40CA-B9CF-5EEB67667EA6}" dt="2024-08-01T10:06:19.708" v="37" actId="478"/>
          <ac:spMkLst>
            <pc:docMk/>
            <pc:sldMk cId="1944928957" sldId="2050094912"/>
            <ac:spMk id="73" creationId="{655E3D08-3F35-AD2F-816C-3FBB6A064A81}"/>
          </ac:spMkLst>
        </pc:spChg>
        <pc:spChg chg="del mod">
          <ac:chgData name="Bhaskar Pathak" userId="1e186e2781a6f86b" providerId="LiveId" clId="{C0FDF5FC-2DB6-40CA-B9CF-5EEB67667EA6}" dt="2024-08-01T10:05:50.592" v="20" actId="478"/>
          <ac:spMkLst>
            <pc:docMk/>
            <pc:sldMk cId="1944928957" sldId="2050094912"/>
            <ac:spMk id="74" creationId="{46539287-EA30-7285-F44E-CC0A44134228}"/>
          </ac:spMkLst>
        </pc:spChg>
        <pc:spChg chg="del">
          <ac:chgData name="Bhaskar Pathak" userId="1e186e2781a6f86b" providerId="LiveId" clId="{C0FDF5FC-2DB6-40CA-B9CF-5EEB67667EA6}" dt="2024-08-01T10:06:20.679" v="38" actId="478"/>
          <ac:spMkLst>
            <pc:docMk/>
            <pc:sldMk cId="1944928957" sldId="2050094912"/>
            <ac:spMk id="75" creationId="{1487055D-CCF7-5B30-6F95-CED69E883AC6}"/>
          </ac:spMkLst>
        </pc:spChg>
        <pc:spChg chg="del">
          <ac:chgData name="Bhaskar Pathak" userId="1e186e2781a6f86b" providerId="LiveId" clId="{C0FDF5FC-2DB6-40CA-B9CF-5EEB67667EA6}" dt="2024-08-01T10:06:46.817" v="44" actId="478"/>
          <ac:spMkLst>
            <pc:docMk/>
            <pc:sldMk cId="1944928957" sldId="2050094912"/>
            <ac:spMk id="76" creationId="{738B8053-4B11-19FD-948A-A8F8E8142651}"/>
          </ac:spMkLst>
        </pc:spChg>
        <pc:spChg chg="del">
          <ac:chgData name="Bhaskar Pathak" userId="1e186e2781a6f86b" providerId="LiveId" clId="{C0FDF5FC-2DB6-40CA-B9CF-5EEB67667EA6}" dt="2024-08-01T10:05:32.507" v="7" actId="478"/>
          <ac:spMkLst>
            <pc:docMk/>
            <pc:sldMk cId="1944928957" sldId="2050094912"/>
            <ac:spMk id="118" creationId="{658A22C4-7F72-681D-8464-AC51AA7ABFB8}"/>
          </ac:spMkLst>
        </pc:spChg>
        <pc:spChg chg="del">
          <ac:chgData name="Bhaskar Pathak" userId="1e186e2781a6f86b" providerId="LiveId" clId="{C0FDF5FC-2DB6-40CA-B9CF-5EEB67667EA6}" dt="2024-08-01T10:05:30.967" v="6" actId="478"/>
          <ac:spMkLst>
            <pc:docMk/>
            <pc:sldMk cId="1944928957" sldId="2050094912"/>
            <ac:spMk id="120" creationId="{C53D26F9-D1C4-76A6-BCC8-46DD0A009BCB}"/>
          </ac:spMkLst>
        </pc:spChg>
        <pc:spChg chg="del">
          <ac:chgData name="Bhaskar Pathak" userId="1e186e2781a6f86b" providerId="LiveId" clId="{C0FDF5FC-2DB6-40CA-B9CF-5EEB67667EA6}" dt="2024-08-01T10:06:26.986" v="41" actId="478"/>
          <ac:spMkLst>
            <pc:docMk/>
            <pc:sldMk cId="1944928957" sldId="2050094912"/>
            <ac:spMk id="123" creationId="{ACE2A634-6D07-7635-A8EF-4EC3651BEBEC}"/>
          </ac:spMkLst>
        </pc:spChg>
        <pc:spChg chg="del">
          <ac:chgData name="Bhaskar Pathak" userId="1e186e2781a6f86b" providerId="LiveId" clId="{C0FDF5FC-2DB6-40CA-B9CF-5EEB67667EA6}" dt="2024-08-01T10:05:56.282" v="23" actId="478"/>
          <ac:spMkLst>
            <pc:docMk/>
            <pc:sldMk cId="1944928957" sldId="2050094912"/>
            <ac:spMk id="125" creationId="{BB58B06C-7714-9742-0008-C41CC88E7E5A}"/>
          </ac:spMkLst>
        </pc:spChg>
        <pc:spChg chg="del">
          <ac:chgData name="Bhaskar Pathak" userId="1e186e2781a6f86b" providerId="LiveId" clId="{C0FDF5FC-2DB6-40CA-B9CF-5EEB67667EA6}" dt="2024-08-01T10:07:10.383" v="51" actId="478"/>
          <ac:spMkLst>
            <pc:docMk/>
            <pc:sldMk cId="1944928957" sldId="2050094912"/>
            <ac:spMk id="127" creationId="{1A0A9B72-7CBD-81F6-19E1-0970F023DAC9}"/>
          </ac:spMkLst>
        </pc:spChg>
        <pc:spChg chg="del">
          <ac:chgData name="Bhaskar Pathak" userId="1e186e2781a6f86b" providerId="LiveId" clId="{C0FDF5FC-2DB6-40CA-B9CF-5EEB67667EA6}" dt="2024-08-01T10:07:13.204" v="52" actId="478"/>
          <ac:spMkLst>
            <pc:docMk/>
            <pc:sldMk cId="1944928957" sldId="2050094912"/>
            <ac:spMk id="1027" creationId="{43C842E4-96C6-4026-31AB-9651F55E31EB}"/>
          </ac:spMkLst>
        </pc:spChg>
        <pc:spChg chg="del">
          <ac:chgData name="Bhaskar Pathak" userId="1e186e2781a6f86b" providerId="LiveId" clId="{C0FDF5FC-2DB6-40CA-B9CF-5EEB67667EA6}" dt="2024-08-01T10:06:01.728" v="27" actId="478"/>
          <ac:spMkLst>
            <pc:docMk/>
            <pc:sldMk cId="1944928957" sldId="2050094912"/>
            <ac:spMk id="1028" creationId="{F8CAA688-B663-CA46-7FB5-858B9CC98D47}"/>
          </ac:spMkLst>
        </pc:spChg>
        <pc:spChg chg="del">
          <ac:chgData name="Bhaskar Pathak" userId="1e186e2781a6f86b" providerId="LiveId" clId="{C0FDF5FC-2DB6-40CA-B9CF-5EEB67667EA6}" dt="2024-08-01T10:07:07.551" v="50" actId="478"/>
          <ac:spMkLst>
            <pc:docMk/>
            <pc:sldMk cId="1944928957" sldId="2050094912"/>
            <ac:spMk id="1030" creationId="{F8EEA279-7842-426A-7B68-ABA917ED331E}"/>
          </ac:spMkLst>
        </pc:spChg>
        <pc:spChg chg="del">
          <ac:chgData name="Bhaskar Pathak" userId="1e186e2781a6f86b" providerId="LiveId" clId="{C0FDF5FC-2DB6-40CA-B9CF-5EEB67667EA6}" dt="2024-08-01T10:05:46.319" v="16" actId="478"/>
          <ac:spMkLst>
            <pc:docMk/>
            <pc:sldMk cId="1944928957" sldId="2050094912"/>
            <ac:spMk id="1031" creationId="{5B8ECA27-366B-E32F-89FE-34B7675CA2BD}"/>
          </ac:spMkLst>
        </pc:spChg>
        <pc:picChg chg="del">
          <ac:chgData name="Bhaskar Pathak" userId="1e186e2781a6f86b" providerId="LiveId" clId="{C0FDF5FC-2DB6-40CA-B9CF-5EEB67667EA6}" dt="2024-08-01T10:05:34.485" v="9" actId="478"/>
          <ac:picMkLst>
            <pc:docMk/>
            <pc:sldMk cId="1944928957" sldId="2050094912"/>
            <ac:picMk id="2" creationId="{3E7A878D-18EF-B8A7-5AD8-18C64D4782E2}"/>
          </ac:picMkLst>
        </pc:picChg>
        <pc:picChg chg="del">
          <ac:chgData name="Bhaskar Pathak" userId="1e186e2781a6f86b" providerId="LiveId" clId="{C0FDF5FC-2DB6-40CA-B9CF-5EEB67667EA6}" dt="2024-08-01T10:05:30.967" v="6" actId="478"/>
          <ac:picMkLst>
            <pc:docMk/>
            <pc:sldMk cId="1944928957" sldId="2050094912"/>
            <ac:picMk id="10" creationId="{C1EF1ABA-199C-F953-EEF5-A2B68DD8C995}"/>
          </ac:picMkLst>
        </pc:picChg>
        <pc:picChg chg="add mod">
          <ac:chgData name="Bhaskar Pathak" userId="1e186e2781a6f86b" providerId="LiveId" clId="{C0FDF5FC-2DB6-40CA-B9CF-5EEB67667EA6}" dt="2024-08-01T10:06:51.741" v="46" actId="1076"/>
          <ac:picMkLst>
            <pc:docMk/>
            <pc:sldMk cId="1944928957" sldId="2050094912"/>
            <ac:picMk id="23" creationId="{FC5EEB48-8592-86EB-874E-060B396D7AC1}"/>
          </ac:picMkLst>
        </pc:picChg>
        <pc:picChg chg="del">
          <ac:chgData name="Bhaskar Pathak" userId="1e186e2781a6f86b" providerId="LiveId" clId="{C0FDF5FC-2DB6-40CA-B9CF-5EEB67667EA6}" dt="2024-08-01T10:05:33.668" v="8" actId="478"/>
          <ac:picMkLst>
            <pc:docMk/>
            <pc:sldMk cId="1944928957" sldId="2050094912"/>
            <ac:picMk id="26" creationId="{A9D895CC-EBAB-270A-0929-7FC732D68709}"/>
          </ac:picMkLst>
        </pc:picChg>
        <pc:picChg chg="del">
          <ac:chgData name="Bhaskar Pathak" userId="1e186e2781a6f86b" providerId="LiveId" clId="{C0FDF5FC-2DB6-40CA-B9CF-5EEB67667EA6}" dt="2024-08-01T10:06:47.489" v="45" actId="478"/>
          <ac:picMkLst>
            <pc:docMk/>
            <pc:sldMk cId="1944928957" sldId="2050094912"/>
            <ac:picMk id="27" creationId="{AE960509-0B7F-03D2-A70E-4DC3F4EB8100}"/>
          </ac:picMkLst>
        </pc:picChg>
        <pc:picChg chg="del">
          <ac:chgData name="Bhaskar Pathak" userId="1e186e2781a6f86b" providerId="LiveId" clId="{C0FDF5FC-2DB6-40CA-B9CF-5EEB67667EA6}" dt="2024-08-01T10:05:23.251" v="1" actId="478"/>
          <ac:picMkLst>
            <pc:docMk/>
            <pc:sldMk cId="1944928957" sldId="2050094912"/>
            <ac:picMk id="29" creationId="{48A11CF2-5C2A-DF2A-8821-F0892D5848D2}"/>
          </ac:picMkLst>
        </pc:picChg>
        <pc:picChg chg="del">
          <ac:chgData name="Bhaskar Pathak" userId="1e186e2781a6f86b" providerId="LiveId" clId="{C0FDF5FC-2DB6-40CA-B9CF-5EEB67667EA6}" dt="2024-08-01T10:05:48.298" v="18" actId="478"/>
          <ac:picMkLst>
            <pc:docMk/>
            <pc:sldMk cId="1944928957" sldId="2050094912"/>
            <ac:picMk id="36" creationId="{45CBBB3E-5907-6334-DC7B-2BA62C5F2DFB}"/>
          </ac:picMkLst>
        </pc:picChg>
        <pc:picChg chg="del">
          <ac:chgData name="Bhaskar Pathak" userId="1e186e2781a6f86b" providerId="LiveId" clId="{C0FDF5FC-2DB6-40CA-B9CF-5EEB67667EA6}" dt="2024-08-01T10:05:47.340" v="17" actId="478"/>
          <ac:picMkLst>
            <pc:docMk/>
            <pc:sldMk cId="1944928957" sldId="2050094912"/>
            <ac:picMk id="61" creationId="{C317F140-D1BF-D1A1-8A21-C0E1685C2A75}"/>
          </ac:picMkLst>
        </pc:picChg>
        <pc:picChg chg="del">
          <ac:chgData name="Bhaskar Pathak" userId="1e186e2781a6f86b" providerId="LiveId" clId="{C0FDF5FC-2DB6-40CA-B9CF-5EEB67667EA6}" dt="2024-08-01T10:05:51.703" v="21" actId="478"/>
          <ac:picMkLst>
            <pc:docMk/>
            <pc:sldMk cId="1944928957" sldId="2050094912"/>
            <ac:picMk id="1026" creationId="{3AAC296C-C17C-7A6D-BD71-43957122D66D}"/>
          </ac:picMkLst>
        </pc:picChg>
        <pc:cxnChg chg="del">
          <ac:chgData name="Bhaskar Pathak" userId="1e186e2781a6f86b" providerId="LiveId" clId="{C0FDF5FC-2DB6-40CA-B9CF-5EEB67667EA6}" dt="2024-08-01T10:05:38.900" v="12" actId="478"/>
          <ac:cxnSpMkLst>
            <pc:docMk/>
            <pc:sldMk cId="1944928957" sldId="2050094912"/>
            <ac:cxnSpMk id="14" creationId="{DEF3B395-BDCA-6FCA-94BA-F33D97C7A83D}"/>
          </ac:cxnSpMkLst>
        </pc:cxnChg>
        <pc:cxnChg chg="del">
          <ac:chgData name="Bhaskar Pathak" userId="1e186e2781a6f86b" providerId="LiveId" clId="{C0FDF5FC-2DB6-40CA-B9CF-5EEB67667EA6}" dt="2024-08-01T10:05:32.507" v="7" actId="478"/>
          <ac:cxnSpMkLst>
            <pc:docMk/>
            <pc:sldMk cId="1944928957" sldId="2050094912"/>
            <ac:cxnSpMk id="16" creationId="{0348F64C-B541-2857-8116-69646AFCC496}"/>
          </ac:cxnSpMkLst>
        </pc:cxnChg>
        <pc:cxnChg chg="del">
          <ac:chgData name="Bhaskar Pathak" userId="1e186e2781a6f86b" providerId="LiveId" clId="{C0FDF5FC-2DB6-40CA-B9CF-5EEB67667EA6}" dt="2024-08-01T10:05:32.507" v="7" actId="478"/>
          <ac:cxnSpMkLst>
            <pc:docMk/>
            <pc:sldMk cId="1944928957" sldId="2050094912"/>
            <ac:cxnSpMk id="18" creationId="{B6FA7618-A085-B4C8-155A-0221353E8D91}"/>
          </ac:cxnSpMkLst>
        </pc:cxnChg>
        <pc:cxnChg chg="del">
          <ac:chgData name="Bhaskar Pathak" userId="1e186e2781a6f86b" providerId="LiveId" clId="{C0FDF5FC-2DB6-40CA-B9CF-5EEB67667EA6}" dt="2024-08-01T10:05:39.579" v="13" actId="478"/>
          <ac:cxnSpMkLst>
            <pc:docMk/>
            <pc:sldMk cId="1944928957" sldId="2050094912"/>
            <ac:cxnSpMk id="19" creationId="{51D214CB-EEB6-E6DE-7F4B-294942B4AB64}"/>
          </ac:cxnSpMkLst>
        </pc:cxnChg>
        <pc:cxnChg chg="del">
          <ac:chgData name="Bhaskar Pathak" userId="1e186e2781a6f86b" providerId="LiveId" clId="{C0FDF5FC-2DB6-40CA-B9CF-5EEB67667EA6}" dt="2024-08-01T10:05:27.414" v="5" actId="478"/>
          <ac:cxnSpMkLst>
            <pc:docMk/>
            <pc:sldMk cId="1944928957" sldId="2050094912"/>
            <ac:cxnSpMk id="30" creationId="{41F3B63C-2F9F-CB25-3F46-0D221C53D64B}"/>
          </ac:cxnSpMkLst>
        </pc:cxnChg>
        <pc:cxnChg chg="del">
          <ac:chgData name="Bhaskar Pathak" userId="1e186e2781a6f86b" providerId="LiveId" clId="{C0FDF5FC-2DB6-40CA-B9CF-5EEB67667EA6}" dt="2024-08-01T10:05:58.899" v="25" actId="478"/>
          <ac:cxnSpMkLst>
            <pc:docMk/>
            <pc:sldMk cId="1944928957" sldId="2050094912"/>
            <ac:cxnSpMk id="83" creationId="{E21BD91D-2E1C-94F4-204D-D85B935F83EB}"/>
          </ac:cxnSpMkLst>
        </pc:cxnChg>
        <pc:cxnChg chg="del">
          <ac:chgData name="Bhaskar Pathak" userId="1e186e2781a6f86b" providerId="LiveId" clId="{C0FDF5FC-2DB6-40CA-B9CF-5EEB67667EA6}" dt="2024-08-01T10:05:43.004" v="14" actId="478"/>
          <ac:cxnSpMkLst>
            <pc:docMk/>
            <pc:sldMk cId="1944928957" sldId="2050094912"/>
            <ac:cxnSpMk id="85" creationId="{80F59E86-D09F-1028-3BF0-6C674AF86B02}"/>
          </ac:cxnSpMkLst>
        </pc:cxnChg>
        <pc:cxnChg chg="del">
          <ac:chgData name="Bhaskar Pathak" userId="1e186e2781a6f86b" providerId="LiveId" clId="{C0FDF5FC-2DB6-40CA-B9CF-5EEB67667EA6}" dt="2024-08-01T10:05:59.827" v="26" actId="478"/>
          <ac:cxnSpMkLst>
            <pc:docMk/>
            <pc:sldMk cId="1944928957" sldId="2050094912"/>
            <ac:cxnSpMk id="87" creationId="{5257620E-DBFC-3EBB-0112-CAE90EF00CFC}"/>
          </ac:cxnSpMkLst>
        </pc:cxnChg>
        <pc:cxnChg chg="del">
          <ac:chgData name="Bhaskar Pathak" userId="1e186e2781a6f86b" providerId="LiveId" clId="{C0FDF5FC-2DB6-40CA-B9CF-5EEB67667EA6}" dt="2024-08-01T10:06:22.363" v="39" actId="478"/>
          <ac:cxnSpMkLst>
            <pc:docMk/>
            <pc:sldMk cId="1944928957" sldId="2050094912"/>
            <ac:cxnSpMk id="106" creationId="{1B790749-04D6-061C-76AA-7DE6E1B2B75B}"/>
          </ac:cxnSpMkLst>
        </pc:cxnChg>
        <pc:cxnChg chg="del">
          <ac:chgData name="Bhaskar Pathak" userId="1e186e2781a6f86b" providerId="LiveId" clId="{C0FDF5FC-2DB6-40CA-B9CF-5EEB67667EA6}" dt="2024-08-01T10:06:23.482" v="40" actId="478"/>
          <ac:cxnSpMkLst>
            <pc:docMk/>
            <pc:sldMk cId="1944928957" sldId="2050094912"/>
            <ac:cxnSpMk id="113" creationId="{B2F30945-E7F0-1264-D466-54A3B56CC75E}"/>
          </ac:cxnSpMkLst>
        </pc:cxnChg>
        <pc:cxnChg chg="del">
          <ac:chgData name="Bhaskar Pathak" userId="1e186e2781a6f86b" providerId="LiveId" clId="{C0FDF5FC-2DB6-40CA-B9CF-5EEB67667EA6}" dt="2024-08-01T10:06:27.693" v="42" actId="478"/>
          <ac:cxnSpMkLst>
            <pc:docMk/>
            <pc:sldMk cId="1944928957" sldId="2050094912"/>
            <ac:cxnSpMk id="114" creationId="{FC4598BF-3FB9-273E-B167-09A2EE930C8B}"/>
          </ac:cxnSpMkLst>
        </pc:cxnChg>
        <pc:cxnChg chg="del">
          <ac:chgData name="Bhaskar Pathak" userId="1e186e2781a6f86b" providerId="LiveId" clId="{C0FDF5FC-2DB6-40CA-B9CF-5EEB67667EA6}" dt="2024-08-01T10:06:17.975" v="36" actId="478"/>
          <ac:cxnSpMkLst>
            <pc:docMk/>
            <pc:sldMk cId="1944928957" sldId="2050094912"/>
            <ac:cxnSpMk id="117" creationId="{05974E7F-8758-DA81-60D0-8E4ED6975495}"/>
          </ac:cxnSpMkLst>
        </pc:cxnChg>
        <pc:cxnChg chg="del">
          <ac:chgData name="Bhaskar Pathak" userId="1e186e2781a6f86b" providerId="LiveId" clId="{C0FDF5FC-2DB6-40CA-B9CF-5EEB67667EA6}" dt="2024-08-01T10:05:57.072" v="24" actId="478"/>
          <ac:cxnSpMkLst>
            <pc:docMk/>
            <pc:sldMk cId="1944928957" sldId="2050094912"/>
            <ac:cxnSpMk id="119" creationId="{098BBF67-61A3-EC0F-982B-D535D3868742}"/>
          </ac:cxnSpMkLst>
        </pc:cxnChg>
        <pc:cxnChg chg="del">
          <ac:chgData name="Bhaskar Pathak" userId="1e186e2781a6f86b" providerId="LiveId" clId="{C0FDF5FC-2DB6-40CA-B9CF-5EEB67667EA6}" dt="2024-08-01T10:06:02.777" v="28" actId="478"/>
          <ac:cxnSpMkLst>
            <pc:docMk/>
            <pc:sldMk cId="1944928957" sldId="2050094912"/>
            <ac:cxnSpMk id="1032" creationId="{5A773FEF-64C7-F4D1-E325-9EDEA26702CC}"/>
          </ac:cxnSpMkLst>
        </pc:cxnChg>
        <pc:cxnChg chg="del">
          <ac:chgData name="Bhaskar Pathak" userId="1e186e2781a6f86b" providerId="LiveId" clId="{C0FDF5FC-2DB6-40CA-B9CF-5EEB67667EA6}" dt="2024-08-01T10:05:44.073" v="15" actId="478"/>
          <ac:cxnSpMkLst>
            <pc:docMk/>
            <pc:sldMk cId="1944928957" sldId="2050094912"/>
            <ac:cxnSpMk id="1033" creationId="{EF5264AA-24CE-FC00-2C9B-C8B601FCFAD9}"/>
          </ac:cxnSpMkLst>
        </pc:cxnChg>
        <pc:cxnChg chg="mod">
          <ac:chgData name="Bhaskar Pathak" userId="1e186e2781a6f86b" providerId="LiveId" clId="{C0FDF5FC-2DB6-40CA-B9CF-5EEB67667EA6}" dt="2024-08-01T10:08:26.588" v="69" actId="1076"/>
          <ac:cxnSpMkLst>
            <pc:docMk/>
            <pc:sldMk cId="1944928957" sldId="2050094912"/>
            <ac:cxnSpMk id="1044" creationId="{EFC6D144-EBDC-0FF7-F271-C584BDB4EA73}"/>
          </ac:cxnSpMkLst>
        </pc:cxnChg>
      </pc:sldChg>
    </pc:docChg>
  </pc:docChgLst>
  <pc:docChgLst>
    <pc:chgData name="Bhaskar Pathak" userId="1e186e2781a6f86b" providerId="LiveId" clId="{0017E0EC-0969-43E0-AEE0-A04C7374CF99}"/>
    <pc:docChg chg="custSel addSld delSld modSld">
      <pc:chgData name="Bhaskar Pathak" userId="1e186e2781a6f86b" providerId="LiveId" clId="{0017E0EC-0969-43E0-AEE0-A04C7374CF99}" dt="2024-08-01T05:54:37.816" v="11" actId="1076"/>
      <pc:docMkLst>
        <pc:docMk/>
      </pc:docMkLst>
      <pc:sldChg chg="del">
        <pc:chgData name="Bhaskar Pathak" userId="1e186e2781a6f86b" providerId="LiveId" clId="{0017E0EC-0969-43E0-AEE0-A04C7374CF99}" dt="2024-08-01T05:37:40.631" v="9" actId="47"/>
        <pc:sldMkLst>
          <pc:docMk/>
          <pc:sldMk cId="1967418831" sldId="2050094610"/>
        </pc:sldMkLst>
      </pc:sldChg>
      <pc:sldChg chg="del">
        <pc:chgData name="Bhaskar Pathak" userId="1e186e2781a6f86b" providerId="LiveId" clId="{0017E0EC-0969-43E0-AEE0-A04C7374CF99}" dt="2024-08-01T05:11:39.045" v="6" actId="47"/>
        <pc:sldMkLst>
          <pc:docMk/>
          <pc:sldMk cId="3193181474" sldId="2050094611"/>
        </pc:sldMkLst>
      </pc:sldChg>
      <pc:sldChg chg="add del">
        <pc:chgData name="Bhaskar Pathak" userId="1e186e2781a6f86b" providerId="LiveId" clId="{0017E0EC-0969-43E0-AEE0-A04C7374CF99}" dt="2024-08-01T05:09:24.809" v="1" actId="2696"/>
        <pc:sldMkLst>
          <pc:docMk/>
          <pc:sldMk cId="3204364016" sldId="2050094910"/>
        </pc:sldMkLst>
      </pc:sldChg>
      <pc:sldChg chg="addSp delSp modSp add mod">
        <pc:chgData name="Bhaskar Pathak" userId="1e186e2781a6f86b" providerId="LiveId" clId="{0017E0EC-0969-43E0-AEE0-A04C7374CF99}" dt="2024-08-01T05:54:37.816" v="11" actId="1076"/>
        <pc:sldMkLst>
          <pc:docMk/>
          <pc:sldMk cId="3944594522" sldId="2050094910"/>
        </pc:sldMkLst>
        <pc:spChg chg="add mod">
          <ac:chgData name="Bhaskar Pathak" userId="1e186e2781a6f86b" providerId="LiveId" clId="{0017E0EC-0969-43E0-AEE0-A04C7374CF99}" dt="2024-08-01T05:11:52.289" v="8"/>
          <ac:spMkLst>
            <pc:docMk/>
            <pc:sldMk cId="3944594522" sldId="2050094910"/>
            <ac:spMk id="13" creationId="{8C7D6A20-E162-E71C-44C8-EF0FDC855FCF}"/>
          </ac:spMkLst>
        </pc:spChg>
        <pc:spChg chg="del">
          <ac:chgData name="Bhaskar Pathak" userId="1e186e2781a6f86b" providerId="LiveId" clId="{0017E0EC-0969-43E0-AEE0-A04C7374CF99}" dt="2024-08-01T05:11:51.949" v="7" actId="478"/>
          <ac:spMkLst>
            <pc:docMk/>
            <pc:sldMk cId="3944594522" sldId="2050094910"/>
            <ac:spMk id="23" creationId="{CB78BA88-CF6C-BA79-295E-7666470AF00C}"/>
          </ac:spMkLst>
        </pc:spChg>
        <pc:spChg chg="del">
          <ac:chgData name="Bhaskar Pathak" userId="1e186e2781a6f86b" providerId="LiveId" clId="{0017E0EC-0969-43E0-AEE0-A04C7374CF99}" dt="2024-08-01T05:53:33.343" v="10" actId="478"/>
          <ac:spMkLst>
            <pc:docMk/>
            <pc:sldMk cId="3944594522" sldId="2050094910"/>
            <ac:spMk id="76" creationId="{738B8053-4B11-19FD-948A-A8F8E8142651}"/>
          </ac:spMkLst>
        </pc:spChg>
        <pc:spChg chg="mod">
          <ac:chgData name="Bhaskar Pathak" userId="1e186e2781a6f86b" providerId="LiveId" clId="{0017E0EC-0969-43E0-AEE0-A04C7374CF99}" dt="2024-08-01T05:54:37.816" v="11" actId="1076"/>
          <ac:spMkLst>
            <pc:docMk/>
            <pc:sldMk cId="3944594522" sldId="2050094910"/>
            <ac:spMk id="102" creationId="{3B93A56C-1390-13E5-154D-A5B637697006}"/>
          </ac:spMkLst>
        </pc:spChg>
      </pc:sldChg>
      <pc:sldChg chg="addSp delSp modSp add mod">
        <pc:chgData name="Bhaskar Pathak" userId="1e186e2781a6f86b" providerId="LiveId" clId="{0017E0EC-0969-43E0-AEE0-A04C7374CF99}" dt="2024-08-01T05:11:37.189" v="5"/>
        <pc:sldMkLst>
          <pc:docMk/>
          <pc:sldMk cId="988823822" sldId="2050094911"/>
        </pc:sldMkLst>
        <pc:spChg chg="del">
          <ac:chgData name="Bhaskar Pathak" userId="1e186e2781a6f86b" providerId="LiveId" clId="{0017E0EC-0969-43E0-AEE0-A04C7374CF99}" dt="2024-08-01T05:11:36.305" v="4" actId="478"/>
          <ac:spMkLst>
            <pc:docMk/>
            <pc:sldMk cId="988823822" sldId="2050094911"/>
            <ac:spMk id="23" creationId="{CB78BA88-CF6C-BA79-295E-7666470AF00C}"/>
          </ac:spMkLst>
        </pc:spChg>
        <pc:spChg chg="add mod">
          <ac:chgData name="Bhaskar Pathak" userId="1e186e2781a6f86b" providerId="LiveId" clId="{0017E0EC-0969-43E0-AEE0-A04C7374CF99}" dt="2024-08-01T05:11:37.189" v="5"/>
          <ac:spMkLst>
            <pc:docMk/>
            <pc:sldMk cId="988823822" sldId="2050094911"/>
            <ac:spMk id="24" creationId="{D9EEE46B-E5DC-3B8C-DE40-6610B9EFC7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CD345-4664-47BF-A1F2-3C196AC989E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7B0C2-64D7-4676-8393-49062345C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8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96A5-3F01-452C-A926-91ACA4667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66C7E-4EC1-4D7B-B301-19586B18B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7C8AB-AAFE-4730-80D2-C3B820D5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B632-CDA6-4008-97C0-4424D743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01B6-CD8C-430C-8A7C-52C11247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6519-94DF-44E1-99DE-293B8525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BCFC5-D9BE-44BC-8124-0A3CBCBC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DDEB-46D1-4B56-95F8-4E1C82C7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5C35-354D-403C-B70F-58EFF3E4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9027-4DBF-4A46-82B0-629045E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2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DC4F5-01C8-4818-AE3F-C1AFEFEEE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00DE1-29BC-45CB-A96A-971F9DD8D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0C93-3180-43B7-A27C-84BC395D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D05A2-EB8D-4880-9FF1-A54DA039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D23FE-E74E-4A7F-A8C5-1E049BEB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4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7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BE83-372F-4A21-8C23-56B8DC83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E537-F0C7-47BD-8F23-3013A5F5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B75A-5A28-4B0E-9C65-C6D3C84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7A55-B28C-4AAC-91FD-3A1225CEC88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9FEC-3D66-4F4D-ACC8-BF54B853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00C0-1F2F-4F59-A285-4E5F7E38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9B69-1B7C-4E96-ACEC-DE08E6DC9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64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96A5-3F01-452C-A926-91ACA4667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66C7E-4EC1-4D7B-B301-19586B18B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7C8AB-AAFE-4730-80D2-C3B820D5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B632-CDA6-4008-97C0-4424D743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01B6-CD8C-430C-8A7C-52C11247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4937E35D-81FC-4DEE-99AA-E79D7B4693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93575"/>
            <a:ext cx="12192000" cy="2864425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0BF04CD8-008F-4BF2-B344-2E653F071883}"/>
              </a:ext>
            </a:extLst>
          </p:cNvPr>
          <p:cNvSpPr/>
          <p:nvPr userDrawn="1"/>
        </p:nvSpPr>
        <p:spPr>
          <a:xfrm>
            <a:off x="11591926" y="295275"/>
            <a:ext cx="304800" cy="304800"/>
          </a:xfrm>
          <a:prstGeom prst="ellipse">
            <a:avLst/>
          </a:prstGeom>
          <a:solidFill>
            <a:srgbClr val="EFF0F3"/>
          </a:solidFill>
          <a:ln>
            <a:solidFill>
              <a:srgbClr val="D3D6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520A0B-CA4D-46DD-8094-B193C995743E}"/>
              </a:ext>
            </a:extLst>
          </p:cNvPr>
          <p:cNvSpPr txBox="1"/>
          <p:nvPr userDrawn="1"/>
        </p:nvSpPr>
        <p:spPr>
          <a:xfrm>
            <a:off x="11385550" y="364123"/>
            <a:ext cx="736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200" cap="none" spc="0" baseline="0" smtClean="0">
                <a:solidFill>
                  <a:srgbClr val="272D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200" cap="none" spc="0" baseline="0" dirty="0">
              <a:solidFill>
                <a:srgbClr val="272D3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8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1222-D186-460C-82D8-84C68BDF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673F-7F30-4F6B-BA6B-A167581A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D902-C6E8-4D72-BC69-F1EE9734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C28A-F02E-4DEA-90FA-2574D73F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E961-47DA-459A-8D05-553ACAD6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7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DD31-15CB-41F1-B0A2-EC663F73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C75C-A739-4E45-A1AC-BC541411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1CE4-E288-4DB0-B190-0B536C31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A14CB-BE55-437C-86D5-25972284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3076-6133-4803-AC85-2FE8A425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6EAE7-8B9D-465C-9535-ABA9954A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5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6DE0-47EF-47D6-8EE9-8B3AEF01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D812-6697-4D17-9E9B-325864FF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0F2FA-8657-4ECB-BFAF-C81F7992A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D088E-0987-4CCA-ABB9-8A99978DA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A5F38-613C-478B-B857-2CA607C7D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5F2A5-E63A-4BE4-B6AE-AF08EA11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10CAD-BBE4-4BD0-B03B-0F17B942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87605-AA93-4719-9E94-8F33B953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3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A9D5-90A5-4A9D-9BD4-176F45EC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4E240-352A-4EFA-93AB-39F773BC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46DC3-C2CD-43C6-85EF-7145DFF7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5E49C-B562-488B-B2C0-8FCE6B60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8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4937E35D-81FC-4DEE-99AA-E79D7B4693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93575"/>
            <a:ext cx="12192000" cy="2864425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0BF04CD8-008F-4BF2-B344-2E653F071883}"/>
              </a:ext>
            </a:extLst>
          </p:cNvPr>
          <p:cNvSpPr/>
          <p:nvPr userDrawn="1"/>
        </p:nvSpPr>
        <p:spPr>
          <a:xfrm>
            <a:off x="11591926" y="295275"/>
            <a:ext cx="304800" cy="304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520A0B-CA4D-46DD-8094-B193C995743E}"/>
              </a:ext>
            </a:extLst>
          </p:cNvPr>
          <p:cNvSpPr txBox="1"/>
          <p:nvPr userDrawn="1"/>
        </p:nvSpPr>
        <p:spPr>
          <a:xfrm>
            <a:off x="11385550" y="364123"/>
            <a:ext cx="736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2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2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9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4FF80-FF2B-4398-8F04-96CBB9DC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C5257-F7DD-42A4-9F8D-6632C643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FEBE1-3E4D-4AE2-9F67-CC349BCE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84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B7E-552D-4820-A017-68904202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B3EB-B1CF-4984-A2F4-A0563893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E98C8-1EDD-47F1-8FC1-2F236F12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61A4A-E56E-42A7-9C3C-ED6449D9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922FC-A585-49D7-A74D-F57DA557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24BCA-5778-47D7-A7F1-C993F62B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55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E961-3284-47E6-B9BF-C39366B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6DBFC-A8F5-476F-8458-C52C02EC2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D28DB-02B8-47B2-8A2E-823F0E50E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87CD-B67C-4585-9252-F80C6C64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D802B-9F22-4D20-ACCE-E681DF57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B6FAB-BEF5-4A54-A78B-74361836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00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6519-94DF-44E1-99DE-293B8525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BCFC5-D9BE-44BC-8124-0A3CBCBC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DDEB-46D1-4B56-95F8-4E1C82C7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5C35-354D-403C-B70F-58EFF3E4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9027-4DBF-4A46-82B0-629045E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37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DC4F5-01C8-4818-AE3F-C1AFEFEEE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00DE1-29BC-45CB-A96A-971F9DD8D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0C93-3180-43B7-A27C-84BC395D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D05A2-EB8D-4880-9FF1-A54DA039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D23FE-E74E-4A7F-A8C5-1E049BEB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5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65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BE83-372F-4A21-8C23-56B8DC83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E537-F0C7-47BD-8F23-3013A5F5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B75A-5A28-4B0E-9C65-C6D3C84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7A55-B28C-4AAC-91FD-3A1225CEC88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9FEC-3D66-4F4D-ACC8-BF54B853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00C0-1F2F-4F59-A285-4E5F7E38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9B69-1B7C-4E96-ACEC-DE08E6DC9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256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>
            <a:extLst>
              <a:ext uri="{FF2B5EF4-FFF2-40B4-BE49-F238E27FC236}">
                <a16:creationId xmlns:a16="http://schemas.microsoft.com/office/drawing/2014/main" id="{74A997BD-A04A-4B08-A4A8-F7A22440416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70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prstClr val="black"/>
                </a:solidFill>
              </a14:hiddenLine>
            </a:ext>
          </a:extLst>
        </p:spPr>
        <p:txBody>
          <a:bodyPr lIns="91440" tIns="45720" rIns="91440" bIns="45720" anchor="ctr" anchorCtr="0">
            <a:normAutofit/>
          </a:bodyPr>
          <a:lstStyle>
            <a:lvl1pPr algn="l">
              <a:defRPr sz="3200" b="0" i="0" u="none" cap="none" baseline="0">
                <a:solidFill>
                  <a:srgbClr val="FF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559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525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1222-D186-460C-82D8-84C68BDF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673F-7F30-4F6B-BA6B-A167581A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D902-C6E8-4D72-BC69-F1EE9734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C28A-F02E-4DEA-90FA-2574D73F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E961-47DA-459A-8D05-553ACAD6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DD31-15CB-41F1-B0A2-EC663F73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C75C-A739-4E45-A1AC-BC541411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1CE4-E288-4DB0-B190-0B536C31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A14CB-BE55-437C-86D5-25972284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3076-6133-4803-AC85-2FE8A425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6EAE7-8B9D-465C-9535-ABA9954A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6DE0-47EF-47D6-8EE9-8B3AEF01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D812-6697-4D17-9E9B-325864FF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0F2FA-8657-4ECB-BFAF-C81F7992A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D088E-0987-4CCA-ABB9-8A99978DA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A5F38-613C-478B-B857-2CA607C7D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5F2A5-E63A-4BE4-B6AE-AF08EA11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10CAD-BBE4-4BD0-B03B-0F17B942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87605-AA93-4719-9E94-8F33B953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6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A9D5-90A5-4A9D-9BD4-176F45EC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4E240-352A-4EFA-93AB-39F773BC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46DC3-C2CD-43C6-85EF-7145DFF7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5E49C-B562-488B-B2C0-8FCE6B60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4FF80-FF2B-4398-8F04-96CBB9DC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C5257-F7DD-42A4-9F8D-6632C643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FEBE1-3E4D-4AE2-9F67-CC349BCE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B7E-552D-4820-A017-68904202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B3EB-B1CF-4984-A2F4-A0563893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E98C8-1EDD-47F1-8FC1-2F236F12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61A4A-E56E-42A7-9C3C-ED6449D9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922FC-A585-49D7-A74D-F57DA557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24BCA-5778-47D7-A7F1-C993F62B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2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E961-3284-47E6-B9BF-C39366B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6DBFC-A8F5-476F-8458-C52C02EC2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D28DB-02B8-47B2-8A2E-823F0E50E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87CD-B67C-4585-9252-F80C6C64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D802B-9F22-4D20-ACCE-E681DF57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B6FAB-BEF5-4A54-A78B-74361836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3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ED876-72B6-417C-92EC-25DD3786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A3B3-C258-4F3B-A1B0-04084476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61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ED876-72B6-417C-92EC-25DD3786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A3B3-C258-4F3B-A1B0-04084476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506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2.svg"/><Relationship Id="rId39" Type="http://schemas.openxmlformats.org/officeDocument/2006/relationships/image" Target="../media/image75.png"/><Relationship Id="rId21" Type="http://schemas.openxmlformats.org/officeDocument/2006/relationships/image" Target="../media/image57.png"/><Relationship Id="rId34" Type="http://schemas.openxmlformats.org/officeDocument/2006/relationships/image" Target="../media/image70.svg"/><Relationship Id="rId42" Type="http://schemas.openxmlformats.org/officeDocument/2006/relationships/image" Target="../media/image78.sv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6" Type="http://schemas.openxmlformats.org/officeDocument/2006/relationships/image" Target="../media/image53.sv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24" Type="http://schemas.openxmlformats.org/officeDocument/2006/relationships/image" Target="../media/image60.svg"/><Relationship Id="rId32" Type="http://schemas.openxmlformats.org/officeDocument/2006/relationships/image" Target="../media/image68.svg"/><Relationship Id="rId37" Type="http://schemas.openxmlformats.org/officeDocument/2006/relationships/image" Target="../media/image73.png"/><Relationship Id="rId40" Type="http://schemas.openxmlformats.org/officeDocument/2006/relationships/image" Target="../media/image76.svg"/><Relationship Id="rId45" Type="http://schemas.openxmlformats.org/officeDocument/2006/relationships/image" Target="../media/image80.sv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59.png"/><Relationship Id="rId28" Type="http://schemas.openxmlformats.org/officeDocument/2006/relationships/image" Target="../media/image64.svg"/><Relationship Id="rId36" Type="http://schemas.openxmlformats.org/officeDocument/2006/relationships/image" Target="../media/image72.svg"/><Relationship Id="rId10" Type="http://schemas.openxmlformats.org/officeDocument/2006/relationships/image" Target="../media/image47.png"/><Relationship Id="rId19" Type="http://schemas.openxmlformats.org/officeDocument/2006/relationships/image" Target="../media/image56.svg"/><Relationship Id="rId31" Type="http://schemas.openxmlformats.org/officeDocument/2006/relationships/image" Target="../media/image67.png"/><Relationship Id="rId44" Type="http://schemas.openxmlformats.org/officeDocument/2006/relationships/image" Target="../media/image79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8.svg"/><Relationship Id="rId27" Type="http://schemas.openxmlformats.org/officeDocument/2006/relationships/image" Target="../media/image63.png"/><Relationship Id="rId30" Type="http://schemas.openxmlformats.org/officeDocument/2006/relationships/image" Target="../media/image66.svg"/><Relationship Id="rId35" Type="http://schemas.openxmlformats.org/officeDocument/2006/relationships/image" Target="../media/image71.png"/><Relationship Id="rId43" Type="http://schemas.openxmlformats.org/officeDocument/2006/relationships/image" Target="../media/image9.png"/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12" Type="http://schemas.openxmlformats.org/officeDocument/2006/relationships/image" Target="../media/image49.svg"/><Relationship Id="rId17" Type="http://schemas.openxmlformats.org/officeDocument/2006/relationships/image" Target="../media/image54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svg"/><Relationship Id="rId20" Type="http://schemas.openxmlformats.org/officeDocument/2006/relationships/image" Target="../media/image19.png"/><Relationship Id="rId41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svg"/><Relationship Id="rId18" Type="http://schemas.openxmlformats.org/officeDocument/2006/relationships/image" Target="../media/image81.png"/><Relationship Id="rId3" Type="http://schemas.openxmlformats.org/officeDocument/2006/relationships/image" Target="../media/image5.png"/><Relationship Id="rId21" Type="http://schemas.openxmlformats.org/officeDocument/2006/relationships/image" Target="../media/image23.jp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microsoft.com/office/2007/relationships/hdphoto" Target="../media/hdphoto4.wdp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microsoft.com/office/2007/relationships/hdphoto" Target="../media/hdphoto3.wdp"/><Relationship Id="rId5" Type="http://schemas.openxmlformats.org/officeDocument/2006/relationships/image" Target="../media/image9.png"/><Relationship Id="rId15" Type="http://schemas.openxmlformats.org/officeDocument/2006/relationships/image" Target="../media/image17.svg"/><Relationship Id="rId10" Type="http://schemas.openxmlformats.org/officeDocument/2006/relationships/image" Target="../media/image13.png"/><Relationship Id="rId19" Type="http://schemas.openxmlformats.org/officeDocument/2006/relationships/image" Target="../media/image82.sv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2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3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mailto:raajeev.aggarwal@transorg.com" TargetMode="External"/><Relationship Id="rId13" Type="http://schemas.openxmlformats.org/officeDocument/2006/relationships/image" Target="../media/image97.png"/><Relationship Id="rId18" Type="http://schemas.openxmlformats.org/officeDocument/2006/relationships/image" Target="../media/image99.png"/><Relationship Id="rId3" Type="http://schemas.microsoft.com/office/2007/relationships/hdphoto" Target="../media/hdphoto5.wdp"/><Relationship Id="rId7" Type="http://schemas.openxmlformats.org/officeDocument/2006/relationships/hyperlink" Target="mailto:sonakshi.das@transorg.com" TargetMode="External"/><Relationship Id="rId12" Type="http://schemas.openxmlformats.org/officeDocument/2006/relationships/hyperlink" Target="https://twitter.com/transorg" TargetMode="External"/><Relationship Id="rId17" Type="http://schemas.openxmlformats.org/officeDocument/2006/relationships/image" Target="../media/image2.png"/><Relationship Id="rId2" Type="http://schemas.openxmlformats.org/officeDocument/2006/relationships/image" Target="../media/image9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Gaurav.koriya@transorg.com" TargetMode="External"/><Relationship Id="rId11" Type="http://schemas.openxmlformats.org/officeDocument/2006/relationships/image" Target="../media/image96.jpeg"/><Relationship Id="rId5" Type="http://schemas.openxmlformats.org/officeDocument/2006/relationships/hyperlink" Target="mailto:shuchita.jain@transorg.com" TargetMode="External"/><Relationship Id="rId15" Type="http://schemas.openxmlformats.org/officeDocument/2006/relationships/hyperlink" Target="https://www.youtube.com/channel/UCGtr2zlPowCCp4eAQ1l0ezQ" TargetMode="External"/><Relationship Id="rId10" Type="http://schemas.openxmlformats.org/officeDocument/2006/relationships/hyperlink" Target="https://in.linkedin.com/company/transorg-solutions-&amp;-services" TargetMode="External"/><Relationship Id="rId4" Type="http://schemas.openxmlformats.org/officeDocument/2006/relationships/image" Target="../media/image95.png"/><Relationship Id="rId9" Type="http://schemas.openxmlformats.org/officeDocument/2006/relationships/hyperlink" Target="mailto:rohit.valia@transorg.com" TargetMode="External"/><Relationship Id="rId14" Type="http://schemas.openxmlformats.org/officeDocument/2006/relationships/hyperlink" Target="https://www.facebook.com/transorganalytic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7.svg"/><Relationship Id="rId26" Type="http://schemas.openxmlformats.org/officeDocument/2006/relationships/image" Target="../media/image23.jpg"/><Relationship Id="rId3" Type="http://schemas.openxmlformats.org/officeDocument/2006/relationships/image" Target="../media/image5.pn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5" Type="http://schemas.openxmlformats.org/officeDocument/2006/relationships/image" Target="../media/image2.png"/><Relationship Id="rId2" Type="http://schemas.openxmlformats.org/officeDocument/2006/relationships/image" Target="../media/image4.png"/><Relationship Id="rId16" Type="http://schemas.openxmlformats.org/officeDocument/2006/relationships/image" Target="../media/image15.svg"/><Relationship Id="rId20" Type="http://schemas.microsoft.com/office/2007/relationships/hdphoto" Target="../media/hdphoto4.wdp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24" Type="http://schemas.openxmlformats.org/officeDocument/2006/relationships/image" Target="../media/image22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microsoft.com/office/2007/relationships/hdphoto" Target="../media/hdphoto3.wdp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microsoft.com/office/2007/relationships/hdphoto" Target="../media/hdphoto2.wdp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2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8DD464B2-ACCA-B01C-8FDD-C1CA132E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84" y="4970280"/>
            <a:ext cx="6305686" cy="1738864"/>
          </a:xfrm>
          <a:prstGeom prst="rect">
            <a:avLst/>
          </a:prstGeom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FF53ECC0-253A-0477-C08C-6921A4EF2ED0}"/>
              </a:ext>
            </a:extLst>
          </p:cNvPr>
          <p:cNvSpPr txBox="1">
            <a:spLocks/>
          </p:cNvSpPr>
          <p:nvPr/>
        </p:nvSpPr>
        <p:spPr>
          <a:xfrm>
            <a:off x="1005569" y="2266973"/>
            <a:ext cx="9924701" cy="8363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24C90">
                    <a:lumMod val="7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GENERATIVE AI | MACHINE LEARNING | ADVANCED ANALYTICS | DATA ENGINEERING </a:t>
            </a:r>
            <a:endParaRPr kumimoji="0" lang="en-IN" sz="1100" b="1" i="0" u="none" strike="noStrike" kern="1200" cap="none" spc="0" normalizeH="0" baseline="0" noProof="0" dirty="0">
              <a:ln>
                <a:noFill/>
              </a:ln>
              <a:solidFill>
                <a:srgbClr val="024C90">
                  <a:lumMod val="7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7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0D05988-FF8C-76C7-D0CC-CBC60B32F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63" y="171450"/>
            <a:ext cx="1920440" cy="529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F092CF-12FC-BF1C-3152-9FA1BF354E98}"/>
              </a:ext>
            </a:extLst>
          </p:cNvPr>
          <p:cNvSpPr/>
          <p:nvPr/>
        </p:nvSpPr>
        <p:spPr>
          <a:xfrm>
            <a:off x="8793142" y="1238097"/>
            <a:ext cx="2867921" cy="3143031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B7EB6-70E0-B8F7-50CC-1185D0534561}"/>
              </a:ext>
            </a:extLst>
          </p:cNvPr>
          <p:cNvSpPr/>
          <p:nvPr/>
        </p:nvSpPr>
        <p:spPr>
          <a:xfrm>
            <a:off x="4400486" y="1238097"/>
            <a:ext cx="3386118" cy="3143031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0D45E3-1E6C-65D7-3063-C97C1F665791}"/>
              </a:ext>
            </a:extLst>
          </p:cNvPr>
          <p:cNvGrpSpPr/>
          <p:nvPr/>
        </p:nvGrpSpPr>
        <p:grpSpPr>
          <a:xfrm>
            <a:off x="9737448" y="1569643"/>
            <a:ext cx="946771" cy="935050"/>
            <a:chOff x="8210125" y="2392340"/>
            <a:chExt cx="714801" cy="733424"/>
          </a:xfrm>
          <a:solidFill>
            <a:srgbClr val="017DB4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380DF2-B3EB-BE69-602E-468155D0D4FE}"/>
                </a:ext>
              </a:extLst>
            </p:cNvPr>
            <p:cNvSpPr/>
            <p:nvPr/>
          </p:nvSpPr>
          <p:spPr>
            <a:xfrm>
              <a:off x="8301419" y="2489685"/>
              <a:ext cx="113157" cy="113157"/>
            </a:xfrm>
            <a:custGeom>
              <a:avLst/>
              <a:gdLst>
                <a:gd name="connsiteX0" fmla="*/ 113157 w 113157"/>
                <a:gd name="connsiteY0" fmla="*/ 56579 h 113157"/>
                <a:gd name="connsiteX1" fmla="*/ 56578 w 113157"/>
                <a:gd name="connsiteY1" fmla="*/ 113157 h 113157"/>
                <a:gd name="connsiteX2" fmla="*/ 0 w 113157"/>
                <a:gd name="connsiteY2" fmla="*/ 56578 h 113157"/>
                <a:gd name="connsiteX3" fmla="*/ 56578 w 113157"/>
                <a:gd name="connsiteY3" fmla="*/ 0 h 113157"/>
                <a:gd name="connsiteX4" fmla="*/ 113157 w 113157"/>
                <a:gd name="connsiteY4" fmla="*/ 56579 h 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113157">
                  <a:moveTo>
                    <a:pt x="113157" y="56579"/>
                  </a:moveTo>
                  <a:cubicBezTo>
                    <a:pt x="113157" y="87826"/>
                    <a:pt x="87826" y="113157"/>
                    <a:pt x="56578" y="113157"/>
                  </a:cubicBezTo>
                  <a:cubicBezTo>
                    <a:pt x="25331" y="113157"/>
                    <a:pt x="0" y="87826"/>
                    <a:pt x="0" y="56578"/>
                  </a:cubicBezTo>
                  <a:cubicBezTo>
                    <a:pt x="0" y="25331"/>
                    <a:pt x="25331" y="0"/>
                    <a:pt x="56578" y="0"/>
                  </a:cubicBezTo>
                  <a:cubicBezTo>
                    <a:pt x="87826" y="0"/>
                    <a:pt x="113157" y="25331"/>
                    <a:pt x="113157" y="56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A0A4E61-9BA8-DC53-CA80-59D1156CE2A8}"/>
                </a:ext>
              </a:extLst>
            </p:cNvPr>
            <p:cNvSpPr/>
            <p:nvPr/>
          </p:nvSpPr>
          <p:spPr>
            <a:xfrm>
              <a:off x="8210125" y="2520311"/>
              <a:ext cx="493343" cy="605453"/>
            </a:xfrm>
            <a:custGeom>
              <a:avLst/>
              <a:gdLst>
                <a:gd name="connsiteX0" fmla="*/ 489204 w 493343"/>
                <a:gd name="connsiteY0" fmla="*/ 4140 h 605453"/>
                <a:gd name="connsiteX1" fmla="*/ 469011 w 493343"/>
                <a:gd name="connsiteY1" fmla="*/ 4140 h 605453"/>
                <a:gd name="connsiteX2" fmla="*/ 345948 w 493343"/>
                <a:gd name="connsiteY2" fmla="*/ 127203 h 605453"/>
                <a:gd name="connsiteX3" fmla="*/ 318230 w 493343"/>
                <a:gd name="connsiteY3" fmla="*/ 134251 h 605453"/>
                <a:gd name="connsiteX4" fmla="*/ 280702 w 493343"/>
                <a:gd name="connsiteY4" fmla="*/ 194354 h 605453"/>
                <a:gd name="connsiteX5" fmla="*/ 270034 w 493343"/>
                <a:gd name="connsiteY5" fmla="*/ 148920 h 605453"/>
                <a:gd name="connsiteX6" fmla="*/ 261557 w 493343"/>
                <a:gd name="connsiteY6" fmla="*/ 133299 h 605453"/>
                <a:gd name="connsiteX7" fmla="*/ 202121 w 493343"/>
                <a:gd name="connsiteY7" fmla="*/ 102247 h 605453"/>
                <a:gd name="connsiteX8" fmla="*/ 155543 w 493343"/>
                <a:gd name="connsiteY8" fmla="*/ 96628 h 605453"/>
                <a:gd name="connsiteX9" fmla="*/ 108871 w 493343"/>
                <a:gd name="connsiteY9" fmla="*/ 103676 h 605453"/>
                <a:gd name="connsiteX10" fmla="*/ 49530 w 493343"/>
                <a:gd name="connsiteY10" fmla="*/ 134728 h 605453"/>
                <a:gd name="connsiteX11" fmla="*/ 41053 w 493343"/>
                <a:gd name="connsiteY11" fmla="*/ 150349 h 605453"/>
                <a:gd name="connsiteX12" fmla="*/ 0 w 493343"/>
                <a:gd name="connsiteY12" fmla="*/ 325609 h 605453"/>
                <a:gd name="connsiteX13" fmla="*/ 28575 w 493343"/>
                <a:gd name="connsiteY13" fmla="*/ 354184 h 605453"/>
                <a:gd name="connsiteX14" fmla="*/ 55436 w 493343"/>
                <a:gd name="connsiteY14" fmla="*/ 333038 h 605453"/>
                <a:gd name="connsiteX15" fmla="*/ 85154 w 493343"/>
                <a:gd name="connsiteY15" fmla="*/ 210070 h 605453"/>
                <a:gd name="connsiteX16" fmla="*/ 85154 w 493343"/>
                <a:gd name="connsiteY16" fmla="*/ 605453 h 605453"/>
                <a:gd name="connsiteX17" fmla="*/ 141446 w 493343"/>
                <a:gd name="connsiteY17" fmla="*/ 605453 h 605453"/>
                <a:gd name="connsiteX18" fmla="*/ 141446 w 493343"/>
                <a:gd name="connsiteY18" fmla="*/ 351040 h 605453"/>
                <a:gd name="connsiteX19" fmla="*/ 170021 w 493343"/>
                <a:gd name="connsiteY19" fmla="*/ 351040 h 605453"/>
                <a:gd name="connsiteX20" fmla="*/ 170021 w 493343"/>
                <a:gd name="connsiteY20" fmla="*/ 605453 h 605453"/>
                <a:gd name="connsiteX21" fmla="*/ 226219 w 493343"/>
                <a:gd name="connsiteY21" fmla="*/ 605453 h 605453"/>
                <a:gd name="connsiteX22" fmla="*/ 226219 w 493343"/>
                <a:gd name="connsiteY22" fmla="*/ 208261 h 605453"/>
                <a:gd name="connsiteX23" fmla="*/ 236696 w 493343"/>
                <a:gd name="connsiteY23" fmla="*/ 253028 h 605453"/>
                <a:gd name="connsiteX24" fmla="*/ 242316 w 493343"/>
                <a:gd name="connsiteY24" fmla="*/ 260172 h 605453"/>
                <a:gd name="connsiteX25" fmla="*/ 280416 w 493343"/>
                <a:gd name="connsiteY25" fmla="*/ 273602 h 605453"/>
                <a:gd name="connsiteX26" fmla="*/ 303276 w 493343"/>
                <a:gd name="connsiteY26" fmla="*/ 263220 h 605453"/>
                <a:gd name="connsiteX27" fmla="*/ 361379 w 493343"/>
                <a:gd name="connsiteY27" fmla="*/ 167970 h 605453"/>
                <a:gd name="connsiteX28" fmla="*/ 365284 w 493343"/>
                <a:gd name="connsiteY28" fmla="*/ 148253 h 605453"/>
                <a:gd name="connsiteX29" fmla="*/ 489109 w 493343"/>
                <a:gd name="connsiteY29" fmla="*/ 24428 h 605453"/>
                <a:gd name="connsiteX30" fmla="*/ 489204 w 493343"/>
                <a:gd name="connsiteY30" fmla="*/ 4140 h 60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3343" h="605453">
                  <a:moveTo>
                    <a:pt x="489204" y="4140"/>
                  </a:moveTo>
                  <a:cubicBezTo>
                    <a:pt x="483604" y="-1380"/>
                    <a:pt x="474611" y="-1380"/>
                    <a:pt x="469011" y="4140"/>
                  </a:cubicBezTo>
                  <a:lnTo>
                    <a:pt x="345948" y="127203"/>
                  </a:lnTo>
                  <a:cubicBezTo>
                    <a:pt x="336113" y="124427"/>
                    <a:pt x="325545" y="127114"/>
                    <a:pt x="318230" y="134251"/>
                  </a:cubicBezTo>
                  <a:cubicBezTo>
                    <a:pt x="316230" y="136252"/>
                    <a:pt x="280702" y="194354"/>
                    <a:pt x="280702" y="194354"/>
                  </a:cubicBezTo>
                  <a:lnTo>
                    <a:pt x="270034" y="148920"/>
                  </a:lnTo>
                  <a:cubicBezTo>
                    <a:pt x="268621" y="143062"/>
                    <a:pt x="265699" y="137676"/>
                    <a:pt x="261557" y="133299"/>
                  </a:cubicBezTo>
                  <a:cubicBezTo>
                    <a:pt x="244001" y="119108"/>
                    <a:pt x="223797" y="108552"/>
                    <a:pt x="202121" y="102247"/>
                  </a:cubicBezTo>
                  <a:cubicBezTo>
                    <a:pt x="186797" y="98970"/>
                    <a:pt x="171207" y="97089"/>
                    <a:pt x="155543" y="96628"/>
                  </a:cubicBezTo>
                  <a:cubicBezTo>
                    <a:pt x="139740" y="96871"/>
                    <a:pt x="124041" y="99242"/>
                    <a:pt x="108871" y="103676"/>
                  </a:cubicBezTo>
                  <a:cubicBezTo>
                    <a:pt x="86998" y="109410"/>
                    <a:pt x="66710" y="120027"/>
                    <a:pt x="49530" y="134728"/>
                  </a:cubicBezTo>
                  <a:cubicBezTo>
                    <a:pt x="45351" y="139078"/>
                    <a:pt x="42422" y="144474"/>
                    <a:pt x="41053" y="150349"/>
                  </a:cubicBezTo>
                  <a:cubicBezTo>
                    <a:pt x="41053" y="150349"/>
                    <a:pt x="0" y="322751"/>
                    <a:pt x="0" y="325609"/>
                  </a:cubicBezTo>
                  <a:cubicBezTo>
                    <a:pt x="0" y="341391"/>
                    <a:pt x="12794" y="354184"/>
                    <a:pt x="28575" y="354184"/>
                  </a:cubicBezTo>
                  <a:cubicBezTo>
                    <a:pt x="41222" y="353859"/>
                    <a:pt x="52150" y="345256"/>
                    <a:pt x="55436" y="333038"/>
                  </a:cubicBezTo>
                  <a:lnTo>
                    <a:pt x="85154" y="210070"/>
                  </a:lnTo>
                  <a:lnTo>
                    <a:pt x="85154" y="605453"/>
                  </a:lnTo>
                  <a:lnTo>
                    <a:pt x="141446" y="605453"/>
                  </a:lnTo>
                  <a:lnTo>
                    <a:pt x="141446" y="351040"/>
                  </a:lnTo>
                  <a:lnTo>
                    <a:pt x="170021" y="351040"/>
                  </a:lnTo>
                  <a:lnTo>
                    <a:pt x="170021" y="605453"/>
                  </a:lnTo>
                  <a:lnTo>
                    <a:pt x="226219" y="605453"/>
                  </a:lnTo>
                  <a:lnTo>
                    <a:pt x="226219" y="208261"/>
                  </a:lnTo>
                  <a:lnTo>
                    <a:pt x="236696" y="253028"/>
                  </a:lnTo>
                  <a:cubicBezTo>
                    <a:pt x="237423" y="256123"/>
                    <a:pt x="239479" y="258737"/>
                    <a:pt x="242316" y="260172"/>
                  </a:cubicBezTo>
                  <a:cubicBezTo>
                    <a:pt x="253269" y="268579"/>
                    <a:pt x="266612" y="273282"/>
                    <a:pt x="280416" y="273602"/>
                  </a:cubicBezTo>
                  <a:cubicBezTo>
                    <a:pt x="289404" y="274860"/>
                    <a:pt x="298310" y="270815"/>
                    <a:pt x="303276" y="263220"/>
                  </a:cubicBezTo>
                  <a:lnTo>
                    <a:pt x="361379" y="167970"/>
                  </a:lnTo>
                  <a:cubicBezTo>
                    <a:pt x="365092" y="162114"/>
                    <a:pt x="366486" y="155082"/>
                    <a:pt x="365284" y="148253"/>
                  </a:cubicBezTo>
                  <a:lnTo>
                    <a:pt x="489109" y="24428"/>
                  </a:lnTo>
                  <a:cubicBezTo>
                    <a:pt x="494717" y="18844"/>
                    <a:pt x="494760" y="9777"/>
                    <a:pt x="489204" y="4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28295F-916E-9814-9713-65053F0B9D20}"/>
                </a:ext>
              </a:extLst>
            </p:cNvPr>
            <p:cNvSpPr/>
            <p:nvPr/>
          </p:nvSpPr>
          <p:spPr>
            <a:xfrm>
              <a:off x="8382001" y="2392340"/>
              <a:ext cx="542925" cy="390525"/>
            </a:xfrm>
            <a:custGeom>
              <a:avLst/>
              <a:gdLst>
                <a:gd name="connsiteX0" fmla="*/ 504825 w 542925"/>
                <a:gd name="connsiteY0" fmla="*/ 0 h 390525"/>
                <a:gd name="connsiteX1" fmla="*/ 38100 w 542925"/>
                <a:gd name="connsiteY1" fmla="*/ 0 h 390525"/>
                <a:gd name="connsiteX2" fmla="*/ 0 w 542925"/>
                <a:gd name="connsiteY2" fmla="*/ 38100 h 390525"/>
                <a:gd name="connsiteX3" fmla="*/ 0 w 542925"/>
                <a:gd name="connsiteY3" fmla="*/ 72390 h 390525"/>
                <a:gd name="connsiteX4" fmla="*/ 38100 w 542925"/>
                <a:gd name="connsiteY4" fmla="*/ 95250 h 390525"/>
                <a:gd name="connsiteX5" fmla="*/ 38100 w 542925"/>
                <a:gd name="connsiteY5" fmla="*/ 38100 h 390525"/>
                <a:gd name="connsiteX6" fmla="*/ 504825 w 542925"/>
                <a:gd name="connsiteY6" fmla="*/ 38100 h 390525"/>
                <a:gd name="connsiteX7" fmla="*/ 504825 w 542925"/>
                <a:gd name="connsiteY7" fmla="*/ 352425 h 390525"/>
                <a:gd name="connsiteX8" fmla="*/ 179737 w 542925"/>
                <a:gd name="connsiteY8" fmla="*/ 352425 h 390525"/>
                <a:gd name="connsiteX9" fmla="*/ 156496 w 542925"/>
                <a:gd name="connsiteY9" fmla="*/ 390525 h 390525"/>
                <a:gd name="connsiteX10" fmla="*/ 504825 w 542925"/>
                <a:gd name="connsiteY10" fmla="*/ 390525 h 390525"/>
                <a:gd name="connsiteX11" fmla="*/ 542925 w 542925"/>
                <a:gd name="connsiteY11" fmla="*/ 352425 h 390525"/>
                <a:gd name="connsiteX12" fmla="*/ 542925 w 542925"/>
                <a:gd name="connsiteY12" fmla="*/ 38100 h 390525"/>
                <a:gd name="connsiteX13" fmla="*/ 504825 w 542925"/>
                <a:gd name="connsiteY13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2925" h="390525">
                  <a:moveTo>
                    <a:pt x="504825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72390"/>
                  </a:lnTo>
                  <a:cubicBezTo>
                    <a:pt x="14564" y="76354"/>
                    <a:pt x="27748" y="84266"/>
                    <a:pt x="38100" y="95250"/>
                  </a:cubicBezTo>
                  <a:lnTo>
                    <a:pt x="38100" y="38100"/>
                  </a:lnTo>
                  <a:lnTo>
                    <a:pt x="504825" y="38100"/>
                  </a:lnTo>
                  <a:lnTo>
                    <a:pt x="504825" y="352425"/>
                  </a:lnTo>
                  <a:lnTo>
                    <a:pt x="179737" y="352425"/>
                  </a:lnTo>
                  <a:lnTo>
                    <a:pt x="156496" y="390525"/>
                  </a:lnTo>
                  <a:lnTo>
                    <a:pt x="504825" y="390525"/>
                  </a:lnTo>
                  <a:cubicBezTo>
                    <a:pt x="525867" y="390525"/>
                    <a:pt x="542925" y="373467"/>
                    <a:pt x="542925" y="352425"/>
                  </a:cubicBezTo>
                  <a:lnTo>
                    <a:pt x="542925" y="38100"/>
                  </a:lnTo>
                  <a:cubicBezTo>
                    <a:pt x="542925" y="17058"/>
                    <a:pt x="525867" y="0"/>
                    <a:pt x="5048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F6B4745-F0B9-6497-0549-2474FA2FE508}"/>
              </a:ext>
            </a:extLst>
          </p:cNvPr>
          <p:cNvSpPr txBox="1"/>
          <p:nvPr/>
        </p:nvSpPr>
        <p:spPr>
          <a:xfrm>
            <a:off x="9275104" y="2509683"/>
            <a:ext cx="18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Training Recommendation</a:t>
            </a:r>
          </a:p>
        </p:txBody>
      </p:sp>
      <p:pic>
        <p:nvPicPr>
          <p:cNvPr id="17" name="Picture 6" descr="Data Processing - Data Processing Icon - (417x409) Png Clipart Download">
            <a:extLst>
              <a:ext uri="{FF2B5EF4-FFF2-40B4-BE49-F238E27FC236}">
                <a16:creationId xmlns:a16="http://schemas.microsoft.com/office/drawing/2014/main" id="{ACD242E3-161B-7E8C-8AC4-2DB2126A0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33" y="2268673"/>
            <a:ext cx="465179" cy="50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01B99A-44C7-C7F9-15A8-9FE15B107679}"/>
              </a:ext>
            </a:extLst>
          </p:cNvPr>
          <p:cNvSpPr/>
          <p:nvPr/>
        </p:nvSpPr>
        <p:spPr>
          <a:xfrm>
            <a:off x="3547861" y="2771293"/>
            <a:ext cx="784916" cy="329105"/>
          </a:xfrm>
          <a:prstGeom prst="rightArrow">
            <a:avLst/>
          </a:prstGeom>
          <a:solidFill>
            <a:srgbClr val="017DB4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3707A5-906E-0871-A7C3-0E018982FBE5}"/>
              </a:ext>
            </a:extLst>
          </p:cNvPr>
          <p:cNvGrpSpPr/>
          <p:nvPr/>
        </p:nvGrpSpPr>
        <p:grpSpPr>
          <a:xfrm>
            <a:off x="4496230" y="1189471"/>
            <a:ext cx="3253770" cy="3206838"/>
            <a:chOff x="6971871" y="1140319"/>
            <a:chExt cx="3253770" cy="320683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DD353A-4912-DC58-C918-E3E0F508200F}"/>
                </a:ext>
              </a:extLst>
            </p:cNvPr>
            <p:cNvGrpSpPr/>
            <p:nvPr/>
          </p:nvGrpSpPr>
          <p:grpSpPr>
            <a:xfrm>
              <a:off x="7583932" y="3111067"/>
              <a:ext cx="2011586" cy="1236090"/>
              <a:chOff x="8808796" y="1410006"/>
              <a:chExt cx="2011586" cy="1236090"/>
            </a:xfrm>
          </p:grpSpPr>
          <p:pic>
            <p:nvPicPr>
              <p:cNvPr id="40" name="Picture 8" descr="Ai, artificial intelligence, monitoring, predictive analysis, report ...">
                <a:extLst>
                  <a:ext uri="{FF2B5EF4-FFF2-40B4-BE49-F238E27FC236}">
                    <a16:creationId xmlns:a16="http://schemas.microsoft.com/office/drawing/2014/main" id="{05E0F9D8-4927-C8D0-4DC0-72672521CA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53068" y="1410006"/>
                <a:ext cx="1073542" cy="1073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002B54-8519-5C29-F702-CECAFDA34C38}"/>
                  </a:ext>
                </a:extLst>
              </p:cNvPr>
              <p:cNvSpPr txBox="1"/>
              <p:nvPr/>
            </p:nvSpPr>
            <p:spPr>
              <a:xfrm>
                <a:off x="8808796" y="2338319"/>
                <a:ext cx="20115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AI Analysis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095C104-0112-5F2F-EA5D-62A7B5A36F8C}"/>
                </a:ext>
              </a:extLst>
            </p:cNvPr>
            <p:cNvGrpSpPr/>
            <p:nvPr/>
          </p:nvGrpSpPr>
          <p:grpSpPr>
            <a:xfrm>
              <a:off x="6971871" y="1140319"/>
              <a:ext cx="3253770" cy="2215166"/>
              <a:chOff x="4719443" y="1664010"/>
              <a:chExt cx="3950225" cy="260161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92F5728-6F4D-9D71-A330-2932C812454D}"/>
                  </a:ext>
                </a:extLst>
              </p:cNvPr>
              <p:cNvGrpSpPr/>
              <p:nvPr/>
            </p:nvGrpSpPr>
            <p:grpSpPr>
              <a:xfrm>
                <a:off x="4719443" y="2011352"/>
                <a:ext cx="2443807" cy="872061"/>
                <a:chOff x="2120869" y="3243192"/>
                <a:chExt cx="2543765" cy="887108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C801EC15-9A0A-A88B-2F12-B755C70BB3F4}"/>
                    </a:ext>
                  </a:extLst>
                </p:cNvPr>
                <p:cNvSpPr/>
                <p:nvPr/>
              </p:nvSpPr>
              <p:spPr>
                <a:xfrm>
                  <a:off x="2120869" y="3243192"/>
                  <a:ext cx="2543765" cy="887108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1AC3E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8" name="Graphic 37" descr="Badge Follow outline">
                  <a:extLst>
                    <a:ext uri="{FF2B5EF4-FFF2-40B4-BE49-F238E27FC236}">
                      <a16:creationId xmlns:a16="http://schemas.microsoft.com/office/drawing/2014/main" id="{A7BCF41A-E9AE-E2C1-FA24-C26F98F2BC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15624" y="3468863"/>
                  <a:ext cx="361158" cy="410549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37BB7FBA-5183-1F09-8772-B3772A0EB0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000" t="1392" r="12280" b="2253"/>
                <a:stretch/>
              </p:blipFill>
              <p:spPr>
                <a:xfrm>
                  <a:off x="2227088" y="3286153"/>
                  <a:ext cx="1022104" cy="813667"/>
                </a:xfrm>
                <a:prstGeom prst="rect">
                  <a:avLst/>
                </a:prstGeom>
              </p:spPr>
            </p:pic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7F6789A-84BF-40B5-C64C-3A4E54AC9F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8222" y="3919943"/>
                <a:ext cx="0" cy="306208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B407102-BEAB-57FA-488F-13155682BD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1148" y="3944365"/>
                <a:ext cx="0" cy="321258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8B09BDE-95DC-6317-5D97-73C68BC35B60}"/>
                  </a:ext>
                </a:extLst>
              </p:cNvPr>
              <p:cNvSpPr/>
              <p:nvPr/>
            </p:nvSpPr>
            <p:spPr>
              <a:xfrm>
                <a:off x="5121449" y="3509006"/>
                <a:ext cx="3356264" cy="431192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024C9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Backend Server</a:t>
                </a: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5DB270F-B7D3-ECE0-87D6-F79D25BF8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1676" y="2883414"/>
                <a:ext cx="0" cy="60243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864CEC4-A692-4EEE-7ACE-D2F925DC5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8603" y="2897243"/>
                <a:ext cx="0" cy="611763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4EBC1A2-1B16-1CFD-DEBC-09832F117D68}"/>
                  </a:ext>
                </a:extLst>
              </p:cNvPr>
              <p:cNvGrpSpPr/>
              <p:nvPr/>
            </p:nvGrpSpPr>
            <p:grpSpPr>
              <a:xfrm>
                <a:off x="7321656" y="1664010"/>
                <a:ext cx="1348012" cy="1836769"/>
                <a:chOff x="7355856" y="1572125"/>
                <a:chExt cx="1403149" cy="1868461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C6B62782-1220-C750-D035-50CE29FA2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289" r="31739" b="-4436"/>
                <a:stretch/>
              </p:blipFill>
              <p:spPr>
                <a:xfrm>
                  <a:off x="7459463" y="1790802"/>
                  <a:ext cx="1195936" cy="1157236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58D8EE4-84C7-FC05-7A49-4ADD9B8140FD}"/>
                    </a:ext>
                  </a:extLst>
                </p:cNvPr>
                <p:cNvSpPr txBox="1"/>
                <p:nvPr/>
              </p:nvSpPr>
              <p:spPr>
                <a:xfrm>
                  <a:off x="7355856" y="1572125"/>
                  <a:ext cx="1403149" cy="2757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entury Gothic" panose="020F0302020204030204"/>
                      <a:ea typeface="Open Sans" panose="020B0606030504020204" pitchFamily="34" charset="0"/>
                      <a:cs typeface="Open Sans" panose="020B0606030504020204" pitchFamily="34" charset="0"/>
                    </a:rPr>
                    <a:t>Employee Data</a:t>
                  </a: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6E6A8291-4887-8433-7EBB-792C4BA80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53664" y="2826636"/>
                  <a:ext cx="0" cy="61395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555460F-76B4-9D5C-3CC5-58F4E6468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3049" y="2848244"/>
                  <a:ext cx="0" cy="590999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pic>
            <p:nvPicPr>
              <p:cNvPr id="29" name="Google Shape;64;p13" descr="A computer screen shot of a number&#10;&#10;Description automatically generated">
                <a:extLst>
                  <a:ext uri="{FF2B5EF4-FFF2-40B4-BE49-F238E27FC236}">
                    <a16:creationId xmlns:a16="http://schemas.microsoft.com/office/drawing/2014/main" id="{B13007C7-16B0-A8C8-847E-126653A57C8F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 t="41844"/>
              <a:stretch/>
            </p:blipFill>
            <p:spPr>
              <a:xfrm>
                <a:off x="5142420" y="3055426"/>
                <a:ext cx="3335291" cy="2747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</p:pic>
          <p:sp>
            <p:nvSpPr>
              <p:cNvPr id="30" name="Google Shape;68;p13">
                <a:extLst>
                  <a:ext uri="{FF2B5EF4-FFF2-40B4-BE49-F238E27FC236}">
                    <a16:creationId xmlns:a16="http://schemas.microsoft.com/office/drawing/2014/main" id="{F9B93F27-7A97-10CA-A71B-813121985F01}"/>
                  </a:ext>
                </a:extLst>
              </p:cNvPr>
              <p:cNvSpPr/>
              <p:nvPr/>
            </p:nvSpPr>
            <p:spPr>
              <a:xfrm>
                <a:off x="5980546" y="2967098"/>
                <a:ext cx="397590" cy="411938"/>
              </a:xfrm>
              <a:prstGeom prst="pentagon">
                <a:avLst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50800" cap="flat" cmpd="sng">
                <a:solidFill>
                  <a:srgbClr val="4472C4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30450" tIns="30450" rIns="30450" bIns="3045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31" name="Google Shape;71;p13" descr="Lock outline">
                <a:extLst>
                  <a:ext uri="{FF2B5EF4-FFF2-40B4-BE49-F238E27FC236}">
                    <a16:creationId xmlns:a16="http://schemas.microsoft.com/office/drawing/2014/main" id="{9C9DDF40-8C11-56A2-86DA-48B374C1905D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6021034" y="3011002"/>
                <a:ext cx="316139" cy="3590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8500ED-8AD1-A591-B077-9A90E7F4191D}"/>
                  </a:ext>
                </a:extLst>
              </p:cNvPr>
              <p:cNvSpPr txBox="1"/>
              <p:nvPr/>
            </p:nvSpPr>
            <p:spPr>
              <a:xfrm>
                <a:off x="6251016" y="3275475"/>
                <a:ext cx="2177632" cy="271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Transorg’s AI Firewall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90F709-5691-CF7B-B189-CF8713D13E93}"/>
              </a:ext>
            </a:extLst>
          </p:cNvPr>
          <p:cNvGrpSpPr/>
          <p:nvPr/>
        </p:nvGrpSpPr>
        <p:grpSpPr>
          <a:xfrm>
            <a:off x="617318" y="1220883"/>
            <a:ext cx="2919663" cy="3143031"/>
            <a:chOff x="567086" y="1217466"/>
            <a:chExt cx="2919663" cy="314303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BF6AA08-7C38-69AD-3FE9-4DA674754363}"/>
                </a:ext>
              </a:extLst>
            </p:cNvPr>
            <p:cNvSpPr/>
            <p:nvPr/>
          </p:nvSpPr>
          <p:spPr>
            <a:xfrm>
              <a:off x="567086" y="1217466"/>
              <a:ext cx="2867921" cy="3143031"/>
            </a:xfrm>
            <a:prstGeom prst="rect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683B9A8-9121-BF81-B507-9F870D1DD7E7}"/>
                </a:ext>
              </a:extLst>
            </p:cNvPr>
            <p:cNvGrpSpPr/>
            <p:nvPr/>
          </p:nvGrpSpPr>
          <p:grpSpPr>
            <a:xfrm>
              <a:off x="784827" y="1481838"/>
              <a:ext cx="2701922" cy="2711430"/>
              <a:chOff x="1103803" y="1241704"/>
              <a:chExt cx="2701922" cy="2711430"/>
            </a:xfrm>
          </p:grpSpPr>
          <p:pic>
            <p:nvPicPr>
              <p:cNvPr id="46" name="Graphic 45" descr="Database outline">
                <a:extLst>
                  <a:ext uri="{FF2B5EF4-FFF2-40B4-BE49-F238E27FC236}">
                    <a16:creationId xmlns:a16="http://schemas.microsoft.com/office/drawing/2014/main" id="{E10CE837-DE53-0BFB-479B-2DA715150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517493" y="1998543"/>
                <a:ext cx="1288232" cy="1105867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878C3C-3EDB-DAB0-B3D1-EC9D75C0EAC1}"/>
                  </a:ext>
                </a:extLst>
              </p:cNvPr>
              <p:cNvSpPr txBox="1"/>
              <p:nvPr/>
            </p:nvSpPr>
            <p:spPr>
              <a:xfrm>
                <a:off x="2628019" y="3023389"/>
                <a:ext cx="1116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Data Input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68B53A0-4B21-974D-C7A8-92313113BCDA}"/>
                  </a:ext>
                </a:extLst>
              </p:cNvPr>
              <p:cNvGrpSpPr/>
              <p:nvPr/>
            </p:nvGrpSpPr>
            <p:grpSpPr>
              <a:xfrm>
                <a:off x="1103803" y="1241704"/>
                <a:ext cx="1167320" cy="873150"/>
                <a:chOff x="273511" y="831765"/>
                <a:chExt cx="1167320" cy="873150"/>
              </a:xfrm>
            </p:grpSpPr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88E813E1-C000-6610-3400-8BA0D0DB69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021341" y="898041"/>
                  <a:ext cx="273808" cy="320197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BAE58024-CBB8-691F-0144-D020573582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70906" y="878689"/>
                  <a:ext cx="346543" cy="358899"/>
                </a:xfrm>
                <a:prstGeom prst="rect">
                  <a:avLst/>
                </a:prstGeom>
              </p:spPr>
            </p:pic>
            <p:sp>
              <p:nvSpPr>
                <p:cNvPr id="2048" name="Rectangle: Rounded Corners 2047">
                  <a:extLst>
                    <a:ext uri="{FF2B5EF4-FFF2-40B4-BE49-F238E27FC236}">
                      <a16:creationId xmlns:a16="http://schemas.microsoft.com/office/drawing/2014/main" id="{396EBDFA-6AEF-0E8F-5018-7E8F254C0570}"/>
                    </a:ext>
                  </a:extLst>
                </p:cNvPr>
                <p:cNvSpPr/>
                <p:nvPr/>
              </p:nvSpPr>
              <p:spPr>
                <a:xfrm>
                  <a:off x="273511" y="831765"/>
                  <a:ext cx="1167320" cy="873150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rgbClr val="1AC3E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49" name="Graphic 2048" descr="Badge Follow outline">
                  <a:extLst>
                    <a:ext uri="{FF2B5EF4-FFF2-40B4-BE49-F238E27FC236}">
                      <a16:creationId xmlns:a16="http://schemas.microsoft.com/office/drawing/2014/main" id="{24905D21-949F-FB89-FFD4-AD07182E99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896" y="948397"/>
                  <a:ext cx="230551" cy="258185"/>
                </a:xfrm>
                <a:prstGeom prst="rect">
                  <a:avLst/>
                </a:prstGeom>
              </p:spPr>
            </p:pic>
            <p:pic>
              <p:nvPicPr>
                <p:cNvPr id="2051" name="Graphic 2050" descr="Badge Follow outline">
                  <a:extLst>
                    <a:ext uri="{FF2B5EF4-FFF2-40B4-BE49-F238E27FC236}">
                      <a16:creationId xmlns:a16="http://schemas.microsoft.com/office/drawing/2014/main" id="{F7FB118C-97D3-6EC6-AB20-3758D2418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635" y="1361277"/>
                  <a:ext cx="230551" cy="258185"/>
                </a:xfrm>
                <a:prstGeom prst="rect">
                  <a:avLst/>
                </a:prstGeom>
              </p:spPr>
            </p:pic>
            <p:pic>
              <p:nvPicPr>
                <p:cNvPr id="2052" name="Picture 2051">
                  <a:extLst>
                    <a:ext uri="{FF2B5EF4-FFF2-40B4-BE49-F238E27FC236}">
                      <a16:creationId xmlns:a16="http://schemas.microsoft.com/office/drawing/2014/main" id="{AD460A87-8F53-19D5-8440-5E17B03A8C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000" y="1287491"/>
                  <a:ext cx="374353" cy="383056"/>
                </a:xfrm>
                <a:prstGeom prst="rect">
                  <a:avLst/>
                </a:prstGeom>
              </p:spPr>
            </p:pic>
            <p:pic>
              <p:nvPicPr>
                <p:cNvPr id="2053" name="Graphic 2052" descr="Checklist with solid fill">
                  <a:extLst>
                    <a:ext uri="{FF2B5EF4-FFF2-40B4-BE49-F238E27FC236}">
                      <a16:creationId xmlns:a16="http://schemas.microsoft.com/office/drawing/2014/main" id="{ED986085-8C51-C976-9801-14D67EB75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9812" y="1266579"/>
                  <a:ext cx="374353" cy="403968"/>
                </a:xfrm>
                <a:prstGeom prst="rect">
                  <a:avLst/>
                </a:prstGeom>
              </p:spPr>
            </p:pic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68393F9-8ABF-C8BF-3094-6B8A6E1E3D87}"/>
                  </a:ext>
                </a:extLst>
              </p:cNvPr>
              <p:cNvSpPr txBox="1"/>
              <p:nvPr/>
            </p:nvSpPr>
            <p:spPr>
              <a:xfrm>
                <a:off x="1117567" y="2084883"/>
                <a:ext cx="1174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343B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Employee Assessment Data</a:t>
                </a:r>
              </a:p>
            </p:txBody>
          </p: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C1CE0C15-76BD-9EE6-B294-41CE2ED674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600" y="2647716"/>
                <a:ext cx="1083562" cy="132854"/>
              </a:xfrm>
              <a:prstGeom prst="bentConnector3">
                <a:avLst>
                  <a:gd name="adj1" fmla="val 226"/>
                </a:avLst>
              </a:prstGeom>
              <a:ln w="952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BD30D3-20C2-28EE-99D8-8911818A2746}"/>
                  </a:ext>
                </a:extLst>
              </p:cNvPr>
              <p:cNvSpPr txBox="1"/>
              <p:nvPr/>
            </p:nvSpPr>
            <p:spPr>
              <a:xfrm>
                <a:off x="1272971" y="2735299"/>
                <a:ext cx="821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Training Repository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2E64689-0881-8CD7-EBCC-8DF2C21B9767}"/>
                  </a:ext>
                </a:extLst>
              </p:cNvPr>
              <p:cNvGrpSpPr/>
              <p:nvPr/>
            </p:nvGrpSpPr>
            <p:grpSpPr>
              <a:xfrm>
                <a:off x="1103803" y="3079984"/>
                <a:ext cx="1167320" cy="873150"/>
                <a:chOff x="683255" y="2840863"/>
                <a:chExt cx="1167320" cy="87315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DA2F0E68-3BA5-C65C-522B-52BB06A80B7E}"/>
                    </a:ext>
                  </a:extLst>
                </p:cNvPr>
                <p:cNvGrpSpPr/>
                <p:nvPr/>
              </p:nvGrpSpPr>
              <p:grpSpPr>
                <a:xfrm>
                  <a:off x="683255" y="2840863"/>
                  <a:ext cx="1167320" cy="873150"/>
                  <a:chOff x="273511" y="831765"/>
                  <a:chExt cx="1167320" cy="873150"/>
                </a:xfrm>
              </p:grpSpPr>
              <p:pic>
                <p:nvPicPr>
                  <p:cNvPr id="59" name="Picture 58">
                    <a:extLst>
                      <a:ext uri="{FF2B5EF4-FFF2-40B4-BE49-F238E27FC236}">
                        <a16:creationId xmlns:a16="http://schemas.microsoft.com/office/drawing/2014/main" id="{982CF6EB-194E-25E6-BFE2-DD98A4F9DD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1021341" y="898041"/>
                    <a:ext cx="273808" cy="320197"/>
                  </a:xfrm>
                  <a:prstGeom prst="rect">
                    <a:avLst/>
                  </a:prstGeom>
                </p:spPr>
              </p:pic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5DA1D136-2E82-5D10-4A47-27C5AE7FA340}"/>
                      </a:ext>
                    </a:extLst>
                  </p:cNvPr>
                  <p:cNvSpPr/>
                  <p:nvPr/>
                </p:nvSpPr>
                <p:spPr>
                  <a:xfrm>
                    <a:off x="273511" y="831765"/>
                    <a:ext cx="1167320" cy="873150"/>
                  </a:xfrm>
                  <a:prstGeom prst="roundRect">
                    <a:avLst/>
                  </a:prstGeom>
                  <a:noFill/>
                  <a:ln w="12700" cap="flat" cmpd="sng" algn="ctr">
                    <a:solidFill>
                      <a:srgbClr val="1AC3E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entury Gothic" panose="020F03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61" name="Graphic 60" descr="Badge Follow outline">
                    <a:extLst>
                      <a:ext uri="{FF2B5EF4-FFF2-40B4-BE49-F238E27FC236}">
                        <a16:creationId xmlns:a16="http://schemas.microsoft.com/office/drawing/2014/main" id="{0AC86610-F90B-573F-74CA-B085DB5394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1896" y="948397"/>
                    <a:ext cx="230551" cy="25818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55E5279C-4AB4-A3B2-0C1D-B2D7CA71F0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duotone>
                    <a:srgbClr val="1AC3E4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4746" y="3309408"/>
                  <a:ext cx="342447" cy="358899"/>
                </a:xfrm>
                <a:prstGeom prst="rect">
                  <a:avLst/>
                </a:prstGeom>
              </p:spPr>
            </p:pic>
            <p:pic>
              <p:nvPicPr>
                <p:cNvPr id="56" name="Graphic 55" descr="Badge Follow outline">
                  <a:extLst>
                    <a:ext uri="{FF2B5EF4-FFF2-40B4-BE49-F238E27FC236}">
                      <a16:creationId xmlns:a16="http://schemas.microsoft.com/office/drawing/2014/main" id="{BCEAEAB0-C5C6-8F4F-D625-6D43D8DB7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4576" y="3372031"/>
                  <a:ext cx="230551" cy="258185"/>
                </a:xfrm>
                <a:prstGeom prst="rect">
                  <a:avLst/>
                </a:prstGeom>
              </p:spPr>
            </p:pic>
            <p:pic>
              <p:nvPicPr>
                <p:cNvPr id="57" name="Graphic 56" descr="Database with solid fill">
                  <a:extLst>
                    <a:ext uri="{FF2B5EF4-FFF2-40B4-BE49-F238E27FC236}">
                      <a16:creationId xmlns:a16="http://schemas.microsoft.com/office/drawing/2014/main" id="{F3D19F41-E064-0947-F104-4C7213CA82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901" y="2871946"/>
                  <a:ext cx="429281" cy="429281"/>
                </a:xfrm>
                <a:prstGeom prst="rect">
                  <a:avLst/>
                </a:prstGeom>
              </p:spPr>
            </p:pic>
            <p:pic>
              <p:nvPicPr>
                <p:cNvPr id="58" name="Graphic 57" descr="Presentation with media with solid fill">
                  <a:extLst>
                    <a:ext uri="{FF2B5EF4-FFF2-40B4-BE49-F238E27FC236}">
                      <a16:creationId xmlns:a16="http://schemas.microsoft.com/office/drawing/2014/main" id="{496892E5-D285-A224-A587-0E0FAF126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1901" y="3309408"/>
                  <a:ext cx="358899" cy="358899"/>
                </a:xfrm>
                <a:prstGeom prst="rect">
                  <a:avLst/>
                </a:prstGeom>
              </p:spPr>
            </p:pic>
          </p:grpSp>
          <p:sp>
            <p:nvSpPr>
              <p:cNvPr id="53" name="Arrow: Up 52">
                <a:extLst>
                  <a:ext uri="{FF2B5EF4-FFF2-40B4-BE49-F238E27FC236}">
                    <a16:creationId xmlns:a16="http://schemas.microsoft.com/office/drawing/2014/main" id="{4B0A7F03-D536-3941-3656-CA1002C4EED4}"/>
                  </a:ext>
                </a:extLst>
              </p:cNvPr>
              <p:cNvSpPr/>
              <p:nvPr/>
            </p:nvSpPr>
            <p:spPr>
              <a:xfrm flipV="1">
                <a:off x="2954274" y="1785890"/>
                <a:ext cx="414669" cy="478465"/>
              </a:xfrm>
              <a:prstGeom prst="upArrow">
                <a:avLst/>
              </a:prstGeom>
              <a:solidFill>
                <a:srgbClr val="017DB4"/>
              </a:solidFill>
              <a:ln w="9525">
                <a:solidFill>
                  <a:srgbClr val="017DB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90C6399E-D92E-3952-973D-99F99D0EB74B}"/>
                </a:ext>
              </a:extLst>
            </p:cNvPr>
            <p:cNvCxnSpPr>
              <a:cxnSpLocks/>
            </p:cNvCxnSpPr>
            <p:nvPr/>
          </p:nvCxnSpPr>
          <p:spPr>
            <a:xfrm>
              <a:off x="1355617" y="2651105"/>
              <a:ext cx="1080569" cy="109304"/>
            </a:xfrm>
            <a:prstGeom prst="bentConnector3">
              <a:avLst>
                <a:gd name="adj1" fmla="val 595"/>
              </a:avLst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" name="Graphic 2053" descr="Hourglass 90% with solid fill">
            <a:extLst>
              <a:ext uri="{FF2B5EF4-FFF2-40B4-BE49-F238E27FC236}">
                <a16:creationId xmlns:a16="http://schemas.microsoft.com/office/drawing/2014/main" id="{8FA612D8-EB59-70EA-0716-DBD9C5C0AC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64677" y="3451735"/>
            <a:ext cx="449582" cy="449582"/>
          </a:xfrm>
          <a:prstGeom prst="rect">
            <a:avLst/>
          </a:prstGeom>
        </p:spPr>
      </p:pic>
      <p:pic>
        <p:nvPicPr>
          <p:cNvPr id="2055" name="Graphic 2054" descr="Monthly calendar with solid fill">
            <a:extLst>
              <a:ext uri="{FF2B5EF4-FFF2-40B4-BE49-F238E27FC236}">
                <a16:creationId xmlns:a16="http://schemas.microsoft.com/office/drawing/2014/main" id="{0FB4E602-BAEF-6142-8B57-711D9FCC9FB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987935" y="3417411"/>
            <a:ext cx="526267" cy="526267"/>
          </a:xfrm>
          <a:prstGeom prst="rect">
            <a:avLst/>
          </a:prstGeom>
        </p:spPr>
      </p:pic>
      <p:sp>
        <p:nvSpPr>
          <p:cNvPr id="2056" name="TextBox 2055">
            <a:extLst>
              <a:ext uri="{FF2B5EF4-FFF2-40B4-BE49-F238E27FC236}">
                <a16:creationId xmlns:a16="http://schemas.microsoft.com/office/drawing/2014/main" id="{C906EF70-AC9B-8CF8-A906-E3CE1A08F627}"/>
              </a:ext>
            </a:extLst>
          </p:cNvPr>
          <p:cNvSpPr txBox="1"/>
          <p:nvPr/>
        </p:nvSpPr>
        <p:spPr>
          <a:xfrm>
            <a:off x="9840280" y="3851286"/>
            <a:ext cx="82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Employee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Bandwidth</a:t>
            </a: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8E212AE0-0160-83D0-7EE1-56FFB8963C26}"/>
              </a:ext>
            </a:extLst>
          </p:cNvPr>
          <p:cNvSpPr txBox="1"/>
          <p:nvPr/>
        </p:nvSpPr>
        <p:spPr>
          <a:xfrm>
            <a:off x="9049967" y="3856000"/>
            <a:ext cx="87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Customised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Time period</a:t>
            </a:r>
          </a:p>
        </p:txBody>
      </p:sp>
      <p:pic>
        <p:nvPicPr>
          <p:cNvPr id="2058" name="Graphic 2057" descr="Target Audience with solid fill">
            <a:extLst>
              <a:ext uri="{FF2B5EF4-FFF2-40B4-BE49-F238E27FC236}">
                <a16:creationId xmlns:a16="http://schemas.microsoft.com/office/drawing/2014/main" id="{E67E8CD1-BE63-7730-6696-644A2FE4D87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684219" y="3447596"/>
            <a:ext cx="526268" cy="453721"/>
          </a:xfrm>
          <a:prstGeom prst="rect">
            <a:avLst/>
          </a:prstGeom>
        </p:spPr>
      </p:pic>
      <p:sp>
        <p:nvSpPr>
          <p:cNvPr id="2059" name="Rectangle: Rounded Corners 2058">
            <a:extLst>
              <a:ext uri="{FF2B5EF4-FFF2-40B4-BE49-F238E27FC236}">
                <a16:creationId xmlns:a16="http://schemas.microsoft.com/office/drawing/2014/main" id="{9F7ECBC2-3977-6B31-38C7-E4BCB9EE8B13}"/>
              </a:ext>
            </a:extLst>
          </p:cNvPr>
          <p:cNvSpPr/>
          <p:nvPr/>
        </p:nvSpPr>
        <p:spPr>
          <a:xfrm>
            <a:off x="9345435" y="1372507"/>
            <a:ext cx="1735068" cy="1839295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B5FD7B5F-1C2A-CAA2-6EA1-AD9DA5295B34}"/>
              </a:ext>
            </a:extLst>
          </p:cNvPr>
          <p:cNvSpPr txBox="1"/>
          <p:nvPr/>
        </p:nvSpPr>
        <p:spPr>
          <a:xfrm>
            <a:off x="10498019" y="3856000"/>
            <a:ext cx="87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Personalized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Roadmap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51DAF890-9958-5F6E-AD42-F39894D6A09B}"/>
              </a:ext>
            </a:extLst>
          </p:cNvPr>
          <p:cNvSpPr/>
          <p:nvPr/>
        </p:nvSpPr>
        <p:spPr>
          <a:xfrm>
            <a:off x="9139239" y="3417411"/>
            <a:ext cx="2134932" cy="803207"/>
          </a:xfrm>
          <a:prstGeom prst="rect">
            <a:avLst/>
          </a:prstGeom>
          <a:noFill/>
          <a:ln w="63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84A0B849-06D3-1513-FCB8-6BFEBA4156CE}"/>
              </a:ext>
            </a:extLst>
          </p:cNvPr>
          <p:cNvCxnSpPr>
            <a:cxnSpLocks/>
          </p:cNvCxnSpPr>
          <p:nvPr/>
        </p:nvCxnSpPr>
        <p:spPr>
          <a:xfrm>
            <a:off x="10261944" y="3239031"/>
            <a:ext cx="0" cy="17322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66" name="Graphic 2065" descr="Board Of Directors with solid fill">
            <a:extLst>
              <a:ext uri="{FF2B5EF4-FFF2-40B4-BE49-F238E27FC236}">
                <a16:creationId xmlns:a16="http://schemas.microsoft.com/office/drawing/2014/main" id="{106C7DE0-2E2E-0544-3F74-CF0E4E1D698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116549" y="4685742"/>
            <a:ext cx="631456" cy="631456"/>
          </a:xfrm>
          <a:prstGeom prst="rect">
            <a:avLst/>
          </a:prstGeom>
        </p:spPr>
      </p:pic>
      <p:sp>
        <p:nvSpPr>
          <p:cNvPr id="2067" name="TextBox 2066">
            <a:extLst>
              <a:ext uri="{FF2B5EF4-FFF2-40B4-BE49-F238E27FC236}">
                <a16:creationId xmlns:a16="http://schemas.microsoft.com/office/drawing/2014/main" id="{71FEA949-9E45-9067-6D72-B5F7D28CEF5B}"/>
              </a:ext>
            </a:extLst>
          </p:cNvPr>
          <p:cNvSpPr txBox="1"/>
          <p:nvPr/>
        </p:nvSpPr>
        <p:spPr>
          <a:xfrm>
            <a:off x="8693214" y="5470983"/>
            <a:ext cx="148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Training Review and approval</a:t>
            </a:r>
          </a:p>
        </p:txBody>
      </p:sp>
      <p:pic>
        <p:nvPicPr>
          <p:cNvPr id="2068" name="Graphic 2067" descr="Business Growth with solid fill">
            <a:extLst>
              <a:ext uri="{FF2B5EF4-FFF2-40B4-BE49-F238E27FC236}">
                <a16:creationId xmlns:a16="http://schemas.microsoft.com/office/drawing/2014/main" id="{D795DFFC-D8F5-34AE-6BD7-0C2A669DFD8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787154" y="4673349"/>
            <a:ext cx="741796" cy="741796"/>
          </a:xfrm>
          <a:prstGeom prst="rect">
            <a:avLst/>
          </a:prstGeom>
        </p:spPr>
      </p:pic>
      <p:sp>
        <p:nvSpPr>
          <p:cNvPr id="2069" name="TextBox 2068">
            <a:extLst>
              <a:ext uri="{FF2B5EF4-FFF2-40B4-BE49-F238E27FC236}">
                <a16:creationId xmlns:a16="http://schemas.microsoft.com/office/drawing/2014/main" id="{7705AE31-7318-B4BF-FA90-C03429C11AA9}"/>
              </a:ext>
            </a:extLst>
          </p:cNvPr>
          <p:cNvSpPr txBox="1"/>
          <p:nvPr/>
        </p:nvSpPr>
        <p:spPr>
          <a:xfrm>
            <a:off x="2044589" y="5514006"/>
            <a:ext cx="21112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Monitoring and Feedback</a:t>
            </a:r>
          </a:p>
        </p:txBody>
      </p: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0C11462C-9176-9BB3-0DDB-C8031EEA1D87}"/>
              </a:ext>
            </a:extLst>
          </p:cNvPr>
          <p:cNvGrpSpPr/>
          <p:nvPr/>
        </p:nvGrpSpPr>
        <p:grpSpPr>
          <a:xfrm>
            <a:off x="4400486" y="4673348"/>
            <a:ext cx="3386119" cy="1903903"/>
            <a:chOff x="6497220" y="4710398"/>
            <a:chExt cx="2653248" cy="1629866"/>
          </a:xfrm>
        </p:grpSpPr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FB5A7F4C-1EE5-A260-D398-37DF755BE369}"/>
                </a:ext>
              </a:extLst>
            </p:cNvPr>
            <p:cNvSpPr/>
            <p:nvPr/>
          </p:nvSpPr>
          <p:spPr>
            <a:xfrm>
              <a:off x="6497220" y="4777299"/>
              <a:ext cx="2653248" cy="1562965"/>
            </a:xfrm>
            <a:prstGeom prst="rect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2072" name="TextBox 2071">
              <a:extLst>
                <a:ext uri="{FF2B5EF4-FFF2-40B4-BE49-F238E27FC236}">
                  <a16:creationId xmlns:a16="http://schemas.microsoft.com/office/drawing/2014/main" id="{0EDE2BCA-3C00-C8C4-4812-A59690CB7739}"/>
                </a:ext>
              </a:extLst>
            </p:cNvPr>
            <p:cNvSpPr txBox="1"/>
            <p:nvPr/>
          </p:nvSpPr>
          <p:spPr>
            <a:xfrm>
              <a:off x="6665708" y="5723285"/>
              <a:ext cx="2348458" cy="44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Notification,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Implementation, Assessment</a:t>
              </a:r>
            </a:p>
          </p:txBody>
        </p:sp>
        <p:grpSp>
          <p:nvGrpSpPr>
            <p:cNvPr id="2073" name="Group 2072">
              <a:extLst>
                <a:ext uri="{FF2B5EF4-FFF2-40B4-BE49-F238E27FC236}">
                  <a16:creationId xmlns:a16="http://schemas.microsoft.com/office/drawing/2014/main" id="{E35AC946-9A0E-C70A-C8C4-3D84A485BD7C}"/>
                </a:ext>
              </a:extLst>
            </p:cNvPr>
            <p:cNvGrpSpPr/>
            <p:nvPr/>
          </p:nvGrpSpPr>
          <p:grpSpPr>
            <a:xfrm>
              <a:off x="8115041" y="4710398"/>
              <a:ext cx="808865" cy="962493"/>
              <a:chOff x="9536669" y="2095338"/>
              <a:chExt cx="1154987" cy="1333662"/>
            </a:xfrm>
          </p:grpSpPr>
          <p:pic>
            <p:nvPicPr>
              <p:cNvPr id="2076" name="Graphic 2075" descr="Boardroom with solid fill">
                <a:extLst>
                  <a:ext uri="{FF2B5EF4-FFF2-40B4-BE49-F238E27FC236}">
                    <a16:creationId xmlns:a16="http://schemas.microsoft.com/office/drawing/2014/main" id="{0C6AD4F9-0A73-6C78-B084-DF5A2D61F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9536669" y="2095338"/>
                <a:ext cx="1154987" cy="1154987"/>
              </a:xfrm>
              <a:prstGeom prst="rect">
                <a:avLst/>
              </a:prstGeom>
            </p:spPr>
          </p:pic>
          <p:pic>
            <p:nvPicPr>
              <p:cNvPr id="2077" name="Graphic 2076" descr="Rating Star with solid fill">
                <a:extLst>
                  <a:ext uri="{FF2B5EF4-FFF2-40B4-BE49-F238E27FC236}">
                    <a16:creationId xmlns:a16="http://schemas.microsoft.com/office/drawing/2014/main" id="{10E64F66-D263-F9F5-2FEF-F5BE810BA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9716759" y="2874062"/>
                <a:ext cx="777575" cy="554938"/>
              </a:xfrm>
              <a:prstGeom prst="rect">
                <a:avLst/>
              </a:prstGeom>
            </p:spPr>
          </p:pic>
        </p:grpSp>
        <p:pic>
          <p:nvPicPr>
            <p:cNvPr id="2074" name="Graphic 2073" descr="Phone Vibration with solid fill">
              <a:extLst>
                <a:ext uri="{FF2B5EF4-FFF2-40B4-BE49-F238E27FC236}">
                  <a16:creationId xmlns:a16="http://schemas.microsoft.com/office/drawing/2014/main" id="{8FF063CE-01C5-05E6-E6AC-A4801B58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7432453" y="4883113"/>
              <a:ext cx="673455" cy="673455"/>
            </a:xfrm>
            <a:prstGeom prst="rect">
              <a:avLst/>
            </a:prstGeom>
          </p:spPr>
        </p:pic>
        <p:pic>
          <p:nvPicPr>
            <p:cNvPr id="2075" name="Graphic 2074" descr="Circular flowchart with solid fill">
              <a:extLst>
                <a:ext uri="{FF2B5EF4-FFF2-40B4-BE49-F238E27FC236}">
                  <a16:creationId xmlns:a16="http://schemas.microsoft.com/office/drawing/2014/main" id="{DFB1CFE9-3DB9-46ED-61AA-813F251F3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6691010" y="4883113"/>
              <a:ext cx="673456" cy="673456"/>
            </a:xfrm>
            <a:prstGeom prst="rect">
              <a:avLst/>
            </a:prstGeom>
          </p:spPr>
        </p:pic>
      </p:grpSp>
      <p:pic>
        <p:nvPicPr>
          <p:cNvPr id="2078" name="Picture 2077">
            <a:extLst>
              <a:ext uri="{FF2B5EF4-FFF2-40B4-BE49-F238E27FC236}">
                <a16:creationId xmlns:a16="http://schemas.microsoft.com/office/drawing/2014/main" id="{8A1C509B-5812-3129-2563-B94EAF1D7DE1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5718661" y="1554175"/>
            <a:ext cx="757101" cy="461277"/>
          </a:xfrm>
          <a:prstGeom prst="rect">
            <a:avLst/>
          </a:prstGeom>
        </p:spPr>
      </p:pic>
      <p:sp>
        <p:nvSpPr>
          <p:cNvPr id="2079" name="TextBox 2078">
            <a:extLst>
              <a:ext uri="{FF2B5EF4-FFF2-40B4-BE49-F238E27FC236}">
                <a16:creationId xmlns:a16="http://schemas.microsoft.com/office/drawing/2014/main" id="{9610BAE6-17AF-79DA-33FC-ADF7B4417DE0}"/>
              </a:ext>
            </a:extLst>
          </p:cNvPr>
          <p:cNvSpPr txBox="1"/>
          <p:nvPr/>
        </p:nvSpPr>
        <p:spPr>
          <a:xfrm>
            <a:off x="5599257" y="1999807"/>
            <a:ext cx="925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Open Sans" panose="020B0606030504020204" pitchFamily="34" charset="0"/>
                <a:cs typeface="Open Sans" panose="020B0606030504020204" pitchFamily="34" charset="0"/>
              </a:rPr>
              <a:t>Azure Open AI</a:t>
            </a:r>
          </a:p>
        </p:txBody>
      </p:sp>
      <p:pic>
        <p:nvPicPr>
          <p:cNvPr id="2080" name="Graphic 2079" descr="Blackboard with solid fill">
            <a:extLst>
              <a:ext uri="{FF2B5EF4-FFF2-40B4-BE49-F238E27FC236}">
                <a16:creationId xmlns:a16="http://schemas.microsoft.com/office/drawing/2014/main" id="{1785E601-24E0-CA12-54A9-58C9AE96129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921974" y="2303692"/>
            <a:ext cx="683272" cy="564909"/>
          </a:xfrm>
          <a:prstGeom prst="rect">
            <a:avLst/>
          </a:prstGeom>
        </p:spPr>
      </p:pic>
      <p:sp>
        <p:nvSpPr>
          <p:cNvPr id="2081" name="TextBox 2080">
            <a:extLst>
              <a:ext uri="{FF2B5EF4-FFF2-40B4-BE49-F238E27FC236}">
                <a16:creationId xmlns:a16="http://schemas.microsoft.com/office/drawing/2014/main" id="{4D2F8517-C6B1-65DF-C10E-BB3432908ED7}"/>
              </a:ext>
            </a:extLst>
          </p:cNvPr>
          <p:cNvSpPr txBox="1"/>
          <p:nvPr/>
        </p:nvSpPr>
        <p:spPr>
          <a:xfrm>
            <a:off x="7762236" y="3057781"/>
            <a:ext cx="113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Training roadmap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F07CB797-0DA1-B86D-A5EB-0F253F752D42}"/>
              </a:ext>
            </a:extLst>
          </p:cNvPr>
          <p:cNvSpPr txBox="1"/>
          <p:nvPr/>
        </p:nvSpPr>
        <p:spPr>
          <a:xfrm>
            <a:off x="3427502" y="3016046"/>
            <a:ext cx="1044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Integration and Preprocessing</a:t>
            </a:r>
          </a:p>
        </p:txBody>
      </p:sp>
      <p:sp>
        <p:nvSpPr>
          <p:cNvPr id="2083" name="Arrow: Right 2082">
            <a:extLst>
              <a:ext uri="{FF2B5EF4-FFF2-40B4-BE49-F238E27FC236}">
                <a16:creationId xmlns:a16="http://schemas.microsoft.com/office/drawing/2014/main" id="{029CFB0F-B6B2-85D6-CCF2-C27BAB11A0A1}"/>
              </a:ext>
            </a:extLst>
          </p:cNvPr>
          <p:cNvSpPr/>
          <p:nvPr/>
        </p:nvSpPr>
        <p:spPr>
          <a:xfrm>
            <a:off x="7921974" y="2779427"/>
            <a:ext cx="784916" cy="329105"/>
          </a:xfrm>
          <a:prstGeom prst="rightArrow">
            <a:avLst/>
          </a:prstGeom>
          <a:solidFill>
            <a:srgbClr val="017DB4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84" name="Arrow: Bent-Up 2083">
            <a:extLst>
              <a:ext uri="{FF2B5EF4-FFF2-40B4-BE49-F238E27FC236}">
                <a16:creationId xmlns:a16="http://schemas.microsoft.com/office/drawing/2014/main" id="{280F0B42-1731-08FC-05FC-692C9A6C5CB6}"/>
              </a:ext>
            </a:extLst>
          </p:cNvPr>
          <p:cNvSpPr/>
          <p:nvPr/>
        </p:nvSpPr>
        <p:spPr>
          <a:xfrm flipH="1">
            <a:off x="2209949" y="4822831"/>
            <a:ext cx="1596315" cy="694802"/>
          </a:xfrm>
          <a:prstGeom prst="bentUpArrow">
            <a:avLst>
              <a:gd name="adj1" fmla="val 25000"/>
              <a:gd name="adj2" fmla="val 25000"/>
              <a:gd name="adj3" fmla="val 35542"/>
            </a:avLst>
          </a:prstGeom>
          <a:solidFill>
            <a:srgbClr val="017DB4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85" name="Arrow: Bent-Up 2084">
            <a:extLst>
              <a:ext uri="{FF2B5EF4-FFF2-40B4-BE49-F238E27FC236}">
                <a16:creationId xmlns:a16="http://schemas.microsoft.com/office/drawing/2014/main" id="{32EE9C26-07F2-F364-9C8F-65BEA78583A8}"/>
              </a:ext>
            </a:extLst>
          </p:cNvPr>
          <p:cNvSpPr/>
          <p:nvPr/>
        </p:nvSpPr>
        <p:spPr>
          <a:xfrm rot="16200000" flipH="1">
            <a:off x="8934327" y="4401069"/>
            <a:ext cx="707886" cy="1551800"/>
          </a:xfrm>
          <a:prstGeom prst="bentUpArrow">
            <a:avLst>
              <a:gd name="adj1" fmla="val 25000"/>
              <a:gd name="adj2" fmla="val 21552"/>
              <a:gd name="adj3" fmla="val 35542"/>
            </a:avLst>
          </a:prstGeom>
          <a:solidFill>
            <a:srgbClr val="017DB4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FC5208-6EAD-DB50-09B0-4D51117CBF4A}"/>
              </a:ext>
            </a:extLst>
          </p:cNvPr>
          <p:cNvSpPr/>
          <p:nvPr/>
        </p:nvSpPr>
        <p:spPr>
          <a:xfrm>
            <a:off x="196189" y="234358"/>
            <a:ext cx="163332" cy="3335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1C47C32B-90FA-75FD-3DD7-1B5A6DA21C58}"/>
              </a:ext>
            </a:extLst>
          </p:cNvPr>
          <p:cNvSpPr txBox="1">
            <a:spLocks/>
          </p:cNvSpPr>
          <p:nvPr/>
        </p:nvSpPr>
        <p:spPr>
          <a:xfrm>
            <a:off x="356062" y="191201"/>
            <a:ext cx="9352572" cy="383182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Century Gothic" panose="020B0502020202020204" pitchFamily="34" charset="0"/>
              </a:rPr>
              <a:t>Learning &amp; Development Process Flow</a:t>
            </a:r>
          </a:p>
        </p:txBody>
      </p:sp>
    </p:spTree>
    <p:extLst>
      <p:ext uri="{BB962C8B-B14F-4D97-AF65-F5344CB8AC3E}">
        <p14:creationId xmlns:p14="http://schemas.microsoft.com/office/powerpoint/2010/main" val="361938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2D562E7-0921-FA86-652C-F8D2215836F3}"/>
              </a:ext>
            </a:extLst>
          </p:cNvPr>
          <p:cNvCxnSpPr/>
          <p:nvPr/>
        </p:nvCxnSpPr>
        <p:spPr>
          <a:xfrm rot="10800000">
            <a:off x="1392670" y="2665412"/>
            <a:ext cx="4703330" cy="757518"/>
          </a:xfrm>
          <a:prstGeom prst="bentConnector3">
            <a:avLst>
              <a:gd name="adj1" fmla="val -21"/>
            </a:avLst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7B9A787-A56D-1883-AFD7-F59877B0D58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345746" y="2381343"/>
            <a:ext cx="4925233" cy="1041587"/>
          </a:xfrm>
          <a:prstGeom prst="bentConnector2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5762E90-95CD-CA45-0DAE-4326FDF84DDE}"/>
              </a:ext>
            </a:extLst>
          </p:cNvPr>
          <p:cNvSpPr/>
          <p:nvPr/>
        </p:nvSpPr>
        <p:spPr>
          <a:xfrm>
            <a:off x="11835938" y="234358"/>
            <a:ext cx="304800" cy="304800"/>
          </a:xfrm>
          <a:prstGeom prst="ellipse">
            <a:avLst/>
          </a:prstGeom>
          <a:solidFill>
            <a:srgbClr val="EFF0F3"/>
          </a:solidFill>
          <a:ln w="12700" cap="flat" cmpd="sng" algn="ctr">
            <a:solidFill>
              <a:srgbClr val="EFF0F3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B4ED37-D3A1-1FA1-D3F0-6D769D38EEB7}"/>
              </a:ext>
            </a:extLst>
          </p:cNvPr>
          <p:cNvSpPr txBox="1"/>
          <p:nvPr/>
        </p:nvSpPr>
        <p:spPr>
          <a:xfrm>
            <a:off x="11627511" y="290459"/>
            <a:ext cx="736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fld id="{ADFD2030-097E-4139-82A5-CA245ACEE337}" type="slidenum">
              <a:rPr lang="en-US" sz="1200" smtClean="0">
                <a:solidFill>
                  <a:srgbClr val="272D39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>
                <a:defRPr/>
              </a:pPr>
              <a:t>11</a:t>
            </a:fld>
            <a:endParaRPr lang="en-US" sz="1200" dirty="0">
              <a:solidFill>
                <a:srgbClr val="272D39"/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BE9167-03B2-4E69-A063-3FE938AB7785}"/>
              </a:ext>
            </a:extLst>
          </p:cNvPr>
          <p:cNvSpPr/>
          <p:nvPr/>
        </p:nvSpPr>
        <p:spPr>
          <a:xfrm>
            <a:off x="196189" y="234358"/>
            <a:ext cx="163332" cy="3335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 Gothic" panose="020B0502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4F63BD-BCBC-FF40-2A56-EF7974899D40}"/>
              </a:ext>
            </a:extLst>
          </p:cNvPr>
          <p:cNvGrpSpPr/>
          <p:nvPr/>
        </p:nvGrpSpPr>
        <p:grpSpPr>
          <a:xfrm>
            <a:off x="436546" y="745082"/>
            <a:ext cx="11153529" cy="5854213"/>
            <a:chOff x="367666" y="878069"/>
            <a:chExt cx="11153529" cy="5854213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BD1547AD-D10D-ACE1-5A01-F1CD16C4E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8376" y="904045"/>
              <a:ext cx="532848" cy="37152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E6BE70-06D4-D7CC-9694-0F20F015EBC5}"/>
                </a:ext>
              </a:extLst>
            </p:cNvPr>
            <p:cNvSpPr/>
            <p:nvPr/>
          </p:nvSpPr>
          <p:spPr>
            <a:xfrm>
              <a:off x="3385268" y="878069"/>
              <a:ext cx="8135927" cy="5854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entury Gothic" panose="020B0502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94E418-D207-E501-6ABD-5DDF2D33F950}"/>
                </a:ext>
              </a:extLst>
            </p:cNvPr>
            <p:cNvSpPr/>
            <p:nvPr/>
          </p:nvSpPr>
          <p:spPr>
            <a:xfrm>
              <a:off x="2734612" y="5422145"/>
              <a:ext cx="1391962" cy="24502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B4CEE77-163F-E582-413D-5D9C3E198F75}"/>
                </a:ext>
              </a:extLst>
            </p:cNvPr>
            <p:cNvSpPr txBox="1"/>
            <p:nvPr/>
          </p:nvSpPr>
          <p:spPr>
            <a:xfrm>
              <a:off x="2712961" y="5399204"/>
              <a:ext cx="1590973" cy="27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0B050"/>
                  </a:solidFill>
                </a:rPr>
                <a:t>Transorg’s AI Firewall</a:t>
              </a:r>
            </a:p>
          </p:txBody>
        </p: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EF5264AA-24CE-FC00-2C9B-C8B601FCFA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6860" y="4042875"/>
              <a:ext cx="21087" cy="1551698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47126F5-E412-6D58-77E6-6E7B2E1F5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083" t="18449" r="27249" b="16948"/>
            <a:stretch/>
          </p:blipFill>
          <p:spPr>
            <a:xfrm>
              <a:off x="3536302" y="6220280"/>
              <a:ext cx="602197" cy="491986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AF7570C1-B743-894F-E633-1A21AB560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045" y="6241034"/>
              <a:ext cx="504225" cy="39886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DBE6ADE-7B04-3709-BF20-6AF1E4915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61149" y="3433021"/>
              <a:ext cx="1008000" cy="563295"/>
            </a:xfrm>
            <a:prstGeom prst="rect">
              <a:avLst/>
            </a:prstGeom>
          </p:spPr>
        </p:pic>
        <p:pic>
          <p:nvPicPr>
            <p:cNvPr id="36" name="Picture 2" descr="Azure Web Apps の ステージングスロット - メモログ">
              <a:extLst>
                <a:ext uri="{FF2B5EF4-FFF2-40B4-BE49-F238E27FC236}">
                  <a16:creationId xmlns:a16="http://schemas.microsoft.com/office/drawing/2014/main" id="{45CBBB3E-5907-6334-DC7B-2BA62C5F2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845817" y="4728207"/>
              <a:ext cx="707202" cy="610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317F140-D1BF-D1A1-8A21-C0E1685C2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 b="24428"/>
            <a:stretch/>
          </p:blipFill>
          <p:spPr>
            <a:xfrm>
              <a:off x="7014572" y="5695508"/>
              <a:ext cx="1021538" cy="64415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4391378-5FB6-5DB5-479F-A0A3345D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90757" y="3555917"/>
              <a:ext cx="622683" cy="70857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AAC296C-C17C-7A6D-BD71-43957122D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480" y="4651870"/>
              <a:ext cx="810242" cy="810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21BD91D-2E1C-94F4-204D-D85B935F8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258" y="5407085"/>
              <a:ext cx="0" cy="570625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0F59E86-D09F-1028-3BF0-6C674AF86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8604" y="4044813"/>
              <a:ext cx="909266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257620E-DBFC-3EBB-0112-CAE90EF00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119" y="5868640"/>
              <a:ext cx="2528196" cy="0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B790749-04D6-061C-76AA-7DE6E1B2B7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22" y="4298528"/>
              <a:ext cx="0" cy="40957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2F30945-E7F0-1264-D466-54A3B56CC75E}"/>
                </a:ext>
              </a:extLst>
            </p:cNvPr>
            <p:cNvCxnSpPr>
              <a:cxnSpLocks/>
            </p:cNvCxnSpPr>
            <p:nvPr/>
          </p:nvCxnSpPr>
          <p:spPr>
            <a:xfrm>
              <a:off x="4922503" y="3782272"/>
              <a:ext cx="960527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C4598BF-3FB9-273E-B167-09A2EE930C8B}"/>
                </a:ext>
              </a:extLst>
            </p:cNvPr>
            <p:cNvCxnSpPr>
              <a:cxnSpLocks/>
            </p:cNvCxnSpPr>
            <p:nvPr/>
          </p:nvCxnSpPr>
          <p:spPr>
            <a:xfrm>
              <a:off x="4922503" y="3777661"/>
              <a:ext cx="0" cy="89098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5974E7F-8758-DA81-60D0-8E4ED6975495}"/>
                </a:ext>
              </a:extLst>
            </p:cNvPr>
            <p:cNvCxnSpPr>
              <a:cxnSpLocks/>
            </p:cNvCxnSpPr>
            <p:nvPr/>
          </p:nvCxnSpPr>
          <p:spPr>
            <a:xfrm>
              <a:off x="5372426" y="4981864"/>
              <a:ext cx="414577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98BBF67-61A3-EC0F-982B-D535D3868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4769" y="5977710"/>
              <a:ext cx="2163794" cy="15633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5A773FEF-64C7-F4D1-E325-9EDEA26702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32154" y="3996316"/>
              <a:ext cx="161" cy="1873829"/>
            </a:xfrm>
            <a:prstGeom prst="line">
              <a:avLst/>
            </a:prstGeom>
            <a:ln w="1905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EFC6D144-EBDC-0FF7-F271-C584BDB4EA73}"/>
                </a:ext>
              </a:extLst>
            </p:cNvPr>
            <p:cNvCxnSpPr>
              <a:cxnSpLocks/>
            </p:cNvCxnSpPr>
            <p:nvPr/>
          </p:nvCxnSpPr>
          <p:spPr>
            <a:xfrm>
              <a:off x="6503833" y="3787189"/>
              <a:ext cx="3196127" cy="0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0058112-9C4F-35D3-C980-DC1D170CC1B5}"/>
                </a:ext>
              </a:extLst>
            </p:cNvPr>
            <p:cNvSpPr/>
            <p:nvPr/>
          </p:nvSpPr>
          <p:spPr>
            <a:xfrm>
              <a:off x="566647" y="4651870"/>
              <a:ext cx="696686" cy="642257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06B4AC-EB00-0F23-75D8-B360DFFD1109}"/>
                </a:ext>
              </a:extLst>
            </p:cNvPr>
            <p:cNvSpPr txBox="1"/>
            <p:nvPr/>
          </p:nvSpPr>
          <p:spPr>
            <a:xfrm>
              <a:off x="517206" y="5316311"/>
              <a:ext cx="795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b="1" dirty="0">
                  <a:latin typeface="Century Gothic" panose="020B0502020202020204" pitchFamily="34" charset="0"/>
                </a:rPr>
                <a:t>Business</a:t>
              </a:r>
            </a:p>
            <a:p>
              <a:pPr algn="ctr"/>
              <a:r>
                <a:rPr lang="en-IN" sz="900" b="1" dirty="0">
                  <a:latin typeface="Century Gothic" panose="020B0502020202020204" pitchFamily="34" charset="0"/>
                </a:rPr>
                <a:t>User </a:t>
              </a:r>
            </a:p>
          </p:txBody>
        </p:sp>
        <p:pic>
          <p:nvPicPr>
            <p:cNvPr id="10" name="Graphic 9" descr="Ui Ux with solid fill">
              <a:extLst>
                <a:ext uri="{FF2B5EF4-FFF2-40B4-BE49-F238E27FC236}">
                  <a16:creationId xmlns:a16="http://schemas.microsoft.com/office/drawing/2014/main" id="{C1EF1ABA-199C-F953-EEF5-A2B68DD8C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3763" y="4676303"/>
              <a:ext cx="642452" cy="642452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48F64C-B541-2857-8116-69646AFCC49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962" y="4809744"/>
              <a:ext cx="1742183" cy="0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6FA7618-A085-B4C8-155A-0221353E8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6962" y="5091951"/>
              <a:ext cx="1789808" cy="0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E6293C8-5D61-B38D-DCA4-5176BAF00B0A}"/>
                </a:ext>
              </a:extLst>
            </p:cNvPr>
            <p:cNvSpPr/>
            <p:nvPr/>
          </p:nvSpPr>
          <p:spPr>
            <a:xfrm>
              <a:off x="572453" y="3329319"/>
              <a:ext cx="696686" cy="642257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2FBB67-80A7-55C9-7B3E-F92547077731}"/>
                </a:ext>
              </a:extLst>
            </p:cNvPr>
            <p:cNvSpPr txBox="1"/>
            <p:nvPr/>
          </p:nvSpPr>
          <p:spPr>
            <a:xfrm>
              <a:off x="367666" y="3966014"/>
              <a:ext cx="1094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b="1" dirty="0">
                  <a:latin typeface="Century Gothic" panose="020B0502020202020204" pitchFamily="34" charset="0"/>
                </a:rPr>
                <a:t>ASL/ Partner Team</a:t>
              </a:r>
            </a:p>
          </p:txBody>
        </p:sp>
        <p:pic>
          <p:nvPicPr>
            <p:cNvPr id="29" name="Graphic 28" descr="Programmer male with solid fill">
              <a:extLst>
                <a:ext uri="{FF2B5EF4-FFF2-40B4-BE49-F238E27FC236}">
                  <a16:creationId xmlns:a16="http://schemas.microsoft.com/office/drawing/2014/main" id="{48A11CF2-5C2A-DF2A-8821-F0892D584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2916" y="3348372"/>
              <a:ext cx="583968" cy="583968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1F3B63C-2F9F-CB25-3F46-0D221C53D64B}"/>
                </a:ext>
              </a:extLst>
            </p:cNvPr>
            <p:cNvCxnSpPr>
              <a:cxnSpLocks/>
            </p:cNvCxnSpPr>
            <p:nvPr/>
          </p:nvCxnSpPr>
          <p:spPr>
            <a:xfrm>
              <a:off x="1365124" y="3683946"/>
              <a:ext cx="1938839" cy="0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DA49620-64DF-B634-34E0-BE57EEC53915}"/>
                </a:ext>
              </a:extLst>
            </p:cNvPr>
            <p:cNvSpPr/>
            <p:nvPr/>
          </p:nvSpPr>
          <p:spPr>
            <a:xfrm>
              <a:off x="572453" y="2330501"/>
              <a:ext cx="696686" cy="642257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A8615D-EB1C-BF84-67EF-F6CC237565E4}"/>
                </a:ext>
              </a:extLst>
            </p:cNvPr>
            <p:cNvSpPr txBox="1"/>
            <p:nvPr/>
          </p:nvSpPr>
          <p:spPr>
            <a:xfrm>
              <a:off x="506744" y="2466238"/>
              <a:ext cx="817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b="1" dirty="0">
                  <a:latin typeface="Century Gothic" panose="020B0502020202020204" pitchFamily="34" charset="0"/>
                </a:rPr>
                <a:t>Nestle MIDAS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1DA860-45DC-228A-1D61-49A0475AEDA4}"/>
                </a:ext>
              </a:extLst>
            </p:cNvPr>
            <p:cNvSpPr txBox="1"/>
            <p:nvPr/>
          </p:nvSpPr>
          <p:spPr>
            <a:xfrm>
              <a:off x="1863741" y="4595906"/>
              <a:ext cx="8109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latin typeface="Century Gothic" panose="020B0502020202020204" pitchFamily="34" charset="0"/>
                </a:rPr>
                <a:t>Query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0E70E1-AFC7-4DF3-9943-51BB8E17AF6F}"/>
                </a:ext>
              </a:extLst>
            </p:cNvPr>
            <p:cNvSpPr txBox="1"/>
            <p:nvPr/>
          </p:nvSpPr>
          <p:spPr>
            <a:xfrm>
              <a:off x="1795160" y="5239836"/>
              <a:ext cx="8109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latin typeface="Century Gothic" panose="020B0502020202020204" pitchFamily="34" charset="0"/>
                </a:rPr>
                <a:t>Response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EB4B78-44AC-037F-74C9-465D71F0321B}"/>
                </a:ext>
              </a:extLst>
            </p:cNvPr>
            <p:cNvSpPr txBox="1"/>
            <p:nvPr/>
          </p:nvSpPr>
          <p:spPr>
            <a:xfrm>
              <a:off x="1822654" y="3680306"/>
              <a:ext cx="8109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latin typeface="Century Gothic" panose="020B0502020202020204" pitchFamily="34" charset="0"/>
                </a:rPr>
                <a:t>Prepare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1A528AA-C5D8-27A9-1C65-8A268A68AD63}"/>
                </a:ext>
              </a:extLst>
            </p:cNvPr>
            <p:cNvSpPr txBox="1"/>
            <p:nvPr/>
          </p:nvSpPr>
          <p:spPr>
            <a:xfrm>
              <a:off x="10341883" y="4044813"/>
              <a:ext cx="8545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b="1" dirty="0" err="1">
                  <a:latin typeface="Century Gothic" panose="020B0502020202020204" pitchFamily="34" charset="0"/>
                </a:rPr>
                <a:t>NesGen</a:t>
              </a:r>
              <a:r>
                <a:rPr lang="en-IN" sz="900" b="1" dirty="0">
                  <a:latin typeface="Century Gothic" panose="020B0502020202020204" pitchFamily="34" charset="0"/>
                </a:rPr>
                <a:t> Accelerator Sandbox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45EAC0-5DD3-7551-2DD1-A26E2D48C5E7}"/>
                </a:ext>
              </a:extLst>
            </p:cNvPr>
            <p:cNvCxnSpPr/>
            <p:nvPr/>
          </p:nvCxnSpPr>
          <p:spPr>
            <a:xfrm>
              <a:off x="9033735" y="947600"/>
              <a:ext cx="0" cy="5735683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: Single Corner Rounded 64">
              <a:extLst>
                <a:ext uri="{FF2B5EF4-FFF2-40B4-BE49-F238E27FC236}">
                  <a16:creationId xmlns:a16="http://schemas.microsoft.com/office/drawing/2014/main" id="{46A80145-6B21-CFF0-3200-C08066050C2C}"/>
                </a:ext>
              </a:extLst>
            </p:cNvPr>
            <p:cNvSpPr/>
            <p:nvPr/>
          </p:nvSpPr>
          <p:spPr>
            <a:xfrm flipH="1">
              <a:off x="8024672" y="970171"/>
              <a:ext cx="873522" cy="253887"/>
            </a:xfrm>
            <a:prstGeom prst="round1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latin typeface="Century Gothic" panose="020B0502020202020204" pitchFamily="34" charset="0"/>
                </a:rPr>
                <a:t>AZURE VM</a:t>
              </a:r>
            </a:p>
          </p:txBody>
        </p:sp>
        <p:sp>
          <p:nvSpPr>
            <p:cNvPr id="66" name="Rectangle: Single Corner Rounded 65">
              <a:extLst>
                <a:ext uri="{FF2B5EF4-FFF2-40B4-BE49-F238E27FC236}">
                  <a16:creationId xmlns:a16="http://schemas.microsoft.com/office/drawing/2014/main" id="{090AD8C6-0978-B22F-DAEA-7FAE17FBCDB1}"/>
                </a:ext>
              </a:extLst>
            </p:cNvPr>
            <p:cNvSpPr/>
            <p:nvPr/>
          </p:nvSpPr>
          <p:spPr>
            <a:xfrm>
              <a:off x="9154964" y="970348"/>
              <a:ext cx="1406294" cy="241629"/>
            </a:xfrm>
            <a:prstGeom prst="round1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latin typeface="Century Gothic" panose="020B0502020202020204" pitchFamily="34" charset="0"/>
                </a:rPr>
                <a:t>NESGEN SANDBOX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AD0111F-F81B-F9AB-9ED1-8BE5C88FCB20}"/>
                </a:ext>
              </a:extLst>
            </p:cNvPr>
            <p:cNvSpPr txBox="1"/>
            <p:nvPr/>
          </p:nvSpPr>
          <p:spPr>
            <a:xfrm>
              <a:off x="9480800" y="1553627"/>
              <a:ext cx="1774371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latin typeface="Century Gothic" panose="020B0502020202020204" pitchFamily="34" charset="0"/>
                </a:rPr>
                <a:t>Open AI GPT 3.5 and 4</a:t>
              </a:r>
            </a:p>
            <a:p>
              <a:r>
                <a:rPr lang="en-IN" sz="900" dirty="0">
                  <a:latin typeface="Century Gothic" panose="020B0502020202020204" pitchFamily="34" charset="0"/>
                </a:rPr>
                <a:t>Open AI GPT 4 Turbo 1106</a:t>
              </a:r>
            </a:p>
            <a:p>
              <a:r>
                <a:rPr lang="en-IN" sz="900" dirty="0">
                  <a:latin typeface="Century Gothic" panose="020B0502020202020204" pitchFamily="34" charset="0"/>
                </a:rPr>
                <a:t>Open AI GPT 4 Vision</a:t>
              </a:r>
            </a:p>
            <a:p>
              <a:endParaRPr lang="en-IN" sz="900" dirty="0">
                <a:latin typeface="Century Gothic" panose="020B0502020202020204" pitchFamily="34" charset="0"/>
              </a:endParaRPr>
            </a:p>
            <a:p>
              <a:endParaRPr lang="en-IN" sz="900" dirty="0">
                <a:latin typeface="Century Gothic" panose="020B0502020202020204" pitchFamily="34" charset="0"/>
              </a:endParaRPr>
            </a:p>
            <a:p>
              <a:r>
                <a:rPr lang="en-IN" sz="900" dirty="0">
                  <a:latin typeface="Century Gothic" panose="020B0502020202020204" pitchFamily="34" charset="0"/>
                </a:rPr>
                <a:t>Open AI text-embedding-3-small/large/ada-002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55E3D08-3F35-AD2F-816C-3FBB6A064A81}"/>
                </a:ext>
              </a:extLst>
            </p:cNvPr>
            <p:cNvSpPr txBox="1"/>
            <p:nvPr/>
          </p:nvSpPr>
          <p:spPr>
            <a:xfrm>
              <a:off x="7094013" y="6309260"/>
              <a:ext cx="862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latin typeface="Century Gothic" panose="020B0502020202020204" pitchFamily="34" charset="0"/>
                </a:rPr>
                <a:t>Cosmos DB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539287-EA30-7285-F44E-CC0A44134228}"/>
                </a:ext>
              </a:extLst>
            </p:cNvPr>
            <p:cNvSpPr txBox="1"/>
            <p:nvPr/>
          </p:nvSpPr>
          <p:spPr>
            <a:xfrm>
              <a:off x="5772705" y="5321934"/>
              <a:ext cx="862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latin typeface="Century Gothic" panose="020B0502020202020204" pitchFamily="34" charset="0"/>
                </a:rPr>
                <a:t>App Service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487055D-CCF7-5B30-6F95-CED69E883AC6}"/>
                </a:ext>
              </a:extLst>
            </p:cNvPr>
            <p:cNvSpPr txBox="1"/>
            <p:nvPr/>
          </p:nvSpPr>
          <p:spPr>
            <a:xfrm>
              <a:off x="5224505" y="4205855"/>
              <a:ext cx="104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latin typeface="Century Gothic" panose="020B0502020202020204" pitchFamily="34" charset="0"/>
                </a:rPr>
                <a:t>SQL Database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C40D575-0E69-B7CA-0611-E609810C21BE}"/>
                </a:ext>
              </a:extLst>
            </p:cNvPr>
            <p:cNvSpPr txBox="1"/>
            <p:nvPr/>
          </p:nvSpPr>
          <p:spPr>
            <a:xfrm>
              <a:off x="4009047" y="6349708"/>
              <a:ext cx="11481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latin typeface="Century Gothic" panose="020B0502020202020204" pitchFamily="34" charset="0"/>
                </a:rPr>
                <a:t>Entra ID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4A4441-9E9C-EAD7-4027-EAFEBEC6E8D8}"/>
                </a:ext>
              </a:extLst>
            </p:cNvPr>
            <p:cNvSpPr txBox="1"/>
            <p:nvPr/>
          </p:nvSpPr>
          <p:spPr>
            <a:xfrm>
              <a:off x="3911161" y="992258"/>
              <a:ext cx="1401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latin typeface="Century Gothic" panose="020B0502020202020204" pitchFamily="34" charset="0"/>
                </a:rPr>
                <a:t>Azure Virtual Network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7E2465B-5FA8-7D57-C44C-D610DCC66D5C}"/>
                </a:ext>
              </a:extLst>
            </p:cNvPr>
            <p:cNvSpPr txBox="1"/>
            <p:nvPr/>
          </p:nvSpPr>
          <p:spPr>
            <a:xfrm>
              <a:off x="5194358" y="6328198"/>
              <a:ext cx="94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latin typeface="Century Gothic" panose="020B0502020202020204" pitchFamily="34" charset="0"/>
                </a:rPr>
                <a:t>Azure Monitor</a:t>
              </a:r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658A22C4-7F72-681D-8464-AC51AA7ABFB8}"/>
                </a:ext>
              </a:extLst>
            </p:cNvPr>
            <p:cNvSpPr/>
            <p:nvPr/>
          </p:nvSpPr>
          <p:spPr>
            <a:xfrm>
              <a:off x="2416804" y="4664331"/>
              <a:ext cx="271614" cy="245042"/>
            </a:xfrm>
            <a:prstGeom prst="flowChartConnector">
              <a:avLst/>
            </a:prstGeom>
            <a:solidFill>
              <a:srgbClr val="2277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A4848AF4-1836-1CC3-CA81-23989D17C311}"/>
                </a:ext>
              </a:extLst>
            </p:cNvPr>
            <p:cNvSpPr/>
            <p:nvPr/>
          </p:nvSpPr>
          <p:spPr>
            <a:xfrm>
              <a:off x="2398274" y="2675878"/>
              <a:ext cx="253791" cy="245042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</a:t>
              </a:r>
              <a:endPara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ACE2A634-6D07-7635-A8EF-4EC3651BEBEC}"/>
                </a:ext>
              </a:extLst>
            </p:cNvPr>
            <p:cNvSpPr/>
            <p:nvPr/>
          </p:nvSpPr>
          <p:spPr>
            <a:xfrm>
              <a:off x="4796610" y="3665160"/>
              <a:ext cx="271614" cy="245042"/>
            </a:xfrm>
            <a:prstGeom prst="flowChartConnector">
              <a:avLst/>
            </a:prstGeom>
            <a:solidFill>
              <a:srgbClr val="2277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BB58B06C-7714-9742-0008-C41CC88E7E5A}"/>
                </a:ext>
              </a:extLst>
            </p:cNvPr>
            <p:cNvSpPr/>
            <p:nvPr/>
          </p:nvSpPr>
          <p:spPr>
            <a:xfrm>
              <a:off x="4874569" y="5830201"/>
              <a:ext cx="271614" cy="245042"/>
            </a:xfrm>
            <a:prstGeom prst="flowChartConnector">
              <a:avLst/>
            </a:prstGeom>
            <a:solidFill>
              <a:srgbClr val="2277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1A0A9B72-7CBD-81F6-19E1-0970F023DAC9}"/>
                </a:ext>
              </a:extLst>
            </p:cNvPr>
            <p:cNvSpPr/>
            <p:nvPr/>
          </p:nvSpPr>
          <p:spPr>
            <a:xfrm>
              <a:off x="6887941" y="3643354"/>
              <a:ext cx="271614" cy="245042"/>
            </a:xfrm>
            <a:prstGeom prst="flowChartConnector">
              <a:avLst/>
            </a:prstGeom>
            <a:solidFill>
              <a:srgbClr val="2277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F8CAA688-B663-CA46-7FB5-858B9CC98D47}"/>
                </a:ext>
              </a:extLst>
            </p:cNvPr>
            <p:cNvSpPr/>
            <p:nvPr/>
          </p:nvSpPr>
          <p:spPr>
            <a:xfrm>
              <a:off x="10196347" y="5740484"/>
              <a:ext cx="271614" cy="245042"/>
            </a:xfrm>
            <a:prstGeom prst="flowChartConnector">
              <a:avLst/>
            </a:prstGeom>
            <a:solidFill>
              <a:srgbClr val="2277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5B8ECA27-366B-E32F-89FE-34B7675CA2BD}"/>
                </a:ext>
              </a:extLst>
            </p:cNvPr>
            <p:cNvSpPr/>
            <p:nvPr/>
          </p:nvSpPr>
          <p:spPr>
            <a:xfrm>
              <a:off x="7318392" y="4675237"/>
              <a:ext cx="271614" cy="245042"/>
            </a:xfrm>
            <a:prstGeom prst="flowChartConnector">
              <a:avLst/>
            </a:prstGeom>
            <a:solidFill>
              <a:srgbClr val="2277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entury Gothic" panose="020B0502020202020204" pitchFamily="34" charset="0"/>
                </a:rPr>
                <a:t>8</a:t>
              </a:r>
            </a:p>
          </p:txBody>
        </p:sp>
        <p:pic>
          <p:nvPicPr>
            <p:cNvPr id="2" name="Google Shape;88;p13" descr="A close-up of a logo&#10;&#10;Description automatically generated">
              <a:extLst>
                <a:ext uri="{FF2B5EF4-FFF2-40B4-BE49-F238E27FC236}">
                  <a16:creationId xmlns:a16="http://schemas.microsoft.com/office/drawing/2014/main" id="{3E7A878D-18EF-B8A7-5AD8-18C64D4782E2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2204"/>
            <a:stretch/>
          </p:blipFill>
          <p:spPr>
            <a:xfrm>
              <a:off x="2999531" y="4502206"/>
              <a:ext cx="823304" cy="904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18361578-229C-0355-162F-FDC46440D34C}"/>
                </a:ext>
              </a:extLst>
            </p:cNvPr>
            <p:cNvSpPr/>
            <p:nvPr/>
          </p:nvSpPr>
          <p:spPr>
            <a:xfrm>
              <a:off x="2856140" y="2372577"/>
              <a:ext cx="271614" cy="245042"/>
            </a:xfrm>
            <a:prstGeom prst="flowChartConnector">
              <a:avLst/>
            </a:prstGeom>
            <a:solidFill>
              <a:srgbClr val="1AC4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entury Gothic" panose="020B0502020202020204" pitchFamily="34" charset="0"/>
                </a:rPr>
                <a:t>A</a:t>
              </a:r>
            </a:p>
          </p:txBody>
        </p:sp>
      </p:grpSp>
      <p:pic>
        <p:nvPicPr>
          <p:cNvPr id="46" name="Graphic 45" descr="Clipboard Checked with solid fill">
            <a:extLst>
              <a:ext uri="{FF2B5EF4-FFF2-40B4-BE49-F238E27FC236}">
                <a16:creationId xmlns:a16="http://schemas.microsoft.com/office/drawing/2014/main" id="{CDF8B1A9-7269-FA4B-97D7-D9329422B5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12725" y="2506225"/>
            <a:ext cx="476569" cy="47656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4E6BE3F-E527-1AC0-C500-DF66865226AB}"/>
              </a:ext>
            </a:extLst>
          </p:cNvPr>
          <p:cNvSpPr txBox="1"/>
          <p:nvPr/>
        </p:nvSpPr>
        <p:spPr>
          <a:xfrm>
            <a:off x="7601970" y="2927390"/>
            <a:ext cx="157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b="1" dirty="0">
                <a:latin typeface="Century Gothic" panose="020B0502020202020204" pitchFamily="34" charset="0"/>
              </a:rPr>
              <a:t>Query </a:t>
            </a:r>
          </a:p>
          <a:p>
            <a:pPr algn="ctr"/>
            <a:r>
              <a:rPr lang="en-IN" sz="800" b="1" dirty="0">
                <a:latin typeface="Century Gothic" panose="020B0502020202020204" pitchFamily="34" charset="0"/>
              </a:rPr>
              <a:t>Verification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F530B82-9F60-CFC1-F420-DBDF970E5E13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9241308" y="2207312"/>
            <a:ext cx="507771" cy="167767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6D267D9D-3608-1C12-BD0B-93AFE64A39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5307" y="2781346"/>
            <a:ext cx="1673351" cy="644801"/>
          </a:xfrm>
          <a:prstGeom prst="bentConnector3">
            <a:avLst>
              <a:gd name="adj1" fmla="val 99522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964B7EAF-9154-FCE5-EE99-AAC96BF8FD5A}"/>
              </a:ext>
            </a:extLst>
          </p:cNvPr>
          <p:cNvSpPr/>
          <p:nvPr/>
        </p:nvSpPr>
        <p:spPr>
          <a:xfrm>
            <a:off x="7187443" y="2665412"/>
            <a:ext cx="271614" cy="245042"/>
          </a:xfrm>
          <a:prstGeom prst="flowChartConnector">
            <a:avLst/>
          </a:prstGeom>
          <a:solidFill>
            <a:srgbClr val="22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E5CC219A-24BA-ED14-9A89-D20A7F906C52}"/>
              </a:ext>
            </a:extLst>
          </p:cNvPr>
          <p:cNvSpPr/>
          <p:nvPr/>
        </p:nvSpPr>
        <p:spPr>
          <a:xfrm>
            <a:off x="9323742" y="2670646"/>
            <a:ext cx="271614" cy="245042"/>
          </a:xfrm>
          <a:prstGeom prst="flowChartConnector">
            <a:avLst/>
          </a:prstGeom>
          <a:solidFill>
            <a:srgbClr val="22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3B93A56C-1390-13E5-154D-A5B637697006}"/>
              </a:ext>
            </a:extLst>
          </p:cNvPr>
          <p:cNvSpPr/>
          <p:nvPr/>
        </p:nvSpPr>
        <p:spPr>
          <a:xfrm>
            <a:off x="9343952" y="3718460"/>
            <a:ext cx="271614" cy="245042"/>
          </a:xfrm>
          <a:prstGeom prst="flowChartConnector">
            <a:avLst/>
          </a:prstGeom>
          <a:solidFill>
            <a:srgbClr val="22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0975B0CF-545B-EF31-31B7-7F9A627B2B7B}"/>
              </a:ext>
            </a:extLst>
          </p:cNvPr>
          <p:cNvSpPr/>
          <p:nvPr/>
        </p:nvSpPr>
        <p:spPr>
          <a:xfrm>
            <a:off x="2026717" y="4836443"/>
            <a:ext cx="271614" cy="245042"/>
          </a:xfrm>
          <a:prstGeom prst="flowChartConnector">
            <a:avLst/>
          </a:prstGeom>
          <a:solidFill>
            <a:srgbClr val="22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BA8483-9B37-1EF3-CC10-0EBF2F098753}"/>
              </a:ext>
            </a:extLst>
          </p:cNvPr>
          <p:cNvSpPr txBox="1"/>
          <p:nvPr/>
        </p:nvSpPr>
        <p:spPr>
          <a:xfrm>
            <a:off x="1949654" y="4792167"/>
            <a:ext cx="453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2"/>
                </a:solidFill>
                <a:latin typeface="Century Gothic" panose="020B0502020202020204" pitchFamily="34" charset="0"/>
              </a:rPr>
              <a:t>10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B964734C-FF0C-E5F7-D572-C1081D7E2E82}"/>
              </a:ext>
            </a:extLst>
          </p:cNvPr>
          <p:cNvCxnSpPr/>
          <p:nvPr/>
        </p:nvCxnSpPr>
        <p:spPr>
          <a:xfrm>
            <a:off x="3891715" y="4676757"/>
            <a:ext cx="673141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9948B156-27F6-4180-36AD-61DDFC75682D}"/>
              </a:ext>
            </a:extLst>
          </p:cNvPr>
          <p:cNvCxnSpPr/>
          <p:nvPr/>
        </p:nvCxnSpPr>
        <p:spPr>
          <a:xfrm flipH="1">
            <a:off x="3891715" y="4958964"/>
            <a:ext cx="646948" cy="0"/>
          </a:xfrm>
          <a:prstGeom prst="straightConnector1">
            <a:avLst/>
          </a:prstGeom>
          <a:ln w="1905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3BBCAD0-146E-F98A-7A71-647530F3E808}"/>
              </a:ext>
            </a:extLst>
          </p:cNvPr>
          <p:cNvSpPr/>
          <p:nvPr/>
        </p:nvSpPr>
        <p:spPr>
          <a:xfrm>
            <a:off x="3513778" y="797595"/>
            <a:ext cx="1839125" cy="36759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745FA-8AEB-4714-E45C-4245D8BC4488}"/>
              </a:ext>
            </a:extLst>
          </p:cNvPr>
          <p:cNvSpPr txBox="1"/>
          <p:nvPr/>
        </p:nvSpPr>
        <p:spPr>
          <a:xfrm>
            <a:off x="4266722" y="5303671"/>
            <a:ext cx="78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Chatbot UI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45AA53A-ADBD-1ED0-A415-F9042D78B0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58" y="35318"/>
            <a:ext cx="1920440" cy="529583"/>
          </a:xfrm>
          <a:prstGeom prst="rect">
            <a:avLst/>
          </a:prstGeom>
        </p:spPr>
      </p:pic>
      <p:pic>
        <p:nvPicPr>
          <p:cNvPr id="12" name="Picture 11" descr="A logo with blue green and yellow colors&#10;&#10;Description automatically generated">
            <a:extLst>
              <a:ext uri="{FF2B5EF4-FFF2-40B4-BE49-F238E27FC236}">
                <a16:creationId xmlns:a16="http://schemas.microsoft.com/office/drawing/2014/main" id="{5E427CF5-9F9F-DEF2-B079-B5D1083BE77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12" y="4653865"/>
            <a:ext cx="366883" cy="366883"/>
          </a:xfrm>
          <a:prstGeom prst="rect">
            <a:avLst/>
          </a:prstGeom>
        </p:spPr>
      </p:pic>
      <p:sp>
        <p:nvSpPr>
          <p:cNvPr id="13" name="Text Placeholder 60">
            <a:extLst>
              <a:ext uri="{FF2B5EF4-FFF2-40B4-BE49-F238E27FC236}">
                <a16:creationId xmlns:a16="http://schemas.microsoft.com/office/drawing/2014/main" id="{8C7D6A20-E162-E71C-44C8-EF0FDC855FCF}"/>
              </a:ext>
            </a:extLst>
          </p:cNvPr>
          <p:cNvSpPr txBox="1">
            <a:spLocks/>
          </p:cNvSpPr>
          <p:nvPr/>
        </p:nvSpPr>
        <p:spPr>
          <a:xfrm>
            <a:off x="356062" y="191201"/>
            <a:ext cx="9352572" cy="383182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Century Gothic" panose="020B0502020202020204" pitchFamily="34" charset="0"/>
              </a:rPr>
              <a:t>Azure Gen-AI Infrastructure for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94459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785">
            <a:extLst>
              <a:ext uri="{FF2B5EF4-FFF2-40B4-BE49-F238E27FC236}">
                <a16:creationId xmlns:a16="http://schemas.microsoft.com/office/drawing/2014/main" id="{E28C166B-ACDB-D734-27FA-AE9C3F9B633D}"/>
              </a:ext>
            </a:extLst>
          </p:cNvPr>
          <p:cNvSpPr/>
          <p:nvPr/>
        </p:nvSpPr>
        <p:spPr>
          <a:xfrm>
            <a:off x="763094" y="2884059"/>
            <a:ext cx="1440000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Azure Virtual Network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For Network security and Data Privacy.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Ensures applications and data are protected in a private, secure environment.</a:t>
            </a:r>
          </a:p>
        </p:txBody>
      </p:sp>
      <p:sp>
        <p:nvSpPr>
          <p:cNvPr id="43" name="Shape 786">
            <a:extLst>
              <a:ext uri="{FF2B5EF4-FFF2-40B4-BE49-F238E27FC236}">
                <a16:creationId xmlns:a16="http://schemas.microsoft.com/office/drawing/2014/main" id="{09A81C67-7923-129A-B2D4-29B1404A5CC2}"/>
              </a:ext>
            </a:extLst>
          </p:cNvPr>
          <p:cNvSpPr/>
          <p:nvPr/>
        </p:nvSpPr>
        <p:spPr>
          <a:xfrm>
            <a:off x="2298296" y="2884059"/>
            <a:ext cx="1440000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Transorg’s</a:t>
            </a: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 AI Firewall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Act as a Guardrails for safe and relevant inputs as well as outputs</a:t>
            </a:r>
          </a:p>
        </p:txBody>
      </p:sp>
      <p:sp>
        <p:nvSpPr>
          <p:cNvPr id="48" name="Shape 787">
            <a:extLst>
              <a:ext uri="{FF2B5EF4-FFF2-40B4-BE49-F238E27FC236}">
                <a16:creationId xmlns:a16="http://schemas.microsoft.com/office/drawing/2014/main" id="{1F4A88CE-E02B-E37F-3DF8-CF3042925C18}"/>
              </a:ext>
            </a:extLst>
          </p:cNvPr>
          <p:cNvSpPr/>
          <p:nvPr/>
        </p:nvSpPr>
        <p:spPr>
          <a:xfrm>
            <a:off x="5344526" y="2884059"/>
            <a:ext cx="1440000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1-2: User Interaction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User query processed by AI firewall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Display query in React chatbot UI, connect to SQL database</a:t>
            </a:r>
          </a:p>
        </p:txBody>
      </p:sp>
      <p:sp>
        <p:nvSpPr>
          <p:cNvPr id="63" name="Shape 788">
            <a:extLst>
              <a:ext uri="{FF2B5EF4-FFF2-40B4-BE49-F238E27FC236}">
                <a16:creationId xmlns:a16="http://schemas.microsoft.com/office/drawing/2014/main" id="{51CB11AF-7D73-9D4C-DC17-7919C92EB9E0}"/>
              </a:ext>
            </a:extLst>
          </p:cNvPr>
          <p:cNvSpPr/>
          <p:nvPr/>
        </p:nvSpPr>
        <p:spPr>
          <a:xfrm>
            <a:off x="6816375" y="2884059"/>
            <a:ext cx="1616424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3-6: Query Handling</a:t>
            </a:r>
          </a:p>
          <a:p>
            <a:pPr>
              <a:lnSpc>
                <a:spcPct val="150000"/>
              </a:lnSpc>
            </a:pPr>
            <a:endParaRPr lang="en-US" sz="1400" b="1" u="sng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Natural Language-SQL Conversion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SQL Command Verification / Agentic Workflow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Run command on SQL Database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Send SQL data and query to Open AI Service</a:t>
            </a:r>
          </a:p>
        </p:txBody>
      </p:sp>
      <p:sp>
        <p:nvSpPr>
          <p:cNvPr id="65" name="Shape 789">
            <a:extLst>
              <a:ext uri="{FF2B5EF4-FFF2-40B4-BE49-F238E27FC236}">
                <a16:creationId xmlns:a16="http://schemas.microsoft.com/office/drawing/2014/main" id="{73BB62C7-3F01-6E61-A3D3-8ED0F2C7B71B}"/>
              </a:ext>
            </a:extLst>
          </p:cNvPr>
          <p:cNvSpPr/>
          <p:nvPr/>
        </p:nvSpPr>
        <p:spPr>
          <a:xfrm>
            <a:off x="8432813" y="2884059"/>
            <a:ext cx="1656373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7-10: Response and Logging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Get response from OpenAI model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Log query-response in Cosmos DB and SQL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Display response via chatbot UI</a:t>
            </a:r>
          </a:p>
        </p:txBody>
      </p:sp>
      <p:sp>
        <p:nvSpPr>
          <p:cNvPr id="79" name="Shape 788">
            <a:extLst>
              <a:ext uri="{FF2B5EF4-FFF2-40B4-BE49-F238E27FC236}">
                <a16:creationId xmlns:a16="http://schemas.microsoft.com/office/drawing/2014/main" id="{F6F82173-0C40-0490-0020-2EBF17D4D744}"/>
              </a:ext>
            </a:extLst>
          </p:cNvPr>
          <p:cNvSpPr/>
          <p:nvPr/>
        </p:nvSpPr>
        <p:spPr>
          <a:xfrm>
            <a:off x="3913851" y="2884059"/>
            <a:ext cx="1440000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A-C: Data Management</a:t>
            </a:r>
          </a:p>
          <a:p>
            <a:pPr>
              <a:lnSpc>
                <a:spcPct val="150000"/>
              </a:lnSpc>
            </a:pPr>
            <a:endParaRPr lang="en-US" sz="1400" b="1" u="sng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Data ingestion and preprocessing with Azure AI services</a:t>
            </a:r>
          </a:p>
        </p:txBody>
      </p:sp>
      <p:sp>
        <p:nvSpPr>
          <p:cNvPr id="87" name="Text Placeholder 60">
            <a:extLst>
              <a:ext uri="{FF2B5EF4-FFF2-40B4-BE49-F238E27FC236}">
                <a16:creationId xmlns:a16="http://schemas.microsoft.com/office/drawing/2014/main" id="{45DE07DF-D6E8-0693-A38D-7A02A05DEAB8}"/>
              </a:ext>
            </a:extLst>
          </p:cNvPr>
          <p:cNvSpPr txBox="1">
            <a:spLocks/>
          </p:cNvSpPr>
          <p:nvPr/>
        </p:nvSpPr>
        <p:spPr>
          <a:xfrm>
            <a:off x="356062" y="191201"/>
            <a:ext cx="9352572" cy="383182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Century Gothic" panose="020B0502020202020204" pitchFamily="34" charset="0"/>
              </a:rPr>
              <a:t>Nestle Gen-AI Infrastructure for Structured Data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251DE91-2DB6-87CA-4349-138196C10059}"/>
              </a:ext>
            </a:extLst>
          </p:cNvPr>
          <p:cNvSpPr/>
          <p:nvPr/>
        </p:nvSpPr>
        <p:spPr>
          <a:xfrm>
            <a:off x="196189" y="234358"/>
            <a:ext cx="163332" cy="3335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 Gothic" panose="020B0502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FDC630-FC13-27E4-3102-2B96F49041EB}"/>
              </a:ext>
            </a:extLst>
          </p:cNvPr>
          <p:cNvGrpSpPr/>
          <p:nvPr/>
        </p:nvGrpSpPr>
        <p:grpSpPr>
          <a:xfrm>
            <a:off x="896766" y="975734"/>
            <a:ext cx="10704451" cy="1733205"/>
            <a:chOff x="896766" y="1178934"/>
            <a:chExt cx="10704451" cy="1733205"/>
          </a:xfrm>
        </p:grpSpPr>
        <p:sp>
          <p:nvSpPr>
            <p:cNvPr id="90" name="Google Shape;357;p21">
              <a:extLst>
                <a:ext uri="{FF2B5EF4-FFF2-40B4-BE49-F238E27FC236}">
                  <a16:creationId xmlns:a16="http://schemas.microsoft.com/office/drawing/2014/main" id="{7641B496-2C2E-1734-EF25-54C430A4C92B}"/>
                </a:ext>
              </a:extLst>
            </p:cNvPr>
            <p:cNvSpPr/>
            <p:nvPr/>
          </p:nvSpPr>
          <p:spPr>
            <a:xfrm>
              <a:off x="2426477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358;p21">
              <a:extLst>
                <a:ext uri="{FF2B5EF4-FFF2-40B4-BE49-F238E27FC236}">
                  <a16:creationId xmlns:a16="http://schemas.microsoft.com/office/drawing/2014/main" id="{51B6E24E-8739-3731-5A19-83AC52D31D0A}"/>
                </a:ext>
              </a:extLst>
            </p:cNvPr>
            <p:cNvSpPr/>
            <p:nvPr/>
          </p:nvSpPr>
          <p:spPr>
            <a:xfrm>
              <a:off x="896766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9;p21">
              <a:extLst>
                <a:ext uri="{FF2B5EF4-FFF2-40B4-BE49-F238E27FC236}">
                  <a16:creationId xmlns:a16="http://schemas.microsoft.com/office/drawing/2014/main" id="{816FDAB3-F603-9ECC-0B19-8A5A0B5CA9B1}"/>
                </a:ext>
              </a:extLst>
            </p:cNvPr>
            <p:cNvSpPr/>
            <p:nvPr/>
          </p:nvSpPr>
          <p:spPr>
            <a:xfrm>
              <a:off x="10075032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93" name="Google Shape;361;p21">
              <a:extLst>
                <a:ext uri="{FF2B5EF4-FFF2-40B4-BE49-F238E27FC236}">
                  <a16:creationId xmlns:a16="http://schemas.microsoft.com/office/drawing/2014/main" id="{B4F4F1A0-B173-C5E7-C619-6F9EBA378868}"/>
                </a:ext>
              </a:extLst>
            </p:cNvPr>
            <p:cNvCxnSpPr>
              <a:cxnSpLocks/>
            </p:cNvCxnSpPr>
            <p:nvPr/>
          </p:nvCxnSpPr>
          <p:spPr>
            <a:xfrm>
              <a:off x="1543197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365;p21">
              <a:extLst>
                <a:ext uri="{FF2B5EF4-FFF2-40B4-BE49-F238E27FC236}">
                  <a16:creationId xmlns:a16="http://schemas.microsoft.com/office/drawing/2014/main" id="{DF17BD34-66E8-6EC2-15B8-E3C8B18A0C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59805" y="2903710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361;p21">
              <a:extLst>
                <a:ext uri="{FF2B5EF4-FFF2-40B4-BE49-F238E27FC236}">
                  <a16:creationId xmlns:a16="http://schemas.microsoft.com/office/drawing/2014/main" id="{C4357475-CCB8-3542-E73C-AD2F3796BE33}"/>
                </a:ext>
              </a:extLst>
            </p:cNvPr>
            <p:cNvCxnSpPr>
              <a:cxnSpLocks/>
            </p:cNvCxnSpPr>
            <p:nvPr/>
          </p:nvCxnSpPr>
          <p:spPr>
            <a:xfrm>
              <a:off x="3130236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365;p21">
              <a:extLst>
                <a:ext uri="{FF2B5EF4-FFF2-40B4-BE49-F238E27FC236}">
                  <a16:creationId xmlns:a16="http://schemas.microsoft.com/office/drawing/2014/main" id="{5BD444CE-3369-5F88-1720-3C3154649D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46838" y="2912139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" name="Google Shape;360;p21">
              <a:extLst>
                <a:ext uri="{FF2B5EF4-FFF2-40B4-BE49-F238E27FC236}">
                  <a16:creationId xmlns:a16="http://schemas.microsoft.com/office/drawing/2014/main" id="{876FD340-2919-AF82-38D7-FF8604210F82}"/>
                </a:ext>
              </a:extLst>
            </p:cNvPr>
            <p:cNvSpPr/>
            <p:nvPr/>
          </p:nvSpPr>
          <p:spPr>
            <a:xfrm>
              <a:off x="5541982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98" name="Google Shape;361;p21">
              <a:extLst>
                <a:ext uri="{FF2B5EF4-FFF2-40B4-BE49-F238E27FC236}">
                  <a16:creationId xmlns:a16="http://schemas.microsoft.com/office/drawing/2014/main" id="{5FD07BF1-0782-F96C-1CE6-3E4FB8E1B0EA}"/>
                </a:ext>
              </a:extLst>
            </p:cNvPr>
            <p:cNvCxnSpPr>
              <a:cxnSpLocks/>
            </p:cNvCxnSpPr>
            <p:nvPr/>
          </p:nvCxnSpPr>
          <p:spPr>
            <a:xfrm>
              <a:off x="7692745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365;p21">
              <a:extLst>
                <a:ext uri="{FF2B5EF4-FFF2-40B4-BE49-F238E27FC236}">
                  <a16:creationId xmlns:a16="http://schemas.microsoft.com/office/drawing/2014/main" id="{FE375C76-AEEE-C241-0458-D17DFCFD0D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9346" y="2912139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361;p21">
              <a:extLst>
                <a:ext uri="{FF2B5EF4-FFF2-40B4-BE49-F238E27FC236}">
                  <a16:creationId xmlns:a16="http://schemas.microsoft.com/office/drawing/2014/main" id="{7A7C6BFA-5855-A994-01C2-D1CD421942B2}"/>
                </a:ext>
              </a:extLst>
            </p:cNvPr>
            <p:cNvCxnSpPr>
              <a:cxnSpLocks/>
            </p:cNvCxnSpPr>
            <p:nvPr/>
          </p:nvCxnSpPr>
          <p:spPr>
            <a:xfrm>
              <a:off x="9164595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365;p21">
              <a:extLst>
                <a:ext uri="{FF2B5EF4-FFF2-40B4-BE49-F238E27FC236}">
                  <a16:creationId xmlns:a16="http://schemas.microsoft.com/office/drawing/2014/main" id="{7CF38E41-E3DD-2887-50EF-CC8E314B146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81197" y="2912139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2" name="Graphic 101" descr="Checklist with solid fill">
              <a:extLst>
                <a:ext uri="{FF2B5EF4-FFF2-40B4-BE49-F238E27FC236}">
                  <a16:creationId xmlns:a16="http://schemas.microsoft.com/office/drawing/2014/main" id="{C4BC4D40-E1E1-22E7-1638-9BABC43A8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44412" y="1510556"/>
              <a:ext cx="457204" cy="550465"/>
            </a:xfrm>
            <a:prstGeom prst="rect">
              <a:avLst/>
            </a:prstGeom>
          </p:spPr>
        </p:pic>
        <p:sp>
          <p:nvSpPr>
            <p:cNvPr id="103" name="Google Shape;359;p21">
              <a:extLst>
                <a:ext uri="{FF2B5EF4-FFF2-40B4-BE49-F238E27FC236}">
                  <a16:creationId xmlns:a16="http://schemas.microsoft.com/office/drawing/2014/main" id="{43F95E82-41D9-0068-9CAD-C87EF713A451}"/>
                </a:ext>
              </a:extLst>
            </p:cNvPr>
            <p:cNvSpPr/>
            <p:nvPr/>
          </p:nvSpPr>
          <p:spPr>
            <a:xfrm>
              <a:off x="7015610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59;p21">
              <a:extLst>
                <a:ext uri="{FF2B5EF4-FFF2-40B4-BE49-F238E27FC236}">
                  <a16:creationId xmlns:a16="http://schemas.microsoft.com/office/drawing/2014/main" id="{C503382E-9127-5A32-9719-6997FB1980EE}"/>
                </a:ext>
              </a:extLst>
            </p:cNvPr>
            <p:cNvSpPr/>
            <p:nvPr/>
          </p:nvSpPr>
          <p:spPr>
            <a:xfrm>
              <a:off x="8545321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05" name="Google Shape;361;p21">
              <a:extLst>
                <a:ext uri="{FF2B5EF4-FFF2-40B4-BE49-F238E27FC236}">
                  <a16:creationId xmlns:a16="http://schemas.microsoft.com/office/drawing/2014/main" id="{585AFBA5-4479-8C01-34CD-2077BC4D110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5228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365;p21">
              <a:extLst>
                <a:ext uri="{FF2B5EF4-FFF2-40B4-BE49-F238E27FC236}">
                  <a16:creationId xmlns:a16="http://schemas.microsoft.com/office/drawing/2014/main" id="{A5515BC4-C4F2-D097-E9EA-86DE6BB90A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671829" y="2890476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359;p21">
              <a:extLst>
                <a:ext uri="{FF2B5EF4-FFF2-40B4-BE49-F238E27FC236}">
                  <a16:creationId xmlns:a16="http://schemas.microsoft.com/office/drawing/2014/main" id="{2F9CDF61-C057-8E0B-8CBE-2479E33DE116}"/>
                </a:ext>
              </a:extLst>
            </p:cNvPr>
            <p:cNvSpPr/>
            <p:nvPr/>
          </p:nvSpPr>
          <p:spPr>
            <a:xfrm>
              <a:off x="3956188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8" name="Google Shape;361;p21">
              <a:extLst>
                <a:ext uri="{FF2B5EF4-FFF2-40B4-BE49-F238E27FC236}">
                  <a16:creationId xmlns:a16="http://schemas.microsoft.com/office/drawing/2014/main" id="{5E414187-A9B6-FA91-6770-4833DE96F627}"/>
                </a:ext>
              </a:extLst>
            </p:cNvPr>
            <p:cNvCxnSpPr>
              <a:cxnSpLocks/>
            </p:cNvCxnSpPr>
            <p:nvPr/>
          </p:nvCxnSpPr>
          <p:spPr>
            <a:xfrm>
              <a:off x="4755175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365;p21">
              <a:extLst>
                <a:ext uri="{FF2B5EF4-FFF2-40B4-BE49-F238E27FC236}">
                  <a16:creationId xmlns:a16="http://schemas.microsoft.com/office/drawing/2014/main" id="{B5707F21-0E46-3D01-40E4-0D7BB7E6BFB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71776" y="2912139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0" name="Graphic 109" descr="Badge Tick outline">
              <a:extLst>
                <a:ext uri="{FF2B5EF4-FFF2-40B4-BE49-F238E27FC236}">
                  <a16:creationId xmlns:a16="http://schemas.microsoft.com/office/drawing/2014/main" id="{C767613C-E4CB-37B2-F26C-854FC37E1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4494" y="1433632"/>
              <a:ext cx="627390" cy="627390"/>
            </a:xfrm>
            <a:prstGeom prst="rect">
              <a:avLst/>
            </a:prstGeom>
          </p:spPr>
        </p:pic>
        <p:pic>
          <p:nvPicPr>
            <p:cNvPr id="111" name="Graphic 110" descr="Shield Tick outline">
              <a:extLst>
                <a:ext uri="{FF2B5EF4-FFF2-40B4-BE49-F238E27FC236}">
                  <a16:creationId xmlns:a16="http://schemas.microsoft.com/office/drawing/2014/main" id="{B3071650-67B2-843C-751E-2F5FF2BCC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15878" y="1425118"/>
              <a:ext cx="685796" cy="685796"/>
            </a:xfrm>
            <a:prstGeom prst="rect">
              <a:avLst/>
            </a:prstGeom>
          </p:spPr>
        </p:pic>
        <p:pic>
          <p:nvPicPr>
            <p:cNvPr id="112" name="Graphic 111" descr="Database outline">
              <a:extLst>
                <a:ext uri="{FF2B5EF4-FFF2-40B4-BE49-F238E27FC236}">
                  <a16:creationId xmlns:a16="http://schemas.microsoft.com/office/drawing/2014/main" id="{0AE4F342-CE55-A2DF-2573-BB485AB8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4027" y="1448873"/>
              <a:ext cx="614678" cy="614678"/>
            </a:xfrm>
            <a:prstGeom prst="rect">
              <a:avLst/>
            </a:prstGeom>
          </p:spPr>
        </p:pic>
        <p:cxnSp>
          <p:nvCxnSpPr>
            <p:cNvPr id="113" name="Google Shape;361;p21">
              <a:extLst>
                <a:ext uri="{FF2B5EF4-FFF2-40B4-BE49-F238E27FC236}">
                  <a16:creationId xmlns:a16="http://schemas.microsoft.com/office/drawing/2014/main" id="{88D08B82-E35D-85E5-F20A-C65A738872C7}"/>
                </a:ext>
              </a:extLst>
            </p:cNvPr>
            <p:cNvCxnSpPr>
              <a:cxnSpLocks/>
            </p:cNvCxnSpPr>
            <p:nvPr/>
          </p:nvCxnSpPr>
          <p:spPr>
            <a:xfrm>
              <a:off x="6217700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365;p21">
              <a:extLst>
                <a:ext uri="{FF2B5EF4-FFF2-40B4-BE49-F238E27FC236}">
                  <a16:creationId xmlns:a16="http://schemas.microsoft.com/office/drawing/2014/main" id="{16590423-0934-6073-4F7F-8314AC82CC2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34308" y="2903710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5" name="Graphic 114" descr="Ui Ux outline">
              <a:extLst>
                <a:ext uri="{FF2B5EF4-FFF2-40B4-BE49-F238E27FC236}">
                  <a16:creationId xmlns:a16="http://schemas.microsoft.com/office/drawing/2014/main" id="{37865427-0E5F-EC24-B49E-BAFDF0B00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55916" y="1466499"/>
              <a:ext cx="656709" cy="656709"/>
            </a:xfrm>
            <a:prstGeom prst="rect">
              <a:avLst/>
            </a:prstGeom>
          </p:spPr>
        </p:pic>
        <p:pic>
          <p:nvPicPr>
            <p:cNvPr id="116" name="Graphic 115" descr="Help outline">
              <a:extLst>
                <a:ext uri="{FF2B5EF4-FFF2-40B4-BE49-F238E27FC236}">
                  <a16:creationId xmlns:a16="http://schemas.microsoft.com/office/drawing/2014/main" id="{712290C8-F9D7-1940-146F-134EFDA45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64493" y="1488608"/>
              <a:ext cx="594360" cy="594360"/>
            </a:xfrm>
            <a:prstGeom prst="rect">
              <a:avLst/>
            </a:prstGeom>
          </p:spPr>
        </p:pic>
        <p:pic>
          <p:nvPicPr>
            <p:cNvPr id="117" name="Graphic 116" descr="Download from cloud outline">
              <a:extLst>
                <a:ext uri="{FF2B5EF4-FFF2-40B4-BE49-F238E27FC236}">
                  <a16:creationId xmlns:a16="http://schemas.microsoft.com/office/drawing/2014/main" id="{7597B509-C0D1-0700-F3AC-298FE5277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63477" y="1429374"/>
              <a:ext cx="645157" cy="645157"/>
            </a:xfrm>
            <a:prstGeom prst="rect">
              <a:avLst/>
            </a:prstGeom>
          </p:spPr>
        </p:pic>
        <p:pic>
          <p:nvPicPr>
            <p:cNvPr id="118" name="Graphic 117" descr="Server outline">
              <a:extLst>
                <a:ext uri="{FF2B5EF4-FFF2-40B4-BE49-F238E27FC236}">
                  <a16:creationId xmlns:a16="http://schemas.microsoft.com/office/drawing/2014/main" id="{EE9E16DB-DBC6-E1B1-B422-6F4E08C95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70597" y="1418762"/>
              <a:ext cx="634996" cy="634996"/>
            </a:xfrm>
            <a:prstGeom prst="rect">
              <a:avLst/>
            </a:prstGeom>
          </p:spPr>
        </p:pic>
      </p:grpSp>
      <p:sp>
        <p:nvSpPr>
          <p:cNvPr id="126" name="Shape 789">
            <a:extLst>
              <a:ext uri="{FF2B5EF4-FFF2-40B4-BE49-F238E27FC236}">
                <a16:creationId xmlns:a16="http://schemas.microsoft.com/office/drawing/2014/main" id="{F5C37836-A8E6-A0FE-98DB-FACCD4F5FF37}"/>
              </a:ext>
            </a:extLst>
          </p:cNvPr>
          <p:cNvSpPr/>
          <p:nvPr/>
        </p:nvSpPr>
        <p:spPr>
          <a:xfrm>
            <a:off x="10028166" y="2884059"/>
            <a:ext cx="1573051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i: Scheduled Backup</a:t>
            </a:r>
          </a:p>
          <a:p>
            <a:pPr>
              <a:lnSpc>
                <a:spcPct val="150000"/>
              </a:lnSpc>
            </a:pPr>
            <a:endParaRPr lang="en-US" sz="1400" b="1" u="sng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Schedule regular backups from Azure SQL to MIDAS to reduce Azure storage costs</a:t>
            </a:r>
          </a:p>
        </p:txBody>
      </p:sp>
      <p:pic>
        <p:nvPicPr>
          <p:cNvPr id="128" name="Picture 127" descr="Logo&#10;&#10;Description automatically generated">
            <a:extLst>
              <a:ext uri="{FF2B5EF4-FFF2-40B4-BE49-F238E27FC236}">
                <a16:creationId xmlns:a16="http://schemas.microsoft.com/office/drawing/2014/main" id="{B008E128-4BA5-0669-826E-A9B4AB07C9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58" y="35318"/>
            <a:ext cx="1920440" cy="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1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83E27-C150-ECA5-A99E-F606F7C2D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E773EA1-2C07-E6A0-168C-149D226308E6}"/>
              </a:ext>
            </a:extLst>
          </p:cNvPr>
          <p:cNvSpPr/>
          <p:nvPr/>
        </p:nvSpPr>
        <p:spPr>
          <a:xfrm>
            <a:off x="11591926" y="295275"/>
            <a:ext cx="304800" cy="304800"/>
          </a:xfrm>
          <a:prstGeom prst="ellipse">
            <a:avLst/>
          </a:prstGeom>
          <a:solidFill>
            <a:srgbClr val="EFF0F3"/>
          </a:solidFill>
          <a:ln w="12700" cap="flat" cmpd="sng" algn="ctr">
            <a:solidFill>
              <a:srgbClr val="EFF0F3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C7F38-B855-790F-32DA-60FE55024506}"/>
              </a:ext>
            </a:extLst>
          </p:cNvPr>
          <p:cNvSpPr txBox="1"/>
          <p:nvPr/>
        </p:nvSpPr>
        <p:spPr>
          <a:xfrm>
            <a:off x="11385550" y="364123"/>
            <a:ext cx="736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fld id="{ADFD2030-097E-4139-82A5-CA245ACEE337}" type="slidenum">
              <a:rPr lang="en-US" sz="1200" smtClean="0">
                <a:solidFill>
                  <a:srgbClr val="272D39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>
                <a:defRPr/>
              </a:pPr>
              <a:t>13</a:t>
            </a:fld>
            <a:endParaRPr lang="en-US" sz="1200" dirty="0">
              <a:solidFill>
                <a:srgbClr val="272D39"/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 Placeholder 60">
            <a:extLst>
              <a:ext uri="{FF2B5EF4-FFF2-40B4-BE49-F238E27FC236}">
                <a16:creationId xmlns:a16="http://schemas.microsoft.com/office/drawing/2014/main" id="{B4A59624-51AF-ADB7-E2D5-1983A4AD1943}"/>
              </a:ext>
            </a:extLst>
          </p:cNvPr>
          <p:cNvSpPr txBox="1">
            <a:spLocks/>
          </p:cNvSpPr>
          <p:nvPr/>
        </p:nvSpPr>
        <p:spPr>
          <a:xfrm>
            <a:off x="336124" y="254381"/>
            <a:ext cx="9352572" cy="383182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44546A">
                    <a:lumMod val="50000"/>
                  </a:srgb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are we different?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4B75D2-A6D6-BD82-BFD9-D06BE46CAB9E}"/>
              </a:ext>
            </a:extLst>
          </p:cNvPr>
          <p:cNvSpPr/>
          <p:nvPr/>
        </p:nvSpPr>
        <p:spPr>
          <a:xfrm>
            <a:off x="192730" y="254381"/>
            <a:ext cx="163332" cy="3335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4CE5CD-2679-2057-3A6E-0E2AAB4DB234}"/>
              </a:ext>
            </a:extLst>
          </p:cNvPr>
          <p:cNvSpPr/>
          <p:nvPr/>
        </p:nvSpPr>
        <p:spPr>
          <a:xfrm>
            <a:off x="684950" y="1940234"/>
            <a:ext cx="3311068" cy="1314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BC257-C901-159D-8665-A7398CE219A6}"/>
              </a:ext>
            </a:extLst>
          </p:cNvPr>
          <p:cNvSpPr/>
          <p:nvPr/>
        </p:nvSpPr>
        <p:spPr>
          <a:xfrm>
            <a:off x="4287863" y="1949565"/>
            <a:ext cx="3311069" cy="1221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8AD14A-2DD6-92A8-008E-9C2DC0210F72}"/>
              </a:ext>
            </a:extLst>
          </p:cNvPr>
          <p:cNvSpPr/>
          <p:nvPr/>
        </p:nvSpPr>
        <p:spPr>
          <a:xfrm>
            <a:off x="7890777" y="1940234"/>
            <a:ext cx="3107351" cy="1314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86093-0583-F279-F957-5E20E6221698}"/>
              </a:ext>
            </a:extLst>
          </p:cNvPr>
          <p:cNvSpPr/>
          <p:nvPr/>
        </p:nvSpPr>
        <p:spPr>
          <a:xfrm flipH="1">
            <a:off x="875578" y="2259252"/>
            <a:ext cx="2929812" cy="320087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300" b="1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300" b="1" dirty="0">
                <a:latin typeface="Century Gothic" panose="020B0502020202020204" pitchFamily="34" charset="0"/>
              </a:rPr>
              <a:t>Authentication &amp; Customization</a:t>
            </a:r>
            <a:r>
              <a:rPr lang="en-IN" sz="1300" dirty="0">
                <a:latin typeface="Century Gothic" panose="020B0502020202020204" pitchFamily="34" charset="0"/>
              </a:rPr>
              <a:t>: </a:t>
            </a:r>
            <a:r>
              <a:rPr lang="en-US" sz="1300" dirty="0">
                <a:latin typeface="Century Gothic" panose="020B0502020202020204" pitchFamily="34" charset="0"/>
              </a:rPr>
              <a:t>Ensures authorized access with role-based controls and allows customization of firewall rules for organizational needs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300" b="1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300" b="1" dirty="0">
                <a:latin typeface="Century Gothic" panose="020B0502020202020204" pitchFamily="34" charset="0"/>
              </a:rPr>
              <a:t>Guardrail Enforcement</a:t>
            </a:r>
            <a:r>
              <a:rPr lang="en-US" sz="1300" dirty="0">
                <a:latin typeface="Century Gothic" panose="020B0502020202020204" pitchFamily="34" charset="0"/>
              </a:rPr>
              <a:t>: Blocks inappropriate content and analyzes query context to ensure safe, ethical use, preventing misleading or malicious inputs.</a:t>
            </a:r>
            <a:endParaRPr lang="en-IN" sz="1300" dirty="0">
              <a:latin typeface="Century Gothic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A97107-612D-7A1E-D7AB-BE3C73E1E6F7}"/>
              </a:ext>
            </a:extLst>
          </p:cNvPr>
          <p:cNvSpPr txBox="1"/>
          <p:nvPr/>
        </p:nvSpPr>
        <p:spPr>
          <a:xfrm>
            <a:off x="1032285" y="1273982"/>
            <a:ext cx="2982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Transorg’s AI Firewall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3BA451-55CF-15E0-C7C2-5DF18F501AFB}"/>
              </a:ext>
            </a:extLst>
          </p:cNvPr>
          <p:cNvSpPr txBox="1"/>
          <p:nvPr/>
        </p:nvSpPr>
        <p:spPr>
          <a:xfrm>
            <a:off x="5012410" y="1240694"/>
            <a:ext cx="258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Interaction Logging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B55FB4-D9C4-2F83-D8FE-37E67AAEDBCF}"/>
              </a:ext>
            </a:extLst>
          </p:cNvPr>
          <p:cNvSpPr txBox="1"/>
          <p:nvPr/>
        </p:nvSpPr>
        <p:spPr>
          <a:xfrm>
            <a:off x="8283933" y="1134528"/>
            <a:ext cx="2714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Agentic Query Screening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E06B33-1935-E543-F9B3-65C96FFE0DB7}"/>
              </a:ext>
            </a:extLst>
          </p:cNvPr>
          <p:cNvSpPr/>
          <p:nvPr/>
        </p:nvSpPr>
        <p:spPr>
          <a:xfrm flipH="1">
            <a:off x="4504800" y="2329049"/>
            <a:ext cx="2877194" cy="360553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300" b="1" dirty="0">
                <a:latin typeface="Century Gothic" panose="020B0502020202020204" pitchFamily="34" charset="0"/>
              </a:rPr>
              <a:t>Interaction History</a:t>
            </a:r>
            <a:r>
              <a:rPr lang="en-US" sz="1300" dirty="0">
                <a:latin typeface="Century Gothic" panose="020B0502020202020204" pitchFamily="34" charset="0"/>
              </a:rPr>
              <a:t>: Provides a detailed trail of user interactions, allowing comprehensive analysis of system performance, user behavior, and response quality.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sz="13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300" b="1" dirty="0">
                <a:latin typeface="Century Gothic" panose="020B0502020202020204" pitchFamily="34" charset="0"/>
              </a:rPr>
              <a:t>Data-informed Improvement</a:t>
            </a:r>
            <a:r>
              <a:rPr lang="en-US" sz="1300" dirty="0">
                <a:latin typeface="Century Gothic" panose="020B0502020202020204" pitchFamily="34" charset="0"/>
              </a:rPr>
              <a:t>: By analyzing these logged interactions, valuable insights into user needs and preferences can be gained, guiding strategic decisions and prioritizing enhancements based on real-world usage data.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9C3D0F-B80F-E815-CD6E-04E1CE333333}"/>
              </a:ext>
            </a:extLst>
          </p:cNvPr>
          <p:cNvSpPr/>
          <p:nvPr/>
        </p:nvSpPr>
        <p:spPr>
          <a:xfrm flipH="1">
            <a:off x="8397725" y="2329049"/>
            <a:ext cx="2486609" cy="35053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300" b="1" dirty="0">
                <a:latin typeface="Century Gothic" panose="020B0502020202020204" pitchFamily="34" charset="0"/>
              </a:rPr>
              <a:t>Semantic and Syntactic Validation</a:t>
            </a:r>
            <a:r>
              <a:rPr lang="en-US" sz="1300" dirty="0">
                <a:latin typeface="Century Gothic" panose="020B0502020202020204" pitchFamily="34" charset="0"/>
              </a:rPr>
              <a:t>: The agentic query verification workflow ensures that the generated queries are syntactically correct and semantically relevant to the user's intent</a:t>
            </a:r>
            <a:r>
              <a:rPr lang="en-US" sz="1300" dirty="0"/>
              <a:t>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sz="1300" dirty="0"/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300" b="1" dirty="0">
                <a:latin typeface="Century Gothic" panose="020B0502020202020204" pitchFamily="34" charset="0"/>
              </a:rPr>
              <a:t>Security, Data Integrity and Compliance</a:t>
            </a:r>
            <a:r>
              <a:rPr lang="en-US" sz="1300" dirty="0">
                <a:latin typeface="Century Gothic" panose="020B0502020202020204" pitchFamily="34" charset="0"/>
              </a:rPr>
              <a:t>: Identifies and prevents unauthorized or harmful queries, protecting sensitive data and ensuring adherence to Data Governance policies.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BF02EA-1BEA-1B86-E472-6F9596EEDE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09" y="1023567"/>
            <a:ext cx="897630" cy="897630"/>
          </a:xfrm>
          <a:prstGeom prst="rect">
            <a:avLst/>
          </a:prstGeom>
        </p:spPr>
      </p:pic>
      <p:pic>
        <p:nvPicPr>
          <p:cNvPr id="4" name="Google Shape;88;p13" descr="A close-up of a logo&#10;&#10;Description automatically generated">
            <a:extLst>
              <a:ext uri="{FF2B5EF4-FFF2-40B4-BE49-F238E27FC236}">
                <a16:creationId xmlns:a16="http://schemas.microsoft.com/office/drawing/2014/main" id="{B01A011F-D55F-86A4-0E7F-632C3B05C937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04"/>
          <a:stretch/>
        </p:blipFill>
        <p:spPr>
          <a:xfrm>
            <a:off x="625350" y="1192890"/>
            <a:ext cx="679128" cy="64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 descr="Clipboard Checked with solid fill">
            <a:extLst>
              <a:ext uri="{FF2B5EF4-FFF2-40B4-BE49-F238E27FC236}">
                <a16:creationId xmlns:a16="http://schemas.microsoft.com/office/drawing/2014/main" id="{B338669A-92C8-F7B4-27B4-A55FAEAB3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49947" y="1198898"/>
            <a:ext cx="634314" cy="634314"/>
          </a:xfrm>
          <a:prstGeom prst="rect">
            <a:avLst/>
          </a:prstGeom>
        </p:spPr>
      </p:pic>
      <p:pic>
        <p:nvPicPr>
          <p:cNvPr id="12" name="Picture 11" descr="A logo with blue green and yellow colors&#10;&#10;Description automatically generated">
            <a:extLst>
              <a:ext uri="{FF2B5EF4-FFF2-40B4-BE49-F238E27FC236}">
                <a16:creationId xmlns:a16="http://schemas.microsoft.com/office/drawing/2014/main" id="{09BE3C06-A064-BA82-B22E-DF61C938BB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6" y="1359572"/>
            <a:ext cx="316377" cy="316377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3709D43-489A-2460-AE30-D13F0A6226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58" y="35318"/>
            <a:ext cx="1920440" cy="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0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9E3AFA-46CC-D5D3-4160-B8155B11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" y="6472532"/>
            <a:ext cx="1335615" cy="3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F7B3BD-B9D9-8936-2CB3-EBB69618F3D9}"/>
              </a:ext>
            </a:extLst>
          </p:cNvPr>
          <p:cNvCxnSpPr/>
          <p:nvPr/>
        </p:nvCxnSpPr>
        <p:spPr>
          <a:xfrm>
            <a:off x="873007" y="2483555"/>
            <a:ext cx="0" cy="1186275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937BAA-3C1A-2584-190F-1C6BD872109E}"/>
              </a:ext>
            </a:extLst>
          </p:cNvPr>
          <p:cNvSpPr txBox="1"/>
          <p:nvPr/>
        </p:nvSpPr>
        <p:spPr>
          <a:xfrm>
            <a:off x="918164" y="2747751"/>
            <a:ext cx="219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AD98B-08E4-A011-44E1-BFD9DDA0B915}"/>
              </a:ext>
            </a:extLst>
          </p:cNvPr>
          <p:cNvCxnSpPr>
            <a:cxnSpLocks/>
          </p:cNvCxnSpPr>
          <p:nvPr/>
        </p:nvCxnSpPr>
        <p:spPr>
          <a:xfrm>
            <a:off x="5689592" y="15053"/>
            <a:ext cx="0" cy="6842948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BA1F965-34BC-4CEC-A431-8BE9AFB0CB3F}"/>
              </a:ext>
            </a:extLst>
          </p:cNvPr>
          <p:cNvSpPr/>
          <p:nvPr/>
        </p:nvSpPr>
        <p:spPr>
          <a:xfrm>
            <a:off x="5079997" y="1571705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C483071-063C-479B-2969-E8D7D7EE85FB}"/>
              </a:ext>
            </a:extLst>
          </p:cNvPr>
          <p:cNvSpPr/>
          <p:nvPr/>
        </p:nvSpPr>
        <p:spPr>
          <a:xfrm>
            <a:off x="5275671" y="1729750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8ECD1B1-7817-5226-9E78-14D9F150D4B1}"/>
              </a:ext>
            </a:extLst>
          </p:cNvPr>
          <p:cNvSpPr/>
          <p:nvPr/>
        </p:nvSpPr>
        <p:spPr>
          <a:xfrm>
            <a:off x="5103770" y="2911376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DB9BCD1-C0B8-B21C-82D4-ED9F8F9DE360}"/>
              </a:ext>
            </a:extLst>
          </p:cNvPr>
          <p:cNvSpPr/>
          <p:nvPr/>
        </p:nvSpPr>
        <p:spPr>
          <a:xfrm>
            <a:off x="5298247" y="3069422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3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D17AD1A-B4BB-537F-C142-4B33C4106E69}"/>
              </a:ext>
            </a:extLst>
          </p:cNvPr>
          <p:cNvSpPr/>
          <p:nvPr/>
        </p:nvSpPr>
        <p:spPr>
          <a:xfrm>
            <a:off x="5079993" y="4233043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A40E234-6A45-AD31-02E1-C3361A521A1D}"/>
              </a:ext>
            </a:extLst>
          </p:cNvPr>
          <p:cNvSpPr/>
          <p:nvPr/>
        </p:nvSpPr>
        <p:spPr>
          <a:xfrm>
            <a:off x="5275667" y="4391088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8FD54F-A98A-2AA9-5305-07D33930F4AB}"/>
              </a:ext>
            </a:extLst>
          </p:cNvPr>
          <p:cNvSpPr txBox="1"/>
          <p:nvPr/>
        </p:nvSpPr>
        <p:spPr>
          <a:xfrm>
            <a:off x="6326358" y="569107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Business 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5A058-DB31-9B1F-79D4-99E0A63B9C14}"/>
              </a:ext>
            </a:extLst>
          </p:cNvPr>
          <p:cNvSpPr txBox="1"/>
          <p:nvPr/>
        </p:nvSpPr>
        <p:spPr>
          <a:xfrm>
            <a:off x="6376086" y="1831555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HR Recruitment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6BED7-DF28-ADDC-AB83-A7D24848335A}"/>
              </a:ext>
            </a:extLst>
          </p:cNvPr>
          <p:cNvSpPr txBox="1"/>
          <p:nvPr/>
        </p:nvSpPr>
        <p:spPr>
          <a:xfrm>
            <a:off x="6299202" y="3216383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BCBD8C-9E87-B3D4-2E32-C45CAA23AC9E}"/>
              </a:ext>
            </a:extLst>
          </p:cNvPr>
          <p:cNvSpPr txBox="1"/>
          <p:nvPr/>
        </p:nvSpPr>
        <p:spPr>
          <a:xfrm>
            <a:off x="6306725" y="4598254"/>
            <a:ext cx="5478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rgbClr val="002060"/>
                </a:solidFill>
              </a:rPr>
              <a:t>Previous Experience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098E992-2B91-6A4F-8733-14B4E9A7C767}"/>
              </a:ext>
            </a:extLst>
          </p:cNvPr>
          <p:cNvSpPr/>
          <p:nvPr/>
        </p:nvSpPr>
        <p:spPr>
          <a:xfrm>
            <a:off x="5085558" y="301731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AA22C41-2895-5925-69F8-BF665774314F}"/>
              </a:ext>
            </a:extLst>
          </p:cNvPr>
          <p:cNvSpPr/>
          <p:nvPr/>
        </p:nvSpPr>
        <p:spPr>
          <a:xfrm>
            <a:off x="5280247" y="452247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1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AD8E6A1-8623-C06C-1571-0A76B6C92922}"/>
              </a:ext>
            </a:extLst>
          </p:cNvPr>
          <p:cNvSpPr/>
          <p:nvPr/>
        </p:nvSpPr>
        <p:spPr>
          <a:xfrm>
            <a:off x="5091716" y="5524923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EF266BA-3995-463E-5AAC-B6C8C367E39D}"/>
              </a:ext>
            </a:extLst>
          </p:cNvPr>
          <p:cNvSpPr/>
          <p:nvPr/>
        </p:nvSpPr>
        <p:spPr>
          <a:xfrm>
            <a:off x="5287390" y="5682968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25823-A4B1-68BA-E594-48EE4ABBBDEA}"/>
              </a:ext>
            </a:extLst>
          </p:cNvPr>
          <p:cNvSpPr txBox="1"/>
          <p:nvPr/>
        </p:nvSpPr>
        <p:spPr>
          <a:xfrm>
            <a:off x="6318448" y="5833864"/>
            <a:ext cx="5478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Delivery Model</a:t>
            </a:r>
          </a:p>
        </p:txBody>
      </p:sp>
    </p:spTree>
    <p:extLst>
      <p:ext uri="{BB962C8B-B14F-4D97-AF65-F5344CB8AC3E}">
        <p14:creationId xmlns:p14="http://schemas.microsoft.com/office/powerpoint/2010/main" val="258858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4D7FAE34-1652-78D5-8092-0DB5464BBEA2}"/>
              </a:ext>
            </a:extLst>
          </p:cNvPr>
          <p:cNvSpPr/>
          <p:nvPr/>
        </p:nvSpPr>
        <p:spPr>
          <a:xfrm rot="10800000">
            <a:off x="2235006" y="2458169"/>
            <a:ext cx="9369881" cy="119885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FFA7B-1E08-182F-5306-1C5465E29A85}"/>
              </a:ext>
            </a:extLst>
          </p:cNvPr>
          <p:cNvSpPr txBox="1">
            <a:spLocks/>
          </p:cNvSpPr>
          <p:nvPr/>
        </p:nvSpPr>
        <p:spPr>
          <a:xfrm>
            <a:off x="295102" y="49818"/>
            <a:ext cx="6735619" cy="4735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300"/>
              </a:spcAft>
              <a:defRPr/>
            </a:pPr>
            <a:r>
              <a:rPr lang="en-US" sz="2667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Gen AI use cases at Transorg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52BA2B-1202-7E5D-9A5A-A9C3075783B8}"/>
              </a:ext>
            </a:extLst>
          </p:cNvPr>
          <p:cNvGrpSpPr/>
          <p:nvPr/>
        </p:nvGrpSpPr>
        <p:grpSpPr>
          <a:xfrm>
            <a:off x="2181052" y="1053171"/>
            <a:ext cx="9448315" cy="1198850"/>
            <a:chOff x="2749303" y="46233"/>
            <a:chExt cx="9074110" cy="1198850"/>
          </a:xfrm>
        </p:grpSpPr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CB08CA16-8C3F-9F16-462E-F5EBC04C0740}"/>
                </a:ext>
              </a:extLst>
            </p:cNvPr>
            <p:cNvSpPr/>
            <p:nvPr/>
          </p:nvSpPr>
          <p:spPr>
            <a:xfrm rot="10800000">
              <a:off x="2749303" y="46233"/>
              <a:ext cx="8998782" cy="1198850"/>
            </a:xfrm>
            <a:prstGeom prst="homePlat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Arrow: Pentagon 4">
              <a:extLst>
                <a:ext uri="{FF2B5EF4-FFF2-40B4-BE49-F238E27FC236}">
                  <a16:creationId xmlns:a16="http://schemas.microsoft.com/office/drawing/2014/main" id="{2FF04DE2-474D-DDE2-2B3E-CF63E83E6D5A}"/>
                </a:ext>
              </a:extLst>
            </p:cNvPr>
            <p:cNvSpPr txBox="1"/>
            <p:nvPr/>
          </p:nvSpPr>
          <p:spPr>
            <a:xfrm>
              <a:off x="2824631" y="390290"/>
              <a:ext cx="8998782" cy="6941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8660" tIns="60960" rIns="113792" bIns="60960" numCol="1" spcCol="1270" anchor="t" anchorCtr="0">
              <a:noAutofit/>
            </a:bodyPr>
            <a:lstStyle/>
            <a:p>
              <a:pPr marL="285750" lvl="1" indent="-28575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400" b="1" i="0" u="sng" kern="1200" dirty="0">
                  <a:solidFill>
                    <a:schemeClr val="bg1"/>
                  </a:solidFill>
                  <a:latin typeface="+mj-lt"/>
                </a:rPr>
                <a:t>Implementation</a:t>
              </a: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: Integrated a GPT-powered chatbot into a leading airline's reservation platform.</a:t>
              </a:r>
              <a:endParaRPr lang="en-IN" sz="1400" kern="1200" dirty="0">
                <a:solidFill>
                  <a:schemeClr val="bg1"/>
                </a:solidFill>
                <a:latin typeface="+mj-lt"/>
              </a:endParaRPr>
            </a:p>
            <a:p>
              <a:pPr marL="285750" lvl="1" indent="-28575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400" b="1" i="0" u="sng" kern="1200" dirty="0">
                  <a:solidFill>
                    <a:schemeClr val="bg1"/>
                  </a:solidFill>
                  <a:latin typeface="+mj-lt"/>
                </a:rPr>
                <a:t>Function</a:t>
              </a:r>
              <a:r>
                <a:rPr lang="en-US" sz="1400" b="1" i="0" kern="1200" dirty="0">
                  <a:solidFill>
                    <a:schemeClr val="bg1"/>
                  </a:solidFill>
                  <a:latin typeface="+mj-lt"/>
                </a:rPr>
                <a:t>: </a:t>
              </a:r>
              <a:r>
                <a:rPr lang="en-US" sz="1400" i="0" kern="1200" dirty="0">
                  <a:solidFill>
                    <a:schemeClr val="bg1"/>
                  </a:solidFill>
                  <a:latin typeface="+mj-lt"/>
                </a:rPr>
                <a:t>Employs GPT to facilitate seamless communication and booking assistance.</a:t>
              </a:r>
            </a:p>
            <a:p>
              <a:pPr marL="285750" lvl="1" indent="-28575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400" b="1" i="0" u="sng" kern="1200" dirty="0">
                  <a:solidFill>
                    <a:schemeClr val="bg1"/>
                  </a:solidFill>
                  <a:latin typeface="+mj-lt"/>
                </a:rPr>
                <a:t>Impact</a:t>
              </a:r>
              <a:r>
                <a:rPr lang="en-US" sz="1400" i="0" kern="1200" dirty="0">
                  <a:solidFill>
                    <a:schemeClr val="bg1"/>
                  </a:solidFill>
                  <a:latin typeface="+mj-lt"/>
                </a:rPr>
                <a:t>: Optimized user experience by smoothing and clarifying interactions during booking.</a:t>
              </a:r>
              <a:endParaRPr lang="en-IN" sz="140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7" name="Arrow: Pentagon 4">
            <a:extLst>
              <a:ext uri="{FF2B5EF4-FFF2-40B4-BE49-F238E27FC236}">
                <a16:creationId xmlns:a16="http://schemas.microsoft.com/office/drawing/2014/main" id="{E929EDB3-C428-1718-3B00-F9ABD9B4A57D}"/>
              </a:ext>
            </a:extLst>
          </p:cNvPr>
          <p:cNvSpPr txBox="1"/>
          <p:nvPr/>
        </p:nvSpPr>
        <p:spPr>
          <a:xfrm>
            <a:off x="2353486" y="2478417"/>
            <a:ext cx="9369881" cy="39139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28660" tIns="60960" rIns="113792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LLM Driven HR Query Management Chatbot </a:t>
            </a:r>
            <a:endParaRPr lang="en-IN" sz="2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AB4D83-C7FE-F593-07C3-A8C2A00197A4}"/>
              </a:ext>
            </a:extLst>
          </p:cNvPr>
          <p:cNvGrpSpPr/>
          <p:nvPr/>
        </p:nvGrpSpPr>
        <p:grpSpPr>
          <a:xfrm>
            <a:off x="2071868" y="3939656"/>
            <a:ext cx="9661945" cy="1198851"/>
            <a:chOff x="2637669" y="3143851"/>
            <a:chExt cx="9279278" cy="1198851"/>
          </a:xfrm>
        </p:grpSpPr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9098BF87-817F-2FBC-617F-F0F0E4F11D55}"/>
                </a:ext>
              </a:extLst>
            </p:cNvPr>
            <p:cNvSpPr/>
            <p:nvPr/>
          </p:nvSpPr>
          <p:spPr>
            <a:xfrm rot="10800000">
              <a:off x="2637669" y="3143851"/>
              <a:ext cx="9144174" cy="1198850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5" name="Arrow: Pentagon 4">
              <a:extLst>
                <a:ext uri="{FF2B5EF4-FFF2-40B4-BE49-F238E27FC236}">
                  <a16:creationId xmlns:a16="http://schemas.microsoft.com/office/drawing/2014/main" id="{FB6A7E7A-7C57-F6E8-E897-BD35B41BFE1B}"/>
                </a:ext>
              </a:extLst>
            </p:cNvPr>
            <p:cNvSpPr txBox="1"/>
            <p:nvPr/>
          </p:nvSpPr>
          <p:spPr>
            <a:xfrm>
              <a:off x="2819688" y="3385990"/>
              <a:ext cx="9097259" cy="956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8660" tIns="60960" rIns="113792" bIns="60960" numCol="1" spcCol="1270" anchor="t" anchorCtr="0">
              <a:noAutofit/>
            </a:bodyPr>
            <a:lstStyle/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b="1" u="sng" dirty="0">
                  <a:solidFill>
                    <a:schemeClr val="bg1"/>
                  </a:solidFill>
                  <a:latin typeface="+mj-lt"/>
                </a:rPr>
                <a:t>Solution</a:t>
              </a: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: Engineered a user-friendly chatbot integrated with Customer Data Portal to glean business insights from diverse datasets effortlessly.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b="1" u="sng" dirty="0">
                  <a:solidFill>
                    <a:schemeClr val="bg1"/>
                  </a:solidFill>
                  <a:latin typeface="+mj-lt"/>
                </a:rPr>
                <a:t>Purpose</a:t>
              </a: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: Facilitates seamless value extraction from intricate datasets, eliminating the need for SQL expertise. 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b="1" u="sng" dirty="0">
                  <a:solidFill>
                    <a:schemeClr val="bg1"/>
                  </a:solidFill>
                  <a:latin typeface="+mj-lt"/>
                </a:rPr>
                <a:t>Result</a:t>
              </a: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: Empowered a wider user spectrum with enhanced data accessibility &amp; fostering informed decision-making.</a:t>
              </a:r>
              <a:endParaRPr lang="en-IN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A616C2-B1EE-BCC0-F510-E3C1DCF39D2D}"/>
              </a:ext>
            </a:extLst>
          </p:cNvPr>
          <p:cNvGrpSpPr/>
          <p:nvPr/>
        </p:nvGrpSpPr>
        <p:grpSpPr>
          <a:xfrm>
            <a:off x="2029664" y="5461255"/>
            <a:ext cx="9984145" cy="1198850"/>
            <a:chOff x="2602944" y="4700567"/>
            <a:chExt cx="9588718" cy="1198850"/>
          </a:xfrm>
        </p:grpSpPr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4D20D809-B52C-FFEB-5FB4-53780B4C43B9}"/>
                </a:ext>
              </a:extLst>
            </p:cNvPr>
            <p:cNvSpPr/>
            <p:nvPr/>
          </p:nvSpPr>
          <p:spPr>
            <a:xfrm rot="10800000">
              <a:off x="2602944" y="4700567"/>
              <a:ext cx="9144174" cy="1198850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Arrow: Pentagon 4">
              <a:extLst>
                <a:ext uri="{FF2B5EF4-FFF2-40B4-BE49-F238E27FC236}">
                  <a16:creationId xmlns:a16="http://schemas.microsoft.com/office/drawing/2014/main" id="{EE25E62E-453E-D11F-4435-93377587E31E}"/>
                </a:ext>
              </a:extLst>
            </p:cNvPr>
            <p:cNvSpPr txBox="1"/>
            <p:nvPr/>
          </p:nvSpPr>
          <p:spPr>
            <a:xfrm>
              <a:off x="2778579" y="4944797"/>
              <a:ext cx="9413083" cy="81378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8660" tIns="60960" rIns="113792" bIns="60960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b="1" u="sng" dirty="0">
                  <a:solidFill>
                    <a:schemeClr val="tx1"/>
                  </a:solidFill>
                  <a:latin typeface="+mj-lt"/>
                </a:rPr>
                <a:t>Development</a:t>
              </a:r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: Advanced </a:t>
              </a:r>
              <a:r>
                <a:rPr lang="en-US" sz="1400" dirty="0" err="1">
                  <a:solidFill>
                    <a:schemeClr val="tx1"/>
                  </a:solidFill>
                  <a:latin typeface="+mj-lt"/>
                </a:rPr>
                <a:t>GenAI</a:t>
              </a:r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 driven call bot integrated with Customer Data Portal for enriched insights.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b="1" u="sng" dirty="0">
                  <a:solidFill>
                    <a:schemeClr val="tx1"/>
                  </a:solidFill>
                  <a:latin typeface="+mj-lt"/>
                </a:rPr>
                <a:t>Function</a:t>
              </a:r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: Provides instantaneous recommendations to enhance sales interactions and support customer service representatives.</a:t>
              </a:r>
              <a:endParaRPr lang="en-IN" sz="1400" dirty="0">
                <a:solidFill>
                  <a:schemeClr val="tx1"/>
                </a:solidFill>
                <a:latin typeface="+mj-lt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b="1" u="sng" dirty="0">
                  <a:solidFill>
                    <a:schemeClr val="tx1"/>
                  </a:solidFill>
                  <a:latin typeface="+mj-lt"/>
                </a:rPr>
                <a:t>Impact</a:t>
              </a:r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: Elevates sales performance and enhances customer satisfaction through optimized responses.</a:t>
              </a:r>
              <a:endParaRPr lang="en-IN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8A18172-2B13-A8E4-C735-8CC8BC1D481A}"/>
              </a:ext>
            </a:extLst>
          </p:cNvPr>
          <p:cNvSpPr txBox="1"/>
          <p:nvPr/>
        </p:nvSpPr>
        <p:spPr>
          <a:xfrm>
            <a:off x="2767821" y="103121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0" kern="1200" dirty="0">
                <a:solidFill>
                  <a:schemeClr val="bg1"/>
                </a:solidFill>
                <a:latin typeface="+mj-lt"/>
              </a:rPr>
              <a:t>CX – LLM (Customer Experience with LLM)</a:t>
            </a:r>
            <a:endParaRPr lang="en-IN" sz="2000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4B57D-ED6D-A952-CFD9-AF421881BB71}"/>
              </a:ext>
            </a:extLst>
          </p:cNvPr>
          <p:cNvSpPr txBox="1"/>
          <p:nvPr/>
        </p:nvSpPr>
        <p:spPr>
          <a:xfrm>
            <a:off x="2697481" y="2776664"/>
            <a:ext cx="89941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b="1" u="sng" dirty="0">
                <a:solidFill>
                  <a:schemeClr val="bg1"/>
                </a:solidFill>
                <a:latin typeface="+mj-lt"/>
              </a:rPr>
              <a:t>Innovation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: Pioneered a cutting-edge HR Query Management Bot powered by an advanced RAG framework.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b="1" u="sng" dirty="0">
                <a:solidFill>
                  <a:schemeClr val="bg1"/>
                </a:solidFill>
                <a:latin typeface="+mj-lt"/>
              </a:rPr>
              <a:t>Functionality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: Seamlessly taps into the client's knowledge base to streamline routine tasks for users.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b="1" u="sng" dirty="0">
                <a:solidFill>
                  <a:schemeClr val="bg1"/>
                </a:solidFill>
                <a:latin typeface="+mj-lt"/>
              </a:rPr>
              <a:t>Outcome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: Achieved remarkable decline in service requests, enhancing accessibility and operational efficiency significantly.</a:t>
            </a:r>
            <a:endParaRPr lang="en-IN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F1D4AE-249E-2523-8E18-320410B495E1}"/>
              </a:ext>
            </a:extLst>
          </p:cNvPr>
          <p:cNvSpPr txBox="1"/>
          <p:nvPr/>
        </p:nvSpPr>
        <p:spPr>
          <a:xfrm>
            <a:off x="2767821" y="389536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Knowledge Management Chatbot</a:t>
            </a:r>
            <a:endParaRPr lang="en-IN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BEB429-2027-1A85-0332-39EB265A23D1}"/>
              </a:ext>
            </a:extLst>
          </p:cNvPr>
          <p:cNvSpPr txBox="1"/>
          <p:nvPr/>
        </p:nvSpPr>
        <p:spPr>
          <a:xfrm>
            <a:off x="2785405" y="5463691"/>
            <a:ext cx="609834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dirty="0" err="1">
                <a:latin typeface="+mj-lt"/>
              </a:rPr>
              <a:t>GenAI</a:t>
            </a:r>
            <a:r>
              <a:rPr lang="en-US" sz="1800" b="1" dirty="0">
                <a:latin typeface="+mj-lt"/>
              </a:rPr>
              <a:t> Call Assistance Bot</a:t>
            </a:r>
            <a:endParaRPr lang="en-IN" sz="1800" b="1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AE8B77-1674-2DFA-CF7A-E607332C051B}"/>
              </a:ext>
            </a:extLst>
          </p:cNvPr>
          <p:cNvSpPr txBox="1"/>
          <p:nvPr/>
        </p:nvSpPr>
        <p:spPr>
          <a:xfrm>
            <a:off x="520187" y="1411296"/>
            <a:ext cx="165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Aviation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4C052D-D1D0-577B-4E8A-EBEECA0ADFAF}"/>
              </a:ext>
            </a:extLst>
          </p:cNvPr>
          <p:cNvSpPr txBox="1"/>
          <p:nvPr/>
        </p:nvSpPr>
        <p:spPr>
          <a:xfrm>
            <a:off x="517842" y="2801652"/>
            <a:ext cx="165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Aviation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FFD7A3-0FF6-20FD-0628-C6D081316FC4}"/>
              </a:ext>
            </a:extLst>
          </p:cNvPr>
          <p:cNvSpPr txBox="1"/>
          <p:nvPr/>
        </p:nvSpPr>
        <p:spPr>
          <a:xfrm>
            <a:off x="402957" y="4135737"/>
            <a:ext cx="1652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Hospitality and others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8CA180-6161-FD41-92A6-BEEA06B53EDA}"/>
              </a:ext>
            </a:extLst>
          </p:cNvPr>
          <p:cNvSpPr txBox="1"/>
          <p:nvPr/>
        </p:nvSpPr>
        <p:spPr>
          <a:xfrm>
            <a:off x="386780" y="5792377"/>
            <a:ext cx="165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Insurance</a:t>
            </a:r>
          </a:p>
        </p:txBody>
      </p:sp>
    </p:spTree>
    <p:extLst>
      <p:ext uri="{BB962C8B-B14F-4D97-AF65-F5344CB8AC3E}">
        <p14:creationId xmlns:p14="http://schemas.microsoft.com/office/powerpoint/2010/main" val="374336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9E3AFA-46CC-D5D3-4160-B8155B11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" y="6472532"/>
            <a:ext cx="1335615" cy="3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F7B3BD-B9D9-8936-2CB3-EBB69618F3D9}"/>
              </a:ext>
            </a:extLst>
          </p:cNvPr>
          <p:cNvCxnSpPr/>
          <p:nvPr/>
        </p:nvCxnSpPr>
        <p:spPr>
          <a:xfrm>
            <a:off x="873007" y="2483555"/>
            <a:ext cx="0" cy="1186275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937BAA-3C1A-2584-190F-1C6BD872109E}"/>
              </a:ext>
            </a:extLst>
          </p:cNvPr>
          <p:cNvSpPr txBox="1"/>
          <p:nvPr/>
        </p:nvSpPr>
        <p:spPr>
          <a:xfrm>
            <a:off x="918164" y="2747751"/>
            <a:ext cx="219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AD98B-08E4-A011-44E1-BFD9DDA0B915}"/>
              </a:ext>
            </a:extLst>
          </p:cNvPr>
          <p:cNvCxnSpPr>
            <a:cxnSpLocks/>
          </p:cNvCxnSpPr>
          <p:nvPr/>
        </p:nvCxnSpPr>
        <p:spPr>
          <a:xfrm>
            <a:off x="5689592" y="15053"/>
            <a:ext cx="0" cy="6842948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BA1F965-34BC-4CEC-A431-8BE9AFB0CB3F}"/>
              </a:ext>
            </a:extLst>
          </p:cNvPr>
          <p:cNvSpPr/>
          <p:nvPr/>
        </p:nvSpPr>
        <p:spPr>
          <a:xfrm>
            <a:off x="5079997" y="1571705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C483071-063C-479B-2969-E8D7D7EE85FB}"/>
              </a:ext>
            </a:extLst>
          </p:cNvPr>
          <p:cNvSpPr/>
          <p:nvPr/>
        </p:nvSpPr>
        <p:spPr>
          <a:xfrm>
            <a:off x="5275671" y="1729750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8ECD1B1-7817-5226-9E78-14D9F150D4B1}"/>
              </a:ext>
            </a:extLst>
          </p:cNvPr>
          <p:cNvSpPr/>
          <p:nvPr/>
        </p:nvSpPr>
        <p:spPr>
          <a:xfrm>
            <a:off x="5103770" y="2911376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DB9BCD1-C0B8-B21C-82D4-ED9F8F9DE360}"/>
              </a:ext>
            </a:extLst>
          </p:cNvPr>
          <p:cNvSpPr/>
          <p:nvPr/>
        </p:nvSpPr>
        <p:spPr>
          <a:xfrm>
            <a:off x="5298247" y="3069422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3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D17AD1A-B4BB-537F-C142-4B33C4106E69}"/>
              </a:ext>
            </a:extLst>
          </p:cNvPr>
          <p:cNvSpPr/>
          <p:nvPr/>
        </p:nvSpPr>
        <p:spPr>
          <a:xfrm>
            <a:off x="5079993" y="4233043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A40E234-6A45-AD31-02E1-C3361A521A1D}"/>
              </a:ext>
            </a:extLst>
          </p:cNvPr>
          <p:cNvSpPr/>
          <p:nvPr/>
        </p:nvSpPr>
        <p:spPr>
          <a:xfrm>
            <a:off x="5275667" y="4391088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8FD54F-A98A-2AA9-5305-07D33930F4AB}"/>
              </a:ext>
            </a:extLst>
          </p:cNvPr>
          <p:cNvSpPr txBox="1"/>
          <p:nvPr/>
        </p:nvSpPr>
        <p:spPr>
          <a:xfrm>
            <a:off x="6326358" y="569107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Business 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5A058-DB31-9B1F-79D4-99E0A63B9C14}"/>
              </a:ext>
            </a:extLst>
          </p:cNvPr>
          <p:cNvSpPr txBox="1"/>
          <p:nvPr/>
        </p:nvSpPr>
        <p:spPr>
          <a:xfrm>
            <a:off x="6376086" y="1831555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HR Recruitment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6BED7-DF28-ADDC-AB83-A7D24848335A}"/>
              </a:ext>
            </a:extLst>
          </p:cNvPr>
          <p:cNvSpPr txBox="1"/>
          <p:nvPr/>
        </p:nvSpPr>
        <p:spPr>
          <a:xfrm>
            <a:off x="6299202" y="3216383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BCBD8C-9E87-B3D4-2E32-C45CAA23AC9E}"/>
              </a:ext>
            </a:extLst>
          </p:cNvPr>
          <p:cNvSpPr txBox="1"/>
          <p:nvPr/>
        </p:nvSpPr>
        <p:spPr>
          <a:xfrm>
            <a:off x="6306725" y="4598254"/>
            <a:ext cx="5478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Previous Experience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098E992-2B91-6A4F-8733-14B4E9A7C767}"/>
              </a:ext>
            </a:extLst>
          </p:cNvPr>
          <p:cNvSpPr/>
          <p:nvPr/>
        </p:nvSpPr>
        <p:spPr>
          <a:xfrm>
            <a:off x="5085558" y="301731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AA22C41-2895-5925-69F8-BF665774314F}"/>
              </a:ext>
            </a:extLst>
          </p:cNvPr>
          <p:cNvSpPr/>
          <p:nvPr/>
        </p:nvSpPr>
        <p:spPr>
          <a:xfrm>
            <a:off x="5280247" y="452247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1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AD8E6A1-8623-C06C-1571-0A76B6C92922}"/>
              </a:ext>
            </a:extLst>
          </p:cNvPr>
          <p:cNvSpPr/>
          <p:nvPr/>
        </p:nvSpPr>
        <p:spPr>
          <a:xfrm>
            <a:off x="5091716" y="5524923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EF266BA-3995-463E-5AAC-B6C8C367E39D}"/>
              </a:ext>
            </a:extLst>
          </p:cNvPr>
          <p:cNvSpPr/>
          <p:nvPr/>
        </p:nvSpPr>
        <p:spPr>
          <a:xfrm>
            <a:off x="5287390" y="5682968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25823-A4B1-68BA-E594-48EE4ABBBDEA}"/>
              </a:ext>
            </a:extLst>
          </p:cNvPr>
          <p:cNvSpPr txBox="1"/>
          <p:nvPr/>
        </p:nvSpPr>
        <p:spPr>
          <a:xfrm>
            <a:off x="6318448" y="5833864"/>
            <a:ext cx="5478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rgbClr val="002060"/>
                </a:solidFill>
              </a:rPr>
              <a:t>Delivery Model</a:t>
            </a:r>
          </a:p>
        </p:txBody>
      </p:sp>
    </p:spTree>
    <p:extLst>
      <p:ext uri="{BB962C8B-B14F-4D97-AF65-F5344CB8AC3E}">
        <p14:creationId xmlns:p14="http://schemas.microsoft.com/office/powerpoint/2010/main" val="315890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0">
            <a:extLst>
              <a:ext uri="{FF2B5EF4-FFF2-40B4-BE49-F238E27FC236}">
                <a16:creationId xmlns:a16="http://schemas.microsoft.com/office/drawing/2014/main" id="{62990DB6-9815-EB71-5348-C8EC3C98619C}"/>
              </a:ext>
            </a:extLst>
          </p:cNvPr>
          <p:cNvSpPr txBox="1">
            <a:spLocks/>
          </p:cNvSpPr>
          <p:nvPr/>
        </p:nvSpPr>
        <p:spPr>
          <a:xfrm>
            <a:off x="118987" y="155909"/>
            <a:ext cx="9352572" cy="383182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667" b="1" dirty="0">
                <a:solidFill>
                  <a:srgbClr val="002060"/>
                </a:solidFill>
              </a:rPr>
              <a:t>Generative AI development and deployment roadmap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13820-7054-CDC7-B5AB-F30AA5A2BEC6}"/>
              </a:ext>
            </a:extLst>
          </p:cNvPr>
          <p:cNvSpPr/>
          <p:nvPr/>
        </p:nvSpPr>
        <p:spPr>
          <a:xfrm>
            <a:off x="693753" y="1331146"/>
            <a:ext cx="14991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A</a:t>
            </a:r>
            <a:r>
              <a:rPr lang="en-US" sz="4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ssess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E6363-CC22-29CF-4109-7C0E5F84FB33}"/>
              </a:ext>
            </a:extLst>
          </p:cNvPr>
          <p:cNvSpPr/>
          <p:nvPr/>
        </p:nvSpPr>
        <p:spPr>
          <a:xfrm>
            <a:off x="3737645" y="1287527"/>
            <a:ext cx="1197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B</a:t>
            </a:r>
            <a:r>
              <a:rPr lang="en-US" sz="4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uild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ACCD0-888E-6274-954C-075886A514CB}"/>
              </a:ext>
            </a:extLst>
          </p:cNvPr>
          <p:cNvSpPr/>
          <p:nvPr/>
        </p:nvSpPr>
        <p:spPr>
          <a:xfrm>
            <a:off x="6179412" y="1258505"/>
            <a:ext cx="21479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C</a:t>
            </a:r>
            <a:r>
              <a:rPr lang="en-US" sz="4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onfigure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A284AD-E1AF-294E-CB02-CD16BA730AA0}"/>
              </a:ext>
            </a:extLst>
          </p:cNvPr>
          <p:cNvSpPr/>
          <p:nvPr/>
        </p:nvSpPr>
        <p:spPr>
          <a:xfrm>
            <a:off x="9481941" y="1219426"/>
            <a:ext cx="15928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</a:t>
            </a:r>
            <a:r>
              <a:rPr lang="en-US" sz="4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eploy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B43B4-22E4-6333-E467-2AB443F29046}"/>
              </a:ext>
            </a:extLst>
          </p:cNvPr>
          <p:cNvSpPr txBox="1"/>
          <p:nvPr/>
        </p:nvSpPr>
        <p:spPr>
          <a:xfrm>
            <a:off x="363316" y="2031978"/>
            <a:ext cx="23451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+mj-lt"/>
              </a:rPr>
              <a:t>Assess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 the business requirements and processes to identify the right business problem to solve. </a:t>
            </a:r>
            <a:r>
              <a:rPr lang="en-US" sz="1600" b="1" dirty="0">
                <a:solidFill>
                  <a:srgbClr val="002060"/>
                </a:solidFill>
                <a:latin typeface="+mj-lt"/>
              </a:rPr>
              <a:t>Educative workshops 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if required</a:t>
            </a:r>
          </a:p>
          <a:p>
            <a:endParaRPr lang="en-US" sz="16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+mj-lt"/>
              </a:rPr>
              <a:t>Collating industry specific Gen AI application</a:t>
            </a:r>
          </a:p>
          <a:p>
            <a:endParaRPr lang="en-US" sz="16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+mj-lt"/>
              </a:rPr>
              <a:t>Utilize Decision framework to build an execution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A6536-8D98-BEE4-B684-BE803E2656CA}"/>
              </a:ext>
            </a:extLst>
          </p:cNvPr>
          <p:cNvSpPr txBox="1"/>
          <p:nvPr/>
        </p:nvSpPr>
        <p:spPr>
          <a:xfrm>
            <a:off x="3270015" y="2046489"/>
            <a:ext cx="216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+mj-lt"/>
              </a:rPr>
              <a:t>Select The appropriate model, algorithms, and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+mj-lt"/>
              </a:rPr>
              <a:t>Gather and process data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+mj-lt"/>
              </a:rPr>
              <a:t>Build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 a Proof of Concept</a:t>
            </a:r>
            <a:endParaRPr lang="en-IN" sz="1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A234F-1A23-46E8-3DB0-278B6D14A357}"/>
              </a:ext>
            </a:extLst>
          </p:cNvPr>
          <p:cNvSpPr txBox="1"/>
          <p:nvPr/>
        </p:nvSpPr>
        <p:spPr>
          <a:xfrm>
            <a:off x="6173392" y="2031978"/>
            <a:ext cx="216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highlight>
                  <a:srgbClr val="FFFFFF"/>
                </a:highlight>
                <a:latin typeface="+mj-lt"/>
              </a:rPr>
              <a:t>A</a:t>
            </a:r>
            <a:r>
              <a:rPr lang="en-IN" sz="16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+mj-lt"/>
              </a:rPr>
              <a:t>pply fine-tuning</a:t>
            </a:r>
            <a:r>
              <a:rPr lang="en-IN" sz="1600" dirty="0">
                <a:solidFill>
                  <a:srgbClr val="002060"/>
                </a:solidFill>
                <a:highlight>
                  <a:srgbClr val="FFFFFF"/>
                </a:highlight>
                <a:latin typeface="+mj-lt"/>
              </a:rPr>
              <a:t>, RAG and LLM Quantization </a:t>
            </a:r>
            <a:r>
              <a:rPr lang="en-IN" sz="16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+mj-lt"/>
              </a:rPr>
              <a:t>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2060"/>
              </a:solidFill>
              <a:highlight>
                <a:srgbClr val="FFFFFF"/>
              </a:highligh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highlight>
                  <a:srgbClr val="FFFFFF"/>
                </a:highlight>
                <a:latin typeface="+mj-lt"/>
              </a:rPr>
              <a:t>Ensure data compliance and mitigate risks 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+mj-lt"/>
              </a:rPr>
              <a:t>Configure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 and integrate it into the enterprise level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40AFC-3DA1-1C9B-B3A3-D5D442AD1BA8}"/>
              </a:ext>
            </a:extLst>
          </p:cNvPr>
          <p:cNvSpPr txBox="1"/>
          <p:nvPr/>
        </p:nvSpPr>
        <p:spPr>
          <a:xfrm>
            <a:off x="9198345" y="2031978"/>
            <a:ext cx="216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+mj-lt"/>
              </a:rPr>
              <a:t>Deploy</a:t>
            </a:r>
            <a:r>
              <a:rPr lang="en-US" sz="16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+mj-lt"/>
              </a:rPr>
              <a:t> the AI application on the public cloud or on-premise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highlight>
                <a:srgbClr val="FFFFFF"/>
              </a:highligh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+mj-lt"/>
              </a:rPr>
              <a:t>Evaluate the model's performance in real-life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highlight>
                <a:srgbClr val="FFFFFF"/>
              </a:highligh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highlight>
                  <a:srgbClr val="FFFFFF"/>
                </a:highlight>
                <a:latin typeface="+mj-lt"/>
              </a:rPr>
              <a:t>R</a:t>
            </a:r>
            <a:r>
              <a:rPr lang="en-US" sz="16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+mj-lt"/>
              </a:rPr>
              <a:t>un further tests, refine the model and revise the application</a:t>
            </a:r>
            <a:endParaRPr lang="en-US" sz="1600" dirty="0">
              <a:solidFill>
                <a:srgbClr val="002060"/>
              </a:solidFill>
              <a:highlight>
                <a:srgbClr val="FFFFFF"/>
              </a:highlight>
              <a:latin typeface="+mj-lt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2ACE0111-2EB7-3AF9-D285-2EA87E84952C}"/>
              </a:ext>
            </a:extLst>
          </p:cNvPr>
          <p:cNvSpPr txBox="1"/>
          <p:nvPr/>
        </p:nvSpPr>
        <p:spPr>
          <a:xfrm>
            <a:off x="100914" y="617255"/>
            <a:ext cx="1146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+mj-lt"/>
              </a:rPr>
              <a:t>Having a clear vision and inculcating an LLM Ops culture from the start is essential for a Gen AI project’s success</a:t>
            </a:r>
            <a:endParaRPr lang="en-IN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03640D-4EE5-6203-A87B-CF68ADD7CF60}"/>
              </a:ext>
            </a:extLst>
          </p:cNvPr>
          <p:cNvSpPr/>
          <p:nvPr/>
        </p:nvSpPr>
        <p:spPr>
          <a:xfrm>
            <a:off x="506436" y="5942431"/>
            <a:ext cx="1800665" cy="40715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2-3 Weeks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D98009-F61A-5E86-975F-A63883F12A48}"/>
              </a:ext>
            </a:extLst>
          </p:cNvPr>
          <p:cNvSpPr/>
          <p:nvPr/>
        </p:nvSpPr>
        <p:spPr>
          <a:xfrm>
            <a:off x="3500510" y="5954152"/>
            <a:ext cx="1800665" cy="40715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8-10 Weeks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63485A-3D30-7A68-E26E-7E911C760D98}"/>
              </a:ext>
            </a:extLst>
          </p:cNvPr>
          <p:cNvSpPr/>
          <p:nvPr/>
        </p:nvSpPr>
        <p:spPr>
          <a:xfrm>
            <a:off x="6367975" y="5965873"/>
            <a:ext cx="1800665" cy="40715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 Months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844044-719F-C1AD-E684-FB00E8BFD996}"/>
              </a:ext>
            </a:extLst>
          </p:cNvPr>
          <p:cNvSpPr/>
          <p:nvPr/>
        </p:nvSpPr>
        <p:spPr>
          <a:xfrm>
            <a:off x="9362048" y="5977595"/>
            <a:ext cx="1800665" cy="40715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 Months</a:t>
            </a:r>
          </a:p>
        </p:txBody>
      </p:sp>
    </p:spTree>
    <p:extLst>
      <p:ext uri="{BB962C8B-B14F-4D97-AF65-F5344CB8AC3E}">
        <p14:creationId xmlns:p14="http://schemas.microsoft.com/office/powerpoint/2010/main" val="231103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0">
            <a:extLst>
              <a:ext uri="{FF2B5EF4-FFF2-40B4-BE49-F238E27FC236}">
                <a16:creationId xmlns:a16="http://schemas.microsoft.com/office/drawing/2014/main" id="{C26D6EBA-3457-8448-7CF0-9E0B60554199}"/>
              </a:ext>
            </a:extLst>
          </p:cNvPr>
          <p:cNvSpPr txBox="1">
            <a:spLocks/>
          </p:cNvSpPr>
          <p:nvPr/>
        </p:nvSpPr>
        <p:spPr>
          <a:xfrm>
            <a:off x="295274" y="216893"/>
            <a:ext cx="9352572" cy="383182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67" b="1" dirty="0">
                <a:solidFill>
                  <a:srgbClr val="002060"/>
                </a:solidFill>
              </a:rPr>
              <a:t>Create a quick turn around project</a:t>
            </a:r>
          </a:p>
        </p:txBody>
      </p:sp>
      <p:grpSp>
        <p:nvGrpSpPr>
          <p:cNvPr id="4" name="Google Shape;516;p24">
            <a:extLst>
              <a:ext uri="{FF2B5EF4-FFF2-40B4-BE49-F238E27FC236}">
                <a16:creationId xmlns:a16="http://schemas.microsoft.com/office/drawing/2014/main" id="{843C5FC7-7AB1-9FDE-4396-6E8365F05D60}"/>
              </a:ext>
            </a:extLst>
          </p:cNvPr>
          <p:cNvGrpSpPr/>
          <p:nvPr/>
        </p:nvGrpSpPr>
        <p:grpSpPr>
          <a:xfrm>
            <a:off x="1129915" y="1516574"/>
            <a:ext cx="1659300" cy="1418761"/>
            <a:chOff x="710275" y="2500575"/>
            <a:chExt cx="1659300" cy="1418761"/>
          </a:xfrm>
        </p:grpSpPr>
        <p:sp>
          <p:nvSpPr>
            <p:cNvPr id="5" name="Google Shape;519;p24">
              <a:extLst>
                <a:ext uri="{FF2B5EF4-FFF2-40B4-BE49-F238E27FC236}">
                  <a16:creationId xmlns:a16="http://schemas.microsoft.com/office/drawing/2014/main" id="{9062AB70-B498-72EC-38DC-B787AF01ABC0}"/>
                </a:ext>
              </a:extLst>
            </p:cNvPr>
            <p:cNvSpPr txBox="1"/>
            <p:nvPr/>
          </p:nvSpPr>
          <p:spPr>
            <a:xfrm>
              <a:off x="710275" y="3185836"/>
              <a:ext cx="1606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002060"/>
                  </a:solidFill>
                  <a:latin typeface="+mj-lt"/>
                  <a:ea typeface="Roboto"/>
                  <a:cs typeface="Roboto"/>
                  <a:sym typeface="Roboto"/>
                </a:rPr>
                <a:t>Requirements Gathering</a:t>
              </a:r>
              <a:endParaRPr sz="1400" dirty="0">
                <a:solidFill>
                  <a:srgbClr val="002060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520;p24">
              <a:extLst>
                <a:ext uri="{FF2B5EF4-FFF2-40B4-BE49-F238E27FC236}">
                  <a16:creationId xmlns:a16="http://schemas.microsoft.com/office/drawing/2014/main" id="{F201C9AF-394E-739C-06E1-49B4C56105F7}"/>
                </a:ext>
              </a:extLst>
            </p:cNvPr>
            <p:cNvSpPr/>
            <p:nvPr/>
          </p:nvSpPr>
          <p:spPr>
            <a:xfrm>
              <a:off x="7102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002060"/>
                  </a:solidFill>
                  <a:latin typeface="+mj-lt"/>
                  <a:ea typeface="Fira Sans Extra Condensed Medium"/>
                  <a:cs typeface="Fira Sans Extra Condensed Medium"/>
                  <a:sym typeface="Fira Sans Extra Condensed Medium"/>
                </a:rPr>
                <a:t>Step - 1</a:t>
              </a:r>
              <a:endParaRPr dirty="0">
                <a:solidFill>
                  <a:srgbClr val="002060"/>
                </a:solidFill>
                <a:latin typeface="+mj-lt"/>
              </a:endParaRPr>
            </a:p>
          </p:txBody>
        </p:sp>
      </p:grpSp>
      <p:grpSp>
        <p:nvGrpSpPr>
          <p:cNvPr id="7" name="Google Shape;521;p24">
            <a:extLst>
              <a:ext uri="{FF2B5EF4-FFF2-40B4-BE49-F238E27FC236}">
                <a16:creationId xmlns:a16="http://schemas.microsoft.com/office/drawing/2014/main" id="{1203203D-CC3D-0B75-7D2B-62A8528ACE9C}"/>
              </a:ext>
            </a:extLst>
          </p:cNvPr>
          <p:cNvGrpSpPr/>
          <p:nvPr/>
        </p:nvGrpSpPr>
        <p:grpSpPr>
          <a:xfrm>
            <a:off x="2922302" y="1516574"/>
            <a:ext cx="1659300" cy="1418761"/>
            <a:chOff x="2226325" y="2500575"/>
            <a:chExt cx="1659300" cy="1418761"/>
          </a:xfrm>
        </p:grpSpPr>
        <p:sp>
          <p:nvSpPr>
            <p:cNvPr id="8" name="Google Shape;524;p24">
              <a:extLst>
                <a:ext uri="{FF2B5EF4-FFF2-40B4-BE49-F238E27FC236}">
                  <a16:creationId xmlns:a16="http://schemas.microsoft.com/office/drawing/2014/main" id="{FB35AEAD-5E14-E2A3-3BC3-7A462850135B}"/>
                </a:ext>
              </a:extLst>
            </p:cNvPr>
            <p:cNvSpPr/>
            <p:nvPr/>
          </p:nvSpPr>
          <p:spPr>
            <a:xfrm>
              <a:off x="22263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002060"/>
                  </a:solidFill>
                  <a:latin typeface="+mj-lt"/>
                  <a:ea typeface="Fira Sans Extra Condensed Medium"/>
                  <a:cs typeface="Fira Sans Extra Condensed Medium"/>
                  <a:sym typeface="Fira Sans Extra Condensed Medium"/>
                </a:rPr>
                <a:t>Step - 2</a:t>
              </a:r>
              <a:endParaRPr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9" name="Google Shape;525;p24">
              <a:extLst>
                <a:ext uri="{FF2B5EF4-FFF2-40B4-BE49-F238E27FC236}">
                  <a16:creationId xmlns:a16="http://schemas.microsoft.com/office/drawing/2014/main" id="{9EDFF6A1-1AAB-FE3E-5FC5-93233E9F1831}"/>
                </a:ext>
              </a:extLst>
            </p:cNvPr>
            <p:cNvSpPr txBox="1"/>
            <p:nvPr/>
          </p:nvSpPr>
          <p:spPr>
            <a:xfrm>
              <a:off x="2239900" y="3185836"/>
              <a:ext cx="1606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002060"/>
                  </a:solidFill>
                  <a:latin typeface="+mj-lt"/>
                  <a:ea typeface="Roboto"/>
                  <a:cs typeface="Roboto"/>
                  <a:sym typeface="Roboto"/>
                </a:rPr>
                <a:t>Select appropriate methodology</a:t>
              </a:r>
              <a:endParaRPr sz="1400" dirty="0">
                <a:solidFill>
                  <a:srgbClr val="002060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" name="Google Shape;526;p24">
            <a:extLst>
              <a:ext uri="{FF2B5EF4-FFF2-40B4-BE49-F238E27FC236}">
                <a16:creationId xmlns:a16="http://schemas.microsoft.com/office/drawing/2014/main" id="{4A1AF599-14D9-A946-9469-C12DEAFAC005}"/>
              </a:ext>
            </a:extLst>
          </p:cNvPr>
          <p:cNvGrpSpPr/>
          <p:nvPr/>
        </p:nvGrpSpPr>
        <p:grpSpPr>
          <a:xfrm>
            <a:off x="4714690" y="1516574"/>
            <a:ext cx="1659300" cy="1435374"/>
            <a:chOff x="3742375" y="2500575"/>
            <a:chExt cx="1659300" cy="1435374"/>
          </a:xfrm>
        </p:grpSpPr>
        <p:sp>
          <p:nvSpPr>
            <p:cNvPr id="11" name="Google Shape;529;p24">
              <a:extLst>
                <a:ext uri="{FF2B5EF4-FFF2-40B4-BE49-F238E27FC236}">
                  <a16:creationId xmlns:a16="http://schemas.microsoft.com/office/drawing/2014/main" id="{03CFFB2A-0C66-FA2A-699F-306B9DD5CD30}"/>
                </a:ext>
              </a:extLst>
            </p:cNvPr>
            <p:cNvSpPr/>
            <p:nvPr/>
          </p:nvSpPr>
          <p:spPr>
            <a:xfrm>
              <a:off x="37423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002060"/>
                  </a:solidFill>
                  <a:latin typeface="+mj-lt"/>
                  <a:ea typeface="Fira Sans Extra Condensed Medium"/>
                  <a:cs typeface="Fira Sans Extra Condensed Medium"/>
                  <a:sym typeface="Fira Sans Extra Condensed Medium"/>
                </a:rPr>
                <a:t>Step - 3</a:t>
              </a:r>
              <a:endParaRPr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2" name="Google Shape;530;p24">
              <a:extLst>
                <a:ext uri="{FF2B5EF4-FFF2-40B4-BE49-F238E27FC236}">
                  <a16:creationId xmlns:a16="http://schemas.microsoft.com/office/drawing/2014/main" id="{B619A70E-5B0B-61FD-7BA3-451A34E37F34}"/>
                </a:ext>
              </a:extLst>
            </p:cNvPr>
            <p:cNvSpPr txBox="1"/>
            <p:nvPr/>
          </p:nvSpPr>
          <p:spPr>
            <a:xfrm>
              <a:off x="3784525" y="3202449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002060"/>
                  </a:solidFill>
                  <a:latin typeface="+mj-lt"/>
                  <a:ea typeface="Roboto"/>
                  <a:cs typeface="Roboto"/>
                  <a:sym typeface="Roboto"/>
                </a:rPr>
                <a:t>Develop the concept</a:t>
              </a:r>
              <a:endParaRPr sz="1400" dirty="0">
                <a:solidFill>
                  <a:srgbClr val="002060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Google Shape;531;p24">
            <a:extLst>
              <a:ext uri="{FF2B5EF4-FFF2-40B4-BE49-F238E27FC236}">
                <a16:creationId xmlns:a16="http://schemas.microsoft.com/office/drawing/2014/main" id="{A485609A-2883-D5B9-B414-8F66BD85F6AA}"/>
              </a:ext>
            </a:extLst>
          </p:cNvPr>
          <p:cNvGrpSpPr/>
          <p:nvPr/>
        </p:nvGrpSpPr>
        <p:grpSpPr>
          <a:xfrm>
            <a:off x="6507078" y="1516574"/>
            <a:ext cx="1684650" cy="1447313"/>
            <a:chOff x="5233075" y="2500575"/>
            <a:chExt cx="1684650" cy="1447313"/>
          </a:xfrm>
        </p:grpSpPr>
        <p:sp>
          <p:nvSpPr>
            <p:cNvPr id="14" name="Google Shape;534;p24">
              <a:extLst>
                <a:ext uri="{FF2B5EF4-FFF2-40B4-BE49-F238E27FC236}">
                  <a16:creationId xmlns:a16="http://schemas.microsoft.com/office/drawing/2014/main" id="{04F10C42-DEA5-E9F0-7EC0-AB19104A884D}"/>
                </a:ext>
              </a:extLst>
            </p:cNvPr>
            <p:cNvSpPr/>
            <p:nvPr/>
          </p:nvSpPr>
          <p:spPr>
            <a:xfrm>
              <a:off x="52584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002060"/>
                  </a:solidFill>
                  <a:latin typeface="+mj-lt"/>
                  <a:ea typeface="Fira Sans Extra Condensed Medium"/>
                  <a:cs typeface="Fira Sans Extra Condensed Medium"/>
                  <a:sym typeface="Fira Sans Extra Condensed Medium"/>
                </a:rPr>
                <a:t>Step - 4</a:t>
              </a:r>
              <a:endParaRPr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5" name="Google Shape;535;p24">
              <a:extLst>
                <a:ext uri="{FF2B5EF4-FFF2-40B4-BE49-F238E27FC236}">
                  <a16:creationId xmlns:a16="http://schemas.microsoft.com/office/drawing/2014/main" id="{D99F31D4-000A-559D-0A53-405B1BFFDFD0}"/>
                </a:ext>
              </a:extLst>
            </p:cNvPr>
            <p:cNvSpPr txBox="1"/>
            <p:nvPr/>
          </p:nvSpPr>
          <p:spPr>
            <a:xfrm>
              <a:off x="5233075" y="3214388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002060"/>
                  </a:solidFill>
                  <a:latin typeface="+mj-lt"/>
                  <a:ea typeface="Roboto"/>
                  <a:cs typeface="Roboto"/>
                  <a:sym typeface="Roboto"/>
                </a:rPr>
                <a:t>Testing &amp; Validation</a:t>
              </a:r>
              <a:endParaRPr sz="1400" dirty="0">
                <a:solidFill>
                  <a:srgbClr val="002060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oogle Shape;536;p24">
            <a:extLst>
              <a:ext uri="{FF2B5EF4-FFF2-40B4-BE49-F238E27FC236}">
                <a16:creationId xmlns:a16="http://schemas.microsoft.com/office/drawing/2014/main" id="{3137DBD1-E5A1-46C5-BC8B-DEECEE8CE209}"/>
              </a:ext>
            </a:extLst>
          </p:cNvPr>
          <p:cNvGrpSpPr/>
          <p:nvPr/>
        </p:nvGrpSpPr>
        <p:grpSpPr>
          <a:xfrm>
            <a:off x="8324815" y="1516574"/>
            <a:ext cx="1659300" cy="1435374"/>
            <a:chOff x="6774475" y="2500575"/>
            <a:chExt cx="1659300" cy="1435374"/>
          </a:xfrm>
          <a:solidFill>
            <a:schemeClr val="accent5"/>
          </a:solidFill>
        </p:grpSpPr>
        <p:sp>
          <p:nvSpPr>
            <p:cNvPr id="17" name="Google Shape;539;p24">
              <a:extLst>
                <a:ext uri="{FF2B5EF4-FFF2-40B4-BE49-F238E27FC236}">
                  <a16:creationId xmlns:a16="http://schemas.microsoft.com/office/drawing/2014/main" id="{0B465848-F363-ED48-0F96-0A896E985C65}"/>
                </a:ext>
              </a:extLst>
            </p:cNvPr>
            <p:cNvSpPr/>
            <p:nvPr/>
          </p:nvSpPr>
          <p:spPr>
            <a:xfrm>
              <a:off x="67744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002060"/>
                  </a:solidFill>
                  <a:latin typeface="+mj-lt"/>
                  <a:ea typeface="Fira Sans Extra Condensed Medium"/>
                  <a:cs typeface="Fira Sans Extra Condensed Medium"/>
                  <a:sym typeface="Fira Sans Extra Condensed Medium"/>
                </a:rPr>
                <a:t>Step - 5</a:t>
              </a:r>
              <a:endParaRPr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8" name="Google Shape;540;p24">
              <a:extLst>
                <a:ext uri="{FF2B5EF4-FFF2-40B4-BE49-F238E27FC236}">
                  <a16:creationId xmlns:a16="http://schemas.microsoft.com/office/drawing/2014/main" id="{1BC71CB4-850E-DE03-FFFC-685021ABC9AB}"/>
                </a:ext>
              </a:extLst>
            </p:cNvPr>
            <p:cNvSpPr txBox="1"/>
            <p:nvPr/>
          </p:nvSpPr>
          <p:spPr>
            <a:xfrm>
              <a:off x="6833425" y="3202449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002060"/>
                  </a:solidFill>
                  <a:latin typeface="+mj-lt"/>
                  <a:ea typeface="Roboto"/>
                  <a:cs typeface="Roboto"/>
                  <a:sym typeface="Roboto"/>
                </a:rPr>
                <a:t>Documentation &amp; Deployment</a:t>
              </a:r>
              <a:endParaRPr sz="1400" dirty="0">
                <a:solidFill>
                  <a:srgbClr val="002060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1F6366-6657-EC7C-7007-1A9D5A558CC3}"/>
              </a:ext>
            </a:extLst>
          </p:cNvPr>
          <p:cNvGrpSpPr/>
          <p:nvPr/>
        </p:nvGrpSpPr>
        <p:grpSpPr>
          <a:xfrm>
            <a:off x="2317149" y="2963887"/>
            <a:ext cx="6454382" cy="3759684"/>
            <a:chOff x="3989836" y="2427184"/>
            <a:chExt cx="6578082" cy="39108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C2084AA-CFCE-4340-359F-A097D87EDC3C}"/>
                </a:ext>
              </a:extLst>
            </p:cNvPr>
            <p:cNvGrpSpPr/>
            <p:nvPr/>
          </p:nvGrpSpPr>
          <p:grpSpPr>
            <a:xfrm>
              <a:off x="3989836" y="2427184"/>
              <a:ext cx="6578082" cy="3910822"/>
              <a:chOff x="1332945" y="857121"/>
              <a:chExt cx="7673883" cy="4387634"/>
            </a:xfrm>
          </p:grpSpPr>
          <p:grpSp>
            <p:nvGrpSpPr>
              <p:cNvPr id="30" name="Google Shape;402;p21">
                <a:extLst>
                  <a:ext uri="{FF2B5EF4-FFF2-40B4-BE49-F238E27FC236}">
                    <a16:creationId xmlns:a16="http://schemas.microsoft.com/office/drawing/2014/main" id="{4CA6BED0-59BD-4190-C432-C45162870468}"/>
                  </a:ext>
                </a:extLst>
              </p:cNvPr>
              <p:cNvGrpSpPr/>
              <p:nvPr/>
            </p:nvGrpSpPr>
            <p:grpSpPr>
              <a:xfrm>
                <a:off x="6610877" y="857121"/>
                <a:ext cx="2390014" cy="4387634"/>
                <a:chOff x="4628044" y="1300654"/>
                <a:chExt cx="1846807" cy="2451992"/>
              </a:xfrm>
            </p:grpSpPr>
            <p:sp>
              <p:nvSpPr>
                <p:cNvPr id="40" name="Google Shape;403;p21">
                  <a:extLst>
                    <a:ext uri="{FF2B5EF4-FFF2-40B4-BE49-F238E27FC236}">
                      <a16:creationId xmlns:a16="http://schemas.microsoft.com/office/drawing/2014/main" id="{89B1BC55-0A87-0FD9-373C-7238D71D73E7}"/>
                    </a:ext>
                  </a:extLst>
                </p:cNvPr>
                <p:cNvSpPr/>
                <p:nvPr/>
              </p:nvSpPr>
              <p:spPr>
                <a:xfrm rot="10800000" flipH="1">
                  <a:off x="4628044" y="2015463"/>
                  <a:ext cx="1846800" cy="1737183"/>
                </a:xfrm>
                <a:prstGeom prst="round2SameRect">
                  <a:avLst>
                    <a:gd name="adj1" fmla="val 5396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endParaRPr sz="2400">
                    <a:latin typeface="+mj-lt"/>
                  </a:endParaRPr>
                </a:p>
              </p:txBody>
            </p:sp>
            <p:sp>
              <p:nvSpPr>
                <p:cNvPr id="41" name="Google Shape;406;p21">
                  <a:extLst>
                    <a:ext uri="{FF2B5EF4-FFF2-40B4-BE49-F238E27FC236}">
                      <a16:creationId xmlns:a16="http://schemas.microsoft.com/office/drawing/2014/main" id="{73D69236-CFB9-4634-34A3-E42E3E800860}"/>
                    </a:ext>
                  </a:extLst>
                </p:cNvPr>
                <p:cNvSpPr/>
                <p:nvPr/>
              </p:nvSpPr>
              <p:spPr>
                <a:xfrm>
                  <a:off x="4628051" y="1300654"/>
                  <a:ext cx="1846800" cy="585600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  <a:buSzPts val="1100"/>
                  </a:pPr>
                  <a:r>
                    <a:rPr lang="en-IN" sz="1600" b="1" dirty="0">
                      <a:solidFill>
                        <a:schemeClr val="lt1"/>
                      </a:solidFill>
                      <a:latin typeface="+mj-lt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Cloud Based Application</a:t>
                  </a:r>
                  <a:endParaRPr sz="1600" b="1" dirty="0">
                    <a:latin typeface="+mj-lt"/>
                  </a:endParaRPr>
                </a:p>
              </p:txBody>
            </p:sp>
          </p:grpSp>
          <p:grpSp>
            <p:nvGrpSpPr>
              <p:cNvPr id="31" name="Google Shape;412;p21">
                <a:extLst>
                  <a:ext uri="{FF2B5EF4-FFF2-40B4-BE49-F238E27FC236}">
                    <a16:creationId xmlns:a16="http://schemas.microsoft.com/office/drawing/2014/main" id="{F24ECC9E-05F8-A989-5506-493E1FD3819F}"/>
                  </a:ext>
                </a:extLst>
              </p:cNvPr>
              <p:cNvGrpSpPr/>
              <p:nvPr/>
            </p:nvGrpSpPr>
            <p:grpSpPr>
              <a:xfrm>
                <a:off x="1332945" y="857121"/>
                <a:ext cx="2395980" cy="4387634"/>
                <a:chOff x="705658" y="1300654"/>
                <a:chExt cx="1851417" cy="2451992"/>
              </a:xfrm>
            </p:grpSpPr>
            <p:sp>
              <p:nvSpPr>
                <p:cNvPr id="37" name="Google Shape;413;p21">
                  <a:extLst>
                    <a:ext uri="{FF2B5EF4-FFF2-40B4-BE49-F238E27FC236}">
                      <a16:creationId xmlns:a16="http://schemas.microsoft.com/office/drawing/2014/main" id="{106CF283-A84E-F336-0EB7-39D8E9CFEB70}"/>
                    </a:ext>
                  </a:extLst>
                </p:cNvPr>
                <p:cNvSpPr/>
                <p:nvPr/>
              </p:nvSpPr>
              <p:spPr>
                <a:xfrm rot="10800000" flipH="1">
                  <a:off x="710275" y="2015463"/>
                  <a:ext cx="1846800" cy="1737183"/>
                </a:xfrm>
                <a:prstGeom prst="round2SameRect">
                  <a:avLst>
                    <a:gd name="adj1" fmla="val 5874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endParaRPr sz="2400" dirty="0">
                    <a:latin typeface="+mj-lt"/>
                  </a:endParaRPr>
                </a:p>
              </p:txBody>
            </p:sp>
            <p:sp>
              <p:nvSpPr>
                <p:cNvPr id="38" name="Google Shape;415;p21">
                  <a:extLst>
                    <a:ext uri="{FF2B5EF4-FFF2-40B4-BE49-F238E27FC236}">
                      <a16:creationId xmlns:a16="http://schemas.microsoft.com/office/drawing/2014/main" id="{C869A379-132E-C9E1-2FBC-79593796980C}"/>
                    </a:ext>
                  </a:extLst>
                </p:cNvPr>
                <p:cNvSpPr txBox="1"/>
                <p:nvPr/>
              </p:nvSpPr>
              <p:spPr>
                <a:xfrm>
                  <a:off x="705658" y="2014167"/>
                  <a:ext cx="18468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endParaRPr lang="en-IN" sz="1200" dirty="0">
                    <a:latin typeface="+mj-lt"/>
                  </a:endParaRPr>
                </a:p>
              </p:txBody>
            </p:sp>
            <p:sp>
              <p:nvSpPr>
                <p:cNvPr id="39" name="Google Shape;416;p21">
                  <a:extLst>
                    <a:ext uri="{FF2B5EF4-FFF2-40B4-BE49-F238E27FC236}">
                      <a16:creationId xmlns:a16="http://schemas.microsoft.com/office/drawing/2014/main" id="{32837BD7-2F22-439A-0DEF-5EDE08C4A0D6}"/>
                    </a:ext>
                  </a:extLst>
                </p:cNvPr>
                <p:cNvSpPr/>
                <p:nvPr/>
              </p:nvSpPr>
              <p:spPr>
                <a:xfrm>
                  <a:off x="710273" y="1300654"/>
                  <a:ext cx="1846800" cy="585600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  <a:buSzPts val="1100"/>
                  </a:pPr>
                  <a:r>
                    <a:rPr lang="en-IN" sz="1600" b="1" dirty="0">
                      <a:solidFill>
                        <a:schemeClr val="lt1"/>
                      </a:solidFill>
                      <a:latin typeface="+mj-lt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Full Stack</a:t>
                  </a:r>
                </a:p>
                <a:p>
                  <a:pPr algn="ctr">
                    <a:buClr>
                      <a:schemeClr val="dk1"/>
                    </a:buClr>
                    <a:buSzPts val="1100"/>
                  </a:pPr>
                  <a:r>
                    <a:rPr lang="en-IN" sz="1600" b="1" dirty="0">
                      <a:solidFill>
                        <a:schemeClr val="lt1"/>
                      </a:solidFill>
                      <a:latin typeface="+mj-lt"/>
                      <a:sym typeface="Fira Sans Extra Condensed Medium"/>
                    </a:rPr>
                    <a:t>Application</a:t>
                  </a:r>
                  <a:endParaRPr lang="en-IN" sz="1600" b="1" dirty="0">
                    <a:latin typeface="+mj-lt"/>
                  </a:endParaRPr>
                </a:p>
              </p:txBody>
            </p:sp>
          </p:grpSp>
          <p:grpSp>
            <p:nvGrpSpPr>
              <p:cNvPr id="32" name="Google Shape;417;p21">
                <a:extLst>
                  <a:ext uri="{FF2B5EF4-FFF2-40B4-BE49-F238E27FC236}">
                    <a16:creationId xmlns:a16="http://schemas.microsoft.com/office/drawing/2014/main" id="{91AB4E4E-D334-EF0F-F428-89F2B83791D2}"/>
                  </a:ext>
                </a:extLst>
              </p:cNvPr>
              <p:cNvGrpSpPr/>
              <p:nvPr/>
            </p:nvGrpSpPr>
            <p:grpSpPr>
              <a:xfrm>
                <a:off x="3974885" y="857121"/>
                <a:ext cx="2390018" cy="4387634"/>
                <a:chOff x="2669153" y="1300654"/>
                <a:chExt cx="1846809" cy="2451991"/>
              </a:xfrm>
            </p:grpSpPr>
            <p:sp>
              <p:nvSpPr>
                <p:cNvPr id="34" name="Google Shape;418;p21">
                  <a:extLst>
                    <a:ext uri="{FF2B5EF4-FFF2-40B4-BE49-F238E27FC236}">
                      <a16:creationId xmlns:a16="http://schemas.microsoft.com/office/drawing/2014/main" id="{83258E99-AF3F-F683-A3AE-3261CEE836D5}"/>
                    </a:ext>
                  </a:extLst>
                </p:cNvPr>
                <p:cNvSpPr/>
                <p:nvPr/>
              </p:nvSpPr>
              <p:spPr>
                <a:xfrm rot="10800000" flipH="1">
                  <a:off x="2669162" y="2015463"/>
                  <a:ext cx="1846800" cy="1737182"/>
                </a:xfrm>
                <a:prstGeom prst="round2SameRect">
                  <a:avLst>
                    <a:gd name="adj1" fmla="val 6301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endParaRPr sz="2400">
                    <a:latin typeface="+mj-lt"/>
                  </a:endParaRPr>
                </a:p>
              </p:txBody>
            </p:sp>
            <p:sp>
              <p:nvSpPr>
                <p:cNvPr id="35" name="Google Shape;420;p21">
                  <a:extLst>
                    <a:ext uri="{FF2B5EF4-FFF2-40B4-BE49-F238E27FC236}">
                      <a16:creationId xmlns:a16="http://schemas.microsoft.com/office/drawing/2014/main" id="{1EF93DD0-9D4E-07F5-5469-D22256C0B57A}"/>
                    </a:ext>
                  </a:extLst>
                </p:cNvPr>
                <p:cNvSpPr txBox="1"/>
                <p:nvPr/>
              </p:nvSpPr>
              <p:spPr>
                <a:xfrm>
                  <a:off x="2669153" y="2014166"/>
                  <a:ext cx="1846799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endParaRPr lang="en-IN" sz="1200" dirty="0">
                    <a:latin typeface="+mj-lt"/>
                  </a:endParaRPr>
                </a:p>
              </p:txBody>
            </p:sp>
            <p:sp>
              <p:nvSpPr>
                <p:cNvPr id="36" name="Google Shape;421;p21">
                  <a:extLst>
                    <a:ext uri="{FF2B5EF4-FFF2-40B4-BE49-F238E27FC236}">
                      <a16:creationId xmlns:a16="http://schemas.microsoft.com/office/drawing/2014/main" id="{F9B2FA69-7D91-1956-CF10-18A5C3EA05F3}"/>
                    </a:ext>
                  </a:extLst>
                </p:cNvPr>
                <p:cNvSpPr/>
                <p:nvPr/>
              </p:nvSpPr>
              <p:spPr>
                <a:xfrm>
                  <a:off x="2669153" y="1300654"/>
                  <a:ext cx="1846800" cy="585600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  <a:buSzPts val="1100"/>
                  </a:pPr>
                  <a:r>
                    <a:rPr lang="en-IN" sz="1600" b="1" dirty="0">
                      <a:solidFill>
                        <a:schemeClr val="lt1"/>
                      </a:solidFill>
                      <a:latin typeface="+mj-lt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Toy Demo Application</a:t>
                  </a:r>
                  <a:endParaRPr lang="en-IN" sz="1600" b="1" dirty="0">
                    <a:latin typeface="+mj-lt"/>
                  </a:endParaRPr>
                </a:p>
              </p:txBody>
            </p:sp>
          </p:grpSp>
          <p:sp>
            <p:nvSpPr>
              <p:cNvPr id="33" name="Google Shape;420;p21">
                <a:extLst>
                  <a:ext uri="{FF2B5EF4-FFF2-40B4-BE49-F238E27FC236}">
                    <a16:creationId xmlns:a16="http://schemas.microsoft.com/office/drawing/2014/main" id="{AF549838-053C-7BC8-0FB6-B5ABBA044905}"/>
                  </a:ext>
                </a:extLst>
              </p:cNvPr>
              <p:cNvSpPr txBox="1"/>
              <p:nvPr/>
            </p:nvSpPr>
            <p:spPr>
              <a:xfrm>
                <a:off x="6616823" y="2110323"/>
                <a:ext cx="2390005" cy="13689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endParaRPr lang="en-IN" sz="1200" dirty="0">
                  <a:latin typeface="+mj-lt"/>
                </a:endParaRP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565487A-AEC1-A915-16A4-1DF758561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560" y="5075517"/>
              <a:ext cx="1799658" cy="112795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EED1303-F2DE-FF77-748C-F5D24BC1A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517" y="3593270"/>
              <a:ext cx="1703745" cy="127616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68F153A-35E5-5E6E-4C73-6260FE68C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040" y="3670878"/>
              <a:ext cx="1656796" cy="96928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DAA32AE-B2DF-7542-06D9-22C14A55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946" y="5126921"/>
              <a:ext cx="1739028" cy="86951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9D46BF5-C754-7800-0665-3BA5D0FB1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088" y="3754904"/>
              <a:ext cx="1652744" cy="925537"/>
            </a:xfrm>
            <a:prstGeom prst="rect">
              <a:avLst/>
            </a:prstGeom>
          </p:spPr>
        </p:pic>
        <p:pic>
          <p:nvPicPr>
            <p:cNvPr id="26" name="Graphic 25" descr="Close with solid fill">
              <a:extLst>
                <a:ext uri="{FF2B5EF4-FFF2-40B4-BE49-F238E27FC236}">
                  <a16:creationId xmlns:a16="http://schemas.microsoft.com/office/drawing/2014/main" id="{A69B1354-B94E-AC74-B461-52287D2CB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8185915">
              <a:off x="4845294" y="4656133"/>
              <a:ext cx="216416" cy="216416"/>
            </a:xfrm>
            <a:prstGeom prst="rect">
              <a:avLst/>
            </a:prstGeom>
          </p:spPr>
        </p:pic>
        <p:pic>
          <p:nvPicPr>
            <p:cNvPr id="27" name="Graphic 26" descr="Close with solid fill">
              <a:extLst>
                <a:ext uri="{FF2B5EF4-FFF2-40B4-BE49-F238E27FC236}">
                  <a16:creationId xmlns:a16="http://schemas.microsoft.com/office/drawing/2014/main" id="{95F9A22A-CC55-C93B-5F32-6506A632A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8185915">
              <a:off x="7148787" y="4713092"/>
              <a:ext cx="216416" cy="21641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DC504E-56AE-7C32-F747-DDF0D80E102A}"/>
                </a:ext>
              </a:extLst>
            </p:cNvPr>
            <p:cNvSpPr txBox="1"/>
            <p:nvPr/>
          </p:nvSpPr>
          <p:spPr>
            <a:xfrm>
              <a:off x="9069355" y="4818587"/>
              <a:ext cx="970384" cy="320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OR</a:t>
              </a:r>
              <a:endParaRPr lang="en-IN" sz="1400" b="1" dirty="0">
                <a:latin typeface="+mj-lt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40AEAB9-3EBA-26E0-66DE-C0D9CA9F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064" y="5046113"/>
              <a:ext cx="1186761" cy="1186761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11220A-82C2-8E2C-6D87-C17C6082BB7B}"/>
              </a:ext>
            </a:extLst>
          </p:cNvPr>
          <p:cNvSpPr txBox="1"/>
          <p:nvPr/>
        </p:nvSpPr>
        <p:spPr>
          <a:xfrm>
            <a:off x="376815" y="650737"/>
            <a:ext cx="10791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Project can be built using multiple options which will help us to understand Gen AI capability and shortcomings</a:t>
            </a:r>
            <a:endParaRPr lang="en-IN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2291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9DB61431-C6A1-E483-FB8D-0474EFE651D6}"/>
              </a:ext>
            </a:extLst>
          </p:cNvPr>
          <p:cNvSpPr txBox="1">
            <a:spLocks/>
          </p:cNvSpPr>
          <p:nvPr/>
        </p:nvSpPr>
        <p:spPr>
          <a:xfrm>
            <a:off x="300814" y="2870868"/>
            <a:ext cx="12087707" cy="558132"/>
          </a:xfrm>
          <a:prstGeom prst="rect">
            <a:avLst/>
          </a:prstGeom>
        </p:spPr>
        <p:txBody>
          <a:bodyPr vert="horz" lIns="0" tIns="60944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300"/>
              </a:spcAft>
              <a:defRPr/>
            </a:pPr>
            <a:r>
              <a:rPr lang="en-US" sz="2667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Appendix</a:t>
            </a:r>
            <a:endParaRPr lang="en-GB" sz="2667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9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9E3AFA-46CC-D5D3-4160-B8155B11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" y="6472532"/>
            <a:ext cx="1335615" cy="3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F7B3BD-B9D9-8936-2CB3-EBB69618F3D9}"/>
              </a:ext>
            </a:extLst>
          </p:cNvPr>
          <p:cNvCxnSpPr/>
          <p:nvPr/>
        </p:nvCxnSpPr>
        <p:spPr>
          <a:xfrm>
            <a:off x="873007" y="2483555"/>
            <a:ext cx="0" cy="1186275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937BAA-3C1A-2584-190F-1C6BD872109E}"/>
              </a:ext>
            </a:extLst>
          </p:cNvPr>
          <p:cNvSpPr txBox="1"/>
          <p:nvPr/>
        </p:nvSpPr>
        <p:spPr>
          <a:xfrm>
            <a:off x="918164" y="2747751"/>
            <a:ext cx="219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AD98B-08E4-A011-44E1-BFD9DDA0B915}"/>
              </a:ext>
            </a:extLst>
          </p:cNvPr>
          <p:cNvCxnSpPr>
            <a:cxnSpLocks/>
          </p:cNvCxnSpPr>
          <p:nvPr/>
        </p:nvCxnSpPr>
        <p:spPr>
          <a:xfrm>
            <a:off x="5689592" y="15053"/>
            <a:ext cx="0" cy="6842948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BA1F965-34BC-4CEC-A431-8BE9AFB0CB3F}"/>
              </a:ext>
            </a:extLst>
          </p:cNvPr>
          <p:cNvSpPr/>
          <p:nvPr/>
        </p:nvSpPr>
        <p:spPr>
          <a:xfrm>
            <a:off x="5079997" y="1571705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C483071-063C-479B-2969-E8D7D7EE85FB}"/>
              </a:ext>
            </a:extLst>
          </p:cNvPr>
          <p:cNvSpPr/>
          <p:nvPr/>
        </p:nvSpPr>
        <p:spPr>
          <a:xfrm>
            <a:off x="5275671" y="1729750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8ECD1B1-7817-5226-9E78-14D9F150D4B1}"/>
              </a:ext>
            </a:extLst>
          </p:cNvPr>
          <p:cNvSpPr/>
          <p:nvPr/>
        </p:nvSpPr>
        <p:spPr>
          <a:xfrm>
            <a:off x="5103770" y="2911376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DB9BCD1-C0B8-B21C-82D4-ED9F8F9DE360}"/>
              </a:ext>
            </a:extLst>
          </p:cNvPr>
          <p:cNvSpPr/>
          <p:nvPr/>
        </p:nvSpPr>
        <p:spPr>
          <a:xfrm>
            <a:off x="5298247" y="3069422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3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D17AD1A-B4BB-537F-C142-4B33C4106E69}"/>
              </a:ext>
            </a:extLst>
          </p:cNvPr>
          <p:cNvSpPr/>
          <p:nvPr/>
        </p:nvSpPr>
        <p:spPr>
          <a:xfrm>
            <a:off x="5079993" y="4233043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A40E234-6A45-AD31-02E1-C3361A521A1D}"/>
              </a:ext>
            </a:extLst>
          </p:cNvPr>
          <p:cNvSpPr/>
          <p:nvPr/>
        </p:nvSpPr>
        <p:spPr>
          <a:xfrm>
            <a:off x="5275667" y="4391088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8FD54F-A98A-2AA9-5305-07D33930F4AB}"/>
              </a:ext>
            </a:extLst>
          </p:cNvPr>
          <p:cNvSpPr txBox="1"/>
          <p:nvPr/>
        </p:nvSpPr>
        <p:spPr>
          <a:xfrm>
            <a:off x="6326358" y="569107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rgbClr val="002060"/>
                </a:solidFill>
              </a:rPr>
              <a:t>Business 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5A058-DB31-9B1F-79D4-99E0A63B9C14}"/>
              </a:ext>
            </a:extLst>
          </p:cNvPr>
          <p:cNvSpPr txBox="1"/>
          <p:nvPr/>
        </p:nvSpPr>
        <p:spPr>
          <a:xfrm>
            <a:off x="6376086" y="1831555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rgbClr val="002060"/>
                </a:solidFill>
              </a:rPr>
              <a:t>HR Recruitment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6BED7-DF28-ADDC-AB83-A7D24848335A}"/>
              </a:ext>
            </a:extLst>
          </p:cNvPr>
          <p:cNvSpPr txBox="1"/>
          <p:nvPr/>
        </p:nvSpPr>
        <p:spPr>
          <a:xfrm>
            <a:off x="6299202" y="3216383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rgbClr val="002060"/>
                </a:solidFill>
              </a:rPr>
              <a:t>Learning &amp; 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BCBD8C-9E87-B3D4-2E32-C45CAA23AC9E}"/>
              </a:ext>
            </a:extLst>
          </p:cNvPr>
          <p:cNvSpPr txBox="1"/>
          <p:nvPr/>
        </p:nvSpPr>
        <p:spPr>
          <a:xfrm>
            <a:off x="6306725" y="4598254"/>
            <a:ext cx="5478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rgbClr val="002060"/>
                </a:solidFill>
              </a:rPr>
              <a:t>Previous Experience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098E992-2B91-6A4F-8733-14B4E9A7C767}"/>
              </a:ext>
            </a:extLst>
          </p:cNvPr>
          <p:cNvSpPr/>
          <p:nvPr/>
        </p:nvSpPr>
        <p:spPr>
          <a:xfrm>
            <a:off x="5085558" y="301731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AA22C41-2895-5925-69F8-BF665774314F}"/>
              </a:ext>
            </a:extLst>
          </p:cNvPr>
          <p:cNvSpPr/>
          <p:nvPr/>
        </p:nvSpPr>
        <p:spPr>
          <a:xfrm>
            <a:off x="5280247" y="452247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1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AD8E6A1-8623-C06C-1571-0A76B6C92922}"/>
              </a:ext>
            </a:extLst>
          </p:cNvPr>
          <p:cNvSpPr/>
          <p:nvPr/>
        </p:nvSpPr>
        <p:spPr>
          <a:xfrm>
            <a:off x="5091716" y="5524923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EF266BA-3995-463E-5AAC-B6C8C367E39D}"/>
              </a:ext>
            </a:extLst>
          </p:cNvPr>
          <p:cNvSpPr/>
          <p:nvPr/>
        </p:nvSpPr>
        <p:spPr>
          <a:xfrm>
            <a:off x="5287390" y="5682968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25823-A4B1-68BA-E594-48EE4ABBBDEA}"/>
              </a:ext>
            </a:extLst>
          </p:cNvPr>
          <p:cNvSpPr txBox="1"/>
          <p:nvPr/>
        </p:nvSpPr>
        <p:spPr>
          <a:xfrm>
            <a:off x="6318448" y="5833864"/>
            <a:ext cx="5478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rgbClr val="002060"/>
                </a:solidFill>
              </a:rPr>
              <a:t>Delivery Model</a:t>
            </a:r>
          </a:p>
        </p:txBody>
      </p:sp>
    </p:spTree>
    <p:extLst>
      <p:ext uri="{BB962C8B-B14F-4D97-AF65-F5344CB8AC3E}">
        <p14:creationId xmlns:p14="http://schemas.microsoft.com/office/powerpoint/2010/main" val="4275226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DA7A999-2FF1-4413-1660-09A1A72D1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07C57D0-5F63-514E-13C4-73016CD2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59" y="47530"/>
            <a:ext cx="9294381" cy="81785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1. CX – LLM Chatbot (Customer Experience with LLM) for an Airline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CFD8EFA5-DF4C-57AB-F659-21619CE1CC2F}"/>
              </a:ext>
            </a:extLst>
          </p:cNvPr>
          <p:cNvSpPr txBox="1">
            <a:spLocks/>
          </p:cNvSpPr>
          <p:nvPr/>
        </p:nvSpPr>
        <p:spPr>
          <a:xfrm>
            <a:off x="250339" y="819791"/>
            <a:ext cx="11691321" cy="749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075" marR="0" lvl="0" indent="0" algn="just" defTabSz="914400" rtl="0" eaLnBrk="1" fontAlgn="auto" latinLnBrk="0" hangingPunct="1">
              <a:lnSpc>
                <a:spcPct val="102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CX-LLM is an advanced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GenAI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chatbot tailored for seamless ticket booking and social media integration, revolutionizing user interactions in the realm of customer service.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1A8CB6B-5C8E-CED1-F3ED-754E4F367F76}"/>
              </a:ext>
            </a:extLst>
          </p:cNvPr>
          <p:cNvSpPr>
            <a:spLocks/>
          </p:cNvSpPr>
          <p:nvPr/>
        </p:nvSpPr>
        <p:spPr bwMode="auto">
          <a:xfrm>
            <a:off x="3429980" y="1688441"/>
            <a:ext cx="2352644" cy="2161999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2156ED4B-31E4-FAC7-FEC7-0F6E55A2E8F4}"/>
              </a:ext>
            </a:extLst>
          </p:cNvPr>
          <p:cNvSpPr>
            <a:spLocks/>
          </p:cNvSpPr>
          <p:nvPr/>
        </p:nvSpPr>
        <p:spPr bwMode="auto">
          <a:xfrm>
            <a:off x="554172" y="1700075"/>
            <a:ext cx="2352644" cy="2179320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D3205C1-871E-82F6-F266-711DFED151AA}"/>
              </a:ext>
            </a:extLst>
          </p:cNvPr>
          <p:cNvSpPr>
            <a:spLocks/>
          </p:cNvSpPr>
          <p:nvPr/>
        </p:nvSpPr>
        <p:spPr bwMode="auto">
          <a:xfrm>
            <a:off x="6277167" y="1688441"/>
            <a:ext cx="2352644" cy="2132574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BF40C7-79F5-92E2-8EAE-9533D1E0EE44}"/>
              </a:ext>
            </a:extLst>
          </p:cNvPr>
          <p:cNvSpPr/>
          <p:nvPr/>
        </p:nvSpPr>
        <p:spPr>
          <a:xfrm>
            <a:off x="6505865" y="2183264"/>
            <a:ext cx="18669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Model Refresh Cycle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EE76D7-9458-CFDE-BB48-1C4BC749B0FA}"/>
              </a:ext>
            </a:extLst>
          </p:cNvPr>
          <p:cNvSpPr/>
          <p:nvPr/>
        </p:nvSpPr>
        <p:spPr>
          <a:xfrm>
            <a:off x="3446775" y="2346864"/>
            <a:ext cx="2162699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CX-LLM addresses user inquiries and booking activities with a focus on general questions and ticket booking tasks, providing a comprehensive solution for user engagement</a:t>
            </a:r>
            <a:endParaRPr kumimoji="0" lang="tr-TR" altLang="x-none" sz="1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DCD018-173D-9BFD-888E-FC4B661E5263}"/>
              </a:ext>
            </a:extLst>
          </p:cNvPr>
          <p:cNvSpPr/>
          <p:nvPr/>
        </p:nvSpPr>
        <p:spPr>
          <a:xfrm>
            <a:off x="3739805" y="2149782"/>
            <a:ext cx="157970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Granularity</a:t>
            </a:r>
            <a:endParaRPr kumimoji="0" lang="tr-TR" altLang="x-none" sz="13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06B694-5FB5-0F2E-4217-4E565DCA3E89}"/>
              </a:ext>
            </a:extLst>
          </p:cNvPr>
          <p:cNvSpPr/>
          <p:nvPr/>
        </p:nvSpPr>
        <p:spPr>
          <a:xfrm>
            <a:off x="589542" y="2364248"/>
            <a:ext cx="2313483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CX-LLM is a natural language-based chatbot designed for ticket booking and social media integration, enhancing user interactions and streamlining the booking process</a:t>
            </a:r>
            <a:endParaRPr kumimoji="0" lang="tr-TR" altLang="x-none" sz="1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A8A844-7F55-9061-CB1C-2AF4B82FB38D}"/>
              </a:ext>
            </a:extLst>
          </p:cNvPr>
          <p:cNvSpPr/>
          <p:nvPr/>
        </p:nvSpPr>
        <p:spPr>
          <a:xfrm>
            <a:off x="938072" y="2191888"/>
            <a:ext cx="157970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Scope</a:t>
            </a:r>
            <a:endParaRPr kumimoji="0" lang="tr-TR" altLang="x-none" sz="13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16A6F66F-5715-EB87-BCA0-6FF6A97BAF54}"/>
              </a:ext>
            </a:extLst>
          </p:cNvPr>
          <p:cNvSpPr>
            <a:spLocks/>
          </p:cNvSpPr>
          <p:nvPr/>
        </p:nvSpPr>
        <p:spPr bwMode="auto">
          <a:xfrm>
            <a:off x="9297504" y="1679742"/>
            <a:ext cx="2352644" cy="2132574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C0A388-7432-8BFB-F9CE-27EE029CF4F1}"/>
              </a:ext>
            </a:extLst>
          </p:cNvPr>
          <p:cNvSpPr/>
          <p:nvPr/>
        </p:nvSpPr>
        <p:spPr>
          <a:xfrm>
            <a:off x="9364856" y="2371709"/>
            <a:ext cx="2237602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262626">
                    <a:lumMod val="75000"/>
                    <a:lumOff val="25000"/>
                  </a:srgbClr>
                </a:solidFill>
                <a:latin typeface="Century Gothic" panose="020B0502020202020204" pitchFamily="34" charset="0"/>
              </a:rPr>
              <a:t>CX-LLM delivers prompt responses to user queries, facilitates ticket bookings seamlessly, and integrates with social media platforms for enhanced accessibility and convenience</a:t>
            </a:r>
            <a:endParaRPr lang="en-US" altLang="x-none" sz="1200" dirty="0">
              <a:solidFill>
                <a:srgbClr val="262626">
                  <a:lumMod val="75000"/>
                  <a:lumOff val="2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A8D802-AF77-2FC4-A297-FBB453DF660E}"/>
              </a:ext>
            </a:extLst>
          </p:cNvPr>
          <p:cNvSpPr/>
          <p:nvPr/>
        </p:nvSpPr>
        <p:spPr>
          <a:xfrm>
            <a:off x="9634936" y="2150132"/>
            <a:ext cx="157970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Key Output</a:t>
            </a:r>
            <a:endParaRPr kumimoji="0" lang="tr-TR" altLang="x-none" sz="13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C71ED9-60A6-ED31-33CD-FE7AB8819881}"/>
              </a:ext>
            </a:extLst>
          </p:cNvPr>
          <p:cNvSpPr/>
          <p:nvPr/>
        </p:nvSpPr>
        <p:spPr>
          <a:xfrm>
            <a:off x="703917" y="4123465"/>
            <a:ext cx="157970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Input Data</a:t>
            </a:r>
            <a:endParaRPr kumimoji="0" lang="tr-TR" altLang="x-none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8DDD25-B13C-59D7-8EC7-CC3D4A5FC12B}"/>
              </a:ext>
            </a:extLst>
          </p:cNvPr>
          <p:cNvSpPr/>
          <p:nvPr/>
        </p:nvSpPr>
        <p:spPr>
          <a:xfrm>
            <a:off x="4697459" y="4076145"/>
            <a:ext cx="157970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Transform</a:t>
            </a:r>
            <a:endParaRPr kumimoji="0" lang="tr-TR" altLang="x-none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653D63-AD77-2A93-4A63-A95A9AF46493}"/>
              </a:ext>
            </a:extLst>
          </p:cNvPr>
          <p:cNvSpPr/>
          <p:nvPr/>
        </p:nvSpPr>
        <p:spPr>
          <a:xfrm>
            <a:off x="8597228" y="4118621"/>
            <a:ext cx="1346065" cy="255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Modelling</a:t>
            </a:r>
            <a:endParaRPr kumimoji="0" lang="tr-TR" altLang="x-none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4DDDFB-49E8-03F7-AC1C-87662395B7FC}"/>
              </a:ext>
            </a:extLst>
          </p:cNvPr>
          <p:cNvSpPr txBox="1"/>
          <p:nvPr/>
        </p:nvSpPr>
        <p:spPr>
          <a:xfrm>
            <a:off x="4563058" y="4416738"/>
            <a:ext cx="2904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preprocessing and transformation techniques are applied to input data to ensure compatibility with the chatbot's natural language understanding and response generation capabilities.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62B410-55C0-DEBA-BF85-D177BC25A32C}"/>
              </a:ext>
            </a:extLst>
          </p:cNvPr>
          <p:cNvSpPr/>
          <p:nvPr/>
        </p:nvSpPr>
        <p:spPr>
          <a:xfrm>
            <a:off x="8428714" y="4101014"/>
            <a:ext cx="2785930" cy="2016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CX-LLM employs advanced LLM processing techniques, powered by models like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OpenAI's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LLM, to understand user queries, generate responses, and facilitate ticket bookings with efficiency and accuracy.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0A489E-097C-5634-2DF4-5115A8209543}"/>
              </a:ext>
            </a:extLst>
          </p:cNvPr>
          <p:cNvGrpSpPr/>
          <p:nvPr/>
        </p:nvGrpSpPr>
        <p:grpSpPr>
          <a:xfrm>
            <a:off x="1591040" y="1808719"/>
            <a:ext cx="333379" cy="416491"/>
            <a:chOff x="4035024" y="337004"/>
            <a:chExt cx="568844" cy="710657"/>
          </a:xfrm>
          <a:solidFill>
            <a:srgbClr val="0F6FC6"/>
          </a:solidFill>
        </p:grpSpPr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9FB52B6-1CD1-2EB8-7624-93AF4F69E4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8869" y="469257"/>
              <a:ext cx="303543" cy="302746"/>
            </a:xfrm>
            <a:custGeom>
              <a:avLst/>
              <a:gdLst>
                <a:gd name="T0" fmla="*/ 70 w 161"/>
                <a:gd name="T1" fmla="*/ 0 h 161"/>
                <a:gd name="T2" fmla="*/ 62 w 161"/>
                <a:gd name="T3" fmla="*/ 25 h 161"/>
                <a:gd name="T4" fmla="*/ 41 w 161"/>
                <a:gd name="T5" fmla="*/ 17 h 161"/>
                <a:gd name="T6" fmla="*/ 16 w 161"/>
                <a:gd name="T7" fmla="*/ 31 h 161"/>
                <a:gd name="T8" fmla="*/ 16 w 161"/>
                <a:gd name="T9" fmla="*/ 42 h 161"/>
                <a:gd name="T10" fmla="*/ 24 w 161"/>
                <a:gd name="T11" fmla="*/ 63 h 161"/>
                <a:gd name="T12" fmla="*/ 0 w 161"/>
                <a:gd name="T13" fmla="*/ 71 h 161"/>
                <a:gd name="T14" fmla="*/ 7 w 161"/>
                <a:gd name="T15" fmla="*/ 98 h 161"/>
                <a:gd name="T16" fmla="*/ 28 w 161"/>
                <a:gd name="T17" fmla="*/ 108 h 161"/>
                <a:gd name="T18" fmla="*/ 16 w 161"/>
                <a:gd name="T19" fmla="*/ 131 h 161"/>
                <a:gd name="T20" fmla="*/ 41 w 161"/>
                <a:gd name="T21" fmla="*/ 145 h 161"/>
                <a:gd name="T22" fmla="*/ 62 w 161"/>
                <a:gd name="T23" fmla="*/ 137 h 161"/>
                <a:gd name="T24" fmla="*/ 70 w 161"/>
                <a:gd name="T25" fmla="*/ 161 h 161"/>
                <a:gd name="T26" fmla="*/ 98 w 161"/>
                <a:gd name="T27" fmla="*/ 153 h 161"/>
                <a:gd name="T28" fmla="*/ 107 w 161"/>
                <a:gd name="T29" fmla="*/ 133 h 161"/>
                <a:gd name="T30" fmla="*/ 130 w 161"/>
                <a:gd name="T31" fmla="*/ 145 h 161"/>
                <a:gd name="T32" fmla="*/ 146 w 161"/>
                <a:gd name="T33" fmla="*/ 125 h 161"/>
                <a:gd name="T34" fmla="*/ 132 w 161"/>
                <a:gd name="T35" fmla="*/ 108 h 161"/>
                <a:gd name="T36" fmla="*/ 153 w 161"/>
                <a:gd name="T37" fmla="*/ 98 h 161"/>
                <a:gd name="T38" fmla="*/ 161 w 161"/>
                <a:gd name="T39" fmla="*/ 71 h 161"/>
                <a:gd name="T40" fmla="*/ 136 w 161"/>
                <a:gd name="T41" fmla="*/ 63 h 161"/>
                <a:gd name="T42" fmla="*/ 144 w 161"/>
                <a:gd name="T43" fmla="*/ 42 h 161"/>
                <a:gd name="T44" fmla="*/ 144 w 161"/>
                <a:gd name="T45" fmla="*/ 31 h 161"/>
                <a:gd name="T46" fmla="*/ 119 w 161"/>
                <a:gd name="T47" fmla="*/ 17 h 161"/>
                <a:gd name="T48" fmla="*/ 98 w 161"/>
                <a:gd name="T49" fmla="*/ 25 h 161"/>
                <a:gd name="T50" fmla="*/ 90 w 161"/>
                <a:gd name="T51" fmla="*/ 0 h 161"/>
                <a:gd name="T52" fmla="*/ 112 w 161"/>
                <a:gd name="T53" fmla="*/ 40 h 161"/>
                <a:gd name="T54" fmla="*/ 134 w 161"/>
                <a:gd name="T55" fmla="*/ 36 h 161"/>
                <a:gd name="T56" fmla="*/ 120 w 161"/>
                <a:gd name="T57" fmla="*/ 56 h 161"/>
                <a:gd name="T58" fmla="*/ 132 w 161"/>
                <a:gd name="T59" fmla="*/ 74 h 161"/>
                <a:gd name="T60" fmla="*/ 149 w 161"/>
                <a:gd name="T61" fmla="*/ 87 h 161"/>
                <a:gd name="T62" fmla="*/ 126 w 161"/>
                <a:gd name="T63" fmla="*/ 92 h 161"/>
                <a:gd name="T64" fmla="*/ 121 w 161"/>
                <a:gd name="T65" fmla="*/ 113 h 161"/>
                <a:gd name="T66" fmla="*/ 124 w 161"/>
                <a:gd name="T67" fmla="*/ 135 h 161"/>
                <a:gd name="T68" fmla="*/ 105 w 161"/>
                <a:gd name="T69" fmla="*/ 121 h 161"/>
                <a:gd name="T70" fmla="*/ 87 w 161"/>
                <a:gd name="T71" fmla="*/ 133 h 161"/>
                <a:gd name="T72" fmla="*/ 73 w 161"/>
                <a:gd name="T73" fmla="*/ 150 h 161"/>
                <a:gd name="T74" fmla="*/ 69 w 161"/>
                <a:gd name="T75" fmla="*/ 127 h 161"/>
                <a:gd name="T76" fmla="*/ 48 w 161"/>
                <a:gd name="T77" fmla="*/ 122 h 161"/>
                <a:gd name="T78" fmla="*/ 26 w 161"/>
                <a:gd name="T79" fmla="*/ 125 h 161"/>
                <a:gd name="T80" fmla="*/ 40 w 161"/>
                <a:gd name="T81" fmla="*/ 106 h 161"/>
                <a:gd name="T82" fmla="*/ 28 w 161"/>
                <a:gd name="T83" fmla="*/ 87 h 161"/>
                <a:gd name="T84" fmla="*/ 11 w 161"/>
                <a:gd name="T85" fmla="*/ 74 h 161"/>
                <a:gd name="T86" fmla="*/ 34 w 161"/>
                <a:gd name="T87" fmla="*/ 70 h 161"/>
                <a:gd name="T88" fmla="*/ 39 w 161"/>
                <a:gd name="T89" fmla="*/ 49 h 161"/>
                <a:gd name="T90" fmla="*/ 36 w 161"/>
                <a:gd name="T91" fmla="*/ 27 h 161"/>
                <a:gd name="T92" fmla="*/ 55 w 161"/>
                <a:gd name="T93" fmla="*/ 40 h 161"/>
                <a:gd name="T94" fmla="*/ 73 w 161"/>
                <a:gd name="T95" fmla="*/ 29 h 161"/>
                <a:gd name="T96" fmla="*/ 87 w 161"/>
                <a:gd name="T97" fmla="*/ 11 h 161"/>
                <a:gd name="T98" fmla="*/ 91 w 161"/>
                <a:gd name="T99" fmla="*/ 3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161">
                  <a:moveTo>
                    <a:pt x="9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6" y="0"/>
                    <a:pt x="62" y="4"/>
                    <a:pt x="62" y="8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59" y="26"/>
                    <a:pt x="56" y="27"/>
                    <a:pt x="53" y="29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8" y="14"/>
                    <a:pt x="33" y="14"/>
                    <a:pt x="30" y="1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4"/>
                    <a:pt x="14" y="36"/>
                  </a:cubicBezTo>
                  <a:cubicBezTo>
                    <a:pt x="14" y="38"/>
                    <a:pt x="15" y="40"/>
                    <a:pt x="16" y="42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6" y="57"/>
                    <a:pt x="25" y="60"/>
                    <a:pt x="24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3" y="63"/>
                    <a:pt x="0" y="67"/>
                    <a:pt x="0" y="7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3" y="98"/>
                    <a:pt x="7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5" y="102"/>
                    <a:pt x="26" y="105"/>
                    <a:pt x="28" y="108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3" y="123"/>
                    <a:pt x="13" y="128"/>
                    <a:pt x="16" y="131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3" y="148"/>
                    <a:pt x="38" y="148"/>
                    <a:pt x="41" y="145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6" y="134"/>
                    <a:pt x="59" y="136"/>
                    <a:pt x="62" y="137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158"/>
                    <a:pt x="66" y="161"/>
                    <a:pt x="7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4" y="161"/>
                    <a:pt x="98" y="158"/>
                    <a:pt x="98" y="153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101" y="136"/>
                    <a:pt x="104" y="134"/>
                    <a:pt x="107" y="133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22" y="148"/>
                    <a:pt x="127" y="148"/>
                    <a:pt x="130" y="145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5" y="129"/>
                    <a:pt x="146" y="127"/>
                    <a:pt x="146" y="125"/>
                  </a:cubicBezTo>
                  <a:cubicBezTo>
                    <a:pt x="146" y="123"/>
                    <a:pt x="145" y="121"/>
                    <a:pt x="144" y="120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4" y="105"/>
                    <a:pt x="135" y="102"/>
                    <a:pt x="136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7" y="98"/>
                    <a:pt x="161" y="95"/>
                    <a:pt x="161" y="91"/>
                  </a:cubicBezTo>
                  <a:cubicBezTo>
                    <a:pt x="161" y="71"/>
                    <a:pt x="161" y="71"/>
                    <a:pt x="161" y="71"/>
                  </a:cubicBezTo>
                  <a:cubicBezTo>
                    <a:pt x="161" y="67"/>
                    <a:pt x="157" y="63"/>
                    <a:pt x="153" y="63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5" y="60"/>
                    <a:pt x="134" y="57"/>
                    <a:pt x="132" y="54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40"/>
                    <a:pt x="146" y="38"/>
                    <a:pt x="146" y="36"/>
                  </a:cubicBezTo>
                  <a:cubicBezTo>
                    <a:pt x="146" y="34"/>
                    <a:pt x="145" y="32"/>
                    <a:pt x="144" y="31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7" y="14"/>
                    <a:pt x="122" y="14"/>
                    <a:pt x="119" y="17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4" y="27"/>
                    <a:pt x="101" y="26"/>
                    <a:pt x="98" y="25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4"/>
                    <a:pt x="94" y="0"/>
                    <a:pt x="90" y="0"/>
                  </a:cubicBezTo>
                  <a:close/>
                  <a:moveTo>
                    <a:pt x="105" y="40"/>
                  </a:moveTo>
                  <a:cubicBezTo>
                    <a:pt x="107" y="42"/>
                    <a:pt x="110" y="41"/>
                    <a:pt x="112" y="40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9" y="51"/>
                    <a:pt x="119" y="54"/>
                    <a:pt x="120" y="56"/>
                  </a:cubicBezTo>
                  <a:cubicBezTo>
                    <a:pt x="123" y="60"/>
                    <a:pt x="125" y="65"/>
                    <a:pt x="126" y="70"/>
                  </a:cubicBezTo>
                  <a:cubicBezTo>
                    <a:pt x="127" y="72"/>
                    <a:pt x="129" y="74"/>
                    <a:pt x="132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129" y="87"/>
                    <a:pt x="127" y="89"/>
                    <a:pt x="126" y="92"/>
                  </a:cubicBezTo>
                  <a:cubicBezTo>
                    <a:pt x="125" y="97"/>
                    <a:pt x="123" y="101"/>
                    <a:pt x="120" y="106"/>
                  </a:cubicBezTo>
                  <a:cubicBezTo>
                    <a:pt x="119" y="108"/>
                    <a:pt x="119" y="111"/>
                    <a:pt x="121" y="113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0"/>
                    <a:pt x="107" y="120"/>
                    <a:pt x="105" y="121"/>
                  </a:cubicBezTo>
                  <a:cubicBezTo>
                    <a:pt x="101" y="124"/>
                    <a:pt x="96" y="126"/>
                    <a:pt x="91" y="127"/>
                  </a:cubicBezTo>
                  <a:cubicBezTo>
                    <a:pt x="88" y="128"/>
                    <a:pt x="87" y="130"/>
                    <a:pt x="87" y="133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30"/>
                    <a:pt x="72" y="128"/>
                    <a:pt x="69" y="127"/>
                  </a:cubicBezTo>
                  <a:cubicBezTo>
                    <a:pt x="64" y="126"/>
                    <a:pt x="59" y="124"/>
                    <a:pt x="55" y="121"/>
                  </a:cubicBezTo>
                  <a:cubicBezTo>
                    <a:pt x="53" y="120"/>
                    <a:pt x="50" y="120"/>
                    <a:pt x="48" y="122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1" y="111"/>
                    <a:pt x="41" y="108"/>
                    <a:pt x="40" y="106"/>
                  </a:cubicBezTo>
                  <a:cubicBezTo>
                    <a:pt x="37" y="101"/>
                    <a:pt x="35" y="97"/>
                    <a:pt x="34" y="92"/>
                  </a:cubicBezTo>
                  <a:cubicBezTo>
                    <a:pt x="33" y="89"/>
                    <a:pt x="31" y="87"/>
                    <a:pt x="28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1" y="74"/>
                    <a:pt x="33" y="72"/>
                    <a:pt x="34" y="70"/>
                  </a:cubicBezTo>
                  <a:cubicBezTo>
                    <a:pt x="35" y="65"/>
                    <a:pt x="37" y="60"/>
                    <a:pt x="40" y="56"/>
                  </a:cubicBezTo>
                  <a:cubicBezTo>
                    <a:pt x="41" y="54"/>
                    <a:pt x="41" y="51"/>
                    <a:pt x="39" y="49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0" y="41"/>
                    <a:pt x="53" y="42"/>
                    <a:pt x="55" y="40"/>
                  </a:cubicBezTo>
                  <a:cubicBezTo>
                    <a:pt x="59" y="38"/>
                    <a:pt x="64" y="36"/>
                    <a:pt x="69" y="34"/>
                  </a:cubicBezTo>
                  <a:cubicBezTo>
                    <a:pt x="72" y="34"/>
                    <a:pt x="73" y="32"/>
                    <a:pt x="73" y="2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87" y="32"/>
                    <a:pt x="88" y="34"/>
                    <a:pt x="91" y="34"/>
                  </a:cubicBezTo>
                  <a:cubicBezTo>
                    <a:pt x="96" y="36"/>
                    <a:pt x="101" y="38"/>
                    <a:pt x="10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AC0E5B8-941D-0373-79B3-9C2878E8A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2880" y="564861"/>
              <a:ext cx="113132" cy="111538"/>
            </a:xfrm>
            <a:custGeom>
              <a:avLst/>
              <a:gdLst>
                <a:gd name="T0" fmla="*/ 0 w 60"/>
                <a:gd name="T1" fmla="*/ 30 h 59"/>
                <a:gd name="T2" fmla="*/ 30 w 60"/>
                <a:gd name="T3" fmla="*/ 59 h 59"/>
                <a:gd name="T4" fmla="*/ 60 w 60"/>
                <a:gd name="T5" fmla="*/ 30 h 59"/>
                <a:gd name="T6" fmla="*/ 30 w 60"/>
                <a:gd name="T7" fmla="*/ 0 h 59"/>
                <a:gd name="T8" fmla="*/ 0 w 60"/>
                <a:gd name="T9" fmla="*/ 30 h 59"/>
                <a:gd name="T10" fmla="*/ 49 w 60"/>
                <a:gd name="T11" fmla="*/ 30 h 59"/>
                <a:gd name="T12" fmla="*/ 30 w 60"/>
                <a:gd name="T13" fmla="*/ 48 h 59"/>
                <a:gd name="T14" fmla="*/ 11 w 60"/>
                <a:gd name="T15" fmla="*/ 30 h 59"/>
                <a:gd name="T16" fmla="*/ 30 w 60"/>
                <a:gd name="T17" fmla="*/ 11 h 59"/>
                <a:gd name="T18" fmla="*/ 49 w 60"/>
                <a:gd name="T19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59">
                  <a:moveTo>
                    <a:pt x="0" y="30"/>
                  </a:moveTo>
                  <a:cubicBezTo>
                    <a:pt x="0" y="46"/>
                    <a:pt x="14" y="59"/>
                    <a:pt x="30" y="59"/>
                  </a:cubicBezTo>
                  <a:cubicBezTo>
                    <a:pt x="46" y="59"/>
                    <a:pt x="60" y="46"/>
                    <a:pt x="60" y="30"/>
                  </a:cubicBezTo>
                  <a:cubicBezTo>
                    <a:pt x="60" y="13"/>
                    <a:pt x="46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lose/>
                  <a:moveTo>
                    <a:pt x="49" y="30"/>
                  </a:moveTo>
                  <a:cubicBezTo>
                    <a:pt x="49" y="40"/>
                    <a:pt x="40" y="48"/>
                    <a:pt x="30" y="48"/>
                  </a:cubicBezTo>
                  <a:cubicBezTo>
                    <a:pt x="20" y="48"/>
                    <a:pt x="11" y="40"/>
                    <a:pt x="11" y="30"/>
                  </a:cubicBezTo>
                  <a:cubicBezTo>
                    <a:pt x="11" y="20"/>
                    <a:pt x="20" y="11"/>
                    <a:pt x="30" y="11"/>
                  </a:cubicBezTo>
                  <a:cubicBezTo>
                    <a:pt x="40" y="11"/>
                    <a:pt x="49" y="20"/>
                    <a:pt x="4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9409B8B2-C524-710F-83CE-936E39845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024" y="610273"/>
              <a:ext cx="56566" cy="20714"/>
            </a:xfrm>
            <a:custGeom>
              <a:avLst/>
              <a:gdLst>
                <a:gd name="T0" fmla="*/ 24 w 30"/>
                <a:gd name="T1" fmla="*/ 0 h 11"/>
                <a:gd name="T2" fmla="*/ 6 w 30"/>
                <a:gd name="T3" fmla="*/ 0 h 11"/>
                <a:gd name="T4" fmla="*/ 0 w 30"/>
                <a:gd name="T5" fmla="*/ 6 h 11"/>
                <a:gd name="T6" fmla="*/ 6 w 30"/>
                <a:gd name="T7" fmla="*/ 11 h 11"/>
                <a:gd name="T8" fmla="*/ 24 w 30"/>
                <a:gd name="T9" fmla="*/ 11 h 11"/>
                <a:gd name="T10" fmla="*/ 30 w 30"/>
                <a:gd name="T11" fmla="*/ 6 h 11"/>
                <a:gd name="T12" fmla="*/ 24 w 3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7" y="11"/>
                    <a:pt x="30" y="9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B7F8317F-35BE-E5DF-E075-6B5EF554C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302" y="610273"/>
              <a:ext cx="56566" cy="20714"/>
            </a:xfrm>
            <a:custGeom>
              <a:avLst/>
              <a:gdLst>
                <a:gd name="T0" fmla="*/ 24 w 30"/>
                <a:gd name="T1" fmla="*/ 0 h 11"/>
                <a:gd name="T2" fmla="*/ 6 w 30"/>
                <a:gd name="T3" fmla="*/ 0 h 11"/>
                <a:gd name="T4" fmla="*/ 0 w 30"/>
                <a:gd name="T5" fmla="*/ 6 h 11"/>
                <a:gd name="T6" fmla="*/ 6 w 30"/>
                <a:gd name="T7" fmla="*/ 11 h 11"/>
                <a:gd name="T8" fmla="*/ 24 w 30"/>
                <a:gd name="T9" fmla="*/ 11 h 11"/>
                <a:gd name="T10" fmla="*/ 30 w 30"/>
                <a:gd name="T11" fmla="*/ 6 h 11"/>
                <a:gd name="T12" fmla="*/ 24 w 3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7" y="11"/>
                    <a:pt x="30" y="9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6B91C395-D044-3BAF-A107-26546A19F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694" y="779970"/>
              <a:ext cx="47005" cy="47005"/>
            </a:xfrm>
            <a:custGeom>
              <a:avLst/>
              <a:gdLst>
                <a:gd name="T0" fmla="*/ 15 w 25"/>
                <a:gd name="T1" fmla="*/ 2 h 25"/>
                <a:gd name="T2" fmla="*/ 2 w 25"/>
                <a:gd name="T3" fmla="*/ 15 h 25"/>
                <a:gd name="T4" fmla="*/ 2 w 25"/>
                <a:gd name="T5" fmla="*/ 22 h 25"/>
                <a:gd name="T6" fmla="*/ 10 w 25"/>
                <a:gd name="T7" fmla="*/ 22 h 25"/>
                <a:gd name="T8" fmla="*/ 23 w 25"/>
                <a:gd name="T9" fmla="*/ 9 h 25"/>
                <a:gd name="T10" fmla="*/ 23 w 25"/>
                <a:gd name="T11" fmla="*/ 2 h 25"/>
                <a:gd name="T12" fmla="*/ 15 w 25"/>
                <a:gd name="T13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5" y="2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0" y="17"/>
                    <a:pt x="0" y="20"/>
                    <a:pt x="2" y="22"/>
                  </a:cubicBezTo>
                  <a:cubicBezTo>
                    <a:pt x="5" y="25"/>
                    <a:pt x="8" y="25"/>
                    <a:pt x="10" y="2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7"/>
                    <a:pt x="25" y="4"/>
                    <a:pt x="23" y="2"/>
                  </a:cubicBezTo>
                  <a:cubicBezTo>
                    <a:pt x="21" y="0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0FB876AA-52F4-53BD-45C8-D6380E88B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989" y="415878"/>
              <a:ext cx="47005" cy="47005"/>
            </a:xfrm>
            <a:custGeom>
              <a:avLst/>
              <a:gdLst>
                <a:gd name="T0" fmla="*/ 10 w 25"/>
                <a:gd name="T1" fmla="*/ 23 h 25"/>
                <a:gd name="T2" fmla="*/ 23 w 25"/>
                <a:gd name="T3" fmla="*/ 10 h 25"/>
                <a:gd name="T4" fmla="*/ 23 w 25"/>
                <a:gd name="T5" fmla="*/ 2 h 25"/>
                <a:gd name="T6" fmla="*/ 15 w 25"/>
                <a:gd name="T7" fmla="*/ 2 h 25"/>
                <a:gd name="T8" fmla="*/ 2 w 25"/>
                <a:gd name="T9" fmla="*/ 15 h 25"/>
                <a:gd name="T10" fmla="*/ 2 w 25"/>
                <a:gd name="T11" fmla="*/ 23 h 25"/>
                <a:gd name="T12" fmla="*/ 10 w 25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0" y="23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5" y="8"/>
                    <a:pt x="25" y="4"/>
                    <a:pt x="23" y="2"/>
                  </a:cubicBezTo>
                  <a:cubicBezTo>
                    <a:pt x="21" y="0"/>
                    <a:pt x="17" y="0"/>
                    <a:pt x="15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7"/>
                    <a:pt x="0" y="21"/>
                    <a:pt x="2" y="23"/>
                  </a:cubicBezTo>
                  <a:cubicBezTo>
                    <a:pt x="4" y="25"/>
                    <a:pt x="8" y="25"/>
                    <a:pt x="1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FE90D7E-7B22-B1C1-25F8-0F566B2B1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292" y="337004"/>
              <a:ext cx="22308" cy="54972"/>
            </a:xfrm>
            <a:custGeom>
              <a:avLst/>
              <a:gdLst>
                <a:gd name="T0" fmla="*/ 6 w 12"/>
                <a:gd name="T1" fmla="*/ 29 h 29"/>
                <a:gd name="T2" fmla="*/ 12 w 12"/>
                <a:gd name="T3" fmla="*/ 24 h 29"/>
                <a:gd name="T4" fmla="*/ 12 w 12"/>
                <a:gd name="T5" fmla="*/ 5 h 29"/>
                <a:gd name="T6" fmla="*/ 6 w 12"/>
                <a:gd name="T7" fmla="*/ 0 h 29"/>
                <a:gd name="T8" fmla="*/ 0 w 12"/>
                <a:gd name="T9" fmla="*/ 5 h 29"/>
                <a:gd name="T10" fmla="*/ 0 w 12"/>
                <a:gd name="T11" fmla="*/ 24 h 29"/>
                <a:gd name="T12" fmla="*/ 6 w 1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9">
                  <a:moveTo>
                    <a:pt x="6" y="29"/>
                  </a:moveTo>
                  <a:cubicBezTo>
                    <a:pt x="9" y="29"/>
                    <a:pt x="12" y="27"/>
                    <a:pt x="12" y="2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3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F7852CE1-BED5-60CF-B07D-392F1B81E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989" y="779970"/>
              <a:ext cx="47005" cy="47005"/>
            </a:xfrm>
            <a:custGeom>
              <a:avLst/>
              <a:gdLst>
                <a:gd name="T0" fmla="*/ 10 w 25"/>
                <a:gd name="T1" fmla="*/ 2 h 25"/>
                <a:gd name="T2" fmla="*/ 2 w 25"/>
                <a:gd name="T3" fmla="*/ 2 h 25"/>
                <a:gd name="T4" fmla="*/ 2 w 25"/>
                <a:gd name="T5" fmla="*/ 9 h 25"/>
                <a:gd name="T6" fmla="*/ 15 w 25"/>
                <a:gd name="T7" fmla="*/ 22 h 25"/>
                <a:gd name="T8" fmla="*/ 23 w 25"/>
                <a:gd name="T9" fmla="*/ 22 h 25"/>
                <a:gd name="T10" fmla="*/ 23 w 25"/>
                <a:gd name="T11" fmla="*/ 15 h 25"/>
                <a:gd name="T12" fmla="*/ 10 w 25"/>
                <a:gd name="T13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0" y="2"/>
                  </a:moveTo>
                  <a:cubicBezTo>
                    <a:pt x="8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5"/>
                    <a:pt x="21" y="25"/>
                    <a:pt x="23" y="22"/>
                  </a:cubicBezTo>
                  <a:cubicBezTo>
                    <a:pt x="25" y="20"/>
                    <a:pt x="25" y="17"/>
                    <a:pt x="23" y="15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7CDD815-81FC-5F9F-F924-10656533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694" y="415878"/>
              <a:ext cx="47005" cy="47005"/>
            </a:xfrm>
            <a:custGeom>
              <a:avLst/>
              <a:gdLst>
                <a:gd name="T0" fmla="*/ 15 w 25"/>
                <a:gd name="T1" fmla="*/ 23 h 25"/>
                <a:gd name="T2" fmla="*/ 23 w 25"/>
                <a:gd name="T3" fmla="*/ 23 h 25"/>
                <a:gd name="T4" fmla="*/ 23 w 25"/>
                <a:gd name="T5" fmla="*/ 15 h 25"/>
                <a:gd name="T6" fmla="*/ 10 w 25"/>
                <a:gd name="T7" fmla="*/ 2 h 25"/>
                <a:gd name="T8" fmla="*/ 2 w 25"/>
                <a:gd name="T9" fmla="*/ 2 h 25"/>
                <a:gd name="T10" fmla="*/ 2 w 25"/>
                <a:gd name="T11" fmla="*/ 10 h 25"/>
                <a:gd name="T12" fmla="*/ 15 w 25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5" y="23"/>
                  </a:moveTo>
                  <a:cubicBezTo>
                    <a:pt x="17" y="25"/>
                    <a:pt x="21" y="25"/>
                    <a:pt x="23" y="23"/>
                  </a:cubicBezTo>
                  <a:cubicBezTo>
                    <a:pt x="25" y="21"/>
                    <a:pt x="25" y="17"/>
                    <a:pt x="23" y="1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lnTo>
                    <a:pt x="15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62511086-490C-4E1B-E8A7-8DF54F75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990" y="412691"/>
              <a:ext cx="195988" cy="193598"/>
            </a:xfrm>
            <a:custGeom>
              <a:avLst/>
              <a:gdLst>
                <a:gd name="T0" fmla="*/ 7 w 104"/>
                <a:gd name="T1" fmla="*/ 0 h 103"/>
                <a:gd name="T2" fmla="*/ 0 w 104"/>
                <a:gd name="T3" fmla="*/ 5 h 103"/>
                <a:gd name="T4" fmla="*/ 5 w 104"/>
                <a:gd name="T5" fmla="*/ 11 h 103"/>
                <a:gd name="T6" fmla="*/ 92 w 104"/>
                <a:gd name="T7" fmla="*/ 99 h 103"/>
                <a:gd name="T8" fmla="*/ 98 w 104"/>
                <a:gd name="T9" fmla="*/ 103 h 103"/>
                <a:gd name="T10" fmla="*/ 98 w 104"/>
                <a:gd name="T11" fmla="*/ 103 h 103"/>
                <a:gd name="T12" fmla="*/ 103 w 104"/>
                <a:gd name="T13" fmla="*/ 97 h 103"/>
                <a:gd name="T14" fmla="*/ 7 w 104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3">
                  <a:moveTo>
                    <a:pt x="7" y="0"/>
                  </a:moveTo>
                  <a:cubicBezTo>
                    <a:pt x="4" y="0"/>
                    <a:pt x="1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51" y="17"/>
                    <a:pt x="87" y="53"/>
                    <a:pt x="92" y="99"/>
                  </a:cubicBezTo>
                  <a:cubicBezTo>
                    <a:pt x="93" y="101"/>
                    <a:pt x="95" y="103"/>
                    <a:pt x="98" y="103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01" y="103"/>
                    <a:pt x="104" y="100"/>
                    <a:pt x="103" y="97"/>
                  </a:cubicBezTo>
                  <a:cubicBezTo>
                    <a:pt x="97" y="47"/>
                    <a:pt x="57" y="6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A74CDF04-398E-ADAD-47F0-491847947F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0710" y="412691"/>
              <a:ext cx="415878" cy="634970"/>
            </a:xfrm>
            <a:custGeom>
              <a:avLst/>
              <a:gdLst>
                <a:gd name="T0" fmla="*/ 210 w 221"/>
                <a:gd name="T1" fmla="*/ 123 h 337"/>
                <a:gd name="T2" fmla="*/ 147 w 221"/>
                <a:gd name="T3" fmla="*/ 227 h 337"/>
                <a:gd name="T4" fmla="*/ 76 w 221"/>
                <a:gd name="T5" fmla="*/ 249 h 337"/>
                <a:gd name="T6" fmla="*/ 59 w 221"/>
                <a:gd name="T7" fmla="*/ 195 h 337"/>
                <a:gd name="T8" fmla="*/ 99 w 221"/>
                <a:gd name="T9" fmla="*/ 11 h 337"/>
                <a:gd name="T10" fmla="*/ 97 w 221"/>
                <a:gd name="T11" fmla="*/ 0 h 337"/>
                <a:gd name="T12" fmla="*/ 15 w 221"/>
                <a:gd name="T13" fmla="*/ 165 h 337"/>
                <a:gd name="T14" fmla="*/ 64 w 221"/>
                <a:gd name="T15" fmla="*/ 226 h 337"/>
                <a:gd name="T16" fmla="*/ 55 w 221"/>
                <a:gd name="T17" fmla="*/ 264 h 337"/>
                <a:gd name="T18" fmla="*/ 58 w 221"/>
                <a:gd name="T19" fmla="*/ 280 h 337"/>
                <a:gd name="T20" fmla="*/ 55 w 221"/>
                <a:gd name="T21" fmla="*/ 297 h 337"/>
                <a:gd name="T22" fmla="*/ 87 w 221"/>
                <a:gd name="T23" fmla="*/ 311 h 337"/>
                <a:gd name="T24" fmla="*/ 100 w 221"/>
                <a:gd name="T25" fmla="*/ 337 h 337"/>
                <a:gd name="T26" fmla="*/ 135 w 221"/>
                <a:gd name="T27" fmla="*/ 324 h 337"/>
                <a:gd name="T28" fmla="*/ 153 w 221"/>
                <a:gd name="T29" fmla="*/ 311 h 337"/>
                <a:gd name="T30" fmla="*/ 167 w 221"/>
                <a:gd name="T31" fmla="*/ 289 h 337"/>
                <a:gd name="T32" fmla="*/ 167 w 221"/>
                <a:gd name="T33" fmla="*/ 272 h 337"/>
                <a:gd name="T34" fmla="*/ 158 w 221"/>
                <a:gd name="T35" fmla="*/ 250 h 337"/>
                <a:gd name="T36" fmla="*/ 170 w 221"/>
                <a:gd name="T37" fmla="*/ 204 h 337"/>
                <a:gd name="T38" fmla="*/ 216 w 221"/>
                <a:gd name="T39" fmla="*/ 118 h 337"/>
                <a:gd name="T40" fmla="*/ 153 w 221"/>
                <a:gd name="T41" fmla="*/ 260 h 337"/>
                <a:gd name="T42" fmla="*/ 156 w 221"/>
                <a:gd name="T43" fmla="*/ 272 h 337"/>
                <a:gd name="T44" fmla="*/ 69 w 221"/>
                <a:gd name="T45" fmla="*/ 275 h 337"/>
                <a:gd name="T46" fmla="*/ 66 w 221"/>
                <a:gd name="T47" fmla="*/ 264 h 337"/>
                <a:gd name="T48" fmla="*/ 69 w 221"/>
                <a:gd name="T49" fmla="*/ 260 h 337"/>
                <a:gd name="T50" fmla="*/ 124 w 221"/>
                <a:gd name="T51" fmla="*/ 324 h 337"/>
                <a:gd name="T52" fmla="*/ 100 w 221"/>
                <a:gd name="T53" fmla="*/ 326 h 337"/>
                <a:gd name="T54" fmla="*/ 98 w 221"/>
                <a:gd name="T55" fmla="*/ 311 h 337"/>
                <a:gd name="T56" fmla="*/ 124 w 221"/>
                <a:gd name="T57" fmla="*/ 324 h 337"/>
                <a:gd name="T58" fmla="*/ 153 w 221"/>
                <a:gd name="T59" fmla="*/ 300 h 337"/>
                <a:gd name="T60" fmla="*/ 66 w 221"/>
                <a:gd name="T61" fmla="*/ 297 h 337"/>
                <a:gd name="T62" fmla="*/ 69 w 221"/>
                <a:gd name="T63" fmla="*/ 286 h 337"/>
                <a:gd name="T64" fmla="*/ 156 w 221"/>
                <a:gd name="T65" fmla="*/ 289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37">
                  <a:moveTo>
                    <a:pt x="216" y="118"/>
                  </a:moveTo>
                  <a:cubicBezTo>
                    <a:pt x="213" y="118"/>
                    <a:pt x="211" y="120"/>
                    <a:pt x="210" y="123"/>
                  </a:cubicBezTo>
                  <a:cubicBezTo>
                    <a:pt x="206" y="153"/>
                    <a:pt x="190" y="179"/>
                    <a:pt x="164" y="195"/>
                  </a:cubicBezTo>
                  <a:cubicBezTo>
                    <a:pt x="153" y="202"/>
                    <a:pt x="147" y="214"/>
                    <a:pt x="147" y="22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76" y="249"/>
                    <a:pt x="76" y="249"/>
                    <a:pt x="76" y="249"/>
                  </a:cubicBezTo>
                  <a:cubicBezTo>
                    <a:pt x="76" y="226"/>
                    <a:pt x="76" y="226"/>
                    <a:pt x="76" y="226"/>
                  </a:cubicBezTo>
                  <a:cubicBezTo>
                    <a:pt x="76" y="214"/>
                    <a:pt x="69" y="202"/>
                    <a:pt x="59" y="195"/>
                  </a:cubicBezTo>
                  <a:cubicBezTo>
                    <a:pt x="29" y="177"/>
                    <a:pt x="11" y="145"/>
                    <a:pt x="11" y="110"/>
                  </a:cubicBezTo>
                  <a:cubicBezTo>
                    <a:pt x="11" y="60"/>
                    <a:pt x="49" y="17"/>
                    <a:pt x="99" y="11"/>
                  </a:cubicBezTo>
                  <a:cubicBezTo>
                    <a:pt x="102" y="11"/>
                    <a:pt x="104" y="8"/>
                    <a:pt x="104" y="5"/>
                  </a:cubicBezTo>
                  <a:cubicBezTo>
                    <a:pt x="103" y="2"/>
                    <a:pt x="100" y="0"/>
                    <a:pt x="97" y="0"/>
                  </a:cubicBezTo>
                  <a:cubicBezTo>
                    <a:pt x="42" y="7"/>
                    <a:pt x="0" y="55"/>
                    <a:pt x="0" y="110"/>
                  </a:cubicBezTo>
                  <a:cubicBezTo>
                    <a:pt x="0" y="130"/>
                    <a:pt x="5" y="149"/>
                    <a:pt x="15" y="165"/>
                  </a:cubicBezTo>
                  <a:cubicBezTo>
                    <a:pt x="24" y="181"/>
                    <a:pt x="37" y="195"/>
                    <a:pt x="53" y="205"/>
                  </a:cubicBezTo>
                  <a:cubicBezTo>
                    <a:pt x="60" y="209"/>
                    <a:pt x="64" y="217"/>
                    <a:pt x="64" y="226"/>
                  </a:cubicBezTo>
                  <a:cubicBezTo>
                    <a:pt x="64" y="250"/>
                    <a:pt x="64" y="250"/>
                    <a:pt x="64" y="250"/>
                  </a:cubicBezTo>
                  <a:cubicBezTo>
                    <a:pt x="59" y="252"/>
                    <a:pt x="55" y="257"/>
                    <a:pt x="55" y="264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5" y="275"/>
                    <a:pt x="56" y="278"/>
                    <a:pt x="58" y="280"/>
                  </a:cubicBezTo>
                  <a:cubicBezTo>
                    <a:pt x="56" y="283"/>
                    <a:pt x="55" y="286"/>
                    <a:pt x="55" y="289"/>
                  </a:cubicBezTo>
                  <a:cubicBezTo>
                    <a:pt x="55" y="297"/>
                    <a:pt x="55" y="297"/>
                    <a:pt x="55" y="297"/>
                  </a:cubicBezTo>
                  <a:cubicBezTo>
                    <a:pt x="55" y="305"/>
                    <a:pt x="61" y="311"/>
                    <a:pt x="69" y="311"/>
                  </a:cubicBezTo>
                  <a:cubicBezTo>
                    <a:pt x="87" y="311"/>
                    <a:pt x="87" y="311"/>
                    <a:pt x="87" y="311"/>
                  </a:cubicBezTo>
                  <a:cubicBezTo>
                    <a:pt x="87" y="324"/>
                    <a:pt x="87" y="324"/>
                    <a:pt x="87" y="324"/>
                  </a:cubicBezTo>
                  <a:cubicBezTo>
                    <a:pt x="87" y="331"/>
                    <a:pt x="92" y="337"/>
                    <a:pt x="100" y="337"/>
                  </a:cubicBezTo>
                  <a:cubicBezTo>
                    <a:pt x="122" y="337"/>
                    <a:pt x="122" y="337"/>
                    <a:pt x="122" y="337"/>
                  </a:cubicBezTo>
                  <a:cubicBezTo>
                    <a:pt x="130" y="337"/>
                    <a:pt x="135" y="331"/>
                    <a:pt x="135" y="324"/>
                  </a:cubicBezTo>
                  <a:cubicBezTo>
                    <a:pt x="135" y="311"/>
                    <a:pt x="135" y="311"/>
                    <a:pt x="135" y="311"/>
                  </a:cubicBezTo>
                  <a:cubicBezTo>
                    <a:pt x="153" y="311"/>
                    <a:pt x="153" y="311"/>
                    <a:pt x="153" y="311"/>
                  </a:cubicBezTo>
                  <a:cubicBezTo>
                    <a:pt x="161" y="311"/>
                    <a:pt x="167" y="305"/>
                    <a:pt x="167" y="297"/>
                  </a:cubicBezTo>
                  <a:cubicBezTo>
                    <a:pt x="167" y="289"/>
                    <a:pt x="167" y="289"/>
                    <a:pt x="167" y="289"/>
                  </a:cubicBezTo>
                  <a:cubicBezTo>
                    <a:pt x="167" y="286"/>
                    <a:pt x="166" y="283"/>
                    <a:pt x="164" y="280"/>
                  </a:cubicBezTo>
                  <a:cubicBezTo>
                    <a:pt x="166" y="278"/>
                    <a:pt x="167" y="275"/>
                    <a:pt x="167" y="272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67" y="257"/>
                    <a:pt x="163" y="252"/>
                    <a:pt x="158" y="250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58" y="218"/>
                    <a:pt x="162" y="209"/>
                    <a:pt x="170" y="204"/>
                  </a:cubicBezTo>
                  <a:cubicBezTo>
                    <a:pt x="198" y="187"/>
                    <a:pt x="217" y="157"/>
                    <a:pt x="221" y="124"/>
                  </a:cubicBezTo>
                  <a:cubicBezTo>
                    <a:pt x="221" y="121"/>
                    <a:pt x="219" y="119"/>
                    <a:pt x="216" y="118"/>
                  </a:cubicBezTo>
                  <a:close/>
                  <a:moveTo>
                    <a:pt x="153" y="260"/>
                  </a:moveTo>
                  <a:cubicBezTo>
                    <a:pt x="153" y="260"/>
                    <a:pt x="153" y="260"/>
                    <a:pt x="153" y="260"/>
                  </a:cubicBezTo>
                  <a:cubicBezTo>
                    <a:pt x="155" y="260"/>
                    <a:pt x="156" y="262"/>
                    <a:pt x="156" y="264"/>
                  </a:cubicBezTo>
                  <a:cubicBezTo>
                    <a:pt x="156" y="272"/>
                    <a:pt x="156" y="272"/>
                    <a:pt x="156" y="272"/>
                  </a:cubicBezTo>
                  <a:cubicBezTo>
                    <a:pt x="156" y="273"/>
                    <a:pt x="155" y="275"/>
                    <a:pt x="153" y="275"/>
                  </a:cubicBezTo>
                  <a:cubicBezTo>
                    <a:pt x="69" y="275"/>
                    <a:pt x="69" y="275"/>
                    <a:pt x="69" y="275"/>
                  </a:cubicBezTo>
                  <a:cubicBezTo>
                    <a:pt x="67" y="275"/>
                    <a:pt x="66" y="273"/>
                    <a:pt x="66" y="272"/>
                  </a:cubicBezTo>
                  <a:cubicBezTo>
                    <a:pt x="66" y="264"/>
                    <a:pt x="66" y="264"/>
                    <a:pt x="66" y="264"/>
                  </a:cubicBezTo>
                  <a:cubicBezTo>
                    <a:pt x="66" y="262"/>
                    <a:pt x="67" y="260"/>
                    <a:pt x="69" y="260"/>
                  </a:cubicBezTo>
                  <a:cubicBezTo>
                    <a:pt x="69" y="260"/>
                    <a:pt x="69" y="260"/>
                    <a:pt x="69" y="260"/>
                  </a:cubicBezTo>
                  <a:lnTo>
                    <a:pt x="153" y="260"/>
                  </a:lnTo>
                  <a:close/>
                  <a:moveTo>
                    <a:pt x="124" y="324"/>
                  </a:moveTo>
                  <a:cubicBezTo>
                    <a:pt x="124" y="325"/>
                    <a:pt x="124" y="326"/>
                    <a:pt x="122" y="326"/>
                  </a:cubicBezTo>
                  <a:cubicBezTo>
                    <a:pt x="100" y="326"/>
                    <a:pt x="100" y="326"/>
                    <a:pt x="100" y="326"/>
                  </a:cubicBezTo>
                  <a:cubicBezTo>
                    <a:pt x="99" y="326"/>
                    <a:pt x="98" y="325"/>
                    <a:pt x="98" y="324"/>
                  </a:cubicBezTo>
                  <a:cubicBezTo>
                    <a:pt x="98" y="311"/>
                    <a:pt x="98" y="311"/>
                    <a:pt x="98" y="311"/>
                  </a:cubicBezTo>
                  <a:cubicBezTo>
                    <a:pt x="124" y="311"/>
                    <a:pt x="124" y="311"/>
                    <a:pt x="124" y="311"/>
                  </a:cubicBezTo>
                  <a:cubicBezTo>
                    <a:pt x="124" y="324"/>
                    <a:pt x="124" y="324"/>
                    <a:pt x="124" y="324"/>
                  </a:cubicBezTo>
                  <a:close/>
                  <a:moveTo>
                    <a:pt x="156" y="297"/>
                  </a:moveTo>
                  <a:cubicBezTo>
                    <a:pt x="156" y="299"/>
                    <a:pt x="155" y="300"/>
                    <a:pt x="153" y="300"/>
                  </a:cubicBezTo>
                  <a:cubicBezTo>
                    <a:pt x="143" y="300"/>
                    <a:pt x="78" y="300"/>
                    <a:pt x="69" y="300"/>
                  </a:cubicBezTo>
                  <a:cubicBezTo>
                    <a:pt x="67" y="300"/>
                    <a:pt x="66" y="299"/>
                    <a:pt x="66" y="297"/>
                  </a:cubicBezTo>
                  <a:cubicBezTo>
                    <a:pt x="66" y="289"/>
                    <a:pt x="66" y="289"/>
                    <a:pt x="66" y="289"/>
                  </a:cubicBezTo>
                  <a:cubicBezTo>
                    <a:pt x="66" y="287"/>
                    <a:pt x="67" y="286"/>
                    <a:pt x="69" y="286"/>
                  </a:cubicBezTo>
                  <a:cubicBezTo>
                    <a:pt x="153" y="286"/>
                    <a:pt x="153" y="286"/>
                    <a:pt x="153" y="286"/>
                  </a:cubicBezTo>
                  <a:cubicBezTo>
                    <a:pt x="155" y="286"/>
                    <a:pt x="156" y="287"/>
                    <a:pt x="156" y="289"/>
                  </a:cubicBezTo>
                  <a:lnTo>
                    <a:pt x="156" y="2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Google Shape;5841;p61">
            <a:extLst>
              <a:ext uri="{FF2B5EF4-FFF2-40B4-BE49-F238E27FC236}">
                <a16:creationId xmlns:a16="http://schemas.microsoft.com/office/drawing/2014/main" id="{0EE518BA-643A-D88A-E417-4CB2626BCB28}"/>
              </a:ext>
            </a:extLst>
          </p:cNvPr>
          <p:cNvSpPr/>
          <p:nvPr/>
        </p:nvSpPr>
        <p:spPr>
          <a:xfrm>
            <a:off x="4343346" y="1762375"/>
            <a:ext cx="384584" cy="381340"/>
          </a:xfrm>
          <a:custGeom>
            <a:avLst/>
            <a:gdLst/>
            <a:ahLst/>
            <a:cxnLst/>
            <a:rect l="l" t="t" r="r" b="b"/>
            <a:pathLst>
              <a:path w="12098" h="11996" extrusionOk="0">
                <a:moveTo>
                  <a:pt x="7530" y="725"/>
                </a:moveTo>
                <a:cubicBezTo>
                  <a:pt x="9672" y="725"/>
                  <a:pt x="11405" y="2457"/>
                  <a:pt x="11405" y="4568"/>
                </a:cubicBezTo>
                <a:cubicBezTo>
                  <a:pt x="11405" y="6711"/>
                  <a:pt x="9672" y="8443"/>
                  <a:pt x="7530" y="8443"/>
                </a:cubicBezTo>
                <a:cubicBezTo>
                  <a:pt x="5419" y="8443"/>
                  <a:pt x="3686" y="6711"/>
                  <a:pt x="3686" y="4568"/>
                </a:cubicBezTo>
                <a:cubicBezTo>
                  <a:pt x="3686" y="2457"/>
                  <a:pt x="5419" y="725"/>
                  <a:pt x="7530" y="725"/>
                </a:cubicBezTo>
                <a:close/>
                <a:moveTo>
                  <a:pt x="4064" y="7530"/>
                </a:moveTo>
                <a:cubicBezTo>
                  <a:pt x="4222" y="7719"/>
                  <a:pt x="4379" y="7876"/>
                  <a:pt x="4568" y="8034"/>
                </a:cubicBezTo>
                <a:lnTo>
                  <a:pt x="3686" y="8947"/>
                </a:lnTo>
                <a:lnTo>
                  <a:pt x="3151" y="8443"/>
                </a:lnTo>
                <a:lnTo>
                  <a:pt x="4064" y="7530"/>
                </a:lnTo>
                <a:close/>
                <a:moveTo>
                  <a:pt x="2647" y="8916"/>
                </a:moveTo>
                <a:lnTo>
                  <a:pt x="3151" y="9420"/>
                </a:lnTo>
                <a:lnTo>
                  <a:pt x="1386" y="11184"/>
                </a:lnTo>
                <a:cubicBezTo>
                  <a:pt x="1323" y="11247"/>
                  <a:pt x="1237" y="11279"/>
                  <a:pt x="1146" y="11279"/>
                </a:cubicBezTo>
                <a:cubicBezTo>
                  <a:pt x="1056" y="11279"/>
                  <a:pt x="961" y="11247"/>
                  <a:pt x="882" y="11184"/>
                </a:cubicBezTo>
                <a:cubicBezTo>
                  <a:pt x="756" y="11090"/>
                  <a:pt x="756" y="10838"/>
                  <a:pt x="882" y="10680"/>
                </a:cubicBezTo>
                <a:lnTo>
                  <a:pt x="2647" y="8916"/>
                </a:lnTo>
                <a:close/>
                <a:moveTo>
                  <a:pt x="7530" y="0"/>
                </a:moveTo>
                <a:cubicBezTo>
                  <a:pt x="5009" y="0"/>
                  <a:pt x="2962" y="2048"/>
                  <a:pt x="2962" y="4568"/>
                </a:cubicBezTo>
                <a:cubicBezTo>
                  <a:pt x="2962" y="5450"/>
                  <a:pt x="3214" y="6270"/>
                  <a:pt x="3623" y="6963"/>
                </a:cubicBezTo>
                <a:lnTo>
                  <a:pt x="410" y="10208"/>
                </a:lnTo>
                <a:cubicBezTo>
                  <a:pt x="0" y="10586"/>
                  <a:pt x="0" y="11279"/>
                  <a:pt x="410" y="11688"/>
                </a:cubicBezTo>
                <a:cubicBezTo>
                  <a:pt x="599" y="11893"/>
                  <a:pt x="867" y="11996"/>
                  <a:pt x="1138" y="11996"/>
                </a:cubicBezTo>
                <a:cubicBezTo>
                  <a:pt x="1410" y="11996"/>
                  <a:pt x="1686" y="11893"/>
                  <a:pt x="1890" y="11688"/>
                </a:cubicBezTo>
                <a:lnTo>
                  <a:pt x="5135" y="8475"/>
                </a:lnTo>
                <a:cubicBezTo>
                  <a:pt x="5829" y="8916"/>
                  <a:pt x="6679" y="9137"/>
                  <a:pt x="7530" y="9137"/>
                </a:cubicBezTo>
                <a:cubicBezTo>
                  <a:pt x="10050" y="9137"/>
                  <a:pt x="12098" y="7089"/>
                  <a:pt x="12098" y="4568"/>
                </a:cubicBezTo>
                <a:cubicBezTo>
                  <a:pt x="12098" y="2048"/>
                  <a:pt x="10050" y="0"/>
                  <a:pt x="7530" y="0"/>
                </a:cubicBezTo>
                <a:close/>
              </a:path>
            </a:pathLst>
          </a:custGeom>
          <a:solidFill>
            <a:srgbClr val="009DD9"/>
          </a:solidFill>
          <a:ln>
            <a:noFill/>
          </a:ln>
        </p:spPr>
        <p:txBody>
          <a:bodyPr spcFirstLastPara="1" wrap="square" lIns="62728" tIns="62728" rIns="62728" bIns="6272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64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86CD9D-54C4-EB79-8B65-C6643E7D6305}"/>
              </a:ext>
            </a:extLst>
          </p:cNvPr>
          <p:cNvGrpSpPr/>
          <p:nvPr/>
        </p:nvGrpSpPr>
        <p:grpSpPr>
          <a:xfrm>
            <a:off x="7287198" y="1778483"/>
            <a:ext cx="353615" cy="351743"/>
            <a:chOff x="1353542" y="357083"/>
            <a:chExt cx="228192" cy="226984"/>
          </a:xfrm>
        </p:grpSpPr>
        <p:sp>
          <p:nvSpPr>
            <p:cNvPr id="53" name="Google Shape;8736;p68">
              <a:extLst>
                <a:ext uri="{FF2B5EF4-FFF2-40B4-BE49-F238E27FC236}">
                  <a16:creationId xmlns:a16="http://schemas.microsoft.com/office/drawing/2014/main" id="{9294AFA5-ACA5-3364-FDDE-D862C555815D}"/>
                </a:ext>
              </a:extLst>
            </p:cNvPr>
            <p:cNvSpPr/>
            <p:nvPr/>
          </p:nvSpPr>
          <p:spPr>
            <a:xfrm>
              <a:off x="1407878" y="410212"/>
              <a:ext cx="119538" cy="119537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rgbClr val="0BD0D9"/>
            </a:solidFill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Google Shape;8737;p68">
              <a:extLst>
                <a:ext uri="{FF2B5EF4-FFF2-40B4-BE49-F238E27FC236}">
                  <a16:creationId xmlns:a16="http://schemas.microsoft.com/office/drawing/2014/main" id="{2C13FB44-ACC7-5AD9-7E16-B8A66D0028F7}"/>
                </a:ext>
              </a:extLst>
            </p:cNvPr>
            <p:cNvSpPr/>
            <p:nvPr/>
          </p:nvSpPr>
          <p:spPr>
            <a:xfrm>
              <a:off x="1353542" y="357083"/>
              <a:ext cx="228192" cy="226984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rgbClr val="0BD0D9"/>
            </a:solidFill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oogle Shape;5864;p61">
            <a:extLst>
              <a:ext uri="{FF2B5EF4-FFF2-40B4-BE49-F238E27FC236}">
                <a16:creationId xmlns:a16="http://schemas.microsoft.com/office/drawing/2014/main" id="{5E8FAFE1-EF33-27DA-9A4A-B30E906EDDA6}"/>
              </a:ext>
            </a:extLst>
          </p:cNvPr>
          <p:cNvGrpSpPr/>
          <p:nvPr/>
        </p:nvGrpSpPr>
        <p:grpSpPr>
          <a:xfrm>
            <a:off x="10244956" y="1798216"/>
            <a:ext cx="356004" cy="356950"/>
            <a:chOff x="-44528003" y="1982824"/>
            <a:chExt cx="300900" cy="301700"/>
          </a:xfrm>
          <a:solidFill>
            <a:srgbClr val="10CF9B"/>
          </a:solidFill>
        </p:grpSpPr>
        <p:sp>
          <p:nvSpPr>
            <p:cNvPr id="56" name="Google Shape;5865;p61">
              <a:extLst>
                <a:ext uri="{FF2B5EF4-FFF2-40B4-BE49-F238E27FC236}">
                  <a16:creationId xmlns:a16="http://schemas.microsoft.com/office/drawing/2014/main" id="{EF9A2340-E1D3-0E8F-4816-E47204FD8768}"/>
                </a:ext>
              </a:extLst>
            </p:cNvPr>
            <p:cNvSpPr/>
            <p:nvPr/>
          </p:nvSpPr>
          <p:spPr>
            <a:xfrm>
              <a:off x="-44528003" y="1982824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oogle Shape;5866;p61">
              <a:extLst>
                <a:ext uri="{FF2B5EF4-FFF2-40B4-BE49-F238E27FC236}">
                  <a16:creationId xmlns:a16="http://schemas.microsoft.com/office/drawing/2014/main" id="{A8446B94-4BCC-A2D6-0913-1394F7D7F5E9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5867;p61">
              <a:extLst>
                <a:ext uri="{FF2B5EF4-FFF2-40B4-BE49-F238E27FC236}">
                  <a16:creationId xmlns:a16="http://schemas.microsoft.com/office/drawing/2014/main" id="{AAC156C3-7D3C-5703-3A5D-2031C45BE47E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oogle Shape;5868;p61">
              <a:extLst>
                <a:ext uri="{FF2B5EF4-FFF2-40B4-BE49-F238E27FC236}">
                  <a16:creationId xmlns:a16="http://schemas.microsoft.com/office/drawing/2014/main" id="{F72E485F-A849-A332-21CF-1E44D41E78E8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Google Shape;5869;p61">
              <a:extLst>
                <a:ext uri="{FF2B5EF4-FFF2-40B4-BE49-F238E27FC236}">
                  <a16:creationId xmlns:a16="http://schemas.microsoft.com/office/drawing/2014/main" id="{2943DE9B-180F-9585-8340-80D74BADA57D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Google Shape;5870;p61">
              <a:extLst>
                <a:ext uri="{FF2B5EF4-FFF2-40B4-BE49-F238E27FC236}">
                  <a16:creationId xmlns:a16="http://schemas.microsoft.com/office/drawing/2014/main" id="{2C028A8B-65D5-D6B3-A32C-57F98A464680}"/>
                </a:ext>
              </a:extLst>
            </p:cNvPr>
            <p:cNvSpPr/>
            <p:nvPr/>
          </p:nvSpPr>
          <p:spPr>
            <a:xfrm>
              <a:off x="-44447725" y="2062375"/>
              <a:ext cx="143350" cy="140226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Google Shape;5871;p61">
              <a:extLst>
                <a:ext uri="{FF2B5EF4-FFF2-40B4-BE49-F238E27FC236}">
                  <a16:creationId xmlns:a16="http://schemas.microsoft.com/office/drawing/2014/main" id="{9F23D49C-484C-5660-6EE9-E024F3308222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245727F-9F7C-BD7C-3190-69267478CF8F}"/>
              </a:ext>
            </a:extLst>
          </p:cNvPr>
          <p:cNvSpPr txBox="1"/>
          <p:nvPr/>
        </p:nvSpPr>
        <p:spPr>
          <a:xfrm>
            <a:off x="590784" y="4474072"/>
            <a:ext cx="2970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 chatbot utilizes various sources of data, including user inputs, social media interactions, and backend systems such as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Navitaire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(airline management system) API, to generate accurate responses and facilitate bookings.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A851C16-893D-C63C-4EEF-65172C1B1399}"/>
              </a:ext>
            </a:extLst>
          </p:cNvPr>
          <p:cNvSpPr/>
          <p:nvPr/>
        </p:nvSpPr>
        <p:spPr>
          <a:xfrm>
            <a:off x="374567" y="4031985"/>
            <a:ext cx="3297467" cy="2359484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BD38B78-4E59-6278-E2AC-057ADCF5ED90}"/>
              </a:ext>
            </a:extLst>
          </p:cNvPr>
          <p:cNvSpPr/>
          <p:nvPr/>
        </p:nvSpPr>
        <p:spPr>
          <a:xfrm>
            <a:off x="4326107" y="3991620"/>
            <a:ext cx="3297467" cy="2359484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107EE38-3E19-857F-D720-292CD564742D}"/>
              </a:ext>
            </a:extLst>
          </p:cNvPr>
          <p:cNvSpPr/>
          <p:nvPr/>
        </p:nvSpPr>
        <p:spPr>
          <a:xfrm>
            <a:off x="8287788" y="3974080"/>
            <a:ext cx="3297467" cy="2359484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4F5AABE-6033-06A1-101D-4A7181670C39}"/>
              </a:ext>
            </a:extLst>
          </p:cNvPr>
          <p:cNvSpPr/>
          <p:nvPr/>
        </p:nvSpPr>
        <p:spPr>
          <a:xfrm>
            <a:off x="6348534" y="2391943"/>
            <a:ext cx="224869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 chatbot's model undergoes periodic updates to incorporate improvements and adapt to evolving user needs and preferences</a:t>
            </a:r>
            <a:endParaRPr kumimoji="0" lang="tr-TR" altLang="x-none" sz="1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67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7BDDC-7257-E193-4852-25FD1BB18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606B84FB-97E3-EBA5-97C2-2B5B85F8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59" y="47530"/>
            <a:ext cx="9294381" cy="81785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2. HR – LLM  query management bot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132D85E3-2507-1280-C314-4D1FE62199B1}"/>
              </a:ext>
            </a:extLst>
          </p:cNvPr>
          <p:cNvSpPr txBox="1">
            <a:spLocks/>
          </p:cNvSpPr>
          <p:nvPr/>
        </p:nvSpPr>
        <p:spPr>
          <a:xfrm>
            <a:off x="250339" y="819791"/>
            <a:ext cx="11691321" cy="749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075" marR="0" lvl="0" indent="0" algn="just" defTabSz="914400" rtl="0" eaLnBrk="1" fontAlgn="auto" latinLnBrk="0" hangingPunct="1">
              <a:lnSpc>
                <a:spcPct val="102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HR-GPT is a Generative AI-based chatbot that answers user queries in natural language regarding HR-related issues.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E9317-5C86-B779-8B0B-F7C5F77A2FB9}"/>
              </a:ext>
            </a:extLst>
          </p:cNvPr>
          <p:cNvSpPr/>
          <p:nvPr/>
        </p:nvSpPr>
        <p:spPr>
          <a:xfrm>
            <a:off x="5276744" y="6245227"/>
            <a:ext cx="46390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  <a:endParaRPr kumimoji="0" lang="tr-TR" altLang="x-none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09286BD6-AD8C-A39A-33B9-1D1457FF43AD}"/>
              </a:ext>
            </a:extLst>
          </p:cNvPr>
          <p:cNvSpPr>
            <a:spLocks/>
          </p:cNvSpPr>
          <p:nvPr/>
        </p:nvSpPr>
        <p:spPr bwMode="auto">
          <a:xfrm>
            <a:off x="3429980" y="1306747"/>
            <a:ext cx="2352644" cy="2278074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16087FC-1130-D517-038B-E7D673B414F8}"/>
              </a:ext>
            </a:extLst>
          </p:cNvPr>
          <p:cNvSpPr>
            <a:spLocks/>
          </p:cNvSpPr>
          <p:nvPr/>
        </p:nvSpPr>
        <p:spPr bwMode="auto">
          <a:xfrm>
            <a:off x="554172" y="1335702"/>
            <a:ext cx="2352644" cy="2278074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213821D-4308-BD82-780D-C4D64CB692B5}"/>
              </a:ext>
            </a:extLst>
          </p:cNvPr>
          <p:cNvSpPr>
            <a:spLocks/>
          </p:cNvSpPr>
          <p:nvPr/>
        </p:nvSpPr>
        <p:spPr bwMode="auto">
          <a:xfrm>
            <a:off x="6277167" y="1277322"/>
            <a:ext cx="2352644" cy="2278074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21186A-EEBF-6587-C284-46434C891DC3}"/>
              </a:ext>
            </a:extLst>
          </p:cNvPr>
          <p:cNvSpPr/>
          <p:nvPr/>
        </p:nvSpPr>
        <p:spPr>
          <a:xfrm>
            <a:off x="6505865" y="1755881"/>
            <a:ext cx="18669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Model Refresh Cycle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55220-F177-0169-BFB9-52FFDC87733E}"/>
              </a:ext>
            </a:extLst>
          </p:cNvPr>
          <p:cNvSpPr/>
          <p:nvPr/>
        </p:nvSpPr>
        <p:spPr>
          <a:xfrm>
            <a:off x="3561152" y="1996499"/>
            <a:ext cx="2010973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HR-GPT addressed individual queries from employees regarding HR policies, provided instant responses in natural language.</a:t>
            </a:r>
            <a:endParaRPr kumimoji="0" lang="tr-TR" altLang="x-none" sz="1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0017A6-A4FC-84A2-08C8-D7D27899B4BF}"/>
              </a:ext>
            </a:extLst>
          </p:cNvPr>
          <p:cNvSpPr/>
          <p:nvPr/>
        </p:nvSpPr>
        <p:spPr>
          <a:xfrm>
            <a:off x="3790367" y="1764505"/>
            <a:ext cx="157970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Granularity</a:t>
            </a:r>
            <a:endParaRPr kumimoji="0" lang="tr-TR" altLang="x-none" sz="13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3A752-32CE-FE15-D8B4-1F774ECBB683}"/>
              </a:ext>
            </a:extLst>
          </p:cNvPr>
          <p:cNvSpPr/>
          <p:nvPr/>
        </p:nvSpPr>
        <p:spPr>
          <a:xfrm>
            <a:off x="589542" y="1996499"/>
            <a:ext cx="2313483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Development of HR-GPT, a Generative AI-based chatbot for HR-related queries, utilized policy documents for accurate responses, aimed at reducing human interaction and workload. </a:t>
            </a:r>
            <a:endParaRPr kumimoji="0" lang="tr-TR" altLang="x-none" sz="1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F602D-0A3D-4C1D-820B-03533407EE98}"/>
              </a:ext>
            </a:extLst>
          </p:cNvPr>
          <p:cNvSpPr/>
          <p:nvPr/>
        </p:nvSpPr>
        <p:spPr>
          <a:xfrm>
            <a:off x="938072" y="1764505"/>
            <a:ext cx="157970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Scope</a:t>
            </a:r>
            <a:endParaRPr kumimoji="0" lang="tr-TR" altLang="x-none" sz="13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373E3DFC-9D27-D3CD-CD30-44D78DAC1C71}"/>
              </a:ext>
            </a:extLst>
          </p:cNvPr>
          <p:cNvSpPr>
            <a:spLocks/>
          </p:cNvSpPr>
          <p:nvPr/>
        </p:nvSpPr>
        <p:spPr bwMode="auto">
          <a:xfrm>
            <a:off x="9297504" y="1268623"/>
            <a:ext cx="2352644" cy="2278074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EC1E54-5265-BC09-74B8-C022CB104D12}"/>
              </a:ext>
            </a:extLst>
          </p:cNvPr>
          <p:cNvSpPr/>
          <p:nvPr/>
        </p:nvSpPr>
        <p:spPr>
          <a:xfrm>
            <a:off x="9445393" y="1996499"/>
            <a:ext cx="205451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262626">
                    <a:lumMod val="75000"/>
                    <a:lumOff val="25000"/>
                  </a:srgbClr>
                </a:solidFill>
                <a:latin typeface="Century Gothic" panose="020B0502020202020204" pitchFamily="34" charset="0"/>
              </a:rPr>
              <a:t>Instantaneous responses to employee queries regarding HR policies, enhanced efficiency, and reduced response time. </a:t>
            </a:r>
            <a:endParaRPr lang="en-US" altLang="x-none" sz="1200" dirty="0">
              <a:solidFill>
                <a:srgbClr val="262626">
                  <a:lumMod val="75000"/>
                  <a:lumOff val="2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B1729-B0F2-5436-1A53-AEAE508E21D1}"/>
              </a:ext>
            </a:extLst>
          </p:cNvPr>
          <p:cNvSpPr/>
          <p:nvPr/>
        </p:nvSpPr>
        <p:spPr>
          <a:xfrm>
            <a:off x="9633104" y="1764505"/>
            <a:ext cx="157970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Key Output</a:t>
            </a:r>
            <a:endParaRPr kumimoji="0" lang="tr-TR" altLang="x-none" sz="13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466455-213C-685D-B477-E978876C49BF}"/>
              </a:ext>
            </a:extLst>
          </p:cNvPr>
          <p:cNvSpPr/>
          <p:nvPr/>
        </p:nvSpPr>
        <p:spPr>
          <a:xfrm>
            <a:off x="703917" y="3835228"/>
            <a:ext cx="157970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Input Data</a:t>
            </a:r>
            <a:endParaRPr kumimoji="0" lang="tr-TR" altLang="x-none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B7A8E9-DC94-E29B-5E84-13DEBA726224}"/>
              </a:ext>
            </a:extLst>
          </p:cNvPr>
          <p:cNvSpPr/>
          <p:nvPr/>
        </p:nvSpPr>
        <p:spPr>
          <a:xfrm>
            <a:off x="4697459" y="3787908"/>
            <a:ext cx="157970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Transform</a:t>
            </a:r>
            <a:endParaRPr kumimoji="0" lang="tr-TR" altLang="x-none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36320-6CED-4A99-194C-F6621EBBE841}"/>
              </a:ext>
            </a:extLst>
          </p:cNvPr>
          <p:cNvSpPr/>
          <p:nvPr/>
        </p:nvSpPr>
        <p:spPr>
          <a:xfrm>
            <a:off x="8597228" y="3830384"/>
            <a:ext cx="1346065" cy="255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Modelling</a:t>
            </a:r>
            <a:endParaRPr kumimoji="0" lang="tr-TR" altLang="x-none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91F9D-DCBA-8B67-562A-80FBC4967922}"/>
              </a:ext>
            </a:extLst>
          </p:cNvPr>
          <p:cNvSpPr txBox="1"/>
          <p:nvPr/>
        </p:nvSpPr>
        <p:spPr>
          <a:xfrm>
            <a:off x="4563058" y="4128501"/>
            <a:ext cx="29046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HR related PDF text is extracted and split into different chunks,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These chunks are converted into vector embedding and store in vector database.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User query also converted in vector embedding that is asked from chatbot interface.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Semantic search is done between vector embeddings of user query and pdf text content.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C7A3A0-BF8E-8AB7-DE9F-0E3AAED92B6F}"/>
              </a:ext>
            </a:extLst>
          </p:cNvPr>
          <p:cNvSpPr/>
          <p:nvPr/>
        </p:nvSpPr>
        <p:spPr>
          <a:xfrm>
            <a:off x="8515410" y="3703383"/>
            <a:ext cx="2785930" cy="2016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Large language models and AI algorithms were utilized to develop the HR-GPT chatbot capable of understanding and responding to natural language queries regarding HR policies. 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8E672E-CA49-491B-063E-F6A3F7604944}"/>
              </a:ext>
            </a:extLst>
          </p:cNvPr>
          <p:cNvGrpSpPr/>
          <p:nvPr/>
        </p:nvGrpSpPr>
        <p:grpSpPr>
          <a:xfrm>
            <a:off x="1591040" y="1381336"/>
            <a:ext cx="333379" cy="416491"/>
            <a:chOff x="4035024" y="337004"/>
            <a:chExt cx="568844" cy="710657"/>
          </a:xfrm>
          <a:solidFill>
            <a:srgbClr val="0F6FC6"/>
          </a:solidFill>
        </p:grpSpPr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5EEA0B44-9789-5058-B081-3B55CCEC00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8869" y="469257"/>
              <a:ext cx="303543" cy="302746"/>
            </a:xfrm>
            <a:custGeom>
              <a:avLst/>
              <a:gdLst>
                <a:gd name="T0" fmla="*/ 70 w 161"/>
                <a:gd name="T1" fmla="*/ 0 h 161"/>
                <a:gd name="T2" fmla="*/ 62 w 161"/>
                <a:gd name="T3" fmla="*/ 25 h 161"/>
                <a:gd name="T4" fmla="*/ 41 w 161"/>
                <a:gd name="T5" fmla="*/ 17 h 161"/>
                <a:gd name="T6" fmla="*/ 16 w 161"/>
                <a:gd name="T7" fmla="*/ 31 h 161"/>
                <a:gd name="T8" fmla="*/ 16 w 161"/>
                <a:gd name="T9" fmla="*/ 42 h 161"/>
                <a:gd name="T10" fmla="*/ 24 w 161"/>
                <a:gd name="T11" fmla="*/ 63 h 161"/>
                <a:gd name="T12" fmla="*/ 0 w 161"/>
                <a:gd name="T13" fmla="*/ 71 h 161"/>
                <a:gd name="T14" fmla="*/ 7 w 161"/>
                <a:gd name="T15" fmla="*/ 98 h 161"/>
                <a:gd name="T16" fmla="*/ 28 w 161"/>
                <a:gd name="T17" fmla="*/ 108 h 161"/>
                <a:gd name="T18" fmla="*/ 16 w 161"/>
                <a:gd name="T19" fmla="*/ 131 h 161"/>
                <a:gd name="T20" fmla="*/ 41 w 161"/>
                <a:gd name="T21" fmla="*/ 145 h 161"/>
                <a:gd name="T22" fmla="*/ 62 w 161"/>
                <a:gd name="T23" fmla="*/ 137 h 161"/>
                <a:gd name="T24" fmla="*/ 70 w 161"/>
                <a:gd name="T25" fmla="*/ 161 h 161"/>
                <a:gd name="T26" fmla="*/ 98 w 161"/>
                <a:gd name="T27" fmla="*/ 153 h 161"/>
                <a:gd name="T28" fmla="*/ 107 w 161"/>
                <a:gd name="T29" fmla="*/ 133 h 161"/>
                <a:gd name="T30" fmla="*/ 130 w 161"/>
                <a:gd name="T31" fmla="*/ 145 h 161"/>
                <a:gd name="T32" fmla="*/ 146 w 161"/>
                <a:gd name="T33" fmla="*/ 125 h 161"/>
                <a:gd name="T34" fmla="*/ 132 w 161"/>
                <a:gd name="T35" fmla="*/ 108 h 161"/>
                <a:gd name="T36" fmla="*/ 153 w 161"/>
                <a:gd name="T37" fmla="*/ 98 h 161"/>
                <a:gd name="T38" fmla="*/ 161 w 161"/>
                <a:gd name="T39" fmla="*/ 71 h 161"/>
                <a:gd name="T40" fmla="*/ 136 w 161"/>
                <a:gd name="T41" fmla="*/ 63 h 161"/>
                <a:gd name="T42" fmla="*/ 144 w 161"/>
                <a:gd name="T43" fmla="*/ 42 h 161"/>
                <a:gd name="T44" fmla="*/ 144 w 161"/>
                <a:gd name="T45" fmla="*/ 31 h 161"/>
                <a:gd name="T46" fmla="*/ 119 w 161"/>
                <a:gd name="T47" fmla="*/ 17 h 161"/>
                <a:gd name="T48" fmla="*/ 98 w 161"/>
                <a:gd name="T49" fmla="*/ 25 h 161"/>
                <a:gd name="T50" fmla="*/ 90 w 161"/>
                <a:gd name="T51" fmla="*/ 0 h 161"/>
                <a:gd name="T52" fmla="*/ 112 w 161"/>
                <a:gd name="T53" fmla="*/ 40 h 161"/>
                <a:gd name="T54" fmla="*/ 134 w 161"/>
                <a:gd name="T55" fmla="*/ 36 h 161"/>
                <a:gd name="T56" fmla="*/ 120 w 161"/>
                <a:gd name="T57" fmla="*/ 56 h 161"/>
                <a:gd name="T58" fmla="*/ 132 w 161"/>
                <a:gd name="T59" fmla="*/ 74 h 161"/>
                <a:gd name="T60" fmla="*/ 149 w 161"/>
                <a:gd name="T61" fmla="*/ 87 h 161"/>
                <a:gd name="T62" fmla="*/ 126 w 161"/>
                <a:gd name="T63" fmla="*/ 92 h 161"/>
                <a:gd name="T64" fmla="*/ 121 w 161"/>
                <a:gd name="T65" fmla="*/ 113 h 161"/>
                <a:gd name="T66" fmla="*/ 124 w 161"/>
                <a:gd name="T67" fmla="*/ 135 h 161"/>
                <a:gd name="T68" fmla="*/ 105 w 161"/>
                <a:gd name="T69" fmla="*/ 121 h 161"/>
                <a:gd name="T70" fmla="*/ 87 w 161"/>
                <a:gd name="T71" fmla="*/ 133 h 161"/>
                <a:gd name="T72" fmla="*/ 73 w 161"/>
                <a:gd name="T73" fmla="*/ 150 h 161"/>
                <a:gd name="T74" fmla="*/ 69 w 161"/>
                <a:gd name="T75" fmla="*/ 127 h 161"/>
                <a:gd name="T76" fmla="*/ 48 w 161"/>
                <a:gd name="T77" fmla="*/ 122 h 161"/>
                <a:gd name="T78" fmla="*/ 26 w 161"/>
                <a:gd name="T79" fmla="*/ 125 h 161"/>
                <a:gd name="T80" fmla="*/ 40 w 161"/>
                <a:gd name="T81" fmla="*/ 106 h 161"/>
                <a:gd name="T82" fmla="*/ 28 w 161"/>
                <a:gd name="T83" fmla="*/ 87 h 161"/>
                <a:gd name="T84" fmla="*/ 11 w 161"/>
                <a:gd name="T85" fmla="*/ 74 h 161"/>
                <a:gd name="T86" fmla="*/ 34 w 161"/>
                <a:gd name="T87" fmla="*/ 70 h 161"/>
                <a:gd name="T88" fmla="*/ 39 w 161"/>
                <a:gd name="T89" fmla="*/ 49 h 161"/>
                <a:gd name="T90" fmla="*/ 36 w 161"/>
                <a:gd name="T91" fmla="*/ 27 h 161"/>
                <a:gd name="T92" fmla="*/ 55 w 161"/>
                <a:gd name="T93" fmla="*/ 40 h 161"/>
                <a:gd name="T94" fmla="*/ 73 w 161"/>
                <a:gd name="T95" fmla="*/ 29 h 161"/>
                <a:gd name="T96" fmla="*/ 87 w 161"/>
                <a:gd name="T97" fmla="*/ 11 h 161"/>
                <a:gd name="T98" fmla="*/ 91 w 161"/>
                <a:gd name="T99" fmla="*/ 3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161">
                  <a:moveTo>
                    <a:pt x="9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6" y="0"/>
                    <a:pt x="62" y="4"/>
                    <a:pt x="62" y="8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59" y="26"/>
                    <a:pt x="56" y="27"/>
                    <a:pt x="53" y="29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8" y="14"/>
                    <a:pt x="33" y="14"/>
                    <a:pt x="30" y="1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4"/>
                    <a:pt x="14" y="36"/>
                  </a:cubicBezTo>
                  <a:cubicBezTo>
                    <a:pt x="14" y="38"/>
                    <a:pt x="15" y="40"/>
                    <a:pt x="16" y="42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6" y="57"/>
                    <a:pt x="25" y="60"/>
                    <a:pt x="24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3" y="63"/>
                    <a:pt x="0" y="67"/>
                    <a:pt x="0" y="7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3" y="98"/>
                    <a:pt x="7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5" y="102"/>
                    <a:pt x="26" y="105"/>
                    <a:pt x="28" y="108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3" y="123"/>
                    <a:pt x="13" y="128"/>
                    <a:pt x="16" y="131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3" y="148"/>
                    <a:pt x="38" y="148"/>
                    <a:pt x="41" y="145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6" y="134"/>
                    <a:pt x="59" y="136"/>
                    <a:pt x="62" y="137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158"/>
                    <a:pt x="66" y="161"/>
                    <a:pt x="7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4" y="161"/>
                    <a:pt x="98" y="158"/>
                    <a:pt x="98" y="153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101" y="136"/>
                    <a:pt x="104" y="134"/>
                    <a:pt x="107" y="133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22" y="148"/>
                    <a:pt x="127" y="148"/>
                    <a:pt x="130" y="145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5" y="129"/>
                    <a:pt x="146" y="127"/>
                    <a:pt x="146" y="125"/>
                  </a:cubicBezTo>
                  <a:cubicBezTo>
                    <a:pt x="146" y="123"/>
                    <a:pt x="145" y="121"/>
                    <a:pt x="144" y="120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4" y="105"/>
                    <a:pt x="135" y="102"/>
                    <a:pt x="136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7" y="98"/>
                    <a:pt x="161" y="95"/>
                    <a:pt x="161" y="91"/>
                  </a:cubicBezTo>
                  <a:cubicBezTo>
                    <a:pt x="161" y="71"/>
                    <a:pt x="161" y="71"/>
                    <a:pt x="161" y="71"/>
                  </a:cubicBezTo>
                  <a:cubicBezTo>
                    <a:pt x="161" y="67"/>
                    <a:pt x="157" y="63"/>
                    <a:pt x="153" y="63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5" y="60"/>
                    <a:pt x="134" y="57"/>
                    <a:pt x="132" y="54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40"/>
                    <a:pt x="146" y="38"/>
                    <a:pt x="146" y="36"/>
                  </a:cubicBezTo>
                  <a:cubicBezTo>
                    <a:pt x="146" y="34"/>
                    <a:pt x="145" y="32"/>
                    <a:pt x="144" y="31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7" y="14"/>
                    <a:pt x="122" y="14"/>
                    <a:pt x="119" y="17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4" y="27"/>
                    <a:pt x="101" y="26"/>
                    <a:pt x="98" y="25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4"/>
                    <a:pt x="94" y="0"/>
                    <a:pt x="90" y="0"/>
                  </a:cubicBezTo>
                  <a:close/>
                  <a:moveTo>
                    <a:pt x="105" y="40"/>
                  </a:moveTo>
                  <a:cubicBezTo>
                    <a:pt x="107" y="42"/>
                    <a:pt x="110" y="41"/>
                    <a:pt x="112" y="40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9" y="51"/>
                    <a:pt x="119" y="54"/>
                    <a:pt x="120" y="56"/>
                  </a:cubicBezTo>
                  <a:cubicBezTo>
                    <a:pt x="123" y="60"/>
                    <a:pt x="125" y="65"/>
                    <a:pt x="126" y="70"/>
                  </a:cubicBezTo>
                  <a:cubicBezTo>
                    <a:pt x="127" y="72"/>
                    <a:pt x="129" y="74"/>
                    <a:pt x="132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129" y="87"/>
                    <a:pt x="127" y="89"/>
                    <a:pt x="126" y="92"/>
                  </a:cubicBezTo>
                  <a:cubicBezTo>
                    <a:pt x="125" y="97"/>
                    <a:pt x="123" y="101"/>
                    <a:pt x="120" y="106"/>
                  </a:cubicBezTo>
                  <a:cubicBezTo>
                    <a:pt x="119" y="108"/>
                    <a:pt x="119" y="111"/>
                    <a:pt x="121" y="113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0"/>
                    <a:pt x="107" y="120"/>
                    <a:pt x="105" y="121"/>
                  </a:cubicBezTo>
                  <a:cubicBezTo>
                    <a:pt x="101" y="124"/>
                    <a:pt x="96" y="126"/>
                    <a:pt x="91" y="127"/>
                  </a:cubicBezTo>
                  <a:cubicBezTo>
                    <a:pt x="88" y="128"/>
                    <a:pt x="87" y="130"/>
                    <a:pt x="87" y="133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30"/>
                    <a:pt x="72" y="128"/>
                    <a:pt x="69" y="127"/>
                  </a:cubicBezTo>
                  <a:cubicBezTo>
                    <a:pt x="64" y="126"/>
                    <a:pt x="59" y="124"/>
                    <a:pt x="55" y="121"/>
                  </a:cubicBezTo>
                  <a:cubicBezTo>
                    <a:pt x="53" y="120"/>
                    <a:pt x="50" y="120"/>
                    <a:pt x="48" y="122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1" y="111"/>
                    <a:pt x="41" y="108"/>
                    <a:pt x="40" y="106"/>
                  </a:cubicBezTo>
                  <a:cubicBezTo>
                    <a:pt x="37" y="101"/>
                    <a:pt x="35" y="97"/>
                    <a:pt x="34" y="92"/>
                  </a:cubicBezTo>
                  <a:cubicBezTo>
                    <a:pt x="33" y="89"/>
                    <a:pt x="31" y="87"/>
                    <a:pt x="28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1" y="74"/>
                    <a:pt x="33" y="72"/>
                    <a:pt x="34" y="70"/>
                  </a:cubicBezTo>
                  <a:cubicBezTo>
                    <a:pt x="35" y="65"/>
                    <a:pt x="37" y="60"/>
                    <a:pt x="40" y="56"/>
                  </a:cubicBezTo>
                  <a:cubicBezTo>
                    <a:pt x="41" y="54"/>
                    <a:pt x="41" y="51"/>
                    <a:pt x="39" y="49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0" y="41"/>
                    <a:pt x="53" y="42"/>
                    <a:pt x="55" y="40"/>
                  </a:cubicBezTo>
                  <a:cubicBezTo>
                    <a:pt x="59" y="38"/>
                    <a:pt x="64" y="36"/>
                    <a:pt x="69" y="34"/>
                  </a:cubicBezTo>
                  <a:cubicBezTo>
                    <a:pt x="72" y="34"/>
                    <a:pt x="73" y="32"/>
                    <a:pt x="73" y="2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87" y="32"/>
                    <a:pt x="88" y="34"/>
                    <a:pt x="91" y="34"/>
                  </a:cubicBezTo>
                  <a:cubicBezTo>
                    <a:pt x="96" y="36"/>
                    <a:pt x="101" y="38"/>
                    <a:pt x="10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508FC679-96D9-04E7-2ACE-BD01796648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2880" y="564861"/>
              <a:ext cx="113132" cy="111538"/>
            </a:xfrm>
            <a:custGeom>
              <a:avLst/>
              <a:gdLst>
                <a:gd name="T0" fmla="*/ 0 w 60"/>
                <a:gd name="T1" fmla="*/ 30 h 59"/>
                <a:gd name="T2" fmla="*/ 30 w 60"/>
                <a:gd name="T3" fmla="*/ 59 h 59"/>
                <a:gd name="T4" fmla="*/ 60 w 60"/>
                <a:gd name="T5" fmla="*/ 30 h 59"/>
                <a:gd name="T6" fmla="*/ 30 w 60"/>
                <a:gd name="T7" fmla="*/ 0 h 59"/>
                <a:gd name="T8" fmla="*/ 0 w 60"/>
                <a:gd name="T9" fmla="*/ 30 h 59"/>
                <a:gd name="T10" fmla="*/ 49 w 60"/>
                <a:gd name="T11" fmla="*/ 30 h 59"/>
                <a:gd name="T12" fmla="*/ 30 w 60"/>
                <a:gd name="T13" fmla="*/ 48 h 59"/>
                <a:gd name="T14" fmla="*/ 11 w 60"/>
                <a:gd name="T15" fmla="*/ 30 h 59"/>
                <a:gd name="T16" fmla="*/ 30 w 60"/>
                <a:gd name="T17" fmla="*/ 11 h 59"/>
                <a:gd name="T18" fmla="*/ 49 w 60"/>
                <a:gd name="T19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59">
                  <a:moveTo>
                    <a:pt x="0" y="30"/>
                  </a:moveTo>
                  <a:cubicBezTo>
                    <a:pt x="0" y="46"/>
                    <a:pt x="14" y="59"/>
                    <a:pt x="30" y="59"/>
                  </a:cubicBezTo>
                  <a:cubicBezTo>
                    <a:pt x="46" y="59"/>
                    <a:pt x="60" y="46"/>
                    <a:pt x="60" y="30"/>
                  </a:cubicBezTo>
                  <a:cubicBezTo>
                    <a:pt x="60" y="13"/>
                    <a:pt x="46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lose/>
                  <a:moveTo>
                    <a:pt x="49" y="30"/>
                  </a:moveTo>
                  <a:cubicBezTo>
                    <a:pt x="49" y="40"/>
                    <a:pt x="40" y="48"/>
                    <a:pt x="30" y="48"/>
                  </a:cubicBezTo>
                  <a:cubicBezTo>
                    <a:pt x="20" y="48"/>
                    <a:pt x="11" y="40"/>
                    <a:pt x="11" y="30"/>
                  </a:cubicBezTo>
                  <a:cubicBezTo>
                    <a:pt x="11" y="20"/>
                    <a:pt x="20" y="11"/>
                    <a:pt x="30" y="11"/>
                  </a:cubicBezTo>
                  <a:cubicBezTo>
                    <a:pt x="40" y="11"/>
                    <a:pt x="49" y="20"/>
                    <a:pt x="4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48E5B2DA-F092-DC1C-5F03-01ACC47E3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024" y="610273"/>
              <a:ext cx="56566" cy="20714"/>
            </a:xfrm>
            <a:custGeom>
              <a:avLst/>
              <a:gdLst>
                <a:gd name="T0" fmla="*/ 24 w 30"/>
                <a:gd name="T1" fmla="*/ 0 h 11"/>
                <a:gd name="T2" fmla="*/ 6 w 30"/>
                <a:gd name="T3" fmla="*/ 0 h 11"/>
                <a:gd name="T4" fmla="*/ 0 w 30"/>
                <a:gd name="T5" fmla="*/ 6 h 11"/>
                <a:gd name="T6" fmla="*/ 6 w 30"/>
                <a:gd name="T7" fmla="*/ 11 h 11"/>
                <a:gd name="T8" fmla="*/ 24 w 30"/>
                <a:gd name="T9" fmla="*/ 11 h 11"/>
                <a:gd name="T10" fmla="*/ 30 w 30"/>
                <a:gd name="T11" fmla="*/ 6 h 11"/>
                <a:gd name="T12" fmla="*/ 24 w 3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7" y="11"/>
                    <a:pt x="30" y="9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C9B98B54-4AE0-7560-CC55-357EABC07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302" y="610273"/>
              <a:ext cx="56566" cy="20714"/>
            </a:xfrm>
            <a:custGeom>
              <a:avLst/>
              <a:gdLst>
                <a:gd name="T0" fmla="*/ 24 w 30"/>
                <a:gd name="T1" fmla="*/ 0 h 11"/>
                <a:gd name="T2" fmla="*/ 6 w 30"/>
                <a:gd name="T3" fmla="*/ 0 h 11"/>
                <a:gd name="T4" fmla="*/ 0 w 30"/>
                <a:gd name="T5" fmla="*/ 6 h 11"/>
                <a:gd name="T6" fmla="*/ 6 w 30"/>
                <a:gd name="T7" fmla="*/ 11 h 11"/>
                <a:gd name="T8" fmla="*/ 24 w 30"/>
                <a:gd name="T9" fmla="*/ 11 h 11"/>
                <a:gd name="T10" fmla="*/ 30 w 30"/>
                <a:gd name="T11" fmla="*/ 6 h 11"/>
                <a:gd name="T12" fmla="*/ 24 w 3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7" y="11"/>
                    <a:pt x="30" y="9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D8ED79D7-3F16-03DE-4F24-E35895F5E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694" y="779970"/>
              <a:ext cx="47005" cy="47005"/>
            </a:xfrm>
            <a:custGeom>
              <a:avLst/>
              <a:gdLst>
                <a:gd name="T0" fmla="*/ 15 w 25"/>
                <a:gd name="T1" fmla="*/ 2 h 25"/>
                <a:gd name="T2" fmla="*/ 2 w 25"/>
                <a:gd name="T3" fmla="*/ 15 h 25"/>
                <a:gd name="T4" fmla="*/ 2 w 25"/>
                <a:gd name="T5" fmla="*/ 22 h 25"/>
                <a:gd name="T6" fmla="*/ 10 w 25"/>
                <a:gd name="T7" fmla="*/ 22 h 25"/>
                <a:gd name="T8" fmla="*/ 23 w 25"/>
                <a:gd name="T9" fmla="*/ 9 h 25"/>
                <a:gd name="T10" fmla="*/ 23 w 25"/>
                <a:gd name="T11" fmla="*/ 2 h 25"/>
                <a:gd name="T12" fmla="*/ 15 w 25"/>
                <a:gd name="T13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5" y="2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0" y="17"/>
                    <a:pt x="0" y="20"/>
                    <a:pt x="2" y="22"/>
                  </a:cubicBezTo>
                  <a:cubicBezTo>
                    <a:pt x="5" y="25"/>
                    <a:pt x="8" y="25"/>
                    <a:pt x="10" y="2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7"/>
                    <a:pt x="25" y="4"/>
                    <a:pt x="23" y="2"/>
                  </a:cubicBezTo>
                  <a:cubicBezTo>
                    <a:pt x="21" y="0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B67EFF5F-67F8-FC62-FF31-9372ABDCA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989" y="415878"/>
              <a:ext cx="47005" cy="47005"/>
            </a:xfrm>
            <a:custGeom>
              <a:avLst/>
              <a:gdLst>
                <a:gd name="T0" fmla="*/ 10 w 25"/>
                <a:gd name="T1" fmla="*/ 23 h 25"/>
                <a:gd name="T2" fmla="*/ 23 w 25"/>
                <a:gd name="T3" fmla="*/ 10 h 25"/>
                <a:gd name="T4" fmla="*/ 23 w 25"/>
                <a:gd name="T5" fmla="*/ 2 h 25"/>
                <a:gd name="T6" fmla="*/ 15 w 25"/>
                <a:gd name="T7" fmla="*/ 2 h 25"/>
                <a:gd name="T8" fmla="*/ 2 w 25"/>
                <a:gd name="T9" fmla="*/ 15 h 25"/>
                <a:gd name="T10" fmla="*/ 2 w 25"/>
                <a:gd name="T11" fmla="*/ 23 h 25"/>
                <a:gd name="T12" fmla="*/ 10 w 25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0" y="23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5" y="8"/>
                    <a:pt x="25" y="4"/>
                    <a:pt x="23" y="2"/>
                  </a:cubicBezTo>
                  <a:cubicBezTo>
                    <a:pt x="21" y="0"/>
                    <a:pt x="17" y="0"/>
                    <a:pt x="15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7"/>
                    <a:pt x="0" y="21"/>
                    <a:pt x="2" y="23"/>
                  </a:cubicBezTo>
                  <a:cubicBezTo>
                    <a:pt x="4" y="25"/>
                    <a:pt x="8" y="25"/>
                    <a:pt x="1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7A383A88-4124-984D-D17A-2952ABFEA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292" y="337004"/>
              <a:ext cx="22308" cy="54972"/>
            </a:xfrm>
            <a:custGeom>
              <a:avLst/>
              <a:gdLst>
                <a:gd name="T0" fmla="*/ 6 w 12"/>
                <a:gd name="T1" fmla="*/ 29 h 29"/>
                <a:gd name="T2" fmla="*/ 12 w 12"/>
                <a:gd name="T3" fmla="*/ 24 h 29"/>
                <a:gd name="T4" fmla="*/ 12 w 12"/>
                <a:gd name="T5" fmla="*/ 5 h 29"/>
                <a:gd name="T6" fmla="*/ 6 w 12"/>
                <a:gd name="T7" fmla="*/ 0 h 29"/>
                <a:gd name="T8" fmla="*/ 0 w 12"/>
                <a:gd name="T9" fmla="*/ 5 h 29"/>
                <a:gd name="T10" fmla="*/ 0 w 12"/>
                <a:gd name="T11" fmla="*/ 24 h 29"/>
                <a:gd name="T12" fmla="*/ 6 w 1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9">
                  <a:moveTo>
                    <a:pt x="6" y="29"/>
                  </a:moveTo>
                  <a:cubicBezTo>
                    <a:pt x="9" y="29"/>
                    <a:pt x="12" y="27"/>
                    <a:pt x="12" y="2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3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F84F8C92-7BF0-4275-282C-9BFA7ABF7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989" y="779970"/>
              <a:ext cx="47005" cy="47005"/>
            </a:xfrm>
            <a:custGeom>
              <a:avLst/>
              <a:gdLst>
                <a:gd name="T0" fmla="*/ 10 w 25"/>
                <a:gd name="T1" fmla="*/ 2 h 25"/>
                <a:gd name="T2" fmla="*/ 2 w 25"/>
                <a:gd name="T3" fmla="*/ 2 h 25"/>
                <a:gd name="T4" fmla="*/ 2 w 25"/>
                <a:gd name="T5" fmla="*/ 9 h 25"/>
                <a:gd name="T6" fmla="*/ 15 w 25"/>
                <a:gd name="T7" fmla="*/ 22 h 25"/>
                <a:gd name="T8" fmla="*/ 23 w 25"/>
                <a:gd name="T9" fmla="*/ 22 h 25"/>
                <a:gd name="T10" fmla="*/ 23 w 25"/>
                <a:gd name="T11" fmla="*/ 15 h 25"/>
                <a:gd name="T12" fmla="*/ 10 w 25"/>
                <a:gd name="T13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0" y="2"/>
                  </a:moveTo>
                  <a:cubicBezTo>
                    <a:pt x="8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5"/>
                    <a:pt x="21" y="25"/>
                    <a:pt x="23" y="22"/>
                  </a:cubicBezTo>
                  <a:cubicBezTo>
                    <a:pt x="25" y="20"/>
                    <a:pt x="25" y="17"/>
                    <a:pt x="23" y="15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E00A0A51-7CDD-F9C6-19FE-CE61C2AF0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694" y="415878"/>
              <a:ext cx="47005" cy="47005"/>
            </a:xfrm>
            <a:custGeom>
              <a:avLst/>
              <a:gdLst>
                <a:gd name="T0" fmla="*/ 15 w 25"/>
                <a:gd name="T1" fmla="*/ 23 h 25"/>
                <a:gd name="T2" fmla="*/ 23 w 25"/>
                <a:gd name="T3" fmla="*/ 23 h 25"/>
                <a:gd name="T4" fmla="*/ 23 w 25"/>
                <a:gd name="T5" fmla="*/ 15 h 25"/>
                <a:gd name="T6" fmla="*/ 10 w 25"/>
                <a:gd name="T7" fmla="*/ 2 h 25"/>
                <a:gd name="T8" fmla="*/ 2 w 25"/>
                <a:gd name="T9" fmla="*/ 2 h 25"/>
                <a:gd name="T10" fmla="*/ 2 w 25"/>
                <a:gd name="T11" fmla="*/ 10 h 25"/>
                <a:gd name="T12" fmla="*/ 15 w 25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5" y="23"/>
                  </a:moveTo>
                  <a:cubicBezTo>
                    <a:pt x="17" y="25"/>
                    <a:pt x="21" y="25"/>
                    <a:pt x="23" y="23"/>
                  </a:cubicBezTo>
                  <a:cubicBezTo>
                    <a:pt x="25" y="21"/>
                    <a:pt x="25" y="17"/>
                    <a:pt x="23" y="1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lnTo>
                    <a:pt x="15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116E1808-3498-5EE7-BA5C-A532A903F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990" y="412691"/>
              <a:ext cx="195988" cy="193598"/>
            </a:xfrm>
            <a:custGeom>
              <a:avLst/>
              <a:gdLst>
                <a:gd name="T0" fmla="*/ 7 w 104"/>
                <a:gd name="T1" fmla="*/ 0 h 103"/>
                <a:gd name="T2" fmla="*/ 0 w 104"/>
                <a:gd name="T3" fmla="*/ 5 h 103"/>
                <a:gd name="T4" fmla="*/ 5 w 104"/>
                <a:gd name="T5" fmla="*/ 11 h 103"/>
                <a:gd name="T6" fmla="*/ 92 w 104"/>
                <a:gd name="T7" fmla="*/ 99 h 103"/>
                <a:gd name="T8" fmla="*/ 98 w 104"/>
                <a:gd name="T9" fmla="*/ 103 h 103"/>
                <a:gd name="T10" fmla="*/ 98 w 104"/>
                <a:gd name="T11" fmla="*/ 103 h 103"/>
                <a:gd name="T12" fmla="*/ 103 w 104"/>
                <a:gd name="T13" fmla="*/ 97 h 103"/>
                <a:gd name="T14" fmla="*/ 7 w 104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3">
                  <a:moveTo>
                    <a:pt x="7" y="0"/>
                  </a:moveTo>
                  <a:cubicBezTo>
                    <a:pt x="4" y="0"/>
                    <a:pt x="1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51" y="17"/>
                    <a:pt x="87" y="53"/>
                    <a:pt x="92" y="99"/>
                  </a:cubicBezTo>
                  <a:cubicBezTo>
                    <a:pt x="93" y="101"/>
                    <a:pt x="95" y="103"/>
                    <a:pt x="98" y="103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01" y="103"/>
                    <a:pt x="104" y="100"/>
                    <a:pt x="103" y="97"/>
                  </a:cubicBezTo>
                  <a:cubicBezTo>
                    <a:pt x="97" y="47"/>
                    <a:pt x="57" y="6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36947DB9-B3D6-5F2F-FDF8-1F32B8F79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0710" y="412691"/>
              <a:ext cx="415878" cy="634970"/>
            </a:xfrm>
            <a:custGeom>
              <a:avLst/>
              <a:gdLst>
                <a:gd name="T0" fmla="*/ 210 w 221"/>
                <a:gd name="T1" fmla="*/ 123 h 337"/>
                <a:gd name="T2" fmla="*/ 147 w 221"/>
                <a:gd name="T3" fmla="*/ 227 h 337"/>
                <a:gd name="T4" fmla="*/ 76 w 221"/>
                <a:gd name="T5" fmla="*/ 249 h 337"/>
                <a:gd name="T6" fmla="*/ 59 w 221"/>
                <a:gd name="T7" fmla="*/ 195 h 337"/>
                <a:gd name="T8" fmla="*/ 99 w 221"/>
                <a:gd name="T9" fmla="*/ 11 h 337"/>
                <a:gd name="T10" fmla="*/ 97 w 221"/>
                <a:gd name="T11" fmla="*/ 0 h 337"/>
                <a:gd name="T12" fmla="*/ 15 w 221"/>
                <a:gd name="T13" fmla="*/ 165 h 337"/>
                <a:gd name="T14" fmla="*/ 64 w 221"/>
                <a:gd name="T15" fmla="*/ 226 h 337"/>
                <a:gd name="T16" fmla="*/ 55 w 221"/>
                <a:gd name="T17" fmla="*/ 264 h 337"/>
                <a:gd name="T18" fmla="*/ 58 w 221"/>
                <a:gd name="T19" fmla="*/ 280 h 337"/>
                <a:gd name="T20" fmla="*/ 55 w 221"/>
                <a:gd name="T21" fmla="*/ 297 h 337"/>
                <a:gd name="T22" fmla="*/ 87 w 221"/>
                <a:gd name="T23" fmla="*/ 311 h 337"/>
                <a:gd name="T24" fmla="*/ 100 w 221"/>
                <a:gd name="T25" fmla="*/ 337 h 337"/>
                <a:gd name="T26" fmla="*/ 135 w 221"/>
                <a:gd name="T27" fmla="*/ 324 h 337"/>
                <a:gd name="T28" fmla="*/ 153 w 221"/>
                <a:gd name="T29" fmla="*/ 311 h 337"/>
                <a:gd name="T30" fmla="*/ 167 w 221"/>
                <a:gd name="T31" fmla="*/ 289 h 337"/>
                <a:gd name="T32" fmla="*/ 167 w 221"/>
                <a:gd name="T33" fmla="*/ 272 h 337"/>
                <a:gd name="T34" fmla="*/ 158 w 221"/>
                <a:gd name="T35" fmla="*/ 250 h 337"/>
                <a:gd name="T36" fmla="*/ 170 w 221"/>
                <a:gd name="T37" fmla="*/ 204 h 337"/>
                <a:gd name="T38" fmla="*/ 216 w 221"/>
                <a:gd name="T39" fmla="*/ 118 h 337"/>
                <a:gd name="T40" fmla="*/ 153 w 221"/>
                <a:gd name="T41" fmla="*/ 260 h 337"/>
                <a:gd name="T42" fmla="*/ 156 w 221"/>
                <a:gd name="T43" fmla="*/ 272 h 337"/>
                <a:gd name="T44" fmla="*/ 69 w 221"/>
                <a:gd name="T45" fmla="*/ 275 h 337"/>
                <a:gd name="T46" fmla="*/ 66 w 221"/>
                <a:gd name="T47" fmla="*/ 264 h 337"/>
                <a:gd name="T48" fmla="*/ 69 w 221"/>
                <a:gd name="T49" fmla="*/ 260 h 337"/>
                <a:gd name="T50" fmla="*/ 124 w 221"/>
                <a:gd name="T51" fmla="*/ 324 h 337"/>
                <a:gd name="T52" fmla="*/ 100 w 221"/>
                <a:gd name="T53" fmla="*/ 326 h 337"/>
                <a:gd name="T54" fmla="*/ 98 w 221"/>
                <a:gd name="T55" fmla="*/ 311 h 337"/>
                <a:gd name="T56" fmla="*/ 124 w 221"/>
                <a:gd name="T57" fmla="*/ 324 h 337"/>
                <a:gd name="T58" fmla="*/ 153 w 221"/>
                <a:gd name="T59" fmla="*/ 300 h 337"/>
                <a:gd name="T60" fmla="*/ 66 w 221"/>
                <a:gd name="T61" fmla="*/ 297 h 337"/>
                <a:gd name="T62" fmla="*/ 69 w 221"/>
                <a:gd name="T63" fmla="*/ 286 h 337"/>
                <a:gd name="T64" fmla="*/ 156 w 221"/>
                <a:gd name="T65" fmla="*/ 289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37">
                  <a:moveTo>
                    <a:pt x="216" y="118"/>
                  </a:moveTo>
                  <a:cubicBezTo>
                    <a:pt x="213" y="118"/>
                    <a:pt x="211" y="120"/>
                    <a:pt x="210" y="123"/>
                  </a:cubicBezTo>
                  <a:cubicBezTo>
                    <a:pt x="206" y="153"/>
                    <a:pt x="190" y="179"/>
                    <a:pt x="164" y="195"/>
                  </a:cubicBezTo>
                  <a:cubicBezTo>
                    <a:pt x="153" y="202"/>
                    <a:pt x="147" y="214"/>
                    <a:pt x="147" y="22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76" y="249"/>
                    <a:pt x="76" y="249"/>
                    <a:pt x="76" y="249"/>
                  </a:cubicBezTo>
                  <a:cubicBezTo>
                    <a:pt x="76" y="226"/>
                    <a:pt x="76" y="226"/>
                    <a:pt x="76" y="226"/>
                  </a:cubicBezTo>
                  <a:cubicBezTo>
                    <a:pt x="76" y="214"/>
                    <a:pt x="69" y="202"/>
                    <a:pt x="59" y="195"/>
                  </a:cubicBezTo>
                  <a:cubicBezTo>
                    <a:pt x="29" y="177"/>
                    <a:pt x="11" y="145"/>
                    <a:pt x="11" y="110"/>
                  </a:cubicBezTo>
                  <a:cubicBezTo>
                    <a:pt x="11" y="60"/>
                    <a:pt x="49" y="17"/>
                    <a:pt x="99" y="11"/>
                  </a:cubicBezTo>
                  <a:cubicBezTo>
                    <a:pt x="102" y="11"/>
                    <a:pt x="104" y="8"/>
                    <a:pt x="104" y="5"/>
                  </a:cubicBezTo>
                  <a:cubicBezTo>
                    <a:pt x="103" y="2"/>
                    <a:pt x="100" y="0"/>
                    <a:pt x="97" y="0"/>
                  </a:cubicBezTo>
                  <a:cubicBezTo>
                    <a:pt x="42" y="7"/>
                    <a:pt x="0" y="55"/>
                    <a:pt x="0" y="110"/>
                  </a:cubicBezTo>
                  <a:cubicBezTo>
                    <a:pt x="0" y="130"/>
                    <a:pt x="5" y="149"/>
                    <a:pt x="15" y="165"/>
                  </a:cubicBezTo>
                  <a:cubicBezTo>
                    <a:pt x="24" y="181"/>
                    <a:pt x="37" y="195"/>
                    <a:pt x="53" y="205"/>
                  </a:cubicBezTo>
                  <a:cubicBezTo>
                    <a:pt x="60" y="209"/>
                    <a:pt x="64" y="217"/>
                    <a:pt x="64" y="226"/>
                  </a:cubicBezTo>
                  <a:cubicBezTo>
                    <a:pt x="64" y="250"/>
                    <a:pt x="64" y="250"/>
                    <a:pt x="64" y="250"/>
                  </a:cubicBezTo>
                  <a:cubicBezTo>
                    <a:pt x="59" y="252"/>
                    <a:pt x="55" y="257"/>
                    <a:pt x="55" y="264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5" y="275"/>
                    <a:pt x="56" y="278"/>
                    <a:pt x="58" y="280"/>
                  </a:cubicBezTo>
                  <a:cubicBezTo>
                    <a:pt x="56" y="283"/>
                    <a:pt x="55" y="286"/>
                    <a:pt x="55" y="289"/>
                  </a:cubicBezTo>
                  <a:cubicBezTo>
                    <a:pt x="55" y="297"/>
                    <a:pt x="55" y="297"/>
                    <a:pt x="55" y="297"/>
                  </a:cubicBezTo>
                  <a:cubicBezTo>
                    <a:pt x="55" y="305"/>
                    <a:pt x="61" y="311"/>
                    <a:pt x="69" y="311"/>
                  </a:cubicBezTo>
                  <a:cubicBezTo>
                    <a:pt x="87" y="311"/>
                    <a:pt x="87" y="311"/>
                    <a:pt x="87" y="311"/>
                  </a:cubicBezTo>
                  <a:cubicBezTo>
                    <a:pt x="87" y="324"/>
                    <a:pt x="87" y="324"/>
                    <a:pt x="87" y="324"/>
                  </a:cubicBezTo>
                  <a:cubicBezTo>
                    <a:pt x="87" y="331"/>
                    <a:pt x="92" y="337"/>
                    <a:pt x="100" y="337"/>
                  </a:cubicBezTo>
                  <a:cubicBezTo>
                    <a:pt x="122" y="337"/>
                    <a:pt x="122" y="337"/>
                    <a:pt x="122" y="337"/>
                  </a:cubicBezTo>
                  <a:cubicBezTo>
                    <a:pt x="130" y="337"/>
                    <a:pt x="135" y="331"/>
                    <a:pt x="135" y="324"/>
                  </a:cubicBezTo>
                  <a:cubicBezTo>
                    <a:pt x="135" y="311"/>
                    <a:pt x="135" y="311"/>
                    <a:pt x="135" y="311"/>
                  </a:cubicBezTo>
                  <a:cubicBezTo>
                    <a:pt x="153" y="311"/>
                    <a:pt x="153" y="311"/>
                    <a:pt x="153" y="311"/>
                  </a:cubicBezTo>
                  <a:cubicBezTo>
                    <a:pt x="161" y="311"/>
                    <a:pt x="167" y="305"/>
                    <a:pt x="167" y="297"/>
                  </a:cubicBezTo>
                  <a:cubicBezTo>
                    <a:pt x="167" y="289"/>
                    <a:pt x="167" y="289"/>
                    <a:pt x="167" y="289"/>
                  </a:cubicBezTo>
                  <a:cubicBezTo>
                    <a:pt x="167" y="286"/>
                    <a:pt x="166" y="283"/>
                    <a:pt x="164" y="280"/>
                  </a:cubicBezTo>
                  <a:cubicBezTo>
                    <a:pt x="166" y="278"/>
                    <a:pt x="167" y="275"/>
                    <a:pt x="167" y="272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67" y="257"/>
                    <a:pt x="163" y="252"/>
                    <a:pt x="158" y="250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58" y="218"/>
                    <a:pt x="162" y="209"/>
                    <a:pt x="170" y="204"/>
                  </a:cubicBezTo>
                  <a:cubicBezTo>
                    <a:pt x="198" y="187"/>
                    <a:pt x="217" y="157"/>
                    <a:pt x="221" y="124"/>
                  </a:cubicBezTo>
                  <a:cubicBezTo>
                    <a:pt x="221" y="121"/>
                    <a:pt x="219" y="119"/>
                    <a:pt x="216" y="118"/>
                  </a:cubicBezTo>
                  <a:close/>
                  <a:moveTo>
                    <a:pt x="153" y="260"/>
                  </a:moveTo>
                  <a:cubicBezTo>
                    <a:pt x="153" y="260"/>
                    <a:pt x="153" y="260"/>
                    <a:pt x="153" y="260"/>
                  </a:cubicBezTo>
                  <a:cubicBezTo>
                    <a:pt x="155" y="260"/>
                    <a:pt x="156" y="262"/>
                    <a:pt x="156" y="264"/>
                  </a:cubicBezTo>
                  <a:cubicBezTo>
                    <a:pt x="156" y="272"/>
                    <a:pt x="156" y="272"/>
                    <a:pt x="156" y="272"/>
                  </a:cubicBezTo>
                  <a:cubicBezTo>
                    <a:pt x="156" y="273"/>
                    <a:pt x="155" y="275"/>
                    <a:pt x="153" y="275"/>
                  </a:cubicBezTo>
                  <a:cubicBezTo>
                    <a:pt x="69" y="275"/>
                    <a:pt x="69" y="275"/>
                    <a:pt x="69" y="275"/>
                  </a:cubicBezTo>
                  <a:cubicBezTo>
                    <a:pt x="67" y="275"/>
                    <a:pt x="66" y="273"/>
                    <a:pt x="66" y="272"/>
                  </a:cubicBezTo>
                  <a:cubicBezTo>
                    <a:pt x="66" y="264"/>
                    <a:pt x="66" y="264"/>
                    <a:pt x="66" y="264"/>
                  </a:cubicBezTo>
                  <a:cubicBezTo>
                    <a:pt x="66" y="262"/>
                    <a:pt x="67" y="260"/>
                    <a:pt x="69" y="260"/>
                  </a:cubicBezTo>
                  <a:cubicBezTo>
                    <a:pt x="69" y="260"/>
                    <a:pt x="69" y="260"/>
                    <a:pt x="69" y="260"/>
                  </a:cubicBezTo>
                  <a:lnTo>
                    <a:pt x="153" y="260"/>
                  </a:lnTo>
                  <a:close/>
                  <a:moveTo>
                    <a:pt x="124" y="324"/>
                  </a:moveTo>
                  <a:cubicBezTo>
                    <a:pt x="124" y="325"/>
                    <a:pt x="124" y="326"/>
                    <a:pt x="122" y="326"/>
                  </a:cubicBezTo>
                  <a:cubicBezTo>
                    <a:pt x="100" y="326"/>
                    <a:pt x="100" y="326"/>
                    <a:pt x="100" y="326"/>
                  </a:cubicBezTo>
                  <a:cubicBezTo>
                    <a:pt x="99" y="326"/>
                    <a:pt x="98" y="325"/>
                    <a:pt x="98" y="324"/>
                  </a:cubicBezTo>
                  <a:cubicBezTo>
                    <a:pt x="98" y="311"/>
                    <a:pt x="98" y="311"/>
                    <a:pt x="98" y="311"/>
                  </a:cubicBezTo>
                  <a:cubicBezTo>
                    <a:pt x="124" y="311"/>
                    <a:pt x="124" y="311"/>
                    <a:pt x="124" y="311"/>
                  </a:cubicBezTo>
                  <a:cubicBezTo>
                    <a:pt x="124" y="324"/>
                    <a:pt x="124" y="324"/>
                    <a:pt x="124" y="324"/>
                  </a:cubicBezTo>
                  <a:close/>
                  <a:moveTo>
                    <a:pt x="156" y="297"/>
                  </a:moveTo>
                  <a:cubicBezTo>
                    <a:pt x="156" y="299"/>
                    <a:pt x="155" y="300"/>
                    <a:pt x="153" y="300"/>
                  </a:cubicBezTo>
                  <a:cubicBezTo>
                    <a:pt x="143" y="300"/>
                    <a:pt x="78" y="300"/>
                    <a:pt x="69" y="300"/>
                  </a:cubicBezTo>
                  <a:cubicBezTo>
                    <a:pt x="67" y="300"/>
                    <a:pt x="66" y="299"/>
                    <a:pt x="66" y="297"/>
                  </a:cubicBezTo>
                  <a:cubicBezTo>
                    <a:pt x="66" y="289"/>
                    <a:pt x="66" y="289"/>
                    <a:pt x="66" y="289"/>
                  </a:cubicBezTo>
                  <a:cubicBezTo>
                    <a:pt x="66" y="287"/>
                    <a:pt x="67" y="286"/>
                    <a:pt x="69" y="286"/>
                  </a:cubicBezTo>
                  <a:cubicBezTo>
                    <a:pt x="153" y="286"/>
                    <a:pt x="153" y="286"/>
                    <a:pt x="153" y="286"/>
                  </a:cubicBezTo>
                  <a:cubicBezTo>
                    <a:pt x="155" y="286"/>
                    <a:pt x="156" y="287"/>
                    <a:pt x="156" y="289"/>
                  </a:cubicBezTo>
                  <a:lnTo>
                    <a:pt x="156" y="2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Google Shape;5841;p61">
            <a:extLst>
              <a:ext uri="{FF2B5EF4-FFF2-40B4-BE49-F238E27FC236}">
                <a16:creationId xmlns:a16="http://schemas.microsoft.com/office/drawing/2014/main" id="{E0B076E8-DE92-E471-453D-04E06D622A44}"/>
              </a:ext>
            </a:extLst>
          </p:cNvPr>
          <p:cNvSpPr/>
          <p:nvPr/>
        </p:nvSpPr>
        <p:spPr>
          <a:xfrm>
            <a:off x="4343346" y="1334992"/>
            <a:ext cx="384584" cy="381340"/>
          </a:xfrm>
          <a:custGeom>
            <a:avLst/>
            <a:gdLst/>
            <a:ahLst/>
            <a:cxnLst/>
            <a:rect l="l" t="t" r="r" b="b"/>
            <a:pathLst>
              <a:path w="12098" h="11996" extrusionOk="0">
                <a:moveTo>
                  <a:pt x="7530" y="725"/>
                </a:moveTo>
                <a:cubicBezTo>
                  <a:pt x="9672" y="725"/>
                  <a:pt x="11405" y="2457"/>
                  <a:pt x="11405" y="4568"/>
                </a:cubicBezTo>
                <a:cubicBezTo>
                  <a:pt x="11405" y="6711"/>
                  <a:pt x="9672" y="8443"/>
                  <a:pt x="7530" y="8443"/>
                </a:cubicBezTo>
                <a:cubicBezTo>
                  <a:pt x="5419" y="8443"/>
                  <a:pt x="3686" y="6711"/>
                  <a:pt x="3686" y="4568"/>
                </a:cubicBezTo>
                <a:cubicBezTo>
                  <a:pt x="3686" y="2457"/>
                  <a:pt x="5419" y="725"/>
                  <a:pt x="7530" y="725"/>
                </a:cubicBezTo>
                <a:close/>
                <a:moveTo>
                  <a:pt x="4064" y="7530"/>
                </a:moveTo>
                <a:cubicBezTo>
                  <a:pt x="4222" y="7719"/>
                  <a:pt x="4379" y="7876"/>
                  <a:pt x="4568" y="8034"/>
                </a:cubicBezTo>
                <a:lnTo>
                  <a:pt x="3686" y="8947"/>
                </a:lnTo>
                <a:lnTo>
                  <a:pt x="3151" y="8443"/>
                </a:lnTo>
                <a:lnTo>
                  <a:pt x="4064" y="7530"/>
                </a:lnTo>
                <a:close/>
                <a:moveTo>
                  <a:pt x="2647" y="8916"/>
                </a:moveTo>
                <a:lnTo>
                  <a:pt x="3151" y="9420"/>
                </a:lnTo>
                <a:lnTo>
                  <a:pt x="1386" y="11184"/>
                </a:lnTo>
                <a:cubicBezTo>
                  <a:pt x="1323" y="11247"/>
                  <a:pt x="1237" y="11279"/>
                  <a:pt x="1146" y="11279"/>
                </a:cubicBezTo>
                <a:cubicBezTo>
                  <a:pt x="1056" y="11279"/>
                  <a:pt x="961" y="11247"/>
                  <a:pt x="882" y="11184"/>
                </a:cubicBezTo>
                <a:cubicBezTo>
                  <a:pt x="756" y="11090"/>
                  <a:pt x="756" y="10838"/>
                  <a:pt x="882" y="10680"/>
                </a:cubicBezTo>
                <a:lnTo>
                  <a:pt x="2647" y="8916"/>
                </a:lnTo>
                <a:close/>
                <a:moveTo>
                  <a:pt x="7530" y="0"/>
                </a:moveTo>
                <a:cubicBezTo>
                  <a:pt x="5009" y="0"/>
                  <a:pt x="2962" y="2048"/>
                  <a:pt x="2962" y="4568"/>
                </a:cubicBezTo>
                <a:cubicBezTo>
                  <a:pt x="2962" y="5450"/>
                  <a:pt x="3214" y="6270"/>
                  <a:pt x="3623" y="6963"/>
                </a:cubicBezTo>
                <a:lnTo>
                  <a:pt x="410" y="10208"/>
                </a:lnTo>
                <a:cubicBezTo>
                  <a:pt x="0" y="10586"/>
                  <a:pt x="0" y="11279"/>
                  <a:pt x="410" y="11688"/>
                </a:cubicBezTo>
                <a:cubicBezTo>
                  <a:pt x="599" y="11893"/>
                  <a:pt x="867" y="11996"/>
                  <a:pt x="1138" y="11996"/>
                </a:cubicBezTo>
                <a:cubicBezTo>
                  <a:pt x="1410" y="11996"/>
                  <a:pt x="1686" y="11893"/>
                  <a:pt x="1890" y="11688"/>
                </a:cubicBezTo>
                <a:lnTo>
                  <a:pt x="5135" y="8475"/>
                </a:lnTo>
                <a:cubicBezTo>
                  <a:pt x="5829" y="8916"/>
                  <a:pt x="6679" y="9137"/>
                  <a:pt x="7530" y="9137"/>
                </a:cubicBezTo>
                <a:cubicBezTo>
                  <a:pt x="10050" y="9137"/>
                  <a:pt x="12098" y="7089"/>
                  <a:pt x="12098" y="4568"/>
                </a:cubicBezTo>
                <a:cubicBezTo>
                  <a:pt x="12098" y="2048"/>
                  <a:pt x="10050" y="0"/>
                  <a:pt x="7530" y="0"/>
                </a:cubicBezTo>
                <a:close/>
              </a:path>
            </a:pathLst>
          </a:custGeom>
          <a:solidFill>
            <a:srgbClr val="009DD9"/>
          </a:solidFill>
          <a:ln>
            <a:noFill/>
          </a:ln>
        </p:spPr>
        <p:txBody>
          <a:bodyPr spcFirstLastPara="1" wrap="square" lIns="62728" tIns="62728" rIns="62728" bIns="6272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64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3FBB150-80B5-D8CC-8180-0C7FCBEDCECE}"/>
              </a:ext>
            </a:extLst>
          </p:cNvPr>
          <p:cNvGrpSpPr/>
          <p:nvPr/>
        </p:nvGrpSpPr>
        <p:grpSpPr>
          <a:xfrm>
            <a:off x="7287198" y="1351100"/>
            <a:ext cx="353615" cy="351743"/>
            <a:chOff x="1353542" y="357083"/>
            <a:chExt cx="228192" cy="226984"/>
          </a:xfrm>
        </p:grpSpPr>
        <p:sp>
          <p:nvSpPr>
            <p:cNvPr id="83" name="Google Shape;8736;p68">
              <a:extLst>
                <a:ext uri="{FF2B5EF4-FFF2-40B4-BE49-F238E27FC236}">
                  <a16:creationId xmlns:a16="http://schemas.microsoft.com/office/drawing/2014/main" id="{13F1B6E5-8349-BDB7-B65A-C6C06475C809}"/>
                </a:ext>
              </a:extLst>
            </p:cNvPr>
            <p:cNvSpPr/>
            <p:nvPr/>
          </p:nvSpPr>
          <p:spPr>
            <a:xfrm>
              <a:off x="1407878" y="410212"/>
              <a:ext cx="119538" cy="119537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rgbClr val="0BD0D9"/>
            </a:solidFill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Google Shape;8737;p68">
              <a:extLst>
                <a:ext uri="{FF2B5EF4-FFF2-40B4-BE49-F238E27FC236}">
                  <a16:creationId xmlns:a16="http://schemas.microsoft.com/office/drawing/2014/main" id="{5FCEE930-8573-C074-29D8-17C7F1CC2A3C}"/>
                </a:ext>
              </a:extLst>
            </p:cNvPr>
            <p:cNvSpPr/>
            <p:nvPr/>
          </p:nvSpPr>
          <p:spPr>
            <a:xfrm>
              <a:off x="1353542" y="357083"/>
              <a:ext cx="228192" cy="226984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rgbClr val="0BD0D9"/>
            </a:solidFill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" name="Google Shape;5864;p61">
            <a:extLst>
              <a:ext uri="{FF2B5EF4-FFF2-40B4-BE49-F238E27FC236}">
                <a16:creationId xmlns:a16="http://schemas.microsoft.com/office/drawing/2014/main" id="{ABD9B1A0-51B2-E844-4677-1E1F9D3E0D62}"/>
              </a:ext>
            </a:extLst>
          </p:cNvPr>
          <p:cNvGrpSpPr/>
          <p:nvPr/>
        </p:nvGrpSpPr>
        <p:grpSpPr>
          <a:xfrm>
            <a:off x="10244956" y="1370833"/>
            <a:ext cx="356004" cy="356950"/>
            <a:chOff x="-44528003" y="1982824"/>
            <a:chExt cx="300900" cy="301700"/>
          </a:xfrm>
          <a:solidFill>
            <a:srgbClr val="10CF9B"/>
          </a:solidFill>
        </p:grpSpPr>
        <p:sp>
          <p:nvSpPr>
            <p:cNvPr id="86" name="Google Shape;5865;p61">
              <a:extLst>
                <a:ext uri="{FF2B5EF4-FFF2-40B4-BE49-F238E27FC236}">
                  <a16:creationId xmlns:a16="http://schemas.microsoft.com/office/drawing/2014/main" id="{4A942C30-C766-DC19-E8BF-F141EF8575C7}"/>
                </a:ext>
              </a:extLst>
            </p:cNvPr>
            <p:cNvSpPr/>
            <p:nvPr/>
          </p:nvSpPr>
          <p:spPr>
            <a:xfrm>
              <a:off x="-44528003" y="1982824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Google Shape;5866;p61">
              <a:extLst>
                <a:ext uri="{FF2B5EF4-FFF2-40B4-BE49-F238E27FC236}">
                  <a16:creationId xmlns:a16="http://schemas.microsoft.com/office/drawing/2014/main" id="{1EF7ABEF-F6DA-931D-EFEC-2B483DC3C841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Google Shape;5867;p61">
              <a:extLst>
                <a:ext uri="{FF2B5EF4-FFF2-40B4-BE49-F238E27FC236}">
                  <a16:creationId xmlns:a16="http://schemas.microsoft.com/office/drawing/2014/main" id="{45E6683C-84D0-3128-92A4-F6E21D65735D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Google Shape;5868;p61">
              <a:extLst>
                <a:ext uri="{FF2B5EF4-FFF2-40B4-BE49-F238E27FC236}">
                  <a16:creationId xmlns:a16="http://schemas.microsoft.com/office/drawing/2014/main" id="{7D7ECB4C-73F7-F1BB-C63E-A829A6562399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Google Shape;5869;p61">
              <a:extLst>
                <a:ext uri="{FF2B5EF4-FFF2-40B4-BE49-F238E27FC236}">
                  <a16:creationId xmlns:a16="http://schemas.microsoft.com/office/drawing/2014/main" id="{69D072CF-DA64-EB35-7A12-4DFF77F46488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Google Shape;5870;p61">
              <a:extLst>
                <a:ext uri="{FF2B5EF4-FFF2-40B4-BE49-F238E27FC236}">
                  <a16:creationId xmlns:a16="http://schemas.microsoft.com/office/drawing/2014/main" id="{0F8751C0-C495-BD02-B060-0342E3C8904D}"/>
                </a:ext>
              </a:extLst>
            </p:cNvPr>
            <p:cNvSpPr/>
            <p:nvPr/>
          </p:nvSpPr>
          <p:spPr>
            <a:xfrm>
              <a:off x="-44447725" y="2062375"/>
              <a:ext cx="143350" cy="140226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Google Shape;5871;p61">
              <a:extLst>
                <a:ext uri="{FF2B5EF4-FFF2-40B4-BE49-F238E27FC236}">
                  <a16:creationId xmlns:a16="http://schemas.microsoft.com/office/drawing/2014/main" id="{4ACDD749-9EE6-A275-08A9-AA90613FDD35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AA90154-FB5F-EB71-349E-82933593D5DE}"/>
              </a:ext>
            </a:extLst>
          </p:cNvPr>
          <p:cNvSpPr txBox="1"/>
          <p:nvPr/>
        </p:nvSpPr>
        <p:spPr>
          <a:xfrm>
            <a:off x="590784" y="4185835"/>
            <a:ext cx="2970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Policy documents related to HR policies of the airline company served as the foundation for generating responses.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90A2970-F1E3-EB21-74F4-52EEFE680D01}"/>
              </a:ext>
            </a:extLst>
          </p:cNvPr>
          <p:cNvSpPr/>
          <p:nvPr/>
        </p:nvSpPr>
        <p:spPr>
          <a:xfrm>
            <a:off x="4298397" y="3703383"/>
            <a:ext cx="3297467" cy="2744466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604D05D9-3470-2DB6-BF3F-D6D67E3AF89E}"/>
              </a:ext>
            </a:extLst>
          </p:cNvPr>
          <p:cNvSpPr/>
          <p:nvPr/>
        </p:nvSpPr>
        <p:spPr>
          <a:xfrm>
            <a:off x="8287788" y="3626209"/>
            <a:ext cx="3297467" cy="2744466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F94C1D6-473E-4FDB-61F9-8A3DF6396DA2}"/>
              </a:ext>
            </a:extLst>
          </p:cNvPr>
          <p:cNvSpPr/>
          <p:nvPr/>
        </p:nvSpPr>
        <p:spPr>
          <a:xfrm>
            <a:off x="6348534" y="1996499"/>
            <a:ext cx="224869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 model was periodically updated to incorporate any changes or additions to the HR policies.</a:t>
            </a:r>
            <a:endParaRPr kumimoji="0" lang="tr-TR" altLang="x-none" sz="1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8" name="Rounded Rectangle 63">
            <a:extLst>
              <a:ext uri="{FF2B5EF4-FFF2-40B4-BE49-F238E27FC236}">
                <a16:creationId xmlns:a16="http://schemas.microsoft.com/office/drawing/2014/main" id="{AA547325-439B-CB13-031D-3A05DF53EE3B}"/>
              </a:ext>
            </a:extLst>
          </p:cNvPr>
          <p:cNvSpPr/>
          <p:nvPr/>
        </p:nvSpPr>
        <p:spPr>
          <a:xfrm>
            <a:off x="306757" y="3701981"/>
            <a:ext cx="3297467" cy="2359484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620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38CF5-D48C-7973-E52F-37B425C7D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BBEA98C-0C78-ECC1-52E3-6C5EF314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59" y="47530"/>
            <a:ext cx="9294381" cy="81785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dirty="0">
                <a:latin typeface="Century Gothic" panose="020B0502020202020204" pitchFamily="34" charset="0"/>
              </a:rPr>
              <a:t>3</a:t>
            </a:r>
            <a:r>
              <a:rPr lang="en-US" sz="2100" b="1" i="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US" sz="2100" b="1" dirty="0">
                <a:latin typeface="Century Gothic" panose="020B0502020202020204" pitchFamily="34" charset="0"/>
              </a:rPr>
              <a:t>K</a:t>
            </a:r>
            <a:r>
              <a:rPr lang="en-US" sz="2100" b="1" i="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nowledge </a:t>
            </a:r>
            <a:r>
              <a:rPr lang="en-US" sz="2100" b="1" dirty="0">
                <a:latin typeface="Century Gothic" panose="020B0502020202020204" pitchFamily="34" charset="0"/>
              </a:rPr>
              <a:t>M</a:t>
            </a:r>
            <a:r>
              <a:rPr lang="en-US" sz="2100" b="1" i="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anagement - Conversational AI for business insights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AAEFEE-34CA-750E-52DC-D06921D9F461}"/>
              </a:ext>
            </a:extLst>
          </p:cNvPr>
          <p:cNvSpPr/>
          <p:nvPr/>
        </p:nvSpPr>
        <p:spPr>
          <a:xfrm>
            <a:off x="5276744" y="6245227"/>
            <a:ext cx="46390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  <a:endParaRPr kumimoji="0" lang="tr-TR" altLang="x-none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50338580-5DD7-BEEB-1D09-8515B54433BF}"/>
              </a:ext>
            </a:extLst>
          </p:cNvPr>
          <p:cNvSpPr>
            <a:spLocks/>
          </p:cNvSpPr>
          <p:nvPr/>
        </p:nvSpPr>
        <p:spPr bwMode="auto">
          <a:xfrm>
            <a:off x="3429980" y="1306747"/>
            <a:ext cx="2352644" cy="2278074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D9F051A-218F-8315-B480-091DB9359E1F}"/>
              </a:ext>
            </a:extLst>
          </p:cNvPr>
          <p:cNvSpPr>
            <a:spLocks/>
          </p:cNvSpPr>
          <p:nvPr/>
        </p:nvSpPr>
        <p:spPr bwMode="auto">
          <a:xfrm>
            <a:off x="554172" y="1335702"/>
            <a:ext cx="2352644" cy="2278074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DAA6C7-8DFC-A492-120E-DEAD3CA17576}"/>
              </a:ext>
            </a:extLst>
          </p:cNvPr>
          <p:cNvSpPr>
            <a:spLocks/>
          </p:cNvSpPr>
          <p:nvPr/>
        </p:nvSpPr>
        <p:spPr bwMode="auto">
          <a:xfrm>
            <a:off x="6277167" y="1277322"/>
            <a:ext cx="2352644" cy="2278074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EA158-ED29-03C4-1EF9-9BD8126FE9C8}"/>
              </a:ext>
            </a:extLst>
          </p:cNvPr>
          <p:cNvSpPr/>
          <p:nvPr/>
        </p:nvSpPr>
        <p:spPr>
          <a:xfrm>
            <a:off x="6505865" y="1755881"/>
            <a:ext cx="18669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Models Utilized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5227BE-0576-EEA5-EFCB-A2331B1532C6}"/>
              </a:ext>
            </a:extLst>
          </p:cNvPr>
          <p:cNvSpPr/>
          <p:nvPr/>
        </p:nvSpPr>
        <p:spPr>
          <a:xfrm>
            <a:off x="3561153" y="1996499"/>
            <a:ext cx="2179495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Customer level insights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x-none" sz="1200" dirty="0">
                <a:solidFill>
                  <a:srgbClr val="262626">
                    <a:lumMod val="75000"/>
                    <a:lumOff val="25000"/>
                  </a:srgbClr>
                </a:solidFill>
                <a:latin typeface="Century Gothic" panose="020B0502020202020204" pitchFamily="34" charset="0"/>
              </a:rPr>
              <a:t>Sales executive/corporate level insights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x-none" sz="1200" dirty="0">
                <a:solidFill>
                  <a:srgbClr val="262626">
                    <a:lumMod val="75000"/>
                    <a:lumOff val="25000"/>
                  </a:srgbClr>
                </a:solidFill>
                <a:latin typeface="Century Gothic" panose="020B0502020202020204" pitchFamily="34" charset="0"/>
              </a:rPr>
              <a:t>Predictive future action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x-none" sz="1200" dirty="0">
                <a:solidFill>
                  <a:srgbClr val="262626">
                    <a:lumMod val="75000"/>
                    <a:lumOff val="25000"/>
                  </a:srgbClr>
                </a:solidFill>
                <a:latin typeface="Century Gothic" panose="020B0502020202020204" pitchFamily="34" charset="0"/>
              </a:rPr>
              <a:t>Cross-sell/up-sell recommendations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Real Time </a:t>
            </a:r>
            <a:r>
              <a:rPr lang="en-US" altLang="x-none" sz="1200" dirty="0">
                <a:solidFill>
                  <a:srgbClr val="262626">
                    <a:lumMod val="75000"/>
                    <a:lumOff val="25000"/>
                  </a:srgbClr>
                </a:solidFill>
                <a:latin typeface="Century Gothic" panose="020B0502020202020204" pitchFamily="34" charset="0"/>
              </a:rPr>
              <a:t>Dashboards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altLang="x-none" sz="1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FC8814-3C28-1D14-3F30-9FBAE0C2B339}"/>
              </a:ext>
            </a:extLst>
          </p:cNvPr>
          <p:cNvSpPr/>
          <p:nvPr/>
        </p:nvSpPr>
        <p:spPr>
          <a:xfrm>
            <a:off x="3790367" y="1764505"/>
            <a:ext cx="157970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Granularity</a:t>
            </a:r>
            <a:endParaRPr kumimoji="0" lang="tr-TR" altLang="x-none" sz="13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75868-D8F0-E908-E849-10BCCA0FADBD}"/>
              </a:ext>
            </a:extLst>
          </p:cNvPr>
          <p:cNvSpPr/>
          <p:nvPr/>
        </p:nvSpPr>
        <p:spPr>
          <a:xfrm>
            <a:off x="938072" y="1764505"/>
            <a:ext cx="157970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Scope</a:t>
            </a:r>
            <a:endParaRPr kumimoji="0" lang="tr-TR" altLang="x-none" sz="13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4BEAF44C-9FD2-34A1-DB2D-4189BA44A206}"/>
              </a:ext>
            </a:extLst>
          </p:cNvPr>
          <p:cNvSpPr>
            <a:spLocks/>
          </p:cNvSpPr>
          <p:nvPr/>
        </p:nvSpPr>
        <p:spPr bwMode="auto">
          <a:xfrm>
            <a:off x="9297504" y="1268623"/>
            <a:ext cx="2352644" cy="2278074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EF59E-8C61-184A-D8FB-7E8ADC9976BA}"/>
              </a:ext>
            </a:extLst>
          </p:cNvPr>
          <p:cNvSpPr/>
          <p:nvPr/>
        </p:nvSpPr>
        <p:spPr>
          <a:xfrm>
            <a:off x="9445393" y="1996499"/>
            <a:ext cx="205451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x-none" sz="1200" dirty="0">
                <a:solidFill>
                  <a:srgbClr val="262626">
                    <a:lumMod val="75000"/>
                    <a:lumOff val="25000"/>
                  </a:srgbClr>
                </a:solidFill>
                <a:latin typeface="Century Gothic" panose="020B0502020202020204" pitchFamily="34" charset="0"/>
              </a:rPr>
              <a:t>Responding to user queries in natural language.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x-none" sz="1200" dirty="0">
                <a:solidFill>
                  <a:srgbClr val="262626">
                    <a:lumMod val="75000"/>
                    <a:lumOff val="25000"/>
                  </a:srgbClr>
                </a:solidFill>
                <a:latin typeface="Century Gothic" panose="020B0502020202020204" pitchFamily="34" charset="0"/>
              </a:rPr>
              <a:t>Providing responses in visual formats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x-none" sz="1200" dirty="0">
                <a:solidFill>
                  <a:srgbClr val="262626">
                    <a:lumMod val="75000"/>
                    <a:lumOff val="25000"/>
                  </a:srgbClr>
                </a:solidFill>
                <a:latin typeface="Century Gothic" panose="020B0502020202020204" pitchFamily="34" charset="0"/>
              </a:rPr>
              <a:t>Retrieving accurate data from the provided data source.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2619D4-3558-06EB-3C39-D56E083AE5E6}"/>
              </a:ext>
            </a:extLst>
          </p:cNvPr>
          <p:cNvSpPr/>
          <p:nvPr/>
        </p:nvSpPr>
        <p:spPr>
          <a:xfrm>
            <a:off x="9633104" y="1764505"/>
            <a:ext cx="157970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Key Output</a:t>
            </a:r>
            <a:endParaRPr kumimoji="0" lang="tr-TR" altLang="x-none" sz="13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294FC-B79F-7F38-16B8-969308245C1B}"/>
              </a:ext>
            </a:extLst>
          </p:cNvPr>
          <p:cNvSpPr/>
          <p:nvPr/>
        </p:nvSpPr>
        <p:spPr>
          <a:xfrm>
            <a:off x="703917" y="3835228"/>
            <a:ext cx="157970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Input Data</a:t>
            </a:r>
            <a:endParaRPr kumimoji="0" lang="tr-TR" altLang="x-none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AB70D-010D-0FC1-756E-B4057871269B}"/>
              </a:ext>
            </a:extLst>
          </p:cNvPr>
          <p:cNvSpPr/>
          <p:nvPr/>
        </p:nvSpPr>
        <p:spPr>
          <a:xfrm>
            <a:off x="4697459" y="3787908"/>
            <a:ext cx="157970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Transform</a:t>
            </a:r>
            <a:endParaRPr kumimoji="0" lang="tr-TR" altLang="x-none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70E9D-CEBA-97D0-2228-3B2A349FBD1C}"/>
              </a:ext>
            </a:extLst>
          </p:cNvPr>
          <p:cNvSpPr/>
          <p:nvPr/>
        </p:nvSpPr>
        <p:spPr>
          <a:xfrm>
            <a:off x="8597228" y="3830384"/>
            <a:ext cx="1346065" cy="255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Modelling</a:t>
            </a:r>
            <a:endParaRPr kumimoji="0" lang="tr-TR" altLang="x-none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E1BED0-CFFC-2828-67AE-79D595D7E1B7}"/>
              </a:ext>
            </a:extLst>
          </p:cNvPr>
          <p:cNvSpPr txBox="1"/>
          <p:nvPr/>
        </p:nvSpPr>
        <p:spPr>
          <a:xfrm>
            <a:off x="4563058" y="4128501"/>
            <a:ext cx="2904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srgbClr val="262626"/>
                </a:solidFill>
                <a:latin typeface="Century Gothic" panose="020B0502020202020204" pitchFamily="34" charset="0"/>
              </a:rPr>
              <a:t>User queries are analysed and converted into machine query using Lang Chain Agents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srgbClr val="262626"/>
                </a:solidFill>
                <a:latin typeface="Century Gothic" panose="020B0502020202020204" pitchFamily="34" charset="0"/>
              </a:rPr>
              <a:t>The data extracted from the source get transformed into insights in natural language using LLM.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262626"/>
                </a:solidFill>
                <a:latin typeface="Century Gothic" panose="020B0502020202020204" pitchFamily="34" charset="0"/>
              </a:rPr>
              <a:t>The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retrieved data undergoes additional processing to refine the results or incorporate complex logic</a:t>
            </a:r>
            <a:r>
              <a:rPr lang="en-US" sz="1200" dirty="0">
                <a:solidFill>
                  <a:srgbClr val="262626"/>
                </a:solidFill>
                <a:latin typeface="Century Gothic" panose="020B0502020202020204" pitchFamily="34" charset="0"/>
              </a:rPr>
              <a:t> and  visualize them in real-time on screen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67599EA-A691-0665-2D40-606D3F56FE92}"/>
              </a:ext>
            </a:extLst>
          </p:cNvPr>
          <p:cNvGrpSpPr/>
          <p:nvPr/>
        </p:nvGrpSpPr>
        <p:grpSpPr>
          <a:xfrm>
            <a:off x="1591040" y="1381336"/>
            <a:ext cx="333379" cy="416491"/>
            <a:chOff x="4035024" y="337004"/>
            <a:chExt cx="568844" cy="710657"/>
          </a:xfrm>
          <a:solidFill>
            <a:srgbClr val="0F6FC6"/>
          </a:solidFill>
        </p:grpSpPr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4D4B9B41-30AE-2BF3-8D79-93A19EE968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8869" y="469257"/>
              <a:ext cx="303543" cy="302746"/>
            </a:xfrm>
            <a:custGeom>
              <a:avLst/>
              <a:gdLst>
                <a:gd name="T0" fmla="*/ 70 w 161"/>
                <a:gd name="T1" fmla="*/ 0 h 161"/>
                <a:gd name="T2" fmla="*/ 62 w 161"/>
                <a:gd name="T3" fmla="*/ 25 h 161"/>
                <a:gd name="T4" fmla="*/ 41 w 161"/>
                <a:gd name="T5" fmla="*/ 17 h 161"/>
                <a:gd name="T6" fmla="*/ 16 w 161"/>
                <a:gd name="T7" fmla="*/ 31 h 161"/>
                <a:gd name="T8" fmla="*/ 16 w 161"/>
                <a:gd name="T9" fmla="*/ 42 h 161"/>
                <a:gd name="T10" fmla="*/ 24 w 161"/>
                <a:gd name="T11" fmla="*/ 63 h 161"/>
                <a:gd name="T12" fmla="*/ 0 w 161"/>
                <a:gd name="T13" fmla="*/ 71 h 161"/>
                <a:gd name="T14" fmla="*/ 7 w 161"/>
                <a:gd name="T15" fmla="*/ 98 h 161"/>
                <a:gd name="T16" fmla="*/ 28 w 161"/>
                <a:gd name="T17" fmla="*/ 108 h 161"/>
                <a:gd name="T18" fmla="*/ 16 w 161"/>
                <a:gd name="T19" fmla="*/ 131 h 161"/>
                <a:gd name="T20" fmla="*/ 41 w 161"/>
                <a:gd name="T21" fmla="*/ 145 h 161"/>
                <a:gd name="T22" fmla="*/ 62 w 161"/>
                <a:gd name="T23" fmla="*/ 137 h 161"/>
                <a:gd name="T24" fmla="*/ 70 w 161"/>
                <a:gd name="T25" fmla="*/ 161 h 161"/>
                <a:gd name="T26" fmla="*/ 98 w 161"/>
                <a:gd name="T27" fmla="*/ 153 h 161"/>
                <a:gd name="T28" fmla="*/ 107 w 161"/>
                <a:gd name="T29" fmla="*/ 133 h 161"/>
                <a:gd name="T30" fmla="*/ 130 w 161"/>
                <a:gd name="T31" fmla="*/ 145 h 161"/>
                <a:gd name="T32" fmla="*/ 146 w 161"/>
                <a:gd name="T33" fmla="*/ 125 h 161"/>
                <a:gd name="T34" fmla="*/ 132 w 161"/>
                <a:gd name="T35" fmla="*/ 108 h 161"/>
                <a:gd name="T36" fmla="*/ 153 w 161"/>
                <a:gd name="T37" fmla="*/ 98 h 161"/>
                <a:gd name="T38" fmla="*/ 161 w 161"/>
                <a:gd name="T39" fmla="*/ 71 h 161"/>
                <a:gd name="T40" fmla="*/ 136 w 161"/>
                <a:gd name="T41" fmla="*/ 63 h 161"/>
                <a:gd name="T42" fmla="*/ 144 w 161"/>
                <a:gd name="T43" fmla="*/ 42 h 161"/>
                <a:gd name="T44" fmla="*/ 144 w 161"/>
                <a:gd name="T45" fmla="*/ 31 h 161"/>
                <a:gd name="T46" fmla="*/ 119 w 161"/>
                <a:gd name="T47" fmla="*/ 17 h 161"/>
                <a:gd name="T48" fmla="*/ 98 w 161"/>
                <a:gd name="T49" fmla="*/ 25 h 161"/>
                <a:gd name="T50" fmla="*/ 90 w 161"/>
                <a:gd name="T51" fmla="*/ 0 h 161"/>
                <a:gd name="T52" fmla="*/ 112 w 161"/>
                <a:gd name="T53" fmla="*/ 40 h 161"/>
                <a:gd name="T54" fmla="*/ 134 w 161"/>
                <a:gd name="T55" fmla="*/ 36 h 161"/>
                <a:gd name="T56" fmla="*/ 120 w 161"/>
                <a:gd name="T57" fmla="*/ 56 h 161"/>
                <a:gd name="T58" fmla="*/ 132 w 161"/>
                <a:gd name="T59" fmla="*/ 74 h 161"/>
                <a:gd name="T60" fmla="*/ 149 w 161"/>
                <a:gd name="T61" fmla="*/ 87 h 161"/>
                <a:gd name="T62" fmla="*/ 126 w 161"/>
                <a:gd name="T63" fmla="*/ 92 h 161"/>
                <a:gd name="T64" fmla="*/ 121 w 161"/>
                <a:gd name="T65" fmla="*/ 113 h 161"/>
                <a:gd name="T66" fmla="*/ 124 w 161"/>
                <a:gd name="T67" fmla="*/ 135 h 161"/>
                <a:gd name="T68" fmla="*/ 105 w 161"/>
                <a:gd name="T69" fmla="*/ 121 h 161"/>
                <a:gd name="T70" fmla="*/ 87 w 161"/>
                <a:gd name="T71" fmla="*/ 133 h 161"/>
                <a:gd name="T72" fmla="*/ 73 w 161"/>
                <a:gd name="T73" fmla="*/ 150 h 161"/>
                <a:gd name="T74" fmla="*/ 69 w 161"/>
                <a:gd name="T75" fmla="*/ 127 h 161"/>
                <a:gd name="T76" fmla="*/ 48 w 161"/>
                <a:gd name="T77" fmla="*/ 122 h 161"/>
                <a:gd name="T78" fmla="*/ 26 w 161"/>
                <a:gd name="T79" fmla="*/ 125 h 161"/>
                <a:gd name="T80" fmla="*/ 40 w 161"/>
                <a:gd name="T81" fmla="*/ 106 h 161"/>
                <a:gd name="T82" fmla="*/ 28 w 161"/>
                <a:gd name="T83" fmla="*/ 87 h 161"/>
                <a:gd name="T84" fmla="*/ 11 w 161"/>
                <a:gd name="T85" fmla="*/ 74 h 161"/>
                <a:gd name="T86" fmla="*/ 34 w 161"/>
                <a:gd name="T87" fmla="*/ 70 h 161"/>
                <a:gd name="T88" fmla="*/ 39 w 161"/>
                <a:gd name="T89" fmla="*/ 49 h 161"/>
                <a:gd name="T90" fmla="*/ 36 w 161"/>
                <a:gd name="T91" fmla="*/ 27 h 161"/>
                <a:gd name="T92" fmla="*/ 55 w 161"/>
                <a:gd name="T93" fmla="*/ 40 h 161"/>
                <a:gd name="T94" fmla="*/ 73 w 161"/>
                <a:gd name="T95" fmla="*/ 29 h 161"/>
                <a:gd name="T96" fmla="*/ 87 w 161"/>
                <a:gd name="T97" fmla="*/ 11 h 161"/>
                <a:gd name="T98" fmla="*/ 91 w 161"/>
                <a:gd name="T99" fmla="*/ 3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161">
                  <a:moveTo>
                    <a:pt x="9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6" y="0"/>
                    <a:pt x="62" y="4"/>
                    <a:pt x="62" y="8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59" y="26"/>
                    <a:pt x="56" y="27"/>
                    <a:pt x="53" y="29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8" y="14"/>
                    <a:pt x="33" y="14"/>
                    <a:pt x="30" y="1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4"/>
                    <a:pt x="14" y="36"/>
                  </a:cubicBezTo>
                  <a:cubicBezTo>
                    <a:pt x="14" y="38"/>
                    <a:pt x="15" y="40"/>
                    <a:pt x="16" y="42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6" y="57"/>
                    <a:pt x="25" y="60"/>
                    <a:pt x="24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3" y="63"/>
                    <a:pt x="0" y="67"/>
                    <a:pt x="0" y="7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3" y="98"/>
                    <a:pt x="7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5" y="102"/>
                    <a:pt x="26" y="105"/>
                    <a:pt x="28" y="108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3" y="123"/>
                    <a:pt x="13" y="128"/>
                    <a:pt x="16" y="131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3" y="148"/>
                    <a:pt x="38" y="148"/>
                    <a:pt x="41" y="145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6" y="134"/>
                    <a:pt x="59" y="136"/>
                    <a:pt x="62" y="137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158"/>
                    <a:pt x="66" y="161"/>
                    <a:pt x="7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4" y="161"/>
                    <a:pt x="98" y="158"/>
                    <a:pt x="98" y="153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101" y="136"/>
                    <a:pt x="104" y="134"/>
                    <a:pt x="107" y="133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22" y="148"/>
                    <a:pt x="127" y="148"/>
                    <a:pt x="130" y="145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5" y="129"/>
                    <a:pt x="146" y="127"/>
                    <a:pt x="146" y="125"/>
                  </a:cubicBezTo>
                  <a:cubicBezTo>
                    <a:pt x="146" y="123"/>
                    <a:pt x="145" y="121"/>
                    <a:pt x="144" y="120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4" y="105"/>
                    <a:pt x="135" y="102"/>
                    <a:pt x="136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7" y="98"/>
                    <a:pt x="161" y="95"/>
                    <a:pt x="161" y="91"/>
                  </a:cubicBezTo>
                  <a:cubicBezTo>
                    <a:pt x="161" y="71"/>
                    <a:pt x="161" y="71"/>
                    <a:pt x="161" y="71"/>
                  </a:cubicBezTo>
                  <a:cubicBezTo>
                    <a:pt x="161" y="67"/>
                    <a:pt x="157" y="63"/>
                    <a:pt x="153" y="63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5" y="60"/>
                    <a:pt x="134" y="57"/>
                    <a:pt x="132" y="54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40"/>
                    <a:pt x="146" y="38"/>
                    <a:pt x="146" y="36"/>
                  </a:cubicBezTo>
                  <a:cubicBezTo>
                    <a:pt x="146" y="34"/>
                    <a:pt x="145" y="32"/>
                    <a:pt x="144" y="31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7" y="14"/>
                    <a:pt x="122" y="14"/>
                    <a:pt x="119" y="17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4" y="27"/>
                    <a:pt x="101" y="26"/>
                    <a:pt x="98" y="25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4"/>
                    <a:pt x="94" y="0"/>
                    <a:pt x="90" y="0"/>
                  </a:cubicBezTo>
                  <a:close/>
                  <a:moveTo>
                    <a:pt x="105" y="40"/>
                  </a:moveTo>
                  <a:cubicBezTo>
                    <a:pt x="107" y="42"/>
                    <a:pt x="110" y="41"/>
                    <a:pt x="112" y="40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9" y="51"/>
                    <a:pt x="119" y="54"/>
                    <a:pt x="120" y="56"/>
                  </a:cubicBezTo>
                  <a:cubicBezTo>
                    <a:pt x="123" y="60"/>
                    <a:pt x="125" y="65"/>
                    <a:pt x="126" y="70"/>
                  </a:cubicBezTo>
                  <a:cubicBezTo>
                    <a:pt x="127" y="72"/>
                    <a:pt x="129" y="74"/>
                    <a:pt x="132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129" y="87"/>
                    <a:pt x="127" y="89"/>
                    <a:pt x="126" y="92"/>
                  </a:cubicBezTo>
                  <a:cubicBezTo>
                    <a:pt x="125" y="97"/>
                    <a:pt x="123" y="101"/>
                    <a:pt x="120" y="106"/>
                  </a:cubicBezTo>
                  <a:cubicBezTo>
                    <a:pt x="119" y="108"/>
                    <a:pt x="119" y="111"/>
                    <a:pt x="121" y="113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0"/>
                    <a:pt x="107" y="120"/>
                    <a:pt x="105" y="121"/>
                  </a:cubicBezTo>
                  <a:cubicBezTo>
                    <a:pt x="101" y="124"/>
                    <a:pt x="96" y="126"/>
                    <a:pt x="91" y="127"/>
                  </a:cubicBezTo>
                  <a:cubicBezTo>
                    <a:pt x="88" y="128"/>
                    <a:pt x="87" y="130"/>
                    <a:pt x="87" y="133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30"/>
                    <a:pt x="72" y="128"/>
                    <a:pt x="69" y="127"/>
                  </a:cubicBezTo>
                  <a:cubicBezTo>
                    <a:pt x="64" y="126"/>
                    <a:pt x="59" y="124"/>
                    <a:pt x="55" y="121"/>
                  </a:cubicBezTo>
                  <a:cubicBezTo>
                    <a:pt x="53" y="120"/>
                    <a:pt x="50" y="120"/>
                    <a:pt x="48" y="122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1" y="111"/>
                    <a:pt x="41" y="108"/>
                    <a:pt x="40" y="106"/>
                  </a:cubicBezTo>
                  <a:cubicBezTo>
                    <a:pt x="37" y="101"/>
                    <a:pt x="35" y="97"/>
                    <a:pt x="34" y="92"/>
                  </a:cubicBezTo>
                  <a:cubicBezTo>
                    <a:pt x="33" y="89"/>
                    <a:pt x="31" y="87"/>
                    <a:pt x="28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1" y="74"/>
                    <a:pt x="33" y="72"/>
                    <a:pt x="34" y="70"/>
                  </a:cubicBezTo>
                  <a:cubicBezTo>
                    <a:pt x="35" y="65"/>
                    <a:pt x="37" y="60"/>
                    <a:pt x="40" y="56"/>
                  </a:cubicBezTo>
                  <a:cubicBezTo>
                    <a:pt x="41" y="54"/>
                    <a:pt x="41" y="51"/>
                    <a:pt x="39" y="49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0" y="41"/>
                    <a:pt x="53" y="42"/>
                    <a:pt x="55" y="40"/>
                  </a:cubicBezTo>
                  <a:cubicBezTo>
                    <a:pt x="59" y="38"/>
                    <a:pt x="64" y="36"/>
                    <a:pt x="69" y="34"/>
                  </a:cubicBezTo>
                  <a:cubicBezTo>
                    <a:pt x="72" y="34"/>
                    <a:pt x="73" y="32"/>
                    <a:pt x="73" y="2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87" y="32"/>
                    <a:pt x="88" y="34"/>
                    <a:pt x="91" y="34"/>
                  </a:cubicBezTo>
                  <a:cubicBezTo>
                    <a:pt x="96" y="36"/>
                    <a:pt x="101" y="38"/>
                    <a:pt x="10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0A61085-9854-30BF-15DE-DDAF4B01A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2880" y="564861"/>
              <a:ext cx="113132" cy="111538"/>
            </a:xfrm>
            <a:custGeom>
              <a:avLst/>
              <a:gdLst>
                <a:gd name="T0" fmla="*/ 0 w 60"/>
                <a:gd name="T1" fmla="*/ 30 h 59"/>
                <a:gd name="T2" fmla="*/ 30 w 60"/>
                <a:gd name="T3" fmla="*/ 59 h 59"/>
                <a:gd name="T4" fmla="*/ 60 w 60"/>
                <a:gd name="T5" fmla="*/ 30 h 59"/>
                <a:gd name="T6" fmla="*/ 30 w 60"/>
                <a:gd name="T7" fmla="*/ 0 h 59"/>
                <a:gd name="T8" fmla="*/ 0 w 60"/>
                <a:gd name="T9" fmla="*/ 30 h 59"/>
                <a:gd name="T10" fmla="*/ 49 w 60"/>
                <a:gd name="T11" fmla="*/ 30 h 59"/>
                <a:gd name="T12" fmla="*/ 30 w 60"/>
                <a:gd name="T13" fmla="*/ 48 h 59"/>
                <a:gd name="T14" fmla="*/ 11 w 60"/>
                <a:gd name="T15" fmla="*/ 30 h 59"/>
                <a:gd name="T16" fmla="*/ 30 w 60"/>
                <a:gd name="T17" fmla="*/ 11 h 59"/>
                <a:gd name="T18" fmla="*/ 49 w 60"/>
                <a:gd name="T19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59">
                  <a:moveTo>
                    <a:pt x="0" y="30"/>
                  </a:moveTo>
                  <a:cubicBezTo>
                    <a:pt x="0" y="46"/>
                    <a:pt x="14" y="59"/>
                    <a:pt x="30" y="59"/>
                  </a:cubicBezTo>
                  <a:cubicBezTo>
                    <a:pt x="46" y="59"/>
                    <a:pt x="60" y="46"/>
                    <a:pt x="60" y="30"/>
                  </a:cubicBezTo>
                  <a:cubicBezTo>
                    <a:pt x="60" y="13"/>
                    <a:pt x="46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lose/>
                  <a:moveTo>
                    <a:pt x="49" y="30"/>
                  </a:moveTo>
                  <a:cubicBezTo>
                    <a:pt x="49" y="40"/>
                    <a:pt x="40" y="48"/>
                    <a:pt x="30" y="48"/>
                  </a:cubicBezTo>
                  <a:cubicBezTo>
                    <a:pt x="20" y="48"/>
                    <a:pt x="11" y="40"/>
                    <a:pt x="11" y="30"/>
                  </a:cubicBezTo>
                  <a:cubicBezTo>
                    <a:pt x="11" y="20"/>
                    <a:pt x="20" y="11"/>
                    <a:pt x="30" y="11"/>
                  </a:cubicBezTo>
                  <a:cubicBezTo>
                    <a:pt x="40" y="11"/>
                    <a:pt x="49" y="20"/>
                    <a:pt x="4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7FCAE3C5-A2A7-365D-159F-7B206BC7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024" y="610273"/>
              <a:ext cx="56566" cy="20714"/>
            </a:xfrm>
            <a:custGeom>
              <a:avLst/>
              <a:gdLst>
                <a:gd name="T0" fmla="*/ 24 w 30"/>
                <a:gd name="T1" fmla="*/ 0 h 11"/>
                <a:gd name="T2" fmla="*/ 6 w 30"/>
                <a:gd name="T3" fmla="*/ 0 h 11"/>
                <a:gd name="T4" fmla="*/ 0 w 30"/>
                <a:gd name="T5" fmla="*/ 6 h 11"/>
                <a:gd name="T6" fmla="*/ 6 w 30"/>
                <a:gd name="T7" fmla="*/ 11 h 11"/>
                <a:gd name="T8" fmla="*/ 24 w 30"/>
                <a:gd name="T9" fmla="*/ 11 h 11"/>
                <a:gd name="T10" fmla="*/ 30 w 30"/>
                <a:gd name="T11" fmla="*/ 6 h 11"/>
                <a:gd name="T12" fmla="*/ 24 w 3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7" y="11"/>
                    <a:pt x="30" y="9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AC535C8F-ADD4-1B4C-C6F7-59CA4181A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302" y="610273"/>
              <a:ext cx="56566" cy="20714"/>
            </a:xfrm>
            <a:custGeom>
              <a:avLst/>
              <a:gdLst>
                <a:gd name="T0" fmla="*/ 24 w 30"/>
                <a:gd name="T1" fmla="*/ 0 h 11"/>
                <a:gd name="T2" fmla="*/ 6 w 30"/>
                <a:gd name="T3" fmla="*/ 0 h 11"/>
                <a:gd name="T4" fmla="*/ 0 w 30"/>
                <a:gd name="T5" fmla="*/ 6 h 11"/>
                <a:gd name="T6" fmla="*/ 6 w 30"/>
                <a:gd name="T7" fmla="*/ 11 h 11"/>
                <a:gd name="T8" fmla="*/ 24 w 30"/>
                <a:gd name="T9" fmla="*/ 11 h 11"/>
                <a:gd name="T10" fmla="*/ 30 w 30"/>
                <a:gd name="T11" fmla="*/ 6 h 11"/>
                <a:gd name="T12" fmla="*/ 24 w 3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7" y="11"/>
                    <a:pt x="30" y="9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378A85BF-E08D-F7EB-52B7-8D5481B1F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694" y="779970"/>
              <a:ext cx="47005" cy="47005"/>
            </a:xfrm>
            <a:custGeom>
              <a:avLst/>
              <a:gdLst>
                <a:gd name="T0" fmla="*/ 15 w 25"/>
                <a:gd name="T1" fmla="*/ 2 h 25"/>
                <a:gd name="T2" fmla="*/ 2 w 25"/>
                <a:gd name="T3" fmla="*/ 15 h 25"/>
                <a:gd name="T4" fmla="*/ 2 w 25"/>
                <a:gd name="T5" fmla="*/ 22 h 25"/>
                <a:gd name="T6" fmla="*/ 10 w 25"/>
                <a:gd name="T7" fmla="*/ 22 h 25"/>
                <a:gd name="T8" fmla="*/ 23 w 25"/>
                <a:gd name="T9" fmla="*/ 9 h 25"/>
                <a:gd name="T10" fmla="*/ 23 w 25"/>
                <a:gd name="T11" fmla="*/ 2 h 25"/>
                <a:gd name="T12" fmla="*/ 15 w 25"/>
                <a:gd name="T13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5" y="2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0" y="17"/>
                    <a:pt x="0" y="20"/>
                    <a:pt x="2" y="22"/>
                  </a:cubicBezTo>
                  <a:cubicBezTo>
                    <a:pt x="5" y="25"/>
                    <a:pt x="8" y="25"/>
                    <a:pt x="10" y="2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7"/>
                    <a:pt x="25" y="4"/>
                    <a:pt x="23" y="2"/>
                  </a:cubicBezTo>
                  <a:cubicBezTo>
                    <a:pt x="21" y="0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EF346E0D-29D3-D90E-33F9-E1AA88D75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989" y="415878"/>
              <a:ext cx="47005" cy="47005"/>
            </a:xfrm>
            <a:custGeom>
              <a:avLst/>
              <a:gdLst>
                <a:gd name="T0" fmla="*/ 10 w 25"/>
                <a:gd name="T1" fmla="*/ 23 h 25"/>
                <a:gd name="T2" fmla="*/ 23 w 25"/>
                <a:gd name="T3" fmla="*/ 10 h 25"/>
                <a:gd name="T4" fmla="*/ 23 w 25"/>
                <a:gd name="T5" fmla="*/ 2 h 25"/>
                <a:gd name="T6" fmla="*/ 15 w 25"/>
                <a:gd name="T7" fmla="*/ 2 h 25"/>
                <a:gd name="T8" fmla="*/ 2 w 25"/>
                <a:gd name="T9" fmla="*/ 15 h 25"/>
                <a:gd name="T10" fmla="*/ 2 w 25"/>
                <a:gd name="T11" fmla="*/ 23 h 25"/>
                <a:gd name="T12" fmla="*/ 10 w 25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0" y="23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5" y="8"/>
                    <a:pt x="25" y="4"/>
                    <a:pt x="23" y="2"/>
                  </a:cubicBezTo>
                  <a:cubicBezTo>
                    <a:pt x="21" y="0"/>
                    <a:pt x="17" y="0"/>
                    <a:pt x="15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7"/>
                    <a:pt x="0" y="21"/>
                    <a:pt x="2" y="23"/>
                  </a:cubicBezTo>
                  <a:cubicBezTo>
                    <a:pt x="4" y="25"/>
                    <a:pt x="8" y="25"/>
                    <a:pt x="1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0DDB7022-EAB5-4DE7-C175-B7E04E1F0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292" y="337004"/>
              <a:ext cx="22308" cy="54972"/>
            </a:xfrm>
            <a:custGeom>
              <a:avLst/>
              <a:gdLst>
                <a:gd name="T0" fmla="*/ 6 w 12"/>
                <a:gd name="T1" fmla="*/ 29 h 29"/>
                <a:gd name="T2" fmla="*/ 12 w 12"/>
                <a:gd name="T3" fmla="*/ 24 h 29"/>
                <a:gd name="T4" fmla="*/ 12 w 12"/>
                <a:gd name="T5" fmla="*/ 5 h 29"/>
                <a:gd name="T6" fmla="*/ 6 w 12"/>
                <a:gd name="T7" fmla="*/ 0 h 29"/>
                <a:gd name="T8" fmla="*/ 0 w 12"/>
                <a:gd name="T9" fmla="*/ 5 h 29"/>
                <a:gd name="T10" fmla="*/ 0 w 12"/>
                <a:gd name="T11" fmla="*/ 24 h 29"/>
                <a:gd name="T12" fmla="*/ 6 w 1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9">
                  <a:moveTo>
                    <a:pt x="6" y="29"/>
                  </a:moveTo>
                  <a:cubicBezTo>
                    <a:pt x="9" y="29"/>
                    <a:pt x="12" y="27"/>
                    <a:pt x="12" y="2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3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6B714449-5AB6-D505-7388-6B199207E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989" y="779970"/>
              <a:ext cx="47005" cy="47005"/>
            </a:xfrm>
            <a:custGeom>
              <a:avLst/>
              <a:gdLst>
                <a:gd name="T0" fmla="*/ 10 w 25"/>
                <a:gd name="T1" fmla="*/ 2 h 25"/>
                <a:gd name="T2" fmla="*/ 2 w 25"/>
                <a:gd name="T3" fmla="*/ 2 h 25"/>
                <a:gd name="T4" fmla="*/ 2 w 25"/>
                <a:gd name="T5" fmla="*/ 9 h 25"/>
                <a:gd name="T6" fmla="*/ 15 w 25"/>
                <a:gd name="T7" fmla="*/ 22 h 25"/>
                <a:gd name="T8" fmla="*/ 23 w 25"/>
                <a:gd name="T9" fmla="*/ 22 h 25"/>
                <a:gd name="T10" fmla="*/ 23 w 25"/>
                <a:gd name="T11" fmla="*/ 15 h 25"/>
                <a:gd name="T12" fmla="*/ 10 w 25"/>
                <a:gd name="T13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0" y="2"/>
                  </a:moveTo>
                  <a:cubicBezTo>
                    <a:pt x="8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5"/>
                    <a:pt x="21" y="25"/>
                    <a:pt x="23" y="22"/>
                  </a:cubicBezTo>
                  <a:cubicBezTo>
                    <a:pt x="25" y="20"/>
                    <a:pt x="25" y="17"/>
                    <a:pt x="23" y="15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9D28ED18-76E5-1B3D-50AD-31F2F165B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694" y="415878"/>
              <a:ext cx="47005" cy="47005"/>
            </a:xfrm>
            <a:custGeom>
              <a:avLst/>
              <a:gdLst>
                <a:gd name="T0" fmla="*/ 15 w 25"/>
                <a:gd name="T1" fmla="*/ 23 h 25"/>
                <a:gd name="T2" fmla="*/ 23 w 25"/>
                <a:gd name="T3" fmla="*/ 23 h 25"/>
                <a:gd name="T4" fmla="*/ 23 w 25"/>
                <a:gd name="T5" fmla="*/ 15 h 25"/>
                <a:gd name="T6" fmla="*/ 10 w 25"/>
                <a:gd name="T7" fmla="*/ 2 h 25"/>
                <a:gd name="T8" fmla="*/ 2 w 25"/>
                <a:gd name="T9" fmla="*/ 2 h 25"/>
                <a:gd name="T10" fmla="*/ 2 w 25"/>
                <a:gd name="T11" fmla="*/ 10 h 25"/>
                <a:gd name="T12" fmla="*/ 15 w 25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5" y="23"/>
                  </a:moveTo>
                  <a:cubicBezTo>
                    <a:pt x="17" y="25"/>
                    <a:pt x="21" y="25"/>
                    <a:pt x="23" y="23"/>
                  </a:cubicBezTo>
                  <a:cubicBezTo>
                    <a:pt x="25" y="21"/>
                    <a:pt x="25" y="17"/>
                    <a:pt x="23" y="1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lnTo>
                    <a:pt x="15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002084E4-D2AC-8862-5072-0036094A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990" y="412691"/>
              <a:ext cx="195988" cy="193598"/>
            </a:xfrm>
            <a:custGeom>
              <a:avLst/>
              <a:gdLst>
                <a:gd name="T0" fmla="*/ 7 w 104"/>
                <a:gd name="T1" fmla="*/ 0 h 103"/>
                <a:gd name="T2" fmla="*/ 0 w 104"/>
                <a:gd name="T3" fmla="*/ 5 h 103"/>
                <a:gd name="T4" fmla="*/ 5 w 104"/>
                <a:gd name="T5" fmla="*/ 11 h 103"/>
                <a:gd name="T6" fmla="*/ 92 w 104"/>
                <a:gd name="T7" fmla="*/ 99 h 103"/>
                <a:gd name="T8" fmla="*/ 98 w 104"/>
                <a:gd name="T9" fmla="*/ 103 h 103"/>
                <a:gd name="T10" fmla="*/ 98 w 104"/>
                <a:gd name="T11" fmla="*/ 103 h 103"/>
                <a:gd name="T12" fmla="*/ 103 w 104"/>
                <a:gd name="T13" fmla="*/ 97 h 103"/>
                <a:gd name="T14" fmla="*/ 7 w 104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3">
                  <a:moveTo>
                    <a:pt x="7" y="0"/>
                  </a:moveTo>
                  <a:cubicBezTo>
                    <a:pt x="4" y="0"/>
                    <a:pt x="1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51" y="17"/>
                    <a:pt x="87" y="53"/>
                    <a:pt x="92" y="99"/>
                  </a:cubicBezTo>
                  <a:cubicBezTo>
                    <a:pt x="93" y="101"/>
                    <a:pt x="95" y="103"/>
                    <a:pt x="98" y="103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01" y="103"/>
                    <a:pt x="104" y="100"/>
                    <a:pt x="103" y="97"/>
                  </a:cubicBezTo>
                  <a:cubicBezTo>
                    <a:pt x="97" y="47"/>
                    <a:pt x="57" y="6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C7666304-8E83-0BD2-9CE6-AC0CFFA6A0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0710" y="412691"/>
              <a:ext cx="415878" cy="634970"/>
            </a:xfrm>
            <a:custGeom>
              <a:avLst/>
              <a:gdLst>
                <a:gd name="T0" fmla="*/ 210 w 221"/>
                <a:gd name="T1" fmla="*/ 123 h 337"/>
                <a:gd name="T2" fmla="*/ 147 w 221"/>
                <a:gd name="T3" fmla="*/ 227 h 337"/>
                <a:gd name="T4" fmla="*/ 76 w 221"/>
                <a:gd name="T5" fmla="*/ 249 h 337"/>
                <a:gd name="T6" fmla="*/ 59 w 221"/>
                <a:gd name="T7" fmla="*/ 195 h 337"/>
                <a:gd name="T8" fmla="*/ 99 w 221"/>
                <a:gd name="T9" fmla="*/ 11 h 337"/>
                <a:gd name="T10" fmla="*/ 97 w 221"/>
                <a:gd name="T11" fmla="*/ 0 h 337"/>
                <a:gd name="T12" fmla="*/ 15 w 221"/>
                <a:gd name="T13" fmla="*/ 165 h 337"/>
                <a:gd name="T14" fmla="*/ 64 w 221"/>
                <a:gd name="T15" fmla="*/ 226 h 337"/>
                <a:gd name="T16" fmla="*/ 55 w 221"/>
                <a:gd name="T17" fmla="*/ 264 h 337"/>
                <a:gd name="T18" fmla="*/ 58 w 221"/>
                <a:gd name="T19" fmla="*/ 280 h 337"/>
                <a:gd name="T20" fmla="*/ 55 w 221"/>
                <a:gd name="T21" fmla="*/ 297 h 337"/>
                <a:gd name="T22" fmla="*/ 87 w 221"/>
                <a:gd name="T23" fmla="*/ 311 h 337"/>
                <a:gd name="T24" fmla="*/ 100 w 221"/>
                <a:gd name="T25" fmla="*/ 337 h 337"/>
                <a:gd name="T26" fmla="*/ 135 w 221"/>
                <a:gd name="T27" fmla="*/ 324 h 337"/>
                <a:gd name="T28" fmla="*/ 153 w 221"/>
                <a:gd name="T29" fmla="*/ 311 h 337"/>
                <a:gd name="T30" fmla="*/ 167 w 221"/>
                <a:gd name="T31" fmla="*/ 289 h 337"/>
                <a:gd name="T32" fmla="*/ 167 w 221"/>
                <a:gd name="T33" fmla="*/ 272 h 337"/>
                <a:gd name="T34" fmla="*/ 158 w 221"/>
                <a:gd name="T35" fmla="*/ 250 h 337"/>
                <a:gd name="T36" fmla="*/ 170 w 221"/>
                <a:gd name="T37" fmla="*/ 204 h 337"/>
                <a:gd name="T38" fmla="*/ 216 w 221"/>
                <a:gd name="T39" fmla="*/ 118 h 337"/>
                <a:gd name="T40" fmla="*/ 153 w 221"/>
                <a:gd name="T41" fmla="*/ 260 h 337"/>
                <a:gd name="T42" fmla="*/ 156 w 221"/>
                <a:gd name="T43" fmla="*/ 272 h 337"/>
                <a:gd name="T44" fmla="*/ 69 w 221"/>
                <a:gd name="T45" fmla="*/ 275 h 337"/>
                <a:gd name="T46" fmla="*/ 66 w 221"/>
                <a:gd name="T47" fmla="*/ 264 h 337"/>
                <a:gd name="T48" fmla="*/ 69 w 221"/>
                <a:gd name="T49" fmla="*/ 260 h 337"/>
                <a:gd name="T50" fmla="*/ 124 w 221"/>
                <a:gd name="T51" fmla="*/ 324 h 337"/>
                <a:gd name="T52" fmla="*/ 100 w 221"/>
                <a:gd name="T53" fmla="*/ 326 h 337"/>
                <a:gd name="T54" fmla="*/ 98 w 221"/>
                <a:gd name="T55" fmla="*/ 311 h 337"/>
                <a:gd name="T56" fmla="*/ 124 w 221"/>
                <a:gd name="T57" fmla="*/ 324 h 337"/>
                <a:gd name="T58" fmla="*/ 153 w 221"/>
                <a:gd name="T59" fmla="*/ 300 h 337"/>
                <a:gd name="T60" fmla="*/ 66 w 221"/>
                <a:gd name="T61" fmla="*/ 297 h 337"/>
                <a:gd name="T62" fmla="*/ 69 w 221"/>
                <a:gd name="T63" fmla="*/ 286 h 337"/>
                <a:gd name="T64" fmla="*/ 156 w 221"/>
                <a:gd name="T65" fmla="*/ 289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37">
                  <a:moveTo>
                    <a:pt x="216" y="118"/>
                  </a:moveTo>
                  <a:cubicBezTo>
                    <a:pt x="213" y="118"/>
                    <a:pt x="211" y="120"/>
                    <a:pt x="210" y="123"/>
                  </a:cubicBezTo>
                  <a:cubicBezTo>
                    <a:pt x="206" y="153"/>
                    <a:pt x="190" y="179"/>
                    <a:pt x="164" y="195"/>
                  </a:cubicBezTo>
                  <a:cubicBezTo>
                    <a:pt x="153" y="202"/>
                    <a:pt x="147" y="214"/>
                    <a:pt x="147" y="22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76" y="249"/>
                    <a:pt x="76" y="249"/>
                    <a:pt x="76" y="249"/>
                  </a:cubicBezTo>
                  <a:cubicBezTo>
                    <a:pt x="76" y="226"/>
                    <a:pt x="76" y="226"/>
                    <a:pt x="76" y="226"/>
                  </a:cubicBezTo>
                  <a:cubicBezTo>
                    <a:pt x="76" y="214"/>
                    <a:pt x="69" y="202"/>
                    <a:pt x="59" y="195"/>
                  </a:cubicBezTo>
                  <a:cubicBezTo>
                    <a:pt x="29" y="177"/>
                    <a:pt x="11" y="145"/>
                    <a:pt x="11" y="110"/>
                  </a:cubicBezTo>
                  <a:cubicBezTo>
                    <a:pt x="11" y="60"/>
                    <a:pt x="49" y="17"/>
                    <a:pt x="99" y="11"/>
                  </a:cubicBezTo>
                  <a:cubicBezTo>
                    <a:pt x="102" y="11"/>
                    <a:pt x="104" y="8"/>
                    <a:pt x="104" y="5"/>
                  </a:cubicBezTo>
                  <a:cubicBezTo>
                    <a:pt x="103" y="2"/>
                    <a:pt x="100" y="0"/>
                    <a:pt x="97" y="0"/>
                  </a:cubicBezTo>
                  <a:cubicBezTo>
                    <a:pt x="42" y="7"/>
                    <a:pt x="0" y="55"/>
                    <a:pt x="0" y="110"/>
                  </a:cubicBezTo>
                  <a:cubicBezTo>
                    <a:pt x="0" y="130"/>
                    <a:pt x="5" y="149"/>
                    <a:pt x="15" y="165"/>
                  </a:cubicBezTo>
                  <a:cubicBezTo>
                    <a:pt x="24" y="181"/>
                    <a:pt x="37" y="195"/>
                    <a:pt x="53" y="205"/>
                  </a:cubicBezTo>
                  <a:cubicBezTo>
                    <a:pt x="60" y="209"/>
                    <a:pt x="64" y="217"/>
                    <a:pt x="64" y="226"/>
                  </a:cubicBezTo>
                  <a:cubicBezTo>
                    <a:pt x="64" y="250"/>
                    <a:pt x="64" y="250"/>
                    <a:pt x="64" y="250"/>
                  </a:cubicBezTo>
                  <a:cubicBezTo>
                    <a:pt x="59" y="252"/>
                    <a:pt x="55" y="257"/>
                    <a:pt x="55" y="264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5" y="275"/>
                    <a:pt x="56" y="278"/>
                    <a:pt x="58" y="280"/>
                  </a:cubicBezTo>
                  <a:cubicBezTo>
                    <a:pt x="56" y="283"/>
                    <a:pt x="55" y="286"/>
                    <a:pt x="55" y="289"/>
                  </a:cubicBezTo>
                  <a:cubicBezTo>
                    <a:pt x="55" y="297"/>
                    <a:pt x="55" y="297"/>
                    <a:pt x="55" y="297"/>
                  </a:cubicBezTo>
                  <a:cubicBezTo>
                    <a:pt x="55" y="305"/>
                    <a:pt x="61" y="311"/>
                    <a:pt x="69" y="311"/>
                  </a:cubicBezTo>
                  <a:cubicBezTo>
                    <a:pt x="87" y="311"/>
                    <a:pt x="87" y="311"/>
                    <a:pt x="87" y="311"/>
                  </a:cubicBezTo>
                  <a:cubicBezTo>
                    <a:pt x="87" y="324"/>
                    <a:pt x="87" y="324"/>
                    <a:pt x="87" y="324"/>
                  </a:cubicBezTo>
                  <a:cubicBezTo>
                    <a:pt x="87" y="331"/>
                    <a:pt x="92" y="337"/>
                    <a:pt x="100" y="337"/>
                  </a:cubicBezTo>
                  <a:cubicBezTo>
                    <a:pt x="122" y="337"/>
                    <a:pt x="122" y="337"/>
                    <a:pt x="122" y="337"/>
                  </a:cubicBezTo>
                  <a:cubicBezTo>
                    <a:pt x="130" y="337"/>
                    <a:pt x="135" y="331"/>
                    <a:pt x="135" y="324"/>
                  </a:cubicBezTo>
                  <a:cubicBezTo>
                    <a:pt x="135" y="311"/>
                    <a:pt x="135" y="311"/>
                    <a:pt x="135" y="311"/>
                  </a:cubicBezTo>
                  <a:cubicBezTo>
                    <a:pt x="153" y="311"/>
                    <a:pt x="153" y="311"/>
                    <a:pt x="153" y="311"/>
                  </a:cubicBezTo>
                  <a:cubicBezTo>
                    <a:pt x="161" y="311"/>
                    <a:pt x="167" y="305"/>
                    <a:pt x="167" y="297"/>
                  </a:cubicBezTo>
                  <a:cubicBezTo>
                    <a:pt x="167" y="289"/>
                    <a:pt x="167" y="289"/>
                    <a:pt x="167" y="289"/>
                  </a:cubicBezTo>
                  <a:cubicBezTo>
                    <a:pt x="167" y="286"/>
                    <a:pt x="166" y="283"/>
                    <a:pt x="164" y="280"/>
                  </a:cubicBezTo>
                  <a:cubicBezTo>
                    <a:pt x="166" y="278"/>
                    <a:pt x="167" y="275"/>
                    <a:pt x="167" y="272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67" y="257"/>
                    <a:pt x="163" y="252"/>
                    <a:pt x="158" y="250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58" y="218"/>
                    <a:pt x="162" y="209"/>
                    <a:pt x="170" y="204"/>
                  </a:cubicBezTo>
                  <a:cubicBezTo>
                    <a:pt x="198" y="187"/>
                    <a:pt x="217" y="157"/>
                    <a:pt x="221" y="124"/>
                  </a:cubicBezTo>
                  <a:cubicBezTo>
                    <a:pt x="221" y="121"/>
                    <a:pt x="219" y="119"/>
                    <a:pt x="216" y="118"/>
                  </a:cubicBezTo>
                  <a:close/>
                  <a:moveTo>
                    <a:pt x="153" y="260"/>
                  </a:moveTo>
                  <a:cubicBezTo>
                    <a:pt x="153" y="260"/>
                    <a:pt x="153" y="260"/>
                    <a:pt x="153" y="260"/>
                  </a:cubicBezTo>
                  <a:cubicBezTo>
                    <a:pt x="155" y="260"/>
                    <a:pt x="156" y="262"/>
                    <a:pt x="156" y="264"/>
                  </a:cubicBezTo>
                  <a:cubicBezTo>
                    <a:pt x="156" y="272"/>
                    <a:pt x="156" y="272"/>
                    <a:pt x="156" y="272"/>
                  </a:cubicBezTo>
                  <a:cubicBezTo>
                    <a:pt x="156" y="273"/>
                    <a:pt x="155" y="275"/>
                    <a:pt x="153" y="275"/>
                  </a:cubicBezTo>
                  <a:cubicBezTo>
                    <a:pt x="69" y="275"/>
                    <a:pt x="69" y="275"/>
                    <a:pt x="69" y="275"/>
                  </a:cubicBezTo>
                  <a:cubicBezTo>
                    <a:pt x="67" y="275"/>
                    <a:pt x="66" y="273"/>
                    <a:pt x="66" y="272"/>
                  </a:cubicBezTo>
                  <a:cubicBezTo>
                    <a:pt x="66" y="264"/>
                    <a:pt x="66" y="264"/>
                    <a:pt x="66" y="264"/>
                  </a:cubicBezTo>
                  <a:cubicBezTo>
                    <a:pt x="66" y="262"/>
                    <a:pt x="67" y="260"/>
                    <a:pt x="69" y="260"/>
                  </a:cubicBezTo>
                  <a:cubicBezTo>
                    <a:pt x="69" y="260"/>
                    <a:pt x="69" y="260"/>
                    <a:pt x="69" y="260"/>
                  </a:cubicBezTo>
                  <a:lnTo>
                    <a:pt x="153" y="260"/>
                  </a:lnTo>
                  <a:close/>
                  <a:moveTo>
                    <a:pt x="124" y="324"/>
                  </a:moveTo>
                  <a:cubicBezTo>
                    <a:pt x="124" y="325"/>
                    <a:pt x="124" y="326"/>
                    <a:pt x="122" y="326"/>
                  </a:cubicBezTo>
                  <a:cubicBezTo>
                    <a:pt x="100" y="326"/>
                    <a:pt x="100" y="326"/>
                    <a:pt x="100" y="326"/>
                  </a:cubicBezTo>
                  <a:cubicBezTo>
                    <a:pt x="99" y="326"/>
                    <a:pt x="98" y="325"/>
                    <a:pt x="98" y="324"/>
                  </a:cubicBezTo>
                  <a:cubicBezTo>
                    <a:pt x="98" y="311"/>
                    <a:pt x="98" y="311"/>
                    <a:pt x="98" y="311"/>
                  </a:cubicBezTo>
                  <a:cubicBezTo>
                    <a:pt x="124" y="311"/>
                    <a:pt x="124" y="311"/>
                    <a:pt x="124" y="311"/>
                  </a:cubicBezTo>
                  <a:cubicBezTo>
                    <a:pt x="124" y="324"/>
                    <a:pt x="124" y="324"/>
                    <a:pt x="124" y="324"/>
                  </a:cubicBezTo>
                  <a:close/>
                  <a:moveTo>
                    <a:pt x="156" y="297"/>
                  </a:moveTo>
                  <a:cubicBezTo>
                    <a:pt x="156" y="299"/>
                    <a:pt x="155" y="300"/>
                    <a:pt x="153" y="300"/>
                  </a:cubicBezTo>
                  <a:cubicBezTo>
                    <a:pt x="143" y="300"/>
                    <a:pt x="78" y="300"/>
                    <a:pt x="69" y="300"/>
                  </a:cubicBezTo>
                  <a:cubicBezTo>
                    <a:pt x="67" y="300"/>
                    <a:pt x="66" y="299"/>
                    <a:pt x="66" y="297"/>
                  </a:cubicBezTo>
                  <a:cubicBezTo>
                    <a:pt x="66" y="289"/>
                    <a:pt x="66" y="289"/>
                    <a:pt x="66" y="289"/>
                  </a:cubicBezTo>
                  <a:cubicBezTo>
                    <a:pt x="66" y="287"/>
                    <a:pt x="67" y="286"/>
                    <a:pt x="69" y="286"/>
                  </a:cubicBezTo>
                  <a:cubicBezTo>
                    <a:pt x="153" y="286"/>
                    <a:pt x="153" y="286"/>
                    <a:pt x="153" y="286"/>
                  </a:cubicBezTo>
                  <a:cubicBezTo>
                    <a:pt x="155" y="286"/>
                    <a:pt x="156" y="287"/>
                    <a:pt x="156" y="289"/>
                  </a:cubicBezTo>
                  <a:lnTo>
                    <a:pt x="156" y="2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Google Shape;5841;p61">
            <a:extLst>
              <a:ext uri="{FF2B5EF4-FFF2-40B4-BE49-F238E27FC236}">
                <a16:creationId xmlns:a16="http://schemas.microsoft.com/office/drawing/2014/main" id="{E28B3C67-5264-B836-98A8-D27C78C73198}"/>
              </a:ext>
            </a:extLst>
          </p:cNvPr>
          <p:cNvSpPr/>
          <p:nvPr/>
        </p:nvSpPr>
        <p:spPr>
          <a:xfrm>
            <a:off x="4343346" y="1334992"/>
            <a:ext cx="384584" cy="381340"/>
          </a:xfrm>
          <a:custGeom>
            <a:avLst/>
            <a:gdLst/>
            <a:ahLst/>
            <a:cxnLst/>
            <a:rect l="l" t="t" r="r" b="b"/>
            <a:pathLst>
              <a:path w="12098" h="11996" extrusionOk="0">
                <a:moveTo>
                  <a:pt x="7530" y="725"/>
                </a:moveTo>
                <a:cubicBezTo>
                  <a:pt x="9672" y="725"/>
                  <a:pt x="11405" y="2457"/>
                  <a:pt x="11405" y="4568"/>
                </a:cubicBezTo>
                <a:cubicBezTo>
                  <a:pt x="11405" y="6711"/>
                  <a:pt x="9672" y="8443"/>
                  <a:pt x="7530" y="8443"/>
                </a:cubicBezTo>
                <a:cubicBezTo>
                  <a:pt x="5419" y="8443"/>
                  <a:pt x="3686" y="6711"/>
                  <a:pt x="3686" y="4568"/>
                </a:cubicBezTo>
                <a:cubicBezTo>
                  <a:pt x="3686" y="2457"/>
                  <a:pt x="5419" y="725"/>
                  <a:pt x="7530" y="725"/>
                </a:cubicBezTo>
                <a:close/>
                <a:moveTo>
                  <a:pt x="4064" y="7530"/>
                </a:moveTo>
                <a:cubicBezTo>
                  <a:pt x="4222" y="7719"/>
                  <a:pt x="4379" y="7876"/>
                  <a:pt x="4568" y="8034"/>
                </a:cubicBezTo>
                <a:lnTo>
                  <a:pt x="3686" y="8947"/>
                </a:lnTo>
                <a:lnTo>
                  <a:pt x="3151" y="8443"/>
                </a:lnTo>
                <a:lnTo>
                  <a:pt x="4064" y="7530"/>
                </a:lnTo>
                <a:close/>
                <a:moveTo>
                  <a:pt x="2647" y="8916"/>
                </a:moveTo>
                <a:lnTo>
                  <a:pt x="3151" y="9420"/>
                </a:lnTo>
                <a:lnTo>
                  <a:pt x="1386" y="11184"/>
                </a:lnTo>
                <a:cubicBezTo>
                  <a:pt x="1323" y="11247"/>
                  <a:pt x="1237" y="11279"/>
                  <a:pt x="1146" y="11279"/>
                </a:cubicBezTo>
                <a:cubicBezTo>
                  <a:pt x="1056" y="11279"/>
                  <a:pt x="961" y="11247"/>
                  <a:pt x="882" y="11184"/>
                </a:cubicBezTo>
                <a:cubicBezTo>
                  <a:pt x="756" y="11090"/>
                  <a:pt x="756" y="10838"/>
                  <a:pt x="882" y="10680"/>
                </a:cubicBezTo>
                <a:lnTo>
                  <a:pt x="2647" y="8916"/>
                </a:lnTo>
                <a:close/>
                <a:moveTo>
                  <a:pt x="7530" y="0"/>
                </a:moveTo>
                <a:cubicBezTo>
                  <a:pt x="5009" y="0"/>
                  <a:pt x="2962" y="2048"/>
                  <a:pt x="2962" y="4568"/>
                </a:cubicBezTo>
                <a:cubicBezTo>
                  <a:pt x="2962" y="5450"/>
                  <a:pt x="3214" y="6270"/>
                  <a:pt x="3623" y="6963"/>
                </a:cubicBezTo>
                <a:lnTo>
                  <a:pt x="410" y="10208"/>
                </a:lnTo>
                <a:cubicBezTo>
                  <a:pt x="0" y="10586"/>
                  <a:pt x="0" y="11279"/>
                  <a:pt x="410" y="11688"/>
                </a:cubicBezTo>
                <a:cubicBezTo>
                  <a:pt x="599" y="11893"/>
                  <a:pt x="867" y="11996"/>
                  <a:pt x="1138" y="11996"/>
                </a:cubicBezTo>
                <a:cubicBezTo>
                  <a:pt x="1410" y="11996"/>
                  <a:pt x="1686" y="11893"/>
                  <a:pt x="1890" y="11688"/>
                </a:cubicBezTo>
                <a:lnTo>
                  <a:pt x="5135" y="8475"/>
                </a:lnTo>
                <a:cubicBezTo>
                  <a:pt x="5829" y="8916"/>
                  <a:pt x="6679" y="9137"/>
                  <a:pt x="7530" y="9137"/>
                </a:cubicBezTo>
                <a:cubicBezTo>
                  <a:pt x="10050" y="9137"/>
                  <a:pt x="12098" y="7089"/>
                  <a:pt x="12098" y="4568"/>
                </a:cubicBezTo>
                <a:cubicBezTo>
                  <a:pt x="12098" y="2048"/>
                  <a:pt x="10050" y="0"/>
                  <a:pt x="7530" y="0"/>
                </a:cubicBezTo>
                <a:close/>
              </a:path>
            </a:pathLst>
          </a:custGeom>
          <a:solidFill>
            <a:srgbClr val="009DD9"/>
          </a:solidFill>
          <a:ln>
            <a:noFill/>
          </a:ln>
        </p:spPr>
        <p:txBody>
          <a:bodyPr spcFirstLastPara="1" wrap="square" lIns="62728" tIns="62728" rIns="62728" bIns="6272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64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CBC9A45-E79C-DAD6-308C-5A3438CA7969}"/>
              </a:ext>
            </a:extLst>
          </p:cNvPr>
          <p:cNvGrpSpPr/>
          <p:nvPr/>
        </p:nvGrpSpPr>
        <p:grpSpPr>
          <a:xfrm>
            <a:off x="7287198" y="1351100"/>
            <a:ext cx="353615" cy="351743"/>
            <a:chOff x="1353542" y="357083"/>
            <a:chExt cx="228192" cy="226984"/>
          </a:xfrm>
        </p:grpSpPr>
        <p:sp>
          <p:nvSpPr>
            <p:cNvPr id="83" name="Google Shape;8736;p68">
              <a:extLst>
                <a:ext uri="{FF2B5EF4-FFF2-40B4-BE49-F238E27FC236}">
                  <a16:creationId xmlns:a16="http://schemas.microsoft.com/office/drawing/2014/main" id="{4A343974-8470-52C2-DF27-11E52DE674C8}"/>
                </a:ext>
              </a:extLst>
            </p:cNvPr>
            <p:cNvSpPr/>
            <p:nvPr/>
          </p:nvSpPr>
          <p:spPr>
            <a:xfrm>
              <a:off x="1407878" y="410212"/>
              <a:ext cx="119538" cy="119537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rgbClr val="0BD0D9"/>
            </a:solidFill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Google Shape;8737;p68">
              <a:extLst>
                <a:ext uri="{FF2B5EF4-FFF2-40B4-BE49-F238E27FC236}">
                  <a16:creationId xmlns:a16="http://schemas.microsoft.com/office/drawing/2014/main" id="{D1510268-69A3-E32C-EAF9-9F9E2D092EAC}"/>
                </a:ext>
              </a:extLst>
            </p:cNvPr>
            <p:cNvSpPr/>
            <p:nvPr/>
          </p:nvSpPr>
          <p:spPr>
            <a:xfrm>
              <a:off x="1353542" y="357083"/>
              <a:ext cx="228192" cy="226984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rgbClr val="0BD0D9"/>
            </a:solidFill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" name="Google Shape;5864;p61">
            <a:extLst>
              <a:ext uri="{FF2B5EF4-FFF2-40B4-BE49-F238E27FC236}">
                <a16:creationId xmlns:a16="http://schemas.microsoft.com/office/drawing/2014/main" id="{F03C4E99-F264-C9E1-E4C4-884EB6C47626}"/>
              </a:ext>
            </a:extLst>
          </p:cNvPr>
          <p:cNvGrpSpPr/>
          <p:nvPr/>
        </p:nvGrpSpPr>
        <p:grpSpPr>
          <a:xfrm>
            <a:off x="10244956" y="1370833"/>
            <a:ext cx="356004" cy="356950"/>
            <a:chOff x="-44528003" y="1982824"/>
            <a:chExt cx="300900" cy="301700"/>
          </a:xfrm>
          <a:solidFill>
            <a:srgbClr val="10CF9B"/>
          </a:solidFill>
        </p:grpSpPr>
        <p:sp>
          <p:nvSpPr>
            <p:cNvPr id="86" name="Google Shape;5865;p61">
              <a:extLst>
                <a:ext uri="{FF2B5EF4-FFF2-40B4-BE49-F238E27FC236}">
                  <a16:creationId xmlns:a16="http://schemas.microsoft.com/office/drawing/2014/main" id="{B029A2BE-A206-6D89-F2AF-40497D8DF3F8}"/>
                </a:ext>
              </a:extLst>
            </p:cNvPr>
            <p:cNvSpPr/>
            <p:nvPr/>
          </p:nvSpPr>
          <p:spPr>
            <a:xfrm>
              <a:off x="-44528003" y="1982824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Google Shape;5866;p61">
              <a:extLst>
                <a:ext uri="{FF2B5EF4-FFF2-40B4-BE49-F238E27FC236}">
                  <a16:creationId xmlns:a16="http://schemas.microsoft.com/office/drawing/2014/main" id="{BF57E344-9A32-B2F8-A352-7AA7CDB081FB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Google Shape;5867;p61">
              <a:extLst>
                <a:ext uri="{FF2B5EF4-FFF2-40B4-BE49-F238E27FC236}">
                  <a16:creationId xmlns:a16="http://schemas.microsoft.com/office/drawing/2014/main" id="{EDA314B7-BCBD-0AAE-F127-D987071E66E8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Google Shape;5868;p61">
              <a:extLst>
                <a:ext uri="{FF2B5EF4-FFF2-40B4-BE49-F238E27FC236}">
                  <a16:creationId xmlns:a16="http://schemas.microsoft.com/office/drawing/2014/main" id="{694DF78C-BC78-09D1-1583-CD9A85D4B725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Google Shape;5869;p61">
              <a:extLst>
                <a:ext uri="{FF2B5EF4-FFF2-40B4-BE49-F238E27FC236}">
                  <a16:creationId xmlns:a16="http://schemas.microsoft.com/office/drawing/2014/main" id="{83AE7CE6-69F9-F497-B7A7-74053D9A7450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Google Shape;5870;p61">
              <a:extLst>
                <a:ext uri="{FF2B5EF4-FFF2-40B4-BE49-F238E27FC236}">
                  <a16:creationId xmlns:a16="http://schemas.microsoft.com/office/drawing/2014/main" id="{719CC141-90E4-54EC-0686-F002B1669A5B}"/>
                </a:ext>
              </a:extLst>
            </p:cNvPr>
            <p:cNvSpPr/>
            <p:nvPr/>
          </p:nvSpPr>
          <p:spPr>
            <a:xfrm>
              <a:off x="-44447725" y="2062375"/>
              <a:ext cx="143350" cy="140226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Google Shape;5871;p61">
              <a:extLst>
                <a:ext uri="{FF2B5EF4-FFF2-40B4-BE49-F238E27FC236}">
                  <a16:creationId xmlns:a16="http://schemas.microsoft.com/office/drawing/2014/main" id="{002874C1-337A-2F75-BC8A-35175715C1FE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455AEAB-5C79-9E14-909F-56806866E0A8}"/>
              </a:ext>
            </a:extLst>
          </p:cNvPr>
          <p:cNvSpPr txBox="1"/>
          <p:nvPr/>
        </p:nvSpPr>
        <p:spPr>
          <a:xfrm>
            <a:off x="590784" y="4185835"/>
            <a:ext cx="2970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262626"/>
                </a:solidFill>
                <a:latin typeface="Century Gothic" panose="020B0502020202020204" pitchFamily="34" charset="0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eamlessly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integrate with a diverse array of input sources, including MySQL and SQLite databases, SSMS, PostgreSQL, Oracle, Microsoft Access databases, Amazon RDS, Google Cloud SQL, along with multimedia files</a:t>
            </a:r>
            <a:r>
              <a:rPr lang="en-US" sz="1200" dirty="0">
                <a:solidFill>
                  <a:srgbClr val="262626"/>
                </a:solidFill>
                <a:latin typeface="Century Gothic" panose="020B0502020202020204" pitchFamily="34" charset="0"/>
              </a:rPr>
              <a:t> like text, audio files, etc.,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168C745-E64B-0BEE-833E-182A68639115}"/>
              </a:ext>
            </a:extLst>
          </p:cNvPr>
          <p:cNvSpPr/>
          <p:nvPr/>
        </p:nvSpPr>
        <p:spPr>
          <a:xfrm>
            <a:off x="4298397" y="3703383"/>
            <a:ext cx="3297467" cy="2744466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12B02AD-CD1E-CB48-C7CC-622DAC1E35B2}"/>
              </a:ext>
            </a:extLst>
          </p:cNvPr>
          <p:cNvSpPr/>
          <p:nvPr/>
        </p:nvSpPr>
        <p:spPr>
          <a:xfrm>
            <a:off x="8287788" y="3626209"/>
            <a:ext cx="3297467" cy="2744466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6D80BED-83D1-5BB0-4D7B-73BAFAEF2D6E}"/>
              </a:ext>
            </a:extLst>
          </p:cNvPr>
          <p:cNvSpPr/>
          <p:nvPr/>
        </p:nvSpPr>
        <p:spPr>
          <a:xfrm>
            <a:off x="6348534" y="1996499"/>
            <a:ext cx="224869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OpenAI GPT-3.5 turbo 4k model. (Best Performer)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Open-Source LLM such as Neural Chat 7B, Dolphin 7B, Deep seek 7B and SQL coder 7B.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7FCE27-D414-16CE-E600-323158C86645}"/>
              </a:ext>
            </a:extLst>
          </p:cNvPr>
          <p:cNvSpPr txBox="1"/>
          <p:nvPr/>
        </p:nvSpPr>
        <p:spPr>
          <a:xfrm>
            <a:off x="8446846" y="4185835"/>
            <a:ext cx="3053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entury Gothic" panose="020B0502020202020204" pitchFamily="34" charset="0"/>
                <a:ea typeface="+mj-ea"/>
                <a:cs typeface="+mj-cs"/>
              </a:rPr>
              <a:t>Models are implemented in Lang Chain using two different methodology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entury Gothic" panose="020B0502020202020204" pitchFamily="34" charset="0"/>
                <a:ea typeface="+mj-ea"/>
                <a:cs typeface="+mj-cs"/>
              </a:rPr>
              <a:t>Lang Chain Chains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entury Gothic" panose="020B0502020202020204" pitchFamily="34" charset="0"/>
                <a:ea typeface="+mj-ea"/>
                <a:cs typeface="+mj-cs"/>
              </a:rPr>
              <a:t>Lang Chain Agents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SQL data source Agents</a:t>
            </a:r>
            <a:r>
              <a:rPr lang="en-US" sz="1200" dirty="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SQL Database chains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Create SQL Agent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262626"/>
                </a:solidFill>
                <a:latin typeface="Century Gothic" panose="020B0502020202020204" pitchFamily="34" charset="0"/>
              </a:rPr>
              <a:t>Audio/Text File :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262626"/>
                </a:solidFill>
                <a:latin typeface="Century Gothic" panose="020B0502020202020204" pitchFamily="34" charset="0"/>
              </a:rPr>
              <a:t>Google Recognizer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176DF5B-5BBB-813A-978F-FC0F338EF340}"/>
              </a:ext>
            </a:extLst>
          </p:cNvPr>
          <p:cNvSpPr/>
          <p:nvPr/>
        </p:nvSpPr>
        <p:spPr>
          <a:xfrm>
            <a:off x="427234" y="3709790"/>
            <a:ext cx="3297467" cy="2744466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EAAB6B6-D1A1-36EC-3FAD-ED80FF850246}"/>
              </a:ext>
            </a:extLst>
          </p:cNvPr>
          <p:cNvSpPr txBox="1">
            <a:spLocks/>
          </p:cNvSpPr>
          <p:nvPr/>
        </p:nvSpPr>
        <p:spPr>
          <a:xfrm>
            <a:off x="250339" y="819791"/>
            <a:ext cx="11691321" cy="749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075" marR="0" lvl="0" indent="0" algn="just" defTabSz="914400" rtl="0" eaLnBrk="1" fontAlgn="auto" latinLnBrk="0" hangingPunct="1">
              <a:lnSpc>
                <a:spcPct val="102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TransOrg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has pioneered a Conversational AI solution tailored for extracting business insights which is proficient in interpreting natural language queries, it navigates through extensive and intricate SQL databases to provide users with comprehensive responses.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9BA532-7340-F9B0-CFBD-75DCE7B43D86}"/>
              </a:ext>
            </a:extLst>
          </p:cNvPr>
          <p:cNvSpPr/>
          <p:nvPr/>
        </p:nvSpPr>
        <p:spPr>
          <a:xfrm>
            <a:off x="589542" y="1996499"/>
            <a:ext cx="2313483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 Conversational AI system offers versatile capabilities, allowing it to handle various tasks such as managing Q&amp;A and summarization tasks utilizing the provided data source</a:t>
            </a:r>
          </a:p>
        </p:txBody>
      </p:sp>
    </p:spTree>
    <p:extLst>
      <p:ext uri="{BB962C8B-B14F-4D97-AF65-F5344CB8AC3E}">
        <p14:creationId xmlns:p14="http://schemas.microsoft.com/office/powerpoint/2010/main" val="2865140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08C41-A1C7-C77F-268C-31B6D240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52CAEE-342C-D722-D951-BC9EE00040AE}"/>
              </a:ext>
            </a:extLst>
          </p:cNvPr>
          <p:cNvSpPr txBox="1"/>
          <p:nvPr/>
        </p:nvSpPr>
        <p:spPr>
          <a:xfrm>
            <a:off x="474585" y="328908"/>
            <a:ext cx="11000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entury Gothic" panose="020B0502020202020204" pitchFamily="34" charset="0"/>
              </a:rPr>
              <a:t>4</a:t>
            </a:r>
            <a:r>
              <a:rPr lang="en-US" sz="2000" b="1" i="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. Call Assistance </a:t>
            </a:r>
            <a:r>
              <a:rPr lang="en-US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Bot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6EE39E3B-ED1A-914A-D103-57D13E1C923E}"/>
              </a:ext>
            </a:extLst>
          </p:cNvPr>
          <p:cNvSpPr txBox="1">
            <a:spLocks/>
          </p:cNvSpPr>
          <p:nvPr/>
        </p:nvSpPr>
        <p:spPr>
          <a:xfrm>
            <a:off x="250339" y="819791"/>
            <a:ext cx="11691321" cy="749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075" marR="0" lvl="0" indent="0" algn="just" defTabSz="914400" rtl="0" eaLnBrk="1" fontAlgn="auto" latinLnBrk="0" hangingPunct="1">
              <a:lnSpc>
                <a:spcPct val="102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 Generative AI-based solution that answers user queries in natural language regarding two-way call conversation.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ACA2C-0D37-D2DB-45AA-EAEC3F6CC5E9}"/>
              </a:ext>
            </a:extLst>
          </p:cNvPr>
          <p:cNvSpPr/>
          <p:nvPr/>
        </p:nvSpPr>
        <p:spPr>
          <a:xfrm>
            <a:off x="5276744" y="6185593"/>
            <a:ext cx="46390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  <a:endParaRPr kumimoji="0" lang="tr-TR" altLang="x-none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6DFE2B32-3A0F-F03E-02F6-8DDE940D5BF7}"/>
              </a:ext>
            </a:extLst>
          </p:cNvPr>
          <p:cNvSpPr>
            <a:spLocks/>
          </p:cNvSpPr>
          <p:nvPr/>
        </p:nvSpPr>
        <p:spPr bwMode="auto">
          <a:xfrm>
            <a:off x="3429980" y="1475311"/>
            <a:ext cx="2352644" cy="1947745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2014D67-2C22-609A-53E4-C834E67A58DA}"/>
              </a:ext>
            </a:extLst>
          </p:cNvPr>
          <p:cNvSpPr>
            <a:spLocks/>
          </p:cNvSpPr>
          <p:nvPr/>
        </p:nvSpPr>
        <p:spPr bwMode="auto">
          <a:xfrm>
            <a:off x="554172" y="1504266"/>
            <a:ext cx="2352644" cy="1947745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41ED9A1-EA3D-CDAD-FFDE-F4CAFC692F7E}"/>
              </a:ext>
            </a:extLst>
          </p:cNvPr>
          <p:cNvSpPr>
            <a:spLocks/>
          </p:cNvSpPr>
          <p:nvPr/>
        </p:nvSpPr>
        <p:spPr bwMode="auto">
          <a:xfrm>
            <a:off x="6277167" y="1445886"/>
            <a:ext cx="2352644" cy="1947745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07877E-3693-97AA-3077-FC34D091755A}"/>
              </a:ext>
            </a:extLst>
          </p:cNvPr>
          <p:cNvSpPr/>
          <p:nvPr/>
        </p:nvSpPr>
        <p:spPr>
          <a:xfrm>
            <a:off x="6505865" y="1755881"/>
            <a:ext cx="18669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Model Refresh Cycle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AD368-A892-E7DA-5ACA-28F7936A10AF}"/>
              </a:ext>
            </a:extLst>
          </p:cNvPr>
          <p:cNvSpPr/>
          <p:nvPr/>
        </p:nvSpPr>
        <p:spPr>
          <a:xfrm>
            <a:off x="3561152" y="2041610"/>
            <a:ext cx="201097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We can ingest multiple PDF of varying complexities such as call transcript documents of different languages.</a:t>
            </a:r>
            <a:endParaRPr kumimoji="0" lang="tr-TR" altLang="x-none" sz="1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3F2CA6-E6C1-72D0-E531-0A9004FD4FA6}"/>
              </a:ext>
            </a:extLst>
          </p:cNvPr>
          <p:cNvSpPr/>
          <p:nvPr/>
        </p:nvSpPr>
        <p:spPr>
          <a:xfrm>
            <a:off x="3790367" y="1764505"/>
            <a:ext cx="157970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Granularity</a:t>
            </a:r>
            <a:endParaRPr kumimoji="0" lang="tr-TR" altLang="x-none" sz="13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6210C-499B-37D9-7B68-5640E6BDF682}"/>
              </a:ext>
            </a:extLst>
          </p:cNvPr>
          <p:cNvSpPr/>
          <p:nvPr/>
        </p:nvSpPr>
        <p:spPr>
          <a:xfrm>
            <a:off x="560032" y="2059849"/>
            <a:ext cx="231348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 developed Chatbot can be implement for various task such as handling Q&amp;A, Summarisation task and Sentiment Analysis.</a:t>
            </a:r>
            <a:endParaRPr kumimoji="0" lang="tr-TR" altLang="x-none" sz="1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7FFB4C-B9B8-98C2-DDF3-960EEDED0DE3}"/>
              </a:ext>
            </a:extLst>
          </p:cNvPr>
          <p:cNvGrpSpPr/>
          <p:nvPr/>
        </p:nvGrpSpPr>
        <p:grpSpPr>
          <a:xfrm>
            <a:off x="2593545" y="2902735"/>
            <a:ext cx="165940" cy="166204"/>
            <a:chOff x="2593545" y="3142789"/>
            <a:chExt cx="165940" cy="166204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98DEF9D-34AA-ECAC-1ABC-CE458BB1C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545" y="3142789"/>
              <a:ext cx="165940" cy="166204"/>
            </a:xfrm>
            <a:prstGeom prst="ellipse">
              <a:avLst/>
            </a:prstGeom>
            <a:solidFill>
              <a:srgbClr val="0F6F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CFCC73-E637-23BC-831E-69D1451151A2}"/>
                </a:ext>
              </a:extLst>
            </p:cNvPr>
            <p:cNvSpPr/>
            <p:nvPr/>
          </p:nvSpPr>
          <p:spPr>
            <a:xfrm>
              <a:off x="2625538" y="3181645"/>
              <a:ext cx="92602" cy="9233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1</a:t>
              </a:r>
              <a:endParaRPr kumimoji="0" lang="tr-TR" altLang="x-none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8A62CD1-CC0E-4CD7-5008-F262B9539565}"/>
              </a:ext>
            </a:extLst>
          </p:cNvPr>
          <p:cNvSpPr/>
          <p:nvPr/>
        </p:nvSpPr>
        <p:spPr>
          <a:xfrm>
            <a:off x="938072" y="1764505"/>
            <a:ext cx="157970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Scope</a:t>
            </a:r>
            <a:endParaRPr kumimoji="0" lang="tr-TR" altLang="x-none" sz="13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8" name="Freeform 6">
            <a:extLst>
              <a:ext uri="{FF2B5EF4-FFF2-40B4-BE49-F238E27FC236}">
                <a16:creationId xmlns:a16="http://schemas.microsoft.com/office/drawing/2014/main" id="{5BB59A5D-7204-AB34-7069-80947681F1E1}"/>
              </a:ext>
            </a:extLst>
          </p:cNvPr>
          <p:cNvSpPr>
            <a:spLocks/>
          </p:cNvSpPr>
          <p:nvPr/>
        </p:nvSpPr>
        <p:spPr bwMode="auto">
          <a:xfrm>
            <a:off x="9297504" y="1437187"/>
            <a:ext cx="2352644" cy="1947745"/>
          </a:xfrm>
          <a:custGeom>
            <a:avLst/>
            <a:gdLst>
              <a:gd name="T0" fmla="*/ 1170 w 1355"/>
              <a:gd name="T1" fmla="*/ 1122 h 1122"/>
              <a:gd name="T2" fmla="*/ 0 w 1355"/>
              <a:gd name="T3" fmla="*/ 1122 h 1122"/>
              <a:gd name="T4" fmla="*/ 0 w 1355"/>
              <a:gd name="T5" fmla="*/ 185 h 1122"/>
              <a:gd name="T6" fmla="*/ 185 w 1355"/>
              <a:gd name="T7" fmla="*/ 0 h 1122"/>
              <a:gd name="T8" fmla="*/ 1355 w 1355"/>
              <a:gd name="T9" fmla="*/ 0 h 1122"/>
              <a:gd name="T10" fmla="*/ 1355 w 1355"/>
              <a:gd name="T11" fmla="*/ 937 h 1122"/>
              <a:gd name="T12" fmla="*/ 1170 w 1355"/>
              <a:gd name="T13" fmla="*/ 1122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1122">
                <a:moveTo>
                  <a:pt x="1170" y="1122"/>
                </a:moveTo>
                <a:cubicBezTo>
                  <a:pt x="0" y="1122"/>
                  <a:pt x="0" y="1122"/>
                  <a:pt x="0" y="1122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2" y="0"/>
                  <a:pt x="18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937"/>
                  <a:pt x="1355" y="937"/>
                  <a:pt x="1355" y="937"/>
                </a:cubicBezTo>
                <a:cubicBezTo>
                  <a:pt x="1355" y="1039"/>
                  <a:pt x="1272" y="1122"/>
                  <a:pt x="1170" y="11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FA6DCCC-F154-8713-710A-A755EBE08823}"/>
              </a:ext>
            </a:extLst>
          </p:cNvPr>
          <p:cNvSpPr/>
          <p:nvPr/>
        </p:nvSpPr>
        <p:spPr>
          <a:xfrm>
            <a:off x="9372600" y="2041610"/>
            <a:ext cx="2054510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Speech to text solution provides English and Hinglish call conversation transcript in form of PDF.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Chatbot provide relevant response as per user query using LLM.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9C4933-9A94-6F2E-759A-931BA8E33F75}"/>
              </a:ext>
            </a:extLst>
          </p:cNvPr>
          <p:cNvSpPr/>
          <p:nvPr/>
        </p:nvSpPr>
        <p:spPr>
          <a:xfrm>
            <a:off x="9633104" y="1764505"/>
            <a:ext cx="157970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Key Output</a:t>
            </a:r>
            <a:endParaRPr kumimoji="0" lang="tr-TR" altLang="x-none" sz="1300" b="1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3A53146-7CFC-1D51-4584-A39E08BA0ABA}"/>
              </a:ext>
            </a:extLst>
          </p:cNvPr>
          <p:cNvSpPr/>
          <p:nvPr/>
        </p:nvSpPr>
        <p:spPr>
          <a:xfrm>
            <a:off x="703917" y="3672451"/>
            <a:ext cx="157970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Input Data</a:t>
            </a:r>
            <a:endParaRPr kumimoji="0" lang="tr-TR" altLang="x-none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BC9BA03-0EB5-F4E9-2622-9E59BBDCD98A}"/>
              </a:ext>
            </a:extLst>
          </p:cNvPr>
          <p:cNvSpPr/>
          <p:nvPr/>
        </p:nvSpPr>
        <p:spPr>
          <a:xfrm>
            <a:off x="4624700" y="3657831"/>
            <a:ext cx="157970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Transform</a:t>
            </a:r>
            <a:endParaRPr kumimoji="0" lang="tr-TR" altLang="x-none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BF4E6-E2A0-41EA-FF66-DAEFC3C67B86}"/>
              </a:ext>
            </a:extLst>
          </p:cNvPr>
          <p:cNvSpPr/>
          <p:nvPr/>
        </p:nvSpPr>
        <p:spPr>
          <a:xfrm>
            <a:off x="8558030" y="3662764"/>
            <a:ext cx="1346065" cy="255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Modelling</a:t>
            </a:r>
            <a:endParaRPr kumimoji="0" lang="tr-TR" altLang="x-none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27A390-C297-1CE5-5429-816CBBEB3065}"/>
              </a:ext>
            </a:extLst>
          </p:cNvPr>
          <p:cNvSpPr txBox="1"/>
          <p:nvPr/>
        </p:nvSpPr>
        <p:spPr>
          <a:xfrm>
            <a:off x="4563058" y="3989355"/>
            <a:ext cx="29046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First PDF text is extracted and split into different chunks,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These chunks are converted into vector embedding and store in vector database.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User query also converted in vector embedding that is asked from chatbot interface.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Semantic search is done between vector embeddings of user query and pdf text content.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08FEFA-9C15-86E2-740F-12C97061B9BC}"/>
              </a:ext>
            </a:extLst>
          </p:cNvPr>
          <p:cNvSpPr/>
          <p:nvPr/>
        </p:nvSpPr>
        <p:spPr>
          <a:xfrm>
            <a:off x="8580383" y="4046689"/>
            <a:ext cx="2785930" cy="2016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Resultant of semantic search leads top k chunks relevant to user query.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After that Prompt + user query + top k chunks passed to the LLM (GPT 3.5 turbo).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At the end LLM reorganised and structured the chunks as per user query and provide the response on the chatbot interface.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5843BAB-1FA0-F33A-69FC-C3C605F19FF6}"/>
              </a:ext>
            </a:extLst>
          </p:cNvPr>
          <p:cNvGrpSpPr/>
          <p:nvPr/>
        </p:nvGrpSpPr>
        <p:grpSpPr>
          <a:xfrm>
            <a:off x="1591040" y="1381336"/>
            <a:ext cx="333379" cy="416491"/>
            <a:chOff x="4035024" y="337004"/>
            <a:chExt cx="568844" cy="710657"/>
          </a:xfrm>
          <a:solidFill>
            <a:srgbClr val="0F6FC6"/>
          </a:solidFill>
        </p:grpSpPr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269714EA-A79B-2F83-6B7C-ACBF8BE2D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8869" y="469257"/>
              <a:ext cx="303543" cy="302746"/>
            </a:xfrm>
            <a:custGeom>
              <a:avLst/>
              <a:gdLst>
                <a:gd name="T0" fmla="*/ 70 w 161"/>
                <a:gd name="T1" fmla="*/ 0 h 161"/>
                <a:gd name="T2" fmla="*/ 62 w 161"/>
                <a:gd name="T3" fmla="*/ 25 h 161"/>
                <a:gd name="T4" fmla="*/ 41 w 161"/>
                <a:gd name="T5" fmla="*/ 17 h 161"/>
                <a:gd name="T6" fmla="*/ 16 w 161"/>
                <a:gd name="T7" fmla="*/ 31 h 161"/>
                <a:gd name="T8" fmla="*/ 16 w 161"/>
                <a:gd name="T9" fmla="*/ 42 h 161"/>
                <a:gd name="T10" fmla="*/ 24 w 161"/>
                <a:gd name="T11" fmla="*/ 63 h 161"/>
                <a:gd name="T12" fmla="*/ 0 w 161"/>
                <a:gd name="T13" fmla="*/ 71 h 161"/>
                <a:gd name="T14" fmla="*/ 7 w 161"/>
                <a:gd name="T15" fmla="*/ 98 h 161"/>
                <a:gd name="T16" fmla="*/ 28 w 161"/>
                <a:gd name="T17" fmla="*/ 108 h 161"/>
                <a:gd name="T18" fmla="*/ 16 w 161"/>
                <a:gd name="T19" fmla="*/ 131 h 161"/>
                <a:gd name="T20" fmla="*/ 41 w 161"/>
                <a:gd name="T21" fmla="*/ 145 h 161"/>
                <a:gd name="T22" fmla="*/ 62 w 161"/>
                <a:gd name="T23" fmla="*/ 137 h 161"/>
                <a:gd name="T24" fmla="*/ 70 w 161"/>
                <a:gd name="T25" fmla="*/ 161 h 161"/>
                <a:gd name="T26" fmla="*/ 98 w 161"/>
                <a:gd name="T27" fmla="*/ 153 h 161"/>
                <a:gd name="T28" fmla="*/ 107 w 161"/>
                <a:gd name="T29" fmla="*/ 133 h 161"/>
                <a:gd name="T30" fmla="*/ 130 w 161"/>
                <a:gd name="T31" fmla="*/ 145 h 161"/>
                <a:gd name="T32" fmla="*/ 146 w 161"/>
                <a:gd name="T33" fmla="*/ 125 h 161"/>
                <a:gd name="T34" fmla="*/ 132 w 161"/>
                <a:gd name="T35" fmla="*/ 108 h 161"/>
                <a:gd name="T36" fmla="*/ 153 w 161"/>
                <a:gd name="T37" fmla="*/ 98 h 161"/>
                <a:gd name="T38" fmla="*/ 161 w 161"/>
                <a:gd name="T39" fmla="*/ 71 h 161"/>
                <a:gd name="T40" fmla="*/ 136 w 161"/>
                <a:gd name="T41" fmla="*/ 63 h 161"/>
                <a:gd name="T42" fmla="*/ 144 w 161"/>
                <a:gd name="T43" fmla="*/ 42 h 161"/>
                <a:gd name="T44" fmla="*/ 144 w 161"/>
                <a:gd name="T45" fmla="*/ 31 h 161"/>
                <a:gd name="T46" fmla="*/ 119 w 161"/>
                <a:gd name="T47" fmla="*/ 17 h 161"/>
                <a:gd name="T48" fmla="*/ 98 w 161"/>
                <a:gd name="T49" fmla="*/ 25 h 161"/>
                <a:gd name="T50" fmla="*/ 90 w 161"/>
                <a:gd name="T51" fmla="*/ 0 h 161"/>
                <a:gd name="T52" fmla="*/ 112 w 161"/>
                <a:gd name="T53" fmla="*/ 40 h 161"/>
                <a:gd name="T54" fmla="*/ 134 w 161"/>
                <a:gd name="T55" fmla="*/ 36 h 161"/>
                <a:gd name="T56" fmla="*/ 120 w 161"/>
                <a:gd name="T57" fmla="*/ 56 h 161"/>
                <a:gd name="T58" fmla="*/ 132 w 161"/>
                <a:gd name="T59" fmla="*/ 74 h 161"/>
                <a:gd name="T60" fmla="*/ 149 w 161"/>
                <a:gd name="T61" fmla="*/ 87 h 161"/>
                <a:gd name="T62" fmla="*/ 126 w 161"/>
                <a:gd name="T63" fmla="*/ 92 h 161"/>
                <a:gd name="T64" fmla="*/ 121 w 161"/>
                <a:gd name="T65" fmla="*/ 113 h 161"/>
                <a:gd name="T66" fmla="*/ 124 w 161"/>
                <a:gd name="T67" fmla="*/ 135 h 161"/>
                <a:gd name="T68" fmla="*/ 105 w 161"/>
                <a:gd name="T69" fmla="*/ 121 h 161"/>
                <a:gd name="T70" fmla="*/ 87 w 161"/>
                <a:gd name="T71" fmla="*/ 133 h 161"/>
                <a:gd name="T72" fmla="*/ 73 w 161"/>
                <a:gd name="T73" fmla="*/ 150 h 161"/>
                <a:gd name="T74" fmla="*/ 69 w 161"/>
                <a:gd name="T75" fmla="*/ 127 h 161"/>
                <a:gd name="T76" fmla="*/ 48 w 161"/>
                <a:gd name="T77" fmla="*/ 122 h 161"/>
                <a:gd name="T78" fmla="*/ 26 w 161"/>
                <a:gd name="T79" fmla="*/ 125 h 161"/>
                <a:gd name="T80" fmla="*/ 40 w 161"/>
                <a:gd name="T81" fmla="*/ 106 h 161"/>
                <a:gd name="T82" fmla="*/ 28 w 161"/>
                <a:gd name="T83" fmla="*/ 87 h 161"/>
                <a:gd name="T84" fmla="*/ 11 w 161"/>
                <a:gd name="T85" fmla="*/ 74 h 161"/>
                <a:gd name="T86" fmla="*/ 34 w 161"/>
                <a:gd name="T87" fmla="*/ 70 h 161"/>
                <a:gd name="T88" fmla="*/ 39 w 161"/>
                <a:gd name="T89" fmla="*/ 49 h 161"/>
                <a:gd name="T90" fmla="*/ 36 w 161"/>
                <a:gd name="T91" fmla="*/ 27 h 161"/>
                <a:gd name="T92" fmla="*/ 55 w 161"/>
                <a:gd name="T93" fmla="*/ 40 h 161"/>
                <a:gd name="T94" fmla="*/ 73 w 161"/>
                <a:gd name="T95" fmla="*/ 29 h 161"/>
                <a:gd name="T96" fmla="*/ 87 w 161"/>
                <a:gd name="T97" fmla="*/ 11 h 161"/>
                <a:gd name="T98" fmla="*/ 91 w 161"/>
                <a:gd name="T99" fmla="*/ 3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161">
                  <a:moveTo>
                    <a:pt x="9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6" y="0"/>
                    <a:pt x="62" y="4"/>
                    <a:pt x="62" y="8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59" y="26"/>
                    <a:pt x="56" y="27"/>
                    <a:pt x="53" y="29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8" y="14"/>
                    <a:pt x="33" y="14"/>
                    <a:pt x="30" y="1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4"/>
                    <a:pt x="14" y="36"/>
                  </a:cubicBezTo>
                  <a:cubicBezTo>
                    <a:pt x="14" y="38"/>
                    <a:pt x="15" y="40"/>
                    <a:pt x="16" y="42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6" y="57"/>
                    <a:pt x="25" y="60"/>
                    <a:pt x="24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3" y="63"/>
                    <a:pt x="0" y="67"/>
                    <a:pt x="0" y="7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3" y="98"/>
                    <a:pt x="7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5" y="102"/>
                    <a:pt x="26" y="105"/>
                    <a:pt x="28" y="108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3" y="123"/>
                    <a:pt x="13" y="128"/>
                    <a:pt x="16" y="131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3" y="148"/>
                    <a:pt x="38" y="148"/>
                    <a:pt x="41" y="145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6" y="134"/>
                    <a:pt x="59" y="136"/>
                    <a:pt x="62" y="137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158"/>
                    <a:pt x="66" y="161"/>
                    <a:pt x="7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4" y="161"/>
                    <a:pt x="98" y="158"/>
                    <a:pt x="98" y="153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101" y="136"/>
                    <a:pt x="104" y="134"/>
                    <a:pt x="107" y="133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22" y="148"/>
                    <a:pt x="127" y="148"/>
                    <a:pt x="130" y="145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5" y="129"/>
                    <a:pt x="146" y="127"/>
                    <a:pt x="146" y="125"/>
                  </a:cubicBezTo>
                  <a:cubicBezTo>
                    <a:pt x="146" y="123"/>
                    <a:pt x="145" y="121"/>
                    <a:pt x="144" y="120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4" y="105"/>
                    <a:pt x="135" y="102"/>
                    <a:pt x="136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7" y="98"/>
                    <a:pt x="161" y="95"/>
                    <a:pt x="161" y="91"/>
                  </a:cubicBezTo>
                  <a:cubicBezTo>
                    <a:pt x="161" y="71"/>
                    <a:pt x="161" y="71"/>
                    <a:pt x="161" y="71"/>
                  </a:cubicBezTo>
                  <a:cubicBezTo>
                    <a:pt x="161" y="67"/>
                    <a:pt x="157" y="63"/>
                    <a:pt x="153" y="63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5" y="60"/>
                    <a:pt x="134" y="57"/>
                    <a:pt x="132" y="54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40"/>
                    <a:pt x="146" y="38"/>
                    <a:pt x="146" y="36"/>
                  </a:cubicBezTo>
                  <a:cubicBezTo>
                    <a:pt x="146" y="34"/>
                    <a:pt x="145" y="32"/>
                    <a:pt x="144" y="31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7" y="14"/>
                    <a:pt x="122" y="14"/>
                    <a:pt x="119" y="17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4" y="27"/>
                    <a:pt x="101" y="26"/>
                    <a:pt x="98" y="25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4"/>
                    <a:pt x="94" y="0"/>
                    <a:pt x="90" y="0"/>
                  </a:cubicBezTo>
                  <a:close/>
                  <a:moveTo>
                    <a:pt x="105" y="40"/>
                  </a:moveTo>
                  <a:cubicBezTo>
                    <a:pt x="107" y="42"/>
                    <a:pt x="110" y="41"/>
                    <a:pt x="112" y="40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9" y="51"/>
                    <a:pt x="119" y="54"/>
                    <a:pt x="120" y="56"/>
                  </a:cubicBezTo>
                  <a:cubicBezTo>
                    <a:pt x="123" y="60"/>
                    <a:pt x="125" y="65"/>
                    <a:pt x="126" y="70"/>
                  </a:cubicBezTo>
                  <a:cubicBezTo>
                    <a:pt x="127" y="72"/>
                    <a:pt x="129" y="74"/>
                    <a:pt x="132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129" y="87"/>
                    <a:pt x="127" y="89"/>
                    <a:pt x="126" y="92"/>
                  </a:cubicBezTo>
                  <a:cubicBezTo>
                    <a:pt x="125" y="97"/>
                    <a:pt x="123" y="101"/>
                    <a:pt x="120" y="106"/>
                  </a:cubicBezTo>
                  <a:cubicBezTo>
                    <a:pt x="119" y="108"/>
                    <a:pt x="119" y="111"/>
                    <a:pt x="121" y="113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0"/>
                    <a:pt x="107" y="120"/>
                    <a:pt x="105" y="121"/>
                  </a:cubicBezTo>
                  <a:cubicBezTo>
                    <a:pt x="101" y="124"/>
                    <a:pt x="96" y="126"/>
                    <a:pt x="91" y="127"/>
                  </a:cubicBezTo>
                  <a:cubicBezTo>
                    <a:pt x="88" y="128"/>
                    <a:pt x="87" y="130"/>
                    <a:pt x="87" y="133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30"/>
                    <a:pt x="72" y="128"/>
                    <a:pt x="69" y="127"/>
                  </a:cubicBezTo>
                  <a:cubicBezTo>
                    <a:pt x="64" y="126"/>
                    <a:pt x="59" y="124"/>
                    <a:pt x="55" y="121"/>
                  </a:cubicBezTo>
                  <a:cubicBezTo>
                    <a:pt x="53" y="120"/>
                    <a:pt x="50" y="120"/>
                    <a:pt x="48" y="122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1" y="111"/>
                    <a:pt x="41" y="108"/>
                    <a:pt x="40" y="106"/>
                  </a:cubicBezTo>
                  <a:cubicBezTo>
                    <a:pt x="37" y="101"/>
                    <a:pt x="35" y="97"/>
                    <a:pt x="34" y="92"/>
                  </a:cubicBezTo>
                  <a:cubicBezTo>
                    <a:pt x="33" y="89"/>
                    <a:pt x="31" y="87"/>
                    <a:pt x="28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1" y="74"/>
                    <a:pt x="33" y="72"/>
                    <a:pt x="34" y="70"/>
                  </a:cubicBezTo>
                  <a:cubicBezTo>
                    <a:pt x="35" y="65"/>
                    <a:pt x="37" y="60"/>
                    <a:pt x="40" y="56"/>
                  </a:cubicBezTo>
                  <a:cubicBezTo>
                    <a:pt x="41" y="54"/>
                    <a:pt x="41" y="51"/>
                    <a:pt x="39" y="49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0" y="41"/>
                    <a:pt x="53" y="42"/>
                    <a:pt x="55" y="40"/>
                  </a:cubicBezTo>
                  <a:cubicBezTo>
                    <a:pt x="59" y="38"/>
                    <a:pt x="64" y="36"/>
                    <a:pt x="69" y="34"/>
                  </a:cubicBezTo>
                  <a:cubicBezTo>
                    <a:pt x="72" y="34"/>
                    <a:pt x="73" y="32"/>
                    <a:pt x="73" y="2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87" y="32"/>
                    <a:pt x="88" y="34"/>
                    <a:pt x="91" y="34"/>
                  </a:cubicBezTo>
                  <a:cubicBezTo>
                    <a:pt x="96" y="36"/>
                    <a:pt x="101" y="38"/>
                    <a:pt x="10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E07FCA28-4FB2-A2F4-DE0A-DFD6119D41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2880" y="564861"/>
              <a:ext cx="113132" cy="111538"/>
            </a:xfrm>
            <a:custGeom>
              <a:avLst/>
              <a:gdLst>
                <a:gd name="T0" fmla="*/ 0 w 60"/>
                <a:gd name="T1" fmla="*/ 30 h 59"/>
                <a:gd name="T2" fmla="*/ 30 w 60"/>
                <a:gd name="T3" fmla="*/ 59 h 59"/>
                <a:gd name="T4" fmla="*/ 60 w 60"/>
                <a:gd name="T5" fmla="*/ 30 h 59"/>
                <a:gd name="T6" fmla="*/ 30 w 60"/>
                <a:gd name="T7" fmla="*/ 0 h 59"/>
                <a:gd name="T8" fmla="*/ 0 w 60"/>
                <a:gd name="T9" fmla="*/ 30 h 59"/>
                <a:gd name="T10" fmla="*/ 49 w 60"/>
                <a:gd name="T11" fmla="*/ 30 h 59"/>
                <a:gd name="T12" fmla="*/ 30 w 60"/>
                <a:gd name="T13" fmla="*/ 48 h 59"/>
                <a:gd name="T14" fmla="*/ 11 w 60"/>
                <a:gd name="T15" fmla="*/ 30 h 59"/>
                <a:gd name="T16" fmla="*/ 30 w 60"/>
                <a:gd name="T17" fmla="*/ 11 h 59"/>
                <a:gd name="T18" fmla="*/ 49 w 60"/>
                <a:gd name="T19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59">
                  <a:moveTo>
                    <a:pt x="0" y="30"/>
                  </a:moveTo>
                  <a:cubicBezTo>
                    <a:pt x="0" y="46"/>
                    <a:pt x="14" y="59"/>
                    <a:pt x="30" y="59"/>
                  </a:cubicBezTo>
                  <a:cubicBezTo>
                    <a:pt x="46" y="59"/>
                    <a:pt x="60" y="46"/>
                    <a:pt x="60" y="30"/>
                  </a:cubicBezTo>
                  <a:cubicBezTo>
                    <a:pt x="60" y="13"/>
                    <a:pt x="46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lose/>
                  <a:moveTo>
                    <a:pt x="49" y="30"/>
                  </a:moveTo>
                  <a:cubicBezTo>
                    <a:pt x="49" y="40"/>
                    <a:pt x="40" y="48"/>
                    <a:pt x="30" y="48"/>
                  </a:cubicBezTo>
                  <a:cubicBezTo>
                    <a:pt x="20" y="48"/>
                    <a:pt x="11" y="40"/>
                    <a:pt x="11" y="30"/>
                  </a:cubicBezTo>
                  <a:cubicBezTo>
                    <a:pt x="11" y="20"/>
                    <a:pt x="20" y="11"/>
                    <a:pt x="30" y="11"/>
                  </a:cubicBezTo>
                  <a:cubicBezTo>
                    <a:pt x="40" y="11"/>
                    <a:pt x="49" y="20"/>
                    <a:pt x="4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5863F27D-09B4-7485-BB1D-63C011BD4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024" y="610273"/>
              <a:ext cx="56566" cy="20714"/>
            </a:xfrm>
            <a:custGeom>
              <a:avLst/>
              <a:gdLst>
                <a:gd name="T0" fmla="*/ 24 w 30"/>
                <a:gd name="T1" fmla="*/ 0 h 11"/>
                <a:gd name="T2" fmla="*/ 6 w 30"/>
                <a:gd name="T3" fmla="*/ 0 h 11"/>
                <a:gd name="T4" fmla="*/ 0 w 30"/>
                <a:gd name="T5" fmla="*/ 6 h 11"/>
                <a:gd name="T6" fmla="*/ 6 w 30"/>
                <a:gd name="T7" fmla="*/ 11 h 11"/>
                <a:gd name="T8" fmla="*/ 24 w 30"/>
                <a:gd name="T9" fmla="*/ 11 h 11"/>
                <a:gd name="T10" fmla="*/ 30 w 30"/>
                <a:gd name="T11" fmla="*/ 6 h 11"/>
                <a:gd name="T12" fmla="*/ 24 w 3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7" y="11"/>
                    <a:pt x="30" y="9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33">
              <a:extLst>
                <a:ext uri="{FF2B5EF4-FFF2-40B4-BE49-F238E27FC236}">
                  <a16:creationId xmlns:a16="http://schemas.microsoft.com/office/drawing/2014/main" id="{DB75A7F4-2E80-3AEF-8E8C-D29F19495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302" y="610273"/>
              <a:ext cx="56566" cy="20714"/>
            </a:xfrm>
            <a:custGeom>
              <a:avLst/>
              <a:gdLst>
                <a:gd name="T0" fmla="*/ 24 w 30"/>
                <a:gd name="T1" fmla="*/ 0 h 11"/>
                <a:gd name="T2" fmla="*/ 6 w 30"/>
                <a:gd name="T3" fmla="*/ 0 h 11"/>
                <a:gd name="T4" fmla="*/ 0 w 30"/>
                <a:gd name="T5" fmla="*/ 6 h 11"/>
                <a:gd name="T6" fmla="*/ 6 w 30"/>
                <a:gd name="T7" fmla="*/ 11 h 11"/>
                <a:gd name="T8" fmla="*/ 24 w 30"/>
                <a:gd name="T9" fmla="*/ 11 h 11"/>
                <a:gd name="T10" fmla="*/ 30 w 30"/>
                <a:gd name="T11" fmla="*/ 6 h 11"/>
                <a:gd name="T12" fmla="*/ 24 w 3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7" y="11"/>
                    <a:pt x="30" y="9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0D8DA4F6-7A5D-F116-4970-72DEBAA8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694" y="779970"/>
              <a:ext cx="47005" cy="47005"/>
            </a:xfrm>
            <a:custGeom>
              <a:avLst/>
              <a:gdLst>
                <a:gd name="T0" fmla="*/ 15 w 25"/>
                <a:gd name="T1" fmla="*/ 2 h 25"/>
                <a:gd name="T2" fmla="*/ 2 w 25"/>
                <a:gd name="T3" fmla="*/ 15 h 25"/>
                <a:gd name="T4" fmla="*/ 2 w 25"/>
                <a:gd name="T5" fmla="*/ 22 h 25"/>
                <a:gd name="T6" fmla="*/ 10 w 25"/>
                <a:gd name="T7" fmla="*/ 22 h 25"/>
                <a:gd name="T8" fmla="*/ 23 w 25"/>
                <a:gd name="T9" fmla="*/ 9 h 25"/>
                <a:gd name="T10" fmla="*/ 23 w 25"/>
                <a:gd name="T11" fmla="*/ 2 h 25"/>
                <a:gd name="T12" fmla="*/ 15 w 25"/>
                <a:gd name="T13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5" y="2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0" y="17"/>
                    <a:pt x="0" y="20"/>
                    <a:pt x="2" y="22"/>
                  </a:cubicBezTo>
                  <a:cubicBezTo>
                    <a:pt x="5" y="25"/>
                    <a:pt x="8" y="25"/>
                    <a:pt x="10" y="2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7"/>
                    <a:pt x="25" y="4"/>
                    <a:pt x="23" y="2"/>
                  </a:cubicBezTo>
                  <a:cubicBezTo>
                    <a:pt x="21" y="0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35">
              <a:extLst>
                <a:ext uri="{FF2B5EF4-FFF2-40B4-BE49-F238E27FC236}">
                  <a16:creationId xmlns:a16="http://schemas.microsoft.com/office/drawing/2014/main" id="{FE97BC86-095A-EE10-BAFC-0F5763381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989" y="415878"/>
              <a:ext cx="47005" cy="47005"/>
            </a:xfrm>
            <a:custGeom>
              <a:avLst/>
              <a:gdLst>
                <a:gd name="T0" fmla="*/ 10 w 25"/>
                <a:gd name="T1" fmla="*/ 23 h 25"/>
                <a:gd name="T2" fmla="*/ 23 w 25"/>
                <a:gd name="T3" fmla="*/ 10 h 25"/>
                <a:gd name="T4" fmla="*/ 23 w 25"/>
                <a:gd name="T5" fmla="*/ 2 h 25"/>
                <a:gd name="T6" fmla="*/ 15 w 25"/>
                <a:gd name="T7" fmla="*/ 2 h 25"/>
                <a:gd name="T8" fmla="*/ 2 w 25"/>
                <a:gd name="T9" fmla="*/ 15 h 25"/>
                <a:gd name="T10" fmla="*/ 2 w 25"/>
                <a:gd name="T11" fmla="*/ 23 h 25"/>
                <a:gd name="T12" fmla="*/ 10 w 25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0" y="23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5" y="8"/>
                    <a:pt x="25" y="4"/>
                    <a:pt x="23" y="2"/>
                  </a:cubicBezTo>
                  <a:cubicBezTo>
                    <a:pt x="21" y="0"/>
                    <a:pt x="17" y="0"/>
                    <a:pt x="15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7"/>
                    <a:pt x="0" y="21"/>
                    <a:pt x="2" y="23"/>
                  </a:cubicBezTo>
                  <a:cubicBezTo>
                    <a:pt x="4" y="25"/>
                    <a:pt x="8" y="25"/>
                    <a:pt x="1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8DF864CF-023E-88E1-C570-B07AB2675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292" y="337004"/>
              <a:ext cx="22308" cy="54972"/>
            </a:xfrm>
            <a:custGeom>
              <a:avLst/>
              <a:gdLst>
                <a:gd name="T0" fmla="*/ 6 w 12"/>
                <a:gd name="T1" fmla="*/ 29 h 29"/>
                <a:gd name="T2" fmla="*/ 12 w 12"/>
                <a:gd name="T3" fmla="*/ 24 h 29"/>
                <a:gd name="T4" fmla="*/ 12 w 12"/>
                <a:gd name="T5" fmla="*/ 5 h 29"/>
                <a:gd name="T6" fmla="*/ 6 w 12"/>
                <a:gd name="T7" fmla="*/ 0 h 29"/>
                <a:gd name="T8" fmla="*/ 0 w 12"/>
                <a:gd name="T9" fmla="*/ 5 h 29"/>
                <a:gd name="T10" fmla="*/ 0 w 12"/>
                <a:gd name="T11" fmla="*/ 24 h 29"/>
                <a:gd name="T12" fmla="*/ 6 w 1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9">
                  <a:moveTo>
                    <a:pt x="6" y="29"/>
                  </a:moveTo>
                  <a:cubicBezTo>
                    <a:pt x="9" y="29"/>
                    <a:pt x="12" y="27"/>
                    <a:pt x="12" y="2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3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79DDBBB4-2B9B-25CC-7C68-25C006E67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989" y="779970"/>
              <a:ext cx="47005" cy="47005"/>
            </a:xfrm>
            <a:custGeom>
              <a:avLst/>
              <a:gdLst>
                <a:gd name="T0" fmla="*/ 10 w 25"/>
                <a:gd name="T1" fmla="*/ 2 h 25"/>
                <a:gd name="T2" fmla="*/ 2 w 25"/>
                <a:gd name="T3" fmla="*/ 2 h 25"/>
                <a:gd name="T4" fmla="*/ 2 w 25"/>
                <a:gd name="T5" fmla="*/ 9 h 25"/>
                <a:gd name="T6" fmla="*/ 15 w 25"/>
                <a:gd name="T7" fmla="*/ 22 h 25"/>
                <a:gd name="T8" fmla="*/ 23 w 25"/>
                <a:gd name="T9" fmla="*/ 22 h 25"/>
                <a:gd name="T10" fmla="*/ 23 w 25"/>
                <a:gd name="T11" fmla="*/ 15 h 25"/>
                <a:gd name="T12" fmla="*/ 10 w 25"/>
                <a:gd name="T13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0" y="2"/>
                  </a:moveTo>
                  <a:cubicBezTo>
                    <a:pt x="8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5"/>
                    <a:pt x="21" y="25"/>
                    <a:pt x="23" y="22"/>
                  </a:cubicBezTo>
                  <a:cubicBezTo>
                    <a:pt x="25" y="20"/>
                    <a:pt x="25" y="17"/>
                    <a:pt x="23" y="15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417AD613-6D8F-8DA5-B89A-F292BD2E9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694" y="415878"/>
              <a:ext cx="47005" cy="47005"/>
            </a:xfrm>
            <a:custGeom>
              <a:avLst/>
              <a:gdLst>
                <a:gd name="T0" fmla="*/ 15 w 25"/>
                <a:gd name="T1" fmla="*/ 23 h 25"/>
                <a:gd name="T2" fmla="*/ 23 w 25"/>
                <a:gd name="T3" fmla="*/ 23 h 25"/>
                <a:gd name="T4" fmla="*/ 23 w 25"/>
                <a:gd name="T5" fmla="*/ 15 h 25"/>
                <a:gd name="T6" fmla="*/ 10 w 25"/>
                <a:gd name="T7" fmla="*/ 2 h 25"/>
                <a:gd name="T8" fmla="*/ 2 w 25"/>
                <a:gd name="T9" fmla="*/ 2 h 25"/>
                <a:gd name="T10" fmla="*/ 2 w 25"/>
                <a:gd name="T11" fmla="*/ 10 h 25"/>
                <a:gd name="T12" fmla="*/ 15 w 25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5" y="23"/>
                  </a:moveTo>
                  <a:cubicBezTo>
                    <a:pt x="17" y="25"/>
                    <a:pt x="21" y="25"/>
                    <a:pt x="23" y="23"/>
                  </a:cubicBezTo>
                  <a:cubicBezTo>
                    <a:pt x="25" y="21"/>
                    <a:pt x="25" y="17"/>
                    <a:pt x="23" y="1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lnTo>
                    <a:pt x="15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682D2BDA-868D-3E91-EDFE-05815BC4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990" y="412691"/>
              <a:ext cx="195988" cy="193598"/>
            </a:xfrm>
            <a:custGeom>
              <a:avLst/>
              <a:gdLst>
                <a:gd name="T0" fmla="*/ 7 w 104"/>
                <a:gd name="T1" fmla="*/ 0 h 103"/>
                <a:gd name="T2" fmla="*/ 0 w 104"/>
                <a:gd name="T3" fmla="*/ 5 h 103"/>
                <a:gd name="T4" fmla="*/ 5 w 104"/>
                <a:gd name="T5" fmla="*/ 11 h 103"/>
                <a:gd name="T6" fmla="*/ 92 w 104"/>
                <a:gd name="T7" fmla="*/ 99 h 103"/>
                <a:gd name="T8" fmla="*/ 98 w 104"/>
                <a:gd name="T9" fmla="*/ 103 h 103"/>
                <a:gd name="T10" fmla="*/ 98 w 104"/>
                <a:gd name="T11" fmla="*/ 103 h 103"/>
                <a:gd name="T12" fmla="*/ 103 w 104"/>
                <a:gd name="T13" fmla="*/ 97 h 103"/>
                <a:gd name="T14" fmla="*/ 7 w 104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3">
                  <a:moveTo>
                    <a:pt x="7" y="0"/>
                  </a:moveTo>
                  <a:cubicBezTo>
                    <a:pt x="4" y="0"/>
                    <a:pt x="1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51" y="17"/>
                    <a:pt x="87" y="53"/>
                    <a:pt x="92" y="99"/>
                  </a:cubicBezTo>
                  <a:cubicBezTo>
                    <a:pt x="93" y="101"/>
                    <a:pt x="95" y="103"/>
                    <a:pt x="98" y="103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01" y="103"/>
                    <a:pt x="104" y="100"/>
                    <a:pt x="103" y="97"/>
                  </a:cubicBezTo>
                  <a:cubicBezTo>
                    <a:pt x="97" y="47"/>
                    <a:pt x="57" y="6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6113761B-53D4-D046-2B74-E898E9541E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0710" y="412691"/>
              <a:ext cx="415878" cy="634970"/>
            </a:xfrm>
            <a:custGeom>
              <a:avLst/>
              <a:gdLst>
                <a:gd name="T0" fmla="*/ 210 w 221"/>
                <a:gd name="T1" fmla="*/ 123 h 337"/>
                <a:gd name="T2" fmla="*/ 147 w 221"/>
                <a:gd name="T3" fmla="*/ 227 h 337"/>
                <a:gd name="T4" fmla="*/ 76 w 221"/>
                <a:gd name="T5" fmla="*/ 249 h 337"/>
                <a:gd name="T6" fmla="*/ 59 w 221"/>
                <a:gd name="T7" fmla="*/ 195 h 337"/>
                <a:gd name="T8" fmla="*/ 99 w 221"/>
                <a:gd name="T9" fmla="*/ 11 h 337"/>
                <a:gd name="T10" fmla="*/ 97 w 221"/>
                <a:gd name="T11" fmla="*/ 0 h 337"/>
                <a:gd name="T12" fmla="*/ 15 w 221"/>
                <a:gd name="T13" fmla="*/ 165 h 337"/>
                <a:gd name="T14" fmla="*/ 64 w 221"/>
                <a:gd name="T15" fmla="*/ 226 h 337"/>
                <a:gd name="T16" fmla="*/ 55 w 221"/>
                <a:gd name="T17" fmla="*/ 264 h 337"/>
                <a:gd name="T18" fmla="*/ 58 w 221"/>
                <a:gd name="T19" fmla="*/ 280 h 337"/>
                <a:gd name="T20" fmla="*/ 55 w 221"/>
                <a:gd name="T21" fmla="*/ 297 h 337"/>
                <a:gd name="T22" fmla="*/ 87 w 221"/>
                <a:gd name="T23" fmla="*/ 311 h 337"/>
                <a:gd name="T24" fmla="*/ 100 w 221"/>
                <a:gd name="T25" fmla="*/ 337 h 337"/>
                <a:gd name="T26" fmla="*/ 135 w 221"/>
                <a:gd name="T27" fmla="*/ 324 h 337"/>
                <a:gd name="T28" fmla="*/ 153 w 221"/>
                <a:gd name="T29" fmla="*/ 311 h 337"/>
                <a:gd name="T30" fmla="*/ 167 w 221"/>
                <a:gd name="T31" fmla="*/ 289 h 337"/>
                <a:gd name="T32" fmla="*/ 167 w 221"/>
                <a:gd name="T33" fmla="*/ 272 h 337"/>
                <a:gd name="T34" fmla="*/ 158 w 221"/>
                <a:gd name="T35" fmla="*/ 250 h 337"/>
                <a:gd name="T36" fmla="*/ 170 w 221"/>
                <a:gd name="T37" fmla="*/ 204 h 337"/>
                <a:gd name="T38" fmla="*/ 216 w 221"/>
                <a:gd name="T39" fmla="*/ 118 h 337"/>
                <a:gd name="T40" fmla="*/ 153 w 221"/>
                <a:gd name="T41" fmla="*/ 260 h 337"/>
                <a:gd name="T42" fmla="*/ 156 w 221"/>
                <a:gd name="T43" fmla="*/ 272 h 337"/>
                <a:gd name="T44" fmla="*/ 69 w 221"/>
                <a:gd name="T45" fmla="*/ 275 h 337"/>
                <a:gd name="T46" fmla="*/ 66 w 221"/>
                <a:gd name="T47" fmla="*/ 264 h 337"/>
                <a:gd name="T48" fmla="*/ 69 w 221"/>
                <a:gd name="T49" fmla="*/ 260 h 337"/>
                <a:gd name="T50" fmla="*/ 124 w 221"/>
                <a:gd name="T51" fmla="*/ 324 h 337"/>
                <a:gd name="T52" fmla="*/ 100 w 221"/>
                <a:gd name="T53" fmla="*/ 326 h 337"/>
                <a:gd name="T54" fmla="*/ 98 w 221"/>
                <a:gd name="T55" fmla="*/ 311 h 337"/>
                <a:gd name="T56" fmla="*/ 124 w 221"/>
                <a:gd name="T57" fmla="*/ 324 h 337"/>
                <a:gd name="T58" fmla="*/ 153 w 221"/>
                <a:gd name="T59" fmla="*/ 300 h 337"/>
                <a:gd name="T60" fmla="*/ 66 w 221"/>
                <a:gd name="T61" fmla="*/ 297 h 337"/>
                <a:gd name="T62" fmla="*/ 69 w 221"/>
                <a:gd name="T63" fmla="*/ 286 h 337"/>
                <a:gd name="T64" fmla="*/ 156 w 221"/>
                <a:gd name="T65" fmla="*/ 289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37">
                  <a:moveTo>
                    <a:pt x="216" y="118"/>
                  </a:moveTo>
                  <a:cubicBezTo>
                    <a:pt x="213" y="118"/>
                    <a:pt x="211" y="120"/>
                    <a:pt x="210" y="123"/>
                  </a:cubicBezTo>
                  <a:cubicBezTo>
                    <a:pt x="206" y="153"/>
                    <a:pt x="190" y="179"/>
                    <a:pt x="164" y="195"/>
                  </a:cubicBezTo>
                  <a:cubicBezTo>
                    <a:pt x="153" y="202"/>
                    <a:pt x="147" y="214"/>
                    <a:pt x="147" y="22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76" y="249"/>
                    <a:pt x="76" y="249"/>
                    <a:pt x="76" y="249"/>
                  </a:cubicBezTo>
                  <a:cubicBezTo>
                    <a:pt x="76" y="226"/>
                    <a:pt x="76" y="226"/>
                    <a:pt x="76" y="226"/>
                  </a:cubicBezTo>
                  <a:cubicBezTo>
                    <a:pt x="76" y="214"/>
                    <a:pt x="69" y="202"/>
                    <a:pt x="59" y="195"/>
                  </a:cubicBezTo>
                  <a:cubicBezTo>
                    <a:pt x="29" y="177"/>
                    <a:pt x="11" y="145"/>
                    <a:pt x="11" y="110"/>
                  </a:cubicBezTo>
                  <a:cubicBezTo>
                    <a:pt x="11" y="60"/>
                    <a:pt x="49" y="17"/>
                    <a:pt x="99" y="11"/>
                  </a:cubicBezTo>
                  <a:cubicBezTo>
                    <a:pt x="102" y="11"/>
                    <a:pt x="104" y="8"/>
                    <a:pt x="104" y="5"/>
                  </a:cubicBezTo>
                  <a:cubicBezTo>
                    <a:pt x="103" y="2"/>
                    <a:pt x="100" y="0"/>
                    <a:pt x="97" y="0"/>
                  </a:cubicBezTo>
                  <a:cubicBezTo>
                    <a:pt x="42" y="7"/>
                    <a:pt x="0" y="55"/>
                    <a:pt x="0" y="110"/>
                  </a:cubicBezTo>
                  <a:cubicBezTo>
                    <a:pt x="0" y="130"/>
                    <a:pt x="5" y="149"/>
                    <a:pt x="15" y="165"/>
                  </a:cubicBezTo>
                  <a:cubicBezTo>
                    <a:pt x="24" y="181"/>
                    <a:pt x="37" y="195"/>
                    <a:pt x="53" y="205"/>
                  </a:cubicBezTo>
                  <a:cubicBezTo>
                    <a:pt x="60" y="209"/>
                    <a:pt x="64" y="217"/>
                    <a:pt x="64" y="226"/>
                  </a:cubicBezTo>
                  <a:cubicBezTo>
                    <a:pt x="64" y="250"/>
                    <a:pt x="64" y="250"/>
                    <a:pt x="64" y="250"/>
                  </a:cubicBezTo>
                  <a:cubicBezTo>
                    <a:pt x="59" y="252"/>
                    <a:pt x="55" y="257"/>
                    <a:pt x="55" y="264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5" y="275"/>
                    <a:pt x="56" y="278"/>
                    <a:pt x="58" y="280"/>
                  </a:cubicBezTo>
                  <a:cubicBezTo>
                    <a:pt x="56" y="283"/>
                    <a:pt x="55" y="286"/>
                    <a:pt x="55" y="289"/>
                  </a:cubicBezTo>
                  <a:cubicBezTo>
                    <a:pt x="55" y="297"/>
                    <a:pt x="55" y="297"/>
                    <a:pt x="55" y="297"/>
                  </a:cubicBezTo>
                  <a:cubicBezTo>
                    <a:pt x="55" y="305"/>
                    <a:pt x="61" y="311"/>
                    <a:pt x="69" y="311"/>
                  </a:cubicBezTo>
                  <a:cubicBezTo>
                    <a:pt x="87" y="311"/>
                    <a:pt x="87" y="311"/>
                    <a:pt x="87" y="311"/>
                  </a:cubicBezTo>
                  <a:cubicBezTo>
                    <a:pt x="87" y="324"/>
                    <a:pt x="87" y="324"/>
                    <a:pt x="87" y="324"/>
                  </a:cubicBezTo>
                  <a:cubicBezTo>
                    <a:pt x="87" y="331"/>
                    <a:pt x="92" y="337"/>
                    <a:pt x="100" y="337"/>
                  </a:cubicBezTo>
                  <a:cubicBezTo>
                    <a:pt x="122" y="337"/>
                    <a:pt x="122" y="337"/>
                    <a:pt x="122" y="337"/>
                  </a:cubicBezTo>
                  <a:cubicBezTo>
                    <a:pt x="130" y="337"/>
                    <a:pt x="135" y="331"/>
                    <a:pt x="135" y="324"/>
                  </a:cubicBezTo>
                  <a:cubicBezTo>
                    <a:pt x="135" y="311"/>
                    <a:pt x="135" y="311"/>
                    <a:pt x="135" y="311"/>
                  </a:cubicBezTo>
                  <a:cubicBezTo>
                    <a:pt x="153" y="311"/>
                    <a:pt x="153" y="311"/>
                    <a:pt x="153" y="311"/>
                  </a:cubicBezTo>
                  <a:cubicBezTo>
                    <a:pt x="161" y="311"/>
                    <a:pt x="167" y="305"/>
                    <a:pt x="167" y="297"/>
                  </a:cubicBezTo>
                  <a:cubicBezTo>
                    <a:pt x="167" y="289"/>
                    <a:pt x="167" y="289"/>
                    <a:pt x="167" y="289"/>
                  </a:cubicBezTo>
                  <a:cubicBezTo>
                    <a:pt x="167" y="286"/>
                    <a:pt x="166" y="283"/>
                    <a:pt x="164" y="280"/>
                  </a:cubicBezTo>
                  <a:cubicBezTo>
                    <a:pt x="166" y="278"/>
                    <a:pt x="167" y="275"/>
                    <a:pt x="167" y="272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67" y="257"/>
                    <a:pt x="163" y="252"/>
                    <a:pt x="158" y="250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58" y="218"/>
                    <a:pt x="162" y="209"/>
                    <a:pt x="170" y="204"/>
                  </a:cubicBezTo>
                  <a:cubicBezTo>
                    <a:pt x="198" y="187"/>
                    <a:pt x="217" y="157"/>
                    <a:pt x="221" y="124"/>
                  </a:cubicBezTo>
                  <a:cubicBezTo>
                    <a:pt x="221" y="121"/>
                    <a:pt x="219" y="119"/>
                    <a:pt x="216" y="118"/>
                  </a:cubicBezTo>
                  <a:close/>
                  <a:moveTo>
                    <a:pt x="153" y="260"/>
                  </a:moveTo>
                  <a:cubicBezTo>
                    <a:pt x="153" y="260"/>
                    <a:pt x="153" y="260"/>
                    <a:pt x="153" y="260"/>
                  </a:cubicBezTo>
                  <a:cubicBezTo>
                    <a:pt x="155" y="260"/>
                    <a:pt x="156" y="262"/>
                    <a:pt x="156" y="264"/>
                  </a:cubicBezTo>
                  <a:cubicBezTo>
                    <a:pt x="156" y="272"/>
                    <a:pt x="156" y="272"/>
                    <a:pt x="156" y="272"/>
                  </a:cubicBezTo>
                  <a:cubicBezTo>
                    <a:pt x="156" y="273"/>
                    <a:pt x="155" y="275"/>
                    <a:pt x="153" y="275"/>
                  </a:cubicBezTo>
                  <a:cubicBezTo>
                    <a:pt x="69" y="275"/>
                    <a:pt x="69" y="275"/>
                    <a:pt x="69" y="275"/>
                  </a:cubicBezTo>
                  <a:cubicBezTo>
                    <a:pt x="67" y="275"/>
                    <a:pt x="66" y="273"/>
                    <a:pt x="66" y="272"/>
                  </a:cubicBezTo>
                  <a:cubicBezTo>
                    <a:pt x="66" y="264"/>
                    <a:pt x="66" y="264"/>
                    <a:pt x="66" y="264"/>
                  </a:cubicBezTo>
                  <a:cubicBezTo>
                    <a:pt x="66" y="262"/>
                    <a:pt x="67" y="260"/>
                    <a:pt x="69" y="260"/>
                  </a:cubicBezTo>
                  <a:cubicBezTo>
                    <a:pt x="69" y="260"/>
                    <a:pt x="69" y="260"/>
                    <a:pt x="69" y="260"/>
                  </a:cubicBezTo>
                  <a:lnTo>
                    <a:pt x="153" y="260"/>
                  </a:lnTo>
                  <a:close/>
                  <a:moveTo>
                    <a:pt x="124" y="324"/>
                  </a:moveTo>
                  <a:cubicBezTo>
                    <a:pt x="124" y="325"/>
                    <a:pt x="124" y="326"/>
                    <a:pt x="122" y="326"/>
                  </a:cubicBezTo>
                  <a:cubicBezTo>
                    <a:pt x="100" y="326"/>
                    <a:pt x="100" y="326"/>
                    <a:pt x="100" y="326"/>
                  </a:cubicBezTo>
                  <a:cubicBezTo>
                    <a:pt x="99" y="326"/>
                    <a:pt x="98" y="325"/>
                    <a:pt x="98" y="324"/>
                  </a:cubicBezTo>
                  <a:cubicBezTo>
                    <a:pt x="98" y="311"/>
                    <a:pt x="98" y="311"/>
                    <a:pt x="98" y="311"/>
                  </a:cubicBezTo>
                  <a:cubicBezTo>
                    <a:pt x="124" y="311"/>
                    <a:pt x="124" y="311"/>
                    <a:pt x="124" y="311"/>
                  </a:cubicBezTo>
                  <a:cubicBezTo>
                    <a:pt x="124" y="324"/>
                    <a:pt x="124" y="324"/>
                    <a:pt x="124" y="324"/>
                  </a:cubicBezTo>
                  <a:close/>
                  <a:moveTo>
                    <a:pt x="156" y="297"/>
                  </a:moveTo>
                  <a:cubicBezTo>
                    <a:pt x="156" y="299"/>
                    <a:pt x="155" y="300"/>
                    <a:pt x="153" y="300"/>
                  </a:cubicBezTo>
                  <a:cubicBezTo>
                    <a:pt x="143" y="300"/>
                    <a:pt x="78" y="300"/>
                    <a:pt x="69" y="300"/>
                  </a:cubicBezTo>
                  <a:cubicBezTo>
                    <a:pt x="67" y="300"/>
                    <a:pt x="66" y="299"/>
                    <a:pt x="66" y="297"/>
                  </a:cubicBezTo>
                  <a:cubicBezTo>
                    <a:pt x="66" y="289"/>
                    <a:pt x="66" y="289"/>
                    <a:pt x="66" y="289"/>
                  </a:cubicBezTo>
                  <a:cubicBezTo>
                    <a:pt x="66" y="287"/>
                    <a:pt x="67" y="286"/>
                    <a:pt x="69" y="286"/>
                  </a:cubicBezTo>
                  <a:cubicBezTo>
                    <a:pt x="153" y="286"/>
                    <a:pt x="153" y="286"/>
                    <a:pt x="153" y="286"/>
                  </a:cubicBezTo>
                  <a:cubicBezTo>
                    <a:pt x="155" y="286"/>
                    <a:pt x="156" y="287"/>
                    <a:pt x="156" y="289"/>
                  </a:cubicBezTo>
                  <a:lnTo>
                    <a:pt x="156" y="2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8" name="Google Shape;5841;p61">
            <a:extLst>
              <a:ext uri="{FF2B5EF4-FFF2-40B4-BE49-F238E27FC236}">
                <a16:creationId xmlns:a16="http://schemas.microsoft.com/office/drawing/2014/main" id="{499C3800-149F-9E18-EF7B-A0079FEA32B5}"/>
              </a:ext>
            </a:extLst>
          </p:cNvPr>
          <p:cNvSpPr/>
          <p:nvPr/>
        </p:nvSpPr>
        <p:spPr>
          <a:xfrm>
            <a:off x="4343346" y="1334992"/>
            <a:ext cx="384584" cy="381340"/>
          </a:xfrm>
          <a:custGeom>
            <a:avLst/>
            <a:gdLst/>
            <a:ahLst/>
            <a:cxnLst/>
            <a:rect l="l" t="t" r="r" b="b"/>
            <a:pathLst>
              <a:path w="12098" h="11996" extrusionOk="0">
                <a:moveTo>
                  <a:pt x="7530" y="725"/>
                </a:moveTo>
                <a:cubicBezTo>
                  <a:pt x="9672" y="725"/>
                  <a:pt x="11405" y="2457"/>
                  <a:pt x="11405" y="4568"/>
                </a:cubicBezTo>
                <a:cubicBezTo>
                  <a:pt x="11405" y="6711"/>
                  <a:pt x="9672" y="8443"/>
                  <a:pt x="7530" y="8443"/>
                </a:cubicBezTo>
                <a:cubicBezTo>
                  <a:pt x="5419" y="8443"/>
                  <a:pt x="3686" y="6711"/>
                  <a:pt x="3686" y="4568"/>
                </a:cubicBezTo>
                <a:cubicBezTo>
                  <a:pt x="3686" y="2457"/>
                  <a:pt x="5419" y="725"/>
                  <a:pt x="7530" y="725"/>
                </a:cubicBezTo>
                <a:close/>
                <a:moveTo>
                  <a:pt x="4064" y="7530"/>
                </a:moveTo>
                <a:cubicBezTo>
                  <a:pt x="4222" y="7719"/>
                  <a:pt x="4379" y="7876"/>
                  <a:pt x="4568" y="8034"/>
                </a:cubicBezTo>
                <a:lnTo>
                  <a:pt x="3686" y="8947"/>
                </a:lnTo>
                <a:lnTo>
                  <a:pt x="3151" y="8443"/>
                </a:lnTo>
                <a:lnTo>
                  <a:pt x="4064" y="7530"/>
                </a:lnTo>
                <a:close/>
                <a:moveTo>
                  <a:pt x="2647" y="8916"/>
                </a:moveTo>
                <a:lnTo>
                  <a:pt x="3151" y="9420"/>
                </a:lnTo>
                <a:lnTo>
                  <a:pt x="1386" y="11184"/>
                </a:lnTo>
                <a:cubicBezTo>
                  <a:pt x="1323" y="11247"/>
                  <a:pt x="1237" y="11279"/>
                  <a:pt x="1146" y="11279"/>
                </a:cubicBezTo>
                <a:cubicBezTo>
                  <a:pt x="1056" y="11279"/>
                  <a:pt x="961" y="11247"/>
                  <a:pt x="882" y="11184"/>
                </a:cubicBezTo>
                <a:cubicBezTo>
                  <a:pt x="756" y="11090"/>
                  <a:pt x="756" y="10838"/>
                  <a:pt x="882" y="10680"/>
                </a:cubicBezTo>
                <a:lnTo>
                  <a:pt x="2647" y="8916"/>
                </a:lnTo>
                <a:close/>
                <a:moveTo>
                  <a:pt x="7530" y="0"/>
                </a:moveTo>
                <a:cubicBezTo>
                  <a:pt x="5009" y="0"/>
                  <a:pt x="2962" y="2048"/>
                  <a:pt x="2962" y="4568"/>
                </a:cubicBezTo>
                <a:cubicBezTo>
                  <a:pt x="2962" y="5450"/>
                  <a:pt x="3214" y="6270"/>
                  <a:pt x="3623" y="6963"/>
                </a:cubicBezTo>
                <a:lnTo>
                  <a:pt x="410" y="10208"/>
                </a:lnTo>
                <a:cubicBezTo>
                  <a:pt x="0" y="10586"/>
                  <a:pt x="0" y="11279"/>
                  <a:pt x="410" y="11688"/>
                </a:cubicBezTo>
                <a:cubicBezTo>
                  <a:pt x="599" y="11893"/>
                  <a:pt x="867" y="11996"/>
                  <a:pt x="1138" y="11996"/>
                </a:cubicBezTo>
                <a:cubicBezTo>
                  <a:pt x="1410" y="11996"/>
                  <a:pt x="1686" y="11893"/>
                  <a:pt x="1890" y="11688"/>
                </a:cubicBezTo>
                <a:lnTo>
                  <a:pt x="5135" y="8475"/>
                </a:lnTo>
                <a:cubicBezTo>
                  <a:pt x="5829" y="8916"/>
                  <a:pt x="6679" y="9137"/>
                  <a:pt x="7530" y="9137"/>
                </a:cubicBezTo>
                <a:cubicBezTo>
                  <a:pt x="10050" y="9137"/>
                  <a:pt x="12098" y="7089"/>
                  <a:pt x="12098" y="4568"/>
                </a:cubicBezTo>
                <a:cubicBezTo>
                  <a:pt x="12098" y="2048"/>
                  <a:pt x="10050" y="0"/>
                  <a:pt x="7530" y="0"/>
                </a:cubicBezTo>
                <a:close/>
              </a:path>
            </a:pathLst>
          </a:custGeom>
          <a:solidFill>
            <a:srgbClr val="009DD9"/>
          </a:solidFill>
          <a:ln>
            <a:noFill/>
          </a:ln>
        </p:spPr>
        <p:txBody>
          <a:bodyPr spcFirstLastPara="1" wrap="square" lIns="62728" tIns="62728" rIns="62728" bIns="62728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64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335AB26-4352-C9FE-9D6F-A8DF18892279}"/>
              </a:ext>
            </a:extLst>
          </p:cNvPr>
          <p:cNvGrpSpPr/>
          <p:nvPr/>
        </p:nvGrpSpPr>
        <p:grpSpPr>
          <a:xfrm>
            <a:off x="7287198" y="1351100"/>
            <a:ext cx="353615" cy="351743"/>
            <a:chOff x="1353542" y="357083"/>
            <a:chExt cx="228192" cy="226984"/>
          </a:xfrm>
        </p:grpSpPr>
        <p:sp>
          <p:nvSpPr>
            <p:cNvPr id="90" name="Google Shape;8736;p68">
              <a:extLst>
                <a:ext uri="{FF2B5EF4-FFF2-40B4-BE49-F238E27FC236}">
                  <a16:creationId xmlns:a16="http://schemas.microsoft.com/office/drawing/2014/main" id="{179C4347-2160-07CE-6041-7F59C6E6C2AA}"/>
                </a:ext>
              </a:extLst>
            </p:cNvPr>
            <p:cNvSpPr/>
            <p:nvPr/>
          </p:nvSpPr>
          <p:spPr>
            <a:xfrm>
              <a:off x="1407878" y="410212"/>
              <a:ext cx="119538" cy="119537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rgbClr val="0BD0D9"/>
            </a:solidFill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Google Shape;8737;p68">
              <a:extLst>
                <a:ext uri="{FF2B5EF4-FFF2-40B4-BE49-F238E27FC236}">
                  <a16:creationId xmlns:a16="http://schemas.microsoft.com/office/drawing/2014/main" id="{8511F6D1-8262-B9C5-6B59-880D80651014}"/>
                </a:ext>
              </a:extLst>
            </p:cNvPr>
            <p:cNvSpPr/>
            <p:nvPr/>
          </p:nvSpPr>
          <p:spPr>
            <a:xfrm>
              <a:off x="1353542" y="357083"/>
              <a:ext cx="228192" cy="226984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rgbClr val="0BD0D9"/>
            </a:solidFill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" name="Google Shape;5864;p61">
            <a:extLst>
              <a:ext uri="{FF2B5EF4-FFF2-40B4-BE49-F238E27FC236}">
                <a16:creationId xmlns:a16="http://schemas.microsoft.com/office/drawing/2014/main" id="{3E537F27-2EA3-3062-70D6-A47F6F2777B4}"/>
              </a:ext>
            </a:extLst>
          </p:cNvPr>
          <p:cNvGrpSpPr/>
          <p:nvPr/>
        </p:nvGrpSpPr>
        <p:grpSpPr>
          <a:xfrm>
            <a:off x="10244956" y="1370833"/>
            <a:ext cx="356004" cy="356950"/>
            <a:chOff x="-44528003" y="1982824"/>
            <a:chExt cx="300900" cy="301700"/>
          </a:xfrm>
          <a:solidFill>
            <a:srgbClr val="10CF9B"/>
          </a:solidFill>
        </p:grpSpPr>
        <p:sp>
          <p:nvSpPr>
            <p:cNvPr id="93" name="Google Shape;5865;p61">
              <a:extLst>
                <a:ext uri="{FF2B5EF4-FFF2-40B4-BE49-F238E27FC236}">
                  <a16:creationId xmlns:a16="http://schemas.microsoft.com/office/drawing/2014/main" id="{379FCC48-0342-F973-B4F9-7F32BA2AC9FA}"/>
                </a:ext>
              </a:extLst>
            </p:cNvPr>
            <p:cNvSpPr/>
            <p:nvPr/>
          </p:nvSpPr>
          <p:spPr>
            <a:xfrm>
              <a:off x="-44528003" y="1982824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Google Shape;5866;p61">
              <a:extLst>
                <a:ext uri="{FF2B5EF4-FFF2-40B4-BE49-F238E27FC236}">
                  <a16:creationId xmlns:a16="http://schemas.microsoft.com/office/drawing/2014/main" id="{2987E4AB-3EA3-7CE1-C8E2-F277A224970C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Google Shape;5867;p61">
              <a:extLst>
                <a:ext uri="{FF2B5EF4-FFF2-40B4-BE49-F238E27FC236}">
                  <a16:creationId xmlns:a16="http://schemas.microsoft.com/office/drawing/2014/main" id="{B84FEE87-1BB1-6355-F770-ABA73D49A9D7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Google Shape;5868;p61">
              <a:extLst>
                <a:ext uri="{FF2B5EF4-FFF2-40B4-BE49-F238E27FC236}">
                  <a16:creationId xmlns:a16="http://schemas.microsoft.com/office/drawing/2014/main" id="{2AB234A7-6410-5509-AC52-15D72BA42CAD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Google Shape;5869;p61">
              <a:extLst>
                <a:ext uri="{FF2B5EF4-FFF2-40B4-BE49-F238E27FC236}">
                  <a16:creationId xmlns:a16="http://schemas.microsoft.com/office/drawing/2014/main" id="{0480D8D3-D19D-4F4F-654C-5BFFCB779700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Google Shape;5870;p61">
              <a:extLst>
                <a:ext uri="{FF2B5EF4-FFF2-40B4-BE49-F238E27FC236}">
                  <a16:creationId xmlns:a16="http://schemas.microsoft.com/office/drawing/2014/main" id="{2A1E3D91-6757-CA0F-E0C7-A8170F3D157E}"/>
                </a:ext>
              </a:extLst>
            </p:cNvPr>
            <p:cNvSpPr/>
            <p:nvPr/>
          </p:nvSpPr>
          <p:spPr>
            <a:xfrm>
              <a:off x="-44447725" y="2062375"/>
              <a:ext cx="143350" cy="140226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Google Shape;5871;p61">
              <a:extLst>
                <a:ext uri="{FF2B5EF4-FFF2-40B4-BE49-F238E27FC236}">
                  <a16:creationId xmlns:a16="http://schemas.microsoft.com/office/drawing/2014/main" id="{C7F91FE5-402C-85BE-ECB9-374A76A46D1B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2728" tIns="62728" rIns="62728" bIns="62728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764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8E2983C-C361-F69A-A289-89C028348097}"/>
              </a:ext>
            </a:extLst>
          </p:cNvPr>
          <p:cNvGrpSpPr/>
          <p:nvPr/>
        </p:nvGrpSpPr>
        <p:grpSpPr>
          <a:xfrm>
            <a:off x="5481922" y="2902735"/>
            <a:ext cx="165940" cy="166204"/>
            <a:chOff x="2593545" y="3142789"/>
            <a:chExt cx="165940" cy="166204"/>
          </a:xfrm>
        </p:grpSpPr>
        <p:sp>
          <p:nvSpPr>
            <p:cNvPr id="101" name="Oval 7">
              <a:extLst>
                <a:ext uri="{FF2B5EF4-FFF2-40B4-BE49-F238E27FC236}">
                  <a16:creationId xmlns:a16="http://schemas.microsoft.com/office/drawing/2014/main" id="{331E96A3-39B9-75C6-EE0F-D3DB560B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545" y="3142789"/>
              <a:ext cx="165940" cy="166204"/>
            </a:xfrm>
            <a:prstGeom prst="ellipse">
              <a:avLst/>
            </a:prstGeom>
            <a:solidFill>
              <a:srgbClr val="009D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EB3B043-2254-24D4-E90B-234666ED88ED}"/>
                </a:ext>
              </a:extLst>
            </p:cNvPr>
            <p:cNvSpPr/>
            <p:nvPr/>
          </p:nvSpPr>
          <p:spPr>
            <a:xfrm>
              <a:off x="2625538" y="3181645"/>
              <a:ext cx="92602" cy="9233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2</a:t>
              </a:r>
              <a:endParaRPr kumimoji="0" lang="tr-TR" altLang="x-none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A8CC18-558F-C36F-4F0A-1C5730880A5D}"/>
              </a:ext>
            </a:extLst>
          </p:cNvPr>
          <p:cNvGrpSpPr/>
          <p:nvPr/>
        </p:nvGrpSpPr>
        <p:grpSpPr>
          <a:xfrm>
            <a:off x="8392090" y="2902735"/>
            <a:ext cx="165940" cy="166204"/>
            <a:chOff x="2593545" y="3142789"/>
            <a:chExt cx="165940" cy="166204"/>
          </a:xfrm>
        </p:grpSpPr>
        <p:sp>
          <p:nvSpPr>
            <p:cNvPr id="104" name="Oval 7">
              <a:extLst>
                <a:ext uri="{FF2B5EF4-FFF2-40B4-BE49-F238E27FC236}">
                  <a16:creationId xmlns:a16="http://schemas.microsoft.com/office/drawing/2014/main" id="{2D532595-5C9C-4ABB-FAD5-6CF76D16F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545" y="3142789"/>
              <a:ext cx="165940" cy="166204"/>
            </a:xfrm>
            <a:prstGeom prst="ellipse">
              <a:avLst/>
            </a:prstGeom>
            <a:solidFill>
              <a:srgbClr val="0BD0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3D8FD7E-3795-177A-2B1E-4BCF74AB9979}"/>
                </a:ext>
              </a:extLst>
            </p:cNvPr>
            <p:cNvSpPr/>
            <p:nvPr/>
          </p:nvSpPr>
          <p:spPr>
            <a:xfrm>
              <a:off x="2625538" y="3181645"/>
              <a:ext cx="92602" cy="9233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3</a:t>
              </a:r>
              <a:endParaRPr kumimoji="0" lang="tr-TR" altLang="x-none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5CC1FF9-9C79-7F3B-55B4-00A5FE0B9EA5}"/>
              </a:ext>
            </a:extLst>
          </p:cNvPr>
          <p:cNvGrpSpPr/>
          <p:nvPr/>
        </p:nvGrpSpPr>
        <p:grpSpPr>
          <a:xfrm>
            <a:off x="11302515" y="2902735"/>
            <a:ext cx="165940" cy="166204"/>
            <a:chOff x="2593545" y="3142789"/>
            <a:chExt cx="165940" cy="166204"/>
          </a:xfrm>
        </p:grpSpPr>
        <p:sp>
          <p:nvSpPr>
            <p:cNvPr id="107" name="Oval 7">
              <a:extLst>
                <a:ext uri="{FF2B5EF4-FFF2-40B4-BE49-F238E27FC236}">
                  <a16:creationId xmlns:a16="http://schemas.microsoft.com/office/drawing/2014/main" id="{3B3A7D18-7ABF-DA29-0C0F-CDC5C569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545" y="3142789"/>
              <a:ext cx="165940" cy="166204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CD15B6A-0B1F-DF37-5467-E32258CF1D41}"/>
                </a:ext>
              </a:extLst>
            </p:cNvPr>
            <p:cNvSpPr/>
            <p:nvPr/>
          </p:nvSpPr>
          <p:spPr>
            <a:xfrm>
              <a:off x="2625538" y="3181645"/>
              <a:ext cx="92602" cy="9233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4</a:t>
              </a:r>
              <a:endParaRPr kumimoji="0" lang="tr-TR" altLang="x-none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49B49F97-3A06-5F51-67A8-A1C73D16540B}"/>
              </a:ext>
            </a:extLst>
          </p:cNvPr>
          <p:cNvSpPr txBox="1"/>
          <p:nvPr/>
        </p:nvSpPr>
        <p:spPr>
          <a:xfrm>
            <a:off x="590784" y="4046689"/>
            <a:ext cx="2970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Recorded call audios in WAV format.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Call conversation transcripts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 form of PDF.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Multiple PDF can be ingested at same time and PDF of call transcript can be of different language such as English, Hinglish and Hindi.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023FCFD-95D9-DDD8-B362-439881E68E48}"/>
              </a:ext>
            </a:extLst>
          </p:cNvPr>
          <p:cNvSpPr/>
          <p:nvPr/>
        </p:nvSpPr>
        <p:spPr>
          <a:xfrm>
            <a:off x="374567" y="3604602"/>
            <a:ext cx="3297467" cy="2744466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E6344286-9F22-0AEA-974A-8C0B0BE89D05}"/>
              </a:ext>
            </a:extLst>
          </p:cNvPr>
          <p:cNvSpPr/>
          <p:nvPr/>
        </p:nvSpPr>
        <p:spPr>
          <a:xfrm>
            <a:off x="4326107" y="3564237"/>
            <a:ext cx="3297467" cy="2744466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4A0B75F3-B2F1-64F8-D255-E6EC17301533}"/>
              </a:ext>
            </a:extLst>
          </p:cNvPr>
          <p:cNvSpPr/>
          <p:nvPr/>
        </p:nvSpPr>
        <p:spPr>
          <a:xfrm>
            <a:off x="8287788" y="3546697"/>
            <a:ext cx="3297467" cy="2744466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C13830-956E-FA49-B3C1-956B0D9F29CA}"/>
              </a:ext>
            </a:extLst>
          </p:cNvPr>
          <p:cNvSpPr/>
          <p:nvPr/>
        </p:nvSpPr>
        <p:spPr>
          <a:xfrm>
            <a:off x="6274210" y="1964560"/>
            <a:ext cx="2248694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Google recognizer model used for generating calls transcript and need to run for every new call.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Every time when we make connection using OpenAI API key Chatbot model will refresh itself.</a:t>
            </a:r>
            <a:endParaRPr kumimoji="0" lang="tr-TR" altLang="x-none" sz="1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227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DB80D5D7-E965-4E7B-ABF7-22435CFAE2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777" b="8828"/>
          <a:stretch/>
        </p:blipFill>
        <p:spPr>
          <a:xfrm>
            <a:off x="22643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light, lamp&#10;&#10;Description automatically generated">
            <a:extLst>
              <a:ext uri="{FF2B5EF4-FFF2-40B4-BE49-F238E27FC236}">
                <a16:creationId xmlns:a16="http://schemas.microsoft.com/office/drawing/2014/main" id="{E4146A31-0930-4ED0-9C42-3DD600FF66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222" t="23735" r="43576" b="18018"/>
          <a:stretch/>
        </p:blipFill>
        <p:spPr>
          <a:xfrm>
            <a:off x="8031258" y="2054633"/>
            <a:ext cx="839056" cy="1078787"/>
          </a:xfrm>
          <a:prstGeom prst="rect">
            <a:avLst/>
          </a:prstGeom>
        </p:spPr>
      </p:pic>
      <p:pic>
        <p:nvPicPr>
          <p:cNvPr id="8" name="Picture 7" descr="A picture containing light, lamp&#10;&#10;Description automatically generated">
            <a:extLst>
              <a:ext uri="{FF2B5EF4-FFF2-40B4-BE49-F238E27FC236}">
                <a16:creationId xmlns:a16="http://schemas.microsoft.com/office/drawing/2014/main" id="{20C51E21-756C-447E-86B7-531DB88FCF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222" t="23735" r="43576" b="18018"/>
          <a:stretch/>
        </p:blipFill>
        <p:spPr>
          <a:xfrm>
            <a:off x="2518264" y="1884801"/>
            <a:ext cx="839056" cy="1078787"/>
          </a:xfrm>
          <a:prstGeom prst="rect">
            <a:avLst/>
          </a:prstGeom>
        </p:spPr>
      </p:pic>
      <p:pic>
        <p:nvPicPr>
          <p:cNvPr id="9" name="Picture 8" descr="A picture containing light, lamp&#10;&#10;Description automatically generated">
            <a:extLst>
              <a:ext uri="{FF2B5EF4-FFF2-40B4-BE49-F238E27FC236}">
                <a16:creationId xmlns:a16="http://schemas.microsoft.com/office/drawing/2014/main" id="{A25596AC-E062-4A6B-815B-209F7F2A34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222" t="23735" r="43576" b="18018"/>
          <a:stretch/>
        </p:blipFill>
        <p:spPr>
          <a:xfrm>
            <a:off x="9353609" y="3075722"/>
            <a:ext cx="839056" cy="107878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E06DA4-6438-4047-A9EA-26E8E2DE0C29}"/>
              </a:ext>
            </a:extLst>
          </p:cNvPr>
          <p:cNvSpPr/>
          <p:nvPr/>
        </p:nvSpPr>
        <p:spPr>
          <a:xfrm>
            <a:off x="5311781" y="2571846"/>
            <a:ext cx="2926423" cy="3276000"/>
          </a:xfrm>
          <a:prstGeom prst="roundRect">
            <a:avLst>
              <a:gd name="adj" fmla="val 9557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60868-8C3F-4140-976F-92EEEFFE86D2}"/>
              </a:ext>
            </a:extLst>
          </p:cNvPr>
          <p:cNvSpPr/>
          <p:nvPr/>
        </p:nvSpPr>
        <p:spPr>
          <a:xfrm>
            <a:off x="5522451" y="3034485"/>
            <a:ext cx="256261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Shuchita Jain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8BB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shuchita.jain@transorg.com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8BB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M: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 +91 98112 60911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Gaurav Koriya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Gaurav.koriya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8BB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@transorg.com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8BB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M: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 +91 84475 75210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Sonakshi Das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8BB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sonakshi.das@transorg.com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8BB"/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M: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 +91 99582 75650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ACBAD2-B499-434D-BA25-6F6898156CEB}"/>
              </a:ext>
            </a:extLst>
          </p:cNvPr>
          <p:cNvSpPr/>
          <p:nvPr/>
        </p:nvSpPr>
        <p:spPr>
          <a:xfrm>
            <a:off x="8833267" y="3847517"/>
            <a:ext cx="2926424" cy="1525867"/>
          </a:xfrm>
          <a:prstGeom prst="roundRect">
            <a:avLst>
              <a:gd name="adj" fmla="val 9557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A9F0F-50B9-4755-AACF-27A811DDF47E}"/>
              </a:ext>
            </a:extLst>
          </p:cNvPr>
          <p:cNvSpPr/>
          <p:nvPr/>
        </p:nvSpPr>
        <p:spPr>
          <a:xfrm>
            <a:off x="9003650" y="4492168"/>
            <a:ext cx="2714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Vikas Mohan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 +65 9831 1546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CB79C3C-54E0-4741-8775-5427F350B5ED}"/>
              </a:ext>
            </a:extLst>
          </p:cNvPr>
          <p:cNvSpPr txBox="1">
            <a:spLocks/>
          </p:cNvSpPr>
          <p:nvPr/>
        </p:nvSpPr>
        <p:spPr>
          <a:xfrm>
            <a:off x="5580961" y="2699559"/>
            <a:ext cx="1075364" cy="313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88BB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</a:rPr>
              <a:t>India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B34B6253-03F2-4D3C-ADD8-07ACDD9A262D}"/>
              </a:ext>
            </a:extLst>
          </p:cNvPr>
          <p:cNvSpPr txBox="1">
            <a:spLocks/>
          </p:cNvSpPr>
          <p:nvPr/>
        </p:nvSpPr>
        <p:spPr>
          <a:xfrm>
            <a:off x="9011447" y="4073610"/>
            <a:ext cx="2000038" cy="313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88BB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</a:rPr>
              <a:t>Singapore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42FD63-4777-47C3-B24B-D1EA3C971D1A}"/>
              </a:ext>
            </a:extLst>
          </p:cNvPr>
          <p:cNvSpPr/>
          <p:nvPr/>
        </p:nvSpPr>
        <p:spPr>
          <a:xfrm>
            <a:off x="953500" y="2610283"/>
            <a:ext cx="2926424" cy="3931920"/>
          </a:xfrm>
          <a:prstGeom prst="roundRect">
            <a:avLst>
              <a:gd name="adj" fmla="val 9557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598AEE-6FD2-4FC8-87E2-2A37AF9C4FF2}"/>
              </a:ext>
            </a:extLst>
          </p:cNvPr>
          <p:cNvSpPr/>
          <p:nvPr/>
        </p:nvSpPr>
        <p:spPr>
          <a:xfrm>
            <a:off x="1123883" y="3150909"/>
            <a:ext cx="27149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Bobby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Chetal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8BB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Bobby.chetal@transorg.com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8BB"/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Raajeev Aggarwal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8BB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raajeev.aggarwal@transorg.com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8BB"/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Rohit Valia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8BB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rohit.valia@transorg.com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8BB"/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John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Nardo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8BB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John.nardo@transorg.com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8BB"/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</a:rPr>
              <a:t>Mayank Jain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8BB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Mayank.jain@transorg.com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8BB"/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82A2A088-3BA1-4797-BB75-E507BB947E2F}"/>
              </a:ext>
            </a:extLst>
          </p:cNvPr>
          <p:cNvSpPr txBox="1">
            <a:spLocks/>
          </p:cNvSpPr>
          <p:nvPr/>
        </p:nvSpPr>
        <p:spPr>
          <a:xfrm>
            <a:off x="1131680" y="2815829"/>
            <a:ext cx="2000038" cy="313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88BB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</a:rPr>
              <a:t>USA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6F73F-07A9-45CA-A857-2C1CF87F47EB}"/>
              </a:ext>
            </a:extLst>
          </p:cNvPr>
          <p:cNvSpPr/>
          <p:nvPr/>
        </p:nvSpPr>
        <p:spPr>
          <a:xfrm>
            <a:off x="8092298" y="6390698"/>
            <a:ext cx="82296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3054BC-B448-4A04-8A19-D8782E8B7080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3525" y="6104663"/>
            <a:ext cx="240506" cy="22663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206C51F-66B1-4C2A-93E5-CCBBA20CC7EA}"/>
              </a:ext>
            </a:extLst>
          </p:cNvPr>
          <p:cNvSpPr/>
          <p:nvPr/>
        </p:nvSpPr>
        <p:spPr>
          <a:xfrm>
            <a:off x="10077515" y="6390698"/>
            <a:ext cx="69380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  <a:hlinkClick r:id="rId12"/>
              </a:rPr>
              <a:t>X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3A376C-E8BE-4127-8B7E-4BC92F6AD8BE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9157" y="6104663"/>
            <a:ext cx="240507" cy="22663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5047C75-FA5A-4F14-A665-FFD7CCA1E8E4}"/>
              </a:ext>
            </a:extLst>
          </p:cNvPr>
          <p:cNvSpPr/>
          <p:nvPr/>
        </p:nvSpPr>
        <p:spPr>
          <a:xfrm>
            <a:off x="9011256" y="6390698"/>
            <a:ext cx="97026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3C42AB-5CB7-4BB5-9010-5F6EB29F3E9C}"/>
              </a:ext>
            </a:extLst>
          </p:cNvPr>
          <p:cNvSpPr/>
          <p:nvPr/>
        </p:nvSpPr>
        <p:spPr>
          <a:xfrm>
            <a:off x="10867316" y="6390698"/>
            <a:ext cx="851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/>
                <a:ea typeface="Open Sans" panose="020B0606030504020204" pitchFamily="34" charset="0"/>
                <a:cs typeface="Open Sans" panose="020B0606030504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F1E206-DCF8-4CCB-A15D-0F2FC0C1B91F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586" y="6104663"/>
            <a:ext cx="240508" cy="226635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84F224D6-0946-4671-B1AF-77CB3A01CD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63" y="171450"/>
            <a:ext cx="1920440" cy="529583"/>
          </a:xfrm>
          <a:prstGeom prst="rect">
            <a:avLst/>
          </a:prstGeom>
        </p:spPr>
      </p:pic>
      <p:pic>
        <p:nvPicPr>
          <p:cNvPr id="1026" name="Picture 2" descr="Twitter X Logo PNG vector in SVG, PDF, AI, CDR format">
            <a:extLst>
              <a:ext uri="{FF2B5EF4-FFF2-40B4-BE49-F238E27FC236}">
                <a16:creationId xmlns:a16="http://schemas.microsoft.com/office/drawing/2014/main" id="{29E7F994-B9D8-5DEE-047F-2B244A8B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966" y="6122319"/>
            <a:ext cx="372900" cy="27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58389336-5621-60BD-A6F7-EB1ADDDCFA69}"/>
              </a:ext>
            </a:extLst>
          </p:cNvPr>
          <p:cNvSpPr txBox="1">
            <a:spLocks/>
          </p:cNvSpPr>
          <p:nvPr/>
        </p:nvSpPr>
        <p:spPr>
          <a:xfrm>
            <a:off x="749300" y="1140371"/>
            <a:ext cx="10949214" cy="288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info@transorg.com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visit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www.transorg.com</a:t>
            </a:r>
            <a:endParaRPr kumimoji="0" lang="en-IN" sz="21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E82B0-29D3-C5DA-55F9-7E909A1437C1}"/>
              </a:ext>
            </a:extLst>
          </p:cNvPr>
          <p:cNvSpPr/>
          <p:nvPr/>
        </p:nvSpPr>
        <p:spPr>
          <a:xfrm>
            <a:off x="865140" y="844081"/>
            <a:ext cx="736939" cy="50610"/>
          </a:xfrm>
          <a:prstGeom prst="rect">
            <a:avLst/>
          </a:prstGeom>
          <a:solidFill>
            <a:srgbClr val="0264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01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9E3AFA-46CC-D5D3-4160-B8155B11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" y="6472532"/>
            <a:ext cx="1335615" cy="3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F7B3BD-B9D9-8936-2CB3-EBB69618F3D9}"/>
              </a:ext>
            </a:extLst>
          </p:cNvPr>
          <p:cNvCxnSpPr/>
          <p:nvPr/>
        </p:nvCxnSpPr>
        <p:spPr>
          <a:xfrm>
            <a:off x="873007" y="2483555"/>
            <a:ext cx="0" cy="1186275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937BAA-3C1A-2584-190F-1C6BD872109E}"/>
              </a:ext>
            </a:extLst>
          </p:cNvPr>
          <p:cNvSpPr txBox="1"/>
          <p:nvPr/>
        </p:nvSpPr>
        <p:spPr>
          <a:xfrm>
            <a:off x="918164" y="2747751"/>
            <a:ext cx="219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AD98B-08E4-A011-44E1-BFD9DDA0B915}"/>
              </a:ext>
            </a:extLst>
          </p:cNvPr>
          <p:cNvCxnSpPr>
            <a:cxnSpLocks/>
          </p:cNvCxnSpPr>
          <p:nvPr/>
        </p:nvCxnSpPr>
        <p:spPr>
          <a:xfrm>
            <a:off x="5689592" y="15053"/>
            <a:ext cx="0" cy="6842948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BA1F965-34BC-4CEC-A431-8BE9AFB0CB3F}"/>
              </a:ext>
            </a:extLst>
          </p:cNvPr>
          <p:cNvSpPr/>
          <p:nvPr/>
        </p:nvSpPr>
        <p:spPr>
          <a:xfrm>
            <a:off x="5079997" y="1571705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C483071-063C-479B-2969-E8D7D7EE85FB}"/>
              </a:ext>
            </a:extLst>
          </p:cNvPr>
          <p:cNvSpPr/>
          <p:nvPr/>
        </p:nvSpPr>
        <p:spPr>
          <a:xfrm>
            <a:off x="5275671" y="1729750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8ECD1B1-7817-5226-9E78-14D9F150D4B1}"/>
              </a:ext>
            </a:extLst>
          </p:cNvPr>
          <p:cNvSpPr/>
          <p:nvPr/>
        </p:nvSpPr>
        <p:spPr>
          <a:xfrm>
            <a:off x="5103770" y="2911376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DB9BCD1-C0B8-B21C-82D4-ED9F8F9DE360}"/>
              </a:ext>
            </a:extLst>
          </p:cNvPr>
          <p:cNvSpPr/>
          <p:nvPr/>
        </p:nvSpPr>
        <p:spPr>
          <a:xfrm>
            <a:off x="5298247" y="3069422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3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D17AD1A-B4BB-537F-C142-4B33C4106E69}"/>
              </a:ext>
            </a:extLst>
          </p:cNvPr>
          <p:cNvSpPr/>
          <p:nvPr/>
        </p:nvSpPr>
        <p:spPr>
          <a:xfrm>
            <a:off x="5079993" y="4233043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A40E234-6A45-AD31-02E1-C3361A521A1D}"/>
              </a:ext>
            </a:extLst>
          </p:cNvPr>
          <p:cNvSpPr/>
          <p:nvPr/>
        </p:nvSpPr>
        <p:spPr>
          <a:xfrm>
            <a:off x="5275667" y="4391088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8FD54F-A98A-2AA9-5305-07D33930F4AB}"/>
              </a:ext>
            </a:extLst>
          </p:cNvPr>
          <p:cNvSpPr txBox="1"/>
          <p:nvPr/>
        </p:nvSpPr>
        <p:spPr>
          <a:xfrm>
            <a:off x="6326358" y="569107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rgbClr val="002060"/>
                </a:solidFill>
              </a:rPr>
              <a:t>Business 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5A058-DB31-9B1F-79D4-99E0A63B9C14}"/>
              </a:ext>
            </a:extLst>
          </p:cNvPr>
          <p:cNvSpPr txBox="1"/>
          <p:nvPr/>
        </p:nvSpPr>
        <p:spPr>
          <a:xfrm>
            <a:off x="6376086" y="1831555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HR Recruitment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6BED7-DF28-ADDC-AB83-A7D24848335A}"/>
              </a:ext>
            </a:extLst>
          </p:cNvPr>
          <p:cNvSpPr txBox="1"/>
          <p:nvPr/>
        </p:nvSpPr>
        <p:spPr>
          <a:xfrm>
            <a:off x="6299202" y="3216383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BCBD8C-9E87-B3D4-2E32-C45CAA23AC9E}"/>
              </a:ext>
            </a:extLst>
          </p:cNvPr>
          <p:cNvSpPr txBox="1"/>
          <p:nvPr/>
        </p:nvSpPr>
        <p:spPr>
          <a:xfrm>
            <a:off x="6306725" y="4598254"/>
            <a:ext cx="5478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Previous Experience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098E992-2B91-6A4F-8733-14B4E9A7C767}"/>
              </a:ext>
            </a:extLst>
          </p:cNvPr>
          <p:cNvSpPr/>
          <p:nvPr/>
        </p:nvSpPr>
        <p:spPr>
          <a:xfrm>
            <a:off x="5085558" y="301731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AA22C41-2895-5925-69F8-BF665774314F}"/>
              </a:ext>
            </a:extLst>
          </p:cNvPr>
          <p:cNvSpPr/>
          <p:nvPr/>
        </p:nvSpPr>
        <p:spPr>
          <a:xfrm>
            <a:off x="5280247" y="452247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1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AD8E6A1-8623-C06C-1571-0A76B6C92922}"/>
              </a:ext>
            </a:extLst>
          </p:cNvPr>
          <p:cNvSpPr/>
          <p:nvPr/>
        </p:nvSpPr>
        <p:spPr>
          <a:xfrm>
            <a:off x="5091716" y="5524923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EF266BA-3995-463E-5AAC-B6C8C367E39D}"/>
              </a:ext>
            </a:extLst>
          </p:cNvPr>
          <p:cNvSpPr/>
          <p:nvPr/>
        </p:nvSpPr>
        <p:spPr>
          <a:xfrm>
            <a:off x="5287390" y="5682968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25823-A4B1-68BA-E594-48EE4ABBBDEA}"/>
              </a:ext>
            </a:extLst>
          </p:cNvPr>
          <p:cNvSpPr txBox="1"/>
          <p:nvPr/>
        </p:nvSpPr>
        <p:spPr>
          <a:xfrm>
            <a:off x="6318448" y="5833864"/>
            <a:ext cx="5478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Delivery Model</a:t>
            </a:r>
          </a:p>
        </p:txBody>
      </p:sp>
    </p:spTree>
    <p:extLst>
      <p:ext uri="{BB962C8B-B14F-4D97-AF65-F5344CB8AC3E}">
        <p14:creationId xmlns:p14="http://schemas.microsoft.com/office/powerpoint/2010/main" val="221589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E70789-E0CD-C67C-1B19-24A31CE6045A}"/>
              </a:ext>
            </a:extLst>
          </p:cNvPr>
          <p:cNvSpPr/>
          <p:nvPr/>
        </p:nvSpPr>
        <p:spPr>
          <a:xfrm>
            <a:off x="1006911" y="3410588"/>
            <a:ext cx="1980258" cy="827808"/>
          </a:xfrm>
          <a:prstGeom prst="rect">
            <a:avLst/>
          </a:prstGeom>
          <a:noFill/>
          <a:ln w="3175" cap="flat" cmpd="sng" algn="ctr">
            <a:noFill/>
            <a:prstDash val="sysDot"/>
          </a:ln>
          <a:effectLst/>
        </p:spPr>
        <p:txBody>
          <a:bodyPr vert="horz" lIns="0" tIns="0" rIns="0" bIns="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7BCF6A8-079E-DA83-E2E5-23707680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081" y="2062964"/>
            <a:ext cx="27115" cy="968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cs typeface="Arial" charset="0"/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4A582AD6-646A-AF11-6977-48362C6A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081" y="2306906"/>
            <a:ext cx="27115" cy="27105"/>
          </a:xfrm>
          <a:prstGeom prst="ellipse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cs typeface="Arial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12A101B-CC83-2B14-FD1B-427AEC448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126" y="1940993"/>
            <a:ext cx="23241" cy="387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cs typeface="Arial" charset="0"/>
            </a:endParaRPr>
          </a:p>
        </p:txBody>
      </p:sp>
      <p:sp>
        <p:nvSpPr>
          <p:cNvPr id="11" name="Freeform 13">
            <a:hlinkClick r:id="rId2" action="ppaction://hlinksldjump"/>
            <a:extLst>
              <a:ext uri="{FF2B5EF4-FFF2-40B4-BE49-F238E27FC236}">
                <a16:creationId xmlns:a16="http://schemas.microsoft.com/office/drawing/2014/main" id="{6E63FBE5-E658-5086-5DC7-EA023FFD3A96}"/>
              </a:ext>
            </a:extLst>
          </p:cNvPr>
          <p:cNvSpPr>
            <a:spLocks noEditPoints="1"/>
          </p:cNvSpPr>
          <p:nvPr/>
        </p:nvSpPr>
        <p:spPr bwMode="auto">
          <a:xfrm>
            <a:off x="1533189" y="1729964"/>
            <a:ext cx="927702" cy="1444291"/>
          </a:xfrm>
          <a:custGeom>
            <a:avLst/>
            <a:gdLst>
              <a:gd name="T0" fmla="*/ 102 w 203"/>
              <a:gd name="T1" fmla="*/ 0 h 316"/>
              <a:gd name="T2" fmla="*/ 0 w 203"/>
              <a:gd name="T3" fmla="*/ 95 h 316"/>
              <a:gd name="T4" fmla="*/ 21 w 203"/>
              <a:gd name="T5" fmla="*/ 163 h 316"/>
              <a:gd name="T6" fmla="*/ 83 w 203"/>
              <a:gd name="T7" fmla="*/ 316 h 316"/>
              <a:gd name="T8" fmla="*/ 119 w 203"/>
              <a:gd name="T9" fmla="*/ 316 h 316"/>
              <a:gd name="T10" fmla="*/ 180 w 203"/>
              <a:gd name="T11" fmla="*/ 170 h 316"/>
              <a:gd name="T12" fmla="*/ 203 w 203"/>
              <a:gd name="T13" fmla="*/ 95 h 316"/>
              <a:gd name="T14" fmla="*/ 102 w 203"/>
              <a:gd name="T15" fmla="*/ 0 h 316"/>
              <a:gd name="T16" fmla="*/ 46 w 203"/>
              <a:gd name="T17" fmla="*/ 74 h 316"/>
              <a:gd name="T18" fmla="*/ 50 w 203"/>
              <a:gd name="T19" fmla="*/ 69 h 316"/>
              <a:gd name="T20" fmla="*/ 77 w 203"/>
              <a:gd name="T21" fmla="*/ 69 h 316"/>
              <a:gd name="T22" fmla="*/ 82 w 203"/>
              <a:gd name="T23" fmla="*/ 74 h 316"/>
              <a:gd name="T24" fmla="*/ 82 w 203"/>
              <a:gd name="T25" fmla="*/ 129 h 316"/>
              <a:gd name="T26" fmla="*/ 77 w 203"/>
              <a:gd name="T27" fmla="*/ 134 h 316"/>
              <a:gd name="T28" fmla="*/ 50 w 203"/>
              <a:gd name="T29" fmla="*/ 134 h 316"/>
              <a:gd name="T30" fmla="*/ 46 w 203"/>
              <a:gd name="T31" fmla="*/ 129 h 316"/>
              <a:gd name="T32" fmla="*/ 46 w 203"/>
              <a:gd name="T33" fmla="*/ 74 h 316"/>
              <a:gd name="T34" fmla="*/ 102 w 203"/>
              <a:gd name="T35" fmla="*/ 277 h 316"/>
              <a:gd name="T36" fmla="*/ 80 w 203"/>
              <a:gd name="T37" fmla="*/ 222 h 316"/>
              <a:gd name="T38" fmla="*/ 123 w 203"/>
              <a:gd name="T39" fmla="*/ 222 h 316"/>
              <a:gd name="T40" fmla="*/ 102 w 203"/>
              <a:gd name="T41" fmla="*/ 277 h 316"/>
              <a:gd name="T42" fmla="*/ 158 w 203"/>
              <a:gd name="T43" fmla="*/ 110 h 316"/>
              <a:gd name="T44" fmla="*/ 130 w 203"/>
              <a:gd name="T45" fmla="*/ 110 h 316"/>
              <a:gd name="T46" fmla="*/ 119 w 203"/>
              <a:gd name="T47" fmla="*/ 132 h 316"/>
              <a:gd name="T48" fmla="*/ 103 w 203"/>
              <a:gd name="T49" fmla="*/ 132 h 316"/>
              <a:gd name="T50" fmla="*/ 91 w 203"/>
              <a:gd name="T51" fmla="*/ 153 h 316"/>
              <a:gd name="T52" fmla="*/ 46 w 203"/>
              <a:gd name="T53" fmla="*/ 153 h 316"/>
              <a:gd name="T54" fmla="*/ 46 w 203"/>
              <a:gd name="T55" fmla="*/ 142 h 316"/>
              <a:gd name="T56" fmla="*/ 85 w 203"/>
              <a:gd name="T57" fmla="*/ 142 h 316"/>
              <a:gd name="T58" fmla="*/ 96 w 203"/>
              <a:gd name="T59" fmla="*/ 121 h 316"/>
              <a:gd name="T60" fmla="*/ 112 w 203"/>
              <a:gd name="T61" fmla="*/ 121 h 316"/>
              <a:gd name="T62" fmla="*/ 123 w 203"/>
              <a:gd name="T63" fmla="*/ 99 h 316"/>
              <a:gd name="T64" fmla="*/ 158 w 203"/>
              <a:gd name="T65" fmla="*/ 99 h 316"/>
              <a:gd name="T66" fmla="*/ 158 w 203"/>
              <a:gd name="T67" fmla="*/ 110 h 316"/>
              <a:gd name="T68" fmla="*/ 158 w 203"/>
              <a:gd name="T69" fmla="*/ 89 h 316"/>
              <a:gd name="T70" fmla="*/ 154 w 203"/>
              <a:gd name="T71" fmla="*/ 92 h 316"/>
              <a:gd name="T72" fmla="*/ 133 w 203"/>
              <a:gd name="T73" fmla="*/ 92 h 316"/>
              <a:gd name="T74" fmla="*/ 130 w 203"/>
              <a:gd name="T75" fmla="*/ 89 h 316"/>
              <a:gd name="T76" fmla="*/ 130 w 203"/>
              <a:gd name="T77" fmla="*/ 46 h 316"/>
              <a:gd name="T78" fmla="*/ 133 w 203"/>
              <a:gd name="T79" fmla="*/ 43 h 316"/>
              <a:gd name="T80" fmla="*/ 154 w 203"/>
              <a:gd name="T81" fmla="*/ 43 h 316"/>
              <a:gd name="T82" fmla="*/ 158 w 203"/>
              <a:gd name="T83" fmla="*/ 46 h 316"/>
              <a:gd name="T84" fmla="*/ 158 w 203"/>
              <a:gd name="T85" fmla="*/ 89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3" h="316">
                <a:moveTo>
                  <a:pt x="102" y="0"/>
                </a:moveTo>
                <a:cubicBezTo>
                  <a:pt x="49" y="0"/>
                  <a:pt x="0" y="42"/>
                  <a:pt x="0" y="95"/>
                </a:cubicBezTo>
                <a:cubicBezTo>
                  <a:pt x="0" y="111"/>
                  <a:pt x="9" y="136"/>
                  <a:pt x="21" y="163"/>
                </a:cubicBezTo>
                <a:cubicBezTo>
                  <a:pt x="83" y="316"/>
                  <a:pt x="83" y="316"/>
                  <a:pt x="83" y="316"/>
                </a:cubicBezTo>
                <a:cubicBezTo>
                  <a:pt x="119" y="316"/>
                  <a:pt x="119" y="316"/>
                  <a:pt x="119" y="31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93" y="139"/>
                  <a:pt x="203" y="112"/>
                  <a:pt x="203" y="95"/>
                </a:cubicBezTo>
                <a:cubicBezTo>
                  <a:pt x="203" y="42"/>
                  <a:pt x="155" y="0"/>
                  <a:pt x="102" y="0"/>
                </a:cubicBezTo>
                <a:close/>
                <a:moveTo>
                  <a:pt x="46" y="74"/>
                </a:moveTo>
                <a:cubicBezTo>
                  <a:pt x="46" y="71"/>
                  <a:pt x="48" y="69"/>
                  <a:pt x="50" y="69"/>
                </a:cubicBezTo>
                <a:cubicBezTo>
                  <a:pt x="77" y="69"/>
                  <a:pt x="77" y="69"/>
                  <a:pt x="77" y="69"/>
                </a:cubicBezTo>
                <a:cubicBezTo>
                  <a:pt x="80" y="69"/>
                  <a:pt x="82" y="71"/>
                  <a:pt x="82" y="74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2" y="132"/>
                  <a:pt x="80" y="134"/>
                  <a:pt x="77" y="134"/>
                </a:cubicBezTo>
                <a:cubicBezTo>
                  <a:pt x="50" y="134"/>
                  <a:pt x="50" y="134"/>
                  <a:pt x="50" y="134"/>
                </a:cubicBezTo>
                <a:cubicBezTo>
                  <a:pt x="48" y="134"/>
                  <a:pt x="46" y="132"/>
                  <a:pt x="46" y="129"/>
                </a:cubicBezTo>
                <a:lnTo>
                  <a:pt x="46" y="74"/>
                </a:lnTo>
                <a:close/>
                <a:moveTo>
                  <a:pt x="102" y="277"/>
                </a:moveTo>
                <a:cubicBezTo>
                  <a:pt x="80" y="222"/>
                  <a:pt x="80" y="222"/>
                  <a:pt x="80" y="222"/>
                </a:cubicBezTo>
                <a:cubicBezTo>
                  <a:pt x="123" y="222"/>
                  <a:pt x="123" y="222"/>
                  <a:pt x="123" y="222"/>
                </a:cubicBezTo>
                <a:lnTo>
                  <a:pt x="102" y="277"/>
                </a:lnTo>
                <a:close/>
                <a:moveTo>
                  <a:pt x="158" y="110"/>
                </a:moveTo>
                <a:cubicBezTo>
                  <a:pt x="130" y="110"/>
                  <a:pt x="130" y="110"/>
                  <a:pt x="130" y="110"/>
                </a:cubicBezTo>
                <a:cubicBezTo>
                  <a:pt x="119" y="132"/>
                  <a:pt x="119" y="132"/>
                  <a:pt x="119" y="132"/>
                </a:cubicBezTo>
                <a:cubicBezTo>
                  <a:pt x="103" y="132"/>
                  <a:pt x="103" y="132"/>
                  <a:pt x="103" y="132"/>
                </a:cubicBezTo>
                <a:cubicBezTo>
                  <a:pt x="91" y="153"/>
                  <a:pt x="91" y="153"/>
                  <a:pt x="91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42"/>
                  <a:pt x="46" y="142"/>
                  <a:pt x="46" y="142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112" y="121"/>
                  <a:pt x="112" y="121"/>
                  <a:pt x="112" y="121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58" y="99"/>
                  <a:pt x="158" y="99"/>
                  <a:pt x="158" y="99"/>
                </a:cubicBezTo>
                <a:lnTo>
                  <a:pt x="158" y="110"/>
                </a:lnTo>
                <a:close/>
                <a:moveTo>
                  <a:pt x="158" y="89"/>
                </a:moveTo>
                <a:cubicBezTo>
                  <a:pt x="158" y="91"/>
                  <a:pt x="156" y="92"/>
                  <a:pt x="154" y="92"/>
                </a:cubicBezTo>
                <a:cubicBezTo>
                  <a:pt x="133" y="92"/>
                  <a:pt x="133" y="92"/>
                  <a:pt x="133" y="92"/>
                </a:cubicBezTo>
                <a:cubicBezTo>
                  <a:pt x="131" y="92"/>
                  <a:pt x="130" y="91"/>
                  <a:pt x="130" y="89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130" y="44"/>
                  <a:pt x="131" y="43"/>
                  <a:pt x="133" y="43"/>
                </a:cubicBezTo>
                <a:cubicBezTo>
                  <a:pt x="154" y="43"/>
                  <a:pt x="154" y="43"/>
                  <a:pt x="154" y="43"/>
                </a:cubicBezTo>
                <a:cubicBezTo>
                  <a:pt x="156" y="43"/>
                  <a:pt x="158" y="44"/>
                  <a:pt x="158" y="46"/>
                </a:cubicBezTo>
                <a:lnTo>
                  <a:pt x="158" y="8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61642-917F-D72C-98C1-AEC2C92374E9}"/>
              </a:ext>
            </a:extLst>
          </p:cNvPr>
          <p:cNvSpPr/>
          <p:nvPr/>
        </p:nvSpPr>
        <p:spPr>
          <a:xfrm>
            <a:off x="1384066" y="3159314"/>
            <a:ext cx="1225947" cy="45719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6AA821-0DDC-CAC1-B0AE-C1811E18455E}"/>
              </a:ext>
            </a:extLst>
          </p:cNvPr>
          <p:cNvSpPr/>
          <p:nvPr/>
        </p:nvSpPr>
        <p:spPr>
          <a:xfrm>
            <a:off x="6861384" y="3410588"/>
            <a:ext cx="1653618" cy="827808"/>
          </a:xfrm>
          <a:prstGeom prst="rect">
            <a:avLst/>
          </a:prstGeom>
          <a:noFill/>
          <a:ln w="3175" cap="flat" cmpd="sng" algn="ctr">
            <a:noFill/>
            <a:prstDash val="sysDot"/>
          </a:ln>
          <a:effectLst/>
        </p:spPr>
        <p:txBody>
          <a:bodyPr vert="horz" lIns="0" tIns="0" rIns="0" bIns="0" rtlCol="0" anchor="t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Up-skilling</a:t>
            </a:r>
          </a:p>
        </p:txBody>
      </p:sp>
      <p:sp>
        <p:nvSpPr>
          <p:cNvPr id="21" name="Freeform 27">
            <a:hlinkClick r:id="rId3" action="ppaction://hlinksldjump"/>
            <a:extLst>
              <a:ext uri="{FF2B5EF4-FFF2-40B4-BE49-F238E27FC236}">
                <a16:creationId xmlns:a16="http://schemas.microsoft.com/office/drawing/2014/main" id="{77D4F403-C68F-DE1B-625B-96FCE6B2AAE4}"/>
              </a:ext>
            </a:extLst>
          </p:cNvPr>
          <p:cNvSpPr>
            <a:spLocks noEditPoints="1"/>
          </p:cNvSpPr>
          <p:nvPr/>
        </p:nvSpPr>
        <p:spPr bwMode="auto">
          <a:xfrm>
            <a:off x="7171014" y="1729964"/>
            <a:ext cx="929638" cy="1444291"/>
          </a:xfrm>
          <a:custGeom>
            <a:avLst/>
            <a:gdLst>
              <a:gd name="T0" fmla="*/ 102 w 203"/>
              <a:gd name="T1" fmla="*/ 0 h 316"/>
              <a:gd name="T2" fmla="*/ 0 w 203"/>
              <a:gd name="T3" fmla="*/ 95 h 316"/>
              <a:gd name="T4" fmla="*/ 21 w 203"/>
              <a:gd name="T5" fmla="*/ 163 h 316"/>
              <a:gd name="T6" fmla="*/ 83 w 203"/>
              <a:gd name="T7" fmla="*/ 316 h 316"/>
              <a:gd name="T8" fmla="*/ 120 w 203"/>
              <a:gd name="T9" fmla="*/ 316 h 316"/>
              <a:gd name="T10" fmla="*/ 180 w 203"/>
              <a:gd name="T11" fmla="*/ 170 h 316"/>
              <a:gd name="T12" fmla="*/ 203 w 203"/>
              <a:gd name="T13" fmla="*/ 95 h 316"/>
              <a:gd name="T14" fmla="*/ 102 w 203"/>
              <a:gd name="T15" fmla="*/ 0 h 316"/>
              <a:gd name="T16" fmla="*/ 102 w 203"/>
              <a:gd name="T17" fmla="*/ 277 h 316"/>
              <a:gd name="T18" fmla="*/ 80 w 203"/>
              <a:gd name="T19" fmla="*/ 222 h 316"/>
              <a:gd name="T20" fmla="*/ 123 w 203"/>
              <a:gd name="T21" fmla="*/ 222 h 316"/>
              <a:gd name="T22" fmla="*/ 102 w 203"/>
              <a:gd name="T23" fmla="*/ 277 h 316"/>
              <a:gd name="T24" fmla="*/ 156 w 203"/>
              <a:gd name="T25" fmla="*/ 139 h 316"/>
              <a:gd name="T26" fmla="*/ 147 w 203"/>
              <a:gd name="T27" fmla="*/ 147 h 316"/>
              <a:gd name="T28" fmla="*/ 56 w 203"/>
              <a:gd name="T29" fmla="*/ 147 h 316"/>
              <a:gd name="T30" fmla="*/ 48 w 203"/>
              <a:gd name="T31" fmla="*/ 139 h 316"/>
              <a:gd name="T32" fmla="*/ 48 w 203"/>
              <a:gd name="T33" fmla="*/ 65 h 316"/>
              <a:gd name="T34" fmla="*/ 56 w 203"/>
              <a:gd name="T35" fmla="*/ 56 h 316"/>
              <a:gd name="T36" fmla="*/ 64 w 203"/>
              <a:gd name="T37" fmla="*/ 56 h 316"/>
              <a:gd name="T38" fmla="*/ 64 w 203"/>
              <a:gd name="T39" fmla="*/ 52 h 316"/>
              <a:gd name="T40" fmla="*/ 69 w 203"/>
              <a:gd name="T41" fmla="*/ 48 h 316"/>
              <a:gd name="T42" fmla="*/ 73 w 203"/>
              <a:gd name="T43" fmla="*/ 52 h 316"/>
              <a:gd name="T44" fmla="*/ 73 w 203"/>
              <a:gd name="T45" fmla="*/ 56 h 316"/>
              <a:gd name="T46" fmla="*/ 131 w 203"/>
              <a:gd name="T47" fmla="*/ 56 h 316"/>
              <a:gd name="T48" fmla="*/ 131 w 203"/>
              <a:gd name="T49" fmla="*/ 52 h 316"/>
              <a:gd name="T50" fmla="*/ 135 w 203"/>
              <a:gd name="T51" fmla="*/ 48 h 316"/>
              <a:gd name="T52" fmla="*/ 139 w 203"/>
              <a:gd name="T53" fmla="*/ 52 h 316"/>
              <a:gd name="T54" fmla="*/ 139 w 203"/>
              <a:gd name="T55" fmla="*/ 56 h 316"/>
              <a:gd name="T56" fmla="*/ 147 w 203"/>
              <a:gd name="T57" fmla="*/ 56 h 316"/>
              <a:gd name="T58" fmla="*/ 156 w 203"/>
              <a:gd name="T59" fmla="*/ 65 h 316"/>
              <a:gd name="T60" fmla="*/ 156 w 203"/>
              <a:gd name="T61" fmla="*/ 139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3" h="316">
                <a:moveTo>
                  <a:pt x="102" y="0"/>
                </a:moveTo>
                <a:cubicBezTo>
                  <a:pt x="49" y="0"/>
                  <a:pt x="0" y="42"/>
                  <a:pt x="0" y="95"/>
                </a:cubicBezTo>
                <a:cubicBezTo>
                  <a:pt x="0" y="111"/>
                  <a:pt x="9" y="136"/>
                  <a:pt x="21" y="163"/>
                </a:cubicBezTo>
                <a:cubicBezTo>
                  <a:pt x="83" y="316"/>
                  <a:pt x="83" y="316"/>
                  <a:pt x="83" y="316"/>
                </a:cubicBezTo>
                <a:cubicBezTo>
                  <a:pt x="120" y="316"/>
                  <a:pt x="120" y="316"/>
                  <a:pt x="120" y="31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93" y="139"/>
                  <a:pt x="203" y="112"/>
                  <a:pt x="203" y="95"/>
                </a:cubicBezTo>
                <a:cubicBezTo>
                  <a:pt x="203" y="42"/>
                  <a:pt x="155" y="0"/>
                  <a:pt x="102" y="0"/>
                </a:cubicBezTo>
                <a:close/>
                <a:moveTo>
                  <a:pt x="102" y="277"/>
                </a:moveTo>
                <a:cubicBezTo>
                  <a:pt x="80" y="222"/>
                  <a:pt x="80" y="222"/>
                  <a:pt x="80" y="222"/>
                </a:cubicBezTo>
                <a:cubicBezTo>
                  <a:pt x="123" y="222"/>
                  <a:pt x="123" y="222"/>
                  <a:pt x="123" y="222"/>
                </a:cubicBezTo>
                <a:lnTo>
                  <a:pt x="102" y="277"/>
                </a:lnTo>
                <a:close/>
                <a:moveTo>
                  <a:pt x="156" y="139"/>
                </a:moveTo>
                <a:cubicBezTo>
                  <a:pt x="156" y="144"/>
                  <a:pt x="152" y="147"/>
                  <a:pt x="147" y="147"/>
                </a:cubicBezTo>
                <a:cubicBezTo>
                  <a:pt x="56" y="147"/>
                  <a:pt x="56" y="147"/>
                  <a:pt x="56" y="147"/>
                </a:cubicBezTo>
                <a:cubicBezTo>
                  <a:pt x="51" y="147"/>
                  <a:pt x="48" y="144"/>
                  <a:pt x="48" y="139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60"/>
                  <a:pt x="51" y="56"/>
                  <a:pt x="56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50"/>
                  <a:pt x="66" y="48"/>
                  <a:pt x="69" y="48"/>
                </a:cubicBezTo>
                <a:cubicBezTo>
                  <a:pt x="71" y="48"/>
                  <a:pt x="73" y="50"/>
                  <a:pt x="73" y="52"/>
                </a:cubicBezTo>
                <a:cubicBezTo>
                  <a:pt x="73" y="56"/>
                  <a:pt x="73" y="56"/>
                  <a:pt x="73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50"/>
                  <a:pt x="133" y="48"/>
                  <a:pt x="135" y="48"/>
                </a:cubicBezTo>
                <a:cubicBezTo>
                  <a:pt x="137" y="48"/>
                  <a:pt x="139" y="50"/>
                  <a:pt x="139" y="52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47" y="56"/>
                  <a:pt x="147" y="56"/>
                  <a:pt x="147" y="56"/>
                </a:cubicBezTo>
                <a:cubicBezTo>
                  <a:pt x="152" y="56"/>
                  <a:pt x="156" y="60"/>
                  <a:pt x="156" y="65"/>
                </a:cubicBezTo>
                <a:lnTo>
                  <a:pt x="156" y="13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8A3066-60D4-FF08-52D4-AC4E9872138B}"/>
              </a:ext>
            </a:extLst>
          </p:cNvPr>
          <p:cNvSpPr/>
          <p:nvPr/>
        </p:nvSpPr>
        <p:spPr>
          <a:xfrm>
            <a:off x="7022859" y="3159314"/>
            <a:ext cx="1225947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7943E0-35E9-0CC7-2DE9-DE540836C2D8}"/>
              </a:ext>
            </a:extLst>
          </p:cNvPr>
          <p:cNvSpPr/>
          <p:nvPr/>
        </p:nvSpPr>
        <p:spPr>
          <a:xfrm>
            <a:off x="9433606" y="3395647"/>
            <a:ext cx="1980258" cy="827808"/>
          </a:xfrm>
          <a:prstGeom prst="rect">
            <a:avLst/>
          </a:prstGeom>
          <a:noFill/>
          <a:ln w="3175" cap="flat" cmpd="sng" algn="ctr">
            <a:noFill/>
            <a:prstDash val="sysDot"/>
          </a:ln>
          <a:effectLst/>
        </p:spPr>
        <p:txBody>
          <a:bodyPr vert="horz" lIns="0" tIns="0" rIns="0" b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Retiring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9EA993-5977-6A94-D2D0-FCD771BC844D}"/>
              </a:ext>
            </a:extLst>
          </p:cNvPr>
          <p:cNvGrpSpPr/>
          <p:nvPr/>
        </p:nvGrpSpPr>
        <p:grpSpPr>
          <a:xfrm>
            <a:off x="9958916" y="1715023"/>
            <a:ext cx="929638" cy="1444291"/>
            <a:chOff x="5612038" y="2578100"/>
            <a:chExt cx="929517" cy="144462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8EA57926-52DA-0623-4B7F-D2747905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76" y="3025430"/>
              <a:ext cx="30984" cy="32920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2 h 7"/>
                <a:gd name="T4" fmla="*/ 2 w 7"/>
                <a:gd name="T5" fmla="*/ 6 h 7"/>
                <a:gd name="T6" fmla="*/ 6 w 7"/>
                <a:gd name="T7" fmla="*/ 4 h 7"/>
                <a:gd name="T8" fmla="*/ 4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4" y="7"/>
                    <a:pt x="6" y="6"/>
                    <a:pt x="6" y="4"/>
                  </a:cubicBezTo>
                  <a:cubicBezTo>
                    <a:pt x="7" y="3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F24D463-F7ED-3D93-C532-80C00FCBF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305" y="2947970"/>
              <a:ext cx="30984" cy="36793"/>
            </a:xfrm>
            <a:custGeom>
              <a:avLst/>
              <a:gdLst>
                <a:gd name="T0" fmla="*/ 4 w 7"/>
                <a:gd name="T1" fmla="*/ 1 h 8"/>
                <a:gd name="T2" fmla="*/ 0 w 7"/>
                <a:gd name="T3" fmla="*/ 3 h 8"/>
                <a:gd name="T4" fmla="*/ 2 w 7"/>
                <a:gd name="T5" fmla="*/ 7 h 8"/>
                <a:gd name="T6" fmla="*/ 6 w 7"/>
                <a:gd name="T7" fmla="*/ 5 h 8"/>
                <a:gd name="T8" fmla="*/ 4 w 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4" y="1"/>
                  </a:move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1" y="7"/>
                    <a:pt x="2" y="7"/>
                  </a:cubicBezTo>
                  <a:cubicBezTo>
                    <a:pt x="4" y="8"/>
                    <a:pt x="6" y="7"/>
                    <a:pt x="6" y="5"/>
                  </a:cubicBezTo>
                  <a:cubicBezTo>
                    <a:pt x="7" y="3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D5129B7E-A92B-D5D0-3D5D-964C0E9CE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131" y="3004129"/>
              <a:ext cx="36793" cy="30984"/>
            </a:xfrm>
            <a:custGeom>
              <a:avLst/>
              <a:gdLst>
                <a:gd name="T0" fmla="*/ 5 w 8"/>
                <a:gd name="T1" fmla="*/ 0 h 7"/>
                <a:gd name="T2" fmla="*/ 1 w 8"/>
                <a:gd name="T3" fmla="*/ 3 h 7"/>
                <a:gd name="T4" fmla="*/ 3 w 8"/>
                <a:gd name="T5" fmla="*/ 7 h 7"/>
                <a:gd name="T6" fmla="*/ 7 w 8"/>
                <a:gd name="T7" fmla="*/ 5 h 7"/>
                <a:gd name="T8" fmla="*/ 5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cubicBezTo>
                    <a:pt x="3" y="0"/>
                    <a:pt x="2" y="1"/>
                    <a:pt x="1" y="3"/>
                  </a:cubicBezTo>
                  <a:cubicBezTo>
                    <a:pt x="0" y="4"/>
                    <a:pt x="2" y="6"/>
                    <a:pt x="3" y="7"/>
                  </a:cubicBezTo>
                  <a:cubicBezTo>
                    <a:pt x="5" y="7"/>
                    <a:pt x="7" y="6"/>
                    <a:pt x="7" y="5"/>
                  </a:cubicBezTo>
                  <a:cubicBezTo>
                    <a:pt x="8" y="3"/>
                    <a:pt x="7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36E846D-1120-C34E-3DD9-48BD94A71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2038" y="2578100"/>
              <a:ext cx="929517" cy="1444625"/>
            </a:xfrm>
            <a:custGeom>
              <a:avLst/>
              <a:gdLst>
                <a:gd name="T0" fmla="*/ 101 w 203"/>
                <a:gd name="T1" fmla="*/ 0 h 316"/>
                <a:gd name="T2" fmla="*/ 0 w 203"/>
                <a:gd name="T3" fmla="*/ 95 h 316"/>
                <a:gd name="T4" fmla="*/ 21 w 203"/>
                <a:gd name="T5" fmla="*/ 163 h 316"/>
                <a:gd name="T6" fmla="*/ 83 w 203"/>
                <a:gd name="T7" fmla="*/ 316 h 316"/>
                <a:gd name="T8" fmla="*/ 119 w 203"/>
                <a:gd name="T9" fmla="*/ 316 h 316"/>
                <a:gd name="T10" fmla="*/ 180 w 203"/>
                <a:gd name="T11" fmla="*/ 170 h 316"/>
                <a:gd name="T12" fmla="*/ 203 w 203"/>
                <a:gd name="T13" fmla="*/ 95 h 316"/>
                <a:gd name="T14" fmla="*/ 101 w 203"/>
                <a:gd name="T15" fmla="*/ 0 h 316"/>
                <a:gd name="T16" fmla="*/ 101 w 203"/>
                <a:gd name="T17" fmla="*/ 277 h 316"/>
                <a:gd name="T18" fmla="*/ 80 w 203"/>
                <a:gd name="T19" fmla="*/ 222 h 316"/>
                <a:gd name="T20" fmla="*/ 123 w 203"/>
                <a:gd name="T21" fmla="*/ 222 h 316"/>
                <a:gd name="T22" fmla="*/ 101 w 203"/>
                <a:gd name="T23" fmla="*/ 277 h 316"/>
                <a:gd name="T24" fmla="*/ 136 w 203"/>
                <a:gd name="T25" fmla="*/ 147 h 316"/>
                <a:gd name="T26" fmla="*/ 133 w 203"/>
                <a:gd name="T27" fmla="*/ 148 h 316"/>
                <a:gd name="T28" fmla="*/ 70 w 203"/>
                <a:gd name="T29" fmla="*/ 148 h 316"/>
                <a:gd name="T30" fmla="*/ 67 w 203"/>
                <a:gd name="T31" fmla="*/ 147 h 316"/>
                <a:gd name="T32" fmla="*/ 67 w 203"/>
                <a:gd name="T33" fmla="*/ 143 h 316"/>
                <a:gd name="T34" fmla="*/ 95 w 203"/>
                <a:gd name="T35" fmla="*/ 134 h 316"/>
                <a:gd name="T36" fmla="*/ 95 w 203"/>
                <a:gd name="T37" fmla="*/ 130 h 316"/>
                <a:gd name="T38" fmla="*/ 108 w 203"/>
                <a:gd name="T39" fmla="*/ 130 h 316"/>
                <a:gd name="T40" fmla="*/ 108 w 203"/>
                <a:gd name="T41" fmla="*/ 135 h 316"/>
                <a:gd name="T42" fmla="*/ 136 w 203"/>
                <a:gd name="T43" fmla="*/ 143 h 316"/>
                <a:gd name="T44" fmla="*/ 136 w 203"/>
                <a:gd name="T45" fmla="*/ 147 h 316"/>
                <a:gd name="T46" fmla="*/ 158 w 203"/>
                <a:gd name="T47" fmla="*/ 123 h 316"/>
                <a:gd name="T48" fmla="*/ 155 w 203"/>
                <a:gd name="T49" fmla="*/ 126 h 316"/>
                <a:gd name="T50" fmla="*/ 48 w 203"/>
                <a:gd name="T51" fmla="*/ 126 h 316"/>
                <a:gd name="T52" fmla="*/ 45 w 203"/>
                <a:gd name="T53" fmla="*/ 123 h 316"/>
                <a:gd name="T54" fmla="*/ 45 w 203"/>
                <a:gd name="T55" fmla="*/ 51 h 316"/>
                <a:gd name="T56" fmla="*/ 48 w 203"/>
                <a:gd name="T57" fmla="*/ 48 h 316"/>
                <a:gd name="T58" fmla="*/ 155 w 203"/>
                <a:gd name="T59" fmla="*/ 48 h 316"/>
                <a:gd name="T60" fmla="*/ 158 w 203"/>
                <a:gd name="T61" fmla="*/ 51 h 316"/>
                <a:gd name="T62" fmla="*/ 158 w 203"/>
                <a:gd name="T63" fmla="*/ 1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3" h="316">
                  <a:moveTo>
                    <a:pt x="101" y="0"/>
                  </a:moveTo>
                  <a:cubicBezTo>
                    <a:pt x="49" y="0"/>
                    <a:pt x="0" y="42"/>
                    <a:pt x="0" y="95"/>
                  </a:cubicBezTo>
                  <a:cubicBezTo>
                    <a:pt x="0" y="111"/>
                    <a:pt x="8" y="136"/>
                    <a:pt x="21" y="163"/>
                  </a:cubicBezTo>
                  <a:cubicBezTo>
                    <a:pt x="83" y="316"/>
                    <a:pt x="83" y="316"/>
                    <a:pt x="83" y="316"/>
                  </a:cubicBezTo>
                  <a:cubicBezTo>
                    <a:pt x="119" y="316"/>
                    <a:pt x="119" y="316"/>
                    <a:pt x="119" y="31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93" y="139"/>
                    <a:pt x="203" y="112"/>
                    <a:pt x="203" y="95"/>
                  </a:cubicBezTo>
                  <a:cubicBezTo>
                    <a:pt x="203" y="42"/>
                    <a:pt x="155" y="0"/>
                    <a:pt x="101" y="0"/>
                  </a:cubicBezTo>
                  <a:close/>
                  <a:moveTo>
                    <a:pt x="101" y="277"/>
                  </a:moveTo>
                  <a:cubicBezTo>
                    <a:pt x="80" y="222"/>
                    <a:pt x="80" y="222"/>
                    <a:pt x="80" y="222"/>
                  </a:cubicBezTo>
                  <a:cubicBezTo>
                    <a:pt x="123" y="222"/>
                    <a:pt x="123" y="222"/>
                    <a:pt x="123" y="222"/>
                  </a:cubicBezTo>
                  <a:lnTo>
                    <a:pt x="101" y="277"/>
                  </a:lnTo>
                  <a:close/>
                  <a:moveTo>
                    <a:pt x="136" y="147"/>
                  </a:moveTo>
                  <a:cubicBezTo>
                    <a:pt x="135" y="147"/>
                    <a:pt x="134" y="148"/>
                    <a:pt x="133" y="148"/>
                  </a:cubicBezTo>
                  <a:cubicBezTo>
                    <a:pt x="70" y="148"/>
                    <a:pt x="70" y="148"/>
                    <a:pt x="70" y="148"/>
                  </a:cubicBezTo>
                  <a:cubicBezTo>
                    <a:pt x="69" y="148"/>
                    <a:pt x="68" y="147"/>
                    <a:pt x="67" y="147"/>
                  </a:cubicBezTo>
                  <a:cubicBezTo>
                    <a:pt x="66" y="146"/>
                    <a:pt x="67" y="144"/>
                    <a:pt x="67" y="143"/>
                  </a:cubicBezTo>
                  <a:cubicBezTo>
                    <a:pt x="67" y="143"/>
                    <a:pt x="95" y="144"/>
                    <a:pt x="95" y="134"/>
                  </a:cubicBezTo>
                  <a:cubicBezTo>
                    <a:pt x="95" y="133"/>
                    <a:pt x="95" y="131"/>
                    <a:pt x="95" y="130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8" y="131"/>
                    <a:pt x="108" y="134"/>
                    <a:pt x="108" y="135"/>
                  </a:cubicBezTo>
                  <a:cubicBezTo>
                    <a:pt x="108" y="142"/>
                    <a:pt x="136" y="143"/>
                    <a:pt x="136" y="143"/>
                  </a:cubicBezTo>
                  <a:cubicBezTo>
                    <a:pt x="136" y="144"/>
                    <a:pt x="137" y="146"/>
                    <a:pt x="136" y="147"/>
                  </a:cubicBezTo>
                  <a:close/>
                  <a:moveTo>
                    <a:pt x="158" y="123"/>
                  </a:moveTo>
                  <a:cubicBezTo>
                    <a:pt x="158" y="124"/>
                    <a:pt x="157" y="126"/>
                    <a:pt x="155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6" y="126"/>
                    <a:pt x="45" y="124"/>
                    <a:pt x="45" y="123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49"/>
                    <a:pt x="46" y="48"/>
                    <a:pt x="48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7" y="48"/>
                    <a:pt x="158" y="49"/>
                    <a:pt x="158" y="51"/>
                  </a:cubicBezTo>
                  <a:cubicBezTo>
                    <a:pt x="158" y="123"/>
                    <a:pt x="158" y="123"/>
                    <a:pt x="158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C3A40E7-8375-5A04-E550-3D58F2E66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860" y="2876320"/>
              <a:ext cx="32920" cy="30984"/>
            </a:xfrm>
            <a:custGeom>
              <a:avLst/>
              <a:gdLst>
                <a:gd name="T0" fmla="*/ 5 w 7"/>
                <a:gd name="T1" fmla="*/ 1 h 7"/>
                <a:gd name="T2" fmla="*/ 1 w 7"/>
                <a:gd name="T3" fmla="*/ 3 h 7"/>
                <a:gd name="T4" fmla="*/ 3 w 7"/>
                <a:gd name="T5" fmla="*/ 7 h 7"/>
                <a:gd name="T6" fmla="*/ 7 w 7"/>
                <a:gd name="T7" fmla="*/ 5 h 7"/>
                <a:gd name="T8" fmla="*/ 5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3" y="0"/>
                    <a:pt x="1" y="1"/>
                    <a:pt x="1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7"/>
                    <a:pt x="6" y="7"/>
                    <a:pt x="7" y="5"/>
                  </a:cubicBezTo>
                  <a:cubicBezTo>
                    <a:pt x="7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CB26C3B-9EB7-225D-01BA-83686D8CFF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0227" y="2833717"/>
              <a:ext cx="453140" cy="271109"/>
            </a:xfrm>
            <a:custGeom>
              <a:avLst/>
              <a:gdLst>
                <a:gd name="T0" fmla="*/ 1 w 99"/>
                <a:gd name="T1" fmla="*/ 0 h 59"/>
                <a:gd name="T2" fmla="*/ 0 w 99"/>
                <a:gd name="T3" fmla="*/ 0 h 59"/>
                <a:gd name="T4" fmla="*/ 0 w 99"/>
                <a:gd name="T5" fmla="*/ 59 h 59"/>
                <a:gd name="T6" fmla="*/ 99 w 99"/>
                <a:gd name="T7" fmla="*/ 59 h 59"/>
                <a:gd name="T8" fmla="*/ 99 w 99"/>
                <a:gd name="T9" fmla="*/ 0 h 59"/>
                <a:gd name="T10" fmla="*/ 99 w 99"/>
                <a:gd name="T11" fmla="*/ 0 h 59"/>
                <a:gd name="T12" fmla="*/ 1 w 99"/>
                <a:gd name="T13" fmla="*/ 0 h 59"/>
                <a:gd name="T14" fmla="*/ 87 w 99"/>
                <a:gd name="T15" fmla="*/ 13 h 59"/>
                <a:gd name="T16" fmla="*/ 81 w 99"/>
                <a:gd name="T17" fmla="*/ 20 h 59"/>
                <a:gd name="T18" fmla="*/ 81 w 99"/>
                <a:gd name="T19" fmla="*/ 21 h 59"/>
                <a:gd name="T20" fmla="*/ 76 w 99"/>
                <a:gd name="T21" fmla="*/ 39 h 59"/>
                <a:gd name="T22" fmla="*/ 77 w 99"/>
                <a:gd name="T23" fmla="*/ 40 h 59"/>
                <a:gd name="T24" fmla="*/ 79 w 99"/>
                <a:gd name="T25" fmla="*/ 42 h 59"/>
                <a:gd name="T26" fmla="*/ 79 w 99"/>
                <a:gd name="T27" fmla="*/ 42 h 59"/>
                <a:gd name="T28" fmla="*/ 79 w 99"/>
                <a:gd name="T29" fmla="*/ 44 h 59"/>
                <a:gd name="T30" fmla="*/ 78 w 99"/>
                <a:gd name="T31" fmla="*/ 49 h 59"/>
                <a:gd name="T32" fmla="*/ 73 w 99"/>
                <a:gd name="T33" fmla="*/ 52 h 59"/>
                <a:gd name="T34" fmla="*/ 70 w 99"/>
                <a:gd name="T35" fmla="*/ 52 h 59"/>
                <a:gd name="T36" fmla="*/ 67 w 99"/>
                <a:gd name="T37" fmla="*/ 50 h 59"/>
                <a:gd name="T38" fmla="*/ 65 w 99"/>
                <a:gd name="T39" fmla="*/ 44 h 59"/>
                <a:gd name="T40" fmla="*/ 65 w 99"/>
                <a:gd name="T41" fmla="*/ 43 h 59"/>
                <a:gd name="T42" fmla="*/ 54 w 99"/>
                <a:gd name="T43" fmla="*/ 35 h 59"/>
                <a:gd name="T44" fmla="*/ 53 w 99"/>
                <a:gd name="T45" fmla="*/ 35 h 59"/>
                <a:gd name="T46" fmla="*/ 52 w 99"/>
                <a:gd name="T47" fmla="*/ 35 h 59"/>
                <a:gd name="T48" fmla="*/ 48 w 99"/>
                <a:gd name="T49" fmla="*/ 36 h 59"/>
                <a:gd name="T50" fmla="*/ 47 w 99"/>
                <a:gd name="T51" fmla="*/ 36 h 59"/>
                <a:gd name="T52" fmla="*/ 45 w 99"/>
                <a:gd name="T53" fmla="*/ 35 h 59"/>
                <a:gd name="T54" fmla="*/ 45 w 99"/>
                <a:gd name="T55" fmla="*/ 34 h 59"/>
                <a:gd name="T56" fmla="*/ 44 w 99"/>
                <a:gd name="T57" fmla="*/ 34 h 59"/>
                <a:gd name="T58" fmla="*/ 43 w 99"/>
                <a:gd name="T59" fmla="*/ 34 h 59"/>
                <a:gd name="T60" fmla="*/ 26 w 99"/>
                <a:gd name="T61" fmla="*/ 41 h 59"/>
                <a:gd name="T62" fmla="*/ 25 w 99"/>
                <a:gd name="T63" fmla="*/ 42 h 59"/>
                <a:gd name="T64" fmla="*/ 13 w 99"/>
                <a:gd name="T65" fmla="*/ 46 h 59"/>
                <a:gd name="T66" fmla="*/ 11 w 99"/>
                <a:gd name="T67" fmla="*/ 39 h 59"/>
                <a:gd name="T68" fmla="*/ 14 w 99"/>
                <a:gd name="T69" fmla="*/ 35 h 59"/>
                <a:gd name="T70" fmla="*/ 20 w 99"/>
                <a:gd name="T71" fmla="*/ 34 h 59"/>
                <a:gd name="T72" fmla="*/ 23 w 99"/>
                <a:gd name="T73" fmla="*/ 35 h 59"/>
                <a:gd name="T74" fmla="*/ 23 w 99"/>
                <a:gd name="T75" fmla="*/ 36 h 59"/>
                <a:gd name="T76" fmla="*/ 24 w 99"/>
                <a:gd name="T77" fmla="*/ 36 h 59"/>
                <a:gd name="T78" fmla="*/ 41 w 99"/>
                <a:gd name="T79" fmla="*/ 29 h 59"/>
                <a:gd name="T80" fmla="*/ 42 w 99"/>
                <a:gd name="T81" fmla="*/ 28 h 59"/>
                <a:gd name="T82" fmla="*/ 48 w 99"/>
                <a:gd name="T83" fmla="*/ 22 h 59"/>
                <a:gd name="T84" fmla="*/ 51 w 99"/>
                <a:gd name="T85" fmla="*/ 22 h 59"/>
                <a:gd name="T86" fmla="*/ 56 w 99"/>
                <a:gd name="T87" fmla="*/ 27 h 59"/>
                <a:gd name="T88" fmla="*/ 56 w 99"/>
                <a:gd name="T89" fmla="*/ 30 h 59"/>
                <a:gd name="T90" fmla="*/ 57 w 99"/>
                <a:gd name="T91" fmla="*/ 31 h 59"/>
                <a:gd name="T92" fmla="*/ 68 w 99"/>
                <a:gd name="T93" fmla="*/ 39 h 59"/>
                <a:gd name="T94" fmla="*/ 68 w 99"/>
                <a:gd name="T95" fmla="*/ 39 h 59"/>
                <a:gd name="T96" fmla="*/ 69 w 99"/>
                <a:gd name="T97" fmla="*/ 39 h 59"/>
                <a:gd name="T98" fmla="*/ 69 w 99"/>
                <a:gd name="T99" fmla="*/ 39 h 59"/>
                <a:gd name="T100" fmla="*/ 70 w 99"/>
                <a:gd name="T101" fmla="*/ 39 h 59"/>
                <a:gd name="T102" fmla="*/ 71 w 99"/>
                <a:gd name="T103" fmla="*/ 38 h 59"/>
                <a:gd name="T104" fmla="*/ 75 w 99"/>
                <a:gd name="T105" fmla="*/ 19 h 59"/>
                <a:gd name="T106" fmla="*/ 75 w 99"/>
                <a:gd name="T107" fmla="*/ 18 h 59"/>
                <a:gd name="T108" fmla="*/ 75 w 99"/>
                <a:gd name="T109" fmla="*/ 18 h 59"/>
                <a:gd name="T110" fmla="*/ 74 w 99"/>
                <a:gd name="T111" fmla="*/ 9 h 59"/>
                <a:gd name="T112" fmla="*/ 82 w 99"/>
                <a:gd name="T113" fmla="*/ 6 h 59"/>
                <a:gd name="T114" fmla="*/ 87 w 99"/>
                <a:gd name="T115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" h="59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87" y="13"/>
                  </a:moveTo>
                  <a:cubicBezTo>
                    <a:pt x="86" y="16"/>
                    <a:pt x="84" y="19"/>
                    <a:pt x="81" y="20"/>
                  </a:cubicBezTo>
                  <a:cubicBezTo>
                    <a:pt x="81" y="20"/>
                    <a:pt x="81" y="20"/>
                    <a:pt x="81" y="21"/>
                  </a:cubicBezTo>
                  <a:cubicBezTo>
                    <a:pt x="81" y="21"/>
                    <a:pt x="81" y="21"/>
                    <a:pt x="76" y="39"/>
                  </a:cubicBezTo>
                  <a:cubicBezTo>
                    <a:pt x="76" y="39"/>
                    <a:pt x="77" y="40"/>
                    <a:pt x="77" y="40"/>
                  </a:cubicBezTo>
                  <a:cubicBezTo>
                    <a:pt x="77" y="40"/>
                    <a:pt x="78" y="41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4"/>
                    <a:pt x="79" y="44"/>
                  </a:cubicBezTo>
                  <a:cubicBezTo>
                    <a:pt x="79" y="46"/>
                    <a:pt x="79" y="47"/>
                    <a:pt x="78" y="49"/>
                  </a:cubicBezTo>
                  <a:cubicBezTo>
                    <a:pt x="77" y="51"/>
                    <a:pt x="75" y="52"/>
                    <a:pt x="73" y="52"/>
                  </a:cubicBezTo>
                  <a:cubicBezTo>
                    <a:pt x="72" y="52"/>
                    <a:pt x="71" y="52"/>
                    <a:pt x="70" y="52"/>
                  </a:cubicBezTo>
                  <a:cubicBezTo>
                    <a:pt x="69" y="52"/>
                    <a:pt x="68" y="51"/>
                    <a:pt x="67" y="50"/>
                  </a:cubicBezTo>
                  <a:cubicBezTo>
                    <a:pt x="66" y="48"/>
                    <a:pt x="65" y="46"/>
                    <a:pt x="65" y="44"/>
                  </a:cubicBezTo>
                  <a:cubicBezTo>
                    <a:pt x="65" y="44"/>
                    <a:pt x="65" y="44"/>
                    <a:pt x="65" y="43"/>
                  </a:cubicBezTo>
                  <a:cubicBezTo>
                    <a:pt x="65" y="43"/>
                    <a:pt x="65" y="43"/>
                    <a:pt x="54" y="35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5"/>
                    <a:pt x="53" y="35"/>
                    <a:pt x="52" y="35"/>
                  </a:cubicBezTo>
                  <a:cubicBezTo>
                    <a:pt x="51" y="36"/>
                    <a:pt x="49" y="36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5"/>
                    <a:pt x="46" y="35"/>
                    <a:pt x="45" y="35"/>
                  </a:cubicBezTo>
                  <a:cubicBezTo>
                    <a:pt x="45" y="35"/>
                    <a:pt x="45" y="34"/>
                    <a:pt x="45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3" y="34"/>
                    <a:pt x="43" y="34"/>
                  </a:cubicBezTo>
                  <a:cubicBezTo>
                    <a:pt x="43" y="34"/>
                    <a:pt x="43" y="34"/>
                    <a:pt x="26" y="41"/>
                  </a:cubicBezTo>
                  <a:cubicBezTo>
                    <a:pt x="25" y="41"/>
                    <a:pt x="25" y="41"/>
                    <a:pt x="25" y="42"/>
                  </a:cubicBezTo>
                  <a:cubicBezTo>
                    <a:pt x="24" y="47"/>
                    <a:pt x="17" y="49"/>
                    <a:pt x="13" y="46"/>
                  </a:cubicBezTo>
                  <a:cubicBezTo>
                    <a:pt x="12" y="44"/>
                    <a:pt x="11" y="42"/>
                    <a:pt x="11" y="39"/>
                  </a:cubicBezTo>
                  <a:cubicBezTo>
                    <a:pt x="12" y="37"/>
                    <a:pt x="13" y="36"/>
                    <a:pt x="14" y="35"/>
                  </a:cubicBezTo>
                  <a:cubicBezTo>
                    <a:pt x="16" y="34"/>
                    <a:pt x="18" y="33"/>
                    <a:pt x="20" y="34"/>
                  </a:cubicBezTo>
                  <a:cubicBezTo>
                    <a:pt x="21" y="34"/>
                    <a:pt x="22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6"/>
                    <a:pt x="41" y="29"/>
                  </a:cubicBezTo>
                  <a:cubicBezTo>
                    <a:pt x="42" y="29"/>
                    <a:pt x="42" y="28"/>
                    <a:pt x="42" y="28"/>
                  </a:cubicBezTo>
                  <a:cubicBezTo>
                    <a:pt x="42" y="25"/>
                    <a:pt x="45" y="23"/>
                    <a:pt x="48" y="22"/>
                  </a:cubicBezTo>
                  <a:cubicBezTo>
                    <a:pt x="49" y="22"/>
                    <a:pt x="50" y="22"/>
                    <a:pt x="51" y="22"/>
                  </a:cubicBezTo>
                  <a:cubicBezTo>
                    <a:pt x="53" y="23"/>
                    <a:pt x="55" y="25"/>
                    <a:pt x="56" y="27"/>
                  </a:cubicBezTo>
                  <a:cubicBezTo>
                    <a:pt x="56" y="28"/>
                    <a:pt x="56" y="29"/>
                    <a:pt x="56" y="30"/>
                  </a:cubicBezTo>
                  <a:cubicBezTo>
                    <a:pt x="56" y="31"/>
                    <a:pt x="56" y="31"/>
                    <a:pt x="57" y="31"/>
                  </a:cubicBezTo>
                  <a:cubicBezTo>
                    <a:pt x="57" y="31"/>
                    <a:pt x="57" y="31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5" y="19"/>
                  </a:cubicBezTo>
                  <a:cubicBezTo>
                    <a:pt x="76" y="19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2" y="16"/>
                    <a:pt x="72" y="12"/>
                    <a:pt x="74" y="9"/>
                  </a:cubicBezTo>
                  <a:cubicBezTo>
                    <a:pt x="75" y="7"/>
                    <a:pt x="79" y="5"/>
                    <a:pt x="82" y="6"/>
                  </a:cubicBezTo>
                  <a:cubicBezTo>
                    <a:pt x="85" y="7"/>
                    <a:pt x="87" y="10"/>
                    <a:pt x="8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236EFBF-3CEC-F783-B9F8-53172572BC27}"/>
              </a:ext>
            </a:extLst>
          </p:cNvPr>
          <p:cNvSpPr/>
          <p:nvPr/>
        </p:nvSpPr>
        <p:spPr>
          <a:xfrm>
            <a:off x="9810761" y="3144373"/>
            <a:ext cx="1225947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8FA009-5CE2-2524-7B83-38E76AF42718}"/>
              </a:ext>
            </a:extLst>
          </p:cNvPr>
          <p:cNvSpPr/>
          <p:nvPr/>
        </p:nvSpPr>
        <p:spPr>
          <a:xfrm>
            <a:off x="4051030" y="3401948"/>
            <a:ext cx="1534702" cy="827808"/>
          </a:xfrm>
          <a:prstGeom prst="rect">
            <a:avLst/>
          </a:prstGeom>
          <a:noFill/>
          <a:ln w="3175" cap="flat" cmpd="sng" algn="ctr">
            <a:noFill/>
            <a:prstDash val="sysDot"/>
          </a:ln>
          <a:effectLst/>
        </p:spPr>
        <p:txBody>
          <a:bodyPr vert="horz" lIns="0" tIns="0" rIns="0" b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Retaining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85D54F-D9AC-88CD-02F9-22A2CFFCD7E6}"/>
              </a:ext>
            </a:extLst>
          </p:cNvPr>
          <p:cNvGrpSpPr/>
          <p:nvPr/>
        </p:nvGrpSpPr>
        <p:grpSpPr>
          <a:xfrm>
            <a:off x="4284624" y="1721324"/>
            <a:ext cx="929638" cy="1444291"/>
            <a:chOff x="4198397" y="2578100"/>
            <a:chExt cx="929517" cy="1444625"/>
          </a:xfrm>
          <a:solidFill>
            <a:schemeClr val="accent4">
              <a:lumMod val="75000"/>
            </a:schemeClr>
          </a:solidFill>
        </p:grpSpPr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6205D2AF-23C4-574B-C67F-26BE5A82B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664" y="2816289"/>
              <a:ext cx="85206" cy="187840"/>
            </a:xfrm>
            <a:custGeom>
              <a:avLst/>
              <a:gdLst>
                <a:gd name="T0" fmla="*/ 6 w 19"/>
                <a:gd name="T1" fmla="*/ 39 h 41"/>
                <a:gd name="T2" fmla="*/ 6 w 19"/>
                <a:gd name="T3" fmla="*/ 41 h 41"/>
                <a:gd name="T4" fmla="*/ 13 w 19"/>
                <a:gd name="T5" fmla="*/ 41 h 41"/>
                <a:gd name="T6" fmla="*/ 13 w 19"/>
                <a:gd name="T7" fmla="*/ 39 h 41"/>
                <a:gd name="T8" fmla="*/ 19 w 19"/>
                <a:gd name="T9" fmla="*/ 32 h 41"/>
                <a:gd name="T10" fmla="*/ 19 w 19"/>
                <a:gd name="T11" fmla="*/ 27 h 41"/>
                <a:gd name="T12" fmla="*/ 17 w 19"/>
                <a:gd name="T13" fmla="*/ 23 h 41"/>
                <a:gd name="T14" fmla="*/ 11 w 19"/>
                <a:gd name="T15" fmla="*/ 16 h 41"/>
                <a:gd name="T16" fmla="*/ 8 w 19"/>
                <a:gd name="T17" fmla="*/ 11 h 41"/>
                <a:gd name="T18" fmla="*/ 8 w 19"/>
                <a:gd name="T19" fmla="*/ 9 h 41"/>
                <a:gd name="T20" fmla="*/ 9 w 19"/>
                <a:gd name="T21" fmla="*/ 7 h 41"/>
                <a:gd name="T22" fmla="*/ 10 w 19"/>
                <a:gd name="T23" fmla="*/ 8 h 41"/>
                <a:gd name="T24" fmla="*/ 10 w 19"/>
                <a:gd name="T25" fmla="*/ 15 h 41"/>
                <a:gd name="T26" fmla="*/ 18 w 19"/>
                <a:gd name="T27" fmla="*/ 15 h 41"/>
                <a:gd name="T28" fmla="*/ 18 w 19"/>
                <a:gd name="T29" fmla="*/ 8 h 41"/>
                <a:gd name="T30" fmla="*/ 13 w 19"/>
                <a:gd name="T31" fmla="*/ 2 h 41"/>
                <a:gd name="T32" fmla="*/ 13 w 19"/>
                <a:gd name="T33" fmla="*/ 0 h 41"/>
                <a:gd name="T34" fmla="*/ 6 w 19"/>
                <a:gd name="T35" fmla="*/ 0 h 41"/>
                <a:gd name="T36" fmla="*/ 6 w 19"/>
                <a:gd name="T37" fmla="*/ 2 h 41"/>
                <a:gd name="T38" fmla="*/ 0 w 19"/>
                <a:gd name="T39" fmla="*/ 9 h 41"/>
                <a:gd name="T40" fmla="*/ 0 w 19"/>
                <a:gd name="T41" fmla="*/ 13 h 41"/>
                <a:gd name="T42" fmla="*/ 3 w 19"/>
                <a:gd name="T43" fmla="*/ 19 h 41"/>
                <a:gd name="T44" fmla="*/ 9 w 19"/>
                <a:gd name="T45" fmla="*/ 25 h 41"/>
                <a:gd name="T46" fmla="*/ 10 w 19"/>
                <a:gd name="T47" fmla="*/ 28 h 41"/>
                <a:gd name="T48" fmla="*/ 10 w 19"/>
                <a:gd name="T49" fmla="*/ 32 h 41"/>
                <a:gd name="T50" fmla="*/ 9 w 19"/>
                <a:gd name="T51" fmla="*/ 34 h 41"/>
                <a:gd name="T52" fmla="*/ 7 w 19"/>
                <a:gd name="T53" fmla="*/ 32 h 41"/>
                <a:gd name="T54" fmla="*/ 7 w 19"/>
                <a:gd name="T55" fmla="*/ 24 h 41"/>
                <a:gd name="T56" fmla="*/ 0 w 19"/>
                <a:gd name="T57" fmla="*/ 24 h 41"/>
                <a:gd name="T58" fmla="*/ 0 w 19"/>
                <a:gd name="T59" fmla="*/ 32 h 41"/>
                <a:gd name="T60" fmla="*/ 6 w 19"/>
                <a:gd name="T61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" h="41">
                  <a:moveTo>
                    <a:pt x="6" y="39"/>
                  </a:moveTo>
                  <a:cubicBezTo>
                    <a:pt x="6" y="39"/>
                    <a:pt x="6" y="39"/>
                    <a:pt x="6" y="41"/>
                  </a:cubicBezTo>
                  <a:cubicBezTo>
                    <a:pt x="6" y="41"/>
                    <a:pt x="6" y="41"/>
                    <a:pt x="13" y="41"/>
                  </a:cubicBezTo>
                  <a:cubicBezTo>
                    <a:pt x="13" y="41"/>
                    <a:pt x="13" y="41"/>
                    <a:pt x="13" y="39"/>
                  </a:cubicBezTo>
                  <a:cubicBezTo>
                    <a:pt x="17" y="38"/>
                    <a:pt x="19" y="36"/>
                    <a:pt x="19" y="32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8" y="24"/>
                    <a:pt x="17" y="23"/>
                  </a:cubicBezTo>
                  <a:cubicBezTo>
                    <a:pt x="17" y="22"/>
                    <a:pt x="14" y="20"/>
                    <a:pt x="11" y="16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11"/>
                    <a:pt x="8" y="11"/>
                    <a:pt x="8" y="9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8"/>
                    <a:pt x="10" y="8"/>
                    <a:pt x="10" y="15"/>
                  </a:cubicBezTo>
                  <a:cubicBezTo>
                    <a:pt x="10" y="15"/>
                    <a:pt x="10" y="15"/>
                    <a:pt x="18" y="15"/>
                  </a:cubicBezTo>
                  <a:cubicBezTo>
                    <a:pt x="18" y="15"/>
                    <a:pt x="18" y="15"/>
                    <a:pt x="18" y="8"/>
                  </a:cubicBezTo>
                  <a:cubicBezTo>
                    <a:pt x="18" y="5"/>
                    <a:pt x="16" y="3"/>
                    <a:pt x="13" y="2"/>
                  </a:cubicBezTo>
                  <a:cubicBezTo>
                    <a:pt x="13" y="2"/>
                    <a:pt x="13" y="2"/>
                    <a:pt x="13" y="0"/>
                  </a:cubicBezTo>
                  <a:cubicBezTo>
                    <a:pt x="13" y="0"/>
                    <a:pt x="13" y="0"/>
                    <a:pt x="6" y="0"/>
                  </a:cubicBezTo>
                  <a:cubicBezTo>
                    <a:pt x="6" y="0"/>
                    <a:pt x="6" y="0"/>
                    <a:pt x="6" y="2"/>
                  </a:cubicBezTo>
                  <a:cubicBezTo>
                    <a:pt x="2" y="3"/>
                    <a:pt x="0" y="5"/>
                    <a:pt x="0" y="9"/>
                  </a:cubicBezTo>
                  <a:cubicBezTo>
                    <a:pt x="0" y="9"/>
                    <a:pt x="0" y="9"/>
                    <a:pt x="0" y="13"/>
                  </a:cubicBezTo>
                  <a:cubicBezTo>
                    <a:pt x="0" y="15"/>
                    <a:pt x="1" y="17"/>
                    <a:pt x="3" y="19"/>
                  </a:cubicBezTo>
                  <a:cubicBezTo>
                    <a:pt x="7" y="22"/>
                    <a:pt x="9" y="24"/>
                    <a:pt x="9" y="25"/>
                  </a:cubicBezTo>
                  <a:cubicBezTo>
                    <a:pt x="10" y="26"/>
                    <a:pt x="10" y="27"/>
                    <a:pt x="10" y="28"/>
                  </a:cubicBezTo>
                  <a:cubicBezTo>
                    <a:pt x="10" y="28"/>
                    <a:pt x="10" y="28"/>
                    <a:pt x="10" y="32"/>
                  </a:cubicBezTo>
                  <a:cubicBezTo>
                    <a:pt x="10" y="33"/>
                    <a:pt x="10" y="34"/>
                    <a:pt x="9" y="34"/>
                  </a:cubicBezTo>
                  <a:cubicBezTo>
                    <a:pt x="8" y="34"/>
                    <a:pt x="7" y="33"/>
                    <a:pt x="7" y="32"/>
                  </a:cubicBezTo>
                  <a:cubicBezTo>
                    <a:pt x="7" y="32"/>
                    <a:pt x="7" y="32"/>
                    <a:pt x="7" y="24"/>
                  </a:cubicBezTo>
                  <a:cubicBezTo>
                    <a:pt x="7" y="24"/>
                    <a:pt x="7" y="24"/>
                    <a:pt x="0" y="24"/>
                  </a:cubicBezTo>
                  <a:cubicBezTo>
                    <a:pt x="0" y="24"/>
                    <a:pt x="0" y="24"/>
                    <a:pt x="0" y="32"/>
                  </a:cubicBezTo>
                  <a:cubicBezTo>
                    <a:pt x="0" y="36"/>
                    <a:pt x="2" y="38"/>
                    <a:pt x="6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DBD0FA3C-DFD8-201C-B6B6-667E4A511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028" y="3040922"/>
              <a:ext cx="123936" cy="34857"/>
            </a:xfrm>
            <a:custGeom>
              <a:avLst/>
              <a:gdLst>
                <a:gd name="T0" fmla="*/ 7 w 27"/>
                <a:gd name="T1" fmla="*/ 5 h 8"/>
                <a:gd name="T2" fmla="*/ 5 w 27"/>
                <a:gd name="T3" fmla="*/ 6 h 8"/>
                <a:gd name="T4" fmla="*/ 0 w 27"/>
                <a:gd name="T5" fmla="*/ 8 h 8"/>
                <a:gd name="T6" fmla="*/ 9 w 27"/>
                <a:gd name="T7" fmla="*/ 7 h 8"/>
                <a:gd name="T8" fmla="*/ 10 w 27"/>
                <a:gd name="T9" fmla="*/ 7 h 8"/>
                <a:gd name="T10" fmla="*/ 13 w 27"/>
                <a:gd name="T11" fmla="*/ 5 h 8"/>
                <a:gd name="T12" fmla="*/ 27 w 27"/>
                <a:gd name="T13" fmla="*/ 1 h 8"/>
                <a:gd name="T14" fmla="*/ 25 w 27"/>
                <a:gd name="T15" fmla="*/ 0 h 8"/>
                <a:gd name="T16" fmla="*/ 7 w 2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8">
                  <a:moveTo>
                    <a:pt x="7" y="5"/>
                  </a:moveTo>
                  <a:cubicBezTo>
                    <a:pt x="6" y="5"/>
                    <a:pt x="6" y="6"/>
                    <a:pt x="5" y="6"/>
                  </a:cubicBezTo>
                  <a:cubicBezTo>
                    <a:pt x="4" y="7"/>
                    <a:pt x="2" y="8"/>
                    <a:pt x="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10" y="7"/>
                  </a:cubicBezTo>
                  <a:cubicBezTo>
                    <a:pt x="11" y="6"/>
                    <a:pt x="12" y="6"/>
                    <a:pt x="13" y="5"/>
                  </a:cubicBezTo>
                  <a:cubicBezTo>
                    <a:pt x="18" y="3"/>
                    <a:pt x="23" y="1"/>
                    <a:pt x="27" y="1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21" y="0"/>
                    <a:pt x="13" y="3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9" name="Freeform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F4A28DFA-C28B-C340-2F9E-EE240D8595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8397" y="2578100"/>
              <a:ext cx="929517" cy="1444625"/>
            </a:xfrm>
            <a:custGeom>
              <a:avLst/>
              <a:gdLst>
                <a:gd name="T0" fmla="*/ 0 w 203"/>
                <a:gd name="T1" fmla="*/ 95 h 316"/>
                <a:gd name="T2" fmla="*/ 83 w 203"/>
                <a:gd name="T3" fmla="*/ 316 h 316"/>
                <a:gd name="T4" fmla="*/ 180 w 203"/>
                <a:gd name="T5" fmla="*/ 170 h 316"/>
                <a:gd name="T6" fmla="*/ 102 w 203"/>
                <a:gd name="T7" fmla="*/ 0 h 316"/>
                <a:gd name="T8" fmla="*/ 107 w 203"/>
                <a:gd name="T9" fmla="*/ 46 h 316"/>
                <a:gd name="T10" fmla="*/ 132 w 203"/>
                <a:gd name="T11" fmla="*/ 72 h 316"/>
                <a:gd name="T12" fmla="*/ 107 w 203"/>
                <a:gd name="T13" fmla="*/ 98 h 316"/>
                <a:gd name="T14" fmla="*/ 81 w 203"/>
                <a:gd name="T15" fmla="*/ 72 h 316"/>
                <a:gd name="T16" fmla="*/ 102 w 203"/>
                <a:gd name="T17" fmla="*/ 277 h 316"/>
                <a:gd name="T18" fmla="*/ 123 w 203"/>
                <a:gd name="T19" fmla="*/ 222 h 316"/>
                <a:gd name="T20" fmla="*/ 169 w 203"/>
                <a:gd name="T21" fmla="*/ 110 h 316"/>
                <a:gd name="T22" fmla="*/ 140 w 203"/>
                <a:gd name="T23" fmla="*/ 123 h 316"/>
                <a:gd name="T24" fmla="*/ 135 w 203"/>
                <a:gd name="T25" fmla="*/ 126 h 316"/>
                <a:gd name="T26" fmla="*/ 115 w 203"/>
                <a:gd name="T27" fmla="*/ 132 h 316"/>
                <a:gd name="T28" fmla="*/ 98 w 203"/>
                <a:gd name="T29" fmla="*/ 135 h 316"/>
                <a:gd name="T30" fmla="*/ 76 w 203"/>
                <a:gd name="T31" fmla="*/ 135 h 316"/>
                <a:gd name="T32" fmla="*/ 56 w 203"/>
                <a:gd name="T33" fmla="*/ 143 h 316"/>
                <a:gd name="T34" fmla="*/ 49 w 203"/>
                <a:gd name="T35" fmla="*/ 146 h 316"/>
                <a:gd name="T36" fmla="*/ 63 w 203"/>
                <a:gd name="T37" fmla="*/ 132 h 316"/>
                <a:gd name="T38" fmla="*/ 87 w 203"/>
                <a:gd name="T39" fmla="*/ 132 h 316"/>
                <a:gd name="T40" fmla="*/ 108 w 203"/>
                <a:gd name="T41" fmla="*/ 131 h 316"/>
                <a:gd name="T42" fmla="*/ 116 w 203"/>
                <a:gd name="T43" fmla="*/ 128 h 316"/>
                <a:gd name="T44" fmla="*/ 136 w 203"/>
                <a:gd name="T45" fmla="*/ 121 h 316"/>
                <a:gd name="T46" fmla="*/ 162 w 203"/>
                <a:gd name="T47" fmla="*/ 109 h 316"/>
                <a:gd name="T48" fmla="*/ 163 w 203"/>
                <a:gd name="T49" fmla="*/ 105 h 316"/>
                <a:gd name="T50" fmla="*/ 161 w 203"/>
                <a:gd name="T51" fmla="*/ 105 h 316"/>
                <a:gd name="T52" fmla="*/ 158 w 203"/>
                <a:gd name="T53" fmla="*/ 105 h 316"/>
                <a:gd name="T54" fmla="*/ 141 w 203"/>
                <a:gd name="T55" fmla="*/ 111 h 316"/>
                <a:gd name="T56" fmla="*/ 140 w 203"/>
                <a:gd name="T57" fmla="*/ 111 h 316"/>
                <a:gd name="T58" fmla="*/ 131 w 203"/>
                <a:gd name="T59" fmla="*/ 114 h 316"/>
                <a:gd name="T60" fmla="*/ 115 w 203"/>
                <a:gd name="T61" fmla="*/ 124 h 316"/>
                <a:gd name="T62" fmla="*/ 112 w 203"/>
                <a:gd name="T63" fmla="*/ 126 h 316"/>
                <a:gd name="T64" fmla="*/ 108 w 203"/>
                <a:gd name="T65" fmla="*/ 127 h 316"/>
                <a:gd name="T66" fmla="*/ 87 w 203"/>
                <a:gd name="T67" fmla="*/ 129 h 316"/>
                <a:gd name="T68" fmla="*/ 93 w 203"/>
                <a:gd name="T69" fmla="*/ 125 h 316"/>
                <a:gd name="T70" fmla="*/ 108 w 203"/>
                <a:gd name="T71" fmla="*/ 124 h 316"/>
                <a:gd name="T72" fmla="*/ 110 w 203"/>
                <a:gd name="T73" fmla="*/ 123 h 316"/>
                <a:gd name="T74" fmla="*/ 114 w 203"/>
                <a:gd name="T75" fmla="*/ 121 h 316"/>
                <a:gd name="T76" fmla="*/ 118 w 203"/>
                <a:gd name="T77" fmla="*/ 119 h 316"/>
                <a:gd name="T78" fmla="*/ 127 w 203"/>
                <a:gd name="T79" fmla="*/ 115 h 316"/>
                <a:gd name="T80" fmla="*/ 127 w 203"/>
                <a:gd name="T81" fmla="*/ 114 h 316"/>
                <a:gd name="T82" fmla="*/ 124 w 203"/>
                <a:gd name="T83" fmla="*/ 111 h 316"/>
                <a:gd name="T84" fmla="*/ 115 w 203"/>
                <a:gd name="T85" fmla="*/ 111 h 316"/>
                <a:gd name="T86" fmla="*/ 108 w 203"/>
                <a:gd name="T87" fmla="*/ 114 h 316"/>
                <a:gd name="T88" fmla="*/ 108 w 203"/>
                <a:gd name="T89" fmla="*/ 114 h 316"/>
                <a:gd name="T90" fmla="*/ 73 w 203"/>
                <a:gd name="T91" fmla="*/ 105 h 316"/>
                <a:gd name="T92" fmla="*/ 51 w 203"/>
                <a:gd name="T93" fmla="*/ 110 h 316"/>
                <a:gd name="T94" fmla="*/ 38 w 203"/>
                <a:gd name="T95" fmla="*/ 119 h 316"/>
                <a:gd name="T96" fmla="*/ 33 w 203"/>
                <a:gd name="T97" fmla="*/ 118 h 316"/>
                <a:gd name="T98" fmla="*/ 45 w 203"/>
                <a:gd name="T99" fmla="*/ 109 h 316"/>
                <a:gd name="T100" fmla="*/ 51 w 203"/>
                <a:gd name="T101" fmla="*/ 105 h 316"/>
                <a:gd name="T102" fmla="*/ 92 w 203"/>
                <a:gd name="T103" fmla="*/ 107 h 316"/>
                <a:gd name="T104" fmla="*/ 108 w 203"/>
                <a:gd name="T105" fmla="*/ 110 h 316"/>
                <a:gd name="T106" fmla="*/ 124 w 203"/>
                <a:gd name="T107" fmla="*/ 107 h 316"/>
                <a:gd name="T108" fmla="*/ 132 w 203"/>
                <a:gd name="T109" fmla="*/ 104 h 316"/>
                <a:gd name="T110" fmla="*/ 160 w 203"/>
                <a:gd name="T111" fmla="*/ 101 h 316"/>
                <a:gd name="T112" fmla="*/ 163 w 203"/>
                <a:gd name="T113" fmla="*/ 101 h 316"/>
                <a:gd name="T114" fmla="*/ 170 w 203"/>
                <a:gd name="T115" fmla="*/ 108 h 316"/>
                <a:gd name="T116" fmla="*/ 169 w 203"/>
                <a:gd name="T117" fmla="*/ 11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316">
                  <a:moveTo>
                    <a:pt x="102" y="0"/>
                  </a:moveTo>
                  <a:cubicBezTo>
                    <a:pt x="49" y="0"/>
                    <a:pt x="0" y="42"/>
                    <a:pt x="0" y="95"/>
                  </a:cubicBezTo>
                  <a:cubicBezTo>
                    <a:pt x="0" y="111"/>
                    <a:pt x="9" y="136"/>
                    <a:pt x="21" y="163"/>
                  </a:cubicBezTo>
                  <a:cubicBezTo>
                    <a:pt x="83" y="316"/>
                    <a:pt x="83" y="316"/>
                    <a:pt x="83" y="316"/>
                  </a:cubicBezTo>
                  <a:cubicBezTo>
                    <a:pt x="119" y="316"/>
                    <a:pt x="119" y="316"/>
                    <a:pt x="119" y="31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93" y="139"/>
                    <a:pt x="203" y="112"/>
                    <a:pt x="203" y="95"/>
                  </a:cubicBezTo>
                  <a:cubicBezTo>
                    <a:pt x="203" y="42"/>
                    <a:pt x="155" y="0"/>
                    <a:pt x="102" y="0"/>
                  </a:cubicBezTo>
                  <a:close/>
                  <a:moveTo>
                    <a:pt x="89" y="54"/>
                  </a:moveTo>
                  <a:cubicBezTo>
                    <a:pt x="93" y="49"/>
                    <a:pt x="100" y="46"/>
                    <a:pt x="107" y="46"/>
                  </a:cubicBezTo>
                  <a:cubicBezTo>
                    <a:pt x="114" y="46"/>
                    <a:pt x="120" y="49"/>
                    <a:pt x="125" y="54"/>
                  </a:cubicBezTo>
                  <a:cubicBezTo>
                    <a:pt x="129" y="59"/>
                    <a:pt x="132" y="65"/>
                    <a:pt x="132" y="72"/>
                  </a:cubicBezTo>
                  <a:cubicBezTo>
                    <a:pt x="132" y="79"/>
                    <a:pt x="129" y="85"/>
                    <a:pt x="125" y="90"/>
                  </a:cubicBezTo>
                  <a:cubicBezTo>
                    <a:pt x="120" y="95"/>
                    <a:pt x="114" y="98"/>
                    <a:pt x="107" y="98"/>
                  </a:cubicBezTo>
                  <a:cubicBezTo>
                    <a:pt x="100" y="98"/>
                    <a:pt x="93" y="95"/>
                    <a:pt x="89" y="90"/>
                  </a:cubicBezTo>
                  <a:cubicBezTo>
                    <a:pt x="84" y="85"/>
                    <a:pt x="81" y="79"/>
                    <a:pt x="81" y="72"/>
                  </a:cubicBezTo>
                  <a:cubicBezTo>
                    <a:pt x="81" y="65"/>
                    <a:pt x="84" y="59"/>
                    <a:pt x="89" y="54"/>
                  </a:cubicBezTo>
                  <a:close/>
                  <a:moveTo>
                    <a:pt x="102" y="277"/>
                  </a:moveTo>
                  <a:cubicBezTo>
                    <a:pt x="80" y="222"/>
                    <a:pt x="80" y="222"/>
                    <a:pt x="80" y="222"/>
                  </a:cubicBezTo>
                  <a:cubicBezTo>
                    <a:pt x="123" y="222"/>
                    <a:pt x="123" y="222"/>
                    <a:pt x="123" y="222"/>
                  </a:cubicBezTo>
                  <a:lnTo>
                    <a:pt x="102" y="277"/>
                  </a:lnTo>
                  <a:close/>
                  <a:moveTo>
                    <a:pt x="169" y="110"/>
                  </a:moveTo>
                  <a:cubicBezTo>
                    <a:pt x="168" y="110"/>
                    <a:pt x="166" y="112"/>
                    <a:pt x="162" y="113"/>
                  </a:cubicBezTo>
                  <a:cubicBezTo>
                    <a:pt x="154" y="117"/>
                    <a:pt x="142" y="123"/>
                    <a:pt x="140" y="123"/>
                  </a:cubicBezTo>
                  <a:cubicBezTo>
                    <a:pt x="140" y="124"/>
                    <a:pt x="139" y="124"/>
                    <a:pt x="138" y="125"/>
                  </a:cubicBezTo>
                  <a:cubicBezTo>
                    <a:pt x="137" y="125"/>
                    <a:pt x="136" y="126"/>
                    <a:pt x="135" y="126"/>
                  </a:cubicBezTo>
                  <a:cubicBezTo>
                    <a:pt x="133" y="126"/>
                    <a:pt x="118" y="131"/>
                    <a:pt x="117" y="131"/>
                  </a:cubicBezTo>
                  <a:cubicBezTo>
                    <a:pt x="116" y="131"/>
                    <a:pt x="115" y="132"/>
                    <a:pt x="115" y="132"/>
                  </a:cubicBezTo>
                  <a:cubicBezTo>
                    <a:pt x="112" y="133"/>
                    <a:pt x="109" y="135"/>
                    <a:pt x="107" y="135"/>
                  </a:cubicBezTo>
                  <a:cubicBezTo>
                    <a:pt x="105" y="134"/>
                    <a:pt x="102" y="135"/>
                    <a:pt x="98" y="135"/>
                  </a:cubicBezTo>
                  <a:cubicBezTo>
                    <a:pt x="95" y="135"/>
                    <a:pt x="91" y="135"/>
                    <a:pt x="87" y="136"/>
                  </a:cubicBezTo>
                  <a:cubicBezTo>
                    <a:pt x="83" y="136"/>
                    <a:pt x="79" y="135"/>
                    <a:pt x="76" y="135"/>
                  </a:cubicBezTo>
                  <a:cubicBezTo>
                    <a:pt x="71" y="135"/>
                    <a:pt x="68" y="135"/>
                    <a:pt x="64" y="135"/>
                  </a:cubicBezTo>
                  <a:cubicBezTo>
                    <a:pt x="63" y="136"/>
                    <a:pt x="60" y="139"/>
                    <a:pt x="56" y="143"/>
                  </a:cubicBezTo>
                  <a:cubicBezTo>
                    <a:pt x="55" y="145"/>
                    <a:pt x="53" y="147"/>
                    <a:pt x="51" y="149"/>
                  </a:cubicBezTo>
                  <a:cubicBezTo>
                    <a:pt x="51" y="148"/>
                    <a:pt x="50" y="147"/>
                    <a:pt x="49" y="146"/>
                  </a:cubicBezTo>
                  <a:cubicBezTo>
                    <a:pt x="51" y="144"/>
                    <a:pt x="53" y="142"/>
                    <a:pt x="54" y="139"/>
                  </a:cubicBezTo>
                  <a:cubicBezTo>
                    <a:pt x="58" y="136"/>
                    <a:pt x="61" y="133"/>
                    <a:pt x="63" y="132"/>
                  </a:cubicBezTo>
                  <a:cubicBezTo>
                    <a:pt x="67" y="131"/>
                    <a:pt x="71" y="131"/>
                    <a:pt x="76" y="132"/>
                  </a:cubicBezTo>
                  <a:cubicBezTo>
                    <a:pt x="79" y="132"/>
                    <a:pt x="83" y="132"/>
                    <a:pt x="87" y="132"/>
                  </a:cubicBezTo>
                  <a:cubicBezTo>
                    <a:pt x="91" y="132"/>
                    <a:pt x="94" y="131"/>
                    <a:pt x="97" y="131"/>
                  </a:cubicBezTo>
                  <a:cubicBezTo>
                    <a:pt x="102" y="131"/>
                    <a:pt x="106" y="131"/>
                    <a:pt x="108" y="131"/>
                  </a:cubicBezTo>
                  <a:cubicBezTo>
                    <a:pt x="109" y="131"/>
                    <a:pt x="111" y="130"/>
                    <a:pt x="113" y="129"/>
                  </a:cubicBezTo>
                  <a:cubicBezTo>
                    <a:pt x="114" y="128"/>
                    <a:pt x="115" y="128"/>
                    <a:pt x="116" y="128"/>
                  </a:cubicBezTo>
                  <a:cubicBezTo>
                    <a:pt x="117" y="127"/>
                    <a:pt x="132" y="123"/>
                    <a:pt x="134" y="122"/>
                  </a:cubicBezTo>
                  <a:cubicBezTo>
                    <a:pt x="134" y="122"/>
                    <a:pt x="135" y="122"/>
                    <a:pt x="136" y="121"/>
                  </a:cubicBezTo>
                  <a:cubicBezTo>
                    <a:pt x="137" y="121"/>
                    <a:pt x="138" y="120"/>
                    <a:pt x="139" y="120"/>
                  </a:cubicBezTo>
                  <a:cubicBezTo>
                    <a:pt x="140" y="119"/>
                    <a:pt x="153" y="114"/>
                    <a:pt x="162" y="109"/>
                  </a:cubicBezTo>
                  <a:cubicBezTo>
                    <a:pt x="164" y="109"/>
                    <a:pt x="165" y="108"/>
                    <a:pt x="166" y="108"/>
                  </a:cubicBezTo>
                  <a:cubicBezTo>
                    <a:pt x="166" y="106"/>
                    <a:pt x="165" y="105"/>
                    <a:pt x="163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2" y="105"/>
                    <a:pt x="162" y="105"/>
                    <a:pt x="161" y="105"/>
                  </a:cubicBezTo>
                  <a:cubicBezTo>
                    <a:pt x="161" y="105"/>
                    <a:pt x="160" y="105"/>
                    <a:pt x="160" y="105"/>
                  </a:cubicBezTo>
                  <a:cubicBezTo>
                    <a:pt x="159" y="105"/>
                    <a:pt x="158" y="105"/>
                    <a:pt x="158" y="105"/>
                  </a:cubicBezTo>
                  <a:cubicBezTo>
                    <a:pt x="156" y="105"/>
                    <a:pt x="154" y="106"/>
                    <a:pt x="151" y="106"/>
                  </a:cubicBezTo>
                  <a:cubicBezTo>
                    <a:pt x="148" y="108"/>
                    <a:pt x="144" y="109"/>
                    <a:pt x="141" y="111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6" y="112"/>
                    <a:pt x="133" y="113"/>
                    <a:pt x="131" y="114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9" y="120"/>
                    <a:pt x="119" y="123"/>
                  </a:cubicBezTo>
                  <a:cubicBezTo>
                    <a:pt x="118" y="123"/>
                    <a:pt x="116" y="124"/>
                    <a:pt x="115" y="124"/>
                  </a:cubicBezTo>
                  <a:cubicBezTo>
                    <a:pt x="115" y="125"/>
                    <a:pt x="114" y="125"/>
                    <a:pt x="113" y="125"/>
                  </a:cubicBezTo>
                  <a:cubicBezTo>
                    <a:pt x="113" y="125"/>
                    <a:pt x="112" y="126"/>
                    <a:pt x="112" y="126"/>
                  </a:cubicBezTo>
                  <a:cubicBezTo>
                    <a:pt x="111" y="127"/>
                    <a:pt x="110" y="127"/>
                    <a:pt x="109" y="127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1" y="127"/>
                    <a:pt x="97" y="128"/>
                    <a:pt x="96" y="128"/>
                  </a:cubicBezTo>
                  <a:cubicBezTo>
                    <a:pt x="92" y="129"/>
                    <a:pt x="87" y="129"/>
                    <a:pt x="87" y="129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87" y="126"/>
                    <a:pt x="91" y="126"/>
                    <a:pt x="93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7" y="124"/>
                    <a:pt x="103" y="124"/>
                    <a:pt x="108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4"/>
                    <a:pt x="110" y="123"/>
                    <a:pt x="110" y="123"/>
                  </a:cubicBezTo>
                  <a:cubicBezTo>
                    <a:pt x="111" y="123"/>
                    <a:pt x="111" y="122"/>
                    <a:pt x="112" y="122"/>
                  </a:cubicBezTo>
                  <a:cubicBezTo>
                    <a:pt x="113" y="122"/>
                    <a:pt x="113" y="121"/>
                    <a:pt x="114" y="121"/>
                  </a:cubicBezTo>
                  <a:cubicBezTo>
                    <a:pt x="115" y="121"/>
                    <a:pt x="116" y="120"/>
                    <a:pt x="118" y="119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127" y="117"/>
                    <a:pt x="127" y="116"/>
                    <a:pt x="127" y="115"/>
                  </a:cubicBezTo>
                  <a:cubicBezTo>
                    <a:pt x="127" y="114"/>
                    <a:pt x="127" y="114"/>
                    <a:pt x="127" y="114"/>
                  </a:cubicBezTo>
                  <a:cubicBezTo>
                    <a:pt x="127" y="114"/>
                    <a:pt x="127" y="114"/>
                    <a:pt x="127" y="114"/>
                  </a:cubicBezTo>
                  <a:cubicBezTo>
                    <a:pt x="127" y="113"/>
                    <a:pt x="127" y="113"/>
                    <a:pt x="126" y="113"/>
                  </a:cubicBezTo>
                  <a:cubicBezTo>
                    <a:pt x="126" y="112"/>
                    <a:pt x="125" y="111"/>
                    <a:pt x="124" y="111"/>
                  </a:cubicBezTo>
                  <a:cubicBezTo>
                    <a:pt x="123" y="111"/>
                    <a:pt x="122" y="110"/>
                    <a:pt x="122" y="110"/>
                  </a:cubicBezTo>
                  <a:cubicBezTo>
                    <a:pt x="120" y="110"/>
                    <a:pt x="118" y="111"/>
                    <a:pt x="115" y="111"/>
                  </a:cubicBezTo>
                  <a:cubicBezTo>
                    <a:pt x="113" y="112"/>
                    <a:pt x="111" y="113"/>
                    <a:pt x="110" y="113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0" y="115"/>
                    <a:pt x="94" y="112"/>
                    <a:pt x="90" y="110"/>
                  </a:cubicBezTo>
                  <a:cubicBezTo>
                    <a:pt x="87" y="108"/>
                    <a:pt x="78" y="105"/>
                    <a:pt x="73" y="105"/>
                  </a:cubicBezTo>
                  <a:cubicBezTo>
                    <a:pt x="67" y="105"/>
                    <a:pt x="55" y="107"/>
                    <a:pt x="53" y="108"/>
                  </a:cubicBezTo>
                  <a:cubicBezTo>
                    <a:pt x="52" y="109"/>
                    <a:pt x="52" y="109"/>
                    <a:pt x="51" y="110"/>
                  </a:cubicBezTo>
                  <a:cubicBezTo>
                    <a:pt x="49" y="111"/>
                    <a:pt x="48" y="112"/>
                    <a:pt x="45" y="113"/>
                  </a:cubicBezTo>
                  <a:cubicBezTo>
                    <a:pt x="43" y="115"/>
                    <a:pt x="41" y="116"/>
                    <a:pt x="38" y="119"/>
                  </a:cubicBezTo>
                  <a:cubicBezTo>
                    <a:pt x="37" y="119"/>
                    <a:pt x="36" y="121"/>
                    <a:pt x="35" y="122"/>
                  </a:cubicBezTo>
                  <a:cubicBezTo>
                    <a:pt x="34" y="121"/>
                    <a:pt x="34" y="119"/>
                    <a:pt x="33" y="118"/>
                  </a:cubicBezTo>
                  <a:cubicBezTo>
                    <a:pt x="34" y="117"/>
                    <a:pt x="35" y="116"/>
                    <a:pt x="36" y="116"/>
                  </a:cubicBezTo>
                  <a:cubicBezTo>
                    <a:pt x="39" y="113"/>
                    <a:pt x="42" y="111"/>
                    <a:pt x="45" y="109"/>
                  </a:cubicBezTo>
                  <a:cubicBezTo>
                    <a:pt x="46" y="108"/>
                    <a:pt x="48" y="107"/>
                    <a:pt x="49" y="107"/>
                  </a:cubicBezTo>
                  <a:cubicBezTo>
                    <a:pt x="50" y="106"/>
                    <a:pt x="50" y="106"/>
                    <a:pt x="51" y="105"/>
                  </a:cubicBezTo>
                  <a:cubicBezTo>
                    <a:pt x="54" y="103"/>
                    <a:pt x="67" y="101"/>
                    <a:pt x="73" y="101"/>
                  </a:cubicBezTo>
                  <a:cubicBezTo>
                    <a:pt x="78" y="101"/>
                    <a:pt x="88" y="104"/>
                    <a:pt x="92" y="107"/>
                  </a:cubicBezTo>
                  <a:cubicBezTo>
                    <a:pt x="96" y="109"/>
                    <a:pt x="101" y="111"/>
                    <a:pt x="107" y="110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113" y="108"/>
                    <a:pt x="118" y="107"/>
                    <a:pt x="122" y="107"/>
                  </a:cubicBezTo>
                  <a:cubicBezTo>
                    <a:pt x="122" y="107"/>
                    <a:pt x="123" y="107"/>
                    <a:pt x="124" y="107"/>
                  </a:cubicBezTo>
                  <a:cubicBezTo>
                    <a:pt x="125" y="107"/>
                    <a:pt x="127" y="106"/>
                    <a:pt x="128" y="106"/>
                  </a:cubicBezTo>
                  <a:cubicBezTo>
                    <a:pt x="130" y="105"/>
                    <a:pt x="131" y="104"/>
                    <a:pt x="132" y="104"/>
                  </a:cubicBezTo>
                  <a:cubicBezTo>
                    <a:pt x="137" y="102"/>
                    <a:pt x="148" y="97"/>
                    <a:pt x="154" y="97"/>
                  </a:cubicBezTo>
                  <a:cubicBezTo>
                    <a:pt x="157" y="97"/>
                    <a:pt x="159" y="99"/>
                    <a:pt x="160" y="101"/>
                  </a:cubicBezTo>
                  <a:cubicBezTo>
                    <a:pt x="161" y="101"/>
                    <a:pt x="162" y="101"/>
                    <a:pt x="163" y="101"/>
                  </a:cubicBezTo>
                  <a:cubicBezTo>
                    <a:pt x="163" y="101"/>
                    <a:pt x="163" y="101"/>
                    <a:pt x="163" y="101"/>
                  </a:cubicBezTo>
                  <a:cubicBezTo>
                    <a:pt x="164" y="101"/>
                    <a:pt x="165" y="101"/>
                    <a:pt x="166" y="102"/>
                  </a:cubicBezTo>
                  <a:cubicBezTo>
                    <a:pt x="168" y="103"/>
                    <a:pt x="170" y="106"/>
                    <a:pt x="170" y="108"/>
                  </a:cubicBezTo>
                  <a:cubicBezTo>
                    <a:pt x="170" y="110"/>
                    <a:pt x="170" y="110"/>
                    <a:pt x="170" y="110"/>
                  </a:cubicBezTo>
                  <a:lnTo>
                    <a:pt x="169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1D1C300-52A0-D6CF-E3D8-D78709644215}"/>
              </a:ext>
            </a:extLst>
          </p:cNvPr>
          <p:cNvSpPr/>
          <p:nvPr/>
        </p:nvSpPr>
        <p:spPr>
          <a:xfrm>
            <a:off x="4136469" y="3150674"/>
            <a:ext cx="1225947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782FBA-63BB-B83A-2AE8-E0C2E466077A}"/>
              </a:ext>
            </a:extLst>
          </p:cNvPr>
          <p:cNvSpPr txBox="1"/>
          <p:nvPr/>
        </p:nvSpPr>
        <p:spPr>
          <a:xfrm>
            <a:off x="869855" y="4043003"/>
            <a:ext cx="21024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</a:rPr>
              <a:t>Automate resume screening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</a:rPr>
              <a:t>Scheduling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</a:rPr>
              <a:t>Automate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</a:rPr>
              <a:t>Personalized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</a:rPr>
              <a:t>Bias reduction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2A590C-13B1-9839-5FF0-30148DD26D9A}"/>
              </a:ext>
            </a:extLst>
          </p:cNvPr>
          <p:cNvSpPr txBox="1"/>
          <p:nvPr/>
        </p:nvSpPr>
        <p:spPr>
          <a:xfrm>
            <a:off x="3799989" y="4004171"/>
            <a:ext cx="1980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4">
                    <a:lumMod val="75000"/>
                  </a:schemeClr>
                </a:solidFill>
              </a:rPr>
              <a:t>Create employee recognition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4">
                    <a:lumMod val="75000"/>
                  </a:schemeClr>
                </a:solidFill>
              </a:rPr>
              <a:t>Virtual assistants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4">
                    <a:lumMod val="75000"/>
                  </a:schemeClr>
                </a:solidFill>
              </a:rPr>
              <a:t>Innovation and mentorship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4">
                    <a:lumMod val="75000"/>
                  </a:schemeClr>
                </a:solidFill>
              </a:rPr>
              <a:t>Collaboration tools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0E84C0-008D-E699-0C64-7B48AC21A01B}"/>
              </a:ext>
            </a:extLst>
          </p:cNvPr>
          <p:cNvSpPr txBox="1"/>
          <p:nvPr/>
        </p:nvSpPr>
        <p:spPr>
          <a:xfrm>
            <a:off x="6631213" y="4012665"/>
            <a:ext cx="2230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Personalized training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Inclusion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Educational resources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9B186E-F9D2-572E-5EDF-205D56F99FFC}"/>
              </a:ext>
            </a:extLst>
          </p:cNvPr>
          <p:cNvSpPr txBox="1"/>
          <p:nvPr/>
        </p:nvSpPr>
        <p:spPr>
          <a:xfrm>
            <a:off x="9435157" y="4012661"/>
            <a:ext cx="223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Knowledge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Personalized retirement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Retirement workshops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Health assessments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DE2AD47E-6289-C2DA-9A95-3F6E2EDBCB9B}"/>
              </a:ext>
            </a:extLst>
          </p:cNvPr>
          <p:cNvSpPr/>
          <p:nvPr/>
        </p:nvSpPr>
        <p:spPr>
          <a:xfrm>
            <a:off x="1533189" y="1832303"/>
            <a:ext cx="879100" cy="696363"/>
          </a:xfrm>
          <a:prstGeom prst="flowChartConnecto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C986FF4-203D-4E25-3BFE-5E885E934636}"/>
              </a:ext>
            </a:extLst>
          </p:cNvPr>
          <p:cNvGrpSpPr/>
          <p:nvPr/>
        </p:nvGrpSpPr>
        <p:grpSpPr>
          <a:xfrm>
            <a:off x="799515" y="1336433"/>
            <a:ext cx="1011548" cy="1214688"/>
            <a:chOff x="912057" y="1406774"/>
            <a:chExt cx="1011548" cy="121468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FFBED49-24A9-FE35-96F7-470CFD3D4CEB}"/>
                </a:ext>
              </a:extLst>
            </p:cNvPr>
            <p:cNvCxnSpPr/>
            <p:nvPr/>
          </p:nvCxnSpPr>
          <p:spPr>
            <a:xfrm>
              <a:off x="914402" y="1406774"/>
              <a:ext cx="0" cy="1214688"/>
            </a:xfrm>
            <a:prstGeom prst="line">
              <a:avLst/>
            </a:prstGeom>
            <a:ln w="476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AC26DCA-15C5-E8B5-7724-B7EBD61F70EB}"/>
                </a:ext>
              </a:extLst>
            </p:cNvPr>
            <p:cNvCxnSpPr>
              <a:cxnSpLocks/>
            </p:cNvCxnSpPr>
            <p:nvPr/>
          </p:nvCxnSpPr>
          <p:spPr>
            <a:xfrm>
              <a:off x="912057" y="1418497"/>
              <a:ext cx="1011548" cy="0"/>
            </a:xfrm>
            <a:prstGeom prst="line">
              <a:avLst/>
            </a:prstGeom>
            <a:ln w="476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DC95D1-32F4-32D3-0EC4-5793A11042A2}"/>
              </a:ext>
            </a:extLst>
          </p:cNvPr>
          <p:cNvGrpSpPr/>
          <p:nvPr/>
        </p:nvGrpSpPr>
        <p:grpSpPr>
          <a:xfrm rot="10800000">
            <a:off x="1992921" y="5090163"/>
            <a:ext cx="1011548" cy="1214688"/>
            <a:chOff x="912057" y="1406774"/>
            <a:chExt cx="1011548" cy="121468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AF896C-6A33-D2B7-30C6-CBAF4E0E499E}"/>
                </a:ext>
              </a:extLst>
            </p:cNvPr>
            <p:cNvCxnSpPr/>
            <p:nvPr/>
          </p:nvCxnSpPr>
          <p:spPr>
            <a:xfrm>
              <a:off x="914402" y="1406774"/>
              <a:ext cx="0" cy="1214688"/>
            </a:xfrm>
            <a:prstGeom prst="line">
              <a:avLst/>
            </a:prstGeom>
            <a:ln w="476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A229A7E-8A1A-DF09-3EB2-0630DFC33441}"/>
                </a:ext>
              </a:extLst>
            </p:cNvPr>
            <p:cNvCxnSpPr>
              <a:cxnSpLocks/>
            </p:cNvCxnSpPr>
            <p:nvPr/>
          </p:nvCxnSpPr>
          <p:spPr>
            <a:xfrm>
              <a:off x="912057" y="1418497"/>
              <a:ext cx="1011548" cy="0"/>
            </a:xfrm>
            <a:prstGeom prst="line">
              <a:avLst/>
            </a:prstGeom>
            <a:ln w="476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911CEB8A-A812-1986-D8A4-8134E8750586}"/>
              </a:ext>
            </a:extLst>
          </p:cNvPr>
          <p:cNvSpPr/>
          <p:nvPr/>
        </p:nvSpPr>
        <p:spPr>
          <a:xfrm>
            <a:off x="4302180" y="1829959"/>
            <a:ext cx="879100" cy="696363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887222-C3DD-ADE7-6F2C-2B2FF9F86250}"/>
              </a:ext>
            </a:extLst>
          </p:cNvPr>
          <p:cNvGrpSpPr/>
          <p:nvPr/>
        </p:nvGrpSpPr>
        <p:grpSpPr>
          <a:xfrm>
            <a:off x="3695117" y="1334086"/>
            <a:ext cx="1011548" cy="1214688"/>
            <a:chOff x="912057" y="1406774"/>
            <a:chExt cx="1011548" cy="121468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77A4C2-9899-6DBA-475B-A18B7ACDA8F5}"/>
                </a:ext>
              </a:extLst>
            </p:cNvPr>
            <p:cNvCxnSpPr/>
            <p:nvPr/>
          </p:nvCxnSpPr>
          <p:spPr>
            <a:xfrm>
              <a:off x="914402" y="1406774"/>
              <a:ext cx="0" cy="1214688"/>
            </a:xfrm>
            <a:prstGeom prst="line">
              <a:avLst/>
            </a:prstGeom>
            <a:ln w="476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C98987-A84B-C4D7-5686-D594D6D29F63}"/>
                </a:ext>
              </a:extLst>
            </p:cNvPr>
            <p:cNvCxnSpPr>
              <a:cxnSpLocks/>
            </p:cNvCxnSpPr>
            <p:nvPr/>
          </p:nvCxnSpPr>
          <p:spPr>
            <a:xfrm>
              <a:off x="912057" y="1418497"/>
              <a:ext cx="1011548" cy="0"/>
            </a:xfrm>
            <a:prstGeom prst="line">
              <a:avLst/>
            </a:prstGeom>
            <a:ln w="476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74730DA-1AC8-EBE4-975C-DD2045BE8F0C}"/>
              </a:ext>
            </a:extLst>
          </p:cNvPr>
          <p:cNvGrpSpPr/>
          <p:nvPr/>
        </p:nvGrpSpPr>
        <p:grpSpPr>
          <a:xfrm rot="10800000">
            <a:off x="4832249" y="5087816"/>
            <a:ext cx="1011548" cy="1214688"/>
            <a:chOff x="912057" y="1406774"/>
            <a:chExt cx="1011548" cy="121468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9126AA-B0B0-D933-A25E-F11323DBE6F9}"/>
                </a:ext>
              </a:extLst>
            </p:cNvPr>
            <p:cNvCxnSpPr/>
            <p:nvPr/>
          </p:nvCxnSpPr>
          <p:spPr>
            <a:xfrm>
              <a:off x="914402" y="1406774"/>
              <a:ext cx="0" cy="1214688"/>
            </a:xfrm>
            <a:prstGeom prst="line">
              <a:avLst/>
            </a:prstGeom>
            <a:ln w="476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E9CE8E-2275-EE28-64E6-EDC36B4E70D9}"/>
                </a:ext>
              </a:extLst>
            </p:cNvPr>
            <p:cNvCxnSpPr>
              <a:cxnSpLocks/>
            </p:cNvCxnSpPr>
            <p:nvPr/>
          </p:nvCxnSpPr>
          <p:spPr>
            <a:xfrm>
              <a:off x="912057" y="1418497"/>
              <a:ext cx="1011548" cy="0"/>
            </a:xfrm>
            <a:prstGeom prst="line">
              <a:avLst/>
            </a:prstGeom>
            <a:ln w="476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2DC9D5AF-4A02-1412-4FCD-D337151F587C}"/>
              </a:ext>
            </a:extLst>
          </p:cNvPr>
          <p:cNvSpPr/>
          <p:nvPr/>
        </p:nvSpPr>
        <p:spPr>
          <a:xfrm>
            <a:off x="7197779" y="1841682"/>
            <a:ext cx="879100" cy="69636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11634E-0246-5227-47CC-5F6E2EDE973F}"/>
              </a:ext>
            </a:extLst>
          </p:cNvPr>
          <p:cNvGrpSpPr/>
          <p:nvPr/>
        </p:nvGrpSpPr>
        <p:grpSpPr>
          <a:xfrm>
            <a:off x="6731395" y="1331741"/>
            <a:ext cx="1011548" cy="1214688"/>
            <a:chOff x="912057" y="1406774"/>
            <a:chExt cx="1011548" cy="121468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E0ED4D-0512-A944-EDDC-1EA1148FA717}"/>
                </a:ext>
              </a:extLst>
            </p:cNvPr>
            <p:cNvCxnSpPr/>
            <p:nvPr/>
          </p:nvCxnSpPr>
          <p:spPr>
            <a:xfrm>
              <a:off x="914402" y="1406774"/>
              <a:ext cx="0" cy="1214688"/>
            </a:xfrm>
            <a:prstGeom prst="line">
              <a:avLst/>
            </a:prstGeom>
            <a:ln w="476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4F815D-33BF-370E-4833-B456F4F70640}"/>
                </a:ext>
              </a:extLst>
            </p:cNvPr>
            <p:cNvCxnSpPr>
              <a:cxnSpLocks/>
            </p:cNvCxnSpPr>
            <p:nvPr/>
          </p:nvCxnSpPr>
          <p:spPr>
            <a:xfrm>
              <a:off x="912057" y="1418497"/>
              <a:ext cx="1011548" cy="0"/>
            </a:xfrm>
            <a:prstGeom prst="line">
              <a:avLst/>
            </a:prstGeom>
            <a:ln w="476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80DE17A-3B17-B1BF-141A-CF09F84742DB}"/>
              </a:ext>
            </a:extLst>
          </p:cNvPr>
          <p:cNvGrpSpPr/>
          <p:nvPr/>
        </p:nvGrpSpPr>
        <p:grpSpPr>
          <a:xfrm rot="10800000">
            <a:off x="7826321" y="5085471"/>
            <a:ext cx="1011548" cy="1214688"/>
            <a:chOff x="912057" y="1406774"/>
            <a:chExt cx="1011548" cy="121468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95E80B-26E7-2E51-2039-2575ED03556A}"/>
                </a:ext>
              </a:extLst>
            </p:cNvPr>
            <p:cNvCxnSpPr/>
            <p:nvPr/>
          </p:nvCxnSpPr>
          <p:spPr>
            <a:xfrm>
              <a:off x="914402" y="1406774"/>
              <a:ext cx="0" cy="1214688"/>
            </a:xfrm>
            <a:prstGeom prst="line">
              <a:avLst/>
            </a:prstGeom>
            <a:ln w="476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F5CF68-674F-814C-1441-F6A4B263BFDC}"/>
                </a:ext>
              </a:extLst>
            </p:cNvPr>
            <p:cNvCxnSpPr>
              <a:cxnSpLocks/>
            </p:cNvCxnSpPr>
            <p:nvPr/>
          </p:nvCxnSpPr>
          <p:spPr>
            <a:xfrm>
              <a:off x="912057" y="1418497"/>
              <a:ext cx="1011548" cy="0"/>
            </a:xfrm>
            <a:prstGeom prst="line">
              <a:avLst/>
            </a:prstGeom>
            <a:ln w="476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84508FF-D1C5-1FC0-540E-91EEA0E84DB7}"/>
              </a:ext>
            </a:extLst>
          </p:cNvPr>
          <p:cNvGrpSpPr/>
          <p:nvPr/>
        </p:nvGrpSpPr>
        <p:grpSpPr>
          <a:xfrm>
            <a:off x="9556656" y="1343464"/>
            <a:ext cx="1011548" cy="1214688"/>
            <a:chOff x="912057" y="1406774"/>
            <a:chExt cx="1011548" cy="121468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80441ED-D78A-1333-19E2-5DC4FAC1EFE6}"/>
                </a:ext>
              </a:extLst>
            </p:cNvPr>
            <p:cNvCxnSpPr/>
            <p:nvPr/>
          </p:nvCxnSpPr>
          <p:spPr>
            <a:xfrm>
              <a:off x="914402" y="1406774"/>
              <a:ext cx="0" cy="1214688"/>
            </a:xfrm>
            <a:prstGeom prst="line">
              <a:avLst/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A8AA74F-96F1-E834-A1E8-1428F28297EB}"/>
                </a:ext>
              </a:extLst>
            </p:cNvPr>
            <p:cNvCxnSpPr>
              <a:cxnSpLocks/>
            </p:cNvCxnSpPr>
            <p:nvPr/>
          </p:nvCxnSpPr>
          <p:spPr>
            <a:xfrm>
              <a:off x="912057" y="1418497"/>
              <a:ext cx="1011548" cy="0"/>
            </a:xfrm>
            <a:prstGeom prst="line">
              <a:avLst/>
            </a:prstGeom>
            <a:ln w="476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5BD08C-C6E9-FA0E-7AE8-363EA9967B71}"/>
              </a:ext>
            </a:extLst>
          </p:cNvPr>
          <p:cNvGrpSpPr/>
          <p:nvPr/>
        </p:nvGrpSpPr>
        <p:grpSpPr>
          <a:xfrm rot="10800000">
            <a:off x="10524971" y="5083127"/>
            <a:ext cx="1011548" cy="1214688"/>
            <a:chOff x="912057" y="1406774"/>
            <a:chExt cx="1011548" cy="121468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1129ECB-2B36-6472-898A-C6DB42A70F45}"/>
                </a:ext>
              </a:extLst>
            </p:cNvPr>
            <p:cNvCxnSpPr/>
            <p:nvPr/>
          </p:nvCxnSpPr>
          <p:spPr>
            <a:xfrm>
              <a:off x="914402" y="1406774"/>
              <a:ext cx="0" cy="1214688"/>
            </a:xfrm>
            <a:prstGeom prst="line">
              <a:avLst/>
            </a:prstGeom>
            <a:ln w="476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8047F4D-EDFE-FEF2-D011-BB29B7440FEC}"/>
                </a:ext>
              </a:extLst>
            </p:cNvPr>
            <p:cNvCxnSpPr>
              <a:cxnSpLocks/>
            </p:cNvCxnSpPr>
            <p:nvPr/>
          </p:nvCxnSpPr>
          <p:spPr>
            <a:xfrm>
              <a:off x="912057" y="1418497"/>
              <a:ext cx="1011548" cy="0"/>
            </a:xfrm>
            <a:prstGeom prst="line">
              <a:avLst/>
            </a:prstGeom>
            <a:ln w="476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AB03C0D8-D30F-8A17-A394-CCB83FAD8336}"/>
              </a:ext>
            </a:extLst>
          </p:cNvPr>
          <p:cNvSpPr/>
          <p:nvPr/>
        </p:nvSpPr>
        <p:spPr>
          <a:xfrm>
            <a:off x="9980838" y="1811200"/>
            <a:ext cx="879100" cy="69636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BE3D62-2156-27AC-C31A-769EDAD065B0}"/>
              </a:ext>
            </a:extLst>
          </p:cNvPr>
          <p:cNvSpPr txBox="1"/>
          <p:nvPr/>
        </p:nvSpPr>
        <p:spPr>
          <a:xfrm>
            <a:off x="1720669" y="1879344"/>
            <a:ext cx="54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F62D28-269C-FA41-5674-EF78CABAC5E1}"/>
              </a:ext>
            </a:extLst>
          </p:cNvPr>
          <p:cNvSpPr txBox="1"/>
          <p:nvPr/>
        </p:nvSpPr>
        <p:spPr>
          <a:xfrm>
            <a:off x="4475591" y="1891067"/>
            <a:ext cx="54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3F63B8A-CD01-969B-2626-A6950FDCE976}"/>
              </a:ext>
            </a:extLst>
          </p:cNvPr>
          <p:cNvSpPr txBox="1"/>
          <p:nvPr/>
        </p:nvSpPr>
        <p:spPr>
          <a:xfrm>
            <a:off x="7359472" y="1876999"/>
            <a:ext cx="54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3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DEFD6E-D6E6-728B-CA1A-908609180F6B}"/>
              </a:ext>
            </a:extLst>
          </p:cNvPr>
          <p:cNvSpPr txBox="1"/>
          <p:nvPr/>
        </p:nvSpPr>
        <p:spPr>
          <a:xfrm>
            <a:off x="10158938" y="1876998"/>
            <a:ext cx="54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4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E8D94B-7A80-4E9E-AF42-C4B53925C46C}"/>
              </a:ext>
            </a:extLst>
          </p:cNvPr>
          <p:cNvSpPr/>
          <p:nvPr/>
        </p:nvSpPr>
        <p:spPr>
          <a:xfrm>
            <a:off x="449953" y="603309"/>
            <a:ext cx="11783171" cy="33542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5992" tIns="35992" rIns="35992" bIns="35992" rtlCol="0" anchor="t"/>
          <a:lstStyle/>
          <a:p>
            <a:pPr defTabSz="914217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kern="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Help improve the effectiveness of HR processes using Gen AI capabilities</a:t>
            </a:r>
            <a:endParaRPr lang="en-AU" sz="2000" kern="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 Placeholder 60">
            <a:extLst>
              <a:ext uri="{FF2B5EF4-FFF2-40B4-BE49-F238E27FC236}">
                <a16:creationId xmlns:a16="http://schemas.microsoft.com/office/drawing/2014/main" id="{24EC9AAE-86CD-1BCF-1BB7-FF068550D8C0}"/>
              </a:ext>
            </a:extLst>
          </p:cNvPr>
          <p:cNvSpPr txBox="1">
            <a:spLocks/>
          </p:cNvSpPr>
          <p:nvPr/>
        </p:nvSpPr>
        <p:spPr>
          <a:xfrm>
            <a:off x="356062" y="191201"/>
            <a:ext cx="9352572" cy="383182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Century Gothic" panose="020B0502020202020204" pitchFamily="34" charset="0"/>
              </a:rPr>
              <a:t>Business 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2F1492-CC3E-508E-474D-C26713D664AC}"/>
              </a:ext>
            </a:extLst>
          </p:cNvPr>
          <p:cNvSpPr/>
          <p:nvPr/>
        </p:nvSpPr>
        <p:spPr>
          <a:xfrm>
            <a:off x="196189" y="234358"/>
            <a:ext cx="163332" cy="3335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5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9E3AFA-46CC-D5D3-4160-B8155B11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" y="6472532"/>
            <a:ext cx="1335615" cy="3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F7B3BD-B9D9-8936-2CB3-EBB69618F3D9}"/>
              </a:ext>
            </a:extLst>
          </p:cNvPr>
          <p:cNvCxnSpPr/>
          <p:nvPr/>
        </p:nvCxnSpPr>
        <p:spPr>
          <a:xfrm>
            <a:off x="873007" y="2483555"/>
            <a:ext cx="0" cy="1186275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937BAA-3C1A-2584-190F-1C6BD872109E}"/>
              </a:ext>
            </a:extLst>
          </p:cNvPr>
          <p:cNvSpPr txBox="1"/>
          <p:nvPr/>
        </p:nvSpPr>
        <p:spPr>
          <a:xfrm>
            <a:off x="918164" y="2747751"/>
            <a:ext cx="219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AD98B-08E4-A011-44E1-BFD9DDA0B915}"/>
              </a:ext>
            </a:extLst>
          </p:cNvPr>
          <p:cNvCxnSpPr>
            <a:cxnSpLocks/>
          </p:cNvCxnSpPr>
          <p:nvPr/>
        </p:nvCxnSpPr>
        <p:spPr>
          <a:xfrm>
            <a:off x="5689592" y="15053"/>
            <a:ext cx="0" cy="6842948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BA1F965-34BC-4CEC-A431-8BE9AFB0CB3F}"/>
              </a:ext>
            </a:extLst>
          </p:cNvPr>
          <p:cNvSpPr/>
          <p:nvPr/>
        </p:nvSpPr>
        <p:spPr>
          <a:xfrm>
            <a:off x="5079997" y="1571705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C483071-063C-479B-2969-E8D7D7EE85FB}"/>
              </a:ext>
            </a:extLst>
          </p:cNvPr>
          <p:cNvSpPr/>
          <p:nvPr/>
        </p:nvSpPr>
        <p:spPr>
          <a:xfrm>
            <a:off x="5275671" y="1729750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8ECD1B1-7817-5226-9E78-14D9F150D4B1}"/>
              </a:ext>
            </a:extLst>
          </p:cNvPr>
          <p:cNvSpPr/>
          <p:nvPr/>
        </p:nvSpPr>
        <p:spPr>
          <a:xfrm>
            <a:off x="5103770" y="2911376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DB9BCD1-C0B8-B21C-82D4-ED9F8F9DE360}"/>
              </a:ext>
            </a:extLst>
          </p:cNvPr>
          <p:cNvSpPr/>
          <p:nvPr/>
        </p:nvSpPr>
        <p:spPr>
          <a:xfrm>
            <a:off x="5298247" y="3069422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3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D17AD1A-B4BB-537F-C142-4B33C4106E69}"/>
              </a:ext>
            </a:extLst>
          </p:cNvPr>
          <p:cNvSpPr/>
          <p:nvPr/>
        </p:nvSpPr>
        <p:spPr>
          <a:xfrm>
            <a:off x="5079993" y="4233043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A40E234-6A45-AD31-02E1-C3361A521A1D}"/>
              </a:ext>
            </a:extLst>
          </p:cNvPr>
          <p:cNvSpPr/>
          <p:nvPr/>
        </p:nvSpPr>
        <p:spPr>
          <a:xfrm>
            <a:off x="5275667" y="4391088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8FD54F-A98A-2AA9-5305-07D33930F4AB}"/>
              </a:ext>
            </a:extLst>
          </p:cNvPr>
          <p:cNvSpPr txBox="1"/>
          <p:nvPr/>
        </p:nvSpPr>
        <p:spPr>
          <a:xfrm>
            <a:off x="6326358" y="569107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Business 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5A058-DB31-9B1F-79D4-99E0A63B9C14}"/>
              </a:ext>
            </a:extLst>
          </p:cNvPr>
          <p:cNvSpPr txBox="1"/>
          <p:nvPr/>
        </p:nvSpPr>
        <p:spPr>
          <a:xfrm>
            <a:off x="6376086" y="1831555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rgbClr val="002060"/>
                </a:solidFill>
              </a:rPr>
              <a:t>HR Recruitment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6BED7-DF28-ADDC-AB83-A7D24848335A}"/>
              </a:ext>
            </a:extLst>
          </p:cNvPr>
          <p:cNvSpPr txBox="1"/>
          <p:nvPr/>
        </p:nvSpPr>
        <p:spPr>
          <a:xfrm>
            <a:off x="6299202" y="3216383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BCBD8C-9E87-B3D4-2E32-C45CAA23AC9E}"/>
              </a:ext>
            </a:extLst>
          </p:cNvPr>
          <p:cNvSpPr txBox="1"/>
          <p:nvPr/>
        </p:nvSpPr>
        <p:spPr>
          <a:xfrm>
            <a:off x="6306725" y="4598254"/>
            <a:ext cx="5478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Previous Experience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098E992-2B91-6A4F-8733-14B4E9A7C767}"/>
              </a:ext>
            </a:extLst>
          </p:cNvPr>
          <p:cNvSpPr/>
          <p:nvPr/>
        </p:nvSpPr>
        <p:spPr>
          <a:xfrm>
            <a:off x="5085558" y="301731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AA22C41-2895-5925-69F8-BF665774314F}"/>
              </a:ext>
            </a:extLst>
          </p:cNvPr>
          <p:cNvSpPr/>
          <p:nvPr/>
        </p:nvSpPr>
        <p:spPr>
          <a:xfrm>
            <a:off x="5280247" y="452247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1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AD8E6A1-8623-C06C-1571-0A76B6C92922}"/>
              </a:ext>
            </a:extLst>
          </p:cNvPr>
          <p:cNvSpPr/>
          <p:nvPr/>
        </p:nvSpPr>
        <p:spPr>
          <a:xfrm>
            <a:off x="5091716" y="5524923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EF266BA-3995-463E-5AAC-B6C8C367E39D}"/>
              </a:ext>
            </a:extLst>
          </p:cNvPr>
          <p:cNvSpPr/>
          <p:nvPr/>
        </p:nvSpPr>
        <p:spPr>
          <a:xfrm>
            <a:off x="5287390" y="5682968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25823-A4B1-68BA-E594-48EE4ABBBDEA}"/>
              </a:ext>
            </a:extLst>
          </p:cNvPr>
          <p:cNvSpPr txBox="1"/>
          <p:nvPr/>
        </p:nvSpPr>
        <p:spPr>
          <a:xfrm>
            <a:off x="6318448" y="5833864"/>
            <a:ext cx="5478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Delivery Model</a:t>
            </a:r>
          </a:p>
        </p:txBody>
      </p:sp>
    </p:spTree>
    <p:extLst>
      <p:ext uri="{BB962C8B-B14F-4D97-AF65-F5344CB8AC3E}">
        <p14:creationId xmlns:p14="http://schemas.microsoft.com/office/powerpoint/2010/main" val="176836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BD1547AD-D10D-ACE1-5A01-F1CD16C4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32" y="785794"/>
            <a:ext cx="532848" cy="371527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F5762E90-95CD-CA45-0DAE-4326FDF84DDE}"/>
              </a:ext>
            </a:extLst>
          </p:cNvPr>
          <p:cNvSpPr/>
          <p:nvPr/>
        </p:nvSpPr>
        <p:spPr>
          <a:xfrm>
            <a:off x="11835938" y="234358"/>
            <a:ext cx="304800" cy="304800"/>
          </a:xfrm>
          <a:prstGeom prst="ellipse">
            <a:avLst/>
          </a:prstGeom>
          <a:solidFill>
            <a:srgbClr val="EFF0F3"/>
          </a:solidFill>
          <a:ln w="12700" cap="flat" cmpd="sng" algn="ctr">
            <a:solidFill>
              <a:srgbClr val="EFF0F3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B4ED37-D3A1-1FA1-D3F0-6D769D38EEB7}"/>
              </a:ext>
            </a:extLst>
          </p:cNvPr>
          <p:cNvSpPr txBox="1"/>
          <p:nvPr/>
        </p:nvSpPr>
        <p:spPr>
          <a:xfrm>
            <a:off x="11627511" y="290459"/>
            <a:ext cx="736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fld id="{ADFD2030-097E-4139-82A5-CA245ACEE337}" type="slidenum">
              <a:rPr lang="en-US" sz="1200" smtClean="0">
                <a:solidFill>
                  <a:srgbClr val="272D39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>
                <a:defRPr/>
              </a:pPr>
              <a:t>6</a:t>
            </a:fld>
            <a:endParaRPr lang="en-US" sz="1200" dirty="0">
              <a:solidFill>
                <a:srgbClr val="272D39"/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BE9167-03B2-4E69-A063-3FE938AB7785}"/>
              </a:ext>
            </a:extLst>
          </p:cNvPr>
          <p:cNvSpPr/>
          <p:nvPr/>
        </p:nvSpPr>
        <p:spPr>
          <a:xfrm>
            <a:off x="196189" y="234358"/>
            <a:ext cx="163332" cy="3335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D9609A-8FC6-4C5E-BD8B-2C24FE320E63}"/>
              </a:ext>
            </a:extLst>
          </p:cNvPr>
          <p:cNvSpPr/>
          <p:nvPr/>
        </p:nvSpPr>
        <p:spPr>
          <a:xfrm>
            <a:off x="3566937" y="806668"/>
            <a:ext cx="1839125" cy="36759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E6BE70-06D4-D7CC-9694-0F20F015EBC5}"/>
              </a:ext>
            </a:extLst>
          </p:cNvPr>
          <p:cNvSpPr/>
          <p:nvPr/>
        </p:nvSpPr>
        <p:spPr>
          <a:xfrm>
            <a:off x="3503308" y="745082"/>
            <a:ext cx="8135927" cy="5854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4E418-D207-E501-6ABD-5DDF2D33F950}"/>
              </a:ext>
            </a:extLst>
          </p:cNvPr>
          <p:cNvSpPr/>
          <p:nvPr/>
        </p:nvSpPr>
        <p:spPr>
          <a:xfrm>
            <a:off x="2852652" y="5289158"/>
            <a:ext cx="1391962" cy="245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CEE77-163F-E582-413D-5D9C3E198F75}"/>
              </a:ext>
            </a:extLst>
          </p:cNvPr>
          <p:cNvSpPr txBox="1"/>
          <p:nvPr/>
        </p:nvSpPr>
        <p:spPr>
          <a:xfrm>
            <a:off x="2831001" y="5266217"/>
            <a:ext cx="1590973" cy="271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Transorg’s AI Firewall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F5264AA-24CE-FC00-2C9B-C8B601FCFAD9}"/>
              </a:ext>
            </a:extLst>
          </p:cNvPr>
          <p:cNvCxnSpPr>
            <a:cxnSpLocks/>
          </p:cNvCxnSpPr>
          <p:nvPr/>
        </p:nvCxnSpPr>
        <p:spPr>
          <a:xfrm flipH="1" flipV="1">
            <a:off x="7564900" y="3909888"/>
            <a:ext cx="21087" cy="155169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E47126F5-E412-6D58-77E6-6E7B2E1F5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83" t="18449" r="27249" b="16948"/>
          <a:stretch/>
        </p:blipFill>
        <p:spPr>
          <a:xfrm>
            <a:off x="3517396" y="6097907"/>
            <a:ext cx="602197" cy="49198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AF7570C1-B743-894F-E633-1A21AB560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142" y="6193085"/>
            <a:ext cx="504225" cy="398864"/>
          </a:xfrm>
          <a:prstGeom prst="rect">
            <a:avLst/>
          </a:prstGeom>
        </p:spPr>
      </p:pic>
      <p:pic>
        <p:nvPicPr>
          <p:cNvPr id="28" name="Picture 2" descr="Azure Blob Storage Integration: How to Connect to Azure Blob | Cleo">
            <a:extLst>
              <a:ext uri="{FF2B5EF4-FFF2-40B4-BE49-F238E27FC236}">
                <a16:creationId xmlns:a16="http://schemas.microsoft.com/office/drawing/2014/main" id="{70978644-7446-4A61-CA38-AD041B3A4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04" r="25079"/>
          <a:stretch/>
        </p:blipFill>
        <p:spPr bwMode="auto">
          <a:xfrm>
            <a:off x="7931991" y="2170696"/>
            <a:ext cx="1136895" cy="817682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Azure Cognitive Search Azure Data Engineering - Reverasite">
            <a:extLst>
              <a:ext uri="{FF2B5EF4-FFF2-40B4-BE49-F238E27FC236}">
                <a16:creationId xmlns:a16="http://schemas.microsoft.com/office/drawing/2014/main" id="{AE960509-0B7F-03D2-A70E-4DC3F4EB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0" y="3370050"/>
            <a:ext cx="831770" cy="71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DBE6ADE-7B04-3709-BF20-6AF1E4915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5691" y="3422930"/>
            <a:ext cx="1008000" cy="563295"/>
          </a:xfrm>
          <a:prstGeom prst="rect">
            <a:avLst/>
          </a:prstGeom>
        </p:spPr>
      </p:pic>
      <p:pic>
        <p:nvPicPr>
          <p:cNvPr id="36" name="Picture 2" descr="Azure Web Apps の ステージングスロット - メモログ">
            <a:extLst>
              <a:ext uri="{FF2B5EF4-FFF2-40B4-BE49-F238E27FC236}">
                <a16:creationId xmlns:a16="http://schemas.microsoft.com/office/drawing/2014/main" id="{45CBBB3E-5907-6334-DC7B-2BA62C5F2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963857" y="4595220"/>
            <a:ext cx="707202" cy="6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89A0289-8969-CC1E-1751-E1698871962F}"/>
              </a:ext>
            </a:extLst>
          </p:cNvPr>
          <p:cNvSpPr txBox="1"/>
          <p:nvPr/>
        </p:nvSpPr>
        <p:spPr>
          <a:xfrm>
            <a:off x="360429" y="1950678"/>
            <a:ext cx="1573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Century Gothic" panose="020B0502020202020204" pitchFamily="34" charset="0"/>
              </a:rPr>
              <a:t>Audios</a:t>
            </a:r>
            <a:endParaRPr lang="en-IN" sz="900" dirty="0">
              <a:latin typeface="Century Gothic" panose="020B05020202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317F140-D1BF-D1A1-8A21-C0E1685C2A7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b="24428"/>
          <a:stretch/>
        </p:blipFill>
        <p:spPr>
          <a:xfrm>
            <a:off x="7132612" y="5562521"/>
            <a:ext cx="1021538" cy="64415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4391378-5FB6-5DB5-479F-A0A3345DD7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08797" y="3422930"/>
            <a:ext cx="622683" cy="7085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AC296C-C17C-7A6D-BD71-43957122D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20" y="4518883"/>
            <a:ext cx="810242" cy="81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1BD91D-2E1C-94F4-204D-D85B935F83EB}"/>
              </a:ext>
            </a:extLst>
          </p:cNvPr>
          <p:cNvCxnSpPr>
            <a:cxnSpLocks/>
          </p:cNvCxnSpPr>
          <p:nvPr/>
        </p:nvCxnSpPr>
        <p:spPr>
          <a:xfrm flipV="1">
            <a:off x="5084298" y="5274098"/>
            <a:ext cx="0" cy="57062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0F59E86-D09F-1028-3BF0-6C674AF86B02}"/>
              </a:ext>
            </a:extLst>
          </p:cNvPr>
          <p:cNvCxnSpPr>
            <a:cxnSpLocks/>
          </p:cNvCxnSpPr>
          <p:nvPr/>
        </p:nvCxnSpPr>
        <p:spPr>
          <a:xfrm flipH="1">
            <a:off x="6646644" y="3911826"/>
            <a:ext cx="90926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257620E-DBFC-3EBB-0112-CAE90EF00CFC}"/>
              </a:ext>
            </a:extLst>
          </p:cNvPr>
          <p:cNvCxnSpPr>
            <a:cxnSpLocks/>
          </p:cNvCxnSpPr>
          <p:nvPr/>
        </p:nvCxnSpPr>
        <p:spPr>
          <a:xfrm flipH="1">
            <a:off x="7922159" y="5735653"/>
            <a:ext cx="2528196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B790749-04D6-061C-76AA-7DE6E1B2B75B}"/>
              </a:ext>
            </a:extLst>
          </p:cNvPr>
          <p:cNvCxnSpPr>
            <a:cxnSpLocks/>
          </p:cNvCxnSpPr>
          <p:nvPr/>
        </p:nvCxnSpPr>
        <p:spPr>
          <a:xfrm>
            <a:off x="6336762" y="4165541"/>
            <a:ext cx="0" cy="4095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2F30945-E7F0-1264-D466-54A3B56CC75E}"/>
              </a:ext>
            </a:extLst>
          </p:cNvPr>
          <p:cNvCxnSpPr>
            <a:cxnSpLocks/>
          </p:cNvCxnSpPr>
          <p:nvPr/>
        </p:nvCxnSpPr>
        <p:spPr>
          <a:xfrm>
            <a:off x="5040543" y="3649285"/>
            <a:ext cx="960527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C4598BF-3FB9-273E-B167-09A2EE930C8B}"/>
              </a:ext>
            </a:extLst>
          </p:cNvPr>
          <p:cNvCxnSpPr>
            <a:cxnSpLocks/>
          </p:cNvCxnSpPr>
          <p:nvPr/>
        </p:nvCxnSpPr>
        <p:spPr>
          <a:xfrm>
            <a:off x="5040543" y="3644674"/>
            <a:ext cx="0" cy="8909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5974E7F-8758-DA81-60D0-8E4ED6975495}"/>
              </a:ext>
            </a:extLst>
          </p:cNvPr>
          <p:cNvCxnSpPr>
            <a:cxnSpLocks/>
          </p:cNvCxnSpPr>
          <p:nvPr/>
        </p:nvCxnSpPr>
        <p:spPr>
          <a:xfrm>
            <a:off x="5490466" y="4848877"/>
            <a:ext cx="41457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98BBF67-61A3-EC0F-982B-D535D3868742}"/>
              </a:ext>
            </a:extLst>
          </p:cNvPr>
          <p:cNvCxnSpPr>
            <a:cxnSpLocks/>
          </p:cNvCxnSpPr>
          <p:nvPr/>
        </p:nvCxnSpPr>
        <p:spPr>
          <a:xfrm flipV="1">
            <a:off x="5072809" y="5844723"/>
            <a:ext cx="2163794" cy="1563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5A773FEF-64C7-F4D1-E325-9EDEA26702CC}"/>
              </a:ext>
            </a:extLst>
          </p:cNvPr>
          <p:cNvCxnSpPr>
            <a:cxnSpLocks/>
          </p:cNvCxnSpPr>
          <p:nvPr/>
        </p:nvCxnSpPr>
        <p:spPr>
          <a:xfrm>
            <a:off x="10424687" y="4043633"/>
            <a:ext cx="25668" cy="1693525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D429B46E-CAB6-AE3F-5A39-A880C7268EBE}"/>
              </a:ext>
            </a:extLst>
          </p:cNvPr>
          <p:cNvCxnSpPr>
            <a:cxnSpLocks/>
          </p:cNvCxnSpPr>
          <p:nvPr/>
        </p:nvCxnSpPr>
        <p:spPr>
          <a:xfrm>
            <a:off x="8493363" y="2920593"/>
            <a:ext cx="0" cy="5451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E89E65E9-F91B-A1AC-0714-2D7B58B4D08C}"/>
              </a:ext>
            </a:extLst>
          </p:cNvPr>
          <p:cNvCxnSpPr>
            <a:cxnSpLocks/>
          </p:cNvCxnSpPr>
          <p:nvPr/>
        </p:nvCxnSpPr>
        <p:spPr>
          <a:xfrm>
            <a:off x="7480253" y="2728329"/>
            <a:ext cx="59641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1F3B044-C1B0-ABAE-2034-970EF7907820}"/>
              </a:ext>
            </a:extLst>
          </p:cNvPr>
          <p:cNvCxnSpPr>
            <a:cxnSpLocks/>
          </p:cNvCxnSpPr>
          <p:nvPr/>
        </p:nvCxnSpPr>
        <p:spPr>
          <a:xfrm flipH="1" flipV="1">
            <a:off x="7387191" y="2366043"/>
            <a:ext cx="641054" cy="71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FC6D144-EBDC-0FF7-F271-C584BDB4EA73}"/>
              </a:ext>
            </a:extLst>
          </p:cNvPr>
          <p:cNvCxnSpPr>
            <a:cxnSpLocks/>
          </p:cNvCxnSpPr>
          <p:nvPr/>
        </p:nvCxnSpPr>
        <p:spPr>
          <a:xfrm>
            <a:off x="6621873" y="3654202"/>
            <a:ext cx="1406308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058112-9C4F-35D3-C980-DC1D170CC1B5}"/>
              </a:ext>
            </a:extLst>
          </p:cNvPr>
          <p:cNvSpPr/>
          <p:nvPr/>
        </p:nvSpPr>
        <p:spPr>
          <a:xfrm>
            <a:off x="684687" y="4518883"/>
            <a:ext cx="696686" cy="64225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6B4AC-EB00-0F23-75D8-B360DFFD1109}"/>
              </a:ext>
            </a:extLst>
          </p:cNvPr>
          <p:cNvSpPr txBox="1"/>
          <p:nvPr/>
        </p:nvSpPr>
        <p:spPr>
          <a:xfrm>
            <a:off x="635246" y="5183324"/>
            <a:ext cx="79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Century Gothic" panose="020B0502020202020204" pitchFamily="34" charset="0"/>
              </a:rPr>
              <a:t>Business</a:t>
            </a:r>
          </a:p>
          <a:p>
            <a:pPr algn="ctr"/>
            <a:r>
              <a:rPr lang="en-IN" sz="900" b="1" dirty="0">
                <a:latin typeface="Century Gothic" panose="020B0502020202020204" pitchFamily="34" charset="0"/>
              </a:rPr>
              <a:t>User </a:t>
            </a:r>
          </a:p>
        </p:txBody>
      </p:sp>
      <p:pic>
        <p:nvPicPr>
          <p:cNvPr id="10" name="Graphic 9" descr="Ui Ux with solid fill">
            <a:extLst>
              <a:ext uri="{FF2B5EF4-FFF2-40B4-BE49-F238E27FC236}">
                <a16:creationId xmlns:a16="http://schemas.microsoft.com/office/drawing/2014/main" id="{C1EF1ABA-199C-F953-EEF5-A2B68DD8C9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1803" y="4543316"/>
            <a:ext cx="642452" cy="64245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48F64C-B541-2857-8116-69646AFCC496}"/>
              </a:ext>
            </a:extLst>
          </p:cNvPr>
          <p:cNvCxnSpPr>
            <a:cxnSpLocks/>
          </p:cNvCxnSpPr>
          <p:nvPr/>
        </p:nvCxnSpPr>
        <p:spPr>
          <a:xfrm>
            <a:off x="1555002" y="4676757"/>
            <a:ext cx="1962394" cy="1699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FA7618-A085-B4C8-155A-0221353E8D91}"/>
              </a:ext>
            </a:extLst>
          </p:cNvPr>
          <p:cNvCxnSpPr>
            <a:cxnSpLocks/>
          </p:cNvCxnSpPr>
          <p:nvPr/>
        </p:nvCxnSpPr>
        <p:spPr>
          <a:xfrm flipH="1">
            <a:off x="1555002" y="4958964"/>
            <a:ext cx="1948306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6293C8-5D61-B38D-DCA4-5176BAF00B0A}"/>
              </a:ext>
            </a:extLst>
          </p:cNvPr>
          <p:cNvSpPr/>
          <p:nvPr/>
        </p:nvSpPr>
        <p:spPr>
          <a:xfrm>
            <a:off x="690493" y="3196332"/>
            <a:ext cx="696686" cy="64225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FBB67-80A7-55C9-7B3E-F92547077731}"/>
              </a:ext>
            </a:extLst>
          </p:cNvPr>
          <p:cNvSpPr txBox="1"/>
          <p:nvPr/>
        </p:nvSpPr>
        <p:spPr>
          <a:xfrm>
            <a:off x="485706" y="3833027"/>
            <a:ext cx="109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Century Gothic" panose="020B0502020202020204" pitchFamily="34" charset="0"/>
              </a:rPr>
              <a:t>ASL/ Partner Team</a:t>
            </a:r>
          </a:p>
        </p:txBody>
      </p:sp>
      <p:pic>
        <p:nvPicPr>
          <p:cNvPr id="29" name="Graphic 28" descr="Programmer male with solid fill">
            <a:extLst>
              <a:ext uri="{FF2B5EF4-FFF2-40B4-BE49-F238E27FC236}">
                <a16:creationId xmlns:a16="http://schemas.microsoft.com/office/drawing/2014/main" id="{48A11CF2-5C2A-DF2A-8821-F0892D5848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956" y="3215385"/>
            <a:ext cx="583968" cy="583968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F3B63C-2F9F-CB25-3F46-0D221C53D64B}"/>
              </a:ext>
            </a:extLst>
          </p:cNvPr>
          <p:cNvCxnSpPr>
            <a:cxnSpLocks/>
          </p:cNvCxnSpPr>
          <p:nvPr/>
        </p:nvCxnSpPr>
        <p:spPr>
          <a:xfrm>
            <a:off x="1483164" y="3550959"/>
            <a:ext cx="1938839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A49620-64DF-B634-34E0-BE57EEC53915}"/>
              </a:ext>
            </a:extLst>
          </p:cNvPr>
          <p:cNvSpPr/>
          <p:nvPr/>
        </p:nvSpPr>
        <p:spPr>
          <a:xfrm>
            <a:off x="690493" y="2197514"/>
            <a:ext cx="696686" cy="64225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A8615D-EB1C-BF84-67EF-F6CC237565E4}"/>
              </a:ext>
            </a:extLst>
          </p:cNvPr>
          <p:cNvSpPr txBox="1"/>
          <p:nvPr/>
        </p:nvSpPr>
        <p:spPr>
          <a:xfrm>
            <a:off x="624784" y="2333251"/>
            <a:ext cx="81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Century Gothic" panose="020B0502020202020204" pitchFamily="34" charset="0"/>
              </a:rPr>
              <a:t>Nestle MIDAS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1DA860-45DC-228A-1D61-49A0475AEDA4}"/>
              </a:ext>
            </a:extLst>
          </p:cNvPr>
          <p:cNvSpPr txBox="1"/>
          <p:nvPr/>
        </p:nvSpPr>
        <p:spPr>
          <a:xfrm>
            <a:off x="1981781" y="4462919"/>
            <a:ext cx="810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Century Gothic" panose="020B0502020202020204" pitchFamily="34" charset="0"/>
              </a:rPr>
              <a:t>Query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0E70E1-AFC7-4DF3-9943-51BB8E17AF6F}"/>
              </a:ext>
            </a:extLst>
          </p:cNvPr>
          <p:cNvSpPr txBox="1"/>
          <p:nvPr/>
        </p:nvSpPr>
        <p:spPr>
          <a:xfrm>
            <a:off x="1913200" y="5106849"/>
            <a:ext cx="810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Century Gothic" panose="020B0502020202020204" pitchFamily="34" charset="0"/>
              </a:rPr>
              <a:t>Response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EB4B78-44AC-037F-74C9-465D71F0321B}"/>
              </a:ext>
            </a:extLst>
          </p:cNvPr>
          <p:cNvSpPr txBox="1"/>
          <p:nvPr/>
        </p:nvSpPr>
        <p:spPr>
          <a:xfrm>
            <a:off x="1940694" y="3547319"/>
            <a:ext cx="810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Century Gothic" panose="020B0502020202020204" pitchFamily="34" charset="0"/>
              </a:rPr>
              <a:t>Prepare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A528AA-C5D8-27A9-1C65-8A268A68AD63}"/>
              </a:ext>
            </a:extLst>
          </p:cNvPr>
          <p:cNvSpPr txBox="1"/>
          <p:nvPr/>
        </p:nvSpPr>
        <p:spPr>
          <a:xfrm>
            <a:off x="10459923" y="3911826"/>
            <a:ext cx="8545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 err="1">
                <a:latin typeface="Century Gothic" panose="020B0502020202020204" pitchFamily="34" charset="0"/>
              </a:rPr>
              <a:t>NesGen</a:t>
            </a:r>
            <a:r>
              <a:rPr lang="en-IN" sz="900" b="1" dirty="0">
                <a:latin typeface="Century Gothic" panose="020B0502020202020204" pitchFamily="34" charset="0"/>
              </a:rPr>
              <a:t> Accelerator Sandbox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45EAC0-5DD3-7551-2DD1-A26E2D48C5E7}"/>
              </a:ext>
            </a:extLst>
          </p:cNvPr>
          <p:cNvCxnSpPr/>
          <p:nvPr/>
        </p:nvCxnSpPr>
        <p:spPr>
          <a:xfrm>
            <a:off x="9151775" y="814613"/>
            <a:ext cx="0" cy="5735683"/>
          </a:xfrm>
          <a:prstGeom prst="line">
            <a:avLst/>
          </a:prstGeom>
          <a:ln w="9525">
            <a:solidFill>
              <a:schemeClr val="tx1"/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1B8997-178E-E460-47B9-D1988FBFB31E}"/>
              </a:ext>
            </a:extLst>
          </p:cNvPr>
          <p:cNvCxnSpPr>
            <a:cxnSpLocks/>
          </p:cNvCxnSpPr>
          <p:nvPr/>
        </p:nvCxnSpPr>
        <p:spPr>
          <a:xfrm>
            <a:off x="8919375" y="3762357"/>
            <a:ext cx="960527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Single Corner Rounded 64">
            <a:extLst>
              <a:ext uri="{FF2B5EF4-FFF2-40B4-BE49-F238E27FC236}">
                <a16:creationId xmlns:a16="http://schemas.microsoft.com/office/drawing/2014/main" id="{46A80145-6B21-CFF0-3200-C08066050C2C}"/>
              </a:ext>
            </a:extLst>
          </p:cNvPr>
          <p:cNvSpPr/>
          <p:nvPr/>
        </p:nvSpPr>
        <p:spPr>
          <a:xfrm flipH="1">
            <a:off x="8142712" y="837184"/>
            <a:ext cx="873522" cy="253887"/>
          </a:xfrm>
          <a:prstGeom prst="round1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Century Gothic" panose="020B0502020202020204" pitchFamily="34" charset="0"/>
              </a:rPr>
              <a:t>AZURE VM</a:t>
            </a:r>
          </a:p>
        </p:txBody>
      </p:sp>
      <p:sp>
        <p:nvSpPr>
          <p:cNvPr id="66" name="Rectangle: Single Corner Rounded 65">
            <a:extLst>
              <a:ext uri="{FF2B5EF4-FFF2-40B4-BE49-F238E27FC236}">
                <a16:creationId xmlns:a16="http://schemas.microsoft.com/office/drawing/2014/main" id="{090AD8C6-0978-B22F-DAEA-7FAE17FBCDB1}"/>
              </a:ext>
            </a:extLst>
          </p:cNvPr>
          <p:cNvSpPr/>
          <p:nvPr/>
        </p:nvSpPr>
        <p:spPr>
          <a:xfrm>
            <a:off x="9273004" y="837361"/>
            <a:ext cx="1406294" cy="241629"/>
          </a:xfrm>
          <a:prstGeom prst="round1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Century Gothic" panose="020B0502020202020204" pitchFamily="34" charset="0"/>
              </a:rPr>
              <a:t>NESGEN SANDBOX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79844A-44BF-CAE6-4C13-3F02CF99B04A}"/>
              </a:ext>
            </a:extLst>
          </p:cNvPr>
          <p:cNvCxnSpPr>
            <a:cxnSpLocks/>
          </p:cNvCxnSpPr>
          <p:nvPr/>
        </p:nvCxnSpPr>
        <p:spPr>
          <a:xfrm flipH="1">
            <a:off x="1435161" y="2490334"/>
            <a:ext cx="4884978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AD0111F-F81B-F9AB-9ED1-8BE5C88FCB20}"/>
              </a:ext>
            </a:extLst>
          </p:cNvPr>
          <p:cNvSpPr txBox="1"/>
          <p:nvPr/>
        </p:nvSpPr>
        <p:spPr>
          <a:xfrm>
            <a:off x="9598840" y="1420640"/>
            <a:ext cx="17743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entury Gothic" panose="020B0502020202020204" pitchFamily="34" charset="0"/>
              </a:rPr>
              <a:t>Open AI GPT 3.5 and 4</a:t>
            </a:r>
          </a:p>
          <a:p>
            <a:r>
              <a:rPr lang="en-IN" sz="1000" dirty="0">
                <a:latin typeface="Century Gothic" panose="020B0502020202020204" pitchFamily="34" charset="0"/>
              </a:rPr>
              <a:t>Open AI GPT 4 Turbo 1106</a:t>
            </a:r>
          </a:p>
          <a:p>
            <a:r>
              <a:rPr lang="en-IN" sz="1000" dirty="0">
                <a:latin typeface="Century Gothic" panose="020B0502020202020204" pitchFamily="34" charset="0"/>
              </a:rPr>
              <a:t>Open AI GPT 4 Vision</a:t>
            </a:r>
          </a:p>
          <a:p>
            <a:endParaRPr lang="en-IN" sz="1000" dirty="0">
              <a:latin typeface="Century Gothic" panose="020B0502020202020204" pitchFamily="34" charset="0"/>
            </a:endParaRPr>
          </a:p>
          <a:p>
            <a:endParaRPr lang="en-IN" sz="1000" dirty="0">
              <a:latin typeface="Century Gothic" panose="020B0502020202020204" pitchFamily="34" charset="0"/>
            </a:endParaRPr>
          </a:p>
          <a:p>
            <a:r>
              <a:rPr lang="en-IN" sz="1000" dirty="0">
                <a:latin typeface="Century Gothic" panose="020B0502020202020204" pitchFamily="34" charset="0"/>
              </a:rPr>
              <a:t>Open AI text-embedding-3-small/large/ada-002</a:t>
            </a:r>
          </a:p>
          <a:p>
            <a:endParaRPr lang="en-IN" sz="1000" dirty="0">
              <a:latin typeface="Century Gothic" panose="020B0502020202020204" pitchFamily="34" charset="0"/>
            </a:endParaRPr>
          </a:p>
          <a:p>
            <a:endParaRPr lang="en-IN" sz="1000" dirty="0">
              <a:latin typeface="Century Gothic" panose="020B0502020202020204" pitchFamily="34" charset="0"/>
            </a:endParaRPr>
          </a:p>
          <a:p>
            <a:r>
              <a:rPr lang="en-IN" sz="1000" dirty="0">
                <a:latin typeface="Century Gothic" panose="020B0502020202020204" pitchFamily="34" charset="0"/>
              </a:rPr>
              <a:t>Open AI Whisper</a:t>
            </a:r>
          </a:p>
          <a:p>
            <a:r>
              <a:rPr lang="en-IN" sz="1000" dirty="0">
                <a:latin typeface="Century Gothic" panose="020B0502020202020204" pitchFamily="34" charset="0"/>
              </a:rPr>
              <a:t>Open AI </a:t>
            </a:r>
            <a:r>
              <a:rPr lang="en-IN" sz="1000" dirty="0" err="1">
                <a:latin typeface="Century Gothic" panose="020B0502020202020204" pitchFamily="34" charset="0"/>
              </a:rPr>
              <a:t>Dalle</a:t>
            </a:r>
            <a:endParaRPr lang="en-IN" sz="1000" dirty="0">
              <a:latin typeface="Century Gothic" panose="020B0502020202020204" pitchFamily="34" charset="0"/>
            </a:endParaRPr>
          </a:p>
          <a:p>
            <a:endParaRPr lang="en-IN" sz="1000" dirty="0">
              <a:latin typeface="Century Gothic" panose="020B0502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A50610-6FAB-54EE-28EC-B5456FF4CAD5}"/>
              </a:ext>
            </a:extLst>
          </p:cNvPr>
          <p:cNvSpPr txBox="1"/>
          <p:nvPr/>
        </p:nvSpPr>
        <p:spPr>
          <a:xfrm>
            <a:off x="4306050" y="5293839"/>
            <a:ext cx="78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Chatbot UI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5E3D08-3F35-AD2F-816C-3FBB6A064A81}"/>
              </a:ext>
            </a:extLst>
          </p:cNvPr>
          <p:cNvSpPr txBox="1"/>
          <p:nvPr/>
        </p:nvSpPr>
        <p:spPr>
          <a:xfrm>
            <a:off x="7212053" y="6176273"/>
            <a:ext cx="8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Cosmos DB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539287-EA30-7285-F44E-CC0A44134228}"/>
              </a:ext>
            </a:extLst>
          </p:cNvPr>
          <p:cNvSpPr txBox="1"/>
          <p:nvPr/>
        </p:nvSpPr>
        <p:spPr>
          <a:xfrm>
            <a:off x="5890745" y="5188947"/>
            <a:ext cx="862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App Service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87055D-CCF7-5B30-6F95-CED69E883AC6}"/>
              </a:ext>
            </a:extLst>
          </p:cNvPr>
          <p:cNvSpPr txBox="1"/>
          <p:nvPr/>
        </p:nvSpPr>
        <p:spPr>
          <a:xfrm>
            <a:off x="5342545" y="4072868"/>
            <a:ext cx="10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SQL Database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8B8053-4B11-19FD-948A-A8F8E8142651}"/>
              </a:ext>
            </a:extLst>
          </p:cNvPr>
          <p:cNvSpPr txBox="1"/>
          <p:nvPr/>
        </p:nvSpPr>
        <p:spPr>
          <a:xfrm>
            <a:off x="7905269" y="3999887"/>
            <a:ext cx="114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Cognitive Search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69D11C-B034-F166-8A99-4BBFE901B509}"/>
              </a:ext>
            </a:extLst>
          </p:cNvPr>
          <p:cNvSpPr txBox="1"/>
          <p:nvPr/>
        </p:nvSpPr>
        <p:spPr>
          <a:xfrm>
            <a:off x="7593675" y="2922582"/>
            <a:ext cx="1148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Blob Storage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40D575-0E69-B7CA-0611-E609810C21BE}"/>
              </a:ext>
            </a:extLst>
          </p:cNvPr>
          <p:cNvSpPr txBox="1"/>
          <p:nvPr/>
        </p:nvSpPr>
        <p:spPr>
          <a:xfrm>
            <a:off x="3990141" y="6227335"/>
            <a:ext cx="1148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Entra ID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4A4441-9E9C-EAD7-4027-EAFEBEC6E8D8}"/>
              </a:ext>
            </a:extLst>
          </p:cNvPr>
          <p:cNvSpPr txBox="1"/>
          <p:nvPr/>
        </p:nvSpPr>
        <p:spPr>
          <a:xfrm>
            <a:off x="4064913" y="893671"/>
            <a:ext cx="14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Azure Virtual Network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E2465B-5FA8-7D57-C44C-D610DCC66D5C}"/>
              </a:ext>
            </a:extLst>
          </p:cNvPr>
          <p:cNvSpPr txBox="1"/>
          <p:nvPr/>
        </p:nvSpPr>
        <p:spPr>
          <a:xfrm>
            <a:off x="5389455" y="6280249"/>
            <a:ext cx="94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Azure Monitor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12CFC9A-F313-4160-DA64-B786138BFBAF}"/>
              </a:ext>
            </a:extLst>
          </p:cNvPr>
          <p:cNvCxnSpPr>
            <a:cxnSpLocks/>
          </p:cNvCxnSpPr>
          <p:nvPr/>
        </p:nvCxnSpPr>
        <p:spPr>
          <a:xfrm flipH="1">
            <a:off x="6334325" y="2479397"/>
            <a:ext cx="625" cy="947887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A7705B9-B886-84F9-E78F-FCC59A021D93}"/>
              </a:ext>
            </a:extLst>
          </p:cNvPr>
          <p:cNvSpPr/>
          <p:nvPr/>
        </p:nvSpPr>
        <p:spPr>
          <a:xfrm>
            <a:off x="921336" y="1574753"/>
            <a:ext cx="451878" cy="41657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AC6F2E9-C388-6A47-A430-9A7AC6FE6E9E}"/>
              </a:ext>
            </a:extLst>
          </p:cNvPr>
          <p:cNvCxnSpPr>
            <a:cxnSpLocks/>
          </p:cNvCxnSpPr>
          <p:nvPr/>
        </p:nvCxnSpPr>
        <p:spPr>
          <a:xfrm>
            <a:off x="1462189" y="1532721"/>
            <a:ext cx="700231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B3BB880-B358-2990-18E4-E6CCB5A7CAA6}"/>
              </a:ext>
            </a:extLst>
          </p:cNvPr>
          <p:cNvCxnSpPr>
            <a:cxnSpLocks/>
          </p:cNvCxnSpPr>
          <p:nvPr/>
        </p:nvCxnSpPr>
        <p:spPr>
          <a:xfrm>
            <a:off x="8479366" y="1527178"/>
            <a:ext cx="0" cy="67033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658A22C4-7F72-681D-8464-AC51AA7ABFB8}"/>
              </a:ext>
            </a:extLst>
          </p:cNvPr>
          <p:cNvSpPr/>
          <p:nvPr/>
        </p:nvSpPr>
        <p:spPr>
          <a:xfrm>
            <a:off x="2534844" y="4531344"/>
            <a:ext cx="271614" cy="245042"/>
          </a:xfrm>
          <a:prstGeom prst="flowChartConnector">
            <a:avLst/>
          </a:prstGeom>
          <a:solidFill>
            <a:srgbClr val="22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C53D26F9-D1C4-76A6-BCC8-46DD0A009BCB}"/>
              </a:ext>
            </a:extLst>
          </p:cNvPr>
          <p:cNvSpPr/>
          <p:nvPr/>
        </p:nvSpPr>
        <p:spPr>
          <a:xfrm>
            <a:off x="1902488" y="4814263"/>
            <a:ext cx="271614" cy="245042"/>
          </a:xfrm>
          <a:prstGeom prst="flowChartConnector">
            <a:avLst/>
          </a:prstGeom>
          <a:solidFill>
            <a:srgbClr val="22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9</a:t>
            </a:r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A4848AF4-1836-1CC3-CA81-23989D17C311}"/>
              </a:ext>
            </a:extLst>
          </p:cNvPr>
          <p:cNvSpPr/>
          <p:nvPr/>
        </p:nvSpPr>
        <p:spPr>
          <a:xfrm>
            <a:off x="2552667" y="2358741"/>
            <a:ext cx="271614" cy="24504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18361578-229C-0355-162F-FDC46440D34C}"/>
              </a:ext>
            </a:extLst>
          </p:cNvPr>
          <p:cNvSpPr/>
          <p:nvPr/>
        </p:nvSpPr>
        <p:spPr>
          <a:xfrm>
            <a:off x="2552667" y="1404657"/>
            <a:ext cx="271614" cy="245042"/>
          </a:xfrm>
          <a:prstGeom prst="flowChartConnector">
            <a:avLst/>
          </a:prstGeom>
          <a:solidFill>
            <a:srgbClr val="1AC4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ACE2A634-6D07-7635-A8EF-4EC3651BEBEC}"/>
              </a:ext>
            </a:extLst>
          </p:cNvPr>
          <p:cNvSpPr/>
          <p:nvPr/>
        </p:nvSpPr>
        <p:spPr>
          <a:xfrm>
            <a:off x="4914650" y="3532173"/>
            <a:ext cx="271614" cy="245042"/>
          </a:xfrm>
          <a:prstGeom prst="flowChartConnector">
            <a:avLst/>
          </a:prstGeom>
          <a:solidFill>
            <a:srgbClr val="22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BB58B06C-7714-9742-0008-C41CC88E7E5A}"/>
              </a:ext>
            </a:extLst>
          </p:cNvPr>
          <p:cNvSpPr/>
          <p:nvPr/>
        </p:nvSpPr>
        <p:spPr>
          <a:xfrm>
            <a:off x="4992609" y="5697214"/>
            <a:ext cx="271614" cy="245042"/>
          </a:xfrm>
          <a:prstGeom prst="flowChartConnector">
            <a:avLst/>
          </a:prstGeom>
          <a:solidFill>
            <a:srgbClr val="22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8</a:t>
            </a:r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1A0A9B72-7CBD-81F6-19E1-0970F023DAC9}"/>
              </a:ext>
            </a:extLst>
          </p:cNvPr>
          <p:cNvSpPr/>
          <p:nvPr/>
        </p:nvSpPr>
        <p:spPr>
          <a:xfrm>
            <a:off x="7005981" y="3510367"/>
            <a:ext cx="271614" cy="245042"/>
          </a:xfrm>
          <a:prstGeom prst="flowChartConnector">
            <a:avLst/>
          </a:prstGeom>
          <a:solidFill>
            <a:srgbClr val="22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024" name="Flowchart: Connector 1023">
            <a:extLst>
              <a:ext uri="{FF2B5EF4-FFF2-40B4-BE49-F238E27FC236}">
                <a16:creationId xmlns:a16="http://schemas.microsoft.com/office/drawing/2014/main" id="{9E5454A7-B67B-2895-451D-733EE0822EE7}"/>
              </a:ext>
            </a:extLst>
          </p:cNvPr>
          <p:cNvSpPr/>
          <p:nvPr/>
        </p:nvSpPr>
        <p:spPr>
          <a:xfrm>
            <a:off x="7572014" y="2237601"/>
            <a:ext cx="271614" cy="245042"/>
          </a:xfrm>
          <a:prstGeom prst="flowChartConnector">
            <a:avLst/>
          </a:prstGeom>
          <a:solidFill>
            <a:srgbClr val="1AC4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1025" name="Flowchart: Connector 1024">
            <a:extLst>
              <a:ext uri="{FF2B5EF4-FFF2-40B4-BE49-F238E27FC236}">
                <a16:creationId xmlns:a16="http://schemas.microsoft.com/office/drawing/2014/main" id="{A9C5D4D1-DC54-CEB4-DAB6-15FAF8102AB1}"/>
              </a:ext>
            </a:extLst>
          </p:cNvPr>
          <p:cNvSpPr/>
          <p:nvPr/>
        </p:nvSpPr>
        <p:spPr>
          <a:xfrm>
            <a:off x="7636441" y="2633932"/>
            <a:ext cx="271614" cy="245042"/>
          </a:xfrm>
          <a:prstGeom prst="flowChartConnector">
            <a:avLst/>
          </a:prstGeom>
          <a:solidFill>
            <a:srgbClr val="1AC4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1027" name="Flowchart: Connector 1026">
            <a:extLst>
              <a:ext uri="{FF2B5EF4-FFF2-40B4-BE49-F238E27FC236}">
                <a16:creationId xmlns:a16="http://schemas.microsoft.com/office/drawing/2014/main" id="{43C842E4-96C6-4026-31AB-9651F55E31EB}"/>
              </a:ext>
            </a:extLst>
          </p:cNvPr>
          <p:cNvSpPr/>
          <p:nvPr/>
        </p:nvSpPr>
        <p:spPr>
          <a:xfrm>
            <a:off x="9309514" y="3639836"/>
            <a:ext cx="271614" cy="245042"/>
          </a:xfrm>
          <a:prstGeom prst="flowChartConnector">
            <a:avLst/>
          </a:prstGeom>
          <a:solidFill>
            <a:srgbClr val="22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1028" name="Flowchart: Connector 1027">
            <a:extLst>
              <a:ext uri="{FF2B5EF4-FFF2-40B4-BE49-F238E27FC236}">
                <a16:creationId xmlns:a16="http://schemas.microsoft.com/office/drawing/2014/main" id="{F8CAA688-B663-CA46-7FB5-858B9CC98D47}"/>
              </a:ext>
            </a:extLst>
          </p:cNvPr>
          <p:cNvSpPr/>
          <p:nvPr/>
        </p:nvSpPr>
        <p:spPr>
          <a:xfrm>
            <a:off x="10314387" y="5607497"/>
            <a:ext cx="271614" cy="245042"/>
          </a:xfrm>
          <a:prstGeom prst="flowChartConnector">
            <a:avLst/>
          </a:prstGeom>
          <a:solidFill>
            <a:srgbClr val="22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1030" name="Flowchart: Connector 1029">
            <a:extLst>
              <a:ext uri="{FF2B5EF4-FFF2-40B4-BE49-F238E27FC236}">
                <a16:creationId xmlns:a16="http://schemas.microsoft.com/office/drawing/2014/main" id="{F8EEA279-7842-426A-7B68-ABA917ED331E}"/>
              </a:ext>
            </a:extLst>
          </p:cNvPr>
          <p:cNvSpPr/>
          <p:nvPr/>
        </p:nvSpPr>
        <p:spPr>
          <a:xfrm>
            <a:off x="8546723" y="3024871"/>
            <a:ext cx="271614" cy="245042"/>
          </a:xfrm>
          <a:prstGeom prst="flowChartConnector">
            <a:avLst/>
          </a:prstGeom>
          <a:solidFill>
            <a:srgbClr val="22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031" name="Flowchart: Connector 1030">
            <a:extLst>
              <a:ext uri="{FF2B5EF4-FFF2-40B4-BE49-F238E27FC236}">
                <a16:creationId xmlns:a16="http://schemas.microsoft.com/office/drawing/2014/main" id="{5B8ECA27-366B-E32F-89FE-34B7675CA2BD}"/>
              </a:ext>
            </a:extLst>
          </p:cNvPr>
          <p:cNvSpPr/>
          <p:nvPr/>
        </p:nvSpPr>
        <p:spPr>
          <a:xfrm>
            <a:off x="7436432" y="4542250"/>
            <a:ext cx="271614" cy="245042"/>
          </a:xfrm>
          <a:prstGeom prst="flowChartConnector">
            <a:avLst/>
          </a:prstGeom>
          <a:solidFill>
            <a:srgbClr val="2277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7</a:t>
            </a:r>
          </a:p>
        </p:txBody>
      </p:sp>
      <p:pic>
        <p:nvPicPr>
          <p:cNvPr id="2" name="Google Shape;88;p13" descr="A close-up of a logo&#10;&#10;Description automatically generated">
            <a:extLst>
              <a:ext uri="{FF2B5EF4-FFF2-40B4-BE49-F238E27FC236}">
                <a16:creationId xmlns:a16="http://schemas.microsoft.com/office/drawing/2014/main" id="{3E7A878D-18EF-B8A7-5AD8-18C64D4782E2}"/>
              </a:ext>
            </a:extLst>
          </p:cNvPr>
          <p:cNvPicPr preferRelativeResize="0"/>
          <p:nvPr/>
        </p:nvPicPr>
        <p:blipFill rotWithShape="1">
          <a:blip r:embed="rId19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204"/>
          <a:stretch/>
        </p:blipFill>
        <p:spPr>
          <a:xfrm>
            <a:off x="3117571" y="4369219"/>
            <a:ext cx="823304" cy="904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E0CD32-1A7F-08AF-0E80-71766E5C946C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3" y="1622263"/>
            <a:ext cx="334784" cy="33478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F3B395-BDCA-6FCA-94BA-F33D97C7A83D}"/>
              </a:ext>
            </a:extLst>
          </p:cNvPr>
          <p:cNvCxnSpPr>
            <a:cxnSpLocks/>
          </p:cNvCxnSpPr>
          <p:nvPr/>
        </p:nvCxnSpPr>
        <p:spPr>
          <a:xfrm>
            <a:off x="3926734" y="4664771"/>
            <a:ext cx="793824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D214CB-EEB6-E6DE-7F4B-294942B4AB64}"/>
              </a:ext>
            </a:extLst>
          </p:cNvPr>
          <p:cNvCxnSpPr>
            <a:cxnSpLocks/>
          </p:cNvCxnSpPr>
          <p:nvPr/>
        </p:nvCxnSpPr>
        <p:spPr>
          <a:xfrm flipV="1">
            <a:off x="3978854" y="4936784"/>
            <a:ext cx="645703" cy="5991"/>
          </a:xfrm>
          <a:prstGeom prst="line">
            <a:avLst/>
          </a:prstGeom>
          <a:ln w="190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796AFC-4679-D4CA-855E-984502CA354D}"/>
              </a:ext>
            </a:extLst>
          </p:cNvPr>
          <p:cNvGrpSpPr/>
          <p:nvPr/>
        </p:nvGrpSpPr>
        <p:grpSpPr>
          <a:xfrm>
            <a:off x="6432833" y="1603370"/>
            <a:ext cx="961691" cy="1493779"/>
            <a:chOff x="6435514" y="1765715"/>
            <a:chExt cx="961691" cy="149377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DB53DF-B362-432E-986D-694C9F7BA288}"/>
                </a:ext>
              </a:extLst>
            </p:cNvPr>
            <p:cNvSpPr/>
            <p:nvPr/>
          </p:nvSpPr>
          <p:spPr>
            <a:xfrm>
              <a:off x="6463111" y="1765715"/>
              <a:ext cx="906676" cy="149377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BF5D71-A363-A791-D208-3F5AEA076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715655" y="1835284"/>
              <a:ext cx="413178" cy="410869"/>
            </a:xfrm>
            <a:prstGeom prst="rect">
              <a:avLst/>
            </a:prstGeom>
          </p:spPr>
        </p:pic>
        <p:pic>
          <p:nvPicPr>
            <p:cNvPr id="8" name="Picture 2" descr="Create a Simple Speech REST API with Azure AI Speech Services">
              <a:extLst>
                <a:ext uri="{FF2B5EF4-FFF2-40B4-BE49-F238E27FC236}">
                  <a16:creationId xmlns:a16="http://schemas.microsoft.com/office/drawing/2014/main" id="{68528175-A7A7-1AFF-40E0-2BB4CB536D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6" b="32501"/>
            <a:stretch/>
          </p:blipFill>
          <p:spPr bwMode="auto">
            <a:xfrm>
              <a:off x="6647459" y="2572242"/>
              <a:ext cx="522616" cy="38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7A4B1F9-47E4-1912-A124-37A43AFA1A44}"/>
                </a:ext>
              </a:extLst>
            </p:cNvPr>
            <p:cNvSpPr txBox="1"/>
            <p:nvPr/>
          </p:nvSpPr>
          <p:spPr>
            <a:xfrm>
              <a:off x="6501101" y="2870201"/>
              <a:ext cx="826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latin typeface="Century Gothic" panose="020B0502020202020204" pitchFamily="34" charset="0"/>
                </a:rPr>
                <a:t>AI</a:t>
              </a:r>
              <a:r>
                <a:rPr lang="en-IN" sz="800" b="1" dirty="0">
                  <a:latin typeface="Century Gothic" panose="020B0502020202020204" pitchFamily="34" charset="0"/>
                </a:rPr>
                <a:t> </a:t>
              </a:r>
              <a:r>
                <a:rPr lang="en-IN" sz="800" dirty="0">
                  <a:latin typeface="Century Gothic" panose="020B0502020202020204" pitchFamily="34" charset="0"/>
                </a:rPr>
                <a:t>Speech</a:t>
              </a:r>
              <a:r>
                <a:rPr lang="en-IN" sz="800" b="1" dirty="0">
                  <a:latin typeface="Century Gothic" panose="020B0502020202020204" pitchFamily="34" charset="0"/>
                </a:rPr>
                <a:t> </a:t>
              </a:r>
              <a:r>
                <a:rPr lang="en-IN" sz="800" dirty="0">
                  <a:latin typeface="Century Gothic" panose="020B0502020202020204" pitchFamily="34" charset="0"/>
                </a:rPr>
                <a:t>Service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6ABFE3-FF92-FF3E-32B5-B7EC6681B365}"/>
                </a:ext>
              </a:extLst>
            </p:cNvPr>
            <p:cNvSpPr txBox="1"/>
            <p:nvPr/>
          </p:nvSpPr>
          <p:spPr>
            <a:xfrm>
              <a:off x="6435514" y="2219078"/>
              <a:ext cx="961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latin typeface="Century Gothic" panose="020B0502020202020204" pitchFamily="34" charset="0"/>
                </a:rPr>
                <a:t>AI Document Intelligence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790509-4685-F82A-5DBD-2720D8B0DEA7}"/>
              </a:ext>
            </a:extLst>
          </p:cNvPr>
          <p:cNvSpPr txBox="1"/>
          <p:nvPr/>
        </p:nvSpPr>
        <p:spPr>
          <a:xfrm>
            <a:off x="6514562" y="3068000"/>
            <a:ext cx="948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AI Services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F6CFE8-6633-44BD-E8C6-257EA1AE51AA}"/>
              </a:ext>
            </a:extLst>
          </p:cNvPr>
          <p:cNvSpPr txBox="1"/>
          <p:nvPr/>
        </p:nvSpPr>
        <p:spPr>
          <a:xfrm>
            <a:off x="387090" y="1279578"/>
            <a:ext cx="1573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Century Gothic" panose="020B0502020202020204" pitchFamily="34" charset="0"/>
              </a:rPr>
              <a:t>Documents</a:t>
            </a:r>
            <a:endParaRPr lang="en-IN" sz="900" dirty="0">
              <a:latin typeface="Century Gothic" panose="020B0502020202020204" pitchFamily="34" charset="0"/>
            </a:endParaRPr>
          </a:p>
        </p:txBody>
      </p:sp>
      <p:pic>
        <p:nvPicPr>
          <p:cNvPr id="31" name="Picture 2" descr="Navy blue document icon - Free navy blue file icons">
            <a:extLst>
              <a:ext uri="{FF2B5EF4-FFF2-40B4-BE49-F238E27FC236}">
                <a16:creationId xmlns:a16="http://schemas.microsoft.com/office/drawing/2014/main" id="{A4D6AEC7-B526-2485-754C-C3C190244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51" y="940048"/>
            <a:ext cx="368847" cy="36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F5F877C-6BFB-B881-C1D5-A8D1E9355420}"/>
              </a:ext>
            </a:extLst>
          </p:cNvPr>
          <p:cNvSpPr/>
          <p:nvPr/>
        </p:nvSpPr>
        <p:spPr>
          <a:xfrm>
            <a:off x="921336" y="914798"/>
            <a:ext cx="451878" cy="41657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D40DCC5-2E9A-87AF-437A-B031ADCD770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58" y="35318"/>
            <a:ext cx="1920440" cy="529583"/>
          </a:xfrm>
          <a:prstGeom prst="rect">
            <a:avLst/>
          </a:prstGeom>
        </p:spPr>
      </p:pic>
      <p:pic>
        <p:nvPicPr>
          <p:cNvPr id="26" name="Picture 25" descr="A logo with blue green and yellow colors&#10;&#10;Description automatically generated">
            <a:extLst>
              <a:ext uri="{FF2B5EF4-FFF2-40B4-BE49-F238E27FC236}">
                <a16:creationId xmlns:a16="http://schemas.microsoft.com/office/drawing/2014/main" id="{A9D895CC-EBAB-270A-0929-7FC732D6870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02" y="4653865"/>
            <a:ext cx="366883" cy="366883"/>
          </a:xfrm>
          <a:prstGeom prst="rect">
            <a:avLst/>
          </a:prstGeom>
        </p:spPr>
      </p:pic>
      <p:sp>
        <p:nvSpPr>
          <p:cNvPr id="24" name="Text Placeholder 60">
            <a:extLst>
              <a:ext uri="{FF2B5EF4-FFF2-40B4-BE49-F238E27FC236}">
                <a16:creationId xmlns:a16="http://schemas.microsoft.com/office/drawing/2014/main" id="{D9EEE46B-E5DC-3B8C-DE40-6610B9EFC744}"/>
              </a:ext>
            </a:extLst>
          </p:cNvPr>
          <p:cNvSpPr txBox="1">
            <a:spLocks/>
          </p:cNvSpPr>
          <p:nvPr/>
        </p:nvSpPr>
        <p:spPr>
          <a:xfrm>
            <a:off x="356062" y="191201"/>
            <a:ext cx="9352572" cy="383182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Century Gothic" panose="020B0502020202020204" pitchFamily="34" charset="0"/>
              </a:rPr>
              <a:t>Azure Gen-AI Infrastructure for PDF/Text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98882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BD1547AD-D10D-ACE1-5A01-F1CD16C4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32" y="785794"/>
            <a:ext cx="532848" cy="371527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F5762E90-95CD-CA45-0DAE-4326FDF84DDE}"/>
              </a:ext>
            </a:extLst>
          </p:cNvPr>
          <p:cNvSpPr/>
          <p:nvPr/>
        </p:nvSpPr>
        <p:spPr>
          <a:xfrm>
            <a:off x="11835938" y="234358"/>
            <a:ext cx="304800" cy="304800"/>
          </a:xfrm>
          <a:prstGeom prst="ellipse">
            <a:avLst/>
          </a:prstGeom>
          <a:solidFill>
            <a:srgbClr val="EFF0F3"/>
          </a:solidFill>
          <a:ln w="12700" cap="flat" cmpd="sng" algn="ctr">
            <a:solidFill>
              <a:srgbClr val="EFF0F3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B4ED37-D3A1-1FA1-D3F0-6D769D38EEB7}"/>
              </a:ext>
            </a:extLst>
          </p:cNvPr>
          <p:cNvSpPr txBox="1"/>
          <p:nvPr/>
        </p:nvSpPr>
        <p:spPr>
          <a:xfrm>
            <a:off x="11627511" y="290459"/>
            <a:ext cx="736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fld id="{ADFD2030-097E-4139-82A5-CA245ACEE337}" type="slidenum">
              <a:rPr lang="en-US" sz="1200" smtClean="0">
                <a:solidFill>
                  <a:srgbClr val="272D39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>
                <a:defRPr/>
              </a:pPr>
              <a:t>7</a:t>
            </a:fld>
            <a:endParaRPr lang="en-US" sz="1200" dirty="0">
              <a:solidFill>
                <a:srgbClr val="272D39"/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BE9167-03B2-4E69-A063-3FE938AB7785}"/>
              </a:ext>
            </a:extLst>
          </p:cNvPr>
          <p:cNvSpPr/>
          <p:nvPr/>
        </p:nvSpPr>
        <p:spPr>
          <a:xfrm>
            <a:off x="196189" y="234358"/>
            <a:ext cx="163332" cy="3335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D9609A-8FC6-4C5E-BD8B-2C24FE320E63}"/>
              </a:ext>
            </a:extLst>
          </p:cNvPr>
          <p:cNvSpPr/>
          <p:nvPr/>
        </p:nvSpPr>
        <p:spPr>
          <a:xfrm>
            <a:off x="3566937" y="806668"/>
            <a:ext cx="1839125" cy="36759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E6BE70-06D4-D7CC-9694-0F20F015EBC5}"/>
              </a:ext>
            </a:extLst>
          </p:cNvPr>
          <p:cNvSpPr/>
          <p:nvPr/>
        </p:nvSpPr>
        <p:spPr>
          <a:xfrm>
            <a:off x="3503308" y="745082"/>
            <a:ext cx="8135927" cy="5854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entury Gothic" panose="020B0502020202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47126F5-E412-6D58-77E6-6E7B2E1F5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83" t="18449" r="27249" b="16948"/>
          <a:stretch/>
        </p:blipFill>
        <p:spPr>
          <a:xfrm>
            <a:off x="3517396" y="6097907"/>
            <a:ext cx="602197" cy="49198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AF7570C1-B743-894F-E633-1A21AB560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142" y="6193085"/>
            <a:ext cx="504225" cy="398864"/>
          </a:xfrm>
          <a:prstGeom prst="rect">
            <a:avLst/>
          </a:prstGeom>
        </p:spPr>
      </p:pic>
      <p:pic>
        <p:nvPicPr>
          <p:cNvPr id="28" name="Picture 2" descr="Azure Blob Storage Integration: How to Connect to Azure Blob | Cleo">
            <a:extLst>
              <a:ext uri="{FF2B5EF4-FFF2-40B4-BE49-F238E27FC236}">
                <a16:creationId xmlns:a16="http://schemas.microsoft.com/office/drawing/2014/main" id="{70978644-7446-4A61-CA38-AD041B3A4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04" r="25079"/>
          <a:stretch/>
        </p:blipFill>
        <p:spPr bwMode="auto">
          <a:xfrm>
            <a:off x="7931991" y="2170696"/>
            <a:ext cx="1136895" cy="817682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DBE6ADE-7B04-3709-BF20-6AF1E4915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5691" y="3422930"/>
            <a:ext cx="1008000" cy="56329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89A0289-8969-CC1E-1751-E1698871962F}"/>
              </a:ext>
            </a:extLst>
          </p:cNvPr>
          <p:cNvSpPr txBox="1"/>
          <p:nvPr/>
        </p:nvSpPr>
        <p:spPr>
          <a:xfrm>
            <a:off x="360429" y="1950678"/>
            <a:ext cx="1573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Century Gothic" panose="020B0502020202020204" pitchFamily="34" charset="0"/>
              </a:rPr>
              <a:t>Audios</a:t>
            </a:r>
            <a:endParaRPr lang="en-IN" sz="900" dirty="0">
              <a:latin typeface="Century Gothic" panose="020B0502020202020204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4391378-5FB6-5DB5-479F-A0A3345DD7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797" y="3422930"/>
            <a:ext cx="622683" cy="708570"/>
          </a:xfrm>
          <a:prstGeom prst="rect">
            <a:avLst/>
          </a:prstGeom>
        </p:spPr>
      </p:pic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D429B46E-CAB6-AE3F-5A39-A880C7268EBE}"/>
              </a:ext>
            </a:extLst>
          </p:cNvPr>
          <p:cNvCxnSpPr>
            <a:cxnSpLocks/>
          </p:cNvCxnSpPr>
          <p:nvPr/>
        </p:nvCxnSpPr>
        <p:spPr>
          <a:xfrm>
            <a:off x="8493363" y="2920593"/>
            <a:ext cx="0" cy="5451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E89E65E9-F91B-A1AC-0714-2D7B58B4D08C}"/>
              </a:ext>
            </a:extLst>
          </p:cNvPr>
          <p:cNvCxnSpPr>
            <a:cxnSpLocks/>
          </p:cNvCxnSpPr>
          <p:nvPr/>
        </p:nvCxnSpPr>
        <p:spPr>
          <a:xfrm>
            <a:off x="7480253" y="2728329"/>
            <a:ext cx="59641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1F3B044-C1B0-ABAE-2034-970EF7907820}"/>
              </a:ext>
            </a:extLst>
          </p:cNvPr>
          <p:cNvCxnSpPr>
            <a:cxnSpLocks/>
          </p:cNvCxnSpPr>
          <p:nvPr/>
        </p:nvCxnSpPr>
        <p:spPr>
          <a:xfrm flipH="1" flipV="1">
            <a:off x="7387191" y="2366043"/>
            <a:ext cx="641054" cy="71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FC6D144-EBDC-0FF7-F271-C584BDB4EA73}"/>
              </a:ext>
            </a:extLst>
          </p:cNvPr>
          <p:cNvCxnSpPr>
            <a:cxnSpLocks/>
          </p:cNvCxnSpPr>
          <p:nvPr/>
        </p:nvCxnSpPr>
        <p:spPr>
          <a:xfrm flipH="1">
            <a:off x="6650783" y="3793875"/>
            <a:ext cx="1257272" cy="1324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A49620-64DF-B634-34E0-BE57EEC53915}"/>
              </a:ext>
            </a:extLst>
          </p:cNvPr>
          <p:cNvSpPr/>
          <p:nvPr/>
        </p:nvSpPr>
        <p:spPr>
          <a:xfrm>
            <a:off x="690493" y="2197514"/>
            <a:ext cx="696686" cy="64225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A8615D-EB1C-BF84-67EF-F6CC237565E4}"/>
              </a:ext>
            </a:extLst>
          </p:cNvPr>
          <p:cNvSpPr txBox="1"/>
          <p:nvPr/>
        </p:nvSpPr>
        <p:spPr>
          <a:xfrm>
            <a:off x="624784" y="2333251"/>
            <a:ext cx="817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Century Gothic" panose="020B0502020202020204" pitchFamily="34" charset="0"/>
              </a:rPr>
              <a:t>P&amp;G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A528AA-C5D8-27A9-1C65-8A268A68AD63}"/>
              </a:ext>
            </a:extLst>
          </p:cNvPr>
          <p:cNvSpPr txBox="1"/>
          <p:nvPr/>
        </p:nvSpPr>
        <p:spPr>
          <a:xfrm>
            <a:off x="10459923" y="3911826"/>
            <a:ext cx="8545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 err="1">
                <a:latin typeface="Century Gothic" panose="020B0502020202020204" pitchFamily="34" charset="0"/>
              </a:rPr>
              <a:t>ChatPG</a:t>
            </a:r>
            <a:endParaRPr lang="en-IN" sz="900" b="1" dirty="0">
              <a:latin typeface="Century Gothic" panose="020B0502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45EAC0-5DD3-7551-2DD1-A26E2D48C5E7}"/>
              </a:ext>
            </a:extLst>
          </p:cNvPr>
          <p:cNvCxnSpPr/>
          <p:nvPr/>
        </p:nvCxnSpPr>
        <p:spPr>
          <a:xfrm>
            <a:off x="9151775" y="814613"/>
            <a:ext cx="0" cy="5735683"/>
          </a:xfrm>
          <a:prstGeom prst="line">
            <a:avLst/>
          </a:prstGeom>
          <a:ln w="9525">
            <a:solidFill>
              <a:schemeClr val="tx1"/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1B8997-178E-E460-47B9-D1988FBFB31E}"/>
              </a:ext>
            </a:extLst>
          </p:cNvPr>
          <p:cNvCxnSpPr>
            <a:cxnSpLocks/>
          </p:cNvCxnSpPr>
          <p:nvPr/>
        </p:nvCxnSpPr>
        <p:spPr>
          <a:xfrm>
            <a:off x="8919375" y="3762357"/>
            <a:ext cx="960527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Single Corner Rounded 64">
            <a:extLst>
              <a:ext uri="{FF2B5EF4-FFF2-40B4-BE49-F238E27FC236}">
                <a16:creationId xmlns:a16="http://schemas.microsoft.com/office/drawing/2014/main" id="{46A80145-6B21-CFF0-3200-C08066050C2C}"/>
              </a:ext>
            </a:extLst>
          </p:cNvPr>
          <p:cNvSpPr/>
          <p:nvPr/>
        </p:nvSpPr>
        <p:spPr>
          <a:xfrm flipH="1">
            <a:off x="8142712" y="837184"/>
            <a:ext cx="873522" cy="253887"/>
          </a:xfrm>
          <a:prstGeom prst="round1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Century Gothic" panose="020B0502020202020204" pitchFamily="34" charset="0"/>
              </a:rPr>
              <a:t>AZURE VM</a:t>
            </a:r>
          </a:p>
        </p:txBody>
      </p:sp>
      <p:sp>
        <p:nvSpPr>
          <p:cNvPr id="66" name="Rectangle: Single Corner Rounded 65">
            <a:extLst>
              <a:ext uri="{FF2B5EF4-FFF2-40B4-BE49-F238E27FC236}">
                <a16:creationId xmlns:a16="http://schemas.microsoft.com/office/drawing/2014/main" id="{090AD8C6-0978-B22F-DAEA-7FAE17FBCDB1}"/>
              </a:ext>
            </a:extLst>
          </p:cNvPr>
          <p:cNvSpPr/>
          <p:nvPr/>
        </p:nvSpPr>
        <p:spPr>
          <a:xfrm>
            <a:off x="9273004" y="837361"/>
            <a:ext cx="1406294" cy="241629"/>
          </a:xfrm>
          <a:prstGeom prst="round1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err="1">
                <a:latin typeface="Century Gothic" panose="020B0502020202020204" pitchFamily="34" charset="0"/>
              </a:rPr>
              <a:t>ChatPG</a:t>
            </a:r>
            <a:r>
              <a:rPr lang="en-IN" sz="1000" b="1" dirty="0">
                <a:latin typeface="Century Gothic" panose="020B0502020202020204" pitchFamily="34" charset="0"/>
              </a:rPr>
              <a:t> SANDBOX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79844A-44BF-CAE6-4C13-3F02CF99B04A}"/>
              </a:ext>
            </a:extLst>
          </p:cNvPr>
          <p:cNvCxnSpPr>
            <a:cxnSpLocks/>
          </p:cNvCxnSpPr>
          <p:nvPr/>
        </p:nvCxnSpPr>
        <p:spPr>
          <a:xfrm flipH="1">
            <a:off x="1435161" y="2490334"/>
            <a:ext cx="4884978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B69D11C-B034-F166-8A99-4BBFE901B509}"/>
              </a:ext>
            </a:extLst>
          </p:cNvPr>
          <p:cNvSpPr txBox="1"/>
          <p:nvPr/>
        </p:nvSpPr>
        <p:spPr>
          <a:xfrm>
            <a:off x="7593675" y="2922582"/>
            <a:ext cx="1148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Blob Storage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40D575-0E69-B7CA-0611-E609810C21BE}"/>
              </a:ext>
            </a:extLst>
          </p:cNvPr>
          <p:cNvSpPr txBox="1"/>
          <p:nvPr/>
        </p:nvSpPr>
        <p:spPr>
          <a:xfrm>
            <a:off x="3990141" y="6227335"/>
            <a:ext cx="1148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Entra ID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4A4441-9E9C-EAD7-4027-EAFEBEC6E8D8}"/>
              </a:ext>
            </a:extLst>
          </p:cNvPr>
          <p:cNvSpPr txBox="1"/>
          <p:nvPr/>
        </p:nvSpPr>
        <p:spPr>
          <a:xfrm>
            <a:off x="4064913" y="893671"/>
            <a:ext cx="14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Azure Virtual Network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E2465B-5FA8-7D57-C44C-D610DCC66D5C}"/>
              </a:ext>
            </a:extLst>
          </p:cNvPr>
          <p:cNvSpPr txBox="1"/>
          <p:nvPr/>
        </p:nvSpPr>
        <p:spPr>
          <a:xfrm>
            <a:off x="5389455" y="6280249"/>
            <a:ext cx="94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Azure Monitor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12CFC9A-F313-4160-DA64-B786138BFBAF}"/>
              </a:ext>
            </a:extLst>
          </p:cNvPr>
          <p:cNvCxnSpPr>
            <a:cxnSpLocks/>
          </p:cNvCxnSpPr>
          <p:nvPr/>
        </p:nvCxnSpPr>
        <p:spPr>
          <a:xfrm flipH="1">
            <a:off x="6334325" y="2479397"/>
            <a:ext cx="625" cy="947887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A7705B9-B886-84F9-E78F-FCC59A021D93}"/>
              </a:ext>
            </a:extLst>
          </p:cNvPr>
          <p:cNvSpPr/>
          <p:nvPr/>
        </p:nvSpPr>
        <p:spPr>
          <a:xfrm>
            <a:off x="921336" y="1574753"/>
            <a:ext cx="451878" cy="41657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AC6F2E9-C388-6A47-A430-9A7AC6FE6E9E}"/>
              </a:ext>
            </a:extLst>
          </p:cNvPr>
          <p:cNvCxnSpPr>
            <a:cxnSpLocks/>
          </p:cNvCxnSpPr>
          <p:nvPr/>
        </p:nvCxnSpPr>
        <p:spPr>
          <a:xfrm>
            <a:off x="1462189" y="1532721"/>
            <a:ext cx="700231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B3BB880-B358-2990-18E4-E6CCB5A7CAA6}"/>
              </a:ext>
            </a:extLst>
          </p:cNvPr>
          <p:cNvCxnSpPr>
            <a:cxnSpLocks/>
          </p:cNvCxnSpPr>
          <p:nvPr/>
        </p:nvCxnSpPr>
        <p:spPr>
          <a:xfrm>
            <a:off x="8479366" y="1527178"/>
            <a:ext cx="0" cy="67033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A4848AF4-1836-1CC3-CA81-23989D17C311}"/>
              </a:ext>
            </a:extLst>
          </p:cNvPr>
          <p:cNvSpPr/>
          <p:nvPr/>
        </p:nvSpPr>
        <p:spPr>
          <a:xfrm>
            <a:off x="2552667" y="2358741"/>
            <a:ext cx="271614" cy="24504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18361578-229C-0355-162F-FDC46440D34C}"/>
              </a:ext>
            </a:extLst>
          </p:cNvPr>
          <p:cNvSpPr/>
          <p:nvPr/>
        </p:nvSpPr>
        <p:spPr>
          <a:xfrm>
            <a:off x="2552667" y="1404657"/>
            <a:ext cx="271614" cy="245042"/>
          </a:xfrm>
          <a:prstGeom prst="flowChartConnector">
            <a:avLst/>
          </a:prstGeom>
          <a:solidFill>
            <a:srgbClr val="1AC4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1024" name="Flowchart: Connector 1023">
            <a:extLst>
              <a:ext uri="{FF2B5EF4-FFF2-40B4-BE49-F238E27FC236}">
                <a16:creationId xmlns:a16="http://schemas.microsoft.com/office/drawing/2014/main" id="{9E5454A7-B67B-2895-451D-733EE0822EE7}"/>
              </a:ext>
            </a:extLst>
          </p:cNvPr>
          <p:cNvSpPr/>
          <p:nvPr/>
        </p:nvSpPr>
        <p:spPr>
          <a:xfrm>
            <a:off x="7572014" y="2237601"/>
            <a:ext cx="271614" cy="245042"/>
          </a:xfrm>
          <a:prstGeom prst="flowChartConnector">
            <a:avLst/>
          </a:prstGeom>
          <a:solidFill>
            <a:srgbClr val="1AC4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1025" name="Flowchart: Connector 1024">
            <a:extLst>
              <a:ext uri="{FF2B5EF4-FFF2-40B4-BE49-F238E27FC236}">
                <a16:creationId xmlns:a16="http://schemas.microsoft.com/office/drawing/2014/main" id="{A9C5D4D1-DC54-CEB4-DAB6-15FAF8102AB1}"/>
              </a:ext>
            </a:extLst>
          </p:cNvPr>
          <p:cNvSpPr/>
          <p:nvPr/>
        </p:nvSpPr>
        <p:spPr>
          <a:xfrm>
            <a:off x="7636441" y="2633932"/>
            <a:ext cx="271614" cy="245042"/>
          </a:xfrm>
          <a:prstGeom prst="flowChartConnector">
            <a:avLst/>
          </a:prstGeom>
          <a:solidFill>
            <a:srgbClr val="1AC4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E0CD32-1A7F-08AF-0E80-71766E5C946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3" y="1622263"/>
            <a:ext cx="334784" cy="33478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B796AFC-4679-D4CA-855E-984502CA354D}"/>
              </a:ext>
            </a:extLst>
          </p:cNvPr>
          <p:cNvGrpSpPr/>
          <p:nvPr/>
        </p:nvGrpSpPr>
        <p:grpSpPr>
          <a:xfrm>
            <a:off x="6432833" y="1603370"/>
            <a:ext cx="961691" cy="1493779"/>
            <a:chOff x="6435514" y="1765715"/>
            <a:chExt cx="961691" cy="149377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DB53DF-B362-432E-986D-694C9F7BA288}"/>
                </a:ext>
              </a:extLst>
            </p:cNvPr>
            <p:cNvSpPr/>
            <p:nvPr/>
          </p:nvSpPr>
          <p:spPr>
            <a:xfrm>
              <a:off x="6463111" y="1765715"/>
              <a:ext cx="906676" cy="149377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BF5D71-A363-A791-D208-3F5AEA076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15655" y="1835284"/>
              <a:ext cx="413178" cy="410869"/>
            </a:xfrm>
            <a:prstGeom prst="rect">
              <a:avLst/>
            </a:prstGeom>
          </p:spPr>
        </p:pic>
        <p:pic>
          <p:nvPicPr>
            <p:cNvPr id="8" name="Picture 2" descr="Create a Simple Speech REST API with Azure AI Speech Services">
              <a:extLst>
                <a:ext uri="{FF2B5EF4-FFF2-40B4-BE49-F238E27FC236}">
                  <a16:creationId xmlns:a16="http://schemas.microsoft.com/office/drawing/2014/main" id="{68528175-A7A7-1AFF-40E0-2BB4CB536D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6" b="32501"/>
            <a:stretch/>
          </p:blipFill>
          <p:spPr bwMode="auto">
            <a:xfrm>
              <a:off x="6647459" y="2572242"/>
              <a:ext cx="522616" cy="38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7A4B1F9-47E4-1912-A124-37A43AFA1A44}"/>
                </a:ext>
              </a:extLst>
            </p:cNvPr>
            <p:cNvSpPr txBox="1"/>
            <p:nvPr/>
          </p:nvSpPr>
          <p:spPr>
            <a:xfrm>
              <a:off x="6501101" y="2870201"/>
              <a:ext cx="826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latin typeface="Century Gothic" panose="020B0502020202020204" pitchFamily="34" charset="0"/>
                </a:rPr>
                <a:t>AI</a:t>
              </a:r>
              <a:r>
                <a:rPr lang="en-IN" sz="800" b="1" dirty="0">
                  <a:latin typeface="Century Gothic" panose="020B0502020202020204" pitchFamily="34" charset="0"/>
                </a:rPr>
                <a:t> </a:t>
              </a:r>
              <a:r>
                <a:rPr lang="en-IN" sz="800" dirty="0">
                  <a:latin typeface="Century Gothic" panose="020B0502020202020204" pitchFamily="34" charset="0"/>
                </a:rPr>
                <a:t>Speech</a:t>
              </a:r>
              <a:r>
                <a:rPr lang="en-IN" sz="800" b="1" dirty="0">
                  <a:latin typeface="Century Gothic" panose="020B0502020202020204" pitchFamily="34" charset="0"/>
                </a:rPr>
                <a:t> </a:t>
              </a:r>
              <a:r>
                <a:rPr lang="en-IN" sz="800" dirty="0">
                  <a:latin typeface="Century Gothic" panose="020B0502020202020204" pitchFamily="34" charset="0"/>
                </a:rPr>
                <a:t>Service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6ABFE3-FF92-FF3E-32B5-B7EC6681B365}"/>
                </a:ext>
              </a:extLst>
            </p:cNvPr>
            <p:cNvSpPr txBox="1"/>
            <p:nvPr/>
          </p:nvSpPr>
          <p:spPr>
            <a:xfrm>
              <a:off x="6435514" y="2219078"/>
              <a:ext cx="961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latin typeface="Century Gothic" panose="020B0502020202020204" pitchFamily="34" charset="0"/>
                </a:rPr>
                <a:t>AI Document Intelligence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790509-4685-F82A-5DBD-2720D8B0DEA7}"/>
              </a:ext>
            </a:extLst>
          </p:cNvPr>
          <p:cNvSpPr txBox="1"/>
          <p:nvPr/>
        </p:nvSpPr>
        <p:spPr>
          <a:xfrm>
            <a:off x="6514562" y="3068000"/>
            <a:ext cx="948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AI Services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F6CFE8-6633-44BD-E8C6-257EA1AE51AA}"/>
              </a:ext>
            </a:extLst>
          </p:cNvPr>
          <p:cNvSpPr txBox="1"/>
          <p:nvPr/>
        </p:nvSpPr>
        <p:spPr>
          <a:xfrm>
            <a:off x="387090" y="1279578"/>
            <a:ext cx="1573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Century Gothic" panose="020B0502020202020204" pitchFamily="34" charset="0"/>
              </a:rPr>
              <a:t>Documents</a:t>
            </a:r>
            <a:endParaRPr lang="en-IN" sz="900" dirty="0">
              <a:latin typeface="Century Gothic" panose="020B0502020202020204" pitchFamily="34" charset="0"/>
            </a:endParaRPr>
          </a:p>
        </p:txBody>
      </p:sp>
      <p:pic>
        <p:nvPicPr>
          <p:cNvPr id="31" name="Picture 2" descr="Navy blue document icon - Free navy blue file icons">
            <a:extLst>
              <a:ext uri="{FF2B5EF4-FFF2-40B4-BE49-F238E27FC236}">
                <a16:creationId xmlns:a16="http://schemas.microsoft.com/office/drawing/2014/main" id="{A4D6AEC7-B526-2485-754C-C3C190244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51" y="940048"/>
            <a:ext cx="368847" cy="36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F5F877C-6BFB-B881-C1D5-A8D1E9355420}"/>
              </a:ext>
            </a:extLst>
          </p:cNvPr>
          <p:cNvSpPr/>
          <p:nvPr/>
        </p:nvSpPr>
        <p:spPr>
          <a:xfrm>
            <a:off x="921336" y="914798"/>
            <a:ext cx="451878" cy="41657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D40DCC5-2E9A-87AF-437A-B031ADCD77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58" y="35318"/>
            <a:ext cx="1920440" cy="529583"/>
          </a:xfrm>
          <a:prstGeom prst="rect">
            <a:avLst/>
          </a:prstGeom>
        </p:spPr>
      </p:pic>
      <p:sp>
        <p:nvSpPr>
          <p:cNvPr id="24" name="Text Placeholder 60">
            <a:extLst>
              <a:ext uri="{FF2B5EF4-FFF2-40B4-BE49-F238E27FC236}">
                <a16:creationId xmlns:a16="http://schemas.microsoft.com/office/drawing/2014/main" id="{D9EEE46B-E5DC-3B8C-DE40-6610B9EFC744}"/>
              </a:ext>
            </a:extLst>
          </p:cNvPr>
          <p:cNvSpPr txBox="1">
            <a:spLocks/>
          </p:cNvSpPr>
          <p:nvPr/>
        </p:nvSpPr>
        <p:spPr>
          <a:xfrm>
            <a:off x="356062" y="191201"/>
            <a:ext cx="9352572" cy="383182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Century Gothic" panose="020B0502020202020204" pitchFamily="34" charset="0"/>
              </a:rPr>
              <a:t>Azure Gen-AI Infrastructure for PDF/Text Processing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5EEB48-8592-86EB-874E-060B396D7AC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b="24428"/>
          <a:stretch/>
        </p:blipFill>
        <p:spPr>
          <a:xfrm>
            <a:off x="8009009" y="3485038"/>
            <a:ext cx="1021538" cy="6441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C3CEC4-A934-8902-41AD-A423D7604A04}"/>
              </a:ext>
            </a:extLst>
          </p:cNvPr>
          <p:cNvSpPr txBox="1"/>
          <p:nvPr/>
        </p:nvSpPr>
        <p:spPr>
          <a:xfrm>
            <a:off x="8076665" y="4091937"/>
            <a:ext cx="8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Cosmos DB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EDCF50-012F-93DD-83F1-28C3CE9846B2}"/>
              </a:ext>
            </a:extLst>
          </p:cNvPr>
          <p:cNvSpPr txBox="1"/>
          <p:nvPr/>
        </p:nvSpPr>
        <p:spPr>
          <a:xfrm>
            <a:off x="5875749" y="4109455"/>
            <a:ext cx="10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entury Gothic" panose="020B0502020202020204" pitchFamily="34" charset="0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194492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5">
            <a:extLst>
              <a:ext uri="{FF2B5EF4-FFF2-40B4-BE49-F238E27FC236}">
                <a16:creationId xmlns:a16="http://schemas.microsoft.com/office/drawing/2014/main" id="{4EEFC272-674E-1413-5309-6B42CE2063D5}"/>
              </a:ext>
            </a:extLst>
          </p:cNvPr>
          <p:cNvSpPr/>
          <p:nvPr/>
        </p:nvSpPr>
        <p:spPr>
          <a:xfrm>
            <a:off x="828549" y="2898000"/>
            <a:ext cx="1440000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Azure Virtual Network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For Network security and Data Privacy.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Ensures applications and data are protected in a private, secure environment.</a:t>
            </a:r>
          </a:p>
        </p:txBody>
      </p:sp>
      <p:sp>
        <p:nvSpPr>
          <p:cNvPr id="6" name="Shape 786">
            <a:extLst>
              <a:ext uri="{FF2B5EF4-FFF2-40B4-BE49-F238E27FC236}">
                <a16:creationId xmlns:a16="http://schemas.microsoft.com/office/drawing/2014/main" id="{5C47EB86-FDAB-EC2C-1557-14DCF70ECC8F}"/>
              </a:ext>
            </a:extLst>
          </p:cNvPr>
          <p:cNvSpPr/>
          <p:nvPr/>
        </p:nvSpPr>
        <p:spPr>
          <a:xfrm>
            <a:off x="2363751" y="2898000"/>
            <a:ext cx="1440000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Transorg’s</a:t>
            </a: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 AI Firewall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Act as a Guardrails for safe and relevant inputs as well as outputs</a:t>
            </a:r>
          </a:p>
        </p:txBody>
      </p:sp>
      <p:sp>
        <p:nvSpPr>
          <p:cNvPr id="7" name="Shape 789">
            <a:extLst>
              <a:ext uri="{FF2B5EF4-FFF2-40B4-BE49-F238E27FC236}">
                <a16:creationId xmlns:a16="http://schemas.microsoft.com/office/drawing/2014/main" id="{A801EAC3-57FA-6033-4778-FC4E1A357CBC}"/>
              </a:ext>
            </a:extLst>
          </p:cNvPr>
          <p:cNvSpPr/>
          <p:nvPr/>
        </p:nvSpPr>
        <p:spPr>
          <a:xfrm>
            <a:off x="10039762" y="2898000"/>
            <a:ext cx="1573051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i: Scheduled Backup</a:t>
            </a:r>
          </a:p>
          <a:p>
            <a:pPr>
              <a:lnSpc>
                <a:spcPct val="150000"/>
              </a:lnSpc>
            </a:pPr>
            <a:endParaRPr lang="en-US" sz="1400" b="1" u="sng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Schedule regular backups from Azure SQL to MIDAS to reduce Azure storage costs</a:t>
            </a:r>
          </a:p>
        </p:txBody>
      </p:sp>
      <p:sp>
        <p:nvSpPr>
          <p:cNvPr id="8" name="Shape 787">
            <a:extLst>
              <a:ext uri="{FF2B5EF4-FFF2-40B4-BE49-F238E27FC236}">
                <a16:creationId xmlns:a16="http://schemas.microsoft.com/office/drawing/2014/main" id="{9436487E-9C68-0881-35E4-05A4213E9451}"/>
              </a:ext>
            </a:extLst>
          </p:cNvPr>
          <p:cNvSpPr/>
          <p:nvPr/>
        </p:nvSpPr>
        <p:spPr>
          <a:xfrm>
            <a:off x="5421573" y="2898000"/>
            <a:ext cx="1440000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1-2: User Interaction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User query processed by AI firewall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Display query in React chatbot UI, connect to SQL database</a:t>
            </a:r>
          </a:p>
        </p:txBody>
      </p:sp>
      <p:sp>
        <p:nvSpPr>
          <p:cNvPr id="9" name="Shape 788">
            <a:extLst>
              <a:ext uri="{FF2B5EF4-FFF2-40B4-BE49-F238E27FC236}">
                <a16:creationId xmlns:a16="http://schemas.microsoft.com/office/drawing/2014/main" id="{D662C0B2-E745-864F-2280-130D205C1EE8}"/>
              </a:ext>
            </a:extLst>
          </p:cNvPr>
          <p:cNvSpPr/>
          <p:nvPr/>
        </p:nvSpPr>
        <p:spPr>
          <a:xfrm>
            <a:off x="6861573" y="2898000"/>
            <a:ext cx="1541494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3-5: Query Handling</a:t>
            </a:r>
          </a:p>
          <a:p>
            <a:pPr>
              <a:lnSpc>
                <a:spcPct val="150000"/>
              </a:lnSpc>
            </a:pPr>
            <a:endParaRPr lang="en-US" sz="1400" b="1" u="sng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Forward query to Azure Cognitive Search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Retrieve document/audio representations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Send query to OpenAI Service</a:t>
            </a:r>
          </a:p>
        </p:txBody>
      </p:sp>
      <p:sp>
        <p:nvSpPr>
          <p:cNvPr id="10" name="Shape 789">
            <a:extLst>
              <a:ext uri="{FF2B5EF4-FFF2-40B4-BE49-F238E27FC236}">
                <a16:creationId xmlns:a16="http://schemas.microsoft.com/office/drawing/2014/main" id="{27EA86DC-FE46-F1F3-E79A-404B47DAD502}"/>
              </a:ext>
            </a:extLst>
          </p:cNvPr>
          <p:cNvSpPr/>
          <p:nvPr/>
        </p:nvSpPr>
        <p:spPr>
          <a:xfrm>
            <a:off x="8498269" y="2898000"/>
            <a:ext cx="1573052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6-9: Response and Logging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Get response from OpenAI model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Log query-response in Cosmos DB and SQL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Display response via chatbot UI</a:t>
            </a:r>
          </a:p>
        </p:txBody>
      </p:sp>
      <p:sp>
        <p:nvSpPr>
          <p:cNvPr id="19" name="Shape 788">
            <a:extLst>
              <a:ext uri="{FF2B5EF4-FFF2-40B4-BE49-F238E27FC236}">
                <a16:creationId xmlns:a16="http://schemas.microsoft.com/office/drawing/2014/main" id="{B93AD9AA-EDBF-E108-6A15-6E981CF03F7C}"/>
              </a:ext>
            </a:extLst>
          </p:cNvPr>
          <p:cNvSpPr/>
          <p:nvPr/>
        </p:nvSpPr>
        <p:spPr>
          <a:xfrm>
            <a:off x="3979306" y="2898000"/>
            <a:ext cx="1440000" cy="39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algn="ctr">
              <a:defRPr sz="1800" cap="none" spc="0">
                <a:solidFill>
                  <a:srgbClr val="5E5E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A-C: Data Management</a:t>
            </a:r>
          </a:p>
          <a:p>
            <a:pPr>
              <a:lnSpc>
                <a:spcPct val="150000"/>
              </a:lnSpc>
            </a:pPr>
            <a:endParaRPr lang="en-US" sz="1400" b="1" u="sng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Data ingestion and preprocessing with Azure AI services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EC03A-9A6E-8C35-5012-F8245E7941D7}"/>
              </a:ext>
            </a:extLst>
          </p:cNvPr>
          <p:cNvSpPr/>
          <p:nvPr/>
        </p:nvSpPr>
        <p:spPr>
          <a:xfrm>
            <a:off x="196189" y="234358"/>
            <a:ext cx="163332" cy="3335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 Gothic" panose="020B0502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DA437B-C5B1-40BF-E632-65F958004F16}"/>
              </a:ext>
            </a:extLst>
          </p:cNvPr>
          <p:cNvGrpSpPr/>
          <p:nvPr/>
        </p:nvGrpSpPr>
        <p:grpSpPr>
          <a:xfrm>
            <a:off x="908547" y="1046854"/>
            <a:ext cx="10704451" cy="1733205"/>
            <a:chOff x="896766" y="1178934"/>
            <a:chExt cx="10704451" cy="1733205"/>
          </a:xfrm>
        </p:grpSpPr>
        <p:sp>
          <p:nvSpPr>
            <p:cNvPr id="2" name="Google Shape;357;p21">
              <a:extLst>
                <a:ext uri="{FF2B5EF4-FFF2-40B4-BE49-F238E27FC236}">
                  <a16:creationId xmlns:a16="http://schemas.microsoft.com/office/drawing/2014/main" id="{DC1D3787-7FC2-9BF4-BE2F-579636F683EE}"/>
                </a:ext>
              </a:extLst>
            </p:cNvPr>
            <p:cNvSpPr/>
            <p:nvPr/>
          </p:nvSpPr>
          <p:spPr>
            <a:xfrm>
              <a:off x="2426477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" name="Google Shape;358;p21">
              <a:extLst>
                <a:ext uri="{FF2B5EF4-FFF2-40B4-BE49-F238E27FC236}">
                  <a16:creationId xmlns:a16="http://schemas.microsoft.com/office/drawing/2014/main" id="{9384BB6F-4AB5-D649-0FC3-345797088699}"/>
                </a:ext>
              </a:extLst>
            </p:cNvPr>
            <p:cNvSpPr/>
            <p:nvPr/>
          </p:nvSpPr>
          <p:spPr>
            <a:xfrm>
              <a:off x="896766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9;p21">
              <a:extLst>
                <a:ext uri="{FF2B5EF4-FFF2-40B4-BE49-F238E27FC236}">
                  <a16:creationId xmlns:a16="http://schemas.microsoft.com/office/drawing/2014/main" id="{5D0A316A-C803-1762-AEFE-83A57D6D38F0}"/>
                </a:ext>
              </a:extLst>
            </p:cNvPr>
            <p:cNvSpPr/>
            <p:nvPr/>
          </p:nvSpPr>
          <p:spPr>
            <a:xfrm>
              <a:off x="10075032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3" name="Google Shape;361;p21">
              <a:extLst>
                <a:ext uri="{FF2B5EF4-FFF2-40B4-BE49-F238E27FC236}">
                  <a16:creationId xmlns:a16="http://schemas.microsoft.com/office/drawing/2014/main" id="{B22C767D-15E9-AA75-3331-41038A175621}"/>
                </a:ext>
              </a:extLst>
            </p:cNvPr>
            <p:cNvCxnSpPr>
              <a:cxnSpLocks/>
            </p:cNvCxnSpPr>
            <p:nvPr/>
          </p:nvCxnSpPr>
          <p:spPr>
            <a:xfrm>
              <a:off x="1543197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365;p21">
              <a:extLst>
                <a:ext uri="{FF2B5EF4-FFF2-40B4-BE49-F238E27FC236}">
                  <a16:creationId xmlns:a16="http://schemas.microsoft.com/office/drawing/2014/main" id="{C837D886-5293-A8FF-6DEE-958881EEFDA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59805" y="2903710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361;p21">
              <a:extLst>
                <a:ext uri="{FF2B5EF4-FFF2-40B4-BE49-F238E27FC236}">
                  <a16:creationId xmlns:a16="http://schemas.microsoft.com/office/drawing/2014/main" id="{5C7ABCDA-BC15-7AFF-9EB1-E471A954722C}"/>
                </a:ext>
              </a:extLst>
            </p:cNvPr>
            <p:cNvCxnSpPr>
              <a:cxnSpLocks/>
            </p:cNvCxnSpPr>
            <p:nvPr/>
          </p:nvCxnSpPr>
          <p:spPr>
            <a:xfrm>
              <a:off x="3130236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365;p21">
              <a:extLst>
                <a:ext uri="{FF2B5EF4-FFF2-40B4-BE49-F238E27FC236}">
                  <a16:creationId xmlns:a16="http://schemas.microsoft.com/office/drawing/2014/main" id="{A2C13FC0-C98D-FC83-AA60-D0F08D15F3A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46838" y="2912139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" name="Google Shape;360;p21">
              <a:extLst>
                <a:ext uri="{FF2B5EF4-FFF2-40B4-BE49-F238E27FC236}">
                  <a16:creationId xmlns:a16="http://schemas.microsoft.com/office/drawing/2014/main" id="{73B4EDB2-0F05-16D9-F655-0660D3011901}"/>
                </a:ext>
              </a:extLst>
            </p:cNvPr>
            <p:cNvSpPr/>
            <p:nvPr/>
          </p:nvSpPr>
          <p:spPr>
            <a:xfrm>
              <a:off x="5541982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9" name="Google Shape;361;p21">
              <a:extLst>
                <a:ext uri="{FF2B5EF4-FFF2-40B4-BE49-F238E27FC236}">
                  <a16:creationId xmlns:a16="http://schemas.microsoft.com/office/drawing/2014/main" id="{2187D53A-E0A4-BB15-996B-A75C9A3A6A97}"/>
                </a:ext>
              </a:extLst>
            </p:cNvPr>
            <p:cNvCxnSpPr>
              <a:cxnSpLocks/>
            </p:cNvCxnSpPr>
            <p:nvPr/>
          </p:nvCxnSpPr>
          <p:spPr>
            <a:xfrm>
              <a:off x="7692745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365;p21">
              <a:extLst>
                <a:ext uri="{FF2B5EF4-FFF2-40B4-BE49-F238E27FC236}">
                  <a16:creationId xmlns:a16="http://schemas.microsoft.com/office/drawing/2014/main" id="{32396359-74E8-68DF-11B7-B6B728EE505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9346" y="2912139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361;p21">
              <a:extLst>
                <a:ext uri="{FF2B5EF4-FFF2-40B4-BE49-F238E27FC236}">
                  <a16:creationId xmlns:a16="http://schemas.microsoft.com/office/drawing/2014/main" id="{F0C7A2F1-193F-483E-EE9F-0EEB9EDB634D}"/>
                </a:ext>
              </a:extLst>
            </p:cNvPr>
            <p:cNvCxnSpPr>
              <a:cxnSpLocks/>
            </p:cNvCxnSpPr>
            <p:nvPr/>
          </p:nvCxnSpPr>
          <p:spPr>
            <a:xfrm>
              <a:off x="9164595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365;p21">
              <a:extLst>
                <a:ext uri="{FF2B5EF4-FFF2-40B4-BE49-F238E27FC236}">
                  <a16:creationId xmlns:a16="http://schemas.microsoft.com/office/drawing/2014/main" id="{4F120B9B-36BF-577B-FDF8-45AD25E91CB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81197" y="2912139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raphic 65" descr="Checklist with solid fill">
              <a:extLst>
                <a:ext uri="{FF2B5EF4-FFF2-40B4-BE49-F238E27FC236}">
                  <a16:creationId xmlns:a16="http://schemas.microsoft.com/office/drawing/2014/main" id="{C9511180-A80C-0840-C793-5909B2B02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44412" y="1510556"/>
              <a:ext cx="457204" cy="550465"/>
            </a:xfrm>
            <a:prstGeom prst="rect">
              <a:avLst/>
            </a:prstGeom>
          </p:spPr>
        </p:pic>
        <p:sp>
          <p:nvSpPr>
            <p:cNvPr id="47" name="Google Shape;359;p21">
              <a:extLst>
                <a:ext uri="{FF2B5EF4-FFF2-40B4-BE49-F238E27FC236}">
                  <a16:creationId xmlns:a16="http://schemas.microsoft.com/office/drawing/2014/main" id="{7101499A-A151-5E9D-2084-C838B567C10F}"/>
                </a:ext>
              </a:extLst>
            </p:cNvPr>
            <p:cNvSpPr/>
            <p:nvPr/>
          </p:nvSpPr>
          <p:spPr>
            <a:xfrm>
              <a:off x="7015610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9;p21">
              <a:extLst>
                <a:ext uri="{FF2B5EF4-FFF2-40B4-BE49-F238E27FC236}">
                  <a16:creationId xmlns:a16="http://schemas.microsoft.com/office/drawing/2014/main" id="{1C3DC6D3-817F-2F7A-0F79-E56055D5201D}"/>
                </a:ext>
              </a:extLst>
            </p:cNvPr>
            <p:cNvSpPr/>
            <p:nvPr/>
          </p:nvSpPr>
          <p:spPr>
            <a:xfrm>
              <a:off x="8545321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4" name="Google Shape;361;p21">
              <a:extLst>
                <a:ext uri="{FF2B5EF4-FFF2-40B4-BE49-F238E27FC236}">
                  <a16:creationId xmlns:a16="http://schemas.microsoft.com/office/drawing/2014/main" id="{7D4C250D-AF91-9F20-3FBA-A7CEA0017EAB}"/>
                </a:ext>
              </a:extLst>
            </p:cNvPr>
            <p:cNvCxnSpPr>
              <a:cxnSpLocks/>
            </p:cNvCxnSpPr>
            <p:nvPr/>
          </p:nvCxnSpPr>
          <p:spPr>
            <a:xfrm>
              <a:off x="10855228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365;p21">
              <a:extLst>
                <a:ext uri="{FF2B5EF4-FFF2-40B4-BE49-F238E27FC236}">
                  <a16:creationId xmlns:a16="http://schemas.microsoft.com/office/drawing/2014/main" id="{E06E9783-CE15-F5B3-DA6F-19455DF4ABD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671829" y="2890476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359;p21">
              <a:extLst>
                <a:ext uri="{FF2B5EF4-FFF2-40B4-BE49-F238E27FC236}">
                  <a16:creationId xmlns:a16="http://schemas.microsoft.com/office/drawing/2014/main" id="{42BD5190-5FC2-6EEB-B624-4AF36136A560}"/>
                </a:ext>
              </a:extLst>
            </p:cNvPr>
            <p:cNvSpPr/>
            <p:nvPr/>
          </p:nvSpPr>
          <p:spPr>
            <a:xfrm>
              <a:off x="3956188" y="1178934"/>
              <a:ext cx="1526185" cy="1227900"/>
            </a:xfrm>
            <a:prstGeom prst="chevron">
              <a:avLst>
                <a:gd name="adj" fmla="val 3080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" name="Google Shape;361;p21">
              <a:extLst>
                <a:ext uri="{FF2B5EF4-FFF2-40B4-BE49-F238E27FC236}">
                  <a16:creationId xmlns:a16="http://schemas.microsoft.com/office/drawing/2014/main" id="{DD920AC4-9B67-617D-D17C-AF470F682C66}"/>
                </a:ext>
              </a:extLst>
            </p:cNvPr>
            <p:cNvCxnSpPr>
              <a:cxnSpLocks/>
            </p:cNvCxnSpPr>
            <p:nvPr/>
          </p:nvCxnSpPr>
          <p:spPr>
            <a:xfrm>
              <a:off x="4755175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365;p21">
              <a:extLst>
                <a:ext uri="{FF2B5EF4-FFF2-40B4-BE49-F238E27FC236}">
                  <a16:creationId xmlns:a16="http://schemas.microsoft.com/office/drawing/2014/main" id="{DA06CEA4-CDDD-7106-ACBE-6808B134FE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71776" y="2912139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" name="Graphic 22" descr="Badge Tick outline">
              <a:extLst>
                <a:ext uri="{FF2B5EF4-FFF2-40B4-BE49-F238E27FC236}">
                  <a16:creationId xmlns:a16="http://schemas.microsoft.com/office/drawing/2014/main" id="{8A6FCB6E-38D5-448F-A8D3-B84827C3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4494" y="1433632"/>
              <a:ext cx="627390" cy="627390"/>
            </a:xfrm>
            <a:prstGeom prst="rect">
              <a:avLst/>
            </a:prstGeom>
          </p:spPr>
        </p:pic>
        <p:pic>
          <p:nvPicPr>
            <p:cNvPr id="34" name="Graphic 33" descr="Shield Tick outline">
              <a:extLst>
                <a:ext uri="{FF2B5EF4-FFF2-40B4-BE49-F238E27FC236}">
                  <a16:creationId xmlns:a16="http://schemas.microsoft.com/office/drawing/2014/main" id="{1FE83C96-DCEF-D2FA-9CB4-D0D3CE22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15878" y="1425118"/>
              <a:ext cx="685796" cy="685796"/>
            </a:xfrm>
            <a:prstGeom prst="rect">
              <a:avLst/>
            </a:prstGeom>
          </p:spPr>
        </p:pic>
        <p:pic>
          <p:nvPicPr>
            <p:cNvPr id="36" name="Graphic 35" descr="Database outline">
              <a:extLst>
                <a:ext uri="{FF2B5EF4-FFF2-40B4-BE49-F238E27FC236}">
                  <a16:creationId xmlns:a16="http://schemas.microsoft.com/office/drawing/2014/main" id="{1188B6EF-DA2C-E3F7-8F1C-7474E3A3E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4027" y="1448873"/>
              <a:ext cx="614678" cy="614678"/>
            </a:xfrm>
            <a:prstGeom prst="rect">
              <a:avLst/>
            </a:prstGeom>
          </p:spPr>
        </p:pic>
        <p:cxnSp>
          <p:nvCxnSpPr>
            <p:cNvPr id="37" name="Google Shape;361;p21">
              <a:extLst>
                <a:ext uri="{FF2B5EF4-FFF2-40B4-BE49-F238E27FC236}">
                  <a16:creationId xmlns:a16="http://schemas.microsoft.com/office/drawing/2014/main" id="{98AA13B1-D14B-6BA7-48D6-2D207E07FA8C}"/>
                </a:ext>
              </a:extLst>
            </p:cNvPr>
            <p:cNvCxnSpPr>
              <a:cxnSpLocks/>
            </p:cNvCxnSpPr>
            <p:nvPr/>
          </p:nvCxnSpPr>
          <p:spPr>
            <a:xfrm>
              <a:off x="6217700" y="2400610"/>
              <a:ext cx="0" cy="503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65;p21">
              <a:extLst>
                <a:ext uri="{FF2B5EF4-FFF2-40B4-BE49-F238E27FC236}">
                  <a16:creationId xmlns:a16="http://schemas.microsoft.com/office/drawing/2014/main" id="{1D0ECFF9-1FAD-2A59-3EF0-658C6A4529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34308" y="2903710"/>
              <a:ext cx="366783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0" name="Graphic 39" descr="Ui Ux outline">
              <a:extLst>
                <a:ext uri="{FF2B5EF4-FFF2-40B4-BE49-F238E27FC236}">
                  <a16:creationId xmlns:a16="http://schemas.microsoft.com/office/drawing/2014/main" id="{F3454AC9-7D52-3D30-8DB8-3E4E9B813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55916" y="1466499"/>
              <a:ext cx="656709" cy="656709"/>
            </a:xfrm>
            <a:prstGeom prst="rect">
              <a:avLst/>
            </a:prstGeom>
          </p:spPr>
        </p:pic>
        <p:pic>
          <p:nvPicPr>
            <p:cNvPr id="45" name="Graphic 44" descr="Help outline">
              <a:extLst>
                <a:ext uri="{FF2B5EF4-FFF2-40B4-BE49-F238E27FC236}">
                  <a16:creationId xmlns:a16="http://schemas.microsoft.com/office/drawing/2014/main" id="{9EC75C53-C205-2CFD-9B8D-01153625F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64493" y="1488608"/>
              <a:ext cx="594360" cy="594360"/>
            </a:xfrm>
            <a:prstGeom prst="rect">
              <a:avLst/>
            </a:prstGeom>
          </p:spPr>
        </p:pic>
        <p:pic>
          <p:nvPicPr>
            <p:cNvPr id="49" name="Graphic 48" descr="Download from cloud outline">
              <a:extLst>
                <a:ext uri="{FF2B5EF4-FFF2-40B4-BE49-F238E27FC236}">
                  <a16:creationId xmlns:a16="http://schemas.microsoft.com/office/drawing/2014/main" id="{1A79DA01-26E2-B53B-2534-A3D05A877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63477" y="1429374"/>
              <a:ext cx="645157" cy="645157"/>
            </a:xfrm>
            <a:prstGeom prst="rect">
              <a:avLst/>
            </a:prstGeom>
          </p:spPr>
        </p:pic>
        <p:pic>
          <p:nvPicPr>
            <p:cNvPr id="73" name="Graphic 72" descr="Server outline">
              <a:extLst>
                <a:ext uri="{FF2B5EF4-FFF2-40B4-BE49-F238E27FC236}">
                  <a16:creationId xmlns:a16="http://schemas.microsoft.com/office/drawing/2014/main" id="{5656DE8F-C3DA-D85D-1925-B66ED458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70597" y="1418762"/>
              <a:ext cx="634996" cy="634996"/>
            </a:xfrm>
            <a:prstGeom prst="rect">
              <a:avLst/>
            </a:prstGeom>
          </p:spPr>
        </p:pic>
      </p:grpSp>
      <p:sp>
        <p:nvSpPr>
          <p:cNvPr id="89" name="Text Placeholder 60">
            <a:extLst>
              <a:ext uri="{FF2B5EF4-FFF2-40B4-BE49-F238E27FC236}">
                <a16:creationId xmlns:a16="http://schemas.microsoft.com/office/drawing/2014/main" id="{3CDD8770-4AB1-FB9C-1AB7-A62433702B5F}"/>
              </a:ext>
            </a:extLst>
          </p:cNvPr>
          <p:cNvSpPr txBox="1">
            <a:spLocks/>
          </p:cNvSpPr>
          <p:nvPr/>
        </p:nvSpPr>
        <p:spPr>
          <a:xfrm>
            <a:off x="356062" y="191201"/>
            <a:ext cx="9352572" cy="383182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Century Gothic" panose="020B0502020202020204" pitchFamily="34" charset="0"/>
              </a:rPr>
              <a:t>Azure Gen-AI Infrastructure for Text/Audio Processing</a:t>
            </a:r>
          </a:p>
        </p:txBody>
      </p:sp>
      <p:pic>
        <p:nvPicPr>
          <p:cNvPr id="91" name="Picture 90" descr="Logo&#10;&#10;Description automatically generated">
            <a:extLst>
              <a:ext uri="{FF2B5EF4-FFF2-40B4-BE49-F238E27FC236}">
                <a16:creationId xmlns:a16="http://schemas.microsoft.com/office/drawing/2014/main" id="{4C45A6AA-31EC-0F45-5813-BBBB1859C1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58" y="35318"/>
            <a:ext cx="1920440" cy="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8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9E3AFA-46CC-D5D3-4160-B8155B11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" y="6472532"/>
            <a:ext cx="1335615" cy="3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F7B3BD-B9D9-8936-2CB3-EBB69618F3D9}"/>
              </a:ext>
            </a:extLst>
          </p:cNvPr>
          <p:cNvCxnSpPr/>
          <p:nvPr/>
        </p:nvCxnSpPr>
        <p:spPr>
          <a:xfrm>
            <a:off x="873007" y="2483555"/>
            <a:ext cx="0" cy="1186275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937BAA-3C1A-2584-190F-1C6BD872109E}"/>
              </a:ext>
            </a:extLst>
          </p:cNvPr>
          <p:cNvSpPr txBox="1"/>
          <p:nvPr/>
        </p:nvSpPr>
        <p:spPr>
          <a:xfrm>
            <a:off x="918164" y="2747751"/>
            <a:ext cx="219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AD98B-08E4-A011-44E1-BFD9DDA0B915}"/>
              </a:ext>
            </a:extLst>
          </p:cNvPr>
          <p:cNvCxnSpPr>
            <a:cxnSpLocks/>
          </p:cNvCxnSpPr>
          <p:nvPr/>
        </p:nvCxnSpPr>
        <p:spPr>
          <a:xfrm>
            <a:off x="5689592" y="15053"/>
            <a:ext cx="0" cy="6842948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BA1F965-34BC-4CEC-A431-8BE9AFB0CB3F}"/>
              </a:ext>
            </a:extLst>
          </p:cNvPr>
          <p:cNvSpPr/>
          <p:nvPr/>
        </p:nvSpPr>
        <p:spPr>
          <a:xfrm>
            <a:off x="5079997" y="1571705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C483071-063C-479B-2969-E8D7D7EE85FB}"/>
              </a:ext>
            </a:extLst>
          </p:cNvPr>
          <p:cNvSpPr/>
          <p:nvPr/>
        </p:nvSpPr>
        <p:spPr>
          <a:xfrm>
            <a:off x="5275671" y="1729750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8ECD1B1-7817-5226-9E78-14D9F150D4B1}"/>
              </a:ext>
            </a:extLst>
          </p:cNvPr>
          <p:cNvSpPr/>
          <p:nvPr/>
        </p:nvSpPr>
        <p:spPr>
          <a:xfrm>
            <a:off x="5103770" y="2911376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DB9BCD1-C0B8-B21C-82D4-ED9F8F9DE360}"/>
              </a:ext>
            </a:extLst>
          </p:cNvPr>
          <p:cNvSpPr/>
          <p:nvPr/>
        </p:nvSpPr>
        <p:spPr>
          <a:xfrm>
            <a:off x="5298247" y="3069422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3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D17AD1A-B4BB-537F-C142-4B33C4106E69}"/>
              </a:ext>
            </a:extLst>
          </p:cNvPr>
          <p:cNvSpPr/>
          <p:nvPr/>
        </p:nvSpPr>
        <p:spPr>
          <a:xfrm>
            <a:off x="5079993" y="4233043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A40E234-6A45-AD31-02E1-C3361A521A1D}"/>
              </a:ext>
            </a:extLst>
          </p:cNvPr>
          <p:cNvSpPr/>
          <p:nvPr/>
        </p:nvSpPr>
        <p:spPr>
          <a:xfrm>
            <a:off x="5275667" y="4391088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8FD54F-A98A-2AA9-5305-07D33930F4AB}"/>
              </a:ext>
            </a:extLst>
          </p:cNvPr>
          <p:cNvSpPr txBox="1"/>
          <p:nvPr/>
        </p:nvSpPr>
        <p:spPr>
          <a:xfrm>
            <a:off x="6326358" y="569107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Business 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5A058-DB31-9B1F-79D4-99E0A63B9C14}"/>
              </a:ext>
            </a:extLst>
          </p:cNvPr>
          <p:cNvSpPr txBox="1"/>
          <p:nvPr/>
        </p:nvSpPr>
        <p:spPr>
          <a:xfrm>
            <a:off x="6376086" y="1831555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HR Recruitment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6BED7-DF28-ADDC-AB83-A7D24848335A}"/>
              </a:ext>
            </a:extLst>
          </p:cNvPr>
          <p:cNvSpPr txBox="1"/>
          <p:nvPr/>
        </p:nvSpPr>
        <p:spPr>
          <a:xfrm>
            <a:off x="6299202" y="3216383"/>
            <a:ext cx="404895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rgbClr val="002060"/>
                </a:solidFill>
              </a:rPr>
              <a:t>Learning &amp; 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BCBD8C-9E87-B3D4-2E32-C45CAA23AC9E}"/>
              </a:ext>
            </a:extLst>
          </p:cNvPr>
          <p:cNvSpPr txBox="1"/>
          <p:nvPr/>
        </p:nvSpPr>
        <p:spPr>
          <a:xfrm>
            <a:off x="6306725" y="4598254"/>
            <a:ext cx="5478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Previous Experience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098E992-2B91-6A4F-8733-14B4E9A7C767}"/>
              </a:ext>
            </a:extLst>
          </p:cNvPr>
          <p:cNvSpPr/>
          <p:nvPr/>
        </p:nvSpPr>
        <p:spPr>
          <a:xfrm>
            <a:off x="5085558" y="301731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AA22C41-2895-5925-69F8-BF665774314F}"/>
              </a:ext>
            </a:extLst>
          </p:cNvPr>
          <p:cNvSpPr/>
          <p:nvPr/>
        </p:nvSpPr>
        <p:spPr>
          <a:xfrm>
            <a:off x="5280247" y="452247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1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AD8E6A1-8623-C06C-1571-0A76B6C92922}"/>
              </a:ext>
            </a:extLst>
          </p:cNvPr>
          <p:cNvSpPr/>
          <p:nvPr/>
        </p:nvSpPr>
        <p:spPr>
          <a:xfrm>
            <a:off x="5091716" y="5524923"/>
            <a:ext cx="1189089" cy="1106312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EF266BA-3995-463E-5AAC-B6C8C367E39D}"/>
              </a:ext>
            </a:extLst>
          </p:cNvPr>
          <p:cNvSpPr/>
          <p:nvPr/>
        </p:nvSpPr>
        <p:spPr>
          <a:xfrm>
            <a:off x="5287390" y="5682968"/>
            <a:ext cx="797744" cy="782696"/>
          </a:xfrm>
          <a:prstGeom prst="flowChartConnector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25823-A4B1-68BA-E594-48EE4ABBBDEA}"/>
              </a:ext>
            </a:extLst>
          </p:cNvPr>
          <p:cNvSpPr txBox="1"/>
          <p:nvPr/>
        </p:nvSpPr>
        <p:spPr>
          <a:xfrm>
            <a:off x="6318448" y="5833864"/>
            <a:ext cx="5478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bg1">
                    <a:lumMod val="65000"/>
                  </a:schemeClr>
                </a:solidFill>
              </a:rPr>
              <a:t>Delivery Model</a:t>
            </a:r>
          </a:p>
        </p:txBody>
      </p:sp>
    </p:spTree>
    <p:extLst>
      <p:ext uri="{BB962C8B-B14F-4D97-AF65-F5344CB8AC3E}">
        <p14:creationId xmlns:p14="http://schemas.microsoft.com/office/powerpoint/2010/main" val="3700651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ysClr val="window" lastClr="FFFFFF"/>
      </a:lt1>
      <a:dk2>
        <a:srgbClr val="272D39"/>
      </a:dk2>
      <a:lt2>
        <a:srgbClr val="FFFFFF"/>
      </a:lt2>
      <a:accent1>
        <a:srgbClr val="1AC3E4"/>
      </a:accent1>
      <a:accent2>
        <a:srgbClr val="03A4DC"/>
      </a:accent2>
      <a:accent3>
        <a:srgbClr val="0087D2"/>
      </a:accent3>
      <a:accent4>
        <a:srgbClr val="0264C0"/>
      </a:accent4>
      <a:accent5>
        <a:srgbClr val="024C90"/>
      </a:accent5>
      <a:accent6>
        <a:srgbClr val="EFF0F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272D39"/>
      </a:dk2>
      <a:lt2>
        <a:srgbClr val="FFFFFF"/>
      </a:lt2>
      <a:accent1>
        <a:srgbClr val="1AC3E4"/>
      </a:accent1>
      <a:accent2>
        <a:srgbClr val="03A4DC"/>
      </a:accent2>
      <a:accent3>
        <a:srgbClr val="0087D2"/>
      </a:accent3>
      <a:accent4>
        <a:srgbClr val="0264C0"/>
      </a:accent4>
      <a:accent5>
        <a:srgbClr val="024C90"/>
      </a:accent5>
      <a:accent6>
        <a:srgbClr val="EFF0F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ysClr val="window" lastClr="FFFFFF"/>
    </a:lt1>
    <a:dk2>
      <a:srgbClr val="272D39"/>
    </a:dk2>
    <a:lt2>
      <a:srgbClr val="FFFFFF"/>
    </a:lt2>
    <a:accent1>
      <a:srgbClr val="1AC3E4"/>
    </a:accent1>
    <a:accent2>
      <a:srgbClr val="03A4DC"/>
    </a:accent2>
    <a:accent3>
      <a:srgbClr val="0087D2"/>
    </a:accent3>
    <a:accent4>
      <a:srgbClr val="0264C0"/>
    </a:accent4>
    <a:accent5>
      <a:srgbClr val="024C90"/>
    </a:accent5>
    <a:accent6>
      <a:srgbClr val="EFF0F3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6687</TotalTime>
  <Words>2461</Words>
  <Application>Microsoft Office PowerPoint</Application>
  <PresentationFormat>Widescreen</PresentationFormat>
  <Paragraphs>502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Cascadia Code</vt:lpstr>
      <vt:lpstr>Century Gothic</vt:lpstr>
      <vt:lpstr>Open Sans</vt:lpstr>
      <vt:lpstr>Wingdings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CX – LLM Chatbot (Customer Experience with LLM) for an Airline</vt:lpstr>
      <vt:lpstr>2. HR – LLM  query management bot </vt:lpstr>
      <vt:lpstr>3. Knowledge Management - Conversational AI for business insights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Jagpreet Singh (Digital,ISC) (X-TransOrg)</dc:creator>
  <cp:lastModifiedBy>Bhaskar Pathak</cp:lastModifiedBy>
  <cp:revision>187</cp:revision>
  <dcterms:created xsi:type="dcterms:W3CDTF">2024-01-30T08:07:09Z</dcterms:created>
  <dcterms:modified xsi:type="dcterms:W3CDTF">2024-08-01T10:17:27Z</dcterms:modified>
</cp:coreProperties>
</file>