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5"/>
  </p:notesMasterIdLst>
  <p:sldIdLst>
    <p:sldId id="256" r:id="rId4"/>
    <p:sldId id="283" r:id="rId5"/>
    <p:sldId id="284" r:id="rId6"/>
    <p:sldId id="288" r:id="rId7"/>
    <p:sldId id="289" r:id="rId8"/>
    <p:sldId id="2147473062" r:id="rId9"/>
    <p:sldId id="266" r:id="rId10"/>
    <p:sldId id="2147473120" r:id="rId11"/>
    <p:sldId id="268" r:id="rId12"/>
    <p:sldId id="2147473121" r:id="rId13"/>
    <p:sldId id="270" r:id="rId14"/>
    <p:sldId id="2147473122" r:id="rId15"/>
    <p:sldId id="277" r:id="rId16"/>
    <p:sldId id="2147473123" r:id="rId17"/>
    <p:sldId id="279" r:id="rId18"/>
    <p:sldId id="2147473124" r:id="rId19"/>
    <p:sldId id="273" r:id="rId20"/>
    <p:sldId id="281" r:id="rId21"/>
    <p:sldId id="282" r:id="rId22"/>
    <p:sldId id="2147473125" r:id="rId23"/>
    <p:sldId id="214747312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D66C13-8B47-4AFD-867C-5290750A70A1}" v="89" dt="2025-03-11T07:25:46.545"/>
    <p1510:client id="{505DE1B5-7494-61F1-696E-C3565D2930B2}" v="102" dt="2025-03-12T05:08:39.190"/>
    <p1510:client id="{FFC8AED5-7869-D5FD-DEB7-79304E9DC750}" v="22" dt="2025-03-11T09:08:58.8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79" autoAdjust="0"/>
    <p:restoredTop sz="94660"/>
  </p:normalViewPr>
  <p:slideViewPr>
    <p:cSldViewPr snapToGrid="0">
      <p:cViewPr varScale="1">
        <p:scale>
          <a:sx n="59" d="100"/>
          <a:sy n="59" d="100"/>
        </p:scale>
        <p:origin x="8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A5B90-3852-44FA-A280-43A08027DC28}" type="datetimeFigureOut">
              <a:rPr lang="en-US" smtClean="0"/>
              <a:t>3/18/2025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6661E-45A4-44B8-B8F0-7651B9231053}" type="slidenum">
              <a:rPr lang="en-US" smtClean="0"/>
              <a:t>‹#›</a:t>
            </a:fld>
            <a:endParaRPr lang="en-US"/>
          </a:p>
        </p:txBody>
      </p:sp>
    </p:spTree>
    <p:extLst>
      <p:ext uri="{BB962C8B-B14F-4D97-AF65-F5344CB8AC3E}">
        <p14:creationId xmlns:p14="http://schemas.microsoft.com/office/powerpoint/2010/main" val="3125990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5DBBE-8F5D-8A3F-9BDB-23BFB1CE64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2A8CEF-451E-F4A3-F05F-68186FAE0B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82B371-CEDA-0711-F412-CA46C059C05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24AAEF7-B54D-1062-7EA3-3689B02FACE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1504F4-FA59-4AAF-B28A-7494C1504DAE}"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273708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9AAA00-A870-F0E8-E137-03D05F67A7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8B3BCA-DEFF-4F7E-F9C8-32905797DD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3FEE35-E02B-E1E2-8C04-9CBBEC2FE59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C3DA2C0-E0AB-4694-C261-9108B18F9FE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1504F4-FA59-4AAF-B28A-7494C1504DAE}"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21923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834AE-CA87-7D96-ECEC-89AA310ECE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40B078-0500-DA26-E6A7-0395141307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374865-14CB-B695-A714-F26ACFDBA9E6}"/>
              </a:ext>
            </a:extLst>
          </p:cNvPr>
          <p:cNvSpPr>
            <a:spLocks noGrp="1"/>
          </p:cNvSpPr>
          <p:nvPr>
            <p:ph type="dt" sz="half" idx="10"/>
          </p:nvPr>
        </p:nvSpPr>
        <p:spPr/>
        <p:txBody>
          <a:bodyPr/>
          <a:lstStyle/>
          <a:p>
            <a:fld id="{2067CA27-1865-45EF-8514-45D3183C41DE}" type="datetimeFigureOut">
              <a:rPr lang="en-IN" smtClean="0"/>
              <a:t>18-03-2025</a:t>
            </a:fld>
            <a:endParaRPr lang="en-IN"/>
          </a:p>
        </p:txBody>
      </p:sp>
      <p:sp>
        <p:nvSpPr>
          <p:cNvPr id="5" name="Footer Placeholder 4">
            <a:extLst>
              <a:ext uri="{FF2B5EF4-FFF2-40B4-BE49-F238E27FC236}">
                <a16:creationId xmlns:a16="http://schemas.microsoft.com/office/drawing/2014/main" id="{FCB734D9-6C11-1E95-0B09-B3F690B128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155EAF-AB98-43FF-049E-33194EE3000A}"/>
              </a:ext>
            </a:extLst>
          </p:cNvPr>
          <p:cNvSpPr>
            <a:spLocks noGrp="1"/>
          </p:cNvSpPr>
          <p:nvPr>
            <p:ph type="sldNum" sz="quarter" idx="12"/>
          </p:nvPr>
        </p:nvSpPr>
        <p:spPr/>
        <p:txBody>
          <a:bodyPr/>
          <a:lstStyle/>
          <a:p>
            <a:fld id="{3DAB8E47-AC2A-4150-843D-8B87112168F6}" type="slidenum">
              <a:rPr lang="en-IN" smtClean="0"/>
              <a:t>‹#›</a:t>
            </a:fld>
            <a:endParaRPr lang="en-IN"/>
          </a:p>
        </p:txBody>
      </p:sp>
    </p:spTree>
    <p:extLst>
      <p:ext uri="{BB962C8B-B14F-4D97-AF65-F5344CB8AC3E}">
        <p14:creationId xmlns:p14="http://schemas.microsoft.com/office/powerpoint/2010/main" val="785952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8D68-BE84-96D7-F5AF-D93CE2DB0A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CBD8D2-24A9-5815-5A36-7886A707D3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0E3A2D-33D5-0912-C1E5-28B7E585212A}"/>
              </a:ext>
            </a:extLst>
          </p:cNvPr>
          <p:cNvSpPr>
            <a:spLocks noGrp="1"/>
          </p:cNvSpPr>
          <p:nvPr>
            <p:ph type="dt" sz="half" idx="10"/>
          </p:nvPr>
        </p:nvSpPr>
        <p:spPr/>
        <p:txBody>
          <a:bodyPr/>
          <a:lstStyle/>
          <a:p>
            <a:fld id="{2067CA27-1865-45EF-8514-45D3183C41DE}" type="datetimeFigureOut">
              <a:rPr lang="en-IN" smtClean="0"/>
              <a:t>18-03-2025</a:t>
            </a:fld>
            <a:endParaRPr lang="en-IN"/>
          </a:p>
        </p:txBody>
      </p:sp>
      <p:sp>
        <p:nvSpPr>
          <p:cNvPr id="5" name="Footer Placeholder 4">
            <a:extLst>
              <a:ext uri="{FF2B5EF4-FFF2-40B4-BE49-F238E27FC236}">
                <a16:creationId xmlns:a16="http://schemas.microsoft.com/office/drawing/2014/main" id="{D1A8F65A-3C13-172F-AF75-43D1B95874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45C935-C32C-FAD0-AF64-A3F2FD979CF4}"/>
              </a:ext>
            </a:extLst>
          </p:cNvPr>
          <p:cNvSpPr>
            <a:spLocks noGrp="1"/>
          </p:cNvSpPr>
          <p:nvPr>
            <p:ph type="sldNum" sz="quarter" idx="12"/>
          </p:nvPr>
        </p:nvSpPr>
        <p:spPr/>
        <p:txBody>
          <a:bodyPr/>
          <a:lstStyle/>
          <a:p>
            <a:fld id="{3DAB8E47-AC2A-4150-843D-8B87112168F6}" type="slidenum">
              <a:rPr lang="en-IN" smtClean="0"/>
              <a:t>‹#›</a:t>
            </a:fld>
            <a:endParaRPr lang="en-IN"/>
          </a:p>
        </p:txBody>
      </p:sp>
    </p:spTree>
    <p:extLst>
      <p:ext uri="{BB962C8B-B14F-4D97-AF65-F5344CB8AC3E}">
        <p14:creationId xmlns:p14="http://schemas.microsoft.com/office/powerpoint/2010/main" val="29531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7259C6-29ED-D527-C6A7-2AA8C74DEA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A5BEB8-742C-BB03-5078-885DD5833D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01BD8A-9306-3B7C-2734-49337A39B116}"/>
              </a:ext>
            </a:extLst>
          </p:cNvPr>
          <p:cNvSpPr>
            <a:spLocks noGrp="1"/>
          </p:cNvSpPr>
          <p:nvPr>
            <p:ph type="dt" sz="half" idx="10"/>
          </p:nvPr>
        </p:nvSpPr>
        <p:spPr/>
        <p:txBody>
          <a:bodyPr/>
          <a:lstStyle/>
          <a:p>
            <a:fld id="{2067CA27-1865-45EF-8514-45D3183C41DE}" type="datetimeFigureOut">
              <a:rPr lang="en-IN" smtClean="0"/>
              <a:t>18-03-2025</a:t>
            </a:fld>
            <a:endParaRPr lang="en-IN"/>
          </a:p>
        </p:txBody>
      </p:sp>
      <p:sp>
        <p:nvSpPr>
          <p:cNvPr id="5" name="Footer Placeholder 4">
            <a:extLst>
              <a:ext uri="{FF2B5EF4-FFF2-40B4-BE49-F238E27FC236}">
                <a16:creationId xmlns:a16="http://schemas.microsoft.com/office/drawing/2014/main" id="{42B123EE-AB13-12BE-3CFA-97855326C7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2F2729-72C0-48C7-A4F9-C1046F67E94D}"/>
              </a:ext>
            </a:extLst>
          </p:cNvPr>
          <p:cNvSpPr>
            <a:spLocks noGrp="1"/>
          </p:cNvSpPr>
          <p:nvPr>
            <p:ph type="sldNum" sz="quarter" idx="12"/>
          </p:nvPr>
        </p:nvSpPr>
        <p:spPr/>
        <p:txBody>
          <a:bodyPr/>
          <a:lstStyle/>
          <a:p>
            <a:fld id="{3DAB8E47-AC2A-4150-843D-8B87112168F6}" type="slidenum">
              <a:rPr lang="en-IN" smtClean="0"/>
              <a:t>‹#›</a:t>
            </a:fld>
            <a:endParaRPr lang="en-IN"/>
          </a:p>
        </p:txBody>
      </p:sp>
    </p:spTree>
    <p:extLst>
      <p:ext uri="{BB962C8B-B14F-4D97-AF65-F5344CB8AC3E}">
        <p14:creationId xmlns:p14="http://schemas.microsoft.com/office/powerpoint/2010/main" val="2579636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13" name="Oval 12">
            <a:extLst>
              <a:ext uri="{FF2B5EF4-FFF2-40B4-BE49-F238E27FC236}">
                <a16:creationId xmlns:a16="http://schemas.microsoft.com/office/drawing/2014/main" id="{0E1D6EF3-57D8-452F-9A5F-990C08665703}"/>
              </a:ext>
            </a:extLst>
          </p:cNvPr>
          <p:cNvSpPr/>
          <p:nvPr userDrawn="1"/>
        </p:nvSpPr>
        <p:spPr>
          <a:xfrm>
            <a:off x="11814176" y="111611"/>
            <a:ext cx="304800" cy="304800"/>
          </a:xfrm>
          <a:prstGeom prst="ellipse">
            <a:avLst/>
          </a:prstGeom>
          <a:solidFill>
            <a:srgbClr val="EFF0F3"/>
          </a:solidFill>
          <a:ln w="12700" cap="flat" cmpd="sng" algn="ctr">
            <a:solidFill>
              <a:srgbClr val="EFF0F3">
                <a:lumMod val="9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3E9F66F4-8C11-EA81-31E2-FB9A28DE5111}"/>
              </a:ext>
            </a:extLst>
          </p:cNvPr>
          <p:cNvSpPr txBox="1"/>
          <p:nvPr userDrawn="1"/>
        </p:nvSpPr>
        <p:spPr>
          <a:xfrm>
            <a:off x="11607800" y="180460"/>
            <a:ext cx="736600" cy="184666"/>
          </a:xfrm>
          <a:prstGeom prst="rect">
            <a:avLst/>
          </a:prstGeom>
          <a:noFill/>
        </p:spPr>
        <p:txBody>
          <a:bodyPr wrap="square" lIns="0" tIns="0" rIns="0" bIns="0" rtlCol="0">
            <a:spAutoFit/>
          </a:bodyPr>
          <a:lstStyle/>
          <a:p>
            <a:pPr algn="ctr"/>
            <a:fld id="{ADFD2030-097E-4139-82A5-CA245ACEE337}" type="slidenum">
              <a:rPr lang="en-US" sz="1200" smtClean="0">
                <a:solidFill>
                  <a:srgbClr val="272D39"/>
                </a:solidFill>
                <a:latin typeface="Open Sans" panose="020B0606030504020204" pitchFamily="34" charset="0"/>
                <a:ea typeface="Open Sans" panose="020B0606030504020204" pitchFamily="34" charset="0"/>
                <a:cs typeface="Open Sans" panose="020B0606030504020204" pitchFamily="34" charset="0"/>
              </a:rPr>
              <a:pPr algn="ctr"/>
              <a:t>‹#›</a:t>
            </a:fld>
            <a:endParaRPr lang="en-US" sz="1200" dirty="0">
              <a:solidFill>
                <a:srgbClr val="272D39"/>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5" name="Picture 14" descr="Logo&#10;&#10;Description automatically generated">
            <a:extLst>
              <a:ext uri="{FF2B5EF4-FFF2-40B4-BE49-F238E27FC236}">
                <a16:creationId xmlns:a16="http://schemas.microsoft.com/office/drawing/2014/main" id="{631BB2CD-4CE9-DF0D-CD33-F8E6D2E3928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4556" y="86262"/>
            <a:ext cx="1533178" cy="422791"/>
          </a:xfrm>
          <a:prstGeom prst="rect">
            <a:avLst/>
          </a:prstGeom>
        </p:spPr>
      </p:pic>
    </p:spTree>
    <p:extLst>
      <p:ext uri="{BB962C8B-B14F-4D97-AF65-F5344CB8AC3E}">
        <p14:creationId xmlns:p14="http://schemas.microsoft.com/office/powerpoint/2010/main" val="1572797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10" name="Oval 9">
            <a:extLst>
              <a:ext uri="{FF2B5EF4-FFF2-40B4-BE49-F238E27FC236}">
                <a16:creationId xmlns:a16="http://schemas.microsoft.com/office/drawing/2014/main" id="{BDE589D4-7DA7-8873-CA78-C37CBEA52A9D}"/>
              </a:ext>
            </a:extLst>
          </p:cNvPr>
          <p:cNvSpPr/>
          <p:nvPr userDrawn="1"/>
        </p:nvSpPr>
        <p:spPr>
          <a:xfrm>
            <a:off x="11814176" y="111611"/>
            <a:ext cx="304800" cy="304800"/>
          </a:xfrm>
          <a:prstGeom prst="ellipse">
            <a:avLst/>
          </a:prstGeom>
          <a:solidFill>
            <a:srgbClr val="EFF0F3"/>
          </a:solidFill>
          <a:ln w="12700" cap="flat" cmpd="sng" algn="ctr">
            <a:solidFill>
              <a:srgbClr val="EFF0F3">
                <a:lumMod val="9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0ABBE1A1-6C85-9A20-61A6-95731B8293D4}"/>
              </a:ext>
            </a:extLst>
          </p:cNvPr>
          <p:cNvSpPr txBox="1"/>
          <p:nvPr userDrawn="1"/>
        </p:nvSpPr>
        <p:spPr>
          <a:xfrm>
            <a:off x="11607800" y="180460"/>
            <a:ext cx="736600" cy="184666"/>
          </a:xfrm>
          <a:prstGeom prst="rect">
            <a:avLst/>
          </a:prstGeom>
          <a:noFill/>
        </p:spPr>
        <p:txBody>
          <a:bodyPr wrap="square" lIns="0" tIns="0" rIns="0" bIns="0" rtlCol="0">
            <a:spAutoFit/>
          </a:bodyPr>
          <a:lstStyle/>
          <a:p>
            <a:pPr algn="ctr"/>
            <a:fld id="{ADFD2030-097E-4139-82A5-CA245ACEE337}" type="slidenum">
              <a:rPr lang="en-US" sz="1200" smtClean="0">
                <a:solidFill>
                  <a:srgbClr val="272D39"/>
                </a:solidFill>
                <a:latin typeface="Open Sans" panose="020B0606030504020204" pitchFamily="34" charset="0"/>
                <a:ea typeface="Open Sans" panose="020B0606030504020204" pitchFamily="34" charset="0"/>
                <a:cs typeface="Open Sans" panose="020B0606030504020204" pitchFamily="34" charset="0"/>
              </a:rPr>
              <a:pPr algn="ctr"/>
              <a:t>‹#›</a:t>
            </a:fld>
            <a:endParaRPr lang="en-US" sz="1200" dirty="0">
              <a:solidFill>
                <a:srgbClr val="272D39"/>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2" name="Picture 11" descr="Logo&#10;&#10;Description automatically generated">
            <a:extLst>
              <a:ext uri="{FF2B5EF4-FFF2-40B4-BE49-F238E27FC236}">
                <a16:creationId xmlns:a16="http://schemas.microsoft.com/office/drawing/2014/main" id="{4FEB918B-0E40-C856-8C22-01A5B898DA8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4556" y="86262"/>
            <a:ext cx="1533178" cy="422791"/>
          </a:xfrm>
          <a:prstGeom prst="rect">
            <a:avLst/>
          </a:prstGeom>
        </p:spPr>
      </p:pic>
    </p:spTree>
    <p:extLst>
      <p:ext uri="{BB962C8B-B14F-4D97-AF65-F5344CB8AC3E}">
        <p14:creationId xmlns:p14="http://schemas.microsoft.com/office/powerpoint/2010/main" val="2142061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10" name="Oval 9">
            <a:extLst>
              <a:ext uri="{FF2B5EF4-FFF2-40B4-BE49-F238E27FC236}">
                <a16:creationId xmlns:a16="http://schemas.microsoft.com/office/drawing/2014/main" id="{3E0077E9-B009-D6A0-C20A-6B586281869A}"/>
              </a:ext>
            </a:extLst>
          </p:cNvPr>
          <p:cNvSpPr/>
          <p:nvPr userDrawn="1"/>
        </p:nvSpPr>
        <p:spPr>
          <a:xfrm>
            <a:off x="11814176" y="111611"/>
            <a:ext cx="304800" cy="304800"/>
          </a:xfrm>
          <a:prstGeom prst="ellipse">
            <a:avLst/>
          </a:prstGeom>
          <a:solidFill>
            <a:srgbClr val="EFF0F3"/>
          </a:solidFill>
          <a:ln w="12700" cap="flat" cmpd="sng" algn="ctr">
            <a:solidFill>
              <a:srgbClr val="EFF0F3">
                <a:lumMod val="9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E577A1FD-F275-0628-D8E8-8F4B3F40E153}"/>
              </a:ext>
            </a:extLst>
          </p:cNvPr>
          <p:cNvSpPr txBox="1"/>
          <p:nvPr userDrawn="1"/>
        </p:nvSpPr>
        <p:spPr>
          <a:xfrm>
            <a:off x="11607800" y="180460"/>
            <a:ext cx="736600" cy="184666"/>
          </a:xfrm>
          <a:prstGeom prst="rect">
            <a:avLst/>
          </a:prstGeom>
          <a:noFill/>
        </p:spPr>
        <p:txBody>
          <a:bodyPr wrap="square" lIns="0" tIns="0" rIns="0" bIns="0" rtlCol="0">
            <a:spAutoFit/>
          </a:bodyPr>
          <a:lstStyle/>
          <a:p>
            <a:pPr algn="ctr"/>
            <a:fld id="{ADFD2030-097E-4139-82A5-CA245ACEE337}" type="slidenum">
              <a:rPr lang="en-US" sz="1200" smtClean="0">
                <a:solidFill>
                  <a:srgbClr val="272D39"/>
                </a:solidFill>
                <a:latin typeface="Open Sans" panose="020B0606030504020204" pitchFamily="34" charset="0"/>
                <a:ea typeface="Open Sans" panose="020B0606030504020204" pitchFamily="34" charset="0"/>
                <a:cs typeface="Open Sans" panose="020B0606030504020204" pitchFamily="34" charset="0"/>
              </a:rPr>
              <a:pPr algn="ctr"/>
              <a:t>‹#›</a:t>
            </a:fld>
            <a:endParaRPr lang="en-US" sz="1200" dirty="0">
              <a:solidFill>
                <a:srgbClr val="272D39"/>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2" name="Picture 11" descr="Logo&#10;&#10;Description automatically generated">
            <a:extLst>
              <a:ext uri="{FF2B5EF4-FFF2-40B4-BE49-F238E27FC236}">
                <a16:creationId xmlns:a16="http://schemas.microsoft.com/office/drawing/2014/main" id="{412F8589-3C5F-6696-30C1-7E05CF0D147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4556" y="86262"/>
            <a:ext cx="1533178" cy="422791"/>
          </a:xfrm>
          <a:prstGeom prst="rect">
            <a:avLst/>
          </a:prstGeom>
        </p:spPr>
      </p:pic>
    </p:spTree>
    <p:extLst>
      <p:ext uri="{BB962C8B-B14F-4D97-AF65-F5344CB8AC3E}">
        <p14:creationId xmlns:p14="http://schemas.microsoft.com/office/powerpoint/2010/main" val="1463606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11" name="Oval 10">
            <a:extLst>
              <a:ext uri="{FF2B5EF4-FFF2-40B4-BE49-F238E27FC236}">
                <a16:creationId xmlns:a16="http://schemas.microsoft.com/office/drawing/2014/main" id="{5FB5C99B-78F8-19EE-BA58-CB18065E8974}"/>
              </a:ext>
            </a:extLst>
          </p:cNvPr>
          <p:cNvSpPr/>
          <p:nvPr userDrawn="1"/>
        </p:nvSpPr>
        <p:spPr>
          <a:xfrm>
            <a:off x="11814176" y="111611"/>
            <a:ext cx="304800" cy="304800"/>
          </a:xfrm>
          <a:prstGeom prst="ellipse">
            <a:avLst/>
          </a:prstGeom>
          <a:solidFill>
            <a:srgbClr val="EFF0F3"/>
          </a:solidFill>
          <a:ln w="12700" cap="flat" cmpd="sng" algn="ctr">
            <a:solidFill>
              <a:srgbClr val="EFF0F3">
                <a:lumMod val="9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A461CB77-A7EC-9BD2-5178-84905C550B93}"/>
              </a:ext>
            </a:extLst>
          </p:cNvPr>
          <p:cNvSpPr txBox="1"/>
          <p:nvPr userDrawn="1"/>
        </p:nvSpPr>
        <p:spPr>
          <a:xfrm>
            <a:off x="11607800" y="180460"/>
            <a:ext cx="736600" cy="184666"/>
          </a:xfrm>
          <a:prstGeom prst="rect">
            <a:avLst/>
          </a:prstGeom>
          <a:noFill/>
        </p:spPr>
        <p:txBody>
          <a:bodyPr wrap="square" lIns="0" tIns="0" rIns="0" bIns="0" rtlCol="0">
            <a:spAutoFit/>
          </a:bodyPr>
          <a:lstStyle/>
          <a:p>
            <a:pPr algn="ctr"/>
            <a:fld id="{ADFD2030-097E-4139-82A5-CA245ACEE337}" type="slidenum">
              <a:rPr lang="en-US" sz="1200" smtClean="0">
                <a:solidFill>
                  <a:srgbClr val="272D39"/>
                </a:solidFill>
                <a:latin typeface="Open Sans" panose="020B0606030504020204" pitchFamily="34" charset="0"/>
                <a:ea typeface="Open Sans" panose="020B0606030504020204" pitchFamily="34" charset="0"/>
                <a:cs typeface="Open Sans" panose="020B0606030504020204" pitchFamily="34" charset="0"/>
              </a:rPr>
              <a:pPr algn="ctr"/>
              <a:t>‹#›</a:t>
            </a:fld>
            <a:endParaRPr lang="en-US" sz="1200" dirty="0">
              <a:solidFill>
                <a:srgbClr val="272D39"/>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Logo&#10;&#10;Description automatically generated">
            <a:extLst>
              <a:ext uri="{FF2B5EF4-FFF2-40B4-BE49-F238E27FC236}">
                <a16:creationId xmlns:a16="http://schemas.microsoft.com/office/drawing/2014/main" id="{6B8A5723-34B8-CFBA-35FF-D90F3671989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4556" y="86262"/>
            <a:ext cx="1533178" cy="422791"/>
          </a:xfrm>
          <a:prstGeom prst="rect">
            <a:avLst/>
          </a:prstGeom>
        </p:spPr>
      </p:pic>
    </p:spTree>
    <p:extLst>
      <p:ext uri="{BB962C8B-B14F-4D97-AF65-F5344CB8AC3E}">
        <p14:creationId xmlns:p14="http://schemas.microsoft.com/office/powerpoint/2010/main" val="2116596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13" name="Oval 12">
            <a:extLst>
              <a:ext uri="{FF2B5EF4-FFF2-40B4-BE49-F238E27FC236}">
                <a16:creationId xmlns:a16="http://schemas.microsoft.com/office/drawing/2014/main" id="{0A3E2CCE-690D-3344-4137-6E871DBEB019}"/>
              </a:ext>
            </a:extLst>
          </p:cNvPr>
          <p:cNvSpPr/>
          <p:nvPr userDrawn="1"/>
        </p:nvSpPr>
        <p:spPr>
          <a:xfrm>
            <a:off x="11814176" y="111611"/>
            <a:ext cx="304800" cy="304800"/>
          </a:xfrm>
          <a:prstGeom prst="ellipse">
            <a:avLst/>
          </a:prstGeom>
          <a:solidFill>
            <a:srgbClr val="EFF0F3"/>
          </a:solidFill>
          <a:ln w="12700" cap="flat" cmpd="sng" algn="ctr">
            <a:solidFill>
              <a:srgbClr val="EFF0F3">
                <a:lumMod val="9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623E8B8E-9CBD-408E-8DDD-2FD6C40657CA}"/>
              </a:ext>
            </a:extLst>
          </p:cNvPr>
          <p:cNvSpPr txBox="1"/>
          <p:nvPr userDrawn="1"/>
        </p:nvSpPr>
        <p:spPr>
          <a:xfrm>
            <a:off x="11607800" y="180460"/>
            <a:ext cx="736600" cy="184666"/>
          </a:xfrm>
          <a:prstGeom prst="rect">
            <a:avLst/>
          </a:prstGeom>
          <a:noFill/>
        </p:spPr>
        <p:txBody>
          <a:bodyPr wrap="square" lIns="0" tIns="0" rIns="0" bIns="0" rtlCol="0">
            <a:spAutoFit/>
          </a:bodyPr>
          <a:lstStyle/>
          <a:p>
            <a:pPr algn="ctr"/>
            <a:fld id="{ADFD2030-097E-4139-82A5-CA245ACEE337}" type="slidenum">
              <a:rPr lang="en-US" sz="1200" smtClean="0">
                <a:solidFill>
                  <a:srgbClr val="272D39"/>
                </a:solidFill>
                <a:latin typeface="Open Sans" panose="020B0606030504020204" pitchFamily="34" charset="0"/>
                <a:ea typeface="Open Sans" panose="020B0606030504020204" pitchFamily="34" charset="0"/>
                <a:cs typeface="Open Sans" panose="020B0606030504020204" pitchFamily="34" charset="0"/>
              </a:rPr>
              <a:pPr algn="ctr"/>
              <a:t>‹#›</a:t>
            </a:fld>
            <a:endParaRPr lang="en-US" sz="1200" dirty="0">
              <a:solidFill>
                <a:srgbClr val="272D39"/>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5" name="Picture 14" descr="Logo&#10;&#10;Description automatically generated">
            <a:extLst>
              <a:ext uri="{FF2B5EF4-FFF2-40B4-BE49-F238E27FC236}">
                <a16:creationId xmlns:a16="http://schemas.microsoft.com/office/drawing/2014/main" id="{0573A6E8-569A-21B5-6751-C4735C2FE1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4556" y="86262"/>
            <a:ext cx="1533178" cy="422791"/>
          </a:xfrm>
          <a:prstGeom prst="rect">
            <a:avLst/>
          </a:prstGeom>
        </p:spPr>
      </p:pic>
    </p:spTree>
    <p:extLst>
      <p:ext uri="{BB962C8B-B14F-4D97-AF65-F5344CB8AC3E}">
        <p14:creationId xmlns:p14="http://schemas.microsoft.com/office/powerpoint/2010/main" val="86642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Oval 8">
            <a:extLst>
              <a:ext uri="{FF2B5EF4-FFF2-40B4-BE49-F238E27FC236}">
                <a16:creationId xmlns:a16="http://schemas.microsoft.com/office/drawing/2014/main" id="{EF9583C9-8401-119D-DFDC-5A201E245DB9}"/>
              </a:ext>
            </a:extLst>
          </p:cNvPr>
          <p:cNvSpPr/>
          <p:nvPr userDrawn="1"/>
        </p:nvSpPr>
        <p:spPr>
          <a:xfrm>
            <a:off x="11814176" y="111611"/>
            <a:ext cx="304800" cy="304800"/>
          </a:xfrm>
          <a:prstGeom prst="ellipse">
            <a:avLst/>
          </a:prstGeom>
          <a:solidFill>
            <a:srgbClr val="EFF0F3"/>
          </a:solidFill>
          <a:ln w="12700" cap="flat" cmpd="sng" algn="ctr">
            <a:solidFill>
              <a:srgbClr val="EFF0F3">
                <a:lumMod val="9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15317236-6177-D0E4-6C66-4B31C53625FE}"/>
              </a:ext>
            </a:extLst>
          </p:cNvPr>
          <p:cNvSpPr txBox="1"/>
          <p:nvPr userDrawn="1"/>
        </p:nvSpPr>
        <p:spPr>
          <a:xfrm>
            <a:off x="11607800" y="180460"/>
            <a:ext cx="736600" cy="184666"/>
          </a:xfrm>
          <a:prstGeom prst="rect">
            <a:avLst/>
          </a:prstGeom>
          <a:noFill/>
        </p:spPr>
        <p:txBody>
          <a:bodyPr wrap="square" lIns="0" tIns="0" rIns="0" bIns="0" rtlCol="0">
            <a:spAutoFit/>
          </a:bodyPr>
          <a:lstStyle/>
          <a:p>
            <a:pPr algn="ctr"/>
            <a:fld id="{ADFD2030-097E-4139-82A5-CA245ACEE337}" type="slidenum">
              <a:rPr lang="en-US" sz="1200" smtClean="0">
                <a:solidFill>
                  <a:srgbClr val="272D39"/>
                </a:solidFill>
                <a:latin typeface="Open Sans" panose="020B0606030504020204" pitchFamily="34" charset="0"/>
                <a:ea typeface="Open Sans" panose="020B0606030504020204" pitchFamily="34" charset="0"/>
                <a:cs typeface="Open Sans" panose="020B0606030504020204" pitchFamily="34" charset="0"/>
              </a:rPr>
              <a:pPr algn="ctr"/>
              <a:t>‹#›</a:t>
            </a:fld>
            <a:endParaRPr lang="en-US" sz="1200" dirty="0">
              <a:solidFill>
                <a:srgbClr val="272D39"/>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Logo&#10;&#10;Description automatically generated">
            <a:extLst>
              <a:ext uri="{FF2B5EF4-FFF2-40B4-BE49-F238E27FC236}">
                <a16:creationId xmlns:a16="http://schemas.microsoft.com/office/drawing/2014/main" id="{9E04BD82-4289-6772-6398-AFF36F46924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4556" y="86262"/>
            <a:ext cx="1533178" cy="422791"/>
          </a:xfrm>
          <a:prstGeom prst="rect">
            <a:avLst/>
          </a:prstGeom>
        </p:spPr>
      </p:pic>
    </p:spTree>
    <p:extLst>
      <p:ext uri="{BB962C8B-B14F-4D97-AF65-F5344CB8AC3E}">
        <p14:creationId xmlns:p14="http://schemas.microsoft.com/office/powerpoint/2010/main" val="2428003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11" name="Oval 10">
            <a:extLst>
              <a:ext uri="{FF2B5EF4-FFF2-40B4-BE49-F238E27FC236}">
                <a16:creationId xmlns:a16="http://schemas.microsoft.com/office/drawing/2014/main" id="{8C4E58D3-2B83-48C3-27C9-4E5F79B99D9A}"/>
              </a:ext>
            </a:extLst>
          </p:cNvPr>
          <p:cNvSpPr/>
          <p:nvPr userDrawn="1"/>
        </p:nvSpPr>
        <p:spPr>
          <a:xfrm>
            <a:off x="11814176" y="111611"/>
            <a:ext cx="304800" cy="304800"/>
          </a:xfrm>
          <a:prstGeom prst="ellipse">
            <a:avLst/>
          </a:prstGeom>
          <a:solidFill>
            <a:srgbClr val="EFF0F3"/>
          </a:solidFill>
          <a:ln w="12700" cap="flat" cmpd="sng" algn="ctr">
            <a:solidFill>
              <a:srgbClr val="EFF0F3">
                <a:lumMod val="9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FC65FDBF-C128-0AFF-98EF-2F4138871D0A}"/>
              </a:ext>
            </a:extLst>
          </p:cNvPr>
          <p:cNvSpPr txBox="1"/>
          <p:nvPr userDrawn="1"/>
        </p:nvSpPr>
        <p:spPr>
          <a:xfrm>
            <a:off x="11607800" y="180460"/>
            <a:ext cx="736600" cy="184666"/>
          </a:xfrm>
          <a:prstGeom prst="rect">
            <a:avLst/>
          </a:prstGeom>
          <a:noFill/>
        </p:spPr>
        <p:txBody>
          <a:bodyPr wrap="square" lIns="0" tIns="0" rIns="0" bIns="0" rtlCol="0">
            <a:spAutoFit/>
          </a:bodyPr>
          <a:lstStyle/>
          <a:p>
            <a:pPr algn="ctr"/>
            <a:fld id="{ADFD2030-097E-4139-82A5-CA245ACEE337}" type="slidenum">
              <a:rPr lang="en-US" sz="1200" smtClean="0">
                <a:solidFill>
                  <a:srgbClr val="272D39"/>
                </a:solidFill>
                <a:latin typeface="Open Sans" panose="020B0606030504020204" pitchFamily="34" charset="0"/>
                <a:ea typeface="Open Sans" panose="020B0606030504020204" pitchFamily="34" charset="0"/>
                <a:cs typeface="Open Sans" panose="020B0606030504020204" pitchFamily="34" charset="0"/>
              </a:rPr>
              <a:pPr algn="ctr"/>
              <a:t>‹#›</a:t>
            </a:fld>
            <a:endParaRPr lang="en-US" sz="1200" dirty="0">
              <a:solidFill>
                <a:srgbClr val="272D39"/>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Logo&#10;&#10;Description automatically generated">
            <a:extLst>
              <a:ext uri="{FF2B5EF4-FFF2-40B4-BE49-F238E27FC236}">
                <a16:creationId xmlns:a16="http://schemas.microsoft.com/office/drawing/2014/main" id="{D3B551AC-2D37-7BD9-CBA6-7D7017734C4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4556" y="86262"/>
            <a:ext cx="1533178" cy="422791"/>
          </a:xfrm>
          <a:prstGeom prst="rect">
            <a:avLst/>
          </a:prstGeom>
        </p:spPr>
      </p:pic>
    </p:spTree>
    <p:extLst>
      <p:ext uri="{BB962C8B-B14F-4D97-AF65-F5344CB8AC3E}">
        <p14:creationId xmlns:p14="http://schemas.microsoft.com/office/powerpoint/2010/main" val="8839193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11" name="Oval 10">
            <a:extLst>
              <a:ext uri="{FF2B5EF4-FFF2-40B4-BE49-F238E27FC236}">
                <a16:creationId xmlns:a16="http://schemas.microsoft.com/office/drawing/2014/main" id="{FA8095D3-C120-AA5C-A550-C06A0DFB417B}"/>
              </a:ext>
            </a:extLst>
          </p:cNvPr>
          <p:cNvSpPr/>
          <p:nvPr userDrawn="1"/>
        </p:nvSpPr>
        <p:spPr>
          <a:xfrm>
            <a:off x="11814176" y="111611"/>
            <a:ext cx="304800" cy="304800"/>
          </a:xfrm>
          <a:prstGeom prst="ellipse">
            <a:avLst/>
          </a:prstGeom>
          <a:solidFill>
            <a:srgbClr val="EFF0F3"/>
          </a:solidFill>
          <a:ln w="12700" cap="flat" cmpd="sng" algn="ctr">
            <a:solidFill>
              <a:srgbClr val="EFF0F3">
                <a:lumMod val="9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C8B4356E-B62E-32C6-1AE7-782665D1CB0B}"/>
              </a:ext>
            </a:extLst>
          </p:cNvPr>
          <p:cNvSpPr txBox="1"/>
          <p:nvPr userDrawn="1"/>
        </p:nvSpPr>
        <p:spPr>
          <a:xfrm>
            <a:off x="11607800" y="180460"/>
            <a:ext cx="736600" cy="184666"/>
          </a:xfrm>
          <a:prstGeom prst="rect">
            <a:avLst/>
          </a:prstGeom>
          <a:noFill/>
        </p:spPr>
        <p:txBody>
          <a:bodyPr wrap="square" lIns="0" tIns="0" rIns="0" bIns="0" rtlCol="0">
            <a:spAutoFit/>
          </a:bodyPr>
          <a:lstStyle/>
          <a:p>
            <a:pPr algn="ctr"/>
            <a:fld id="{ADFD2030-097E-4139-82A5-CA245ACEE337}" type="slidenum">
              <a:rPr lang="en-US" sz="1200" smtClean="0">
                <a:solidFill>
                  <a:srgbClr val="272D39"/>
                </a:solidFill>
                <a:latin typeface="Open Sans" panose="020B0606030504020204" pitchFamily="34" charset="0"/>
                <a:ea typeface="Open Sans" panose="020B0606030504020204" pitchFamily="34" charset="0"/>
                <a:cs typeface="Open Sans" panose="020B0606030504020204" pitchFamily="34" charset="0"/>
              </a:rPr>
              <a:pPr algn="ctr"/>
              <a:t>‹#›</a:t>
            </a:fld>
            <a:endParaRPr lang="en-US" sz="1200" dirty="0">
              <a:solidFill>
                <a:srgbClr val="272D39"/>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Logo&#10;&#10;Description automatically generated">
            <a:extLst>
              <a:ext uri="{FF2B5EF4-FFF2-40B4-BE49-F238E27FC236}">
                <a16:creationId xmlns:a16="http://schemas.microsoft.com/office/drawing/2014/main" id="{362C1656-F89B-2B44-D89A-F38EA5C9B63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4556" y="86262"/>
            <a:ext cx="1533178" cy="422791"/>
          </a:xfrm>
          <a:prstGeom prst="rect">
            <a:avLst/>
          </a:prstGeom>
        </p:spPr>
      </p:pic>
    </p:spTree>
    <p:extLst>
      <p:ext uri="{BB962C8B-B14F-4D97-AF65-F5344CB8AC3E}">
        <p14:creationId xmlns:p14="http://schemas.microsoft.com/office/powerpoint/2010/main" val="3655400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64DA0-DC02-6461-F742-A794DBB9B0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E2239A-5C1F-8E21-19C0-8127C3D77A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CE1831-997F-87D8-370C-C9F812AE8EFB}"/>
              </a:ext>
            </a:extLst>
          </p:cNvPr>
          <p:cNvSpPr>
            <a:spLocks noGrp="1"/>
          </p:cNvSpPr>
          <p:nvPr>
            <p:ph type="dt" sz="half" idx="10"/>
          </p:nvPr>
        </p:nvSpPr>
        <p:spPr/>
        <p:txBody>
          <a:bodyPr/>
          <a:lstStyle/>
          <a:p>
            <a:fld id="{2067CA27-1865-45EF-8514-45D3183C41DE}" type="datetimeFigureOut">
              <a:rPr lang="en-IN" smtClean="0"/>
              <a:t>18-03-2025</a:t>
            </a:fld>
            <a:endParaRPr lang="en-IN"/>
          </a:p>
        </p:txBody>
      </p:sp>
      <p:sp>
        <p:nvSpPr>
          <p:cNvPr id="5" name="Footer Placeholder 4">
            <a:extLst>
              <a:ext uri="{FF2B5EF4-FFF2-40B4-BE49-F238E27FC236}">
                <a16:creationId xmlns:a16="http://schemas.microsoft.com/office/drawing/2014/main" id="{428BE3BA-BA58-722D-D1F3-C5ABB2459C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2D9BF8-E27A-6610-515C-4E59BE7114F6}"/>
              </a:ext>
            </a:extLst>
          </p:cNvPr>
          <p:cNvSpPr>
            <a:spLocks noGrp="1"/>
          </p:cNvSpPr>
          <p:nvPr>
            <p:ph type="sldNum" sz="quarter" idx="12"/>
          </p:nvPr>
        </p:nvSpPr>
        <p:spPr/>
        <p:txBody>
          <a:bodyPr/>
          <a:lstStyle/>
          <a:p>
            <a:fld id="{3DAB8E47-AC2A-4150-843D-8B87112168F6}" type="slidenum">
              <a:rPr lang="en-IN" smtClean="0"/>
              <a:t>‹#›</a:t>
            </a:fld>
            <a:endParaRPr lang="en-IN"/>
          </a:p>
        </p:txBody>
      </p:sp>
    </p:spTree>
    <p:extLst>
      <p:ext uri="{BB962C8B-B14F-4D97-AF65-F5344CB8AC3E}">
        <p14:creationId xmlns:p14="http://schemas.microsoft.com/office/powerpoint/2010/main" val="3650591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11" name="Oval 10">
            <a:extLst>
              <a:ext uri="{FF2B5EF4-FFF2-40B4-BE49-F238E27FC236}">
                <a16:creationId xmlns:a16="http://schemas.microsoft.com/office/drawing/2014/main" id="{4424C197-BB2B-2A18-9208-6C3D69448F6A}"/>
              </a:ext>
            </a:extLst>
          </p:cNvPr>
          <p:cNvSpPr/>
          <p:nvPr userDrawn="1"/>
        </p:nvSpPr>
        <p:spPr>
          <a:xfrm>
            <a:off x="11814176" y="111611"/>
            <a:ext cx="304800" cy="304800"/>
          </a:xfrm>
          <a:prstGeom prst="ellipse">
            <a:avLst/>
          </a:prstGeom>
          <a:solidFill>
            <a:srgbClr val="EFF0F3"/>
          </a:solidFill>
          <a:ln w="12700" cap="flat" cmpd="sng" algn="ctr">
            <a:solidFill>
              <a:srgbClr val="EFF0F3">
                <a:lumMod val="9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F8024EFC-32EE-E709-0E08-0FE84CA5AC6C}"/>
              </a:ext>
            </a:extLst>
          </p:cNvPr>
          <p:cNvSpPr txBox="1"/>
          <p:nvPr userDrawn="1"/>
        </p:nvSpPr>
        <p:spPr>
          <a:xfrm>
            <a:off x="11607800" y="180460"/>
            <a:ext cx="736600" cy="184666"/>
          </a:xfrm>
          <a:prstGeom prst="rect">
            <a:avLst/>
          </a:prstGeom>
          <a:noFill/>
        </p:spPr>
        <p:txBody>
          <a:bodyPr wrap="square" lIns="0" tIns="0" rIns="0" bIns="0" rtlCol="0">
            <a:spAutoFit/>
          </a:bodyPr>
          <a:lstStyle/>
          <a:p>
            <a:pPr algn="ctr"/>
            <a:fld id="{ADFD2030-097E-4139-82A5-CA245ACEE337}" type="slidenum">
              <a:rPr lang="en-US" sz="1200" smtClean="0">
                <a:solidFill>
                  <a:srgbClr val="272D39"/>
                </a:solidFill>
                <a:latin typeface="Open Sans" panose="020B0606030504020204" pitchFamily="34" charset="0"/>
                <a:ea typeface="Open Sans" panose="020B0606030504020204" pitchFamily="34" charset="0"/>
                <a:cs typeface="Open Sans" panose="020B0606030504020204" pitchFamily="34" charset="0"/>
              </a:rPr>
              <a:pPr algn="ctr"/>
              <a:t>‹#›</a:t>
            </a:fld>
            <a:endParaRPr lang="en-US" sz="1200" dirty="0">
              <a:solidFill>
                <a:srgbClr val="272D39"/>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Logo&#10;&#10;Description automatically generated">
            <a:extLst>
              <a:ext uri="{FF2B5EF4-FFF2-40B4-BE49-F238E27FC236}">
                <a16:creationId xmlns:a16="http://schemas.microsoft.com/office/drawing/2014/main" id="{3A20C62E-072C-63C8-4428-AAB54E8FAC7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4556" y="86262"/>
            <a:ext cx="1533178" cy="422791"/>
          </a:xfrm>
          <a:prstGeom prst="rect">
            <a:avLst/>
          </a:prstGeom>
        </p:spPr>
      </p:pic>
    </p:spTree>
    <p:extLst>
      <p:ext uri="{BB962C8B-B14F-4D97-AF65-F5344CB8AC3E}">
        <p14:creationId xmlns:p14="http://schemas.microsoft.com/office/powerpoint/2010/main" val="29254906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10" name="Oval 9">
            <a:extLst>
              <a:ext uri="{FF2B5EF4-FFF2-40B4-BE49-F238E27FC236}">
                <a16:creationId xmlns:a16="http://schemas.microsoft.com/office/drawing/2014/main" id="{3DE0493D-6703-3FD1-1B65-48A44050274A}"/>
              </a:ext>
            </a:extLst>
          </p:cNvPr>
          <p:cNvSpPr/>
          <p:nvPr userDrawn="1"/>
        </p:nvSpPr>
        <p:spPr>
          <a:xfrm>
            <a:off x="11814176" y="111611"/>
            <a:ext cx="304800" cy="304800"/>
          </a:xfrm>
          <a:prstGeom prst="ellipse">
            <a:avLst/>
          </a:prstGeom>
          <a:solidFill>
            <a:srgbClr val="EFF0F3"/>
          </a:solidFill>
          <a:ln w="12700" cap="flat" cmpd="sng" algn="ctr">
            <a:solidFill>
              <a:srgbClr val="EFF0F3">
                <a:lumMod val="9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1C378F65-9F43-416A-5B24-54A2EA21D259}"/>
              </a:ext>
            </a:extLst>
          </p:cNvPr>
          <p:cNvSpPr txBox="1"/>
          <p:nvPr userDrawn="1"/>
        </p:nvSpPr>
        <p:spPr>
          <a:xfrm>
            <a:off x="11607800" y="180460"/>
            <a:ext cx="736600" cy="184666"/>
          </a:xfrm>
          <a:prstGeom prst="rect">
            <a:avLst/>
          </a:prstGeom>
          <a:noFill/>
        </p:spPr>
        <p:txBody>
          <a:bodyPr wrap="square" lIns="0" tIns="0" rIns="0" bIns="0" rtlCol="0">
            <a:spAutoFit/>
          </a:bodyPr>
          <a:lstStyle/>
          <a:p>
            <a:pPr algn="ctr"/>
            <a:fld id="{ADFD2030-097E-4139-82A5-CA245ACEE337}" type="slidenum">
              <a:rPr lang="en-US" sz="1200" smtClean="0">
                <a:solidFill>
                  <a:srgbClr val="272D39"/>
                </a:solidFill>
                <a:latin typeface="Open Sans" panose="020B0606030504020204" pitchFamily="34" charset="0"/>
                <a:ea typeface="Open Sans" panose="020B0606030504020204" pitchFamily="34" charset="0"/>
                <a:cs typeface="Open Sans" panose="020B0606030504020204" pitchFamily="34" charset="0"/>
              </a:rPr>
              <a:pPr algn="ctr"/>
              <a:t>‹#›</a:t>
            </a:fld>
            <a:endParaRPr lang="en-US" sz="1200" dirty="0">
              <a:solidFill>
                <a:srgbClr val="272D39"/>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2" name="Picture 11" descr="Logo&#10;&#10;Description automatically generated">
            <a:extLst>
              <a:ext uri="{FF2B5EF4-FFF2-40B4-BE49-F238E27FC236}">
                <a16:creationId xmlns:a16="http://schemas.microsoft.com/office/drawing/2014/main" id="{5B425930-C632-BB02-DA88-BCF02CF846B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4556" y="86262"/>
            <a:ext cx="1533178" cy="422791"/>
          </a:xfrm>
          <a:prstGeom prst="rect">
            <a:avLst/>
          </a:prstGeom>
        </p:spPr>
      </p:pic>
    </p:spTree>
    <p:extLst>
      <p:ext uri="{BB962C8B-B14F-4D97-AF65-F5344CB8AC3E}">
        <p14:creationId xmlns:p14="http://schemas.microsoft.com/office/powerpoint/2010/main" val="34113987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10" name="Oval 9">
            <a:extLst>
              <a:ext uri="{FF2B5EF4-FFF2-40B4-BE49-F238E27FC236}">
                <a16:creationId xmlns:a16="http://schemas.microsoft.com/office/drawing/2014/main" id="{D9531D84-4172-7785-732E-504DFC8DEDCA}"/>
              </a:ext>
            </a:extLst>
          </p:cNvPr>
          <p:cNvSpPr/>
          <p:nvPr userDrawn="1"/>
        </p:nvSpPr>
        <p:spPr>
          <a:xfrm>
            <a:off x="11814176" y="111611"/>
            <a:ext cx="304800" cy="304800"/>
          </a:xfrm>
          <a:prstGeom prst="ellipse">
            <a:avLst/>
          </a:prstGeom>
          <a:solidFill>
            <a:srgbClr val="EFF0F3"/>
          </a:solidFill>
          <a:ln w="12700" cap="flat" cmpd="sng" algn="ctr">
            <a:solidFill>
              <a:srgbClr val="EFF0F3">
                <a:lumMod val="9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E4AAB049-B78B-5A17-8311-BF831471C401}"/>
              </a:ext>
            </a:extLst>
          </p:cNvPr>
          <p:cNvSpPr txBox="1"/>
          <p:nvPr userDrawn="1"/>
        </p:nvSpPr>
        <p:spPr>
          <a:xfrm>
            <a:off x="11607800" y="180460"/>
            <a:ext cx="736600" cy="184666"/>
          </a:xfrm>
          <a:prstGeom prst="rect">
            <a:avLst/>
          </a:prstGeom>
          <a:noFill/>
        </p:spPr>
        <p:txBody>
          <a:bodyPr wrap="square" lIns="0" tIns="0" rIns="0" bIns="0" rtlCol="0">
            <a:spAutoFit/>
          </a:bodyPr>
          <a:lstStyle/>
          <a:p>
            <a:pPr algn="ctr"/>
            <a:fld id="{ADFD2030-097E-4139-82A5-CA245ACEE337}" type="slidenum">
              <a:rPr lang="en-US" sz="1200" smtClean="0">
                <a:solidFill>
                  <a:srgbClr val="272D39"/>
                </a:solidFill>
                <a:latin typeface="Open Sans" panose="020B0606030504020204" pitchFamily="34" charset="0"/>
                <a:ea typeface="Open Sans" panose="020B0606030504020204" pitchFamily="34" charset="0"/>
                <a:cs typeface="Open Sans" panose="020B0606030504020204" pitchFamily="34" charset="0"/>
              </a:rPr>
              <a:pPr algn="ctr"/>
              <a:t>‹#›</a:t>
            </a:fld>
            <a:endParaRPr lang="en-US" sz="1200" dirty="0">
              <a:solidFill>
                <a:srgbClr val="272D39"/>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2" name="Picture 11" descr="Logo&#10;&#10;Description automatically generated">
            <a:extLst>
              <a:ext uri="{FF2B5EF4-FFF2-40B4-BE49-F238E27FC236}">
                <a16:creationId xmlns:a16="http://schemas.microsoft.com/office/drawing/2014/main" id="{7ED8FCD0-7819-8A1C-7AA5-892F42598F3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24556" y="86262"/>
            <a:ext cx="1533178" cy="422791"/>
          </a:xfrm>
          <a:prstGeom prst="rect">
            <a:avLst/>
          </a:prstGeom>
        </p:spPr>
      </p:pic>
    </p:spTree>
    <p:extLst>
      <p:ext uri="{BB962C8B-B14F-4D97-AF65-F5344CB8AC3E}">
        <p14:creationId xmlns:p14="http://schemas.microsoft.com/office/powerpoint/2010/main" val="19123112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196A5-3F01-452C-A926-91ACA4667C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866C7E-4EC1-4D7B-B301-19586B18BD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37C8AB-AAFE-4730-80D2-C3B820D5FBCE}"/>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1EC4B632-CDA6-4008-97C0-4424D7432110}"/>
              </a:ext>
            </a:extLst>
          </p:cNvPr>
          <p:cNvSpPr>
            <a:spLocks noGrp="1"/>
          </p:cNvSpPr>
          <p:nvPr>
            <p:ph type="ftr" sz="quarter" idx="11"/>
          </p:nvPr>
        </p:nvSpPr>
        <p:spPr>
          <a:xfrm>
            <a:off x="405765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31C01B6-CD8C-430C-8A7C-52C112470051}"/>
              </a:ext>
            </a:extLst>
          </p:cNvPr>
          <p:cNvSpPr>
            <a:spLocks noGrp="1"/>
          </p:cNvSpPr>
          <p:nvPr>
            <p:ph type="sldNum" sz="quarter" idx="12"/>
          </p:nvPr>
        </p:nvSpPr>
        <p:spPr>
          <a:xfrm>
            <a:off x="8610600" y="6356350"/>
            <a:ext cx="2743200" cy="365125"/>
          </a:xfrm>
          <a:prstGeom prst="rect">
            <a:avLst/>
          </a:prstGeom>
        </p:spPr>
        <p:txBody>
          <a:bodyPr/>
          <a:lstStyle/>
          <a:p>
            <a:fld id="{86F96BB1-7A6B-4452-B653-4E822DEB3BDB}" type="slidenum">
              <a:rPr lang="en-US" smtClean="0"/>
              <a:t>‹#›</a:t>
            </a:fld>
            <a:endParaRPr lang="en-US"/>
          </a:p>
        </p:txBody>
      </p:sp>
    </p:spTree>
    <p:extLst>
      <p:ext uri="{BB962C8B-B14F-4D97-AF65-F5344CB8AC3E}">
        <p14:creationId xmlns:p14="http://schemas.microsoft.com/office/powerpoint/2010/main" val="12553499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8" name="Picture 57">
            <a:extLst>
              <a:ext uri="{FF2B5EF4-FFF2-40B4-BE49-F238E27FC236}">
                <a16:creationId xmlns:a16="http://schemas.microsoft.com/office/drawing/2014/main" id="{4937E35D-81FC-4DEE-99AA-E79D7B469370}"/>
              </a:ext>
            </a:extLst>
          </p:cNvPr>
          <p:cNvPicPr>
            <a:picLocks noChangeAspect="1"/>
          </p:cNvPicPr>
          <p:nvPr userDrawn="1"/>
        </p:nvPicPr>
        <p:blipFill>
          <a:blip r:embed="rId2">
            <a:alphaModFix amt="50000"/>
            <a:extLst>
              <a:ext uri="{28A0092B-C50C-407E-A947-70E740481C1C}">
                <a14:useLocalDpi xmlns:a14="http://schemas.microsoft.com/office/drawing/2010/main"/>
              </a:ext>
            </a:extLst>
          </a:blip>
          <a:stretch>
            <a:fillRect/>
          </a:stretch>
        </p:blipFill>
        <p:spPr>
          <a:xfrm>
            <a:off x="0" y="3993575"/>
            <a:ext cx="12192000" cy="2864425"/>
          </a:xfrm>
          <a:prstGeom prst="rect">
            <a:avLst/>
          </a:prstGeom>
        </p:spPr>
      </p:pic>
      <p:sp>
        <p:nvSpPr>
          <p:cNvPr id="61" name="Oval 60">
            <a:extLst>
              <a:ext uri="{FF2B5EF4-FFF2-40B4-BE49-F238E27FC236}">
                <a16:creationId xmlns:a16="http://schemas.microsoft.com/office/drawing/2014/main" id="{0BF04CD8-008F-4BF2-B344-2E653F071883}"/>
              </a:ext>
            </a:extLst>
          </p:cNvPr>
          <p:cNvSpPr/>
          <p:nvPr userDrawn="1"/>
        </p:nvSpPr>
        <p:spPr>
          <a:xfrm>
            <a:off x="11591926" y="295275"/>
            <a:ext cx="304800" cy="304800"/>
          </a:xfrm>
          <a:prstGeom prst="ellipse">
            <a:avLst/>
          </a:prstGeom>
          <a:solidFill>
            <a:schemeClr val="accent6"/>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90520A0B-CA4D-46DD-8094-B193C995743E}"/>
              </a:ext>
            </a:extLst>
          </p:cNvPr>
          <p:cNvSpPr txBox="1"/>
          <p:nvPr userDrawn="1"/>
        </p:nvSpPr>
        <p:spPr>
          <a:xfrm>
            <a:off x="11385550" y="364123"/>
            <a:ext cx="736600" cy="184666"/>
          </a:xfrm>
          <a:prstGeom prst="rect">
            <a:avLst/>
          </a:prstGeom>
          <a:noFill/>
        </p:spPr>
        <p:txBody>
          <a:bodyPr wrap="square" lIns="0" tIns="0" rIns="0" bIns="0" rtlCol="0">
            <a:spAutoFit/>
          </a:bodyPr>
          <a:lstStyle/>
          <a:p>
            <a:pPr algn="ctr"/>
            <a:fld id="{ADFD2030-097E-4139-82A5-CA245ACEE337}" type="slidenum">
              <a:rPr lang="en-US" sz="1200" cap="none" spc="0" baseline="0" smtClean="0">
                <a:solidFill>
                  <a:schemeClr val="tx2"/>
                </a:solidFill>
                <a:latin typeface="Open Sans" panose="020B0606030504020204" pitchFamily="34" charset="0"/>
                <a:ea typeface="Open Sans" panose="020B0606030504020204" pitchFamily="34" charset="0"/>
                <a:cs typeface="Open Sans" panose="020B0606030504020204" pitchFamily="34" charset="0"/>
              </a:rPr>
              <a:pPr algn="ctr"/>
              <a:t>‹#›</a:t>
            </a:fld>
            <a:endParaRPr lang="en-US" sz="1200" cap="none" spc="0" baseline="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888856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81222-D186-460C-82D8-84C68BDFB9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3E673F-7F30-4F6B-BA6B-A167581A19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84D902-C6E8-4D72-BC69-F1EE97345486}"/>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E6F6C28A-F02E-4DEA-90FA-2574D73F2222}"/>
              </a:ext>
            </a:extLst>
          </p:cNvPr>
          <p:cNvSpPr>
            <a:spLocks noGrp="1"/>
          </p:cNvSpPr>
          <p:nvPr>
            <p:ph type="ftr" sz="quarter" idx="11"/>
          </p:nvPr>
        </p:nvSpPr>
        <p:spPr>
          <a:xfrm>
            <a:off x="405765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EFCE961-47DA-459A-8D05-553ACAD63271}"/>
              </a:ext>
            </a:extLst>
          </p:cNvPr>
          <p:cNvSpPr>
            <a:spLocks noGrp="1"/>
          </p:cNvSpPr>
          <p:nvPr>
            <p:ph type="sldNum" sz="quarter" idx="12"/>
          </p:nvPr>
        </p:nvSpPr>
        <p:spPr>
          <a:xfrm>
            <a:off x="8610600" y="6356350"/>
            <a:ext cx="2743200" cy="365125"/>
          </a:xfrm>
          <a:prstGeom prst="rect">
            <a:avLst/>
          </a:prstGeom>
        </p:spPr>
        <p:txBody>
          <a:bodyPr/>
          <a:lstStyle/>
          <a:p>
            <a:fld id="{86F96BB1-7A6B-4452-B653-4E822DEB3BDB}" type="slidenum">
              <a:rPr lang="en-US" smtClean="0"/>
              <a:t>‹#›</a:t>
            </a:fld>
            <a:endParaRPr lang="en-US"/>
          </a:p>
        </p:txBody>
      </p:sp>
    </p:spTree>
    <p:extLst>
      <p:ext uri="{BB962C8B-B14F-4D97-AF65-F5344CB8AC3E}">
        <p14:creationId xmlns:p14="http://schemas.microsoft.com/office/powerpoint/2010/main" val="36479231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7DD31-15CB-41F1-B0A2-EC663F7390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BCC75C-A739-4E45-A1AC-BC5414119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1F1CE4-E288-4DB0-B190-0B536C31CB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2A14CB-BE55-437C-86D5-25972284812D}"/>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88C73076-6133-4803-AC85-2FE8A425B955}"/>
              </a:ext>
            </a:extLst>
          </p:cNvPr>
          <p:cNvSpPr>
            <a:spLocks noGrp="1"/>
          </p:cNvSpPr>
          <p:nvPr>
            <p:ph type="ftr" sz="quarter" idx="11"/>
          </p:nvPr>
        </p:nvSpPr>
        <p:spPr>
          <a:xfrm>
            <a:off x="405765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716EAE7-8B9D-465C-9535-ABA9954A0A0F}"/>
              </a:ext>
            </a:extLst>
          </p:cNvPr>
          <p:cNvSpPr>
            <a:spLocks noGrp="1"/>
          </p:cNvSpPr>
          <p:nvPr>
            <p:ph type="sldNum" sz="quarter" idx="12"/>
          </p:nvPr>
        </p:nvSpPr>
        <p:spPr>
          <a:xfrm>
            <a:off x="8610600" y="6356350"/>
            <a:ext cx="2743200" cy="365125"/>
          </a:xfrm>
          <a:prstGeom prst="rect">
            <a:avLst/>
          </a:prstGeom>
        </p:spPr>
        <p:txBody>
          <a:bodyPr/>
          <a:lstStyle/>
          <a:p>
            <a:fld id="{86F96BB1-7A6B-4452-B653-4E822DEB3BDB}" type="slidenum">
              <a:rPr lang="en-US" smtClean="0"/>
              <a:t>‹#›</a:t>
            </a:fld>
            <a:endParaRPr lang="en-US"/>
          </a:p>
        </p:txBody>
      </p:sp>
    </p:spTree>
    <p:extLst>
      <p:ext uri="{BB962C8B-B14F-4D97-AF65-F5344CB8AC3E}">
        <p14:creationId xmlns:p14="http://schemas.microsoft.com/office/powerpoint/2010/main" val="12155275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16DE0-47EF-47D6-8EE9-8B3AEF0171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C1D812-6697-4D17-9E9B-325864FF35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F0F2FA-8657-4ECB-BFAF-C81F7992AD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DD088E-0987-4CCA-ABB9-8A99978DAB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6A5F38-613C-478B-B857-2CA607C7D7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85F2A5-E63A-4BE4-B6AE-AF08EA11C0EF}"/>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72D10CAD-BBE4-4BD0-B03B-0F17B942D1F7}"/>
              </a:ext>
            </a:extLst>
          </p:cNvPr>
          <p:cNvSpPr>
            <a:spLocks noGrp="1"/>
          </p:cNvSpPr>
          <p:nvPr>
            <p:ph type="ftr" sz="quarter" idx="11"/>
          </p:nvPr>
        </p:nvSpPr>
        <p:spPr>
          <a:xfrm>
            <a:off x="405765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DFC87605-AA93-4719-9E94-8F33B9532835}"/>
              </a:ext>
            </a:extLst>
          </p:cNvPr>
          <p:cNvSpPr>
            <a:spLocks noGrp="1"/>
          </p:cNvSpPr>
          <p:nvPr>
            <p:ph type="sldNum" sz="quarter" idx="12"/>
          </p:nvPr>
        </p:nvSpPr>
        <p:spPr>
          <a:xfrm>
            <a:off x="8610600" y="6356350"/>
            <a:ext cx="2743200" cy="365125"/>
          </a:xfrm>
          <a:prstGeom prst="rect">
            <a:avLst/>
          </a:prstGeom>
        </p:spPr>
        <p:txBody>
          <a:bodyPr/>
          <a:lstStyle/>
          <a:p>
            <a:fld id="{86F96BB1-7A6B-4452-B653-4E822DEB3BDB}" type="slidenum">
              <a:rPr lang="en-US" smtClean="0"/>
              <a:t>‹#›</a:t>
            </a:fld>
            <a:endParaRPr lang="en-US"/>
          </a:p>
        </p:txBody>
      </p:sp>
    </p:spTree>
    <p:extLst>
      <p:ext uri="{BB962C8B-B14F-4D97-AF65-F5344CB8AC3E}">
        <p14:creationId xmlns:p14="http://schemas.microsoft.com/office/powerpoint/2010/main" val="38383020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9A9D5-90A5-4A9D-9BD4-176F45EC31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74E240-352A-4EFA-93AB-39F773BC001C}"/>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9D146DC3-C2CD-43C6-85EF-7145DFF78035}"/>
              </a:ext>
            </a:extLst>
          </p:cNvPr>
          <p:cNvSpPr>
            <a:spLocks noGrp="1"/>
          </p:cNvSpPr>
          <p:nvPr>
            <p:ph type="ftr" sz="quarter" idx="11"/>
          </p:nvPr>
        </p:nvSpPr>
        <p:spPr>
          <a:xfrm>
            <a:off x="405765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AF5E49C-B562-488B-B2C0-8FCE6B608D7B}"/>
              </a:ext>
            </a:extLst>
          </p:cNvPr>
          <p:cNvSpPr>
            <a:spLocks noGrp="1"/>
          </p:cNvSpPr>
          <p:nvPr>
            <p:ph type="sldNum" sz="quarter" idx="12"/>
          </p:nvPr>
        </p:nvSpPr>
        <p:spPr>
          <a:xfrm>
            <a:off x="8610600" y="6356350"/>
            <a:ext cx="2743200" cy="365125"/>
          </a:xfrm>
          <a:prstGeom prst="rect">
            <a:avLst/>
          </a:prstGeom>
        </p:spPr>
        <p:txBody>
          <a:bodyPr/>
          <a:lstStyle/>
          <a:p>
            <a:fld id="{86F96BB1-7A6B-4452-B653-4E822DEB3BDB}" type="slidenum">
              <a:rPr lang="en-US" smtClean="0"/>
              <a:t>‹#›</a:t>
            </a:fld>
            <a:endParaRPr lang="en-US"/>
          </a:p>
        </p:txBody>
      </p:sp>
    </p:spTree>
    <p:extLst>
      <p:ext uri="{BB962C8B-B14F-4D97-AF65-F5344CB8AC3E}">
        <p14:creationId xmlns:p14="http://schemas.microsoft.com/office/powerpoint/2010/main" val="7446486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74FF80-FF2B-4398-8F04-96CBB9DC1973}"/>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01FC5257-F7DD-42A4-9F8D-6632C6434EFD}"/>
              </a:ext>
            </a:extLst>
          </p:cNvPr>
          <p:cNvSpPr>
            <a:spLocks noGrp="1"/>
          </p:cNvSpPr>
          <p:nvPr>
            <p:ph type="ftr" sz="quarter" idx="11"/>
          </p:nvPr>
        </p:nvSpPr>
        <p:spPr>
          <a:xfrm>
            <a:off x="405765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542FEBE1-3E4D-4AE2-9F67-CC349BCED6D9}"/>
              </a:ext>
            </a:extLst>
          </p:cNvPr>
          <p:cNvSpPr>
            <a:spLocks noGrp="1"/>
          </p:cNvSpPr>
          <p:nvPr>
            <p:ph type="sldNum" sz="quarter" idx="12"/>
          </p:nvPr>
        </p:nvSpPr>
        <p:spPr>
          <a:xfrm>
            <a:off x="8610600" y="6356350"/>
            <a:ext cx="2743200" cy="365125"/>
          </a:xfrm>
          <a:prstGeom prst="rect">
            <a:avLst/>
          </a:prstGeom>
        </p:spPr>
        <p:txBody>
          <a:bodyPr/>
          <a:lstStyle/>
          <a:p>
            <a:fld id="{86F96BB1-7A6B-4452-B653-4E822DEB3BDB}" type="slidenum">
              <a:rPr lang="en-US" smtClean="0"/>
              <a:t>‹#›</a:t>
            </a:fld>
            <a:endParaRPr lang="en-US"/>
          </a:p>
        </p:txBody>
      </p:sp>
    </p:spTree>
    <p:extLst>
      <p:ext uri="{BB962C8B-B14F-4D97-AF65-F5344CB8AC3E}">
        <p14:creationId xmlns:p14="http://schemas.microsoft.com/office/powerpoint/2010/main" val="882646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F5B0E-85C7-944C-3434-9013379B6B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BD1CB3D-C700-7C02-D14E-CE63D10335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279C15-92E6-5597-58BC-86B517EC65D9}"/>
              </a:ext>
            </a:extLst>
          </p:cNvPr>
          <p:cNvSpPr>
            <a:spLocks noGrp="1"/>
          </p:cNvSpPr>
          <p:nvPr>
            <p:ph type="dt" sz="half" idx="10"/>
          </p:nvPr>
        </p:nvSpPr>
        <p:spPr/>
        <p:txBody>
          <a:bodyPr/>
          <a:lstStyle/>
          <a:p>
            <a:fld id="{2067CA27-1865-45EF-8514-45D3183C41DE}" type="datetimeFigureOut">
              <a:rPr lang="en-IN" smtClean="0"/>
              <a:t>18-03-2025</a:t>
            </a:fld>
            <a:endParaRPr lang="en-IN"/>
          </a:p>
        </p:txBody>
      </p:sp>
      <p:sp>
        <p:nvSpPr>
          <p:cNvPr id="5" name="Footer Placeholder 4">
            <a:extLst>
              <a:ext uri="{FF2B5EF4-FFF2-40B4-BE49-F238E27FC236}">
                <a16:creationId xmlns:a16="http://schemas.microsoft.com/office/drawing/2014/main" id="{854768CD-36FC-8920-9FB0-353B6A0E44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5C6036-C07E-BBB8-7E8A-C6EF2BED2A94}"/>
              </a:ext>
            </a:extLst>
          </p:cNvPr>
          <p:cNvSpPr>
            <a:spLocks noGrp="1"/>
          </p:cNvSpPr>
          <p:nvPr>
            <p:ph type="sldNum" sz="quarter" idx="12"/>
          </p:nvPr>
        </p:nvSpPr>
        <p:spPr/>
        <p:txBody>
          <a:bodyPr/>
          <a:lstStyle/>
          <a:p>
            <a:fld id="{3DAB8E47-AC2A-4150-843D-8B87112168F6}" type="slidenum">
              <a:rPr lang="en-IN" smtClean="0"/>
              <a:t>‹#›</a:t>
            </a:fld>
            <a:endParaRPr lang="en-IN"/>
          </a:p>
        </p:txBody>
      </p:sp>
    </p:spTree>
    <p:extLst>
      <p:ext uri="{BB962C8B-B14F-4D97-AF65-F5344CB8AC3E}">
        <p14:creationId xmlns:p14="http://schemas.microsoft.com/office/powerpoint/2010/main" val="1968573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A0B7E-552D-4820-A017-68904202E7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C6B3EB-B1CF-4984-A2F4-A05638935C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CE98C8-1EDD-47F1-8FC1-2F236F12D6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761A4A-E56E-42A7-9C3C-ED6449D92E7A}"/>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2CA922FC-A585-49D7-A74D-F57DA5573726}"/>
              </a:ext>
            </a:extLst>
          </p:cNvPr>
          <p:cNvSpPr>
            <a:spLocks noGrp="1"/>
          </p:cNvSpPr>
          <p:nvPr>
            <p:ph type="ftr" sz="quarter" idx="11"/>
          </p:nvPr>
        </p:nvSpPr>
        <p:spPr>
          <a:xfrm>
            <a:off x="405765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8F24BCA-5778-47D7-A7F1-C993F62B7D10}"/>
              </a:ext>
            </a:extLst>
          </p:cNvPr>
          <p:cNvSpPr>
            <a:spLocks noGrp="1"/>
          </p:cNvSpPr>
          <p:nvPr>
            <p:ph type="sldNum" sz="quarter" idx="12"/>
          </p:nvPr>
        </p:nvSpPr>
        <p:spPr>
          <a:xfrm>
            <a:off x="8610600" y="6356350"/>
            <a:ext cx="2743200" cy="365125"/>
          </a:xfrm>
          <a:prstGeom prst="rect">
            <a:avLst/>
          </a:prstGeom>
        </p:spPr>
        <p:txBody>
          <a:bodyPr/>
          <a:lstStyle/>
          <a:p>
            <a:fld id="{86F96BB1-7A6B-4452-B653-4E822DEB3BDB}" type="slidenum">
              <a:rPr lang="en-US" smtClean="0"/>
              <a:t>‹#›</a:t>
            </a:fld>
            <a:endParaRPr lang="en-US"/>
          </a:p>
        </p:txBody>
      </p:sp>
    </p:spTree>
    <p:extLst>
      <p:ext uri="{BB962C8B-B14F-4D97-AF65-F5344CB8AC3E}">
        <p14:creationId xmlns:p14="http://schemas.microsoft.com/office/powerpoint/2010/main" val="41019676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3E961-3284-47E6-B9BF-C39366B7E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F6DBFC-A8F5-476F-8458-C52C02EC28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3D28DB-02B8-47B2-8A2E-823F0E50E3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EF87CD-B67C-4585-9252-F80C6C64D412}"/>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C53D802B-9F22-4D20-ACCE-E681DF57AAAD}"/>
              </a:ext>
            </a:extLst>
          </p:cNvPr>
          <p:cNvSpPr>
            <a:spLocks noGrp="1"/>
          </p:cNvSpPr>
          <p:nvPr>
            <p:ph type="ftr" sz="quarter" idx="11"/>
          </p:nvPr>
        </p:nvSpPr>
        <p:spPr>
          <a:xfrm>
            <a:off x="405765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47B6FAB-BEF5-4A54-A78B-743618367872}"/>
              </a:ext>
            </a:extLst>
          </p:cNvPr>
          <p:cNvSpPr>
            <a:spLocks noGrp="1"/>
          </p:cNvSpPr>
          <p:nvPr>
            <p:ph type="sldNum" sz="quarter" idx="12"/>
          </p:nvPr>
        </p:nvSpPr>
        <p:spPr>
          <a:xfrm>
            <a:off x="8610600" y="6356350"/>
            <a:ext cx="2743200" cy="365125"/>
          </a:xfrm>
          <a:prstGeom prst="rect">
            <a:avLst/>
          </a:prstGeom>
        </p:spPr>
        <p:txBody>
          <a:bodyPr/>
          <a:lstStyle/>
          <a:p>
            <a:fld id="{86F96BB1-7A6B-4452-B653-4E822DEB3BDB}" type="slidenum">
              <a:rPr lang="en-US" smtClean="0"/>
              <a:t>‹#›</a:t>
            </a:fld>
            <a:endParaRPr lang="en-US"/>
          </a:p>
        </p:txBody>
      </p:sp>
    </p:spTree>
    <p:extLst>
      <p:ext uri="{BB962C8B-B14F-4D97-AF65-F5344CB8AC3E}">
        <p14:creationId xmlns:p14="http://schemas.microsoft.com/office/powerpoint/2010/main" val="4231925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6519-94DF-44E1-99DE-293B852518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4BCFC5-D9BE-44BC-8124-0A3CBCBCF7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19DDEB-46D1-4B56-95F8-4E1C82C7DD0B}"/>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DC815C35-354D-403C-B70F-58EFF3E47069}"/>
              </a:ext>
            </a:extLst>
          </p:cNvPr>
          <p:cNvSpPr>
            <a:spLocks noGrp="1"/>
          </p:cNvSpPr>
          <p:nvPr>
            <p:ph type="ftr" sz="quarter" idx="11"/>
          </p:nvPr>
        </p:nvSpPr>
        <p:spPr>
          <a:xfrm>
            <a:off x="405765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7AC9027-4DBF-4A46-82B0-629045EEC9F1}"/>
              </a:ext>
            </a:extLst>
          </p:cNvPr>
          <p:cNvSpPr>
            <a:spLocks noGrp="1"/>
          </p:cNvSpPr>
          <p:nvPr>
            <p:ph type="sldNum" sz="quarter" idx="12"/>
          </p:nvPr>
        </p:nvSpPr>
        <p:spPr>
          <a:xfrm>
            <a:off x="8610600" y="6356350"/>
            <a:ext cx="2743200" cy="365125"/>
          </a:xfrm>
          <a:prstGeom prst="rect">
            <a:avLst/>
          </a:prstGeom>
        </p:spPr>
        <p:txBody>
          <a:bodyPr/>
          <a:lstStyle/>
          <a:p>
            <a:fld id="{86F96BB1-7A6B-4452-B653-4E822DEB3BDB}" type="slidenum">
              <a:rPr lang="en-US" smtClean="0"/>
              <a:t>‹#›</a:t>
            </a:fld>
            <a:endParaRPr lang="en-US"/>
          </a:p>
        </p:txBody>
      </p:sp>
    </p:spTree>
    <p:extLst>
      <p:ext uri="{BB962C8B-B14F-4D97-AF65-F5344CB8AC3E}">
        <p14:creationId xmlns:p14="http://schemas.microsoft.com/office/powerpoint/2010/main" val="38023450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FDC4F5-01C8-4818-AE3F-C1AFEFEEE8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800DE1-29BC-45CB-A96A-971F9DD8D5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30C93-3180-43B7-A27C-84BC395DD2CB}"/>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3DFD05A2-EB8D-4880-9FF1-A54DA0398C43}"/>
              </a:ext>
            </a:extLst>
          </p:cNvPr>
          <p:cNvSpPr>
            <a:spLocks noGrp="1"/>
          </p:cNvSpPr>
          <p:nvPr>
            <p:ph type="ftr" sz="quarter" idx="11"/>
          </p:nvPr>
        </p:nvSpPr>
        <p:spPr>
          <a:xfrm>
            <a:off x="405765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DDD23FE-E74E-4A7F-A8C5-1E049BEB58DB}"/>
              </a:ext>
            </a:extLst>
          </p:cNvPr>
          <p:cNvSpPr>
            <a:spLocks noGrp="1"/>
          </p:cNvSpPr>
          <p:nvPr>
            <p:ph type="sldNum" sz="quarter" idx="12"/>
          </p:nvPr>
        </p:nvSpPr>
        <p:spPr>
          <a:xfrm>
            <a:off x="8610600" y="6356350"/>
            <a:ext cx="2743200" cy="365125"/>
          </a:xfrm>
          <a:prstGeom prst="rect">
            <a:avLst/>
          </a:prstGeom>
        </p:spPr>
        <p:txBody>
          <a:bodyPr/>
          <a:lstStyle/>
          <a:p>
            <a:fld id="{86F96BB1-7A6B-4452-B653-4E822DEB3BDB}" type="slidenum">
              <a:rPr lang="en-US" smtClean="0"/>
              <a:t>‹#›</a:t>
            </a:fld>
            <a:endParaRPr lang="en-US"/>
          </a:p>
        </p:txBody>
      </p:sp>
    </p:spTree>
    <p:extLst>
      <p:ext uri="{BB962C8B-B14F-4D97-AF65-F5344CB8AC3E}">
        <p14:creationId xmlns:p14="http://schemas.microsoft.com/office/powerpoint/2010/main" val="6837501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10" name="Content Placeholder 9"/>
          <p:cNvSpPr>
            <a:spLocks noGrp="1"/>
          </p:cNvSpPr>
          <p:nvPr>
            <p:ph sz="quarter" idx="14" hasCustomPrompt="1"/>
          </p:nvPr>
        </p:nvSpPr>
        <p:spPr>
          <a:xfrm>
            <a:off x="630683" y="553194"/>
            <a:ext cx="9392206" cy="497393"/>
          </a:xfrm>
          <a:prstGeom prst="rect">
            <a:avLst/>
          </a:prstGeom>
          <a:noFill/>
        </p:spPr>
        <p:txBody>
          <a:bodyPr wrap="square" tIns="18000" bIns="18000" rtlCol="0" anchor="t">
            <a:noAutofit/>
          </a:bodyPr>
          <a:lstStyle>
            <a:lvl1pPr marL="0" indent="0">
              <a:lnSpc>
                <a:spcPct val="100000"/>
              </a:lnSpc>
              <a:spcBef>
                <a:spcPts val="0"/>
              </a:spcBef>
              <a:buNone/>
              <a:defRPr lang="en-US" sz="1600" baseline="0" smtClean="0">
                <a:solidFill>
                  <a:srgbClr val="222A35"/>
                </a:solidFill>
                <a:latin typeface="Century Gothic" panose="020B0502020202020204" pitchFamily="34" charset="0"/>
              </a:defRPr>
            </a:lvl1pPr>
            <a:lvl2pPr>
              <a:defRPr lang="en-US" sz="1800" smtClean="0"/>
            </a:lvl2pPr>
            <a:lvl3pPr>
              <a:defRPr lang="en-US" sz="1800" smtClean="0"/>
            </a:lvl3pPr>
            <a:lvl4pPr>
              <a:defRPr lang="en-US" smtClean="0"/>
            </a:lvl4pPr>
            <a:lvl5pPr>
              <a:defRPr lang="en-IN"/>
            </a:lvl5pPr>
          </a:lstStyle>
          <a:p>
            <a:pPr marL="0" lvl="0"/>
            <a:r>
              <a:rPr lang="en-US" dirty="0"/>
              <a:t>Click to edit supporting title</a:t>
            </a:r>
          </a:p>
        </p:txBody>
      </p:sp>
      <p:sp>
        <p:nvSpPr>
          <p:cNvPr id="14" name="Title 13"/>
          <p:cNvSpPr>
            <a:spLocks noGrp="1"/>
          </p:cNvSpPr>
          <p:nvPr>
            <p:ph type="title"/>
          </p:nvPr>
        </p:nvSpPr>
        <p:spPr>
          <a:xfrm>
            <a:off x="630683" y="190800"/>
            <a:ext cx="9392206" cy="313350"/>
          </a:xfrm>
          <a:prstGeom prst="rect">
            <a:avLst/>
          </a:prstGeom>
        </p:spPr>
        <p:txBody>
          <a:bodyPr anchor="t">
            <a:noAutofit/>
          </a:bodyPr>
          <a:lstStyle>
            <a:lvl1pPr>
              <a:defRPr sz="2000" b="1">
                <a:solidFill>
                  <a:srgbClr val="222A35"/>
                </a:solidFill>
                <a:latin typeface="Century Gothic" panose="020B0502020202020204" pitchFamily="34" charset="0"/>
              </a:defRPr>
            </a:lvl1pPr>
          </a:lstStyle>
          <a:p>
            <a:r>
              <a:rPr lang="en-US"/>
              <a:t>Click to edit Master title style</a:t>
            </a:r>
            <a:endParaRPr lang="en-IN" dirty="0"/>
          </a:p>
        </p:txBody>
      </p:sp>
      <p:sp>
        <p:nvSpPr>
          <p:cNvPr id="6" name="Slide Number Placeholder 5"/>
          <p:cNvSpPr>
            <a:spLocks noGrp="1"/>
          </p:cNvSpPr>
          <p:nvPr>
            <p:ph type="sldNum" sz="quarter" idx="4"/>
          </p:nvPr>
        </p:nvSpPr>
        <p:spPr>
          <a:xfrm>
            <a:off x="11167354" y="466928"/>
            <a:ext cx="400760" cy="321011"/>
          </a:xfrm>
          <a:prstGeom prst="rect">
            <a:avLst/>
          </a:prstGeom>
        </p:spPr>
        <p:txBody>
          <a:bodyPr vert="horz" lIns="91440" tIns="45720" rIns="91440" bIns="45720" rtlCol="0" anchor="ctr"/>
          <a:lstStyle>
            <a:lvl1pPr algn="ctr">
              <a:defRPr sz="1400" b="0">
                <a:solidFill>
                  <a:schemeClr val="bg1"/>
                </a:solidFill>
                <a:latin typeface="Century Gothic" panose="020B0502020202020204" pitchFamily="34" charset="0"/>
              </a:defRPr>
            </a:lvl1pPr>
          </a:lstStyle>
          <a:p>
            <a:fld id="{FA6B961F-70F7-4581-BD44-2AD9DF711B34}" type="slidenum">
              <a:rPr lang="en-IN" smtClean="0"/>
              <a:pPr/>
              <a:t>‹#›</a:t>
            </a:fld>
            <a:endParaRPr lang="en-IN" dirty="0"/>
          </a:p>
        </p:txBody>
      </p:sp>
    </p:spTree>
    <p:extLst>
      <p:ext uri="{BB962C8B-B14F-4D97-AF65-F5344CB8AC3E}">
        <p14:creationId xmlns:p14="http://schemas.microsoft.com/office/powerpoint/2010/main" val="59210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6BE83-372F-4A21-8C23-56B8DC83FB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4CE537-F0C7-47BD-8F23-3013A5F585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55B75A-5A28-4B0E-9C65-C6D3C8407A2B}"/>
              </a:ext>
            </a:extLst>
          </p:cNvPr>
          <p:cNvSpPr>
            <a:spLocks noGrp="1"/>
          </p:cNvSpPr>
          <p:nvPr>
            <p:ph type="dt" sz="half" idx="10"/>
          </p:nvPr>
        </p:nvSpPr>
        <p:spPr/>
        <p:txBody>
          <a:bodyPr/>
          <a:lstStyle/>
          <a:p>
            <a:fld id="{21AB7A55-B28C-4AAC-91FD-3A1225CEC88A}" type="datetimeFigureOut">
              <a:rPr lang="en-IN" smtClean="0"/>
              <a:t>18-03-2025</a:t>
            </a:fld>
            <a:endParaRPr lang="en-IN"/>
          </a:p>
        </p:txBody>
      </p:sp>
      <p:sp>
        <p:nvSpPr>
          <p:cNvPr id="5" name="Footer Placeholder 4">
            <a:extLst>
              <a:ext uri="{FF2B5EF4-FFF2-40B4-BE49-F238E27FC236}">
                <a16:creationId xmlns:a16="http://schemas.microsoft.com/office/drawing/2014/main" id="{E2A19FEC-3D66-4F4D-ACC8-BF54B853D4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AB00C0-1F2F-4F59-A285-4E5F7E38F6F4}"/>
              </a:ext>
            </a:extLst>
          </p:cNvPr>
          <p:cNvSpPr>
            <a:spLocks noGrp="1"/>
          </p:cNvSpPr>
          <p:nvPr>
            <p:ph type="sldNum" sz="quarter" idx="12"/>
          </p:nvPr>
        </p:nvSpPr>
        <p:spPr/>
        <p:txBody>
          <a:bodyPr/>
          <a:lstStyle/>
          <a:p>
            <a:fld id="{16B79B69-1B7C-4E96-ACEC-DE08E6DC9916}" type="slidenum">
              <a:rPr lang="en-IN" smtClean="0"/>
              <a:t>‹#›</a:t>
            </a:fld>
            <a:endParaRPr lang="en-IN"/>
          </a:p>
        </p:txBody>
      </p:sp>
    </p:spTree>
    <p:extLst>
      <p:ext uri="{BB962C8B-B14F-4D97-AF65-F5344CB8AC3E}">
        <p14:creationId xmlns:p14="http://schemas.microsoft.com/office/powerpoint/2010/main" val="3637011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6D55-1202-990B-27BA-BD8844FFFA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679FD4-0960-7F60-FF09-032A7EA385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81A228-DF31-291C-2410-FB71AAF8D4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24274FB-8EBE-6E9A-4D61-2E372631880F}"/>
              </a:ext>
            </a:extLst>
          </p:cNvPr>
          <p:cNvSpPr>
            <a:spLocks noGrp="1"/>
          </p:cNvSpPr>
          <p:nvPr>
            <p:ph type="dt" sz="half" idx="10"/>
          </p:nvPr>
        </p:nvSpPr>
        <p:spPr/>
        <p:txBody>
          <a:bodyPr/>
          <a:lstStyle/>
          <a:p>
            <a:fld id="{2067CA27-1865-45EF-8514-45D3183C41DE}" type="datetimeFigureOut">
              <a:rPr lang="en-IN" smtClean="0"/>
              <a:t>18-03-2025</a:t>
            </a:fld>
            <a:endParaRPr lang="en-IN"/>
          </a:p>
        </p:txBody>
      </p:sp>
      <p:sp>
        <p:nvSpPr>
          <p:cNvPr id="6" name="Footer Placeholder 5">
            <a:extLst>
              <a:ext uri="{FF2B5EF4-FFF2-40B4-BE49-F238E27FC236}">
                <a16:creationId xmlns:a16="http://schemas.microsoft.com/office/drawing/2014/main" id="{5B45D9AE-4997-610F-E96F-115E2D0C00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2656EC-EBBB-9CDD-B2ED-946C00500A67}"/>
              </a:ext>
            </a:extLst>
          </p:cNvPr>
          <p:cNvSpPr>
            <a:spLocks noGrp="1"/>
          </p:cNvSpPr>
          <p:nvPr>
            <p:ph type="sldNum" sz="quarter" idx="12"/>
          </p:nvPr>
        </p:nvSpPr>
        <p:spPr/>
        <p:txBody>
          <a:bodyPr/>
          <a:lstStyle/>
          <a:p>
            <a:fld id="{3DAB8E47-AC2A-4150-843D-8B87112168F6}" type="slidenum">
              <a:rPr lang="en-IN" smtClean="0"/>
              <a:t>‹#›</a:t>
            </a:fld>
            <a:endParaRPr lang="en-IN"/>
          </a:p>
        </p:txBody>
      </p:sp>
    </p:spTree>
    <p:extLst>
      <p:ext uri="{BB962C8B-B14F-4D97-AF65-F5344CB8AC3E}">
        <p14:creationId xmlns:p14="http://schemas.microsoft.com/office/powerpoint/2010/main" val="699662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DE47-B663-55CE-BBFB-DC18AC507B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B647C9-5228-FD19-C495-B8A3C86A4C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6F19DA-FBC3-71A8-56F3-F85CBCE3F4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63D52E1-9FBA-A85D-4343-B928C9B7E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85A8A1-1EF3-B5CC-B797-4F5AE77142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E04662-B28B-B248-C56C-C62BE9A73FB1}"/>
              </a:ext>
            </a:extLst>
          </p:cNvPr>
          <p:cNvSpPr>
            <a:spLocks noGrp="1"/>
          </p:cNvSpPr>
          <p:nvPr>
            <p:ph type="dt" sz="half" idx="10"/>
          </p:nvPr>
        </p:nvSpPr>
        <p:spPr/>
        <p:txBody>
          <a:bodyPr/>
          <a:lstStyle/>
          <a:p>
            <a:fld id="{2067CA27-1865-45EF-8514-45D3183C41DE}" type="datetimeFigureOut">
              <a:rPr lang="en-IN" smtClean="0"/>
              <a:t>18-03-2025</a:t>
            </a:fld>
            <a:endParaRPr lang="en-IN"/>
          </a:p>
        </p:txBody>
      </p:sp>
      <p:sp>
        <p:nvSpPr>
          <p:cNvPr id="8" name="Footer Placeholder 7">
            <a:extLst>
              <a:ext uri="{FF2B5EF4-FFF2-40B4-BE49-F238E27FC236}">
                <a16:creationId xmlns:a16="http://schemas.microsoft.com/office/drawing/2014/main" id="{6B1EF2A6-EC7F-1CE8-85C7-19CDB1E108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D40A2A2-A709-89EC-37E2-952D52D6036F}"/>
              </a:ext>
            </a:extLst>
          </p:cNvPr>
          <p:cNvSpPr>
            <a:spLocks noGrp="1"/>
          </p:cNvSpPr>
          <p:nvPr>
            <p:ph type="sldNum" sz="quarter" idx="12"/>
          </p:nvPr>
        </p:nvSpPr>
        <p:spPr/>
        <p:txBody>
          <a:bodyPr/>
          <a:lstStyle/>
          <a:p>
            <a:fld id="{3DAB8E47-AC2A-4150-843D-8B87112168F6}" type="slidenum">
              <a:rPr lang="en-IN" smtClean="0"/>
              <a:t>‹#›</a:t>
            </a:fld>
            <a:endParaRPr lang="en-IN"/>
          </a:p>
        </p:txBody>
      </p:sp>
    </p:spTree>
    <p:extLst>
      <p:ext uri="{BB962C8B-B14F-4D97-AF65-F5344CB8AC3E}">
        <p14:creationId xmlns:p14="http://schemas.microsoft.com/office/powerpoint/2010/main" val="3184659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89ECA-3F34-9FEA-6AE6-31A9819EE1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393EC0-AC98-4BC6-037E-447E1546B75F}"/>
              </a:ext>
            </a:extLst>
          </p:cNvPr>
          <p:cNvSpPr>
            <a:spLocks noGrp="1"/>
          </p:cNvSpPr>
          <p:nvPr>
            <p:ph type="dt" sz="half" idx="10"/>
          </p:nvPr>
        </p:nvSpPr>
        <p:spPr/>
        <p:txBody>
          <a:bodyPr/>
          <a:lstStyle/>
          <a:p>
            <a:fld id="{2067CA27-1865-45EF-8514-45D3183C41DE}" type="datetimeFigureOut">
              <a:rPr lang="en-IN" smtClean="0"/>
              <a:t>18-03-2025</a:t>
            </a:fld>
            <a:endParaRPr lang="en-IN"/>
          </a:p>
        </p:txBody>
      </p:sp>
      <p:sp>
        <p:nvSpPr>
          <p:cNvPr id="4" name="Footer Placeholder 3">
            <a:extLst>
              <a:ext uri="{FF2B5EF4-FFF2-40B4-BE49-F238E27FC236}">
                <a16:creationId xmlns:a16="http://schemas.microsoft.com/office/drawing/2014/main" id="{E45E29B3-FFC8-376F-179F-697DEDC1D7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58F4F8-85FB-C8ED-2FD7-B978A97B4999}"/>
              </a:ext>
            </a:extLst>
          </p:cNvPr>
          <p:cNvSpPr>
            <a:spLocks noGrp="1"/>
          </p:cNvSpPr>
          <p:nvPr>
            <p:ph type="sldNum" sz="quarter" idx="12"/>
          </p:nvPr>
        </p:nvSpPr>
        <p:spPr/>
        <p:txBody>
          <a:bodyPr/>
          <a:lstStyle/>
          <a:p>
            <a:fld id="{3DAB8E47-AC2A-4150-843D-8B87112168F6}" type="slidenum">
              <a:rPr lang="en-IN" smtClean="0"/>
              <a:t>‹#›</a:t>
            </a:fld>
            <a:endParaRPr lang="en-IN"/>
          </a:p>
        </p:txBody>
      </p:sp>
    </p:spTree>
    <p:extLst>
      <p:ext uri="{BB962C8B-B14F-4D97-AF65-F5344CB8AC3E}">
        <p14:creationId xmlns:p14="http://schemas.microsoft.com/office/powerpoint/2010/main" val="2099202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70B080-2E6E-E67F-5187-5841674610A9}"/>
              </a:ext>
            </a:extLst>
          </p:cNvPr>
          <p:cNvSpPr>
            <a:spLocks noGrp="1"/>
          </p:cNvSpPr>
          <p:nvPr>
            <p:ph type="dt" sz="half" idx="10"/>
          </p:nvPr>
        </p:nvSpPr>
        <p:spPr/>
        <p:txBody>
          <a:bodyPr/>
          <a:lstStyle/>
          <a:p>
            <a:fld id="{2067CA27-1865-45EF-8514-45D3183C41DE}" type="datetimeFigureOut">
              <a:rPr lang="en-IN" smtClean="0"/>
              <a:t>18-03-2025</a:t>
            </a:fld>
            <a:endParaRPr lang="en-IN"/>
          </a:p>
        </p:txBody>
      </p:sp>
      <p:sp>
        <p:nvSpPr>
          <p:cNvPr id="3" name="Footer Placeholder 2">
            <a:extLst>
              <a:ext uri="{FF2B5EF4-FFF2-40B4-BE49-F238E27FC236}">
                <a16:creationId xmlns:a16="http://schemas.microsoft.com/office/drawing/2014/main" id="{078804D3-C1C2-7FAB-1A42-AC502D8C97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15653D-F5C1-2215-2857-1776E7F44E53}"/>
              </a:ext>
            </a:extLst>
          </p:cNvPr>
          <p:cNvSpPr>
            <a:spLocks noGrp="1"/>
          </p:cNvSpPr>
          <p:nvPr>
            <p:ph type="sldNum" sz="quarter" idx="12"/>
          </p:nvPr>
        </p:nvSpPr>
        <p:spPr/>
        <p:txBody>
          <a:bodyPr/>
          <a:lstStyle/>
          <a:p>
            <a:fld id="{3DAB8E47-AC2A-4150-843D-8B87112168F6}" type="slidenum">
              <a:rPr lang="en-IN" smtClean="0"/>
              <a:t>‹#›</a:t>
            </a:fld>
            <a:endParaRPr lang="en-IN"/>
          </a:p>
        </p:txBody>
      </p:sp>
    </p:spTree>
    <p:extLst>
      <p:ext uri="{BB962C8B-B14F-4D97-AF65-F5344CB8AC3E}">
        <p14:creationId xmlns:p14="http://schemas.microsoft.com/office/powerpoint/2010/main" val="3640921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6557F-E344-E641-F345-96DC08F21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EB609A-73DF-C3B2-A0E2-26DCB56E59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5DE7EB-90E4-6BFF-9750-FCCA041E9B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7B15B7-7843-7D55-B133-68E05F882840}"/>
              </a:ext>
            </a:extLst>
          </p:cNvPr>
          <p:cNvSpPr>
            <a:spLocks noGrp="1"/>
          </p:cNvSpPr>
          <p:nvPr>
            <p:ph type="dt" sz="half" idx="10"/>
          </p:nvPr>
        </p:nvSpPr>
        <p:spPr/>
        <p:txBody>
          <a:bodyPr/>
          <a:lstStyle/>
          <a:p>
            <a:fld id="{2067CA27-1865-45EF-8514-45D3183C41DE}" type="datetimeFigureOut">
              <a:rPr lang="en-IN" smtClean="0"/>
              <a:t>18-03-2025</a:t>
            </a:fld>
            <a:endParaRPr lang="en-IN"/>
          </a:p>
        </p:txBody>
      </p:sp>
      <p:sp>
        <p:nvSpPr>
          <p:cNvPr id="6" name="Footer Placeholder 5">
            <a:extLst>
              <a:ext uri="{FF2B5EF4-FFF2-40B4-BE49-F238E27FC236}">
                <a16:creationId xmlns:a16="http://schemas.microsoft.com/office/drawing/2014/main" id="{35BD7945-9401-C7ED-B6E8-696B6A232E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21CB40-C750-FC79-7909-7DAB42D0E9BE}"/>
              </a:ext>
            </a:extLst>
          </p:cNvPr>
          <p:cNvSpPr>
            <a:spLocks noGrp="1"/>
          </p:cNvSpPr>
          <p:nvPr>
            <p:ph type="sldNum" sz="quarter" idx="12"/>
          </p:nvPr>
        </p:nvSpPr>
        <p:spPr/>
        <p:txBody>
          <a:bodyPr/>
          <a:lstStyle/>
          <a:p>
            <a:fld id="{3DAB8E47-AC2A-4150-843D-8B87112168F6}" type="slidenum">
              <a:rPr lang="en-IN" smtClean="0"/>
              <a:t>‹#›</a:t>
            </a:fld>
            <a:endParaRPr lang="en-IN"/>
          </a:p>
        </p:txBody>
      </p:sp>
    </p:spTree>
    <p:extLst>
      <p:ext uri="{BB962C8B-B14F-4D97-AF65-F5344CB8AC3E}">
        <p14:creationId xmlns:p14="http://schemas.microsoft.com/office/powerpoint/2010/main" val="4161596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81A34-652E-BCAC-5674-821E530835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65C7A1-CA07-5150-9BA0-31D8D803AD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A1D8C0-BD7A-88CE-D948-0196EEC60E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5A194D-C3BC-DA17-03A7-51BADABB6A91}"/>
              </a:ext>
            </a:extLst>
          </p:cNvPr>
          <p:cNvSpPr>
            <a:spLocks noGrp="1"/>
          </p:cNvSpPr>
          <p:nvPr>
            <p:ph type="dt" sz="half" idx="10"/>
          </p:nvPr>
        </p:nvSpPr>
        <p:spPr/>
        <p:txBody>
          <a:bodyPr/>
          <a:lstStyle/>
          <a:p>
            <a:fld id="{2067CA27-1865-45EF-8514-45D3183C41DE}" type="datetimeFigureOut">
              <a:rPr lang="en-IN" smtClean="0"/>
              <a:t>18-03-2025</a:t>
            </a:fld>
            <a:endParaRPr lang="en-IN"/>
          </a:p>
        </p:txBody>
      </p:sp>
      <p:sp>
        <p:nvSpPr>
          <p:cNvPr id="6" name="Footer Placeholder 5">
            <a:extLst>
              <a:ext uri="{FF2B5EF4-FFF2-40B4-BE49-F238E27FC236}">
                <a16:creationId xmlns:a16="http://schemas.microsoft.com/office/drawing/2014/main" id="{23238CBD-EB8E-98E3-B9AC-18E7EE05C4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DD878E-3FF4-6775-C707-28DDF2B30F10}"/>
              </a:ext>
            </a:extLst>
          </p:cNvPr>
          <p:cNvSpPr>
            <a:spLocks noGrp="1"/>
          </p:cNvSpPr>
          <p:nvPr>
            <p:ph type="sldNum" sz="quarter" idx="12"/>
          </p:nvPr>
        </p:nvSpPr>
        <p:spPr/>
        <p:txBody>
          <a:bodyPr/>
          <a:lstStyle/>
          <a:p>
            <a:fld id="{3DAB8E47-AC2A-4150-843D-8B87112168F6}" type="slidenum">
              <a:rPr lang="en-IN" smtClean="0"/>
              <a:t>‹#›</a:t>
            </a:fld>
            <a:endParaRPr lang="en-IN"/>
          </a:p>
        </p:txBody>
      </p:sp>
    </p:spTree>
    <p:extLst>
      <p:ext uri="{BB962C8B-B14F-4D97-AF65-F5344CB8AC3E}">
        <p14:creationId xmlns:p14="http://schemas.microsoft.com/office/powerpoint/2010/main" val="2063360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4AF3B0-FB61-74EC-F4A5-8B9333E970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33E50A-DE20-B9DF-C05F-EC95078802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76F2A0-87E7-2D6F-BED2-90195AC2EF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latin typeface="Century Gothic" panose="020B0502020202020204" pitchFamily="34" charset="0"/>
              </a:defRPr>
            </a:lvl1pPr>
          </a:lstStyle>
          <a:p>
            <a:fld id="{2067CA27-1865-45EF-8514-45D3183C41DE}" type="datetimeFigureOut">
              <a:rPr lang="en-IN" smtClean="0"/>
              <a:pPr/>
              <a:t>18-03-2025</a:t>
            </a:fld>
            <a:endParaRPr lang="en-IN"/>
          </a:p>
        </p:txBody>
      </p:sp>
      <p:sp>
        <p:nvSpPr>
          <p:cNvPr id="5" name="Footer Placeholder 4">
            <a:extLst>
              <a:ext uri="{FF2B5EF4-FFF2-40B4-BE49-F238E27FC236}">
                <a16:creationId xmlns:a16="http://schemas.microsoft.com/office/drawing/2014/main" id="{F2829642-169A-2FED-1A25-7D88DC7860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latin typeface="Century Gothic" panose="020B0502020202020204" pitchFamily="34" charset="0"/>
              </a:defRPr>
            </a:lvl1pPr>
          </a:lstStyle>
          <a:p>
            <a:endParaRPr lang="en-IN"/>
          </a:p>
        </p:txBody>
      </p:sp>
      <p:sp>
        <p:nvSpPr>
          <p:cNvPr id="6" name="Slide Number Placeholder 5">
            <a:extLst>
              <a:ext uri="{FF2B5EF4-FFF2-40B4-BE49-F238E27FC236}">
                <a16:creationId xmlns:a16="http://schemas.microsoft.com/office/drawing/2014/main" id="{25740304-58E8-FAD2-9CFC-9FF39961BB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latin typeface="Century Gothic" panose="020B0502020202020204" pitchFamily="34" charset="0"/>
              </a:defRPr>
            </a:lvl1pPr>
          </a:lstStyle>
          <a:p>
            <a:fld id="{3DAB8E47-AC2A-4150-843D-8B87112168F6}" type="slidenum">
              <a:rPr lang="en-IN" smtClean="0"/>
              <a:pPr/>
              <a:t>‹#›</a:t>
            </a:fld>
            <a:endParaRPr lang="en-IN"/>
          </a:p>
        </p:txBody>
      </p:sp>
    </p:spTree>
    <p:extLst>
      <p:ext uri="{BB962C8B-B14F-4D97-AF65-F5344CB8AC3E}">
        <p14:creationId xmlns:p14="http://schemas.microsoft.com/office/powerpoint/2010/main" val="1071765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96443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0ED876-72B6-417C-92EC-25DD378697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C7A3B3-C258-4F3B-A1B0-04084476A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05566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35.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5.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Triangle 5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40C552-8D19-F63B-7B26-23A976685C07}"/>
              </a:ext>
            </a:extLst>
          </p:cNvPr>
          <p:cNvSpPr>
            <a:spLocks noGrp="1"/>
          </p:cNvSpPr>
          <p:nvPr>
            <p:ph type="ctrTitle"/>
          </p:nvPr>
        </p:nvSpPr>
        <p:spPr>
          <a:xfrm>
            <a:off x="1285241" y="1008993"/>
            <a:ext cx="9231410" cy="3542045"/>
          </a:xfrm>
        </p:spPr>
        <p:txBody>
          <a:bodyPr anchor="b">
            <a:normAutofit/>
          </a:bodyPr>
          <a:lstStyle/>
          <a:p>
            <a:pPr>
              <a:lnSpc>
                <a:spcPct val="150000"/>
              </a:lnSpc>
            </a:pPr>
            <a:r>
              <a:rPr lang="en-IN" sz="6500" b="1" dirty="0" err="1">
                <a:latin typeface="Century Gothic"/>
              </a:rPr>
              <a:t>NeMo</a:t>
            </a:r>
            <a:r>
              <a:rPr lang="en-IN" sz="6500" b="1" dirty="0">
                <a:latin typeface="Century Gothic"/>
              </a:rPr>
              <a:t> Guardrails Architecture</a:t>
            </a:r>
            <a:endParaRPr lang="en-US" sz="6500" dirty="0">
              <a:latin typeface="Century Gothic"/>
            </a:endParaRPr>
          </a:p>
        </p:txBody>
      </p:sp>
    </p:spTree>
    <p:extLst>
      <p:ext uri="{BB962C8B-B14F-4D97-AF65-F5344CB8AC3E}">
        <p14:creationId xmlns:p14="http://schemas.microsoft.com/office/powerpoint/2010/main" val="3802574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032E755D-6D30-32AF-DF6E-ADBCA00BE2ED}"/>
              </a:ext>
            </a:extLst>
          </p:cNvPr>
          <p:cNvSpPr txBox="1">
            <a:spLocks/>
          </p:cNvSpPr>
          <p:nvPr/>
        </p:nvSpPr>
        <p:spPr>
          <a:xfrm>
            <a:off x="355124" y="224093"/>
            <a:ext cx="10515600" cy="5746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a:lstStyle>
          <a:p>
            <a:r>
              <a:rPr lang="en-IN" sz="2400" b="1">
                <a:latin typeface="Century Gothic"/>
                <a:ea typeface="Roboto"/>
                <a:cs typeface="Roboto"/>
              </a:rPr>
              <a:t>Chatbot Test UI (In-Browser)</a:t>
            </a:r>
            <a:endParaRPr lang="en-US" sz="2400" dirty="0">
              <a:latin typeface="Century Gothic"/>
            </a:endParaRPr>
          </a:p>
        </p:txBody>
      </p:sp>
      <p:sp>
        <p:nvSpPr>
          <p:cNvPr id="21" name="TextBox 20">
            <a:extLst>
              <a:ext uri="{FF2B5EF4-FFF2-40B4-BE49-F238E27FC236}">
                <a16:creationId xmlns:a16="http://schemas.microsoft.com/office/drawing/2014/main" id="{23C89EE1-831B-CA3A-95FD-B2FD3EECB588}"/>
              </a:ext>
            </a:extLst>
          </p:cNvPr>
          <p:cNvSpPr txBox="1"/>
          <p:nvPr/>
        </p:nvSpPr>
        <p:spPr>
          <a:xfrm>
            <a:off x="393491" y="1239666"/>
            <a:ext cx="6097604" cy="495264"/>
          </a:xfrm>
          <a:prstGeom prst="rect">
            <a:avLst/>
          </a:prstGeom>
          <a:noFill/>
        </p:spPr>
        <p:txBody>
          <a:bodyPr wrap="square">
            <a:spAutoFit/>
          </a:bodyPr>
          <a:lstStyle/>
          <a:p>
            <a:pPr>
              <a:lnSpc>
                <a:spcPct val="150000"/>
              </a:lnSpc>
            </a:pPr>
            <a:r>
              <a:rPr lang="en-IN" sz="2000" b="1" dirty="0">
                <a:latin typeface="Century Gothic"/>
              </a:rPr>
              <a:t>Components</a:t>
            </a:r>
            <a:r>
              <a:rPr lang="en-IN" sz="2000" dirty="0">
                <a:latin typeface="Century Gothic"/>
              </a:rPr>
              <a:t>:</a:t>
            </a:r>
          </a:p>
        </p:txBody>
      </p:sp>
      <p:sp>
        <p:nvSpPr>
          <p:cNvPr id="22" name="TextBox 21">
            <a:extLst>
              <a:ext uri="{FF2B5EF4-FFF2-40B4-BE49-F238E27FC236}">
                <a16:creationId xmlns:a16="http://schemas.microsoft.com/office/drawing/2014/main" id="{3F32B14F-823D-ECE5-B448-780677643866}"/>
              </a:ext>
            </a:extLst>
          </p:cNvPr>
          <p:cNvSpPr txBox="1"/>
          <p:nvPr/>
        </p:nvSpPr>
        <p:spPr>
          <a:xfrm>
            <a:off x="401853" y="5420016"/>
            <a:ext cx="11004083" cy="870688"/>
          </a:xfrm>
          <a:prstGeom prst="rect">
            <a:avLst/>
          </a:prstGeom>
          <a:noFill/>
        </p:spPr>
        <p:txBody>
          <a:bodyPr wrap="square">
            <a:spAutoFit/>
          </a:bodyPr>
          <a:lstStyle/>
          <a:p>
            <a:pPr>
              <a:lnSpc>
                <a:spcPct val="150000"/>
              </a:lnSpc>
            </a:pPr>
            <a:r>
              <a:rPr lang="en-IN" sz="1800" b="1" dirty="0">
                <a:latin typeface="Century Gothic"/>
              </a:rPr>
              <a:t>Workflow</a:t>
            </a:r>
            <a:r>
              <a:rPr lang="en-IN" sz="1800" dirty="0">
                <a:latin typeface="Century Gothic"/>
              </a:rPr>
              <a:t>: The user interacts with the chatbot through the in-browser UI, and the server processes the input based on the app configuration and any customizations.</a:t>
            </a:r>
          </a:p>
        </p:txBody>
      </p:sp>
      <p:grpSp>
        <p:nvGrpSpPr>
          <p:cNvPr id="93" name="Group 92">
            <a:extLst>
              <a:ext uri="{FF2B5EF4-FFF2-40B4-BE49-F238E27FC236}">
                <a16:creationId xmlns:a16="http://schemas.microsoft.com/office/drawing/2014/main" id="{7619F793-41DA-FFA6-37F6-25BCD5BB4AB7}"/>
              </a:ext>
            </a:extLst>
          </p:cNvPr>
          <p:cNvGrpSpPr/>
          <p:nvPr/>
        </p:nvGrpSpPr>
        <p:grpSpPr>
          <a:xfrm>
            <a:off x="851265" y="2336759"/>
            <a:ext cx="10489470" cy="2184483"/>
            <a:chOff x="672705" y="2081539"/>
            <a:chExt cx="10489470" cy="2184483"/>
          </a:xfrm>
        </p:grpSpPr>
        <p:grpSp>
          <p:nvGrpSpPr>
            <p:cNvPr id="79" name="Group 78">
              <a:extLst>
                <a:ext uri="{FF2B5EF4-FFF2-40B4-BE49-F238E27FC236}">
                  <a16:creationId xmlns:a16="http://schemas.microsoft.com/office/drawing/2014/main" id="{6CBC5DEF-239A-823F-71B7-7AA6FB6297F3}"/>
                </a:ext>
              </a:extLst>
            </p:cNvPr>
            <p:cNvGrpSpPr/>
            <p:nvPr/>
          </p:nvGrpSpPr>
          <p:grpSpPr>
            <a:xfrm>
              <a:off x="672705" y="2210702"/>
              <a:ext cx="2352644" cy="2055320"/>
              <a:chOff x="923077" y="2101845"/>
              <a:chExt cx="2352644" cy="2055320"/>
            </a:xfrm>
          </p:grpSpPr>
          <p:sp>
            <p:nvSpPr>
              <p:cNvPr id="5" name="Freeform 6">
                <a:extLst>
                  <a:ext uri="{FF2B5EF4-FFF2-40B4-BE49-F238E27FC236}">
                    <a16:creationId xmlns:a16="http://schemas.microsoft.com/office/drawing/2014/main" id="{038A080D-DFD8-60F2-387F-7A4A599DA860}"/>
                  </a:ext>
                </a:extLst>
              </p:cNvPr>
              <p:cNvSpPr>
                <a:spLocks/>
              </p:cNvSpPr>
              <p:nvPr/>
            </p:nvSpPr>
            <p:spPr bwMode="auto">
              <a:xfrm>
                <a:off x="923077" y="2209420"/>
                <a:ext cx="2352644" cy="1947745"/>
              </a:xfrm>
              <a:custGeom>
                <a:avLst/>
                <a:gdLst>
                  <a:gd name="T0" fmla="*/ 1170 w 1355"/>
                  <a:gd name="T1" fmla="*/ 1122 h 1122"/>
                  <a:gd name="T2" fmla="*/ 0 w 1355"/>
                  <a:gd name="T3" fmla="*/ 1122 h 1122"/>
                  <a:gd name="T4" fmla="*/ 0 w 1355"/>
                  <a:gd name="T5" fmla="*/ 185 h 1122"/>
                  <a:gd name="T6" fmla="*/ 185 w 1355"/>
                  <a:gd name="T7" fmla="*/ 0 h 1122"/>
                  <a:gd name="T8" fmla="*/ 1355 w 1355"/>
                  <a:gd name="T9" fmla="*/ 0 h 1122"/>
                  <a:gd name="T10" fmla="*/ 1355 w 1355"/>
                  <a:gd name="T11" fmla="*/ 937 h 1122"/>
                  <a:gd name="T12" fmla="*/ 1170 w 1355"/>
                  <a:gd name="T13" fmla="*/ 1122 h 1122"/>
                </a:gdLst>
                <a:ahLst/>
                <a:cxnLst>
                  <a:cxn ang="0">
                    <a:pos x="T0" y="T1"/>
                  </a:cxn>
                  <a:cxn ang="0">
                    <a:pos x="T2" y="T3"/>
                  </a:cxn>
                  <a:cxn ang="0">
                    <a:pos x="T4" y="T5"/>
                  </a:cxn>
                  <a:cxn ang="0">
                    <a:pos x="T6" y="T7"/>
                  </a:cxn>
                  <a:cxn ang="0">
                    <a:pos x="T8" y="T9"/>
                  </a:cxn>
                  <a:cxn ang="0">
                    <a:pos x="T10" y="T11"/>
                  </a:cxn>
                  <a:cxn ang="0">
                    <a:pos x="T12" y="T13"/>
                  </a:cxn>
                </a:cxnLst>
                <a:rect l="0" t="0" r="r" b="b"/>
                <a:pathLst>
                  <a:path w="1355" h="1122">
                    <a:moveTo>
                      <a:pt x="1170" y="1122"/>
                    </a:moveTo>
                    <a:cubicBezTo>
                      <a:pt x="0" y="1122"/>
                      <a:pt x="0" y="1122"/>
                      <a:pt x="0" y="1122"/>
                    </a:cubicBezTo>
                    <a:cubicBezTo>
                      <a:pt x="0" y="185"/>
                      <a:pt x="0" y="185"/>
                      <a:pt x="0" y="185"/>
                    </a:cubicBezTo>
                    <a:cubicBezTo>
                      <a:pt x="0" y="83"/>
                      <a:pt x="82" y="0"/>
                      <a:pt x="185" y="0"/>
                    </a:cubicBezTo>
                    <a:cubicBezTo>
                      <a:pt x="1355" y="0"/>
                      <a:pt x="1355" y="0"/>
                      <a:pt x="1355" y="0"/>
                    </a:cubicBezTo>
                    <a:cubicBezTo>
                      <a:pt x="1355" y="937"/>
                      <a:pt x="1355" y="937"/>
                      <a:pt x="1355" y="937"/>
                    </a:cubicBezTo>
                    <a:cubicBezTo>
                      <a:pt x="1355" y="1039"/>
                      <a:pt x="1272" y="1122"/>
                      <a:pt x="1170" y="112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62626"/>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09EC6529-C2CD-BCA7-EF26-DD7E71B2E800}"/>
                  </a:ext>
                </a:extLst>
              </p:cNvPr>
              <p:cNvSpPr/>
              <p:nvPr/>
            </p:nvSpPr>
            <p:spPr>
              <a:xfrm>
                <a:off x="950708" y="2826474"/>
                <a:ext cx="2313483" cy="1072922"/>
              </a:xfrm>
              <a:prstGeom prst="rect">
                <a:avLst/>
              </a:prstGeom>
            </p:spPr>
            <p:txBody>
              <a:bodyPr wrap="square" lIns="0" tIns="0" rIns="0" bIns="0" anchor="ctr">
                <a:spAutoFit/>
              </a:bodyPr>
              <a:lstStyle/>
              <a:p>
                <a:pPr marR="0" lvl="0" algn="ctr" defTabSz="914400" rtl="0" eaLnBrk="1" fontAlgn="auto" latinLnBrk="0" hangingPunct="1">
                  <a:lnSpc>
                    <a:spcPct val="150000"/>
                  </a:lnSpc>
                  <a:spcBef>
                    <a:spcPts val="0"/>
                  </a:spcBef>
                  <a:spcAft>
                    <a:spcPts val="0"/>
                  </a:spcAft>
                  <a:buClrTx/>
                  <a:buSzTx/>
                  <a:tabLst/>
                  <a:defRPr/>
                </a:pPr>
                <a:r>
                  <a:rPr lang="en-IN" sz="1200" dirty="0">
                    <a:latin typeface="Century Gothic"/>
                  </a:rPr>
                  <a:t>The end-user who interacts with the chatbot by sending messages and receiving responses.</a:t>
                </a:r>
                <a:endParaRPr kumimoji="0" lang="tr-TR" altLang="x-none" sz="1200" b="0" i="0" u="none" strike="noStrike" kern="1200" cap="none" spc="0" normalizeH="0" baseline="0" noProof="0" dirty="0">
                  <a:ln>
                    <a:noFill/>
                  </a:ln>
                  <a:solidFill>
                    <a:srgbClr val="262626">
                      <a:lumMod val="75000"/>
                      <a:lumOff val="25000"/>
                    </a:srgbClr>
                  </a:solidFill>
                  <a:effectLst/>
                  <a:uLnTx/>
                  <a:uFillTx/>
                  <a:latin typeface="Century Gothic" panose="020B0502020202020204" pitchFamily="34" charset="0"/>
                  <a:ea typeface="+mn-ea"/>
                  <a:cs typeface="+mn-cs"/>
                </a:endParaRPr>
              </a:p>
            </p:txBody>
          </p:sp>
          <p:sp>
            <p:nvSpPr>
              <p:cNvPr id="7" name="Rectangle 6">
                <a:extLst>
                  <a:ext uri="{FF2B5EF4-FFF2-40B4-BE49-F238E27FC236}">
                    <a16:creationId xmlns:a16="http://schemas.microsoft.com/office/drawing/2014/main" id="{8575394B-50FB-6F14-FBD0-86DFA463BCBE}"/>
                  </a:ext>
                </a:extLst>
              </p:cNvPr>
              <p:cNvSpPr/>
              <p:nvPr/>
            </p:nvSpPr>
            <p:spPr>
              <a:xfrm>
                <a:off x="1306977" y="2545861"/>
                <a:ext cx="1579708" cy="200055"/>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x-none" sz="1300" b="1" i="0" u="none" strike="noStrike" kern="1200" cap="none" spc="0" normalizeH="0" baseline="0" noProof="0" dirty="0">
                    <a:ln>
                      <a:noFill/>
                    </a:ln>
                    <a:solidFill>
                      <a:srgbClr val="262626">
                        <a:lumMod val="75000"/>
                        <a:lumOff val="25000"/>
                      </a:srgbClr>
                    </a:solidFill>
                    <a:effectLst/>
                    <a:uLnTx/>
                    <a:uFillTx/>
                    <a:latin typeface="Century Gothic" panose="020B0502020202020204" pitchFamily="34" charset="0"/>
                    <a:ea typeface="+mn-ea"/>
                    <a:cs typeface="+mn-cs"/>
                  </a:rPr>
                  <a:t>User</a:t>
                </a:r>
                <a:endParaRPr kumimoji="0" lang="tr-TR" altLang="x-none" sz="1300" b="1" i="0" u="none" strike="noStrike" kern="1200" cap="none" spc="0" normalizeH="0" baseline="0" noProof="0" dirty="0">
                  <a:ln>
                    <a:noFill/>
                  </a:ln>
                  <a:solidFill>
                    <a:srgbClr val="262626">
                      <a:lumMod val="75000"/>
                      <a:lumOff val="25000"/>
                    </a:srgbClr>
                  </a:solidFill>
                  <a:effectLst/>
                  <a:uLnTx/>
                  <a:uFillTx/>
                  <a:latin typeface="Century Gothic" panose="020B0502020202020204" pitchFamily="34" charset="0"/>
                  <a:ea typeface="+mn-ea"/>
                  <a:cs typeface="+mn-cs"/>
                </a:endParaRPr>
              </a:p>
            </p:txBody>
          </p:sp>
          <p:pic>
            <p:nvPicPr>
              <p:cNvPr id="72" name="Picture 71" descr="A blue person icon on a black background&#10;&#10;AI-generated content may be incorrect.">
                <a:extLst>
                  <a:ext uri="{FF2B5EF4-FFF2-40B4-BE49-F238E27FC236}">
                    <a16:creationId xmlns:a16="http://schemas.microsoft.com/office/drawing/2014/main" id="{88F30BE1-A1F9-E440-FBA7-4410AEC543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695" y="2101845"/>
                <a:ext cx="381005" cy="381005"/>
              </a:xfrm>
              <a:prstGeom prst="rect">
                <a:avLst/>
              </a:prstGeom>
            </p:spPr>
          </p:pic>
        </p:grpSp>
        <p:grpSp>
          <p:nvGrpSpPr>
            <p:cNvPr id="80" name="Group 79">
              <a:extLst>
                <a:ext uri="{FF2B5EF4-FFF2-40B4-BE49-F238E27FC236}">
                  <a16:creationId xmlns:a16="http://schemas.microsoft.com/office/drawing/2014/main" id="{F5025388-B0CE-E4AD-15B7-EFB3E5C61DC7}"/>
                </a:ext>
              </a:extLst>
            </p:cNvPr>
            <p:cNvGrpSpPr/>
            <p:nvPr/>
          </p:nvGrpSpPr>
          <p:grpSpPr>
            <a:xfrm>
              <a:off x="3383247" y="2188333"/>
              <a:ext cx="2352644" cy="2055917"/>
              <a:chOff x="3633619" y="2079476"/>
              <a:chExt cx="2352644" cy="2055917"/>
            </a:xfrm>
          </p:grpSpPr>
          <p:sp>
            <p:nvSpPr>
              <p:cNvPr id="24" name="Freeform 6">
                <a:extLst>
                  <a:ext uri="{FF2B5EF4-FFF2-40B4-BE49-F238E27FC236}">
                    <a16:creationId xmlns:a16="http://schemas.microsoft.com/office/drawing/2014/main" id="{1BF433DC-0833-4F16-F575-EC39A2DD7D50}"/>
                  </a:ext>
                </a:extLst>
              </p:cNvPr>
              <p:cNvSpPr>
                <a:spLocks/>
              </p:cNvSpPr>
              <p:nvPr/>
            </p:nvSpPr>
            <p:spPr bwMode="auto">
              <a:xfrm>
                <a:off x="3633619" y="2187648"/>
                <a:ext cx="2352644" cy="1947745"/>
              </a:xfrm>
              <a:custGeom>
                <a:avLst/>
                <a:gdLst>
                  <a:gd name="T0" fmla="*/ 1170 w 1355"/>
                  <a:gd name="T1" fmla="*/ 1122 h 1122"/>
                  <a:gd name="T2" fmla="*/ 0 w 1355"/>
                  <a:gd name="T3" fmla="*/ 1122 h 1122"/>
                  <a:gd name="T4" fmla="*/ 0 w 1355"/>
                  <a:gd name="T5" fmla="*/ 185 h 1122"/>
                  <a:gd name="T6" fmla="*/ 185 w 1355"/>
                  <a:gd name="T7" fmla="*/ 0 h 1122"/>
                  <a:gd name="T8" fmla="*/ 1355 w 1355"/>
                  <a:gd name="T9" fmla="*/ 0 h 1122"/>
                  <a:gd name="T10" fmla="*/ 1355 w 1355"/>
                  <a:gd name="T11" fmla="*/ 937 h 1122"/>
                  <a:gd name="T12" fmla="*/ 1170 w 1355"/>
                  <a:gd name="T13" fmla="*/ 1122 h 1122"/>
                </a:gdLst>
                <a:ahLst/>
                <a:cxnLst>
                  <a:cxn ang="0">
                    <a:pos x="T0" y="T1"/>
                  </a:cxn>
                  <a:cxn ang="0">
                    <a:pos x="T2" y="T3"/>
                  </a:cxn>
                  <a:cxn ang="0">
                    <a:pos x="T4" y="T5"/>
                  </a:cxn>
                  <a:cxn ang="0">
                    <a:pos x="T6" y="T7"/>
                  </a:cxn>
                  <a:cxn ang="0">
                    <a:pos x="T8" y="T9"/>
                  </a:cxn>
                  <a:cxn ang="0">
                    <a:pos x="T10" y="T11"/>
                  </a:cxn>
                  <a:cxn ang="0">
                    <a:pos x="T12" y="T13"/>
                  </a:cxn>
                </a:cxnLst>
                <a:rect l="0" t="0" r="r" b="b"/>
                <a:pathLst>
                  <a:path w="1355" h="1122">
                    <a:moveTo>
                      <a:pt x="1170" y="1122"/>
                    </a:moveTo>
                    <a:cubicBezTo>
                      <a:pt x="0" y="1122"/>
                      <a:pt x="0" y="1122"/>
                      <a:pt x="0" y="1122"/>
                    </a:cubicBezTo>
                    <a:cubicBezTo>
                      <a:pt x="0" y="185"/>
                      <a:pt x="0" y="185"/>
                      <a:pt x="0" y="185"/>
                    </a:cubicBezTo>
                    <a:cubicBezTo>
                      <a:pt x="0" y="83"/>
                      <a:pt x="82" y="0"/>
                      <a:pt x="185" y="0"/>
                    </a:cubicBezTo>
                    <a:cubicBezTo>
                      <a:pt x="1355" y="0"/>
                      <a:pt x="1355" y="0"/>
                      <a:pt x="1355" y="0"/>
                    </a:cubicBezTo>
                    <a:cubicBezTo>
                      <a:pt x="1355" y="937"/>
                      <a:pt x="1355" y="937"/>
                      <a:pt x="1355" y="937"/>
                    </a:cubicBezTo>
                    <a:cubicBezTo>
                      <a:pt x="1355" y="1039"/>
                      <a:pt x="1272" y="1122"/>
                      <a:pt x="1170" y="112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62626"/>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CBA72969-C2B2-28A8-E15E-BED1B0992036}"/>
                  </a:ext>
                </a:extLst>
              </p:cNvPr>
              <p:cNvSpPr/>
              <p:nvPr/>
            </p:nvSpPr>
            <p:spPr>
              <a:xfrm>
                <a:off x="3672136" y="2837360"/>
                <a:ext cx="2313483" cy="1072922"/>
              </a:xfrm>
              <a:prstGeom prst="rect">
                <a:avLst/>
              </a:prstGeom>
            </p:spPr>
            <p:txBody>
              <a:bodyPr wrap="square" lIns="0" tIns="0" rIns="0" bIns="0" anchor="ctr">
                <a:spAutoFit/>
              </a:bodyPr>
              <a:lstStyle/>
              <a:p>
                <a:pPr marR="0" lvl="0" algn="ctr" defTabSz="914400" rtl="0" eaLnBrk="1" fontAlgn="auto" latinLnBrk="0" hangingPunct="1">
                  <a:lnSpc>
                    <a:spcPct val="150000"/>
                  </a:lnSpc>
                  <a:spcBef>
                    <a:spcPts val="0"/>
                  </a:spcBef>
                  <a:spcAft>
                    <a:spcPts val="0"/>
                  </a:spcAft>
                  <a:buClrTx/>
                  <a:buSzTx/>
                  <a:tabLst/>
                  <a:defRPr/>
                </a:pPr>
                <a:r>
                  <a:rPr lang="en-IN" sz="1200" dirty="0">
                    <a:latin typeface="Century Gothic"/>
                  </a:rPr>
                  <a:t>The backend system that processes user inputs, manages the conversation flow, and generates responses.</a:t>
                </a:r>
                <a:endParaRPr kumimoji="0" lang="tr-TR" altLang="x-none" sz="1200" b="0" i="0" u="none" strike="noStrike" kern="1200" cap="none" spc="0" normalizeH="0" baseline="0" noProof="0" dirty="0">
                  <a:ln>
                    <a:noFill/>
                  </a:ln>
                  <a:solidFill>
                    <a:srgbClr val="262626">
                      <a:lumMod val="75000"/>
                      <a:lumOff val="25000"/>
                    </a:srgbClr>
                  </a:solidFill>
                  <a:effectLst/>
                  <a:uLnTx/>
                  <a:uFillTx/>
                  <a:latin typeface="Century Gothic" panose="020B0502020202020204" pitchFamily="34" charset="0"/>
                  <a:ea typeface="+mn-ea"/>
                  <a:cs typeface="+mn-cs"/>
                </a:endParaRPr>
              </a:p>
            </p:txBody>
          </p:sp>
          <p:sp>
            <p:nvSpPr>
              <p:cNvPr id="26" name="Rectangle 25">
                <a:extLst>
                  <a:ext uri="{FF2B5EF4-FFF2-40B4-BE49-F238E27FC236}">
                    <a16:creationId xmlns:a16="http://schemas.microsoft.com/office/drawing/2014/main" id="{1418FD57-ECDC-A61D-4847-9DF8765AF4FF}"/>
                  </a:ext>
                </a:extLst>
              </p:cNvPr>
              <p:cNvSpPr/>
              <p:nvPr/>
            </p:nvSpPr>
            <p:spPr>
              <a:xfrm>
                <a:off x="4017519" y="2513203"/>
                <a:ext cx="1579708" cy="200055"/>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x-none" sz="1300" b="1" i="0" u="none" strike="noStrike" kern="1200" cap="none" spc="0" normalizeH="0" baseline="0" noProof="0" dirty="0">
                    <a:ln>
                      <a:noFill/>
                    </a:ln>
                    <a:solidFill>
                      <a:srgbClr val="262626">
                        <a:lumMod val="75000"/>
                        <a:lumOff val="25000"/>
                      </a:srgbClr>
                    </a:solidFill>
                    <a:effectLst/>
                    <a:uLnTx/>
                    <a:uFillTx/>
                    <a:latin typeface="Century Gothic" panose="020B0502020202020204" pitchFamily="34" charset="0"/>
                    <a:ea typeface="+mn-ea"/>
                    <a:cs typeface="+mn-cs"/>
                  </a:rPr>
                  <a:t>Server</a:t>
                </a:r>
                <a:endParaRPr kumimoji="0" lang="tr-TR" altLang="x-none" sz="1300" b="1" i="0" u="none" strike="noStrike" kern="1200" cap="none" spc="0" normalizeH="0" baseline="0" noProof="0" dirty="0">
                  <a:ln>
                    <a:noFill/>
                  </a:ln>
                  <a:solidFill>
                    <a:srgbClr val="262626">
                      <a:lumMod val="75000"/>
                      <a:lumOff val="25000"/>
                    </a:srgbClr>
                  </a:solidFill>
                  <a:effectLst/>
                  <a:uLnTx/>
                  <a:uFillTx/>
                  <a:latin typeface="Century Gothic" panose="020B0502020202020204" pitchFamily="34" charset="0"/>
                  <a:ea typeface="+mn-ea"/>
                  <a:cs typeface="+mn-cs"/>
                </a:endParaRPr>
              </a:p>
            </p:txBody>
          </p:sp>
          <p:pic>
            <p:nvPicPr>
              <p:cNvPr id="74" name="Picture 73" descr="A blue computer server with red and yellow buttons&#10;&#10;AI-generated content may be incorrect.">
                <a:extLst>
                  <a:ext uri="{FF2B5EF4-FFF2-40B4-BE49-F238E27FC236}">
                    <a16:creationId xmlns:a16="http://schemas.microsoft.com/office/drawing/2014/main" id="{50B54283-B1CE-2B16-00FD-E66F268B35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4962" y="2079476"/>
                <a:ext cx="413353" cy="413353"/>
              </a:xfrm>
              <a:prstGeom prst="rect">
                <a:avLst/>
              </a:prstGeom>
            </p:spPr>
          </p:pic>
        </p:grpSp>
        <p:grpSp>
          <p:nvGrpSpPr>
            <p:cNvPr id="81" name="Group 80">
              <a:extLst>
                <a:ext uri="{FF2B5EF4-FFF2-40B4-BE49-F238E27FC236}">
                  <a16:creationId xmlns:a16="http://schemas.microsoft.com/office/drawing/2014/main" id="{1D49F191-D8F9-BCA1-F916-8DE91550B00B}"/>
                </a:ext>
              </a:extLst>
            </p:cNvPr>
            <p:cNvGrpSpPr/>
            <p:nvPr/>
          </p:nvGrpSpPr>
          <p:grpSpPr>
            <a:xfrm>
              <a:off x="6093789" y="2133260"/>
              <a:ext cx="2352644" cy="2089217"/>
              <a:chOff x="6344161" y="2024403"/>
              <a:chExt cx="2352644" cy="2089217"/>
            </a:xfrm>
          </p:grpSpPr>
          <p:sp>
            <p:nvSpPr>
              <p:cNvPr id="40" name="Freeform 6">
                <a:extLst>
                  <a:ext uri="{FF2B5EF4-FFF2-40B4-BE49-F238E27FC236}">
                    <a16:creationId xmlns:a16="http://schemas.microsoft.com/office/drawing/2014/main" id="{7883B56C-6A5B-EB75-BF2E-3AF9AD010550}"/>
                  </a:ext>
                </a:extLst>
              </p:cNvPr>
              <p:cNvSpPr>
                <a:spLocks/>
              </p:cNvSpPr>
              <p:nvPr/>
            </p:nvSpPr>
            <p:spPr bwMode="auto">
              <a:xfrm>
                <a:off x="6344161" y="2165875"/>
                <a:ext cx="2352644" cy="1947745"/>
              </a:xfrm>
              <a:custGeom>
                <a:avLst/>
                <a:gdLst>
                  <a:gd name="T0" fmla="*/ 1170 w 1355"/>
                  <a:gd name="T1" fmla="*/ 1122 h 1122"/>
                  <a:gd name="T2" fmla="*/ 0 w 1355"/>
                  <a:gd name="T3" fmla="*/ 1122 h 1122"/>
                  <a:gd name="T4" fmla="*/ 0 w 1355"/>
                  <a:gd name="T5" fmla="*/ 185 h 1122"/>
                  <a:gd name="T6" fmla="*/ 185 w 1355"/>
                  <a:gd name="T7" fmla="*/ 0 h 1122"/>
                  <a:gd name="T8" fmla="*/ 1355 w 1355"/>
                  <a:gd name="T9" fmla="*/ 0 h 1122"/>
                  <a:gd name="T10" fmla="*/ 1355 w 1355"/>
                  <a:gd name="T11" fmla="*/ 937 h 1122"/>
                  <a:gd name="T12" fmla="*/ 1170 w 1355"/>
                  <a:gd name="T13" fmla="*/ 1122 h 1122"/>
                </a:gdLst>
                <a:ahLst/>
                <a:cxnLst>
                  <a:cxn ang="0">
                    <a:pos x="T0" y="T1"/>
                  </a:cxn>
                  <a:cxn ang="0">
                    <a:pos x="T2" y="T3"/>
                  </a:cxn>
                  <a:cxn ang="0">
                    <a:pos x="T4" y="T5"/>
                  </a:cxn>
                  <a:cxn ang="0">
                    <a:pos x="T6" y="T7"/>
                  </a:cxn>
                  <a:cxn ang="0">
                    <a:pos x="T8" y="T9"/>
                  </a:cxn>
                  <a:cxn ang="0">
                    <a:pos x="T10" y="T11"/>
                  </a:cxn>
                  <a:cxn ang="0">
                    <a:pos x="T12" y="T13"/>
                  </a:cxn>
                </a:cxnLst>
                <a:rect l="0" t="0" r="r" b="b"/>
                <a:pathLst>
                  <a:path w="1355" h="1122">
                    <a:moveTo>
                      <a:pt x="1170" y="1122"/>
                    </a:moveTo>
                    <a:cubicBezTo>
                      <a:pt x="0" y="1122"/>
                      <a:pt x="0" y="1122"/>
                      <a:pt x="0" y="1122"/>
                    </a:cubicBezTo>
                    <a:cubicBezTo>
                      <a:pt x="0" y="185"/>
                      <a:pt x="0" y="185"/>
                      <a:pt x="0" y="185"/>
                    </a:cubicBezTo>
                    <a:cubicBezTo>
                      <a:pt x="0" y="83"/>
                      <a:pt x="82" y="0"/>
                      <a:pt x="185" y="0"/>
                    </a:cubicBezTo>
                    <a:cubicBezTo>
                      <a:pt x="1355" y="0"/>
                      <a:pt x="1355" y="0"/>
                      <a:pt x="1355" y="0"/>
                    </a:cubicBezTo>
                    <a:cubicBezTo>
                      <a:pt x="1355" y="937"/>
                      <a:pt x="1355" y="937"/>
                      <a:pt x="1355" y="937"/>
                    </a:cubicBezTo>
                    <a:cubicBezTo>
                      <a:pt x="1355" y="1039"/>
                      <a:pt x="1272" y="1122"/>
                      <a:pt x="1170" y="112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626"/>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6B3848F0-94B4-1649-C96B-7137C68B2D8F}"/>
                  </a:ext>
                </a:extLst>
              </p:cNvPr>
              <p:cNvSpPr/>
              <p:nvPr/>
            </p:nvSpPr>
            <p:spPr>
              <a:xfrm>
                <a:off x="6382678" y="2826472"/>
                <a:ext cx="2313483" cy="1072922"/>
              </a:xfrm>
              <a:prstGeom prst="rect">
                <a:avLst/>
              </a:prstGeom>
            </p:spPr>
            <p:txBody>
              <a:bodyPr wrap="square" lIns="0" tIns="0" rIns="0" bIns="0" anchor="ctr">
                <a:spAutoFit/>
              </a:bodyPr>
              <a:lstStyle/>
              <a:p>
                <a:pPr marR="0" lvl="0" algn="ctr" defTabSz="914400" rtl="0" eaLnBrk="1" fontAlgn="auto" latinLnBrk="0" hangingPunct="1">
                  <a:lnSpc>
                    <a:spcPct val="150000"/>
                  </a:lnSpc>
                  <a:spcBef>
                    <a:spcPts val="0"/>
                  </a:spcBef>
                  <a:spcAft>
                    <a:spcPts val="0"/>
                  </a:spcAft>
                  <a:buClrTx/>
                  <a:buSzTx/>
                  <a:tabLst/>
                  <a:defRPr/>
                </a:pPr>
                <a:r>
                  <a:rPr lang="en-IN" sz="1200" dirty="0">
                    <a:latin typeface="Century Gothic"/>
                  </a:rPr>
                  <a:t>Configuration settings that define the behaviour , guardrails, and capabilities of the chatbot.</a:t>
                </a:r>
                <a:endParaRPr kumimoji="0" lang="tr-TR" altLang="x-none" sz="1200" b="0" i="0" u="none" strike="noStrike" kern="1200" cap="none" spc="0" normalizeH="0" baseline="0" noProof="0" dirty="0">
                  <a:ln>
                    <a:noFill/>
                  </a:ln>
                  <a:solidFill>
                    <a:srgbClr val="262626">
                      <a:lumMod val="75000"/>
                      <a:lumOff val="25000"/>
                    </a:srgbClr>
                  </a:solidFill>
                  <a:effectLst/>
                  <a:uLnTx/>
                  <a:uFillTx/>
                  <a:latin typeface="Century Gothic" panose="020B0502020202020204" pitchFamily="34" charset="0"/>
                  <a:ea typeface="+mn-ea"/>
                  <a:cs typeface="+mn-cs"/>
                </a:endParaRPr>
              </a:p>
            </p:txBody>
          </p:sp>
          <p:sp>
            <p:nvSpPr>
              <p:cNvPr id="42" name="Rectangle 41">
                <a:extLst>
                  <a:ext uri="{FF2B5EF4-FFF2-40B4-BE49-F238E27FC236}">
                    <a16:creationId xmlns:a16="http://schemas.microsoft.com/office/drawing/2014/main" id="{E243DE19-CFD9-AE98-CBD4-31ECA2713F1D}"/>
                  </a:ext>
                </a:extLst>
              </p:cNvPr>
              <p:cNvSpPr/>
              <p:nvPr/>
            </p:nvSpPr>
            <p:spPr>
              <a:xfrm>
                <a:off x="6728061" y="2480544"/>
                <a:ext cx="1579708" cy="200055"/>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x-none" sz="1300" b="1" i="0" u="none" strike="noStrike" kern="1200" cap="none" spc="0" normalizeH="0" baseline="0" noProof="0" dirty="0">
                    <a:ln>
                      <a:noFill/>
                    </a:ln>
                    <a:solidFill>
                      <a:srgbClr val="262626">
                        <a:lumMod val="75000"/>
                        <a:lumOff val="25000"/>
                      </a:srgbClr>
                    </a:solidFill>
                    <a:effectLst/>
                    <a:uLnTx/>
                    <a:uFillTx/>
                    <a:latin typeface="Century Gothic" panose="020B0502020202020204" pitchFamily="34" charset="0"/>
                    <a:ea typeface="+mn-ea"/>
                    <a:cs typeface="+mn-cs"/>
                  </a:rPr>
                  <a:t>App Config</a:t>
                </a:r>
                <a:endParaRPr kumimoji="0" lang="tr-TR" altLang="x-none" sz="1300" b="1" i="0" u="none" strike="noStrike" kern="1200" cap="none" spc="0" normalizeH="0" baseline="0" noProof="0" dirty="0">
                  <a:ln>
                    <a:noFill/>
                  </a:ln>
                  <a:solidFill>
                    <a:srgbClr val="262626">
                      <a:lumMod val="75000"/>
                      <a:lumOff val="25000"/>
                    </a:srgbClr>
                  </a:solidFill>
                  <a:effectLst/>
                  <a:uLnTx/>
                  <a:uFillTx/>
                  <a:latin typeface="Century Gothic" panose="020B0502020202020204" pitchFamily="34" charset="0"/>
                  <a:ea typeface="+mn-ea"/>
                  <a:cs typeface="+mn-cs"/>
                </a:endParaRPr>
              </a:p>
            </p:txBody>
          </p:sp>
          <p:pic>
            <p:nvPicPr>
              <p:cNvPr id="76" name="Picture 75" descr="A screen shot of a phone with a gear&#10;&#10;AI-generated content may be incorrect.">
                <a:extLst>
                  <a:ext uri="{FF2B5EF4-FFF2-40B4-BE49-F238E27FC236}">
                    <a16:creationId xmlns:a16="http://schemas.microsoft.com/office/drawing/2014/main" id="{88120540-684F-5A55-A143-DDACDC4CCE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9288" y="2024403"/>
                <a:ext cx="435769" cy="435769"/>
              </a:xfrm>
              <a:prstGeom prst="rect">
                <a:avLst/>
              </a:prstGeom>
            </p:spPr>
          </p:pic>
        </p:grpSp>
        <p:grpSp>
          <p:nvGrpSpPr>
            <p:cNvPr id="82" name="Group 81">
              <a:extLst>
                <a:ext uri="{FF2B5EF4-FFF2-40B4-BE49-F238E27FC236}">
                  <a16:creationId xmlns:a16="http://schemas.microsoft.com/office/drawing/2014/main" id="{001ACBE2-296F-5F7D-1587-A48D13A1F514}"/>
                </a:ext>
              </a:extLst>
            </p:cNvPr>
            <p:cNvGrpSpPr/>
            <p:nvPr/>
          </p:nvGrpSpPr>
          <p:grpSpPr>
            <a:xfrm>
              <a:off x="8804331" y="2081539"/>
              <a:ext cx="2357844" cy="2119165"/>
              <a:chOff x="9054703" y="1972682"/>
              <a:chExt cx="2357844" cy="2119165"/>
            </a:xfrm>
          </p:grpSpPr>
          <p:sp>
            <p:nvSpPr>
              <p:cNvPr id="56" name="Freeform 6">
                <a:extLst>
                  <a:ext uri="{FF2B5EF4-FFF2-40B4-BE49-F238E27FC236}">
                    <a16:creationId xmlns:a16="http://schemas.microsoft.com/office/drawing/2014/main" id="{205538E5-17AA-FEE3-78F5-14E4DE4AFC7B}"/>
                  </a:ext>
                </a:extLst>
              </p:cNvPr>
              <p:cNvSpPr>
                <a:spLocks/>
              </p:cNvSpPr>
              <p:nvPr/>
            </p:nvSpPr>
            <p:spPr bwMode="auto">
              <a:xfrm>
                <a:off x="9054703" y="2144102"/>
                <a:ext cx="2352644" cy="1947745"/>
              </a:xfrm>
              <a:custGeom>
                <a:avLst/>
                <a:gdLst>
                  <a:gd name="T0" fmla="*/ 1170 w 1355"/>
                  <a:gd name="T1" fmla="*/ 1122 h 1122"/>
                  <a:gd name="T2" fmla="*/ 0 w 1355"/>
                  <a:gd name="T3" fmla="*/ 1122 h 1122"/>
                  <a:gd name="T4" fmla="*/ 0 w 1355"/>
                  <a:gd name="T5" fmla="*/ 185 h 1122"/>
                  <a:gd name="T6" fmla="*/ 185 w 1355"/>
                  <a:gd name="T7" fmla="*/ 0 h 1122"/>
                  <a:gd name="T8" fmla="*/ 1355 w 1355"/>
                  <a:gd name="T9" fmla="*/ 0 h 1122"/>
                  <a:gd name="T10" fmla="*/ 1355 w 1355"/>
                  <a:gd name="T11" fmla="*/ 937 h 1122"/>
                  <a:gd name="T12" fmla="*/ 1170 w 1355"/>
                  <a:gd name="T13" fmla="*/ 1122 h 1122"/>
                </a:gdLst>
                <a:ahLst/>
                <a:cxnLst>
                  <a:cxn ang="0">
                    <a:pos x="T0" y="T1"/>
                  </a:cxn>
                  <a:cxn ang="0">
                    <a:pos x="T2" y="T3"/>
                  </a:cxn>
                  <a:cxn ang="0">
                    <a:pos x="T4" y="T5"/>
                  </a:cxn>
                  <a:cxn ang="0">
                    <a:pos x="T6" y="T7"/>
                  </a:cxn>
                  <a:cxn ang="0">
                    <a:pos x="T8" y="T9"/>
                  </a:cxn>
                  <a:cxn ang="0">
                    <a:pos x="T10" y="T11"/>
                  </a:cxn>
                  <a:cxn ang="0">
                    <a:pos x="T12" y="T13"/>
                  </a:cxn>
                </a:cxnLst>
                <a:rect l="0" t="0" r="r" b="b"/>
                <a:pathLst>
                  <a:path w="1355" h="1122">
                    <a:moveTo>
                      <a:pt x="1170" y="1122"/>
                    </a:moveTo>
                    <a:cubicBezTo>
                      <a:pt x="0" y="1122"/>
                      <a:pt x="0" y="1122"/>
                      <a:pt x="0" y="1122"/>
                    </a:cubicBezTo>
                    <a:cubicBezTo>
                      <a:pt x="0" y="185"/>
                      <a:pt x="0" y="185"/>
                      <a:pt x="0" y="185"/>
                    </a:cubicBezTo>
                    <a:cubicBezTo>
                      <a:pt x="0" y="83"/>
                      <a:pt x="82" y="0"/>
                      <a:pt x="185" y="0"/>
                    </a:cubicBezTo>
                    <a:cubicBezTo>
                      <a:pt x="1355" y="0"/>
                      <a:pt x="1355" y="0"/>
                      <a:pt x="1355" y="0"/>
                    </a:cubicBezTo>
                    <a:cubicBezTo>
                      <a:pt x="1355" y="937"/>
                      <a:pt x="1355" y="937"/>
                      <a:pt x="1355" y="937"/>
                    </a:cubicBezTo>
                    <a:cubicBezTo>
                      <a:pt x="1355" y="1039"/>
                      <a:pt x="1272" y="1122"/>
                      <a:pt x="1170" y="112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626"/>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08DD00EF-EBE6-1A8C-902C-A744EDF93C68}"/>
                  </a:ext>
                </a:extLst>
              </p:cNvPr>
              <p:cNvSpPr/>
              <p:nvPr/>
            </p:nvSpPr>
            <p:spPr>
              <a:xfrm>
                <a:off x="9099064" y="2727021"/>
                <a:ext cx="2313483" cy="1349921"/>
              </a:xfrm>
              <a:prstGeom prst="rect">
                <a:avLst/>
              </a:prstGeom>
            </p:spPr>
            <p:txBody>
              <a:bodyPr wrap="square" lIns="0" tIns="0" rIns="0" bIns="0" anchor="ctr">
                <a:spAutoFit/>
              </a:bodyPr>
              <a:lstStyle/>
              <a:p>
                <a:pPr marR="0" lvl="0" algn="ctr" defTabSz="914400" rtl="0" eaLnBrk="1" fontAlgn="auto" latinLnBrk="0" hangingPunct="1">
                  <a:lnSpc>
                    <a:spcPct val="150000"/>
                  </a:lnSpc>
                  <a:spcBef>
                    <a:spcPts val="0"/>
                  </a:spcBef>
                  <a:spcAft>
                    <a:spcPts val="0"/>
                  </a:spcAft>
                  <a:buClrTx/>
                  <a:buSzTx/>
                  <a:tabLst/>
                  <a:defRPr/>
                </a:pPr>
                <a:r>
                  <a:rPr lang="en-IN" sz="1200" dirty="0">
                    <a:latin typeface="Century Gothic"/>
                  </a:rPr>
                  <a:t>Customizations or extensions to the chatbot, such as additional features, integrations, or tailored responses.</a:t>
                </a:r>
                <a:endParaRPr kumimoji="0" lang="tr-TR" altLang="x-none" sz="1200" b="0" i="0" u="none" strike="noStrike" kern="1200" cap="none" spc="0" normalizeH="0" baseline="0" noProof="0" dirty="0">
                  <a:ln>
                    <a:noFill/>
                  </a:ln>
                  <a:solidFill>
                    <a:srgbClr val="262626">
                      <a:lumMod val="75000"/>
                      <a:lumOff val="25000"/>
                    </a:srgbClr>
                  </a:solidFill>
                  <a:effectLst/>
                  <a:uLnTx/>
                  <a:uFillTx/>
                  <a:latin typeface="Century Gothic" panose="020B0502020202020204" pitchFamily="34" charset="0"/>
                  <a:ea typeface="+mn-ea"/>
                  <a:cs typeface="+mn-cs"/>
                </a:endParaRPr>
              </a:p>
            </p:txBody>
          </p:sp>
          <p:sp>
            <p:nvSpPr>
              <p:cNvPr id="58" name="Rectangle 57">
                <a:extLst>
                  <a:ext uri="{FF2B5EF4-FFF2-40B4-BE49-F238E27FC236}">
                    <a16:creationId xmlns:a16="http://schemas.microsoft.com/office/drawing/2014/main" id="{B1B800DA-E7F7-13A6-5F9F-F9D1740EA4BA}"/>
                  </a:ext>
                </a:extLst>
              </p:cNvPr>
              <p:cNvSpPr/>
              <p:nvPr/>
            </p:nvSpPr>
            <p:spPr>
              <a:xfrm>
                <a:off x="9438603" y="2462091"/>
                <a:ext cx="1579708" cy="200055"/>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x-none" sz="1300" b="1" i="0" u="none" strike="noStrike" kern="1200" cap="none" spc="0" normalizeH="0" baseline="0" noProof="0" dirty="0">
                    <a:ln>
                      <a:noFill/>
                    </a:ln>
                    <a:solidFill>
                      <a:srgbClr val="262626">
                        <a:lumMod val="75000"/>
                        <a:lumOff val="25000"/>
                      </a:srgbClr>
                    </a:solidFill>
                    <a:effectLst/>
                    <a:uLnTx/>
                    <a:uFillTx/>
                    <a:latin typeface="Century Gothic" panose="020B0502020202020204" pitchFamily="34" charset="0"/>
                    <a:ea typeface="+mn-ea"/>
                    <a:cs typeface="+mn-cs"/>
                  </a:rPr>
                  <a:t>Custom App</a:t>
                </a:r>
                <a:endParaRPr kumimoji="0" lang="tr-TR" altLang="x-none" sz="1300" b="1" i="0" u="none" strike="noStrike" kern="1200" cap="none" spc="0" normalizeH="0" baseline="0" noProof="0" dirty="0">
                  <a:ln>
                    <a:noFill/>
                  </a:ln>
                  <a:solidFill>
                    <a:srgbClr val="262626">
                      <a:lumMod val="75000"/>
                      <a:lumOff val="25000"/>
                    </a:srgbClr>
                  </a:solidFill>
                  <a:effectLst/>
                  <a:uLnTx/>
                  <a:uFillTx/>
                  <a:latin typeface="Century Gothic" panose="020B0502020202020204" pitchFamily="34" charset="0"/>
                  <a:ea typeface="+mn-ea"/>
                  <a:cs typeface="+mn-cs"/>
                </a:endParaRPr>
              </a:p>
            </p:txBody>
          </p:sp>
          <p:pic>
            <p:nvPicPr>
              <p:cNvPr id="78" name="Picture 77" descr="A blue and white logo&#10;&#10;AI-generated content may be incorrect.">
                <a:extLst>
                  <a:ext uri="{FF2B5EF4-FFF2-40B4-BE49-F238E27FC236}">
                    <a16:creationId xmlns:a16="http://schemas.microsoft.com/office/drawing/2014/main" id="{C914E8E7-32B5-31FB-D4ED-D7154B264D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29830" y="1972682"/>
                <a:ext cx="472135" cy="472135"/>
              </a:xfrm>
              <a:prstGeom prst="rect">
                <a:avLst/>
              </a:prstGeom>
            </p:spPr>
          </p:pic>
        </p:grpSp>
      </p:grpSp>
    </p:spTree>
    <p:extLst>
      <p:ext uri="{BB962C8B-B14F-4D97-AF65-F5344CB8AC3E}">
        <p14:creationId xmlns:p14="http://schemas.microsoft.com/office/powerpoint/2010/main" val="3284886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96582-72B3-F566-77F4-06EBFBE76C4A}"/>
              </a:ext>
            </a:extLst>
          </p:cNvPr>
          <p:cNvSpPr>
            <a:spLocks noGrp="1"/>
          </p:cNvSpPr>
          <p:nvPr>
            <p:ph type="title"/>
          </p:nvPr>
        </p:nvSpPr>
        <p:spPr>
          <a:xfrm>
            <a:off x="418548" y="199473"/>
            <a:ext cx="10515600" cy="596694"/>
          </a:xfrm>
        </p:spPr>
        <p:txBody>
          <a:bodyPr>
            <a:normAutofit/>
          </a:bodyPr>
          <a:lstStyle/>
          <a:p>
            <a:r>
              <a:rPr lang="en-US" sz="2400" b="1">
                <a:latin typeface="Century Gothic"/>
                <a:ea typeface="Roboto"/>
                <a:cs typeface="Roboto"/>
              </a:rPr>
              <a:t>K-NN Vector Search (Annoy Index, In-Memory)</a:t>
            </a:r>
            <a:endParaRPr lang="en-US" sz="2400">
              <a:latin typeface="Century Gothic"/>
            </a:endParaRPr>
          </a:p>
        </p:txBody>
      </p:sp>
      <p:pic>
        <p:nvPicPr>
          <p:cNvPr id="4" name="Content Placeholder 3" descr="A diagram of a computer system&#10;&#10;AI-generated content may be incorrect.">
            <a:extLst>
              <a:ext uri="{FF2B5EF4-FFF2-40B4-BE49-F238E27FC236}">
                <a16:creationId xmlns:a16="http://schemas.microsoft.com/office/drawing/2014/main" id="{561C2DBB-5B0F-D493-B50D-077985E2DD9A}"/>
              </a:ext>
            </a:extLst>
          </p:cNvPr>
          <p:cNvPicPr>
            <a:picLocks noGrp="1" noChangeAspect="1"/>
          </p:cNvPicPr>
          <p:nvPr>
            <p:ph idx="1"/>
          </p:nvPr>
        </p:nvPicPr>
        <p:blipFill>
          <a:blip r:embed="rId2"/>
          <a:stretch>
            <a:fillRect/>
          </a:stretch>
        </p:blipFill>
        <p:spPr>
          <a:xfrm>
            <a:off x="1787112" y="1060898"/>
            <a:ext cx="7789516" cy="3694180"/>
          </a:xfrm>
        </p:spPr>
      </p:pic>
      <p:sp>
        <p:nvSpPr>
          <p:cNvPr id="5" name="TextBox 4">
            <a:extLst>
              <a:ext uri="{FF2B5EF4-FFF2-40B4-BE49-F238E27FC236}">
                <a16:creationId xmlns:a16="http://schemas.microsoft.com/office/drawing/2014/main" id="{CC161D1A-6F93-5AE0-E47A-ECAC8FE4826B}"/>
              </a:ext>
            </a:extLst>
          </p:cNvPr>
          <p:cNvSpPr txBox="1"/>
          <p:nvPr/>
        </p:nvSpPr>
        <p:spPr>
          <a:xfrm>
            <a:off x="958574" y="5320748"/>
            <a:ext cx="10558512" cy="8706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a:latin typeface="Century Gothic"/>
                <a:ea typeface="Roboto"/>
                <a:cs typeface="Roboto"/>
              </a:rPr>
              <a:t>Purpose</a:t>
            </a:r>
            <a:r>
              <a:rPr lang="en-US">
                <a:latin typeface="Century Gothic"/>
                <a:ea typeface="Roboto"/>
                <a:cs typeface="Roboto"/>
              </a:rPr>
              <a:t>: Efficiently retrieves the most relevant examples or flows based on user input and canonical forms.</a:t>
            </a:r>
            <a:endParaRPr lang="en-US">
              <a:latin typeface="Century Gothic"/>
            </a:endParaRPr>
          </a:p>
        </p:txBody>
      </p:sp>
    </p:spTree>
    <p:extLst>
      <p:ext uri="{BB962C8B-B14F-4D97-AF65-F5344CB8AC3E}">
        <p14:creationId xmlns:p14="http://schemas.microsoft.com/office/powerpoint/2010/main" val="696197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E8464-F0F0-C114-8595-9BE046B6B7F7}"/>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39A835BA-31F6-B84A-C528-9A29F8C56410}"/>
              </a:ext>
            </a:extLst>
          </p:cNvPr>
          <p:cNvSpPr txBox="1">
            <a:spLocks/>
          </p:cNvSpPr>
          <p:nvPr/>
        </p:nvSpPr>
        <p:spPr>
          <a:xfrm>
            <a:off x="355124" y="224093"/>
            <a:ext cx="10515600" cy="5746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a:lstStyle>
          <a:p>
            <a:r>
              <a:rPr lang="en-US" sz="2400" b="1" dirty="0">
                <a:latin typeface="Century Gothic"/>
                <a:ea typeface="Roboto"/>
                <a:cs typeface="Roboto"/>
              </a:rPr>
              <a:t>K-NN Vector Search (Annoy Index, In-Memory)</a:t>
            </a:r>
            <a:endParaRPr lang="en-US" sz="2400" dirty="0">
              <a:latin typeface="Century Gothic"/>
            </a:endParaRPr>
          </a:p>
        </p:txBody>
      </p:sp>
      <p:sp>
        <p:nvSpPr>
          <p:cNvPr id="21" name="TextBox 20">
            <a:extLst>
              <a:ext uri="{FF2B5EF4-FFF2-40B4-BE49-F238E27FC236}">
                <a16:creationId xmlns:a16="http://schemas.microsoft.com/office/drawing/2014/main" id="{0FC71364-6515-E216-222D-761C811C1765}"/>
              </a:ext>
            </a:extLst>
          </p:cNvPr>
          <p:cNvSpPr txBox="1"/>
          <p:nvPr/>
        </p:nvSpPr>
        <p:spPr>
          <a:xfrm>
            <a:off x="393491" y="1239666"/>
            <a:ext cx="6097604" cy="495264"/>
          </a:xfrm>
          <a:prstGeom prst="rect">
            <a:avLst/>
          </a:prstGeom>
          <a:noFill/>
        </p:spPr>
        <p:txBody>
          <a:bodyPr wrap="square">
            <a:spAutoFit/>
          </a:bodyPr>
          <a:lstStyle/>
          <a:p>
            <a:pPr>
              <a:lnSpc>
                <a:spcPct val="150000"/>
              </a:lnSpc>
            </a:pPr>
            <a:r>
              <a:rPr lang="en-IN" sz="2000" b="1" dirty="0">
                <a:latin typeface="Century Gothic"/>
              </a:rPr>
              <a:t>Components</a:t>
            </a:r>
            <a:r>
              <a:rPr lang="en-IN" sz="2000" dirty="0">
                <a:latin typeface="Century Gothic"/>
              </a:rPr>
              <a:t>:</a:t>
            </a:r>
          </a:p>
        </p:txBody>
      </p:sp>
      <p:grpSp>
        <p:nvGrpSpPr>
          <p:cNvPr id="79" name="Group 78">
            <a:extLst>
              <a:ext uri="{FF2B5EF4-FFF2-40B4-BE49-F238E27FC236}">
                <a16:creationId xmlns:a16="http://schemas.microsoft.com/office/drawing/2014/main" id="{14A530F9-BC2E-A953-1C89-2F7E8510B281}"/>
              </a:ext>
            </a:extLst>
          </p:cNvPr>
          <p:cNvGrpSpPr/>
          <p:nvPr/>
        </p:nvGrpSpPr>
        <p:grpSpPr>
          <a:xfrm>
            <a:off x="890426" y="2275665"/>
            <a:ext cx="2797629" cy="2383972"/>
            <a:chOff x="923077" y="2101845"/>
            <a:chExt cx="2352644" cy="2055320"/>
          </a:xfrm>
        </p:grpSpPr>
        <p:sp>
          <p:nvSpPr>
            <p:cNvPr id="5" name="Freeform 6">
              <a:extLst>
                <a:ext uri="{FF2B5EF4-FFF2-40B4-BE49-F238E27FC236}">
                  <a16:creationId xmlns:a16="http://schemas.microsoft.com/office/drawing/2014/main" id="{C726AAB3-FB75-99A4-5496-8B8CCABBB98C}"/>
                </a:ext>
              </a:extLst>
            </p:cNvPr>
            <p:cNvSpPr>
              <a:spLocks/>
            </p:cNvSpPr>
            <p:nvPr/>
          </p:nvSpPr>
          <p:spPr bwMode="auto">
            <a:xfrm>
              <a:off x="923077" y="2209420"/>
              <a:ext cx="2352644" cy="1947745"/>
            </a:xfrm>
            <a:custGeom>
              <a:avLst/>
              <a:gdLst>
                <a:gd name="T0" fmla="*/ 1170 w 1355"/>
                <a:gd name="T1" fmla="*/ 1122 h 1122"/>
                <a:gd name="T2" fmla="*/ 0 w 1355"/>
                <a:gd name="T3" fmla="*/ 1122 h 1122"/>
                <a:gd name="T4" fmla="*/ 0 w 1355"/>
                <a:gd name="T5" fmla="*/ 185 h 1122"/>
                <a:gd name="T6" fmla="*/ 185 w 1355"/>
                <a:gd name="T7" fmla="*/ 0 h 1122"/>
                <a:gd name="T8" fmla="*/ 1355 w 1355"/>
                <a:gd name="T9" fmla="*/ 0 h 1122"/>
                <a:gd name="T10" fmla="*/ 1355 w 1355"/>
                <a:gd name="T11" fmla="*/ 937 h 1122"/>
                <a:gd name="T12" fmla="*/ 1170 w 1355"/>
                <a:gd name="T13" fmla="*/ 1122 h 1122"/>
              </a:gdLst>
              <a:ahLst/>
              <a:cxnLst>
                <a:cxn ang="0">
                  <a:pos x="T0" y="T1"/>
                </a:cxn>
                <a:cxn ang="0">
                  <a:pos x="T2" y="T3"/>
                </a:cxn>
                <a:cxn ang="0">
                  <a:pos x="T4" y="T5"/>
                </a:cxn>
                <a:cxn ang="0">
                  <a:pos x="T6" y="T7"/>
                </a:cxn>
                <a:cxn ang="0">
                  <a:pos x="T8" y="T9"/>
                </a:cxn>
                <a:cxn ang="0">
                  <a:pos x="T10" y="T11"/>
                </a:cxn>
                <a:cxn ang="0">
                  <a:pos x="T12" y="T13"/>
                </a:cxn>
              </a:cxnLst>
              <a:rect l="0" t="0" r="r" b="b"/>
              <a:pathLst>
                <a:path w="1355" h="1122">
                  <a:moveTo>
                    <a:pt x="1170" y="1122"/>
                  </a:moveTo>
                  <a:cubicBezTo>
                    <a:pt x="0" y="1122"/>
                    <a:pt x="0" y="1122"/>
                    <a:pt x="0" y="1122"/>
                  </a:cubicBezTo>
                  <a:cubicBezTo>
                    <a:pt x="0" y="185"/>
                    <a:pt x="0" y="185"/>
                    <a:pt x="0" y="185"/>
                  </a:cubicBezTo>
                  <a:cubicBezTo>
                    <a:pt x="0" y="83"/>
                    <a:pt x="82" y="0"/>
                    <a:pt x="185" y="0"/>
                  </a:cubicBezTo>
                  <a:cubicBezTo>
                    <a:pt x="1355" y="0"/>
                    <a:pt x="1355" y="0"/>
                    <a:pt x="1355" y="0"/>
                  </a:cubicBezTo>
                  <a:cubicBezTo>
                    <a:pt x="1355" y="937"/>
                    <a:pt x="1355" y="937"/>
                    <a:pt x="1355" y="937"/>
                  </a:cubicBezTo>
                  <a:cubicBezTo>
                    <a:pt x="1355" y="1039"/>
                    <a:pt x="1272" y="1122"/>
                    <a:pt x="1170" y="112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62626"/>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95D050A2-FC09-EAEB-969C-BA2E28DD6E58}"/>
                </a:ext>
              </a:extLst>
            </p:cNvPr>
            <p:cNvSpPr/>
            <p:nvPr/>
          </p:nvSpPr>
          <p:spPr>
            <a:xfrm>
              <a:off x="961594" y="3050930"/>
              <a:ext cx="2313483" cy="972353"/>
            </a:xfrm>
            <a:prstGeom prst="rect">
              <a:avLst/>
            </a:prstGeom>
          </p:spPr>
          <p:txBody>
            <a:bodyPr wrap="square" lIns="0" tIns="0" rIns="0" bIns="0" anchor="ctr">
              <a:spAutoFit/>
            </a:bodyPr>
            <a:lstStyle/>
            <a:p>
              <a:pPr marR="0" lvl="0" algn="ctr" defTabSz="914400" rtl="0" eaLnBrk="1" fontAlgn="auto" latinLnBrk="0" hangingPunct="1">
                <a:lnSpc>
                  <a:spcPct val="150000"/>
                </a:lnSpc>
                <a:spcBef>
                  <a:spcPts val="0"/>
                </a:spcBef>
                <a:spcAft>
                  <a:spcPts val="0"/>
                </a:spcAft>
                <a:buClrTx/>
                <a:buSzTx/>
                <a:tabLst/>
                <a:defRPr/>
              </a:pPr>
              <a:r>
                <a:rPr lang="en-US" sz="1200" dirty="0">
                  <a:latin typeface="Century Gothic"/>
                  <a:ea typeface="Roboto"/>
                  <a:cs typeface="Roboto"/>
                </a:rPr>
                <a:t>The raw user input and its canonical form (standardized representation of intent) are used as inputs for the vector search.</a:t>
              </a:r>
              <a:endParaRPr kumimoji="0" lang="tr-TR" altLang="x-none" sz="1200" b="0" i="0" u="none" strike="noStrike" kern="1200" cap="none" spc="0" normalizeH="0" baseline="0" noProof="0" dirty="0">
                <a:ln>
                  <a:noFill/>
                </a:ln>
                <a:solidFill>
                  <a:srgbClr val="262626">
                    <a:lumMod val="75000"/>
                    <a:lumOff val="25000"/>
                  </a:srgbClr>
                </a:solidFill>
                <a:effectLst/>
                <a:uLnTx/>
                <a:uFillTx/>
                <a:latin typeface="Century Gothic" panose="020B0502020202020204" pitchFamily="34" charset="0"/>
                <a:ea typeface="+mn-ea"/>
                <a:cs typeface="+mn-cs"/>
              </a:endParaRPr>
            </a:p>
          </p:txBody>
        </p:sp>
        <p:sp>
          <p:nvSpPr>
            <p:cNvPr id="7" name="Rectangle 6">
              <a:extLst>
                <a:ext uri="{FF2B5EF4-FFF2-40B4-BE49-F238E27FC236}">
                  <a16:creationId xmlns:a16="http://schemas.microsoft.com/office/drawing/2014/main" id="{3FA28D31-C101-6F19-E596-412406709189}"/>
                </a:ext>
              </a:extLst>
            </p:cNvPr>
            <p:cNvSpPr/>
            <p:nvPr/>
          </p:nvSpPr>
          <p:spPr>
            <a:xfrm>
              <a:off x="1306977" y="2545861"/>
              <a:ext cx="1579708" cy="430887"/>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Century Gothic"/>
                  <a:ea typeface="Roboto"/>
                  <a:cs typeface="Roboto"/>
                </a:rPr>
                <a:t>Inputs (user + </a:t>
              </a:r>
              <a:r>
                <a:rPr lang="en-US" sz="1400" b="1" dirty="0" err="1">
                  <a:latin typeface="Century Gothic"/>
                  <a:ea typeface="Roboto"/>
                  <a:cs typeface="Roboto"/>
                </a:rPr>
                <a:t>c.form</a:t>
              </a:r>
              <a:r>
                <a:rPr lang="en-US" sz="1400" b="1" dirty="0">
                  <a:latin typeface="Century Gothic"/>
                  <a:ea typeface="Roboto"/>
                  <a:cs typeface="Roboto"/>
                </a:rPr>
                <a:t>)</a:t>
              </a:r>
              <a:r>
                <a:rPr lang="en-US" sz="1400" dirty="0">
                  <a:latin typeface="Century Gothic"/>
                  <a:ea typeface="Roboto"/>
                  <a:cs typeface="Roboto"/>
                </a:rPr>
                <a:t>:</a:t>
              </a:r>
              <a:endParaRPr kumimoji="0" lang="tr-TR" altLang="x-none" sz="1300" b="1" i="0" u="none" strike="noStrike" kern="1200" cap="none" spc="0" normalizeH="0" baseline="0" noProof="0" dirty="0">
                <a:ln>
                  <a:noFill/>
                </a:ln>
                <a:solidFill>
                  <a:srgbClr val="262626">
                    <a:lumMod val="75000"/>
                    <a:lumOff val="25000"/>
                  </a:srgbClr>
                </a:solidFill>
                <a:effectLst/>
                <a:uLnTx/>
                <a:uFillTx/>
                <a:latin typeface="Century Gothic" panose="020B0502020202020204" pitchFamily="34" charset="0"/>
                <a:ea typeface="+mn-ea"/>
                <a:cs typeface="+mn-cs"/>
              </a:endParaRPr>
            </a:p>
          </p:txBody>
        </p:sp>
        <p:pic>
          <p:nvPicPr>
            <p:cNvPr id="72" name="Picture 71" descr="A blue person icon on a black background&#10;&#10;AI-generated content may be incorrect.">
              <a:extLst>
                <a:ext uri="{FF2B5EF4-FFF2-40B4-BE49-F238E27FC236}">
                  <a16:creationId xmlns:a16="http://schemas.microsoft.com/office/drawing/2014/main" id="{DFE0C1DF-BE60-D8AB-A090-5AB425509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695" y="2101845"/>
              <a:ext cx="381005" cy="381005"/>
            </a:xfrm>
            <a:prstGeom prst="rect">
              <a:avLst/>
            </a:prstGeom>
          </p:spPr>
        </p:pic>
      </p:grpSp>
      <p:grpSp>
        <p:nvGrpSpPr>
          <p:cNvPr id="80" name="Group 79">
            <a:extLst>
              <a:ext uri="{FF2B5EF4-FFF2-40B4-BE49-F238E27FC236}">
                <a16:creationId xmlns:a16="http://schemas.microsoft.com/office/drawing/2014/main" id="{F06B7E24-0511-5FBA-A7AF-C5DD82435C56}"/>
              </a:ext>
            </a:extLst>
          </p:cNvPr>
          <p:cNvGrpSpPr/>
          <p:nvPr/>
        </p:nvGrpSpPr>
        <p:grpSpPr>
          <a:xfrm>
            <a:off x="4712958" y="2245208"/>
            <a:ext cx="2594309" cy="2348589"/>
            <a:chOff x="3633619" y="2079476"/>
            <a:chExt cx="2352644" cy="2128447"/>
          </a:xfrm>
        </p:grpSpPr>
        <p:sp>
          <p:nvSpPr>
            <p:cNvPr id="24" name="Freeform 6">
              <a:extLst>
                <a:ext uri="{FF2B5EF4-FFF2-40B4-BE49-F238E27FC236}">
                  <a16:creationId xmlns:a16="http://schemas.microsoft.com/office/drawing/2014/main" id="{FF692607-982B-E100-FD5D-A5F52399A2B2}"/>
                </a:ext>
              </a:extLst>
            </p:cNvPr>
            <p:cNvSpPr>
              <a:spLocks/>
            </p:cNvSpPr>
            <p:nvPr/>
          </p:nvSpPr>
          <p:spPr bwMode="auto">
            <a:xfrm>
              <a:off x="3633619" y="2187648"/>
              <a:ext cx="2352644" cy="2020275"/>
            </a:xfrm>
            <a:custGeom>
              <a:avLst/>
              <a:gdLst>
                <a:gd name="T0" fmla="*/ 1170 w 1355"/>
                <a:gd name="T1" fmla="*/ 1122 h 1122"/>
                <a:gd name="T2" fmla="*/ 0 w 1355"/>
                <a:gd name="T3" fmla="*/ 1122 h 1122"/>
                <a:gd name="T4" fmla="*/ 0 w 1355"/>
                <a:gd name="T5" fmla="*/ 185 h 1122"/>
                <a:gd name="T6" fmla="*/ 185 w 1355"/>
                <a:gd name="T7" fmla="*/ 0 h 1122"/>
                <a:gd name="T8" fmla="*/ 1355 w 1355"/>
                <a:gd name="T9" fmla="*/ 0 h 1122"/>
                <a:gd name="T10" fmla="*/ 1355 w 1355"/>
                <a:gd name="T11" fmla="*/ 937 h 1122"/>
                <a:gd name="T12" fmla="*/ 1170 w 1355"/>
                <a:gd name="T13" fmla="*/ 1122 h 1122"/>
              </a:gdLst>
              <a:ahLst/>
              <a:cxnLst>
                <a:cxn ang="0">
                  <a:pos x="T0" y="T1"/>
                </a:cxn>
                <a:cxn ang="0">
                  <a:pos x="T2" y="T3"/>
                </a:cxn>
                <a:cxn ang="0">
                  <a:pos x="T4" y="T5"/>
                </a:cxn>
                <a:cxn ang="0">
                  <a:pos x="T6" y="T7"/>
                </a:cxn>
                <a:cxn ang="0">
                  <a:pos x="T8" y="T9"/>
                </a:cxn>
                <a:cxn ang="0">
                  <a:pos x="T10" y="T11"/>
                </a:cxn>
                <a:cxn ang="0">
                  <a:pos x="T12" y="T13"/>
                </a:cxn>
              </a:cxnLst>
              <a:rect l="0" t="0" r="r" b="b"/>
              <a:pathLst>
                <a:path w="1355" h="1122">
                  <a:moveTo>
                    <a:pt x="1170" y="1122"/>
                  </a:moveTo>
                  <a:cubicBezTo>
                    <a:pt x="0" y="1122"/>
                    <a:pt x="0" y="1122"/>
                    <a:pt x="0" y="1122"/>
                  </a:cubicBezTo>
                  <a:cubicBezTo>
                    <a:pt x="0" y="185"/>
                    <a:pt x="0" y="185"/>
                    <a:pt x="0" y="185"/>
                  </a:cubicBezTo>
                  <a:cubicBezTo>
                    <a:pt x="0" y="83"/>
                    <a:pt x="82" y="0"/>
                    <a:pt x="185" y="0"/>
                  </a:cubicBezTo>
                  <a:cubicBezTo>
                    <a:pt x="1355" y="0"/>
                    <a:pt x="1355" y="0"/>
                    <a:pt x="1355" y="0"/>
                  </a:cubicBezTo>
                  <a:cubicBezTo>
                    <a:pt x="1355" y="937"/>
                    <a:pt x="1355" y="937"/>
                    <a:pt x="1355" y="937"/>
                  </a:cubicBezTo>
                  <a:cubicBezTo>
                    <a:pt x="1355" y="1039"/>
                    <a:pt x="1272" y="1122"/>
                    <a:pt x="1170" y="112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62626"/>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1E95F119-CE68-67E6-9444-AA2807BDFD84}"/>
                </a:ext>
              </a:extLst>
            </p:cNvPr>
            <p:cNvSpPr/>
            <p:nvPr/>
          </p:nvSpPr>
          <p:spPr>
            <a:xfrm>
              <a:off x="3672136" y="2968956"/>
              <a:ext cx="2313483" cy="1223388"/>
            </a:xfrm>
            <a:prstGeom prst="rect">
              <a:avLst/>
            </a:prstGeom>
          </p:spPr>
          <p:txBody>
            <a:bodyPr wrap="square" lIns="0" tIns="0" rIns="0" bIns="0" anchor="ctr">
              <a:spAutoFit/>
            </a:bodyPr>
            <a:lstStyle/>
            <a:p>
              <a:pPr marR="0" lvl="0" algn="ctr" defTabSz="914400" rtl="0" eaLnBrk="1" fontAlgn="auto" latinLnBrk="0" hangingPunct="1">
                <a:lnSpc>
                  <a:spcPct val="150000"/>
                </a:lnSpc>
                <a:spcBef>
                  <a:spcPts val="0"/>
                </a:spcBef>
                <a:spcAft>
                  <a:spcPts val="0"/>
                </a:spcAft>
                <a:buClrTx/>
                <a:buSzTx/>
                <a:tabLst/>
                <a:defRPr/>
              </a:pPr>
              <a:r>
                <a:rPr lang="en-US" sz="1200" dirty="0">
                  <a:latin typeface="Century Gothic"/>
                  <a:ea typeface="Roboto"/>
                  <a:cs typeface="Roboto"/>
                </a:rPr>
                <a:t>The canonical form and </a:t>
              </a:r>
              <a:r>
                <a:rPr lang="en-US" sz="1200" dirty="0" err="1">
                  <a:latin typeface="Century Gothic"/>
                  <a:ea typeface="Roboto"/>
                  <a:cs typeface="Roboto"/>
                </a:rPr>
                <a:t>Colang</a:t>
              </a:r>
              <a:r>
                <a:rPr lang="en-US" sz="1200" dirty="0">
                  <a:latin typeface="Century Gothic"/>
                  <a:ea typeface="Roboto"/>
                  <a:cs typeface="Roboto"/>
                </a:rPr>
                <a:t> (a domain-specific language for defining guardrail flows) are used to retrieve relevant guardrail flows.</a:t>
              </a:r>
              <a:endParaRPr kumimoji="0" lang="tr-TR" altLang="x-none" sz="1200" b="0" i="0" u="none" strike="noStrike" kern="1200" cap="none" spc="0" normalizeH="0" baseline="0" noProof="0" dirty="0">
                <a:ln>
                  <a:noFill/>
                </a:ln>
                <a:solidFill>
                  <a:srgbClr val="262626">
                    <a:lumMod val="75000"/>
                    <a:lumOff val="25000"/>
                  </a:srgbClr>
                </a:solidFill>
                <a:effectLst/>
                <a:uLnTx/>
                <a:uFillTx/>
                <a:latin typeface="Century Gothic" panose="020B0502020202020204" pitchFamily="34" charset="0"/>
                <a:ea typeface="+mn-ea"/>
                <a:cs typeface="+mn-cs"/>
              </a:endParaRPr>
            </a:p>
          </p:txBody>
        </p:sp>
        <p:sp>
          <p:nvSpPr>
            <p:cNvPr id="26" name="Rectangle 25">
              <a:extLst>
                <a:ext uri="{FF2B5EF4-FFF2-40B4-BE49-F238E27FC236}">
                  <a16:creationId xmlns:a16="http://schemas.microsoft.com/office/drawing/2014/main" id="{F82D0F58-C20B-333B-9FA7-EDBFA61B6258}"/>
                </a:ext>
              </a:extLst>
            </p:cNvPr>
            <p:cNvSpPr/>
            <p:nvPr/>
          </p:nvSpPr>
          <p:spPr>
            <a:xfrm>
              <a:off x="4028405" y="2524089"/>
              <a:ext cx="1579708" cy="430887"/>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Century Gothic"/>
                  <a:ea typeface="Roboto"/>
                  <a:cs typeface="Roboto"/>
                </a:rPr>
                <a:t>Guardrail flows (</a:t>
              </a:r>
              <a:r>
                <a:rPr lang="en-US" sz="1400" b="1" dirty="0" err="1">
                  <a:latin typeface="Century Gothic"/>
                  <a:ea typeface="Roboto"/>
                  <a:cs typeface="Roboto"/>
                </a:rPr>
                <a:t>c.form</a:t>
              </a:r>
              <a:r>
                <a:rPr lang="en-US" sz="1400" b="1" dirty="0">
                  <a:latin typeface="Century Gothic"/>
                  <a:ea typeface="Roboto"/>
                  <a:cs typeface="Roboto"/>
                </a:rPr>
                <a:t> + </a:t>
              </a:r>
              <a:r>
                <a:rPr lang="en-US" sz="1400" b="1" dirty="0" err="1">
                  <a:latin typeface="Century Gothic"/>
                  <a:ea typeface="Roboto"/>
                  <a:cs typeface="Roboto"/>
                </a:rPr>
                <a:t>Colang</a:t>
              </a:r>
              <a:r>
                <a:rPr lang="en-US" sz="1400" b="1" dirty="0">
                  <a:latin typeface="Century Gothic"/>
                  <a:ea typeface="Roboto"/>
                  <a:cs typeface="Roboto"/>
                </a:rPr>
                <a:t>)</a:t>
              </a:r>
              <a:endParaRPr kumimoji="0" lang="tr-TR" altLang="x-none" sz="1300" b="1" i="0" u="none" strike="noStrike" kern="1200" cap="none" spc="0" normalizeH="0" baseline="0" noProof="0" dirty="0">
                <a:ln>
                  <a:noFill/>
                </a:ln>
                <a:solidFill>
                  <a:srgbClr val="262626">
                    <a:lumMod val="75000"/>
                    <a:lumOff val="25000"/>
                  </a:srgbClr>
                </a:solidFill>
                <a:effectLst/>
                <a:uLnTx/>
                <a:uFillTx/>
                <a:latin typeface="Century Gothic" panose="020B0502020202020204" pitchFamily="34" charset="0"/>
                <a:ea typeface="+mn-ea"/>
                <a:cs typeface="+mn-cs"/>
              </a:endParaRPr>
            </a:p>
          </p:txBody>
        </p:sp>
        <p:pic>
          <p:nvPicPr>
            <p:cNvPr id="74" name="Picture 73" descr="A blue computer server with red and yellow buttons&#10;&#10;AI-generated content may be incorrect.">
              <a:extLst>
                <a:ext uri="{FF2B5EF4-FFF2-40B4-BE49-F238E27FC236}">
                  <a16:creationId xmlns:a16="http://schemas.microsoft.com/office/drawing/2014/main" id="{D1DF4594-23AE-E180-A17D-4D4DA61108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4962" y="2079476"/>
              <a:ext cx="413353" cy="413353"/>
            </a:xfrm>
            <a:prstGeom prst="rect">
              <a:avLst/>
            </a:prstGeom>
          </p:spPr>
        </p:pic>
      </p:grpSp>
      <p:grpSp>
        <p:nvGrpSpPr>
          <p:cNvPr id="81" name="Group 80">
            <a:extLst>
              <a:ext uri="{FF2B5EF4-FFF2-40B4-BE49-F238E27FC236}">
                <a16:creationId xmlns:a16="http://schemas.microsoft.com/office/drawing/2014/main" id="{F86BE0E6-1686-6113-94BB-7F89D9395AFB}"/>
              </a:ext>
            </a:extLst>
          </p:cNvPr>
          <p:cNvGrpSpPr/>
          <p:nvPr/>
        </p:nvGrpSpPr>
        <p:grpSpPr>
          <a:xfrm>
            <a:off x="8234235" y="2223861"/>
            <a:ext cx="2594309" cy="2305302"/>
            <a:chOff x="6344161" y="2024403"/>
            <a:chExt cx="2352644" cy="2089217"/>
          </a:xfrm>
        </p:grpSpPr>
        <p:sp>
          <p:nvSpPr>
            <p:cNvPr id="40" name="Freeform 6">
              <a:extLst>
                <a:ext uri="{FF2B5EF4-FFF2-40B4-BE49-F238E27FC236}">
                  <a16:creationId xmlns:a16="http://schemas.microsoft.com/office/drawing/2014/main" id="{0BEA4EC0-ED94-AB64-F912-8049001B8F35}"/>
                </a:ext>
              </a:extLst>
            </p:cNvPr>
            <p:cNvSpPr>
              <a:spLocks/>
            </p:cNvSpPr>
            <p:nvPr/>
          </p:nvSpPr>
          <p:spPr bwMode="auto">
            <a:xfrm>
              <a:off x="6344161" y="2165875"/>
              <a:ext cx="2352644" cy="1947745"/>
            </a:xfrm>
            <a:custGeom>
              <a:avLst/>
              <a:gdLst>
                <a:gd name="T0" fmla="*/ 1170 w 1355"/>
                <a:gd name="T1" fmla="*/ 1122 h 1122"/>
                <a:gd name="T2" fmla="*/ 0 w 1355"/>
                <a:gd name="T3" fmla="*/ 1122 h 1122"/>
                <a:gd name="T4" fmla="*/ 0 w 1355"/>
                <a:gd name="T5" fmla="*/ 185 h 1122"/>
                <a:gd name="T6" fmla="*/ 185 w 1355"/>
                <a:gd name="T7" fmla="*/ 0 h 1122"/>
                <a:gd name="T8" fmla="*/ 1355 w 1355"/>
                <a:gd name="T9" fmla="*/ 0 h 1122"/>
                <a:gd name="T10" fmla="*/ 1355 w 1355"/>
                <a:gd name="T11" fmla="*/ 937 h 1122"/>
                <a:gd name="T12" fmla="*/ 1170 w 1355"/>
                <a:gd name="T13" fmla="*/ 1122 h 1122"/>
              </a:gdLst>
              <a:ahLst/>
              <a:cxnLst>
                <a:cxn ang="0">
                  <a:pos x="T0" y="T1"/>
                </a:cxn>
                <a:cxn ang="0">
                  <a:pos x="T2" y="T3"/>
                </a:cxn>
                <a:cxn ang="0">
                  <a:pos x="T4" y="T5"/>
                </a:cxn>
                <a:cxn ang="0">
                  <a:pos x="T6" y="T7"/>
                </a:cxn>
                <a:cxn ang="0">
                  <a:pos x="T8" y="T9"/>
                </a:cxn>
                <a:cxn ang="0">
                  <a:pos x="T10" y="T11"/>
                </a:cxn>
                <a:cxn ang="0">
                  <a:pos x="T12" y="T13"/>
                </a:cxn>
              </a:cxnLst>
              <a:rect l="0" t="0" r="r" b="b"/>
              <a:pathLst>
                <a:path w="1355" h="1122">
                  <a:moveTo>
                    <a:pt x="1170" y="1122"/>
                  </a:moveTo>
                  <a:cubicBezTo>
                    <a:pt x="0" y="1122"/>
                    <a:pt x="0" y="1122"/>
                    <a:pt x="0" y="1122"/>
                  </a:cubicBezTo>
                  <a:cubicBezTo>
                    <a:pt x="0" y="185"/>
                    <a:pt x="0" y="185"/>
                    <a:pt x="0" y="185"/>
                  </a:cubicBezTo>
                  <a:cubicBezTo>
                    <a:pt x="0" y="83"/>
                    <a:pt x="82" y="0"/>
                    <a:pt x="185" y="0"/>
                  </a:cubicBezTo>
                  <a:cubicBezTo>
                    <a:pt x="1355" y="0"/>
                    <a:pt x="1355" y="0"/>
                    <a:pt x="1355" y="0"/>
                  </a:cubicBezTo>
                  <a:cubicBezTo>
                    <a:pt x="1355" y="937"/>
                    <a:pt x="1355" y="937"/>
                    <a:pt x="1355" y="937"/>
                  </a:cubicBezTo>
                  <a:cubicBezTo>
                    <a:pt x="1355" y="1039"/>
                    <a:pt x="1272" y="1122"/>
                    <a:pt x="1170" y="112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626"/>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56A5996A-2E34-E468-AC92-5308CDE1CB7F}"/>
                </a:ext>
              </a:extLst>
            </p:cNvPr>
            <p:cNvSpPr/>
            <p:nvPr/>
          </p:nvSpPr>
          <p:spPr>
            <a:xfrm>
              <a:off x="6382678" y="3002274"/>
              <a:ext cx="2313483" cy="721319"/>
            </a:xfrm>
            <a:prstGeom prst="rect">
              <a:avLst/>
            </a:prstGeom>
          </p:spPr>
          <p:txBody>
            <a:bodyPr wrap="square" lIns="0" tIns="0" rIns="0" bIns="0" anchor="ctr">
              <a:spAutoFit/>
            </a:bodyPr>
            <a:lstStyle/>
            <a:p>
              <a:pPr marR="0" lvl="0" algn="ctr" defTabSz="914400" rtl="0" eaLnBrk="1" fontAlgn="auto" latinLnBrk="0" hangingPunct="1">
                <a:lnSpc>
                  <a:spcPct val="150000"/>
                </a:lnSpc>
                <a:spcBef>
                  <a:spcPts val="0"/>
                </a:spcBef>
                <a:spcAft>
                  <a:spcPts val="0"/>
                </a:spcAft>
                <a:buClrTx/>
                <a:buSzTx/>
                <a:tabLst/>
                <a:defRPr/>
              </a:pPr>
              <a:r>
                <a:rPr lang="en-US" sz="1200" dirty="0">
                  <a:latin typeface="Century Gothic"/>
                  <a:ea typeface="Roboto"/>
                  <a:cs typeface="Roboto"/>
                </a:rPr>
                <a:t>The canonical form and the bot’s response are generated as outputs after processing.</a:t>
              </a:r>
              <a:endParaRPr kumimoji="0" lang="tr-TR" altLang="x-none" sz="1200" b="0" i="0" u="none" strike="noStrike" kern="1200" cap="none" spc="0" normalizeH="0" baseline="0" noProof="0" dirty="0">
                <a:ln>
                  <a:noFill/>
                </a:ln>
                <a:solidFill>
                  <a:srgbClr val="262626">
                    <a:lumMod val="75000"/>
                    <a:lumOff val="25000"/>
                  </a:srgbClr>
                </a:solidFill>
                <a:effectLst/>
                <a:uLnTx/>
                <a:uFillTx/>
                <a:latin typeface="Century Gothic" panose="020B0502020202020204" pitchFamily="34" charset="0"/>
                <a:ea typeface="+mn-ea"/>
                <a:cs typeface="+mn-cs"/>
              </a:endParaRPr>
            </a:p>
          </p:txBody>
        </p:sp>
        <p:sp>
          <p:nvSpPr>
            <p:cNvPr id="42" name="Rectangle 41">
              <a:extLst>
                <a:ext uri="{FF2B5EF4-FFF2-40B4-BE49-F238E27FC236}">
                  <a16:creationId xmlns:a16="http://schemas.microsoft.com/office/drawing/2014/main" id="{F3173332-CAA8-EBFD-142E-258C24A5355B}"/>
                </a:ext>
              </a:extLst>
            </p:cNvPr>
            <p:cNvSpPr/>
            <p:nvPr/>
          </p:nvSpPr>
          <p:spPr>
            <a:xfrm>
              <a:off x="6728061" y="2545858"/>
              <a:ext cx="1579708" cy="430887"/>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Century Gothic"/>
                  <a:ea typeface="Roboto"/>
                  <a:cs typeface="Roboto"/>
                </a:rPr>
                <a:t>Outputs (</a:t>
              </a:r>
              <a:r>
                <a:rPr lang="en-US" sz="1400" b="1" dirty="0" err="1">
                  <a:latin typeface="Century Gothic"/>
                  <a:ea typeface="Roboto"/>
                  <a:cs typeface="Roboto"/>
                </a:rPr>
                <a:t>c.form</a:t>
              </a:r>
              <a:r>
                <a:rPr lang="en-US" sz="1400" b="1" dirty="0">
                  <a:latin typeface="Century Gothic"/>
                  <a:ea typeface="Roboto"/>
                  <a:cs typeface="Roboto"/>
                </a:rPr>
                <a:t> + bot)</a:t>
              </a:r>
              <a:endParaRPr kumimoji="0" lang="tr-TR" altLang="x-none" sz="1300" b="1" i="0" u="none" strike="noStrike" kern="1200" cap="none" spc="0" normalizeH="0" baseline="0" noProof="0" dirty="0">
                <a:ln>
                  <a:noFill/>
                </a:ln>
                <a:solidFill>
                  <a:srgbClr val="262626">
                    <a:lumMod val="75000"/>
                    <a:lumOff val="25000"/>
                  </a:srgbClr>
                </a:solidFill>
                <a:effectLst/>
                <a:uLnTx/>
                <a:uFillTx/>
                <a:latin typeface="Century Gothic" panose="020B0502020202020204" pitchFamily="34" charset="0"/>
                <a:ea typeface="+mn-ea"/>
                <a:cs typeface="+mn-cs"/>
              </a:endParaRPr>
            </a:p>
          </p:txBody>
        </p:sp>
        <p:pic>
          <p:nvPicPr>
            <p:cNvPr id="76" name="Picture 75" descr="A screen shot of a phone with a gear&#10;&#10;AI-generated content may be incorrect.">
              <a:extLst>
                <a:ext uri="{FF2B5EF4-FFF2-40B4-BE49-F238E27FC236}">
                  <a16:creationId xmlns:a16="http://schemas.microsoft.com/office/drawing/2014/main" id="{16199CF1-2178-A8C0-C738-867A2B39D6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9288" y="2024403"/>
              <a:ext cx="435769" cy="435769"/>
            </a:xfrm>
            <a:prstGeom prst="rect">
              <a:avLst/>
            </a:prstGeom>
          </p:spPr>
        </p:pic>
      </p:grpSp>
      <p:sp>
        <p:nvSpPr>
          <p:cNvPr id="2" name="TextBox 1">
            <a:extLst>
              <a:ext uri="{FF2B5EF4-FFF2-40B4-BE49-F238E27FC236}">
                <a16:creationId xmlns:a16="http://schemas.microsoft.com/office/drawing/2014/main" id="{8F57BF67-A7D3-866B-0076-FFFF1D6ED587}"/>
              </a:ext>
            </a:extLst>
          </p:cNvPr>
          <p:cNvSpPr txBox="1"/>
          <p:nvPr/>
        </p:nvSpPr>
        <p:spPr>
          <a:xfrm>
            <a:off x="369197" y="5202302"/>
            <a:ext cx="11456470" cy="1362361"/>
          </a:xfrm>
          <a:prstGeom prst="rect">
            <a:avLst/>
          </a:prstGeom>
          <a:noFill/>
        </p:spPr>
        <p:txBody>
          <a:bodyPr wrap="square">
            <a:spAutoFit/>
          </a:bodyPr>
          <a:lstStyle/>
          <a:p>
            <a:pPr>
              <a:lnSpc>
                <a:spcPct val="160000"/>
              </a:lnSpc>
            </a:pPr>
            <a:r>
              <a:rPr lang="en-US" b="1" dirty="0">
                <a:latin typeface="Century Gothic"/>
                <a:ea typeface="Roboto"/>
                <a:cs typeface="Roboto"/>
              </a:rPr>
              <a:t>Workflow</a:t>
            </a:r>
            <a:r>
              <a:rPr lang="en-US" dirty="0">
                <a:latin typeface="Century Gothic"/>
                <a:ea typeface="Roboto"/>
                <a:cs typeface="Roboto"/>
              </a:rPr>
              <a:t>: The system uses </a:t>
            </a:r>
            <a:r>
              <a:rPr lang="en-US" b="1" dirty="0">
                <a:latin typeface="Century Gothic"/>
                <a:ea typeface="Roboto"/>
                <a:cs typeface="Roboto"/>
              </a:rPr>
              <a:t>K-Nearest Neighbors (K-NN)</a:t>
            </a:r>
            <a:r>
              <a:rPr lang="en-US" dirty="0">
                <a:latin typeface="Century Gothic"/>
                <a:ea typeface="Roboto"/>
                <a:cs typeface="Roboto"/>
              </a:rPr>
              <a:t> with an </a:t>
            </a:r>
            <a:r>
              <a:rPr lang="en-US" b="1" dirty="0">
                <a:latin typeface="Century Gothic"/>
                <a:ea typeface="Roboto"/>
                <a:cs typeface="Roboto"/>
              </a:rPr>
              <a:t>Annoy Index</a:t>
            </a:r>
            <a:r>
              <a:rPr lang="en-US" dirty="0">
                <a:latin typeface="Century Gothic"/>
                <a:ea typeface="Roboto"/>
                <a:cs typeface="Roboto"/>
              </a:rPr>
              <a:t> (an efficient in-memory search library) to perform vector searches. This helps in quickly finding the most relevant examples or flows based on the input and canonical form.</a:t>
            </a:r>
            <a:endParaRPr lang="en-US" dirty="0">
              <a:latin typeface="Century Gothic"/>
            </a:endParaRPr>
          </a:p>
        </p:txBody>
      </p:sp>
    </p:spTree>
    <p:extLst>
      <p:ext uri="{BB962C8B-B14F-4D97-AF65-F5344CB8AC3E}">
        <p14:creationId xmlns:p14="http://schemas.microsoft.com/office/powerpoint/2010/main" val="368172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91758-D555-20BB-8A6D-F353EABAA0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6E92E6-5D1D-6ED0-55B1-90CA112427CF}"/>
              </a:ext>
            </a:extLst>
          </p:cNvPr>
          <p:cNvSpPr>
            <a:spLocks noGrp="1"/>
          </p:cNvSpPr>
          <p:nvPr>
            <p:ph type="title"/>
          </p:nvPr>
        </p:nvSpPr>
        <p:spPr>
          <a:xfrm>
            <a:off x="418548" y="199473"/>
            <a:ext cx="10515600" cy="596694"/>
          </a:xfrm>
        </p:spPr>
        <p:txBody>
          <a:bodyPr>
            <a:normAutofit/>
          </a:bodyPr>
          <a:lstStyle/>
          <a:p>
            <a:pPr rtl="0">
              <a:spcBef>
                <a:spcPts val="1400"/>
              </a:spcBef>
              <a:spcAft>
                <a:spcPts val="400"/>
              </a:spcAft>
            </a:pPr>
            <a:r>
              <a:rPr lang="en-US" sz="2400" b="1" i="0" u="none" strike="noStrike">
                <a:solidFill>
                  <a:srgbClr val="000000"/>
                </a:solidFill>
                <a:effectLst/>
              </a:rPr>
              <a:t>Input + Canonical Form</a:t>
            </a:r>
            <a:endParaRPr lang="en-US" sz="2400" b="1" dirty="0">
              <a:effectLst/>
            </a:endParaRPr>
          </a:p>
        </p:txBody>
      </p:sp>
      <p:sp>
        <p:nvSpPr>
          <p:cNvPr id="5" name="TextBox 4">
            <a:extLst>
              <a:ext uri="{FF2B5EF4-FFF2-40B4-BE49-F238E27FC236}">
                <a16:creationId xmlns:a16="http://schemas.microsoft.com/office/drawing/2014/main" id="{D26CBB2A-BA6F-AE00-3445-8D15EE4A80E6}"/>
              </a:ext>
            </a:extLst>
          </p:cNvPr>
          <p:cNvSpPr txBox="1"/>
          <p:nvPr/>
        </p:nvSpPr>
        <p:spPr>
          <a:xfrm>
            <a:off x="958574" y="5320748"/>
            <a:ext cx="10689140" cy="8706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800" b="1" i="0" u="none" strike="noStrike" dirty="0">
                <a:solidFill>
                  <a:srgbClr val="000000"/>
                </a:solidFill>
                <a:effectLst/>
                <a:latin typeface="Century Gothic" panose="020B0502020202020204" pitchFamily="34" charset="0"/>
              </a:rPr>
              <a:t>Purpose</a:t>
            </a:r>
            <a:r>
              <a:rPr lang="en-US" sz="1800" b="0" i="0" u="none" strike="noStrike" dirty="0">
                <a:solidFill>
                  <a:srgbClr val="000000"/>
                </a:solidFill>
                <a:effectLst/>
                <a:latin typeface="Century Gothic" panose="020B0502020202020204" pitchFamily="34" charset="0"/>
              </a:rPr>
              <a:t>: Processes the user input and canonical form to determine the appropriate guardrail flow and execute it.</a:t>
            </a:r>
            <a:endParaRPr lang="en-US" dirty="0">
              <a:latin typeface="Century Gothic" panose="020B0502020202020204" pitchFamily="34" charset="0"/>
            </a:endParaRPr>
          </a:p>
        </p:txBody>
      </p:sp>
      <p:pic>
        <p:nvPicPr>
          <p:cNvPr id="4" name="Picture 3">
            <a:extLst>
              <a:ext uri="{FF2B5EF4-FFF2-40B4-BE49-F238E27FC236}">
                <a16:creationId xmlns:a16="http://schemas.microsoft.com/office/drawing/2014/main" id="{786DBA93-C64D-A915-07C4-838DFCA36B1D}"/>
              </a:ext>
            </a:extLst>
          </p:cNvPr>
          <p:cNvPicPr>
            <a:picLocks noChangeAspect="1"/>
          </p:cNvPicPr>
          <p:nvPr/>
        </p:nvPicPr>
        <p:blipFill>
          <a:blip r:embed="rId2"/>
          <a:stretch>
            <a:fillRect/>
          </a:stretch>
        </p:blipFill>
        <p:spPr>
          <a:xfrm>
            <a:off x="1382486" y="1236537"/>
            <a:ext cx="8967620" cy="3433433"/>
          </a:xfrm>
          <a:prstGeom prst="rect">
            <a:avLst/>
          </a:prstGeom>
        </p:spPr>
      </p:pic>
    </p:spTree>
    <p:extLst>
      <p:ext uri="{BB962C8B-B14F-4D97-AF65-F5344CB8AC3E}">
        <p14:creationId xmlns:p14="http://schemas.microsoft.com/office/powerpoint/2010/main" val="181083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3BEC7-898D-DCD2-2972-DDED01513D05}"/>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3454D6F3-F9E5-59EE-FB0D-1A3103F86FB9}"/>
              </a:ext>
            </a:extLst>
          </p:cNvPr>
          <p:cNvSpPr txBox="1">
            <a:spLocks/>
          </p:cNvSpPr>
          <p:nvPr/>
        </p:nvSpPr>
        <p:spPr>
          <a:xfrm>
            <a:off x="355124" y="224093"/>
            <a:ext cx="10515600" cy="5746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a:lstStyle>
          <a:p>
            <a:r>
              <a:rPr lang="en-US" sz="2400" b="1" i="0" u="none" strike="noStrike" dirty="0">
                <a:solidFill>
                  <a:srgbClr val="000000"/>
                </a:solidFill>
                <a:effectLst/>
              </a:rPr>
              <a:t>Input + Canonical Form</a:t>
            </a:r>
            <a:endParaRPr lang="en-US" sz="2400" dirty="0">
              <a:latin typeface="Century Gothic"/>
            </a:endParaRPr>
          </a:p>
        </p:txBody>
      </p:sp>
      <p:sp>
        <p:nvSpPr>
          <p:cNvPr id="21" name="TextBox 20">
            <a:extLst>
              <a:ext uri="{FF2B5EF4-FFF2-40B4-BE49-F238E27FC236}">
                <a16:creationId xmlns:a16="http://schemas.microsoft.com/office/drawing/2014/main" id="{B04B1D60-FB68-BDD1-3A49-1FF2F01D6BC2}"/>
              </a:ext>
            </a:extLst>
          </p:cNvPr>
          <p:cNvSpPr txBox="1"/>
          <p:nvPr/>
        </p:nvSpPr>
        <p:spPr>
          <a:xfrm>
            <a:off x="393491" y="1239666"/>
            <a:ext cx="6097604" cy="495264"/>
          </a:xfrm>
          <a:prstGeom prst="rect">
            <a:avLst/>
          </a:prstGeom>
          <a:noFill/>
        </p:spPr>
        <p:txBody>
          <a:bodyPr wrap="square">
            <a:spAutoFit/>
          </a:bodyPr>
          <a:lstStyle/>
          <a:p>
            <a:pPr>
              <a:lnSpc>
                <a:spcPct val="150000"/>
              </a:lnSpc>
            </a:pPr>
            <a:r>
              <a:rPr lang="en-IN" sz="2000" b="1" dirty="0">
                <a:latin typeface="Century Gothic"/>
              </a:rPr>
              <a:t>Components</a:t>
            </a:r>
            <a:r>
              <a:rPr lang="en-IN" sz="2000" dirty="0">
                <a:latin typeface="Century Gothic"/>
              </a:rPr>
              <a:t>:</a:t>
            </a:r>
          </a:p>
        </p:txBody>
      </p:sp>
      <p:grpSp>
        <p:nvGrpSpPr>
          <p:cNvPr id="79" name="Group 78">
            <a:extLst>
              <a:ext uri="{FF2B5EF4-FFF2-40B4-BE49-F238E27FC236}">
                <a16:creationId xmlns:a16="http://schemas.microsoft.com/office/drawing/2014/main" id="{D9E3DFA9-5437-646E-9DBF-2BECF145324F}"/>
              </a:ext>
            </a:extLst>
          </p:cNvPr>
          <p:cNvGrpSpPr/>
          <p:nvPr/>
        </p:nvGrpSpPr>
        <p:grpSpPr>
          <a:xfrm>
            <a:off x="375831" y="2173885"/>
            <a:ext cx="2692280" cy="2398528"/>
            <a:chOff x="923077" y="2101845"/>
            <a:chExt cx="2352644" cy="2055320"/>
          </a:xfrm>
        </p:grpSpPr>
        <p:sp>
          <p:nvSpPr>
            <p:cNvPr id="5" name="Freeform 6">
              <a:extLst>
                <a:ext uri="{FF2B5EF4-FFF2-40B4-BE49-F238E27FC236}">
                  <a16:creationId xmlns:a16="http://schemas.microsoft.com/office/drawing/2014/main" id="{0A0F44B9-F034-0937-DEA7-FCB9542CFD87}"/>
                </a:ext>
              </a:extLst>
            </p:cNvPr>
            <p:cNvSpPr>
              <a:spLocks/>
            </p:cNvSpPr>
            <p:nvPr/>
          </p:nvSpPr>
          <p:spPr bwMode="auto">
            <a:xfrm>
              <a:off x="923077" y="2209420"/>
              <a:ext cx="2352644" cy="1947745"/>
            </a:xfrm>
            <a:custGeom>
              <a:avLst/>
              <a:gdLst>
                <a:gd name="T0" fmla="*/ 1170 w 1355"/>
                <a:gd name="T1" fmla="*/ 1122 h 1122"/>
                <a:gd name="T2" fmla="*/ 0 w 1355"/>
                <a:gd name="T3" fmla="*/ 1122 h 1122"/>
                <a:gd name="T4" fmla="*/ 0 w 1355"/>
                <a:gd name="T5" fmla="*/ 185 h 1122"/>
                <a:gd name="T6" fmla="*/ 185 w 1355"/>
                <a:gd name="T7" fmla="*/ 0 h 1122"/>
                <a:gd name="T8" fmla="*/ 1355 w 1355"/>
                <a:gd name="T9" fmla="*/ 0 h 1122"/>
                <a:gd name="T10" fmla="*/ 1355 w 1355"/>
                <a:gd name="T11" fmla="*/ 937 h 1122"/>
                <a:gd name="T12" fmla="*/ 1170 w 1355"/>
                <a:gd name="T13" fmla="*/ 1122 h 1122"/>
              </a:gdLst>
              <a:ahLst/>
              <a:cxnLst>
                <a:cxn ang="0">
                  <a:pos x="T0" y="T1"/>
                </a:cxn>
                <a:cxn ang="0">
                  <a:pos x="T2" y="T3"/>
                </a:cxn>
                <a:cxn ang="0">
                  <a:pos x="T4" y="T5"/>
                </a:cxn>
                <a:cxn ang="0">
                  <a:pos x="T6" y="T7"/>
                </a:cxn>
                <a:cxn ang="0">
                  <a:pos x="T8" y="T9"/>
                </a:cxn>
                <a:cxn ang="0">
                  <a:pos x="T10" y="T11"/>
                </a:cxn>
                <a:cxn ang="0">
                  <a:pos x="T12" y="T13"/>
                </a:cxn>
              </a:cxnLst>
              <a:rect l="0" t="0" r="r" b="b"/>
              <a:pathLst>
                <a:path w="1355" h="1122">
                  <a:moveTo>
                    <a:pt x="1170" y="1122"/>
                  </a:moveTo>
                  <a:cubicBezTo>
                    <a:pt x="0" y="1122"/>
                    <a:pt x="0" y="1122"/>
                    <a:pt x="0" y="1122"/>
                  </a:cubicBezTo>
                  <a:cubicBezTo>
                    <a:pt x="0" y="185"/>
                    <a:pt x="0" y="185"/>
                    <a:pt x="0" y="185"/>
                  </a:cubicBezTo>
                  <a:cubicBezTo>
                    <a:pt x="0" y="83"/>
                    <a:pt x="82" y="0"/>
                    <a:pt x="185" y="0"/>
                  </a:cubicBezTo>
                  <a:cubicBezTo>
                    <a:pt x="1355" y="0"/>
                    <a:pt x="1355" y="0"/>
                    <a:pt x="1355" y="0"/>
                  </a:cubicBezTo>
                  <a:cubicBezTo>
                    <a:pt x="1355" y="937"/>
                    <a:pt x="1355" y="937"/>
                    <a:pt x="1355" y="937"/>
                  </a:cubicBezTo>
                  <a:cubicBezTo>
                    <a:pt x="1355" y="1039"/>
                    <a:pt x="1272" y="1122"/>
                    <a:pt x="1170" y="112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62626"/>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BCD60DFB-62EC-3F6F-E2E3-561E5FCED3A6}"/>
                </a:ext>
              </a:extLst>
            </p:cNvPr>
            <p:cNvSpPr/>
            <p:nvPr/>
          </p:nvSpPr>
          <p:spPr>
            <a:xfrm>
              <a:off x="1074370" y="2989926"/>
              <a:ext cx="2112673" cy="919396"/>
            </a:xfrm>
            <a:prstGeom prst="rect">
              <a:avLst/>
            </a:prstGeom>
          </p:spPr>
          <p:txBody>
            <a:bodyPr wrap="square" lIns="0" tIns="0" rIns="0" bIns="0" anchor="ctr">
              <a:spAutoFit/>
            </a:bodyPr>
            <a:lstStyle/>
            <a:p>
              <a:pPr marR="0" lvl="0" algn="ctr" defTabSz="914400" rtl="0" eaLnBrk="1" fontAlgn="auto" latinLnBrk="0" hangingPunct="1">
                <a:lnSpc>
                  <a:spcPct val="150000"/>
                </a:lnSpc>
                <a:spcBef>
                  <a:spcPts val="0"/>
                </a:spcBef>
                <a:spcAft>
                  <a:spcPts val="0"/>
                </a:spcAft>
                <a:buClrTx/>
                <a:buSzTx/>
                <a:tabLst/>
                <a:defRPr/>
              </a:pPr>
              <a:r>
                <a:rPr lang="en-US" sz="1200" b="0" i="0" u="none" strike="noStrike" dirty="0">
                  <a:solidFill>
                    <a:srgbClr val="000000"/>
                  </a:solidFill>
                  <a:effectLst/>
                  <a:latin typeface="Century Gothic" panose="020B0502020202020204" pitchFamily="34" charset="0"/>
                </a:rPr>
                <a:t>The system matches the canonical form to an existing guardrail flow or generates a new one if necessary.</a:t>
              </a:r>
              <a:endParaRPr kumimoji="0" lang="tr-TR" altLang="x-none" sz="1200" b="0" i="0" u="none" strike="noStrike" kern="1200" cap="none" spc="0" normalizeH="0" baseline="0" noProof="0" dirty="0">
                <a:ln>
                  <a:noFill/>
                </a:ln>
                <a:solidFill>
                  <a:srgbClr val="262626">
                    <a:lumMod val="75000"/>
                    <a:lumOff val="25000"/>
                  </a:srgbClr>
                </a:solidFill>
                <a:effectLst/>
                <a:uLnTx/>
                <a:uFillTx/>
                <a:latin typeface="Century Gothic" panose="020B0502020202020204" pitchFamily="34" charset="0"/>
                <a:ea typeface="+mn-ea"/>
                <a:cs typeface="+mn-cs"/>
              </a:endParaRPr>
            </a:p>
          </p:txBody>
        </p:sp>
        <p:sp>
          <p:nvSpPr>
            <p:cNvPr id="7" name="Rectangle 6">
              <a:extLst>
                <a:ext uri="{FF2B5EF4-FFF2-40B4-BE49-F238E27FC236}">
                  <a16:creationId xmlns:a16="http://schemas.microsoft.com/office/drawing/2014/main" id="{D346E99B-3DCD-164D-0756-F20D0E5A77D0}"/>
                </a:ext>
              </a:extLst>
            </p:cNvPr>
            <p:cNvSpPr/>
            <p:nvPr/>
          </p:nvSpPr>
          <p:spPr>
            <a:xfrm>
              <a:off x="1306977" y="2545861"/>
              <a:ext cx="1579708" cy="369332"/>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Century Gothic" panose="020B0502020202020204" pitchFamily="34" charset="0"/>
                </a:rPr>
                <a:t>Match/generate guardrail flow</a:t>
              </a:r>
              <a:endParaRPr kumimoji="0" lang="tr-TR" altLang="x-none" sz="1200" b="1" i="0" u="none" strike="noStrike" kern="1200" cap="none" spc="0" normalizeH="0" baseline="0" noProof="0" dirty="0">
                <a:ln>
                  <a:noFill/>
                </a:ln>
                <a:solidFill>
                  <a:srgbClr val="262626">
                    <a:lumMod val="75000"/>
                    <a:lumOff val="25000"/>
                  </a:srgbClr>
                </a:solidFill>
                <a:effectLst/>
                <a:uLnTx/>
                <a:uFillTx/>
                <a:latin typeface="Century Gothic" panose="020B0502020202020204" pitchFamily="34" charset="0"/>
                <a:ea typeface="+mn-ea"/>
                <a:cs typeface="+mn-cs"/>
              </a:endParaRPr>
            </a:p>
          </p:txBody>
        </p:sp>
        <p:pic>
          <p:nvPicPr>
            <p:cNvPr id="72" name="Picture 71" descr="A blue person icon on a black background&#10;&#10;AI-generated content may be incorrect.">
              <a:extLst>
                <a:ext uri="{FF2B5EF4-FFF2-40B4-BE49-F238E27FC236}">
                  <a16:creationId xmlns:a16="http://schemas.microsoft.com/office/drawing/2014/main" id="{283A810D-9D5E-B4C6-DB4A-4E4B08A98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695" y="2101845"/>
              <a:ext cx="381005" cy="381005"/>
            </a:xfrm>
            <a:prstGeom prst="rect">
              <a:avLst/>
            </a:prstGeom>
          </p:spPr>
        </p:pic>
      </p:grpSp>
      <p:grpSp>
        <p:nvGrpSpPr>
          <p:cNvPr id="80" name="Group 79">
            <a:extLst>
              <a:ext uri="{FF2B5EF4-FFF2-40B4-BE49-F238E27FC236}">
                <a16:creationId xmlns:a16="http://schemas.microsoft.com/office/drawing/2014/main" id="{923B535C-0808-E5CC-FA65-3BD2EB364D8E}"/>
              </a:ext>
            </a:extLst>
          </p:cNvPr>
          <p:cNvGrpSpPr/>
          <p:nvPr/>
        </p:nvGrpSpPr>
        <p:grpSpPr>
          <a:xfrm>
            <a:off x="3347540" y="2120012"/>
            <a:ext cx="2692280" cy="2399225"/>
            <a:chOff x="3633619" y="2079476"/>
            <a:chExt cx="2352644" cy="2055917"/>
          </a:xfrm>
        </p:grpSpPr>
        <p:sp>
          <p:nvSpPr>
            <p:cNvPr id="24" name="Freeform 6">
              <a:extLst>
                <a:ext uri="{FF2B5EF4-FFF2-40B4-BE49-F238E27FC236}">
                  <a16:creationId xmlns:a16="http://schemas.microsoft.com/office/drawing/2014/main" id="{11E66571-379B-84D4-4953-A96F5C002D12}"/>
                </a:ext>
              </a:extLst>
            </p:cNvPr>
            <p:cNvSpPr>
              <a:spLocks/>
            </p:cNvSpPr>
            <p:nvPr/>
          </p:nvSpPr>
          <p:spPr bwMode="auto">
            <a:xfrm>
              <a:off x="3633619" y="2187648"/>
              <a:ext cx="2352644" cy="1947745"/>
            </a:xfrm>
            <a:custGeom>
              <a:avLst/>
              <a:gdLst>
                <a:gd name="T0" fmla="*/ 1170 w 1355"/>
                <a:gd name="T1" fmla="*/ 1122 h 1122"/>
                <a:gd name="T2" fmla="*/ 0 w 1355"/>
                <a:gd name="T3" fmla="*/ 1122 h 1122"/>
                <a:gd name="T4" fmla="*/ 0 w 1355"/>
                <a:gd name="T5" fmla="*/ 185 h 1122"/>
                <a:gd name="T6" fmla="*/ 185 w 1355"/>
                <a:gd name="T7" fmla="*/ 0 h 1122"/>
                <a:gd name="T8" fmla="*/ 1355 w 1355"/>
                <a:gd name="T9" fmla="*/ 0 h 1122"/>
                <a:gd name="T10" fmla="*/ 1355 w 1355"/>
                <a:gd name="T11" fmla="*/ 937 h 1122"/>
                <a:gd name="T12" fmla="*/ 1170 w 1355"/>
                <a:gd name="T13" fmla="*/ 1122 h 1122"/>
              </a:gdLst>
              <a:ahLst/>
              <a:cxnLst>
                <a:cxn ang="0">
                  <a:pos x="T0" y="T1"/>
                </a:cxn>
                <a:cxn ang="0">
                  <a:pos x="T2" y="T3"/>
                </a:cxn>
                <a:cxn ang="0">
                  <a:pos x="T4" y="T5"/>
                </a:cxn>
                <a:cxn ang="0">
                  <a:pos x="T6" y="T7"/>
                </a:cxn>
                <a:cxn ang="0">
                  <a:pos x="T8" y="T9"/>
                </a:cxn>
                <a:cxn ang="0">
                  <a:pos x="T10" y="T11"/>
                </a:cxn>
                <a:cxn ang="0">
                  <a:pos x="T12" y="T13"/>
                </a:cxn>
              </a:cxnLst>
              <a:rect l="0" t="0" r="r" b="b"/>
              <a:pathLst>
                <a:path w="1355" h="1122">
                  <a:moveTo>
                    <a:pt x="1170" y="1122"/>
                  </a:moveTo>
                  <a:cubicBezTo>
                    <a:pt x="0" y="1122"/>
                    <a:pt x="0" y="1122"/>
                    <a:pt x="0" y="1122"/>
                  </a:cubicBezTo>
                  <a:cubicBezTo>
                    <a:pt x="0" y="185"/>
                    <a:pt x="0" y="185"/>
                    <a:pt x="0" y="185"/>
                  </a:cubicBezTo>
                  <a:cubicBezTo>
                    <a:pt x="0" y="83"/>
                    <a:pt x="82" y="0"/>
                    <a:pt x="185" y="0"/>
                  </a:cubicBezTo>
                  <a:cubicBezTo>
                    <a:pt x="1355" y="0"/>
                    <a:pt x="1355" y="0"/>
                    <a:pt x="1355" y="0"/>
                  </a:cubicBezTo>
                  <a:cubicBezTo>
                    <a:pt x="1355" y="937"/>
                    <a:pt x="1355" y="937"/>
                    <a:pt x="1355" y="937"/>
                  </a:cubicBezTo>
                  <a:cubicBezTo>
                    <a:pt x="1355" y="1039"/>
                    <a:pt x="1272" y="1122"/>
                    <a:pt x="1170" y="112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62626"/>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DF5C190D-325C-48FF-5430-5E76FE5182D1}"/>
                </a:ext>
              </a:extLst>
            </p:cNvPr>
            <p:cNvSpPr/>
            <p:nvPr/>
          </p:nvSpPr>
          <p:spPr>
            <a:xfrm>
              <a:off x="3672136" y="3012094"/>
              <a:ext cx="2313483" cy="919396"/>
            </a:xfrm>
            <a:prstGeom prst="rect">
              <a:avLst/>
            </a:prstGeom>
          </p:spPr>
          <p:txBody>
            <a:bodyPr wrap="square" lIns="0" tIns="0" rIns="0" bIns="0" anchor="ctr">
              <a:spAutoFit/>
            </a:bodyPr>
            <a:lstStyle/>
            <a:p>
              <a:pPr marR="0" lvl="0" algn="ctr" defTabSz="914400" rtl="0" eaLnBrk="1" fontAlgn="auto" latinLnBrk="0" hangingPunct="1">
                <a:lnSpc>
                  <a:spcPct val="150000"/>
                </a:lnSpc>
                <a:spcBef>
                  <a:spcPts val="0"/>
                </a:spcBef>
                <a:spcAft>
                  <a:spcPts val="0"/>
                </a:spcAft>
                <a:buClrTx/>
                <a:buSzTx/>
                <a:tabLst/>
                <a:defRPr/>
              </a:pPr>
              <a:r>
                <a:rPr lang="en-US" sz="1200" b="0" i="0" u="none" strike="noStrike" dirty="0">
                  <a:solidFill>
                    <a:srgbClr val="000000"/>
                  </a:solidFill>
                  <a:effectLst/>
                  <a:latin typeface="Century Gothic" panose="020B0502020202020204" pitchFamily="34" charset="0"/>
                </a:rPr>
                <a:t>The selected guardrail flow is executed using </a:t>
              </a:r>
              <a:r>
                <a:rPr lang="en-US" sz="1200" b="1" i="0" u="none" strike="noStrike" dirty="0" err="1">
                  <a:solidFill>
                    <a:srgbClr val="000000"/>
                  </a:solidFill>
                  <a:effectLst/>
                  <a:latin typeface="Century Gothic" panose="020B0502020202020204" pitchFamily="34" charset="0"/>
                </a:rPr>
                <a:t>Colang</a:t>
              </a:r>
              <a:r>
                <a:rPr lang="en-US" sz="1200" b="0" i="0" u="none" strike="noStrike" dirty="0">
                  <a:solidFill>
                    <a:srgbClr val="000000"/>
                  </a:solidFill>
                  <a:effectLst/>
                  <a:latin typeface="Century Gothic" panose="020B0502020202020204" pitchFamily="34" charset="0"/>
                </a:rPr>
                <a:t>, which defines the rules and logic for the conversation</a:t>
              </a:r>
              <a:endParaRPr kumimoji="0" lang="tr-TR" altLang="x-none" sz="1200" b="0" i="0" u="none" strike="noStrike" kern="1200" cap="none" spc="0" normalizeH="0" baseline="0" noProof="0" dirty="0">
                <a:ln>
                  <a:noFill/>
                </a:ln>
                <a:solidFill>
                  <a:srgbClr val="262626">
                    <a:lumMod val="75000"/>
                    <a:lumOff val="25000"/>
                  </a:srgbClr>
                </a:solidFill>
                <a:effectLst/>
                <a:uLnTx/>
                <a:uFillTx/>
                <a:latin typeface="Century Gothic" panose="020B0502020202020204" pitchFamily="34" charset="0"/>
                <a:ea typeface="+mn-ea"/>
                <a:cs typeface="+mn-cs"/>
              </a:endParaRPr>
            </a:p>
          </p:txBody>
        </p:sp>
        <p:sp>
          <p:nvSpPr>
            <p:cNvPr id="26" name="Rectangle 25">
              <a:extLst>
                <a:ext uri="{FF2B5EF4-FFF2-40B4-BE49-F238E27FC236}">
                  <a16:creationId xmlns:a16="http://schemas.microsoft.com/office/drawing/2014/main" id="{852E6D87-4D68-A3B8-7DA7-E99700527194}"/>
                </a:ext>
              </a:extLst>
            </p:cNvPr>
            <p:cNvSpPr/>
            <p:nvPr/>
          </p:nvSpPr>
          <p:spPr>
            <a:xfrm>
              <a:off x="4017519" y="2556747"/>
              <a:ext cx="1579708" cy="369332"/>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Century Gothic" panose="020B0502020202020204" pitchFamily="34" charset="0"/>
                </a:rPr>
                <a:t>Execute flow (</a:t>
              </a:r>
              <a:r>
                <a:rPr lang="en-US" sz="1200" b="1" i="0" u="none" strike="noStrike" dirty="0" err="1">
                  <a:solidFill>
                    <a:srgbClr val="000000"/>
                  </a:solidFill>
                  <a:effectLst/>
                  <a:latin typeface="Century Gothic" panose="020B0502020202020204" pitchFamily="34" charset="0"/>
                </a:rPr>
                <a:t>Colang</a:t>
              </a:r>
              <a:r>
                <a:rPr lang="en-US" sz="1200" b="1" i="0" u="none" strike="noStrike" dirty="0">
                  <a:solidFill>
                    <a:srgbClr val="000000"/>
                  </a:solidFill>
                  <a:effectLst/>
                  <a:latin typeface="Century Gothic" panose="020B0502020202020204" pitchFamily="34" charset="0"/>
                </a:rPr>
                <a:t>)</a:t>
              </a:r>
              <a:endParaRPr kumimoji="0" lang="tr-TR" altLang="x-none" sz="1200" b="1" i="0" u="none" strike="noStrike" kern="1200" cap="none" spc="0" normalizeH="0" baseline="0" noProof="0" dirty="0">
                <a:ln>
                  <a:noFill/>
                </a:ln>
                <a:solidFill>
                  <a:srgbClr val="262626">
                    <a:lumMod val="75000"/>
                    <a:lumOff val="25000"/>
                  </a:srgbClr>
                </a:solidFill>
                <a:effectLst/>
                <a:uLnTx/>
                <a:uFillTx/>
                <a:latin typeface="Century Gothic" panose="020B0502020202020204" pitchFamily="34" charset="0"/>
                <a:ea typeface="+mn-ea"/>
                <a:cs typeface="+mn-cs"/>
              </a:endParaRPr>
            </a:p>
          </p:txBody>
        </p:sp>
        <p:pic>
          <p:nvPicPr>
            <p:cNvPr id="74" name="Picture 73" descr="A blue computer server with red and yellow buttons&#10;&#10;AI-generated content may be incorrect.">
              <a:extLst>
                <a:ext uri="{FF2B5EF4-FFF2-40B4-BE49-F238E27FC236}">
                  <a16:creationId xmlns:a16="http://schemas.microsoft.com/office/drawing/2014/main" id="{004992EF-FB38-BBB3-208C-C5BC4AC2BD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4962" y="2079476"/>
              <a:ext cx="413353" cy="413353"/>
            </a:xfrm>
            <a:prstGeom prst="rect">
              <a:avLst/>
            </a:prstGeom>
          </p:spPr>
        </p:pic>
      </p:grpSp>
      <p:sp>
        <p:nvSpPr>
          <p:cNvPr id="40" name="Freeform 6">
            <a:extLst>
              <a:ext uri="{FF2B5EF4-FFF2-40B4-BE49-F238E27FC236}">
                <a16:creationId xmlns:a16="http://schemas.microsoft.com/office/drawing/2014/main" id="{9C13D831-4B7F-D1A6-9747-379B9B13C42D}"/>
              </a:ext>
            </a:extLst>
          </p:cNvPr>
          <p:cNvSpPr>
            <a:spLocks/>
          </p:cNvSpPr>
          <p:nvPr/>
        </p:nvSpPr>
        <p:spPr bwMode="auto">
          <a:xfrm>
            <a:off x="6309719" y="2176413"/>
            <a:ext cx="2692280" cy="2354272"/>
          </a:xfrm>
          <a:custGeom>
            <a:avLst/>
            <a:gdLst>
              <a:gd name="T0" fmla="*/ 1170 w 1355"/>
              <a:gd name="T1" fmla="*/ 1122 h 1122"/>
              <a:gd name="T2" fmla="*/ 0 w 1355"/>
              <a:gd name="T3" fmla="*/ 1122 h 1122"/>
              <a:gd name="T4" fmla="*/ 0 w 1355"/>
              <a:gd name="T5" fmla="*/ 185 h 1122"/>
              <a:gd name="T6" fmla="*/ 185 w 1355"/>
              <a:gd name="T7" fmla="*/ 0 h 1122"/>
              <a:gd name="T8" fmla="*/ 1355 w 1355"/>
              <a:gd name="T9" fmla="*/ 0 h 1122"/>
              <a:gd name="T10" fmla="*/ 1355 w 1355"/>
              <a:gd name="T11" fmla="*/ 937 h 1122"/>
              <a:gd name="T12" fmla="*/ 1170 w 1355"/>
              <a:gd name="T13" fmla="*/ 1122 h 1122"/>
            </a:gdLst>
            <a:ahLst/>
            <a:cxnLst>
              <a:cxn ang="0">
                <a:pos x="T0" y="T1"/>
              </a:cxn>
              <a:cxn ang="0">
                <a:pos x="T2" y="T3"/>
              </a:cxn>
              <a:cxn ang="0">
                <a:pos x="T4" y="T5"/>
              </a:cxn>
              <a:cxn ang="0">
                <a:pos x="T6" y="T7"/>
              </a:cxn>
              <a:cxn ang="0">
                <a:pos x="T8" y="T9"/>
              </a:cxn>
              <a:cxn ang="0">
                <a:pos x="T10" y="T11"/>
              </a:cxn>
              <a:cxn ang="0">
                <a:pos x="T12" y="T13"/>
              </a:cxn>
            </a:cxnLst>
            <a:rect l="0" t="0" r="r" b="b"/>
            <a:pathLst>
              <a:path w="1355" h="1122">
                <a:moveTo>
                  <a:pt x="1170" y="1122"/>
                </a:moveTo>
                <a:cubicBezTo>
                  <a:pt x="0" y="1122"/>
                  <a:pt x="0" y="1122"/>
                  <a:pt x="0" y="1122"/>
                </a:cubicBezTo>
                <a:cubicBezTo>
                  <a:pt x="0" y="185"/>
                  <a:pt x="0" y="185"/>
                  <a:pt x="0" y="185"/>
                </a:cubicBezTo>
                <a:cubicBezTo>
                  <a:pt x="0" y="83"/>
                  <a:pt x="82" y="0"/>
                  <a:pt x="185" y="0"/>
                </a:cubicBezTo>
                <a:cubicBezTo>
                  <a:pt x="1355" y="0"/>
                  <a:pt x="1355" y="0"/>
                  <a:pt x="1355" y="0"/>
                </a:cubicBezTo>
                <a:cubicBezTo>
                  <a:pt x="1355" y="937"/>
                  <a:pt x="1355" y="937"/>
                  <a:pt x="1355" y="937"/>
                </a:cubicBezTo>
                <a:cubicBezTo>
                  <a:pt x="1355" y="1039"/>
                  <a:pt x="1272" y="1122"/>
                  <a:pt x="1170" y="112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626"/>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F50438CA-DACD-348C-FB99-D74C0D11B529}"/>
              </a:ext>
            </a:extLst>
          </p:cNvPr>
          <p:cNvSpPr/>
          <p:nvPr/>
        </p:nvSpPr>
        <p:spPr>
          <a:xfrm>
            <a:off x="6366254" y="3152446"/>
            <a:ext cx="2647466" cy="1398194"/>
          </a:xfrm>
          <a:prstGeom prst="rect">
            <a:avLst/>
          </a:prstGeom>
        </p:spPr>
        <p:txBody>
          <a:bodyPr wrap="square" lIns="0" tIns="0" rIns="0" bIns="0" anchor="ctr">
            <a:spAutoFit/>
          </a:bodyPr>
          <a:lstStyle/>
          <a:p>
            <a:pPr marR="0" lvl="0" algn="ctr" defTabSz="914400" rtl="0" eaLnBrk="1" fontAlgn="auto" latinLnBrk="0" hangingPunct="1">
              <a:lnSpc>
                <a:spcPct val="150000"/>
              </a:lnSpc>
              <a:spcBef>
                <a:spcPts val="0"/>
              </a:spcBef>
              <a:spcAft>
                <a:spcPts val="0"/>
              </a:spcAft>
              <a:buClrTx/>
              <a:buSzTx/>
              <a:tabLst/>
              <a:defRPr/>
            </a:pPr>
            <a:r>
              <a:rPr lang="en-US" sz="1200" b="0" i="0" u="none" strike="noStrike" dirty="0">
                <a:solidFill>
                  <a:srgbClr val="000000"/>
                </a:solidFill>
                <a:effectLst/>
                <a:latin typeface="Century Gothic" panose="020B0502020202020204" pitchFamily="34" charset="0"/>
              </a:rPr>
              <a:t>The flow execution may involve calling </a:t>
            </a:r>
            <a:r>
              <a:rPr lang="en-US" sz="1200" b="1" i="0" u="none" strike="noStrike" dirty="0" err="1">
                <a:solidFill>
                  <a:srgbClr val="000000"/>
                </a:solidFill>
                <a:effectLst/>
                <a:latin typeface="Century Gothic" panose="020B0502020202020204" pitchFamily="34" charset="0"/>
              </a:rPr>
              <a:t>LangChain</a:t>
            </a:r>
            <a:r>
              <a:rPr lang="en-US" sz="1200" b="1" i="0" u="none" strike="noStrike" dirty="0">
                <a:solidFill>
                  <a:srgbClr val="000000"/>
                </a:solidFill>
                <a:effectLst/>
                <a:latin typeface="Century Gothic" panose="020B0502020202020204" pitchFamily="34" charset="0"/>
              </a:rPr>
              <a:t> tools and chains</a:t>
            </a:r>
            <a:r>
              <a:rPr lang="en-US" sz="1200" b="0" i="0" u="none" strike="noStrike" dirty="0">
                <a:solidFill>
                  <a:srgbClr val="000000"/>
                </a:solidFill>
                <a:effectLst/>
                <a:latin typeface="Century Gothic" panose="020B0502020202020204" pitchFamily="34" charset="0"/>
              </a:rPr>
              <a:t> for local actions, such as retrieving information or performing calculations.</a:t>
            </a:r>
            <a:endParaRPr kumimoji="0" lang="tr-TR" altLang="x-none" sz="1200" b="0" i="0" u="none" strike="noStrike" kern="1200" cap="none" spc="0" normalizeH="0" baseline="0" noProof="0" dirty="0">
              <a:ln>
                <a:noFill/>
              </a:ln>
              <a:solidFill>
                <a:srgbClr val="262626">
                  <a:lumMod val="75000"/>
                  <a:lumOff val="25000"/>
                </a:srgbClr>
              </a:solidFill>
              <a:effectLst/>
              <a:uLnTx/>
              <a:uFillTx/>
              <a:latin typeface="Century Gothic" panose="020B0502020202020204" pitchFamily="34" charset="0"/>
              <a:ea typeface="+mn-ea"/>
              <a:cs typeface="+mn-cs"/>
            </a:endParaRPr>
          </a:p>
        </p:txBody>
      </p:sp>
      <p:sp>
        <p:nvSpPr>
          <p:cNvPr id="42" name="Rectangle 41">
            <a:extLst>
              <a:ext uri="{FF2B5EF4-FFF2-40B4-BE49-F238E27FC236}">
                <a16:creationId xmlns:a16="http://schemas.microsoft.com/office/drawing/2014/main" id="{2428B571-6EE8-C7CD-1F64-50DC424D49F0}"/>
              </a:ext>
            </a:extLst>
          </p:cNvPr>
          <p:cNvSpPr/>
          <p:nvPr/>
        </p:nvSpPr>
        <p:spPr>
          <a:xfrm>
            <a:off x="6585756" y="2658234"/>
            <a:ext cx="2163845" cy="382539"/>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Century Gothic" panose="020B0502020202020204" pitchFamily="34" charset="0"/>
              </a:rPr>
              <a:t>Action Server </a:t>
            </a:r>
            <a:r>
              <a:rPr lang="en-US" sz="1200" b="1" i="0" u="none" strike="noStrike" dirty="0" err="1">
                <a:solidFill>
                  <a:srgbClr val="000000"/>
                </a:solidFill>
                <a:effectLst/>
                <a:latin typeface="Century Gothic" panose="020B0502020202020204" pitchFamily="34" charset="0"/>
              </a:rPr>
              <a:t>LangChain</a:t>
            </a:r>
            <a:r>
              <a:rPr lang="en-US" sz="1200" b="1" i="0" u="none" strike="noStrike" dirty="0">
                <a:solidFill>
                  <a:srgbClr val="000000"/>
                </a:solidFill>
                <a:effectLst/>
                <a:latin typeface="Century Gothic" panose="020B0502020202020204" pitchFamily="34" charset="0"/>
              </a:rPr>
              <a:t> Tools &amp; Chains</a:t>
            </a:r>
            <a:endParaRPr kumimoji="0" lang="tr-TR" altLang="x-none" sz="1200" b="1" i="0" u="none" strike="noStrike" kern="1200" cap="none" spc="0" normalizeH="0" baseline="0" noProof="0" dirty="0">
              <a:ln>
                <a:noFill/>
              </a:ln>
              <a:solidFill>
                <a:srgbClr val="262626">
                  <a:lumMod val="75000"/>
                  <a:lumOff val="25000"/>
                </a:srgbClr>
              </a:solidFill>
              <a:effectLst/>
              <a:uLnTx/>
              <a:uFillTx/>
              <a:latin typeface="Century Gothic" panose="020B0502020202020204" pitchFamily="34" charset="0"/>
              <a:ea typeface="+mn-ea"/>
              <a:cs typeface="+mn-cs"/>
            </a:endParaRPr>
          </a:p>
        </p:txBody>
      </p:sp>
      <p:pic>
        <p:nvPicPr>
          <p:cNvPr id="76" name="Picture 75" descr="A screen shot of a phone with a gear&#10;&#10;AI-generated content may be incorrect.">
            <a:extLst>
              <a:ext uri="{FF2B5EF4-FFF2-40B4-BE49-F238E27FC236}">
                <a16:creationId xmlns:a16="http://schemas.microsoft.com/office/drawing/2014/main" id="{A2BD7665-122D-C9E5-8289-A5250B2342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2837" y="2005413"/>
            <a:ext cx="498678" cy="526721"/>
          </a:xfrm>
          <a:prstGeom prst="rect">
            <a:avLst/>
          </a:prstGeom>
        </p:spPr>
      </p:pic>
      <p:sp>
        <p:nvSpPr>
          <p:cNvPr id="2" name="TextBox 1">
            <a:extLst>
              <a:ext uri="{FF2B5EF4-FFF2-40B4-BE49-F238E27FC236}">
                <a16:creationId xmlns:a16="http://schemas.microsoft.com/office/drawing/2014/main" id="{7DCD376C-6B8D-5135-4F70-504704C11A65}"/>
              </a:ext>
            </a:extLst>
          </p:cNvPr>
          <p:cNvSpPr txBox="1"/>
          <p:nvPr/>
        </p:nvSpPr>
        <p:spPr>
          <a:xfrm>
            <a:off x="401854" y="5420016"/>
            <a:ext cx="11456470" cy="1362361"/>
          </a:xfrm>
          <a:prstGeom prst="rect">
            <a:avLst/>
          </a:prstGeom>
          <a:noFill/>
        </p:spPr>
        <p:txBody>
          <a:bodyPr wrap="square">
            <a:spAutoFit/>
          </a:bodyPr>
          <a:lstStyle/>
          <a:p>
            <a:pPr>
              <a:lnSpc>
                <a:spcPct val="160000"/>
              </a:lnSpc>
            </a:pPr>
            <a:r>
              <a:rPr lang="en-US" b="1" dirty="0">
                <a:latin typeface="Century Gothic"/>
                <a:ea typeface="Roboto"/>
                <a:cs typeface="Roboto"/>
              </a:rPr>
              <a:t>Workflow</a:t>
            </a:r>
            <a:r>
              <a:rPr lang="en-US" dirty="0">
                <a:latin typeface="Century Gothic"/>
                <a:ea typeface="Roboto"/>
                <a:cs typeface="Roboto"/>
              </a:rPr>
              <a:t>: The user input is transformed into a canonical form, which is used to match or generate a guardrail flow. The flow is then executed, potentially involving local or external actions, to determine the next steps in the conversation.</a:t>
            </a:r>
            <a:endParaRPr lang="en-US" dirty="0">
              <a:latin typeface="Century Gothic"/>
            </a:endParaRPr>
          </a:p>
        </p:txBody>
      </p:sp>
      <p:grpSp>
        <p:nvGrpSpPr>
          <p:cNvPr id="12" name="Group 11">
            <a:extLst>
              <a:ext uri="{FF2B5EF4-FFF2-40B4-BE49-F238E27FC236}">
                <a16:creationId xmlns:a16="http://schemas.microsoft.com/office/drawing/2014/main" id="{BCD0626A-8CF6-CE8B-B7ED-E0DB875D9792}"/>
              </a:ext>
            </a:extLst>
          </p:cNvPr>
          <p:cNvGrpSpPr/>
          <p:nvPr/>
        </p:nvGrpSpPr>
        <p:grpSpPr>
          <a:xfrm>
            <a:off x="9377942" y="1918672"/>
            <a:ext cx="2600042" cy="2612013"/>
            <a:chOff x="9377942" y="1871773"/>
            <a:chExt cx="2600042" cy="2612013"/>
          </a:xfrm>
        </p:grpSpPr>
        <p:sp>
          <p:nvSpPr>
            <p:cNvPr id="4" name="Freeform 6">
              <a:extLst>
                <a:ext uri="{FF2B5EF4-FFF2-40B4-BE49-F238E27FC236}">
                  <a16:creationId xmlns:a16="http://schemas.microsoft.com/office/drawing/2014/main" id="{8AC4DA69-FFBC-753C-7F07-D995A97CFBA5}"/>
                </a:ext>
              </a:extLst>
            </p:cNvPr>
            <p:cNvSpPr>
              <a:spLocks/>
            </p:cNvSpPr>
            <p:nvPr/>
          </p:nvSpPr>
          <p:spPr bwMode="auto">
            <a:xfrm>
              <a:off x="9377942" y="2079286"/>
              <a:ext cx="2594309" cy="2404500"/>
            </a:xfrm>
            <a:custGeom>
              <a:avLst/>
              <a:gdLst>
                <a:gd name="T0" fmla="*/ 1170 w 1355"/>
                <a:gd name="T1" fmla="*/ 1122 h 1122"/>
                <a:gd name="T2" fmla="*/ 0 w 1355"/>
                <a:gd name="T3" fmla="*/ 1122 h 1122"/>
                <a:gd name="T4" fmla="*/ 0 w 1355"/>
                <a:gd name="T5" fmla="*/ 185 h 1122"/>
                <a:gd name="T6" fmla="*/ 185 w 1355"/>
                <a:gd name="T7" fmla="*/ 0 h 1122"/>
                <a:gd name="T8" fmla="*/ 1355 w 1355"/>
                <a:gd name="T9" fmla="*/ 0 h 1122"/>
                <a:gd name="T10" fmla="*/ 1355 w 1355"/>
                <a:gd name="T11" fmla="*/ 937 h 1122"/>
                <a:gd name="T12" fmla="*/ 1170 w 1355"/>
                <a:gd name="T13" fmla="*/ 1122 h 1122"/>
              </a:gdLst>
              <a:ahLst/>
              <a:cxnLst>
                <a:cxn ang="0">
                  <a:pos x="T0" y="T1"/>
                </a:cxn>
                <a:cxn ang="0">
                  <a:pos x="T2" y="T3"/>
                </a:cxn>
                <a:cxn ang="0">
                  <a:pos x="T4" y="T5"/>
                </a:cxn>
                <a:cxn ang="0">
                  <a:pos x="T6" y="T7"/>
                </a:cxn>
                <a:cxn ang="0">
                  <a:pos x="T8" y="T9"/>
                </a:cxn>
                <a:cxn ang="0">
                  <a:pos x="T10" y="T11"/>
                </a:cxn>
                <a:cxn ang="0">
                  <a:pos x="T12" y="T13"/>
                </a:cxn>
              </a:cxnLst>
              <a:rect l="0" t="0" r="r" b="b"/>
              <a:pathLst>
                <a:path w="1355" h="1122">
                  <a:moveTo>
                    <a:pt x="1170" y="1122"/>
                  </a:moveTo>
                  <a:cubicBezTo>
                    <a:pt x="0" y="1122"/>
                    <a:pt x="0" y="1122"/>
                    <a:pt x="0" y="1122"/>
                  </a:cubicBezTo>
                  <a:cubicBezTo>
                    <a:pt x="0" y="185"/>
                    <a:pt x="0" y="185"/>
                    <a:pt x="0" y="185"/>
                  </a:cubicBezTo>
                  <a:cubicBezTo>
                    <a:pt x="0" y="83"/>
                    <a:pt x="82" y="0"/>
                    <a:pt x="185" y="0"/>
                  </a:cubicBezTo>
                  <a:cubicBezTo>
                    <a:pt x="1355" y="0"/>
                    <a:pt x="1355" y="0"/>
                    <a:pt x="1355" y="0"/>
                  </a:cubicBezTo>
                  <a:cubicBezTo>
                    <a:pt x="1355" y="937"/>
                    <a:pt x="1355" y="937"/>
                    <a:pt x="1355" y="937"/>
                  </a:cubicBezTo>
                  <a:cubicBezTo>
                    <a:pt x="1355" y="1039"/>
                    <a:pt x="1272" y="1122"/>
                    <a:pt x="1170" y="112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626"/>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29C5BB1E-7243-7FEE-C352-FE7859DD05E6}"/>
                </a:ext>
              </a:extLst>
            </p:cNvPr>
            <p:cNvSpPr/>
            <p:nvPr/>
          </p:nvSpPr>
          <p:spPr>
            <a:xfrm>
              <a:off x="9426859" y="3073229"/>
              <a:ext cx="2551125" cy="873195"/>
            </a:xfrm>
            <a:prstGeom prst="rect">
              <a:avLst/>
            </a:prstGeom>
          </p:spPr>
          <p:txBody>
            <a:bodyPr wrap="square" lIns="0" tIns="0" rIns="0" bIns="0" anchor="ctr">
              <a:spAutoFit/>
            </a:bodyPr>
            <a:lstStyle/>
            <a:p>
              <a:pPr marR="0" lvl="0" algn="ctr" defTabSz="914400" rtl="0" eaLnBrk="1" fontAlgn="auto" latinLnBrk="0" hangingPunct="1">
                <a:lnSpc>
                  <a:spcPct val="150000"/>
                </a:lnSpc>
                <a:spcBef>
                  <a:spcPts val="0"/>
                </a:spcBef>
                <a:spcAft>
                  <a:spcPts val="0"/>
                </a:spcAft>
                <a:buClrTx/>
                <a:buSzTx/>
                <a:tabLst/>
                <a:defRPr/>
              </a:pPr>
              <a:r>
                <a:rPr lang="en-US" sz="1200" dirty="0">
                  <a:latin typeface="Century Gothic"/>
                  <a:ea typeface="Roboto"/>
                  <a:cs typeface="Roboto"/>
                </a:rPr>
                <a:t>The final canonical form and bot response are prepared for delivery to the user.</a:t>
              </a:r>
              <a:endParaRPr kumimoji="0" lang="tr-TR" altLang="x-none" sz="1200" b="0" i="0" u="none" strike="noStrike" kern="1200" cap="none" spc="0" normalizeH="0" baseline="0" noProof="0" dirty="0">
                <a:ln>
                  <a:noFill/>
                </a:ln>
                <a:solidFill>
                  <a:srgbClr val="262626">
                    <a:lumMod val="75000"/>
                    <a:lumOff val="25000"/>
                  </a:srgbClr>
                </a:solidFill>
                <a:effectLst/>
                <a:uLnTx/>
                <a:uFillTx/>
                <a:latin typeface="Century Gothic" panose="020B0502020202020204" pitchFamily="34" charset="0"/>
                <a:ea typeface="+mn-ea"/>
                <a:cs typeface="+mn-cs"/>
              </a:endParaRPr>
            </a:p>
          </p:txBody>
        </p:sp>
        <p:sp>
          <p:nvSpPr>
            <p:cNvPr id="9" name="Rectangle 8">
              <a:extLst>
                <a:ext uri="{FF2B5EF4-FFF2-40B4-BE49-F238E27FC236}">
                  <a16:creationId xmlns:a16="http://schemas.microsoft.com/office/drawing/2014/main" id="{CA5BFF64-B85C-9F63-15E5-A453799DD0CD}"/>
                </a:ext>
              </a:extLst>
            </p:cNvPr>
            <p:cNvSpPr/>
            <p:nvPr/>
          </p:nvSpPr>
          <p:spPr>
            <a:xfrm>
              <a:off x="9831434" y="2630081"/>
              <a:ext cx="1741976" cy="369332"/>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Century Gothic"/>
                  <a:ea typeface="Roboto"/>
                  <a:cs typeface="Roboto"/>
                </a:rPr>
                <a:t>Canonical form + Output</a:t>
              </a:r>
              <a:endParaRPr kumimoji="0" lang="tr-TR" altLang="x-none" sz="1300" b="1" i="0" u="none" strike="noStrike" kern="1200" cap="none" spc="0" normalizeH="0" baseline="0" noProof="0" dirty="0">
                <a:ln>
                  <a:noFill/>
                </a:ln>
                <a:solidFill>
                  <a:srgbClr val="262626">
                    <a:lumMod val="75000"/>
                    <a:lumOff val="25000"/>
                  </a:srgbClr>
                </a:solidFill>
                <a:effectLst/>
                <a:uLnTx/>
                <a:uFillTx/>
                <a:latin typeface="Century Gothic" panose="020B0502020202020204" pitchFamily="34" charset="0"/>
                <a:ea typeface="+mn-ea"/>
                <a:cs typeface="+mn-cs"/>
              </a:endParaRPr>
            </a:p>
          </p:txBody>
        </p:sp>
        <p:pic>
          <p:nvPicPr>
            <p:cNvPr id="10" name="Picture 9" descr="A blue and white logo&#10;&#10;AI-generated content may be incorrect.">
              <a:extLst>
                <a:ext uri="{FF2B5EF4-FFF2-40B4-BE49-F238E27FC236}">
                  <a16:creationId xmlns:a16="http://schemas.microsoft.com/office/drawing/2014/main" id="{A33617CD-4D56-700E-76E6-A0DC7FE587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53235" y="1871773"/>
              <a:ext cx="520633" cy="594221"/>
            </a:xfrm>
            <a:prstGeom prst="rect">
              <a:avLst/>
            </a:prstGeom>
          </p:spPr>
        </p:pic>
      </p:grpSp>
    </p:spTree>
    <p:extLst>
      <p:ext uri="{BB962C8B-B14F-4D97-AF65-F5344CB8AC3E}">
        <p14:creationId xmlns:p14="http://schemas.microsoft.com/office/powerpoint/2010/main" val="4169608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BDFB9-C8DC-638B-2316-FB1F254CB9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EC1B25-ECA1-65FA-FACF-5DD9A2DB923E}"/>
              </a:ext>
            </a:extLst>
          </p:cNvPr>
          <p:cNvSpPr>
            <a:spLocks noGrp="1"/>
          </p:cNvSpPr>
          <p:nvPr>
            <p:ph type="title"/>
          </p:nvPr>
        </p:nvSpPr>
        <p:spPr>
          <a:xfrm>
            <a:off x="418548" y="199473"/>
            <a:ext cx="10515600" cy="596694"/>
          </a:xfrm>
        </p:spPr>
        <p:txBody>
          <a:bodyPr>
            <a:normAutofit/>
          </a:bodyPr>
          <a:lstStyle/>
          <a:p>
            <a:pPr rtl="0">
              <a:spcBef>
                <a:spcPts val="1400"/>
              </a:spcBef>
              <a:spcAft>
                <a:spcPts val="400"/>
              </a:spcAft>
            </a:pPr>
            <a:r>
              <a:rPr lang="en-US" sz="2400" b="1" i="0" u="none" strike="noStrike" dirty="0">
                <a:solidFill>
                  <a:srgbClr val="000000"/>
                </a:solidFill>
                <a:effectLst/>
              </a:rPr>
              <a:t>LLM Calls via </a:t>
            </a:r>
            <a:r>
              <a:rPr lang="en-US" sz="2400" b="1" i="0" u="none" strike="noStrike" dirty="0" err="1">
                <a:solidFill>
                  <a:srgbClr val="000000"/>
                </a:solidFill>
                <a:effectLst/>
              </a:rPr>
              <a:t>LangChain</a:t>
            </a:r>
            <a:endParaRPr lang="en-US" sz="2400" b="1" dirty="0">
              <a:effectLst/>
            </a:endParaRPr>
          </a:p>
        </p:txBody>
      </p:sp>
      <p:sp>
        <p:nvSpPr>
          <p:cNvPr id="5" name="TextBox 4">
            <a:extLst>
              <a:ext uri="{FF2B5EF4-FFF2-40B4-BE49-F238E27FC236}">
                <a16:creationId xmlns:a16="http://schemas.microsoft.com/office/drawing/2014/main" id="{E21565B4-770F-B208-1FFB-5B95E8FB668D}"/>
              </a:ext>
            </a:extLst>
          </p:cNvPr>
          <p:cNvSpPr txBox="1"/>
          <p:nvPr/>
        </p:nvSpPr>
        <p:spPr>
          <a:xfrm>
            <a:off x="958574" y="5320748"/>
            <a:ext cx="10547626" cy="8706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800" b="1" i="0" u="none" strike="noStrike" dirty="0">
                <a:solidFill>
                  <a:srgbClr val="000000"/>
                </a:solidFill>
                <a:effectLst/>
                <a:latin typeface="Century Gothic" panose="020B0502020202020204" pitchFamily="34" charset="0"/>
              </a:rPr>
              <a:t>Purpose</a:t>
            </a:r>
            <a:r>
              <a:rPr lang="en-US" sz="1800" b="0" i="0" u="none" strike="noStrike" dirty="0">
                <a:solidFill>
                  <a:srgbClr val="000000"/>
                </a:solidFill>
                <a:effectLst/>
                <a:latin typeface="Century Gothic" panose="020B0502020202020204" pitchFamily="34" charset="0"/>
              </a:rPr>
              <a:t>: Leverages Large Language Models (LLMs) for generating responses and performing complex tasks.</a:t>
            </a:r>
            <a:endParaRPr lang="en-US" dirty="0">
              <a:latin typeface="Century Gothic" panose="020B0502020202020204" pitchFamily="34" charset="0"/>
            </a:endParaRPr>
          </a:p>
        </p:txBody>
      </p:sp>
      <p:sp>
        <p:nvSpPr>
          <p:cNvPr id="3" name="AutoShape 2">
            <a:extLst>
              <a:ext uri="{FF2B5EF4-FFF2-40B4-BE49-F238E27FC236}">
                <a16:creationId xmlns:a16="http://schemas.microsoft.com/office/drawing/2014/main" id="{D00B9359-1B5F-A3C7-10FC-3AF1C789737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1CF3627A-3B4E-BD1B-AF81-0420FBA529B2}"/>
              </a:ext>
            </a:extLst>
          </p:cNvPr>
          <p:cNvPicPr>
            <a:picLocks noChangeAspect="1"/>
          </p:cNvPicPr>
          <p:nvPr/>
        </p:nvPicPr>
        <p:blipFill>
          <a:blip r:embed="rId2"/>
          <a:stretch>
            <a:fillRect/>
          </a:stretch>
        </p:blipFill>
        <p:spPr>
          <a:xfrm>
            <a:off x="1382486" y="1095024"/>
            <a:ext cx="9056914" cy="3467621"/>
          </a:xfrm>
          <a:prstGeom prst="rect">
            <a:avLst/>
          </a:prstGeom>
        </p:spPr>
      </p:pic>
    </p:spTree>
    <p:extLst>
      <p:ext uri="{BB962C8B-B14F-4D97-AF65-F5344CB8AC3E}">
        <p14:creationId xmlns:p14="http://schemas.microsoft.com/office/powerpoint/2010/main" val="2165090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C232B-4498-F33D-F856-00762C838AD8}"/>
            </a:ext>
          </a:extLst>
        </p:cNvPr>
        <p:cNvGrpSpPr/>
        <p:nvPr/>
      </p:nvGrpSpPr>
      <p:grpSpPr>
        <a:xfrm>
          <a:off x="0" y="0"/>
          <a:ext cx="0" cy="0"/>
          <a:chOff x="0" y="0"/>
          <a:chExt cx="0" cy="0"/>
        </a:xfrm>
      </p:grpSpPr>
      <p:sp>
        <p:nvSpPr>
          <p:cNvPr id="20" name="Title 1">
            <a:extLst>
              <a:ext uri="{FF2B5EF4-FFF2-40B4-BE49-F238E27FC236}">
                <a16:creationId xmlns:a16="http://schemas.microsoft.com/office/drawing/2014/main" id="{82CC4F8D-F1C9-88FA-5736-67D2B88D816C}"/>
              </a:ext>
            </a:extLst>
          </p:cNvPr>
          <p:cNvSpPr txBox="1">
            <a:spLocks/>
          </p:cNvSpPr>
          <p:nvPr/>
        </p:nvSpPr>
        <p:spPr>
          <a:xfrm>
            <a:off x="355124" y="224093"/>
            <a:ext cx="10515600" cy="5746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a:lstStyle>
          <a:p>
            <a:r>
              <a:rPr lang="en-US" sz="2400" b="1" i="0" u="none" strike="noStrike" dirty="0">
                <a:solidFill>
                  <a:srgbClr val="000000"/>
                </a:solidFill>
                <a:effectLst/>
              </a:rPr>
              <a:t>LLM Calls via </a:t>
            </a:r>
            <a:r>
              <a:rPr lang="en-US" sz="2400" b="1" i="0" u="none" strike="noStrike" dirty="0" err="1">
                <a:solidFill>
                  <a:srgbClr val="000000"/>
                </a:solidFill>
                <a:effectLst/>
              </a:rPr>
              <a:t>LangChain</a:t>
            </a:r>
            <a:endParaRPr lang="en-US" sz="2400" dirty="0">
              <a:latin typeface="Century Gothic"/>
            </a:endParaRPr>
          </a:p>
        </p:txBody>
      </p:sp>
      <p:sp>
        <p:nvSpPr>
          <p:cNvPr id="21" name="TextBox 20">
            <a:extLst>
              <a:ext uri="{FF2B5EF4-FFF2-40B4-BE49-F238E27FC236}">
                <a16:creationId xmlns:a16="http://schemas.microsoft.com/office/drawing/2014/main" id="{97150A7D-D657-998A-817F-3AEC35788B83}"/>
              </a:ext>
            </a:extLst>
          </p:cNvPr>
          <p:cNvSpPr txBox="1"/>
          <p:nvPr/>
        </p:nvSpPr>
        <p:spPr>
          <a:xfrm>
            <a:off x="393491" y="1239666"/>
            <a:ext cx="6097604" cy="495264"/>
          </a:xfrm>
          <a:prstGeom prst="rect">
            <a:avLst/>
          </a:prstGeom>
          <a:noFill/>
        </p:spPr>
        <p:txBody>
          <a:bodyPr wrap="square">
            <a:spAutoFit/>
          </a:bodyPr>
          <a:lstStyle/>
          <a:p>
            <a:pPr>
              <a:lnSpc>
                <a:spcPct val="150000"/>
              </a:lnSpc>
            </a:pPr>
            <a:r>
              <a:rPr lang="en-IN" sz="2000" b="1" dirty="0">
                <a:latin typeface="Century Gothic"/>
              </a:rPr>
              <a:t>Components</a:t>
            </a:r>
            <a:r>
              <a:rPr lang="en-IN" sz="2000" dirty="0">
                <a:latin typeface="Century Gothic"/>
              </a:rPr>
              <a:t>:</a:t>
            </a:r>
          </a:p>
        </p:txBody>
      </p:sp>
      <p:grpSp>
        <p:nvGrpSpPr>
          <p:cNvPr id="80" name="Group 79">
            <a:extLst>
              <a:ext uri="{FF2B5EF4-FFF2-40B4-BE49-F238E27FC236}">
                <a16:creationId xmlns:a16="http://schemas.microsoft.com/office/drawing/2014/main" id="{19E374F4-FDBC-4D52-72E4-94892FFF0713}"/>
              </a:ext>
            </a:extLst>
          </p:cNvPr>
          <p:cNvGrpSpPr/>
          <p:nvPr/>
        </p:nvGrpSpPr>
        <p:grpSpPr>
          <a:xfrm>
            <a:off x="2869027" y="2225346"/>
            <a:ext cx="2692280" cy="2399225"/>
            <a:chOff x="3633619" y="2079476"/>
            <a:chExt cx="2352644" cy="2055917"/>
          </a:xfrm>
        </p:grpSpPr>
        <p:sp>
          <p:nvSpPr>
            <p:cNvPr id="24" name="Freeform 6">
              <a:extLst>
                <a:ext uri="{FF2B5EF4-FFF2-40B4-BE49-F238E27FC236}">
                  <a16:creationId xmlns:a16="http://schemas.microsoft.com/office/drawing/2014/main" id="{157B6903-C440-869B-B4AC-489372557477}"/>
                </a:ext>
              </a:extLst>
            </p:cNvPr>
            <p:cNvSpPr>
              <a:spLocks/>
            </p:cNvSpPr>
            <p:nvPr/>
          </p:nvSpPr>
          <p:spPr bwMode="auto">
            <a:xfrm>
              <a:off x="3633619" y="2187648"/>
              <a:ext cx="2352644" cy="1947745"/>
            </a:xfrm>
            <a:custGeom>
              <a:avLst/>
              <a:gdLst>
                <a:gd name="T0" fmla="*/ 1170 w 1355"/>
                <a:gd name="T1" fmla="*/ 1122 h 1122"/>
                <a:gd name="T2" fmla="*/ 0 w 1355"/>
                <a:gd name="T3" fmla="*/ 1122 h 1122"/>
                <a:gd name="T4" fmla="*/ 0 w 1355"/>
                <a:gd name="T5" fmla="*/ 185 h 1122"/>
                <a:gd name="T6" fmla="*/ 185 w 1355"/>
                <a:gd name="T7" fmla="*/ 0 h 1122"/>
                <a:gd name="T8" fmla="*/ 1355 w 1355"/>
                <a:gd name="T9" fmla="*/ 0 h 1122"/>
                <a:gd name="T10" fmla="*/ 1355 w 1355"/>
                <a:gd name="T11" fmla="*/ 937 h 1122"/>
                <a:gd name="T12" fmla="*/ 1170 w 1355"/>
                <a:gd name="T13" fmla="*/ 1122 h 1122"/>
              </a:gdLst>
              <a:ahLst/>
              <a:cxnLst>
                <a:cxn ang="0">
                  <a:pos x="T0" y="T1"/>
                </a:cxn>
                <a:cxn ang="0">
                  <a:pos x="T2" y="T3"/>
                </a:cxn>
                <a:cxn ang="0">
                  <a:pos x="T4" y="T5"/>
                </a:cxn>
                <a:cxn ang="0">
                  <a:pos x="T6" y="T7"/>
                </a:cxn>
                <a:cxn ang="0">
                  <a:pos x="T8" y="T9"/>
                </a:cxn>
                <a:cxn ang="0">
                  <a:pos x="T10" y="T11"/>
                </a:cxn>
                <a:cxn ang="0">
                  <a:pos x="T12" y="T13"/>
                </a:cxn>
              </a:cxnLst>
              <a:rect l="0" t="0" r="r" b="b"/>
              <a:pathLst>
                <a:path w="1355" h="1122">
                  <a:moveTo>
                    <a:pt x="1170" y="1122"/>
                  </a:moveTo>
                  <a:cubicBezTo>
                    <a:pt x="0" y="1122"/>
                    <a:pt x="0" y="1122"/>
                    <a:pt x="0" y="1122"/>
                  </a:cubicBezTo>
                  <a:cubicBezTo>
                    <a:pt x="0" y="185"/>
                    <a:pt x="0" y="185"/>
                    <a:pt x="0" y="185"/>
                  </a:cubicBezTo>
                  <a:cubicBezTo>
                    <a:pt x="0" y="83"/>
                    <a:pt x="82" y="0"/>
                    <a:pt x="185" y="0"/>
                  </a:cubicBezTo>
                  <a:cubicBezTo>
                    <a:pt x="1355" y="0"/>
                    <a:pt x="1355" y="0"/>
                    <a:pt x="1355" y="0"/>
                  </a:cubicBezTo>
                  <a:cubicBezTo>
                    <a:pt x="1355" y="937"/>
                    <a:pt x="1355" y="937"/>
                    <a:pt x="1355" y="937"/>
                  </a:cubicBezTo>
                  <a:cubicBezTo>
                    <a:pt x="1355" y="1039"/>
                    <a:pt x="1272" y="1122"/>
                    <a:pt x="1170" y="112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62626"/>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F43D1D1E-A38D-6A78-7A95-B33B95F3D01A}"/>
                </a:ext>
              </a:extLst>
            </p:cNvPr>
            <p:cNvSpPr/>
            <p:nvPr/>
          </p:nvSpPr>
          <p:spPr>
            <a:xfrm>
              <a:off x="3672136" y="2893413"/>
              <a:ext cx="2313483" cy="1156759"/>
            </a:xfrm>
            <a:prstGeom prst="rect">
              <a:avLst/>
            </a:prstGeom>
          </p:spPr>
          <p:txBody>
            <a:bodyPr wrap="square" lIns="0" tIns="0" rIns="0" bIns="0" anchor="ctr">
              <a:spAutoFit/>
            </a:bodyPr>
            <a:lstStyle/>
            <a:p>
              <a:pPr marR="0" lvl="0" algn="ctr" defTabSz="914400" rtl="0" eaLnBrk="1" fontAlgn="auto" latinLnBrk="0" hangingPunct="1">
                <a:lnSpc>
                  <a:spcPct val="150000"/>
                </a:lnSpc>
                <a:spcBef>
                  <a:spcPts val="0"/>
                </a:spcBef>
                <a:spcAft>
                  <a:spcPts val="0"/>
                </a:spcAft>
                <a:buClrTx/>
                <a:buSzTx/>
                <a:tabLst/>
                <a:defRPr/>
              </a:pPr>
              <a:r>
                <a:rPr lang="en-US" sz="1200" b="0" i="0" u="none" strike="noStrike" dirty="0">
                  <a:solidFill>
                    <a:srgbClr val="000000"/>
                  </a:solidFill>
                  <a:effectLst/>
                  <a:latin typeface="Century Gothic" panose="020B0502020202020204" pitchFamily="34" charset="0"/>
                </a:rPr>
                <a:t>The system can call local actions and tools via </a:t>
              </a:r>
              <a:r>
                <a:rPr lang="en-US" sz="1200" b="1" i="0" u="none" strike="noStrike" dirty="0" err="1">
                  <a:solidFill>
                    <a:srgbClr val="000000"/>
                  </a:solidFill>
                  <a:effectLst/>
                  <a:latin typeface="Century Gothic" panose="020B0502020202020204" pitchFamily="34" charset="0"/>
                </a:rPr>
                <a:t>LangChain</a:t>
              </a:r>
              <a:r>
                <a:rPr lang="en-US" sz="1200" b="0" i="0" u="none" strike="noStrike" dirty="0">
                  <a:solidFill>
                    <a:srgbClr val="000000"/>
                  </a:solidFill>
                  <a:effectLst/>
                  <a:latin typeface="Century Gothic" panose="020B0502020202020204" pitchFamily="34" charset="0"/>
                </a:rPr>
                <a:t>, such as retrieving data from a local database or performing specific computations</a:t>
              </a:r>
              <a:endParaRPr kumimoji="0" lang="tr-TR" altLang="x-none" sz="1200" b="0" i="0" u="none" strike="noStrike" kern="1200" cap="none" spc="0" normalizeH="0" baseline="0" noProof="0" dirty="0">
                <a:ln>
                  <a:noFill/>
                </a:ln>
                <a:solidFill>
                  <a:srgbClr val="262626">
                    <a:lumMod val="75000"/>
                    <a:lumOff val="25000"/>
                  </a:srgbClr>
                </a:solidFill>
                <a:effectLst/>
                <a:uLnTx/>
                <a:uFillTx/>
                <a:latin typeface="Century Gothic" panose="020B0502020202020204" pitchFamily="34" charset="0"/>
                <a:ea typeface="+mn-ea"/>
                <a:cs typeface="+mn-cs"/>
              </a:endParaRPr>
            </a:p>
          </p:txBody>
        </p:sp>
        <p:sp>
          <p:nvSpPr>
            <p:cNvPr id="26" name="Rectangle 25">
              <a:extLst>
                <a:ext uri="{FF2B5EF4-FFF2-40B4-BE49-F238E27FC236}">
                  <a16:creationId xmlns:a16="http://schemas.microsoft.com/office/drawing/2014/main" id="{D049D624-B067-C37A-4F8C-ABD3D8249FEF}"/>
                </a:ext>
              </a:extLst>
            </p:cNvPr>
            <p:cNvSpPr/>
            <p:nvPr/>
          </p:nvSpPr>
          <p:spPr>
            <a:xfrm>
              <a:off x="4017519" y="2556747"/>
              <a:ext cx="1579708" cy="158242"/>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Century Gothic" panose="020B0502020202020204" pitchFamily="34" charset="0"/>
                </a:rPr>
                <a:t>Local action &amp; tools</a:t>
              </a:r>
              <a:endParaRPr kumimoji="0" lang="tr-TR" altLang="x-none" sz="1200" b="1" i="0" u="none" strike="noStrike" kern="1200" cap="none" spc="0" normalizeH="0" baseline="0" noProof="0" dirty="0">
                <a:ln>
                  <a:noFill/>
                </a:ln>
                <a:solidFill>
                  <a:srgbClr val="262626">
                    <a:lumMod val="75000"/>
                    <a:lumOff val="25000"/>
                  </a:srgbClr>
                </a:solidFill>
                <a:effectLst/>
                <a:uLnTx/>
                <a:uFillTx/>
                <a:latin typeface="Century Gothic" panose="020B0502020202020204" pitchFamily="34" charset="0"/>
                <a:ea typeface="+mn-ea"/>
                <a:cs typeface="+mn-cs"/>
              </a:endParaRPr>
            </a:p>
          </p:txBody>
        </p:sp>
        <p:pic>
          <p:nvPicPr>
            <p:cNvPr id="74" name="Picture 73" descr="A blue computer server with red and yellow buttons&#10;&#10;AI-generated content may be incorrect.">
              <a:extLst>
                <a:ext uri="{FF2B5EF4-FFF2-40B4-BE49-F238E27FC236}">
                  <a16:creationId xmlns:a16="http://schemas.microsoft.com/office/drawing/2014/main" id="{F51D7E07-20B3-F834-DB44-609D2ABA9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4962" y="2079476"/>
              <a:ext cx="413353" cy="413353"/>
            </a:xfrm>
            <a:prstGeom prst="rect">
              <a:avLst/>
            </a:prstGeom>
          </p:spPr>
        </p:pic>
      </p:grpSp>
      <p:grpSp>
        <p:nvGrpSpPr>
          <p:cNvPr id="81" name="Group 80">
            <a:extLst>
              <a:ext uri="{FF2B5EF4-FFF2-40B4-BE49-F238E27FC236}">
                <a16:creationId xmlns:a16="http://schemas.microsoft.com/office/drawing/2014/main" id="{657B4038-F20F-2352-0C75-AE8D3D808056}"/>
              </a:ext>
            </a:extLst>
          </p:cNvPr>
          <p:cNvGrpSpPr/>
          <p:nvPr/>
        </p:nvGrpSpPr>
        <p:grpSpPr>
          <a:xfrm>
            <a:off x="6574895" y="2182153"/>
            <a:ext cx="2704001" cy="2376754"/>
            <a:chOff x="6344161" y="2024403"/>
            <a:chExt cx="2362886" cy="2089217"/>
          </a:xfrm>
        </p:grpSpPr>
        <p:sp>
          <p:nvSpPr>
            <p:cNvPr id="40" name="Freeform 6">
              <a:extLst>
                <a:ext uri="{FF2B5EF4-FFF2-40B4-BE49-F238E27FC236}">
                  <a16:creationId xmlns:a16="http://schemas.microsoft.com/office/drawing/2014/main" id="{6ED1F7F3-183D-BF93-F51E-6AB8AF582AFB}"/>
                </a:ext>
              </a:extLst>
            </p:cNvPr>
            <p:cNvSpPr>
              <a:spLocks/>
            </p:cNvSpPr>
            <p:nvPr/>
          </p:nvSpPr>
          <p:spPr bwMode="auto">
            <a:xfrm>
              <a:off x="6344161" y="2165875"/>
              <a:ext cx="2352644" cy="1947745"/>
            </a:xfrm>
            <a:custGeom>
              <a:avLst/>
              <a:gdLst>
                <a:gd name="T0" fmla="*/ 1170 w 1355"/>
                <a:gd name="T1" fmla="*/ 1122 h 1122"/>
                <a:gd name="T2" fmla="*/ 0 w 1355"/>
                <a:gd name="T3" fmla="*/ 1122 h 1122"/>
                <a:gd name="T4" fmla="*/ 0 w 1355"/>
                <a:gd name="T5" fmla="*/ 185 h 1122"/>
                <a:gd name="T6" fmla="*/ 185 w 1355"/>
                <a:gd name="T7" fmla="*/ 0 h 1122"/>
                <a:gd name="T8" fmla="*/ 1355 w 1355"/>
                <a:gd name="T9" fmla="*/ 0 h 1122"/>
                <a:gd name="T10" fmla="*/ 1355 w 1355"/>
                <a:gd name="T11" fmla="*/ 937 h 1122"/>
                <a:gd name="T12" fmla="*/ 1170 w 1355"/>
                <a:gd name="T13" fmla="*/ 1122 h 1122"/>
              </a:gdLst>
              <a:ahLst/>
              <a:cxnLst>
                <a:cxn ang="0">
                  <a:pos x="T0" y="T1"/>
                </a:cxn>
                <a:cxn ang="0">
                  <a:pos x="T2" y="T3"/>
                </a:cxn>
                <a:cxn ang="0">
                  <a:pos x="T4" y="T5"/>
                </a:cxn>
                <a:cxn ang="0">
                  <a:pos x="T6" y="T7"/>
                </a:cxn>
                <a:cxn ang="0">
                  <a:pos x="T8" y="T9"/>
                </a:cxn>
                <a:cxn ang="0">
                  <a:pos x="T10" y="T11"/>
                </a:cxn>
                <a:cxn ang="0">
                  <a:pos x="T12" y="T13"/>
                </a:cxn>
              </a:cxnLst>
              <a:rect l="0" t="0" r="r" b="b"/>
              <a:pathLst>
                <a:path w="1355" h="1122">
                  <a:moveTo>
                    <a:pt x="1170" y="1122"/>
                  </a:moveTo>
                  <a:cubicBezTo>
                    <a:pt x="0" y="1122"/>
                    <a:pt x="0" y="1122"/>
                    <a:pt x="0" y="1122"/>
                  </a:cubicBezTo>
                  <a:cubicBezTo>
                    <a:pt x="0" y="185"/>
                    <a:pt x="0" y="185"/>
                    <a:pt x="0" y="185"/>
                  </a:cubicBezTo>
                  <a:cubicBezTo>
                    <a:pt x="0" y="83"/>
                    <a:pt x="82" y="0"/>
                    <a:pt x="185" y="0"/>
                  </a:cubicBezTo>
                  <a:cubicBezTo>
                    <a:pt x="1355" y="0"/>
                    <a:pt x="1355" y="0"/>
                    <a:pt x="1355" y="0"/>
                  </a:cubicBezTo>
                  <a:cubicBezTo>
                    <a:pt x="1355" y="937"/>
                    <a:pt x="1355" y="937"/>
                    <a:pt x="1355" y="937"/>
                  </a:cubicBezTo>
                  <a:cubicBezTo>
                    <a:pt x="1355" y="1039"/>
                    <a:pt x="1272" y="1122"/>
                    <a:pt x="1170" y="112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62626"/>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767FF42F-4F37-8A21-12A0-8A663258B905}"/>
                </a:ext>
              </a:extLst>
            </p:cNvPr>
            <p:cNvSpPr/>
            <p:nvPr/>
          </p:nvSpPr>
          <p:spPr>
            <a:xfrm>
              <a:off x="6393564" y="3110064"/>
              <a:ext cx="2313483" cy="919396"/>
            </a:xfrm>
            <a:prstGeom prst="rect">
              <a:avLst/>
            </a:prstGeom>
          </p:spPr>
          <p:txBody>
            <a:bodyPr wrap="square" lIns="0" tIns="0" rIns="0" bIns="0" anchor="ctr">
              <a:spAutoFit/>
            </a:bodyPr>
            <a:lstStyle/>
            <a:p>
              <a:pPr marR="0" lvl="0" algn="ctr" defTabSz="914400" rtl="0" eaLnBrk="1" fontAlgn="auto" latinLnBrk="0" hangingPunct="1">
                <a:lnSpc>
                  <a:spcPct val="150000"/>
                </a:lnSpc>
                <a:spcBef>
                  <a:spcPts val="0"/>
                </a:spcBef>
                <a:spcAft>
                  <a:spcPts val="0"/>
                </a:spcAft>
                <a:buClrTx/>
                <a:buSzTx/>
                <a:tabLst/>
                <a:defRPr/>
              </a:pPr>
              <a:r>
                <a:rPr lang="en-US" sz="1200" b="0" i="0" u="none" strike="noStrike" dirty="0">
                  <a:solidFill>
                    <a:srgbClr val="000000"/>
                  </a:solidFill>
                  <a:effectLst/>
                  <a:latin typeface="Century Gothic" panose="020B0502020202020204" pitchFamily="34" charset="0"/>
                </a:rPr>
                <a:t>The system can also integrate with external tools and services, such as </a:t>
              </a:r>
              <a:r>
                <a:rPr lang="en-US" sz="1200" b="1" i="0" u="none" strike="noStrike" dirty="0">
                  <a:solidFill>
                    <a:srgbClr val="000000"/>
                  </a:solidFill>
                  <a:effectLst/>
                  <a:latin typeface="Century Gothic" panose="020B0502020202020204" pitchFamily="34" charset="0"/>
                </a:rPr>
                <a:t>Zapier</a:t>
              </a:r>
              <a:r>
                <a:rPr lang="en-US" sz="1200" b="0" i="0" u="none" strike="noStrike" dirty="0">
                  <a:solidFill>
                    <a:srgbClr val="000000"/>
                  </a:solidFill>
                  <a:effectLst/>
                  <a:latin typeface="Century Gothic" panose="020B0502020202020204" pitchFamily="34" charset="0"/>
                </a:rPr>
                <a:t>, to automate workflows or interact with third-party APIs.</a:t>
              </a:r>
              <a:endParaRPr kumimoji="0" lang="tr-TR" altLang="x-none" sz="1200" b="0" i="0" u="none" strike="noStrike" kern="1200" cap="none" spc="0" normalizeH="0" baseline="0" noProof="0" dirty="0">
                <a:ln>
                  <a:noFill/>
                </a:ln>
                <a:solidFill>
                  <a:srgbClr val="262626">
                    <a:lumMod val="75000"/>
                    <a:lumOff val="25000"/>
                  </a:srgbClr>
                </a:solidFill>
                <a:effectLst/>
                <a:uLnTx/>
                <a:uFillTx/>
                <a:latin typeface="Century Gothic" panose="020B0502020202020204" pitchFamily="34" charset="0"/>
                <a:ea typeface="+mn-ea"/>
                <a:cs typeface="+mn-cs"/>
              </a:endParaRPr>
            </a:p>
          </p:txBody>
        </p:sp>
        <p:sp>
          <p:nvSpPr>
            <p:cNvPr id="42" name="Rectangle 41">
              <a:extLst>
                <a:ext uri="{FF2B5EF4-FFF2-40B4-BE49-F238E27FC236}">
                  <a16:creationId xmlns:a16="http://schemas.microsoft.com/office/drawing/2014/main" id="{C4919359-803C-038C-7287-966DF37DFBDE}"/>
                </a:ext>
              </a:extLst>
            </p:cNvPr>
            <p:cNvSpPr/>
            <p:nvPr/>
          </p:nvSpPr>
          <p:spPr>
            <a:xfrm>
              <a:off x="6585375" y="2564497"/>
              <a:ext cx="1890872" cy="316484"/>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Century Gothic" panose="020B0502020202020204" pitchFamily="34" charset="0"/>
                </a:rPr>
                <a:t>External actions &amp; tools (e.g., Zapier)</a:t>
              </a:r>
              <a:endParaRPr kumimoji="0" lang="tr-TR" altLang="x-none" sz="1200" b="1" i="0" u="none" strike="noStrike" kern="1200" cap="none" spc="0" normalizeH="0" baseline="0" noProof="0" dirty="0">
                <a:ln>
                  <a:noFill/>
                </a:ln>
                <a:solidFill>
                  <a:srgbClr val="262626">
                    <a:lumMod val="75000"/>
                    <a:lumOff val="25000"/>
                  </a:srgbClr>
                </a:solidFill>
                <a:effectLst/>
                <a:uLnTx/>
                <a:uFillTx/>
                <a:latin typeface="Century Gothic" panose="020B0502020202020204" pitchFamily="34" charset="0"/>
                <a:ea typeface="+mn-ea"/>
                <a:cs typeface="+mn-cs"/>
              </a:endParaRPr>
            </a:p>
          </p:txBody>
        </p:sp>
        <p:pic>
          <p:nvPicPr>
            <p:cNvPr id="76" name="Picture 75" descr="A screen shot of a phone with a gear&#10;&#10;AI-generated content may be incorrect.">
              <a:extLst>
                <a:ext uri="{FF2B5EF4-FFF2-40B4-BE49-F238E27FC236}">
                  <a16:creationId xmlns:a16="http://schemas.microsoft.com/office/drawing/2014/main" id="{635870C2-10EB-2A12-A8ED-A325112DB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9288" y="2024403"/>
              <a:ext cx="435769" cy="435769"/>
            </a:xfrm>
            <a:prstGeom prst="rect">
              <a:avLst/>
            </a:prstGeom>
          </p:spPr>
        </p:pic>
      </p:grpSp>
      <p:sp>
        <p:nvSpPr>
          <p:cNvPr id="3" name="TextBox 2">
            <a:extLst>
              <a:ext uri="{FF2B5EF4-FFF2-40B4-BE49-F238E27FC236}">
                <a16:creationId xmlns:a16="http://schemas.microsoft.com/office/drawing/2014/main" id="{1FCF448F-5377-27E6-4EF3-F0E3FA857EC3}"/>
              </a:ext>
            </a:extLst>
          </p:cNvPr>
          <p:cNvSpPr txBox="1"/>
          <p:nvPr/>
        </p:nvSpPr>
        <p:spPr>
          <a:xfrm>
            <a:off x="401854" y="5006130"/>
            <a:ext cx="11456470" cy="2248757"/>
          </a:xfrm>
          <a:prstGeom prst="rect">
            <a:avLst/>
          </a:prstGeom>
          <a:noFill/>
        </p:spPr>
        <p:txBody>
          <a:bodyPr wrap="square">
            <a:spAutoFit/>
          </a:bodyPr>
          <a:lstStyle/>
          <a:p>
            <a:pPr>
              <a:lnSpc>
                <a:spcPct val="160000"/>
              </a:lnSpc>
            </a:pPr>
            <a:r>
              <a:rPr lang="en-US" b="1" dirty="0">
                <a:latin typeface="Century Gothic"/>
                <a:ea typeface="Roboto"/>
                <a:cs typeface="Roboto"/>
              </a:rPr>
              <a:t>Workflow</a:t>
            </a:r>
            <a:r>
              <a:rPr lang="en-US" dirty="0">
                <a:latin typeface="Century Gothic"/>
                <a:ea typeface="Roboto"/>
                <a:cs typeface="Roboto"/>
              </a:rPr>
              <a:t>: When the system needs to generate a response or perform a complex task, it makes calls to an LLM via LangChain. This allows the chatbot to leverage the LLM’s capabilities for natural language understanding, generation, and task execution, while also integrating with local and external tools for additional functionality.</a:t>
            </a:r>
          </a:p>
          <a:p>
            <a:pPr>
              <a:lnSpc>
                <a:spcPct val="160000"/>
              </a:lnSpc>
            </a:pPr>
            <a:endParaRPr lang="en-US" dirty="0">
              <a:latin typeface="Century Gothic"/>
            </a:endParaRPr>
          </a:p>
        </p:txBody>
      </p:sp>
    </p:spTree>
    <p:extLst>
      <p:ext uri="{BB962C8B-B14F-4D97-AF65-F5344CB8AC3E}">
        <p14:creationId xmlns:p14="http://schemas.microsoft.com/office/powerpoint/2010/main" val="344840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A34BE6-74F4-E80A-9303-76D585676AF3}"/>
              </a:ext>
            </a:extLst>
          </p:cNvPr>
          <p:cNvSpPr txBox="1">
            <a:spLocks/>
          </p:cNvSpPr>
          <p:nvPr/>
        </p:nvSpPr>
        <p:spPr>
          <a:xfrm>
            <a:off x="355124" y="224093"/>
            <a:ext cx="10515600" cy="5746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a:lstStyle>
          <a:p>
            <a:r>
              <a:rPr lang="en-US" sz="2400" b="1" i="0" u="none" strike="noStrike" dirty="0">
                <a:solidFill>
                  <a:srgbClr val="000000"/>
                </a:solidFill>
                <a:effectLst/>
              </a:rPr>
              <a:t>Designing Guardrails for </a:t>
            </a:r>
            <a:r>
              <a:rPr lang="en-US" sz="2400" b="1" dirty="0">
                <a:solidFill>
                  <a:srgbClr val="000000"/>
                </a:solidFill>
              </a:rPr>
              <a:t>	Specific Use Cases</a:t>
            </a:r>
            <a:endParaRPr lang="en-US" sz="2400" dirty="0">
              <a:latin typeface="Century Gothic"/>
            </a:endParaRPr>
          </a:p>
        </p:txBody>
      </p:sp>
      <p:sp>
        <p:nvSpPr>
          <p:cNvPr id="8" name="TextBox 7">
            <a:extLst>
              <a:ext uri="{FF2B5EF4-FFF2-40B4-BE49-F238E27FC236}">
                <a16:creationId xmlns:a16="http://schemas.microsoft.com/office/drawing/2014/main" id="{D8612253-66C2-B85E-D6DF-E76509118AE1}"/>
              </a:ext>
            </a:extLst>
          </p:cNvPr>
          <p:cNvSpPr txBox="1"/>
          <p:nvPr/>
        </p:nvSpPr>
        <p:spPr>
          <a:xfrm>
            <a:off x="401854" y="871434"/>
            <a:ext cx="10984832" cy="870688"/>
          </a:xfrm>
          <a:prstGeom prst="rect">
            <a:avLst/>
          </a:prstGeom>
          <a:noFill/>
        </p:spPr>
        <p:txBody>
          <a:bodyPr wrap="square">
            <a:spAutoFit/>
          </a:bodyPr>
          <a:lstStyle/>
          <a:p>
            <a:pPr>
              <a:lnSpc>
                <a:spcPct val="150000"/>
              </a:lnSpc>
            </a:pPr>
            <a:r>
              <a:rPr lang="en-US" sz="1800" b="0" i="0" u="none" strike="noStrike" dirty="0">
                <a:solidFill>
                  <a:srgbClr val="000000"/>
                </a:solidFill>
                <a:effectLst/>
                <a:latin typeface="Century Gothic" panose="020B0502020202020204" pitchFamily="34" charset="0"/>
              </a:rPr>
              <a:t>To ensure the effectiveness, security, and ethical integrity of a chatbot, it is essential to establish well-defined guardrails. Below are the key principles to follow:</a:t>
            </a:r>
            <a:endParaRPr lang="en-US" dirty="0">
              <a:latin typeface="Century Gothic" panose="020B0502020202020204" pitchFamily="34" charset="0"/>
            </a:endParaRPr>
          </a:p>
        </p:txBody>
      </p:sp>
      <p:grpSp>
        <p:nvGrpSpPr>
          <p:cNvPr id="10" name="Group 9">
            <a:extLst>
              <a:ext uri="{FF2B5EF4-FFF2-40B4-BE49-F238E27FC236}">
                <a16:creationId xmlns:a16="http://schemas.microsoft.com/office/drawing/2014/main" id="{3EEEB90A-A70B-C78F-C718-74BD1489FBA9}"/>
              </a:ext>
            </a:extLst>
          </p:cNvPr>
          <p:cNvGrpSpPr/>
          <p:nvPr/>
        </p:nvGrpSpPr>
        <p:grpSpPr>
          <a:xfrm>
            <a:off x="538900" y="1951178"/>
            <a:ext cx="5029200" cy="2229525"/>
            <a:chOff x="664029" y="1306285"/>
            <a:chExt cx="5029200" cy="2229525"/>
          </a:xfrm>
          <a:effectLst>
            <a:outerShdw blurRad="63500" sx="102000" sy="102000" algn="ctr" rotWithShape="0">
              <a:prstClr val="black">
                <a:alpha val="40000"/>
              </a:prstClr>
            </a:outerShdw>
          </a:effectLst>
          <a:scene3d>
            <a:camera prst="orthographicFront">
              <a:rot lat="0" lon="0" rev="0"/>
            </a:camera>
            <a:lightRig rig="glow" dir="t">
              <a:rot lat="0" lon="0" rev="4800000"/>
            </a:lightRig>
          </a:scene3d>
        </p:grpSpPr>
        <p:sp>
          <p:nvSpPr>
            <p:cNvPr id="11" name="Flowchart: Alternate Process 10">
              <a:extLst>
                <a:ext uri="{FF2B5EF4-FFF2-40B4-BE49-F238E27FC236}">
                  <a16:creationId xmlns:a16="http://schemas.microsoft.com/office/drawing/2014/main" id="{C1A40C9E-292F-7AD3-A767-D3CE1A2DE218}"/>
                </a:ext>
              </a:extLst>
            </p:cNvPr>
            <p:cNvSpPr/>
            <p:nvPr/>
          </p:nvSpPr>
          <p:spPr>
            <a:xfrm>
              <a:off x="664029" y="1306285"/>
              <a:ext cx="5029200" cy="2229525"/>
            </a:xfrm>
            <a:prstGeom prst="flowChartAlternateProcess">
              <a:avLst/>
            </a:prstGeom>
            <a:solidFill>
              <a:srgbClr val="FFFFFF"/>
            </a:solidFill>
            <a:ln w="28575">
              <a:solidFill>
                <a:schemeClr val="accent1">
                  <a:lumMod val="60000"/>
                  <a:lumOff val="40000"/>
                </a:schemeClr>
              </a:solidFill>
            </a:ln>
            <a:effectLst>
              <a:outerShdw blurRad="190500" dist="228600" dir="2700000" algn="ctr">
                <a:srgbClr val="000000">
                  <a:alpha val="30000"/>
                </a:srgbClr>
              </a:outerShdw>
            </a:effectLst>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31C93416-9EA0-C8D4-778B-88B9FF4D2F8F}"/>
                </a:ext>
              </a:extLst>
            </p:cNvPr>
            <p:cNvSpPr txBox="1"/>
            <p:nvPr/>
          </p:nvSpPr>
          <p:spPr>
            <a:xfrm>
              <a:off x="814646" y="1395987"/>
              <a:ext cx="4820374" cy="2046714"/>
            </a:xfrm>
            <a:prstGeom prst="rect">
              <a:avLst/>
            </a:prstGeom>
            <a:noFill/>
            <a:ln w="28575">
              <a:solidFill>
                <a:schemeClr val="accent1">
                  <a:lumMod val="60000"/>
                  <a:lumOff val="40000"/>
                </a:schemeClr>
              </a:solidFill>
            </a:ln>
            <a:effectLst>
              <a:outerShdw blurRad="190500" dist="228600" dir="2700000" algn="ctr">
                <a:srgbClr val="000000">
                  <a:alpha val="30000"/>
                </a:srgbClr>
              </a:outerShdw>
            </a:effectLst>
            <a:sp3d prstMaterial="matte">
              <a:bevelT w="127000" h="63500"/>
            </a:sp3d>
          </p:spPr>
          <p:txBody>
            <a:bodyPr wrap="square" rtlCol="0" anchor="ctr">
              <a:spAutoFit/>
            </a:bodyPr>
            <a:lstStyle/>
            <a:p>
              <a:pPr rtl="0" fontAlgn="base">
                <a:spcBef>
                  <a:spcPts val="900"/>
                </a:spcBef>
              </a:pPr>
              <a:r>
                <a:rPr lang="en-US" sz="1400" b="1" i="0" u="none" strike="noStrike" dirty="0">
                  <a:solidFill>
                    <a:srgbClr val="000000"/>
                  </a:solidFill>
                  <a:effectLst/>
                  <a:latin typeface="Century Gothic" panose="020B0502020202020204" pitchFamily="34" charset="0"/>
                </a:rPr>
                <a:t>Define Acceptable and Unacceptable Behavior</a:t>
              </a:r>
              <a:br>
                <a:rPr lang="en-US" sz="1400" b="1" i="0" u="none" strike="noStrike" dirty="0">
                  <a:solidFill>
                    <a:srgbClr val="000000"/>
                  </a:solidFill>
                  <a:effectLst/>
                  <a:latin typeface="Century Gothic" panose="020B0502020202020204" pitchFamily="34" charset="0"/>
                </a:rPr>
              </a:br>
              <a:br>
                <a:rPr lang="en-US" sz="1400" b="1" i="0" u="none" strike="noStrike" dirty="0">
                  <a:solidFill>
                    <a:srgbClr val="000000"/>
                  </a:solidFill>
                  <a:effectLst/>
                  <a:latin typeface="Century Gothic" panose="020B0502020202020204" pitchFamily="34" charset="0"/>
                </a:rPr>
              </a:br>
              <a:r>
                <a:rPr lang="en-US" sz="1400" b="0" i="0" u="none" strike="noStrike" dirty="0">
                  <a:solidFill>
                    <a:srgbClr val="000000"/>
                  </a:solidFill>
                  <a:effectLst/>
                  <a:latin typeface="Century Gothic" panose="020B0502020202020204" pitchFamily="34" charset="0"/>
                </a:rPr>
                <a:t>Clearly outline the chatbot’s intended functionality and limitations.</a:t>
              </a:r>
            </a:p>
            <a:p>
              <a:pPr rtl="0" fontAlgn="base">
                <a:spcBef>
                  <a:spcPts val="900"/>
                </a:spcBef>
              </a:pPr>
              <a:r>
                <a:rPr lang="en-US" sz="1400" b="0" i="0" u="none" strike="noStrike" dirty="0">
                  <a:solidFill>
                    <a:srgbClr val="000000"/>
                  </a:solidFill>
                  <a:effectLst/>
                  <a:latin typeface="Century Gothic" panose="020B0502020202020204" pitchFamily="34" charset="0"/>
                </a:rPr>
                <a:t>Ensure responses align with its purpose.</a:t>
              </a:r>
            </a:p>
            <a:p>
              <a:pPr rtl="0" fontAlgn="base">
                <a:spcBef>
                  <a:spcPts val="900"/>
                </a:spcBef>
              </a:pPr>
              <a:r>
                <a:rPr lang="en-US" sz="1400" b="1" i="0" u="none" strike="noStrike" dirty="0">
                  <a:solidFill>
                    <a:srgbClr val="000000"/>
                  </a:solidFill>
                  <a:effectLst/>
                  <a:latin typeface="Century Gothic" panose="020B0502020202020204" pitchFamily="34" charset="0"/>
                </a:rPr>
                <a:t>Example:</a:t>
              </a:r>
              <a:r>
                <a:rPr lang="en-US" sz="1400" b="0" i="0" u="none" strike="noStrike" dirty="0">
                  <a:solidFill>
                    <a:srgbClr val="000000"/>
                  </a:solidFill>
                  <a:effectLst/>
                  <a:latin typeface="Century Gothic" panose="020B0502020202020204" pitchFamily="34" charset="0"/>
                </a:rPr>
                <a:t> A customer service chatbot should provide informative and professional responses while avoiding personal opinions or speculative statements.</a:t>
              </a:r>
            </a:p>
          </p:txBody>
        </p:sp>
      </p:grpSp>
      <p:grpSp>
        <p:nvGrpSpPr>
          <p:cNvPr id="13" name="Group 12">
            <a:extLst>
              <a:ext uri="{FF2B5EF4-FFF2-40B4-BE49-F238E27FC236}">
                <a16:creationId xmlns:a16="http://schemas.microsoft.com/office/drawing/2014/main" id="{9564029E-D575-961E-FABF-FA43049743AF}"/>
              </a:ext>
            </a:extLst>
          </p:cNvPr>
          <p:cNvGrpSpPr/>
          <p:nvPr/>
        </p:nvGrpSpPr>
        <p:grpSpPr>
          <a:xfrm>
            <a:off x="6258369" y="2886354"/>
            <a:ext cx="5029200" cy="2229525"/>
            <a:chOff x="664029" y="1306285"/>
            <a:chExt cx="5029200" cy="2229525"/>
          </a:xfrm>
          <a:effectLst>
            <a:outerShdw blurRad="63500" sx="102000" sy="102000" algn="ctr" rotWithShape="0">
              <a:prstClr val="black">
                <a:alpha val="40000"/>
              </a:prstClr>
            </a:outerShdw>
          </a:effectLst>
          <a:scene3d>
            <a:camera prst="orthographicFront">
              <a:rot lat="0" lon="0" rev="0"/>
            </a:camera>
            <a:lightRig rig="glow" dir="t">
              <a:rot lat="0" lon="0" rev="4800000"/>
            </a:lightRig>
          </a:scene3d>
        </p:grpSpPr>
        <p:sp>
          <p:nvSpPr>
            <p:cNvPr id="14" name="Flowchart: Alternate Process 13">
              <a:extLst>
                <a:ext uri="{FF2B5EF4-FFF2-40B4-BE49-F238E27FC236}">
                  <a16:creationId xmlns:a16="http://schemas.microsoft.com/office/drawing/2014/main" id="{98767F72-4A78-19DC-B5FE-69AEFE4DDB4A}"/>
                </a:ext>
              </a:extLst>
            </p:cNvPr>
            <p:cNvSpPr/>
            <p:nvPr/>
          </p:nvSpPr>
          <p:spPr>
            <a:xfrm>
              <a:off x="664029" y="1306285"/>
              <a:ext cx="5029200" cy="2229525"/>
            </a:xfrm>
            <a:prstGeom prst="flowChartAlternateProcess">
              <a:avLst/>
            </a:prstGeom>
            <a:solidFill>
              <a:srgbClr val="FFFFFF"/>
            </a:solidFill>
            <a:ln w="28575">
              <a:solidFill>
                <a:schemeClr val="accent1">
                  <a:lumMod val="60000"/>
                  <a:lumOff val="40000"/>
                </a:schemeClr>
              </a:solidFill>
            </a:ln>
            <a:effectLst>
              <a:outerShdw blurRad="190500" dist="228600" dir="2700000" algn="ctr">
                <a:srgbClr val="000000">
                  <a:alpha val="30000"/>
                </a:srgbClr>
              </a:outerShdw>
            </a:effectLst>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EA8C6F86-8C4E-FE8E-4AAC-2B4EB525AF20}"/>
                </a:ext>
              </a:extLst>
            </p:cNvPr>
            <p:cNvSpPr txBox="1"/>
            <p:nvPr/>
          </p:nvSpPr>
          <p:spPr>
            <a:xfrm>
              <a:off x="766519" y="1472989"/>
              <a:ext cx="4820374" cy="1715854"/>
            </a:xfrm>
            <a:prstGeom prst="rect">
              <a:avLst/>
            </a:prstGeom>
            <a:noFill/>
            <a:ln w="28575">
              <a:solidFill>
                <a:schemeClr val="accent1">
                  <a:lumMod val="60000"/>
                  <a:lumOff val="40000"/>
                </a:schemeClr>
              </a:solidFill>
            </a:ln>
            <a:effectLst>
              <a:outerShdw blurRad="190500" dist="228600" dir="2700000" algn="ctr">
                <a:srgbClr val="000000">
                  <a:alpha val="30000"/>
                </a:srgbClr>
              </a:outerShdw>
            </a:effectLst>
            <a:sp3d prstMaterial="matte">
              <a:bevelT w="127000" h="63500"/>
            </a:sp3d>
          </p:spPr>
          <p:txBody>
            <a:bodyPr wrap="square" rtlCol="0">
              <a:spAutoFit/>
            </a:bodyPr>
            <a:lstStyle/>
            <a:p>
              <a:pPr rtl="0" fontAlgn="base">
                <a:spcBef>
                  <a:spcPts val="900"/>
                </a:spcBef>
              </a:pPr>
              <a:r>
                <a:rPr lang="en-US" sz="1400" b="1" i="0" u="none" strike="noStrike" dirty="0">
                  <a:solidFill>
                    <a:srgbClr val="000000"/>
                  </a:solidFill>
                  <a:effectLst/>
                  <a:latin typeface="Century Gothic" panose="020B0502020202020204" pitchFamily="34" charset="0"/>
                </a:rPr>
                <a:t>Implement Content Moderation</a:t>
              </a:r>
              <a:br>
                <a:rPr lang="en-US" sz="1400" b="1" i="0" u="none" strike="noStrike" dirty="0">
                  <a:solidFill>
                    <a:srgbClr val="000000"/>
                  </a:solidFill>
                  <a:effectLst/>
                  <a:latin typeface="Century Gothic" panose="020B0502020202020204" pitchFamily="34" charset="0"/>
                </a:rPr>
              </a:br>
              <a:br>
                <a:rPr lang="en-US" sz="1400" b="1" i="0" u="none" strike="noStrike" dirty="0">
                  <a:solidFill>
                    <a:srgbClr val="000000"/>
                  </a:solidFill>
                  <a:effectLst/>
                  <a:latin typeface="Century Gothic" panose="020B0502020202020204" pitchFamily="34" charset="0"/>
                </a:rPr>
              </a:br>
              <a:r>
                <a:rPr lang="en-US" sz="1400" b="0" i="0" u="none" strike="noStrike" dirty="0">
                  <a:solidFill>
                    <a:srgbClr val="000000"/>
                  </a:solidFill>
                  <a:effectLst/>
                  <a:latin typeface="Century Gothic" panose="020B0502020202020204" pitchFamily="34" charset="0"/>
                </a:rPr>
                <a:t>Utilize keyword filtering to block offensive, harmful, or inappropriate language.</a:t>
              </a:r>
            </a:p>
            <a:p>
              <a:pPr rtl="0" fontAlgn="base">
                <a:spcBef>
                  <a:spcPts val="900"/>
                </a:spcBef>
              </a:pPr>
              <a:r>
                <a:rPr lang="en-US" sz="1400" b="0" i="0" u="none" strike="noStrike" dirty="0">
                  <a:solidFill>
                    <a:srgbClr val="000000"/>
                  </a:solidFill>
                  <a:effectLst/>
                  <a:latin typeface="Century Gothic" panose="020B0502020202020204" pitchFamily="34" charset="0"/>
                </a:rPr>
                <a:t>Deploy Natural Language Processing (NLP) models to detect and mitigate biased, discriminatory, or misleading content.</a:t>
              </a:r>
            </a:p>
          </p:txBody>
        </p:sp>
      </p:grpSp>
      <p:grpSp>
        <p:nvGrpSpPr>
          <p:cNvPr id="16" name="Group 15">
            <a:extLst>
              <a:ext uri="{FF2B5EF4-FFF2-40B4-BE49-F238E27FC236}">
                <a16:creationId xmlns:a16="http://schemas.microsoft.com/office/drawing/2014/main" id="{8822F34C-422C-0893-DADF-6F850F6A9E9C}"/>
              </a:ext>
            </a:extLst>
          </p:cNvPr>
          <p:cNvGrpSpPr/>
          <p:nvPr/>
        </p:nvGrpSpPr>
        <p:grpSpPr>
          <a:xfrm>
            <a:off x="538900" y="4389759"/>
            <a:ext cx="5029200" cy="2229525"/>
            <a:chOff x="664029" y="1306285"/>
            <a:chExt cx="5029200" cy="2229525"/>
          </a:xfrm>
          <a:effectLst>
            <a:outerShdw blurRad="63500" sx="102000" sy="102000" algn="ctr" rotWithShape="0">
              <a:prstClr val="black">
                <a:alpha val="40000"/>
              </a:prstClr>
            </a:outerShdw>
          </a:effectLst>
          <a:scene3d>
            <a:camera prst="orthographicFront">
              <a:rot lat="0" lon="0" rev="0"/>
            </a:camera>
            <a:lightRig rig="glow" dir="t">
              <a:rot lat="0" lon="0" rev="4800000"/>
            </a:lightRig>
          </a:scene3d>
        </p:grpSpPr>
        <p:sp>
          <p:nvSpPr>
            <p:cNvPr id="17" name="Flowchart: Alternate Process 16">
              <a:extLst>
                <a:ext uri="{FF2B5EF4-FFF2-40B4-BE49-F238E27FC236}">
                  <a16:creationId xmlns:a16="http://schemas.microsoft.com/office/drawing/2014/main" id="{CD4CBD75-FC39-83FD-9991-7F510808696B}"/>
                </a:ext>
              </a:extLst>
            </p:cNvPr>
            <p:cNvSpPr/>
            <p:nvPr/>
          </p:nvSpPr>
          <p:spPr>
            <a:xfrm>
              <a:off x="664029" y="1306285"/>
              <a:ext cx="5029200" cy="2229525"/>
            </a:xfrm>
            <a:prstGeom prst="flowChartAlternateProcess">
              <a:avLst/>
            </a:prstGeom>
            <a:solidFill>
              <a:srgbClr val="FFFFFF"/>
            </a:solidFill>
            <a:ln w="28575">
              <a:solidFill>
                <a:schemeClr val="accent1">
                  <a:lumMod val="60000"/>
                  <a:lumOff val="40000"/>
                </a:schemeClr>
              </a:solidFill>
            </a:ln>
            <a:effectLst>
              <a:outerShdw blurRad="190500" dist="228600" dir="2700000" algn="ctr">
                <a:srgbClr val="000000">
                  <a:alpha val="30000"/>
                </a:srgbClr>
              </a:outerShdw>
            </a:effectLst>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fontAlgn="base">
                <a:spcBef>
                  <a:spcPts val="900"/>
                </a:spcBef>
              </a:pPr>
              <a:r>
                <a:rPr lang="en-US" sz="1400" b="1" i="0" u="none" strike="noStrike" dirty="0">
                  <a:solidFill>
                    <a:srgbClr val="000000"/>
                  </a:solidFill>
                  <a:effectLst/>
                  <a:latin typeface="Century Gothic" panose="020B0502020202020204" pitchFamily="34" charset="0"/>
                </a:rPr>
                <a:t>Ensure Factual Accuracy</a:t>
              </a:r>
              <a:br>
                <a:rPr lang="en-US" sz="1400" b="1" i="0" u="none" strike="noStrike" dirty="0">
                  <a:solidFill>
                    <a:srgbClr val="000000"/>
                  </a:solidFill>
                  <a:effectLst/>
                  <a:latin typeface="Century Gothic" panose="020B0502020202020204" pitchFamily="34" charset="0"/>
                </a:rPr>
              </a:br>
              <a:br>
                <a:rPr lang="en-US" sz="1400" b="1" i="0" u="none" strike="noStrike" dirty="0">
                  <a:solidFill>
                    <a:srgbClr val="000000"/>
                  </a:solidFill>
                  <a:effectLst/>
                  <a:latin typeface="Century Gothic" panose="020B0502020202020204" pitchFamily="34" charset="0"/>
                </a:rPr>
              </a:br>
              <a:r>
                <a:rPr lang="en-US" sz="1400" b="0" i="0" u="none" strike="noStrike" dirty="0">
                  <a:solidFill>
                    <a:srgbClr val="000000"/>
                  </a:solidFill>
                  <a:effectLst/>
                  <a:latin typeface="Century Gothic" panose="020B0502020202020204" pitchFamily="34" charset="0"/>
                </a:rPr>
                <a:t>Integrate responses with verified and trusted data sources.</a:t>
              </a:r>
            </a:p>
            <a:p>
              <a:pPr rtl="0" fontAlgn="base">
                <a:spcBef>
                  <a:spcPts val="900"/>
                </a:spcBef>
              </a:pPr>
              <a:r>
                <a:rPr lang="en-US" sz="1400" b="0" i="0" u="none" strike="noStrike" dirty="0">
                  <a:solidFill>
                    <a:srgbClr val="000000"/>
                  </a:solidFill>
                  <a:effectLst/>
                  <a:latin typeface="Century Gothic" panose="020B0502020202020204" pitchFamily="34" charset="0"/>
                </a:rPr>
                <a:t>Maintain and regularly update knowledge bases to prevent the dissemination of outdated or incorrect information.</a:t>
              </a:r>
            </a:p>
            <a:p>
              <a:pPr algn="ctr"/>
              <a:endParaRPr lang="en-IN" sz="1400" dirty="0">
                <a:latin typeface="Century Gothic" panose="020B0502020202020204" pitchFamily="34" charset="0"/>
              </a:endParaRPr>
            </a:p>
          </p:txBody>
        </p:sp>
        <p:sp>
          <p:nvSpPr>
            <p:cNvPr id="18" name="TextBox 17">
              <a:extLst>
                <a:ext uri="{FF2B5EF4-FFF2-40B4-BE49-F238E27FC236}">
                  <a16:creationId xmlns:a16="http://schemas.microsoft.com/office/drawing/2014/main" id="{AE9E57C4-DBB3-1B68-8642-D62212CA456A}"/>
                </a:ext>
              </a:extLst>
            </p:cNvPr>
            <p:cNvSpPr txBox="1"/>
            <p:nvPr/>
          </p:nvSpPr>
          <p:spPr>
            <a:xfrm>
              <a:off x="756894" y="1617368"/>
              <a:ext cx="4820374" cy="369332"/>
            </a:xfrm>
            <a:prstGeom prst="rect">
              <a:avLst/>
            </a:prstGeom>
            <a:noFill/>
            <a:ln w="28575">
              <a:solidFill>
                <a:schemeClr val="accent1">
                  <a:lumMod val="60000"/>
                  <a:lumOff val="40000"/>
                </a:schemeClr>
              </a:solidFill>
            </a:ln>
            <a:effectLst>
              <a:outerShdw blurRad="190500" dist="228600" dir="2700000" algn="ctr">
                <a:srgbClr val="000000">
                  <a:alpha val="30000"/>
                </a:srgbClr>
              </a:outerShdw>
            </a:effectLst>
            <a:sp3d prstMaterial="matte">
              <a:bevelT w="127000" h="63500"/>
            </a:sp3d>
          </p:spPr>
          <p:txBody>
            <a:bodyPr wrap="square" rtlCol="0">
              <a:spAutoFit/>
            </a:bodyPr>
            <a:lstStyle/>
            <a:p>
              <a:endParaRPr lang="en-IN" dirty="0"/>
            </a:p>
          </p:txBody>
        </p:sp>
      </p:grpSp>
    </p:spTree>
    <p:extLst>
      <p:ext uri="{BB962C8B-B14F-4D97-AF65-F5344CB8AC3E}">
        <p14:creationId xmlns:p14="http://schemas.microsoft.com/office/powerpoint/2010/main" val="672528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A6492-BC37-92A8-17CC-1A7CE8A74F7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73A48ED-03F8-FEA4-38EA-C2486DC6EAA9}"/>
              </a:ext>
            </a:extLst>
          </p:cNvPr>
          <p:cNvSpPr txBox="1">
            <a:spLocks/>
          </p:cNvSpPr>
          <p:nvPr/>
        </p:nvSpPr>
        <p:spPr>
          <a:xfrm>
            <a:off x="355124" y="224093"/>
            <a:ext cx="10515600" cy="5746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a:lstStyle>
          <a:p>
            <a:r>
              <a:rPr lang="en-US" sz="2400" b="1">
                <a:solidFill>
                  <a:srgbClr val="000000"/>
                </a:solidFill>
                <a:latin typeface="Century Gothic"/>
              </a:rPr>
              <a:t>Contd.</a:t>
            </a:r>
            <a:endParaRPr lang="en-US" sz="2400" dirty="0">
              <a:latin typeface="Century Gothic"/>
            </a:endParaRPr>
          </a:p>
        </p:txBody>
      </p:sp>
      <p:grpSp>
        <p:nvGrpSpPr>
          <p:cNvPr id="10" name="Group 9">
            <a:extLst>
              <a:ext uri="{FF2B5EF4-FFF2-40B4-BE49-F238E27FC236}">
                <a16:creationId xmlns:a16="http://schemas.microsoft.com/office/drawing/2014/main" id="{0CE4337C-3CB6-2BC9-89CF-F2727AB734E4}"/>
              </a:ext>
            </a:extLst>
          </p:cNvPr>
          <p:cNvGrpSpPr/>
          <p:nvPr/>
        </p:nvGrpSpPr>
        <p:grpSpPr>
          <a:xfrm>
            <a:off x="433022" y="1056029"/>
            <a:ext cx="5029200" cy="2229525"/>
            <a:chOff x="664029" y="1306285"/>
            <a:chExt cx="5029200" cy="2229525"/>
          </a:xfrm>
          <a:effectLst>
            <a:outerShdw blurRad="63500" sx="102000" sy="102000" algn="ctr" rotWithShape="0">
              <a:prstClr val="black">
                <a:alpha val="40000"/>
              </a:prstClr>
            </a:outerShdw>
          </a:effectLst>
          <a:scene3d>
            <a:camera prst="orthographicFront">
              <a:rot lat="0" lon="0" rev="0"/>
            </a:camera>
            <a:lightRig rig="glow" dir="t">
              <a:rot lat="0" lon="0" rev="4800000"/>
            </a:lightRig>
          </a:scene3d>
        </p:grpSpPr>
        <p:sp>
          <p:nvSpPr>
            <p:cNvPr id="11" name="Flowchart: Alternate Process 10">
              <a:extLst>
                <a:ext uri="{FF2B5EF4-FFF2-40B4-BE49-F238E27FC236}">
                  <a16:creationId xmlns:a16="http://schemas.microsoft.com/office/drawing/2014/main" id="{8ABAAAB5-DB96-57B7-E572-DA9FF0DA2924}"/>
                </a:ext>
              </a:extLst>
            </p:cNvPr>
            <p:cNvSpPr/>
            <p:nvPr/>
          </p:nvSpPr>
          <p:spPr>
            <a:xfrm>
              <a:off x="664029" y="1306285"/>
              <a:ext cx="5029200" cy="2229525"/>
            </a:xfrm>
            <a:prstGeom prst="flowChartAlternateProcess">
              <a:avLst/>
            </a:prstGeom>
            <a:solidFill>
              <a:srgbClr val="FFFFFF"/>
            </a:solidFill>
            <a:ln w="28575">
              <a:solidFill>
                <a:schemeClr val="accent1">
                  <a:lumMod val="60000"/>
                  <a:lumOff val="40000"/>
                </a:schemeClr>
              </a:solidFill>
            </a:ln>
            <a:effectLst>
              <a:outerShdw blurRad="190500" dist="228600" dir="2700000" algn="ctr">
                <a:srgbClr val="000000">
                  <a:alpha val="30000"/>
                </a:srgbClr>
              </a:outerShdw>
            </a:effectLst>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12" name="TextBox 11">
              <a:extLst>
                <a:ext uri="{FF2B5EF4-FFF2-40B4-BE49-F238E27FC236}">
                  <a16:creationId xmlns:a16="http://schemas.microsoft.com/office/drawing/2014/main" id="{9E305B67-22D8-6487-FF37-BBE92A97BFEF}"/>
                </a:ext>
              </a:extLst>
            </p:cNvPr>
            <p:cNvSpPr txBox="1"/>
            <p:nvPr/>
          </p:nvSpPr>
          <p:spPr>
            <a:xfrm>
              <a:off x="814646" y="1561417"/>
              <a:ext cx="4820374" cy="1715854"/>
            </a:xfrm>
            <a:prstGeom prst="rect">
              <a:avLst/>
            </a:prstGeom>
            <a:noFill/>
            <a:ln w="28575">
              <a:solidFill>
                <a:schemeClr val="accent1">
                  <a:lumMod val="60000"/>
                  <a:lumOff val="40000"/>
                </a:schemeClr>
              </a:solidFill>
            </a:ln>
            <a:effectLst>
              <a:outerShdw blurRad="190500" dist="228600" dir="2700000" algn="ctr">
                <a:srgbClr val="000000">
                  <a:alpha val="30000"/>
                </a:srgbClr>
              </a:outerShdw>
            </a:effectLst>
            <a:sp3d prstMaterial="matte">
              <a:bevelT w="127000" h="63500"/>
            </a:sp3d>
          </p:spPr>
          <p:txBody>
            <a:bodyPr wrap="square" rtlCol="0" anchor="ctr">
              <a:spAutoFit/>
            </a:bodyPr>
            <a:lstStyle/>
            <a:p>
              <a:pPr rtl="0" fontAlgn="base">
                <a:spcBef>
                  <a:spcPts val="900"/>
                </a:spcBef>
              </a:pPr>
              <a:r>
                <a:rPr lang="en-US" sz="1400" b="1" i="0" u="none" strike="noStrike" dirty="0">
                  <a:solidFill>
                    <a:srgbClr val="000000"/>
                  </a:solidFill>
                  <a:effectLst/>
                  <a:latin typeface="Century Gothic" panose="020B0502020202020204" pitchFamily="34" charset="0"/>
                </a:rPr>
                <a:t>Maintain a Professional and Consistent Tone</a:t>
              </a:r>
              <a:br>
                <a:rPr lang="en-US" sz="1400" b="1" i="0" u="none" strike="noStrike" dirty="0">
                  <a:solidFill>
                    <a:srgbClr val="000000"/>
                  </a:solidFill>
                  <a:effectLst/>
                  <a:latin typeface="Century Gothic" panose="020B0502020202020204" pitchFamily="34" charset="0"/>
                </a:rPr>
              </a:br>
              <a:br>
                <a:rPr lang="en-US" sz="1400" b="1" i="0" u="none" strike="noStrike" dirty="0">
                  <a:solidFill>
                    <a:srgbClr val="000000"/>
                  </a:solidFill>
                  <a:effectLst/>
                  <a:latin typeface="Century Gothic" panose="020B0502020202020204" pitchFamily="34" charset="0"/>
                </a:rPr>
              </a:br>
              <a:r>
                <a:rPr lang="en-US" sz="1400" b="0" i="0" u="none" strike="noStrike" dirty="0">
                  <a:solidFill>
                    <a:srgbClr val="000000"/>
                  </a:solidFill>
                  <a:effectLst/>
                  <a:latin typeface="Century Gothic" panose="020B0502020202020204" pitchFamily="34" charset="0"/>
                </a:rPr>
                <a:t>Leverage predefined response templates to ensure uniformity in communication.</a:t>
              </a:r>
            </a:p>
            <a:p>
              <a:pPr rtl="0" fontAlgn="base">
                <a:spcBef>
                  <a:spcPts val="900"/>
                </a:spcBef>
              </a:pPr>
              <a:r>
                <a:rPr lang="en-US" sz="1400" b="0" i="0" u="none" strike="noStrike" dirty="0">
                  <a:solidFill>
                    <a:srgbClr val="000000"/>
                  </a:solidFill>
                  <a:effectLst/>
                  <a:latin typeface="Century Gothic" panose="020B0502020202020204" pitchFamily="34" charset="0"/>
                </a:rPr>
                <a:t>Implement sentiment analysis to adjust tone dynamically, ensuring user-friendly and professional interactions.</a:t>
              </a:r>
            </a:p>
          </p:txBody>
        </p:sp>
      </p:grpSp>
      <p:grpSp>
        <p:nvGrpSpPr>
          <p:cNvPr id="13" name="Group 12">
            <a:extLst>
              <a:ext uri="{FF2B5EF4-FFF2-40B4-BE49-F238E27FC236}">
                <a16:creationId xmlns:a16="http://schemas.microsoft.com/office/drawing/2014/main" id="{E9A0F2E2-2D8B-D766-A760-DA29C2282255}"/>
              </a:ext>
            </a:extLst>
          </p:cNvPr>
          <p:cNvGrpSpPr/>
          <p:nvPr/>
        </p:nvGrpSpPr>
        <p:grpSpPr>
          <a:xfrm>
            <a:off x="6579161" y="1054325"/>
            <a:ext cx="5029200" cy="2229525"/>
            <a:chOff x="664029" y="1306285"/>
            <a:chExt cx="5029200" cy="2229525"/>
          </a:xfrm>
          <a:effectLst>
            <a:outerShdw blurRad="63500" sx="102000" sy="102000" algn="ctr" rotWithShape="0">
              <a:prstClr val="black">
                <a:alpha val="40000"/>
              </a:prstClr>
            </a:outerShdw>
          </a:effectLst>
          <a:scene3d>
            <a:camera prst="orthographicFront">
              <a:rot lat="0" lon="0" rev="0"/>
            </a:camera>
            <a:lightRig rig="glow" dir="t">
              <a:rot lat="0" lon="0" rev="4800000"/>
            </a:lightRig>
          </a:scene3d>
        </p:grpSpPr>
        <p:sp>
          <p:nvSpPr>
            <p:cNvPr id="14" name="Flowchart: Alternate Process 13">
              <a:extLst>
                <a:ext uri="{FF2B5EF4-FFF2-40B4-BE49-F238E27FC236}">
                  <a16:creationId xmlns:a16="http://schemas.microsoft.com/office/drawing/2014/main" id="{9092970C-A01F-6C00-83D3-0C8602B79DF2}"/>
                </a:ext>
              </a:extLst>
            </p:cNvPr>
            <p:cNvSpPr/>
            <p:nvPr/>
          </p:nvSpPr>
          <p:spPr>
            <a:xfrm>
              <a:off x="664029" y="1306285"/>
              <a:ext cx="5029200" cy="2229525"/>
            </a:xfrm>
            <a:prstGeom prst="flowChartAlternateProcess">
              <a:avLst/>
            </a:prstGeom>
            <a:solidFill>
              <a:srgbClr val="FFFFFF"/>
            </a:solidFill>
            <a:ln w="28575">
              <a:solidFill>
                <a:schemeClr val="accent1">
                  <a:lumMod val="60000"/>
                  <a:lumOff val="40000"/>
                </a:schemeClr>
              </a:solidFill>
            </a:ln>
            <a:effectLst>
              <a:outerShdw blurRad="190500" dist="228600" dir="2700000" algn="ctr">
                <a:srgbClr val="000000">
                  <a:alpha val="30000"/>
                </a:srgbClr>
              </a:outerShdw>
            </a:effectLst>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15" name="TextBox 14">
              <a:extLst>
                <a:ext uri="{FF2B5EF4-FFF2-40B4-BE49-F238E27FC236}">
                  <a16:creationId xmlns:a16="http://schemas.microsoft.com/office/drawing/2014/main" id="{DFF67680-9A1C-51CD-0649-08213F4A0376}"/>
                </a:ext>
              </a:extLst>
            </p:cNvPr>
            <p:cNvSpPr txBox="1"/>
            <p:nvPr/>
          </p:nvSpPr>
          <p:spPr>
            <a:xfrm>
              <a:off x="766519" y="1472989"/>
              <a:ext cx="4820374" cy="1500411"/>
            </a:xfrm>
            <a:prstGeom prst="rect">
              <a:avLst/>
            </a:prstGeom>
            <a:noFill/>
            <a:ln w="28575">
              <a:solidFill>
                <a:schemeClr val="accent1">
                  <a:lumMod val="60000"/>
                  <a:lumOff val="40000"/>
                </a:schemeClr>
              </a:solidFill>
            </a:ln>
            <a:effectLst>
              <a:outerShdw blurRad="190500" dist="228600" dir="2700000" algn="ctr">
                <a:srgbClr val="000000">
                  <a:alpha val="30000"/>
                </a:srgbClr>
              </a:outerShdw>
            </a:effectLst>
            <a:sp3d prstMaterial="matte">
              <a:bevelT w="127000" h="63500"/>
            </a:sp3d>
          </p:spPr>
          <p:txBody>
            <a:bodyPr wrap="square" rtlCol="0">
              <a:spAutoFit/>
            </a:bodyPr>
            <a:lstStyle/>
            <a:p>
              <a:pPr rtl="0" fontAlgn="base">
                <a:spcBef>
                  <a:spcPts val="900"/>
                </a:spcBef>
              </a:pPr>
              <a:r>
                <a:rPr lang="en-US" sz="1400" b="1" i="0" u="none" strike="noStrike" dirty="0">
                  <a:solidFill>
                    <a:srgbClr val="000000"/>
                  </a:solidFill>
                  <a:effectLst/>
                  <a:latin typeface="Century Gothic" panose="020B0502020202020204" pitchFamily="34" charset="0"/>
                </a:rPr>
                <a:t>Prevent Scope Creep</a:t>
              </a:r>
              <a:br>
                <a:rPr lang="en-US" sz="1400" b="1" i="0" u="none" strike="noStrike" dirty="0">
                  <a:solidFill>
                    <a:srgbClr val="000000"/>
                  </a:solidFill>
                  <a:effectLst/>
                  <a:latin typeface="Century Gothic" panose="020B0502020202020204" pitchFamily="34" charset="0"/>
                </a:rPr>
              </a:br>
              <a:br>
                <a:rPr lang="en-US" sz="1400" b="1" i="0" u="none" strike="noStrike" dirty="0">
                  <a:solidFill>
                    <a:srgbClr val="000000"/>
                  </a:solidFill>
                  <a:effectLst/>
                  <a:latin typeface="Century Gothic" panose="020B0502020202020204" pitchFamily="34" charset="0"/>
                </a:rPr>
              </a:br>
              <a:r>
                <a:rPr lang="en-US" sz="1400" b="0" i="0" u="none" strike="noStrike" dirty="0">
                  <a:solidFill>
                    <a:srgbClr val="000000"/>
                  </a:solidFill>
                  <a:effectLst/>
                  <a:latin typeface="Century Gothic" panose="020B0502020202020204" pitchFamily="34" charset="0"/>
                </a:rPr>
                <a:t>Restrict responses to the chatbot’s defined domain of expertise.</a:t>
              </a:r>
            </a:p>
            <a:p>
              <a:pPr rtl="0" fontAlgn="base">
                <a:spcBef>
                  <a:spcPts val="900"/>
                </a:spcBef>
              </a:pPr>
              <a:r>
                <a:rPr lang="en-US" sz="1400" b="0" i="0" u="none" strike="noStrike" dirty="0">
                  <a:solidFill>
                    <a:srgbClr val="000000"/>
                  </a:solidFill>
                  <a:effectLst/>
                  <a:latin typeface="Century Gothic" panose="020B0502020202020204" pitchFamily="34" charset="0"/>
                </a:rPr>
                <a:t>Use intent recognition to avoid engaging with unrelated or sensitive queries.</a:t>
              </a:r>
            </a:p>
          </p:txBody>
        </p:sp>
      </p:grpSp>
      <p:grpSp>
        <p:nvGrpSpPr>
          <p:cNvPr id="16" name="Group 15">
            <a:extLst>
              <a:ext uri="{FF2B5EF4-FFF2-40B4-BE49-F238E27FC236}">
                <a16:creationId xmlns:a16="http://schemas.microsoft.com/office/drawing/2014/main" id="{13BFFA9A-E0E4-28F6-A7FF-3A5B66DC8A0E}"/>
              </a:ext>
            </a:extLst>
          </p:cNvPr>
          <p:cNvGrpSpPr/>
          <p:nvPr/>
        </p:nvGrpSpPr>
        <p:grpSpPr>
          <a:xfrm>
            <a:off x="3581400" y="3803795"/>
            <a:ext cx="5029200" cy="2229525"/>
            <a:chOff x="664029" y="1306285"/>
            <a:chExt cx="5029200" cy="2229525"/>
          </a:xfrm>
          <a:effectLst>
            <a:outerShdw blurRad="63500" sx="102000" sy="102000" algn="ctr" rotWithShape="0">
              <a:prstClr val="black">
                <a:alpha val="40000"/>
              </a:prstClr>
            </a:outerShdw>
          </a:effectLst>
          <a:scene3d>
            <a:camera prst="orthographicFront">
              <a:rot lat="0" lon="0" rev="0"/>
            </a:camera>
            <a:lightRig rig="glow" dir="t">
              <a:rot lat="0" lon="0" rev="4800000"/>
            </a:lightRig>
          </a:scene3d>
        </p:grpSpPr>
        <p:sp>
          <p:nvSpPr>
            <p:cNvPr id="17" name="Flowchart: Alternate Process 16">
              <a:extLst>
                <a:ext uri="{FF2B5EF4-FFF2-40B4-BE49-F238E27FC236}">
                  <a16:creationId xmlns:a16="http://schemas.microsoft.com/office/drawing/2014/main" id="{CBFE9A10-365C-B055-3268-0583AB93F7F2}"/>
                </a:ext>
              </a:extLst>
            </p:cNvPr>
            <p:cNvSpPr/>
            <p:nvPr/>
          </p:nvSpPr>
          <p:spPr>
            <a:xfrm>
              <a:off x="664029" y="1306285"/>
              <a:ext cx="5029200" cy="2229525"/>
            </a:xfrm>
            <a:prstGeom prst="flowChartAlternateProcess">
              <a:avLst/>
            </a:prstGeom>
            <a:solidFill>
              <a:srgbClr val="FFFFFF"/>
            </a:solidFill>
            <a:ln w="28575">
              <a:solidFill>
                <a:schemeClr val="accent1">
                  <a:lumMod val="60000"/>
                  <a:lumOff val="40000"/>
                </a:schemeClr>
              </a:solidFill>
            </a:ln>
            <a:effectLst>
              <a:outerShdw blurRad="190500" dist="228600" dir="2700000" algn="ctr">
                <a:srgbClr val="000000">
                  <a:alpha val="30000"/>
                </a:srgbClr>
              </a:outerShdw>
            </a:effectLst>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fontAlgn="base">
                <a:spcBef>
                  <a:spcPts val="900"/>
                </a:spcBef>
              </a:pPr>
              <a:r>
                <a:rPr lang="en-US" sz="1400" b="1" i="0" u="none" strike="noStrike" dirty="0">
                  <a:solidFill>
                    <a:srgbClr val="000000"/>
                  </a:solidFill>
                  <a:effectLst/>
                  <a:latin typeface="Century Gothic" panose="020B0502020202020204" pitchFamily="34" charset="0"/>
                </a:rPr>
                <a:t>Ensure Factual Accuracy</a:t>
              </a:r>
              <a:br>
                <a:rPr lang="en-US" sz="1400" b="1" i="0" u="none" strike="noStrike" dirty="0">
                  <a:solidFill>
                    <a:srgbClr val="000000"/>
                  </a:solidFill>
                  <a:effectLst/>
                  <a:latin typeface="Century Gothic" panose="020B0502020202020204" pitchFamily="34" charset="0"/>
                </a:rPr>
              </a:br>
              <a:br>
                <a:rPr lang="en-US" sz="1400" b="1" i="0" u="none" strike="noStrike" dirty="0">
                  <a:solidFill>
                    <a:srgbClr val="000000"/>
                  </a:solidFill>
                  <a:effectLst/>
                  <a:latin typeface="Century Gothic" panose="020B0502020202020204" pitchFamily="34" charset="0"/>
                </a:rPr>
              </a:br>
              <a:r>
                <a:rPr lang="en-US" sz="1400" b="0" i="0" u="none" strike="noStrike" dirty="0">
                  <a:solidFill>
                    <a:srgbClr val="000000"/>
                  </a:solidFill>
                  <a:effectLst/>
                  <a:latin typeface="Century Gothic" panose="020B0502020202020204" pitchFamily="34" charset="0"/>
                </a:rPr>
                <a:t>Integrate responses with verified and trusted data sources.</a:t>
              </a:r>
            </a:p>
            <a:p>
              <a:pPr rtl="0" fontAlgn="base">
                <a:spcBef>
                  <a:spcPts val="900"/>
                </a:spcBef>
              </a:pPr>
              <a:r>
                <a:rPr lang="en-US" sz="1400" b="0" i="0" u="none" strike="noStrike" dirty="0">
                  <a:solidFill>
                    <a:srgbClr val="000000"/>
                  </a:solidFill>
                  <a:effectLst/>
                  <a:latin typeface="Century Gothic" panose="020B0502020202020204" pitchFamily="34" charset="0"/>
                </a:rPr>
                <a:t>Maintain and regularly update knowledge bases to prevent the dissemination of outdated or incorrect information.</a:t>
              </a:r>
            </a:p>
            <a:p>
              <a:pPr algn="ctr"/>
              <a:endParaRPr lang="en-IN" sz="1400" dirty="0">
                <a:latin typeface="Century Gothic" panose="020B0502020202020204" pitchFamily="34" charset="0"/>
              </a:endParaRPr>
            </a:p>
          </p:txBody>
        </p:sp>
        <p:sp>
          <p:nvSpPr>
            <p:cNvPr id="18" name="TextBox 17">
              <a:extLst>
                <a:ext uri="{FF2B5EF4-FFF2-40B4-BE49-F238E27FC236}">
                  <a16:creationId xmlns:a16="http://schemas.microsoft.com/office/drawing/2014/main" id="{9A15361C-CFD8-C579-4DCC-D4ABC29BC177}"/>
                </a:ext>
              </a:extLst>
            </p:cNvPr>
            <p:cNvSpPr txBox="1"/>
            <p:nvPr/>
          </p:nvSpPr>
          <p:spPr>
            <a:xfrm>
              <a:off x="756894" y="1617368"/>
              <a:ext cx="4820374" cy="307777"/>
            </a:xfrm>
            <a:prstGeom prst="rect">
              <a:avLst/>
            </a:prstGeom>
            <a:noFill/>
            <a:ln w="28575">
              <a:solidFill>
                <a:schemeClr val="accent1">
                  <a:lumMod val="60000"/>
                  <a:lumOff val="40000"/>
                </a:schemeClr>
              </a:solidFill>
            </a:ln>
            <a:effectLst>
              <a:outerShdw blurRad="190500" dist="228600" dir="2700000" algn="ctr">
                <a:srgbClr val="000000">
                  <a:alpha val="30000"/>
                </a:srgbClr>
              </a:outerShdw>
            </a:effectLst>
            <a:sp3d prstMaterial="matte">
              <a:bevelT w="127000" h="63500"/>
            </a:sp3d>
          </p:spPr>
          <p:txBody>
            <a:bodyPr wrap="square" rtlCol="0">
              <a:spAutoFit/>
            </a:bodyPr>
            <a:lstStyle/>
            <a:p>
              <a:endParaRPr lang="en-IN" sz="1400" dirty="0"/>
            </a:p>
          </p:txBody>
        </p:sp>
      </p:grpSp>
    </p:spTree>
    <p:extLst>
      <p:ext uri="{BB962C8B-B14F-4D97-AF65-F5344CB8AC3E}">
        <p14:creationId xmlns:p14="http://schemas.microsoft.com/office/powerpoint/2010/main" val="3491576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5FB6F-F080-525C-41F8-34D3A2ADF97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701131F-8DA1-1E28-A156-9864A30D8C3B}"/>
              </a:ext>
            </a:extLst>
          </p:cNvPr>
          <p:cNvSpPr txBox="1">
            <a:spLocks/>
          </p:cNvSpPr>
          <p:nvPr/>
        </p:nvSpPr>
        <p:spPr>
          <a:xfrm>
            <a:off x="366010" y="137007"/>
            <a:ext cx="10515600" cy="57460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a:lstStyle>
          <a:p>
            <a:pPr rtl="0">
              <a:spcBef>
                <a:spcPts val="1400"/>
              </a:spcBef>
              <a:spcAft>
                <a:spcPts val="400"/>
              </a:spcAft>
              <a:buNone/>
            </a:pPr>
            <a:r>
              <a:rPr lang="en-US" sz="2400" b="1" i="0" u="none" strike="noStrike" dirty="0">
                <a:solidFill>
                  <a:srgbClr val="000000"/>
                </a:solidFill>
                <a:effectLst/>
              </a:rPr>
              <a:t>Integrating Guardrails into Existing AI Pipelines</a:t>
            </a:r>
            <a:endParaRPr lang="en-US" sz="2400" dirty="0"/>
          </a:p>
        </p:txBody>
      </p:sp>
      <p:sp>
        <p:nvSpPr>
          <p:cNvPr id="8" name="TextBox 7">
            <a:extLst>
              <a:ext uri="{FF2B5EF4-FFF2-40B4-BE49-F238E27FC236}">
                <a16:creationId xmlns:a16="http://schemas.microsoft.com/office/drawing/2014/main" id="{F14C1EC1-A9EE-639C-C5E9-C7BABA6A5171}"/>
              </a:ext>
            </a:extLst>
          </p:cNvPr>
          <p:cNvSpPr txBox="1"/>
          <p:nvPr/>
        </p:nvSpPr>
        <p:spPr>
          <a:xfrm>
            <a:off x="380083" y="653324"/>
            <a:ext cx="11474460" cy="1219821"/>
          </a:xfrm>
          <a:prstGeom prst="rect">
            <a:avLst/>
          </a:prstGeom>
          <a:noFill/>
        </p:spPr>
        <p:txBody>
          <a:bodyPr wrap="square" anchor="ctr">
            <a:spAutoFit/>
          </a:bodyPr>
          <a:lstStyle/>
          <a:p>
            <a:pPr>
              <a:lnSpc>
                <a:spcPct val="150000"/>
              </a:lnSpc>
            </a:pPr>
            <a:r>
              <a:rPr lang="en-US" sz="1700" b="0" i="0" u="none" strike="noStrike" dirty="0">
                <a:solidFill>
                  <a:srgbClr val="000000"/>
                </a:solidFill>
                <a:effectLst/>
                <a:latin typeface="Century Gothic" panose="020B0502020202020204" pitchFamily="34" charset="0"/>
              </a:rPr>
              <a:t>Integrating guardrails (e.g., </a:t>
            </a:r>
            <a:r>
              <a:rPr lang="en-US" sz="1700" b="1" i="0" u="none" strike="noStrike" dirty="0">
                <a:solidFill>
                  <a:srgbClr val="000000"/>
                </a:solidFill>
                <a:effectLst/>
                <a:latin typeface="Century Gothic" panose="020B0502020202020204" pitchFamily="34" charset="0"/>
              </a:rPr>
              <a:t>Nemo Guardrails</a:t>
            </a:r>
            <a:r>
              <a:rPr lang="en-US" sz="1700" b="0" i="0" u="none" strike="noStrike" dirty="0">
                <a:solidFill>
                  <a:srgbClr val="000000"/>
                </a:solidFill>
                <a:effectLst/>
                <a:latin typeface="Century Gothic" panose="020B0502020202020204" pitchFamily="34" charset="0"/>
              </a:rPr>
              <a:t>) into an existing Large Language Model (LLM) chatbot involves adding a layer of safety, moderation, or compliance checks to ensure the chatbot behaves as expected and avoids harmful or inappropriate outputs.</a:t>
            </a:r>
            <a:endParaRPr lang="en-US" sz="1700" dirty="0">
              <a:latin typeface="Century Gothic" panose="020B0502020202020204" pitchFamily="34" charset="0"/>
            </a:endParaRPr>
          </a:p>
        </p:txBody>
      </p:sp>
    </p:spTree>
    <p:extLst>
      <p:ext uri="{BB962C8B-B14F-4D97-AF65-F5344CB8AC3E}">
        <p14:creationId xmlns:p14="http://schemas.microsoft.com/office/powerpoint/2010/main" val="330231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616F5A-367A-8336-47D1-121A0A2A1156}"/>
              </a:ext>
            </a:extLst>
          </p:cNvPr>
          <p:cNvSpPr txBox="1">
            <a:spLocks/>
          </p:cNvSpPr>
          <p:nvPr/>
        </p:nvSpPr>
        <p:spPr>
          <a:xfrm>
            <a:off x="533400" y="230618"/>
            <a:ext cx="4691743" cy="4919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a:lstStyle>
          <a:p>
            <a:r>
              <a:rPr lang="en-IN" sz="2400" b="1" dirty="0" err="1">
                <a:latin typeface="Century Gothic"/>
              </a:rPr>
              <a:t>NeMo</a:t>
            </a:r>
            <a:r>
              <a:rPr lang="en-IN" sz="2400" b="1" dirty="0">
                <a:latin typeface="Century Gothic"/>
              </a:rPr>
              <a:t> Guardrails Architecture</a:t>
            </a:r>
            <a:endParaRPr lang="en-IN" sz="2400" b="1" dirty="0"/>
          </a:p>
        </p:txBody>
      </p:sp>
      <p:sp>
        <p:nvSpPr>
          <p:cNvPr id="6" name="TextBox 5">
            <a:extLst>
              <a:ext uri="{FF2B5EF4-FFF2-40B4-BE49-F238E27FC236}">
                <a16:creationId xmlns:a16="http://schemas.microsoft.com/office/drawing/2014/main" id="{67EB0A12-A526-08C9-9D0F-EB09C53527A9}"/>
              </a:ext>
            </a:extLst>
          </p:cNvPr>
          <p:cNvSpPr txBox="1"/>
          <p:nvPr/>
        </p:nvSpPr>
        <p:spPr>
          <a:xfrm>
            <a:off x="533399" y="900223"/>
            <a:ext cx="11255829" cy="1711366"/>
          </a:xfrm>
          <a:prstGeom prst="rect">
            <a:avLst/>
          </a:prstGeom>
          <a:noFill/>
          <a:ln w="19050">
            <a:solidFill>
              <a:schemeClr val="tx2">
                <a:lumMod val="50000"/>
                <a:lumOff val="50000"/>
              </a:schemeClr>
            </a:solidFill>
          </a:ln>
          <a:effectLst/>
        </p:spPr>
        <p:txBody>
          <a:bodyPr wrap="square">
            <a:spAutoFit/>
          </a:bodyPr>
          <a:lstStyle/>
          <a:p>
            <a:pPr>
              <a:lnSpc>
                <a:spcPct val="150000"/>
              </a:lnSpc>
            </a:pPr>
            <a:r>
              <a:rPr lang="en-US" sz="1800" b="0" i="0" u="none" strike="noStrike" dirty="0" err="1">
                <a:solidFill>
                  <a:srgbClr val="343434"/>
                </a:solidFill>
                <a:effectLst/>
                <a:latin typeface="Century Gothic" panose="020B0502020202020204" pitchFamily="34" charset="0"/>
              </a:rPr>
              <a:t>NeMo</a:t>
            </a:r>
            <a:r>
              <a:rPr lang="en-US" sz="1800" b="0" i="0" u="none" strike="noStrike" dirty="0">
                <a:solidFill>
                  <a:srgbClr val="343434"/>
                </a:solidFill>
                <a:effectLst/>
                <a:latin typeface="Century Gothic" panose="020B0502020202020204" pitchFamily="34" charset="0"/>
              </a:rPr>
              <a:t> Guardrails architecture works with an event-driven design</a:t>
            </a:r>
            <a:r>
              <a:rPr lang="en-US" sz="1800" b="0" i="0" u="none" strike="noStrike" dirty="0">
                <a:solidFill>
                  <a:srgbClr val="1F2328"/>
                </a:solidFill>
                <a:effectLst/>
                <a:latin typeface="Century Gothic" panose="020B0502020202020204" pitchFamily="34" charset="0"/>
              </a:rPr>
              <a:t> (i.e., an event loop that processes events and generates back other events)</a:t>
            </a:r>
            <a:r>
              <a:rPr lang="en-US" sz="1800" b="0" i="0" u="none" strike="noStrike" dirty="0">
                <a:solidFill>
                  <a:srgbClr val="343434"/>
                </a:solidFill>
                <a:effectLst/>
                <a:latin typeface="Century Gothic" panose="020B0502020202020204" pitchFamily="34" charset="0"/>
              </a:rPr>
              <a:t> architecture. Based on specific events, there is a sequential procedure that needs to be completed before the final output is provided to the user. </a:t>
            </a:r>
            <a:r>
              <a:rPr lang="en-US" sz="1800" b="1" i="0" u="none" strike="noStrike" dirty="0">
                <a:solidFill>
                  <a:srgbClr val="343434"/>
                </a:solidFill>
                <a:effectLst/>
                <a:latin typeface="Century Gothic" panose="020B0502020202020204" pitchFamily="34" charset="0"/>
              </a:rPr>
              <a:t>This process has three main stages:</a:t>
            </a:r>
            <a:endParaRPr lang="en-US" b="1" dirty="0"/>
          </a:p>
        </p:txBody>
      </p:sp>
      <p:grpSp>
        <p:nvGrpSpPr>
          <p:cNvPr id="56" name="Group 55">
            <a:extLst>
              <a:ext uri="{FF2B5EF4-FFF2-40B4-BE49-F238E27FC236}">
                <a16:creationId xmlns:a16="http://schemas.microsoft.com/office/drawing/2014/main" id="{93C02CA6-62CC-718A-3067-F3F6602F24E7}"/>
              </a:ext>
            </a:extLst>
          </p:cNvPr>
          <p:cNvGrpSpPr/>
          <p:nvPr/>
        </p:nvGrpSpPr>
        <p:grpSpPr>
          <a:xfrm>
            <a:off x="5280665" y="3555641"/>
            <a:ext cx="1659856" cy="3051986"/>
            <a:chOff x="5008521" y="3327045"/>
            <a:chExt cx="1659856" cy="3051986"/>
          </a:xfrm>
        </p:grpSpPr>
        <p:sp>
          <p:nvSpPr>
            <p:cNvPr id="30" name="Google Shape;358;p21">
              <a:extLst>
                <a:ext uri="{FF2B5EF4-FFF2-40B4-BE49-F238E27FC236}">
                  <a16:creationId xmlns:a16="http://schemas.microsoft.com/office/drawing/2014/main" id="{3850B4C0-61AB-61F0-1E67-513B214ADA65}"/>
                </a:ext>
              </a:extLst>
            </p:cNvPr>
            <p:cNvSpPr/>
            <p:nvPr/>
          </p:nvSpPr>
          <p:spPr>
            <a:xfrm>
              <a:off x="5142192" y="3327045"/>
              <a:ext cx="1526185" cy="1227900"/>
            </a:xfrm>
            <a:prstGeom prst="chevron">
              <a:avLst>
                <a:gd name="adj" fmla="val 30804"/>
              </a:avLst>
            </a:prstGeom>
            <a:solidFill>
              <a:srgbClr val="03A4D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Calibri" panose="020F0502020204030204"/>
              </a:endParaRPr>
            </a:p>
          </p:txBody>
        </p:sp>
        <p:cxnSp>
          <p:nvCxnSpPr>
            <p:cNvPr id="31" name="Google Shape;361;p21">
              <a:extLst>
                <a:ext uri="{FF2B5EF4-FFF2-40B4-BE49-F238E27FC236}">
                  <a16:creationId xmlns:a16="http://schemas.microsoft.com/office/drawing/2014/main" id="{776C8C3B-9924-34AD-9C64-E427B9B97FE6}"/>
                </a:ext>
              </a:extLst>
            </p:cNvPr>
            <p:cNvCxnSpPr>
              <a:cxnSpLocks/>
            </p:cNvCxnSpPr>
            <p:nvPr/>
          </p:nvCxnSpPr>
          <p:spPr>
            <a:xfrm>
              <a:off x="5788623" y="4548721"/>
              <a:ext cx="0" cy="503100"/>
            </a:xfrm>
            <a:prstGeom prst="straightConnector1">
              <a:avLst/>
            </a:prstGeom>
            <a:noFill/>
            <a:ln w="28575" cap="flat" cmpd="sng">
              <a:solidFill>
                <a:srgbClr val="272D39"/>
              </a:solidFill>
              <a:prstDash val="solid"/>
              <a:round/>
              <a:headEnd type="none" w="med" len="med"/>
              <a:tailEnd type="none" w="med" len="med"/>
            </a:ln>
          </p:spPr>
        </p:cxnSp>
        <p:cxnSp>
          <p:nvCxnSpPr>
            <p:cNvPr id="32" name="Google Shape;365;p21">
              <a:extLst>
                <a:ext uri="{FF2B5EF4-FFF2-40B4-BE49-F238E27FC236}">
                  <a16:creationId xmlns:a16="http://schemas.microsoft.com/office/drawing/2014/main" id="{EC92546A-2A2D-1936-025B-CD30F95EB81A}"/>
                </a:ext>
              </a:extLst>
            </p:cNvPr>
            <p:cNvCxnSpPr>
              <a:cxnSpLocks/>
            </p:cNvCxnSpPr>
            <p:nvPr/>
          </p:nvCxnSpPr>
          <p:spPr>
            <a:xfrm rot="10800000">
              <a:off x="5605231" y="5051821"/>
              <a:ext cx="366783" cy="0"/>
            </a:xfrm>
            <a:prstGeom prst="straightConnector1">
              <a:avLst/>
            </a:prstGeom>
            <a:noFill/>
            <a:ln w="28575" cap="flat" cmpd="sng">
              <a:solidFill>
                <a:srgbClr val="272D39"/>
              </a:solidFill>
              <a:prstDash val="solid"/>
              <a:round/>
              <a:headEnd type="none" w="med" len="med"/>
              <a:tailEnd type="none" w="med" len="med"/>
            </a:ln>
          </p:spPr>
        </p:cxnSp>
        <p:sp>
          <p:nvSpPr>
            <p:cNvPr id="44" name="Shape 785">
              <a:extLst>
                <a:ext uri="{FF2B5EF4-FFF2-40B4-BE49-F238E27FC236}">
                  <a16:creationId xmlns:a16="http://schemas.microsoft.com/office/drawing/2014/main" id="{0AD08F38-C4C7-9805-F0AF-2F4C0BADEC53}"/>
                </a:ext>
              </a:extLst>
            </p:cNvPr>
            <p:cNvSpPr/>
            <p:nvPr/>
          </p:nvSpPr>
          <p:spPr>
            <a:xfrm>
              <a:off x="5008521" y="5366004"/>
              <a:ext cx="1609992" cy="1013027"/>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lstStyle>
              <a:lvl1pPr algn="ctr">
                <a:defRPr sz="1800" cap="none" spc="0">
                  <a:solidFill>
                    <a:srgbClr val="5E5E5E"/>
                  </a:solidFill>
                </a:defRPr>
              </a:lvl1pPr>
            </a:lstStyle>
            <a:p>
              <a:pPr>
                <a:lnSpc>
                  <a:spcPct val="150000"/>
                </a:lnSpc>
              </a:pPr>
              <a:r>
                <a:rPr lang="en-US" sz="1600" b="1" i="0" u="none" strike="noStrike" dirty="0">
                  <a:solidFill>
                    <a:srgbClr val="343434"/>
                  </a:solidFill>
                  <a:effectLst/>
                  <a:latin typeface="Century Gothic" panose="020B0502020202020204" pitchFamily="34" charset="0"/>
                </a:rPr>
                <a:t>Decide on next step(s) and execute them</a:t>
              </a:r>
              <a:endParaRPr lang="en-US" sz="1600" b="1" u="sng" dirty="0">
                <a:solidFill>
                  <a:schemeClr val="tx1"/>
                </a:solidFill>
                <a:latin typeface="Century Gothic" panose="020B0502020202020204" pitchFamily="34" charset="0"/>
              </a:endParaRPr>
            </a:p>
          </p:txBody>
        </p:sp>
        <p:pic>
          <p:nvPicPr>
            <p:cNvPr id="49" name="Picture 48" descr="A colorful arrows with dots&#10;&#10;AI-generated content may be incorrect.">
              <a:extLst>
                <a:ext uri="{FF2B5EF4-FFF2-40B4-BE49-F238E27FC236}">
                  <a16:creationId xmlns:a16="http://schemas.microsoft.com/office/drawing/2014/main" id="{58A8FB6A-FD0C-1469-96EC-6CAA7821E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8219" y="3549047"/>
              <a:ext cx="739924" cy="739924"/>
            </a:xfrm>
            <a:prstGeom prst="rect">
              <a:avLst/>
            </a:prstGeom>
          </p:spPr>
        </p:pic>
      </p:grpSp>
      <p:grpSp>
        <p:nvGrpSpPr>
          <p:cNvPr id="57" name="Group 56">
            <a:extLst>
              <a:ext uri="{FF2B5EF4-FFF2-40B4-BE49-F238E27FC236}">
                <a16:creationId xmlns:a16="http://schemas.microsoft.com/office/drawing/2014/main" id="{AC813BD5-A3A0-B716-13CA-F1E381CBA734}"/>
              </a:ext>
            </a:extLst>
          </p:cNvPr>
          <p:cNvGrpSpPr/>
          <p:nvPr/>
        </p:nvGrpSpPr>
        <p:grpSpPr>
          <a:xfrm>
            <a:off x="9308377" y="3555643"/>
            <a:ext cx="1659853" cy="3051987"/>
            <a:chOff x="9036234" y="3327041"/>
            <a:chExt cx="1659853" cy="3051987"/>
          </a:xfrm>
        </p:grpSpPr>
        <p:sp>
          <p:nvSpPr>
            <p:cNvPr id="35" name="Google Shape;358;p21">
              <a:extLst>
                <a:ext uri="{FF2B5EF4-FFF2-40B4-BE49-F238E27FC236}">
                  <a16:creationId xmlns:a16="http://schemas.microsoft.com/office/drawing/2014/main" id="{6335B6B1-04C5-5803-944F-22D65476D38F}"/>
                </a:ext>
              </a:extLst>
            </p:cNvPr>
            <p:cNvSpPr/>
            <p:nvPr/>
          </p:nvSpPr>
          <p:spPr>
            <a:xfrm>
              <a:off x="9169902" y="3327041"/>
              <a:ext cx="1526185" cy="1227900"/>
            </a:xfrm>
            <a:prstGeom prst="chevron">
              <a:avLst>
                <a:gd name="adj" fmla="val 30804"/>
              </a:avLst>
            </a:prstGeom>
            <a:solidFill>
              <a:srgbClr val="03A4D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Calibri" panose="020F0502020204030204"/>
              </a:endParaRPr>
            </a:p>
          </p:txBody>
        </p:sp>
        <p:cxnSp>
          <p:nvCxnSpPr>
            <p:cNvPr id="36" name="Google Shape;361;p21">
              <a:extLst>
                <a:ext uri="{FF2B5EF4-FFF2-40B4-BE49-F238E27FC236}">
                  <a16:creationId xmlns:a16="http://schemas.microsoft.com/office/drawing/2014/main" id="{5848D1EC-566E-C7A9-31EC-1F892E47AA50}"/>
                </a:ext>
              </a:extLst>
            </p:cNvPr>
            <p:cNvCxnSpPr>
              <a:cxnSpLocks/>
            </p:cNvCxnSpPr>
            <p:nvPr/>
          </p:nvCxnSpPr>
          <p:spPr>
            <a:xfrm>
              <a:off x="9816333" y="4548717"/>
              <a:ext cx="0" cy="503100"/>
            </a:xfrm>
            <a:prstGeom prst="straightConnector1">
              <a:avLst/>
            </a:prstGeom>
            <a:noFill/>
            <a:ln w="28575" cap="flat" cmpd="sng">
              <a:solidFill>
                <a:srgbClr val="272D39"/>
              </a:solidFill>
              <a:prstDash val="solid"/>
              <a:round/>
              <a:headEnd type="none" w="med" len="med"/>
              <a:tailEnd type="none" w="med" len="med"/>
            </a:ln>
          </p:spPr>
        </p:cxnSp>
        <p:cxnSp>
          <p:nvCxnSpPr>
            <p:cNvPr id="37" name="Google Shape;365;p21">
              <a:extLst>
                <a:ext uri="{FF2B5EF4-FFF2-40B4-BE49-F238E27FC236}">
                  <a16:creationId xmlns:a16="http://schemas.microsoft.com/office/drawing/2014/main" id="{EBE74B00-33A9-4227-097A-CC3B9AA27D83}"/>
                </a:ext>
              </a:extLst>
            </p:cNvPr>
            <p:cNvCxnSpPr>
              <a:cxnSpLocks/>
            </p:cNvCxnSpPr>
            <p:nvPr/>
          </p:nvCxnSpPr>
          <p:spPr>
            <a:xfrm rot="10800000">
              <a:off x="9632941" y="5051817"/>
              <a:ext cx="366783" cy="0"/>
            </a:xfrm>
            <a:prstGeom prst="straightConnector1">
              <a:avLst/>
            </a:prstGeom>
            <a:noFill/>
            <a:ln w="28575" cap="flat" cmpd="sng">
              <a:solidFill>
                <a:srgbClr val="272D39"/>
              </a:solidFill>
              <a:prstDash val="solid"/>
              <a:round/>
              <a:headEnd type="none" w="med" len="med"/>
              <a:tailEnd type="none" w="med" len="med"/>
            </a:ln>
          </p:spPr>
        </p:cxnSp>
        <p:sp>
          <p:nvSpPr>
            <p:cNvPr id="47" name="Shape 785">
              <a:extLst>
                <a:ext uri="{FF2B5EF4-FFF2-40B4-BE49-F238E27FC236}">
                  <a16:creationId xmlns:a16="http://schemas.microsoft.com/office/drawing/2014/main" id="{E7F952BD-6D9F-4E53-D72D-213555690D90}"/>
                </a:ext>
              </a:extLst>
            </p:cNvPr>
            <p:cNvSpPr/>
            <p:nvPr/>
          </p:nvSpPr>
          <p:spPr>
            <a:xfrm>
              <a:off x="9036234" y="5366001"/>
              <a:ext cx="1609992" cy="1013027"/>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lstStyle>
              <a:lvl1pPr algn="ctr">
                <a:defRPr sz="1800" cap="none" spc="0">
                  <a:solidFill>
                    <a:srgbClr val="5E5E5E"/>
                  </a:solidFill>
                </a:defRPr>
              </a:lvl1pPr>
            </a:lstStyle>
            <a:p>
              <a:pPr>
                <a:lnSpc>
                  <a:spcPct val="150000"/>
                </a:lnSpc>
              </a:pPr>
              <a:r>
                <a:rPr lang="en-US" sz="1600" b="1" i="0" u="none" strike="noStrike" dirty="0">
                  <a:solidFill>
                    <a:srgbClr val="343434"/>
                  </a:solidFill>
                  <a:effectLst/>
                  <a:latin typeface="Century Gothic" panose="020B0502020202020204" pitchFamily="34" charset="0"/>
                </a:rPr>
                <a:t>Generate bot utterances</a:t>
              </a:r>
              <a:endParaRPr lang="en-US" sz="1600" b="1" u="sng" dirty="0">
                <a:solidFill>
                  <a:schemeClr val="tx1"/>
                </a:solidFill>
                <a:latin typeface="Century Gothic" panose="020B0502020202020204" pitchFamily="34" charset="0"/>
              </a:endParaRPr>
            </a:p>
          </p:txBody>
        </p:sp>
        <p:pic>
          <p:nvPicPr>
            <p:cNvPr id="51" name="Picture 50" descr="A cartoon of a robot&#10;&#10;AI-generated content may be incorrect.">
              <a:extLst>
                <a:ext uri="{FF2B5EF4-FFF2-40B4-BE49-F238E27FC236}">
                  <a16:creationId xmlns:a16="http://schemas.microsoft.com/office/drawing/2014/main" id="{6BAC7339-119C-0D1F-8F34-BFC205DDB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1822" y="3548736"/>
              <a:ext cx="642263" cy="642263"/>
            </a:xfrm>
            <a:prstGeom prst="rect">
              <a:avLst/>
            </a:prstGeom>
          </p:spPr>
        </p:pic>
      </p:grpSp>
      <p:grpSp>
        <p:nvGrpSpPr>
          <p:cNvPr id="55" name="Group 54">
            <a:extLst>
              <a:ext uri="{FF2B5EF4-FFF2-40B4-BE49-F238E27FC236}">
                <a16:creationId xmlns:a16="http://schemas.microsoft.com/office/drawing/2014/main" id="{8568C676-4FA8-EF7A-FAC5-40C1B72B74DB}"/>
              </a:ext>
            </a:extLst>
          </p:cNvPr>
          <p:cNvGrpSpPr/>
          <p:nvPr/>
        </p:nvGrpSpPr>
        <p:grpSpPr>
          <a:xfrm>
            <a:off x="1252951" y="3555646"/>
            <a:ext cx="1659858" cy="3051980"/>
            <a:chOff x="980808" y="3327049"/>
            <a:chExt cx="1659858" cy="3051980"/>
          </a:xfrm>
        </p:grpSpPr>
        <p:sp>
          <p:nvSpPr>
            <p:cNvPr id="43" name="Shape 785">
              <a:extLst>
                <a:ext uri="{FF2B5EF4-FFF2-40B4-BE49-F238E27FC236}">
                  <a16:creationId xmlns:a16="http://schemas.microsoft.com/office/drawing/2014/main" id="{76211435-EBA3-DBFB-C5EB-303E4A21F6EB}"/>
                </a:ext>
              </a:extLst>
            </p:cNvPr>
            <p:cNvSpPr/>
            <p:nvPr/>
          </p:nvSpPr>
          <p:spPr>
            <a:xfrm>
              <a:off x="980808" y="5366002"/>
              <a:ext cx="1609992" cy="1013027"/>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lstStyle>
              <a:lvl1pPr algn="ctr">
                <a:defRPr sz="1800" cap="none" spc="0">
                  <a:solidFill>
                    <a:srgbClr val="5E5E5E"/>
                  </a:solidFill>
                </a:defRPr>
              </a:lvl1pPr>
            </a:lstStyle>
            <a:p>
              <a:pPr>
                <a:lnSpc>
                  <a:spcPct val="150000"/>
                </a:lnSpc>
              </a:pPr>
              <a:r>
                <a:rPr lang="en-US" sz="1600" b="1" i="0" u="none" strike="noStrike" dirty="0">
                  <a:solidFill>
                    <a:srgbClr val="343434"/>
                  </a:solidFill>
                  <a:effectLst/>
                  <a:latin typeface="Century Gothic" panose="020B0502020202020204" pitchFamily="34" charset="0"/>
                </a:rPr>
                <a:t>Generate canonical user messages</a:t>
              </a:r>
              <a:endParaRPr lang="en-US" sz="1600" b="1" u="sng" dirty="0">
                <a:solidFill>
                  <a:schemeClr val="tx1"/>
                </a:solidFill>
                <a:latin typeface="Century Gothic" panose="020B0502020202020204" pitchFamily="34" charset="0"/>
              </a:endParaRPr>
            </a:p>
          </p:txBody>
        </p:sp>
        <p:grpSp>
          <p:nvGrpSpPr>
            <p:cNvPr id="54" name="Group 53">
              <a:extLst>
                <a:ext uri="{FF2B5EF4-FFF2-40B4-BE49-F238E27FC236}">
                  <a16:creationId xmlns:a16="http://schemas.microsoft.com/office/drawing/2014/main" id="{37A90E39-685B-C004-7EE8-ACC71B137DD6}"/>
                </a:ext>
              </a:extLst>
            </p:cNvPr>
            <p:cNvGrpSpPr/>
            <p:nvPr/>
          </p:nvGrpSpPr>
          <p:grpSpPr>
            <a:xfrm>
              <a:off x="1114481" y="3327049"/>
              <a:ext cx="1526185" cy="1724776"/>
              <a:chOff x="1114481" y="3327049"/>
              <a:chExt cx="1526185" cy="1724776"/>
            </a:xfrm>
          </p:grpSpPr>
          <p:sp>
            <p:nvSpPr>
              <p:cNvPr id="25" name="Google Shape;358;p21">
                <a:extLst>
                  <a:ext uri="{FF2B5EF4-FFF2-40B4-BE49-F238E27FC236}">
                    <a16:creationId xmlns:a16="http://schemas.microsoft.com/office/drawing/2014/main" id="{01388CD6-0BC0-11F6-8211-1BC5029C3F79}"/>
                  </a:ext>
                </a:extLst>
              </p:cNvPr>
              <p:cNvSpPr/>
              <p:nvPr/>
            </p:nvSpPr>
            <p:spPr>
              <a:xfrm>
                <a:off x="1114481" y="3327049"/>
                <a:ext cx="1526185" cy="1227900"/>
              </a:xfrm>
              <a:prstGeom prst="chevron">
                <a:avLst>
                  <a:gd name="adj" fmla="val 30804"/>
                </a:avLst>
              </a:prstGeom>
              <a:solidFill>
                <a:srgbClr val="03A4D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Calibri" panose="020F0502020204030204"/>
                </a:endParaRPr>
              </a:p>
            </p:txBody>
          </p:sp>
          <p:cxnSp>
            <p:nvCxnSpPr>
              <p:cNvPr id="26" name="Google Shape;361;p21">
                <a:extLst>
                  <a:ext uri="{FF2B5EF4-FFF2-40B4-BE49-F238E27FC236}">
                    <a16:creationId xmlns:a16="http://schemas.microsoft.com/office/drawing/2014/main" id="{B36F95E2-5199-53AB-146B-BEE77590224D}"/>
                  </a:ext>
                </a:extLst>
              </p:cNvPr>
              <p:cNvCxnSpPr>
                <a:cxnSpLocks/>
              </p:cNvCxnSpPr>
              <p:nvPr/>
            </p:nvCxnSpPr>
            <p:spPr>
              <a:xfrm>
                <a:off x="1760912" y="4548725"/>
                <a:ext cx="0" cy="503100"/>
              </a:xfrm>
              <a:prstGeom prst="straightConnector1">
                <a:avLst/>
              </a:prstGeom>
              <a:noFill/>
              <a:ln w="28575" cap="flat" cmpd="sng">
                <a:solidFill>
                  <a:srgbClr val="272D39"/>
                </a:solidFill>
                <a:prstDash val="solid"/>
                <a:round/>
                <a:headEnd type="none" w="med" len="med"/>
                <a:tailEnd type="none" w="med" len="med"/>
              </a:ln>
            </p:spPr>
          </p:cxnSp>
          <p:cxnSp>
            <p:nvCxnSpPr>
              <p:cNvPr id="27" name="Google Shape;365;p21">
                <a:extLst>
                  <a:ext uri="{FF2B5EF4-FFF2-40B4-BE49-F238E27FC236}">
                    <a16:creationId xmlns:a16="http://schemas.microsoft.com/office/drawing/2014/main" id="{A17AA5D8-079D-B839-D25D-12F4F40A9E6A}"/>
                  </a:ext>
                </a:extLst>
              </p:cNvPr>
              <p:cNvCxnSpPr>
                <a:cxnSpLocks/>
              </p:cNvCxnSpPr>
              <p:nvPr/>
            </p:nvCxnSpPr>
            <p:spPr>
              <a:xfrm rot="10800000">
                <a:off x="1577520" y="5051825"/>
                <a:ext cx="366783" cy="0"/>
              </a:xfrm>
              <a:prstGeom prst="straightConnector1">
                <a:avLst/>
              </a:prstGeom>
              <a:noFill/>
              <a:ln w="28575" cap="flat" cmpd="sng">
                <a:solidFill>
                  <a:srgbClr val="272D39"/>
                </a:solidFill>
                <a:prstDash val="solid"/>
                <a:round/>
                <a:headEnd type="none" w="med" len="med"/>
                <a:tailEnd type="none" w="med" len="med"/>
              </a:ln>
            </p:spPr>
          </p:cxnSp>
          <p:pic>
            <p:nvPicPr>
              <p:cNvPr id="53" name="Picture 52" descr="A blue and purple chat bubbles&#10;&#10;AI-generated content may be incorrect.">
                <a:extLst>
                  <a:ext uri="{FF2B5EF4-FFF2-40B4-BE49-F238E27FC236}">
                    <a16:creationId xmlns:a16="http://schemas.microsoft.com/office/drawing/2014/main" id="{962845A7-BF83-9651-2705-DE0EEB6F94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5819" y="3657905"/>
                <a:ext cx="609295" cy="609295"/>
              </a:xfrm>
              <a:prstGeom prst="rect">
                <a:avLst/>
              </a:prstGeom>
            </p:spPr>
          </p:pic>
        </p:grpSp>
      </p:grpSp>
    </p:spTree>
    <p:extLst>
      <p:ext uri="{BB962C8B-B14F-4D97-AF65-F5344CB8AC3E}">
        <p14:creationId xmlns:p14="http://schemas.microsoft.com/office/powerpoint/2010/main" val="472893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83E27-C150-ECA5-A99E-F606F7C2D739}"/>
            </a:ext>
          </a:extLst>
        </p:cNvPr>
        <p:cNvGrpSpPr/>
        <p:nvPr/>
      </p:nvGrpSpPr>
      <p:grpSpPr>
        <a:xfrm>
          <a:off x="0" y="0"/>
          <a:ext cx="0" cy="0"/>
          <a:chOff x="0" y="0"/>
          <a:chExt cx="0" cy="0"/>
        </a:xfrm>
      </p:grpSpPr>
      <p:sp>
        <p:nvSpPr>
          <p:cNvPr id="2" name="Text Placeholder 60">
            <a:extLst>
              <a:ext uri="{FF2B5EF4-FFF2-40B4-BE49-F238E27FC236}">
                <a16:creationId xmlns:a16="http://schemas.microsoft.com/office/drawing/2014/main" id="{B4A59624-51AF-ADB7-E2D5-1983A4AD1943}"/>
              </a:ext>
            </a:extLst>
          </p:cNvPr>
          <p:cNvSpPr txBox="1">
            <a:spLocks/>
          </p:cNvSpPr>
          <p:nvPr/>
        </p:nvSpPr>
        <p:spPr>
          <a:xfrm>
            <a:off x="336124" y="293914"/>
            <a:ext cx="10179476" cy="343649"/>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2400" b="1" dirty="0">
                <a:solidFill>
                  <a:srgbClr val="000000"/>
                </a:solidFill>
                <a:latin typeface="Century Gothic" panose="020B0502020202020204" pitchFamily="34" charset="0"/>
              </a:rPr>
              <a:t>S</a:t>
            </a:r>
            <a:r>
              <a:rPr lang="en-US" sz="2400" b="1" i="0" u="none" strike="noStrike" dirty="0">
                <a:solidFill>
                  <a:srgbClr val="000000"/>
                </a:solidFill>
                <a:effectLst/>
                <a:latin typeface="Century Gothic" panose="020B0502020202020204" pitchFamily="34" charset="0"/>
              </a:rPr>
              <a:t>tep-by-Step guide to integrating guardrails into your LLM chatbot</a:t>
            </a:r>
            <a:endParaRPr kumimoji="0" lang="en-US" sz="2400" b="1" i="0" u="none" strike="noStrike" kern="1200" cap="none" spc="0" normalizeH="0" baseline="0" noProof="0" dirty="0">
              <a:ln>
                <a:noFill/>
              </a:ln>
              <a:solidFill>
                <a:srgbClr val="44546A">
                  <a:lumMod val="50000"/>
                </a:srgbClr>
              </a:solidFill>
              <a:effectLst/>
              <a:uLnTx/>
              <a:uFillTx/>
              <a:latin typeface="Century Gothic" panose="020B0502020202020204" pitchFamily="34" charset="0"/>
              <a:ea typeface="Open Sans" panose="020B0606030504020204" pitchFamily="34" charset="0"/>
              <a:cs typeface="Open Sans" panose="020B0606030504020204" pitchFamily="34" charset="0"/>
            </a:endParaRPr>
          </a:p>
        </p:txBody>
      </p:sp>
      <p:sp>
        <p:nvSpPr>
          <p:cNvPr id="11" name="Rectangle 10">
            <a:extLst>
              <a:ext uri="{FF2B5EF4-FFF2-40B4-BE49-F238E27FC236}">
                <a16:creationId xmlns:a16="http://schemas.microsoft.com/office/drawing/2014/main" id="{034CE5CD-2679-2057-3A6E-0E2AAB4DB234}"/>
              </a:ext>
            </a:extLst>
          </p:cNvPr>
          <p:cNvSpPr/>
          <p:nvPr/>
        </p:nvSpPr>
        <p:spPr>
          <a:xfrm>
            <a:off x="684950" y="1940234"/>
            <a:ext cx="3311068" cy="13145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13" name="Rectangle 12">
            <a:extLst>
              <a:ext uri="{FF2B5EF4-FFF2-40B4-BE49-F238E27FC236}">
                <a16:creationId xmlns:a16="http://schemas.microsoft.com/office/drawing/2014/main" id="{BB3BC257-C901-159D-8665-A7398CE219A6}"/>
              </a:ext>
            </a:extLst>
          </p:cNvPr>
          <p:cNvSpPr/>
          <p:nvPr/>
        </p:nvSpPr>
        <p:spPr>
          <a:xfrm>
            <a:off x="4287863" y="1949565"/>
            <a:ext cx="3311069" cy="1221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15" name="Rectangle 14">
            <a:extLst>
              <a:ext uri="{FF2B5EF4-FFF2-40B4-BE49-F238E27FC236}">
                <a16:creationId xmlns:a16="http://schemas.microsoft.com/office/drawing/2014/main" id="{888AD14A-2DD6-92A8-008E-9C2DC0210F72}"/>
              </a:ext>
            </a:extLst>
          </p:cNvPr>
          <p:cNvSpPr/>
          <p:nvPr/>
        </p:nvSpPr>
        <p:spPr>
          <a:xfrm>
            <a:off x="7890777" y="1940234"/>
            <a:ext cx="3107351" cy="13145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23" name="Rectangle 22">
            <a:extLst>
              <a:ext uri="{FF2B5EF4-FFF2-40B4-BE49-F238E27FC236}">
                <a16:creationId xmlns:a16="http://schemas.microsoft.com/office/drawing/2014/main" id="{FB986093-0583-F279-F957-5E20E6221698}"/>
              </a:ext>
            </a:extLst>
          </p:cNvPr>
          <p:cNvSpPr/>
          <p:nvPr/>
        </p:nvSpPr>
        <p:spPr>
          <a:xfrm flipH="1">
            <a:off x="799377" y="2174061"/>
            <a:ext cx="3163022" cy="3842911"/>
          </a:xfrm>
          <a:prstGeom prst="rect">
            <a:avLst/>
          </a:prstGeom>
        </p:spPr>
        <p:txBody>
          <a:bodyPr wrap="square" lIns="0" tIns="0" rIns="0" bIns="0" anchor="ctr">
            <a:spAutoFit/>
          </a:bodyPr>
          <a:lstStyle/>
          <a:p>
            <a:pPr marL="285750" indent="-285750" rtl="0" fontAlgn="base">
              <a:lnSpc>
                <a:spcPct val="150000"/>
              </a:lnSpc>
              <a:buFont typeface="Wingdings" panose="05000000000000000000" pitchFamily="2" charset="2"/>
              <a:buChar char="Ø"/>
            </a:pPr>
            <a:r>
              <a:rPr lang="en-US" sz="1200" b="1" i="0" u="none" strike="noStrike" dirty="0">
                <a:solidFill>
                  <a:srgbClr val="000000"/>
                </a:solidFill>
                <a:effectLst/>
                <a:latin typeface="Century Gothic" panose="020B0502020202020204" pitchFamily="34" charset="0"/>
              </a:rPr>
              <a:t>Purpose</a:t>
            </a:r>
            <a:r>
              <a:rPr lang="en-US" sz="1200" b="0" i="0" u="none" strike="noStrike" dirty="0">
                <a:solidFill>
                  <a:srgbClr val="000000"/>
                </a:solidFill>
                <a:effectLst/>
                <a:latin typeface="Century Gothic" panose="020B0502020202020204" pitchFamily="34" charset="0"/>
              </a:rPr>
              <a:t>: Clearly define what the guardrails are meant to achieve (e.g., content moderation, safety filters, compliance checks).</a:t>
            </a:r>
          </a:p>
          <a:p>
            <a:pPr rtl="0" fontAlgn="base">
              <a:lnSpc>
                <a:spcPct val="150000"/>
              </a:lnSpc>
            </a:pPr>
            <a:endParaRPr lang="en-US" sz="1200" b="0" i="0" u="none" strike="noStrike" dirty="0">
              <a:solidFill>
                <a:srgbClr val="000000"/>
              </a:solidFill>
              <a:effectLst/>
              <a:latin typeface="Century Gothic" panose="020B0502020202020204" pitchFamily="34" charset="0"/>
            </a:endParaRPr>
          </a:p>
          <a:p>
            <a:pPr marL="285750" indent="-285750" rtl="0" fontAlgn="base">
              <a:lnSpc>
                <a:spcPct val="150000"/>
              </a:lnSpc>
              <a:buFont typeface="Wingdings" panose="05000000000000000000" pitchFamily="2" charset="2"/>
              <a:buChar char="Ø"/>
            </a:pPr>
            <a:r>
              <a:rPr lang="en-US" sz="1200" b="1" i="0" u="none" strike="noStrike" dirty="0">
                <a:solidFill>
                  <a:srgbClr val="000000"/>
                </a:solidFill>
                <a:effectLst/>
                <a:latin typeface="Century Gothic" panose="020B0502020202020204" pitchFamily="34" charset="0"/>
              </a:rPr>
              <a:t>Rules</a:t>
            </a:r>
            <a:r>
              <a:rPr lang="en-US" sz="1200" b="0" i="0" u="none" strike="noStrike" dirty="0">
                <a:solidFill>
                  <a:srgbClr val="000000"/>
                </a:solidFill>
                <a:effectLst/>
                <a:latin typeface="Century Gothic" panose="020B0502020202020204" pitchFamily="34" charset="0"/>
              </a:rPr>
              <a:t>: Identify specific rules or policies the guardrails should enforce (e.g., block profanity, prevent harmful instructions, enforce compliance with regulations like GDPR).</a:t>
            </a:r>
          </a:p>
          <a:p>
            <a:pPr rtl="0" fontAlgn="base">
              <a:lnSpc>
                <a:spcPct val="150000"/>
              </a:lnSpc>
            </a:pPr>
            <a:endParaRPr lang="en-US" sz="1200" b="0" i="0" u="none" strike="noStrike" dirty="0">
              <a:solidFill>
                <a:srgbClr val="000000"/>
              </a:solidFill>
              <a:effectLst/>
              <a:latin typeface="Century Gothic" panose="020B0502020202020204" pitchFamily="34" charset="0"/>
            </a:endParaRPr>
          </a:p>
          <a:p>
            <a:pPr marL="285750" indent="-285750">
              <a:lnSpc>
                <a:spcPct val="150000"/>
              </a:lnSpc>
              <a:buFont typeface="Wingdings" panose="05000000000000000000" pitchFamily="2" charset="2"/>
              <a:buChar char="Ø"/>
            </a:pPr>
            <a:r>
              <a:rPr lang="en-US" sz="1200" b="1" i="0" u="none" strike="noStrike" dirty="0">
                <a:solidFill>
                  <a:srgbClr val="000000"/>
                </a:solidFill>
                <a:effectLst/>
                <a:latin typeface="Century Gothic" panose="020B0502020202020204" pitchFamily="34" charset="0"/>
              </a:rPr>
              <a:t>Metrics</a:t>
            </a:r>
            <a:r>
              <a:rPr lang="en-US" sz="1200" b="0" i="0" u="none" strike="noStrike" dirty="0">
                <a:solidFill>
                  <a:srgbClr val="000000"/>
                </a:solidFill>
                <a:effectLst/>
                <a:latin typeface="Century Gothic" panose="020B0502020202020204" pitchFamily="34" charset="0"/>
              </a:rPr>
              <a:t>: Define success metrics (e.g., reduction in harmful outputs, user satisfaction).</a:t>
            </a:r>
          </a:p>
        </p:txBody>
      </p:sp>
      <p:sp>
        <p:nvSpPr>
          <p:cNvPr id="34" name="TextBox 33">
            <a:extLst>
              <a:ext uri="{FF2B5EF4-FFF2-40B4-BE49-F238E27FC236}">
                <a16:creationId xmlns:a16="http://schemas.microsoft.com/office/drawing/2014/main" id="{06A97107-612D-7A1E-D7AB-BE3C73E1E6F7}"/>
              </a:ext>
            </a:extLst>
          </p:cNvPr>
          <p:cNvSpPr txBox="1"/>
          <p:nvPr/>
        </p:nvSpPr>
        <p:spPr>
          <a:xfrm>
            <a:off x="1097600" y="1154239"/>
            <a:ext cx="2766829" cy="646331"/>
          </a:xfrm>
          <a:prstGeom prst="rect">
            <a:avLst/>
          </a:prstGeom>
          <a:noFill/>
        </p:spPr>
        <p:txBody>
          <a:bodyPr wrap="square">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b="1" i="0" u="none" strike="noStrike" dirty="0">
                <a:effectLst/>
                <a:latin typeface="Century Gothic" panose="020B0502020202020204" pitchFamily="34" charset="0"/>
              </a:rPr>
              <a:t>Define Guardrail Requirements</a:t>
            </a:r>
            <a:endParaRPr kumimoji="0" lang="en-US" b="1" i="0" u="none" strike="noStrike" kern="1200" cap="none" spc="0" normalizeH="0" baseline="0" noProof="0" dirty="0">
              <a:ln>
                <a:noFill/>
              </a:ln>
              <a:effectLst/>
              <a:uLnTx/>
              <a:uFillTx/>
              <a:latin typeface="Century Gothic" panose="020B0502020202020204" pitchFamily="34" charset="0"/>
              <a:ea typeface="Source Sans Pro Light" panose="020B0403030403020204" pitchFamily="34" charset="0"/>
              <a:cs typeface="Roboto Light" charset="0"/>
            </a:endParaRPr>
          </a:p>
        </p:txBody>
      </p:sp>
      <p:sp>
        <p:nvSpPr>
          <p:cNvPr id="37" name="TextBox 36">
            <a:extLst>
              <a:ext uri="{FF2B5EF4-FFF2-40B4-BE49-F238E27FC236}">
                <a16:creationId xmlns:a16="http://schemas.microsoft.com/office/drawing/2014/main" id="{893BA451-55CF-15E0-C7C2-5DF18F501AFB}"/>
              </a:ext>
            </a:extLst>
          </p:cNvPr>
          <p:cNvSpPr txBox="1"/>
          <p:nvPr/>
        </p:nvSpPr>
        <p:spPr>
          <a:xfrm>
            <a:off x="4881780" y="1164494"/>
            <a:ext cx="2857961" cy="646331"/>
          </a:xfrm>
          <a:prstGeom prst="rect">
            <a:avLst/>
          </a:prstGeom>
          <a:noFill/>
        </p:spPr>
        <p:txBody>
          <a:bodyPr wrap="square">
            <a:spAutoFit/>
          </a:bodyPr>
          <a:lstStyle/>
          <a:p>
            <a:pPr algn="ctr" rtl="0">
              <a:spcBef>
                <a:spcPts val="1400"/>
              </a:spcBef>
              <a:spcAft>
                <a:spcPts val="400"/>
              </a:spcAft>
            </a:pPr>
            <a:r>
              <a:rPr lang="en-US" sz="1800" b="1" i="0" u="none" strike="noStrike" dirty="0">
                <a:effectLst/>
                <a:latin typeface="Century Gothic" panose="020B0502020202020204" pitchFamily="34" charset="0"/>
                <a:ea typeface="Roboto" panose="02000000000000000000" pitchFamily="2" charset="0"/>
                <a:cs typeface="Roboto" panose="02000000000000000000" pitchFamily="2" charset="0"/>
              </a:rPr>
              <a:t>Choose the Integration Architecture</a:t>
            </a:r>
            <a:endParaRPr lang="en-US" sz="1800" b="1" dirty="0">
              <a:effectLst/>
              <a:latin typeface="Century Gothic" panose="020B0502020202020204" pitchFamily="34" charset="0"/>
              <a:ea typeface="Roboto" panose="02000000000000000000" pitchFamily="2" charset="0"/>
              <a:cs typeface="Roboto" panose="02000000000000000000" pitchFamily="2" charset="0"/>
            </a:endParaRPr>
          </a:p>
        </p:txBody>
      </p:sp>
      <p:sp>
        <p:nvSpPr>
          <p:cNvPr id="39" name="TextBox 38">
            <a:extLst>
              <a:ext uri="{FF2B5EF4-FFF2-40B4-BE49-F238E27FC236}">
                <a16:creationId xmlns:a16="http://schemas.microsoft.com/office/drawing/2014/main" id="{09B55FB4-D9C4-2F83-D8FE-37E67AAEDBCF}"/>
              </a:ext>
            </a:extLst>
          </p:cNvPr>
          <p:cNvSpPr txBox="1"/>
          <p:nvPr/>
        </p:nvSpPr>
        <p:spPr>
          <a:xfrm>
            <a:off x="8458104" y="1221613"/>
            <a:ext cx="2714195"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effectLst/>
                <a:latin typeface="Century Gothic" panose="020B0502020202020204" pitchFamily="34" charset="0"/>
              </a:rPr>
              <a:t> Implement Guardrail Logic</a:t>
            </a:r>
            <a:endParaRPr kumimoji="0" lang="en-US" sz="1800" b="1" i="0" u="none" strike="noStrike" kern="1200" cap="none" spc="0" normalizeH="0" baseline="0" noProof="0" dirty="0">
              <a:ln>
                <a:noFill/>
              </a:ln>
              <a:solidFill>
                <a:srgbClr val="000000"/>
              </a:solidFill>
              <a:effectLst/>
              <a:uLnTx/>
              <a:uFillTx/>
              <a:latin typeface="Century Gothic" panose="020B0502020202020204" pitchFamily="34" charset="0"/>
            </a:endParaRPr>
          </a:p>
        </p:txBody>
      </p:sp>
      <p:sp>
        <p:nvSpPr>
          <p:cNvPr id="40" name="Rectangle 39">
            <a:extLst>
              <a:ext uri="{FF2B5EF4-FFF2-40B4-BE49-F238E27FC236}">
                <a16:creationId xmlns:a16="http://schemas.microsoft.com/office/drawing/2014/main" id="{16E06B33-1935-E543-F9B3-65C96FFE0DB7}"/>
              </a:ext>
            </a:extLst>
          </p:cNvPr>
          <p:cNvSpPr/>
          <p:nvPr/>
        </p:nvSpPr>
        <p:spPr>
          <a:xfrm flipH="1">
            <a:off x="4374172" y="2158131"/>
            <a:ext cx="3289372" cy="3288914"/>
          </a:xfrm>
          <a:prstGeom prst="rect">
            <a:avLst/>
          </a:prstGeom>
        </p:spPr>
        <p:txBody>
          <a:bodyPr wrap="square" lIns="0" tIns="0" rIns="0" bIns="0" anchor="ctr">
            <a:spAutoFit/>
          </a:bodyPr>
          <a:lstStyle/>
          <a:p>
            <a:pPr marL="285750" indent="-285750" rtl="0" fontAlgn="base">
              <a:lnSpc>
                <a:spcPct val="150000"/>
              </a:lnSpc>
              <a:buFont typeface="Wingdings" panose="05000000000000000000" pitchFamily="2" charset="2"/>
              <a:buChar char="Ø"/>
            </a:pPr>
            <a:r>
              <a:rPr lang="en-US" sz="1200" b="1" i="0" u="none" strike="noStrike" dirty="0">
                <a:solidFill>
                  <a:srgbClr val="000000"/>
                </a:solidFill>
                <a:effectLst/>
                <a:latin typeface="Century Gothic" panose="020B0502020202020204" pitchFamily="34" charset="0"/>
              </a:rPr>
              <a:t>Embedded Guardrails</a:t>
            </a:r>
            <a:r>
              <a:rPr lang="en-US" sz="1200" b="0" i="0" u="none" strike="noStrike" dirty="0">
                <a:solidFill>
                  <a:srgbClr val="000000"/>
                </a:solidFill>
                <a:effectLst/>
                <a:latin typeface="Century Gothic" panose="020B0502020202020204" pitchFamily="34" charset="0"/>
              </a:rPr>
              <a:t>: Integrate guardrails directly into the chatbot's inference pipeline. </a:t>
            </a:r>
          </a:p>
          <a:p>
            <a:pPr rtl="0" fontAlgn="base">
              <a:lnSpc>
                <a:spcPct val="150000"/>
              </a:lnSpc>
            </a:pPr>
            <a:endParaRPr lang="en-US" sz="1200" b="0" i="0" u="none" strike="noStrike" dirty="0">
              <a:solidFill>
                <a:srgbClr val="000000"/>
              </a:solidFill>
              <a:effectLst/>
              <a:latin typeface="Century Gothic" panose="020B0502020202020204" pitchFamily="34" charset="0"/>
            </a:endParaRPr>
          </a:p>
          <a:p>
            <a:pPr marL="285750" indent="-285750" rtl="0" fontAlgn="base">
              <a:lnSpc>
                <a:spcPct val="150000"/>
              </a:lnSpc>
              <a:buFont typeface="Wingdings" panose="05000000000000000000" pitchFamily="2" charset="2"/>
              <a:buChar char="Ø"/>
            </a:pPr>
            <a:r>
              <a:rPr lang="en-US" sz="1200" b="1" i="0" u="none" strike="noStrike" dirty="0">
                <a:solidFill>
                  <a:srgbClr val="000000"/>
                </a:solidFill>
                <a:effectLst/>
                <a:latin typeface="Century Gothic" panose="020B0502020202020204" pitchFamily="34" charset="0"/>
              </a:rPr>
              <a:t>Middleware Guardrails</a:t>
            </a:r>
            <a:r>
              <a:rPr lang="en-US" sz="1200" b="0" i="0" u="none" strike="noStrike" dirty="0">
                <a:solidFill>
                  <a:srgbClr val="000000"/>
                </a:solidFill>
                <a:effectLst/>
                <a:latin typeface="Century Gothic" panose="020B0502020202020204" pitchFamily="34" charset="0"/>
              </a:rPr>
              <a:t>:  Deploy guardrails as a separate service that intercepts user inputs and chatbot outputs</a:t>
            </a:r>
          </a:p>
          <a:p>
            <a:pPr rtl="0" fontAlgn="base">
              <a:lnSpc>
                <a:spcPct val="150000"/>
              </a:lnSpc>
            </a:pPr>
            <a:endParaRPr lang="en-US" sz="1200" b="0" i="0" u="none" strike="noStrike" dirty="0">
              <a:solidFill>
                <a:srgbClr val="000000"/>
              </a:solidFill>
              <a:effectLst/>
              <a:latin typeface="Century Gothic" panose="020B0502020202020204" pitchFamily="34" charset="0"/>
            </a:endParaRPr>
          </a:p>
          <a:p>
            <a:pPr marL="285750" indent="-285750" rtl="0" fontAlgn="base">
              <a:lnSpc>
                <a:spcPct val="150000"/>
              </a:lnSpc>
              <a:buFont typeface="Wingdings" panose="05000000000000000000" pitchFamily="2" charset="2"/>
              <a:buChar char="Ø"/>
            </a:pPr>
            <a:r>
              <a:rPr lang="en-US" sz="1200" b="1" i="0" u="none" strike="noStrike" dirty="0">
                <a:solidFill>
                  <a:srgbClr val="000000"/>
                </a:solidFill>
                <a:effectLst/>
                <a:latin typeface="Century Gothic" panose="020B0502020202020204" pitchFamily="34" charset="0"/>
              </a:rPr>
              <a:t>Hybrid Approach</a:t>
            </a:r>
            <a:r>
              <a:rPr lang="en-US" sz="1200" b="0" i="0" u="none" strike="noStrike" dirty="0">
                <a:solidFill>
                  <a:srgbClr val="000000"/>
                </a:solidFill>
                <a:effectLst/>
                <a:latin typeface="Century Gothic" panose="020B0502020202020204" pitchFamily="34" charset="0"/>
              </a:rPr>
              <a:t>: Combine embedded and middleware guardrails for a balanced solution.</a:t>
            </a:r>
          </a:p>
        </p:txBody>
      </p:sp>
      <p:sp>
        <p:nvSpPr>
          <p:cNvPr id="41" name="Rectangle 40">
            <a:extLst>
              <a:ext uri="{FF2B5EF4-FFF2-40B4-BE49-F238E27FC236}">
                <a16:creationId xmlns:a16="http://schemas.microsoft.com/office/drawing/2014/main" id="{509C3D0F-B80F-E815-CD6E-04E1CE333333}"/>
              </a:ext>
            </a:extLst>
          </p:cNvPr>
          <p:cNvSpPr/>
          <p:nvPr/>
        </p:nvSpPr>
        <p:spPr>
          <a:xfrm flipH="1">
            <a:off x="7951409" y="2157388"/>
            <a:ext cx="3271762" cy="3365858"/>
          </a:xfrm>
          <a:prstGeom prst="rect">
            <a:avLst/>
          </a:prstGeom>
        </p:spPr>
        <p:txBody>
          <a:bodyPr wrap="square" lIns="0" tIns="0" rIns="0" bIns="0" anchor="ctr">
            <a:spAutoFit/>
          </a:bodyPr>
          <a:lstStyle/>
          <a:p>
            <a:pPr marL="171450" indent="-171450" rtl="0" fontAlgn="base">
              <a:lnSpc>
                <a:spcPct val="150000"/>
              </a:lnSpc>
              <a:buFont typeface="Wingdings" panose="05000000000000000000" pitchFamily="2" charset="2"/>
              <a:buChar char="Ø"/>
            </a:pPr>
            <a:r>
              <a:rPr lang="en-US" sz="1200" b="1" i="0" u="none" strike="noStrike" dirty="0">
                <a:solidFill>
                  <a:srgbClr val="000000"/>
                </a:solidFill>
                <a:effectLst/>
                <a:latin typeface="Century Gothic" panose="020B0502020202020204" pitchFamily="34" charset="0"/>
              </a:rPr>
              <a:t>Input Validation</a:t>
            </a:r>
            <a:r>
              <a:rPr lang="en-US" sz="1200" b="0" i="0" u="none" strike="noStrike" dirty="0">
                <a:solidFill>
                  <a:srgbClr val="000000"/>
                </a:solidFill>
                <a:effectLst/>
                <a:latin typeface="Century Gothic" panose="020B0502020202020204" pitchFamily="34" charset="0"/>
              </a:rPr>
              <a:t>:</a:t>
            </a:r>
          </a:p>
          <a:p>
            <a:pPr marL="742950" lvl="1" indent="-285750" rtl="0" fontAlgn="base">
              <a:lnSpc>
                <a:spcPct val="150000"/>
              </a:lnSpc>
              <a:buFont typeface="Wingdings" panose="05000000000000000000" pitchFamily="2" charset="2"/>
              <a:buChar char="Ø"/>
            </a:pPr>
            <a:r>
              <a:rPr lang="en-US" sz="1200" b="0" i="0" u="none" strike="noStrike" dirty="0">
                <a:solidFill>
                  <a:srgbClr val="000000"/>
                </a:solidFill>
                <a:effectLst/>
                <a:latin typeface="Century Gothic" panose="020B0502020202020204" pitchFamily="34" charset="0"/>
              </a:rPr>
              <a:t>Validate user inputs before passing them to the chatbot.</a:t>
            </a:r>
          </a:p>
          <a:p>
            <a:pPr lvl="1" rtl="0" fontAlgn="base">
              <a:lnSpc>
                <a:spcPct val="150000"/>
              </a:lnSpc>
            </a:pPr>
            <a:endParaRPr lang="en-US" sz="1200" b="0" i="0" u="none" strike="noStrike" dirty="0">
              <a:solidFill>
                <a:srgbClr val="000000"/>
              </a:solidFill>
              <a:effectLst/>
              <a:latin typeface="Century Gothic" panose="020B0502020202020204" pitchFamily="34" charset="0"/>
            </a:endParaRPr>
          </a:p>
          <a:p>
            <a:pPr marL="171450" indent="-171450" rtl="0" fontAlgn="base">
              <a:lnSpc>
                <a:spcPct val="150000"/>
              </a:lnSpc>
              <a:buFont typeface="Wingdings" panose="05000000000000000000" pitchFamily="2" charset="2"/>
              <a:buChar char="Ø"/>
            </a:pPr>
            <a:r>
              <a:rPr lang="en-US" sz="1200" b="1" i="0" u="none" strike="noStrike" dirty="0">
                <a:solidFill>
                  <a:srgbClr val="000000"/>
                </a:solidFill>
                <a:effectLst/>
                <a:latin typeface="Century Gothic" panose="020B0502020202020204" pitchFamily="34" charset="0"/>
              </a:rPr>
              <a:t>Output Validation</a:t>
            </a:r>
            <a:r>
              <a:rPr lang="en-US" sz="1200" b="0" i="0" u="none" strike="noStrike" dirty="0">
                <a:solidFill>
                  <a:srgbClr val="000000"/>
                </a:solidFill>
                <a:effectLst/>
                <a:latin typeface="Century Gothic" panose="020B0502020202020204" pitchFamily="34" charset="0"/>
              </a:rPr>
              <a:t>:</a:t>
            </a:r>
          </a:p>
          <a:p>
            <a:pPr marL="742950" lvl="1" indent="-285750" rtl="0" fontAlgn="base">
              <a:lnSpc>
                <a:spcPct val="150000"/>
              </a:lnSpc>
              <a:buFont typeface="Wingdings" panose="05000000000000000000" pitchFamily="2" charset="2"/>
              <a:buChar char="Ø"/>
            </a:pPr>
            <a:r>
              <a:rPr lang="en-US" sz="1200" b="0" i="0" u="none" strike="noStrike" dirty="0">
                <a:solidFill>
                  <a:srgbClr val="000000"/>
                </a:solidFill>
                <a:effectLst/>
                <a:latin typeface="Century Gothic" panose="020B0502020202020204" pitchFamily="34" charset="0"/>
              </a:rPr>
              <a:t>Validate chatbot outputs before sending them to the user.</a:t>
            </a:r>
          </a:p>
          <a:p>
            <a:pPr lvl="1" rtl="0" fontAlgn="base">
              <a:lnSpc>
                <a:spcPct val="150000"/>
              </a:lnSpc>
            </a:pPr>
            <a:endParaRPr lang="en-US" sz="1200" b="0" i="0" u="none" strike="noStrike" dirty="0">
              <a:solidFill>
                <a:srgbClr val="000000"/>
              </a:solidFill>
              <a:effectLst/>
              <a:latin typeface="Century Gothic" panose="020B0502020202020204" pitchFamily="34" charset="0"/>
            </a:endParaRPr>
          </a:p>
          <a:p>
            <a:pPr marL="171450" indent="-171450" rtl="0" fontAlgn="base">
              <a:lnSpc>
                <a:spcPct val="150000"/>
              </a:lnSpc>
              <a:buFont typeface="Wingdings" panose="05000000000000000000" pitchFamily="2" charset="2"/>
              <a:buChar char="Ø"/>
            </a:pPr>
            <a:r>
              <a:rPr lang="en-US" sz="1200" b="1" i="0" u="none" strike="noStrike" dirty="0">
                <a:solidFill>
                  <a:srgbClr val="000000"/>
                </a:solidFill>
                <a:effectLst/>
                <a:latin typeface="Century Gothic" panose="020B0502020202020204" pitchFamily="34" charset="0"/>
              </a:rPr>
              <a:t>Custom Rules</a:t>
            </a:r>
            <a:r>
              <a:rPr lang="en-US" sz="1200" b="0" i="0" u="none" strike="noStrike" dirty="0">
                <a:solidFill>
                  <a:srgbClr val="000000"/>
                </a:solidFill>
                <a:effectLst/>
                <a:latin typeface="Century Gothic" panose="020B0502020202020204" pitchFamily="34" charset="0"/>
              </a:rPr>
              <a:t>:</a:t>
            </a:r>
          </a:p>
          <a:p>
            <a:pPr marL="742950" lvl="1" indent="-285750" rtl="0" fontAlgn="base">
              <a:lnSpc>
                <a:spcPct val="150000"/>
              </a:lnSpc>
              <a:spcBef>
                <a:spcPts val="600"/>
              </a:spcBef>
              <a:buFont typeface="Wingdings" panose="05000000000000000000" pitchFamily="2" charset="2"/>
              <a:buChar char="Ø"/>
            </a:pPr>
            <a:r>
              <a:rPr lang="en-US" sz="1200" b="0" i="0" u="none" strike="noStrike" dirty="0">
                <a:solidFill>
                  <a:srgbClr val="000000"/>
                </a:solidFill>
                <a:effectLst/>
                <a:latin typeface="Century Gothic" panose="020B0502020202020204" pitchFamily="34" charset="0"/>
              </a:rPr>
              <a:t>Implement custom rules based on your use case (e.g., block specific topics, enforce tone guidelines).</a:t>
            </a:r>
          </a:p>
        </p:txBody>
      </p:sp>
      <p:pic>
        <p:nvPicPr>
          <p:cNvPr id="5" name="Graphic 4" descr="Clipboard Checked with solid fill">
            <a:extLst>
              <a:ext uri="{FF2B5EF4-FFF2-40B4-BE49-F238E27FC236}">
                <a16:creationId xmlns:a16="http://schemas.microsoft.com/office/drawing/2014/main" id="{B338669A-92C8-F7B4-27B4-A55FAEAB38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28175" y="1133583"/>
            <a:ext cx="634314" cy="634314"/>
          </a:xfrm>
          <a:prstGeom prst="rect">
            <a:avLst/>
          </a:prstGeom>
        </p:spPr>
      </p:pic>
      <p:pic>
        <p:nvPicPr>
          <p:cNvPr id="8" name="Picture 7" descr="A blue and black striped road sign&#10;&#10;AI-generated content may be incorrect.">
            <a:extLst>
              <a:ext uri="{FF2B5EF4-FFF2-40B4-BE49-F238E27FC236}">
                <a16:creationId xmlns:a16="http://schemas.microsoft.com/office/drawing/2014/main" id="{3D77E81C-8D82-971F-83BB-EB8F5F82DD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882" y="1214617"/>
            <a:ext cx="509053" cy="505325"/>
          </a:xfrm>
          <a:prstGeom prst="rect">
            <a:avLst/>
          </a:prstGeom>
        </p:spPr>
      </p:pic>
      <p:pic>
        <p:nvPicPr>
          <p:cNvPr id="10" name="Picture 9" descr="A screen shot of a game&#10;&#10;AI-generated content may be incorrect.">
            <a:extLst>
              <a:ext uri="{FF2B5EF4-FFF2-40B4-BE49-F238E27FC236}">
                <a16:creationId xmlns:a16="http://schemas.microsoft.com/office/drawing/2014/main" id="{1420BAF5-29FB-ED6E-EA31-BFF23187DA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3291" y="1150327"/>
            <a:ext cx="538823" cy="544164"/>
          </a:xfrm>
          <a:prstGeom prst="rect">
            <a:avLst/>
          </a:prstGeom>
        </p:spPr>
      </p:pic>
    </p:spTree>
    <p:extLst>
      <p:ext uri="{BB962C8B-B14F-4D97-AF65-F5344CB8AC3E}">
        <p14:creationId xmlns:p14="http://schemas.microsoft.com/office/powerpoint/2010/main" val="4080303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BC0D1-4FA7-1EE4-48C0-28DFA6C01DB1}"/>
            </a:ext>
          </a:extLst>
        </p:cNvPr>
        <p:cNvGrpSpPr/>
        <p:nvPr/>
      </p:nvGrpSpPr>
      <p:grpSpPr>
        <a:xfrm>
          <a:off x="0" y="0"/>
          <a:ext cx="0" cy="0"/>
          <a:chOff x="0" y="0"/>
          <a:chExt cx="0" cy="0"/>
        </a:xfrm>
      </p:grpSpPr>
      <p:sp>
        <p:nvSpPr>
          <p:cNvPr id="2" name="Text Placeholder 60">
            <a:extLst>
              <a:ext uri="{FF2B5EF4-FFF2-40B4-BE49-F238E27FC236}">
                <a16:creationId xmlns:a16="http://schemas.microsoft.com/office/drawing/2014/main" id="{DFD030EC-9DDD-053E-3054-55D3D5D5F626}"/>
              </a:ext>
            </a:extLst>
          </p:cNvPr>
          <p:cNvSpPr txBox="1">
            <a:spLocks/>
          </p:cNvSpPr>
          <p:nvPr/>
        </p:nvSpPr>
        <p:spPr>
          <a:xfrm>
            <a:off x="336124" y="293914"/>
            <a:ext cx="10179476" cy="343649"/>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2400" b="1" dirty="0">
                <a:solidFill>
                  <a:srgbClr val="000000"/>
                </a:solidFill>
                <a:latin typeface="Century Gothic" panose="020B0502020202020204" pitchFamily="34" charset="0"/>
              </a:rPr>
              <a:t>S</a:t>
            </a:r>
            <a:r>
              <a:rPr lang="en-US" sz="2400" b="1" i="0" u="none" strike="noStrike" dirty="0">
                <a:solidFill>
                  <a:srgbClr val="000000"/>
                </a:solidFill>
                <a:effectLst/>
                <a:latin typeface="Century Gothic" panose="020B0502020202020204" pitchFamily="34" charset="0"/>
              </a:rPr>
              <a:t>tep-by-Step guide to integrating guardrails into your LLM chatbot</a:t>
            </a:r>
            <a:endParaRPr kumimoji="0" lang="en-US" sz="2400" b="1" i="0" u="none" strike="noStrike" kern="1200" cap="none" spc="0" normalizeH="0" baseline="0" noProof="0" dirty="0">
              <a:ln>
                <a:noFill/>
              </a:ln>
              <a:solidFill>
                <a:srgbClr val="44546A">
                  <a:lumMod val="50000"/>
                </a:srgbClr>
              </a:solidFill>
              <a:effectLst/>
              <a:uLnTx/>
              <a:uFillTx/>
              <a:latin typeface="Century Gothic" panose="020B0502020202020204" pitchFamily="34" charset="0"/>
              <a:ea typeface="Open Sans" panose="020B0606030504020204" pitchFamily="34" charset="0"/>
              <a:cs typeface="Open Sans" panose="020B0606030504020204" pitchFamily="34" charset="0"/>
            </a:endParaRPr>
          </a:p>
        </p:txBody>
      </p:sp>
      <p:sp>
        <p:nvSpPr>
          <p:cNvPr id="11" name="Rectangle 10">
            <a:extLst>
              <a:ext uri="{FF2B5EF4-FFF2-40B4-BE49-F238E27FC236}">
                <a16:creationId xmlns:a16="http://schemas.microsoft.com/office/drawing/2014/main" id="{C620D5A2-4CF3-90B8-B17D-BC0DAE0E074A}"/>
              </a:ext>
            </a:extLst>
          </p:cNvPr>
          <p:cNvSpPr/>
          <p:nvPr/>
        </p:nvSpPr>
        <p:spPr>
          <a:xfrm>
            <a:off x="684950" y="1940234"/>
            <a:ext cx="3311068" cy="13145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13" name="Rectangle 12">
            <a:extLst>
              <a:ext uri="{FF2B5EF4-FFF2-40B4-BE49-F238E27FC236}">
                <a16:creationId xmlns:a16="http://schemas.microsoft.com/office/drawing/2014/main" id="{80980BA2-1151-F66A-FEC2-26A93C14C1CF}"/>
              </a:ext>
            </a:extLst>
          </p:cNvPr>
          <p:cNvSpPr/>
          <p:nvPr/>
        </p:nvSpPr>
        <p:spPr>
          <a:xfrm>
            <a:off x="4287863" y="1949565"/>
            <a:ext cx="3311069" cy="1221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15" name="Rectangle 14">
            <a:extLst>
              <a:ext uri="{FF2B5EF4-FFF2-40B4-BE49-F238E27FC236}">
                <a16:creationId xmlns:a16="http://schemas.microsoft.com/office/drawing/2014/main" id="{0C6C18B2-8D60-B960-777E-CCE96F685175}"/>
              </a:ext>
            </a:extLst>
          </p:cNvPr>
          <p:cNvSpPr/>
          <p:nvPr/>
        </p:nvSpPr>
        <p:spPr>
          <a:xfrm>
            <a:off x="7890777" y="1940234"/>
            <a:ext cx="3107351" cy="13145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23" name="Rectangle 22">
            <a:extLst>
              <a:ext uri="{FF2B5EF4-FFF2-40B4-BE49-F238E27FC236}">
                <a16:creationId xmlns:a16="http://schemas.microsoft.com/office/drawing/2014/main" id="{587E9331-9F00-D1DA-2C97-7DD6E72E35A8}"/>
              </a:ext>
            </a:extLst>
          </p:cNvPr>
          <p:cNvSpPr/>
          <p:nvPr/>
        </p:nvSpPr>
        <p:spPr>
          <a:xfrm flipH="1">
            <a:off x="875578" y="2167410"/>
            <a:ext cx="3163022" cy="3877985"/>
          </a:xfrm>
          <a:prstGeom prst="rect">
            <a:avLst/>
          </a:prstGeom>
        </p:spPr>
        <p:txBody>
          <a:bodyPr wrap="square" lIns="0" tIns="0" rIns="0" bIns="0" anchor="ctr">
            <a:spAutoFit/>
          </a:bodyPr>
          <a:lstStyle/>
          <a:p>
            <a:pPr marL="171450" indent="-171450" rtl="0" fontAlgn="base">
              <a:buFont typeface="Wingdings" panose="05000000000000000000" pitchFamily="2" charset="2"/>
              <a:buChar char="Ø"/>
            </a:pPr>
            <a:r>
              <a:rPr lang="en-US" sz="1200" b="1" i="0" u="none" strike="noStrike" dirty="0">
                <a:solidFill>
                  <a:srgbClr val="000000"/>
                </a:solidFill>
                <a:effectLst/>
                <a:latin typeface="Century Gothic" panose="020B0502020202020204" pitchFamily="34" charset="0"/>
              </a:rPr>
              <a:t>Embedded Integration</a:t>
            </a:r>
            <a:r>
              <a:rPr lang="en-US" sz="1200" b="0" i="0" u="none" strike="noStrike" dirty="0">
                <a:solidFill>
                  <a:srgbClr val="000000"/>
                </a:solidFill>
                <a:effectLst/>
                <a:latin typeface="Century Gothic" panose="020B0502020202020204" pitchFamily="34" charset="0"/>
              </a:rPr>
              <a:t>:</a:t>
            </a:r>
          </a:p>
          <a:p>
            <a:pPr marL="742950" lvl="1" indent="-285750" rtl="0" fontAlgn="base">
              <a:buFont typeface="Wingdings" panose="05000000000000000000" pitchFamily="2" charset="2"/>
              <a:buChar char="Ø"/>
            </a:pPr>
            <a:r>
              <a:rPr lang="en-US" sz="1200" b="0" i="0" u="none" strike="noStrike" dirty="0">
                <a:solidFill>
                  <a:srgbClr val="000000"/>
                </a:solidFill>
                <a:effectLst/>
                <a:latin typeface="Century Gothic" panose="020B0502020202020204" pitchFamily="34" charset="0"/>
              </a:rPr>
              <a:t>Modify the chatbot's code to include guardrail logic.</a:t>
            </a:r>
          </a:p>
          <a:p>
            <a:pPr marL="742950" lvl="1" indent="-285750" rtl="0" fontAlgn="base">
              <a:buFont typeface="Wingdings" panose="05000000000000000000" pitchFamily="2" charset="2"/>
              <a:buChar char="Ø"/>
            </a:pPr>
            <a:r>
              <a:rPr lang="en-US" sz="1200" b="0" i="0" u="none" strike="noStrike" dirty="0">
                <a:solidFill>
                  <a:srgbClr val="000000"/>
                </a:solidFill>
                <a:effectLst/>
                <a:latin typeface="Century Gothic" panose="020B0502020202020204" pitchFamily="34" charset="0"/>
              </a:rPr>
              <a:t>Example: Add a function to check for harmful content before generating a response.</a:t>
            </a:r>
          </a:p>
          <a:p>
            <a:pPr lvl="1" rtl="0" fontAlgn="base"/>
            <a:endParaRPr lang="en-US" sz="1200" b="0" i="0" u="none" strike="noStrike" dirty="0">
              <a:solidFill>
                <a:srgbClr val="000000"/>
              </a:solidFill>
              <a:effectLst/>
              <a:latin typeface="Century Gothic" panose="020B0502020202020204" pitchFamily="34" charset="0"/>
            </a:endParaRPr>
          </a:p>
          <a:p>
            <a:pPr lvl="1" rtl="0" fontAlgn="base"/>
            <a:endParaRPr lang="en-US" sz="1200" b="0" i="0" u="none" strike="noStrike" dirty="0">
              <a:solidFill>
                <a:srgbClr val="000000"/>
              </a:solidFill>
              <a:effectLst/>
              <a:latin typeface="Century Gothic" panose="020B0502020202020204" pitchFamily="34" charset="0"/>
            </a:endParaRPr>
          </a:p>
          <a:p>
            <a:pPr marL="171450" indent="-171450" rtl="0" fontAlgn="base">
              <a:buFont typeface="Wingdings" panose="05000000000000000000" pitchFamily="2" charset="2"/>
              <a:buChar char="Ø"/>
            </a:pPr>
            <a:r>
              <a:rPr lang="en-US" sz="1200" b="1" i="0" u="none" strike="noStrike" dirty="0">
                <a:solidFill>
                  <a:srgbClr val="000000"/>
                </a:solidFill>
                <a:effectLst/>
                <a:latin typeface="Century Gothic" panose="020B0502020202020204" pitchFamily="34" charset="0"/>
              </a:rPr>
              <a:t>Middleware Integration</a:t>
            </a:r>
            <a:r>
              <a:rPr lang="en-US" sz="1200" b="0" i="0" u="none" strike="noStrike" dirty="0">
                <a:solidFill>
                  <a:srgbClr val="000000"/>
                </a:solidFill>
                <a:effectLst/>
                <a:latin typeface="Century Gothic" panose="020B0502020202020204" pitchFamily="34" charset="0"/>
              </a:rPr>
              <a:t>:</a:t>
            </a:r>
          </a:p>
          <a:p>
            <a:pPr marL="742950" lvl="1" indent="-285750" rtl="0" fontAlgn="base">
              <a:buFont typeface="Wingdings" panose="05000000000000000000" pitchFamily="2" charset="2"/>
              <a:buChar char="Ø"/>
            </a:pPr>
            <a:r>
              <a:rPr lang="en-US" sz="1200" b="0" i="0" u="none" strike="noStrike" dirty="0">
                <a:solidFill>
                  <a:srgbClr val="000000"/>
                </a:solidFill>
                <a:effectLst/>
                <a:latin typeface="Century Gothic" panose="020B0502020202020204" pitchFamily="34" charset="0"/>
              </a:rPr>
              <a:t>Deploy guardrails as a separate service and integrate it with the chatbot via APIs.</a:t>
            </a:r>
          </a:p>
          <a:p>
            <a:pPr marL="742950" lvl="1" indent="-285750" rtl="0" fontAlgn="base">
              <a:buFont typeface="Wingdings" panose="05000000000000000000" pitchFamily="2" charset="2"/>
              <a:buChar char="Ø"/>
            </a:pPr>
            <a:r>
              <a:rPr lang="en-US" sz="1200" b="0" i="0" u="none" strike="noStrike" dirty="0">
                <a:solidFill>
                  <a:srgbClr val="000000"/>
                </a:solidFill>
                <a:effectLst/>
                <a:latin typeface="Century Gothic" panose="020B0502020202020204" pitchFamily="34" charset="0"/>
              </a:rPr>
              <a:t>Example: Send user inputs to the guardrail service for validation before passing them to the chatbot.</a:t>
            </a:r>
          </a:p>
          <a:p>
            <a:pPr lvl="1" rtl="0" fontAlgn="base"/>
            <a:endParaRPr lang="en-US" sz="1200" b="0" i="0" u="none" strike="noStrike" dirty="0">
              <a:solidFill>
                <a:srgbClr val="000000"/>
              </a:solidFill>
              <a:effectLst/>
              <a:latin typeface="Century Gothic" panose="020B0502020202020204" pitchFamily="34" charset="0"/>
            </a:endParaRPr>
          </a:p>
          <a:p>
            <a:pPr lvl="1" rtl="0" fontAlgn="base"/>
            <a:endParaRPr lang="en-US" sz="1200" b="0" i="0" u="none" strike="noStrike" dirty="0">
              <a:solidFill>
                <a:srgbClr val="000000"/>
              </a:solidFill>
              <a:effectLst/>
              <a:latin typeface="Century Gothic" panose="020B0502020202020204" pitchFamily="34" charset="0"/>
            </a:endParaRPr>
          </a:p>
          <a:p>
            <a:pPr marL="171450" indent="-171450" rtl="0" fontAlgn="base">
              <a:buFont typeface="Wingdings" panose="05000000000000000000" pitchFamily="2" charset="2"/>
              <a:buChar char="Ø"/>
            </a:pPr>
            <a:r>
              <a:rPr lang="en-US" sz="1200" b="1" i="0" u="none" strike="noStrike" dirty="0">
                <a:solidFill>
                  <a:srgbClr val="000000"/>
                </a:solidFill>
                <a:effectLst/>
                <a:latin typeface="Century Gothic" panose="020B0502020202020204" pitchFamily="34" charset="0"/>
              </a:rPr>
              <a:t>API Design</a:t>
            </a:r>
            <a:r>
              <a:rPr lang="en-US" sz="1200" b="0" i="0" u="none" strike="noStrike" dirty="0">
                <a:solidFill>
                  <a:srgbClr val="000000"/>
                </a:solidFill>
                <a:effectLst/>
                <a:latin typeface="Century Gothic" panose="020B0502020202020204" pitchFamily="34" charset="0"/>
              </a:rPr>
              <a:t>:</a:t>
            </a:r>
          </a:p>
          <a:p>
            <a:pPr marL="742950" lvl="1" indent="-285750" rtl="0" fontAlgn="base">
              <a:buFont typeface="Wingdings" panose="05000000000000000000" pitchFamily="2" charset="2"/>
              <a:buChar char="Ø"/>
            </a:pPr>
            <a:r>
              <a:rPr lang="en-US" sz="1200" b="0" i="0" u="none" strike="noStrike" dirty="0">
                <a:solidFill>
                  <a:srgbClr val="000000"/>
                </a:solidFill>
                <a:effectLst/>
                <a:latin typeface="Century Gothic" panose="020B0502020202020204" pitchFamily="34" charset="0"/>
              </a:rPr>
              <a:t>Design RESTful / Fast APIs for middleware guardrails.</a:t>
            </a:r>
          </a:p>
        </p:txBody>
      </p:sp>
      <p:sp>
        <p:nvSpPr>
          <p:cNvPr id="34" name="TextBox 33">
            <a:extLst>
              <a:ext uri="{FF2B5EF4-FFF2-40B4-BE49-F238E27FC236}">
                <a16:creationId xmlns:a16="http://schemas.microsoft.com/office/drawing/2014/main" id="{9E093CD6-87DC-B746-0C41-768393E4F25B}"/>
              </a:ext>
            </a:extLst>
          </p:cNvPr>
          <p:cNvSpPr txBox="1"/>
          <p:nvPr/>
        </p:nvSpPr>
        <p:spPr>
          <a:xfrm>
            <a:off x="1097600" y="1154239"/>
            <a:ext cx="2766829" cy="646331"/>
          </a:xfrm>
          <a:prstGeom prst="rect">
            <a:avLst/>
          </a:prstGeom>
          <a:noFill/>
        </p:spPr>
        <p:txBody>
          <a:bodyPr wrap="square">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1800" b="1" i="0" u="none" strike="noStrike" dirty="0">
                <a:solidFill>
                  <a:srgbClr val="000000"/>
                </a:solidFill>
                <a:effectLst/>
                <a:latin typeface="Century Gothic" panose="020B0502020202020204" pitchFamily="34" charset="0"/>
              </a:rPr>
              <a:t>Integrate with the Chatbot</a:t>
            </a:r>
            <a:endParaRPr kumimoji="0" lang="en-US" b="1" i="0" u="none" strike="noStrike" kern="1200" cap="none" spc="0" normalizeH="0" baseline="0" noProof="0" dirty="0">
              <a:ln>
                <a:noFill/>
              </a:ln>
              <a:effectLst/>
              <a:uLnTx/>
              <a:uFillTx/>
              <a:latin typeface="Century Gothic" panose="020B0502020202020204" pitchFamily="34" charset="0"/>
              <a:ea typeface="Source Sans Pro Light" panose="020B0403030403020204" pitchFamily="34" charset="0"/>
              <a:cs typeface="Roboto Light" charset="0"/>
            </a:endParaRPr>
          </a:p>
        </p:txBody>
      </p:sp>
      <p:sp>
        <p:nvSpPr>
          <p:cNvPr id="37" name="TextBox 36">
            <a:extLst>
              <a:ext uri="{FF2B5EF4-FFF2-40B4-BE49-F238E27FC236}">
                <a16:creationId xmlns:a16="http://schemas.microsoft.com/office/drawing/2014/main" id="{ED5390D2-6EEE-5CD7-6FBF-5434A5F7AF8A}"/>
              </a:ext>
            </a:extLst>
          </p:cNvPr>
          <p:cNvSpPr txBox="1"/>
          <p:nvPr/>
        </p:nvSpPr>
        <p:spPr>
          <a:xfrm>
            <a:off x="4794695" y="1121228"/>
            <a:ext cx="2662020" cy="646331"/>
          </a:xfrm>
          <a:prstGeom prst="rect">
            <a:avLst/>
          </a:prstGeom>
          <a:noFill/>
        </p:spPr>
        <p:txBody>
          <a:bodyPr wrap="square">
            <a:spAutoFit/>
          </a:bodyPr>
          <a:lstStyle/>
          <a:p>
            <a:pPr algn="ctr" rtl="0">
              <a:spcBef>
                <a:spcPts val="1400"/>
              </a:spcBef>
              <a:spcAft>
                <a:spcPts val="400"/>
              </a:spcAft>
            </a:pPr>
            <a:r>
              <a:rPr lang="en-US" sz="1800" b="1" i="0" u="none" strike="noStrike" dirty="0">
                <a:solidFill>
                  <a:srgbClr val="404040"/>
                </a:solidFill>
                <a:effectLst/>
                <a:latin typeface="Century Gothic" panose="020B0502020202020204" pitchFamily="34" charset="0"/>
              </a:rPr>
              <a:t>Optimize for Performance</a:t>
            </a:r>
            <a:endParaRPr lang="en-US" sz="1800" b="1" dirty="0">
              <a:effectLst/>
              <a:latin typeface="Century Gothic" panose="020B0502020202020204" pitchFamily="34" charset="0"/>
              <a:ea typeface="Roboto" panose="02000000000000000000" pitchFamily="2" charset="0"/>
              <a:cs typeface="Roboto" panose="02000000000000000000" pitchFamily="2" charset="0"/>
            </a:endParaRPr>
          </a:p>
        </p:txBody>
      </p:sp>
      <p:sp>
        <p:nvSpPr>
          <p:cNvPr id="39" name="TextBox 38">
            <a:extLst>
              <a:ext uri="{FF2B5EF4-FFF2-40B4-BE49-F238E27FC236}">
                <a16:creationId xmlns:a16="http://schemas.microsoft.com/office/drawing/2014/main" id="{2A95D4BF-D459-164D-215B-7D13168D1B78}"/>
              </a:ext>
            </a:extLst>
          </p:cNvPr>
          <p:cNvSpPr txBox="1"/>
          <p:nvPr/>
        </p:nvSpPr>
        <p:spPr>
          <a:xfrm>
            <a:off x="8414562" y="1221613"/>
            <a:ext cx="2714195"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000000"/>
                </a:solidFill>
                <a:effectLst/>
                <a:latin typeface="Century Gothic" panose="020B0502020202020204" pitchFamily="34" charset="0"/>
              </a:rPr>
              <a:t> </a:t>
            </a:r>
            <a:r>
              <a:rPr lang="en-US" sz="1800" b="1" i="0" u="none" strike="noStrike" dirty="0">
                <a:solidFill>
                  <a:srgbClr val="404040"/>
                </a:solidFill>
                <a:effectLst/>
                <a:latin typeface="Roboto" panose="02000000000000000000" pitchFamily="2" charset="0"/>
              </a:rPr>
              <a:t>Deploy to Production</a:t>
            </a:r>
            <a:endParaRPr kumimoji="0" lang="en-US" sz="1800" b="1" i="0" u="none" strike="noStrike" kern="1200" cap="none" spc="0" normalizeH="0" baseline="0" noProof="0" dirty="0">
              <a:ln>
                <a:noFill/>
              </a:ln>
              <a:solidFill>
                <a:srgbClr val="000000"/>
              </a:solidFill>
              <a:effectLst/>
              <a:uLnTx/>
              <a:uFillTx/>
              <a:latin typeface="Century Gothic" panose="020B0502020202020204" pitchFamily="34" charset="0"/>
            </a:endParaRPr>
          </a:p>
        </p:txBody>
      </p:sp>
      <p:sp>
        <p:nvSpPr>
          <p:cNvPr id="40" name="Rectangle 39">
            <a:extLst>
              <a:ext uri="{FF2B5EF4-FFF2-40B4-BE49-F238E27FC236}">
                <a16:creationId xmlns:a16="http://schemas.microsoft.com/office/drawing/2014/main" id="{7BEF4757-989C-25BF-AD2D-09633D89DB30}"/>
              </a:ext>
            </a:extLst>
          </p:cNvPr>
          <p:cNvSpPr/>
          <p:nvPr/>
        </p:nvSpPr>
        <p:spPr>
          <a:xfrm flipH="1">
            <a:off x="4330628" y="2154231"/>
            <a:ext cx="3289372" cy="3993401"/>
          </a:xfrm>
          <a:prstGeom prst="rect">
            <a:avLst/>
          </a:prstGeom>
        </p:spPr>
        <p:txBody>
          <a:bodyPr wrap="square" lIns="0" tIns="0" rIns="0" bIns="0" anchor="ctr">
            <a:spAutoFit/>
          </a:bodyPr>
          <a:lstStyle/>
          <a:p>
            <a:pPr marL="171450" indent="-171450" rtl="0" fontAlgn="base">
              <a:buFont typeface="Wingdings" panose="05000000000000000000" pitchFamily="2" charset="2"/>
              <a:buChar char="Ø"/>
            </a:pPr>
            <a:r>
              <a:rPr lang="en-US" sz="1200" b="1" i="0" u="none" strike="noStrike" dirty="0">
                <a:solidFill>
                  <a:srgbClr val="404040"/>
                </a:solidFill>
                <a:effectLst/>
                <a:latin typeface="Century Gothic" panose="020B0502020202020204" pitchFamily="34" charset="0"/>
              </a:rPr>
              <a:t>Latency</a:t>
            </a:r>
            <a:r>
              <a:rPr lang="en-US" sz="1200" b="0" i="0" u="none" strike="noStrike" dirty="0">
                <a:solidFill>
                  <a:srgbClr val="404040"/>
                </a:solidFill>
                <a:effectLst/>
                <a:latin typeface="Century Gothic" panose="020B0502020202020204" pitchFamily="34" charset="0"/>
              </a:rPr>
              <a:t>:</a:t>
            </a:r>
          </a:p>
          <a:p>
            <a:pPr marL="742950" lvl="1" indent="-285750" rtl="0" fontAlgn="base">
              <a:buFont typeface="Wingdings" panose="05000000000000000000" pitchFamily="2" charset="2"/>
              <a:buChar char="Ø"/>
            </a:pPr>
            <a:r>
              <a:rPr lang="en-US" sz="1200" b="0" i="0" u="none" strike="noStrike" dirty="0">
                <a:solidFill>
                  <a:srgbClr val="404040"/>
                </a:solidFill>
                <a:effectLst/>
                <a:latin typeface="Century Gothic" panose="020B0502020202020204" pitchFamily="34" charset="0"/>
              </a:rPr>
              <a:t>Optimize guardrail logic to minimize processing time.</a:t>
            </a:r>
          </a:p>
          <a:p>
            <a:pPr marL="742950" lvl="1" indent="-285750" rtl="0" fontAlgn="base">
              <a:buFont typeface="Wingdings" panose="05000000000000000000" pitchFamily="2" charset="2"/>
              <a:buChar char="Ø"/>
            </a:pPr>
            <a:r>
              <a:rPr lang="en-US" sz="1200" b="0" i="0" u="none" strike="noStrike" dirty="0">
                <a:solidFill>
                  <a:srgbClr val="404040"/>
                </a:solidFill>
                <a:effectLst/>
                <a:latin typeface="Century Gothic" panose="020B0502020202020204" pitchFamily="34" charset="0"/>
              </a:rPr>
              <a:t>Use caching for frequently used results.</a:t>
            </a:r>
          </a:p>
          <a:p>
            <a:pPr marL="742950" lvl="1" indent="-285750" rtl="0" fontAlgn="base">
              <a:buFont typeface="Wingdings" panose="05000000000000000000" pitchFamily="2" charset="2"/>
              <a:buChar char="Ø"/>
            </a:pPr>
            <a:endParaRPr lang="en-US" sz="1200" dirty="0">
              <a:solidFill>
                <a:srgbClr val="404040"/>
              </a:solidFill>
              <a:latin typeface="Century Gothic" panose="020B0502020202020204" pitchFamily="34" charset="0"/>
            </a:endParaRPr>
          </a:p>
          <a:p>
            <a:pPr lvl="1" rtl="0" fontAlgn="base"/>
            <a:endParaRPr lang="en-US" sz="1200" b="0" i="0" u="none" strike="noStrike" dirty="0">
              <a:solidFill>
                <a:srgbClr val="404040"/>
              </a:solidFill>
              <a:effectLst/>
              <a:latin typeface="Century Gothic" panose="020B0502020202020204" pitchFamily="34" charset="0"/>
            </a:endParaRPr>
          </a:p>
          <a:p>
            <a:pPr marL="171450" indent="-171450" rtl="0" fontAlgn="base">
              <a:buFont typeface="Wingdings" panose="05000000000000000000" pitchFamily="2" charset="2"/>
              <a:buChar char="Ø"/>
            </a:pPr>
            <a:r>
              <a:rPr lang="en-US" sz="1200" b="1" i="0" u="none" strike="noStrike" dirty="0">
                <a:solidFill>
                  <a:srgbClr val="404040"/>
                </a:solidFill>
                <a:effectLst/>
                <a:latin typeface="Century Gothic" panose="020B0502020202020204" pitchFamily="34" charset="0"/>
              </a:rPr>
              <a:t>Scalability</a:t>
            </a:r>
            <a:r>
              <a:rPr lang="en-US" sz="1200" b="0" i="0" u="none" strike="noStrike" dirty="0">
                <a:solidFill>
                  <a:srgbClr val="404040"/>
                </a:solidFill>
                <a:effectLst/>
                <a:latin typeface="Century Gothic" panose="020B0502020202020204" pitchFamily="34" charset="0"/>
              </a:rPr>
              <a:t>:</a:t>
            </a:r>
          </a:p>
          <a:p>
            <a:pPr marL="742950" lvl="1" indent="-285750" rtl="0" fontAlgn="base">
              <a:buFont typeface="Wingdings" panose="05000000000000000000" pitchFamily="2" charset="2"/>
              <a:buChar char="Ø"/>
            </a:pPr>
            <a:r>
              <a:rPr lang="en-US" sz="1200" b="0" i="0" u="none" strike="noStrike" dirty="0">
                <a:solidFill>
                  <a:srgbClr val="404040"/>
                </a:solidFill>
                <a:effectLst/>
                <a:latin typeface="Century Gothic" panose="020B0502020202020204" pitchFamily="34" charset="0"/>
              </a:rPr>
              <a:t>Deploy guardrails on scalable infrastructure (e.g., Kubernetes, serverless functions).</a:t>
            </a:r>
          </a:p>
          <a:p>
            <a:pPr marL="742950" lvl="1" indent="-285750" rtl="0" fontAlgn="base">
              <a:buFont typeface="Wingdings" panose="05000000000000000000" pitchFamily="2" charset="2"/>
              <a:buChar char="Ø"/>
            </a:pPr>
            <a:r>
              <a:rPr lang="en-US" sz="1200" b="0" i="0" u="none" strike="noStrike" dirty="0">
                <a:solidFill>
                  <a:srgbClr val="404040"/>
                </a:solidFill>
                <a:effectLst/>
                <a:latin typeface="Century Gothic" panose="020B0502020202020204" pitchFamily="34" charset="0"/>
              </a:rPr>
              <a:t>Use load balancing to distribute traffic.</a:t>
            </a:r>
          </a:p>
          <a:p>
            <a:pPr marL="742950" lvl="1" indent="-285750" rtl="0" fontAlgn="base">
              <a:buFont typeface="Wingdings" panose="05000000000000000000" pitchFamily="2" charset="2"/>
              <a:buChar char="Ø"/>
            </a:pPr>
            <a:endParaRPr lang="en-US" sz="1200" dirty="0">
              <a:solidFill>
                <a:srgbClr val="404040"/>
              </a:solidFill>
              <a:latin typeface="Century Gothic" panose="020B0502020202020204" pitchFamily="34" charset="0"/>
            </a:endParaRPr>
          </a:p>
          <a:p>
            <a:pPr lvl="1" rtl="0" fontAlgn="base"/>
            <a:endParaRPr lang="en-US" sz="1200" b="0" i="0" u="none" strike="noStrike" dirty="0">
              <a:solidFill>
                <a:srgbClr val="404040"/>
              </a:solidFill>
              <a:effectLst/>
              <a:latin typeface="Century Gothic" panose="020B0502020202020204" pitchFamily="34" charset="0"/>
            </a:endParaRPr>
          </a:p>
          <a:p>
            <a:pPr marL="171450" indent="-171450" rtl="0" fontAlgn="base">
              <a:buFont typeface="Wingdings" panose="05000000000000000000" pitchFamily="2" charset="2"/>
              <a:buChar char="Ø"/>
            </a:pPr>
            <a:r>
              <a:rPr lang="en-US" sz="1200" b="1" i="0" u="none" strike="noStrike" dirty="0">
                <a:solidFill>
                  <a:srgbClr val="404040"/>
                </a:solidFill>
                <a:effectLst/>
                <a:latin typeface="Century Gothic" panose="020B0502020202020204" pitchFamily="34" charset="0"/>
              </a:rPr>
              <a:t>Resource Usage</a:t>
            </a:r>
            <a:r>
              <a:rPr lang="en-US" sz="1200" b="0" i="0" u="none" strike="noStrike" dirty="0">
                <a:solidFill>
                  <a:srgbClr val="404040"/>
                </a:solidFill>
                <a:effectLst/>
                <a:latin typeface="Century Gothic" panose="020B0502020202020204" pitchFamily="34" charset="0"/>
              </a:rPr>
              <a:t>:</a:t>
            </a:r>
          </a:p>
          <a:p>
            <a:pPr marL="742950" lvl="1" indent="-285750" rtl="0" fontAlgn="base">
              <a:buFont typeface="Wingdings" panose="05000000000000000000" pitchFamily="2" charset="2"/>
              <a:buChar char="Ø"/>
            </a:pPr>
            <a:r>
              <a:rPr lang="en-US" sz="1200" b="0" i="0" u="none" strike="noStrike" dirty="0">
                <a:solidFill>
                  <a:srgbClr val="404040"/>
                </a:solidFill>
                <a:effectLst/>
                <a:latin typeface="Century Gothic" panose="020B0502020202020204" pitchFamily="34" charset="0"/>
              </a:rPr>
              <a:t>Monitor CPU, memory, and network usage to avoid bottlenecks.</a:t>
            </a:r>
          </a:p>
          <a:p>
            <a:pPr marL="742950" lvl="1" indent="-285750" rtl="0" fontAlgn="base">
              <a:spcBef>
                <a:spcPts val="900"/>
              </a:spcBef>
              <a:buFont typeface="Wingdings" panose="05000000000000000000" pitchFamily="2" charset="2"/>
              <a:buChar char="Ø"/>
            </a:pPr>
            <a:r>
              <a:rPr lang="en-US" sz="1200" b="0" i="0" u="none" strike="noStrike" dirty="0">
                <a:solidFill>
                  <a:srgbClr val="404040"/>
                </a:solidFill>
                <a:effectLst/>
                <a:latin typeface="Century Gothic" panose="020B0502020202020204" pitchFamily="34" charset="0"/>
              </a:rPr>
              <a:t>Use efficient algorithms and data structures.</a:t>
            </a:r>
          </a:p>
        </p:txBody>
      </p:sp>
      <p:sp>
        <p:nvSpPr>
          <p:cNvPr id="41" name="Rectangle 40">
            <a:extLst>
              <a:ext uri="{FF2B5EF4-FFF2-40B4-BE49-F238E27FC236}">
                <a16:creationId xmlns:a16="http://schemas.microsoft.com/office/drawing/2014/main" id="{005F15B3-F4E6-71BD-7299-74E997103970}"/>
              </a:ext>
            </a:extLst>
          </p:cNvPr>
          <p:cNvSpPr/>
          <p:nvPr/>
        </p:nvSpPr>
        <p:spPr>
          <a:xfrm flipH="1">
            <a:off x="8016723" y="2204774"/>
            <a:ext cx="3271762" cy="3031599"/>
          </a:xfrm>
          <a:prstGeom prst="rect">
            <a:avLst/>
          </a:prstGeom>
        </p:spPr>
        <p:txBody>
          <a:bodyPr wrap="square" lIns="0" tIns="0" rIns="0" bIns="0" anchor="ctr">
            <a:spAutoFit/>
          </a:bodyPr>
          <a:lstStyle/>
          <a:p>
            <a:pPr marL="171450" indent="-171450" rtl="0" fontAlgn="base">
              <a:buFont typeface="Wingdings" panose="05000000000000000000" pitchFamily="2" charset="2"/>
              <a:buChar char="Ø"/>
            </a:pPr>
            <a:r>
              <a:rPr lang="en-US" sz="1200" b="1" i="0" u="none" strike="noStrike" dirty="0">
                <a:solidFill>
                  <a:srgbClr val="404040"/>
                </a:solidFill>
                <a:effectLst/>
                <a:latin typeface="Century Gothic" panose="020B0502020202020204" pitchFamily="34" charset="0"/>
              </a:rPr>
              <a:t>CI/CD Pipeline</a:t>
            </a:r>
            <a:r>
              <a:rPr lang="en-US" sz="1200" b="0" i="0" u="none" strike="noStrike" dirty="0">
                <a:solidFill>
                  <a:srgbClr val="404040"/>
                </a:solidFill>
                <a:effectLst/>
                <a:latin typeface="Century Gothic" panose="020B0502020202020204" pitchFamily="34" charset="0"/>
              </a:rPr>
              <a:t>:</a:t>
            </a:r>
          </a:p>
          <a:p>
            <a:pPr marL="742950" lvl="1" indent="-285750" rtl="0" fontAlgn="base">
              <a:buFont typeface="Wingdings" panose="05000000000000000000" pitchFamily="2" charset="2"/>
              <a:buChar char="Ø"/>
            </a:pPr>
            <a:r>
              <a:rPr lang="en-US" sz="1200" b="0" i="0" u="none" strike="noStrike" dirty="0">
                <a:solidFill>
                  <a:srgbClr val="404040"/>
                </a:solidFill>
                <a:effectLst/>
                <a:latin typeface="Century Gothic" panose="020B0502020202020204" pitchFamily="34" charset="0"/>
              </a:rPr>
              <a:t>Set up a CI/CD pipeline for automated deployment of guardrails.</a:t>
            </a:r>
          </a:p>
          <a:p>
            <a:pPr marL="742950" lvl="1" indent="-285750" rtl="0" fontAlgn="base">
              <a:buFont typeface="Wingdings" panose="05000000000000000000" pitchFamily="2" charset="2"/>
              <a:buChar char="Ø"/>
            </a:pPr>
            <a:endParaRPr lang="en-US" sz="1200" dirty="0">
              <a:solidFill>
                <a:srgbClr val="404040"/>
              </a:solidFill>
              <a:latin typeface="Century Gothic" panose="020B0502020202020204" pitchFamily="34" charset="0"/>
            </a:endParaRPr>
          </a:p>
          <a:p>
            <a:pPr marL="742950" lvl="1" indent="-285750" rtl="0" fontAlgn="base">
              <a:buFont typeface="Wingdings" panose="05000000000000000000" pitchFamily="2" charset="2"/>
              <a:buChar char="Ø"/>
            </a:pPr>
            <a:endParaRPr lang="en-US" sz="1200" b="0" i="0" u="none" strike="noStrike" dirty="0">
              <a:solidFill>
                <a:srgbClr val="404040"/>
              </a:solidFill>
              <a:effectLst/>
              <a:latin typeface="Century Gothic" panose="020B0502020202020204" pitchFamily="34" charset="0"/>
            </a:endParaRPr>
          </a:p>
          <a:p>
            <a:pPr marL="171450" indent="-171450" rtl="0" fontAlgn="base">
              <a:buFont typeface="Wingdings" panose="05000000000000000000" pitchFamily="2" charset="2"/>
              <a:buChar char="Ø"/>
            </a:pPr>
            <a:r>
              <a:rPr lang="en-US" sz="1200" b="1" i="0" u="none" strike="noStrike" dirty="0">
                <a:solidFill>
                  <a:srgbClr val="404040"/>
                </a:solidFill>
                <a:effectLst/>
                <a:latin typeface="Century Gothic" panose="020B0502020202020204" pitchFamily="34" charset="0"/>
              </a:rPr>
              <a:t>Monitoring</a:t>
            </a:r>
            <a:r>
              <a:rPr lang="en-US" sz="1200" b="0" i="0" u="none" strike="noStrike" dirty="0">
                <a:solidFill>
                  <a:srgbClr val="404040"/>
                </a:solidFill>
                <a:effectLst/>
                <a:latin typeface="Century Gothic" panose="020B0502020202020204" pitchFamily="34" charset="0"/>
              </a:rPr>
              <a:t>:</a:t>
            </a:r>
          </a:p>
          <a:p>
            <a:pPr marL="742950" lvl="1" indent="-285750" rtl="0" fontAlgn="base">
              <a:buFont typeface="Wingdings" panose="05000000000000000000" pitchFamily="2" charset="2"/>
              <a:buChar char="Ø"/>
            </a:pPr>
            <a:r>
              <a:rPr lang="en-US" sz="1200" b="0" i="0" u="none" strike="noStrike" dirty="0">
                <a:solidFill>
                  <a:srgbClr val="404040"/>
                </a:solidFill>
                <a:effectLst/>
                <a:latin typeface="Century Gothic" panose="020B0502020202020204" pitchFamily="34" charset="0"/>
              </a:rPr>
              <a:t>Use monitoring tools (e.g., Prometheus, Grafana) to track guardrail performance.</a:t>
            </a:r>
          </a:p>
          <a:p>
            <a:pPr marL="742950" lvl="1" indent="-285750" rtl="0" fontAlgn="base">
              <a:buFont typeface="Wingdings" panose="05000000000000000000" pitchFamily="2" charset="2"/>
              <a:buChar char="Ø"/>
            </a:pPr>
            <a:endParaRPr lang="en-US" sz="1200" dirty="0">
              <a:solidFill>
                <a:srgbClr val="404040"/>
              </a:solidFill>
              <a:latin typeface="Century Gothic" panose="020B0502020202020204" pitchFamily="34" charset="0"/>
            </a:endParaRPr>
          </a:p>
          <a:p>
            <a:pPr marL="742950" lvl="1" indent="-285750" rtl="0" fontAlgn="base">
              <a:buFont typeface="Wingdings" panose="05000000000000000000" pitchFamily="2" charset="2"/>
              <a:buChar char="Ø"/>
            </a:pPr>
            <a:endParaRPr lang="en-US" sz="1200" b="0" i="0" u="none" strike="noStrike" dirty="0">
              <a:solidFill>
                <a:srgbClr val="404040"/>
              </a:solidFill>
              <a:effectLst/>
              <a:latin typeface="Century Gothic" panose="020B0502020202020204" pitchFamily="34" charset="0"/>
            </a:endParaRPr>
          </a:p>
          <a:p>
            <a:pPr marL="171450" indent="-171450" rtl="0" fontAlgn="base">
              <a:buFont typeface="Wingdings" panose="05000000000000000000" pitchFamily="2" charset="2"/>
              <a:buChar char="Ø"/>
            </a:pPr>
            <a:r>
              <a:rPr lang="en-US" sz="1200" b="1" i="0" u="none" strike="noStrike" dirty="0">
                <a:solidFill>
                  <a:srgbClr val="404040"/>
                </a:solidFill>
                <a:effectLst/>
                <a:latin typeface="Century Gothic" panose="020B0502020202020204" pitchFamily="34" charset="0"/>
              </a:rPr>
              <a:t>Alerting</a:t>
            </a:r>
            <a:r>
              <a:rPr lang="en-US" sz="1200" b="0" i="0" u="none" strike="noStrike" dirty="0">
                <a:solidFill>
                  <a:srgbClr val="404040"/>
                </a:solidFill>
                <a:effectLst/>
                <a:latin typeface="Century Gothic" panose="020B0502020202020204" pitchFamily="34" charset="0"/>
              </a:rPr>
              <a:t>:</a:t>
            </a:r>
          </a:p>
          <a:p>
            <a:pPr marL="742950" lvl="1" indent="-285750" rtl="0" fontAlgn="base">
              <a:spcBef>
                <a:spcPts val="600"/>
              </a:spcBef>
              <a:buFont typeface="Wingdings" panose="05000000000000000000" pitchFamily="2" charset="2"/>
              <a:buChar char="Ø"/>
            </a:pPr>
            <a:r>
              <a:rPr lang="en-US" sz="1200" b="0" i="0" u="none" strike="noStrike" dirty="0">
                <a:solidFill>
                  <a:srgbClr val="404040"/>
                </a:solidFill>
                <a:effectLst/>
                <a:latin typeface="Century Gothic" panose="020B0502020202020204" pitchFamily="34" charset="0"/>
              </a:rPr>
              <a:t>Set up alerts for issues like high latency, errors, or resource overuse.</a:t>
            </a:r>
          </a:p>
        </p:txBody>
      </p:sp>
      <p:pic>
        <p:nvPicPr>
          <p:cNvPr id="4" name="Picture 3" descr="A blue gauge with black border&#10;&#10;AI-generated content may be incorrect.">
            <a:extLst>
              <a:ext uri="{FF2B5EF4-FFF2-40B4-BE49-F238E27FC236}">
                <a16:creationId xmlns:a16="http://schemas.microsoft.com/office/drawing/2014/main" id="{98B984B8-6398-F46A-BB73-A4CB42A8CE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1621" y="1030594"/>
            <a:ext cx="787321" cy="787321"/>
          </a:xfrm>
          <a:prstGeom prst="rect">
            <a:avLst/>
          </a:prstGeom>
        </p:spPr>
      </p:pic>
      <p:pic>
        <p:nvPicPr>
          <p:cNvPr id="7" name="Picture 6" descr="A purple and white nut with dots&#10;&#10;AI-generated content may be incorrect.">
            <a:extLst>
              <a:ext uri="{FF2B5EF4-FFF2-40B4-BE49-F238E27FC236}">
                <a16:creationId xmlns:a16="http://schemas.microsoft.com/office/drawing/2014/main" id="{03DFB22C-52A7-1335-AFC4-A01D2C732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6721" y="1103149"/>
            <a:ext cx="692994" cy="692994"/>
          </a:xfrm>
          <a:prstGeom prst="rect">
            <a:avLst/>
          </a:prstGeom>
        </p:spPr>
      </p:pic>
      <p:pic>
        <p:nvPicPr>
          <p:cNvPr id="9" name="Picture 8" descr="A blue person icon on a black background&#10;&#10;AI-generated content may be incorrect.">
            <a:extLst>
              <a:ext uri="{FF2B5EF4-FFF2-40B4-BE49-F238E27FC236}">
                <a16:creationId xmlns:a16="http://schemas.microsoft.com/office/drawing/2014/main" id="{6F0EA5B0-B0DE-75F9-CA7B-2EA43C3BEA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777" y="1139742"/>
            <a:ext cx="568953" cy="580200"/>
          </a:xfrm>
          <a:prstGeom prst="rect">
            <a:avLst/>
          </a:prstGeom>
        </p:spPr>
      </p:pic>
    </p:spTree>
    <p:extLst>
      <p:ext uri="{BB962C8B-B14F-4D97-AF65-F5344CB8AC3E}">
        <p14:creationId xmlns:p14="http://schemas.microsoft.com/office/powerpoint/2010/main" val="3223637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8D078E-4AB3-DC04-3F4C-AA49E01D0E90}"/>
              </a:ext>
            </a:extLst>
          </p:cNvPr>
          <p:cNvSpPr txBox="1">
            <a:spLocks/>
          </p:cNvSpPr>
          <p:nvPr/>
        </p:nvSpPr>
        <p:spPr>
          <a:xfrm>
            <a:off x="533400" y="230618"/>
            <a:ext cx="7282543" cy="4919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a:lstStyle>
          <a:p>
            <a:r>
              <a:rPr lang="en-US" sz="2400" b="1" dirty="0">
                <a:latin typeface="Century Gothic" panose="020B0502020202020204" pitchFamily="34" charset="0"/>
              </a:rPr>
              <a:t>Stage 1: Generate canonical user messages</a:t>
            </a:r>
            <a:endParaRPr lang="en-IN" sz="2400" b="1" dirty="0"/>
          </a:p>
        </p:txBody>
      </p:sp>
      <p:pic>
        <p:nvPicPr>
          <p:cNvPr id="5" name="Picture 2" descr="A screenshot of a computer program">
            <a:extLst>
              <a:ext uri="{FF2B5EF4-FFF2-40B4-BE49-F238E27FC236}">
                <a16:creationId xmlns:a16="http://schemas.microsoft.com/office/drawing/2014/main" id="{16B9D19A-7EEF-2681-DEFE-7556DBA8C6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48450" y="990600"/>
            <a:ext cx="5178206" cy="5442857"/>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CC71E8F0-9F26-A7A7-4C11-8EAA44432517}"/>
              </a:ext>
            </a:extLst>
          </p:cNvPr>
          <p:cNvGrpSpPr/>
          <p:nvPr/>
        </p:nvGrpSpPr>
        <p:grpSpPr>
          <a:xfrm>
            <a:off x="548738" y="1046459"/>
            <a:ext cx="5275119" cy="1391942"/>
            <a:chOff x="548738" y="1046459"/>
            <a:chExt cx="5275119" cy="1391942"/>
          </a:xfrm>
        </p:grpSpPr>
        <p:sp>
          <p:nvSpPr>
            <p:cNvPr id="8" name="TextBox 7">
              <a:extLst>
                <a:ext uri="{FF2B5EF4-FFF2-40B4-BE49-F238E27FC236}">
                  <a16:creationId xmlns:a16="http://schemas.microsoft.com/office/drawing/2014/main" id="{02A82ACD-2475-8F86-53FC-B33CFF2AE699}"/>
                </a:ext>
              </a:extLst>
            </p:cNvPr>
            <p:cNvSpPr txBox="1"/>
            <p:nvPr/>
          </p:nvSpPr>
          <p:spPr>
            <a:xfrm>
              <a:off x="851087" y="1119974"/>
              <a:ext cx="4751843" cy="1153521"/>
            </a:xfrm>
            <a:prstGeom prst="rect">
              <a:avLst/>
            </a:prstGeom>
            <a:noFill/>
          </p:spPr>
          <p:txBody>
            <a:bodyPr wrap="square" rtlCol="0" anchor="ctr">
              <a:spAutoFit/>
            </a:bodyPr>
            <a:lstStyle/>
            <a:p>
              <a:pPr marR="0" lvl="0" algn="l" defTabSz="914400" rtl="0" eaLnBrk="1" fontAlgn="auto" latinLnBrk="0" hangingPunct="1">
                <a:lnSpc>
                  <a:spcPct val="150000"/>
                </a:lnSpc>
                <a:spcBef>
                  <a:spcPts val="0"/>
                </a:spcBef>
                <a:spcAft>
                  <a:spcPts val="0"/>
                </a:spcAft>
                <a:buClrTx/>
                <a:buSzTx/>
                <a:tabLst/>
                <a:defRPr/>
              </a:pPr>
              <a:r>
                <a:rPr lang="en-US" sz="1600" b="0" i="0" u="none" strike="noStrike" dirty="0">
                  <a:solidFill>
                    <a:srgbClr val="343434"/>
                  </a:solidFill>
                  <a:effectLst/>
                  <a:latin typeface=" Century Gothic"/>
                </a:rPr>
                <a:t>In the first stage, a canonical form is created regarding the user’s intent and allows the system to trigger any specific next steps.</a:t>
              </a:r>
              <a:endParaRPr kumimoji="0" lang="en-GB" sz="1600" b="0" i="0" u="none" strike="noStrike" kern="1200" cap="none" spc="0" normalizeH="0" baseline="0" noProof="0" dirty="0">
                <a:ln>
                  <a:noFill/>
                </a:ln>
                <a:solidFill>
                  <a:srgbClr val="262626"/>
                </a:solidFill>
                <a:effectLst/>
                <a:uLnTx/>
                <a:uFillTx/>
                <a:latin typeface=" Century Gothic"/>
              </a:endParaRPr>
            </a:p>
          </p:txBody>
        </p:sp>
        <p:sp>
          <p:nvSpPr>
            <p:cNvPr id="9" name="Rounded Rectangle 109">
              <a:extLst>
                <a:ext uri="{FF2B5EF4-FFF2-40B4-BE49-F238E27FC236}">
                  <a16:creationId xmlns:a16="http://schemas.microsoft.com/office/drawing/2014/main" id="{7AEBE46D-387F-1286-4A69-B61B98BB1731}"/>
                </a:ext>
              </a:extLst>
            </p:cNvPr>
            <p:cNvSpPr/>
            <p:nvPr/>
          </p:nvSpPr>
          <p:spPr>
            <a:xfrm>
              <a:off x="548738" y="1046459"/>
              <a:ext cx="5275119" cy="1391942"/>
            </a:xfrm>
            <a:prstGeom prst="roundRect">
              <a:avLst/>
            </a:prstGeom>
            <a:noFill/>
            <a:ln w="1905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22" name="Group 21">
            <a:extLst>
              <a:ext uri="{FF2B5EF4-FFF2-40B4-BE49-F238E27FC236}">
                <a16:creationId xmlns:a16="http://schemas.microsoft.com/office/drawing/2014/main" id="{75C7A6CF-40D8-E36D-217F-62BB6FEF2EA2}"/>
              </a:ext>
            </a:extLst>
          </p:cNvPr>
          <p:cNvGrpSpPr/>
          <p:nvPr/>
        </p:nvGrpSpPr>
        <p:grpSpPr>
          <a:xfrm>
            <a:off x="537853" y="2907913"/>
            <a:ext cx="5275119" cy="2110402"/>
            <a:chOff x="548738" y="2646655"/>
            <a:chExt cx="5275119" cy="2110402"/>
          </a:xfrm>
        </p:grpSpPr>
        <p:sp>
          <p:nvSpPr>
            <p:cNvPr id="16" name="TextBox 15">
              <a:extLst>
                <a:ext uri="{FF2B5EF4-FFF2-40B4-BE49-F238E27FC236}">
                  <a16:creationId xmlns:a16="http://schemas.microsoft.com/office/drawing/2014/main" id="{95B8987D-91DB-18A7-A287-BA4317AC9EA4}"/>
                </a:ext>
              </a:extLst>
            </p:cNvPr>
            <p:cNvSpPr txBox="1"/>
            <p:nvPr/>
          </p:nvSpPr>
          <p:spPr>
            <a:xfrm>
              <a:off x="851087" y="2720170"/>
              <a:ext cx="4751843" cy="1892185"/>
            </a:xfrm>
            <a:prstGeom prst="rect">
              <a:avLst/>
            </a:prstGeom>
            <a:noFill/>
          </p:spPr>
          <p:txBody>
            <a:bodyPr wrap="square" rtlCol="0" anchor="ctr">
              <a:spAutoFit/>
            </a:bodyPr>
            <a:lstStyle/>
            <a:p>
              <a:pPr marR="0" lvl="0" algn="l" defTabSz="914400" rtl="0" eaLnBrk="1" fontAlgn="auto" latinLnBrk="0" hangingPunct="1">
                <a:lnSpc>
                  <a:spcPct val="150000"/>
                </a:lnSpc>
                <a:spcBef>
                  <a:spcPts val="0"/>
                </a:spcBef>
                <a:spcAft>
                  <a:spcPts val="0"/>
                </a:spcAft>
                <a:buClrTx/>
                <a:buSzTx/>
                <a:tabLst/>
                <a:defRPr/>
              </a:pPr>
              <a:r>
                <a:rPr lang="en-US" sz="1600" b="0" i="0" u="none" strike="noStrike" dirty="0">
                  <a:solidFill>
                    <a:srgbClr val="343434"/>
                  </a:solidFill>
                  <a:effectLst/>
                  <a:latin typeface="Century Gothic" panose="020B0502020202020204" pitchFamily="34" charset="0"/>
                </a:rPr>
                <a:t> The user intent action will do a vector search on all the canonical form examples in existing configuration, retrieve the top five examples and create a prompt that asks the LLM to create the canonical user intent.</a:t>
              </a:r>
              <a:endParaRPr kumimoji="0" lang="en-GB" sz="1600" b="0" i="0" u="none" strike="noStrike" kern="1200" cap="none" spc="0" normalizeH="0" baseline="0" noProof="0" dirty="0">
                <a:ln>
                  <a:noFill/>
                </a:ln>
                <a:solidFill>
                  <a:srgbClr val="262626"/>
                </a:solidFill>
                <a:effectLst/>
                <a:uLnTx/>
                <a:uFillTx/>
                <a:latin typeface="Century Gothic" panose="020B0502020202020204" pitchFamily="34" charset="0"/>
              </a:endParaRPr>
            </a:p>
          </p:txBody>
        </p:sp>
        <p:sp>
          <p:nvSpPr>
            <p:cNvPr id="17" name="Rounded Rectangle 109">
              <a:extLst>
                <a:ext uri="{FF2B5EF4-FFF2-40B4-BE49-F238E27FC236}">
                  <a16:creationId xmlns:a16="http://schemas.microsoft.com/office/drawing/2014/main" id="{6AEC35C2-749E-20D3-743A-62CF8F882595}"/>
                </a:ext>
              </a:extLst>
            </p:cNvPr>
            <p:cNvSpPr/>
            <p:nvPr/>
          </p:nvSpPr>
          <p:spPr>
            <a:xfrm>
              <a:off x="548738" y="2646655"/>
              <a:ext cx="5275119" cy="2110402"/>
            </a:xfrm>
            <a:prstGeom prst="roundRect">
              <a:avLst/>
            </a:prstGeom>
            <a:noFill/>
            <a:ln w="1905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9" name="TextBox 18">
            <a:extLst>
              <a:ext uri="{FF2B5EF4-FFF2-40B4-BE49-F238E27FC236}">
                <a16:creationId xmlns:a16="http://schemas.microsoft.com/office/drawing/2014/main" id="{A4888FE9-841C-1F97-BBAA-54CD98D3141C}"/>
              </a:ext>
            </a:extLst>
          </p:cNvPr>
          <p:cNvSpPr txBox="1"/>
          <p:nvPr/>
        </p:nvSpPr>
        <p:spPr>
          <a:xfrm>
            <a:off x="533400" y="5704364"/>
            <a:ext cx="6139543" cy="954557"/>
          </a:xfrm>
          <a:prstGeom prst="rect">
            <a:avLst/>
          </a:prstGeom>
          <a:noFill/>
        </p:spPr>
        <p:txBody>
          <a:bodyPr wrap="square" rtlCol="0" anchor="ctr">
            <a:spAutoFit/>
          </a:bodyPr>
          <a:lstStyle/>
          <a:p>
            <a:pPr marR="0" lvl="0" defTabSz="914400" rtl="0" eaLnBrk="1" fontAlgn="auto" latinLnBrk="0" hangingPunct="1">
              <a:lnSpc>
                <a:spcPct val="150000"/>
              </a:lnSpc>
              <a:spcBef>
                <a:spcPts val="0"/>
              </a:spcBef>
              <a:spcAft>
                <a:spcPts val="0"/>
              </a:spcAft>
              <a:buClrTx/>
              <a:buSzTx/>
              <a:tabLst/>
              <a:defRPr/>
            </a:pPr>
            <a:r>
              <a:rPr lang="en-US" sz="1300" b="1" i="0" u="none" strike="noStrike" dirty="0">
                <a:solidFill>
                  <a:srgbClr val="343434"/>
                </a:solidFill>
                <a:effectLst/>
                <a:latin typeface="Century Gothic" panose="020B0502020202020204" pitchFamily="34" charset="0"/>
              </a:rPr>
              <a:t>Note: </a:t>
            </a:r>
            <a:r>
              <a:rPr lang="en-US" sz="1300" i="0" u="none" strike="noStrike" dirty="0">
                <a:solidFill>
                  <a:srgbClr val="343434"/>
                </a:solidFill>
                <a:effectLst/>
                <a:latin typeface="Century Gothic" panose="020B0502020202020204" pitchFamily="34" charset="0"/>
              </a:rPr>
              <a:t>A</a:t>
            </a:r>
            <a:r>
              <a:rPr lang="en-US" sz="1300" b="1" i="0" u="none" strike="noStrike" dirty="0">
                <a:solidFill>
                  <a:srgbClr val="343434"/>
                </a:solidFill>
                <a:effectLst/>
                <a:latin typeface="Century Gothic" panose="020B0502020202020204" pitchFamily="34" charset="0"/>
              </a:rPr>
              <a:t> Canonical form</a:t>
            </a:r>
            <a:r>
              <a:rPr lang="en-US" sz="1300" i="0" u="none" strike="noStrike" dirty="0">
                <a:solidFill>
                  <a:srgbClr val="343434"/>
                </a:solidFill>
                <a:effectLst/>
                <a:latin typeface="Century Gothic" panose="020B0502020202020204" pitchFamily="34" charset="0"/>
              </a:rPr>
              <a:t> is a standardized representation of user inputs that maps different phrasings of the same intent to a single structured form for easier processing.</a:t>
            </a:r>
            <a:endParaRPr kumimoji="0" lang="en-GB" sz="1300" i="0" u="none" strike="noStrike" kern="1200" cap="none" spc="0" normalizeH="0" baseline="0" noProof="0" dirty="0">
              <a:ln>
                <a:noFill/>
              </a:ln>
              <a:solidFill>
                <a:srgbClr val="262626"/>
              </a:solidFill>
              <a:effectLst/>
              <a:uLnTx/>
              <a:uFillTx/>
              <a:latin typeface="Century Gothic" panose="020B0502020202020204" pitchFamily="34" charset="0"/>
            </a:endParaRPr>
          </a:p>
        </p:txBody>
      </p:sp>
    </p:spTree>
    <p:extLst>
      <p:ext uri="{BB962C8B-B14F-4D97-AF65-F5344CB8AC3E}">
        <p14:creationId xmlns:p14="http://schemas.microsoft.com/office/powerpoint/2010/main" val="3643717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D108AD-212D-7F59-3944-A99D4B3AB30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8328A84-7C5F-53FB-9210-0C938234FDB2}"/>
              </a:ext>
            </a:extLst>
          </p:cNvPr>
          <p:cNvSpPr txBox="1">
            <a:spLocks/>
          </p:cNvSpPr>
          <p:nvPr/>
        </p:nvSpPr>
        <p:spPr>
          <a:xfrm>
            <a:off x="533400" y="230618"/>
            <a:ext cx="7750629" cy="4919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a:lstStyle>
          <a:p>
            <a:r>
              <a:rPr lang="en-US" sz="2400" b="1" dirty="0">
                <a:latin typeface="Century Gothic" panose="020B0502020202020204" pitchFamily="34" charset="0"/>
              </a:rPr>
              <a:t>Stage 2: Decide on next step(s) and execute them</a:t>
            </a:r>
            <a:endParaRPr lang="en-IN" sz="2400" b="1" dirty="0"/>
          </a:p>
        </p:txBody>
      </p:sp>
      <p:grpSp>
        <p:nvGrpSpPr>
          <p:cNvPr id="2" name="Group 1">
            <a:extLst>
              <a:ext uri="{FF2B5EF4-FFF2-40B4-BE49-F238E27FC236}">
                <a16:creationId xmlns:a16="http://schemas.microsoft.com/office/drawing/2014/main" id="{6ACAB015-1614-E56D-9874-110285117AC9}"/>
              </a:ext>
            </a:extLst>
          </p:cNvPr>
          <p:cNvGrpSpPr/>
          <p:nvPr/>
        </p:nvGrpSpPr>
        <p:grpSpPr>
          <a:xfrm>
            <a:off x="603166" y="1514544"/>
            <a:ext cx="5275119" cy="1707627"/>
            <a:chOff x="548738" y="1046458"/>
            <a:chExt cx="5275119" cy="1707627"/>
          </a:xfrm>
        </p:grpSpPr>
        <p:sp>
          <p:nvSpPr>
            <p:cNvPr id="8" name="TextBox 7">
              <a:extLst>
                <a:ext uri="{FF2B5EF4-FFF2-40B4-BE49-F238E27FC236}">
                  <a16:creationId xmlns:a16="http://schemas.microsoft.com/office/drawing/2014/main" id="{210650B7-5B3B-435E-AAAB-3E0492B52376}"/>
                </a:ext>
              </a:extLst>
            </p:cNvPr>
            <p:cNvSpPr txBox="1"/>
            <p:nvPr/>
          </p:nvSpPr>
          <p:spPr>
            <a:xfrm>
              <a:off x="840201" y="1087708"/>
              <a:ext cx="4751843" cy="1522853"/>
            </a:xfrm>
            <a:prstGeom prst="rect">
              <a:avLst/>
            </a:prstGeom>
            <a:noFill/>
          </p:spPr>
          <p:txBody>
            <a:bodyPr wrap="square" rtlCol="0" anchor="ctr">
              <a:spAutoFit/>
            </a:bodyPr>
            <a:lstStyle/>
            <a:p>
              <a:pPr lvl="0" algn="ctr">
                <a:lnSpc>
                  <a:spcPct val="150000"/>
                </a:lnSpc>
              </a:pPr>
              <a:r>
                <a:rPr lang="en-US" sz="1600" dirty="0">
                  <a:solidFill>
                    <a:sysClr val="windowText" lastClr="000000"/>
                  </a:solidFill>
                  <a:latin typeface="Century Gothic" panose="020B0502020202020204" pitchFamily="34" charset="0"/>
                </a:rPr>
                <a:t>Once the intent event is created, depending on the canonical form, the LLM either goes through a pre-defined flow for the next step or another LLM is used to decide the next step.</a:t>
              </a:r>
            </a:p>
          </p:txBody>
        </p:sp>
        <p:sp>
          <p:nvSpPr>
            <p:cNvPr id="9" name="Rounded Rectangle 109">
              <a:extLst>
                <a:ext uri="{FF2B5EF4-FFF2-40B4-BE49-F238E27FC236}">
                  <a16:creationId xmlns:a16="http://schemas.microsoft.com/office/drawing/2014/main" id="{FE786995-7991-BD48-3CB8-6144AABFADCC}"/>
                </a:ext>
              </a:extLst>
            </p:cNvPr>
            <p:cNvSpPr/>
            <p:nvPr/>
          </p:nvSpPr>
          <p:spPr>
            <a:xfrm>
              <a:off x="548738" y="1046458"/>
              <a:ext cx="5275119" cy="1707627"/>
            </a:xfrm>
            <a:prstGeom prst="roundRect">
              <a:avLst/>
            </a:prstGeom>
            <a:noFill/>
            <a:ln w="1905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22" name="Group 21">
            <a:extLst>
              <a:ext uri="{FF2B5EF4-FFF2-40B4-BE49-F238E27FC236}">
                <a16:creationId xmlns:a16="http://schemas.microsoft.com/office/drawing/2014/main" id="{60EF4A56-DD46-B052-B8DC-70BA82B5EAEB}"/>
              </a:ext>
            </a:extLst>
          </p:cNvPr>
          <p:cNvGrpSpPr/>
          <p:nvPr/>
        </p:nvGrpSpPr>
        <p:grpSpPr>
          <a:xfrm>
            <a:off x="592281" y="3539285"/>
            <a:ext cx="5275119" cy="2110402"/>
            <a:chOff x="548738" y="2646655"/>
            <a:chExt cx="5275119" cy="2110402"/>
          </a:xfrm>
        </p:grpSpPr>
        <p:sp>
          <p:nvSpPr>
            <p:cNvPr id="16" name="TextBox 15">
              <a:extLst>
                <a:ext uri="{FF2B5EF4-FFF2-40B4-BE49-F238E27FC236}">
                  <a16:creationId xmlns:a16="http://schemas.microsoft.com/office/drawing/2014/main" id="{D8536D5D-EECF-312C-5FCF-0A1A10E9FD68}"/>
                </a:ext>
              </a:extLst>
            </p:cNvPr>
            <p:cNvSpPr txBox="1"/>
            <p:nvPr/>
          </p:nvSpPr>
          <p:spPr>
            <a:xfrm>
              <a:off x="851087" y="2904836"/>
              <a:ext cx="4751843" cy="1522853"/>
            </a:xfrm>
            <a:prstGeom prst="rect">
              <a:avLst/>
            </a:prstGeom>
            <a:noFill/>
          </p:spPr>
          <p:txBody>
            <a:bodyPr wrap="square" rtlCol="0" anchor="ctr">
              <a:spAutoFit/>
            </a:bodyPr>
            <a:lstStyle/>
            <a:p>
              <a:pPr lvl="0">
                <a:lnSpc>
                  <a:spcPct val="150000"/>
                </a:lnSpc>
              </a:pPr>
              <a:r>
                <a:rPr lang="en-US" sz="1600" dirty="0">
                  <a:solidFill>
                    <a:schemeClr val="tx1"/>
                  </a:solidFill>
                  <a:latin typeface="Century Gothic" panose="020B0502020202020204" pitchFamily="34" charset="0"/>
                </a:rPr>
                <a:t>When an LLM is used, another vector search is performed for the most relevant flows and again the top five flows are retrieved in order for the LLM to predict the next step.</a:t>
              </a:r>
            </a:p>
          </p:txBody>
        </p:sp>
        <p:sp>
          <p:nvSpPr>
            <p:cNvPr id="17" name="Rounded Rectangle 109">
              <a:extLst>
                <a:ext uri="{FF2B5EF4-FFF2-40B4-BE49-F238E27FC236}">
                  <a16:creationId xmlns:a16="http://schemas.microsoft.com/office/drawing/2014/main" id="{FAFF7F66-5A1B-F5FC-B65A-89BECEFAC9A0}"/>
                </a:ext>
              </a:extLst>
            </p:cNvPr>
            <p:cNvSpPr/>
            <p:nvPr/>
          </p:nvSpPr>
          <p:spPr>
            <a:xfrm>
              <a:off x="548738" y="2646655"/>
              <a:ext cx="5275119" cy="2110402"/>
            </a:xfrm>
            <a:prstGeom prst="roundRect">
              <a:avLst/>
            </a:prstGeom>
            <a:noFill/>
            <a:ln w="1905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1026" name="Picture 2">
            <a:extLst>
              <a:ext uri="{FF2B5EF4-FFF2-40B4-BE49-F238E27FC236}">
                <a16:creationId xmlns:a16="http://schemas.microsoft.com/office/drawing/2014/main" id="{63B4EEDE-D802-A8D4-2ADB-E6E2CCDEB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3730" y="1303020"/>
            <a:ext cx="4998719" cy="4469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78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D9D80-EBE6-3DD3-5FFB-3B805FFD8A7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8B8A037-7242-E1B9-0B36-645A5FC7F3B1}"/>
              </a:ext>
            </a:extLst>
          </p:cNvPr>
          <p:cNvSpPr txBox="1">
            <a:spLocks/>
          </p:cNvSpPr>
          <p:nvPr/>
        </p:nvSpPr>
        <p:spPr>
          <a:xfrm>
            <a:off x="533400" y="230618"/>
            <a:ext cx="7750629" cy="4919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a:lstStyle>
          <a:p>
            <a:r>
              <a:rPr lang="en-US" sz="2400" b="1" dirty="0">
                <a:latin typeface="Century Gothic" panose="020B0502020202020204" pitchFamily="34" charset="0"/>
              </a:rPr>
              <a:t>Stage 3: Generate bot utterances</a:t>
            </a:r>
            <a:endParaRPr lang="en-IN" sz="2400" b="1" dirty="0"/>
          </a:p>
        </p:txBody>
      </p:sp>
      <p:grpSp>
        <p:nvGrpSpPr>
          <p:cNvPr id="2" name="Group 1">
            <a:extLst>
              <a:ext uri="{FF2B5EF4-FFF2-40B4-BE49-F238E27FC236}">
                <a16:creationId xmlns:a16="http://schemas.microsoft.com/office/drawing/2014/main" id="{97E8F00B-1B78-2941-9A6B-1704BC70B6CF}"/>
              </a:ext>
            </a:extLst>
          </p:cNvPr>
          <p:cNvGrpSpPr/>
          <p:nvPr/>
        </p:nvGrpSpPr>
        <p:grpSpPr>
          <a:xfrm>
            <a:off x="614051" y="817858"/>
            <a:ext cx="5275119" cy="1707627"/>
            <a:chOff x="548738" y="1046458"/>
            <a:chExt cx="5275119" cy="1707627"/>
          </a:xfrm>
        </p:grpSpPr>
        <p:sp>
          <p:nvSpPr>
            <p:cNvPr id="8" name="TextBox 7">
              <a:extLst>
                <a:ext uri="{FF2B5EF4-FFF2-40B4-BE49-F238E27FC236}">
                  <a16:creationId xmlns:a16="http://schemas.microsoft.com/office/drawing/2014/main" id="{BA0E4027-87E0-B7BC-8629-4B03F59D2DFC}"/>
                </a:ext>
              </a:extLst>
            </p:cNvPr>
            <p:cNvSpPr txBox="1"/>
            <p:nvPr/>
          </p:nvSpPr>
          <p:spPr>
            <a:xfrm>
              <a:off x="840201" y="1087708"/>
              <a:ext cx="4751843" cy="1522853"/>
            </a:xfrm>
            <a:prstGeom prst="rect">
              <a:avLst/>
            </a:prstGeom>
            <a:noFill/>
          </p:spPr>
          <p:txBody>
            <a:bodyPr wrap="square" rtlCol="0" anchor="ctr">
              <a:spAutoFit/>
            </a:bodyPr>
            <a:lstStyle/>
            <a:p>
              <a:pPr marL="0" lvl="0" indent="0" algn="ctr" defTabSz="622300">
                <a:lnSpc>
                  <a:spcPct val="150000"/>
                </a:lnSpc>
                <a:spcBef>
                  <a:spcPct val="0"/>
                </a:spcBef>
                <a:spcAft>
                  <a:spcPct val="35000"/>
                </a:spcAft>
                <a:buNone/>
              </a:pPr>
              <a:r>
                <a:rPr lang="en-US" sz="1600" kern="1200" dirty="0">
                  <a:solidFill>
                    <a:schemeClr val="tx1"/>
                  </a:solidFill>
                  <a:latin typeface="Century Gothic"/>
                </a:rPr>
                <a:t>Once the next step is determined, a </a:t>
              </a:r>
              <a:r>
                <a:rPr lang="en-US" sz="1600" kern="1200" dirty="0" err="1">
                  <a:solidFill>
                    <a:schemeClr val="tx1"/>
                  </a:solidFill>
                  <a:latin typeface="Century Gothic"/>
                </a:rPr>
                <a:t>bot_intent</a:t>
              </a:r>
              <a:r>
                <a:rPr lang="en-US" sz="1600" kern="1200" dirty="0">
                  <a:solidFill>
                    <a:schemeClr val="tx1"/>
                  </a:solidFill>
                  <a:latin typeface="Century Gothic"/>
                </a:rPr>
                <a:t> event is created so that the bot says something and then executes action with the </a:t>
              </a:r>
              <a:r>
                <a:rPr lang="en-US" sz="1600" kern="1200" dirty="0" err="1">
                  <a:solidFill>
                    <a:schemeClr val="tx1"/>
                  </a:solidFill>
                  <a:latin typeface="Century Gothic"/>
                </a:rPr>
                <a:t>start_action</a:t>
              </a:r>
              <a:r>
                <a:rPr lang="en-US" sz="1600" kern="1200" dirty="0">
                  <a:solidFill>
                    <a:schemeClr val="tx1"/>
                  </a:solidFill>
                  <a:latin typeface="Century Gothic"/>
                </a:rPr>
                <a:t> event.</a:t>
              </a:r>
              <a:endParaRPr lang="en-US" sz="1600" kern="1200" dirty="0">
                <a:solidFill>
                  <a:schemeClr val="tx1"/>
                </a:solidFill>
                <a:latin typeface="Century Gothic" panose="020B0502020202020204" pitchFamily="34" charset="0"/>
              </a:endParaRPr>
            </a:p>
          </p:txBody>
        </p:sp>
        <p:sp>
          <p:nvSpPr>
            <p:cNvPr id="9" name="Rounded Rectangle 109">
              <a:extLst>
                <a:ext uri="{FF2B5EF4-FFF2-40B4-BE49-F238E27FC236}">
                  <a16:creationId xmlns:a16="http://schemas.microsoft.com/office/drawing/2014/main" id="{5BAA989A-ACE5-2504-DEBB-CE9F0244AB75}"/>
                </a:ext>
              </a:extLst>
            </p:cNvPr>
            <p:cNvSpPr/>
            <p:nvPr/>
          </p:nvSpPr>
          <p:spPr>
            <a:xfrm>
              <a:off x="548738" y="1046458"/>
              <a:ext cx="5275119" cy="1707627"/>
            </a:xfrm>
            <a:prstGeom prst="roundRect">
              <a:avLst/>
            </a:prstGeom>
            <a:noFill/>
            <a:ln w="1905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5" name="Group 4">
            <a:extLst>
              <a:ext uri="{FF2B5EF4-FFF2-40B4-BE49-F238E27FC236}">
                <a16:creationId xmlns:a16="http://schemas.microsoft.com/office/drawing/2014/main" id="{7760BD8C-2CE0-A0A6-A35F-D38B05B2C010}"/>
              </a:ext>
            </a:extLst>
          </p:cNvPr>
          <p:cNvGrpSpPr/>
          <p:nvPr/>
        </p:nvGrpSpPr>
        <p:grpSpPr>
          <a:xfrm>
            <a:off x="635824" y="2646656"/>
            <a:ext cx="5275119" cy="1065372"/>
            <a:chOff x="592281" y="3539285"/>
            <a:chExt cx="5275119" cy="1065372"/>
          </a:xfrm>
        </p:grpSpPr>
        <p:sp>
          <p:nvSpPr>
            <p:cNvPr id="16" name="TextBox 15">
              <a:extLst>
                <a:ext uri="{FF2B5EF4-FFF2-40B4-BE49-F238E27FC236}">
                  <a16:creationId xmlns:a16="http://schemas.microsoft.com/office/drawing/2014/main" id="{474FDA1B-1332-3B35-2720-6CA4A569473A}"/>
                </a:ext>
              </a:extLst>
            </p:cNvPr>
            <p:cNvSpPr txBox="1"/>
            <p:nvPr/>
          </p:nvSpPr>
          <p:spPr>
            <a:xfrm>
              <a:off x="840203" y="3825181"/>
              <a:ext cx="4751843" cy="452503"/>
            </a:xfrm>
            <a:prstGeom prst="rect">
              <a:avLst/>
            </a:prstGeom>
            <a:noFill/>
          </p:spPr>
          <p:txBody>
            <a:bodyPr wrap="square" rtlCol="0" anchor="ctr">
              <a:spAutoFit/>
            </a:bodyPr>
            <a:lstStyle/>
            <a:p>
              <a:pPr marL="0" lvl="0" indent="0" algn="ctr" defTabSz="622300">
                <a:lnSpc>
                  <a:spcPct val="150000"/>
                </a:lnSpc>
                <a:spcBef>
                  <a:spcPct val="0"/>
                </a:spcBef>
                <a:spcAft>
                  <a:spcPct val="35000"/>
                </a:spcAft>
                <a:buNone/>
              </a:pPr>
              <a:r>
                <a:rPr lang="en-US" sz="1600" kern="1200" dirty="0">
                  <a:solidFill>
                    <a:schemeClr val="tx1"/>
                  </a:solidFill>
                  <a:latin typeface="Century Gothic"/>
                </a:rPr>
                <a:t>The </a:t>
              </a:r>
              <a:r>
                <a:rPr lang="en-US" sz="1600" kern="1200" dirty="0" err="1">
                  <a:solidFill>
                    <a:schemeClr val="tx1"/>
                  </a:solidFill>
                  <a:latin typeface="Century Gothic"/>
                </a:rPr>
                <a:t>bot_intent</a:t>
              </a:r>
              <a:r>
                <a:rPr lang="en-US" sz="1600" kern="1200" dirty="0">
                  <a:solidFill>
                    <a:schemeClr val="tx1"/>
                  </a:solidFill>
                  <a:latin typeface="Century Gothic"/>
                </a:rPr>
                <a:t> event then invokes the final step to generate bot utterances.</a:t>
              </a:r>
              <a:endParaRPr lang="en-US" sz="1600" kern="1200" dirty="0">
                <a:solidFill>
                  <a:schemeClr val="tx1"/>
                </a:solidFill>
                <a:latin typeface="Century Gothic" panose="020B0502020202020204" pitchFamily="34" charset="0"/>
              </a:endParaRPr>
            </a:p>
          </p:txBody>
        </p:sp>
        <p:sp>
          <p:nvSpPr>
            <p:cNvPr id="17" name="Rounded Rectangle 109">
              <a:extLst>
                <a:ext uri="{FF2B5EF4-FFF2-40B4-BE49-F238E27FC236}">
                  <a16:creationId xmlns:a16="http://schemas.microsoft.com/office/drawing/2014/main" id="{70FD41C4-C239-BE20-584E-C8CB036913FE}"/>
                </a:ext>
              </a:extLst>
            </p:cNvPr>
            <p:cNvSpPr/>
            <p:nvPr/>
          </p:nvSpPr>
          <p:spPr>
            <a:xfrm>
              <a:off x="592281" y="3539285"/>
              <a:ext cx="5275119" cy="1065372"/>
            </a:xfrm>
            <a:prstGeom prst="roundRect">
              <a:avLst/>
            </a:prstGeom>
            <a:noFill/>
            <a:ln w="1905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3" name="Picture 2">
            <a:extLst>
              <a:ext uri="{FF2B5EF4-FFF2-40B4-BE49-F238E27FC236}">
                <a16:creationId xmlns:a16="http://schemas.microsoft.com/office/drawing/2014/main" id="{AB95773D-3CA7-AEA2-4400-B79CFBA323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118" y="891540"/>
            <a:ext cx="5323572" cy="558927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8913BEED-AE31-AF6E-A10D-4AFF8292A408}"/>
              </a:ext>
            </a:extLst>
          </p:cNvPr>
          <p:cNvGrpSpPr/>
          <p:nvPr/>
        </p:nvGrpSpPr>
        <p:grpSpPr>
          <a:xfrm>
            <a:off x="614055" y="3844083"/>
            <a:ext cx="5275119" cy="1707627"/>
            <a:chOff x="548738" y="1046458"/>
            <a:chExt cx="5275119" cy="1707627"/>
          </a:xfrm>
        </p:grpSpPr>
        <p:sp>
          <p:nvSpPr>
            <p:cNvPr id="7" name="TextBox 6">
              <a:extLst>
                <a:ext uri="{FF2B5EF4-FFF2-40B4-BE49-F238E27FC236}">
                  <a16:creationId xmlns:a16="http://schemas.microsoft.com/office/drawing/2014/main" id="{9E9A9706-2C2B-3906-7188-E83464342CE1}"/>
                </a:ext>
              </a:extLst>
            </p:cNvPr>
            <p:cNvSpPr txBox="1"/>
            <p:nvPr/>
          </p:nvSpPr>
          <p:spPr>
            <a:xfrm>
              <a:off x="840201" y="1087708"/>
              <a:ext cx="4751843" cy="1522853"/>
            </a:xfrm>
            <a:prstGeom prst="rect">
              <a:avLst/>
            </a:prstGeom>
            <a:noFill/>
          </p:spPr>
          <p:txBody>
            <a:bodyPr wrap="square" rtlCol="0" anchor="ctr">
              <a:spAutoFit/>
            </a:bodyPr>
            <a:lstStyle/>
            <a:p>
              <a:pPr marL="0" lvl="0" indent="0" algn="ctr" defTabSz="622300">
                <a:lnSpc>
                  <a:spcPct val="150000"/>
                </a:lnSpc>
                <a:spcBef>
                  <a:spcPct val="0"/>
                </a:spcBef>
                <a:spcAft>
                  <a:spcPct val="35000"/>
                </a:spcAft>
                <a:buNone/>
              </a:pPr>
              <a:r>
                <a:rPr lang="en-US" sz="1600" kern="1200" dirty="0">
                  <a:solidFill>
                    <a:schemeClr val="tx1"/>
                  </a:solidFill>
                  <a:latin typeface="Century Gothic"/>
                </a:rPr>
                <a:t>Similar to previous stages, the </a:t>
              </a:r>
              <a:r>
                <a:rPr lang="en-US" sz="1600" kern="1200" dirty="0" err="1">
                  <a:solidFill>
                    <a:schemeClr val="tx1"/>
                  </a:solidFill>
                  <a:latin typeface="Century Gothic"/>
                </a:rPr>
                <a:t>generate_bot_message</a:t>
              </a:r>
              <a:r>
                <a:rPr lang="en-US" sz="1600" kern="1200" dirty="0">
                  <a:solidFill>
                    <a:schemeClr val="tx1"/>
                  </a:solidFill>
                  <a:latin typeface="Century Gothic"/>
                </a:rPr>
                <a:t> is triggered, and a vector search is performed to find the most relevant bot utterance examples. </a:t>
              </a:r>
              <a:endParaRPr lang="en-US" sz="1600" kern="1200" dirty="0">
                <a:solidFill>
                  <a:schemeClr val="tx1"/>
                </a:solidFill>
                <a:latin typeface="Century Gothic" panose="020B0502020202020204" pitchFamily="34" charset="0"/>
              </a:endParaRPr>
            </a:p>
          </p:txBody>
        </p:sp>
        <p:sp>
          <p:nvSpPr>
            <p:cNvPr id="10" name="Rounded Rectangle 109">
              <a:extLst>
                <a:ext uri="{FF2B5EF4-FFF2-40B4-BE49-F238E27FC236}">
                  <a16:creationId xmlns:a16="http://schemas.microsoft.com/office/drawing/2014/main" id="{3966CCFB-ACC0-1BDF-8D50-0D1AE4270B33}"/>
                </a:ext>
              </a:extLst>
            </p:cNvPr>
            <p:cNvSpPr/>
            <p:nvPr/>
          </p:nvSpPr>
          <p:spPr>
            <a:xfrm>
              <a:off x="548738" y="1046458"/>
              <a:ext cx="5275119" cy="1707627"/>
            </a:xfrm>
            <a:prstGeom prst="roundRect">
              <a:avLst/>
            </a:prstGeom>
            <a:noFill/>
            <a:ln w="1905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11" name="Group 10">
            <a:extLst>
              <a:ext uri="{FF2B5EF4-FFF2-40B4-BE49-F238E27FC236}">
                <a16:creationId xmlns:a16="http://schemas.microsoft.com/office/drawing/2014/main" id="{A5897444-F22C-AB24-7B67-D6B63921F1DF}"/>
              </a:ext>
            </a:extLst>
          </p:cNvPr>
          <p:cNvGrpSpPr/>
          <p:nvPr/>
        </p:nvGrpSpPr>
        <p:grpSpPr>
          <a:xfrm>
            <a:off x="592282" y="5683771"/>
            <a:ext cx="5275119" cy="1065372"/>
            <a:chOff x="592281" y="3539285"/>
            <a:chExt cx="5275119" cy="1065372"/>
          </a:xfrm>
        </p:grpSpPr>
        <p:sp>
          <p:nvSpPr>
            <p:cNvPr id="12" name="TextBox 11">
              <a:extLst>
                <a:ext uri="{FF2B5EF4-FFF2-40B4-BE49-F238E27FC236}">
                  <a16:creationId xmlns:a16="http://schemas.microsoft.com/office/drawing/2014/main" id="{254539CD-0437-C6FA-8CBF-C9023B7B57E2}"/>
                </a:ext>
              </a:extLst>
            </p:cNvPr>
            <p:cNvSpPr txBox="1"/>
            <p:nvPr/>
          </p:nvSpPr>
          <p:spPr>
            <a:xfrm>
              <a:off x="840203" y="3659338"/>
              <a:ext cx="4751843" cy="784189"/>
            </a:xfrm>
            <a:prstGeom prst="rect">
              <a:avLst/>
            </a:prstGeom>
            <a:noFill/>
          </p:spPr>
          <p:txBody>
            <a:bodyPr wrap="square" rtlCol="0" anchor="ctr">
              <a:spAutoFit/>
            </a:bodyPr>
            <a:lstStyle/>
            <a:p>
              <a:pPr marL="0" lvl="0" indent="0" algn="ctr" defTabSz="622300">
                <a:lnSpc>
                  <a:spcPct val="150000"/>
                </a:lnSpc>
                <a:spcBef>
                  <a:spcPct val="0"/>
                </a:spcBef>
                <a:spcAft>
                  <a:spcPct val="35000"/>
                </a:spcAft>
                <a:buNone/>
              </a:pPr>
              <a:r>
                <a:rPr lang="en-US" sz="1600" kern="1200" dirty="0">
                  <a:solidFill>
                    <a:schemeClr val="tx1"/>
                  </a:solidFill>
                  <a:latin typeface="Century Gothic"/>
                </a:rPr>
                <a:t>At the end, a </a:t>
              </a:r>
              <a:r>
                <a:rPr lang="en-US" sz="1600" kern="1200" dirty="0" err="1">
                  <a:solidFill>
                    <a:schemeClr val="tx1"/>
                  </a:solidFill>
                  <a:latin typeface="Century Gothic"/>
                </a:rPr>
                <a:t>bot_said</a:t>
              </a:r>
              <a:r>
                <a:rPr lang="en-US" sz="1600" kern="1200" dirty="0">
                  <a:solidFill>
                    <a:schemeClr val="tx1"/>
                  </a:solidFill>
                  <a:latin typeface="Century Gothic"/>
                </a:rPr>
                <a:t> event is triggered and the final response is returned to the user.</a:t>
              </a:r>
              <a:endParaRPr lang="en-US" sz="1600" kern="1200" dirty="0">
                <a:solidFill>
                  <a:schemeClr val="tx1"/>
                </a:solidFill>
                <a:latin typeface="Century Gothic" panose="020B0502020202020204" pitchFamily="34" charset="0"/>
              </a:endParaRPr>
            </a:p>
          </p:txBody>
        </p:sp>
        <p:sp>
          <p:nvSpPr>
            <p:cNvPr id="13" name="Rounded Rectangle 109">
              <a:extLst>
                <a:ext uri="{FF2B5EF4-FFF2-40B4-BE49-F238E27FC236}">
                  <a16:creationId xmlns:a16="http://schemas.microsoft.com/office/drawing/2014/main" id="{DD299168-256F-9259-B7E3-A8BD08C4CA77}"/>
                </a:ext>
              </a:extLst>
            </p:cNvPr>
            <p:cNvSpPr/>
            <p:nvPr/>
          </p:nvSpPr>
          <p:spPr>
            <a:xfrm>
              <a:off x="592281" y="3539285"/>
              <a:ext cx="5275119" cy="1065372"/>
            </a:xfrm>
            <a:prstGeom prst="roundRect">
              <a:avLst/>
            </a:prstGeom>
            <a:noFill/>
            <a:ln w="1905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Ins="90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075504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99F4A-EEF0-05C8-F02C-BB973A19E0B1}"/>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9CE6C488-1576-E3FF-02E3-E6C5F6A139AC}"/>
              </a:ext>
            </a:extLst>
          </p:cNvPr>
          <p:cNvSpPr/>
          <p:nvPr/>
        </p:nvSpPr>
        <p:spPr>
          <a:xfrm>
            <a:off x="8297708" y="845065"/>
            <a:ext cx="3600000" cy="5806440"/>
          </a:xfrm>
          <a:prstGeom prst="roundRect">
            <a:avLst>
              <a:gd name="adj" fmla="val 5787"/>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a:ea typeface="+mn-ea"/>
              <a:cs typeface="+mn-cs"/>
            </a:endParaRPr>
          </a:p>
        </p:txBody>
      </p:sp>
      <p:sp>
        <p:nvSpPr>
          <p:cNvPr id="10" name="Rectangle: Rounded Corners 9">
            <a:extLst>
              <a:ext uri="{FF2B5EF4-FFF2-40B4-BE49-F238E27FC236}">
                <a16:creationId xmlns:a16="http://schemas.microsoft.com/office/drawing/2014/main" id="{95BB5EA6-3E96-F884-1EF9-8CD4786F66E8}"/>
              </a:ext>
            </a:extLst>
          </p:cNvPr>
          <p:cNvSpPr/>
          <p:nvPr/>
        </p:nvSpPr>
        <p:spPr>
          <a:xfrm>
            <a:off x="294292" y="853471"/>
            <a:ext cx="3600000" cy="5806440"/>
          </a:xfrm>
          <a:prstGeom prst="roundRect">
            <a:avLst>
              <a:gd name="adj" fmla="val 11603"/>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Segoe UI"/>
              <a:ea typeface="+mn-ea"/>
              <a:cs typeface="+mn-cs"/>
            </a:endParaRPr>
          </a:p>
        </p:txBody>
      </p:sp>
      <p:sp>
        <p:nvSpPr>
          <p:cNvPr id="34" name="TextBox 33">
            <a:extLst>
              <a:ext uri="{FF2B5EF4-FFF2-40B4-BE49-F238E27FC236}">
                <a16:creationId xmlns:a16="http://schemas.microsoft.com/office/drawing/2014/main" id="{4D1B99FE-EDE8-3E7F-4A2A-2F860894EDD8}"/>
              </a:ext>
            </a:extLst>
          </p:cNvPr>
          <p:cNvSpPr txBox="1"/>
          <p:nvPr/>
        </p:nvSpPr>
        <p:spPr>
          <a:xfrm>
            <a:off x="863139" y="859465"/>
            <a:ext cx="2761803" cy="523220"/>
          </a:xfrm>
          <a:prstGeom prst="rect">
            <a:avLst/>
          </a:prstGeom>
          <a:noFill/>
        </p:spPr>
        <p:txBody>
          <a:bodyPr wrap="square">
            <a:spAutoFit/>
          </a:bodyPr>
          <a:lstStyle/>
          <a:p>
            <a:pPr algn="ctr"/>
            <a:r>
              <a:rPr lang="en-US" sz="1400" b="1" dirty="0">
                <a:latin typeface="Century Gothic" panose="020B0502020202020204" pitchFamily="34" charset="0"/>
              </a:rPr>
              <a:t>Stage 1: Generate canonical user messages</a:t>
            </a:r>
            <a:endParaRPr lang="en-IN" sz="1400" b="1" dirty="0"/>
          </a:p>
        </p:txBody>
      </p:sp>
      <p:sp>
        <p:nvSpPr>
          <p:cNvPr id="15" name="Rectangle 14">
            <a:extLst>
              <a:ext uri="{FF2B5EF4-FFF2-40B4-BE49-F238E27FC236}">
                <a16:creationId xmlns:a16="http://schemas.microsoft.com/office/drawing/2014/main" id="{F2206D1F-E3F7-A63A-403C-876AD8CA94CA}"/>
              </a:ext>
            </a:extLst>
          </p:cNvPr>
          <p:cNvSpPr/>
          <p:nvPr/>
        </p:nvSpPr>
        <p:spPr>
          <a:xfrm>
            <a:off x="8417559" y="1403934"/>
            <a:ext cx="3420000" cy="12729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39" name="TextBox 38">
            <a:extLst>
              <a:ext uri="{FF2B5EF4-FFF2-40B4-BE49-F238E27FC236}">
                <a16:creationId xmlns:a16="http://schemas.microsoft.com/office/drawing/2014/main" id="{A79612C3-A6A1-4F36-CD89-408AEEF03787}"/>
              </a:ext>
            </a:extLst>
          </p:cNvPr>
          <p:cNvSpPr txBox="1"/>
          <p:nvPr/>
        </p:nvSpPr>
        <p:spPr>
          <a:xfrm>
            <a:off x="9058235" y="859227"/>
            <a:ext cx="2286000" cy="523220"/>
          </a:xfrm>
          <a:prstGeom prst="rect">
            <a:avLst/>
          </a:prstGeom>
          <a:noFill/>
        </p:spPr>
        <p:txBody>
          <a:bodyPr wrap="square">
            <a:spAutoFit/>
          </a:bodyPr>
          <a:lstStyle/>
          <a:p>
            <a:pPr algn="ctr"/>
            <a:r>
              <a:rPr lang="en-US" sz="1400" b="1" dirty="0">
                <a:latin typeface="Century Gothic" panose="020B0502020202020204" pitchFamily="34" charset="0"/>
              </a:rPr>
              <a:t>Stage 3: Generate bot utterances</a:t>
            </a:r>
            <a:endParaRPr lang="en-IN" sz="1400" b="1" dirty="0"/>
          </a:p>
        </p:txBody>
      </p:sp>
      <p:sp>
        <p:nvSpPr>
          <p:cNvPr id="26" name="TextBox 25">
            <a:extLst>
              <a:ext uri="{FF2B5EF4-FFF2-40B4-BE49-F238E27FC236}">
                <a16:creationId xmlns:a16="http://schemas.microsoft.com/office/drawing/2014/main" id="{8E653DDB-835E-D5AF-7DD7-DF5BFE1AB930}"/>
              </a:ext>
            </a:extLst>
          </p:cNvPr>
          <p:cNvSpPr txBox="1"/>
          <p:nvPr/>
        </p:nvSpPr>
        <p:spPr>
          <a:xfrm>
            <a:off x="515986" y="1893114"/>
            <a:ext cx="3330109" cy="3738844"/>
          </a:xfrm>
          <a:prstGeom prst="rect">
            <a:avLst/>
          </a:prstGeom>
          <a:noFill/>
        </p:spPr>
        <p:txBody>
          <a:bodyPr wrap="square" rtlCol="0">
            <a:spAutoFit/>
          </a:bodyPr>
          <a:lstStyle/>
          <a:p>
            <a:pPr lvl="0">
              <a:lnSpc>
                <a:spcPct val="150000"/>
              </a:lnSpc>
            </a:pPr>
            <a:r>
              <a:rPr lang="en-US" sz="1600" b="1" i="0" dirty="0">
                <a:latin typeface="Century Gothic" panose="020B0502020202020204" pitchFamily="34" charset="0"/>
              </a:rPr>
              <a:t>User says:</a:t>
            </a:r>
            <a:r>
              <a:rPr lang="en-US" sz="1600" b="0" i="0" dirty="0">
                <a:latin typeface="Century Gothic" panose="020B0502020202020204" pitchFamily="34" charset="0"/>
              </a:rPr>
              <a:t> </a:t>
            </a:r>
            <a:r>
              <a:rPr lang="en-US" sz="1600" b="0" i="1" dirty="0">
                <a:latin typeface="Century Gothic" panose="020B0502020202020204" pitchFamily="34" charset="0"/>
              </a:rPr>
              <a:t>"What's the weather like today?“</a:t>
            </a:r>
            <a:endParaRPr lang="en-US" sz="1600" i="1" dirty="0">
              <a:latin typeface="Century Gothic" panose="020B0502020202020204" pitchFamily="34" charset="0"/>
            </a:endParaRPr>
          </a:p>
          <a:p>
            <a:pPr lvl="0">
              <a:lnSpc>
                <a:spcPct val="150000"/>
              </a:lnSpc>
            </a:pPr>
            <a:endParaRPr lang="en-US" sz="1600" i="1" dirty="0">
              <a:latin typeface="Century Gothic" panose="020B0502020202020204" pitchFamily="34" charset="0"/>
            </a:endParaRPr>
          </a:p>
          <a:p>
            <a:pPr>
              <a:lnSpc>
                <a:spcPct val="150000"/>
              </a:lnSpc>
            </a:pPr>
            <a:r>
              <a:rPr lang="en-US" sz="1600" b="1" i="0" dirty="0">
                <a:latin typeface="Century Gothic" panose="020B0502020202020204" pitchFamily="34" charset="0"/>
              </a:rPr>
              <a:t>System converts it to:</a:t>
            </a:r>
            <a:r>
              <a:rPr lang="en-US" sz="1600" b="0" i="0" dirty="0">
                <a:latin typeface="Century Gothic" panose="020B0502020202020204" pitchFamily="34" charset="0"/>
              </a:rPr>
              <a:t> "</a:t>
            </a:r>
            <a:r>
              <a:rPr lang="en-US" sz="1600" b="1" i="1" dirty="0" err="1">
                <a:latin typeface="Century Gothic" panose="020B0502020202020204" pitchFamily="34" charset="0"/>
              </a:rPr>
              <a:t>get_weather</a:t>
            </a:r>
            <a:r>
              <a:rPr lang="en-US" sz="1600" b="0" i="0" dirty="0">
                <a:latin typeface="Century Gothic" panose="020B0502020202020204" pitchFamily="34" charset="0"/>
              </a:rPr>
              <a:t>" (standardized form)</a:t>
            </a:r>
            <a:endParaRPr lang="en-US" sz="1600" dirty="0">
              <a:latin typeface="Century Gothic" panose="020B0502020202020204" pitchFamily="34" charset="0"/>
            </a:endParaRPr>
          </a:p>
          <a:p>
            <a:pPr lvl="0">
              <a:lnSpc>
                <a:spcPct val="150000"/>
              </a:lnSpc>
            </a:pPr>
            <a:endParaRPr lang="en-US" sz="1600" i="1" dirty="0">
              <a:latin typeface="Century Gothic" panose="020B0502020202020204" pitchFamily="34" charset="0"/>
            </a:endParaRPr>
          </a:p>
          <a:p>
            <a:pPr>
              <a:lnSpc>
                <a:spcPct val="150000"/>
              </a:lnSpc>
            </a:pPr>
            <a:r>
              <a:rPr lang="en-US" sz="1600" b="0" i="0" dirty="0">
                <a:latin typeface="Century Gothic" panose="020B0502020202020204" pitchFamily="34" charset="0"/>
              </a:rPr>
              <a:t>Now that the system knows the intent, it moves to the next step!</a:t>
            </a:r>
            <a:endParaRPr lang="en-US" sz="1600" dirty="0">
              <a:latin typeface="Century Gothic" panose="020B0502020202020204" pitchFamily="34" charset="0"/>
            </a:endParaRPr>
          </a:p>
          <a:p>
            <a:pPr lvl="0">
              <a:lnSpc>
                <a:spcPct val="150000"/>
              </a:lnSpc>
            </a:pPr>
            <a:endParaRPr lang="en-US" sz="1600" dirty="0">
              <a:latin typeface="Century Gothic" panose="020B0502020202020204" pitchFamily="34" charset="0"/>
            </a:endParaRPr>
          </a:p>
        </p:txBody>
      </p:sp>
      <p:sp>
        <p:nvSpPr>
          <p:cNvPr id="3" name="Rectangle: Rounded Corners 2">
            <a:extLst>
              <a:ext uri="{FF2B5EF4-FFF2-40B4-BE49-F238E27FC236}">
                <a16:creationId xmlns:a16="http://schemas.microsoft.com/office/drawing/2014/main" id="{67A26CD5-D7A3-73B7-F2BF-9E5022477191}"/>
              </a:ext>
            </a:extLst>
          </p:cNvPr>
          <p:cNvSpPr/>
          <p:nvPr/>
        </p:nvSpPr>
        <p:spPr>
          <a:xfrm>
            <a:off x="4296000" y="845065"/>
            <a:ext cx="3600000" cy="5806440"/>
          </a:xfrm>
          <a:prstGeom prst="roundRect">
            <a:avLst>
              <a:gd name="adj" fmla="val 9939"/>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Segoe UI"/>
              <a:ea typeface="+mn-ea"/>
              <a:cs typeface="+mn-cs"/>
            </a:endParaRPr>
          </a:p>
        </p:txBody>
      </p:sp>
      <p:sp>
        <p:nvSpPr>
          <p:cNvPr id="37" name="TextBox 36">
            <a:extLst>
              <a:ext uri="{FF2B5EF4-FFF2-40B4-BE49-F238E27FC236}">
                <a16:creationId xmlns:a16="http://schemas.microsoft.com/office/drawing/2014/main" id="{9B162A92-B963-105D-3498-F45760798ABB}"/>
              </a:ext>
            </a:extLst>
          </p:cNvPr>
          <p:cNvSpPr txBox="1"/>
          <p:nvPr/>
        </p:nvSpPr>
        <p:spPr>
          <a:xfrm>
            <a:off x="5022357" y="844422"/>
            <a:ext cx="2721078" cy="523220"/>
          </a:xfrm>
          <a:prstGeom prst="rect">
            <a:avLst/>
          </a:prstGeom>
          <a:noFill/>
        </p:spPr>
        <p:txBody>
          <a:bodyPr wrap="square">
            <a:spAutoFit/>
          </a:bodyPr>
          <a:lstStyle/>
          <a:p>
            <a:pPr algn="ctr"/>
            <a:r>
              <a:rPr lang="en-US" sz="1400" b="1" dirty="0">
                <a:latin typeface="Century Gothic" panose="020B0502020202020204" pitchFamily="34" charset="0"/>
              </a:rPr>
              <a:t>Stage 2: Decide on next step(s) and execute them</a:t>
            </a:r>
            <a:endParaRPr lang="en-IN" sz="1400" b="1" dirty="0"/>
          </a:p>
        </p:txBody>
      </p:sp>
      <p:sp>
        <p:nvSpPr>
          <p:cNvPr id="28" name="TextBox 27">
            <a:extLst>
              <a:ext uri="{FF2B5EF4-FFF2-40B4-BE49-F238E27FC236}">
                <a16:creationId xmlns:a16="http://schemas.microsoft.com/office/drawing/2014/main" id="{BE29F553-6A13-0823-623F-667D4D2000B0}"/>
              </a:ext>
            </a:extLst>
          </p:cNvPr>
          <p:cNvSpPr txBox="1"/>
          <p:nvPr/>
        </p:nvSpPr>
        <p:spPr>
          <a:xfrm>
            <a:off x="4439559" y="1914886"/>
            <a:ext cx="3415916" cy="4477508"/>
          </a:xfrm>
          <a:prstGeom prst="rect">
            <a:avLst/>
          </a:prstGeom>
          <a:noFill/>
        </p:spPr>
        <p:txBody>
          <a:bodyPr wrap="square" rtlCol="0">
            <a:spAutoFit/>
          </a:bodyPr>
          <a:lstStyle/>
          <a:p>
            <a:pPr lvl="0">
              <a:lnSpc>
                <a:spcPct val="150000"/>
              </a:lnSpc>
            </a:pPr>
            <a:r>
              <a:rPr lang="en-IN" sz="1600" b="1" i="0" u="none" dirty="0">
                <a:latin typeface="Century Gothic" panose="020B0502020202020204" pitchFamily="34" charset="0"/>
              </a:rPr>
              <a:t>Canonical form:</a:t>
            </a:r>
            <a:r>
              <a:rPr lang="en-IN" sz="1600" b="0" i="0" u="none" dirty="0">
                <a:latin typeface="Century Gothic" panose="020B0502020202020204" pitchFamily="34" charset="0"/>
              </a:rPr>
              <a:t> "</a:t>
            </a:r>
            <a:r>
              <a:rPr lang="en-IN" sz="1600" b="1" i="1" u="none" dirty="0" err="1">
                <a:latin typeface="Century Gothic" panose="020B0502020202020204" pitchFamily="34" charset="0"/>
              </a:rPr>
              <a:t>get_weather</a:t>
            </a:r>
            <a:r>
              <a:rPr lang="en-IN" sz="1600" b="0" i="0" u="none" dirty="0">
                <a:latin typeface="Century Gothic" panose="020B0502020202020204" pitchFamily="34" charset="0"/>
              </a:rPr>
              <a:t>“</a:t>
            </a:r>
            <a:endParaRPr lang="en-IN" sz="1600" dirty="0">
              <a:latin typeface="Century Gothic" panose="020B0502020202020204" pitchFamily="34" charset="0"/>
            </a:endParaRPr>
          </a:p>
          <a:p>
            <a:pPr lvl="0">
              <a:lnSpc>
                <a:spcPct val="150000"/>
              </a:lnSpc>
            </a:pPr>
            <a:endParaRPr lang="en-US" sz="1600" dirty="0">
              <a:latin typeface="Century Gothic" panose="020B0502020202020204" pitchFamily="34" charset="0"/>
            </a:endParaRPr>
          </a:p>
          <a:p>
            <a:pPr lvl="0">
              <a:lnSpc>
                <a:spcPct val="150000"/>
              </a:lnSpc>
            </a:pPr>
            <a:r>
              <a:rPr lang="en-IN" sz="1600" b="1" i="0" u="none" dirty="0">
                <a:latin typeface="Century Gothic" panose="020B0502020202020204" pitchFamily="34" charset="0"/>
              </a:rPr>
              <a:t>Next step:</a:t>
            </a:r>
            <a:r>
              <a:rPr lang="en-IN" sz="1600" b="0" i="0" u="none" dirty="0">
                <a:latin typeface="Century Gothic" panose="020B0502020202020204" pitchFamily="34" charset="0"/>
              </a:rPr>
              <a:t> Either,</a:t>
            </a:r>
          </a:p>
          <a:p>
            <a:pPr lvl="0">
              <a:lnSpc>
                <a:spcPct val="150000"/>
              </a:lnSpc>
            </a:pPr>
            <a:r>
              <a:rPr lang="en-US" sz="1600" b="1" i="0" u="none" dirty="0">
                <a:latin typeface="Century Gothic" panose="020B0502020202020204" pitchFamily="34" charset="0"/>
              </a:rPr>
              <a:t>Use a pre-set rule:</a:t>
            </a:r>
            <a:r>
              <a:rPr lang="en-US" sz="1600" b="0" i="0" u="none" dirty="0">
                <a:latin typeface="Century Gothic" panose="020B0502020202020204" pitchFamily="34" charset="0"/>
              </a:rPr>
              <a:t> </a:t>
            </a:r>
            <a:r>
              <a:rPr lang="en-US" sz="1600" b="0" i="1" u="none" dirty="0">
                <a:latin typeface="Century Gothic" panose="020B0502020202020204" pitchFamily="34" charset="0"/>
              </a:rPr>
              <a:t>"Check weather API and respond with forecast."</a:t>
            </a:r>
            <a:endParaRPr lang="en-US" sz="1600" b="0" i="0" u="none" dirty="0">
              <a:latin typeface="Century Gothic" panose="020B0502020202020204" pitchFamily="34" charset="0"/>
            </a:endParaRPr>
          </a:p>
          <a:p>
            <a:pPr lvl="0">
              <a:lnSpc>
                <a:spcPct val="150000"/>
              </a:lnSpc>
            </a:pPr>
            <a:r>
              <a:rPr lang="en-US" sz="1600" b="1" i="0" u="none" dirty="0">
                <a:latin typeface="Century Gothic" panose="020B0502020202020204" pitchFamily="34" charset="0"/>
              </a:rPr>
              <a:t>Ask the LLM to decide:</a:t>
            </a:r>
            <a:r>
              <a:rPr lang="en-US" sz="1600" b="0" i="0" u="none" dirty="0">
                <a:latin typeface="Century Gothic" panose="020B0502020202020204" pitchFamily="34" charset="0"/>
              </a:rPr>
              <a:t> </a:t>
            </a:r>
            <a:r>
              <a:rPr lang="en-US" sz="1600" b="0" i="1" u="none" dirty="0">
                <a:latin typeface="Century Gothic" panose="020B0502020202020204" pitchFamily="34" charset="0"/>
              </a:rPr>
              <a:t>"Should I ask for the user's location first?“</a:t>
            </a:r>
            <a:endParaRPr lang="en-US" sz="1600" i="1" dirty="0">
              <a:latin typeface="Century Gothic" panose="020B0502020202020204" pitchFamily="34" charset="0"/>
            </a:endParaRPr>
          </a:p>
          <a:p>
            <a:pPr lvl="0">
              <a:lnSpc>
                <a:spcPct val="150000"/>
              </a:lnSpc>
            </a:pPr>
            <a:endParaRPr lang="en-US" sz="1600" i="1" dirty="0">
              <a:latin typeface="Century Gothic" panose="020B0502020202020204" pitchFamily="34" charset="0"/>
            </a:endParaRPr>
          </a:p>
          <a:p>
            <a:pPr>
              <a:lnSpc>
                <a:spcPct val="150000"/>
              </a:lnSpc>
            </a:pPr>
            <a:r>
              <a:rPr lang="en-US" sz="1600" b="0" i="0" u="none" dirty="0">
                <a:latin typeface="Century Gothic" panose="020B0502020202020204" pitchFamily="34" charset="0"/>
              </a:rPr>
              <a:t>Now that the system knows what to do, it moves to the final step!</a:t>
            </a:r>
            <a:endParaRPr lang="en-US" sz="1600" dirty="0">
              <a:latin typeface="Century Gothic" panose="020B0502020202020204" pitchFamily="34" charset="0"/>
            </a:endParaRPr>
          </a:p>
          <a:p>
            <a:pPr lvl="0">
              <a:lnSpc>
                <a:spcPct val="150000"/>
              </a:lnSpc>
            </a:pPr>
            <a:endParaRPr lang="en-US" sz="1600" dirty="0">
              <a:latin typeface="Century Gothic" panose="020B0502020202020204" pitchFamily="34" charset="0"/>
            </a:endParaRPr>
          </a:p>
        </p:txBody>
      </p:sp>
      <p:sp>
        <p:nvSpPr>
          <p:cNvPr id="25" name="Text Placeholder 60">
            <a:extLst>
              <a:ext uri="{FF2B5EF4-FFF2-40B4-BE49-F238E27FC236}">
                <a16:creationId xmlns:a16="http://schemas.microsoft.com/office/drawing/2014/main" id="{F2D6B68C-FF20-A1C5-B636-90928E5AC65D}"/>
              </a:ext>
            </a:extLst>
          </p:cNvPr>
          <p:cNvSpPr txBox="1">
            <a:spLocks/>
          </p:cNvSpPr>
          <p:nvPr/>
        </p:nvSpPr>
        <p:spPr>
          <a:xfrm>
            <a:off x="302796" y="194030"/>
            <a:ext cx="10448062" cy="383182"/>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dirty="0">
                <a:ln>
                  <a:noFill/>
                </a:ln>
                <a:solidFill>
                  <a:srgbClr val="000000"/>
                </a:solidFill>
                <a:effectLst/>
                <a:uLnTx/>
                <a:uFillTx/>
                <a:latin typeface="Century Gothic" panose="020B0502020202020204" pitchFamily="34" charset="0"/>
                <a:ea typeface="+mn-ea"/>
                <a:cs typeface="+mn-cs"/>
              </a:rPr>
              <a:t>Events flow with Examples</a:t>
            </a:r>
            <a:endParaRPr kumimoji="0" lang="en-US" sz="23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20" name="Rectangle 19">
            <a:extLst>
              <a:ext uri="{FF2B5EF4-FFF2-40B4-BE49-F238E27FC236}">
                <a16:creationId xmlns:a16="http://schemas.microsoft.com/office/drawing/2014/main" id="{108EB1F1-5898-D8BD-510B-2111F9A9F85E}"/>
              </a:ext>
            </a:extLst>
          </p:cNvPr>
          <p:cNvSpPr/>
          <p:nvPr/>
        </p:nvSpPr>
        <p:spPr>
          <a:xfrm>
            <a:off x="4428673" y="1403934"/>
            <a:ext cx="3420000" cy="13333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21" name="Rectangle 20">
            <a:extLst>
              <a:ext uri="{FF2B5EF4-FFF2-40B4-BE49-F238E27FC236}">
                <a16:creationId xmlns:a16="http://schemas.microsoft.com/office/drawing/2014/main" id="{CFFB8971-AC81-953A-184C-8455617C6678}"/>
              </a:ext>
            </a:extLst>
          </p:cNvPr>
          <p:cNvSpPr/>
          <p:nvPr/>
        </p:nvSpPr>
        <p:spPr>
          <a:xfrm>
            <a:off x="439786" y="1403934"/>
            <a:ext cx="3420000" cy="13333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29" name="TextBox 28">
            <a:extLst>
              <a:ext uri="{FF2B5EF4-FFF2-40B4-BE49-F238E27FC236}">
                <a16:creationId xmlns:a16="http://schemas.microsoft.com/office/drawing/2014/main" id="{B5E70D3D-B021-16EB-099F-CC361717DEC2}"/>
              </a:ext>
            </a:extLst>
          </p:cNvPr>
          <p:cNvSpPr txBox="1"/>
          <p:nvPr/>
        </p:nvSpPr>
        <p:spPr>
          <a:xfrm>
            <a:off x="8461101" y="1925772"/>
            <a:ext cx="3453599" cy="3738844"/>
          </a:xfrm>
          <a:prstGeom prst="rect">
            <a:avLst/>
          </a:prstGeom>
          <a:noFill/>
        </p:spPr>
        <p:txBody>
          <a:bodyPr wrap="square" rtlCol="0">
            <a:spAutoFit/>
          </a:bodyPr>
          <a:lstStyle/>
          <a:p>
            <a:pPr lvl="0">
              <a:lnSpc>
                <a:spcPct val="150000"/>
              </a:lnSpc>
            </a:pPr>
            <a:r>
              <a:rPr lang="en-US" sz="1600" b="1" i="0" u="none" dirty="0">
                <a:latin typeface="Century Gothic" panose="020B0502020202020204" pitchFamily="34" charset="0"/>
              </a:rPr>
              <a:t>Next step:</a:t>
            </a:r>
            <a:r>
              <a:rPr lang="en-US" sz="1600" b="0" i="0" u="none" dirty="0">
                <a:latin typeface="Century Gothic" panose="020B0502020202020204" pitchFamily="34" charset="0"/>
              </a:rPr>
              <a:t> "Tell the user today's weather“</a:t>
            </a:r>
            <a:endParaRPr lang="en-US" sz="1600" dirty="0">
              <a:latin typeface="Century Gothic" panose="020B0502020202020204" pitchFamily="34" charset="0"/>
            </a:endParaRPr>
          </a:p>
          <a:p>
            <a:pPr lvl="0">
              <a:lnSpc>
                <a:spcPct val="150000"/>
              </a:lnSpc>
            </a:pPr>
            <a:endParaRPr lang="en-US" sz="1600" dirty="0">
              <a:latin typeface="Century Gothic" panose="020B0502020202020204" pitchFamily="34" charset="0"/>
            </a:endParaRPr>
          </a:p>
          <a:p>
            <a:pPr lvl="0">
              <a:lnSpc>
                <a:spcPct val="150000"/>
              </a:lnSpc>
            </a:pPr>
            <a:r>
              <a:rPr lang="en-US" sz="1600" b="1" i="0" u="none" dirty="0">
                <a:latin typeface="Century Gothic" panose="020B0502020202020204" pitchFamily="34" charset="0"/>
              </a:rPr>
              <a:t>Bot response:</a:t>
            </a:r>
            <a:r>
              <a:rPr lang="en-US" sz="1600" b="0" i="0" u="none" dirty="0">
                <a:latin typeface="Century Gothic" panose="020B0502020202020204" pitchFamily="34" charset="0"/>
              </a:rPr>
              <a:t> </a:t>
            </a:r>
            <a:r>
              <a:rPr lang="en-US" sz="1600" b="0" i="1" u="none" dirty="0">
                <a:latin typeface="Century Gothic" panose="020B0502020202020204" pitchFamily="34" charset="0"/>
              </a:rPr>
              <a:t>"The temperature today is 25°C with clear skies!“</a:t>
            </a:r>
          </a:p>
          <a:p>
            <a:pPr lvl="0">
              <a:lnSpc>
                <a:spcPct val="150000"/>
              </a:lnSpc>
            </a:pPr>
            <a:endParaRPr kumimoji="0" lang="en-US" sz="1600" i="1" strike="noStrike" kern="1200" cap="none" spc="0" normalizeH="0" baseline="0" noProof="0" dirty="0">
              <a:ln>
                <a:noFill/>
              </a:ln>
              <a:solidFill>
                <a:srgbClr val="000000"/>
              </a:solidFill>
              <a:effectLst/>
              <a:uLnTx/>
              <a:uFillTx/>
              <a:latin typeface="Century Gothic" panose="020B0502020202020204" pitchFamily="34" charset="0"/>
              <a:ea typeface="+mn-ea"/>
              <a:cs typeface="+mn-cs"/>
            </a:endParaRPr>
          </a:p>
          <a:p>
            <a:pPr>
              <a:lnSpc>
                <a:spcPct val="150000"/>
              </a:lnSpc>
            </a:pPr>
            <a:r>
              <a:rPr lang="en-US" sz="1600" b="1" i="0" u="none" dirty="0">
                <a:latin typeface="Century Gothic" panose="020B0502020202020204" pitchFamily="34" charset="0"/>
              </a:rPr>
              <a:t>And that’s it!</a:t>
            </a:r>
            <a:r>
              <a:rPr lang="en-US" sz="1600" b="0" i="0" u="none" dirty="0">
                <a:latin typeface="Century Gothic" panose="020B0502020202020204" pitchFamily="34" charset="0"/>
              </a:rPr>
              <a:t> The process repeats every time a user interacts with the bot.</a:t>
            </a:r>
            <a:endParaRPr lang="en-US" sz="1600" dirty="0">
              <a:latin typeface="Century Gothic" panose="020B0502020202020204" pitchFamily="34" charset="0"/>
            </a:endParaRPr>
          </a:p>
          <a:p>
            <a:pPr lvl="0">
              <a:lnSpc>
                <a:spcPct val="150000"/>
              </a:lnSpc>
            </a:pPr>
            <a:endParaRPr kumimoji="0" lang="en-US" sz="1600" b="0" i="0" u="none" strike="noStrike" kern="1200" cap="none" spc="0" normalizeH="0" baseline="0" noProof="0" dirty="0">
              <a:ln>
                <a:noFill/>
              </a:ln>
              <a:solidFill>
                <a:srgbClr val="000000"/>
              </a:solidFill>
              <a:effectLst/>
              <a:uLnTx/>
              <a:uFillTx/>
              <a:latin typeface="Century Gothic" panose="020B0502020202020204" pitchFamily="34" charset="0"/>
              <a:ea typeface="+mn-ea"/>
              <a:cs typeface="+mn-cs"/>
            </a:endParaRPr>
          </a:p>
        </p:txBody>
      </p:sp>
      <p:pic>
        <p:nvPicPr>
          <p:cNvPr id="1032" name="Picture 8" descr="Cluster - Free business and finance icons">
            <a:extLst>
              <a:ext uri="{FF2B5EF4-FFF2-40B4-BE49-F238E27FC236}">
                <a16:creationId xmlns:a16="http://schemas.microsoft.com/office/drawing/2014/main" id="{540A1447-0E21-4E93-5ADB-03D947E895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5586" y="925891"/>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ecision tree - Free computer icons">
            <a:extLst>
              <a:ext uri="{FF2B5EF4-FFF2-40B4-BE49-F238E27FC236}">
                <a16:creationId xmlns:a16="http://schemas.microsoft.com/office/drawing/2014/main" id="{9F02BBC2-3364-86DF-1FC8-24A9FE2792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4240" y="909320"/>
            <a:ext cx="365760" cy="36576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Framework - Free business and finance icons">
            <a:extLst>
              <a:ext uri="{FF2B5EF4-FFF2-40B4-BE49-F238E27FC236}">
                <a16:creationId xmlns:a16="http://schemas.microsoft.com/office/drawing/2014/main" id="{199F214C-2C09-0484-B472-3C0B141A16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960" y="929640"/>
            <a:ext cx="365760" cy="36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021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D4913-7CFA-57C4-02D5-8FD760A928CD}"/>
              </a:ext>
            </a:extLst>
          </p:cNvPr>
          <p:cNvSpPr>
            <a:spLocks noGrp="1"/>
          </p:cNvSpPr>
          <p:nvPr>
            <p:ph type="title"/>
          </p:nvPr>
        </p:nvSpPr>
        <p:spPr>
          <a:xfrm>
            <a:off x="506896" y="-164962"/>
            <a:ext cx="10515600" cy="1325563"/>
          </a:xfrm>
        </p:spPr>
        <p:txBody>
          <a:bodyPr>
            <a:normAutofit/>
          </a:bodyPr>
          <a:lstStyle/>
          <a:p>
            <a:r>
              <a:rPr lang="en-IN" sz="2400" b="1"/>
              <a:t>Nemo Guardrails Runtime</a:t>
            </a:r>
          </a:p>
        </p:txBody>
      </p:sp>
      <p:pic>
        <p:nvPicPr>
          <p:cNvPr id="2050" name="Picture 2">
            <a:extLst>
              <a:ext uri="{FF2B5EF4-FFF2-40B4-BE49-F238E27FC236}">
                <a16:creationId xmlns:a16="http://schemas.microsoft.com/office/drawing/2014/main" id="{1406B5C6-3CE4-0C8D-CF1A-0B9D6C685A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3505" y="840403"/>
            <a:ext cx="8719156" cy="4010025"/>
          </a:xfrm>
          <a:prstGeom prst="rect">
            <a:avLst/>
          </a:prstGeom>
        </p:spPr>
        <p:style>
          <a:lnRef idx="2">
            <a:schemeClr val="dk1"/>
          </a:lnRef>
          <a:fillRef idx="1">
            <a:schemeClr val="lt1"/>
          </a:fillRef>
          <a:effectRef idx="0">
            <a:schemeClr val="dk1"/>
          </a:effectRef>
          <a:fontRef idx="minor">
            <a:schemeClr val="dk1"/>
          </a:fontRef>
        </p:style>
      </p:pic>
      <p:sp>
        <p:nvSpPr>
          <p:cNvPr id="5" name="TextBox 4">
            <a:extLst>
              <a:ext uri="{FF2B5EF4-FFF2-40B4-BE49-F238E27FC236}">
                <a16:creationId xmlns:a16="http://schemas.microsoft.com/office/drawing/2014/main" id="{2E99BAF6-0BF9-3D56-B25B-9970D3AD5A25}"/>
              </a:ext>
            </a:extLst>
          </p:cNvPr>
          <p:cNvSpPr txBox="1"/>
          <p:nvPr/>
        </p:nvSpPr>
        <p:spPr>
          <a:xfrm>
            <a:off x="433137" y="5111542"/>
            <a:ext cx="11444437" cy="1522853"/>
          </a:xfrm>
          <a:prstGeom prst="rect">
            <a:avLst/>
          </a:prstGeom>
          <a:noFill/>
          <a:ln w="19050">
            <a:solidFill>
              <a:schemeClr val="tx2">
                <a:lumMod val="50000"/>
                <a:lumOff val="50000"/>
              </a:schemeClr>
            </a:solidFill>
          </a:ln>
        </p:spPr>
        <p:txBody>
          <a:bodyPr wrap="square" lIns="91440" tIns="45720" rIns="91440" bIns="45720" anchor="t">
            <a:spAutoFit/>
          </a:bodyPr>
          <a:lstStyle/>
          <a:p>
            <a:pPr algn="ctr">
              <a:lnSpc>
                <a:spcPct val="150000"/>
              </a:lnSpc>
            </a:pPr>
            <a:r>
              <a:rPr lang="en-US" sz="1600" b="0" i="0" u="none" strike="noStrike" dirty="0">
                <a:solidFill>
                  <a:srgbClr val="242424"/>
                </a:solidFill>
                <a:effectLst/>
                <a:latin typeface="Century Gothic"/>
              </a:rPr>
              <a:t>This image illustrates the layered approach to integrating guardrails and highlighting key points of the process of handling user input and generating responses in a chatbot environment, as well as, explaining how it integrates LLMs with external resources and provide insight into the framework’s design and how it facilitates the creation of chatbot functionalities.</a:t>
            </a:r>
            <a:endParaRPr lang="en-IN" sz="1600" dirty="0">
              <a:latin typeface="Century Gothic"/>
            </a:endParaRPr>
          </a:p>
        </p:txBody>
      </p:sp>
    </p:spTree>
    <p:extLst>
      <p:ext uri="{BB962C8B-B14F-4D97-AF65-F5344CB8AC3E}">
        <p14:creationId xmlns:p14="http://schemas.microsoft.com/office/powerpoint/2010/main" val="754382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45D9A-D0F2-3DFF-3B4E-237F83CA850A}"/>
            </a:ext>
          </a:extLst>
        </p:cNvPr>
        <p:cNvGrpSpPr/>
        <p:nvPr/>
      </p:nvGrpSpPr>
      <p:grpSpPr>
        <a:xfrm>
          <a:off x="0" y="0"/>
          <a:ext cx="0" cy="0"/>
          <a:chOff x="0" y="0"/>
          <a:chExt cx="0" cy="0"/>
        </a:xfrm>
      </p:grpSpPr>
      <p:sp>
        <p:nvSpPr>
          <p:cNvPr id="25" name="Text Placeholder 60">
            <a:extLst>
              <a:ext uri="{FF2B5EF4-FFF2-40B4-BE49-F238E27FC236}">
                <a16:creationId xmlns:a16="http://schemas.microsoft.com/office/drawing/2014/main" id="{D39BE3B2-5FD8-9DB8-4497-D328A1C3C595}"/>
              </a:ext>
            </a:extLst>
          </p:cNvPr>
          <p:cNvSpPr txBox="1">
            <a:spLocks/>
          </p:cNvSpPr>
          <p:nvPr/>
        </p:nvSpPr>
        <p:spPr>
          <a:xfrm>
            <a:off x="356062" y="229541"/>
            <a:ext cx="10280188" cy="383182"/>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1" dirty="0"/>
              <a:t>Workflow – Key Components Of Architecture</a:t>
            </a:r>
            <a:endParaRPr kumimoji="0" lang="en-US" sz="24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2" name="Rectangle 1">
            <a:extLst>
              <a:ext uri="{FF2B5EF4-FFF2-40B4-BE49-F238E27FC236}">
                <a16:creationId xmlns:a16="http://schemas.microsoft.com/office/drawing/2014/main" id="{CFE8011F-812C-F98E-F6E8-94AE70BD7485}"/>
              </a:ext>
            </a:extLst>
          </p:cNvPr>
          <p:cNvSpPr/>
          <p:nvPr/>
        </p:nvSpPr>
        <p:spPr>
          <a:xfrm>
            <a:off x="6346837" y="1114422"/>
            <a:ext cx="45719" cy="5577809"/>
          </a:xfrm>
          <a:prstGeom prst="rect">
            <a:avLst/>
          </a:prstGeom>
          <a:solidFill>
            <a:srgbClr val="027BA5"/>
          </a:solidFill>
          <a:ln w="190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Aptos" panose="02110004020202020204"/>
              <a:ea typeface="+mn-ea"/>
              <a:cs typeface="+mn-cs"/>
            </a:endParaRPr>
          </a:p>
        </p:txBody>
      </p:sp>
      <p:sp>
        <p:nvSpPr>
          <p:cNvPr id="4" name="Rectangle 3">
            <a:extLst>
              <a:ext uri="{FF2B5EF4-FFF2-40B4-BE49-F238E27FC236}">
                <a16:creationId xmlns:a16="http://schemas.microsoft.com/office/drawing/2014/main" id="{368B269E-9FB1-F6ED-F638-9BA0E64AB791}"/>
              </a:ext>
            </a:extLst>
          </p:cNvPr>
          <p:cNvSpPr/>
          <p:nvPr/>
        </p:nvSpPr>
        <p:spPr>
          <a:xfrm rot="5400000">
            <a:off x="6357725" y="-1593556"/>
            <a:ext cx="45719" cy="10800000"/>
          </a:xfrm>
          <a:prstGeom prst="rect">
            <a:avLst/>
          </a:prstGeom>
          <a:solidFill>
            <a:srgbClr val="027BA5"/>
          </a:solidFill>
          <a:ln w="190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Aptos" panose="02110004020202020204"/>
              <a:ea typeface="+mn-ea"/>
              <a:cs typeface="+mn-cs"/>
            </a:endParaRPr>
          </a:p>
        </p:txBody>
      </p:sp>
      <p:grpSp>
        <p:nvGrpSpPr>
          <p:cNvPr id="6" name="Group 5">
            <a:extLst>
              <a:ext uri="{FF2B5EF4-FFF2-40B4-BE49-F238E27FC236}">
                <a16:creationId xmlns:a16="http://schemas.microsoft.com/office/drawing/2014/main" id="{012A0736-F98E-A13F-55FD-0F0562CF490C}"/>
              </a:ext>
            </a:extLst>
          </p:cNvPr>
          <p:cNvGrpSpPr/>
          <p:nvPr/>
        </p:nvGrpSpPr>
        <p:grpSpPr>
          <a:xfrm>
            <a:off x="1263431" y="929721"/>
            <a:ext cx="4590288" cy="2736659"/>
            <a:chOff x="1263431" y="1125663"/>
            <a:chExt cx="4590288" cy="2736659"/>
          </a:xfrm>
        </p:grpSpPr>
        <p:grpSp>
          <p:nvGrpSpPr>
            <p:cNvPr id="38" name="Group 37">
              <a:extLst>
                <a:ext uri="{FF2B5EF4-FFF2-40B4-BE49-F238E27FC236}">
                  <a16:creationId xmlns:a16="http://schemas.microsoft.com/office/drawing/2014/main" id="{7962A1A4-4BCB-86B1-FB96-166D28A5EB29}"/>
                </a:ext>
              </a:extLst>
            </p:cNvPr>
            <p:cNvGrpSpPr/>
            <p:nvPr/>
          </p:nvGrpSpPr>
          <p:grpSpPr>
            <a:xfrm>
              <a:off x="1263431" y="1125663"/>
              <a:ext cx="4590288" cy="2736659"/>
              <a:chOff x="6902231" y="1064703"/>
              <a:chExt cx="4590288" cy="2736659"/>
            </a:xfrm>
          </p:grpSpPr>
          <p:sp>
            <p:nvSpPr>
              <p:cNvPr id="9" name="TextBox 8">
                <a:extLst>
                  <a:ext uri="{FF2B5EF4-FFF2-40B4-BE49-F238E27FC236}">
                    <a16:creationId xmlns:a16="http://schemas.microsoft.com/office/drawing/2014/main" id="{8046532A-FE58-7DDA-CA20-B17FA93DC65B}"/>
                  </a:ext>
                </a:extLst>
              </p:cNvPr>
              <p:cNvSpPr txBox="1"/>
              <p:nvPr/>
            </p:nvSpPr>
            <p:spPr>
              <a:xfrm>
                <a:off x="6910316" y="1064703"/>
                <a:ext cx="4407408" cy="400110"/>
              </a:xfrm>
              <a:prstGeom prst="rect">
                <a:avLst/>
              </a:prstGeom>
              <a:noFill/>
            </p:spPr>
            <p:txBody>
              <a:bodyPr wrap="square" anchor="ctr">
                <a:spAutoFit/>
              </a:bodyPr>
              <a:lstStyle/>
              <a:p>
                <a:pPr lvl="0" algn="ctr"/>
                <a:r>
                  <a:rPr lang="en-US" sz="2000" b="1" i="0" dirty="0">
                    <a:latin typeface="Century Gothic" panose="020B0502020202020204" pitchFamily="34" charset="0"/>
                  </a:rPr>
                  <a:t>Chatbot Test UI</a:t>
                </a:r>
                <a:endParaRPr lang="en-US" sz="2000" dirty="0"/>
              </a:p>
            </p:txBody>
          </p:sp>
          <p:sp>
            <p:nvSpPr>
              <p:cNvPr id="35" name="TextBox 34">
                <a:extLst>
                  <a:ext uri="{FF2B5EF4-FFF2-40B4-BE49-F238E27FC236}">
                    <a16:creationId xmlns:a16="http://schemas.microsoft.com/office/drawing/2014/main" id="{DA60CC04-E32A-8A62-7CC8-202F457A0552}"/>
                  </a:ext>
                </a:extLst>
              </p:cNvPr>
              <p:cNvSpPr txBox="1"/>
              <p:nvPr/>
            </p:nvSpPr>
            <p:spPr>
              <a:xfrm>
                <a:off x="6902231" y="2269661"/>
                <a:ext cx="4590288" cy="1531701"/>
              </a:xfrm>
              <a:prstGeom prst="rect">
                <a:avLst/>
              </a:prstGeom>
              <a:noFill/>
            </p:spPr>
            <p:txBody>
              <a:bodyPr wrap="square" anchor="ctr">
                <a:spAutoFit/>
              </a:bodyPr>
              <a:lstStyle/>
              <a:p>
                <a:pPr lvl="0" algn="ctr">
                  <a:lnSpc>
                    <a:spcPct val="150000"/>
                  </a:lnSpc>
                </a:pPr>
                <a:r>
                  <a:rPr lang="en-US" sz="1600" b="0" i="0" dirty="0">
                    <a:latin typeface="Century Gothic" panose="020B0502020202020204" pitchFamily="34" charset="0"/>
                  </a:rPr>
                  <a:t>The user interacts with the chatbot through an in-browser interface, and the server processes the input based on the app configuration and customizations.</a:t>
                </a:r>
                <a:endParaRPr lang="en-US" sz="1600" dirty="0"/>
              </a:p>
            </p:txBody>
          </p:sp>
        </p:grpSp>
        <p:pic>
          <p:nvPicPr>
            <p:cNvPr id="5" name="Picture 4" descr="A cartoon of a robot with headphones&#10;&#10;AI-generated content may be incorrect.">
              <a:extLst>
                <a:ext uri="{FF2B5EF4-FFF2-40B4-BE49-F238E27FC236}">
                  <a16:creationId xmlns:a16="http://schemas.microsoft.com/office/drawing/2014/main" id="{729E46DC-E28A-EAD5-AA66-465B8ACE9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242" y="1641012"/>
              <a:ext cx="571517" cy="571517"/>
            </a:xfrm>
            <a:prstGeom prst="rect">
              <a:avLst/>
            </a:prstGeom>
          </p:spPr>
        </p:pic>
      </p:grpSp>
      <p:grpSp>
        <p:nvGrpSpPr>
          <p:cNvPr id="8" name="Group 7">
            <a:extLst>
              <a:ext uri="{FF2B5EF4-FFF2-40B4-BE49-F238E27FC236}">
                <a16:creationId xmlns:a16="http://schemas.microsoft.com/office/drawing/2014/main" id="{2494E260-4C76-9AD8-BB38-9ED876349407}"/>
              </a:ext>
            </a:extLst>
          </p:cNvPr>
          <p:cNvGrpSpPr/>
          <p:nvPr/>
        </p:nvGrpSpPr>
        <p:grpSpPr>
          <a:xfrm>
            <a:off x="6891341" y="929717"/>
            <a:ext cx="4590288" cy="2551993"/>
            <a:chOff x="6902231" y="1064703"/>
            <a:chExt cx="4590288" cy="2551993"/>
          </a:xfrm>
        </p:grpSpPr>
        <p:sp>
          <p:nvSpPr>
            <p:cNvPr id="13" name="TextBox 12">
              <a:extLst>
                <a:ext uri="{FF2B5EF4-FFF2-40B4-BE49-F238E27FC236}">
                  <a16:creationId xmlns:a16="http://schemas.microsoft.com/office/drawing/2014/main" id="{EB5A7870-7B44-4380-63ED-D0F0509A46BA}"/>
                </a:ext>
              </a:extLst>
            </p:cNvPr>
            <p:cNvSpPr txBox="1"/>
            <p:nvPr/>
          </p:nvSpPr>
          <p:spPr>
            <a:xfrm>
              <a:off x="6910316" y="1064703"/>
              <a:ext cx="4407408" cy="400110"/>
            </a:xfrm>
            <a:prstGeom prst="rect">
              <a:avLst/>
            </a:prstGeom>
            <a:noFill/>
          </p:spPr>
          <p:txBody>
            <a:bodyPr wrap="square" anchor="ctr">
              <a:spAutoFit/>
            </a:bodyPr>
            <a:lstStyle/>
            <a:p>
              <a:pPr lvl="0" algn="ctr"/>
              <a:r>
                <a:rPr lang="en-US" sz="2000" b="1" i="0" dirty="0">
                  <a:latin typeface="Century Gothic" panose="020B0502020202020204" pitchFamily="34" charset="0"/>
                </a:rPr>
                <a:t>K-NN Vector Search</a:t>
              </a:r>
              <a:endParaRPr lang="en-US" sz="2000" dirty="0"/>
            </a:p>
          </p:txBody>
        </p:sp>
        <p:sp>
          <p:nvSpPr>
            <p:cNvPr id="14" name="TextBox 13">
              <a:extLst>
                <a:ext uri="{FF2B5EF4-FFF2-40B4-BE49-F238E27FC236}">
                  <a16:creationId xmlns:a16="http://schemas.microsoft.com/office/drawing/2014/main" id="{424EB74F-606A-8D7D-17C9-9A177430F136}"/>
                </a:ext>
              </a:extLst>
            </p:cNvPr>
            <p:cNvSpPr txBox="1"/>
            <p:nvPr/>
          </p:nvSpPr>
          <p:spPr>
            <a:xfrm>
              <a:off x="6902231" y="2454327"/>
              <a:ext cx="4590288" cy="1162369"/>
            </a:xfrm>
            <a:prstGeom prst="rect">
              <a:avLst/>
            </a:prstGeom>
            <a:noFill/>
          </p:spPr>
          <p:txBody>
            <a:bodyPr wrap="square" anchor="ctr">
              <a:spAutoFit/>
            </a:bodyPr>
            <a:lstStyle/>
            <a:p>
              <a:pPr lvl="0" algn="ctr">
                <a:lnSpc>
                  <a:spcPct val="150000"/>
                </a:lnSpc>
              </a:pPr>
              <a:r>
                <a:rPr lang="en-US" sz="1600" b="0" i="0" dirty="0">
                  <a:latin typeface="Century Gothic" panose="020B0502020202020204" pitchFamily="34" charset="0"/>
                </a:rPr>
                <a:t>The system uses vector search to retrieve the most relevant examples or flows based on the user input and canonical form.</a:t>
              </a:r>
              <a:endParaRPr lang="en-US" sz="1600" dirty="0"/>
            </a:p>
          </p:txBody>
        </p:sp>
      </p:grpSp>
      <p:pic>
        <p:nvPicPr>
          <p:cNvPr id="16" name="Picture 15" descr="A magnifying glass with a key and colorful dots&#10;&#10;AI-generated content may be incorrect.">
            <a:extLst>
              <a:ext uri="{FF2B5EF4-FFF2-40B4-BE49-F238E27FC236}">
                <a16:creationId xmlns:a16="http://schemas.microsoft.com/office/drawing/2014/main" id="{4FE2F8A3-9DAC-622B-4BCC-09E8728E47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0637" y="1551894"/>
            <a:ext cx="619126" cy="619126"/>
          </a:xfrm>
          <a:prstGeom prst="rect">
            <a:avLst/>
          </a:prstGeom>
        </p:spPr>
      </p:pic>
      <p:grpSp>
        <p:nvGrpSpPr>
          <p:cNvPr id="27" name="Group 26">
            <a:extLst>
              <a:ext uri="{FF2B5EF4-FFF2-40B4-BE49-F238E27FC236}">
                <a16:creationId xmlns:a16="http://schemas.microsoft.com/office/drawing/2014/main" id="{C485B53D-4B93-9644-20BA-BE9F1AA32546}"/>
              </a:ext>
            </a:extLst>
          </p:cNvPr>
          <p:cNvGrpSpPr/>
          <p:nvPr/>
        </p:nvGrpSpPr>
        <p:grpSpPr>
          <a:xfrm>
            <a:off x="1065387" y="4086281"/>
            <a:ext cx="5182287" cy="2588299"/>
            <a:chOff x="1076273" y="4184252"/>
            <a:chExt cx="5182287" cy="2588299"/>
          </a:xfrm>
        </p:grpSpPr>
        <p:sp>
          <p:nvSpPr>
            <p:cNvPr id="10" name="TextBox 9">
              <a:extLst>
                <a:ext uri="{FF2B5EF4-FFF2-40B4-BE49-F238E27FC236}">
                  <a16:creationId xmlns:a16="http://schemas.microsoft.com/office/drawing/2014/main" id="{E06FF33C-93CB-0A62-657D-32454CFC6154}"/>
                </a:ext>
              </a:extLst>
            </p:cNvPr>
            <p:cNvSpPr txBox="1"/>
            <p:nvPr/>
          </p:nvSpPr>
          <p:spPr>
            <a:xfrm>
              <a:off x="1150657" y="4184252"/>
              <a:ext cx="5107903" cy="400110"/>
            </a:xfrm>
            <a:prstGeom prst="rect">
              <a:avLst/>
            </a:prstGeom>
            <a:noFill/>
          </p:spPr>
          <p:txBody>
            <a:bodyPr wrap="square" anchor="ctr">
              <a:spAutoFit/>
            </a:bodyPr>
            <a:lstStyle/>
            <a:p>
              <a:pPr lvl="0" algn="ctr"/>
              <a:r>
                <a:rPr lang="en-US" sz="2000" b="1" i="0" dirty="0">
                  <a:latin typeface="Century Gothic" panose="020B0502020202020204" pitchFamily="34" charset="0"/>
                </a:rPr>
                <a:t>Input + Canonical Form</a:t>
              </a:r>
              <a:endParaRPr lang="en-US" sz="2000" dirty="0"/>
            </a:p>
          </p:txBody>
        </p:sp>
        <p:sp>
          <p:nvSpPr>
            <p:cNvPr id="36" name="TextBox 35">
              <a:extLst>
                <a:ext uri="{FF2B5EF4-FFF2-40B4-BE49-F238E27FC236}">
                  <a16:creationId xmlns:a16="http://schemas.microsoft.com/office/drawing/2014/main" id="{AF47F664-013A-733D-E496-336B9B64887A}"/>
                </a:ext>
              </a:extLst>
            </p:cNvPr>
            <p:cNvSpPr txBox="1"/>
            <p:nvPr/>
          </p:nvSpPr>
          <p:spPr>
            <a:xfrm>
              <a:off x="1076273" y="5240850"/>
              <a:ext cx="4757019" cy="1531701"/>
            </a:xfrm>
            <a:prstGeom prst="rect">
              <a:avLst/>
            </a:prstGeom>
            <a:noFill/>
          </p:spPr>
          <p:txBody>
            <a:bodyPr wrap="square" anchor="ctr">
              <a:spAutoFit/>
            </a:bodyPr>
            <a:lstStyle/>
            <a:p>
              <a:pPr lvl="0" algn="ctr">
                <a:lnSpc>
                  <a:spcPct val="150000"/>
                </a:lnSpc>
              </a:pPr>
              <a:r>
                <a:rPr lang="en-US" sz="1600" b="0" i="0" dirty="0">
                  <a:latin typeface="Century Gothic" panose="020B0502020202020204" pitchFamily="34" charset="0"/>
                </a:rPr>
                <a:t>The canonical form is used to match or generate a guardrail flow, which is then executed using Colang and potentially involving local or external actions.</a:t>
              </a:r>
              <a:endParaRPr lang="en-US" sz="1600" dirty="0"/>
            </a:p>
          </p:txBody>
        </p:sp>
        <p:pic>
          <p:nvPicPr>
            <p:cNvPr id="20" name="Picture 19" descr="A black background with a black square&#10;&#10;AI-generated content may be incorrect.">
              <a:extLst>
                <a:ext uri="{FF2B5EF4-FFF2-40B4-BE49-F238E27FC236}">
                  <a16:creationId xmlns:a16="http://schemas.microsoft.com/office/drawing/2014/main" id="{58790D24-E559-2C7F-5A71-F467BB7BB2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6278" y="4702935"/>
              <a:ext cx="511324" cy="511324"/>
            </a:xfrm>
            <a:prstGeom prst="rect">
              <a:avLst/>
            </a:prstGeom>
          </p:spPr>
        </p:pic>
      </p:grpSp>
      <p:grpSp>
        <p:nvGrpSpPr>
          <p:cNvPr id="28" name="Group 27">
            <a:extLst>
              <a:ext uri="{FF2B5EF4-FFF2-40B4-BE49-F238E27FC236}">
                <a16:creationId xmlns:a16="http://schemas.microsoft.com/office/drawing/2014/main" id="{44D693A2-A022-1719-6C00-F101AD66965E}"/>
              </a:ext>
            </a:extLst>
          </p:cNvPr>
          <p:cNvGrpSpPr/>
          <p:nvPr/>
        </p:nvGrpSpPr>
        <p:grpSpPr>
          <a:xfrm>
            <a:off x="6894973" y="4094344"/>
            <a:ext cx="4590288" cy="2563429"/>
            <a:chOff x="6905859" y="4192315"/>
            <a:chExt cx="4590288" cy="2563429"/>
          </a:xfrm>
        </p:grpSpPr>
        <p:sp>
          <p:nvSpPr>
            <p:cNvPr id="11" name="TextBox 10">
              <a:extLst>
                <a:ext uri="{FF2B5EF4-FFF2-40B4-BE49-F238E27FC236}">
                  <a16:creationId xmlns:a16="http://schemas.microsoft.com/office/drawing/2014/main" id="{F91BB143-BA56-2693-BA73-E852B31476E0}"/>
                </a:ext>
              </a:extLst>
            </p:cNvPr>
            <p:cNvSpPr txBox="1"/>
            <p:nvPr/>
          </p:nvSpPr>
          <p:spPr>
            <a:xfrm>
              <a:off x="6953534" y="4192315"/>
              <a:ext cx="4407408" cy="400110"/>
            </a:xfrm>
            <a:prstGeom prst="rect">
              <a:avLst/>
            </a:prstGeom>
            <a:noFill/>
          </p:spPr>
          <p:txBody>
            <a:bodyPr wrap="square" anchor="ctr">
              <a:spAutoFit/>
            </a:bodyPr>
            <a:lstStyle/>
            <a:p>
              <a:pPr lvl="0" algn="ctr"/>
              <a:r>
                <a:rPr lang="en-US" sz="2000" b="1" i="0" dirty="0">
                  <a:latin typeface="Century Gothic" panose="020B0502020202020204" pitchFamily="34" charset="0"/>
                </a:rPr>
                <a:t>LLM Calls via </a:t>
              </a:r>
              <a:r>
                <a:rPr lang="en-US" sz="2000" b="1" i="0" dirty="0" err="1">
                  <a:latin typeface="Century Gothic" panose="020B0502020202020204" pitchFamily="34" charset="0"/>
                </a:rPr>
                <a:t>LangChain</a:t>
              </a:r>
              <a:endParaRPr lang="en-US" sz="2000" dirty="0"/>
            </a:p>
          </p:txBody>
        </p:sp>
        <p:sp>
          <p:nvSpPr>
            <p:cNvPr id="37" name="TextBox 36">
              <a:extLst>
                <a:ext uri="{FF2B5EF4-FFF2-40B4-BE49-F238E27FC236}">
                  <a16:creationId xmlns:a16="http://schemas.microsoft.com/office/drawing/2014/main" id="{9AFF5E69-E73D-4832-FF1B-89392236012D}"/>
                </a:ext>
              </a:extLst>
            </p:cNvPr>
            <p:cNvSpPr txBox="1"/>
            <p:nvPr/>
          </p:nvSpPr>
          <p:spPr>
            <a:xfrm>
              <a:off x="6905859" y="5224043"/>
              <a:ext cx="4590288" cy="1531701"/>
            </a:xfrm>
            <a:prstGeom prst="rect">
              <a:avLst/>
            </a:prstGeom>
            <a:noFill/>
          </p:spPr>
          <p:txBody>
            <a:bodyPr wrap="square" anchor="ctr">
              <a:spAutoFit/>
            </a:bodyPr>
            <a:lstStyle/>
            <a:p>
              <a:pPr lvl="0" algn="ctr">
                <a:lnSpc>
                  <a:spcPct val="150000"/>
                </a:lnSpc>
              </a:pPr>
              <a:r>
                <a:rPr lang="en-US" sz="1600" b="0" i="0" dirty="0">
                  <a:latin typeface="Century Gothic" panose="020B0502020202020204" pitchFamily="34" charset="0"/>
                </a:rPr>
                <a:t>The system leverages LLMs via </a:t>
              </a:r>
              <a:r>
                <a:rPr lang="en-US" sz="1600" b="0" i="0" dirty="0" err="1">
                  <a:latin typeface="Century Gothic" panose="020B0502020202020204" pitchFamily="34" charset="0"/>
                </a:rPr>
                <a:t>LangChain</a:t>
              </a:r>
              <a:r>
                <a:rPr lang="en-US" sz="1600" b="0" i="0" dirty="0">
                  <a:latin typeface="Century Gothic" panose="020B0502020202020204" pitchFamily="34" charset="0"/>
                </a:rPr>
                <a:t> for generating responses and performing complex tasks, integrating with local and external tools as needed.</a:t>
              </a:r>
              <a:endParaRPr lang="en-US" sz="1600" dirty="0"/>
            </a:p>
          </p:txBody>
        </p:sp>
        <p:pic>
          <p:nvPicPr>
            <p:cNvPr id="26" name="Picture 25" descr="A blue and yellow symbol with yellow dots&#10;&#10;AI-generated content may be incorrect.">
              <a:extLst>
                <a:ext uri="{FF2B5EF4-FFF2-40B4-BE49-F238E27FC236}">
                  <a16:creationId xmlns:a16="http://schemas.microsoft.com/office/drawing/2014/main" id="{E8E55543-44F7-6761-A4D6-252E4A557E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37476" y="4670277"/>
              <a:ext cx="565753" cy="565753"/>
            </a:xfrm>
            <a:prstGeom prst="rect">
              <a:avLst/>
            </a:prstGeom>
          </p:spPr>
        </p:pic>
      </p:grpSp>
    </p:spTree>
    <p:extLst>
      <p:ext uri="{BB962C8B-B14F-4D97-AF65-F5344CB8AC3E}">
        <p14:creationId xmlns:p14="http://schemas.microsoft.com/office/powerpoint/2010/main" val="3878611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228A8-10C5-F5D8-DDAA-35911552ED12}"/>
              </a:ext>
            </a:extLst>
          </p:cNvPr>
          <p:cNvSpPr>
            <a:spLocks noGrp="1"/>
          </p:cNvSpPr>
          <p:nvPr>
            <p:ph type="title"/>
          </p:nvPr>
        </p:nvSpPr>
        <p:spPr>
          <a:xfrm>
            <a:off x="374374" y="166342"/>
            <a:ext cx="10515600" cy="574607"/>
          </a:xfrm>
        </p:spPr>
        <p:txBody>
          <a:bodyPr>
            <a:normAutofit/>
          </a:bodyPr>
          <a:lstStyle/>
          <a:p>
            <a:r>
              <a:rPr lang="en-IN" sz="2400" b="1">
                <a:latin typeface="Century Gothic"/>
                <a:ea typeface="Roboto"/>
                <a:cs typeface="Roboto"/>
              </a:rPr>
              <a:t>Chatbot Test UI (In-Browser)</a:t>
            </a:r>
            <a:endParaRPr lang="en-US" sz="2400">
              <a:latin typeface="Century Gothic"/>
            </a:endParaRPr>
          </a:p>
        </p:txBody>
      </p:sp>
      <p:sp>
        <p:nvSpPr>
          <p:cNvPr id="3" name="Content Placeholder 2">
            <a:extLst>
              <a:ext uri="{FF2B5EF4-FFF2-40B4-BE49-F238E27FC236}">
                <a16:creationId xmlns:a16="http://schemas.microsoft.com/office/drawing/2014/main" id="{83299214-0C25-476D-599F-3C669634F2B8}"/>
              </a:ext>
            </a:extLst>
          </p:cNvPr>
          <p:cNvSpPr>
            <a:spLocks noGrp="1"/>
          </p:cNvSpPr>
          <p:nvPr>
            <p:ph idx="1"/>
          </p:nvPr>
        </p:nvSpPr>
        <p:spPr>
          <a:xfrm>
            <a:off x="838200" y="5293277"/>
            <a:ext cx="10515600" cy="960991"/>
          </a:xfrm>
        </p:spPr>
        <p:txBody>
          <a:bodyPr vert="horz" lIns="91440" tIns="45720" rIns="91440" bIns="45720" rtlCol="0" anchor="t">
            <a:noAutofit/>
          </a:bodyPr>
          <a:lstStyle/>
          <a:p>
            <a:pPr>
              <a:lnSpc>
                <a:spcPct val="150000"/>
              </a:lnSpc>
            </a:pPr>
            <a:r>
              <a:rPr lang="en-IN" sz="1800" b="1">
                <a:latin typeface="Century Gothic"/>
                <a:ea typeface="Roboto"/>
                <a:cs typeface="Roboto"/>
              </a:rPr>
              <a:t>Purpose</a:t>
            </a:r>
            <a:r>
              <a:rPr lang="en-IN" sz="1800">
                <a:latin typeface="Century Gothic"/>
                <a:ea typeface="Roboto"/>
                <a:cs typeface="Roboto"/>
              </a:rPr>
              <a:t>: Provides an interface for users to interact with the chatbot and for developers to test the system.</a:t>
            </a:r>
            <a:endParaRPr lang="en-IN" sz="1800" dirty="0">
              <a:latin typeface="Century Gothic"/>
            </a:endParaRPr>
          </a:p>
        </p:txBody>
      </p:sp>
      <p:pic>
        <p:nvPicPr>
          <p:cNvPr id="4" name="Picture 3" descr="A diagram of a computer system&#10;&#10;AI-generated content may be incorrect.">
            <a:extLst>
              <a:ext uri="{FF2B5EF4-FFF2-40B4-BE49-F238E27FC236}">
                <a16:creationId xmlns:a16="http://schemas.microsoft.com/office/drawing/2014/main" id="{BEFDAC93-BCEB-B435-4935-7B46AD6BE51F}"/>
              </a:ext>
            </a:extLst>
          </p:cNvPr>
          <p:cNvPicPr>
            <a:picLocks noChangeAspect="1"/>
          </p:cNvPicPr>
          <p:nvPr/>
        </p:nvPicPr>
        <p:blipFill>
          <a:blip r:embed="rId2"/>
          <a:stretch>
            <a:fillRect/>
          </a:stretch>
        </p:blipFill>
        <p:spPr>
          <a:xfrm>
            <a:off x="2155687" y="1003092"/>
            <a:ext cx="7880626" cy="3548683"/>
          </a:xfrm>
          <a:prstGeom prst="rect">
            <a:avLst/>
          </a:prstGeom>
        </p:spPr>
      </p:pic>
    </p:spTree>
    <p:extLst>
      <p:ext uri="{BB962C8B-B14F-4D97-AF65-F5344CB8AC3E}">
        <p14:creationId xmlns:p14="http://schemas.microsoft.com/office/powerpoint/2010/main" val="696085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Segoe Ui Custom">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Custom 1">
      <a:dk1>
        <a:srgbClr val="000000"/>
      </a:dk1>
      <a:lt1>
        <a:sysClr val="window" lastClr="FFFFFF"/>
      </a:lt1>
      <a:dk2>
        <a:srgbClr val="272D39"/>
      </a:dk2>
      <a:lt2>
        <a:srgbClr val="FFFFFF"/>
      </a:lt2>
      <a:accent1>
        <a:srgbClr val="1AC3E4"/>
      </a:accent1>
      <a:accent2>
        <a:srgbClr val="03A4DC"/>
      </a:accent2>
      <a:accent3>
        <a:srgbClr val="0087D2"/>
      </a:accent3>
      <a:accent4>
        <a:srgbClr val="0264C0"/>
      </a:accent4>
      <a:accent5>
        <a:srgbClr val="024C90"/>
      </a:accent5>
      <a:accent6>
        <a:srgbClr val="EFF0F3"/>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2028</TotalTime>
  <Words>2017</Words>
  <Application>Microsoft Office PowerPoint</Application>
  <PresentationFormat>Widescreen</PresentationFormat>
  <Paragraphs>177</Paragraphs>
  <Slides>21</Slides>
  <Notes>2</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21</vt:i4>
      </vt:variant>
    </vt:vector>
  </HeadingPairs>
  <TitlesOfParts>
    <vt:vector size="34" baseType="lpstr">
      <vt:lpstr> Century Gothic</vt:lpstr>
      <vt:lpstr>Aptos</vt:lpstr>
      <vt:lpstr>Arial</vt:lpstr>
      <vt:lpstr>Calibri</vt:lpstr>
      <vt:lpstr>Calibri Light</vt:lpstr>
      <vt:lpstr>Century Gothic</vt:lpstr>
      <vt:lpstr>Open Sans</vt:lpstr>
      <vt:lpstr>Roboto</vt:lpstr>
      <vt:lpstr>Segoe UI</vt:lpstr>
      <vt:lpstr>Wingdings</vt:lpstr>
      <vt:lpstr>Office Theme</vt:lpstr>
      <vt:lpstr>1_Office Theme</vt:lpstr>
      <vt:lpstr>2_Office Theme</vt:lpstr>
      <vt:lpstr>NeMo Guardrails Architecture</vt:lpstr>
      <vt:lpstr>PowerPoint Presentation</vt:lpstr>
      <vt:lpstr>PowerPoint Presentation</vt:lpstr>
      <vt:lpstr>PowerPoint Presentation</vt:lpstr>
      <vt:lpstr>PowerPoint Presentation</vt:lpstr>
      <vt:lpstr>PowerPoint Presentation</vt:lpstr>
      <vt:lpstr>Nemo Guardrails Runtime</vt:lpstr>
      <vt:lpstr>PowerPoint Presentation</vt:lpstr>
      <vt:lpstr>Chatbot Test UI (In-Browser)</vt:lpstr>
      <vt:lpstr>PowerPoint Presentation</vt:lpstr>
      <vt:lpstr>K-NN Vector Search (Annoy Index, In-Memory)</vt:lpstr>
      <vt:lpstr>PowerPoint Presentation</vt:lpstr>
      <vt:lpstr>Input + Canonical Form</vt:lpstr>
      <vt:lpstr>PowerPoint Presentation</vt:lpstr>
      <vt:lpstr>LLM Calls via LangChain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Hansraj Singh</dc:creator>
  <cp:lastModifiedBy>Vinamra Jain</cp:lastModifiedBy>
  <cp:revision>38</cp:revision>
  <dcterms:created xsi:type="dcterms:W3CDTF">2025-03-10T09:53:59Z</dcterms:created>
  <dcterms:modified xsi:type="dcterms:W3CDTF">2025-03-18T07:38:52Z</dcterms:modified>
</cp:coreProperties>
</file>