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Quattrocento Sans"/>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SDGy1TtzG5l6yNJLgUzhnLNph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QuattrocentoSans-regular.fntdata"/><Relationship Id="rId21" Type="http://schemas.openxmlformats.org/officeDocument/2006/relationships/slide" Target="slides/slide15.xml"/><Relationship Id="rId24" Type="http://schemas.openxmlformats.org/officeDocument/2006/relationships/font" Target="fonts/QuattrocentoSans-italic.fntdata"/><Relationship Id="rId23"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CenturyGothic-regular.fntdata"/><Relationship Id="rId25" Type="http://schemas.openxmlformats.org/officeDocument/2006/relationships/font" Target="fonts/QuattrocentoSans-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CenturyGothic-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indent="-228600" lvl="1" marL="914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2pPr>
            <a:lvl3pPr indent="-228600" lvl="2" marL="1371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0"/>
          <p:cNvSpPr/>
          <p:nvPr>
            <p:ph idx="2" type="pic"/>
          </p:nvPr>
        </p:nvSpPr>
        <p:spPr>
          <a:xfrm>
            <a:off x="5183188" y="987425"/>
            <a:ext cx="6172200" cy="4873625"/>
          </a:xfrm>
          <a:prstGeom prst="rect">
            <a:avLst/>
          </a:prstGeom>
          <a:noFill/>
          <a:ln>
            <a:noFill/>
          </a:ln>
        </p:spPr>
      </p:sp>
      <p:sp>
        <p:nvSpPr>
          <p:cNvPr id="85" name="Google Shape;85;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1" name="Shape 101"/>
        <p:cNvGrpSpPr/>
        <p:nvPr/>
      </p:nvGrpSpPr>
      <p:grpSpPr>
        <a:xfrm>
          <a:off x="0" y="0"/>
          <a:ext cx="0" cy="0"/>
          <a:chOff x="0" y="0"/>
          <a:chExt cx="0" cy="0"/>
        </a:xfrm>
      </p:grpSpPr>
      <p:sp>
        <p:nvSpPr>
          <p:cNvPr id="102" name="Google Shape;102;p33"/>
          <p:cNvSpPr txBox="1"/>
          <p:nvPr>
            <p:ph idx="1" type="body"/>
          </p:nvPr>
        </p:nvSpPr>
        <p:spPr>
          <a:xfrm>
            <a:off x="630683" y="553194"/>
            <a:ext cx="9392206" cy="497393"/>
          </a:xfrm>
          <a:prstGeom prst="rect">
            <a:avLst/>
          </a:prstGeom>
          <a:noFill/>
          <a:ln>
            <a:noFill/>
          </a:ln>
        </p:spPr>
        <p:txBody>
          <a:bodyPr anchorCtr="0" anchor="t" bIns="18000" lIns="91425" spcFirstLastPara="1" rIns="91425" wrap="square" tIns="18000">
            <a:noAutofit/>
          </a:bodyPr>
          <a:lstStyle>
            <a:lvl1pPr indent="-228600" lvl="0" marL="457200" algn="l">
              <a:lnSpc>
                <a:spcPct val="100000"/>
              </a:lnSpc>
              <a:spcBef>
                <a:spcPts val="0"/>
              </a:spcBef>
              <a:spcAft>
                <a:spcPts val="0"/>
              </a:spcAft>
              <a:buClr>
                <a:srgbClr val="222A35"/>
              </a:buClr>
              <a:buSzPts val="1600"/>
              <a:buNone/>
              <a:defRPr sz="1600">
                <a:solidFill>
                  <a:srgbClr val="222A35"/>
                </a:solidFill>
                <a:latin typeface="Century Gothic"/>
                <a:ea typeface="Century Gothic"/>
                <a:cs typeface="Century Gothic"/>
                <a:sym typeface="Century Gothic"/>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33"/>
          <p:cNvSpPr txBox="1"/>
          <p:nvPr>
            <p:ph type="title"/>
          </p:nvPr>
        </p:nvSpPr>
        <p:spPr>
          <a:xfrm>
            <a:off x="630683" y="190800"/>
            <a:ext cx="9392206" cy="31335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222A35"/>
              </a:buClr>
              <a:buSzPts val="2000"/>
              <a:buFont typeface="Century Gothic"/>
              <a:buNone/>
              <a:defRPr b="1" sz="2000">
                <a:solidFill>
                  <a:srgbClr val="222A35"/>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3"/>
          <p:cNvSpPr txBox="1"/>
          <p:nvPr>
            <p:ph idx="12" type="sldNum"/>
          </p:nvPr>
        </p:nvSpPr>
        <p:spPr>
          <a:xfrm>
            <a:off x="11167354" y="466928"/>
            <a:ext cx="400760" cy="32101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sz="1400">
                <a:solidFill>
                  <a:schemeClr val="lt1"/>
                </a:solidFill>
                <a:latin typeface="Century Gothic"/>
                <a:ea typeface="Century Gothic"/>
                <a:cs typeface="Century Gothic"/>
                <a:sym typeface="Century Gothic"/>
              </a:defRPr>
            </a:lvl1pPr>
            <a:lvl2pPr indent="0" lvl="1" marL="0" algn="ctr">
              <a:spcBef>
                <a:spcPts val="0"/>
              </a:spcBef>
              <a:buNone/>
              <a:defRPr b="0" sz="1400">
                <a:solidFill>
                  <a:schemeClr val="lt1"/>
                </a:solidFill>
                <a:latin typeface="Century Gothic"/>
                <a:ea typeface="Century Gothic"/>
                <a:cs typeface="Century Gothic"/>
                <a:sym typeface="Century Gothic"/>
              </a:defRPr>
            </a:lvl2pPr>
            <a:lvl3pPr indent="0" lvl="2" marL="0" algn="ctr">
              <a:spcBef>
                <a:spcPts val="0"/>
              </a:spcBef>
              <a:buNone/>
              <a:defRPr b="0" sz="1400">
                <a:solidFill>
                  <a:schemeClr val="lt1"/>
                </a:solidFill>
                <a:latin typeface="Century Gothic"/>
                <a:ea typeface="Century Gothic"/>
                <a:cs typeface="Century Gothic"/>
                <a:sym typeface="Century Gothic"/>
              </a:defRPr>
            </a:lvl3pPr>
            <a:lvl4pPr indent="0" lvl="3" marL="0" algn="ctr">
              <a:spcBef>
                <a:spcPts val="0"/>
              </a:spcBef>
              <a:buNone/>
              <a:defRPr b="0" sz="1400">
                <a:solidFill>
                  <a:schemeClr val="lt1"/>
                </a:solidFill>
                <a:latin typeface="Century Gothic"/>
                <a:ea typeface="Century Gothic"/>
                <a:cs typeface="Century Gothic"/>
                <a:sym typeface="Century Gothic"/>
              </a:defRPr>
            </a:lvl4pPr>
            <a:lvl5pPr indent="0" lvl="4" marL="0" algn="ctr">
              <a:spcBef>
                <a:spcPts val="0"/>
              </a:spcBef>
              <a:buNone/>
              <a:defRPr b="0" sz="1400">
                <a:solidFill>
                  <a:schemeClr val="lt1"/>
                </a:solidFill>
                <a:latin typeface="Century Gothic"/>
                <a:ea typeface="Century Gothic"/>
                <a:cs typeface="Century Gothic"/>
                <a:sym typeface="Century Gothic"/>
              </a:defRPr>
            </a:lvl5pPr>
            <a:lvl6pPr indent="0" lvl="5" marL="0" algn="ctr">
              <a:spcBef>
                <a:spcPts val="0"/>
              </a:spcBef>
              <a:buNone/>
              <a:defRPr b="0" sz="1400">
                <a:solidFill>
                  <a:schemeClr val="lt1"/>
                </a:solidFill>
                <a:latin typeface="Century Gothic"/>
                <a:ea typeface="Century Gothic"/>
                <a:cs typeface="Century Gothic"/>
                <a:sym typeface="Century Gothic"/>
              </a:defRPr>
            </a:lvl6pPr>
            <a:lvl7pPr indent="0" lvl="6" marL="0" algn="ctr">
              <a:spcBef>
                <a:spcPts val="0"/>
              </a:spcBef>
              <a:buNone/>
              <a:defRPr b="0" sz="1400">
                <a:solidFill>
                  <a:schemeClr val="lt1"/>
                </a:solidFill>
                <a:latin typeface="Century Gothic"/>
                <a:ea typeface="Century Gothic"/>
                <a:cs typeface="Century Gothic"/>
                <a:sym typeface="Century Gothic"/>
              </a:defRPr>
            </a:lvl7pPr>
            <a:lvl8pPr indent="0" lvl="7" marL="0" algn="ctr">
              <a:spcBef>
                <a:spcPts val="0"/>
              </a:spcBef>
              <a:buNone/>
              <a:defRPr b="0" sz="1400">
                <a:solidFill>
                  <a:schemeClr val="lt1"/>
                </a:solidFill>
                <a:latin typeface="Century Gothic"/>
                <a:ea typeface="Century Gothic"/>
                <a:cs typeface="Century Gothic"/>
                <a:sym typeface="Century Gothic"/>
              </a:defRPr>
            </a:lvl8pPr>
            <a:lvl9pPr indent="0" lvl="8" marL="0" algn="ctr">
              <a:spcBef>
                <a:spcPts val="0"/>
              </a:spcBef>
              <a:buNone/>
              <a:defRPr b="0" sz="1400">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5" name="Shape 105"/>
        <p:cNvGrpSpPr/>
        <p:nvPr/>
      </p:nvGrpSpPr>
      <p:grpSpPr>
        <a:xfrm>
          <a:off x="0" y="0"/>
          <a:ext cx="0" cy="0"/>
          <a:chOff x="0" y="0"/>
          <a:chExt cx="0" cy="0"/>
        </a:xfrm>
      </p:grpSpPr>
      <p:pic>
        <p:nvPicPr>
          <p:cNvPr id="106" name="Google Shape;106;p34"/>
          <p:cNvPicPr preferRelativeResize="0"/>
          <p:nvPr/>
        </p:nvPicPr>
        <p:blipFill rotWithShape="1">
          <a:blip r:embed="rId2">
            <a:alphaModFix amt="50000"/>
          </a:blip>
          <a:srcRect b="0" l="0" r="0" t="0"/>
          <a:stretch/>
        </p:blipFill>
        <p:spPr>
          <a:xfrm>
            <a:off x="0" y="3993575"/>
            <a:ext cx="12192000" cy="28644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3" name="Shape 113"/>
        <p:cNvGrpSpPr/>
        <p:nvPr/>
      </p:nvGrpSpPr>
      <p:grpSpPr>
        <a:xfrm>
          <a:off x="0" y="0"/>
          <a:ext cx="0" cy="0"/>
          <a:chOff x="0" y="0"/>
          <a:chExt cx="0" cy="0"/>
        </a:xfrm>
      </p:grpSpPr>
      <p:sp>
        <p:nvSpPr>
          <p:cNvPr id="114" name="Google Shape;11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sp>
        <p:nvSpPr>
          <p:cNvPr id="120" name="Google Shape;120;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2" name="Google Shape;12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8" name="Google Shape;12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8" name="Shape 138"/>
        <p:cNvGrpSpPr/>
        <p:nvPr/>
      </p:nvGrpSpPr>
      <p:grpSpPr>
        <a:xfrm>
          <a:off x="0" y="0"/>
          <a:ext cx="0" cy="0"/>
          <a:chOff x="0" y="0"/>
          <a:chExt cx="0" cy="0"/>
        </a:xfrm>
      </p:grpSpPr>
      <p:sp>
        <p:nvSpPr>
          <p:cNvPr id="139" name="Google Shape;139;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1" name="Google Shape;141;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3" name="Google Shape;143;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2" name="Shape 152"/>
        <p:cNvGrpSpPr/>
        <p:nvPr/>
      </p:nvGrpSpPr>
      <p:grpSpPr>
        <a:xfrm>
          <a:off x="0" y="0"/>
          <a:ext cx="0" cy="0"/>
          <a:chOff x="0" y="0"/>
          <a:chExt cx="0" cy="0"/>
        </a:xfrm>
      </p:grpSpPr>
      <p:sp>
        <p:nvSpPr>
          <p:cNvPr id="153" name="Google Shape;15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6" name="Shape 156"/>
        <p:cNvGrpSpPr/>
        <p:nvPr/>
      </p:nvGrpSpPr>
      <p:grpSpPr>
        <a:xfrm>
          <a:off x="0" y="0"/>
          <a:ext cx="0" cy="0"/>
          <a:chOff x="0" y="0"/>
          <a:chExt cx="0" cy="0"/>
        </a:xfrm>
      </p:grpSpPr>
      <p:sp>
        <p:nvSpPr>
          <p:cNvPr id="157" name="Google Shape;157;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9" name="Google Shape;159;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0" name="Google Shape;16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3" name="Shape 163"/>
        <p:cNvGrpSpPr/>
        <p:nvPr/>
      </p:nvGrpSpPr>
      <p:grpSpPr>
        <a:xfrm>
          <a:off x="0" y="0"/>
          <a:ext cx="0" cy="0"/>
          <a:chOff x="0" y="0"/>
          <a:chExt cx="0" cy="0"/>
        </a:xfrm>
      </p:grpSpPr>
      <p:sp>
        <p:nvSpPr>
          <p:cNvPr id="164" name="Google Shape;164;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42"/>
          <p:cNvSpPr/>
          <p:nvPr>
            <p:ph idx="2" type="pic"/>
          </p:nvPr>
        </p:nvSpPr>
        <p:spPr>
          <a:xfrm>
            <a:off x="5183188" y="987425"/>
            <a:ext cx="6172200" cy="4873625"/>
          </a:xfrm>
          <a:prstGeom prst="rect">
            <a:avLst/>
          </a:prstGeom>
          <a:noFill/>
          <a:ln>
            <a:noFill/>
          </a:ln>
        </p:spPr>
      </p:sp>
      <p:sp>
        <p:nvSpPr>
          <p:cNvPr id="166" name="Google Shape;166;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7" name="Google Shape;16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0" name="Shape 170"/>
        <p:cNvGrpSpPr/>
        <p:nvPr/>
      </p:nvGrpSpPr>
      <p:grpSpPr>
        <a:xfrm>
          <a:off x="0" y="0"/>
          <a:ext cx="0" cy="0"/>
          <a:chOff x="0" y="0"/>
          <a:chExt cx="0" cy="0"/>
        </a:xfrm>
      </p:grpSpPr>
      <p:sp>
        <p:nvSpPr>
          <p:cNvPr id="171" name="Google Shape;171;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6" name="Shape 176"/>
        <p:cNvGrpSpPr/>
        <p:nvPr/>
      </p:nvGrpSpPr>
      <p:grpSpPr>
        <a:xfrm>
          <a:off x="0" y="0"/>
          <a:ext cx="0" cy="0"/>
          <a:chOff x="0" y="0"/>
          <a:chExt cx="0" cy="0"/>
        </a:xfrm>
      </p:grpSpPr>
      <p:sp>
        <p:nvSpPr>
          <p:cNvPr id="177" name="Google Shape;177;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2" name="Shape 182"/>
        <p:cNvGrpSpPr/>
        <p:nvPr/>
      </p:nvGrpSpPr>
      <p:grpSpPr>
        <a:xfrm>
          <a:off x="0" y="0"/>
          <a:ext cx="0" cy="0"/>
          <a:chOff x="0" y="0"/>
          <a:chExt cx="0" cy="0"/>
        </a:xfrm>
      </p:grpSpPr>
      <p:pic>
        <p:nvPicPr>
          <p:cNvPr id="183" name="Google Shape;183;p45"/>
          <p:cNvPicPr preferRelativeResize="0"/>
          <p:nvPr/>
        </p:nvPicPr>
        <p:blipFill rotWithShape="1">
          <a:blip r:embed="rId2">
            <a:alphaModFix amt="50000"/>
          </a:blip>
          <a:srcRect b="0" l="0" r="0" t="0"/>
          <a:stretch/>
        </p:blipFill>
        <p:spPr>
          <a:xfrm>
            <a:off x="0" y="3993575"/>
            <a:ext cx="12192000" cy="2864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theme" Target="../theme/theme4.xml"/><Relationship Id="rId14" Type="http://schemas.openxmlformats.org/officeDocument/2006/relationships/slideLayout" Target="../slideLayouts/slideLayout1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1.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entury Gothic"/>
              <a:buNone/>
              <a:defRPr b="0" i="0" sz="44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entury Gothic"/>
                <a:ea typeface="Century Gothic"/>
                <a:cs typeface="Century Gothic"/>
                <a:sym typeface="Century Gothic"/>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757575"/>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757575"/>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757575"/>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757575"/>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757575"/>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757575"/>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757575"/>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757575"/>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0" name="Google Shape;11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1" name="Google Shape;11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12" name="Google Shape;11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entury Gothic"/>
                <a:ea typeface="Century Gothic"/>
                <a:cs typeface="Century Gothic"/>
                <a:sym typeface="Century Gothic"/>
              </a:defRPr>
            </a:lvl1pPr>
            <a:lvl2pPr indent="0" lvl="1" marL="0" marR="0" rtl="0" algn="r">
              <a:spcBef>
                <a:spcPts val="0"/>
              </a:spcBef>
              <a:buNone/>
              <a:defRPr sz="1200">
                <a:solidFill>
                  <a:srgbClr val="888888"/>
                </a:solidFill>
                <a:latin typeface="Century Gothic"/>
                <a:ea typeface="Century Gothic"/>
                <a:cs typeface="Century Gothic"/>
                <a:sym typeface="Century Gothic"/>
              </a:defRPr>
            </a:lvl2pPr>
            <a:lvl3pPr indent="0" lvl="2" marL="0" marR="0" rtl="0" algn="r">
              <a:spcBef>
                <a:spcPts val="0"/>
              </a:spcBef>
              <a:buNone/>
              <a:defRPr sz="1200">
                <a:solidFill>
                  <a:srgbClr val="888888"/>
                </a:solidFill>
                <a:latin typeface="Century Gothic"/>
                <a:ea typeface="Century Gothic"/>
                <a:cs typeface="Century Gothic"/>
                <a:sym typeface="Century Gothic"/>
              </a:defRPr>
            </a:lvl3pPr>
            <a:lvl4pPr indent="0" lvl="3" marL="0" marR="0" rtl="0" algn="r">
              <a:spcBef>
                <a:spcPts val="0"/>
              </a:spcBef>
              <a:buNone/>
              <a:defRPr sz="1200">
                <a:solidFill>
                  <a:srgbClr val="888888"/>
                </a:solidFill>
                <a:latin typeface="Century Gothic"/>
                <a:ea typeface="Century Gothic"/>
                <a:cs typeface="Century Gothic"/>
                <a:sym typeface="Century Gothic"/>
              </a:defRPr>
            </a:lvl4pPr>
            <a:lvl5pPr indent="0" lvl="4" marL="0" marR="0" rtl="0" algn="r">
              <a:spcBef>
                <a:spcPts val="0"/>
              </a:spcBef>
              <a:buNone/>
              <a:defRPr sz="1200">
                <a:solidFill>
                  <a:srgbClr val="888888"/>
                </a:solidFill>
                <a:latin typeface="Century Gothic"/>
                <a:ea typeface="Century Gothic"/>
                <a:cs typeface="Century Gothic"/>
                <a:sym typeface="Century Gothic"/>
              </a:defRPr>
            </a:lvl5pPr>
            <a:lvl6pPr indent="0" lvl="5" marL="0" marR="0" rtl="0" algn="r">
              <a:spcBef>
                <a:spcPts val="0"/>
              </a:spcBef>
              <a:buNone/>
              <a:defRPr sz="1200">
                <a:solidFill>
                  <a:srgbClr val="888888"/>
                </a:solidFill>
                <a:latin typeface="Century Gothic"/>
                <a:ea typeface="Century Gothic"/>
                <a:cs typeface="Century Gothic"/>
                <a:sym typeface="Century Gothic"/>
              </a:defRPr>
            </a:lvl6pPr>
            <a:lvl7pPr indent="0" lvl="6" marL="0" marR="0" rtl="0" algn="r">
              <a:spcBef>
                <a:spcPts val="0"/>
              </a:spcBef>
              <a:buNone/>
              <a:defRPr sz="1200">
                <a:solidFill>
                  <a:srgbClr val="888888"/>
                </a:solidFill>
                <a:latin typeface="Century Gothic"/>
                <a:ea typeface="Century Gothic"/>
                <a:cs typeface="Century Gothic"/>
                <a:sym typeface="Century Gothic"/>
              </a:defRPr>
            </a:lvl7pPr>
            <a:lvl8pPr indent="0" lvl="7" marL="0" marR="0" rtl="0" algn="r">
              <a:spcBef>
                <a:spcPts val="0"/>
              </a:spcBef>
              <a:buNone/>
              <a:defRPr sz="1200">
                <a:solidFill>
                  <a:srgbClr val="888888"/>
                </a:solidFill>
                <a:latin typeface="Century Gothic"/>
                <a:ea typeface="Century Gothic"/>
                <a:cs typeface="Century Gothic"/>
                <a:sym typeface="Century Gothic"/>
              </a:defRPr>
            </a:lvl8pPr>
            <a:lvl9pPr indent="0" lvl="8" marL="0" marR="0" rtl="0" algn="r">
              <a:spcBef>
                <a:spcPts val="0"/>
              </a:spcBef>
              <a:buNone/>
              <a:defRPr sz="1200">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0"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28.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google.com/presentation/d/1HJ3Kqj7PEIsVE3TU4avRkcR0DzhHtTCM/edit?usp=drive_link&amp;ouid=104930392426944419427&amp;rtpof=true&amp;sd=true"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7" name="Shape 187"/>
        <p:cNvGrpSpPr/>
        <p:nvPr/>
      </p:nvGrpSpPr>
      <p:grpSpPr>
        <a:xfrm>
          <a:off x="0" y="0"/>
          <a:ext cx="0" cy="0"/>
          <a:chOff x="0" y="0"/>
          <a:chExt cx="0" cy="0"/>
        </a:xfrm>
      </p:grpSpPr>
      <p:pic>
        <p:nvPicPr>
          <p:cNvPr descr="3D wooden cubes with one red cube suspended in mid-air" id="188" name="Google Shape;188;p1"/>
          <p:cNvPicPr preferRelativeResize="0"/>
          <p:nvPr/>
        </p:nvPicPr>
        <p:blipFill rotWithShape="1">
          <a:blip r:embed="rId3">
            <a:alphaModFix amt="25000"/>
          </a:blip>
          <a:srcRect b="8791" l="0" r="0" t="6939"/>
          <a:stretch/>
        </p:blipFill>
        <p:spPr>
          <a:xfrm>
            <a:off x="20" y="10"/>
            <a:ext cx="12191980" cy="6857990"/>
          </a:xfrm>
          <a:prstGeom prst="rect">
            <a:avLst/>
          </a:prstGeom>
          <a:noFill/>
          <a:ln>
            <a:noFill/>
          </a:ln>
        </p:spPr>
      </p:pic>
      <p:sp>
        <p:nvSpPr>
          <p:cNvPr id="189" name="Google Shape;189;p1"/>
          <p:cNvSpPr txBox="1"/>
          <p:nvPr>
            <p:ph type="ctrTitle"/>
          </p:nvPr>
        </p:nvSpPr>
        <p:spPr>
          <a:xfrm>
            <a:off x="1524000" y="1122363"/>
            <a:ext cx="9548812" cy="277785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50000"/>
              </a:lnSpc>
              <a:spcBef>
                <a:spcPts val="0"/>
              </a:spcBef>
              <a:spcAft>
                <a:spcPts val="0"/>
              </a:spcAft>
              <a:buClr>
                <a:schemeClr val="lt1"/>
              </a:buClr>
              <a:buSzPct val="100000"/>
              <a:buFont typeface="Century Gothic"/>
              <a:buNone/>
            </a:pPr>
            <a:r>
              <a:rPr b="1" lang="en-US" sz="4700">
                <a:latin typeface="Century Gothic"/>
                <a:ea typeface="Century Gothic"/>
                <a:cs typeface="Century Gothic"/>
                <a:sym typeface="Century Gothic"/>
              </a:rPr>
              <a:t>Guardrails in LLMs: Ensuring Safe and Controlled AI Responses</a:t>
            </a:r>
            <a:br>
              <a:rPr b="1" lang="en-US" sz="4700">
                <a:latin typeface="Century Gothic"/>
                <a:ea typeface="Century Gothic"/>
                <a:cs typeface="Century Gothic"/>
                <a:sym typeface="Century Gothic"/>
              </a:rPr>
            </a:br>
            <a:endParaRPr sz="4700">
              <a:latin typeface="Century Gothic"/>
              <a:ea typeface="Century Gothic"/>
              <a:cs typeface="Century Gothic"/>
              <a:sym typeface="Century Gothic"/>
            </a:endParaRPr>
          </a:p>
        </p:txBody>
      </p:sp>
      <p:sp>
        <p:nvSpPr>
          <p:cNvPr id="190" name="Google Shape;190;p1"/>
          <p:cNvSpPr txBox="1"/>
          <p:nvPr>
            <p:ph idx="1" type="subTitle"/>
          </p:nvPr>
        </p:nvSpPr>
        <p:spPr>
          <a:xfrm>
            <a:off x="1524000" y="3749610"/>
            <a:ext cx="9144000" cy="1221059"/>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lt1"/>
              </a:buClr>
              <a:buSzPts val="2400"/>
              <a:buNone/>
            </a:pPr>
            <a:r>
              <a:rPr b="1" lang="en-US">
                <a:latin typeface="Century Gothic"/>
                <a:ea typeface="Century Gothic"/>
                <a:cs typeface="Century Gothic"/>
                <a:sym typeface="Century Gothic"/>
              </a:rPr>
              <a:t>How Do Guardrails Work? Understanding Their Role in Filtering, Restricting, and Guiding AI Behavior</a:t>
            </a:r>
            <a:endParaRPr/>
          </a:p>
          <a:p>
            <a:pPr indent="0" lvl="0" marL="0" rtl="0" algn="ctr">
              <a:lnSpc>
                <a:spcPct val="150000"/>
              </a:lnSpc>
              <a:spcBef>
                <a:spcPts val="1000"/>
              </a:spcBef>
              <a:spcAft>
                <a:spcPts val="0"/>
              </a:spcAft>
              <a:buClr>
                <a:schemeClr val="lt1"/>
              </a:buClr>
              <a:buSzPts val="2400"/>
              <a:buNone/>
            </a:pPr>
            <a:r>
              <a:t/>
            </a:r>
            <a:endParaRPr>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0"/>
          <p:cNvSpPr txBox="1"/>
          <p:nvPr>
            <p:ph type="title"/>
          </p:nvPr>
        </p:nvSpPr>
        <p:spPr>
          <a:xfrm>
            <a:off x="489856" y="21265"/>
            <a:ext cx="10612225" cy="11086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i="0" lang="en-US" sz="2400" u="none" strike="noStrike">
                <a:latin typeface="Century Gothic"/>
                <a:ea typeface="Century Gothic"/>
                <a:cs typeface="Century Gothic"/>
                <a:sym typeface="Century Gothic"/>
              </a:rPr>
              <a:t>Sequential Process of Nemo Guardrails working</a:t>
            </a:r>
            <a:r>
              <a:rPr b="0" i="0" lang="en-US" sz="2400" u="none" strike="noStrike">
                <a:latin typeface="Century Gothic"/>
                <a:ea typeface="Century Gothic"/>
                <a:cs typeface="Century Gothic"/>
                <a:sym typeface="Century Gothic"/>
              </a:rPr>
              <a:t> </a:t>
            </a:r>
            <a:endParaRPr sz="2400">
              <a:latin typeface="Century Gothic"/>
              <a:ea typeface="Century Gothic"/>
              <a:cs typeface="Century Gothic"/>
              <a:sym typeface="Century Gothic"/>
            </a:endParaRPr>
          </a:p>
        </p:txBody>
      </p:sp>
      <p:grpSp>
        <p:nvGrpSpPr>
          <p:cNvPr id="368" name="Google Shape;368;p10"/>
          <p:cNvGrpSpPr/>
          <p:nvPr/>
        </p:nvGrpSpPr>
        <p:grpSpPr>
          <a:xfrm>
            <a:off x="2040946" y="1072465"/>
            <a:ext cx="6956331" cy="5393346"/>
            <a:chOff x="3271036" y="1170437"/>
            <a:chExt cx="6956331" cy="5393346"/>
          </a:xfrm>
        </p:grpSpPr>
        <p:grpSp>
          <p:nvGrpSpPr>
            <p:cNvPr id="369" name="Google Shape;369;p10"/>
            <p:cNvGrpSpPr/>
            <p:nvPr/>
          </p:nvGrpSpPr>
          <p:grpSpPr>
            <a:xfrm>
              <a:off x="3271036" y="1170437"/>
              <a:ext cx="6956331" cy="5393346"/>
              <a:chOff x="5599107" y="365125"/>
              <a:chExt cx="3479079" cy="4776414"/>
            </a:xfrm>
          </p:grpSpPr>
          <p:sp>
            <p:nvSpPr>
              <p:cNvPr id="370" name="Google Shape;370;p10"/>
              <p:cNvSpPr/>
              <p:nvPr/>
            </p:nvSpPr>
            <p:spPr>
              <a:xfrm>
                <a:off x="5599107" y="4264424"/>
                <a:ext cx="2534524" cy="877115"/>
              </a:xfrm>
              <a:custGeom>
                <a:rect b="b" l="l" r="r" t="t"/>
                <a:pathLst>
                  <a:path extrusionOk="0" h="674153" w="1948041">
                    <a:moveTo>
                      <a:pt x="1489260" y="0"/>
                    </a:moveTo>
                    <a:lnTo>
                      <a:pt x="458782" y="0"/>
                    </a:lnTo>
                    <a:cubicBezTo>
                      <a:pt x="295245" y="0"/>
                      <a:pt x="144288" y="87149"/>
                      <a:pt x="62444" y="228860"/>
                    </a:cubicBezTo>
                    <a:lnTo>
                      <a:pt x="0" y="337076"/>
                    </a:lnTo>
                    <a:lnTo>
                      <a:pt x="62444" y="445293"/>
                    </a:lnTo>
                    <a:cubicBezTo>
                      <a:pt x="144137" y="586853"/>
                      <a:pt x="295245" y="674153"/>
                      <a:pt x="458782" y="674153"/>
                    </a:cubicBezTo>
                    <a:lnTo>
                      <a:pt x="1489260" y="674153"/>
                    </a:lnTo>
                    <a:cubicBezTo>
                      <a:pt x="1652797" y="674153"/>
                      <a:pt x="1803754" y="587004"/>
                      <a:pt x="1885598" y="445293"/>
                    </a:cubicBezTo>
                    <a:lnTo>
                      <a:pt x="1948042" y="337076"/>
                    </a:lnTo>
                    <a:lnTo>
                      <a:pt x="1885598" y="228860"/>
                    </a:lnTo>
                    <a:cubicBezTo>
                      <a:pt x="1803905" y="87300"/>
                      <a:pt x="1652797" y="0"/>
                      <a:pt x="1489260" y="0"/>
                    </a:cubicBezTo>
                    <a:close/>
                  </a:path>
                </a:pathLst>
              </a:custGeom>
              <a:solidFill>
                <a:srgbClr val="82CA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71" name="Google Shape;371;p10"/>
              <p:cNvSpPr/>
              <p:nvPr/>
            </p:nvSpPr>
            <p:spPr>
              <a:xfrm>
                <a:off x="6543662" y="2975174"/>
                <a:ext cx="2534524" cy="877115"/>
              </a:xfrm>
              <a:custGeom>
                <a:rect b="b" l="l" r="r" t="t"/>
                <a:pathLst>
                  <a:path extrusionOk="0" h="674153" w="1948041">
                    <a:moveTo>
                      <a:pt x="1489260" y="0"/>
                    </a:moveTo>
                    <a:lnTo>
                      <a:pt x="458782" y="0"/>
                    </a:lnTo>
                    <a:cubicBezTo>
                      <a:pt x="295245" y="0"/>
                      <a:pt x="144288" y="87149"/>
                      <a:pt x="62444" y="228861"/>
                    </a:cubicBezTo>
                    <a:lnTo>
                      <a:pt x="0" y="337077"/>
                    </a:lnTo>
                    <a:lnTo>
                      <a:pt x="62444" y="445293"/>
                    </a:lnTo>
                    <a:cubicBezTo>
                      <a:pt x="144137" y="586853"/>
                      <a:pt x="295245" y="674153"/>
                      <a:pt x="458782" y="674153"/>
                    </a:cubicBezTo>
                    <a:lnTo>
                      <a:pt x="1489260" y="674153"/>
                    </a:lnTo>
                    <a:cubicBezTo>
                      <a:pt x="1652796" y="674153"/>
                      <a:pt x="1803754" y="587004"/>
                      <a:pt x="1885598" y="445293"/>
                    </a:cubicBezTo>
                    <a:lnTo>
                      <a:pt x="1948042" y="337077"/>
                    </a:lnTo>
                    <a:lnTo>
                      <a:pt x="1885598" y="228861"/>
                    </a:lnTo>
                    <a:cubicBezTo>
                      <a:pt x="1803905" y="87300"/>
                      <a:pt x="1652796" y="0"/>
                      <a:pt x="1489260" y="0"/>
                    </a:cubicBezTo>
                    <a:close/>
                  </a:path>
                </a:pathLst>
              </a:custGeom>
              <a:solidFill>
                <a:srgbClr val="4892D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72" name="Google Shape;372;p10"/>
              <p:cNvSpPr/>
              <p:nvPr/>
            </p:nvSpPr>
            <p:spPr>
              <a:xfrm>
                <a:off x="8133631" y="3421621"/>
                <a:ext cx="747362" cy="1305024"/>
              </a:xfrm>
              <a:custGeom>
                <a:rect b="b" l="l" r="r" t="t"/>
                <a:pathLst>
                  <a:path extrusionOk="0" h="1003045" w="574424">
                    <a:moveTo>
                      <a:pt x="574424" y="0"/>
                    </a:moveTo>
                    <a:lnTo>
                      <a:pt x="574424" y="837538"/>
                    </a:lnTo>
                    <a:cubicBezTo>
                      <a:pt x="574424" y="928931"/>
                      <a:pt x="500310" y="1003045"/>
                      <a:pt x="408917" y="1003045"/>
                    </a:cubicBezTo>
                    <a:lnTo>
                      <a:pt x="0" y="1003045"/>
                    </a:lnTo>
                  </a:path>
                </a:pathLst>
              </a:custGeom>
              <a:noFill/>
              <a:ln cap="flat" cmpd="sng" w="12700">
                <a:solidFill>
                  <a:srgbClr val="BFBF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73" name="Google Shape;373;p10"/>
              <p:cNvSpPr/>
              <p:nvPr/>
            </p:nvSpPr>
            <p:spPr>
              <a:xfrm>
                <a:off x="5599107" y="1670149"/>
                <a:ext cx="2534524" cy="877115"/>
              </a:xfrm>
              <a:custGeom>
                <a:rect b="b" l="l" r="r" t="t"/>
                <a:pathLst>
                  <a:path extrusionOk="0" h="674153" w="1948041">
                    <a:moveTo>
                      <a:pt x="1489260" y="0"/>
                    </a:moveTo>
                    <a:lnTo>
                      <a:pt x="458782" y="0"/>
                    </a:lnTo>
                    <a:cubicBezTo>
                      <a:pt x="295245" y="0"/>
                      <a:pt x="144288" y="87149"/>
                      <a:pt x="62444" y="228860"/>
                    </a:cubicBezTo>
                    <a:lnTo>
                      <a:pt x="0" y="337077"/>
                    </a:lnTo>
                    <a:lnTo>
                      <a:pt x="62444" y="445293"/>
                    </a:lnTo>
                    <a:cubicBezTo>
                      <a:pt x="144137" y="586853"/>
                      <a:pt x="295245" y="674153"/>
                      <a:pt x="458782" y="674153"/>
                    </a:cubicBezTo>
                    <a:lnTo>
                      <a:pt x="1489260" y="674153"/>
                    </a:lnTo>
                    <a:cubicBezTo>
                      <a:pt x="1652797" y="674153"/>
                      <a:pt x="1803754" y="587004"/>
                      <a:pt x="1885598" y="445293"/>
                    </a:cubicBezTo>
                    <a:lnTo>
                      <a:pt x="1948042" y="337077"/>
                    </a:lnTo>
                    <a:lnTo>
                      <a:pt x="1885598" y="228860"/>
                    </a:lnTo>
                    <a:cubicBezTo>
                      <a:pt x="1803905" y="87300"/>
                      <a:pt x="1652797" y="0"/>
                      <a:pt x="1489260" y="0"/>
                    </a:cubicBezTo>
                    <a:close/>
                  </a:path>
                </a:pathLst>
              </a:custGeom>
              <a:solidFill>
                <a:srgbClr val="1F5C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74" name="Google Shape;374;p10"/>
              <p:cNvSpPr/>
              <p:nvPr/>
            </p:nvSpPr>
            <p:spPr>
              <a:xfrm>
                <a:off x="6543662" y="365125"/>
                <a:ext cx="2534524" cy="877115"/>
              </a:xfrm>
              <a:custGeom>
                <a:rect b="b" l="l" r="r" t="t"/>
                <a:pathLst>
                  <a:path extrusionOk="0" h="674153" w="1948041">
                    <a:moveTo>
                      <a:pt x="1489260" y="0"/>
                    </a:moveTo>
                    <a:lnTo>
                      <a:pt x="458782" y="0"/>
                    </a:lnTo>
                    <a:cubicBezTo>
                      <a:pt x="295245" y="0"/>
                      <a:pt x="144288" y="87149"/>
                      <a:pt x="62444" y="228860"/>
                    </a:cubicBezTo>
                    <a:lnTo>
                      <a:pt x="0" y="337077"/>
                    </a:lnTo>
                    <a:lnTo>
                      <a:pt x="62444" y="445293"/>
                    </a:lnTo>
                    <a:cubicBezTo>
                      <a:pt x="144137" y="586853"/>
                      <a:pt x="295245" y="674153"/>
                      <a:pt x="458782" y="674153"/>
                    </a:cubicBezTo>
                    <a:lnTo>
                      <a:pt x="1489260" y="674153"/>
                    </a:lnTo>
                    <a:cubicBezTo>
                      <a:pt x="1652796" y="674153"/>
                      <a:pt x="1803754" y="587004"/>
                      <a:pt x="1885598" y="445293"/>
                    </a:cubicBezTo>
                    <a:lnTo>
                      <a:pt x="1948042" y="337077"/>
                    </a:lnTo>
                    <a:lnTo>
                      <a:pt x="1885598" y="228860"/>
                    </a:lnTo>
                    <a:cubicBezTo>
                      <a:pt x="1803905" y="87300"/>
                      <a:pt x="1652796" y="0"/>
                      <a:pt x="1489260" y="0"/>
                    </a:cubicBezTo>
                    <a:close/>
                  </a:path>
                </a:pathLst>
              </a:custGeom>
              <a:solidFill>
                <a:srgbClr val="143C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75" name="Google Shape;375;p10"/>
              <p:cNvSpPr/>
              <p:nvPr/>
            </p:nvSpPr>
            <p:spPr>
              <a:xfrm>
                <a:off x="5796300" y="2108708"/>
                <a:ext cx="747362" cy="1305024"/>
              </a:xfrm>
              <a:custGeom>
                <a:rect b="b" l="l" r="r" t="t"/>
                <a:pathLst>
                  <a:path extrusionOk="0" h="1003045" w="574424">
                    <a:moveTo>
                      <a:pt x="0" y="0"/>
                    </a:moveTo>
                    <a:lnTo>
                      <a:pt x="0" y="837538"/>
                    </a:lnTo>
                    <a:cubicBezTo>
                      <a:pt x="0" y="928931"/>
                      <a:pt x="74114" y="1003046"/>
                      <a:pt x="165507" y="1003046"/>
                    </a:cubicBezTo>
                    <a:lnTo>
                      <a:pt x="574425" y="1003046"/>
                    </a:lnTo>
                  </a:path>
                </a:pathLst>
              </a:custGeom>
              <a:noFill/>
              <a:ln cap="flat" cmpd="sng" w="12700">
                <a:solidFill>
                  <a:srgbClr val="BFBF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76" name="Google Shape;376;p10"/>
              <p:cNvSpPr/>
              <p:nvPr/>
            </p:nvSpPr>
            <p:spPr>
              <a:xfrm>
                <a:off x="8133631" y="803682"/>
                <a:ext cx="747362" cy="1305024"/>
              </a:xfrm>
              <a:custGeom>
                <a:rect b="b" l="l" r="r" t="t"/>
                <a:pathLst>
                  <a:path extrusionOk="0" h="1003045" w="574424">
                    <a:moveTo>
                      <a:pt x="574424" y="0"/>
                    </a:moveTo>
                    <a:lnTo>
                      <a:pt x="574424" y="837538"/>
                    </a:lnTo>
                    <a:cubicBezTo>
                      <a:pt x="574424" y="928931"/>
                      <a:pt x="500310" y="1003045"/>
                      <a:pt x="408917" y="1003045"/>
                    </a:cubicBezTo>
                    <a:lnTo>
                      <a:pt x="0" y="1003045"/>
                    </a:lnTo>
                  </a:path>
                </a:pathLst>
              </a:custGeom>
              <a:noFill/>
              <a:ln cap="flat" cmpd="sng" w="12700">
                <a:solidFill>
                  <a:srgbClr val="BFBFB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377" name="Google Shape;377;p10"/>
            <p:cNvGrpSpPr/>
            <p:nvPr/>
          </p:nvGrpSpPr>
          <p:grpSpPr>
            <a:xfrm>
              <a:off x="3422501" y="5918823"/>
              <a:ext cx="3067387" cy="494458"/>
              <a:chOff x="3390669" y="2241647"/>
              <a:chExt cx="2199726" cy="516580"/>
            </a:xfrm>
          </p:grpSpPr>
          <p:sp>
            <p:nvSpPr>
              <p:cNvPr id="378" name="Google Shape;378;p10"/>
              <p:cNvSpPr txBox="1"/>
              <p:nvPr/>
            </p:nvSpPr>
            <p:spPr>
              <a:xfrm>
                <a:off x="3390669" y="2484913"/>
                <a:ext cx="2160000" cy="273314"/>
              </a:xfrm>
              <a:prstGeom prst="rect">
                <a:avLst/>
              </a:prstGeom>
              <a:noFill/>
              <a:ln>
                <a:noFill/>
              </a:ln>
            </p:spPr>
            <p:txBody>
              <a:bodyPr anchorCtr="0" anchor="t" bIns="45700" lIns="91425" spcFirstLastPara="1" rIns="91425" wrap="square" tIns="45700">
                <a:spAutoFit/>
              </a:bodyPr>
              <a:lstStyle/>
              <a:p>
                <a:pPr indent="-101600" lvl="0" marL="171450" marR="0" rtl="0" algn="l">
                  <a:spcBef>
                    <a:spcPts val="0"/>
                  </a:spcBef>
                  <a:spcAft>
                    <a:spcPts val="0"/>
                  </a:spcAft>
                  <a:buClr>
                    <a:schemeClr val="dk1"/>
                  </a:buClr>
                  <a:buSzPts val="1100"/>
                  <a:buFont typeface="Arial"/>
                  <a:buNone/>
                </a:pPr>
                <a:r>
                  <a:t/>
                </a:r>
                <a:endParaRPr sz="1100">
                  <a:solidFill>
                    <a:srgbClr val="FFFFFF"/>
                  </a:solidFill>
                  <a:latin typeface="Century Gothic"/>
                  <a:ea typeface="Century Gothic"/>
                  <a:cs typeface="Century Gothic"/>
                  <a:sym typeface="Century Gothic"/>
                </a:endParaRPr>
              </a:p>
            </p:txBody>
          </p:sp>
          <p:sp>
            <p:nvSpPr>
              <p:cNvPr id="379" name="Google Shape;379;p10"/>
              <p:cNvSpPr txBox="1"/>
              <p:nvPr/>
            </p:nvSpPr>
            <p:spPr>
              <a:xfrm>
                <a:off x="3430395" y="2241647"/>
                <a:ext cx="2160000" cy="321547"/>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t/>
                </a:r>
                <a:endParaRPr sz="1400">
                  <a:solidFill>
                    <a:srgbClr val="FFFFFF"/>
                  </a:solidFill>
                  <a:latin typeface="Century Gothic"/>
                  <a:ea typeface="Century Gothic"/>
                  <a:cs typeface="Century Gothic"/>
                  <a:sym typeface="Century Gothic"/>
                </a:endParaRPr>
              </a:p>
            </p:txBody>
          </p:sp>
        </p:grpSp>
        <p:grpSp>
          <p:nvGrpSpPr>
            <p:cNvPr id="380" name="Google Shape;380;p10"/>
            <p:cNvGrpSpPr/>
            <p:nvPr/>
          </p:nvGrpSpPr>
          <p:grpSpPr>
            <a:xfrm>
              <a:off x="5520019" y="4322737"/>
              <a:ext cx="4707348" cy="500698"/>
              <a:chOff x="5205889" y="2144898"/>
              <a:chExt cx="3659743" cy="454763"/>
            </a:xfrm>
          </p:grpSpPr>
          <p:sp>
            <p:nvSpPr>
              <p:cNvPr id="381" name="Google Shape;381;p10"/>
              <p:cNvSpPr txBox="1"/>
              <p:nvPr/>
            </p:nvSpPr>
            <p:spPr>
              <a:xfrm>
                <a:off x="5205889" y="2362052"/>
                <a:ext cx="3659743" cy="2376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FFFFFF"/>
                    </a:solidFill>
                    <a:latin typeface="Century Gothic"/>
                    <a:ea typeface="Century Gothic"/>
                    <a:cs typeface="Century Gothic"/>
                    <a:sym typeface="Century Gothic"/>
                  </a:rPr>
                  <a:t>     Checks if the AI output follows the rules defined in RAIL. </a:t>
                </a:r>
                <a:endParaRPr/>
              </a:p>
            </p:txBody>
          </p:sp>
          <p:sp>
            <p:nvSpPr>
              <p:cNvPr id="382" name="Google Shape;382;p10"/>
              <p:cNvSpPr txBox="1"/>
              <p:nvPr/>
            </p:nvSpPr>
            <p:spPr>
              <a:xfrm>
                <a:off x="5503835" y="2144898"/>
                <a:ext cx="2748032" cy="265563"/>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300">
                    <a:solidFill>
                      <a:srgbClr val="FFFFFF"/>
                    </a:solidFill>
                    <a:latin typeface="Century Gothic"/>
                    <a:ea typeface="Century Gothic"/>
                    <a:cs typeface="Century Gothic"/>
                    <a:sym typeface="Century Gothic"/>
                  </a:rPr>
                  <a:t>LLM Response → Validation &amp; Filtering </a:t>
                </a:r>
                <a:endParaRPr/>
              </a:p>
            </p:txBody>
          </p:sp>
        </p:grpSp>
        <p:grpSp>
          <p:nvGrpSpPr>
            <p:cNvPr id="383" name="Google Shape;383;p10"/>
            <p:cNvGrpSpPr/>
            <p:nvPr/>
          </p:nvGrpSpPr>
          <p:grpSpPr>
            <a:xfrm>
              <a:off x="3962398" y="2683047"/>
              <a:ext cx="4616938" cy="853783"/>
              <a:chOff x="3962398" y="2683047"/>
              <a:chExt cx="4616938" cy="853783"/>
            </a:xfrm>
          </p:grpSpPr>
          <p:grpSp>
            <p:nvGrpSpPr>
              <p:cNvPr id="384" name="Google Shape;384;p10"/>
              <p:cNvGrpSpPr/>
              <p:nvPr/>
            </p:nvGrpSpPr>
            <p:grpSpPr>
              <a:xfrm>
                <a:off x="3962398" y="2683047"/>
                <a:ext cx="3849080" cy="688513"/>
                <a:chOff x="4722443" y="1734297"/>
                <a:chExt cx="2324534" cy="677042"/>
              </a:xfrm>
            </p:grpSpPr>
            <p:sp>
              <p:nvSpPr>
                <p:cNvPr id="385" name="Google Shape;385;p10"/>
                <p:cNvSpPr txBox="1"/>
                <p:nvPr/>
              </p:nvSpPr>
              <p:spPr>
                <a:xfrm>
                  <a:off x="4722443" y="2154088"/>
                  <a:ext cx="2324534" cy="257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FFFFFF"/>
                      </a:solidFill>
                      <a:latin typeface="Century Gothic"/>
                      <a:ea typeface="Century Gothic"/>
                      <a:cs typeface="Century Gothic"/>
                      <a:sym typeface="Century Gothic"/>
                    </a:rPr>
                    <a:t>The user query is sent to the LLM after validation. </a:t>
                  </a:r>
                  <a:endParaRPr/>
                </a:p>
              </p:txBody>
            </p:sp>
            <p:sp>
              <p:nvSpPr>
                <p:cNvPr id="386" name="Google Shape;386;p10"/>
                <p:cNvSpPr txBox="1"/>
                <p:nvPr/>
              </p:nvSpPr>
              <p:spPr>
                <a:xfrm>
                  <a:off x="4845324" y="1734297"/>
                  <a:ext cx="2074593" cy="574776"/>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300">
                      <a:solidFill>
                        <a:srgbClr val="FFFFFF"/>
                      </a:solidFill>
                      <a:latin typeface="Century Gothic"/>
                      <a:ea typeface="Century Gothic"/>
                      <a:cs typeface="Century Gothic"/>
                      <a:sym typeface="Century Gothic"/>
                    </a:rPr>
                    <a:t>Guardrails Engine → LLM API Call</a:t>
                  </a:r>
                  <a:endParaRPr/>
                </a:p>
                <a:p>
                  <a:pPr indent="0" lvl="0" marL="0" marR="0" rtl="0" algn="l">
                    <a:spcBef>
                      <a:spcPts val="0"/>
                    </a:spcBef>
                    <a:spcAft>
                      <a:spcPts val="0"/>
                    </a:spcAft>
                    <a:buNone/>
                  </a:pPr>
                  <a:r>
                    <a:t/>
                  </a:r>
                  <a:endParaRPr sz="1300">
                    <a:solidFill>
                      <a:srgbClr val="FFFFFF"/>
                    </a:solidFill>
                    <a:latin typeface="Century Gothic"/>
                    <a:ea typeface="Century Gothic"/>
                    <a:cs typeface="Century Gothic"/>
                    <a:sym typeface="Century Gothic"/>
                  </a:endParaRPr>
                </a:p>
              </p:txBody>
            </p:sp>
          </p:grpSp>
          <p:grpSp>
            <p:nvGrpSpPr>
              <p:cNvPr id="387" name="Google Shape;387;p10"/>
              <p:cNvGrpSpPr/>
              <p:nvPr/>
            </p:nvGrpSpPr>
            <p:grpSpPr>
              <a:xfrm>
                <a:off x="7741137" y="2698630"/>
                <a:ext cx="838199" cy="838199"/>
                <a:chOff x="6385160" y="2733671"/>
                <a:chExt cx="838199" cy="838199"/>
              </a:xfrm>
            </p:grpSpPr>
            <p:sp>
              <p:nvSpPr>
                <p:cNvPr id="388" name="Google Shape;388;p10"/>
                <p:cNvSpPr/>
                <p:nvPr/>
              </p:nvSpPr>
              <p:spPr>
                <a:xfrm rot="-2700000">
                  <a:off x="6504609" y="2859725"/>
                  <a:ext cx="599301" cy="586092"/>
                </a:xfrm>
                <a:custGeom>
                  <a:rect b="b" l="l" r="r" t="t"/>
                  <a:pathLst>
                    <a:path extrusionOk="0" h="449536" w="449536">
                      <a:moveTo>
                        <a:pt x="449537" y="224768"/>
                      </a:moveTo>
                      <a:cubicBezTo>
                        <a:pt x="449537" y="348904"/>
                        <a:pt x="348904" y="449537"/>
                        <a:pt x="224768" y="449537"/>
                      </a:cubicBezTo>
                      <a:cubicBezTo>
                        <a:pt x="100632" y="449537"/>
                        <a:pt x="0" y="348904"/>
                        <a:pt x="0" y="224768"/>
                      </a:cubicBezTo>
                      <a:cubicBezTo>
                        <a:pt x="0" y="100632"/>
                        <a:pt x="100632" y="0"/>
                        <a:pt x="224768" y="0"/>
                      </a:cubicBezTo>
                      <a:cubicBezTo>
                        <a:pt x="348904" y="0"/>
                        <a:pt x="449537" y="100632"/>
                        <a:pt x="449537" y="224768"/>
                      </a:cubicBezTo>
                      <a:close/>
                    </a:path>
                  </a:pathLst>
                </a:custGeom>
                <a:gradFill>
                  <a:gsLst>
                    <a:gs pos="0">
                      <a:srgbClr val="EAEAEA"/>
                    </a:gs>
                    <a:gs pos="100000">
                      <a:srgbClr val="FEFFFF"/>
                    </a:gs>
                  </a:gsLst>
                  <a:lin ang="13500000" scaled="0"/>
                </a:gradFill>
                <a:ln>
                  <a:noFill/>
                </a:ln>
                <a:effectLst>
                  <a:outerShdw blurRad="317500" rotWithShape="0" algn="tl" dir="2700000" dist="127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entury Gothic"/>
                    <a:ea typeface="Century Gothic"/>
                    <a:cs typeface="Century Gothic"/>
                    <a:sym typeface="Century Gothic"/>
                  </a:endParaRPr>
                </a:p>
              </p:txBody>
            </p:sp>
            <p:sp>
              <p:nvSpPr>
                <p:cNvPr id="389" name="Google Shape;389;p10"/>
                <p:cNvSpPr txBox="1"/>
                <p:nvPr/>
              </p:nvSpPr>
              <p:spPr>
                <a:xfrm>
                  <a:off x="6450589" y="2953365"/>
                  <a:ext cx="710557"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Century Gothic"/>
                      <a:ea typeface="Century Gothic"/>
                      <a:cs typeface="Century Gothic"/>
                      <a:sym typeface="Century Gothic"/>
                    </a:rPr>
                    <a:t>2</a:t>
                  </a:r>
                  <a:endParaRPr/>
                </a:p>
              </p:txBody>
            </p:sp>
          </p:grpSp>
        </p:grpSp>
        <p:grpSp>
          <p:nvGrpSpPr>
            <p:cNvPr id="390" name="Google Shape;390;p10"/>
            <p:cNvGrpSpPr/>
            <p:nvPr/>
          </p:nvGrpSpPr>
          <p:grpSpPr>
            <a:xfrm>
              <a:off x="4644520" y="1170437"/>
              <a:ext cx="5054650" cy="887747"/>
              <a:chOff x="4644520" y="1170437"/>
              <a:chExt cx="5054650" cy="887747"/>
            </a:xfrm>
          </p:grpSpPr>
          <p:grpSp>
            <p:nvGrpSpPr>
              <p:cNvPr id="391" name="Google Shape;391;p10"/>
              <p:cNvGrpSpPr/>
              <p:nvPr/>
            </p:nvGrpSpPr>
            <p:grpSpPr>
              <a:xfrm>
                <a:off x="5306369" y="1170437"/>
                <a:ext cx="4392801" cy="698192"/>
                <a:chOff x="4826984" y="1700264"/>
                <a:chExt cx="1727171" cy="607408"/>
              </a:xfrm>
            </p:grpSpPr>
            <p:sp>
              <p:nvSpPr>
                <p:cNvPr id="392" name="Google Shape;392;p10"/>
                <p:cNvSpPr txBox="1"/>
                <p:nvPr/>
              </p:nvSpPr>
              <p:spPr>
                <a:xfrm>
                  <a:off x="4826984" y="2080079"/>
                  <a:ext cx="1725633" cy="2275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FFFFFF"/>
                      </a:solidFill>
                      <a:latin typeface="Century Gothic"/>
                      <a:ea typeface="Century Gothic"/>
                      <a:cs typeface="Century Gothic"/>
                      <a:sym typeface="Century Gothic"/>
                    </a:rPr>
                    <a:t>                          Ensures input follows the expected format. </a:t>
                  </a:r>
                  <a:endParaRPr/>
                </a:p>
              </p:txBody>
            </p:sp>
            <p:sp>
              <p:nvSpPr>
                <p:cNvPr id="393" name="Google Shape;393;p10"/>
                <p:cNvSpPr txBox="1"/>
                <p:nvPr/>
              </p:nvSpPr>
              <p:spPr>
                <a:xfrm>
                  <a:off x="4961305" y="1700264"/>
                  <a:ext cx="1592850" cy="428412"/>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300">
                      <a:solidFill>
                        <a:srgbClr val="FFFFFF"/>
                      </a:solidFill>
                      <a:latin typeface="Century Gothic"/>
                      <a:ea typeface="Century Gothic"/>
                      <a:cs typeface="Century Gothic"/>
                      <a:sym typeface="Century Gothic"/>
                    </a:rPr>
                    <a:t>User Input → Preprocessing → Guardrails Engine </a:t>
                  </a:r>
                  <a:endParaRPr sz="1300">
                    <a:solidFill>
                      <a:srgbClr val="FFFFFF"/>
                    </a:solidFill>
                    <a:latin typeface="Century Gothic"/>
                    <a:ea typeface="Century Gothic"/>
                    <a:cs typeface="Century Gothic"/>
                    <a:sym typeface="Century Gothic"/>
                  </a:endParaRPr>
                </a:p>
              </p:txBody>
            </p:sp>
          </p:grpSp>
          <p:grpSp>
            <p:nvGrpSpPr>
              <p:cNvPr id="394" name="Google Shape;394;p10"/>
              <p:cNvGrpSpPr/>
              <p:nvPr/>
            </p:nvGrpSpPr>
            <p:grpSpPr>
              <a:xfrm>
                <a:off x="4644520" y="1219984"/>
                <a:ext cx="838199" cy="838199"/>
                <a:chOff x="6385160" y="2733671"/>
                <a:chExt cx="838199" cy="838199"/>
              </a:xfrm>
            </p:grpSpPr>
            <p:sp>
              <p:nvSpPr>
                <p:cNvPr id="395" name="Google Shape;395;p10"/>
                <p:cNvSpPr/>
                <p:nvPr/>
              </p:nvSpPr>
              <p:spPr>
                <a:xfrm rot="-2700000">
                  <a:off x="6504609" y="2859725"/>
                  <a:ext cx="599301" cy="586092"/>
                </a:xfrm>
                <a:custGeom>
                  <a:rect b="b" l="l" r="r" t="t"/>
                  <a:pathLst>
                    <a:path extrusionOk="0" h="449536" w="449536">
                      <a:moveTo>
                        <a:pt x="449537" y="224768"/>
                      </a:moveTo>
                      <a:cubicBezTo>
                        <a:pt x="449537" y="348904"/>
                        <a:pt x="348904" y="449537"/>
                        <a:pt x="224768" y="449537"/>
                      </a:cubicBezTo>
                      <a:cubicBezTo>
                        <a:pt x="100632" y="449537"/>
                        <a:pt x="0" y="348904"/>
                        <a:pt x="0" y="224768"/>
                      </a:cubicBezTo>
                      <a:cubicBezTo>
                        <a:pt x="0" y="100632"/>
                        <a:pt x="100632" y="0"/>
                        <a:pt x="224768" y="0"/>
                      </a:cubicBezTo>
                      <a:cubicBezTo>
                        <a:pt x="348904" y="0"/>
                        <a:pt x="449537" y="100632"/>
                        <a:pt x="449537" y="224768"/>
                      </a:cubicBezTo>
                      <a:close/>
                    </a:path>
                  </a:pathLst>
                </a:custGeom>
                <a:gradFill>
                  <a:gsLst>
                    <a:gs pos="0">
                      <a:srgbClr val="EAEAEA"/>
                    </a:gs>
                    <a:gs pos="100000">
                      <a:srgbClr val="FEFFFF"/>
                    </a:gs>
                  </a:gsLst>
                  <a:lin ang="13500000" scaled="0"/>
                </a:gradFill>
                <a:ln>
                  <a:noFill/>
                </a:ln>
                <a:effectLst>
                  <a:outerShdw blurRad="317500" rotWithShape="0" algn="tl" dir="2700000" dist="127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entury Gothic"/>
                    <a:ea typeface="Century Gothic"/>
                    <a:cs typeface="Century Gothic"/>
                    <a:sym typeface="Century Gothic"/>
                  </a:endParaRPr>
                </a:p>
              </p:txBody>
            </p:sp>
            <p:sp>
              <p:nvSpPr>
                <p:cNvPr id="396" name="Google Shape;396;p10"/>
                <p:cNvSpPr txBox="1"/>
                <p:nvPr/>
              </p:nvSpPr>
              <p:spPr>
                <a:xfrm>
                  <a:off x="6450589" y="2953365"/>
                  <a:ext cx="710557"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Century Gothic"/>
                      <a:ea typeface="Century Gothic"/>
                      <a:cs typeface="Century Gothic"/>
                      <a:sym typeface="Century Gothic"/>
                    </a:rPr>
                    <a:t>1</a:t>
                  </a:r>
                  <a:endParaRPr/>
                </a:p>
              </p:txBody>
            </p:sp>
          </p:grpSp>
        </p:grpSp>
        <p:grpSp>
          <p:nvGrpSpPr>
            <p:cNvPr id="397" name="Google Shape;397;p10"/>
            <p:cNvGrpSpPr/>
            <p:nvPr/>
          </p:nvGrpSpPr>
          <p:grpSpPr>
            <a:xfrm>
              <a:off x="4645966" y="4180549"/>
              <a:ext cx="838199" cy="838199"/>
              <a:chOff x="6385160" y="2733671"/>
              <a:chExt cx="838199" cy="838199"/>
            </a:xfrm>
          </p:grpSpPr>
          <p:sp>
            <p:nvSpPr>
              <p:cNvPr id="398" name="Google Shape;398;p10"/>
              <p:cNvSpPr/>
              <p:nvPr/>
            </p:nvSpPr>
            <p:spPr>
              <a:xfrm rot="-2700000">
                <a:off x="6504609" y="2859725"/>
                <a:ext cx="599301" cy="586092"/>
              </a:xfrm>
              <a:custGeom>
                <a:rect b="b" l="l" r="r" t="t"/>
                <a:pathLst>
                  <a:path extrusionOk="0" h="449536" w="449536">
                    <a:moveTo>
                      <a:pt x="449537" y="224768"/>
                    </a:moveTo>
                    <a:cubicBezTo>
                      <a:pt x="449537" y="348904"/>
                      <a:pt x="348904" y="449537"/>
                      <a:pt x="224768" y="449537"/>
                    </a:cubicBezTo>
                    <a:cubicBezTo>
                      <a:pt x="100632" y="449537"/>
                      <a:pt x="0" y="348904"/>
                      <a:pt x="0" y="224768"/>
                    </a:cubicBezTo>
                    <a:cubicBezTo>
                      <a:pt x="0" y="100632"/>
                      <a:pt x="100632" y="0"/>
                      <a:pt x="224768" y="0"/>
                    </a:cubicBezTo>
                    <a:cubicBezTo>
                      <a:pt x="348904" y="0"/>
                      <a:pt x="449537" y="100632"/>
                      <a:pt x="449537" y="224768"/>
                    </a:cubicBezTo>
                    <a:close/>
                  </a:path>
                </a:pathLst>
              </a:custGeom>
              <a:gradFill>
                <a:gsLst>
                  <a:gs pos="0">
                    <a:srgbClr val="EAEAEA"/>
                  </a:gs>
                  <a:gs pos="100000">
                    <a:srgbClr val="FEFFFF"/>
                  </a:gs>
                </a:gsLst>
                <a:lin ang="13500000" scaled="0"/>
              </a:gradFill>
              <a:ln>
                <a:noFill/>
              </a:ln>
              <a:effectLst>
                <a:outerShdw blurRad="317500" rotWithShape="0" algn="tl" dir="2700000" dist="127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entury Gothic"/>
                  <a:ea typeface="Century Gothic"/>
                  <a:cs typeface="Century Gothic"/>
                  <a:sym typeface="Century Gothic"/>
                </a:endParaRPr>
              </a:p>
            </p:txBody>
          </p:sp>
          <p:sp>
            <p:nvSpPr>
              <p:cNvPr id="399" name="Google Shape;399;p10"/>
              <p:cNvSpPr txBox="1"/>
              <p:nvPr/>
            </p:nvSpPr>
            <p:spPr>
              <a:xfrm>
                <a:off x="6450589" y="2953365"/>
                <a:ext cx="710557"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Century Gothic"/>
                    <a:ea typeface="Century Gothic"/>
                    <a:cs typeface="Century Gothic"/>
                    <a:sym typeface="Century Gothic"/>
                  </a:rPr>
                  <a:t>3</a:t>
                </a:r>
                <a:endParaRPr/>
              </a:p>
            </p:txBody>
          </p:sp>
        </p:grpSp>
        <p:grpSp>
          <p:nvGrpSpPr>
            <p:cNvPr id="400" name="Google Shape;400;p10"/>
            <p:cNvGrpSpPr/>
            <p:nvPr/>
          </p:nvGrpSpPr>
          <p:grpSpPr>
            <a:xfrm>
              <a:off x="3729285" y="5571230"/>
              <a:ext cx="4831760" cy="838199"/>
              <a:chOff x="3729285" y="5571230"/>
              <a:chExt cx="4831760" cy="838199"/>
            </a:xfrm>
          </p:grpSpPr>
          <p:grpSp>
            <p:nvGrpSpPr>
              <p:cNvPr id="401" name="Google Shape;401;p10"/>
              <p:cNvGrpSpPr/>
              <p:nvPr/>
            </p:nvGrpSpPr>
            <p:grpSpPr>
              <a:xfrm>
                <a:off x="3729285" y="5774650"/>
                <a:ext cx="3804562" cy="521195"/>
                <a:chOff x="3486538" y="2185784"/>
                <a:chExt cx="2728379" cy="544512"/>
              </a:xfrm>
            </p:grpSpPr>
            <p:sp>
              <p:nvSpPr>
                <p:cNvPr id="402" name="Google Shape;402;p10"/>
                <p:cNvSpPr txBox="1"/>
                <p:nvPr/>
              </p:nvSpPr>
              <p:spPr>
                <a:xfrm>
                  <a:off x="3486538" y="2456982"/>
                  <a:ext cx="2728378" cy="273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FFFFFF"/>
                      </a:solidFill>
                      <a:latin typeface="Century Gothic"/>
                      <a:ea typeface="Century Gothic"/>
                      <a:cs typeface="Century Gothic"/>
                      <a:sym typeface="Century Gothic"/>
                    </a:rPr>
                    <a:t>          The validated response is sent to the user. </a:t>
                  </a:r>
                  <a:endParaRPr/>
                </a:p>
              </p:txBody>
            </p:sp>
            <p:sp>
              <p:nvSpPr>
                <p:cNvPr id="403" name="Google Shape;403;p10"/>
                <p:cNvSpPr txBox="1"/>
                <p:nvPr/>
              </p:nvSpPr>
              <p:spPr>
                <a:xfrm>
                  <a:off x="3516677" y="2185784"/>
                  <a:ext cx="2698240" cy="321546"/>
                </a:xfrm>
                <a:prstGeom prst="rect">
                  <a:avLst/>
                </a:prstGeom>
                <a:noFill/>
                <a:ln>
                  <a:noFill/>
                </a:ln>
              </p:spPr>
              <p:txBody>
                <a:bodyPr anchorCtr="0" anchor="b" bIns="45700" lIns="91425" spcFirstLastPara="1" rIns="91425" wrap="square" tIns="45700">
                  <a:spAutoFit/>
                </a:bodyPr>
                <a:lstStyle/>
                <a:p>
                  <a:pPr indent="0" lvl="0" marL="0" marR="0" rtl="0" algn="l">
                    <a:spcBef>
                      <a:spcPts val="0"/>
                    </a:spcBef>
                    <a:spcAft>
                      <a:spcPts val="0"/>
                    </a:spcAft>
                    <a:buNone/>
                  </a:pPr>
                  <a:r>
                    <a:rPr lang="en-US" sz="1400">
                      <a:solidFill>
                        <a:srgbClr val="FFFFFF"/>
                      </a:solidFill>
                      <a:latin typeface="Century Gothic"/>
                      <a:ea typeface="Century Gothic"/>
                      <a:cs typeface="Century Gothic"/>
                      <a:sym typeface="Century Gothic"/>
                    </a:rPr>
                    <a:t>Valid Response → Application Output </a:t>
                  </a:r>
                  <a:endParaRPr/>
                </a:p>
              </p:txBody>
            </p:sp>
          </p:grpSp>
          <p:grpSp>
            <p:nvGrpSpPr>
              <p:cNvPr id="404" name="Google Shape;404;p10"/>
              <p:cNvGrpSpPr/>
              <p:nvPr/>
            </p:nvGrpSpPr>
            <p:grpSpPr>
              <a:xfrm>
                <a:off x="7722846" y="5571230"/>
                <a:ext cx="838199" cy="838199"/>
                <a:chOff x="6385160" y="2733671"/>
                <a:chExt cx="838199" cy="838199"/>
              </a:xfrm>
            </p:grpSpPr>
            <p:sp>
              <p:nvSpPr>
                <p:cNvPr id="405" name="Google Shape;405;p10"/>
                <p:cNvSpPr/>
                <p:nvPr/>
              </p:nvSpPr>
              <p:spPr>
                <a:xfrm rot="-2700000">
                  <a:off x="6504609" y="2859725"/>
                  <a:ext cx="599301" cy="586092"/>
                </a:xfrm>
                <a:custGeom>
                  <a:rect b="b" l="l" r="r" t="t"/>
                  <a:pathLst>
                    <a:path extrusionOk="0" h="449536" w="449536">
                      <a:moveTo>
                        <a:pt x="449537" y="224768"/>
                      </a:moveTo>
                      <a:cubicBezTo>
                        <a:pt x="449537" y="348904"/>
                        <a:pt x="348904" y="449537"/>
                        <a:pt x="224768" y="449537"/>
                      </a:cubicBezTo>
                      <a:cubicBezTo>
                        <a:pt x="100632" y="449537"/>
                        <a:pt x="0" y="348904"/>
                        <a:pt x="0" y="224768"/>
                      </a:cubicBezTo>
                      <a:cubicBezTo>
                        <a:pt x="0" y="100632"/>
                        <a:pt x="100632" y="0"/>
                        <a:pt x="224768" y="0"/>
                      </a:cubicBezTo>
                      <a:cubicBezTo>
                        <a:pt x="348904" y="0"/>
                        <a:pt x="449537" y="100632"/>
                        <a:pt x="449537" y="224768"/>
                      </a:cubicBezTo>
                      <a:close/>
                    </a:path>
                  </a:pathLst>
                </a:custGeom>
                <a:gradFill>
                  <a:gsLst>
                    <a:gs pos="0">
                      <a:srgbClr val="EAEAEA"/>
                    </a:gs>
                    <a:gs pos="100000">
                      <a:srgbClr val="FEFFFF"/>
                    </a:gs>
                  </a:gsLst>
                  <a:lin ang="13500000" scaled="0"/>
                </a:gradFill>
                <a:ln>
                  <a:noFill/>
                </a:ln>
                <a:effectLst>
                  <a:outerShdw blurRad="317500" rotWithShape="0" algn="tl" dir="2700000" dist="127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Century Gothic"/>
                    <a:ea typeface="Century Gothic"/>
                    <a:cs typeface="Century Gothic"/>
                    <a:sym typeface="Century Gothic"/>
                  </a:endParaRPr>
                </a:p>
              </p:txBody>
            </p:sp>
            <p:sp>
              <p:nvSpPr>
                <p:cNvPr id="406" name="Google Shape;406;p10"/>
                <p:cNvSpPr txBox="1"/>
                <p:nvPr/>
              </p:nvSpPr>
              <p:spPr>
                <a:xfrm>
                  <a:off x="6450589" y="2953365"/>
                  <a:ext cx="710557" cy="40011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Century Gothic"/>
                      <a:ea typeface="Century Gothic"/>
                      <a:cs typeface="Century Gothic"/>
                      <a:sym typeface="Century Gothic"/>
                    </a:rPr>
                    <a:t>4</a:t>
                  </a:r>
                  <a:endParaRPr/>
                </a:p>
              </p:txBody>
            </p:sp>
          </p:gr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1"/>
          <p:cNvSpPr txBox="1"/>
          <p:nvPr>
            <p:ph type="title"/>
          </p:nvPr>
        </p:nvSpPr>
        <p:spPr>
          <a:xfrm>
            <a:off x="556364" y="177236"/>
            <a:ext cx="10472057" cy="8273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lang="en-US" sz="2400">
                <a:latin typeface="Century Gothic"/>
                <a:ea typeface="Century Gothic"/>
                <a:cs typeface="Century Gothic"/>
                <a:sym typeface="Century Gothic"/>
              </a:rPr>
              <a:t>Use cases for guardrails in production </a:t>
            </a:r>
            <a:br>
              <a:rPr b="1" lang="en-US" sz="2400">
                <a:latin typeface="Century Gothic"/>
                <a:ea typeface="Century Gothic"/>
                <a:cs typeface="Century Gothic"/>
                <a:sym typeface="Century Gothic"/>
              </a:rPr>
            </a:br>
            <a:endParaRPr b="1" sz="2400">
              <a:latin typeface="Century Gothic"/>
              <a:ea typeface="Century Gothic"/>
              <a:cs typeface="Century Gothic"/>
              <a:sym typeface="Century Gothic"/>
            </a:endParaRPr>
          </a:p>
        </p:txBody>
      </p:sp>
      <p:grpSp>
        <p:nvGrpSpPr>
          <p:cNvPr id="412" name="Google Shape;412;p11"/>
          <p:cNvGrpSpPr/>
          <p:nvPr/>
        </p:nvGrpSpPr>
        <p:grpSpPr>
          <a:xfrm>
            <a:off x="9489875" y="1413831"/>
            <a:ext cx="1820381" cy="1147469"/>
            <a:chOff x="963894" y="3533743"/>
            <a:chExt cx="3485165" cy="1062407"/>
          </a:xfrm>
        </p:grpSpPr>
        <p:sp>
          <p:nvSpPr>
            <p:cNvPr id="413" name="Google Shape;413;p11"/>
            <p:cNvSpPr txBox="1"/>
            <p:nvPr/>
          </p:nvSpPr>
          <p:spPr>
            <a:xfrm>
              <a:off x="963894" y="3945056"/>
              <a:ext cx="3485165" cy="651094"/>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Prevents internal AI systems from leaking proprietary or confidential data. </a:t>
              </a:r>
              <a:endParaRPr sz="1000">
                <a:solidFill>
                  <a:schemeClr val="dk1"/>
                </a:solidFill>
                <a:latin typeface="Century Gothic"/>
                <a:ea typeface="Century Gothic"/>
                <a:cs typeface="Century Gothic"/>
                <a:sym typeface="Century Gothic"/>
              </a:endParaRPr>
            </a:p>
          </p:txBody>
        </p:sp>
        <p:sp>
          <p:nvSpPr>
            <p:cNvPr id="414" name="Google Shape;414;p11"/>
            <p:cNvSpPr/>
            <p:nvPr/>
          </p:nvSpPr>
          <p:spPr>
            <a:xfrm>
              <a:off x="963896" y="3533743"/>
              <a:ext cx="3165152" cy="246222"/>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Securing Private </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AI Deployments</a:t>
              </a:r>
              <a:endParaRPr/>
            </a:p>
            <a:p>
              <a:pPr indent="0" lvl="0" marL="0" marR="0" rtl="0" algn="ctr">
                <a:spcBef>
                  <a:spcPts val="0"/>
                </a:spcBef>
                <a:spcAft>
                  <a:spcPts val="0"/>
                </a:spcAft>
                <a:buNone/>
              </a:pPr>
              <a:r>
                <a:t/>
              </a:r>
              <a:endParaRPr b="1" sz="1400">
                <a:solidFill>
                  <a:schemeClr val="dk1"/>
                </a:solidFill>
                <a:latin typeface="Century Gothic"/>
                <a:ea typeface="Century Gothic"/>
                <a:cs typeface="Century Gothic"/>
                <a:sym typeface="Century Gothic"/>
              </a:endParaRPr>
            </a:p>
          </p:txBody>
        </p:sp>
      </p:grpSp>
      <p:grpSp>
        <p:nvGrpSpPr>
          <p:cNvPr id="415" name="Google Shape;415;p11"/>
          <p:cNvGrpSpPr/>
          <p:nvPr/>
        </p:nvGrpSpPr>
        <p:grpSpPr>
          <a:xfrm>
            <a:off x="1508889" y="1281783"/>
            <a:ext cx="1941958" cy="1606931"/>
            <a:chOff x="938361" y="3438252"/>
            <a:chExt cx="3190687" cy="1157898"/>
          </a:xfrm>
        </p:grpSpPr>
        <p:sp>
          <p:nvSpPr>
            <p:cNvPr id="416" name="Google Shape;416;p11"/>
            <p:cNvSpPr txBox="1"/>
            <p:nvPr/>
          </p:nvSpPr>
          <p:spPr>
            <a:xfrm>
              <a:off x="938361" y="3674621"/>
              <a:ext cx="3190687" cy="921529"/>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Ensures AI-generated content follows industry-specific regulations (e.g., GDPR, HIPAA). </a:t>
              </a:r>
              <a:endParaRPr sz="1000">
                <a:solidFill>
                  <a:schemeClr val="dk1"/>
                </a:solidFill>
                <a:latin typeface="Century Gothic"/>
                <a:ea typeface="Century Gothic"/>
                <a:cs typeface="Century Gothic"/>
                <a:sym typeface="Century Gothic"/>
              </a:endParaRPr>
            </a:p>
          </p:txBody>
        </p:sp>
        <p:sp>
          <p:nvSpPr>
            <p:cNvPr id="417" name="Google Shape;417;p11"/>
            <p:cNvSpPr/>
            <p:nvPr/>
          </p:nvSpPr>
          <p:spPr>
            <a:xfrm>
              <a:off x="963895" y="3438252"/>
              <a:ext cx="3165153" cy="246222"/>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Compliance &amp; Regulatory</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 Adherence </a:t>
              </a:r>
              <a:endParaRPr/>
            </a:p>
          </p:txBody>
        </p:sp>
      </p:grpSp>
      <p:grpSp>
        <p:nvGrpSpPr>
          <p:cNvPr id="418" name="Google Shape;418;p11"/>
          <p:cNvGrpSpPr/>
          <p:nvPr/>
        </p:nvGrpSpPr>
        <p:grpSpPr>
          <a:xfrm>
            <a:off x="4347281" y="1167762"/>
            <a:ext cx="1675025" cy="1651084"/>
            <a:chOff x="1011208" y="3437962"/>
            <a:chExt cx="2986447" cy="954649"/>
          </a:xfrm>
        </p:grpSpPr>
        <p:sp>
          <p:nvSpPr>
            <p:cNvPr id="419" name="Google Shape;419;p11"/>
            <p:cNvSpPr txBox="1"/>
            <p:nvPr/>
          </p:nvSpPr>
          <p:spPr>
            <a:xfrm>
              <a:off x="1011208" y="3763940"/>
              <a:ext cx="2947592" cy="628671"/>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Keeps AI interactions focused on relevant topics. </a:t>
              </a:r>
              <a:endParaRPr/>
            </a:p>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Redirects or stops responses to off-topic or sensitive queries. </a:t>
              </a:r>
              <a:endParaRPr/>
            </a:p>
          </p:txBody>
        </p:sp>
        <p:sp>
          <p:nvSpPr>
            <p:cNvPr id="420" name="Google Shape;420;p11"/>
            <p:cNvSpPr/>
            <p:nvPr/>
          </p:nvSpPr>
          <p:spPr>
            <a:xfrm>
              <a:off x="1050063" y="3437962"/>
              <a:ext cx="2947592" cy="642599"/>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Controlling Conversational </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Flow in Chatbots </a:t>
              </a:r>
              <a:endParaRPr/>
            </a:p>
            <a:p>
              <a:pPr indent="0" lvl="0" marL="0" marR="0" rtl="0" algn="ctr">
                <a:spcBef>
                  <a:spcPts val="0"/>
                </a:spcBef>
                <a:spcAft>
                  <a:spcPts val="0"/>
                </a:spcAft>
                <a:buNone/>
              </a:pPr>
              <a:r>
                <a:t/>
              </a:r>
              <a:endParaRPr b="1" sz="1400">
                <a:solidFill>
                  <a:schemeClr val="dk1"/>
                </a:solidFill>
                <a:latin typeface="Century Gothic"/>
                <a:ea typeface="Century Gothic"/>
                <a:cs typeface="Century Gothic"/>
                <a:sym typeface="Century Gothic"/>
              </a:endParaRPr>
            </a:p>
          </p:txBody>
        </p:sp>
      </p:grpSp>
      <p:grpSp>
        <p:nvGrpSpPr>
          <p:cNvPr id="421" name="Google Shape;421;p11"/>
          <p:cNvGrpSpPr/>
          <p:nvPr/>
        </p:nvGrpSpPr>
        <p:grpSpPr>
          <a:xfrm>
            <a:off x="6750711" y="1414803"/>
            <a:ext cx="2181063" cy="1099990"/>
            <a:chOff x="963896" y="3533743"/>
            <a:chExt cx="3165152" cy="1062407"/>
          </a:xfrm>
        </p:grpSpPr>
        <p:sp>
          <p:nvSpPr>
            <p:cNvPr id="422" name="Google Shape;422;p11"/>
            <p:cNvSpPr txBox="1"/>
            <p:nvPr/>
          </p:nvSpPr>
          <p:spPr>
            <a:xfrm>
              <a:off x="963896" y="3737823"/>
              <a:ext cx="3165150" cy="858327"/>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t/>
              </a:r>
              <a:endParaRPr sz="1000">
                <a:solidFill>
                  <a:schemeClr val="dk1"/>
                </a:solidFill>
                <a:latin typeface="Century Gothic"/>
                <a:ea typeface="Century Gothic"/>
                <a:cs typeface="Century Gothic"/>
                <a:sym typeface="Century Gothic"/>
              </a:endParaRPr>
            </a:p>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Blocks users from manipulating AI with adversarial prompts. </a:t>
              </a:r>
              <a:endParaRPr sz="1000">
                <a:solidFill>
                  <a:schemeClr val="dk1"/>
                </a:solidFill>
                <a:latin typeface="Century Gothic"/>
                <a:ea typeface="Century Gothic"/>
                <a:cs typeface="Century Gothic"/>
                <a:sym typeface="Century Gothic"/>
              </a:endParaRPr>
            </a:p>
          </p:txBody>
        </p:sp>
        <p:sp>
          <p:nvSpPr>
            <p:cNvPr id="423" name="Google Shape;423;p11"/>
            <p:cNvSpPr/>
            <p:nvPr/>
          </p:nvSpPr>
          <p:spPr>
            <a:xfrm>
              <a:off x="963896" y="3533743"/>
              <a:ext cx="3165152" cy="246222"/>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Preventing Jailbreaks &amp;</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 Prompt Injection Attacks </a:t>
              </a:r>
              <a:endParaRPr b="1" sz="1400">
                <a:solidFill>
                  <a:schemeClr val="dk1"/>
                </a:solidFill>
                <a:latin typeface="Century Gothic"/>
                <a:ea typeface="Century Gothic"/>
                <a:cs typeface="Century Gothic"/>
                <a:sym typeface="Century Gothic"/>
              </a:endParaRPr>
            </a:p>
          </p:txBody>
        </p:sp>
      </p:grpSp>
      <p:grpSp>
        <p:nvGrpSpPr>
          <p:cNvPr id="424" name="Google Shape;424;p11"/>
          <p:cNvGrpSpPr/>
          <p:nvPr/>
        </p:nvGrpSpPr>
        <p:grpSpPr>
          <a:xfrm rot="-1740000">
            <a:off x="9019427" y="3551528"/>
            <a:ext cx="1645921" cy="239843"/>
            <a:chOff x="429330" y="3023381"/>
            <a:chExt cx="1386638" cy="239843"/>
          </a:xfrm>
        </p:grpSpPr>
        <p:sp>
          <p:nvSpPr>
            <p:cNvPr id="425" name="Google Shape;425;p11"/>
            <p:cNvSpPr/>
            <p:nvPr/>
          </p:nvSpPr>
          <p:spPr>
            <a:xfrm>
              <a:off x="429330" y="3023381"/>
              <a:ext cx="502074" cy="239843"/>
            </a:xfrm>
            <a:prstGeom prst="chevron">
              <a:avLst>
                <a:gd fmla="val 50000" name="adj"/>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6" name="Google Shape;426;p11"/>
            <p:cNvSpPr/>
            <p:nvPr/>
          </p:nvSpPr>
          <p:spPr>
            <a:xfrm>
              <a:off x="871612" y="3023381"/>
              <a:ext cx="502074" cy="239843"/>
            </a:xfrm>
            <a:prstGeom prst="chevron">
              <a:avLst>
                <a:gd fmla="val 50000" name="adj"/>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7" name="Google Shape;427;p11"/>
            <p:cNvSpPr/>
            <p:nvPr/>
          </p:nvSpPr>
          <p:spPr>
            <a:xfrm>
              <a:off x="1313894" y="3023381"/>
              <a:ext cx="502074" cy="239843"/>
            </a:xfrm>
            <a:prstGeom prst="chevron">
              <a:avLst>
                <a:gd fmla="val 50000" name="adj"/>
              </a:avLst>
            </a:prstGeom>
            <a:solidFill>
              <a:srgbClr val="00B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428" name="Google Shape;428;p11"/>
          <p:cNvGrpSpPr/>
          <p:nvPr/>
        </p:nvGrpSpPr>
        <p:grpSpPr>
          <a:xfrm>
            <a:off x="10045221" y="2961484"/>
            <a:ext cx="817704" cy="825199"/>
            <a:chOff x="10234338" y="3218221"/>
            <a:chExt cx="817704" cy="825199"/>
          </a:xfrm>
        </p:grpSpPr>
        <p:sp>
          <p:nvSpPr>
            <p:cNvPr id="429" name="Google Shape;429;p11"/>
            <p:cNvSpPr/>
            <p:nvPr/>
          </p:nvSpPr>
          <p:spPr>
            <a:xfrm>
              <a:off x="10234338" y="3225716"/>
              <a:ext cx="817704" cy="817704"/>
            </a:xfrm>
            <a:prstGeom prst="roundRect">
              <a:avLst>
                <a:gd fmla="val 16667" name="adj"/>
              </a:avLst>
            </a:prstGeom>
            <a:solidFill>
              <a:srgbClr val="00B050"/>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30" name="Google Shape;430;p11"/>
            <p:cNvSpPr/>
            <p:nvPr/>
          </p:nvSpPr>
          <p:spPr>
            <a:xfrm>
              <a:off x="10234338" y="3218221"/>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431" name="Google Shape;431;p11"/>
          <p:cNvGrpSpPr/>
          <p:nvPr/>
        </p:nvGrpSpPr>
        <p:grpSpPr>
          <a:xfrm flipH="1" rot="-9000000">
            <a:off x="7790249" y="3797290"/>
            <a:ext cx="1645921" cy="239843"/>
            <a:chOff x="429330" y="3023381"/>
            <a:chExt cx="1386638" cy="239843"/>
          </a:xfrm>
        </p:grpSpPr>
        <p:sp>
          <p:nvSpPr>
            <p:cNvPr id="432" name="Google Shape;432;p11"/>
            <p:cNvSpPr/>
            <p:nvPr/>
          </p:nvSpPr>
          <p:spPr>
            <a:xfrm>
              <a:off x="429330" y="3023381"/>
              <a:ext cx="502074" cy="239843"/>
            </a:xfrm>
            <a:prstGeom prst="chevron">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33" name="Google Shape;433;p11"/>
            <p:cNvSpPr/>
            <p:nvPr/>
          </p:nvSpPr>
          <p:spPr>
            <a:xfrm>
              <a:off x="871612" y="3023381"/>
              <a:ext cx="502074" cy="239843"/>
            </a:xfrm>
            <a:prstGeom prst="chevron">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34" name="Google Shape;434;p11"/>
            <p:cNvSpPr/>
            <p:nvPr/>
          </p:nvSpPr>
          <p:spPr>
            <a:xfrm>
              <a:off x="1313894" y="3023381"/>
              <a:ext cx="502074" cy="239843"/>
            </a:xfrm>
            <a:prstGeom prst="chevron">
              <a:avLst>
                <a:gd fmla="val 50000" name="adj"/>
              </a:avLst>
            </a:prstGeom>
            <a:solidFill>
              <a:srgbClr val="703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435" name="Google Shape;435;p11"/>
          <p:cNvGrpSpPr/>
          <p:nvPr/>
        </p:nvGrpSpPr>
        <p:grpSpPr>
          <a:xfrm rot="-1740000">
            <a:off x="6552234" y="3532634"/>
            <a:ext cx="1645921" cy="239843"/>
            <a:chOff x="429330" y="3023381"/>
            <a:chExt cx="1386638" cy="239843"/>
          </a:xfrm>
        </p:grpSpPr>
        <p:sp>
          <p:nvSpPr>
            <p:cNvPr id="436" name="Google Shape;436;p11"/>
            <p:cNvSpPr/>
            <p:nvPr/>
          </p:nvSpPr>
          <p:spPr>
            <a:xfrm>
              <a:off x="429330" y="3023381"/>
              <a:ext cx="502074" cy="239843"/>
            </a:xfrm>
            <a:prstGeom prst="chevron">
              <a:avLst>
                <a:gd fmla="val 50000" name="adj"/>
              </a:avLst>
            </a:prstGeom>
            <a:solidFill>
              <a:srgbClr val="2AC3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37" name="Google Shape;437;p11"/>
            <p:cNvSpPr/>
            <p:nvPr/>
          </p:nvSpPr>
          <p:spPr>
            <a:xfrm>
              <a:off x="871612" y="3023381"/>
              <a:ext cx="502074" cy="239843"/>
            </a:xfrm>
            <a:prstGeom prst="chevron">
              <a:avLst>
                <a:gd fmla="val 50000" name="adj"/>
              </a:avLst>
            </a:prstGeom>
            <a:solidFill>
              <a:srgbClr val="2AC3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38" name="Google Shape;438;p11"/>
            <p:cNvSpPr/>
            <p:nvPr/>
          </p:nvSpPr>
          <p:spPr>
            <a:xfrm>
              <a:off x="1313894" y="3023381"/>
              <a:ext cx="502074" cy="239843"/>
            </a:xfrm>
            <a:prstGeom prst="chevron">
              <a:avLst>
                <a:gd fmla="val 50000" name="adj"/>
              </a:avLst>
            </a:prstGeom>
            <a:solidFill>
              <a:srgbClr val="2AC3C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439" name="Google Shape;439;p11"/>
          <p:cNvGrpSpPr/>
          <p:nvPr/>
        </p:nvGrpSpPr>
        <p:grpSpPr>
          <a:xfrm rot="-1740000">
            <a:off x="3983483" y="3511120"/>
            <a:ext cx="1645921" cy="239843"/>
            <a:chOff x="429330" y="3023381"/>
            <a:chExt cx="1386638" cy="239843"/>
          </a:xfrm>
        </p:grpSpPr>
        <p:sp>
          <p:nvSpPr>
            <p:cNvPr id="440" name="Google Shape;440;p11"/>
            <p:cNvSpPr/>
            <p:nvPr/>
          </p:nvSpPr>
          <p:spPr>
            <a:xfrm>
              <a:off x="429330" y="3023381"/>
              <a:ext cx="502074" cy="239843"/>
            </a:xfrm>
            <a:prstGeom prst="chevron">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41" name="Google Shape;441;p11"/>
            <p:cNvSpPr/>
            <p:nvPr/>
          </p:nvSpPr>
          <p:spPr>
            <a:xfrm>
              <a:off x="871612" y="3023381"/>
              <a:ext cx="502074" cy="239843"/>
            </a:xfrm>
            <a:prstGeom prst="chevron">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42" name="Google Shape;442;p11"/>
            <p:cNvSpPr/>
            <p:nvPr/>
          </p:nvSpPr>
          <p:spPr>
            <a:xfrm>
              <a:off x="1313894" y="3023381"/>
              <a:ext cx="502074" cy="239843"/>
            </a:xfrm>
            <a:prstGeom prst="chevron">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443" name="Google Shape;443;p11"/>
          <p:cNvGrpSpPr/>
          <p:nvPr/>
        </p:nvGrpSpPr>
        <p:grpSpPr>
          <a:xfrm rot="-1740000">
            <a:off x="1463846" y="3559255"/>
            <a:ext cx="1645921" cy="239843"/>
            <a:chOff x="429330" y="3023381"/>
            <a:chExt cx="1386638" cy="239843"/>
          </a:xfrm>
        </p:grpSpPr>
        <p:sp>
          <p:nvSpPr>
            <p:cNvPr id="444" name="Google Shape;444;p11"/>
            <p:cNvSpPr/>
            <p:nvPr/>
          </p:nvSpPr>
          <p:spPr>
            <a:xfrm>
              <a:off x="429330" y="3023381"/>
              <a:ext cx="502074" cy="239843"/>
            </a:xfrm>
            <a:prstGeom prst="chevron">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45" name="Google Shape;445;p11"/>
            <p:cNvSpPr/>
            <p:nvPr/>
          </p:nvSpPr>
          <p:spPr>
            <a:xfrm>
              <a:off x="871612" y="3023381"/>
              <a:ext cx="502074" cy="239843"/>
            </a:xfrm>
            <a:prstGeom prst="chevron">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46" name="Google Shape;446;p11"/>
            <p:cNvSpPr/>
            <p:nvPr/>
          </p:nvSpPr>
          <p:spPr>
            <a:xfrm>
              <a:off x="1313894" y="3023381"/>
              <a:ext cx="502074" cy="239843"/>
            </a:xfrm>
            <a:prstGeom prst="chevron">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447" name="Google Shape;447;p11"/>
          <p:cNvGrpSpPr/>
          <p:nvPr/>
        </p:nvGrpSpPr>
        <p:grpSpPr>
          <a:xfrm flipH="1" rot="-9000000">
            <a:off x="2299319" y="3594207"/>
            <a:ext cx="1645921" cy="239843"/>
            <a:chOff x="429330" y="3023381"/>
            <a:chExt cx="1386638" cy="239843"/>
          </a:xfrm>
        </p:grpSpPr>
        <p:sp>
          <p:nvSpPr>
            <p:cNvPr id="448" name="Google Shape;448;p11"/>
            <p:cNvSpPr/>
            <p:nvPr/>
          </p:nvSpPr>
          <p:spPr>
            <a:xfrm>
              <a:off x="429330" y="3023381"/>
              <a:ext cx="502074" cy="239843"/>
            </a:xfrm>
            <a:prstGeom prst="chevron">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49" name="Google Shape;449;p11"/>
            <p:cNvSpPr/>
            <p:nvPr/>
          </p:nvSpPr>
          <p:spPr>
            <a:xfrm>
              <a:off x="871612" y="3023381"/>
              <a:ext cx="502074" cy="239843"/>
            </a:xfrm>
            <a:prstGeom prst="chevron">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50" name="Google Shape;450;p11"/>
            <p:cNvSpPr/>
            <p:nvPr/>
          </p:nvSpPr>
          <p:spPr>
            <a:xfrm>
              <a:off x="1313894" y="3023381"/>
              <a:ext cx="502074" cy="239843"/>
            </a:xfrm>
            <a:prstGeom prst="chevron">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451" name="Google Shape;451;p11"/>
          <p:cNvGrpSpPr/>
          <p:nvPr/>
        </p:nvGrpSpPr>
        <p:grpSpPr>
          <a:xfrm flipH="1" rot="-9000000">
            <a:off x="5251551" y="3821236"/>
            <a:ext cx="1645921" cy="239843"/>
            <a:chOff x="429330" y="3023381"/>
            <a:chExt cx="1386638" cy="239843"/>
          </a:xfrm>
        </p:grpSpPr>
        <p:sp>
          <p:nvSpPr>
            <p:cNvPr id="452" name="Google Shape;452;p11"/>
            <p:cNvSpPr/>
            <p:nvPr/>
          </p:nvSpPr>
          <p:spPr>
            <a:xfrm>
              <a:off x="429330" y="3023381"/>
              <a:ext cx="502074" cy="239843"/>
            </a:xfrm>
            <a:prstGeom prst="chevron">
              <a:avLst>
                <a:gd fmla="val 50000" name="adj"/>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53" name="Google Shape;453;p11"/>
            <p:cNvSpPr/>
            <p:nvPr/>
          </p:nvSpPr>
          <p:spPr>
            <a:xfrm>
              <a:off x="871612" y="3023381"/>
              <a:ext cx="502074" cy="239843"/>
            </a:xfrm>
            <a:prstGeom prst="chevron">
              <a:avLst>
                <a:gd fmla="val 50000" name="adj"/>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54" name="Google Shape;454;p11"/>
            <p:cNvSpPr/>
            <p:nvPr/>
          </p:nvSpPr>
          <p:spPr>
            <a:xfrm>
              <a:off x="1313894" y="3023381"/>
              <a:ext cx="502074" cy="239843"/>
            </a:xfrm>
            <a:prstGeom prst="chevron">
              <a:avLst>
                <a:gd fmla="val 50000" name="adj"/>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grpSp>
      <p:grpSp>
        <p:nvGrpSpPr>
          <p:cNvPr id="455" name="Google Shape;455;p11"/>
          <p:cNvGrpSpPr/>
          <p:nvPr/>
        </p:nvGrpSpPr>
        <p:grpSpPr>
          <a:xfrm>
            <a:off x="2234454" y="2959127"/>
            <a:ext cx="817704" cy="825199"/>
            <a:chOff x="3539620" y="3315531"/>
            <a:chExt cx="817704" cy="825199"/>
          </a:xfrm>
        </p:grpSpPr>
        <p:sp>
          <p:nvSpPr>
            <p:cNvPr id="456" name="Google Shape;456;p11"/>
            <p:cNvSpPr/>
            <p:nvPr/>
          </p:nvSpPr>
          <p:spPr>
            <a:xfrm>
              <a:off x="3539620" y="3323026"/>
              <a:ext cx="817704" cy="817704"/>
            </a:xfrm>
            <a:prstGeom prst="roundRect">
              <a:avLst>
                <a:gd fmla="val 16667" name="adj"/>
              </a:avLst>
            </a:prstGeom>
            <a:solidFill>
              <a:schemeClr val="accent3"/>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57" name="Google Shape;457;p11"/>
            <p:cNvSpPr/>
            <p:nvPr/>
          </p:nvSpPr>
          <p:spPr>
            <a:xfrm>
              <a:off x="3539620" y="3315531"/>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458" name="Google Shape;458;p11"/>
          <p:cNvGrpSpPr/>
          <p:nvPr/>
        </p:nvGrpSpPr>
        <p:grpSpPr>
          <a:xfrm>
            <a:off x="982760" y="3682922"/>
            <a:ext cx="817704" cy="825199"/>
            <a:chOff x="1779560" y="3117954"/>
            <a:chExt cx="817704" cy="825199"/>
          </a:xfrm>
        </p:grpSpPr>
        <p:sp>
          <p:nvSpPr>
            <p:cNvPr id="459" name="Google Shape;459;p11"/>
            <p:cNvSpPr/>
            <p:nvPr/>
          </p:nvSpPr>
          <p:spPr>
            <a:xfrm>
              <a:off x="1779560" y="3125449"/>
              <a:ext cx="817704" cy="817704"/>
            </a:xfrm>
            <a:prstGeom prst="roundRect">
              <a:avLst>
                <a:gd fmla="val 16667" name="adj"/>
              </a:avLst>
            </a:prstGeom>
            <a:solidFill>
              <a:schemeClr val="accent2"/>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82CAEB"/>
                </a:solidFill>
                <a:latin typeface="Century Gothic"/>
                <a:ea typeface="Century Gothic"/>
                <a:cs typeface="Century Gothic"/>
                <a:sym typeface="Century Gothic"/>
              </a:endParaRPr>
            </a:p>
          </p:txBody>
        </p:sp>
        <p:sp>
          <p:nvSpPr>
            <p:cNvPr id="460" name="Google Shape;460;p11"/>
            <p:cNvSpPr/>
            <p:nvPr/>
          </p:nvSpPr>
          <p:spPr>
            <a:xfrm>
              <a:off x="1779560" y="3117954"/>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82CAEB"/>
                </a:solidFill>
                <a:latin typeface="Century Gothic"/>
                <a:ea typeface="Century Gothic"/>
                <a:cs typeface="Century Gothic"/>
                <a:sym typeface="Century Gothic"/>
              </a:endParaRPr>
            </a:p>
          </p:txBody>
        </p:sp>
      </p:grpSp>
      <p:grpSp>
        <p:nvGrpSpPr>
          <p:cNvPr id="461" name="Google Shape;461;p11"/>
          <p:cNvGrpSpPr/>
          <p:nvPr/>
        </p:nvGrpSpPr>
        <p:grpSpPr>
          <a:xfrm>
            <a:off x="3530314" y="3682922"/>
            <a:ext cx="817704" cy="825199"/>
            <a:chOff x="5316355" y="3218221"/>
            <a:chExt cx="817704" cy="825199"/>
          </a:xfrm>
        </p:grpSpPr>
        <p:sp>
          <p:nvSpPr>
            <p:cNvPr id="462" name="Google Shape;462;p11"/>
            <p:cNvSpPr/>
            <p:nvPr/>
          </p:nvSpPr>
          <p:spPr>
            <a:xfrm>
              <a:off x="5316355" y="3225716"/>
              <a:ext cx="817704" cy="817704"/>
            </a:xfrm>
            <a:prstGeom prst="roundRect">
              <a:avLst>
                <a:gd fmla="val 16667" name="adj"/>
              </a:avLst>
            </a:prstGeom>
            <a:solidFill>
              <a:schemeClr val="accent4"/>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63" name="Google Shape;463;p11"/>
            <p:cNvSpPr/>
            <p:nvPr/>
          </p:nvSpPr>
          <p:spPr>
            <a:xfrm>
              <a:off x="5316355" y="3218221"/>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464" name="Google Shape;464;p11"/>
          <p:cNvGrpSpPr/>
          <p:nvPr/>
        </p:nvGrpSpPr>
        <p:grpSpPr>
          <a:xfrm>
            <a:off x="4807322" y="2957223"/>
            <a:ext cx="817704" cy="825199"/>
            <a:chOff x="7335031" y="3404178"/>
            <a:chExt cx="817704" cy="825199"/>
          </a:xfrm>
        </p:grpSpPr>
        <p:sp>
          <p:nvSpPr>
            <p:cNvPr id="465" name="Google Shape;465;p11"/>
            <p:cNvSpPr/>
            <p:nvPr/>
          </p:nvSpPr>
          <p:spPr>
            <a:xfrm>
              <a:off x="7335031" y="3411673"/>
              <a:ext cx="817704" cy="817704"/>
            </a:xfrm>
            <a:prstGeom prst="roundRect">
              <a:avLst>
                <a:gd fmla="val 16667" name="adj"/>
              </a:avLst>
            </a:prstGeom>
            <a:solidFill>
              <a:schemeClr val="accent5"/>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66" name="Google Shape;466;p11"/>
            <p:cNvSpPr/>
            <p:nvPr/>
          </p:nvSpPr>
          <p:spPr>
            <a:xfrm>
              <a:off x="7335031" y="3404178"/>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467" name="Google Shape;467;p11"/>
          <p:cNvGrpSpPr/>
          <p:nvPr/>
        </p:nvGrpSpPr>
        <p:grpSpPr>
          <a:xfrm>
            <a:off x="6077868" y="3682922"/>
            <a:ext cx="817704" cy="825199"/>
            <a:chOff x="9026255" y="3302689"/>
            <a:chExt cx="817704" cy="825199"/>
          </a:xfrm>
        </p:grpSpPr>
        <p:sp>
          <p:nvSpPr>
            <p:cNvPr id="468" name="Google Shape;468;p11"/>
            <p:cNvSpPr/>
            <p:nvPr/>
          </p:nvSpPr>
          <p:spPr>
            <a:xfrm>
              <a:off x="9026255" y="3310184"/>
              <a:ext cx="817704" cy="817704"/>
            </a:xfrm>
            <a:prstGeom prst="roundRect">
              <a:avLst>
                <a:gd fmla="val 16667" name="adj"/>
              </a:avLst>
            </a:prstGeom>
            <a:solidFill>
              <a:srgbClr val="00B0F0"/>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69" name="Google Shape;469;p11"/>
            <p:cNvSpPr/>
            <p:nvPr/>
          </p:nvSpPr>
          <p:spPr>
            <a:xfrm>
              <a:off x="9026255" y="3302689"/>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470" name="Google Shape;470;p11"/>
          <p:cNvGrpSpPr/>
          <p:nvPr/>
        </p:nvGrpSpPr>
        <p:grpSpPr>
          <a:xfrm>
            <a:off x="7352443" y="2959127"/>
            <a:ext cx="817704" cy="825199"/>
            <a:chOff x="10234338" y="3218221"/>
            <a:chExt cx="817704" cy="825199"/>
          </a:xfrm>
        </p:grpSpPr>
        <p:sp>
          <p:nvSpPr>
            <p:cNvPr id="471" name="Google Shape;471;p11"/>
            <p:cNvSpPr/>
            <p:nvPr/>
          </p:nvSpPr>
          <p:spPr>
            <a:xfrm>
              <a:off x="10234338" y="3225716"/>
              <a:ext cx="817704" cy="817704"/>
            </a:xfrm>
            <a:prstGeom prst="roundRect">
              <a:avLst>
                <a:gd fmla="val 16667" name="adj"/>
              </a:avLst>
            </a:prstGeom>
            <a:solidFill>
              <a:srgbClr val="2AC3C1"/>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72" name="Google Shape;472;p11"/>
            <p:cNvSpPr/>
            <p:nvPr/>
          </p:nvSpPr>
          <p:spPr>
            <a:xfrm>
              <a:off x="10234338" y="3218221"/>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grpSp>
        <p:nvGrpSpPr>
          <p:cNvPr id="473" name="Google Shape;473;p11"/>
          <p:cNvGrpSpPr/>
          <p:nvPr/>
        </p:nvGrpSpPr>
        <p:grpSpPr>
          <a:xfrm>
            <a:off x="8625421" y="3682922"/>
            <a:ext cx="817704" cy="825199"/>
            <a:chOff x="10234338" y="3218221"/>
            <a:chExt cx="817704" cy="825199"/>
          </a:xfrm>
        </p:grpSpPr>
        <p:sp>
          <p:nvSpPr>
            <p:cNvPr id="474" name="Google Shape;474;p11"/>
            <p:cNvSpPr/>
            <p:nvPr/>
          </p:nvSpPr>
          <p:spPr>
            <a:xfrm>
              <a:off x="10234338" y="3225716"/>
              <a:ext cx="817704" cy="817704"/>
            </a:xfrm>
            <a:prstGeom prst="roundRect">
              <a:avLst>
                <a:gd fmla="val 16667" name="adj"/>
              </a:avLst>
            </a:prstGeom>
            <a:solidFill>
              <a:srgbClr val="7030A0"/>
            </a:solidFill>
            <a:ln>
              <a:noFill/>
            </a:ln>
            <a:effectLst>
              <a:outerShdw blurRad="101600" rotWithShape="0" algn="tl" dir="3600000" dist="101600">
                <a:schemeClr val="dk2">
                  <a:alpha val="69803"/>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475" name="Google Shape;475;p11"/>
            <p:cNvSpPr/>
            <p:nvPr/>
          </p:nvSpPr>
          <p:spPr>
            <a:xfrm>
              <a:off x="10234338" y="3218221"/>
              <a:ext cx="817704" cy="817704"/>
            </a:xfrm>
            <a:prstGeom prst="roundRect">
              <a:avLst>
                <a:gd fmla="val 16667"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pic>
        <p:nvPicPr>
          <p:cNvPr descr="Battery with solid fill" id="476" name="Google Shape;476;p11"/>
          <p:cNvPicPr preferRelativeResize="0"/>
          <p:nvPr/>
        </p:nvPicPr>
        <p:blipFill rotWithShape="1">
          <a:blip r:embed="rId3">
            <a:alphaModFix/>
          </a:blip>
          <a:srcRect b="0" l="0" r="0" t="0"/>
          <a:stretch/>
        </p:blipFill>
        <p:spPr>
          <a:xfrm>
            <a:off x="8838490" y="3613513"/>
            <a:ext cx="458622" cy="458622"/>
          </a:xfrm>
          <a:prstGeom prst="rect">
            <a:avLst/>
          </a:prstGeom>
          <a:noFill/>
          <a:ln>
            <a:noFill/>
          </a:ln>
        </p:spPr>
      </p:pic>
      <p:pic>
        <p:nvPicPr>
          <p:cNvPr descr="Binary with solid fill" id="477" name="Google Shape;477;p11"/>
          <p:cNvPicPr preferRelativeResize="0"/>
          <p:nvPr/>
        </p:nvPicPr>
        <p:blipFill rotWithShape="1">
          <a:blip r:embed="rId4">
            <a:alphaModFix/>
          </a:blip>
          <a:srcRect b="0" l="0" r="0" t="0"/>
          <a:stretch/>
        </p:blipFill>
        <p:spPr>
          <a:xfrm>
            <a:off x="1196553" y="3654046"/>
            <a:ext cx="458622" cy="458622"/>
          </a:xfrm>
          <a:prstGeom prst="rect">
            <a:avLst/>
          </a:prstGeom>
          <a:noFill/>
          <a:ln>
            <a:noFill/>
          </a:ln>
        </p:spPr>
      </p:pic>
      <p:pic>
        <p:nvPicPr>
          <p:cNvPr descr="Blockchain with solid fill" id="478" name="Google Shape;478;p11"/>
          <p:cNvPicPr preferRelativeResize="0"/>
          <p:nvPr/>
        </p:nvPicPr>
        <p:blipFill rotWithShape="1">
          <a:blip r:embed="rId5">
            <a:alphaModFix/>
          </a:blip>
          <a:srcRect b="0" l="0" r="0" t="0"/>
          <a:stretch/>
        </p:blipFill>
        <p:spPr>
          <a:xfrm>
            <a:off x="2437522" y="2919378"/>
            <a:ext cx="458622" cy="458622"/>
          </a:xfrm>
          <a:prstGeom prst="rect">
            <a:avLst/>
          </a:prstGeom>
          <a:noFill/>
          <a:ln>
            <a:noFill/>
          </a:ln>
        </p:spPr>
      </p:pic>
      <p:pic>
        <p:nvPicPr>
          <p:cNvPr descr="Cell Tower with solid fill" id="479" name="Google Shape;479;p11"/>
          <p:cNvPicPr preferRelativeResize="0"/>
          <p:nvPr/>
        </p:nvPicPr>
        <p:blipFill rotWithShape="1">
          <a:blip r:embed="rId6">
            <a:alphaModFix/>
          </a:blip>
          <a:srcRect b="0" l="0" r="0" t="0"/>
          <a:stretch/>
        </p:blipFill>
        <p:spPr>
          <a:xfrm>
            <a:off x="3710825" y="3629833"/>
            <a:ext cx="458622" cy="458622"/>
          </a:xfrm>
          <a:prstGeom prst="rect">
            <a:avLst/>
          </a:prstGeom>
          <a:noFill/>
          <a:ln>
            <a:noFill/>
          </a:ln>
        </p:spPr>
      </p:pic>
      <p:pic>
        <p:nvPicPr>
          <p:cNvPr descr="Internet Of Things with solid fill" id="480" name="Google Shape;480;p11"/>
          <p:cNvPicPr preferRelativeResize="0"/>
          <p:nvPr/>
        </p:nvPicPr>
        <p:blipFill rotWithShape="1">
          <a:blip r:embed="rId7">
            <a:alphaModFix/>
          </a:blip>
          <a:srcRect b="0" l="0" r="0" t="0"/>
          <a:stretch/>
        </p:blipFill>
        <p:spPr>
          <a:xfrm>
            <a:off x="6258208" y="3629833"/>
            <a:ext cx="458622" cy="458622"/>
          </a:xfrm>
          <a:prstGeom prst="rect">
            <a:avLst/>
          </a:prstGeom>
          <a:noFill/>
          <a:ln>
            <a:noFill/>
          </a:ln>
        </p:spPr>
      </p:pic>
      <p:pic>
        <p:nvPicPr>
          <p:cNvPr descr="Solar Panels with solid fill" id="481" name="Google Shape;481;p11"/>
          <p:cNvPicPr preferRelativeResize="0"/>
          <p:nvPr/>
        </p:nvPicPr>
        <p:blipFill rotWithShape="1">
          <a:blip r:embed="rId8">
            <a:alphaModFix/>
          </a:blip>
          <a:srcRect b="0" l="0" r="0" t="0"/>
          <a:stretch/>
        </p:blipFill>
        <p:spPr>
          <a:xfrm>
            <a:off x="7523869" y="2801801"/>
            <a:ext cx="458622" cy="458622"/>
          </a:xfrm>
          <a:prstGeom prst="rect">
            <a:avLst/>
          </a:prstGeom>
          <a:noFill/>
          <a:ln>
            <a:noFill/>
          </a:ln>
        </p:spPr>
      </p:pic>
      <p:grpSp>
        <p:nvGrpSpPr>
          <p:cNvPr id="482" name="Google Shape;482;p11"/>
          <p:cNvGrpSpPr/>
          <p:nvPr/>
        </p:nvGrpSpPr>
        <p:grpSpPr>
          <a:xfrm>
            <a:off x="621214" y="4678879"/>
            <a:ext cx="1538870" cy="1459606"/>
            <a:chOff x="959930" y="3533743"/>
            <a:chExt cx="3169118" cy="1055059"/>
          </a:xfrm>
        </p:grpSpPr>
        <p:sp>
          <p:nvSpPr>
            <p:cNvPr id="483" name="Google Shape;483;p11"/>
            <p:cNvSpPr txBox="1"/>
            <p:nvPr/>
          </p:nvSpPr>
          <p:spPr>
            <a:xfrm>
              <a:off x="959930" y="3730475"/>
              <a:ext cx="3165150" cy="858327"/>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Prevents AI from generating harmful, toxic, or inappropriate content. </a:t>
              </a:r>
              <a:endParaRPr sz="1000">
                <a:solidFill>
                  <a:schemeClr val="dk1"/>
                </a:solidFill>
                <a:latin typeface="Century Gothic"/>
                <a:ea typeface="Century Gothic"/>
                <a:cs typeface="Century Gothic"/>
                <a:sym typeface="Century Gothic"/>
              </a:endParaRPr>
            </a:p>
          </p:txBody>
        </p:sp>
        <p:sp>
          <p:nvSpPr>
            <p:cNvPr id="484" name="Google Shape;484;p11"/>
            <p:cNvSpPr/>
            <p:nvPr/>
          </p:nvSpPr>
          <p:spPr>
            <a:xfrm>
              <a:off x="963896" y="3533743"/>
              <a:ext cx="3165152" cy="246222"/>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Content Moderation</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 &amp; Safety </a:t>
              </a:r>
              <a:endParaRPr b="1" sz="1400">
                <a:solidFill>
                  <a:schemeClr val="dk1"/>
                </a:solidFill>
                <a:latin typeface="Century Gothic"/>
                <a:ea typeface="Century Gothic"/>
                <a:cs typeface="Century Gothic"/>
                <a:sym typeface="Century Gothic"/>
              </a:endParaRPr>
            </a:p>
            <a:p>
              <a:pPr indent="0" lvl="0" marL="0" marR="0" rtl="0" algn="ctr">
                <a:spcBef>
                  <a:spcPts val="0"/>
                </a:spcBef>
                <a:spcAft>
                  <a:spcPts val="0"/>
                </a:spcAft>
                <a:buNone/>
              </a:pPr>
              <a:r>
                <a:t/>
              </a:r>
              <a:endParaRPr b="1" sz="1400">
                <a:solidFill>
                  <a:schemeClr val="dk1"/>
                </a:solidFill>
                <a:latin typeface="Century Gothic"/>
                <a:ea typeface="Century Gothic"/>
                <a:cs typeface="Century Gothic"/>
                <a:sym typeface="Century Gothic"/>
              </a:endParaRPr>
            </a:p>
          </p:txBody>
        </p:sp>
      </p:grpSp>
      <p:grpSp>
        <p:nvGrpSpPr>
          <p:cNvPr id="485" name="Google Shape;485;p11"/>
          <p:cNvGrpSpPr/>
          <p:nvPr/>
        </p:nvGrpSpPr>
        <p:grpSpPr>
          <a:xfrm>
            <a:off x="3122279" y="4745210"/>
            <a:ext cx="1557587" cy="1375389"/>
            <a:chOff x="963896" y="3533743"/>
            <a:chExt cx="3207664" cy="984764"/>
          </a:xfrm>
        </p:grpSpPr>
        <p:sp>
          <p:nvSpPr>
            <p:cNvPr id="486" name="Google Shape;486;p11"/>
            <p:cNvSpPr txBox="1"/>
            <p:nvPr/>
          </p:nvSpPr>
          <p:spPr>
            <a:xfrm>
              <a:off x="1006410" y="3660180"/>
              <a:ext cx="3165150" cy="858327"/>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Prevents AI from fabricating false or misleading information.</a:t>
              </a:r>
              <a:endParaRPr sz="1000">
                <a:solidFill>
                  <a:schemeClr val="dk1"/>
                </a:solidFill>
                <a:latin typeface="Century Gothic"/>
                <a:ea typeface="Century Gothic"/>
                <a:cs typeface="Century Gothic"/>
                <a:sym typeface="Century Gothic"/>
              </a:endParaRPr>
            </a:p>
          </p:txBody>
        </p:sp>
        <p:sp>
          <p:nvSpPr>
            <p:cNvPr id="487" name="Google Shape;487;p11"/>
            <p:cNvSpPr/>
            <p:nvPr/>
          </p:nvSpPr>
          <p:spPr>
            <a:xfrm>
              <a:off x="963896" y="3533743"/>
              <a:ext cx="3165152" cy="246222"/>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Reducing AI </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Hallucinations </a:t>
              </a:r>
              <a:endParaRPr b="1" sz="1400">
                <a:solidFill>
                  <a:schemeClr val="dk1"/>
                </a:solidFill>
                <a:latin typeface="Century Gothic"/>
                <a:ea typeface="Century Gothic"/>
                <a:cs typeface="Century Gothic"/>
                <a:sym typeface="Century Gothic"/>
              </a:endParaRPr>
            </a:p>
          </p:txBody>
        </p:sp>
      </p:grpSp>
      <p:grpSp>
        <p:nvGrpSpPr>
          <p:cNvPr id="488" name="Google Shape;488;p11"/>
          <p:cNvGrpSpPr/>
          <p:nvPr/>
        </p:nvGrpSpPr>
        <p:grpSpPr>
          <a:xfrm>
            <a:off x="5643989" y="4781143"/>
            <a:ext cx="1868148" cy="1539404"/>
            <a:chOff x="810968" y="3533743"/>
            <a:chExt cx="3847227" cy="1184177"/>
          </a:xfrm>
        </p:grpSpPr>
        <p:sp>
          <p:nvSpPr>
            <p:cNvPr id="489" name="Google Shape;489;p11"/>
            <p:cNvSpPr txBox="1"/>
            <p:nvPr/>
          </p:nvSpPr>
          <p:spPr>
            <a:xfrm>
              <a:off x="810968" y="3758437"/>
              <a:ext cx="3847227" cy="959483"/>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Identifies and reduces biases in AI-generated responses. </a:t>
              </a:r>
              <a:endParaRPr/>
            </a:p>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Promotes diversity and inclusivity in AI interactions.</a:t>
              </a:r>
              <a:endParaRPr/>
            </a:p>
          </p:txBody>
        </p:sp>
        <p:sp>
          <p:nvSpPr>
            <p:cNvPr id="490" name="Google Shape;490;p11"/>
            <p:cNvSpPr/>
            <p:nvPr/>
          </p:nvSpPr>
          <p:spPr>
            <a:xfrm>
              <a:off x="963896" y="3533743"/>
              <a:ext cx="3165152" cy="246222"/>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Bias &amp; Fairness</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 Mitigation</a:t>
              </a:r>
              <a:endParaRPr b="1" sz="1400">
                <a:solidFill>
                  <a:schemeClr val="dk1"/>
                </a:solidFill>
                <a:latin typeface="Century Gothic"/>
                <a:ea typeface="Century Gothic"/>
                <a:cs typeface="Century Gothic"/>
                <a:sym typeface="Century Gothic"/>
              </a:endParaRPr>
            </a:p>
          </p:txBody>
        </p:sp>
      </p:grpSp>
      <p:grpSp>
        <p:nvGrpSpPr>
          <p:cNvPr id="491" name="Google Shape;491;p11"/>
          <p:cNvGrpSpPr/>
          <p:nvPr/>
        </p:nvGrpSpPr>
        <p:grpSpPr>
          <a:xfrm>
            <a:off x="8281982" y="4678930"/>
            <a:ext cx="1536944" cy="1360298"/>
            <a:chOff x="963896" y="3533743"/>
            <a:chExt cx="3165152" cy="1002447"/>
          </a:xfrm>
        </p:grpSpPr>
        <p:sp>
          <p:nvSpPr>
            <p:cNvPr id="492" name="Google Shape;492;p11"/>
            <p:cNvSpPr txBox="1"/>
            <p:nvPr/>
          </p:nvSpPr>
          <p:spPr>
            <a:xfrm>
              <a:off x="1148178" y="3809990"/>
              <a:ext cx="2865146" cy="726200"/>
            </a:xfrm>
            <a:prstGeom prst="rect">
              <a:avLst/>
            </a:prstGeom>
            <a:noFill/>
            <a:ln>
              <a:noFill/>
            </a:ln>
          </p:spPr>
          <p:txBody>
            <a:bodyPr anchorCtr="0" anchor="ctr" bIns="0" lIns="72000" spcFirstLastPara="1" rIns="72000" wrap="square" tIns="0">
              <a:normAutofit/>
            </a:bodyPr>
            <a:lstStyle/>
            <a:p>
              <a:pPr indent="0" lvl="0" marL="0" marR="0" rtl="0" algn="ctr">
                <a:lnSpc>
                  <a:spcPct val="120000"/>
                </a:lnSpc>
                <a:spcBef>
                  <a:spcPts val="0"/>
                </a:spcBef>
                <a:spcAft>
                  <a:spcPts val="0"/>
                </a:spcAft>
                <a:buNone/>
              </a:pPr>
              <a:r>
                <a:rPr lang="en-US" sz="1000">
                  <a:solidFill>
                    <a:schemeClr val="dk1"/>
                  </a:solidFill>
                  <a:latin typeface="Century Gothic"/>
                  <a:ea typeface="Century Gothic"/>
                  <a:cs typeface="Century Gothic"/>
                  <a:sym typeface="Century Gothic"/>
                </a:rPr>
                <a:t>Keeps AI-generated responses aligned with a company’s values and policies. </a:t>
              </a:r>
              <a:endParaRPr sz="1000">
                <a:solidFill>
                  <a:schemeClr val="dk1"/>
                </a:solidFill>
                <a:latin typeface="Century Gothic"/>
                <a:ea typeface="Century Gothic"/>
                <a:cs typeface="Century Gothic"/>
                <a:sym typeface="Century Gothic"/>
              </a:endParaRPr>
            </a:p>
          </p:txBody>
        </p:sp>
        <p:sp>
          <p:nvSpPr>
            <p:cNvPr id="493" name="Google Shape;493;p11"/>
            <p:cNvSpPr/>
            <p:nvPr/>
          </p:nvSpPr>
          <p:spPr>
            <a:xfrm>
              <a:off x="963896" y="3533743"/>
              <a:ext cx="3165152" cy="246222"/>
            </a:xfrm>
            <a:prstGeom prst="rect">
              <a:avLst/>
            </a:prstGeom>
            <a:noFill/>
            <a:ln>
              <a:noFill/>
            </a:ln>
          </p:spPr>
          <p:txBody>
            <a:bodyPr anchorCtr="0" anchor="t" bIns="0" lIns="72000" spcFirstLastPara="1" rIns="72000" wrap="square" tIns="0">
              <a:noAutofit/>
            </a:bodyPr>
            <a:lstStyle/>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Ensuring Brand</a:t>
              </a:r>
              <a:endParaRPr/>
            </a:p>
            <a:p>
              <a:pPr indent="0" lvl="0" marL="0" marR="0" rtl="0" algn="ctr">
                <a:spcBef>
                  <a:spcPts val="0"/>
                </a:spcBef>
                <a:spcAft>
                  <a:spcPts val="0"/>
                </a:spcAft>
                <a:buNone/>
              </a:pPr>
              <a:r>
                <a:rPr b="1" lang="en-US" sz="1400">
                  <a:solidFill>
                    <a:schemeClr val="dk1"/>
                  </a:solidFill>
                  <a:latin typeface="Century Gothic"/>
                  <a:ea typeface="Century Gothic"/>
                  <a:cs typeface="Century Gothic"/>
                  <a:sym typeface="Century Gothic"/>
                </a:rPr>
                <a:t> &amp; Ethical Consistency</a:t>
              </a:r>
              <a:endParaRPr b="1" sz="1400">
                <a:solidFill>
                  <a:schemeClr val="dk1"/>
                </a:solidFill>
                <a:latin typeface="Century Gothic"/>
                <a:ea typeface="Century Gothic"/>
                <a:cs typeface="Century Gothic"/>
                <a:sym typeface="Century Gothic"/>
              </a:endParaRPr>
            </a:p>
          </p:txBody>
        </p:sp>
      </p:grpSp>
      <p:pic>
        <p:nvPicPr>
          <p:cNvPr descr="Cloud Computing with solid fill" id="494" name="Google Shape;494;p11"/>
          <p:cNvPicPr preferRelativeResize="0"/>
          <p:nvPr/>
        </p:nvPicPr>
        <p:blipFill rotWithShape="1">
          <a:blip r:embed="rId9">
            <a:alphaModFix/>
          </a:blip>
          <a:srcRect b="0" l="0" r="0" t="0"/>
          <a:stretch/>
        </p:blipFill>
        <p:spPr>
          <a:xfrm>
            <a:off x="4988129" y="2908253"/>
            <a:ext cx="458622" cy="458622"/>
          </a:xfrm>
          <a:prstGeom prst="rect">
            <a:avLst/>
          </a:prstGeom>
          <a:noFill/>
          <a:ln>
            <a:noFill/>
          </a:ln>
        </p:spPr>
      </p:pic>
      <p:pic>
        <p:nvPicPr>
          <p:cNvPr descr="Solar Panels with solid fill" id="495" name="Google Shape;495;p11"/>
          <p:cNvPicPr preferRelativeResize="0"/>
          <p:nvPr/>
        </p:nvPicPr>
        <p:blipFill rotWithShape="1">
          <a:blip r:embed="rId10">
            <a:alphaModFix/>
          </a:blip>
          <a:srcRect b="0" l="0" r="0" t="0"/>
          <a:stretch/>
        </p:blipFill>
        <p:spPr>
          <a:xfrm>
            <a:off x="10222586" y="2818741"/>
            <a:ext cx="458622" cy="45862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sp>
        <p:nvSpPr>
          <p:cNvPr id="500" name="Google Shape;500;p12"/>
          <p:cNvSpPr/>
          <p:nvPr/>
        </p:nvSpPr>
        <p:spPr>
          <a:xfrm>
            <a:off x="3049"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descr="trust-in-ai" id="501" name="Google Shape;501;p12"/>
          <p:cNvPicPr preferRelativeResize="0"/>
          <p:nvPr/>
        </p:nvPicPr>
        <p:blipFill rotWithShape="1">
          <a:blip r:embed="rId3">
            <a:alphaModFix/>
          </a:blip>
          <a:srcRect b="1" l="13583" r="5696" t="0"/>
          <a:stretch/>
        </p:blipFill>
        <p:spPr>
          <a:xfrm>
            <a:off x="2522356" y="10"/>
            <a:ext cx="9669642" cy="6857990"/>
          </a:xfrm>
          <a:prstGeom prst="rect">
            <a:avLst/>
          </a:prstGeom>
          <a:noFill/>
          <a:ln>
            <a:noFill/>
          </a:ln>
        </p:spPr>
      </p:pic>
      <p:sp>
        <p:nvSpPr>
          <p:cNvPr id="502" name="Google Shape;502;p12"/>
          <p:cNvSpPr/>
          <p:nvPr/>
        </p:nvSpPr>
        <p:spPr>
          <a:xfrm>
            <a:off x="-1" y="0"/>
            <a:ext cx="7390263"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03" name="Google Shape;503;p12"/>
          <p:cNvSpPr txBox="1"/>
          <p:nvPr>
            <p:ph type="title"/>
          </p:nvPr>
        </p:nvSpPr>
        <p:spPr>
          <a:xfrm>
            <a:off x="838201" y="365125"/>
            <a:ext cx="3352800" cy="1899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b="1" lang="en-US" sz="4000"/>
              <a:t>Risk Scoring – AI Trust</a:t>
            </a:r>
            <a:endParaRPr/>
          </a:p>
        </p:txBody>
      </p:sp>
      <p:sp>
        <p:nvSpPr>
          <p:cNvPr id="504" name="Google Shape;504;p12"/>
          <p:cNvSpPr txBox="1"/>
          <p:nvPr>
            <p:ph idx="1" type="body"/>
          </p:nvPr>
        </p:nvSpPr>
        <p:spPr>
          <a:xfrm>
            <a:off x="838200" y="2434201"/>
            <a:ext cx="3822189" cy="3742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i="1" lang="en-US" sz="2000"/>
              <a:t>Now that we’ve understood how guardrails help shape AI behavior, what happens when AI operates without constraints? Let’s dive into the risks of Generative AI and explore how AI Trust Scores can help us measure and mitigate these vulnerabilities.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sp>
        <p:nvSpPr>
          <p:cNvPr id="509" name="Google Shape;509;p13"/>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10" name="Google Shape;510;p13"/>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lang="en-US" sz="2400">
                <a:latin typeface="Century Gothic"/>
                <a:ea typeface="Century Gothic"/>
                <a:cs typeface="Century Gothic"/>
                <a:sym typeface="Century Gothic"/>
              </a:rPr>
              <a:t>Risks of Unconstrained Generative AI</a:t>
            </a:r>
            <a:endParaRPr sz="2400"/>
          </a:p>
        </p:txBody>
      </p:sp>
      <p:grpSp>
        <p:nvGrpSpPr>
          <p:cNvPr id="511" name="Google Shape;511;p13"/>
          <p:cNvGrpSpPr/>
          <p:nvPr/>
        </p:nvGrpSpPr>
        <p:grpSpPr>
          <a:xfrm>
            <a:off x="838200" y="1829024"/>
            <a:ext cx="10515600" cy="4344538"/>
            <a:chOff x="0" y="3399"/>
            <a:chExt cx="10515600" cy="4344538"/>
          </a:xfrm>
        </p:grpSpPr>
        <p:sp>
          <p:nvSpPr>
            <p:cNvPr id="512" name="Google Shape;512;p13"/>
            <p:cNvSpPr/>
            <p:nvPr/>
          </p:nvSpPr>
          <p:spPr>
            <a:xfrm>
              <a:off x="0" y="3399"/>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219037" y="166319"/>
              <a:ext cx="398249" cy="39824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836323" y="3399"/>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txBox="1"/>
            <p:nvPr/>
          </p:nvSpPr>
          <p:spPr>
            <a:xfrm>
              <a:off x="836323" y="3399"/>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90000"/>
                </a:lnSpc>
                <a:spcBef>
                  <a:spcPts val="0"/>
                </a:spcBef>
                <a:spcAft>
                  <a:spcPts val="0"/>
                </a:spcAft>
                <a:buClr>
                  <a:schemeClr val="dk1"/>
                </a:buClr>
                <a:buSzPts val="1900"/>
                <a:buFont typeface="Century Gothic"/>
                <a:buNone/>
              </a:pPr>
              <a:r>
                <a:rPr b="1" i="0" lang="en-US" sz="1900">
                  <a:solidFill>
                    <a:schemeClr val="dk1"/>
                  </a:solidFill>
                  <a:latin typeface="Century Gothic"/>
                  <a:ea typeface="Century Gothic"/>
                  <a:cs typeface="Century Gothic"/>
                  <a:sym typeface="Century Gothic"/>
                </a:rPr>
                <a:t>Misinformation &amp; Hallucinations: </a:t>
              </a:r>
              <a:r>
                <a:rPr b="0" i="0" lang="en-US" sz="1900">
                  <a:solidFill>
                    <a:schemeClr val="dk1"/>
                  </a:solidFill>
                  <a:latin typeface="Century Gothic"/>
                  <a:ea typeface="Century Gothic"/>
                  <a:cs typeface="Century Gothic"/>
                  <a:sym typeface="Century Gothic"/>
                </a:rPr>
                <a:t>AI can generate false or misleading content that appears factual but is inaccurate. </a:t>
              </a:r>
              <a:endParaRPr sz="1900">
                <a:solidFill>
                  <a:schemeClr val="dk1"/>
                </a:solidFill>
                <a:latin typeface="Century Gothic"/>
                <a:ea typeface="Century Gothic"/>
                <a:cs typeface="Century Gothic"/>
                <a:sym typeface="Century Gothic"/>
              </a:endParaRPr>
            </a:p>
          </p:txBody>
        </p:sp>
        <p:sp>
          <p:nvSpPr>
            <p:cNvPr id="516" name="Google Shape;516;p13"/>
            <p:cNvSpPr/>
            <p:nvPr/>
          </p:nvSpPr>
          <p:spPr>
            <a:xfrm>
              <a:off x="0" y="908511"/>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219037" y="1071431"/>
              <a:ext cx="398249" cy="39824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3"/>
            <p:cNvSpPr/>
            <p:nvPr/>
          </p:nvSpPr>
          <p:spPr>
            <a:xfrm>
              <a:off x="836323" y="908511"/>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txBox="1"/>
            <p:nvPr/>
          </p:nvSpPr>
          <p:spPr>
            <a:xfrm>
              <a:off x="836323" y="908511"/>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90000"/>
                </a:lnSpc>
                <a:spcBef>
                  <a:spcPts val="0"/>
                </a:spcBef>
                <a:spcAft>
                  <a:spcPts val="0"/>
                </a:spcAft>
                <a:buClr>
                  <a:schemeClr val="dk1"/>
                </a:buClr>
                <a:buSzPts val="1900"/>
                <a:buFont typeface="Century Gothic"/>
                <a:buNone/>
              </a:pPr>
              <a:r>
                <a:rPr b="1" i="0" lang="en-US" sz="1900">
                  <a:solidFill>
                    <a:schemeClr val="dk1"/>
                  </a:solidFill>
                  <a:latin typeface="Century Gothic"/>
                  <a:ea typeface="Century Gothic"/>
                  <a:cs typeface="Century Gothic"/>
                  <a:sym typeface="Century Gothic"/>
                </a:rPr>
                <a:t>Bias &amp; Discrimination: </a:t>
              </a:r>
              <a:r>
                <a:rPr b="0" i="0" lang="en-US" sz="1900">
                  <a:solidFill>
                    <a:schemeClr val="dk1"/>
                  </a:solidFill>
                  <a:latin typeface="Century Gothic"/>
                  <a:ea typeface="Century Gothic"/>
                  <a:cs typeface="Century Gothic"/>
                  <a:sym typeface="Century Gothic"/>
                </a:rPr>
                <a:t>AI models can amplify social, cultural, and political biases present in training data</a:t>
              </a:r>
              <a:endParaRPr sz="1900">
                <a:solidFill>
                  <a:schemeClr val="dk1"/>
                </a:solidFill>
                <a:latin typeface="Century Gothic"/>
                <a:ea typeface="Century Gothic"/>
                <a:cs typeface="Century Gothic"/>
                <a:sym typeface="Century Gothic"/>
              </a:endParaRPr>
            </a:p>
          </p:txBody>
        </p:sp>
        <p:sp>
          <p:nvSpPr>
            <p:cNvPr id="520" name="Google Shape;520;p13"/>
            <p:cNvSpPr/>
            <p:nvPr/>
          </p:nvSpPr>
          <p:spPr>
            <a:xfrm>
              <a:off x="0" y="1813624"/>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219037" y="1976544"/>
              <a:ext cx="398249" cy="39824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836323" y="1813624"/>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txBox="1"/>
            <p:nvPr/>
          </p:nvSpPr>
          <p:spPr>
            <a:xfrm>
              <a:off x="836323" y="1813624"/>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90000"/>
                </a:lnSpc>
                <a:spcBef>
                  <a:spcPts val="0"/>
                </a:spcBef>
                <a:spcAft>
                  <a:spcPts val="0"/>
                </a:spcAft>
                <a:buClr>
                  <a:schemeClr val="dk1"/>
                </a:buClr>
                <a:buSzPts val="1900"/>
                <a:buFont typeface="Century Gothic"/>
                <a:buNone/>
              </a:pPr>
              <a:r>
                <a:rPr b="1" i="0" lang="en-US" sz="1900">
                  <a:solidFill>
                    <a:schemeClr val="dk1"/>
                  </a:solidFill>
                  <a:latin typeface="Century Gothic"/>
                  <a:ea typeface="Century Gothic"/>
                  <a:cs typeface="Century Gothic"/>
                  <a:sym typeface="Century Gothic"/>
                </a:rPr>
                <a:t>Harmful &amp; Toxic Content: </a:t>
              </a:r>
              <a:r>
                <a:rPr b="0" i="0" lang="en-US" sz="1900">
                  <a:solidFill>
                    <a:schemeClr val="dk1"/>
                  </a:solidFill>
                  <a:latin typeface="Century Gothic"/>
                  <a:ea typeface="Century Gothic"/>
                  <a:cs typeface="Century Gothic"/>
                  <a:sym typeface="Century Gothic"/>
                </a:rPr>
                <a:t>Unfiltered AI may produce hate speech, violent content, or offensive language</a:t>
              </a:r>
              <a:endParaRPr sz="1900">
                <a:solidFill>
                  <a:schemeClr val="dk1"/>
                </a:solidFill>
                <a:latin typeface="Century Gothic"/>
                <a:ea typeface="Century Gothic"/>
                <a:cs typeface="Century Gothic"/>
                <a:sym typeface="Century Gothic"/>
              </a:endParaRPr>
            </a:p>
          </p:txBody>
        </p:sp>
        <p:sp>
          <p:nvSpPr>
            <p:cNvPr id="524" name="Google Shape;524;p13"/>
            <p:cNvSpPr/>
            <p:nvPr/>
          </p:nvSpPr>
          <p:spPr>
            <a:xfrm>
              <a:off x="0" y="2718736"/>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219037" y="2881656"/>
              <a:ext cx="398249" cy="39824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836323" y="2718736"/>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txBox="1"/>
            <p:nvPr/>
          </p:nvSpPr>
          <p:spPr>
            <a:xfrm>
              <a:off x="836323" y="2718736"/>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90000"/>
                </a:lnSpc>
                <a:spcBef>
                  <a:spcPts val="0"/>
                </a:spcBef>
                <a:spcAft>
                  <a:spcPts val="0"/>
                </a:spcAft>
                <a:buClr>
                  <a:srgbClr val="000000"/>
                </a:buClr>
                <a:buSzPts val="1800"/>
                <a:buFont typeface="Century Gothic"/>
                <a:buNone/>
              </a:pPr>
              <a:r>
                <a:rPr b="1" i="0" lang="en-US" sz="1800">
                  <a:solidFill>
                    <a:srgbClr val="000000"/>
                  </a:solidFill>
                  <a:latin typeface="Century Gothic"/>
                  <a:ea typeface="Century Gothic"/>
                  <a:cs typeface="Century Gothic"/>
                  <a:sym typeface="Century Gothic"/>
                </a:rPr>
                <a:t>Privacy Violations &amp; Data Leaks: </a:t>
              </a:r>
              <a:r>
                <a:rPr b="0" i="0" lang="en-US" sz="1800">
                  <a:solidFill>
                    <a:srgbClr val="000000"/>
                  </a:solidFill>
                  <a:latin typeface="Century Gothic"/>
                  <a:ea typeface="Century Gothic"/>
                  <a:cs typeface="Century Gothic"/>
                  <a:sym typeface="Century Gothic"/>
                </a:rPr>
                <a:t>AI might inadvertently expose personal or confidential information</a:t>
              </a:r>
              <a:endParaRPr/>
            </a:p>
          </p:txBody>
        </p:sp>
        <p:sp>
          <p:nvSpPr>
            <p:cNvPr id="528" name="Google Shape;528;p13"/>
            <p:cNvSpPr/>
            <p:nvPr/>
          </p:nvSpPr>
          <p:spPr>
            <a:xfrm>
              <a:off x="0" y="3623848"/>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219037" y="3786768"/>
              <a:ext cx="398249" cy="39824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836323" y="3623848"/>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txBox="1"/>
            <p:nvPr/>
          </p:nvSpPr>
          <p:spPr>
            <a:xfrm>
              <a:off x="836323" y="3623848"/>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90000"/>
                </a:lnSpc>
                <a:spcBef>
                  <a:spcPts val="0"/>
                </a:spcBef>
                <a:spcAft>
                  <a:spcPts val="0"/>
                </a:spcAft>
                <a:buClr>
                  <a:schemeClr val="dk1"/>
                </a:buClr>
                <a:buSzPts val="1800"/>
                <a:buFont typeface="Century Gothic"/>
                <a:buNone/>
              </a:pPr>
              <a:r>
                <a:rPr b="1" i="0" lang="en-US" sz="1800">
                  <a:solidFill>
                    <a:schemeClr val="dk1"/>
                  </a:solidFill>
                  <a:latin typeface="Century Gothic"/>
                  <a:ea typeface="Century Gothic"/>
                  <a:cs typeface="Century Gothic"/>
                  <a:sym typeface="Century Gothic"/>
                </a:rPr>
                <a:t>Security Threats: </a:t>
              </a:r>
              <a:r>
                <a:rPr b="0" i="0" lang="en-US" sz="1800">
                  <a:solidFill>
                    <a:schemeClr val="dk1"/>
                  </a:solidFill>
                  <a:latin typeface="Century Gothic"/>
                  <a:ea typeface="Century Gothic"/>
                  <a:cs typeface="Century Gothic"/>
                  <a:sym typeface="Century Gothic"/>
                </a:rPr>
                <a:t>AI systems can be manipulated using prompt injection attacks or </a:t>
              </a:r>
              <a:r>
                <a:rPr b="1" i="0" lang="en-US" sz="1800">
                  <a:solidFill>
                    <a:schemeClr val="dk1"/>
                  </a:solidFill>
                  <a:latin typeface="Century Gothic"/>
                  <a:ea typeface="Century Gothic"/>
                  <a:cs typeface="Century Gothic"/>
                  <a:sym typeface="Century Gothic"/>
                </a:rPr>
                <a:t>adversarial inputs</a:t>
              </a:r>
              <a:endParaRPr sz="1800">
                <a:solidFill>
                  <a:schemeClr val="dk1"/>
                </a:solidFill>
                <a:latin typeface="Century Gothic"/>
                <a:ea typeface="Century Gothic"/>
                <a:cs typeface="Century Gothic"/>
                <a:sym typeface="Century Gothic"/>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5" name="Shape 535"/>
        <p:cNvGrpSpPr/>
        <p:nvPr/>
      </p:nvGrpSpPr>
      <p:grpSpPr>
        <a:xfrm>
          <a:off x="0" y="0"/>
          <a:ext cx="0" cy="0"/>
          <a:chOff x="0" y="0"/>
          <a:chExt cx="0" cy="0"/>
        </a:xfrm>
      </p:grpSpPr>
      <p:sp>
        <p:nvSpPr>
          <p:cNvPr id="536" name="Google Shape;536;p1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537" name="Google Shape;537;p14"/>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lang="en-US" sz="2400">
                <a:latin typeface="Century Gothic"/>
                <a:ea typeface="Century Gothic"/>
                <a:cs typeface="Century Gothic"/>
                <a:sym typeface="Century Gothic"/>
              </a:rPr>
              <a:t>Risks of Unconstrained Generative AI      </a:t>
            </a:r>
            <a:endParaRPr sz="2400"/>
          </a:p>
        </p:txBody>
      </p:sp>
      <p:grpSp>
        <p:nvGrpSpPr>
          <p:cNvPr id="538" name="Google Shape;538;p14"/>
          <p:cNvGrpSpPr/>
          <p:nvPr/>
        </p:nvGrpSpPr>
        <p:grpSpPr>
          <a:xfrm>
            <a:off x="838200" y="1829024"/>
            <a:ext cx="10515600" cy="4344538"/>
            <a:chOff x="0" y="3399"/>
            <a:chExt cx="10515600" cy="4344538"/>
          </a:xfrm>
        </p:grpSpPr>
        <p:sp>
          <p:nvSpPr>
            <p:cNvPr id="539" name="Google Shape;539;p14"/>
            <p:cNvSpPr/>
            <p:nvPr/>
          </p:nvSpPr>
          <p:spPr>
            <a:xfrm>
              <a:off x="0" y="3399"/>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4"/>
            <p:cNvSpPr/>
            <p:nvPr/>
          </p:nvSpPr>
          <p:spPr>
            <a:xfrm>
              <a:off x="219037" y="166319"/>
              <a:ext cx="398249" cy="39824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4"/>
            <p:cNvSpPr/>
            <p:nvPr/>
          </p:nvSpPr>
          <p:spPr>
            <a:xfrm>
              <a:off x="836323" y="3399"/>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4"/>
            <p:cNvSpPr txBox="1"/>
            <p:nvPr/>
          </p:nvSpPr>
          <p:spPr>
            <a:xfrm>
              <a:off x="836323" y="3399"/>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a:solidFill>
                    <a:schemeClr val="dk1"/>
                  </a:solidFill>
                  <a:latin typeface="Century Gothic"/>
                  <a:ea typeface="Century Gothic"/>
                  <a:cs typeface="Century Gothic"/>
                  <a:sym typeface="Century Gothic"/>
                </a:rPr>
                <a:t>Intellectual Property (IP) &amp; Copyright Issues: </a:t>
              </a:r>
              <a:r>
                <a:rPr b="0" i="0" lang="en-US" sz="1800">
                  <a:solidFill>
                    <a:schemeClr val="dk1"/>
                  </a:solidFill>
                  <a:latin typeface="Century Gothic"/>
                  <a:ea typeface="Century Gothic"/>
                  <a:cs typeface="Century Gothic"/>
                  <a:sym typeface="Century Gothic"/>
                </a:rPr>
                <a:t>AI can unintentionally plagiarize copyrighted content from its training data</a:t>
              </a:r>
              <a:endParaRPr sz="1800">
                <a:solidFill>
                  <a:schemeClr val="dk1"/>
                </a:solidFill>
                <a:latin typeface="Century Gothic"/>
                <a:ea typeface="Century Gothic"/>
                <a:cs typeface="Century Gothic"/>
                <a:sym typeface="Century Gothic"/>
              </a:endParaRPr>
            </a:p>
          </p:txBody>
        </p:sp>
        <p:sp>
          <p:nvSpPr>
            <p:cNvPr id="543" name="Google Shape;543;p14"/>
            <p:cNvSpPr/>
            <p:nvPr/>
          </p:nvSpPr>
          <p:spPr>
            <a:xfrm>
              <a:off x="0" y="908511"/>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4"/>
            <p:cNvSpPr/>
            <p:nvPr/>
          </p:nvSpPr>
          <p:spPr>
            <a:xfrm>
              <a:off x="219037" y="1071431"/>
              <a:ext cx="398249" cy="39824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4"/>
            <p:cNvSpPr/>
            <p:nvPr/>
          </p:nvSpPr>
          <p:spPr>
            <a:xfrm>
              <a:off x="836323" y="908511"/>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txBox="1"/>
            <p:nvPr/>
          </p:nvSpPr>
          <p:spPr>
            <a:xfrm>
              <a:off x="836323" y="908511"/>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a:solidFill>
                    <a:schemeClr val="dk1"/>
                  </a:solidFill>
                  <a:latin typeface="Century Gothic"/>
                  <a:ea typeface="Century Gothic"/>
                  <a:cs typeface="Century Gothic"/>
                  <a:sym typeface="Century Gothic"/>
                </a:rPr>
                <a:t>Ethical &amp; Legal Compliance Risks: </a:t>
              </a:r>
              <a:r>
                <a:rPr b="0" i="0" lang="en-US" sz="1800">
                  <a:solidFill>
                    <a:schemeClr val="dk1"/>
                  </a:solidFill>
                  <a:latin typeface="Century Gothic"/>
                  <a:ea typeface="Century Gothic"/>
                  <a:cs typeface="Century Gothic"/>
                  <a:sym typeface="Century Gothic"/>
                </a:rPr>
                <a:t>Unregulated AI can violate GDPR, HIPAA, or AI ethics laws, leading to legal consequences.</a:t>
              </a:r>
              <a:endParaRPr sz="1800">
                <a:solidFill>
                  <a:schemeClr val="dk1"/>
                </a:solidFill>
                <a:latin typeface="Century Gothic"/>
                <a:ea typeface="Century Gothic"/>
                <a:cs typeface="Century Gothic"/>
                <a:sym typeface="Century Gothic"/>
              </a:endParaRPr>
            </a:p>
          </p:txBody>
        </p:sp>
        <p:sp>
          <p:nvSpPr>
            <p:cNvPr id="547" name="Google Shape;547;p14"/>
            <p:cNvSpPr/>
            <p:nvPr/>
          </p:nvSpPr>
          <p:spPr>
            <a:xfrm>
              <a:off x="0" y="1813624"/>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4"/>
            <p:cNvSpPr/>
            <p:nvPr/>
          </p:nvSpPr>
          <p:spPr>
            <a:xfrm>
              <a:off x="219037" y="1976544"/>
              <a:ext cx="398249" cy="39824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4"/>
            <p:cNvSpPr/>
            <p:nvPr/>
          </p:nvSpPr>
          <p:spPr>
            <a:xfrm>
              <a:off x="836323" y="1813624"/>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txBox="1"/>
            <p:nvPr/>
          </p:nvSpPr>
          <p:spPr>
            <a:xfrm>
              <a:off x="836323" y="1813624"/>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a:solidFill>
                    <a:schemeClr val="dk1"/>
                  </a:solidFill>
                  <a:latin typeface="Century Gothic"/>
                  <a:ea typeface="Century Gothic"/>
                  <a:cs typeface="Century Gothic"/>
                  <a:sym typeface="Century Gothic"/>
                </a:rPr>
                <a:t>Manipulation &amp; Deepfake Threats: </a:t>
              </a:r>
              <a:r>
                <a:rPr b="0" i="0" lang="en-US" sz="1800">
                  <a:solidFill>
                    <a:schemeClr val="dk1"/>
                  </a:solidFill>
                  <a:latin typeface="Century Gothic"/>
                  <a:ea typeface="Century Gothic"/>
                  <a:cs typeface="Century Gothic"/>
                  <a:sym typeface="Century Gothic"/>
                </a:rPr>
                <a:t>AI-generated deepfakes can be used for fraud, misinformation, or identity theft. </a:t>
              </a:r>
              <a:endParaRPr sz="1800">
                <a:solidFill>
                  <a:schemeClr val="dk1"/>
                </a:solidFill>
                <a:latin typeface="Century Gothic"/>
                <a:ea typeface="Century Gothic"/>
                <a:cs typeface="Century Gothic"/>
                <a:sym typeface="Century Gothic"/>
              </a:endParaRPr>
            </a:p>
          </p:txBody>
        </p:sp>
        <p:sp>
          <p:nvSpPr>
            <p:cNvPr id="551" name="Google Shape;551;p14"/>
            <p:cNvSpPr/>
            <p:nvPr/>
          </p:nvSpPr>
          <p:spPr>
            <a:xfrm>
              <a:off x="0" y="2718736"/>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219037" y="2881656"/>
              <a:ext cx="398249" cy="39824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836323" y="2718736"/>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txBox="1"/>
            <p:nvPr/>
          </p:nvSpPr>
          <p:spPr>
            <a:xfrm>
              <a:off x="836323" y="2718736"/>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a:solidFill>
                    <a:schemeClr val="dk1"/>
                  </a:solidFill>
                  <a:latin typeface="Century Gothic"/>
                  <a:ea typeface="Century Gothic"/>
                  <a:cs typeface="Century Gothic"/>
                  <a:sym typeface="Century Gothic"/>
                </a:rPr>
                <a:t>Unreliable Decision-Making: </a:t>
              </a:r>
              <a:r>
                <a:rPr b="0" i="0" lang="en-US" sz="1800">
                  <a:solidFill>
                    <a:schemeClr val="dk1"/>
                  </a:solidFill>
                  <a:latin typeface="Century Gothic"/>
                  <a:ea typeface="Century Gothic"/>
                  <a:cs typeface="Century Gothic"/>
                  <a:sym typeface="Century Gothic"/>
                </a:rPr>
                <a:t>AI used in finance, hiring, or law enforcement without oversight can lead to wrong or unfair decisions. </a:t>
              </a:r>
              <a:endParaRPr sz="1800">
                <a:solidFill>
                  <a:schemeClr val="dk1"/>
                </a:solidFill>
                <a:latin typeface="Century Gothic"/>
                <a:ea typeface="Century Gothic"/>
                <a:cs typeface="Century Gothic"/>
                <a:sym typeface="Century Gothic"/>
              </a:endParaRPr>
            </a:p>
          </p:txBody>
        </p:sp>
        <p:sp>
          <p:nvSpPr>
            <p:cNvPr id="555" name="Google Shape;555;p14"/>
            <p:cNvSpPr/>
            <p:nvPr/>
          </p:nvSpPr>
          <p:spPr>
            <a:xfrm>
              <a:off x="0" y="3623848"/>
              <a:ext cx="10515600" cy="724089"/>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219037" y="3786768"/>
              <a:ext cx="398249" cy="39824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836323" y="3623848"/>
              <a:ext cx="9679276" cy="7240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txBox="1"/>
            <p:nvPr/>
          </p:nvSpPr>
          <p:spPr>
            <a:xfrm>
              <a:off x="836323" y="3623848"/>
              <a:ext cx="9679276" cy="724089"/>
            </a:xfrm>
            <a:prstGeom prst="rect">
              <a:avLst/>
            </a:prstGeom>
            <a:noFill/>
            <a:ln>
              <a:noFill/>
            </a:ln>
          </p:spPr>
          <p:txBody>
            <a:bodyPr anchorCtr="0" anchor="ctr" bIns="76625" lIns="76625" spcFirstLastPara="1" rIns="76625" wrap="square" tIns="76625">
              <a:noAutofit/>
            </a:bodyPr>
            <a:lstStyle/>
            <a:p>
              <a:pPr indent="0" lvl="0" marL="0" marR="0" rtl="0" algn="l">
                <a:lnSpc>
                  <a:spcPct val="100000"/>
                </a:lnSpc>
                <a:spcBef>
                  <a:spcPts val="0"/>
                </a:spcBef>
                <a:spcAft>
                  <a:spcPts val="0"/>
                </a:spcAft>
                <a:buClr>
                  <a:schemeClr val="dk1"/>
                </a:buClr>
                <a:buSzPts val="1800"/>
                <a:buFont typeface="Century Gothic"/>
                <a:buNone/>
              </a:pPr>
              <a:r>
                <a:rPr b="1" i="0" lang="en-US" sz="1800">
                  <a:solidFill>
                    <a:schemeClr val="dk1"/>
                  </a:solidFill>
                  <a:latin typeface="Century Gothic"/>
                  <a:ea typeface="Century Gothic"/>
                  <a:cs typeface="Century Gothic"/>
                  <a:sym typeface="Century Gothic"/>
                </a:rPr>
                <a:t>Non-Deterministic &amp; Unpredictable Behavior: </a:t>
              </a:r>
              <a:r>
                <a:rPr b="0" i="0" lang="en-US" sz="1800">
                  <a:solidFill>
                    <a:schemeClr val="dk1"/>
                  </a:solidFill>
                  <a:latin typeface="Century Gothic"/>
                  <a:ea typeface="Century Gothic"/>
                  <a:cs typeface="Century Gothic"/>
                  <a:sym typeface="Century Gothic"/>
                </a:rPr>
                <a:t>AI systems do not always generate consistent or reliable outputs</a:t>
              </a:r>
              <a:endParaRPr sz="1800">
                <a:solidFill>
                  <a:schemeClr val="dk1"/>
                </a:solidFill>
                <a:latin typeface="Century Gothic"/>
                <a:ea typeface="Century Gothic"/>
                <a:cs typeface="Century Gothic"/>
                <a:sym typeface="Century Gothic"/>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5"/>
          <p:cNvSpPr txBox="1"/>
          <p:nvPr/>
        </p:nvSpPr>
        <p:spPr>
          <a:xfrm>
            <a:off x="438539" y="799004"/>
            <a:ext cx="1146566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entury Gothic"/>
              <a:buNone/>
            </a:pPr>
            <a:r>
              <a:rPr b="0" i="0" lang="en-US" sz="1800" u="none" strike="noStrike">
                <a:solidFill>
                  <a:srgbClr val="000000"/>
                </a:solidFill>
                <a:latin typeface="Century Gothic"/>
                <a:ea typeface="Century Gothic"/>
                <a:cs typeface="Century Gothic"/>
                <a:sym typeface="Century Gothic"/>
              </a:rPr>
              <a:t>AI Trust Score helps reduce AI risks by evaluating models for vulnerabilities, such as bias, hallucinations, and security threats. It uses AI Scoring and guardrails to detect, prevent, and fix unsafe outputs, ensuring AI models remain reliable and compliant.</a:t>
            </a:r>
            <a:endParaRPr b="0" i="0" sz="1800" u="none" cap="none" strike="noStrike">
              <a:solidFill>
                <a:srgbClr val="000000"/>
              </a:solidFill>
              <a:latin typeface="Century Gothic"/>
              <a:ea typeface="Century Gothic"/>
              <a:cs typeface="Century Gothic"/>
              <a:sym typeface="Century Gothic"/>
            </a:endParaRPr>
          </a:p>
        </p:txBody>
      </p:sp>
      <p:grpSp>
        <p:nvGrpSpPr>
          <p:cNvPr id="565" name="Google Shape;565;p15"/>
          <p:cNvGrpSpPr/>
          <p:nvPr/>
        </p:nvGrpSpPr>
        <p:grpSpPr>
          <a:xfrm>
            <a:off x="331341" y="2014379"/>
            <a:ext cx="11551746" cy="4636907"/>
            <a:chOff x="331341" y="2014379"/>
            <a:chExt cx="11551746" cy="4636907"/>
          </a:xfrm>
        </p:grpSpPr>
        <p:grpSp>
          <p:nvGrpSpPr>
            <p:cNvPr id="566" name="Google Shape;566;p15"/>
            <p:cNvGrpSpPr/>
            <p:nvPr/>
          </p:nvGrpSpPr>
          <p:grpSpPr>
            <a:xfrm>
              <a:off x="331341" y="2014379"/>
              <a:ext cx="11551746" cy="2934379"/>
              <a:chOff x="331341" y="1949065"/>
              <a:chExt cx="11551746" cy="2934379"/>
            </a:xfrm>
          </p:grpSpPr>
          <p:sp>
            <p:nvSpPr>
              <p:cNvPr id="567" name="Google Shape;567;p15"/>
              <p:cNvSpPr/>
              <p:nvPr/>
            </p:nvSpPr>
            <p:spPr>
              <a:xfrm>
                <a:off x="2997546" y="2334568"/>
                <a:ext cx="1624006" cy="1638453"/>
              </a:xfrm>
              <a:custGeom>
                <a:rect b="b" l="l" r="r" t="t"/>
                <a:pathLst>
                  <a:path extrusionOk="0" h="6405" w="6405">
                    <a:moveTo>
                      <a:pt x="3203" y="1"/>
                    </a:moveTo>
                    <a:cubicBezTo>
                      <a:pt x="1438" y="1"/>
                      <a:pt x="0" y="1438"/>
                      <a:pt x="0" y="3202"/>
                    </a:cubicBezTo>
                    <a:cubicBezTo>
                      <a:pt x="0" y="4967"/>
                      <a:pt x="1438" y="6405"/>
                      <a:pt x="3203" y="6405"/>
                    </a:cubicBezTo>
                    <a:cubicBezTo>
                      <a:pt x="4967" y="6405"/>
                      <a:pt x="6404" y="4967"/>
                      <a:pt x="6404" y="3202"/>
                    </a:cubicBezTo>
                    <a:cubicBezTo>
                      <a:pt x="6404" y="1438"/>
                      <a:pt x="4967" y="1"/>
                      <a:pt x="3203" y="1"/>
                    </a:cubicBezTo>
                    <a:close/>
                  </a:path>
                </a:pathLst>
              </a:custGeom>
              <a:solidFill>
                <a:srgbClr val="03A4D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68" name="Google Shape;568;p15"/>
              <p:cNvSpPr/>
              <p:nvPr/>
            </p:nvSpPr>
            <p:spPr>
              <a:xfrm>
                <a:off x="2615439" y="1949065"/>
                <a:ext cx="2387962" cy="2934379"/>
              </a:xfrm>
              <a:custGeom>
                <a:rect b="b" l="l" r="r" t="t"/>
                <a:pathLst>
                  <a:path extrusionOk="0" h="11471" w="9418">
                    <a:moveTo>
                      <a:pt x="4710" y="1"/>
                    </a:moveTo>
                    <a:cubicBezTo>
                      <a:pt x="2112" y="1"/>
                      <a:pt x="0" y="2112"/>
                      <a:pt x="0" y="4709"/>
                    </a:cubicBezTo>
                    <a:cubicBezTo>
                      <a:pt x="0" y="4819"/>
                      <a:pt x="80" y="4898"/>
                      <a:pt x="189" y="4898"/>
                    </a:cubicBezTo>
                    <a:cubicBezTo>
                      <a:pt x="288" y="4898"/>
                      <a:pt x="377" y="4819"/>
                      <a:pt x="377" y="4709"/>
                    </a:cubicBezTo>
                    <a:cubicBezTo>
                      <a:pt x="377" y="2321"/>
                      <a:pt x="2320" y="378"/>
                      <a:pt x="4710" y="378"/>
                    </a:cubicBezTo>
                    <a:cubicBezTo>
                      <a:pt x="7098" y="378"/>
                      <a:pt x="9041" y="2321"/>
                      <a:pt x="9041" y="4709"/>
                    </a:cubicBezTo>
                    <a:cubicBezTo>
                      <a:pt x="9041" y="7099"/>
                      <a:pt x="7098" y="9042"/>
                      <a:pt x="4710" y="9042"/>
                    </a:cubicBezTo>
                    <a:cubicBezTo>
                      <a:pt x="4600" y="9042"/>
                      <a:pt x="4521" y="9121"/>
                      <a:pt x="4521" y="9230"/>
                    </a:cubicBezTo>
                    <a:lnTo>
                      <a:pt x="4521" y="10816"/>
                    </a:lnTo>
                    <a:lnTo>
                      <a:pt x="3758" y="10062"/>
                    </a:lnTo>
                    <a:cubicBezTo>
                      <a:pt x="3723" y="10023"/>
                      <a:pt x="3676" y="10003"/>
                      <a:pt x="3627" y="10003"/>
                    </a:cubicBezTo>
                    <a:cubicBezTo>
                      <a:pt x="3579" y="10003"/>
                      <a:pt x="3530" y="10023"/>
                      <a:pt x="3490" y="10062"/>
                    </a:cubicBezTo>
                    <a:cubicBezTo>
                      <a:pt x="3421" y="10132"/>
                      <a:pt x="3421" y="10251"/>
                      <a:pt x="3490" y="10330"/>
                    </a:cubicBezTo>
                    <a:lnTo>
                      <a:pt x="4580" y="11421"/>
                    </a:lnTo>
                    <a:cubicBezTo>
                      <a:pt x="4620" y="11450"/>
                      <a:pt x="4670" y="11470"/>
                      <a:pt x="4710" y="11470"/>
                    </a:cubicBezTo>
                    <a:cubicBezTo>
                      <a:pt x="4759" y="11470"/>
                      <a:pt x="4809" y="11450"/>
                      <a:pt x="4848" y="11421"/>
                    </a:cubicBezTo>
                    <a:lnTo>
                      <a:pt x="5939" y="10330"/>
                    </a:lnTo>
                    <a:cubicBezTo>
                      <a:pt x="6008" y="10251"/>
                      <a:pt x="6008" y="10132"/>
                      <a:pt x="5939" y="10062"/>
                    </a:cubicBezTo>
                    <a:cubicBezTo>
                      <a:pt x="5899" y="10023"/>
                      <a:pt x="5850" y="10003"/>
                      <a:pt x="5801" y="10003"/>
                    </a:cubicBezTo>
                    <a:cubicBezTo>
                      <a:pt x="5753" y="10003"/>
                      <a:pt x="5706" y="10023"/>
                      <a:pt x="5671" y="10062"/>
                    </a:cubicBezTo>
                    <a:lnTo>
                      <a:pt x="4898" y="10826"/>
                    </a:lnTo>
                    <a:lnTo>
                      <a:pt x="4898" y="9418"/>
                    </a:lnTo>
                    <a:cubicBezTo>
                      <a:pt x="7406" y="9319"/>
                      <a:pt x="9418" y="7247"/>
                      <a:pt x="9418" y="4709"/>
                    </a:cubicBezTo>
                    <a:cubicBezTo>
                      <a:pt x="9418" y="4253"/>
                      <a:pt x="9349" y="3808"/>
                      <a:pt x="9230" y="3381"/>
                    </a:cubicBezTo>
                    <a:cubicBezTo>
                      <a:pt x="8655" y="1428"/>
                      <a:pt x="6851" y="1"/>
                      <a:pt x="4710" y="1"/>
                    </a:cubicBezTo>
                    <a:close/>
                  </a:path>
                </a:pathLst>
              </a:custGeom>
              <a:solidFill>
                <a:srgbClr val="03A4D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69" name="Google Shape;569;p15"/>
              <p:cNvSpPr txBox="1"/>
              <p:nvPr/>
            </p:nvSpPr>
            <p:spPr>
              <a:xfrm>
                <a:off x="3130083" y="2973891"/>
                <a:ext cx="1368000" cy="371033"/>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Bias </a:t>
                </a:r>
                <a:endParaRPr/>
              </a:p>
              <a:p>
                <a:pPr indent="0" lvl="0" marL="0" marR="0" rtl="0" algn="ctr">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&amp; </a:t>
                </a:r>
                <a:endParaRPr/>
              </a:p>
              <a:p>
                <a:pPr indent="0" lvl="0" marL="0" marR="0" rtl="0" algn="ctr">
                  <a:spcBef>
                    <a:spcPts val="0"/>
                  </a:spcBef>
                  <a:spcAft>
                    <a:spcPts val="0"/>
                  </a:spcAft>
                  <a:buNone/>
                </a:pPr>
                <a:r>
                  <a:rPr b="1" i="0" lang="en-US" sz="1800" u="none" cap="none" strike="noStrike">
                    <a:solidFill>
                      <a:schemeClr val="lt1"/>
                    </a:solidFill>
                    <a:latin typeface="Century Gothic"/>
                    <a:ea typeface="Century Gothic"/>
                    <a:cs typeface="Century Gothic"/>
                    <a:sym typeface="Century Gothic"/>
                  </a:rPr>
                  <a:t>Fairness</a:t>
                </a:r>
                <a:endParaRPr b="1" sz="1800">
                  <a:solidFill>
                    <a:schemeClr val="lt1"/>
                  </a:solidFill>
                  <a:latin typeface="Century Gothic"/>
                  <a:ea typeface="Century Gothic"/>
                  <a:cs typeface="Century Gothic"/>
                  <a:sym typeface="Century Gothic"/>
                </a:endParaRPr>
              </a:p>
            </p:txBody>
          </p:sp>
          <p:sp>
            <p:nvSpPr>
              <p:cNvPr id="570" name="Google Shape;570;p15"/>
              <p:cNvSpPr/>
              <p:nvPr/>
            </p:nvSpPr>
            <p:spPr>
              <a:xfrm>
                <a:off x="4955492" y="1949065"/>
                <a:ext cx="2340293" cy="2934379"/>
              </a:xfrm>
              <a:custGeom>
                <a:rect b="b" l="l" r="r" t="t"/>
                <a:pathLst>
                  <a:path extrusionOk="0" h="11471" w="9230">
                    <a:moveTo>
                      <a:pt x="4521" y="1"/>
                    </a:moveTo>
                    <a:cubicBezTo>
                      <a:pt x="2380" y="1"/>
                      <a:pt x="576" y="1428"/>
                      <a:pt x="1" y="3381"/>
                    </a:cubicBezTo>
                    <a:cubicBezTo>
                      <a:pt x="120" y="3808"/>
                      <a:pt x="189" y="4253"/>
                      <a:pt x="189" y="4709"/>
                    </a:cubicBezTo>
                    <a:cubicBezTo>
                      <a:pt x="189" y="2321"/>
                      <a:pt x="2132" y="378"/>
                      <a:pt x="4521" y="378"/>
                    </a:cubicBezTo>
                    <a:cubicBezTo>
                      <a:pt x="6910" y="378"/>
                      <a:pt x="8853" y="2321"/>
                      <a:pt x="8853" y="4709"/>
                    </a:cubicBezTo>
                    <a:cubicBezTo>
                      <a:pt x="8853" y="7099"/>
                      <a:pt x="6910" y="9042"/>
                      <a:pt x="4521" y="9042"/>
                    </a:cubicBezTo>
                    <a:cubicBezTo>
                      <a:pt x="4412" y="9042"/>
                      <a:pt x="4333" y="9121"/>
                      <a:pt x="4333" y="9230"/>
                    </a:cubicBezTo>
                    <a:lnTo>
                      <a:pt x="4333" y="10816"/>
                    </a:lnTo>
                    <a:lnTo>
                      <a:pt x="3570" y="10062"/>
                    </a:lnTo>
                    <a:cubicBezTo>
                      <a:pt x="3535" y="10023"/>
                      <a:pt x="3488" y="10003"/>
                      <a:pt x="3439" y="10003"/>
                    </a:cubicBezTo>
                    <a:cubicBezTo>
                      <a:pt x="3391" y="10003"/>
                      <a:pt x="3341" y="10023"/>
                      <a:pt x="3302" y="10062"/>
                    </a:cubicBezTo>
                    <a:cubicBezTo>
                      <a:pt x="3233" y="10132"/>
                      <a:pt x="3233" y="10251"/>
                      <a:pt x="3302" y="10330"/>
                    </a:cubicBezTo>
                    <a:lnTo>
                      <a:pt x="4392" y="11421"/>
                    </a:lnTo>
                    <a:cubicBezTo>
                      <a:pt x="4432" y="11450"/>
                      <a:pt x="4482" y="11470"/>
                      <a:pt x="4531" y="11470"/>
                    </a:cubicBezTo>
                    <a:cubicBezTo>
                      <a:pt x="4581" y="11470"/>
                      <a:pt x="4630" y="11450"/>
                      <a:pt x="4660" y="11421"/>
                    </a:cubicBezTo>
                    <a:lnTo>
                      <a:pt x="5751" y="10330"/>
                    </a:lnTo>
                    <a:cubicBezTo>
                      <a:pt x="5820" y="10251"/>
                      <a:pt x="5820" y="10132"/>
                      <a:pt x="5751" y="10062"/>
                    </a:cubicBezTo>
                    <a:cubicBezTo>
                      <a:pt x="5711" y="10023"/>
                      <a:pt x="5661" y="10003"/>
                      <a:pt x="5613" y="10003"/>
                    </a:cubicBezTo>
                    <a:cubicBezTo>
                      <a:pt x="5565" y="10003"/>
                      <a:pt x="5517" y="10023"/>
                      <a:pt x="5483" y="10062"/>
                    </a:cubicBezTo>
                    <a:lnTo>
                      <a:pt x="4709" y="10836"/>
                    </a:lnTo>
                    <a:lnTo>
                      <a:pt x="4709" y="9418"/>
                    </a:lnTo>
                    <a:cubicBezTo>
                      <a:pt x="7198" y="9319"/>
                      <a:pt x="9200" y="7277"/>
                      <a:pt x="9230" y="4769"/>
                    </a:cubicBezTo>
                    <a:lnTo>
                      <a:pt x="9230" y="4709"/>
                    </a:lnTo>
                    <a:cubicBezTo>
                      <a:pt x="9230" y="4253"/>
                      <a:pt x="9170" y="3817"/>
                      <a:pt x="9042" y="3401"/>
                    </a:cubicBezTo>
                    <a:cubicBezTo>
                      <a:pt x="8476" y="1438"/>
                      <a:pt x="6663" y="1"/>
                      <a:pt x="4521" y="1"/>
                    </a:cubicBezTo>
                    <a:close/>
                  </a:path>
                </a:pathLst>
              </a:custGeom>
              <a:solidFill>
                <a:srgbClr val="0087D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71" name="Google Shape;571;p15"/>
              <p:cNvSpPr/>
              <p:nvPr/>
            </p:nvSpPr>
            <p:spPr>
              <a:xfrm>
                <a:off x="5289930" y="2334568"/>
                <a:ext cx="1623753" cy="1638453"/>
              </a:xfrm>
              <a:custGeom>
                <a:rect b="b" l="l" r="r" t="t"/>
                <a:pathLst>
                  <a:path extrusionOk="0" h="6405" w="6404">
                    <a:moveTo>
                      <a:pt x="3202" y="1"/>
                    </a:moveTo>
                    <a:cubicBezTo>
                      <a:pt x="1438" y="1"/>
                      <a:pt x="0" y="1438"/>
                      <a:pt x="0" y="3202"/>
                    </a:cubicBezTo>
                    <a:cubicBezTo>
                      <a:pt x="0" y="4967"/>
                      <a:pt x="1438" y="6405"/>
                      <a:pt x="3202" y="6405"/>
                    </a:cubicBezTo>
                    <a:cubicBezTo>
                      <a:pt x="4967" y="6405"/>
                      <a:pt x="6404" y="4967"/>
                      <a:pt x="6404" y="3202"/>
                    </a:cubicBezTo>
                    <a:cubicBezTo>
                      <a:pt x="6404" y="1438"/>
                      <a:pt x="4967" y="1"/>
                      <a:pt x="3202" y="1"/>
                    </a:cubicBezTo>
                    <a:close/>
                  </a:path>
                </a:pathLst>
              </a:custGeom>
              <a:solidFill>
                <a:srgbClr val="0087D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72" name="Google Shape;572;p15"/>
              <p:cNvSpPr txBox="1"/>
              <p:nvPr/>
            </p:nvSpPr>
            <p:spPr>
              <a:xfrm>
                <a:off x="5422098" y="2973891"/>
                <a:ext cx="1368000" cy="371033"/>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i="0" lang="en-US" sz="1800" u="none" strike="noStrike">
                    <a:solidFill>
                      <a:schemeClr val="lt1"/>
                    </a:solidFill>
                    <a:latin typeface="Century Gothic"/>
                    <a:ea typeface="Century Gothic"/>
                    <a:cs typeface="Century Gothic"/>
                    <a:sym typeface="Century Gothic"/>
                  </a:rPr>
                  <a:t>Toxicity </a:t>
                </a:r>
                <a:endParaRPr/>
              </a:p>
              <a:p>
                <a:pPr indent="0" lvl="0" marL="0" marR="0" rtl="0" algn="ctr">
                  <a:spcBef>
                    <a:spcPts val="0"/>
                  </a:spcBef>
                  <a:spcAft>
                    <a:spcPts val="0"/>
                  </a:spcAft>
                  <a:buNone/>
                </a:pPr>
                <a:r>
                  <a:rPr b="1" i="0" lang="en-US" sz="1800" u="none" strike="noStrike">
                    <a:solidFill>
                      <a:schemeClr val="lt1"/>
                    </a:solidFill>
                    <a:latin typeface="Century Gothic"/>
                    <a:ea typeface="Century Gothic"/>
                    <a:cs typeface="Century Gothic"/>
                    <a:sym typeface="Century Gothic"/>
                  </a:rPr>
                  <a:t>&amp; </a:t>
                </a:r>
                <a:endParaRPr/>
              </a:p>
              <a:p>
                <a:pPr indent="0" lvl="0" marL="0" marR="0" rtl="0" algn="ctr">
                  <a:spcBef>
                    <a:spcPts val="0"/>
                  </a:spcBef>
                  <a:spcAft>
                    <a:spcPts val="0"/>
                  </a:spcAft>
                  <a:buNone/>
                </a:pPr>
                <a:r>
                  <a:rPr b="1" i="0" lang="en-US" sz="1800" u="none" strike="noStrike">
                    <a:solidFill>
                      <a:schemeClr val="lt1"/>
                    </a:solidFill>
                    <a:latin typeface="Century Gothic"/>
                    <a:ea typeface="Century Gothic"/>
                    <a:cs typeface="Century Gothic"/>
                    <a:sym typeface="Century Gothic"/>
                  </a:rPr>
                  <a:t>Safety</a:t>
                </a:r>
                <a:endParaRPr b="1" sz="1800">
                  <a:solidFill>
                    <a:schemeClr val="lt1"/>
                  </a:solidFill>
                  <a:latin typeface="Century Gothic"/>
                  <a:ea typeface="Century Gothic"/>
                  <a:cs typeface="Century Gothic"/>
                  <a:sym typeface="Century Gothic"/>
                </a:endParaRPr>
              </a:p>
            </p:txBody>
          </p:sp>
          <p:sp>
            <p:nvSpPr>
              <p:cNvPr id="573" name="Google Shape;573;p15"/>
              <p:cNvSpPr/>
              <p:nvPr/>
            </p:nvSpPr>
            <p:spPr>
              <a:xfrm>
                <a:off x="7247875" y="1949065"/>
                <a:ext cx="2342829" cy="2934379"/>
              </a:xfrm>
              <a:custGeom>
                <a:rect b="b" l="l" r="r" t="t"/>
                <a:pathLst>
                  <a:path extrusionOk="0" h="11471" w="9240">
                    <a:moveTo>
                      <a:pt x="4531" y="1"/>
                    </a:moveTo>
                    <a:cubicBezTo>
                      <a:pt x="2389" y="1"/>
                      <a:pt x="576" y="1438"/>
                      <a:pt x="1" y="3401"/>
                    </a:cubicBezTo>
                    <a:cubicBezTo>
                      <a:pt x="129" y="3817"/>
                      <a:pt x="189" y="4253"/>
                      <a:pt x="189" y="4709"/>
                    </a:cubicBezTo>
                    <a:lnTo>
                      <a:pt x="189" y="4769"/>
                    </a:lnTo>
                    <a:cubicBezTo>
                      <a:pt x="199" y="4749"/>
                      <a:pt x="199" y="4729"/>
                      <a:pt x="199" y="4709"/>
                    </a:cubicBezTo>
                    <a:cubicBezTo>
                      <a:pt x="199" y="2321"/>
                      <a:pt x="2142" y="378"/>
                      <a:pt x="4531" y="378"/>
                    </a:cubicBezTo>
                    <a:cubicBezTo>
                      <a:pt x="6920" y="378"/>
                      <a:pt x="8863" y="2321"/>
                      <a:pt x="8863" y="4709"/>
                    </a:cubicBezTo>
                    <a:cubicBezTo>
                      <a:pt x="8863" y="7099"/>
                      <a:pt x="6920" y="9042"/>
                      <a:pt x="4531" y="9042"/>
                    </a:cubicBezTo>
                    <a:cubicBezTo>
                      <a:pt x="4422" y="9042"/>
                      <a:pt x="4343" y="9121"/>
                      <a:pt x="4343" y="9230"/>
                    </a:cubicBezTo>
                    <a:lnTo>
                      <a:pt x="4343" y="10826"/>
                    </a:lnTo>
                    <a:lnTo>
                      <a:pt x="3579" y="10062"/>
                    </a:lnTo>
                    <a:cubicBezTo>
                      <a:pt x="3539" y="10023"/>
                      <a:pt x="3490" y="10003"/>
                      <a:pt x="3441" y="10003"/>
                    </a:cubicBezTo>
                    <a:cubicBezTo>
                      <a:pt x="3393" y="10003"/>
                      <a:pt x="3346" y="10023"/>
                      <a:pt x="3312" y="10062"/>
                    </a:cubicBezTo>
                    <a:cubicBezTo>
                      <a:pt x="3232" y="10132"/>
                      <a:pt x="3232" y="10251"/>
                      <a:pt x="3312" y="10330"/>
                    </a:cubicBezTo>
                    <a:lnTo>
                      <a:pt x="4392" y="11421"/>
                    </a:lnTo>
                    <a:cubicBezTo>
                      <a:pt x="4431" y="11450"/>
                      <a:pt x="4481" y="11470"/>
                      <a:pt x="4531" y="11470"/>
                    </a:cubicBezTo>
                    <a:cubicBezTo>
                      <a:pt x="4581" y="11470"/>
                      <a:pt x="4630" y="11450"/>
                      <a:pt x="4660" y="11421"/>
                    </a:cubicBezTo>
                    <a:lnTo>
                      <a:pt x="5750" y="10330"/>
                    </a:lnTo>
                    <a:cubicBezTo>
                      <a:pt x="5830" y="10251"/>
                      <a:pt x="5830" y="10132"/>
                      <a:pt x="5750" y="10062"/>
                    </a:cubicBezTo>
                    <a:cubicBezTo>
                      <a:pt x="5715" y="10023"/>
                      <a:pt x="5668" y="10003"/>
                      <a:pt x="5620" y="10003"/>
                    </a:cubicBezTo>
                    <a:cubicBezTo>
                      <a:pt x="5571" y="10003"/>
                      <a:pt x="5522" y="10023"/>
                      <a:pt x="5482" y="10062"/>
                    </a:cubicBezTo>
                    <a:lnTo>
                      <a:pt x="4719" y="10826"/>
                    </a:lnTo>
                    <a:lnTo>
                      <a:pt x="4719" y="9418"/>
                    </a:lnTo>
                    <a:cubicBezTo>
                      <a:pt x="7227" y="9319"/>
                      <a:pt x="9240" y="7247"/>
                      <a:pt x="9240" y="4709"/>
                    </a:cubicBezTo>
                    <a:cubicBezTo>
                      <a:pt x="9240" y="4253"/>
                      <a:pt x="9170" y="3808"/>
                      <a:pt x="9051" y="3381"/>
                    </a:cubicBezTo>
                    <a:cubicBezTo>
                      <a:pt x="8476" y="1428"/>
                      <a:pt x="6672" y="1"/>
                      <a:pt x="4531" y="1"/>
                    </a:cubicBezTo>
                    <a:close/>
                  </a:path>
                </a:pathLst>
              </a:custGeom>
              <a:solidFill>
                <a:srgbClr val="0264C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74" name="Google Shape;574;p15"/>
              <p:cNvSpPr/>
              <p:nvPr/>
            </p:nvSpPr>
            <p:spPr>
              <a:xfrm>
                <a:off x="7584848" y="2334568"/>
                <a:ext cx="1623753" cy="1638453"/>
              </a:xfrm>
              <a:custGeom>
                <a:rect b="b" l="l" r="r" t="t"/>
                <a:pathLst>
                  <a:path extrusionOk="0" h="6405" w="6404">
                    <a:moveTo>
                      <a:pt x="3202" y="1"/>
                    </a:moveTo>
                    <a:cubicBezTo>
                      <a:pt x="1437" y="1"/>
                      <a:pt x="0" y="1438"/>
                      <a:pt x="0" y="3202"/>
                    </a:cubicBezTo>
                    <a:cubicBezTo>
                      <a:pt x="0" y="4967"/>
                      <a:pt x="1437" y="6405"/>
                      <a:pt x="3202" y="6405"/>
                    </a:cubicBezTo>
                    <a:cubicBezTo>
                      <a:pt x="4966" y="6405"/>
                      <a:pt x="6404" y="4967"/>
                      <a:pt x="6404" y="3202"/>
                    </a:cubicBezTo>
                    <a:cubicBezTo>
                      <a:pt x="6404" y="1438"/>
                      <a:pt x="4966" y="1"/>
                      <a:pt x="3202" y="1"/>
                    </a:cubicBezTo>
                    <a:close/>
                  </a:path>
                </a:pathLst>
              </a:custGeom>
              <a:solidFill>
                <a:srgbClr val="0264C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75" name="Google Shape;575;p15"/>
              <p:cNvSpPr txBox="1"/>
              <p:nvPr/>
            </p:nvSpPr>
            <p:spPr>
              <a:xfrm>
                <a:off x="7496397" y="2884715"/>
                <a:ext cx="1821774" cy="547295"/>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i="0" lang="en-US" sz="1800" u="none" strike="noStrike">
                    <a:solidFill>
                      <a:schemeClr val="lt1"/>
                    </a:solidFill>
                    <a:latin typeface="Century Gothic"/>
                    <a:ea typeface="Century Gothic"/>
                    <a:cs typeface="Century Gothic"/>
                    <a:sym typeface="Century Gothic"/>
                  </a:rPr>
                  <a:t>Explainability &amp; Transparency</a:t>
                </a:r>
                <a:endParaRPr b="1" sz="1800">
                  <a:solidFill>
                    <a:schemeClr val="lt1"/>
                  </a:solidFill>
                  <a:latin typeface="Century Gothic"/>
                  <a:ea typeface="Century Gothic"/>
                  <a:cs typeface="Century Gothic"/>
                  <a:sym typeface="Century Gothic"/>
                </a:endParaRPr>
              </a:p>
            </p:txBody>
          </p:sp>
          <p:sp>
            <p:nvSpPr>
              <p:cNvPr id="576" name="Google Shape;576;p15"/>
              <p:cNvSpPr/>
              <p:nvPr/>
            </p:nvSpPr>
            <p:spPr>
              <a:xfrm>
                <a:off x="9542540" y="1949065"/>
                <a:ext cx="2340547" cy="2934379"/>
              </a:xfrm>
              <a:custGeom>
                <a:rect b="b" l="l" r="r" t="t"/>
                <a:pathLst>
                  <a:path extrusionOk="0" h="11471" w="9231">
                    <a:moveTo>
                      <a:pt x="4521" y="1"/>
                    </a:moveTo>
                    <a:cubicBezTo>
                      <a:pt x="2380" y="1"/>
                      <a:pt x="576" y="1428"/>
                      <a:pt x="1" y="3381"/>
                    </a:cubicBezTo>
                    <a:cubicBezTo>
                      <a:pt x="120" y="3808"/>
                      <a:pt x="190" y="4253"/>
                      <a:pt x="190" y="4709"/>
                    </a:cubicBezTo>
                    <a:cubicBezTo>
                      <a:pt x="190" y="2321"/>
                      <a:pt x="2133" y="378"/>
                      <a:pt x="4521" y="378"/>
                    </a:cubicBezTo>
                    <a:cubicBezTo>
                      <a:pt x="6911" y="378"/>
                      <a:pt x="8854" y="2321"/>
                      <a:pt x="8854" y="4709"/>
                    </a:cubicBezTo>
                    <a:cubicBezTo>
                      <a:pt x="8854" y="7099"/>
                      <a:pt x="6911" y="9042"/>
                      <a:pt x="4521" y="9042"/>
                    </a:cubicBezTo>
                    <a:cubicBezTo>
                      <a:pt x="4413" y="9042"/>
                      <a:pt x="4333" y="9121"/>
                      <a:pt x="4333" y="9230"/>
                    </a:cubicBezTo>
                    <a:lnTo>
                      <a:pt x="4333" y="10826"/>
                    </a:lnTo>
                    <a:lnTo>
                      <a:pt x="3570" y="10062"/>
                    </a:lnTo>
                    <a:cubicBezTo>
                      <a:pt x="3530" y="10023"/>
                      <a:pt x="3480" y="10003"/>
                      <a:pt x="3431" y="10003"/>
                    </a:cubicBezTo>
                    <a:cubicBezTo>
                      <a:pt x="3381" y="10003"/>
                      <a:pt x="3332" y="10023"/>
                      <a:pt x="3292" y="10062"/>
                    </a:cubicBezTo>
                    <a:cubicBezTo>
                      <a:pt x="3223" y="10132"/>
                      <a:pt x="3223" y="10251"/>
                      <a:pt x="3292" y="10330"/>
                    </a:cubicBezTo>
                    <a:lnTo>
                      <a:pt x="4383" y="11421"/>
                    </a:lnTo>
                    <a:cubicBezTo>
                      <a:pt x="4422" y="11450"/>
                      <a:pt x="4472" y="11470"/>
                      <a:pt x="4521" y="11470"/>
                    </a:cubicBezTo>
                    <a:cubicBezTo>
                      <a:pt x="4571" y="11470"/>
                      <a:pt x="4620" y="11450"/>
                      <a:pt x="4651" y="11421"/>
                    </a:cubicBezTo>
                    <a:lnTo>
                      <a:pt x="5741" y="10330"/>
                    </a:lnTo>
                    <a:cubicBezTo>
                      <a:pt x="5810" y="10251"/>
                      <a:pt x="5810" y="10132"/>
                      <a:pt x="5741" y="10062"/>
                    </a:cubicBezTo>
                    <a:cubicBezTo>
                      <a:pt x="5701" y="10023"/>
                      <a:pt x="5652" y="10003"/>
                      <a:pt x="5603" y="10003"/>
                    </a:cubicBezTo>
                    <a:cubicBezTo>
                      <a:pt x="5555" y="10003"/>
                      <a:pt x="5508" y="10023"/>
                      <a:pt x="5473" y="10062"/>
                    </a:cubicBezTo>
                    <a:lnTo>
                      <a:pt x="4710" y="10826"/>
                    </a:lnTo>
                    <a:lnTo>
                      <a:pt x="4710" y="9418"/>
                    </a:lnTo>
                    <a:cubicBezTo>
                      <a:pt x="7218" y="9319"/>
                      <a:pt x="9230" y="7247"/>
                      <a:pt x="9230" y="4709"/>
                    </a:cubicBezTo>
                    <a:cubicBezTo>
                      <a:pt x="9230" y="2112"/>
                      <a:pt x="7119" y="1"/>
                      <a:pt x="4521" y="1"/>
                    </a:cubicBezTo>
                    <a:close/>
                  </a:path>
                </a:pathLst>
              </a:custGeom>
              <a:solidFill>
                <a:srgbClr val="024C9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77" name="Google Shape;577;p15"/>
              <p:cNvSpPr/>
              <p:nvPr/>
            </p:nvSpPr>
            <p:spPr>
              <a:xfrm>
                <a:off x="9876977" y="2334568"/>
                <a:ext cx="1624006" cy="1638453"/>
              </a:xfrm>
              <a:custGeom>
                <a:rect b="b" l="l" r="r" t="t"/>
                <a:pathLst>
                  <a:path extrusionOk="0" h="6405" w="6405">
                    <a:moveTo>
                      <a:pt x="3202" y="1"/>
                    </a:moveTo>
                    <a:cubicBezTo>
                      <a:pt x="1438" y="1"/>
                      <a:pt x="1" y="1438"/>
                      <a:pt x="1" y="3202"/>
                    </a:cubicBezTo>
                    <a:cubicBezTo>
                      <a:pt x="1" y="4967"/>
                      <a:pt x="1438" y="6405"/>
                      <a:pt x="3202" y="6405"/>
                    </a:cubicBezTo>
                    <a:cubicBezTo>
                      <a:pt x="4967" y="6405"/>
                      <a:pt x="6405" y="4967"/>
                      <a:pt x="6405" y="3202"/>
                    </a:cubicBezTo>
                    <a:cubicBezTo>
                      <a:pt x="6405" y="1438"/>
                      <a:pt x="4967" y="1"/>
                      <a:pt x="3202" y="1"/>
                    </a:cubicBezTo>
                    <a:close/>
                  </a:path>
                </a:pathLst>
              </a:custGeom>
              <a:solidFill>
                <a:srgbClr val="024C9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sp>
            <p:nvSpPr>
              <p:cNvPr id="578" name="Google Shape;578;p15"/>
              <p:cNvSpPr txBox="1"/>
              <p:nvPr/>
            </p:nvSpPr>
            <p:spPr>
              <a:xfrm>
                <a:off x="9853726" y="2973891"/>
                <a:ext cx="1701935" cy="371033"/>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b="1" i="0" lang="en-US" sz="1800" u="none" strike="noStrike">
                    <a:solidFill>
                      <a:schemeClr val="lt1"/>
                    </a:solidFill>
                    <a:latin typeface="Century Gothic"/>
                    <a:ea typeface="Century Gothic"/>
                    <a:cs typeface="Century Gothic"/>
                    <a:sym typeface="Century Gothic"/>
                  </a:rPr>
                  <a:t>Compliance </a:t>
                </a:r>
                <a:endParaRPr/>
              </a:p>
              <a:p>
                <a:pPr indent="0" lvl="0" marL="0" marR="0" rtl="0" algn="ctr">
                  <a:spcBef>
                    <a:spcPts val="0"/>
                  </a:spcBef>
                  <a:spcAft>
                    <a:spcPts val="0"/>
                  </a:spcAft>
                  <a:buNone/>
                </a:pPr>
                <a:r>
                  <a:rPr b="1" i="0" lang="en-US" sz="1800" u="none" strike="noStrike">
                    <a:solidFill>
                      <a:schemeClr val="lt1"/>
                    </a:solidFill>
                    <a:latin typeface="Century Gothic"/>
                    <a:ea typeface="Century Gothic"/>
                    <a:cs typeface="Century Gothic"/>
                    <a:sym typeface="Century Gothic"/>
                  </a:rPr>
                  <a:t>&amp; </a:t>
                </a:r>
                <a:endParaRPr/>
              </a:p>
              <a:p>
                <a:pPr indent="0" lvl="0" marL="0" marR="0" rtl="0" algn="ctr">
                  <a:spcBef>
                    <a:spcPts val="0"/>
                  </a:spcBef>
                  <a:spcAft>
                    <a:spcPts val="0"/>
                  </a:spcAft>
                  <a:buNone/>
                </a:pPr>
                <a:r>
                  <a:rPr b="1" i="0" lang="en-US" sz="1800" u="none" strike="noStrike">
                    <a:solidFill>
                      <a:schemeClr val="lt1"/>
                    </a:solidFill>
                    <a:latin typeface="Century Gothic"/>
                    <a:ea typeface="Century Gothic"/>
                    <a:cs typeface="Century Gothic"/>
                    <a:sym typeface="Century Gothic"/>
                  </a:rPr>
                  <a:t>Governance</a:t>
                </a:r>
                <a:endParaRPr b="1" sz="1800">
                  <a:solidFill>
                    <a:schemeClr val="lt1"/>
                  </a:solidFill>
                  <a:latin typeface="Century Gothic"/>
                  <a:ea typeface="Century Gothic"/>
                  <a:cs typeface="Century Gothic"/>
                  <a:sym typeface="Century Gothic"/>
                </a:endParaRPr>
              </a:p>
            </p:txBody>
          </p:sp>
          <p:sp>
            <p:nvSpPr>
              <p:cNvPr id="579" name="Google Shape;579;p15"/>
              <p:cNvSpPr/>
              <p:nvPr/>
            </p:nvSpPr>
            <p:spPr>
              <a:xfrm>
                <a:off x="713448" y="2334569"/>
                <a:ext cx="1624006" cy="1638453"/>
              </a:xfrm>
              <a:custGeom>
                <a:rect b="b" l="l" r="r" t="t"/>
                <a:pathLst>
                  <a:path extrusionOk="0" h="6405" w="6405">
                    <a:moveTo>
                      <a:pt x="3203" y="1"/>
                    </a:moveTo>
                    <a:cubicBezTo>
                      <a:pt x="1438" y="1"/>
                      <a:pt x="0" y="1438"/>
                      <a:pt x="0" y="3202"/>
                    </a:cubicBezTo>
                    <a:cubicBezTo>
                      <a:pt x="0" y="4967"/>
                      <a:pt x="1438" y="6405"/>
                      <a:pt x="3203" y="6405"/>
                    </a:cubicBezTo>
                    <a:cubicBezTo>
                      <a:pt x="4967" y="6405"/>
                      <a:pt x="6404" y="4967"/>
                      <a:pt x="6404" y="3202"/>
                    </a:cubicBezTo>
                    <a:cubicBezTo>
                      <a:pt x="6404" y="1438"/>
                      <a:pt x="4967" y="1"/>
                      <a:pt x="3203" y="1"/>
                    </a:cubicBezTo>
                    <a:close/>
                  </a:path>
                </a:pathLst>
              </a:custGeom>
              <a:solidFill>
                <a:srgbClr val="1AC3E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chemeClr val="lt1"/>
                  </a:buClr>
                  <a:buSzPts val="1800"/>
                  <a:buFont typeface="Century Gothic"/>
                  <a:buNone/>
                </a:pPr>
                <a:r>
                  <a:rPr b="1" i="0" lang="en-US" sz="1800" u="none" strike="noStrike">
                    <a:solidFill>
                      <a:schemeClr val="lt1"/>
                    </a:solidFill>
                    <a:latin typeface="Century Gothic"/>
                    <a:ea typeface="Century Gothic"/>
                    <a:cs typeface="Century Gothic"/>
                    <a:sym typeface="Century Gothic"/>
                  </a:rPr>
                  <a:t>Accuracy </a:t>
                </a:r>
                <a:endParaRPr/>
              </a:p>
              <a:p>
                <a:pPr indent="0" lvl="0" marL="0" marR="0" rtl="0" algn="ctr">
                  <a:lnSpc>
                    <a:spcPct val="100000"/>
                  </a:lnSpc>
                  <a:spcBef>
                    <a:spcPts val="0"/>
                  </a:spcBef>
                  <a:spcAft>
                    <a:spcPts val="0"/>
                  </a:spcAft>
                  <a:buClr>
                    <a:schemeClr val="lt1"/>
                  </a:buClr>
                  <a:buSzPts val="1800"/>
                  <a:buFont typeface="Century Gothic"/>
                  <a:buNone/>
                </a:pPr>
                <a:r>
                  <a:rPr b="1" i="0" lang="en-US" sz="1800" u="none" strike="noStrike">
                    <a:solidFill>
                      <a:schemeClr val="lt1"/>
                    </a:solidFill>
                    <a:latin typeface="Century Gothic"/>
                    <a:ea typeface="Century Gothic"/>
                    <a:cs typeface="Century Gothic"/>
                    <a:sym typeface="Century Gothic"/>
                  </a:rPr>
                  <a:t>&amp; Truthfulness</a:t>
                </a:r>
                <a:endParaRPr b="0" i="0" sz="1800" u="none" cap="none" strike="noStrike">
                  <a:solidFill>
                    <a:schemeClr val="lt1"/>
                  </a:solidFill>
                  <a:latin typeface="Century Gothic"/>
                  <a:ea typeface="Century Gothic"/>
                  <a:cs typeface="Century Gothic"/>
                  <a:sym typeface="Century Gothic"/>
                </a:endParaRPr>
              </a:p>
            </p:txBody>
          </p:sp>
          <p:sp>
            <p:nvSpPr>
              <p:cNvPr id="580" name="Google Shape;580;p15"/>
              <p:cNvSpPr/>
              <p:nvPr/>
            </p:nvSpPr>
            <p:spPr>
              <a:xfrm>
                <a:off x="331341" y="1949065"/>
                <a:ext cx="2387962" cy="2934379"/>
              </a:xfrm>
              <a:custGeom>
                <a:rect b="b" l="l" r="r" t="t"/>
                <a:pathLst>
                  <a:path extrusionOk="0" h="11471" w="9418">
                    <a:moveTo>
                      <a:pt x="4710" y="1"/>
                    </a:moveTo>
                    <a:cubicBezTo>
                      <a:pt x="2112" y="1"/>
                      <a:pt x="0" y="2112"/>
                      <a:pt x="0" y="4709"/>
                    </a:cubicBezTo>
                    <a:cubicBezTo>
                      <a:pt x="0" y="4819"/>
                      <a:pt x="80" y="4898"/>
                      <a:pt x="189" y="4898"/>
                    </a:cubicBezTo>
                    <a:cubicBezTo>
                      <a:pt x="288" y="4898"/>
                      <a:pt x="377" y="4819"/>
                      <a:pt x="377" y="4709"/>
                    </a:cubicBezTo>
                    <a:cubicBezTo>
                      <a:pt x="377" y="2321"/>
                      <a:pt x="2320" y="378"/>
                      <a:pt x="4710" y="378"/>
                    </a:cubicBezTo>
                    <a:cubicBezTo>
                      <a:pt x="7098" y="378"/>
                      <a:pt x="9041" y="2321"/>
                      <a:pt x="9041" y="4709"/>
                    </a:cubicBezTo>
                    <a:cubicBezTo>
                      <a:pt x="9041" y="7099"/>
                      <a:pt x="7098" y="9042"/>
                      <a:pt x="4710" y="9042"/>
                    </a:cubicBezTo>
                    <a:cubicBezTo>
                      <a:pt x="4600" y="9042"/>
                      <a:pt x="4521" y="9121"/>
                      <a:pt x="4521" y="9230"/>
                    </a:cubicBezTo>
                    <a:lnTo>
                      <a:pt x="4521" y="10816"/>
                    </a:lnTo>
                    <a:lnTo>
                      <a:pt x="3758" y="10062"/>
                    </a:lnTo>
                    <a:cubicBezTo>
                      <a:pt x="3723" y="10023"/>
                      <a:pt x="3676" y="10003"/>
                      <a:pt x="3627" y="10003"/>
                    </a:cubicBezTo>
                    <a:cubicBezTo>
                      <a:pt x="3579" y="10003"/>
                      <a:pt x="3530" y="10023"/>
                      <a:pt x="3490" y="10062"/>
                    </a:cubicBezTo>
                    <a:cubicBezTo>
                      <a:pt x="3421" y="10132"/>
                      <a:pt x="3421" y="10251"/>
                      <a:pt x="3490" y="10330"/>
                    </a:cubicBezTo>
                    <a:lnTo>
                      <a:pt x="4580" y="11421"/>
                    </a:lnTo>
                    <a:cubicBezTo>
                      <a:pt x="4620" y="11450"/>
                      <a:pt x="4670" y="11470"/>
                      <a:pt x="4710" y="11470"/>
                    </a:cubicBezTo>
                    <a:cubicBezTo>
                      <a:pt x="4759" y="11470"/>
                      <a:pt x="4809" y="11450"/>
                      <a:pt x="4848" y="11421"/>
                    </a:cubicBezTo>
                    <a:lnTo>
                      <a:pt x="5939" y="10330"/>
                    </a:lnTo>
                    <a:cubicBezTo>
                      <a:pt x="6008" y="10251"/>
                      <a:pt x="6008" y="10132"/>
                      <a:pt x="5939" y="10062"/>
                    </a:cubicBezTo>
                    <a:cubicBezTo>
                      <a:pt x="5899" y="10023"/>
                      <a:pt x="5850" y="10003"/>
                      <a:pt x="5801" y="10003"/>
                    </a:cubicBezTo>
                    <a:cubicBezTo>
                      <a:pt x="5753" y="10003"/>
                      <a:pt x="5706" y="10023"/>
                      <a:pt x="5671" y="10062"/>
                    </a:cubicBezTo>
                    <a:lnTo>
                      <a:pt x="4898" y="10826"/>
                    </a:lnTo>
                    <a:lnTo>
                      <a:pt x="4898" y="9418"/>
                    </a:lnTo>
                    <a:cubicBezTo>
                      <a:pt x="7406" y="9319"/>
                      <a:pt x="9418" y="7247"/>
                      <a:pt x="9418" y="4709"/>
                    </a:cubicBezTo>
                    <a:cubicBezTo>
                      <a:pt x="9418" y="4253"/>
                      <a:pt x="9349" y="3808"/>
                      <a:pt x="9230" y="3381"/>
                    </a:cubicBezTo>
                    <a:cubicBezTo>
                      <a:pt x="8655" y="1428"/>
                      <a:pt x="6851" y="1"/>
                      <a:pt x="4710" y="1"/>
                    </a:cubicBezTo>
                    <a:close/>
                  </a:path>
                </a:pathLst>
              </a:custGeom>
              <a:solidFill>
                <a:srgbClr val="1AC3E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entury Gothic"/>
                  <a:ea typeface="Century Gothic"/>
                  <a:cs typeface="Century Gothic"/>
                  <a:sym typeface="Century Gothic"/>
                </a:endParaRPr>
              </a:p>
            </p:txBody>
          </p:sp>
        </p:grpSp>
        <p:sp>
          <p:nvSpPr>
            <p:cNvPr id="581" name="Google Shape;581;p15"/>
            <p:cNvSpPr txBox="1"/>
            <p:nvPr/>
          </p:nvSpPr>
          <p:spPr>
            <a:xfrm>
              <a:off x="2787902" y="5211143"/>
              <a:ext cx="2039112" cy="1435608"/>
            </a:xfrm>
            <a:prstGeom prst="rect">
              <a:avLst/>
            </a:prstGeom>
            <a:solidFill>
              <a:srgbClr val="E9FAF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Century Gothic"/>
                <a:buNone/>
              </a:pPr>
              <a:r>
                <a:rPr b="0" i="0" lang="en-US" sz="1600" u="none" strike="noStrike">
                  <a:solidFill>
                    <a:srgbClr val="000000"/>
                  </a:solidFill>
                  <a:latin typeface="Century Gothic"/>
                  <a:ea typeface="Century Gothic"/>
                  <a:cs typeface="Century Gothic"/>
                  <a:sym typeface="Century Gothic"/>
                </a:rPr>
                <a:t>Assesses if the response is free from discrimination or harmful bias</a:t>
              </a:r>
              <a:endParaRPr b="0" i="0" sz="1600" u="none" cap="none" strike="noStrike">
                <a:solidFill>
                  <a:srgbClr val="000000"/>
                </a:solidFill>
                <a:latin typeface="Century Gothic"/>
                <a:ea typeface="Century Gothic"/>
                <a:cs typeface="Century Gothic"/>
                <a:sym typeface="Century Gothic"/>
              </a:endParaRPr>
            </a:p>
          </p:txBody>
        </p:sp>
        <p:sp>
          <p:nvSpPr>
            <p:cNvPr id="582" name="Google Shape;582;p15"/>
            <p:cNvSpPr txBox="1"/>
            <p:nvPr/>
          </p:nvSpPr>
          <p:spPr>
            <a:xfrm>
              <a:off x="5133335" y="5215678"/>
              <a:ext cx="2039112" cy="1435608"/>
            </a:xfrm>
            <a:prstGeom prst="rect">
              <a:avLst/>
            </a:prstGeom>
            <a:solidFill>
              <a:srgbClr val="E9FAF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Century Gothic"/>
                <a:buNone/>
              </a:pPr>
              <a:r>
                <a:rPr b="0" i="0" lang="en-US" sz="1600" u="none" strike="noStrike">
                  <a:solidFill>
                    <a:srgbClr val="000000"/>
                  </a:solidFill>
                  <a:latin typeface="Century Gothic"/>
                  <a:ea typeface="Century Gothic"/>
                  <a:cs typeface="Century Gothic"/>
                  <a:sym typeface="Century Gothic"/>
                </a:rPr>
                <a:t>Ensures no harmful, offensive, or misleading content is generated</a:t>
              </a:r>
              <a:endParaRPr b="0" i="0" sz="1600" u="none" cap="none" strike="noStrike">
                <a:solidFill>
                  <a:srgbClr val="000000"/>
                </a:solidFill>
                <a:latin typeface="Century Gothic"/>
                <a:ea typeface="Century Gothic"/>
                <a:cs typeface="Century Gothic"/>
                <a:sym typeface="Century Gothic"/>
              </a:endParaRPr>
            </a:p>
          </p:txBody>
        </p:sp>
        <p:sp>
          <p:nvSpPr>
            <p:cNvPr id="583" name="Google Shape;583;p15"/>
            <p:cNvSpPr txBox="1"/>
            <p:nvPr/>
          </p:nvSpPr>
          <p:spPr>
            <a:xfrm>
              <a:off x="7448832" y="5215678"/>
              <a:ext cx="2039112" cy="1435608"/>
            </a:xfrm>
            <a:prstGeom prst="rect">
              <a:avLst/>
            </a:prstGeom>
            <a:solidFill>
              <a:srgbClr val="E9FAF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Century Gothic"/>
                <a:buNone/>
              </a:pPr>
              <a:r>
                <a:rPr b="0" i="0" lang="en-US" sz="1600" u="none" strike="noStrike">
                  <a:solidFill>
                    <a:srgbClr val="000000"/>
                  </a:solidFill>
                  <a:latin typeface="Century Gothic"/>
                  <a:ea typeface="Century Gothic"/>
                  <a:cs typeface="Century Gothic"/>
                  <a:sym typeface="Century Gothic"/>
                </a:rPr>
                <a:t>Checks if the AI provides understandable reasoning for its responses</a:t>
              </a:r>
              <a:endParaRPr b="0" i="0" sz="1600" u="none" cap="none" strike="noStrike">
                <a:solidFill>
                  <a:srgbClr val="000000"/>
                </a:solidFill>
                <a:latin typeface="Century Gothic"/>
                <a:ea typeface="Century Gothic"/>
                <a:cs typeface="Century Gothic"/>
                <a:sym typeface="Century Gothic"/>
              </a:endParaRPr>
            </a:p>
          </p:txBody>
        </p:sp>
        <p:sp>
          <p:nvSpPr>
            <p:cNvPr id="584" name="Google Shape;584;p15"/>
            <p:cNvSpPr txBox="1"/>
            <p:nvPr/>
          </p:nvSpPr>
          <p:spPr>
            <a:xfrm>
              <a:off x="9815130" y="5215678"/>
              <a:ext cx="2039112" cy="1435608"/>
            </a:xfrm>
            <a:prstGeom prst="rect">
              <a:avLst/>
            </a:prstGeom>
            <a:solidFill>
              <a:srgbClr val="E9FAF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Century Gothic"/>
                <a:buNone/>
              </a:pPr>
              <a:r>
                <a:rPr b="0" i="0" lang="en-US" sz="1600" u="none" strike="noStrike">
                  <a:solidFill>
                    <a:srgbClr val="000000"/>
                  </a:solidFill>
                  <a:latin typeface="Century Gothic"/>
                  <a:ea typeface="Century Gothic"/>
                  <a:cs typeface="Century Gothic"/>
                  <a:sym typeface="Century Gothic"/>
                </a:rPr>
                <a:t>Verifies adherence to laws, regulations, and company policies</a:t>
              </a:r>
              <a:endParaRPr b="0" i="0" sz="1600" u="none" cap="none" strike="noStrike">
                <a:solidFill>
                  <a:srgbClr val="000000"/>
                </a:solidFill>
                <a:latin typeface="Century Gothic"/>
                <a:ea typeface="Century Gothic"/>
                <a:cs typeface="Century Gothic"/>
                <a:sym typeface="Century Gothic"/>
              </a:endParaRPr>
            </a:p>
          </p:txBody>
        </p:sp>
        <p:sp>
          <p:nvSpPr>
            <p:cNvPr id="585" name="Google Shape;585;p15"/>
            <p:cNvSpPr txBox="1"/>
            <p:nvPr/>
          </p:nvSpPr>
          <p:spPr>
            <a:xfrm>
              <a:off x="451541" y="5214257"/>
              <a:ext cx="2041288" cy="1430821"/>
            </a:xfrm>
            <a:prstGeom prst="rect">
              <a:avLst/>
            </a:prstGeom>
            <a:solidFill>
              <a:srgbClr val="E9FAFD"/>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Century Gothic"/>
                <a:buNone/>
              </a:pPr>
              <a:r>
                <a:rPr b="0" i="0" lang="en-US" sz="1600" u="none" strike="noStrike">
                  <a:solidFill>
                    <a:srgbClr val="000000"/>
                  </a:solidFill>
                  <a:latin typeface="Century Gothic"/>
                  <a:ea typeface="Century Gothic"/>
                  <a:cs typeface="Century Gothic"/>
                  <a:sym typeface="Century Gothic"/>
                </a:rPr>
                <a:t>Measures whether the AI provides correct, fact-based information</a:t>
              </a:r>
              <a:endParaRPr b="0" i="0" sz="1600" u="none" cap="none" strike="noStrike">
                <a:solidFill>
                  <a:srgbClr val="000000"/>
                </a:solidFill>
                <a:latin typeface="Century Gothic"/>
                <a:ea typeface="Century Gothic"/>
                <a:cs typeface="Century Gothic"/>
                <a:sym typeface="Century Gothic"/>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type="title"/>
          </p:nvPr>
        </p:nvSpPr>
        <p:spPr>
          <a:xfrm>
            <a:off x="864868" y="5407949"/>
            <a:ext cx="9585418" cy="104728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1800"/>
              <a:buFont typeface="Century Gothic"/>
              <a:buNone/>
            </a:pPr>
            <a:r>
              <a:rPr lang="en-US" sz="1800">
                <a:latin typeface="Century Gothic"/>
                <a:ea typeface="Century Gothic"/>
                <a:cs typeface="Century Gothic"/>
                <a:sym typeface="Century Gothic"/>
              </a:rPr>
              <a:t> -Here, The user initiates the chat with "Hello", and the chatbot responds with a greeting, offering assistance.</a:t>
            </a:r>
            <a:br>
              <a:rPr lang="en-US" sz="1800">
                <a:latin typeface="Century Gothic"/>
                <a:ea typeface="Century Gothic"/>
                <a:cs typeface="Century Gothic"/>
                <a:sym typeface="Century Gothic"/>
              </a:rPr>
            </a:br>
            <a:r>
              <a:rPr lang="en-US" sz="1800">
                <a:latin typeface="Century Gothic"/>
                <a:ea typeface="Century Gothic"/>
                <a:cs typeface="Century Gothic"/>
                <a:sym typeface="Century Gothic"/>
              </a:rPr>
              <a:t>- If you want to access a chatbot for free, refer: </a:t>
            </a:r>
            <a:r>
              <a:rPr b="1" lang="en-US" sz="1800" u="sng">
                <a:solidFill>
                  <a:schemeClr val="hlink"/>
                </a:solidFill>
                <a:latin typeface="Century Gothic"/>
                <a:ea typeface="Century Gothic"/>
                <a:cs typeface="Century Gothic"/>
                <a:sym typeface="Century Gothic"/>
                <a:hlinkClick r:id="rId3"/>
              </a:rPr>
              <a:t>Tumeryk chatbot</a:t>
            </a:r>
            <a:endParaRPr b="1" sz="1800">
              <a:latin typeface="Century Gothic"/>
              <a:ea typeface="Century Gothic"/>
              <a:cs typeface="Century Gothic"/>
              <a:sym typeface="Century Gothic"/>
            </a:endParaRPr>
          </a:p>
        </p:txBody>
      </p:sp>
      <p:pic>
        <p:nvPicPr>
          <p:cNvPr descr="A screenshot of a chat" id="196" name="Google Shape;196;p2"/>
          <p:cNvPicPr preferRelativeResize="0"/>
          <p:nvPr>
            <p:ph idx="1" type="body"/>
          </p:nvPr>
        </p:nvPicPr>
        <p:blipFill rotWithShape="1">
          <a:blip r:embed="rId4">
            <a:alphaModFix/>
          </a:blip>
          <a:srcRect b="0" l="0" r="0" t="0"/>
          <a:stretch/>
        </p:blipFill>
        <p:spPr>
          <a:xfrm>
            <a:off x="864868" y="1143000"/>
            <a:ext cx="9585418" cy="4025463"/>
          </a:xfrm>
          <a:prstGeom prst="rect">
            <a:avLst/>
          </a:prstGeom>
          <a:noFill/>
          <a:ln cap="flat" cmpd="sng" w="9525">
            <a:solidFill>
              <a:schemeClr val="dk1"/>
            </a:solidFill>
            <a:prstDash val="solid"/>
            <a:round/>
            <a:headEnd len="sm" w="sm" type="none"/>
            <a:tailEnd len="sm" w="sm" type="none"/>
          </a:ln>
        </p:spPr>
      </p:pic>
      <p:sp>
        <p:nvSpPr>
          <p:cNvPr id="197" name="Google Shape;197;p2"/>
          <p:cNvSpPr txBox="1"/>
          <p:nvPr/>
        </p:nvSpPr>
        <p:spPr>
          <a:xfrm>
            <a:off x="777782" y="402771"/>
            <a:ext cx="7315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entury Gothic"/>
                <a:ea typeface="Century Gothic"/>
                <a:cs typeface="Century Gothic"/>
                <a:sym typeface="Century Gothic"/>
              </a:rPr>
              <a:t>Getting Started with LLM Chatbot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3"/>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203" name="Google Shape;203;p3"/>
          <p:cNvGrpSpPr/>
          <p:nvPr/>
        </p:nvGrpSpPr>
        <p:grpSpPr>
          <a:xfrm>
            <a:off x="968829" y="1547750"/>
            <a:ext cx="10058399" cy="4763985"/>
            <a:chOff x="0" y="1978"/>
            <a:chExt cx="10058399" cy="4763985"/>
          </a:xfrm>
        </p:grpSpPr>
        <p:sp>
          <p:nvSpPr>
            <p:cNvPr id="204" name="Google Shape;204;p3"/>
            <p:cNvSpPr/>
            <p:nvPr/>
          </p:nvSpPr>
          <p:spPr>
            <a:xfrm>
              <a:off x="0" y="1978"/>
              <a:ext cx="10058399" cy="10029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303390" y="227641"/>
              <a:ext cx="551619" cy="55161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1158400" y="1978"/>
              <a:ext cx="8899999" cy="10029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txBox="1"/>
            <p:nvPr/>
          </p:nvSpPr>
          <p:spPr>
            <a:xfrm>
              <a:off x="1158400" y="1978"/>
              <a:ext cx="8899999" cy="1002944"/>
            </a:xfrm>
            <a:prstGeom prst="rect">
              <a:avLst/>
            </a:prstGeom>
            <a:noFill/>
            <a:ln>
              <a:noFill/>
            </a:ln>
          </p:spPr>
          <p:txBody>
            <a:bodyPr anchorCtr="0" anchor="ctr" bIns="106125" lIns="106125" spcFirstLastPara="1" rIns="106125" wrap="square" tIns="106125">
              <a:noAutofit/>
            </a:bodyPr>
            <a:lstStyle/>
            <a:p>
              <a:pPr indent="0" lvl="0" marL="0" marR="0" rtl="0" algn="l">
                <a:lnSpc>
                  <a:spcPct val="90000"/>
                </a:lnSpc>
                <a:spcBef>
                  <a:spcPts val="0"/>
                </a:spcBef>
                <a:spcAft>
                  <a:spcPts val="0"/>
                </a:spcAft>
                <a:buClr>
                  <a:schemeClr val="dk1"/>
                </a:buClr>
                <a:buSzPts val="1800"/>
                <a:buFont typeface="Century Gothic"/>
                <a:buNone/>
              </a:pPr>
              <a:r>
                <a:rPr b="0" lang="en-US" sz="1800">
                  <a:solidFill>
                    <a:schemeClr val="dk1"/>
                  </a:solidFill>
                  <a:latin typeface="Century Gothic"/>
                  <a:ea typeface="Century Gothic"/>
                  <a:cs typeface="Century Gothic"/>
                  <a:sym typeface="Century Gothic"/>
                </a:rPr>
                <a:t>The chatbot responds to all user inputs, even when it should ideally refuse or ignore certain prompts.</a:t>
              </a:r>
              <a:endParaRPr b="0" sz="1800">
                <a:solidFill>
                  <a:schemeClr val="dk1"/>
                </a:solidFill>
                <a:latin typeface="Century Gothic"/>
                <a:ea typeface="Century Gothic"/>
                <a:cs typeface="Century Gothic"/>
                <a:sym typeface="Century Gothic"/>
              </a:endParaRPr>
            </a:p>
          </p:txBody>
        </p:sp>
        <p:sp>
          <p:nvSpPr>
            <p:cNvPr id="208" name="Google Shape;208;p3"/>
            <p:cNvSpPr/>
            <p:nvPr/>
          </p:nvSpPr>
          <p:spPr>
            <a:xfrm>
              <a:off x="0" y="1255658"/>
              <a:ext cx="10058399" cy="10029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303390" y="1481321"/>
              <a:ext cx="551619" cy="55161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1158400" y="1255658"/>
              <a:ext cx="8899999" cy="10029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txBox="1"/>
            <p:nvPr/>
          </p:nvSpPr>
          <p:spPr>
            <a:xfrm>
              <a:off x="1158400" y="1255658"/>
              <a:ext cx="8899999" cy="1002944"/>
            </a:xfrm>
            <a:prstGeom prst="rect">
              <a:avLst/>
            </a:prstGeom>
            <a:noFill/>
            <a:ln>
              <a:noFill/>
            </a:ln>
          </p:spPr>
          <p:txBody>
            <a:bodyPr anchorCtr="0" anchor="ctr" bIns="106125" lIns="106125" spcFirstLastPara="1" rIns="106125" wrap="square" tIns="106125">
              <a:noAutofit/>
            </a:bodyPr>
            <a:lstStyle/>
            <a:p>
              <a:pPr indent="0" lvl="0" marL="0" marR="0" rtl="0" algn="l">
                <a:lnSpc>
                  <a:spcPct val="90000"/>
                </a:lnSpc>
                <a:spcBef>
                  <a:spcPts val="0"/>
                </a:spcBef>
                <a:spcAft>
                  <a:spcPts val="0"/>
                </a:spcAft>
                <a:buClr>
                  <a:schemeClr val="dk1"/>
                </a:buClr>
                <a:buSzPts val="1800"/>
                <a:buFont typeface="Century Gothic"/>
                <a:buNone/>
              </a:pPr>
              <a:r>
                <a:rPr lang="en-US" sz="1800">
                  <a:solidFill>
                    <a:schemeClr val="dk1"/>
                  </a:solidFill>
                  <a:latin typeface="Century Gothic"/>
                  <a:ea typeface="Century Gothic"/>
                  <a:cs typeface="Century Gothic"/>
                  <a:sym typeface="Century Gothic"/>
                </a:rPr>
                <a:t>This happens because LLMs are designed to generate responses based on patterns in training data rather than strict control mechanisms.</a:t>
              </a:r>
              <a:endParaRPr/>
            </a:p>
          </p:txBody>
        </p:sp>
        <p:sp>
          <p:nvSpPr>
            <p:cNvPr id="212" name="Google Shape;212;p3"/>
            <p:cNvSpPr/>
            <p:nvPr/>
          </p:nvSpPr>
          <p:spPr>
            <a:xfrm>
              <a:off x="0" y="2509339"/>
              <a:ext cx="10058399" cy="10029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03390" y="2735001"/>
              <a:ext cx="551619" cy="55161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1158400" y="2509339"/>
              <a:ext cx="4526280" cy="10029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txBox="1"/>
            <p:nvPr/>
          </p:nvSpPr>
          <p:spPr>
            <a:xfrm>
              <a:off x="1158400" y="2509339"/>
              <a:ext cx="4526280" cy="1002944"/>
            </a:xfrm>
            <a:prstGeom prst="rect">
              <a:avLst/>
            </a:prstGeom>
            <a:noFill/>
            <a:ln>
              <a:noFill/>
            </a:ln>
          </p:spPr>
          <p:txBody>
            <a:bodyPr anchorCtr="0" anchor="ctr" bIns="106125" lIns="106125" spcFirstLastPara="1" rIns="106125" wrap="square" tIns="106125">
              <a:noAutofit/>
            </a:bodyPr>
            <a:lstStyle/>
            <a:p>
              <a:pPr indent="0" lvl="0" marL="0" marR="0" rtl="0" algn="l">
                <a:lnSpc>
                  <a:spcPct val="90000"/>
                </a:lnSpc>
                <a:spcBef>
                  <a:spcPts val="0"/>
                </a:spcBef>
                <a:spcAft>
                  <a:spcPts val="0"/>
                </a:spcAft>
                <a:buClr>
                  <a:schemeClr val="dk1"/>
                </a:buClr>
                <a:buSzPts val="1800"/>
                <a:buFont typeface="Century Gothic"/>
                <a:buNone/>
              </a:pPr>
              <a:r>
                <a:rPr b="1" lang="en-US" sz="1800">
                  <a:solidFill>
                    <a:schemeClr val="dk1"/>
                  </a:solidFill>
                  <a:latin typeface="Century Gothic"/>
                  <a:ea typeface="Century Gothic"/>
                  <a:cs typeface="Century Gothic"/>
                  <a:sym typeface="Century Gothic"/>
                </a:rPr>
                <a:t>Key Issue: </a:t>
              </a:r>
              <a:r>
                <a:rPr lang="en-US" sz="1800">
                  <a:solidFill>
                    <a:schemeClr val="dk1"/>
                  </a:solidFill>
                  <a:latin typeface="Century Gothic"/>
                  <a:ea typeface="Century Gothic"/>
                  <a:cs typeface="Century Gothic"/>
                  <a:sym typeface="Century Gothic"/>
                </a:rPr>
                <a:t>Without proper safeguards, the chatbot might provide responses that should be restricted, including:</a:t>
              </a:r>
              <a:endParaRPr/>
            </a:p>
          </p:txBody>
        </p:sp>
        <p:sp>
          <p:nvSpPr>
            <p:cNvPr id="216" name="Google Shape;216;p3"/>
            <p:cNvSpPr/>
            <p:nvPr/>
          </p:nvSpPr>
          <p:spPr>
            <a:xfrm>
              <a:off x="5684680" y="2509339"/>
              <a:ext cx="4373719" cy="10029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txBox="1"/>
            <p:nvPr/>
          </p:nvSpPr>
          <p:spPr>
            <a:xfrm>
              <a:off x="5684680" y="2509339"/>
              <a:ext cx="4373719" cy="1002944"/>
            </a:xfrm>
            <a:prstGeom prst="rect">
              <a:avLst/>
            </a:prstGeom>
            <a:noFill/>
            <a:ln>
              <a:noFill/>
            </a:ln>
          </p:spPr>
          <p:txBody>
            <a:bodyPr anchorCtr="0" anchor="ctr" bIns="106125" lIns="106125" spcFirstLastPara="1" rIns="106125" wrap="square" tIns="106125">
              <a:noAutofit/>
            </a:bodyPr>
            <a:lstStyle/>
            <a:p>
              <a:pPr indent="0" lvl="0" marL="0" marR="0" rtl="0" algn="l">
                <a:lnSpc>
                  <a:spcPct val="90000"/>
                </a:lnSpc>
                <a:spcBef>
                  <a:spcPts val="0"/>
                </a:spcBef>
                <a:spcAft>
                  <a:spcPts val="0"/>
                </a:spcAft>
                <a:buClr>
                  <a:schemeClr val="dk1"/>
                </a:buClr>
                <a:buSzPts val="1400"/>
                <a:buFont typeface="Arial"/>
                <a:buNone/>
              </a:pPr>
              <a:r>
                <a:rPr lang="en-US" sz="1400">
                  <a:solidFill>
                    <a:schemeClr val="dk1"/>
                  </a:solidFill>
                  <a:latin typeface="Century Gothic"/>
                  <a:ea typeface="Century Gothic"/>
                  <a:cs typeface="Century Gothic"/>
                  <a:sym typeface="Century Gothic"/>
                </a:rPr>
                <a:t>Sensitive or confidential topics</a:t>
              </a:r>
              <a:endParaRPr/>
            </a:p>
            <a:p>
              <a:pPr indent="0" lvl="0" marL="0" marR="0" rtl="0" algn="l">
                <a:lnSpc>
                  <a:spcPct val="90000"/>
                </a:lnSpc>
                <a:spcBef>
                  <a:spcPts val="490"/>
                </a:spcBef>
                <a:spcAft>
                  <a:spcPts val="0"/>
                </a:spcAft>
                <a:buClr>
                  <a:schemeClr val="dk1"/>
                </a:buClr>
                <a:buSzPts val="1400"/>
                <a:buFont typeface="Arial"/>
                <a:buNone/>
              </a:pPr>
              <a:r>
                <a:rPr lang="en-US" sz="1400">
                  <a:solidFill>
                    <a:schemeClr val="dk1"/>
                  </a:solidFill>
                  <a:latin typeface="Century Gothic"/>
                  <a:ea typeface="Century Gothic"/>
                  <a:cs typeface="Century Gothic"/>
                  <a:sym typeface="Century Gothic"/>
                </a:rPr>
                <a:t>Misinformation or biased content</a:t>
              </a:r>
              <a:endParaRPr/>
            </a:p>
            <a:p>
              <a:pPr indent="0" lvl="0" marL="0" marR="0" rtl="0" algn="l">
                <a:lnSpc>
                  <a:spcPct val="90000"/>
                </a:lnSpc>
                <a:spcBef>
                  <a:spcPts val="490"/>
                </a:spcBef>
                <a:spcAft>
                  <a:spcPts val="0"/>
                </a:spcAft>
                <a:buClr>
                  <a:schemeClr val="dk1"/>
                </a:buClr>
                <a:buSzPts val="1400"/>
                <a:buFont typeface="Arial"/>
                <a:buNone/>
              </a:pPr>
              <a:r>
                <a:rPr lang="en-US" sz="1400">
                  <a:solidFill>
                    <a:schemeClr val="dk1"/>
                  </a:solidFill>
                  <a:latin typeface="Century Gothic"/>
                  <a:ea typeface="Century Gothic"/>
                  <a:cs typeface="Century Gothic"/>
                  <a:sym typeface="Century Gothic"/>
                </a:rPr>
                <a:t>Unintended responses due to prompt manipulation</a:t>
              </a:r>
              <a:endParaRPr/>
            </a:p>
          </p:txBody>
        </p:sp>
        <p:sp>
          <p:nvSpPr>
            <p:cNvPr id="218" name="Google Shape;218;p3"/>
            <p:cNvSpPr/>
            <p:nvPr/>
          </p:nvSpPr>
          <p:spPr>
            <a:xfrm>
              <a:off x="0" y="3763019"/>
              <a:ext cx="10058399" cy="10029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03390" y="3988681"/>
              <a:ext cx="551619" cy="55161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1158400" y="3763019"/>
              <a:ext cx="8899999" cy="10029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txBox="1"/>
            <p:nvPr/>
          </p:nvSpPr>
          <p:spPr>
            <a:xfrm>
              <a:off x="1158400" y="3763019"/>
              <a:ext cx="8899999" cy="1002944"/>
            </a:xfrm>
            <a:prstGeom prst="rect">
              <a:avLst/>
            </a:prstGeom>
            <a:noFill/>
            <a:ln>
              <a:noFill/>
            </a:ln>
          </p:spPr>
          <p:txBody>
            <a:bodyPr anchorCtr="0" anchor="ctr" bIns="106125" lIns="106125" spcFirstLastPara="1" rIns="106125" wrap="square" tIns="106125">
              <a:noAutofit/>
            </a:bodyPr>
            <a:lstStyle/>
            <a:p>
              <a:pPr indent="0" lvl="0" marL="0" marR="0" rtl="0" algn="l">
                <a:lnSpc>
                  <a:spcPct val="90000"/>
                </a:lnSpc>
                <a:spcBef>
                  <a:spcPts val="0"/>
                </a:spcBef>
                <a:spcAft>
                  <a:spcPts val="0"/>
                </a:spcAft>
                <a:buClr>
                  <a:schemeClr val="dk1"/>
                </a:buClr>
                <a:buSzPts val="1800"/>
                <a:buFont typeface="Century Gothic"/>
                <a:buNone/>
              </a:pPr>
              <a:r>
                <a:rPr lang="en-US" sz="1800">
                  <a:solidFill>
                    <a:schemeClr val="dk1"/>
                  </a:solidFill>
                  <a:latin typeface="Century Gothic"/>
                  <a:ea typeface="Century Gothic"/>
                  <a:cs typeface="Century Gothic"/>
                  <a:sym typeface="Century Gothic"/>
                </a:rPr>
                <a:t>This highlights a vulnerability in LLM chatbots where they lack built-in refusal mechanisms unless explicitly programmed with strong guardrails.</a:t>
              </a:r>
              <a:endParaRPr/>
            </a:p>
          </p:txBody>
        </p:sp>
      </p:grpSp>
      <p:sp>
        <p:nvSpPr>
          <p:cNvPr id="222" name="Google Shape;222;p3"/>
          <p:cNvSpPr txBox="1"/>
          <p:nvPr>
            <p:ph type="title"/>
          </p:nvPr>
        </p:nvSpPr>
        <p:spPr>
          <a:xfrm>
            <a:off x="838200" y="365125"/>
            <a:ext cx="10515600" cy="91938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lang="en-US" sz="2400">
                <a:latin typeface="Century Gothic"/>
                <a:ea typeface="Century Gothic"/>
                <a:cs typeface="Century Gothic"/>
                <a:sym typeface="Century Gothic"/>
              </a:rPr>
              <a:t>LLM Chatbot Response Behavior</a:t>
            </a:r>
            <a:br>
              <a:rPr b="1" lang="en-US" sz="2400">
                <a:latin typeface="Century Gothic"/>
                <a:ea typeface="Century Gothic"/>
                <a:cs typeface="Century Gothic"/>
                <a:sym typeface="Century Gothic"/>
              </a:rPr>
            </a:br>
            <a:endParaRPr sz="240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
          <p:cNvSpPr txBox="1"/>
          <p:nvPr>
            <p:ph type="title"/>
          </p:nvPr>
        </p:nvSpPr>
        <p:spPr>
          <a:xfrm>
            <a:off x="838198" y="189354"/>
            <a:ext cx="9481457" cy="6690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lang="en-US" sz="2400">
                <a:latin typeface="Century Gothic"/>
                <a:ea typeface="Century Gothic"/>
                <a:cs typeface="Century Gothic"/>
                <a:sym typeface="Century Gothic"/>
              </a:rPr>
              <a:t>Example of LLM Vulnerability: Unmoderated Responses</a:t>
            </a:r>
            <a:endParaRPr b="1" sz="2400">
              <a:latin typeface="Century Gothic"/>
              <a:ea typeface="Century Gothic"/>
              <a:cs typeface="Century Gothic"/>
              <a:sym typeface="Century Gothic"/>
            </a:endParaRPr>
          </a:p>
        </p:txBody>
      </p:sp>
      <p:pic>
        <p:nvPicPr>
          <p:cNvPr id="228" name="Google Shape;228;p4"/>
          <p:cNvPicPr preferRelativeResize="0"/>
          <p:nvPr>
            <p:ph idx="1" type="body"/>
          </p:nvPr>
        </p:nvPicPr>
        <p:blipFill rotWithShape="1">
          <a:blip r:embed="rId3">
            <a:alphaModFix/>
          </a:blip>
          <a:srcRect b="0" l="0" r="0" t="0"/>
          <a:stretch/>
        </p:blipFill>
        <p:spPr>
          <a:xfrm>
            <a:off x="838198" y="976208"/>
            <a:ext cx="9753601" cy="3825044"/>
          </a:xfrm>
          <a:prstGeom prst="rect">
            <a:avLst/>
          </a:prstGeom>
          <a:noFill/>
          <a:ln>
            <a:noFill/>
          </a:ln>
        </p:spPr>
      </p:pic>
      <p:sp>
        <p:nvSpPr>
          <p:cNvPr id="229" name="Google Shape;229;p4"/>
          <p:cNvSpPr txBox="1"/>
          <p:nvPr/>
        </p:nvSpPr>
        <p:spPr>
          <a:xfrm>
            <a:off x="783771" y="5221344"/>
            <a:ext cx="10624458" cy="12861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US" sz="1800" u="none" strike="noStrike">
                <a:solidFill>
                  <a:srgbClr val="000000"/>
                </a:solidFill>
                <a:latin typeface="Century Gothic"/>
                <a:ea typeface="Century Gothic"/>
                <a:cs typeface="Century Gothic"/>
                <a:sym typeface="Century Gothic"/>
              </a:rPr>
              <a:t>- In </a:t>
            </a:r>
            <a:r>
              <a:rPr lang="en-US" sz="1800">
                <a:solidFill>
                  <a:srgbClr val="000000"/>
                </a:solidFill>
                <a:latin typeface="Century Gothic"/>
                <a:ea typeface="Century Gothic"/>
                <a:cs typeface="Century Gothic"/>
                <a:sym typeface="Century Gothic"/>
              </a:rPr>
              <a:t>this case</a:t>
            </a:r>
            <a:r>
              <a:rPr i="0" lang="en-US" sz="1800" u="none" strike="noStrike">
                <a:solidFill>
                  <a:srgbClr val="000000"/>
                </a:solidFill>
                <a:latin typeface="Century Gothic"/>
                <a:ea typeface="Century Gothic"/>
                <a:cs typeface="Century Gothic"/>
                <a:sym typeface="Century Gothic"/>
              </a:rPr>
              <a:t>, the chatbot generates an emotionally responsive reply. While this may seem like good customer service, it can sometimes reinforce negative behavior, encourage harmful interactions, or even escalate conflicts.</a:t>
            </a:r>
            <a:endParaRPr i="0" sz="1800" u="none" cap="none" strike="noStrike">
              <a:solidFill>
                <a:schemeClr val="dk1"/>
              </a:solidFill>
              <a:latin typeface="Century Gothic"/>
              <a:ea typeface="Century Gothic"/>
              <a:cs typeface="Century Gothic"/>
              <a:sym typeface="Century Gothic"/>
            </a:endParaRPr>
          </a:p>
        </p:txBody>
      </p:sp>
      <p:sp>
        <p:nvSpPr>
          <p:cNvPr id="230" name="Google Shape;230;p4"/>
          <p:cNvSpPr/>
          <p:nvPr/>
        </p:nvSpPr>
        <p:spPr>
          <a:xfrm>
            <a:off x="4065813" y="2971800"/>
            <a:ext cx="5045529" cy="45720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C00000"/>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
          <p:cNvSpPr txBox="1"/>
          <p:nvPr>
            <p:ph type="title"/>
          </p:nvPr>
        </p:nvSpPr>
        <p:spPr>
          <a:xfrm>
            <a:off x="683591" y="173138"/>
            <a:ext cx="5410200" cy="5504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lang="en-US" sz="2400">
                <a:latin typeface="Century Gothic"/>
                <a:ea typeface="Century Gothic"/>
                <a:cs typeface="Century Gothic"/>
                <a:sym typeface="Century Gothic"/>
              </a:rPr>
              <a:t>Guardrails in Action</a:t>
            </a:r>
            <a:endParaRPr sz="2400">
              <a:latin typeface="Century Gothic"/>
              <a:ea typeface="Century Gothic"/>
              <a:cs typeface="Century Gothic"/>
              <a:sym typeface="Century Gothic"/>
            </a:endParaRPr>
          </a:p>
        </p:txBody>
      </p:sp>
      <p:pic>
        <p:nvPicPr>
          <p:cNvPr id="236" name="Google Shape;236;p5"/>
          <p:cNvPicPr preferRelativeResize="0"/>
          <p:nvPr>
            <p:ph idx="1" type="body"/>
          </p:nvPr>
        </p:nvPicPr>
        <p:blipFill rotWithShape="1">
          <a:blip r:embed="rId3">
            <a:alphaModFix/>
          </a:blip>
          <a:srcRect b="0" l="0" r="0" t="0"/>
          <a:stretch/>
        </p:blipFill>
        <p:spPr>
          <a:xfrm>
            <a:off x="838200" y="825105"/>
            <a:ext cx="9753600" cy="3903260"/>
          </a:xfrm>
          <a:prstGeom prst="rect">
            <a:avLst/>
          </a:prstGeom>
          <a:noFill/>
          <a:ln>
            <a:noFill/>
          </a:ln>
        </p:spPr>
      </p:pic>
      <p:sp>
        <p:nvSpPr>
          <p:cNvPr id="237" name="Google Shape;237;p5"/>
          <p:cNvSpPr txBox="1"/>
          <p:nvPr/>
        </p:nvSpPr>
        <p:spPr>
          <a:xfrm>
            <a:off x="838200" y="4979590"/>
            <a:ext cx="10036630" cy="128618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Calibri"/>
              <a:buChar char="-"/>
            </a:pPr>
            <a:r>
              <a:rPr b="1" lang="en-US" sz="1800">
                <a:solidFill>
                  <a:srgbClr val="000000"/>
                </a:solidFill>
                <a:latin typeface="Century Gothic"/>
                <a:ea typeface="Century Gothic"/>
                <a:cs typeface="Century Gothic"/>
                <a:sym typeface="Century Gothic"/>
              </a:rPr>
              <a:t>Chatbot Response </a:t>
            </a:r>
            <a:r>
              <a:rPr lang="en-US" sz="1800">
                <a:solidFill>
                  <a:srgbClr val="000000"/>
                </a:solidFill>
                <a:latin typeface="Century Gothic"/>
                <a:ea typeface="Century Gothic"/>
                <a:cs typeface="Century Gothic"/>
                <a:sym typeface="Century Gothic"/>
              </a:rPr>
              <a:t>(</a:t>
            </a:r>
            <a:r>
              <a:rPr b="1" lang="en-US" sz="1800">
                <a:solidFill>
                  <a:srgbClr val="000000"/>
                </a:solidFill>
                <a:latin typeface="Century Gothic"/>
                <a:ea typeface="Century Gothic"/>
                <a:cs typeface="Century Gothic"/>
                <a:sym typeface="Century Gothic"/>
              </a:rPr>
              <a:t>With</a:t>
            </a:r>
            <a:r>
              <a:rPr lang="en-US" sz="1800">
                <a:solidFill>
                  <a:srgbClr val="000000"/>
                </a:solidFill>
                <a:latin typeface="Century Gothic"/>
                <a:ea typeface="Century Gothic"/>
                <a:cs typeface="Century Gothic"/>
                <a:sym typeface="Century Gothic"/>
              </a:rPr>
              <a:t> </a:t>
            </a:r>
            <a:r>
              <a:rPr b="1" lang="en-US" sz="1800">
                <a:solidFill>
                  <a:srgbClr val="000000"/>
                </a:solidFill>
                <a:latin typeface="Century Gothic"/>
                <a:ea typeface="Century Gothic"/>
                <a:cs typeface="Century Gothic"/>
                <a:sym typeface="Century Gothic"/>
              </a:rPr>
              <a:t>Guardrails</a:t>
            </a:r>
            <a:r>
              <a:rPr lang="en-US" sz="1800">
                <a:solidFill>
                  <a:srgbClr val="000000"/>
                </a:solidFill>
                <a:latin typeface="Century Gothic"/>
                <a:ea typeface="Century Gothic"/>
                <a:cs typeface="Century Gothic"/>
                <a:sym typeface="Century Gothic"/>
              </a:rPr>
              <a:t>): </a:t>
            </a:r>
            <a:r>
              <a:rPr b="1" i="1" lang="en-US" sz="1800">
                <a:solidFill>
                  <a:srgbClr val="000000"/>
                </a:solidFill>
                <a:latin typeface="Century Gothic"/>
                <a:ea typeface="Century Gothic"/>
                <a:cs typeface="Century Gothic"/>
                <a:sym typeface="Century Gothic"/>
              </a:rPr>
              <a:t>"Sorry, I can't answer that."</a:t>
            </a:r>
            <a:r>
              <a:rPr b="1" lang="en-US" sz="1800">
                <a:solidFill>
                  <a:srgbClr val="000000"/>
                </a:solidFill>
                <a:latin typeface="Century Gothic"/>
                <a:ea typeface="Century Gothic"/>
                <a:cs typeface="Century Gothic"/>
                <a:sym typeface="Century Gothic"/>
              </a:rPr>
              <a:t> </a:t>
            </a:r>
            <a:endParaRPr b="1" sz="1800">
              <a:solidFill>
                <a:srgbClr val="000000"/>
              </a:solidFill>
              <a:latin typeface="Century Gothic"/>
              <a:ea typeface="Century Gothic"/>
              <a:cs typeface="Century Gothic"/>
              <a:sym typeface="Century Gothic"/>
            </a:endParaRPr>
          </a:p>
          <a:p>
            <a:pPr indent="-285750" lvl="0" marL="285750" marR="0" rtl="0" algn="l">
              <a:lnSpc>
                <a:spcPct val="150000"/>
              </a:lnSpc>
              <a:spcBef>
                <a:spcPts val="0"/>
              </a:spcBef>
              <a:spcAft>
                <a:spcPts val="0"/>
              </a:spcAft>
              <a:buClr>
                <a:srgbClr val="000000"/>
              </a:buClr>
              <a:buSzPts val="1800"/>
              <a:buFont typeface="Calibri"/>
              <a:buChar char="-"/>
            </a:pPr>
            <a:r>
              <a:rPr lang="en-US" sz="1800">
                <a:solidFill>
                  <a:srgbClr val="000000"/>
                </a:solidFill>
                <a:latin typeface="Century Gothic"/>
                <a:ea typeface="Century Gothic"/>
                <a:cs typeface="Century Gothic"/>
                <a:sym typeface="Century Gothic"/>
              </a:rPr>
              <a:t>This prevents the chatbot from engaging in emotionally charged conversations and ensures safe, secure, and professional interaction.</a:t>
            </a:r>
            <a:endParaRPr i="0" sz="1800" u="none" cap="none" strike="noStrike">
              <a:solidFill>
                <a:schemeClr val="dk1"/>
              </a:solidFill>
              <a:latin typeface="Century Gothic"/>
              <a:ea typeface="Century Gothic"/>
              <a:cs typeface="Century Gothic"/>
              <a:sym typeface="Century Gothic"/>
            </a:endParaRPr>
          </a:p>
        </p:txBody>
      </p:sp>
      <p:sp>
        <p:nvSpPr>
          <p:cNvPr id="238" name="Google Shape;238;p5"/>
          <p:cNvSpPr/>
          <p:nvPr/>
        </p:nvSpPr>
        <p:spPr>
          <a:xfrm>
            <a:off x="4152900" y="2776735"/>
            <a:ext cx="1758044" cy="457200"/>
          </a:xfrm>
          <a:prstGeom prst="rect">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6"/>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44" name="Google Shape;244;p6"/>
          <p:cNvSpPr txBox="1"/>
          <p:nvPr/>
        </p:nvSpPr>
        <p:spPr>
          <a:xfrm>
            <a:off x="688675" y="4654638"/>
            <a:ext cx="10013013" cy="784189"/>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None/>
            </a:pPr>
            <a:br>
              <a:rPr lang="en-US" sz="1600">
                <a:solidFill>
                  <a:schemeClr val="dk1"/>
                </a:solidFill>
                <a:latin typeface="Century Gothic"/>
                <a:ea typeface="Century Gothic"/>
                <a:cs typeface="Century Gothic"/>
                <a:sym typeface="Century Gothic"/>
              </a:rPr>
            </a:br>
            <a:endParaRPr sz="1600">
              <a:solidFill>
                <a:srgbClr val="000000"/>
              </a:solidFill>
              <a:latin typeface="Century Gothic"/>
              <a:ea typeface="Century Gothic"/>
              <a:cs typeface="Century Gothic"/>
              <a:sym typeface="Century Gothic"/>
            </a:endParaRPr>
          </a:p>
        </p:txBody>
      </p:sp>
      <p:grpSp>
        <p:nvGrpSpPr>
          <p:cNvPr id="245" name="Google Shape;245;p6"/>
          <p:cNvGrpSpPr/>
          <p:nvPr/>
        </p:nvGrpSpPr>
        <p:grpSpPr>
          <a:xfrm>
            <a:off x="838200" y="1883206"/>
            <a:ext cx="10515600" cy="4243730"/>
            <a:chOff x="0" y="54406"/>
            <a:chExt cx="10515600" cy="4243730"/>
          </a:xfrm>
        </p:grpSpPr>
        <p:sp>
          <p:nvSpPr>
            <p:cNvPr id="246" name="Google Shape;246;p6"/>
            <p:cNvSpPr/>
            <p:nvPr/>
          </p:nvSpPr>
          <p:spPr>
            <a:xfrm>
              <a:off x="0" y="54406"/>
              <a:ext cx="10515600" cy="1958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592490" y="495101"/>
              <a:ext cx="1077254" cy="1077254"/>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2262234" y="54406"/>
              <a:ext cx="8253365" cy="1958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txBox="1"/>
            <p:nvPr/>
          </p:nvSpPr>
          <p:spPr>
            <a:xfrm>
              <a:off x="2262234" y="54406"/>
              <a:ext cx="8253365" cy="1958644"/>
            </a:xfrm>
            <a:prstGeom prst="rect">
              <a:avLst/>
            </a:prstGeom>
            <a:noFill/>
            <a:ln>
              <a:noFill/>
            </a:ln>
          </p:spPr>
          <p:txBody>
            <a:bodyPr anchorCtr="0" anchor="ctr" bIns="207275" lIns="207275" spcFirstLastPara="1" rIns="207275" wrap="square" tIns="207275">
              <a:noAutofit/>
            </a:bodyPr>
            <a:lstStyle/>
            <a:p>
              <a:pPr indent="0" lvl="0" marL="0" marR="0" rtl="0" algn="l">
                <a:lnSpc>
                  <a:spcPct val="90000"/>
                </a:lnSpc>
                <a:spcBef>
                  <a:spcPts val="0"/>
                </a:spcBef>
                <a:spcAft>
                  <a:spcPts val="0"/>
                </a:spcAft>
                <a:buClr>
                  <a:schemeClr val="dk1"/>
                </a:buClr>
                <a:buSzPts val="1700"/>
                <a:buFont typeface="Century Gothic"/>
                <a:buNone/>
              </a:pPr>
              <a:r>
                <a:rPr b="1" i="0" lang="en-US" sz="1700">
                  <a:solidFill>
                    <a:schemeClr val="dk1"/>
                  </a:solidFill>
                  <a:latin typeface="Century Gothic"/>
                  <a:ea typeface="Century Gothic"/>
                  <a:cs typeface="Century Gothic"/>
                  <a:sym typeface="Century Gothic"/>
                </a:rPr>
                <a:t>What are Guardrails?</a:t>
              </a:r>
              <a:r>
                <a:rPr b="0" i="0" lang="en-US" sz="1700">
                  <a:solidFill>
                    <a:schemeClr val="dk1"/>
                  </a:solidFill>
                  <a:latin typeface="Century Gothic"/>
                  <a:ea typeface="Century Gothic"/>
                  <a:cs typeface="Century Gothic"/>
                  <a:sym typeface="Century Gothic"/>
                </a:rPr>
                <a:t>        </a:t>
              </a:r>
              <a:endParaRPr/>
            </a:p>
            <a:p>
              <a:pPr indent="0" lvl="0" marL="0" marR="0" rtl="0" algn="l">
                <a:lnSpc>
                  <a:spcPct val="90000"/>
                </a:lnSpc>
                <a:spcBef>
                  <a:spcPts val="595"/>
                </a:spcBef>
                <a:spcAft>
                  <a:spcPts val="0"/>
                </a:spcAft>
                <a:buClr>
                  <a:schemeClr val="dk1"/>
                </a:buClr>
                <a:buSzPts val="1700"/>
                <a:buFont typeface="Century Gothic"/>
                <a:buNone/>
              </a:pPr>
              <a:r>
                <a:rPr b="0" i="0" lang="en-US" sz="1700">
                  <a:solidFill>
                    <a:schemeClr val="dk1"/>
                  </a:solidFill>
                  <a:latin typeface="Century Gothic"/>
                  <a:ea typeface="Century Gothic"/>
                  <a:cs typeface="Century Gothic"/>
                  <a:sym typeface="Century Gothic"/>
                </a:rPr>
                <a:t>Guardrails in Large Language Models (LLMs) and Generative AI refer to the technical, ethical, and policy-based controls that guide AI systems to operate safely, ethically, and reliably. These mechanisms help prevent AI from generating harmful, biased, misleading, or inappropriate content while ensuring compliance with legal and ethical standards.</a:t>
              </a:r>
              <a:endParaRPr sz="1700">
                <a:solidFill>
                  <a:schemeClr val="dk1"/>
                </a:solidFill>
                <a:latin typeface="Century Gothic"/>
                <a:ea typeface="Century Gothic"/>
                <a:cs typeface="Century Gothic"/>
                <a:sym typeface="Century Gothic"/>
              </a:endParaRPr>
            </a:p>
          </p:txBody>
        </p:sp>
        <p:sp>
          <p:nvSpPr>
            <p:cNvPr id="250" name="Google Shape;250;p6"/>
            <p:cNvSpPr/>
            <p:nvPr/>
          </p:nvSpPr>
          <p:spPr>
            <a:xfrm>
              <a:off x="0" y="2339492"/>
              <a:ext cx="10515600" cy="195864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592490" y="2780187"/>
              <a:ext cx="1077254" cy="107725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2262234" y="2339492"/>
              <a:ext cx="8253365" cy="195864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txBox="1"/>
            <p:nvPr/>
          </p:nvSpPr>
          <p:spPr>
            <a:xfrm>
              <a:off x="2262234" y="2339492"/>
              <a:ext cx="8253365" cy="1958644"/>
            </a:xfrm>
            <a:prstGeom prst="rect">
              <a:avLst/>
            </a:prstGeom>
            <a:noFill/>
            <a:ln>
              <a:noFill/>
            </a:ln>
          </p:spPr>
          <p:txBody>
            <a:bodyPr anchorCtr="0" anchor="ctr" bIns="207275" lIns="207275" spcFirstLastPara="1" rIns="207275" wrap="square" tIns="207275">
              <a:noAutofit/>
            </a:bodyPr>
            <a:lstStyle/>
            <a:p>
              <a:pPr indent="0" lvl="0" marL="0" marR="0" rtl="0" algn="l">
                <a:lnSpc>
                  <a:spcPct val="90000"/>
                </a:lnSpc>
                <a:spcBef>
                  <a:spcPts val="0"/>
                </a:spcBef>
                <a:spcAft>
                  <a:spcPts val="0"/>
                </a:spcAft>
                <a:buClr>
                  <a:schemeClr val="dk1"/>
                </a:buClr>
                <a:buSzPts val="1700"/>
                <a:buFont typeface="Century Gothic"/>
                <a:buNone/>
              </a:pPr>
              <a:r>
                <a:rPr b="1" i="0" lang="en-US" sz="1700" u="none" strike="noStrike">
                  <a:solidFill>
                    <a:schemeClr val="dk1"/>
                  </a:solidFill>
                  <a:latin typeface="Century Gothic"/>
                  <a:ea typeface="Century Gothic"/>
                  <a:cs typeface="Century Gothic"/>
                  <a:sym typeface="Century Gothic"/>
                </a:rPr>
                <a:t>Why Are Guardrails Important?</a:t>
              </a:r>
              <a:r>
                <a:rPr b="0" i="0" lang="en-US" sz="1700" u="none" strike="noStrike">
                  <a:solidFill>
                    <a:schemeClr val="dk1"/>
                  </a:solidFill>
                  <a:latin typeface="Century Gothic"/>
                  <a:ea typeface="Century Gothic"/>
                  <a:cs typeface="Century Gothic"/>
                  <a:sym typeface="Century Gothic"/>
                </a:rPr>
                <a:t> </a:t>
              </a:r>
              <a:br>
                <a:rPr lang="en-US" sz="1700">
                  <a:solidFill>
                    <a:schemeClr val="dk1"/>
                  </a:solidFill>
                  <a:latin typeface="Century Gothic"/>
                  <a:ea typeface="Century Gothic"/>
                  <a:cs typeface="Century Gothic"/>
                  <a:sym typeface="Century Gothic"/>
                </a:rPr>
              </a:br>
              <a:r>
                <a:rPr b="0" i="0" lang="en-US" sz="1700" u="none" strike="noStrike">
                  <a:solidFill>
                    <a:schemeClr val="dk1"/>
                  </a:solidFill>
                  <a:latin typeface="Century Gothic"/>
                  <a:ea typeface="Century Gothic"/>
                  <a:cs typeface="Century Gothic"/>
                  <a:sym typeface="Century Gothic"/>
                </a:rPr>
                <a:t>Guardrails are crucial because Generative AI is </a:t>
              </a:r>
              <a:r>
                <a:rPr b="1" i="0" lang="en-US" sz="1700" u="none" strike="noStrike">
                  <a:solidFill>
                    <a:schemeClr val="dk1"/>
                  </a:solidFill>
                  <a:latin typeface="Century Gothic"/>
                  <a:ea typeface="Century Gothic"/>
                  <a:cs typeface="Century Gothic"/>
                  <a:sym typeface="Century Gothic"/>
                </a:rPr>
                <a:t>non-deterministic</a:t>
              </a:r>
              <a:r>
                <a:rPr b="0" i="0" lang="en-US" sz="1700" u="none" strike="noStrike">
                  <a:solidFill>
                    <a:schemeClr val="dk1"/>
                  </a:solidFill>
                  <a:latin typeface="Century Gothic"/>
                  <a:ea typeface="Century Gothic"/>
                  <a:cs typeface="Century Gothic"/>
                  <a:sym typeface="Century Gothic"/>
                </a:rPr>
                <a:t>, meaning it can produce unpredictable or unintended outputs. Without proper safeguards, AI can generate </a:t>
              </a:r>
              <a:r>
                <a:rPr b="1" i="0" lang="en-US" sz="1700" u="none" strike="noStrike">
                  <a:solidFill>
                    <a:schemeClr val="dk1"/>
                  </a:solidFill>
                  <a:latin typeface="Century Gothic"/>
                  <a:ea typeface="Century Gothic"/>
                  <a:cs typeface="Century Gothic"/>
                  <a:sym typeface="Century Gothic"/>
                </a:rPr>
                <a:t>harmful, biased, or misleading content</a:t>
              </a:r>
              <a:r>
                <a:rPr b="0" i="0" lang="en-US" sz="1700" u="none" strike="noStrike">
                  <a:solidFill>
                    <a:schemeClr val="dk1"/>
                  </a:solidFill>
                  <a:latin typeface="Century Gothic"/>
                  <a:ea typeface="Century Gothic"/>
                  <a:cs typeface="Century Gothic"/>
                  <a:sym typeface="Century Gothic"/>
                </a:rPr>
                <a:t>, leading to risks such as misinformation, discrimination, privacy violations, and security threats.</a:t>
              </a:r>
              <a:endParaRPr sz="1700">
                <a:solidFill>
                  <a:schemeClr val="dk1"/>
                </a:solidFill>
                <a:latin typeface="Century Gothic"/>
                <a:ea typeface="Century Gothic"/>
                <a:cs typeface="Century Gothic"/>
                <a:sym typeface="Century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7"/>
          <p:cNvSpPr txBox="1"/>
          <p:nvPr>
            <p:ph type="title"/>
          </p:nvPr>
        </p:nvSpPr>
        <p:spPr>
          <a:xfrm>
            <a:off x="668220" y="174032"/>
            <a:ext cx="10515596" cy="11118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entury Gothic"/>
              <a:buNone/>
            </a:pPr>
            <a:r>
              <a:rPr b="1" i="0" lang="en-US" sz="2400" u="none" strike="noStrike">
                <a:latin typeface="Century Gothic"/>
                <a:ea typeface="Century Gothic"/>
                <a:cs typeface="Century Gothic"/>
                <a:sym typeface="Century Gothic"/>
              </a:rPr>
              <a:t>Nemo Guardrails framework</a:t>
            </a:r>
            <a:r>
              <a:rPr b="0" i="0" lang="en-US" sz="2400" u="none" strike="noStrike">
                <a:latin typeface="Century Gothic"/>
                <a:ea typeface="Century Gothic"/>
                <a:cs typeface="Century Gothic"/>
                <a:sym typeface="Century Gothic"/>
              </a:rPr>
              <a:t> </a:t>
            </a:r>
            <a:endParaRPr sz="2400">
              <a:latin typeface="Century Gothic"/>
              <a:ea typeface="Century Gothic"/>
              <a:cs typeface="Century Gothic"/>
              <a:sym typeface="Century Gothic"/>
            </a:endParaRPr>
          </a:p>
        </p:txBody>
      </p:sp>
      <p:sp>
        <p:nvSpPr>
          <p:cNvPr id="259" name="Google Shape;259;p7"/>
          <p:cNvSpPr txBox="1"/>
          <p:nvPr>
            <p:ph idx="1" type="body"/>
          </p:nvPr>
        </p:nvSpPr>
        <p:spPr>
          <a:xfrm>
            <a:off x="1008184" y="1459907"/>
            <a:ext cx="10175630" cy="767904"/>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Font typeface="Arial"/>
              <a:buChar char="•"/>
            </a:pPr>
            <a:r>
              <a:rPr b="0" i="0" lang="en-US" sz="1800" u="none" strike="noStrike">
                <a:latin typeface="Century Gothic"/>
                <a:ea typeface="Century Gothic"/>
                <a:cs typeface="Century Gothic"/>
                <a:sym typeface="Century Gothic"/>
              </a:rPr>
              <a:t>Nemo Guardrails is an open-source toolkit designed to build, test, and deploy guardrails for AI systems. </a:t>
            </a:r>
            <a:endParaRPr/>
          </a:p>
          <a:p>
            <a:pPr indent="-228600" lvl="0" marL="228600" rtl="0" algn="l">
              <a:lnSpc>
                <a:spcPct val="90000"/>
              </a:lnSpc>
              <a:spcBef>
                <a:spcPts val="1000"/>
              </a:spcBef>
              <a:spcAft>
                <a:spcPts val="0"/>
              </a:spcAft>
              <a:buClr>
                <a:schemeClr val="dk1"/>
              </a:buClr>
              <a:buSzPts val="1800"/>
              <a:buFont typeface="Arial"/>
              <a:buChar char="•"/>
            </a:pPr>
            <a:r>
              <a:rPr b="0" i="0" lang="en-US" sz="1800" u="none" strike="noStrike">
                <a:latin typeface="Century Gothic"/>
                <a:ea typeface="Century Gothic"/>
                <a:cs typeface="Century Gothic"/>
                <a:sym typeface="Century Gothic"/>
              </a:rPr>
              <a:t>It provides tools for input validation, output moderation, and contextual filtering.</a:t>
            </a:r>
            <a:endParaRPr/>
          </a:p>
        </p:txBody>
      </p:sp>
      <p:pic>
        <p:nvPicPr>
          <p:cNvPr descr="Programmable Guardrails" id="260" name="Google Shape;260;p7"/>
          <p:cNvPicPr preferRelativeResize="0"/>
          <p:nvPr/>
        </p:nvPicPr>
        <p:blipFill rotWithShape="1">
          <a:blip r:embed="rId3">
            <a:alphaModFix/>
          </a:blip>
          <a:srcRect b="0" l="0" r="0" t="0"/>
          <a:stretch/>
        </p:blipFill>
        <p:spPr>
          <a:xfrm>
            <a:off x="835154" y="3250709"/>
            <a:ext cx="10515595" cy="22082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p8"/>
          <p:cNvGrpSpPr/>
          <p:nvPr/>
        </p:nvGrpSpPr>
        <p:grpSpPr>
          <a:xfrm>
            <a:off x="458083" y="1748096"/>
            <a:ext cx="3550185" cy="1768679"/>
            <a:chOff x="214751" y="4496842"/>
            <a:chExt cx="3794337" cy="1768679"/>
          </a:xfrm>
        </p:grpSpPr>
        <p:sp>
          <p:nvSpPr>
            <p:cNvPr id="266" name="Google Shape;266;p8"/>
            <p:cNvSpPr txBox="1"/>
            <p:nvPr/>
          </p:nvSpPr>
          <p:spPr>
            <a:xfrm>
              <a:off x="214751" y="4496842"/>
              <a:ext cx="33709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62626"/>
                </a:buClr>
                <a:buSzPts val="1800"/>
                <a:buFont typeface="Century Gothic"/>
                <a:buNone/>
              </a:pPr>
              <a:r>
                <a:rPr b="1" i="0" lang="en-US" sz="1800" u="none" cap="none" strike="noStrike">
                  <a:solidFill>
                    <a:srgbClr val="262626"/>
                  </a:solidFill>
                  <a:latin typeface="Century Gothic"/>
                  <a:ea typeface="Century Gothic"/>
                  <a:cs typeface="Century Gothic"/>
                  <a:sym typeface="Century Gothic"/>
                </a:rPr>
                <a:t>Policy-Based Control</a:t>
              </a:r>
              <a:endParaRPr/>
            </a:p>
          </p:txBody>
        </p:sp>
        <p:sp>
          <p:nvSpPr>
            <p:cNvPr id="267" name="Google Shape;267;p8"/>
            <p:cNvSpPr/>
            <p:nvPr/>
          </p:nvSpPr>
          <p:spPr>
            <a:xfrm>
              <a:off x="262543" y="4880526"/>
              <a:ext cx="3746545" cy="1384995"/>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000000"/>
                </a:buClr>
                <a:buSzPts val="1200"/>
                <a:buFont typeface="Arial"/>
                <a:buChar char="•"/>
              </a:pPr>
              <a:r>
                <a:rPr lang="en-US" sz="1200">
                  <a:solidFill>
                    <a:srgbClr val="000000"/>
                  </a:solidFill>
                  <a:latin typeface="Century Gothic"/>
                  <a:ea typeface="Century Gothic"/>
                  <a:cs typeface="Century Gothic"/>
                  <a:sym typeface="Century Gothic"/>
                </a:rPr>
                <a:t>Defines rules to regulate LLM interactions for safe and structured responses.</a:t>
              </a:r>
              <a:endParaRPr sz="1200">
                <a:solidFill>
                  <a:srgbClr val="000000"/>
                </a:solidFill>
                <a:latin typeface="Century Gothic"/>
                <a:ea typeface="Century Gothic"/>
                <a:cs typeface="Century Gothic"/>
                <a:sym typeface="Century Gothic"/>
              </a:endParaRPr>
            </a:p>
            <a:p>
              <a:pPr indent="-171450" lvl="0" marL="171450" marR="0" rtl="0" algn="l">
                <a:spcBef>
                  <a:spcPts val="0"/>
                </a:spcBef>
                <a:spcAft>
                  <a:spcPts val="0"/>
                </a:spcAft>
                <a:buClr>
                  <a:srgbClr val="000000"/>
                </a:buClr>
                <a:buSzPts val="1200"/>
                <a:buFont typeface="Arial"/>
                <a:buChar char="•"/>
              </a:pPr>
              <a:r>
                <a:rPr lang="en-US" sz="1200">
                  <a:solidFill>
                    <a:srgbClr val="000000"/>
                  </a:solidFill>
                  <a:latin typeface="Century Gothic"/>
                  <a:ea typeface="Century Gothic"/>
                  <a:cs typeface="Century Gothic"/>
                  <a:sym typeface="Century Gothic"/>
                </a:rPr>
                <a:t>Covers areas like harmful content prevention and controlled conversation flows.</a:t>
              </a:r>
              <a:endParaRPr sz="1200">
                <a:solidFill>
                  <a:srgbClr val="000000"/>
                </a:solidFill>
                <a:latin typeface="Century Gothic"/>
                <a:ea typeface="Century Gothic"/>
                <a:cs typeface="Century Gothic"/>
                <a:sym typeface="Century Gothic"/>
              </a:endParaRPr>
            </a:p>
            <a:p>
              <a:pPr indent="-171450" lvl="0" marL="171450" marR="0" rtl="0" algn="l">
                <a:spcBef>
                  <a:spcPts val="0"/>
                </a:spcBef>
                <a:spcAft>
                  <a:spcPts val="0"/>
                </a:spcAft>
                <a:buClr>
                  <a:srgbClr val="000000"/>
                </a:buClr>
                <a:buSzPts val="1200"/>
                <a:buFont typeface="Arial"/>
                <a:buChar char="•"/>
              </a:pPr>
              <a:r>
                <a:rPr lang="en-US" sz="1200">
                  <a:solidFill>
                    <a:srgbClr val="000000"/>
                  </a:solidFill>
                  <a:latin typeface="Century Gothic"/>
                  <a:ea typeface="Century Gothic"/>
                  <a:cs typeface="Century Gothic"/>
                  <a:sym typeface="Century Gothic"/>
                </a:rPr>
                <a:t>Uses Colang, a declarative language, for easy rule definition and modification.</a:t>
              </a:r>
              <a:endParaRPr sz="1200">
                <a:solidFill>
                  <a:srgbClr val="000000"/>
                </a:solidFill>
                <a:latin typeface="Century Gothic"/>
                <a:ea typeface="Century Gothic"/>
                <a:cs typeface="Century Gothic"/>
                <a:sym typeface="Century Gothic"/>
              </a:endParaRPr>
            </a:p>
          </p:txBody>
        </p:sp>
      </p:grpSp>
      <p:grpSp>
        <p:nvGrpSpPr>
          <p:cNvPr id="268" name="Google Shape;268;p8"/>
          <p:cNvGrpSpPr/>
          <p:nvPr/>
        </p:nvGrpSpPr>
        <p:grpSpPr>
          <a:xfrm>
            <a:off x="8445959" y="1243629"/>
            <a:ext cx="3844012" cy="1746412"/>
            <a:chOff x="-435650" y="4331324"/>
            <a:chExt cx="4108377" cy="1746412"/>
          </a:xfrm>
        </p:grpSpPr>
        <p:sp>
          <p:nvSpPr>
            <p:cNvPr id="269" name="Google Shape;269;p8"/>
            <p:cNvSpPr txBox="1"/>
            <p:nvPr/>
          </p:nvSpPr>
          <p:spPr>
            <a:xfrm>
              <a:off x="-435650" y="4331324"/>
              <a:ext cx="36194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62626"/>
                </a:buClr>
                <a:buSzPts val="1800"/>
                <a:buFont typeface="Century Gothic"/>
                <a:buNone/>
              </a:pPr>
              <a:r>
                <a:rPr b="1" i="0" lang="en-US" sz="1800" u="none" cap="none" strike="noStrike">
                  <a:solidFill>
                    <a:srgbClr val="262626"/>
                  </a:solidFill>
                  <a:latin typeface="Century Gothic"/>
                  <a:ea typeface="Century Gothic"/>
                  <a:cs typeface="Century Gothic"/>
                  <a:sym typeface="Century Gothic"/>
                </a:rPr>
                <a:t>Colang</a:t>
              </a:r>
              <a:endParaRPr b="1" i="0" sz="1400" u="none" cap="none" strike="noStrike">
                <a:solidFill>
                  <a:srgbClr val="262626"/>
                </a:solidFill>
                <a:latin typeface="Century Gothic"/>
                <a:ea typeface="Century Gothic"/>
                <a:cs typeface="Century Gothic"/>
                <a:sym typeface="Century Gothic"/>
              </a:endParaRPr>
            </a:p>
          </p:txBody>
        </p:sp>
        <p:sp>
          <p:nvSpPr>
            <p:cNvPr id="270" name="Google Shape;270;p8"/>
            <p:cNvSpPr/>
            <p:nvPr/>
          </p:nvSpPr>
          <p:spPr>
            <a:xfrm>
              <a:off x="-435650" y="4677032"/>
              <a:ext cx="4108377" cy="1400704"/>
            </a:xfrm>
            <a:prstGeom prst="rect">
              <a:avLst/>
            </a:prstGeom>
            <a:noFill/>
            <a:ln>
              <a:noFill/>
            </a:ln>
          </p:spPr>
          <p:txBody>
            <a:bodyPr anchorCtr="0" anchor="t" bIns="45700" lIns="91425" spcFirstLastPara="1" rIns="91425" wrap="square" tIns="45700">
              <a:spAutoFit/>
            </a:bodyPr>
            <a:lstStyle/>
            <a:p>
              <a:pPr indent="-171450" lvl="0" marL="171450" marR="0" rtl="0" algn="l">
                <a:lnSpc>
                  <a:spcPct val="120000"/>
                </a:lnSpc>
                <a:spcBef>
                  <a:spcPts val="0"/>
                </a:spcBef>
                <a:spcAft>
                  <a:spcPts val="0"/>
                </a:spcAft>
                <a:buClr>
                  <a:srgbClr val="262626"/>
                </a:buClr>
                <a:buSzPts val="1200"/>
                <a:buFont typeface="Arial"/>
                <a:buChar char="•"/>
              </a:pPr>
              <a:r>
                <a:rPr b="0" i="0" lang="en-US" sz="1200" u="none" cap="none" strike="noStrike">
                  <a:solidFill>
                    <a:srgbClr val="262626"/>
                  </a:solidFill>
                  <a:latin typeface="Century Gothic"/>
                  <a:ea typeface="Century Gothic"/>
                  <a:cs typeface="Century Gothic"/>
                  <a:sym typeface="Century Gothic"/>
                </a:rPr>
                <a:t>A human-readable conversational language for defining guardrails.</a:t>
              </a:r>
              <a:endParaRPr/>
            </a:p>
            <a:p>
              <a:pPr indent="-171450" lvl="0" marL="171450" marR="0" rtl="0" algn="l">
                <a:lnSpc>
                  <a:spcPct val="120000"/>
                </a:lnSpc>
                <a:spcBef>
                  <a:spcPts val="0"/>
                </a:spcBef>
                <a:spcAft>
                  <a:spcPts val="0"/>
                </a:spcAft>
                <a:buClr>
                  <a:srgbClr val="262626"/>
                </a:buClr>
                <a:buSzPts val="1200"/>
                <a:buFont typeface="Arial"/>
                <a:buChar char="•"/>
              </a:pPr>
              <a:r>
                <a:rPr b="0" i="0" lang="en-US" sz="1200" u="none" cap="none" strike="noStrike">
                  <a:solidFill>
                    <a:srgbClr val="262626"/>
                  </a:solidFill>
                  <a:latin typeface="Century Gothic"/>
                  <a:ea typeface="Century Gothic"/>
                  <a:cs typeface="Century Gothic"/>
                  <a:sym typeface="Century Gothic"/>
                </a:rPr>
                <a:t>Helps specify desired user behavior and permitted or restricted LLM responses.</a:t>
              </a:r>
              <a:endParaRPr/>
            </a:p>
            <a:p>
              <a:pPr indent="-171450" lvl="0" marL="171450" marR="0" rtl="0" algn="l">
                <a:lnSpc>
                  <a:spcPct val="120000"/>
                </a:lnSpc>
                <a:spcBef>
                  <a:spcPts val="0"/>
                </a:spcBef>
                <a:spcAft>
                  <a:spcPts val="0"/>
                </a:spcAft>
                <a:buClr>
                  <a:srgbClr val="262626"/>
                </a:buClr>
                <a:buSzPts val="1200"/>
                <a:buFont typeface="Arial"/>
                <a:buChar char="•"/>
              </a:pPr>
              <a:r>
                <a:rPr b="0" i="0" lang="en-US" sz="1200" u="none" cap="none" strike="noStrike">
                  <a:solidFill>
                    <a:srgbClr val="262626"/>
                  </a:solidFill>
                  <a:latin typeface="Century Gothic"/>
                  <a:ea typeface="Century Gothic"/>
                  <a:cs typeface="Century Gothic"/>
                  <a:sym typeface="Century Gothic"/>
                </a:rPr>
                <a:t>Enables structured conversational paths for better control.</a:t>
              </a:r>
              <a:endParaRPr/>
            </a:p>
          </p:txBody>
        </p:sp>
      </p:grpSp>
      <p:grpSp>
        <p:nvGrpSpPr>
          <p:cNvPr id="271" name="Google Shape;271;p8"/>
          <p:cNvGrpSpPr/>
          <p:nvPr/>
        </p:nvGrpSpPr>
        <p:grpSpPr>
          <a:xfrm>
            <a:off x="8453047" y="3145708"/>
            <a:ext cx="4087296" cy="1503159"/>
            <a:chOff x="-435650" y="4563103"/>
            <a:chExt cx="4368393" cy="1503159"/>
          </a:xfrm>
        </p:grpSpPr>
        <p:sp>
          <p:nvSpPr>
            <p:cNvPr id="272" name="Google Shape;272;p8"/>
            <p:cNvSpPr txBox="1"/>
            <p:nvPr/>
          </p:nvSpPr>
          <p:spPr>
            <a:xfrm>
              <a:off x="-435650" y="4563103"/>
              <a:ext cx="330459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entury Gothic"/>
                <a:buNone/>
              </a:pPr>
              <a:r>
                <a:rPr b="1" lang="en-US" sz="1800">
                  <a:solidFill>
                    <a:srgbClr val="000000"/>
                  </a:solidFill>
                  <a:latin typeface="Century Gothic"/>
                  <a:ea typeface="Century Gothic"/>
                  <a:cs typeface="Century Gothic"/>
                  <a:sym typeface="Century Gothic"/>
                </a:rPr>
                <a:t>Extensibility</a:t>
              </a:r>
              <a:endParaRPr b="1" i="0" sz="1600" u="none" cap="none" strike="noStrike">
                <a:solidFill>
                  <a:srgbClr val="262626"/>
                </a:solidFill>
                <a:latin typeface="Century Gothic"/>
                <a:ea typeface="Century Gothic"/>
                <a:cs typeface="Century Gothic"/>
                <a:sym typeface="Century Gothic"/>
              </a:endParaRPr>
            </a:p>
          </p:txBody>
        </p:sp>
        <p:sp>
          <p:nvSpPr>
            <p:cNvPr id="273" name="Google Shape;273;p8"/>
            <p:cNvSpPr/>
            <p:nvPr/>
          </p:nvSpPr>
          <p:spPr>
            <a:xfrm>
              <a:off x="-435650" y="4887157"/>
              <a:ext cx="4368393" cy="1179105"/>
            </a:xfrm>
            <a:prstGeom prst="rect">
              <a:avLst/>
            </a:prstGeom>
            <a:noFill/>
            <a:ln>
              <a:noFill/>
            </a:ln>
          </p:spPr>
          <p:txBody>
            <a:bodyPr anchorCtr="0" anchor="t" bIns="45700" lIns="91425" spcFirstLastPara="1" rIns="91425" wrap="square" tIns="45700">
              <a:spAutoFit/>
            </a:bodyPr>
            <a:lstStyle/>
            <a:p>
              <a:pPr indent="-171450" lvl="0" marL="171450" marR="0" rtl="0" algn="l">
                <a:lnSpc>
                  <a:spcPct val="120000"/>
                </a:lnSpc>
                <a:spcBef>
                  <a:spcPts val="0"/>
                </a:spcBef>
                <a:spcAft>
                  <a:spcPts val="0"/>
                </a:spcAft>
                <a:buClr>
                  <a:srgbClr val="262626"/>
                </a:buClr>
                <a:buSzPts val="1200"/>
                <a:buFont typeface="Arial"/>
                <a:buChar char="•"/>
              </a:pPr>
              <a:r>
                <a:rPr b="0" i="0" lang="en-US" sz="1200" u="none" cap="none" strike="noStrike">
                  <a:solidFill>
                    <a:srgbClr val="262626"/>
                  </a:solidFill>
                  <a:latin typeface="Century Gothic"/>
                  <a:ea typeface="Century Gothic"/>
                  <a:cs typeface="Century Gothic"/>
                  <a:sym typeface="Century Gothic"/>
                </a:rPr>
                <a:t>Supports adding custom guardrails tailored to specific needs.</a:t>
              </a:r>
              <a:endParaRPr/>
            </a:p>
            <a:p>
              <a:pPr indent="-171450" lvl="0" marL="171450" marR="0" rtl="0" algn="l">
                <a:lnSpc>
                  <a:spcPct val="120000"/>
                </a:lnSpc>
                <a:spcBef>
                  <a:spcPts val="0"/>
                </a:spcBef>
                <a:spcAft>
                  <a:spcPts val="0"/>
                </a:spcAft>
                <a:buClr>
                  <a:srgbClr val="262626"/>
                </a:buClr>
                <a:buSzPts val="1200"/>
                <a:buFont typeface="Arial"/>
                <a:buChar char="•"/>
              </a:pPr>
              <a:r>
                <a:rPr b="0" i="0" lang="en-US" sz="1200" u="none" cap="none" strike="noStrike">
                  <a:solidFill>
                    <a:srgbClr val="262626"/>
                  </a:solidFill>
                  <a:latin typeface="Century Gothic"/>
                  <a:ea typeface="Century Gothic"/>
                  <a:cs typeface="Century Gothic"/>
                  <a:sym typeface="Century Gothic"/>
                </a:rPr>
                <a:t>Easily integrates with other tools and libraries.</a:t>
              </a:r>
              <a:endParaRPr/>
            </a:p>
            <a:p>
              <a:pPr indent="-171450" lvl="0" marL="171450" marR="0" rtl="0" algn="l">
                <a:lnSpc>
                  <a:spcPct val="120000"/>
                </a:lnSpc>
                <a:spcBef>
                  <a:spcPts val="0"/>
                </a:spcBef>
                <a:spcAft>
                  <a:spcPts val="0"/>
                </a:spcAft>
                <a:buClr>
                  <a:srgbClr val="262626"/>
                </a:buClr>
                <a:buSzPts val="1200"/>
                <a:buFont typeface="Arial"/>
                <a:buChar char="•"/>
              </a:pPr>
              <a:r>
                <a:rPr b="0" i="0" lang="en-US" sz="1200" u="none" cap="none" strike="noStrike">
                  <a:solidFill>
                    <a:srgbClr val="262626"/>
                  </a:solidFill>
                  <a:latin typeface="Century Gothic"/>
                  <a:ea typeface="Century Gothic"/>
                  <a:cs typeface="Century Gothic"/>
                  <a:sym typeface="Century Gothic"/>
                </a:rPr>
                <a:t>Provides flexibility for developers to enhance functionality.</a:t>
              </a:r>
              <a:endParaRPr/>
            </a:p>
          </p:txBody>
        </p:sp>
      </p:grpSp>
      <p:grpSp>
        <p:nvGrpSpPr>
          <p:cNvPr id="274" name="Google Shape;274;p8"/>
          <p:cNvGrpSpPr/>
          <p:nvPr/>
        </p:nvGrpSpPr>
        <p:grpSpPr>
          <a:xfrm>
            <a:off x="8445959" y="4759411"/>
            <a:ext cx="3512549" cy="2044197"/>
            <a:chOff x="-435651" y="4563103"/>
            <a:chExt cx="3754118" cy="1696391"/>
          </a:xfrm>
        </p:grpSpPr>
        <p:sp>
          <p:nvSpPr>
            <p:cNvPr id="275" name="Google Shape;275;p8"/>
            <p:cNvSpPr txBox="1"/>
            <p:nvPr/>
          </p:nvSpPr>
          <p:spPr>
            <a:xfrm>
              <a:off x="-435651" y="4563103"/>
              <a:ext cx="338962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62626"/>
                </a:buClr>
                <a:buSzPts val="1600"/>
                <a:buFont typeface="Century Gothic"/>
                <a:buNone/>
              </a:pPr>
              <a:r>
                <a:rPr b="1" i="0" lang="en-US" sz="1600" u="none" cap="none" strike="noStrike">
                  <a:solidFill>
                    <a:srgbClr val="262626"/>
                  </a:solidFill>
                  <a:latin typeface="Century Gothic"/>
                  <a:ea typeface="Century Gothic"/>
                  <a:cs typeface="Century Gothic"/>
                  <a:sym typeface="Century Gothic"/>
                </a:rPr>
                <a:t>Conversational Flow Management</a:t>
              </a:r>
              <a:endParaRPr/>
            </a:p>
          </p:txBody>
        </p:sp>
        <p:sp>
          <p:nvSpPr>
            <p:cNvPr id="276" name="Google Shape;276;p8"/>
            <p:cNvSpPr/>
            <p:nvPr/>
          </p:nvSpPr>
          <p:spPr>
            <a:xfrm>
              <a:off x="-428076" y="5059165"/>
              <a:ext cx="3746543" cy="1200329"/>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Defines structured conversational flows to keep interactions on track.</a:t>
              </a:r>
              <a:endParaRPr sz="1200">
                <a:solidFill>
                  <a:schemeClr val="dk1"/>
                </a:solidFill>
                <a:latin typeface="Century Gothic"/>
                <a:ea typeface="Century Gothic"/>
                <a:cs typeface="Century Gothic"/>
                <a:sym typeface="Century Gothic"/>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Ensures consistency and guides users toward desired outcomes.</a:t>
              </a:r>
              <a:endParaRPr sz="1200">
                <a:solidFill>
                  <a:schemeClr val="dk1"/>
                </a:solidFill>
                <a:latin typeface="Century Gothic"/>
                <a:ea typeface="Century Gothic"/>
                <a:cs typeface="Century Gothic"/>
                <a:sym typeface="Century Gothic"/>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Century Gothic"/>
                  <a:ea typeface="Century Gothic"/>
                  <a:cs typeface="Century Gothic"/>
                  <a:sym typeface="Century Gothic"/>
                </a:rPr>
                <a:t>Essential for chatbots and virtual assistants to maintain predictable behavior.</a:t>
              </a:r>
              <a:endParaRPr sz="1200">
                <a:solidFill>
                  <a:schemeClr val="dk1"/>
                </a:solidFill>
                <a:latin typeface="Century Gothic"/>
                <a:ea typeface="Century Gothic"/>
                <a:cs typeface="Century Gothic"/>
                <a:sym typeface="Century Gothic"/>
              </a:endParaRPr>
            </a:p>
          </p:txBody>
        </p:sp>
      </p:grpSp>
      <p:grpSp>
        <p:nvGrpSpPr>
          <p:cNvPr id="277" name="Google Shape;277;p8"/>
          <p:cNvGrpSpPr/>
          <p:nvPr/>
        </p:nvGrpSpPr>
        <p:grpSpPr>
          <a:xfrm>
            <a:off x="71049" y="3983413"/>
            <a:ext cx="3937219" cy="1609451"/>
            <a:chOff x="455007" y="4668253"/>
            <a:chExt cx="3735450" cy="1609451"/>
          </a:xfrm>
        </p:grpSpPr>
        <p:sp>
          <p:nvSpPr>
            <p:cNvPr id="278" name="Google Shape;278;p8"/>
            <p:cNvSpPr txBox="1"/>
            <p:nvPr/>
          </p:nvSpPr>
          <p:spPr>
            <a:xfrm>
              <a:off x="455007" y="4668253"/>
              <a:ext cx="2641641"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262626"/>
                </a:buClr>
                <a:buSzPts val="1800"/>
                <a:buFont typeface="Century Gothic"/>
                <a:buNone/>
              </a:pPr>
              <a:r>
                <a:rPr b="1" i="0" lang="en-US" sz="1800" u="none" cap="none" strike="noStrike">
                  <a:solidFill>
                    <a:srgbClr val="262626"/>
                  </a:solidFill>
                  <a:latin typeface="Century Gothic"/>
                  <a:ea typeface="Century Gothic"/>
                  <a:cs typeface="Century Gothic"/>
                  <a:sym typeface="Century Gothic"/>
                </a:rPr>
                <a:t>Safety and Security</a:t>
              </a:r>
              <a:endParaRPr/>
            </a:p>
          </p:txBody>
        </p:sp>
        <p:sp>
          <p:nvSpPr>
            <p:cNvPr id="279" name="Google Shape;279;p8"/>
            <p:cNvSpPr/>
            <p:nvPr/>
          </p:nvSpPr>
          <p:spPr>
            <a:xfrm>
              <a:off x="864889" y="5077375"/>
              <a:ext cx="3325568" cy="1200329"/>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000000"/>
                </a:buClr>
                <a:buSzPts val="1200"/>
                <a:buFont typeface="Arial"/>
                <a:buChar char="•"/>
              </a:pPr>
              <a:r>
                <a:rPr lang="en-US" sz="1200">
                  <a:solidFill>
                    <a:srgbClr val="000000"/>
                  </a:solidFill>
                  <a:latin typeface="Century Gothic"/>
                  <a:ea typeface="Century Gothic"/>
                  <a:cs typeface="Century Gothic"/>
                  <a:sym typeface="Century Gothic"/>
                </a:rPr>
                <a:t>Mitigates risks like hallucinations, bias, data leaks, and prompt injections.</a:t>
              </a:r>
              <a:endParaRPr sz="1200">
                <a:solidFill>
                  <a:schemeClr val="dk1"/>
                </a:solidFill>
                <a:latin typeface="Century Gothic"/>
                <a:ea typeface="Century Gothic"/>
                <a:cs typeface="Century Gothic"/>
                <a:sym typeface="Century Gothic"/>
              </a:endParaRPr>
            </a:p>
            <a:p>
              <a:pPr indent="-171450" lvl="0" marL="171450" marR="0" rtl="0" algn="l">
                <a:spcBef>
                  <a:spcPts val="0"/>
                </a:spcBef>
                <a:spcAft>
                  <a:spcPts val="0"/>
                </a:spcAft>
                <a:buClr>
                  <a:srgbClr val="000000"/>
                </a:buClr>
                <a:buSzPts val="1200"/>
                <a:buFont typeface="Arial"/>
                <a:buChar char="•"/>
              </a:pPr>
              <a:r>
                <a:rPr lang="en-US" sz="1200">
                  <a:solidFill>
                    <a:srgbClr val="000000"/>
                  </a:solidFill>
                  <a:latin typeface="Century Gothic"/>
                  <a:ea typeface="Century Gothic"/>
                  <a:cs typeface="Century Gothic"/>
                  <a:sym typeface="Century Gothic"/>
                </a:rPr>
                <a:t>Ensures safer and more reliable LLM interactions.</a:t>
              </a:r>
              <a:endParaRPr sz="1200">
                <a:solidFill>
                  <a:schemeClr val="dk1"/>
                </a:solidFill>
                <a:latin typeface="Century Gothic"/>
                <a:ea typeface="Century Gothic"/>
                <a:cs typeface="Century Gothic"/>
                <a:sym typeface="Century Gothic"/>
              </a:endParaRPr>
            </a:p>
            <a:p>
              <a:pPr indent="-171450" lvl="0" marL="171450" marR="0" rtl="0" algn="l">
                <a:spcBef>
                  <a:spcPts val="0"/>
                </a:spcBef>
                <a:spcAft>
                  <a:spcPts val="0"/>
                </a:spcAft>
                <a:buClr>
                  <a:srgbClr val="000000"/>
                </a:buClr>
                <a:buSzPts val="1200"/>
                <a:buFont typeface="Arial"/>
                <a:buChar char="•"/>
              </a:pPr>
              <a:r>
                <a:rPr lang="en-US" sz="1200">
                  <a:solidFill>
                    <a:srgbClr val="000000"/>
                  </a:solidFill>
                  <a:latin typeface="Century Gothic"/>
                  <a:ea typeface="Century Gothic"/>
                  <a:cs typeface="Century Gothic"/>
                  <a:sym typeface="Century Gothic"/>
                </a:rPr>
                <a:t>Strengthens the robustness of LLM applications.</a:t>
              </a:r>
              <a:endParaRPr sz="1200">
                <a:solidFill>
                  <a:schemeClr val="dk1"/>
                </a:solidFill>
                <a:latin typeface="Century Gothic"/>
                <a:ea typeface="Century Gothic"/>
                <a:cs typeface="Century Gothic"/>
                <a:sym typeface="Century Gothic"/>
              </a:endParaRPr>
            </a:p>
          </p:txBody>
        </p:sp>
      </p:grpSp>
      <p:grpSp>
        <p:nvGrpSpPr>
          <p:cNvPr id="280" name="Google Shape;280;p8"/>
          <p:cNvGrpSpPr/>
          <p:nvPr/>
        </p:nvGrpSpPr>
        <p:grpSpPr>
          <a:xfrm rot="-693128">
            <a:off x="4199130" y="1740304"/>
            <a:ext cx="3565738" cy="3565738"/>
            <a:chOff x="4199130" y="2299604"/>
            <a:chExt cx="3565738" cy="3565738"/>
          </a:xfrm>
        </p:grpSpPr>
        <p:pic>
          <p:nvPicPr>
            <p:cNvPr id="281" name="Google Shape;281;p8"/>
            <p:cNvPicPr preferRelativeResize="0"/>
            <p:nvPr/>
          </p:nvPicPr>
          <p:blipFill rotWithShape="1">
            <a:blip r:embed="rId3">
              <a:alphaModFix/>
            </a:blip>
            <a:srcRect b="0" l="0" r="0" t="0"/>
            <a:stretch/>
          </p:blipFill>
          <p:spPr>
            <a:xfrm>
              <a:off x="4199130" y="2299604"/>
              <a:ext cx="3565738" cy="3565738"/>
            </a:xfrm>
            <a:prstGeom prst="rect">
              <a:avLst/>
            </a:prstGeom>
            <a:noFill/>
            <a:ln>
              <a:noFill/>
            </a:ln>
          </p:spPr>
        </p:pic>
        <p:pic>
          <p:nvPicPr>
            <p:cNvPr id="282" name="Google Shape;282;p8"/>
            <p:cNvPicPr preferRelativeResize="0"/>
            <p:nvPr/>
          </p:nvPicPr>
          <p:blipFill rotWithShape="1">
            <a:blip r:embed="rId4">
              <a:alphaModFix/>
            </a:blip>
            <a:srcRect b="0" l="0" r="0" t="0"/>
            <a:stretch/>
          </p:blipFill>
          <p:spPr>
            <a:xfrm>
              <a:off x="5219999" y="3320473"/>
              <a:ext cx="1524000" cy="1524000"/>
            </a:xfrm>
            <a:prstGeom prst="rect">
              <a:avLst/>
            </a:prstGeom>
            <a:noFill/>
            <a:ln>
              <a:noFill/>
            </a:ln>
            <a:effectLst>
              <a:outerShdw blurRad="787400" sx="64000" rotWithShape="0" algn="ctr" dir="2580000" dist="355600" sy="64000">
                <a:srgbClr val="000000">
                  <a:alpha val="60784"/>
                </a:srgbClr>
              </a:outerShdw>
            </a:effectLst>
          </p:spPr>
        </p:pic>
      </p:grpSp>
      <p:cxnSp>
        <p:nvCxnSpPr>
          <p:cNvPr id="283" name="Google Shape;283;p8"/>
          <p:cNvCxnSpPr/>
          <p:nvPr/>
        </p:nvCxnSpPr>
        <p:spPr>
          <a:xfrm>
            <a:off x="3514725" y="2071607"/>
            <a:ext cx="1400175" cy="0"/>
          </a:xfrm>
          <a:prstGeom prst="straightConnector1">
            <a:avLst/>
          </a:prstGeom>
          <a:noFill/>
          <a:ln cap="flat" cmpd="sng" w="9525">
            <a:solidFill>
              <a:srgbClr val="000000"/>
            </a:solidFill>
            <a:prstDash val="solid"/>
            <a:miter lim="800000"/>
            <a:headEnd len="med" w="med" type="oval"/>
            <a:tailEnd len="sm" w="sm" type="none"/>
          </a:ln>
        </p:spPr>
      </p:cxnSp>
      <p:cxnSp>
        <p:nvCxnSpPr>
          <p:cNvPr id="284" name="Google Shape;284;p8"/>
          <p:cNvCxnSpPr/>
          <p:nvPr/>
        </p:nvCxnSpPr>
        <p:spPr>
          <a:xfrm>
            <a:off x="3514725" y="4266103"/>
            <a:ext cx="819150" cy="0"/>
          </a:xfrm>
          <a:prstGeom prst="straightConnector1">
            <a:avLst/>
          </a:prstGeom>
          <a:noFill/>
          <a:ln cap="flat" cmpd="sng" w="9525">
            <a:solidFill>
              <a:srgbClr val="000000"/>
            </a:solidFill>
            <a:prstDash val="solid"/>
            <a:miter lim="800000"/>
            <a:headEnd len="med" w="med" type="oval"/>
            <a:tailEnd len="sm" w="sm" type="none"/>
          </a:ln>
        </p:spPr>
      </p:cxnSp>
      <p:cxnSp>
        <p:nvCxnSpPr>
          <p:cNvPr id="285" name="Google Shape;285;p8"/>
          <p:cNvCxnSpPr/>
          <p:nvPr/>
        </p:nvCxnSpPr>
        <p:spPr>
          <a:xfrm rot="10800000">
            <a:off x="7029450" y="2066991"/>
            <a:ext cx="1295549" cy="0"/>
          </a:xfrm>
          <a:prstGeom prst="straightConnector1">
            <a:avLst/>
          </a:prstGeom>
          <a:noFill/>
          <a:ln cap="flat" cmpd="sng" w="9525">
            <a:solidFill>
              <a:srgbClr val="000000"/>
            </a:solidFill>
            <a:prstDash val="solid"/>
            <a:miter lim="800000"/>
            <a:headEnd len="med" w="med" type="oval"/>
            <a:tailEnd len="sm" w="sm" type="none"/>
          </a:ln>
        </p:spPr>
      </p:cxnSp>
      <p:cxnSp>
        <p:nvCxnSpPr>
          <p:cNvPr id="286" name="Google Shape;286;p8"/>
          <p:cNvCxnSpPr/>
          <p:nvPr/>
        </p:nvCxnSpPr>
        <p:spPr>
          <a:xfrm rot="10800000">
            <a:off x="7743825" y="3584243"/>
            <a:ext cx="581174" cy="0"/>
          </a:xfrm>
          <a:prstGeom prst="straightConnector1">
            <a:avLst/>
          </a:prstGeom>
          <a:noFill/>
          <a:ln cap="flat" cmpd="sng" w="9525">
            <a:solidFill>
              <a:srgbClr val="000000"/>
            </a:solidFill>
            <a:prstDash val="solid"/>
            <a:miter lim="800000"/>
            <a:headEnd len="med" w="med" type="oval"/>
            <a:tailEnd len="sm" w="sm" type="none"/>
          </a:ln>
        </p:spPr>
      </p:cxnSp>
      <p:cxnSp>
        <p:nvCxnSpPr>
          <p:cNvPr id="287" name="Google Shape;287;p8"/>
          <p:cNvCxnSpPr/>
          <p:nvPr/>
        </p:nvCxnSpPr>
        <p:spPr>
          <a:xfrm rot="10800000">
            <a:off x="7115175" y="4909222"/>
            <a:ext cx="1209824" cy="0"/>
          </a:xfrm>
          <a:prstGeom prst="straightConnector1">
            <a:avLst/>
          </a:prstGeom>
          <a:noFill/>
          <a:ln cap="flat" cmpd="sng" w="9525">
            <a:solidFill>
              <a:srgbClr val="000000"/>
            </a:solidFill>
            <a:prstDash val="solid"/>
            <a:miter lim="800000"/>
            <a:headEnd len="med" w="med" type="oval"/>
            <a:tailEnd len="sm" w="sm" type="none"/>
          </a:ln>
        </p:spPr>
      </p:cxnSp>
      <p:pic>
        <p:nvPicPr>
          <p:cNvPr id="288" name="Google Shape;288;p8"/>
          <p:cNvPicPr preferRelativeResize="0"/>
          <p:nvPr/>
        </p:nvPicPr>
        <p:blipFill rotWithShape="1">
          <a:blip r:embed="rId5">
            <a:alphaModFix/>
          </a:blip>
          <a:srcRect b="0" l="0" r="0" t="0"/>
          <a:stretch/>
        </p:blipFill>
        <p:spPr>
          <a:xfrm>
            <a:off x="5568921" y="3057853"/>
            <a:ext cx="826155" cy="930639"/>
          </a:xfrm>
          <a:prstGeom prst="rect">
            <a:avLst/>
          </a:prstGeom>
          <a:noFill/>
          <a:ln>
            <a:noFill/>
          </a:ln>
        </p:spPr>
      </p:pic>
      <p:sp>
        <p:nvSpPr>
          <p:cNvPr id="289" name="Google Shape;289;p8"/>
          <p:cNvSpPr txBox="1"/>
          <p:nvPr/>
        </p:nvSpPr>
        <p:spPr>
          <a:xfrm>
            <a:off x="4382749" y="2317712"/>
            <a:ext cx="140017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Century Gothic"/>
              <a:buNone/>
            </a:pPr>
            <a:r>
              <a:rPr b="1" i="0" lang="en-US" sz="3200" u="none" cap="none" strike="noStrike">
                <a:solidFill>
                  <a:srgbClr val="FFFFFF"/>
                </a:solidFill>
                <a:latin typeface="Century Gothic"/>
                <a:ea typeface="Century Gothic"/>
                <a:cs typeface="Century Gothic"/>
                <a:sym typeface="Century Gothic"/>
              </a:rPr>
              <a:t>01</a:t>
            </a:r>
            <a:endParaRPr b="1" i="0" sz="1800" u="none" cap="none" strike="noStrike">
              <a:solidFill>
                <a:srgbClr val="FFFFFF"/>
              </a:solidFill>
              <a:latin typeface="Century Gothic"/>
              <a:ea typeface="Century Gothic"/>
              <a:cs typeface="Century Gothic"/>
              <a:sym typeface="Century Gothic"/>
            </a:endParaRPr>
          </a:p>
        </p:txBody>
      </p:sp>
      <p:sp>
        <p:nvSpPr>
          <p:cNvPr id="290" name="Google Shape;290;p8"/>
          <p:cNvSpPr txBox="1"/>
          <p:nvPr/>
        </p:nvSpPr>
        <p:spPr>
          <a:xfrm>
            <a:off x="5940695" y="2268839"/>
            <a:ext cx="140017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Century Gothic"/>
              <a:buNone/>
            </a:pPr>
            <a:r>
              <a:rPr b="1" i="0" lang="en-US" sz="3200" u="none" cap="none" strike="noStrike">
                <a:solidFill>
                  <a:srgbClr val="FFFFFF"/>
                </a:solidFill>
                <a:latin typeface="Century Gothic"/>
                <a:ea typeface="Century Gothic"/>
                <a:cs typeface="Century Gothic"/>
                <a:sym typeface="Century Gothic"/>
              </a:rPr>
              <a:t>05</a:t>
            </a:r>
            <a:endParaRPr b="1" i="0" sz="1800" u="none" cap="none" strike="noStrike">
              <a:solidFill>
                <a:srgbClr val="FFFFFF"/>
              </a:solidFill>
              <a:latin typeface="Century Gothic"/>
              <a:ea typeface="Century Gothic"/>
              <a:cs typeface="Century Gothic"/>
              <a:sym typeface="Century Gothic"/>
            </a:endParaRPr>
          </a:p>
        </p:txBody>
      </p:sp>
      <p:sp>
        <p:nvSpPr>
          <p:cNvPr id="291" name="Google Shape;291;p8"/>
          <p:cNvSpPr txBox="1"/>
          <p:nvPr/>
        </p:nvSpPr>
        <p:spPr>
          <a:xfrm>
            <a:off x="6433040" y="3535714"/>
            <a:ext cx="140017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Century Gothic"/>
              <a:buNone/>
            </a:pPr>
            <a:r>
              <a:rPr b="1" i="0" lang="en-US" sz="3200" u="none" cap="none" strike="noStrike">
                <a:solidFill>
                  <a:srgbClr val="FFFFFF"/>
                </a:solidFill>
                <a:latin typeface="Century Gothic"/>
                <a:ea typeface="Century Gothic"/>
                <a:cs typeface="Century Gothic"/>
                <a:sym typeface="Century Gothic"/>
              </a:rPr>
              <a:t>04</a:t>
            </a:r>
            <a:endParaRPr b="1" i="0" sz="1800" u="none" cap="none" strike="noStrike">
              <a:solidFill>
                <a:srgbClr val="FFFFFF"/>
              </a:solidFill>
              <a:latin typeface="Century Gothic"/>
              <a:ea typeface="Century Gothic"/>
              <a:cs typeface="Century Gothic"/>
              <a:sym typeface="Century Gothic"/>
            </a:endParaRPr>
          </a:p>
        </p:txBody>
      </p:sp>
      <p:sp>
        <p:nvSpPr>
          <p:cNvPr id="292" name="Google Shape;292;p8"/>
          <p:cNvSpPr txBox="1"/>
          <p:nvPr/>
        </p:nvSpPr>
        <p:spPr>
          <a:xfrm>
            <a:off x="5453395" y="4467024"/>
            <a:ext cx="140017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Century Gothic"/>
              <a:buNone/>
            </a:pPr>
            <a:r>
              <a:rPr b="1" i="0" lang="en-US" sz="3200" u="none" cap="none" strike="noStrike">
                <a:solidFill>
                  <a:srgbClr val="FFFFFF"/>
                </a:solidFill>
                <a:latin typeface="Century Gothic"/>
                <a:ea typeface="Century Gothic"/>
                <a:cs typeface="Century Gothic"/>
                <a:sym typeface="Century Gothic"/>
              </a:rPr>
              <a:t>03</a:t>
            </a:r>
            <a:endParaRPr b="1" i="0" sz="1800" u="none" cap="none" strike="noStrike">
              <a:solidFill>
                <a:srgbClr val="FFFFFF"/>
              </a:solidFill>
              <a:latin typeface="Century Gothic"/>
              <a:ea typeface="Century Gothic"/>
              <a:cs typeface="Century Gothic"/>
              <a:sym typeface="Century Gothic"/>
            </a:endParaRPr>
          </a:p>
        </p:txBody>
      </p:sp>
      <p:sp>
        <p:nvSpPr>
          <p:cNvPr id="293" name="Google Shape;293;p8"/>
          <p:cNvSpPr txBox="1"/>
          <p:nvPr/>
        </p:nvSpPr>
        <p:spPr>
          <a:xfrm>
            <a:off x="4181531" y="3784733"/>
            <a:ext cx="140017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3200"/>
              <a:buFont typeface="Century Gothic"/>
              <a:buNone/>
            </a:pPr>
            <a:r>
              <a:rPr b="1" i="0" lang="en-US" sz="3200" u="none" cap="none" strike="noStrike">
                <a:solidFill>
                  <a:srgbClr val="FFFFFF"/>
                </a:solidFill>
                <a:latin typeface="Century Gothic"/>
                <a:ea typeface="Century Gothic"/>
                <a:cs typeface="Century Gothic"/>
                <a:sym typeface="Century Gothic"/>
              </a:rPr>
              <a:t>02</a:t>
            </a:r>
            <a:endParaRPr b="1" i="0" sz="1800" u="none" cap="none" strike="noStrike">
              <a:solidFill>
                <a:srgbClr val="FFFFFF"/>
              </a:solidFill>
              <a:latin typeface="Century Gothic"/>
              <a:ea typeface="Century Gothic"/>
              <a:cs typeface="Century Gothic"/>
              <a:sym typeface="Century Gothic"/>
            </a:endParaRPr>
          </a:p>
        </p:txBody>
      </p:sp>
      <p:sp>
        <p:nvSpPr>
          <p:cNvPr id="294" name="Google Shape;294;p8"/>
          <p:cNvSpPr txBox="1"/>
          <p:nvPr/>
        </p:nvSpPr>
        <p:spPr>
          <a:xfrm>
            <a:off x="459142" y="246413"/>
            <a:ext cx="1137361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strike="noStrike">
                <a:solidFill>
                  <a:srgbClr val="000000"/>
                </a:solidFill>
                <a:latin typeface="Century Gothic"/>
                <a:ea typeface="Century Gothic"/>
                <a:cs typeface="Century Gothic"/>
                <a:sym typeface="Century Gothic"/>
              </a:rPr>
              <a:t>Key Features of </a:t>
            </a:r>
            <a:r>
              <a:rPr b="1" i="0" lang="en-US" sz="2400" u="none" strike="noStrike">
                <a:solidFill>
                  <a:schemeClr val="dk1"/>
                </a:solidFill>
                <a:latin typeface="Century Gothic"/>
                <a:ea typeface="Century Gothic"/>
                <a:cs typeface="Century Gothic"/>
                <a:sym typeface="Century Gothic"/>
              </a:rPr>
              <a:t>Nemo Guardrails </a:t>
            </a:r>
            <a:r>
              <a:rPr b="0" i="0" lang="en-US" sz="2400" u="none" strike="noStrike">
                <a:solidFill>
                  <a:srgbClr val="000000"/>
                </a:solidFill>
                <a:latin typeface="Century Gothic"/>
                <a:ea typeface="Century Gothic"/>
                <a:cs typeface="Century Gothic"/>
                <a:sym typeface="Century Gothic"/>
              </a:rPr>
              <a:t> </a:t>
            </a:r>
            <a:endParaRPr b="1" i="0" sz="24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9"/>
          <p:cNvSpPr/>
          <p:nvPr/>
        </p:nvSpPr>
        <p:spPr>
          <a:xfrm>
            <a:off x="1006911" y="3410588"/>
            <a:ext cx="1980258" cy="82780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2060"/>
              </a:buClr>
              <a:buSzPts val="1700"/>
              <a:buFont typeface="Century Gothic"/>
              <a:buNone/>
            </a:pPr>
            <a:r>
              <a:rPr b="1" i="0" lang="en-US" sz="1700" u="none" cap="none" strike="noStrike">
                <a:solidFill>
                  <a:srgbClr val="002060"/>
                </a:solidFill>
                <a:latin typeface="Century Gothic"/>
                <a:ea typeface="Century Gothic"/>
                <a:cs typeface="Century Gothic"/>
                <a:sym typeface="Century Gothic"/>
              </a:rPr>
              <a:t>Policy Definition</a:t>
            </a:r>
            <a:endParaRPr/>
          </a:p>
        </p:txBody>
      </p:sp>
      <p:sp>
        <p:nvSpPr>
          <p:cNvPr id="300" name="Google Shape;300;p9"/>
          <p:cNvSpPr/>
          <p:nvPr/>
        </p:nvSpPr>
        <p:spPr>
          <a:xfrm>
            <a:off x="1812081" y="2062964"/>
            <a:ext cx="27115" cy="9680"/>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1" name="Google Shape;301;p9"/>
          <p:cNvSpPr/>
          <p:nvPr/>
        </p:nvSpPr>
        <p:spPr>
          <a:xfrm>
            <a:off x="1812081" y="2306906"/>
            <a:ext cx="27115" cy="27105"/>
          </a:xfrm>
          <a:prstGeom prst="ellipse">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2" name="Google Shape;302;p9"/>
          <p:cNvSpPr/>
          <p:nvPr/>
        </p:nvSpPr>
        <p:spPr>
          <a:xfrm>
            <a:off x="2178126" y="1940993"/>
            <a:ext cx="23241" cy="3872"/>
          </a:xfrm>
          <a:prstGeom prst="rect">
            <a:avLst/>
          </a:pr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3" name="Google Shape;303;p9"/>
          <p:cNvSpPr/>
          <p:nvPr/>
        </p:nvSpPr>
        <p:spPr>
          <a:xfrm>
            <a:off x="1533189" y="1729964"/>
            <a:ext cx="927702" cy="1444291"/>
          </a:xfrm>
          <a:custGeom>
            <a:rect b="b" l="l" r="r" t="t"/>
            <a:pathLst>
              <a:path extrusionOk="0" h="316" w="203">
                <a:moveTo>
                  <a:pt x="102" y="0"/>
                </a:moveTo>
                <a:cubicBezTo>
                  <a:pt x="49" y="0"/>
                  <a:pt x="0" y="42"/>
                  <a:pt x="0" y="95"/>
                </a:cubicBezTo>
                <a:cubicBezTo>
                  <a:pt x="0" y="111"/>
                  <a:pt x="9" y="136"/>
                  <a:pt x="21" y="163"/>
                </a:cubicBezTo>
                <a:cubicBezTo>
                  <a:pt x="83" y="316"/>
                  <a:pt x="83" y="316"/>
                  <a:pt x="83" y="316"/>
                </a:cubicBezTo>
                <a:cubicBezTo>
                  <a:pt x="119" y="316"/>
                  <a:pt x="119" y="316"/>
                  <a:pt x="119" y="316"/>
                </a:cubicBezTo>
                <a:cubicBezTo>
                  <a:pt x="180" y="170"/>
                  <a:pt x="180" y="170"/>
                  <a:pt x="180" y="170"/>
                </a:cubicBezTo>
                <a:cubicBezTo>
                  <a:pt x="193" y="139"/>
                  <a:pt x="203" y="112"/>
                  <a:pt x="203" y="95"/>
                </a:cubicBezTo>
                <a:cubicBezTo>
                  <a:pt x="203" y="42"/>
                  <a:pt x="155" y="0"/>
                  <a:pt x="102" y="0"/>
                </a:cubicBezTo>
                <a:close/>
                <a:moveTo>
                  <a:pt x="46" y="74"/>
                </a:moveTo>
                <a:cubicBezTo>
                  <a:pt x="46" y="71"/>
                  <a:pt x="48" y="69"/>
                  <a:pt x="50" y="69"/>
                </a:cubicBezTo>
                <a:cubicBezTo>
                  <a:pt x="77" y="69"/>
                  <a:pt x="77" y="69"/>
                  <a:pt x="77" y="69"/>
                </a:cubicBezTo>
                <a:cubicBezTo>
                  <a:pt x="80" y="69"/>
                  <a:pt x="82" y="71"/>
                  <a:pt x="82" y="74"/>
                </a:cubicBezTo>
                <a:cubicBezTo>
                  <a:pt x="82" y="129"/>
                  <a:pt x="82" y="129"/>
                  <a:pt x="82" y="129"/>
                </a:cubicBezTo>
                <a:cubicBezTo>
                  <a:pt x="82" y="132"/>
                  <a:pt x="80" y="134"/>
                  <a:pt x="77" y="134"/>
                </a:cubicBezTo>
                <a:cubicBezTo>
                  <a:pt x="50" y="134"/>
                  <a:pt x="50" y="134"/>
                  <a:pt x="50" y="134"/>
                </a:cubicBezTo>
                <a:cubicBezTo>
                  <a:pt x="48" y="134"/>
                  <a:pt x="46" y="132"/>
                  <a:pt x="46" y="129"/>
                </a:cubicBezTo>
                <a:lnTo>
                  <a:pt x="46" y="74"/>
                </a:lnTo>
                <a:close/>
                <a:moveTo>
                  <a:pt x="102" y="277"/>
                </a:moveTo>
                <a:cubicBezTo>
                  <a:pt x="80" y="222"/>
                  <a:pt x="80" y="222"/>
                  <a:pt x="80" y="222"/>
                </a:cubicBezTo>
                <a:cubicBezTo>
                  <a:pt x="123" y="222"/>
                  <a:pt x="123" y="222"/>
                  <a:pt x="123" y="222"/>
                </a:cubicBezTo>
                <a:lnTo>
                  <a:pt x="102" y="277"/>
                </a:lnTo>
                <a:close/>
                <a:moveTo>
                  <a:pt x="158" y="110"/>
                </a:moveTo>
                <a:cubicBezTo>
                  <a:pt x="130" y="110"/>
                  <a:pt x="130" y="110"/>
                  <a:pt x="130" y="110"/>
                </a:cubicBezTo>
                <a:cubicBezTo>
                  <a:pt x="119" y="132"/>
                  <a:pt x="119" y="132"/>
                  <a:pt x="119" y="132"/>
                </a:cubicBezTo>
                <a:cubicBezTo>
                  <a:pt x="103" y="132"/>
                  <a:pt x="103" y="132"/>
                  <a:pt x="103" y="132"/>
                </a:cubicBezTo>
                <a:cubicBezTo>
                  <a:pt x="91" y="153"/>
                  <a:pt x="91" y="153"/>
                  <a:pt x="91" y="153"/>
                </a:cubicBezTo>
                <a:cubicBezTo>
                  <a:pt x="46" y="153"/>
                  <a:pt x="46" y="153"/>
                  <a:pt x="46" y="153"/>
                </a:cubicBezTo>
                <a:cubicBezTo>
                  <a:pt x="46" y="142"/>
                  <a:pt x="46" y="142"/>
                  <a:pt x="46" y="142"/>
                </a:cubicBezTo>
                <a:cubicBezTo>
                  <a:pt x="85" y="142"/>
                  <a:pt x="85" y="142"/>
                  <a:pt x="85" y="142"/>
                </a:cubicBezTo>
                <a:cubicBezTo>
                  <a:pt x="96" y="121"/>
                  <a:pt x="96" y="121"/>
                  <a:pt x="96" y="121"/>
                </a:cubicBezTo>
                <a:cubicBezTo>
                  <a:pt x="112" y="121"/>
                  <a:pt x="112" y="121"/>
                  <a:pt x="112" y="121"/>
                </a:cubicBezTo>
                <a:cubicBezTo>
                  <a:pt x="123" y="99"/>
                  <a:pt x="123" y="99"/>
                  <a:pt x="123" y="99"/>
                </a:cubicBezTo>
                <a:cubicBezTo>
                  <a:pt x="158" y="99"/>
                  <a:pt x="158" y="99"/>
                  <a:pt x="158" y="99"/>
                </a:cubicBezTo>
                <a:lnTo>
                  <a:pt x="158" y="110"/>
                </a:lnTo>
                <a:close/>
                <a:moveTo>
                  <a:pt x="158" y="89"/>
                </a:moveTo>
                <a:cubicBezTo>
                  <a:pt x="158" y="91"/>
                  <a:pt x="156" y="92"/>
                  <a:pt x="154" y="92"/>
                </a:cubicBezTo>
                <a:cubicBezTo>
                  <a:pt x="133" y="92"/>
                  <a:pt x="133" y="92"/>
                  <a:pt x="133" y="92"/>
                </a:cubicBezTo>
                <a:cubicBezTo>
                  <a:pt x="131" y="92"/>
                  <a:pt x="130" y="91"/>
                  <a:pt x="130" y="89"/>
                </a:cubicBezTo>
                <a:cubicBezTo>
                  <a:pt x="130" y="46"/>
                  <a:pt x="130" y="46"/>
                  <a:pt x="130" y="46"/>
                </a:cubicBezTo>
                <a:cubicBezTo>
                  <a:pt x="130" y="44"/>
                  <a:pt x="131" y="43"/>
                  <a:pt x="133" y="43"/>
                </a:cubicBezTo>
                <a:cubicBezTo>
                  <a:pt x="154" y="43"/>
                  <a:pt x="154" y="43"/>
                  <a:pt x="154" y="43"/>
                </a:cubicBezTo>
                <a:cubicBezTo>
                  <a:pt x="156" y="43"/>
                  <a:pt x="158" y="44"/>
                  <a:pt x="158" y="46"/>
                </a:cubicBezTo>
                <a:lnTo>
                  <a:pt x="158" y="89"/>
                </a:lnTo>
                <a:close/>
              </a:path>
            </a:pathLst>
          </a:custGeom>
          <a:solidFill>
            <a:srgbClr val="002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4" name="Google Shape;304;p9"/>
          <p:cNvSpPr/>
          <p:nvPr/>
        </p:nvSpPr>
        <p:spPr>
          <a:xfrm>
            <a:off x="1384066" y="3159314"/>
            <a:ext cx="1225947" cy="45719"/>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5" name="Google Shape;305;p9"/>
          <p:cNvSpPr/>
          <p:nvPr/>
        </p:nvSpPr>
        <p:spPr>
          <a:xfrm>
            <a:off x="4013251" y="3414327"/>
            <a:ext cx="1534702" cy="82780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700">
                <a:solidFill>
                  <a:srgbClr val="0B769F"/>
                </a:solidFill>
                <a:latin typeface="Century Gothic"/>
                <a:ea typeface="Century Gothic"/>
                <a:cs typeface="Century Gothic"/>
                <a:sym typeface="Century Gothic"/>
              </a:rPr>
              <a:t>Interaction Monitoring</a:t>
            </a:r>
            <a:endParaRPr/>
          </a:p>
        </p:txBody>
      </p:sp>
      <p:grpSp>
        <p:nvGrpSpPr>
          <p:cNvPr id="306" name="Google Shape;306;p9"/>
          <p:cNvGrpSpPr/>
          <p:nvPr/>
        </p:nvGrpSpPr>
        <p:grpSpPr>
          <a:xfrm>
            <a:off x="4284624" y="1721324"/>
            <a:ext cx="929638" cy="1444291"/>
            <a:chOff x="4198397" y="2578100"/>
            <a:chExt cx="929517" cy="1444625"/>
          </a:xfrm>
        </p:grpSpPr>
        <p:sp>
          <p:nvSpPr>
            <p:cNvPr id="307" name="Google Shape;307;p9"/>
            <p:cNvSpPr/>
            <p:nvPr/>
          </p:nvSpPr>
          <p:spPr>
            <a:xfrm>
              <a:off x="4647664" y="2816289"/>
              <a:ext cx="85206" cy="187840"/>
            </a:xfrm>
            <a:custGeom>
              <a:rect b="b" l="l" r="r" t="t"/>
              <a:pathLst>
                <a:path extrusionOk="0" h="41" w="19">
                  <a:moveTo>
                    <a:pt x="6" y="39"/>
                  </a:moveTo>
                  <a:cubicBezTo>
                    <a:pt x="6" y="39"/>
                    <a:pt x="6" y="39"/>
                    <a:pt x="6" y="41"/>
                  </a:cubicBezTo>
                  <a:cubicBezTo>
                    <a:pt x="6" y="41"/>
                    <a:pt x="6" y="41"/>
                    <a:pt x="13" y="41"/>
                  </a:cubicBezTo>
                  <a:cubicBezTo>
                    <a:pt x="13" y="41"/>
                    <a:pt x="13" y="41"/>
                    <a:pt x="13" y="39"/>
                  </a:cubicBezTo>
                  <a:cubicBezTo>
                    <a:pt x="17" y="38"/>
                    <a:pt x="19" y="36"/>
                    <a:pt x="19" y="32"/>
                  </a:cubicBezTo>
                  <a:cubicBezTo>
                    <a:pt x="19" y="27"/>
                    <a:pt x="19" y="27"/>
                    <a:pt x="19" y="27"/>
                  </a:cubicBezTo>
                  <a:cubicBezTo>
                    <a:pt x="19" y="26"/>
                    <a:pt x="18" y="24"/>
                    <a:pt x="17" y="23"/>
                  </a:cubicBezTo>
                  <a:cubicBezTo>
                    <a:pt x="17" y="22"/>
                    <a:pt x="14" y="20"/>
                    <a:pt x="11" y="16"/>
                  </a:cubicBezTo>
                  <a:cubicBezTo>
                    <a:pt x="9" y="14"/>
                    <a:pt x="8" y="13"/>
                    <a:pt x="8" y="11"/>
                  </a:cubicBezTo>
                  <a:cubicBezTo>
                    <a:pt x="8" y="11"/>
                    <a:pt x="8" y="11"/>
                    <a:pt x="8" y="9"/>
                  </a:cubicBezTo>
                  <a:cubicBezTo>
                    <a:pt x="8" y="7"/>
                    <a:pt x="8" y="7"/>
                    <a:pt x="9" y="7"/>
                  </a:cubicBezTo>
                  <a:cubicBezTo>
                    <a:pt x="10" y="7"/>
                    <a:pt x="10" y="7"/>
                    <a:pt x="10" y="8"/>
                  </a:cubicBezTo>
                  <a:cubicBezTo>
                    <a:pt x="10" y="8"/>
                    <a:pt x="10" y="8"/>
                    <a:pt x="10" y="15"/>
                  </a:cubicBezTo>
                  <a:cubicBezTo>
                    <a:pt x="10" y="15"/>
                    <a:pt x="10" y="15"/>
                    <a:pt x="18" y="15"/>
                  </a:cubicBezTo>
                  <a:cubicBezTo>
                    <a:pt x="18" y="15"/>
                    <a:pt x="18" y="15"/>
                    <a:pt x="18" y="8"/>
                  </a:cubicBezTo>
                  <a:cubicBezTo>
                    <a:pt x="18" y="5"/>
                    <a:pt x="16" y="3"/>
                    <a:pt x="13" y="2"/>
                  </a:cubicBezTo>
                  <a:cubicBezTo>
                    <a:pt x="13" y="2"/>
                    <a:pt x="13" y="2"/>
                    <a:pt x="13" y="0"/>
                  </a:cubicBezTo>
                  <a:cubicBezTo>
                    <a:pt x="13" y="0"/>
                    <a:pt x="13" y="0"/>
                    <a:pt x="6" y="0"/>
                  </a:cubicBezTo>
                  <a:cubicBezTo>
                    <a:pt x="6" y="0"/>
                    <a:pt x="6" y="0"/>
                    <a:pt x="6" y="2"/>
                  </a:cubicBezTo>
                  <a:cubicBezTo>
                    <a:pt x="2" y="3"/>
                    <a:pt x="0" y="5"/>
                    <a:pt x="0" y="9"/>
                  </a:cubicBezTo>
                  <a:cubicBezTo>
                    <a:pt x="0" y="9"/>
                    <a:pt x="0" y="9"/>
                    <a:pt x="0" y="13"/>
                  </a:cubicBezTo>
                  <a:cubicBezTo>
                    <a:pt x="0" y="15"/>
                    <a:pt x="1" y="17"/>
                    <a:pt x="3" y="19"/>
                  </a:cubicBezTo>
                  <a:cubicBezTo>
                    <a:pt x="7" y="22"/>
                    <a:pt x="9" y="24"/>
                    <a:pt x="9" y="25"/>
                  </a:cubicBezTo>
                  <a:cubicBezTo>
                    <a:pt x="10" y="26"/>
                    <a:pt x="10" y="27"/>
                    <a:pt x="10" y="28"/>
                  </a:cubicBezTo>
                  <a:cubicBezTo>
                    <a:pt x="10" y="28"/>
                    <a:pt x="10" y="28"/>
                    <a:pt x="10" y="32"/>
                  </a:cubicBezTo>
                  <a:cubicBezTo>
                    <a:pt x="10" y="33"/>
                    <a:pt x="10" y="34"/>
                    <a:pt x="9" y="34"/>
                  </a:cubicBezTo>
                  <a:cubicBezTo>
                    <a:pt x="8" y="34"/>
                    <a:pt x="7" y="33"/>
                    <a:pt x="7" y="32"/>
                  </a:cubicBezTo>
                  <a:cubicBezTo>
                    <a:pt x="7" y="32"/>
                    <a:pt x="7" y="32"/>
                    <a:pt x="7" y="24"/>
                  </a:cubicBezTo>
                  <a:cubicBezTo>
                    <a:pt x="7" y="24"/>
                    <a:pt x="7" y="24"/>
                    <a:pt x="0" y="24"/>
                  </a:cubicBezTo>
                  <a:cubicBezTo>
                    <a:pt x="0" y="24"/>
                    <a:pt x="0" y="24"/>
                    <a:pt x="0" y="32"/>
                  </a:cubicBezTo>
                  <a:cubicBezTo>
                    <a:pt x="0" y="36"/>
                    <a:pt x="2" y="38"/>
                    <a:pt x="6" y="39"/>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8" name="Google Shape;308;p9"/>
            <p:cNvSpPr/>
            <p:nvPr/>
          </p:nvSpPr>
          <p:spPr>
            <a:xfrm>
              <a:off x="4789028" y="3040922"/>
              <a:ext cx="123936" cy="34857"/>
            </a:xfrm>
            <a:custGeom>
              <a:rect b="b" l="l" r="r" t="t"/>
              <a:pathLst>
                <a:path extrusionOk="0" h="8" w="27">
                  <a:moveTo>
                    <a:pt x="7" y="5"/>
                  </a:moveTo>
                  <a:cubicBezTo>
                    <a:pt x="6" y="5"/>
                    <a:pt x="6" y="6"/>
                    <a:pt x="5" y="6"/>
                  </a:cubicBezTo>
                  <a:cubicBezTo>
                    <a:pt x="4" y="7"/>
                    <a:pt x="2" y="8"/>
                    <a:pt x="0" y="8"/>
                  </a:cubicBezTo>
                  <a:cubicBezTo>
                    <a:pt x="9" y="7"/>
                    <a:pt x="9" y="7"/>
                    <a:pt x="9" y="7"/>
                  </a:cubicBezTo>
                  <a:cubicBezTo>
                    <a:pt x="9" y="7"/>
                    <a:pt x="9" y="7"/>
                    <a:pt x="10" y="7"/>
                  </a:cubicBezTo>
                  <a:cubicBezTo>
                    <a:pt x="11" y="6"/>
                    <a:pt x="12" y="6"/>
                    <a:pt x="13" y="5"/>
                  </a:cubicBezTo>
                  <a:cubicBezTo>
                    <a:pt x="18" y="3"/>
                    <a:pt x="23" y="1"/>
                    <a:pt x="27" y="1"/>
                  </a:cubicBezTo>
                  <a:cubicBezTo>
                    <a:pt x="26" y="0"/>
                    <a:pt x="26" y="0"/>
                    <a:pt x="25" y="0"/>
                  </a:cubicBezTo>
                  <a:cubicBezTo>
                    <a:pt x="21" y="0"/>
                    <a:pt x="13" y="3"/>
                    <a:pt x="7" y="5"/>
                  </a:cubicBezTo>
                  <a:close/>
                </a:path>
              </a:pathLst>
            </a:custGeom>
            <a:solidFill>
              <a:srgbClr val="0B76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09" name="Google Shape;309;p9"/>
            <p:cNvSpPr/>
            <p:nvPr/>
          </p:nvSpPr>
          <p:spPr>
            <a:xfrm>
              <a:off x="4198397" y="2578100"/>
              <a:ext cx="929517" cy="1444625"/>
            </a:xfrm>
            <a:custGeom>
              <a:rect b="b" l="l" r="r" t="t"/>
              <a:pathLst>
                <a:path extrusionOk="0" h="316" w="203">
                  <a:moveTo>
                    <a:pt x="102" y="0"/>
                  </a:moveTo>
                  <a:cubicBezTo>
                    <a:pt x="49" y="0"/>
                    <a:pt x="0" y="42"/>
                    <a:pt x="0" y="95"/>
                  </a:cubicBezTo>
                  <a:cubicBezTo>
                    <a:pt x="0" y="111"/>
                    <a:pt x="9" y="136"/>
                    <a:pt x="21" y="163"/>
                  </a:cubicBezTo>
                  <a:cubicBezTo>
                    <a:pt x="83" y="316"/>
                    <a:pt x="83" y="316"/>
                    <a:pt x="83" y="316"/>
                  </a:cubicBezTo>
                  <a:cubicBezTo>
                    <a:pt x="119" y="316"/>
                    <a:pt x="119" y="316"/>
                    <a:pt x="119" y="316"/>
                  </a:cubicBezTo>
                  <a:cubicBezTo>
                    <a:pt x="180" y="170"/>
                    <a:pt x="180" y="170"/>
                    <a:pt x="180" y="170"/>
                  </a:cubicBezTo>
                  <a:cubicBezTo>
                    <a:pt x="193" y="139"/>
                    <a:pt x="203" y="112"/>
                    <a:pt x="203" y="95"/>
                  </a:cubicBezTo>
                  <a:cubicBezTo>
                    <a:pt x="203" y="42"/>
                    <a:pt x="155" y="0"/>
                    <a:pt x="102" y="0"/>
                  </a:cubicBezTo>
                  <a:close/>
                  <a:moveTo>
                    <a:pt x="89" y="54"/>
                  </a:moveTo>
                  <a:cubicBezTo>
                    <a:pt x="93" y="49"/>
                    <a:pt x="100" y="46"/>
                    <a:pt x="107" y="46"/>
                  </a:cubicBezTo>
                  <a:cubicBezTo>
                    <a:pt x="114" y="46"/>
                    <a:pt x="120" y="49"/>
                    <a:pt x="125" y="54"/>
                  </a:cubicBezTo>
                  <a:cubicBezTo>
                    <a:pt x="129" y="59"/>
                    <a:pt x="132" y="65"/>
                    <a:pt x="132" y="72"/>
                  </a:cubicBezTo>
                  <a:cubicBezTo>
                    <a:pt x="132" y="79"/>
                    <a:pt x="129" y="85"/>
                    <a:pt x="125" y="90"/>
                  </a:cubicBezTo>
                  <a:cubicBezTo>
                    <a:pt x="120" y="95"/>
                    <a:pt x="114" y="98"/>
                    <a:pt x="107" y="98"/>
                  </a:cubicBezTo>
                  <a:cubicBezTo>
                    <a:pt x="100" y="98"/>
                    <a:pt x="93" y="95"/>
                    <a:pt x="89" y="90"/>
                  </a:cubicBezTo>
                  <a:cubicBezTo>
                    <a:pt x="84" y="85"/>
                    <a:pt x="81" y="79"/>
                    <a:pt x="81" y="72"/>
                  </a:cubicBezTo>
                  <a:cubicBezTo>
                    <a:pt x="81" y="65"/>
                    <a:pt x="84" y="59"/>
                    <a:pt x="89" y="54"/>
                  </a:cubicBezTo>
                  <a:close/>
                  <a:moveTo>
                    <a:pt x="102" y="277"/>
                  </a:moveTo>
                  <a:cubicBezTo>
                    <a:pt x="80" y="222"/>
                    <a:pt x="80" y="222"/>
                    <a:pt x="80" y="222"/>
                  </a:cubicBezTo>
                  <a:cubicBezTo>
                    <a:pt x="123" y="222"/>
                    <a:pt x="123" y="222"/>
                    <a:pt x="123" y="222"/>
                  </a:cubicBezTo>
                  <a:lnTo>
                    <a:pt x="102" y="277"/>
                  </a:lnTo>
                  <a:close/>
                  <a:moveTo>
                    <a:pt x="169" y="110"/>
                  </a:moveTo>
                  <a:cubicBezTo>
                    <a:pt x="168" y="110"/>
                    <a:pt x="166" y="112"/>
                    <a:pt x="162" y="113"/>
                  </a:cubicBezTo>
                  <a:cubicBezTo>
                    <a:pt x="154" y="117"/>
                    <a:pt x="142" y="123"/>
                    <a:pt x="140" y="123"/>
                  </a:cubicBezTo>
                  <a:cubicBezTo>
                    <a:pt x="140" y="124"/>
                    <a:pt x="139" y="124"/>
                    <a:pt x="138" y="125"/>
                  </a:cubicBezTo>
                  <a:cubicBezTo>
                    <a:pt x="137" y="125"/>
                    <a:pt x="136" y="126"/>
                    <a:pt x="135" y="126"/>
                  </a:cubicBezTo>
                  <a:cubicBezTo>
                    <a:pt x="133" y="126"/>
                    <a:pt x="118" y="131"/>
                    <a:pt x="117" y="131"/>
                  </a:cubicBezTo>
                  <a:cubicBezTo>
                    <a:pt x="116" y="131"/>
                    <a:pt x="115" y="132"/>
                    <a:pt x="115" y="132"/>
                  </a:cubicBezTo>
                  <a:cubicBezTo>
                    <a:pt x="112" y="133"/>
                    <a:pt x="109" y="135"/>
                    <a:pt x="107" y="135"/>
                  </a:cubicBezTo>
                  <a:cubicBezTo>
                    <a:pt x="105" y="134"/>
                    <a:pt x="102" y="135"/>
                    <a:pt x="98" y="135"/>
                  </a:cubicBezTo>
                  <a:cubicBezTo>
                    <a:pt x="95" y="135"/>
                    <a:pt x="91" y="135"/>
                    <a:pt x="87" y="136"/>
                  </a:cubicBezTo>
                  <a:cubicBezTo>
                    <a:pt x="83" y="136"/>
                    <a:pt x="79" y="135"/>
                    <a:pt x="76" y="135"/>
                  </a:cubicBezTo>
                  <a:cubicBezTo>
                    <a:pt x="71" y="135"/>
                    <a:pt x="68" y="135"/>
                    <a:pt x="64" y="135"/>
                  </a:cubicBezTo>
                  <a:cubicBezTo>
                    <a:pt x="63" y="136"/>
                    <a:pt x="60" y="139"/>
                    <a:pt x="56" y="143"/>
                  </a:cubicBezTo>
                  <a:cubicBezTo>
                    <a:pt x="55" y="145"/>
                    <a:pt x="53" y="147"/>
                    <a:pt x="51" y="149"/>
                  </a:cubicBezTo>
                  <a:cubicBezTo>
                    <a:pt x="51" y="148"/>
                    <a:pt x="50" y="147"/>
                    <a:pt x="49" y="146"/>
                  </a:cubicBezTo>
                  <a:cubicBezTo>
                    <a:pt x="51" y="144"/>
                    <a:pt x="53" y="142"/>
                    <a:pt x="54" y="139"/>
                  </a:cubicBezTo>
                  <a:cubicBezTo>
                    <a:pt x="58" y="136"/>
                    <a:pt x="61" y="133"/>
                    <a:pt x="63" y="132"/>
                  </a:cubicBezTo>
                  <a:cubicBezTo>
                    <a:pt x="67" y="131"/>
                    <a:pt x="71" y="131"/>
                    <a:pt x="76" y="132"/>
                  </a:cubicBezTo>
                  <a:cubicBezTo>
                    <a:pt x="79" y="132"/>
                    <a:pt x="83" y="132"/>
                    <a:pt x="87" y="132"/>
                  </a:cubicBezTo>
                  <a:cubicBezTo>
                    <a:pt x="91" y="132"/>
                    <a:pt x="94" y="131"/>
                    <a:pt x="97" y="131"/>
                  </a:cubicBezTo>
                  <a:cubicBezTo>
                    <a:pt x="102" y="131"/>
                    <a:pt x="106" y="131"/>
                    <a:pt x="108" y="131"/>
                  </a:cubicBezTo>
                  <a:cubicBezTo>
                    <a:pt x="109" y="131"/>
                    <a:pt x="111" y="130"/>
                    <a:pt x="113" y="129"/>
                  </a:cubicBezTo>
                  <a:cubicBezTo>
                    <a:pt x="114" y="128"/>
                    <a:pt x="115" y="128"/>
                    <a:pt x="116" y="128"/>
                  </a:cubicBezTo>
                  <a:cubicBezTo>
                    <a:pt x="117" y="127"/>
                    <a:pt x="132" y="123"/>
                    <a:pt x="134" y="122"/>
                  </a:cubicBezTo>
                  <a:cubicBezTo>
                    <a:pt x="134" y="122"/>
                    <a:pt x="135" y="122"/>
                    <a:pt x="136" y="121"/>
                  </a:cubicBezTo>
                  <a:cubicBezTo>
                    <a:pt x="137" y="121"/>
                    <a:pt x="138" y="120"/>
                    <a:pt x="139" y="120"/>
                  </a:cubicBezTo>
                  <a:cubicBezTo>
                    <a:pt x="140" y="119"/>
                    <a:pt x="153" y="114"/>
                    <a:pt x="162" y="109"/>
                  </a:cubicBezTo>
                  <a:cubicBezTo>
                    <a:pt x="164" y="109"/>
                    <a:pt x="165" y="108"/>
                    <a:pt x="166" y="108"/>
                  </a:cubicBezTo>
                  <a:cubicBezTo>
                    <a:pt x="166" y="106"/>
                    <a:pt x="165" y="105"/>
                    <a:pt x="163" y="105"/>
                  </a:cubicBezTo>
                  <a:cubicBezTo>
                    <a:pt x="163" y="105"/>
                    <a:pt x="163" y="105"/>
                    <a:pt x="163" y="105"/>
                  </a:cubicBezTo>
                  <a:cubicBezTo>
                    <a:pt x="162" y="105"/>
                    <a:pt x="162" y="105"/>
                    <a:pt x="161" y="105"/>
                  </a:cubicBezTo>
                  <a:cubicBezTo>
                    <a:pt x="161" y="105"/>
                    <a:pt x="160" y="105"/>
                    <a:pt x="160" y="105"/>
                  </a:cubicBezTo>
                  <a:cubicBezTo>
                    <a:pt x="159" y="105"/>
                    <a:pt x="158" y="105"/>
                    <a:pt x="158" y="105"/>
                  </a:cubicBezTo>
                  <a:cubicBezTo>
                    <a:pt x="156" y="105"/>
                    <a:pt x="154" y="106"/>
                    <a:pt x="151" y="106"/>
                  </a:cubicBezTo>
                  <a:cubicBezTo>
                    <a:pt x="148" y="108"/>
                    <a:pt x="144" y="109"/>
                    <a:pt x="141" y="111"/>
                  </a:cubicBezTo>
                  <a:cubicBezTo>
                    <a:pt x="140" y="111"/>
                    <a:pt x="140" y="111"/>
                    <a:pt x="140" y="111"/>
                  </a:cubicBezTo>
                  <a:cubicBezTo>
                    <a:pt x="140" y="111"/>
                    <a:pt x="140" y="111"/>
                    <a:pt x="140" y="111"/>
                  </a:cubicBezTo>
                  <a:cubicBezTo>
                    <a:pt x="136" y="112"/>
                    <a:pt x="133" y="113"/>
                    <a:pt x="131" y="114"/>
                  </a:cubicBezTo>
                  <a:cubicBezTo>
                    <a:pt x="131" y="114"/>
                    <a:pt x="131" y="114"/>
                    <a:pt x="131" y="114"/>
                  </a:cubicBezTo>
                  <a:cubicBezTo>
                    <a:pt x="131" y="119"/>
                    <a:pt x="129" y="120"/>
                    <a:pt x="119" y="123"/>
                  </a:cubicBezTo>
                  <a:cubicBezTo>
                    <a:pt x="118" y="123"/>
                    <a:pt x="116" y="124"/>
                    <a:pt x="115" y="124"/>
                  </a:cubicBezTo>
                  <a:cubicBezTo>
                    <a:pt x="115" y="125"/>
                    <a:pt x="114" y="125"/>
                    <a:pt x="113" y="125"/>
                  </a:cubicBezTo>
                  <a:cubicBezTo>
                    <a:pt x="113" y="125"/>
                    <a:pt x="112" y="126"/>
                    <a:pt x="112" y="126"/>
                  </a:cubicBezTo>
                  <a:cubicBezTo>
                    <a:pt x="111" y="127"/>
                    <a:pt x="110" y="127"/>
                    <a:pt x="109" y="127"/>
                  </a:cubicBezTo>
                  <a:cubicBezTo>
                    <a:pt x="108" y="127"/>
                    <a:pt x="108" y="127"/>
                    <a:pt x="108" y="127"/>
                  </a:cubicBezTo>
                  <a:cubicBezTo>
                    <a:pt x="101" y="127"/>
                    <a:pt x="97" y="128"/>
                    <a:pt x="96" y="128"/>
                  </a:cubicBezTo>
                  <a:cubicBezTo>
                    <a:pt x="92" y="129"/>
                    <a:pt x="87" y="129"/>
                    <a:pt x="87" y="129"/>
                  </a:cubicBezTo>
                  <a:cubicBezTo>
                    <a:pt x="87" y="126"/>
                    <a:pt x="87" y="126"/>
                    <a:pt x="87" y="126"/>
                  </a:cubicBezTo>
                  <a:cubicBezTo>
                    <a:pt x="87" y="126"/>
                    <a:pt x="91" y="126"/>
                    <a:pt x="93" y="125"/>
                  </a:cubicBezTo>
                  <a:cubicBezTo>
                    <a:pt x="94" y="125"/>
                    <a:pt x="94" y="125"/>
                    <a:pt x="94" y="125"/>
                  </a:cubicBezTo>
                  <a:cubicBezTo>
                    <a:pt x="97" y="124"/>
                    <a:pt x="103" y="124"/>
                    <a:pt x="108" y="124"/>
                  </a:cubicBezTo>
                  <a:cubicBezTo>
                    <a:pt x="108" y="124"/>
                    <a:pt x="108" y="124"/>
                    <a:pt x="108" y="124"/>
                  </a:cubicBezTo>
                  <a:cubicBezTo>
                    <a:pt x="109" y="124"/>
                    <a:pt x="110" y="123"/>
                    <a:pt x="110" y="123"/>
                  </a:cubicBezTo>
                  <a:cubicBezTo>
                    <a:pt x="111" y="123"/>
                    <a:pt x="111" y="122"/>
                    <a:pt x="112" y="122"/>
                  </a:cubicBezTo>
                  <a:cubicBezTo>
                    <a:pt x="113" y="122"/>
                    <a:pt x="113" y="121"/>
                    <a:pt x="114" y="121"/>
                  </a:cubicBezTo>
                  <a:cubicBezTo>
                    <a:pt x="115" y="121"/>
                    <a:pt x="116" y="120"/>
                    <a:pt x="118" y="119"/>
                  </a:cubicBezTo>
                  <a:cubicBezTo>
                    <a:pt x="118" y="119"/>
                    <a:pt x="118" y="119"/>
                    <a:pt x="118" y="119"/>
                  </a:cubicBezTo>
                  <a:cubicBezTo>
                    <a:pt x="118" y="119"/>
                    <a:pt x="118" y="119"/>
                    <a:pt x="118" y="119"/>
                  </a:cubicBezTo>
                  <a:cubicBezTo>
                    <a:pt x="127" y="117"/>
                    <a:pt x="127" y="116"/>
                    <a:pt x="127" y="115"/>
                  </a:cubicBezTo>
                  <a:cubicBezTo>
                    <a:pt x="127" y="114"/>
                    <a:pt x="127" y="114"/>
                    <a:pt x="127" y="114"/>
                  </a:cubicBezTo>
                  <a:cubicBezTo>
                    <a:pt x="127" y="114"/>
                    <a:pt x="127" y="114"/>
                    <a:pt x="127" y="114"/>
                  </a:cubicBezTo>
                  <a:cubicBezTo>
                    <a:pt x="127" y="113"/>
                    <a:pt x="127" y="113"/>
                    <a:pt x="126" y="113"/>
                  </a:cubicBezTo>
                  <a:cubicBezTo>
                    <a:pt x="126" y="112"/>
                    <a:pt x="125" y="111"/>
                    <a:pt x="124" y="111"/>
                  </a:cubicBezTo>
                  <a:cubicBezTo>
                    <a:pt x="123" y="111"/>
                    <a:pt x="122" y="110"/>
                    <a:pt x="122" y="110"/>
                  </a:cubicBezTo>
                  <a:cubicBezTo>
                    <a:pt x="120" y="110"/>
                    <a:pt x="118" y="111"/>
                    <a:pt x="115" y="111"/>
                  </a:cubicBezTo>
                  <a:cubicBezTo>
                    <a:pt x="113" y="112"/>
                    <a:pt x="111" y="113"/>
                    <a:pt x="110" y="113"/>
                  </a:cubicBezTo>
                  <a:cubicBezTo>
                    <a:pt x="108" y="114"/>
                    <a:pt x="108" y="114"/>
                    <a:pt x="108" y="114"/>
                  </a:cubicBezTo>
                  <a:cubicBezTo>
                    <a:pt x="108" y="114"/>
                    <a:pt x="108" y="114"/>
                    <a:pt x="108" y="114"/>
                  </a:cubicBezTo>
                  <a:cubicBezTo>
                    <a:pt x="108" y="114"/>
                    <a:pt x="108" y="114"/>
                    <a:pt x="108" y="114"/>
                  </a:cubicBezTo>
                  <a:cubicBezTo>
                    <a:pt x="100" y="115"/>
                    <a:pt x="94" y="112"/>
                    <a:pt x="90" y="110"/>
                  </a:cubicBezTo>
                  <a:cubicBezTo>
                    <a:pt x="87" y="108"/>
                    <a:pt x="78" y="105"/>
                    <a:pt x="73" y="105"/>
                  </a:cubicBezTo>
                  <a:cubicBezTo>
                    <a:pt x="67" y="105"/>
                    <a:pt x="55" y="107"/>
                    <a:pt x="53" y="108"/>
                  </a:cubicBezTo>
                  <a:cubicBezTo>
                    <a:pt x="52" y="109"/>
                    <a:pt x="52" y="109"/>
                    <a:pt x="51" y="110"/>
                  </a:cubicBezTo>
                  <a:cubicBezTo>
                    <a:pt x="49" y="111"/>
                    <a:pt x="48" y="112"/>
                    <a:pt x="45" y="113"/>
                  </a:cubicBezTo>
                  <a:cubicBezTo>
                    <a:pt x="43" y="115"/>
                    <a:pt x="41" y="116"/>
                    <a:pt x="38" y="119"/>
                  </a:cubicBezTo>
                  <a:cubicBezTo>
                    <a:pt x="37" y="119"/>
                    <a:pt x="36" y="121"/>
                    <a:pt x="35" y="122"/>
                  </a:cubicBezTo>
                  <a:cubicBezTo>
                    <a:pt x="34" y="121"/>
                    <a:pt x="34" y="119"/>
                    <a:pt x="33" y="118"/>
                  </a:cubicBezTo>
                  <a:cubicBezTo>
                    <a:pt x="34" y="117"/>
                    <a:pt x="35" y="116"/>
                    <a:pt x="36" y="116"/>
                  </a:cubicBezTo>
                  <a:cubicBezTo>
                    <a:pt x="39" y="113"/>
                    <a:pt x="42" y="111"/>
                    <a:pt x="45" y="109"/>
                  </a:cubicBezTo>
                  <a:cubicBezTo>
                    <a:pt x="46" y="108"/>
                    <a:pt x="48" y="107"/>
                    <a:pt x="49" y="107"/>
                  </a:cubicBezTo>
                  <a:cubicBezTo>
                    <a:pt x="50" y="106"/>
                    <a:pt x="50" y="106"/>
                    <a:pt x="51" y="105"/>
                  </a:cubicBezTo>
                  <a:cubicBezTo>
                    <a:pt x="54" y="103"/>
                    <a:pt x="67" y="101"/>
                    <a:pt x="73" y="101"/>
                  </a:cubicBezTo>
                  <a:cubicBezTo>
                    <a:pt x="78" y="101"/>
                    <a:pt x="88" y="104"/>
                    <a:pt x="92" y="107"/>
                  </a:cubicBezTo>
                  <a:cubicBezTo>
                    <a:pt x="96" y="109"/>
                    <a:pt x="101" y="111"/>
                    <a:pt x="107" y="110"/>
                  </a:cubicBezTo>
                  <a:cubicBezTo>
                    <a:pt x="108" y="110"/>
                    <a:pt x="108" y="110"/>
                    <a:pt x="108" y="110"/>
                  </a:cubicBezTo>
                  <a:cubicBezTo>
                    <a:pt x="113" y="108"/>
                    <a:pt x="118" y="107"/>
                    <a:pt x="122" y="107"/>
                  </a:cubicBezTo>
                  <a:cubicBezTo>
                    <a:pt x="122" y="107"/>
                    <a:pt x="123" y="107"/>
                    <a:pt x="124" y="107"/>
                  </a:cubicBezTo>
                  <a:cubicBezTo>
                    <a:pt x="125" y="107"/>
                    <a:pt x="127" y="106"/>
                    <a:pt x="128" y="106"/>
                  </a:cubicBezTo>
                  <a:cubicBezTo>
                    <a:pt x="130" y="105"/>
                    <a:pt x="131" y="104"/>
                    <a:pt x="132" y="104"/>
                  </a:cubicBezTo>
                  <a:cubicBezTo>
                    <a:pt x="137" y="102"/>
                    <a:pt x="148" y="97"/>
                    <a:pt x="154" y="97"/>
                  </a:cubicBezTo>
                  <a:cubicBezTo>
                    <a:pt x="157" y="97"/>
                    <a:pt x="159" y="99"/>
                    <a:pt x="160" y="101"/>
                  </a:cubicBezTo>
                  <a:cubicBezTo>
                    <a:pt x="161" y="101"/>
                    <a:pt x="162" y="101"/>
                    <a:pt x="163" y="101"/>
                  </a:cubicBezTo>
                  <a:cubicBezTo>
                    <a:pt x="163" y="101"/>
                    <a:pt x="163" y="101"/>
                    <a:pt x="163" y="101"/>
                  </a:cubicBezTo>
                  <a:cubicBezTo>
                    <a:pt x="164" y="101"/>
                    <a:pt x="165" y="101"/>
                    <a:pt x="166" y="102"/>
                  </a:cubicBezTo>
                  <a:cubicBezTo>
                    <a:pt x="168" y="103"/>
                    <a:pt x="170" y="106"/>
                    <a:pt x="170" y="108"/>
                  </a:cubicBezTo>
                  <a:cubicBezTo>
                    <a:pt x="170" y="110"/>
                    <a:pt x="170" y="110"/>
                    <a:pt x="170" y="110"/>
                  </a:cubicBezTo>
                  <a:lnTo>
                    <a:pt x="169" y="110"/>
                  </a:lnTo>
                  <a:close/>
                </a:path>
              </a:pathLst>
            </a:custGeom>
            <a:solidFill>
              <a:srgbClr val="0B769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grpSp>
      <p:sp>
        <p:nvSpPr>
          <p:cNvPr id="310" name="Google Shape;310;p9"/>
          <p:cNvSpPr/>
          <p:nvPr/>
        </p:nvSpPr>
        <p:spPr>
          <a:xfrm>
            <a:off x="4136469" y="3150674"/>
            <a:ext cx="1225947" cy="45719"/>
          </a:xfrm>
          <a:prstGeom prst="rect">
            <a:avLst/>
          </a:prstGeom>
          <a:solidFill>
            <a:srgbClr val="0B76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311" name="Google Shape;311;p9"/>
          <p:cNvSpPr txBox="1"/>
          <p:nvPr/>
        </p:nvSpPr>
        <p:spPr>
          <a:xfrm>
            <a:off x="869855" y="4043003"/>
            <a:ext cx="2102470"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2060"/>
              </a:buClr>
              <a:buSzPts val="1500"/>
              <a:buFont typeface="Arial"/>
              <a:buChar char="•"/>
            </a:pPr>
            <a:r>
              <a:rPr lang="en-US" sz="1500">
                <a:solidFill>
                  <a:srgbClr val="002060"/>
                </a:solidFill>
                <a:latin typeface="Century Gothic"/>
                <a:ea typeface="Century Gothic"/>
                <a:cs typeface="Century Gothic"/>
                <a:sym typeface="Century Gothic"/>
              </a:rPr>
              <a:t>Developers define guardrails using Colang, specifying the desired behavior of the LLM. </a:t>
            </a:r>
            <a:endParaRPr sz="1500">
              <a:solidFill>
                <a:srgbClr val="002060"/>
              </a:solidFill>
              <a:latin typeface="Century Gothic"/>
              <a:ea typeface="Century Gothic"/>
              <a:cs typeface="Century Gothic"/>
              <a:sym typeface="Century Gothic"/>
            </a:endParaRPr>
          </a:p>
        </p:txBody>
      </p:sp>
      <p:sp>
        <p:nvSpPr>
          <p:cNvPr id="312" name="Google Shape;312;p9"/>
          <p:cNvSpPr txBox="1"/>
          <p:nvPr/>
        </p:nvSpPr>
        <p:spPr>
          <a:xfrm>
            <a:off x="3789540" y="4043003"/>
            <a:ext cx="1980258"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B769F"/>
              </a:buClr>
              <a:buSzPts val="1500"/>
              <a:buFont typeface="Arial"/>
              <a:buChar char="•"/>
            </a:pPr>
            <a:r>
              <a:rPr lang="en-US" sz="1500">
                <a:solidFill>
                  <a:srgbClr val="0B769F"/>
                </a:solidFill>
                <a:latin typeface="Century Gothic"/>
                <a:ea typeface="Century Gothic"/>
                <a:cs typeface="Century Gothic"/>
                <a:sym typeface="Century Gothic"/>
              </a:rPr>
              <a:t>The framework monitors the interactions between the user and the LLM. </a:t>
            </a:r>
            <a:endParaRPr/>
          </a:p>
        </p:txBody>
      </p:sp>
      <p:sp>
        <p:nvSpPr>
          <p:cNvPr id="313" name="Google Shape;313;p9"/>
          <p:cNvSpPr/>
          <p:nvPr/>
        </p:nvSpPr>
        <p:spPr>
          <a:xfrm>
            <a:off x="1533189" y="1832303"/>
            <a:ext cx="879100" cy="696363"/>
          </a:xfrm>
          <a:prstGeom prst="flowChartConnector">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314" name="Google Shape;314;p9"/>
          <p:cNvGrpSpPr/>
          <p:nvPr/>
        </p:nvGrpSpPr>
        <p:grpSpPr>
          <a:xfrm>
            <a:off x="799515" y="1336433"/>
            <a:ext cx="1011548" cy="1214688"/>
            <a:chOff x="912057" y="1406774"/>
            <a:chExt cx="1011548" cy="1214688"/>
          </a:xfrm>
        </p:grpSpPr>
        <p:cxnSp>
          <p:nvCxnSpPr>
            <p:cNvPr id="315" name="Google Shape;315;p9"/>
            <p:cNvCxnSpPr/>
            <p:nvPr/>
          </p:nvCxnSpPr>
          <p:spPr>
            <a:xfrm>
              <a:off x="914402" y="1406774"/>
              <a:ext cx="0" cy="1214688"/>
            </a:xfrm>
            <a:prstGeom prst="straightConnector1">
              <a:avLst/>
            </a:prstGeom>
            <a:noFill/>
            <a:ln cap="flat" cmpd="sng" w="47625">
              <a:solidFill>
                <a:srgbClr val="002060"/>
              </a:solidFill>
              <a:prstDash val="solid"/>
              <a:miter lim="800000"/>
              <a:headEnd len="sm" w="sm" type="none"/>
              <a:tailEnd len="sm" w="sm" type="none"/>
            </a:ln>
          </p:spPr>
        </p:cxnSp>
        <p:cxnSp>
          <p:nvCxnSpPr>
            <p:cNvPr id="316" name="Google Shape;316;p9"/>
            <p:cNvCxnSpPr/>
            <p:nvPr/>
          </p:nvCxnSpPr>
          <p:spPr>
            <a:xfrm>
              <a:off x="912057" y="1418497"/>
              <a:ext cx="1011548" cy="0"/>
            </a:xfrm>
            <a:prstGeom prst="straightConnector1">
              <a:avLst/>
            </a:prstGeom>
            <a:noFill/>
            <a:ln cap="flat" cmpd="sng" w="47625">
              <a:solidFill>
                <a:srgbClr val="002060"/>
              </a:solidFill>
              <a:prstDash val="solid"/>
              <a:miter lim="800000"/>
              <a:headEnd len="sm" w="sm" type="none"/>
              <a:tailEnd len="sm" w="sm" type="none"/>
            </a:ln>
          </p:spPr>
        </p:cxnSp>
      </p:grpSp>
      <p:grpSp>
        <p:nvGrpSpPr>
          <p:cNvPr id="317" name="Google Shape;317;p9"/>
          <p:cNvGrpSpPr/>
          <p:nvPr/>
        </p:nvGrpSpPr>
        <p:grpSpPr>
          <a:xfrm rot="10800000">
            <a:off x="1935658" y="5208555"/>
            <a:ext cx="1011548" cy="1214688"/>
            <a:chOff x="912057" y="1406774"/>
            <a:chExt cx="1011548" cy="1214688"/>
          </a:xfrm>
        </p:grpSpPr>
        <p:cxnSp>
          <p:nvCxnSpPr>
            <p:cNvPr id="318" name="Google Shape;318;p9"/>
            <p:cNvCxnSpPr/>
            <p:nvPr/>
          </p:nvCxnSpPr>
          <p:spPr>
            <a:xfrm>
              <a:off x="914402" y="1406774"/>
              <a:ext cx="0" cy="1214688"/>
            </a:xfrm>
            <a:prstGeom prst="straightConnector1">
              <a:avLst/>
            </a:prstGeom>
            <a:noFill/>
            <a:ln cap="flat" cmpd="sng" w="47625">
              <a:solidFill>
                <a:srgbClr val="002060"/>
              </a:solidFill>
              <a:prstDash val="solid"/>
              <a:miter lim="800000"/>
              <a:headEnd len="sm" w="sm" type="none"/>
              <a:tailEnd len="sm" w="sm" type="none"/>
            </a:ln>
          </p:spPr>
        </p:cxnSp>
        <p:cxnSp>
          <p:nvCxnSpPr>
            <p:cNvPr id="319" name="Google Shape;319;p9"/>
            <p:cNvCxnSpPr/>
            <p:nvPr/>
          </p:nvCxnSpPr>
          <p:spPr>
            <a:xfrm>
              <a:off x="912057" y="1418497"/>
              <a:ext cx="1011548" cy="0"/>
            </a:xfrm>
            <a:prstGeom prst="straightConnector1">
              <a:avLst/>
            </a:prstGeom>
            <a:noFill/>
            <a:ln cap="flat" cmpd="sng" w="47625">
              <a:solidFill>
                <a:srgbClr val="002060"/>
              </a:solidFill>
              <a:prstDash val="solid"/>
              <a:miter lim="800000"/>
              <a:headEnd len="sm" w="sm" type="none"/>
              <a:tailEnd len="sm" w="sm" type="none"/>
            </a:ln>
          </p:spPr>
        </p:cxnSp>
      </p:grpSp>
      <p:sp>
        <p:nvSpPr>
          <p:cNvPr id="320" name="Google Shape;320;p9"/>
          <p:cNvSpPr/>
          <p:nvPr/>
        </p:nvSpPr>
        <p:spPr>
          <a:xfrm>
            <a:off x="4302180" y="1829959"/>
            <a:ext cx="879100" cy="696363"/>
          </a:xfrm>
          <a:prstGeom prst="flowChartConnector">
            <a:avLst/>
          </a:prstGeom>
          <a:solidFill>
            <a:srgbClr val="0B76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grpSp>
        <p:nvGrpSpPr>
          <p:cNvPr id="321" name="Google Shape;321;p9"/>
          <p:cNvGrpSpPr/>
          <p:nvPr/>
        </p:nvGrpSpPr>
        <p:grpSpPr>
          <a:xfrm>
            <a:off x="3695117" y="1334086"/>
            <a:ext cx="1011548" cy="1214688"/>
            <a:chOff x="912057" y="1406774"/>
            <a:chExt cx="1011548" cy="1214688"/>
          </a:xfrm>
        </p:grpSpPr>
        <p:cxnSp>
          <p:nvCxnSpPr>
            <p:cNvPr id="322" name="Google Shape;322;p9"/>
            <p:cNvCxnSpPr/>
            <p:nvPr/>
          </p:nvCxnSpPr>
          <p:spPr>
            <a:xfrm>
              <a:off x="914402" y="1406774"/>
              <a:ext cx="0" cy="1214688"/>
            </a:xfrm>
            <a:prstGeom prst="straightConnector1">
              <a:avLst/>
            </a:prstGeom>
            <a:noFill/>
            <a:ln cap="flat" cmpd="sng" w="47625">
              <a:solidFill>
                <a:srgbClr val="0B769F"/>
              </a:solidFill>
              <a:prstDash val="solid"/>
              <a:miter lim="800000"/>
              <a:headEnd len="sm" w="sm" type="none"/>
              <a:tailEnd len="sm" w="sm" type="none"/>
            </a:ln>
          </p:spPr>
        </p:cxnSp>
        <p:cxnSp>
          <p:nvCxnSpPr>
            <p:cNvPr id="323" name="Google Shape;323;p9"/>
            <p:cNvCxnSpPr/>
            <p:nvPr/>
          </p:nvCxnSpPr>
          <p:spPr>
            <a:xfrm>
              <a:off x="912057" y="1418497"/>
              <a:ext cx="1011548" cy="0"/>
            </a:xfrm>
            <a:prstGeom prst="straightConnector1">
              <a:avLst/>
            </a:prstGeom>
            <a:noFill/>
            <a:ln cap="flat" cmpd="sng" w="47625">
              <a:solidFill>
                <a:srgbClr val="0B769F"/>
              </a:solidFill>
              <a:prstDash val="solid"/>
              <a:miter lim="800000"/>
              <a:headEnd len="sm" w="sm" type="none"/>
              <a:tailEnd len="sm" w="sm" type="none"/>
            </a:ln>
          </p:spPr>
        </p:cxnSp>
      </p:grpSp>
      <p:grpSp>
        <p:nvGrpSpPr>
          <p:cNvPr id="324" name="Google Shape;324;p9"/>
          <p:cNvGrpSpPr/>
          <p:nvPr/>
        </p:nvGrpSpPr>
        <p:grpSpPr>
          <a:xfrm rot="10800000">
            <a:off x="4824186" y="5208555"/>
            <a:ext cx="1011548" cy="1214688"/>
            <a:chOff x="912057" y="1406774"/>
            <a:chExt cx="1011548" cy="1214688"/>
          </a:xfrm>
        </p:grpSpPr>
        <p:cxnSp>
          <p:nvCxnSpPr>
            <p:cNvPr id="325" name="Google Shape;325;p9"/>
            <p:cNvCxnSpPr/>
            <p:nvPr/>
          </p:nvCxnSpPr>
          <p:spPr>
            <a:xfrm>
              <a:off x="914402" y="1406774"/>
              <a:ext cx="0" cy="1214688"/>
            </a:xfrm>
            <a:prstGeom prst="straightConnector1">
              <a:avLst/>
            </a:prstGeom>
            <a:noFill/>
            <a:ln cap="flat" cmpd="sng" w="47625">
              <a:solidFill>
                <a:srgbClr val="0B769F"/>
              </a:solidFill>
              <a:prstDash val="solid"/>
              <a:miter lim="800000"/>
              <a:headEnd len="sm" w="sm" type="none"/>
              <a:tailEnd len="sm" w="sm" type="none"/>
            </a:ln>
          </p:spPr>
        </p:cxnSp>
        <p:cxnSp>
          <p:nvCxnSpPr>
            <p:cNvPr id="326" name="Google Shape;326;p9"/>
            <p:cNvCxnSpPr/>
            <p:nvPr/>
          </p:nvCxnSpPr>
          <p:spPr>
            <a:xfrm>
              <a:off x="912057" y="1418497"/>
              <a:ext cx="1011548" cy="0"/>
            </a:xfrm>
            <a:prstGeom prst="straightConnector1">
              <a:avLst/>
            </a:prstGeom>
            <a:noFill/>
            <a:ln cap="flat" cmpd="sng" w="47625">
              <a:solidFill>
                <a:srgbClr val="0B769F"/>
              </a:solidFill>
              <a:prstDash val="solid"/>
              <a:miter lim="800000"/>
              <a:headEnd len="sm" w="sm" type="none"/>
              <a:tailEnd len="sm" w="sm" type="none"/>
            </a:ln>
          </p:spPr>
        </p:cxnSp>
      </p:grpSp>
      <p:sp>
        <p:nvSpPr>
          <p:cNvPr id="327" name="Google Shape;327;p9"/>
          <p:cNvSpPr txBox="1"/>
          <p:nvPr/>
        </p:nvSpPr>
        <p:spPr>
          <a:xfrm>
            <a:off x="1720669" y="1879344"/>
            <a:ext cx="54459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chemeClr val="lt1"/>
                </a:solidFill>
                <a:latin typeface="Century Gothic"/>
                <a:ea typeface="Century Gothic"/>
                <a:cs typeface="Century Gothic"/>
                <a:sym typeface="Century Gothic"/>
              </a:rPr>
              <a:t>1</a:t>
            </a:r>
            <a:endParaRPr/>
          </a:p>
        </p:txBody>
      </p:sp>
      <p:sp>
        <p:nvSpPr>
          <p:cNvPr id="328" name="Google Shape;328;p9"/>
          <p:cNvSpPr txBox="1"/>
          <p:nvPr/>
        </p:nvSpPr>
        <p:spPr>
          <a:xfrm>
            <a:off x="4475591" y="1891067"/>
            <a:ext cx="54459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chemeClr val="lt1"/>
                </a:solidFill>
                <a:latin typeface="Century Gothic"/>
                <a:ea typeface="Century Gothic"/>
                <a:cs typeface="Century Gothic"/>
                <a:sym typeface="Century Gothic"/>
              </a:rPr>
              <a:t>2</a:t>
            </a:r>
            <a:endParaRPr/>
          </a:p>
        </p:txBody>
      </p:sp>
      <p:sp>
        <p:nvSpPr>
          <p:cNvPr id="329" name="Google Shape;329;p9"/>
          <p:cNvSpPr/>
          <p:nvPr/>
        </p:nvSpPr>
        <p:spPr>
          <a:xfrm>
            <a:off x="9418138" y="3429000"/>
            <a:ext cx="1980258" cy="82780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700">
                <a:solidFill>
                  <a:srgbClr val="82CAEB"/>
                </a:solidFill>
                <a:latin typeface="Century Gothic"/>
                <a:ea typeface="Century Gothic"/>
                <a:cs typeface="Century Gothic"/>
                <a:sym typeface="Century Gothic"/>
              </a:rPr>
              <a:t>Logging and Auditing</a:t>
            </a:r>
            <a:endParaRPr/>
          </a:p>
        </p:txBody>
      </p:sp>
      <p:grpSp>
        <p:nvGrpSpPr>
          <p:cNvPr id="330" name="Google Shape;330;p9"/>
          <p:cNvGrpSpPr/>
          <p:nvPr/>
        </p:nvGrpSpPr>
        <p:grpSpPr>
          <a:xfrm>
            <a:off x="9958940" y="1714989"/>
            <a:ext cx="929642" cy="1444272"/>
            <a:chOff x="5612038" y="2578100"/>
            <a:chExt cx="929517" cy="1444625"/>
          </a:xfrm>
        </p:grpSpPr>
        <p:sp>
          <p:nvSpPr>
            <p:cNvPr id="331" name="Google Shape;331;p9"/>
            <p:cNvSpPr/>
            <p:nvPr/>
          </p:nvSpPr>
          <p:spPr>
            <a:xfrm>
              <a:off x="6165876" y="3025430"/>
              <a:ext cx="30984" cy="32920"/>
            </a:xfrm>
            <a:custGeom>
              <a:rect b="b" l="l" r="r" t="t"/>
              <a:pathLst>
                <a:path extrusionOk="0" h="7" w="7">
                  <a:moveTo>
                    <a:pt x="4" y="0"/>
                  </a:moveTo>
                  <a:cubicBezTo>
                    <a:pt x="2" y="0"/>
                    <a:pt x="1" y="1"/>
                    <a:pt x="0" y="2"/>
                  </a:cubicBezTo>
                  <a:cubicBezTo>
                    <a:pt x="0" y="4"/>
                    <a:pt x="1" y="6"/>
                    <a:pt x="2" y="6"/>
                  </a:cubicBezTo>
                  <a:cubicBezTo>
                    <a:pt x="4" y="7"/>
                    <a:pt x="6" y="6"/>
                    <a:pt x="6" y="4"/>
                  </a:cubicBezTo>
                  <a:cubicBezTo>
                    <a:pt x="7" y="3"/>
                    <a:pt x="6" y="1"/>
                    <a:pt x="4" y="0"/>
                  </a:cubicBezTo>
                  <a:close/>
                </a:path>
              </a:pathLst>
            </a:custGeom>
            <a:solidFill>
              <a:srgbClr val="82CA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32" name="Google Shape;332;p9"/>
            <p:cNvSpPr/>
            <p:nvPr/>
          </p:nvSpPr>
          <p:spPr>
            <a:xfrm>
              <a:off x="6061305" y="2947970"/>
              <a:ext cx="30984" cy="36793"/>
            </a:xfrm>
            <a:custGeom>
              <a:rect b="b" l="l" r="r" t="t"/>
              <a:pathLst>
                <a:path extrusionOk="0" h="8" w="7">
                  <a:moveTo>
                    <a:pt x="4" y="1"/>
                  </a:moveTo>
                  <a:cubicBezTo>
                    <a:pt x="2" y="0"/>
                    <a:pt x="1" y="1"/>
                    <a:pt x="0" y="3"/>
                  </a:cubicBezTo>
                  <a:cubicBezTo>
                    <a:pt x="0" y="5"/>
                    <a:pt x="1" y="7"/>
                    <a:pt x="2" y="7"/>
                  </a:cubicBezTo>
                  <a:cubicBezTo>
                    <a:pt x="4" y="8"/>
                    <a:pt x="6" y="7"/>
                    <a:pt x="6" y="5"/>
                  </a:cubicBezTo>
                  <a:cubicBezTo>
                    <a:pt x="7" y="3"/>
                    <a:pt x="6" y="1"/>
                    <a:pt x="4" y="1"/>
                  </a:cubicBezTo>
                  <a:close/>
                </a:path>
              </a:pathLst>
            </a:custGeom>
            <a:solidFill>
              <a:srgbClr val="82CA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33" name="Google Shape;333;p9"/>
            <p:cNvSpPr/>
            <p:nvPr/>
          </p:nvSpPr>
          <p:spPr>
            <a:xfrm>
              <a:off x="5914131" y="3004129"/>
              <a:ext cx="36793" cy="30984"/>
            </a:xfrm>
            <a:custGeom>
              <a:rect b="b" l="l" r="r" t="t"/>
              <a:pathLst>
                <a:path extrusionOk="0" h="7" w="8">
                  <a:moveTo>
                    <a:pt x="5" y="0"/>
                  </a:moveTo>
                  <a:cubicBezTo>
                    <a:pt x="3" y="0"/>
                    <a:pt x="2" y="1"/>
                    <a:pt x="1" y="3"/>
                  </a:cubicBezTo>
                  <a:cubicBezTo>
                    <a:pt x="0" y="4"/>
                    <a:pt x="2" y="6"/>
                    <a:pt x="3" y="7"/>
                  </a:cubicBezTo>
                  <a:cubicBezTo>
                    <a:pt x="5" y="7"/>
                    <a:pt x="7" y="6"/>
                    <a:pt x="7" y="5"/>
                  </a:cubicBezTo>
                  <a:cubicBezTo>
                    <a:pt x="8" y="3"/>
                    <a:pt x="7" y="1"/>
                    <a:pt x="5" y="0"/>
                  </a:cubicBezTo>
                  <a:close/>
                </a:path>
              </a:pathLst>
            </a:custGeom>
            <a:solidFill>
              <a:srgbClr val="82CA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34" name="Google Shape;334;p9"/>
            <p:cNvSpPr/>
            <p:nvPr/>
          </p:nvSpPr>
          <p:spPr>
            <a:xfrm>
              <a:off x="5612038" y="2578100"/>
              <a:ext cx="929517" cy="1444625"/>
            </a:xfrm>
            <a:custGeom>
              <a:rect b="b" l="l" r="r" t="t"/>
              <a:pathLst>
                <a:path extrusionOk="0" h="316" w="203">
                  <a:moveTo>
                    <a:pt x="101" y="0"/>
                  </a:moveTo>
                  <a:cubicBezTo>
                    <a:pt x="49" y="0"/>
                    <a:pt x="0" y="42"/>
                    <a:pt x="0" y="95"/>
                  </a:cubicBezTo>
                  <a:cubicBezTo>
                    <a:pt x="0" y="111"/>
                    <a:pt x="8" y="136"/>
                    <a:pt x="21" y="163"/>
                  </a:cubicBezTo>
                  <a:cubicBezTo>
                    <a:pt x="83" y="316"/>
                    <a:pt x="83" y="316"/>
                    <a:pt x="83" y="316"/>
                  </a:cubicBezTo>
                  <a:cubicBezTo>
                    <a:pt x="119" y="316"/>
                    <a:pt x="119" y="316"/>
                    <a:pt x="119" y="316"/>
                  </a:cubicBezTo>
                  <a:cubicBezTo>
                    <a:pt x="180" y="170"/>
                    <a:pt x="180" y="170"/>
                    <a:pt x="180" y="170"/>
                  </a:cubicBezTo>
                  <a:cubicBezTo>
                    <a:pt x="193" y="139"/>
                    <a:pt x="203" y="112"/>
                    <a:pt x="203" y="95"/>
                  </a:cubicBezTo>
                  <a:cubicBezTo>
                    <a:pt x="203" y="42"/>
                    <a:pt x="155" y="0"/>
                    <a:pt x="101" y="0"/>
                  </a:cubicBezTo>
                  <a:close/>
                  <a:moveTo>
                    <a:pt x="101" y="277"/>
                  </a:moveTo>
                  <a:cubicBezTo>
                    <a:pt x="80" y="222"/>
                    <a:pt x="80" y="222"/>
                    <a:pt x="80" y="222"/>
                  </a:cubicBezTo>
                  <a:cubicBezTo>
                    <a:pt x="123" y="222"/>
                    <a:pt x="123" y="222"/>
                    <a:pt x="123" y="222"/>
                  </a:cubicBezTo>
                  <a:lnTo>
                    <a:pt x="101" y="277"/>
                  </a:lnTo>
                  <a:close/>
                  <a:moveTo>
                    <a:pt x="136" y="147"/>
                  </a:moveTo>
                  <a:cubicBezTo>
                    <a:pt x="135" y="147"/>
                    <a:pt x="134" y="148"/>
                    <a:pt x="133" y="148"/>
                  </a:cubicBezTo>
                  <a:cubicBezTo>
                    <a:pt x="70" y="148"/>
                    <a:pt x="70" y="148"/>
                    <a:pt x="70" y="148"/>
                  </a:cubicBezTo>
                  <a:cubicBezTo>
                    <a:pt x="69" y="148"/>
                    <a:pt x="68" y="147"/>
                    <a:pt x="67" y="147"/>
                  </a:cubicBezTo>
                  <a:cubicBezTo>
                    <a:pt x="66" y="146"/>
                    <a:pt x="67" y="144"/>
                    <a:pt x="67" y="143"/>
                  </a:cubicBezTo>
                  <a:cubicBezTo>
                    <a:pt x="67" y="143"/>
                    <a:pt x="95" y="144"/>
                    <a:pt x="95" y="134"/>
                  </a:cubicBezTo>
                  <a:cubicBezTo>
                    <a:pt x="95" y="133"/>
                    <a:pt x="95" y="131"/>
                    <a:pt x="95" y="130"/>
                  </a:cubicBezTo>
                  <a:cubicBezTo>
                    <a:pt x="108" y="130"/>
                    <a:pt x="108" y="130"/>
                    <a:pt x="108" y="130"/>
                  </a:cubicBezTo>
                  <a:cubicBezTo>
                    <a:pt x="108" y="131"/>
                    <a:pt x="108" y="134"/>
                    <a:pt x="108" y="135"/>
                  </a:cubicBezTo>
                  <a:cubicBezTo>
                    <a:pt x="108" y="142"/>
                    <a:pt x="136" y="143"/>
                    <a:pt x="136" y="143"/>
                  </a:cubicBezTo>
                  <a:cubicBezTo>
                    <a:pt x="136" y="144"/>
                    <a:pt x="137" y="146"/>
                    <a:pt x="136" y="147"/>
                  </a:cubicBezTo>
                  <a:close/>
                  <a:moveTo>
                    <a:pt x="158" y="123"/>
                  </a:moveTo>
                  <a:cubicBezTo>
                    <a:pt x="158" y="124"/>
                    <a:pt x="157" y="126"/>
                    <a:pt x="155" y="126"/>
                  </a:cubicBezTo>
                  <a:cubicBezTo>
                    <a:pt x="48" y="126"/>
                    <a:pt x="48" y="126"/>
                    <a:pt x="48" y="126"/>
                  </a:cubicBezTo>
                  <a:cubicBezTo>
                    <a:pt x="46" y="126"/>
                    <a:pt x="45" y="124"/>
                    <a:pt x="45" y="123"/>
                  </a:cubicBezTo>
                  <a:cubicBezTo>
                    <a:pt x="45" y="51"/>
                    <a:pt x="45" y="51"/>
                    <a:pt x="45" y="51"/>
                  </a:cubicBezTo>
                  <a:cubicBezTo>
                    <a:pt x="45" y="49"/>
                    <a:pt x="46" y="48"/>
                    <a:pt x="48" y="48"/>
                  </a:cubicBezTo>
                  <a:cubicBezTo>
                    <a:pt x="155" y="48"/>
                    <a:pt x="155" y="48"/>
                    <a:pt x="155" y="48"/>
                  </a:cubicBezTo>
                  <a:cubicBezTo>
                    <a:pt x="157" y="48"/>
                    <a:pt x="158" y="49"/>
                    <a:pt x="158" y="51"/>
                  </a:cubicBezTo>
                  <a:cubicBezTo>
                    <a:pt x="158" y="123"/>
                    <a:pt x="158" y="123"/>
                    <a:pt x="158" y="123"/>
                  </a:cubicBezTo>
                  <a:close/>
                </a:path>
              </a:pathLst>
            </a:custGeom>
            <a:solidFill>
              <a:srgbClr val="82CA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35" name="Google Shape;335;p9"/>
            <p:cNvSpPr/>
            <p:nvPr/>
          </p:nvSpPr>
          <p:spPr>
            <a:xfrm>
              <a:off x="6196860" y="2876320"/>
              <a:ext cx="32920" cy="30984"/>
            </a:xfrm>
            <a:custGeom>
              <a:rect b="b" l="l" r="r" t="t"/>
              <a:pathLst>
                <a:path extrusionOk="0" h="7" w="7">
                  <a:moveTo>
                    <a:pt x="5" y="1"/>
                  </a:moveTo>
                  <a:cubicBezTo>
                    <a:pt x="3" y="0"/>
                    <a:pt x="1" y="1"/>
                    <a:pt x="1" y="3"/>
                  </a:cubicBezTo>
                  <a:cubicBezTo>
                    <a:pt x="0" y="5"/>
                    <a:pt x="1" y="7"/>
                    <a:pt x="3" y="7"/>
                  </a:cubicBezTo>
                  <a:cubicBezTo>
                    <a:pt x="4" y="7"/>
                    <a:pt x="6" y="7"/>
                    <a:pt x="7" y="5"/>
                  </a:cubicBezTo>
                  <a:cubicBezTo>
                    <a:pt x="7" y="3"/>
                    <a:pt x="6" y="2"/>
                    <a:pt x="5" y="1"/>
                  </a:cubicBezTo>
                  <a:close/>
                </a:path>
              </a:pathLst>
            </a:custGeom>
            <a:solidFill>
              <a:srgbClr val="82CA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36" name="Google Shape;336;p9"/>
            <p:cNvSpPr/>
            <p:nvPr/>
          </p:nvSpPr>
          <p:spPr>
            <a:xfrm>
              <a:off x="5850227" y="2833717"/>
              <a:ext cx="453140" cy="271109"/>
            </a:xfrm>
            <a:custGeom>
              <a:rect b="b" l="l" r="r" t="t"/>
              <a:pathLst>
                <a:path extrusionOk="0" h="59" w="99">
                  <a:moveTo>
                    <a:pt x="1" y="0"/>
                  </a:moveTo>
                  <a:cubicBezTo>
                    <a:pt x="0" y="0"/>
                    <a:pt x="0" y="0"/>
                    <a:pt x="0" y="0"/>
                  </a:cubicBezTo>
                  <a:cubicBezTo>
                    <a:pt x="0" y="59"/>
                    <a:pt x="0" y="59"/>
                    <a:pt x="0" y="59"/>
                  </a:cubicBezTo>
                  <a:cubicBezTo>
                    <a:pt x="99" y="59"/>
                    <a:pt x="99" y="59"/>
                    <a:pt x="99" y="59"/>
                  </a:cubicBezTo>
                  <a:cubicBezTo>
                    <a:pt x="99" y="0"/>
                    <a:pt x="99" y="0"/>
                    <a:pt x="99" y="0"/>
                  </a:cubicBezTo>
                  <a:cubicBezTo>
                    <a:pt x="99" y="0"/>
                    <a:pt x="99" y="0"/>
                    <a:pt x="99" y="0"/>
                  </a:cubicBezTo>
                  <a:cubicBezTo>
                    <a:pt x="1" y="0"/>
                    <a:pt x="1" y="0"/>
                    <a:pt x="1" y="0"/>
                  </a:cubicBezTo>
                  <a:close/>
                  <a:moveTo>
                    <a:pt x="87" y="13"/>
                  </a:moveTo>
                  <a:cubicBezTo>
                    <a:pt x="86" y="16"/>
                    <a:pt x="84" y="19"/>
                    <a:pt x="81" y="20"/>
                  </a:cubicBezTo>
                  <a:cubicBezTo>
                    <a:pt x="81" y="20"/>
                    <a:pt x="81" y="20"/>
                    <a:pt x="81" y="21"/>
                  </a:cubicBezTo>
                  <a:cubicBezTo>
                    <a:pt x="81" y="21"/>
                    <a:pt x="81" y="21"/>
                    <a:pt x="76" y="39"/>
                  </a:cubicBezTo>
                  <a:cubicBezTo>
                    <a:pt x="76" y="39"/>
                    <a:pt x="77" y="40"/>
                    <a:pt x="77" y="40"/>
                  </a:cubicBezTo>
                  <a:cubicBezTo>
                    <a:pt x="77" y="40"/>
                    <a:pt x="78" y="41"/>
                    <a:pt x="79" y="42"/>
                  </a:cubicBezTo>
                  <a:cubicBezTo>
                    <a:pt x="79" y="42"/>
                    <a:pt x="79" y="42"/>
                    <a:pt x="79" y="42"/>
                  </a:cubicBezTo>
                  <a:cubicBezTo>
                    <a:pt x="79" y="43"/>
                    <a:pt x="79" y="44"/>
                    <a:pt x="79" y="44"/>
                  </a:cubicBezTo>
                  <a:cubicBezTo>
                    <a:pt x="79" y="46"/>
                    <a:pt x="79" y="47"/>
                    <a:pt x="78" y="49"/>
                  </a:cubicBezTo>
                  <a:cubicBezTo>
                    <a:pt x="77" y="51"/>
                    <a:pt x="75" y="52"/>
                    <a:pt x="73" y="52"/>
                  </a:cubicBezTo>
                  <a:cubicBezTo>
                    <a:pt x="72" y="52"/>
                    <a:pt x="71" y="52"/>
                    <a:pt x="70" y="52"/>
                  </a:cubicBezTo>
                  <a:cubicBezTo>
                    <a:pt x="69" y="52"/>
                    <a:pt x="68" y="51"/>
                    <a:pt x="67" y="50"/>
                  </a:cubicBezTo>
                  <a:cubicBezTo>
                    <a:pt x="66" y="48"/>
                    <a:pt x="65" y="46"/>
                    <a:pt x="65" y="44"/>
                  </a:cubicBezTo>
                  <a:cubicBezTo>
                    <a:pt x="65" y="44"/>
                    <a:pt x="65" y="44"/>
                    <a:pt x="65" y="43"/>
                  </a:cubicBezTo>
                  <a:cubicBezTo>
                    <a:pt x="65" y="43"/>
                    <a:pt x="65" y="43"/>
                    <a:pt x="54" y="35"/>
                  </a:cubicBezTo>
                  <a:cubicBezTo>
                    <a:pt x="53" y="35"/>
                    <a:pt x="53" y="35"/>
                    <a:pt x="53" y="35"/>
                  </a:cubicBezTo>
                  <a:cubicBezTo>
                    <a:pt x="53" y="35"/>
                    <a:pt x="53" y="35"/>
                    <a:pt x="52" y="35"/>
                  </a:cubicBezTo>
                  <a:cubicBezTo>
                    <a:pt x="51" y="36"/>
                    <a:pt x="49" y="36"/>
                    <a:pt x="48" y="36"/>
                  </a:cubicBezTo>
                  <a:cubicBezTo>
                    <a:pt x="47" y="36"/>
                    <a:pt x="47" y="36"/>
                    <a:pt x="47" y="36"/>
                  </a:cubicBezTo>
                  <a:cubicBezTo>
                    <a:pt x="46" y="35"/>
                    <a:pt x="46" y="35"/>
                    <a:pt x="45" y="35"/>
                  </a:cubicBezTo>
                  <a:cubicBezTo>
                    <a:pt x="45" y="35"/>
                    <a:pt x="45" y="34"/>
                    <a:pt x="45" y="34"/>
                  </a:cubicBezTo>
                  <a:cubicBezTo>
                    <a:pt x="44" y="34"/>
                    <a:pt x="44" y="34"/>
                    <a:pt x="44" y="34"/>
                  </a:cubicBezTo>
                  <a:cubicBezTo>
                    <a:pt x="44" y="34"/>
                    <a:pt x="43" y="34"/>
                    <a:pt x="43" y="34"/>
                  </a:cubicBezTo>
                  <a:cubicBezTo>
                    <a:pt x="43" y="34"/>
                    <a:pt x="43" y="34"/>
                    <a:pt x="26" y="41"/>
                  </a:cubicBezTo>
                  <a:cubicBezTo>
                    <a:pt x="25" y="41"/>
                    <a:pt x="25" y="41"/>
                    <a:pt x="25" y="42"/>
                  </a:cubicBezTo>
                  <a:cubicBezTo>
                    <a:pt x="24" y="47"/>
                    <a:pt x="17" y="49"/>
                    <a:pt x="13" y="46"/>
                  </a:cubicBezTo>
                  <a:cubicBezTo>
                    <a:pt x="12" y="44"/>
                    <a:pt x="11" y="42"/>
                    <a:pt x="11" y="39"/>
                  </a:cubicBezTo>
                  <a:cubicBezTo>
                    <a:pt x="12" y="37"/>
                    <a:pt x="13" y="36"/>
                    <a:pt x="14" y="35"/>
                  </a:cubicBezTo>
                  <a:cubicBezTo>
                    <a:pt x="16" y="34"/>
                    <a:pt x="18" y="33"/>
                    <a:pt x="20" y="34"/>
                  </a:cubicBezTo>
                  <a:cubicBezTo>
                    <a:pt x="21" y="34"/>
                    <a:pt x="22" y="35"/>
                    <a:pt x="23" y="35"/>
                  </a:cubicBezTo>
                  <a:cubicBezTo>
                    <a:pt x="23" y="36"/>
                    <a:pt x="23" y="36"/>
                    <a:pt x="23" y="36"/>
                  </a:cubicBezTo>
                  <a:cubicBezTo>
                    <a:pt x="23" y="36"/>
                    <a:pt x="24" y="36"/>
                    <a:pt x="24" y="36"/>
                  </a:cubicBezTo>
                  <a:cubicBezTo>
                    <a:pt x="24" y="36"/>
                    <a:pt x="24" y="36"/>
                    <a:pt x="41" y="29"/>
                  </a:cubicBezTo>
                  <a:cubicBezTo>
                    <a:pt x="42" y="29"/>
                    <a:pt x="42" y="28"/>
                    <a:pt x="42" y="28"/>
                  </a:cubicBezTo>
                  <a:cubicBezTo>
                    <a:pt x="42" y="25"/>
                    <a:pt x="45" y="23"/>
                    <a:pt x="48" y="22"/>
                  </a:cubicBezTo>
                  <a:cubicBezTo>
                    <a:pt x="49" y="22"/>
                    <a:pt x="50" y="22"/>
                    <a:pt x="51" y="22"/>
                  </a:cubicBezTo>
                  <a:cubicBezTo>
                    <a:pt x="53" y="23"/>
                    <a:pt x="55" y="25"/>
                    <a:pt x="56" y="27"/>
                  </a:cubicBezTo>
                  <a:cubicBezTo>
                    <a:pt x="56" y="28"/>
                    <a:pt x="56" y="29"/>
                    <a:pt x="56" y="30"/>
                  </a:cubicBezTo>
                  <a:cubicBezTo>
                    <a:pt x="56" y="31"/>
                    <a:pt x="56" y="31"/>
                    <a:pt x="57" y="31"/>
                  </a:cubicBezTo>
                  <a:cubicBezTo>
                    <a:pt x="57" y="31"/>
                    <a:pt x="57" y="31"/>
                    <a:pt x="68" y="39"/>
                  </a:cubicBezTo>
                  <a:cubicBezTo>
                    <a:pt x="68" y="39"/>
                    <a:pt x="68" y="39"/>
                    <a:pt x="68" y="39"/>
                  </a:cubicBezTo>
                  <a:cubicBezTo>
                    <a:pt x="69" y="39"/>
                    <a:pt x="69" y="39"/>
                    <a:pt x="69" y="39"/>
                  </a:cubicBezTo>
                  <a:cubicBezTo>
                    <a:pt x="69" y="39"/>
                    <a:pt x="69" y="39"/>
                    <a:pt x="69" y="39"/>
                  </a:cubicBezTo>
                  <a:cubicBezTo>
                    <a:pt x="70" y="39"/>
                    <a:pt x="70" y="39"/>
                    <a:pt x="70" y="39"/>
                  </a:cubicBezTo>
                  <a:cubicBezTo>
                    <a:pt x="71" y="38"/>
                    <a:pt x="71" y="38"/>
                    <a:pt x="71" y="38"/>
                  </a:cubicBezTo>
                  <a:cubicBezTo>
                    <a:pt x="71" y="38"/>
                    <a:pt x="71" y="38"/>
                    <a:pt x="75" y="19"/>
                  </a:cubicBezTo>
                  <a:cubicBezTo>
                    <a:pt x="76" y="19"/>
                    <a:pt x="75" y="18"/>
                    <a:pt x="75" y="18"/>
                  </a:cubicBezTo>
                  <a:cubicBezTo>
                    <a:pt x="75" y="18"/>
                    <a:pt x="75" y="18"/>
                    <a:pt x="75" y="18"/>
                  </a:cubicBezTo>
                  <a:cubicBezTo>
                    <a:pt x="72" y="16"/>
                    <a:pt x="72" y="12"/>
                    <a:pt x="74" y="9"/>
                  </a:cubicBezTo>
                  <a:cubicBezTo>
                    <a:pt x="75" y="7"/>
                    <a:pt x="79" y="5"/>
                    <a:pt x="82" y="6"/>
                  </a:cubicBezTo>
                  <a:cubicBezTo>
                    <a:pt x="85" y="7"/>
                    <a:pt x="87" y="10"/>
                    <a:pt x="87" y="13"/>
                  </a:cubicBezTo>
                  <a:close/>
                </a:path>
              </a:pathLst>
            </a:custGeom>
            <a:solidFill>
              <a:srgbClr val="82CAE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grpSp>
      <p:sp>
        <p:nvSpPr>
          <p:cNvPr id="337" name="Google Shape;337;p9"/>
          <p:cNvSpPr/>
          <p:nvPr/>
        </p:nvSpPr>
        <p:spPr>
          <a:xfrm>
            <a:off x="9810761" y="3144373"/>
            <a:ext cx="1225947" cy="45719"/>
          </a:xfrm>
          <a:prstGeom prst="rect">
            <a:avLst/>
          </a:prstGeom>
          <a:solidFill>
            <a:srgbClr val="82CA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38" name="Google Shape;338;p9"/>
          <p:cNvSpPr txBox="1"/>
          <p:nvPr/>
        </p:nvSpPr>
        <p:spPr>
          <a:xfrm>
            <a:off x="6412494" y="4027089"/>
            <a:ext cx="2837914" cy="240065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43AFE2"/>
              </a:buClr>
              <a:buSzPts val="1500"/>
              <a:buFont typeface="Arial"/>
              <a:buChar char="•"/>
            </a:pPr>
            <a:r>
              <a:rPr lang="en-US" sz="1500">
                <a:solidFill>
                  <a:srgbClr val="43AFE2"/>
                </a:solidFill>
                <a:latin typeface="Century Gothic"/>
                <a:ea typeface="Century Gothic"/>
                <a:cs typeface="Century Gothic"/>
                <a:sym typeface="Century Gothic"/>
              </a:rPr>
              <a:t>If a policy violation is detected, Nemo Guardrails intervenes, taking appropriate action, like:  </a:t>
            </a:r>
            <a:endParaRPr/>
          </a:p>
          <a:p>
            <a:pPr indent="-342900" lvl="0" marL="342900" marR="0" rtl="0" algn="l">
              <a:spcBef>
                <a:spcPts val="0"/>
              </a:spcBef>
              <a:spcAft>
                <a:spcPts val="0"/>
              </a:spcAft>
              <a:buClr>
                <a:srgbClr val="43AFE2"/>
              </a:buClr>
              <a:buSzPts val="1500"/>
              <a:buFont typeface="Play"/>
              <a:buAutoNum type="arabicPeriod"/>
            </a:pPr>
            <a:r>
              <a:rPr lang="en-US" sz="1500">
                <a:solidFill>
                  <a:srgbClr val="43AFE2"/>
                </a:solidFill>
                <a:latin typeface="Century Gothic"/>
                <a:ea typeface="Century Gothic"/>
                <a:cs typeface="Century Gothic"/>
                <a:sym typeface="Century Gothic"/>
              </a:rPr>
              <a:t>Blocking the LLM's response, Providing a corrective response. </a:t>
            </a:r>
            <a:endParaRPr/>
          </a:p>
          <a:p>
            <a:pPr indent="-342900" lvl="0" marL="342900" marR="0" rtl="0" algn="l">
              <a:spcBef>
                <a:spcPts val="0"/>
              </a:spcBef>
              <a:spcAft>
                <a:spcPts val="0"/>
              </a:spcAft>
              <a:buClr>
                <a:srgbClr val="43AFE2"/>
              </a:buClr>
              <a:buSzPts val="1500"/>
              <a:buFont typeface="Play"/>
              <a:buAutoNum type="arabicPeriod"/>
            </a:pPr>
            <a:r>
              <a:rPr lang="en-US" sz="1500">
                <a:solidFill>
                  <a:srgbClr val="43AFE2"/>
                </a:solidFill>
                <a:latin typeface="Century Gothic"/>
                <a:ea typeface="Century Gothic"/>
                <a:cs typeface="Century Gothic"/>
                <a:sym typeface="Century Gothic"/>
              </a:rPr>
              <a:t>Redirecting the conversation flow.</a:t>
            </a:r>
            <a:endParaRPr/>
          </a:p>
        </p:txBody>
      </p:sp>
      <p:sp>
        <p:nvSpPr>
          <p:cNvPr id="339" name="Google Shape;339;p9"/>
          <p:cNvSpPr txBox="1"/>
          <p:nvPr/>
        </p:nvSpPr>
        <p:spPr>
          <a:xfrm>
            <a:off x="9260200" y="4040151"/>
            <a:ext cx="2435357"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43AFE2"/>
              </a:buClr>
              <a:buSzPts val="1500"/>
              <a:buFont typeface="Arial"/>
              <a:buChar char="•"/>
            </a:pPr>
            <a:r>
              <a:rPr lang="en-US" sz="1500">
                <a:solidFill>
                  <a:srgbClr val="43AFE2"/>
                </a:solidFill>
                <a:latin typeface="Century Gothic"/>
                <a:ea typeface="Century Gothic"/>
                <a:cs typeface="Century Gothic"/>
                <a:sym typeface="Century Gothic"/>
              </a:rPr>
              <a:t>The framework provides logging and auditing capabilities, allowing developers to track policy violations and improve their guardrails.</a:t>
            </a:r>
            <a:endParaRPr sz="1500">
              <a:solidFill>
                <a:srgbClr val="43AFE2"/>
              </a:solidFill>
              <a:latin typeface="Century Gothic"/>
              <a:ea typeface="Century Gothic"/>
              <a:cs typeface="Century Gothic"/>
              <a:sym typeface="Century Gothic"/>
            </a:endParaRPr>
          </a:p>
        </p:txBody>
      </p:sp>
      <p:grpSp>
        <p:nvGrpSpPr>
          <p:cNvPr id="340" name="Google Shape;340;p9"/>
          <p:cNvGrpSpPr/>
          <p:nvPr/>
        </p:nvGrpSpPr>
        <p:grpSpPr>
          <a:xfrm>
            <a:off x="6731395" y="1331741"/>
            <a:ext cx="1007962" cy="1214688"/>
            <a:chOff x="912057" y="1406774"/>
            <a:chExt cx="1007962" cy="1214688"/>
          </a:xfrm>
        </p:grpSpPr>
        <p:cxnSp>
          <p:nvCxnSpPr>
            <p:cNvPr id="341" name="Google Shape;341;p9"/>
            <p:cNvCxnSpPr/>
            <p:nvPr/>
          </p:nvCxnSpPr>
          <p:spPr>
            <a:xfrm>
              <a:off x="914402" y="1406774"/>
              <a:ext cx="0" cy="1214688"/>
            </a:xfrm>
            <a:prstGeom prst="straightConnector1">
              <a:avLst/>
            </a:prstGeom>
            <a:noFill/>
            <a:ln cap="flat" cmpd="sng" w="12700">
              <a:solidFill>
                <a:schemeClr val="accent4"/>
              </a:solidFill>
              <a:prstDash val="solid"/>
              <a:miter lim="800000"/>
              <a:headEnd len="sm" w="sm" type="none"/>
              <a:tailEnd len="sm" w="sm" type="none"/>
            </a:ln>
          </p:spPr>
        </p:cxnSp>
        <p:cxnSp>
          <p:nvCxnSpPr>
            <p:cNvPr id="342" name="Google Shape;342;p9"/>
            <p:cNvCxnSpPr/>
            <p:nvPr/>
          </p:nvCxnSpPr>
          <p:spPr>
            <a:xfrm>
              <a:off x="912057" y="1418497"/>
              <a:ext cx="1007962" cy="0"/>
            </a:xfrm>
            <a:prstGeom prst="straightConnector1">
              <a:avLst/>
            </a:prstGeom>
            <a:noFill/>
            <a:ln cap="flat" cmpd="sng" w="12700">
              <a:solidFill>
                <a:schemeClr val="accent4"/>
              </a:solidFill>
              <a:prstDash val="solid"/>
              <a:miter lim="800000"/>
              <a:headEnd len="sm" w="sm" type="none"/>
              <a:tailEnd len="sm" w="sm" type="none"/>
            </a:ln>
          </p:spPr>
        </p:cxnSp>
      </p:grpSp>
      <p:sp>
        <p:nvSpPr>
          <p:cNvPr id="343" name="Google Shape;343;p9"/>
          <p:cNvSpPr/>
          <p:nvPr/>
        </p:nvSpPr>
        <p:spPr>
          <a:xfrm>
            <a:off x="9980838" y="1811200"/>
            <a:ext cx="879100" cy="696363"/>
          </a:xfrm>
          <a:prstGeom prst="flowChartConnector">
            <a:avLst/>
          </a:prstGeom>
          <a:solidFill>
            <a:srgbClr val="82CA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344" name="Google Shape;344;p9"/>
          <p:cNvSpPr txBox="1"/>
          <p:nvPr/>
        </p:nvSpPr>
        <p:spPr>
          <a:xfrm>
            <a:off x="10135971" y="1887717"/>
            <a:ext cx="54459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chemeClr val="lt1"/>
                </a:solidFill>
                <a:latin typeface="Century Gothic"/>
                <a:ea typeface="Century Gothic"/>
                <a:cs typeface="Century Gothic"/>
                <a:sym typeface="Century Gothic"/>
              </a:rPr>
              <a:t>4</a:t>
            </a:r>
            <a:endParaRPr/>
          </a:p>
        </p:txBody>
      </p:sp>
      <p:grpSp>
        <p:nvGrpSpPr>
          <p:cNvPr id="345" name="Google Shape;345;p9"/>
          <p:cNvGrpSpPr/>
          <p:nvPr/>
        </p:nvGrpSpPr>
        <p:grpSpPr>
          <a:xfrm>
            <a:off x="6731911" y="1311674"/>
            <a:ext cx="1011548" cy="1214688"/>
            <a:chOff x="912057" y="1406774"/>
            <a:chExt cx="1011548" cy="1214688"/>
          </a:xfrm>
        </p:grpSpPr>
        <p:cxnSp>
          <p:nvCxnSpPr>
            <p:cNvPr id="346" name="Google Shape;346;p9"/>
            <p:cNvCxnSpPr/>
            <p:nvPr/>
          </p:nvCxnSpPr>
          <p:spPr>
            <a:xfrm>
              <a:off x="914402" y="1406774"/>
              <a:ext cx="0" cy="1214688"/>
            </a:xfrm>
            <a:prstGeom prst="straightConnector1">
              <a:avLst/>
            </a:prstGeom>
            <a:noFill/>
            <a:ln cap="flat" cmpd="sng" w="47625">
              <a:solidFill>
                <a:srgbClr val="43AFE2"/>
              </a:solidFill>
              <a:prstDash val="solid"/>
              <a:miter lim="800000"/>
              <a:headEnd len="sm" w="sm" type="none"/>
              <a:tailEnd len="sm" w="sm" type="none"/>
            </a:ln>
          </p:spPr>
        </p:cxnSp>
        <p:cxnSp>
          <p:nvCxnSpPr>
            <p:cNvPr id="347" name="Google Shape;347;p9"/>
            <p:cNvCxnSpPr/>
            <p:nvPr/>
          </p:nvCxnSpPr>
          <p:spPr>
            <a:xfrm>
              <a:off x="912057" y="1418497"/>
              <a:ext cx="1011548" cy="0"/>
            </a:xfrm>
            <a:prstGeom prst="straightConnector1">
              <a:avLst/>
            </a:prstGeom>
            <a:noFill/>
            <a:ln cap="flat" cmpd="sng" w="47625">
              <a:solidFill>
                <a:srgbClr val="43AFE2"/>
              </a:solidFill>
              <a:prstDash val="solid"/>
              <a:miter lim="800000"/>
              <a:headEnd len="sm" w="sm" type="none"/>
              <a:tailEnd len="sm" w="sm" type="none"/>
            </a:ln>
          </p:spPr>
        </p:cxnSp>
      </p:grpSp>
      <p:grpSp>
        <p:nvGrpSpPr>
          <p:cNvPr id="348" name="Google Shape;348;p9"/>
          <p:cNvGrpSpPr/>
          <p:nvPr/>
        </p:nvGrpSpPr>
        <p:grpSpPr>
          <a:xfrm>
            <a:off x="6851298" y="1718240"/>
            <a:ext cx="2159392" cy="4716608"/>
            <a:chOff x="6767039" y="1729964"/>
            <a:chExt cx="2159392" cy="4716608"/>
          </a:xfrm>
        </p:grpSpPr>
        <p:sp>
          <p:nvSpPr>
            <p:cNvPr id="349" name="Google Shape;349;p9"/>
            <p:cNvSpPr/>
            <p:nvPr/>
          </p:nvSpPr>
          <p:spPr>
            <a:xfrm>
              <a:off x="6767039" y="3323332"/>
              <a:ext cx="1653618" cy="82780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3AFE2"/>
                </a:buClr>
                <a:buSzPts val="1700"/>
                <a:buFont typeface="Century Gothic"/>
                <a:buNone/>
              </a:pPr>
              <a:r>
                <a:rPr b="1" lang="en-US" sz="1700">
                  <a:solidFill>
                    <a:srgbClr val="43AFE2"/>
                  </a:solidFill>
                  <a:latin typeface="Century Gothic"/>
                  <a:ea typeface="Century Gothic"/>
                  <a:cs typeface="Century Gothic"/>
                  <a:sym typeface="Century Gothic"/>
                </a:rPr>
                <a:t>Policy Enforcement</a:t>
              </a:r>
              <a:endParaRPr/>
            </a:p>
          </p:txBody>
        </p:sp>
        <p:sp>
          <p:nvSpPr>
            <p:cNvPr id="350" name="Google Shape;350;p9"/>
            <p:cNvSpPr/>
            <p:nvPr/>
          </p:nvSpPr>
          <p:spPr>
            <a:xfrm>
              <a:off x="7171014" y="1729964"/>
              <a:ext cx="929638" cy="1444291"/>
            </a:xfrm>
            <a:custGeom>
              <a:rect b="b" l="l" r="r" t="t"/>
              <a:pathLst>
                <a:path extrusionOk="0" h="316" w="203">
                  <a:moveTo>
                    <a:pt x="102" y="0"/>
                  </a:moveTo>
                  <a:cubicBezTo>
                    <a:pt x="49" y="0"/>
                    <a:pt x="0" y="42"/>
                    <a:pt x="0" y="95"/>
                  </a:cubicBezTo>
                  <a:cubicBezTo>
                    <a:pt x="0" y="111"/>
                    <a:pt x="9" y="136"/>
                    <a:pt x="21" y="163"/>
                  </a:cubicBezTo>
                  <a:cubicBezTo>
                    <a:pt x="83" y="316"/>
                    <a:pt x="83" y="316"/>
                    <a:pt x="83" y="316"/>
                  </a:cubicBezTo>
                  <a:cubicBezTo>
                    <a:pt x="120" y="316"/>
                    <a:pt x="120" y="316"/>
                    <a:pt x="120" y="316"/>
                  </a:cubicBezTo>
                  <a:cubicBezTo>
                    <a:pt x="180" y="170"/>
                    <a:pt x="180" y="170"/>
                    <a:pt x="180" y="170"/>
                  </a:cubicBezTo>
                  <a:cubicBezTo>
                    <a:pt x="193" y="139"/>
                    <a:pt x="203" y="112"/>
                    <a:pt x="203" y="95"/>
                  </a:cubicBezTo>
                  <a:cubicBezTo>
                    <a:pt x="203" y="42"/>
                    <a:pt x="155" y="0"/>
                    <a:pt x="102" y="0"/>
                  </a:cubicBezTo>
                  <a:close/>
                  <a:moveTo>
                    <a:pt x="102" y="277"/>
                  </a:moveTo>
                  <a:cubicBezTo>
                    <a:pt x="80" y="222"/>
                    <a:pt x="80" y="222"/>
                    <a:pt x="80" y="222"/>
                  </a:cubicBezTo>
                  <a:cubicBezTo>
                    <a:pt x="123" y="222"/>
                    <a:pt x="123" y="222"/>
                    <a:pt x="123" y="222"/>
                  </a:cubicBezTo>
                  <a:lnTo>
                    <a:pt x="102" y="277"/>
                  </a:lnTo>
                  <a:close/>
                  <a:moveTo>
                    <a:pt x="156" y="139"/>
                  </a:moveTo>
                  <a:cubicBezTo>
                    <a:pt x="156" y="144"/>
                    <a:pt x="152" y="147"/>
                    <a:pt x="147" y="147"/>
                  </a:cubicBezTo>
                  <a:cubicBezTo>
                    <a:pt x="56" y="147"/>
                    <a:pt x="56" y="147"/>
                    <a:pt x="56" y="147"/>
                  </a:cubicBezTo>
                  <a:cubicBezTo>
                    <a:pt x="51" y="147"/>
                    <a:pt x="48" y="144"/>
                    <a:pt x="48" y="139"/>
                  </a:cubicBezTo>
                  <a:cubicBezTo>
                    <a:pt x="48" y="65"/>
                    <a:pt x="48" y="65"/>
                    <a:pt x="48" y="65"/>
                  </a:cubicBezTo>
                  <a:cubicBezTo>
                    <a:pt x="48" y="60"/>
                    <a:pt x="51" y="56"/>
                    <a:pt x="56" y="56"/>
                  </a:cubicBezTo>
                  <a:cubicBezTo>
                    <a:pt x="64" y="56"/>
                    <a:pt x="64" y="56"/>
                    <a:pt x="64" y="56"/>
                  </a:cubicBezTo>
                  <a:cubicBezTo>
                    <a:pt x="64" y="52"/>
                    <a:pt x="64" y="52"/>
                    <a:pt x="64" y="52"/>
                  </a:cubicBezTo>
                  <a:cubicBezTo>
                    <a:pt x="64" y="50"/>
                    <a:pt x="66" y="48"/>
                    <a:pt x="69" y="48"/>
                  </a:cubicBezTo>
                  <a:cubicBezTo>
                    <a:pt x="71" y="48"/>
                    <a:pt x="73" y="50"/>
                    <a:pt x="73" y="52"/>
                  </a:cubicBezTo>
                  <a:cubicBezTo>
                    <a:pt x="73" y="56"/>
                    <a:pt x="73" y="56"/>
                    <a:pt x="73" y="56"/>
                  </a:cubicBezTo>
                  <a:cubicBezTo>
                    <a:pt x="131" y="56"/>
                    <a:pt x="131" y="56"/>
                    <a:pt x="131" y="56"/>
                  </a:cubicBezTo>
                  <a:cubicBezTo>
                    <a:pt x="131" y="52"/>
                    <a:pt x="131" y="52"/>
                    <a:pt x="131" y="52"/>
                  </a:cubicBezTo>
                  <a:cubicBezTo>
                    <a:pt x="131" y="50"/>
                    <a:pt x="133" y="48"/>
                    <a:pt x="135" y="48"/>
                  </a:cubicBezTo>
                  <a:cubicBezTo>
                    <a:pt x="137" y="48"/>
                    <a:pt x="139" y="50"/>
                    <a:pt x="139" y="52"/>
                  </a:cubicBezTo>
                  <a:cubicBezTo>
                    <a:pt x="139" y="56"/>
                    <a:pt x="139" y="56"/>
                    <a:pt x="139" y="56"/>
                  </a:cubicBezTo>
                  <a:cubicBezTo>
                    <a:pt x="147" y="56"/>
                    <a:pt x="147" y="56"/>
                    <a:pt x="147" y="56"/>
                  </a:cubicBezTo>
                  <a:cubicBezTo>
                    <a:pt x="152" y="56"/>
                    <a:pt x="156" y="60"/>
                    <a:pt x="156" y="65"/>
                  </a:cubicBezTo>
                  <a:lnTo>
                    <a:pt x="156" y="139"/>
                  </a:lnTo>
                  <a:close/>
                </a:path>
              </a:pathLst>
            </a:custGeom>
            <a:solidFill>
              <a:srgbClr val="43AF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51" name="Google Shape;351;p9"/>
            <p:cNvSpPr/>
            <p:nvPr/>
          </p:nvSpPr>
          <p:spPr>
            <a:xfrm>
              <a:off x="7022859" y="3159314"/>
              <a:ext cx="1225947" cy="45719"/>
            </a:xfrm>
            <a:prstGeom prst="rect">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Century Gothic"/>
                <a:ea typeface="Century Gothic"/>
                <a:cs typeface="Century Gothic"/>
                <a:sym typeface="Century Gothic"/>
              </a:endParaRPr>
            </a:p>
          </p:txBody>
        </p:sp>
        <p:sp>
          <p:nvSpPr>
            <p:cNvPr id="352" name="Google Shape;352;p9"/>
            <p:cNvSpPr/>
            <p:nvPr/>
          </p:nvSpPr>
          <p:spPr>
            <a:xfrm>
              <a:off x="7197779" y="1841682"/>
              <a:ext cx="879100" cy="696363"/>
            </a:xfrm>
            <a:prstGeom prst="flowChartConnector">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chemeClr val="lt1"/>
                </a:solidFill>
                <a:latin typeface="Century Gothic"/>
                <a:ea typeface="Century Gothic"/>
                <a:cs typeface="Century Gothic"/>
                <a:sym typeface="Century Gothic"/>
              </a:endParaRPr>
            </a:p>
          </p:txBody>
        </p:sp>
        <p:sp>
          <p:nvSpPr>
            <p:cNvPr id="353" name="Google Shape;353;p9"/>
            <p:cNvSpPr txBox="1"/>
            <p:nvPr/>
          </p:nvSpPr>
          <p:spPr>
            <a:xfrm>
              <a:off x="7359472" y="1876999"/>
              <a:ext cx="544592" cy="430887"/>
            </a:xfrm>
            <a:prstGeom prst="rect">
              <a:avLst/>
            </a:prstGeom>
            <a:solidFill>
              <a:srgbClr val="43AFE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chemeClr val="lt1"/>
                  </a:solidFill>
                  <a:latin typeface="Century Gothic"/>
                  <a:ea typeface="Century Gothic"/>
                  <a:cs typeface="Century Gothic"/>
                  <a:sym typeface="Century Gothic"/>
                </a:rPr>
                <a:t>3</a:t>
              </a:r>
              <a:endParaRPr/>
            </a:p>
          </p:txBody>
        </p:sp>
        <p:grpSp>
          <p:nvGrpSpPr>
            <p:cNvPr id="354" name="Google Shape;354;p9"/>
            <p:cNvGrpSpPr/>
            <p:nvPr/>
          </p:nvGrpSpPr>
          <p:grpSpPr>
            <a:xfrm rot="10800000">
              <a:off x="7914883" y="5231884"/>
              <a:ext cx="1011548" cy="1214688"/>
              <a:chOff x="899834" y="1307529"/>
              <a:chExt cx="1011548" cy="1214688"/>
            </a:xfrm>
          </p:grpSpPr>
          <p:cxnSp>
            <p:nvCxnSpPr>
              <p:cNvPr id="355" name="Google Shape;355;p9"/>
              <p:cNvCxnSpPr/>
              <p:nvPr/>
            </p:nvCxnSpPr>
            <p:spPr>
              <a:xfrm>
                <a:off x="912057" y="1307529"/>
                <a:ext cx="0" cy="1214688"/>
              </a:xfrm>
              <a:prstGeom prst="straightConnector1">
                <a:avLst/>
              </a:prstGeom>
              <a:noFill/>
              <a:ln cap="flat" cmpd="sng" w="47625">
                <a:solidFill>
                  <a:srgbClr val="43AFE2"/>
                </a:solidFill>
                <a:prstDash val="solid"/>
                <a:miter lim="800000"/>
                <a:headEnd len="sm" w="sm" type="none"/>
                <a:tailEnd len="sm" w="sm" type="none"/>
              </a:ln>
            </p:spPr>
          </p:cxnSp>
          <p:cxnSp>
            <p:nvCxnSpPr>
              <p:cNvPr id="356" name="Google Shape;356;p9"/>
              <p:cNvCxnSpPr/>
              <p:nvPr/>
            </p:nvCxnSpPr>
            <p:spPr>
              <a:xfrm>
                <a:off x="899834" y="1319134"/>
                <a:ext cx="1011548" cy="0"/>
              </a:xfrm>
              <a:prstGeom prst="straightConnector1">
                <a:avLst/>
              </a:prstGeom>
              <a:noFill/>
              <a:ln cap="flat" cmpd="sng" w="47625">
                <a:solidFill>
                  <a:srgbClr val="43AFE2"/>
                </a:solidFill>
                <a:prstDash val="solid"/>
                <a:miter lim="800000"/>
                <a:headEnd len="sm" w="sm" type="none"/>
                <a:tailEnd len="sm" w="sm" type="none"/>
              </a:ln>
            </p:spPr>
          </p:cxnSp>
        </p:grpSp>
      </p:grpSp>
      <p:grpSp>
        <p:nvGrpSpPr>
          <p:cNvPr id="357" name="Google Shape;357;p9"/>
          <p:cNvGrpSpPr/>
          <p:nvPr/>
        </p:nvGrpSpPr>
        <p:grpSpPr>
          <a:xfrm rot="10800000">
            <a:off x="10699195" y="5196832"/>
            <a:ext cx="1011548" cy="1214688"/>
            <a:chOff x="912057" y="1406774"/>
            <a:chExt cx="1011548" cy="1214688"/>
          </a:xfrm>
        </p:grpSpPr>
        <p:cxnSp>
          <p:nvCxnSpPr>
            <p:cNvPr id="358" name="Google Shape;358;p9"/>
            <p:cNvCxnSpPr/>
            <p:nvPr/>
          </p:nvCxnSpPr>
          <p:spPr>
            <a:xfrm>
              <a:off x="914402" y="1406774"/>
              <a:ext cx="0" cy="1214688"/>
            </a:xfrm>
            <a:prstGeom prst="straightConnector1">
              <a:avLst/>
            </a:prstGeom>
            <a:noFill/>
            <a:ln cap="flat" cmpd="sng" w="47625">
              <a:solidFill>
                <a:srgbClr val="82CAEB"/>
              </a:solidFill>
              <a:prstDash val="solid"/>
              <a:miter lim="800000"/>
              <a:headEnd len="sm" w="sm" type="none"/>
              <a:tailEnd len="sm" w="sm" type="none"/>
            </a:ln>
          </p:spPr>
        </p:cxnSp>
        <p:cxnSp>
          <p:nvCxnSpPr>
            <p:cNvPr id="359" name="Google Shape;359;p9"/>
            <p:cNvCxnSpPr/>
            <p:nvPr/>
          </p:nvCxnSpPr>
          <p:spPr>
            <a:xfrm>
              <a:off x="912057" y="1418497"/>
              <a:ext cx="1011548" cy="0"/>
            </a:xfrm>
            <a:prstGeom prst="straightConnector1">
              <a:avLst/>
            </a:prstGeom>
            <a:noFill/>
            <a:ln cap="flat" cmpd="sng" w="47625">
              <a:solidFill>
                <a:srgbClr val="82CAEB"/>
              </a:solidFill>
              <a:prstDash val="solid"/>
              <a:miter lim="800000"/>
              <a:headEnd len="sm" w="sm" type="none"/>
              <a:tailEnd len="sm" w="sm" type="none"/>
            </a:ln>
          </p:spPr>
        </p:cxnSp>
      </p:grpSp>
      <p:grpSp>
        <p:nvGrpSpPr>
          <p:cNvPr id="360" name="Google Shape;360;p9"/>
          <p:cNvGrpSpPr/>
          <p:nvPr/>
        </p:nvGrpSpPr>
        <p:grpSpPr>
          <a:xfrm>
            <a:off x="9309264" y="1334085"/>
            <a:ext cx="1011548" cy="1214688"/>
            <a:chOff x="912057" y="1406774"/>
            <a:chExt cx="1011548" cy="1214688"/>
          </a:xfrm>
        </p:grpSpPr>
        <p:cxnSp>
          <p:nvCxnSpPr>
            <p:cNvPr id="361" name="Google Shape;361;p9"/>
            <p:cNvCxnSpPr/>
            <p:nvPr/>
          </p:nvCxnSpPr>
          <p:spPr>
            <a:xfrm>
              <a:off x="914402" y="1406774"/>
              <a:ext cx="0" cy="1214688"/>
            </a:xfrm>
            <a:prstGeom prst="straightConnector1">
              <a:avLst/>
            </a:prstGeom>
            <a:noFill/>
            <a:ln cap="flat" cmpd="sng" w="47625">
              <a:solidFill>
                <a:srgbClr val="82CAEB"/>
              </a:solidFill>
              <a:prstDash val="solid"/>
              <a:miter lim="800000"/>
              <a:headEnd len="sm" w="sm" type="none"/>
              <a:tailEnd len="sm" w="sm" type="none"/>
            </a:ln>
          </p:spPr>
        </p:cxnSp>
        <p:cxnSp>
          <p:nvCxnSpPr>
            <p:cNvPr id="362" name="Google Shape;362;p9"/>
            <p:cNvCxnSpPr/>
            <p:nvPr/>
          </p:nvCxnSpPr>
          <p:spPr>
            <a:xfrm>
              <a:off x="912057" y="1418497"/>
              <a:ext cx="1011548" cy="0"/>
            </a:xfrm>
            <a:prstGeom prst="straightConnector1">
              <a:avLst/>
            </a:prstGeom>
            <a:noFill/>
            <a:ln cap="flat" cmpd="sng" w="47625">
              <a:solidFill>
                <a:srgbClr val="82CAEB"/>
              </a:solidFill>
              <a:prstDash val="solid"/>
              <a:miter lim="800000"/>
              <a:headEnd len="sm" w="sm" type="none"/>
              <a:tailEnd len="sm" w="sm"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2025-03-06T06:32:21Z</dcterms:created>
  <dc:creator>Vinamra Jain</dc:creator>
</cp:coreProperties>
</file>