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9" r:id="rId2"/>
    <p:sldMasterId id="2147483691"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Venkata Sai Surya Teja" userId="f2f9ae07-5b00-4975-8846-1faab03e7b27" providerId="ADAL" clId="{B4893008-06B1-4BCF-A192-F11A6A23054B}"/>
    <pc:docChg chg="addSld modSld addMainMaster">
      <pc:chgData name="Naga Venkata Sai Surya Teja" userId="f2f9ae07-5b00-4975-8846-1faab03e7b27" providerId="ADAL" clId="{B4893008-06B1-4BCF-A192-F11A6A23054B}" dt="2024-12-04T14:17:01.733" v="1"/>
      <pc:docMkLst>
        <pc:docMk/>
      </pc:docMkLst>
      <pc:sldChg chg="add">
        <pc:chgData name="Naga Venkata Sai Surya Teja" userId="f2f9ae07-5b00-4975-8846-1faab03e7b27" providerId="ADAL" clId="{B4893008-06B1-4BCF-A192-F11A6A23054B}" dt="2024-12-04T14:17:01.733" v="1"/>
        <pc:sldMkLst>
          <pc:docMk/>
          <pc:sldMk cId="1034180892" sldId="256"/>
        </pc:sldMkLst>
      </pc:sldChg>
      <pc:sldChg chg="add">
        <pc:chgData name="Naga Venkata Sai Surya Teja" userId="f2f9ae07-5b00-4975-8846-1faab03e7b27" providerId="ADAL" clId="{B4893008-06B1-4BCF-A192-F11A6A23054B}" dt="2024-12-04T14:17:01.733" v="1"/>
        <pc:sldMkLst>
          <pc:docMk/>
          <pc:sldMk cId="2506159756" sldId="257"/>
        </pc:sldMkLst>
      </pc:sldChg>
      <pc:sldChg chg="add">
        <pc:chgData name="Naga Venkata Sai Surya Teja" userId="f2f9ae07-5b00-4975-8846-1faab03e7b27" providerId="ADAL" clId="{B4893008-06B1-4BCF-A192-F11A6A23054B}" dt="2024-12-04T14:17:01.733" v="1"/>
        <pc:sldMkLst>
          <pc:docMk/>
          <pc:sldMk cId="4245277475" sldId="258"/>
        </pc:sldMkLst>
      </pc:sldChg>
      <pc:sldChg chg="add">
        <pc:chgData name="Naga Venkata Sai Surya Teja" userId="f2f9ae07-5b00-4975-8846-1faab03e7b27" providerId="ADAL" clId="{B4893008-06B1-4BCF-A192-F11A6A23054B}" dt="2024-12-04T14:17:01.733" v="1"/>
        <pc:sldMkLst>
          <pc:docMk/>
          <pc:sldMk cId="2570378489" sldId="259"/>
        </pc:sldMkLst>
      </pc:sldChg>
      <pc:sldChg chg="add">
        <pc:chgData name="Naga Venkata Sai Surya Teja" userId="f2f9ae07-5b00-4975-8846-1faab03e7b27" providerId="ADAL" clId="{B4893008-06B1-4BCF-A192-F11A6A23054B}" dt="2024-12-04T14:17:01.733" v="1"/>
        <pc:sldMkLst>
          <pc:docMk/>
          <pc:sldMk cId="2675119207" sldId="260"/>
        </pc:sldMkLst>
      </pc:sldChg>
      <pc:sldChg chg="add">
        <pc:chgData name="Naga Venkata Sai Surya Teja" userId="f2f9ae07-5b00-4975-8846-1faab03e7b27" providerId="ADAL" clId="{B4893008-06B1-4BCF-A192-F11A6A23054B}" dt="2024-12-04T14:17:01.733" v="1"/>
        <pc:sldMkLst>
          <pc:docMk/>
          <pc:sldMk cId="3229979598" sldId="261"/>
        </pc:sldMkLst>
      </pc:sldChg>
      <pc:sldChg chg="add">
        <pc:chgData name="Naga Venkata Sai Surya Teja" userId="f2f9ae07-5b00-4975-8846-1faab03e7b27" providerId="ADAL" clId="{B4893008-06B1-4BCF-A192-F11A6A23054B}" dt="2024-12-04T14:17:01.733" v="1"/>
        <pc:sldMkLst>
          <pc:docMk/>
          <pc:sldMk cId="3807131466" sldId="262"/>
        </pc:sldMkLst>
      </pc:sldChg>
      <pc:sldChg chg="add">
        <pc:chgData name="Naga Venkata Sai Surya Teja" userId="f2f9ae07-5b00-4975-8846-1faab03e7b27" providerId="ADAL" clId="{B4893008-06B1-4BCF-A192-F11A6A23054B}" dt="2024-12-04T14:17:01.733" v="1"/>
        <pc:sldMkLst>
          <pc:docMk/>
          <pc:sldMk cId="4010171362" sldId="263"/>
        </pc:sldMkLst>
      </pc:sldChg>
      <pc:sldChg chg="add">
        <pc:chgData name="Naga Venkata Sai Surya Teja" userId="f2f9ae07-5b00-4975-8846-1faab03e7b27" providerId="ADAL" clId="{B4893008-06B1-4BCF-A192-F11A6A23054B}" dt="2024-12-04T14:17:01.733" v="1"/>
        <pc:sldMkLst>
          <pc:docMk/>
          <pc:sldMk cId="695415665" sldId="264"/>
        </pc:sldMkLst>
      </pc:sldChg>
      <pc:sldChg chg="add">
        <pc:chgData name="Naga Venkata Sai Surya Teja" userId="f2f9ae07-5b00-4975-8846-1faab03e7b27" providerId="ADAL" clId="{B4893008-06B1-4BCF-A192-F11A6A23054B}" dt="2024-12-04T14:17:01.733" v="1"/>
        <pc:sldMkLst>
          <pc:docMk/>
          <pc:sldMk cId="3759712501" sldId="265"/>
        </pc:sldMkLst>
      </pc:sldChg>
      <pc:sldChg chg="add">
        <pc:chgData name="Naga Venkata Sai Surya Teja" userId="f2f9ae07-5b00-4975-8846-1faab03e7b27" providerId="ADAL" clId="{B4893008-06B1-4BCF-A192-F11A6A23054B}" dt="2024-12-04T14:17:01.733" v="1"/>
        <pc:sldMkLst>
          <pc:docMk/>
          <pc:sldMk cId="1288401598" sldId="266"/>
        </pc:sldMkLst>
      </pc:sldChg>
      <pc:sldChg chg="add">
        <pc:chgData name="Naga Venkata Sai Surya Teja" userId="f2f9ae07-5b00-4975-8846-1faab03e7b27" providerId="ADAL" clId="{B4893008-06B1-4BCF-A192-F11A6A23054B}" dt="2024-12-04T14:17:01.733" v="1"/>
        <pc:sldMkLst>
          <pc:docMk/>
          <pc:sldMk cId="2148027667" sldId="267"/>
        </pc:sldMkLst>
      </pc:sldChg>
      <pc:sldChg chg="add">
        <pc:chgData name="Naga Venkata Sai Surya Teja" userId="f2f9ae07-5b00-4975-8846-1faab03e7b27" providerId="ADAL" clId="{B4893008-06B1-4BCF-A192-F11A6A23054B}" dt="2024-12-04T14:17:01.733" v="1"/>
        <pc:sldMkLst>
          <pc:docMk/>
          <pc:sldMk cId="2679170288" sldId="268"/>
        </pc:sldMkLst>
      </pc:sldChg>
      <pc:sldChg chg="add">
        <pc:chgData name="Naga Venkata Sai Surya Teja" userId="f2f9ae07-5b00-4975-8846-1faab03e7b27" providerId="ADAL" clId="{B4893008-06B1-4BCF-A192-F11A6A23054B}" dt="2024-12-04T14:17:01.733" v="1"/>
        <pc:sldMkLst>
          <pc:docMk/>
          <pc:sldMk cId="597008184" sldId="269"/>
        </pc:sldMkLst>
      </pc:sldChg>
      <pc:sldChg chg="add">
        <pc:chgData name="Naga Venkata Sai Surya Teja" userId="f2f9ae07-5b00-4975-8846-1faab03e7b27" providerId="ADAL" clId="{B4893008-06B1-4BCF-A192-F11A6A23054B}" dt="2024-12-04T14:17:01.733" v="1"/>
        <pc:sldMkLst>
          <pc:docMk/>
          <pc:sldMk cId="277737169" sldId="270"/>
        </pc:sldMkLst>
      </pc:sldChg>
      <pc:sldChg chg="add">
        <pc:chgData name="Naga Venkata Sai Surya Teja" userId="f2f9ae07-5b00-4975-8846-1faab03e7b27" providerId="ADAL" clId="{B4893008-06B1-4BCF-A192-F11A6A23054B}" dt="2024-12-04T14:17:01.733" v="1"/>
        <pc:sldMkLst>
          <pc:docMk/>
          <pc:sldMk cId="343687273" sldId="271"/>
        </pc:sldMkLst>
      </pc:sldChg>
      <pc:sldChg chg="add">
        <pc:chgData name="Naga Venkata Sai Surya Teja" userId="f2f9ae07-5b00-4975-8846-1faab03e7b27" providerId="ADAL" clId="{B4893008-06B1-4BCF-A192-F11A6A23054B}" dt="2024-12-04T14:17:01.733" v="1"/>
        <pc:sldMkLst>
          <pc:docMk/>
          <pc:sldMk cId="1240377001" sldId="272"/>
        </pc:sldMkLst>
      </pc:sldChg>
      <pc:sldChg chg="add">
        <pc:chgData name="Naga Venkata Sai Surya Teja" userId="f2f9ae07-5b00-4975-8846-1faab03e7b27" providerId="ADAL" clId="{B4893008-06B1-4BCF-A192-F11A6A23054B}" dt="2024-12-04T14:17:01.733" v="1"/>
        <pc:sldMkLst>
          <pc:docMk/>
          <pc:sldMk cId="2492461447" sldId="273"/>
        </pc:sldMkLst>
      </pc:sldChg>
      <pc:sldChg chg="add">
        <pc:chgData name="Naga Venkata Sai Surya Teja" userId="f2f9ae07-5b00-4975-8846-1faab03e7b27" providerId="ADAL" clId="{B4893008-06B1-4BCF-A192-F11A6A23054B}" dt="2024-12-04T14:17:01.733" v="1"/>
        <pc:sldMkLst>
          <pc:docMk/>
          <pc:sldMk cId="1911921892" sldId="274"/>
        </pc:sldMkLst>
      </pc:sldChg>
      <pc:sldChg chg="add">
        <pc:chgData name="Naga Venkata Sai Surya Teja" userId="f2f9ae07-5b00-4975-8846-1faab03e7b27" providerId="ADAL" clId="{B4893008-06B1-4BCF-A192-F11A6A23054B}" dt="2024-12-04T14:17:01.733" v="1"/>
        <pc:sldMkLst>
          <pc:docMk/>
          <pc:sldMk cId="3683080919" sldId="275"/>
        </pc:sldMkLst>
      </pc:sldChg>
      <pc:sldMasterChg chg="add addSldLayout">
        <pc:chgData name="Naga Venkata Sai Surya Teja" userId="f2f9ae07-5b00-4975-8846-1faab03e7b27" providerId="ADAL" clId="{B4893008-06B1-4BCF-A192-F11A6A23054B}" dt="2024-12-04T14:17:01.733" v="0" actId="27028"/>
        <pc:sldMasterMkLst>
          <pc:docMk/>
          <pc:sldMasterMk cId="2152717480" sldId="2147483691"/>
        </pc:sldMasterMkLst>
        <pc:sldLayoutChg chg="add">
          <pc:chgData name="Naga Venkata Sai Surya Teja" userId="f2f9ae07-5b00-4975-8846-1faab03e7b27" providerId="ADAL" clId="{B4893008-06B1-4BCF-A192-F11A6A23054B}" dt="2024-12-04T14:17:01.733" v="0" actId="27028"/>
          <pc:sldLayoutMkLst>
            <pc:docMk/>
            <pc:sldMasterMk cId="2152717480" sldId="2147483691"/>
            <pc:sldLayoutMk cId="3613560715" sldId="2147483698"/>
          </pc:sldLayoutMkLst>
        </pc:sldLayoutChg>
      </pc:sldMasterChg>
      <pc:sldMasterChg chg="add addSldLayout">
        <pc:chgData name="Naga Venkata Sai Surya Teja" userId="f2f9ae07-5b00-4975-8846-1faab03e7b27" providerId="ADAL" clId="{B4893008-06B1-4BCF-A192-F11A6A23054B}" dt="2024-12-04T14:17:01.733" v="0" actId="27028"/>
        <pc:sldMasterMkLst>
          <pc:docMk/>
          <pc:sldMasterMk cId="0" sldId="2147483759"/>
        </pc:sldMasterMkLst>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0"/>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1"/>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2"/>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3"/>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4"/>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5"/>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6"/>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8"/>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69"/>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70"/>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71"/>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72"/>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74"/>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0" sldId="2147483775"/>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3829149152" sldId="2147483776"/>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1771871429" sldId="2147483777"/>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2653357336" sldId="2147483779"/>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2355875997" sldId="2147483780"/>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3809781716" sldId="2147483781"/>
          </pc:sldLayoutMkLst>
        </pc:sldLayoutChg>
        <pc:sldLayoutChg chg="add">
          <pc:chgData name="Naga Venkata Sai Surya Teja" userId="f2f9ae07-5b00-4975-8846-1faab03e7b27" providerId="ADAL" clId="{B4893008-06B1-4BCF-A192-F11A6A23054B}" dt="2024-12-04T14:17:01.733" v="0" actId="27028"/>
          <pc:sldLayoutMkLst>
            <pc:docMk/>
            <pc:sldMasterMk cId="0" sldId="2147483759"/>
            <pc:sldLayoutMk cId="4042484159" sldId="21474837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3E42-273A-4707-AD3F-EFE76AEA10CE}"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13186-7911-405D-A838-1756F7772F46}" type="slidenum">
              <a:rPr lang="en-US" smtClean="0"/>
              <a:t>‹#›</a:t>
            </a:fld>
            <a:endParaRPr lang="en-US"/>
          </a:p>
        </p:txBody>
      </p:sp>
    </p:spTree>
    <p:extLst>
      <p:ext uri="{BB962C8B-B14F-4D97-AF65-F5344CB8AC3E}">
        <p14:creationId xmlns:p14="http://schemas.microsoft.com/office/powerpoint/2010/main" val="314482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a:t>
            </a:fld>
            <a:endParaRPr lang="en-US" dirty="0"/>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2</a:t>
            </a:fld>
            <a:endParaRPr lang="en-US" dirty="0"/>
          </a:p>
        </p:txBody>
      </p:sp>
    </p:spTree>
    <p:extLst>
      <p:ext uri="{BB962C8B-B14F-4D97-AF65-F5344CB8AC3E}">
        <p14:creationId xmlns:p14="http://schemas.microsoft.com/office/powerpoint/2010/main" val="24180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F5674-1631-4BEE-86E4-475611DD1FEA}" type="slidenum">
              <a:rPr lang="en-IN" smtClean="0"/>
              <a:t>5</a:t>
            </a:fld>
            <a:endParaRPr lang="en-IN"/>
          </a:p>
        </p:txBody>
      </p:sp>
    </p:spTree>
    <p:extLst>
      <p:ext uri="{BB962C8B-B14F-4D97-AF65-F5344CB8AC3E}">
        <p14:creationId xmlns:p14="http://schemas.microsoft.com/office/powerpoint/2010/main" val="271774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14</a:t>
            </a:fld>
            <a:endParaRPr lang="en-US" dirty="0"/>
          </a:p>
        </p:txBody>
      </p:sp>
    </p:spTree>
    <p:extLst>
      <p:ext uri="{BB962C8B-B14F-4D97-AF65-F5344CB8AC3E}">
        <p14:creationId xmlns:p14="http://schemas.microsoft.com/office/powerpoint/2010/main" val="720246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15</a:t>
            </a:fld>
            <a:endParaRPr lang="en-US" dirty="0"/>
          </a:p>
        </p:txBody>
      </p:sp>
    </p:spTree>
    <p:extLst>
      <p:ext uri="{BB962C8B-B14F-4D97-AF65-F5344CB8AC3E}">
        <p14:creationId xmlns:p14="http://schemas.microsoft.com/office/powerpoint/2010/main" val="24234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AE80-A47A-460B-988B-548ACCF7A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E57D2-4706-7F78-8689-C87542C23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61A28D-F4FF-5F4F-284F-C662825B069F}"/>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906624C9-0677-9ACE-4E84-458719D37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D7A4B-25A3-4D1E-1EA4-FA71844EF5E5}"/>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62751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05D8-AC6A-F933-C712-ED5B4A333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6D7E31-657C-C1FE-4DE3-A5BEF1ED9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974AE-F121-A35E-0DAA-DBF4B3B0D2A3}"/>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18C6041A-F0DE-03F8-C4DE-FE843DE9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13171-DC58-9EE4-7610-FECE7C18A5AB}"/>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74242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99A8B-C430-5C2D-AC62-F8467DDF3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F8F3B-4D8D-3B5D-1D9E-535ED8884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6FE7F-59E1-7CDE-7C07-D1937698ED8E}"/>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C027C022-3BD9-1766-62DD-CFA26551D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C369F-7AD3-A812-F0F1-4544AE16BF90}"/>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21447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dirty="0"/>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latin typeface="+mj-lt"/>
              </a:rPr>
              <a:t>Chicago, IL</a:t>
            </a:r>
          </a:p>
          <a:p>
            <a:pPr>
              <a:spcBef>
                <a:spcPct val="0"/>
              </a:spcBef>
              <a:buClrTx/>
              <a:buFontTx/>
              <a:buNone/>
            </a:pPr>
            <a:r>
              <a:rPr lang="en-US" sz="2000" b="1" dirty="0">
                <a:solidFill>
                  <a:schemeClr val="bg1"/>
                </a:solidFill>
                <a:latin typeface="+mj-lt"/>
              </a:rPr>
              <a:t>Bangalore, India</a:t>
            </a:r>
          </a:p>
          <a:p>
            <a:pPr>
              <a:spcBef>
                <a:spcPct val="0"/>
              </a:spcBef>
              <a:buClrTx/>
              <a:buFontTx/>
              <a:buNone/>
            </a:pPr>
            <a:r>
              <a:rPr lang="en-US" sz="2000" b="1" dirty="0">
                <a:solidFill>
                  <a:schemeClr val="bg1"/>
                </a:solidFill>
                <a:latin typeface="+mj-lt"/>
              </a:rPr>
              <a:t>www.mu-sigma.com</a:t>
            </a:r>
          </a:p>
          <a:p>
            <a:pPr>
              <a:spcBef>
                <a:spcPct val="0"/>
              </a:spcBef>
              <a:buClrTx/>
              <a:buFontTx/>
              <a:buNone/>
            </a:pPr>
            <a:endParaRPr lang="en-US" sz="2000" b="1" dirty="0">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dirty="0"/>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dirty="0"/>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dirty="0">
                <a:solidFill>
                  <a:schemeClr val="bg1"/>
                </a:solidFill>
                <a:latin typeface="+mn-lt"/>
                <a:ea typeface="+mn-ea"/>
                <a:cs typeface="Times New Roman" pitchFamily="18" charset="0"/>
              </a:rPr>
              <a:t>Proprietary Information</a:t>
            </a:r>
            <a:r>
              <a:rPr lang="en-GB" sz="1100" b="0" u="none" dirty="0">
                <a:solidFill>
                  <a:schemeClr val="bg1"/>
                </a:solidFill>
                <a:latin typeface="+mn-lt"/>
                <a:ea typeface="Arial Unicode MS" pitchFamily="34" charset="-128"/>
                <a:cs typeface="Arial Unicode MS" pitchFamily="34" charset="-128"/>
              </a:rPr>
              <a:t> | </a:t>
            </a:r>
            <a:r>
              <a:rPr lang="en-GB" sz="1100" dirty="0">
                <a:solidFill>
                  <a:schemeClr val="bg1"/>
                </a:solidFill>
                <a:latin typeface="+mn-lt"/>
                <a:ea typeface="Arial Unicode MS" pitchFamily="34" charset="-128"/>
                <a:cs typeface="Arial Unicode MS" pitchFamily="34" charset="-128"/>
              </a:rPr>
              <a:t>This document and its attachments are confidential.  Any</a:t>
            </a:r>
            <a:r>
              <a:rPr lang="en-US" sz="1100" dirty="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dirty="0">
                <a:solidFill>
                  <a:schemeClr val="bg1"/>
                </a:solidFill>
                <a:latin typeface="+mn-lt"/>
              </a:rPr>
              <a:t>	</a:t>
            </a:r>
            <a:r>
              <a:rPr lang="en-US" sz="1100" dirty="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dirty="0"/>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dirty="0"/>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dirty="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a:solidFill>
                <a:schemeClr val="tx1"/>
              </a:solidFill>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dirty="0"/>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dirty="0"/>
              <a:t>According to the company, what are the key focus areas or strategies for the near and distant future?</a:t>
            </a:r>
          </a:p>
          <a:p>
            <a:pPr lvl="1"/>
            <a:r>
              <a:rPr lang="en-US" dirty="0"/>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C0C6-4AD1-F874-C6CE-C9399BBFC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DF7DA-69F2-E18A-CCCC-107B36CE0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51F7-4346-06D0-D394-89164CD8BC5B}"/>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8FC97489-C299-7A96-71E3-1FF3A6D46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D9C03-2740-3C2A-6D07-2919A3C5E8DB}"/>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2468227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Situation – Current</a:t>
                      </a:r>
                      <a:r>
                        <a:rPr lang="en-US" sz="1400" baseline="0" dirty="0">
                          <a:latin typeface="+mj-lt"/>
                        </a:rPr>
                        <a:t> State</a:t>
                      </a:r>
                      <a:endParaRPr lang="en-US" sz="1400" dirty="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Questions – which</a:t>
                      </a:r>
                      <a:r>
                        <a:rPr lang="en-US" sz="1400" baseline="0" dirty="0">
                          <a:latin typeface="+mj-lt"/>
                        </a:rPr>
                        <a:t> need answers</a:t>
                      </a:r>
                      <a:endParaRPr lang="en-US" sz="1400" dirty="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dirty="0"/>
              <a:t>What is the one key question that we should answer to get from current to desired future state?</a:t>
            </a:r>
          </a:p>
          <a:p>
            <a:pPr lvl="1"/>
            <a:r>
              <a:rPr lang="en-US" dirty="0"/>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Who is the end consumer?</a:t>
            </a:r>
            <a:endParaRPr lang="en-US" sz="1600" b="1" dirty="0">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is the business question?</a:t>
            </a:r>
            <a:endParaRPr lang="en-US" sz="1600" b="1" dirty="0">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dirty="0">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intend to do with the output?</a:t>
            </a:r>
            <a:endParaRPr lang="en-US" sz="1600" b="1" dirty="0">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‘expect’ as the outcomes?</a:t>
            </a:r>
            <a:endParaRPr lang="en-US" sz="1600" b="1" dirty="0">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53357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Question</a:t>
            </a:r>
          </a:p>
          <a:p>
            <a:pPr lvl="1"/>
            <a:r>
              <a:rPr lang="en-US" dirty="0"/>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55875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09781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29149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Analysis</a:t>
                      </a:r>
                      <a:r>
                        <a:rPr lang="en-US" sz="1400" baseline="0" dirty="0">
                          <a:latin typeface="+mj-lt"/>
                        </a:rPr>
                        <a:t> Illustrations</a:t>
                      </a:r>
                      <a:endParaRPr lang="en-US" sz="1400" dirty="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2" name="Table 11"/>
          <p:cNvGraphicFramePr>
            <a:graphicFrameLocks noGrp="1"/>
          </p:cNvGraphicFramePr>
          <p:nvPr userDrawn="1"/>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71871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dirty="0"/>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dirty="0"/>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dirty="0"/>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dirty="0"/>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dirty="0"/>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dirty="0"/>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dirty="0"/>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ircular Arrow 5"/>
          <p:cNvSpPr/>
          <p:nvPr userDrawn="1"/>
        </p:nvSpPr>
        <p:spPr bwMode="auto">
          <a:xfrm rot="5400000">
            <a:off x="2181019" y="3104450"/>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a:t>
            </a:r>
            <a:r>
              <a:rPr lang="en-US" dirty="0" err="1"/>
              <a:t>ext</a:t>
            </a:r>
            <a:endParaRPr lang="en-US" dirty="0"/>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0FFE-419B-0208-2ED2-969210ACB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77690E-61EE-A016-10F2-764DBC96F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43B64-A820-9952-1ABE-9B49B81AA23C}"/>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C0F36DD5-CB48-F8DB-F6CB-B5CEBF972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4D124-47CF-38D0-AAC2-D404FC0E78D3}"/>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3125070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endParaRPr lang="en-US" dirty="0"/>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tandard - Blank">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CF4C695-890F-4621-9321-C44E669C6296}"/>
              </a:ext>
            </a:extLst>
          </p:cNvPr>
          <p:cNvSpPr/>
          <p:nvPr userDrawn="1"/>
        </p:nvSpPr>
        <p:spPr>
          <a:xfrm>
            <a:off x="0" y="6490953"/>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a16="http://schemas.microsoft.com/office/drawing/2014/main" id="{9A61553D-ABD1-44E4-9A8D-ED23DAB57036}"/>
              </a:ext>
            </a:extLst>
          </p:cNvPr>
          <p:cNvSpPr>
            <a:spLocks noGrp="1"/>
          </p:cNvSpPr>
          <p:nvPr>
            <p:ph type="sldNum" sz="quarter" idx="4"/>
          </p:nvPr>
        </p:nvSpPr>
        <p:spPr>
          <a:xfrm>
            <a:off x="11376836" y="6490953"/>
            <a:ext cx="478465" cy="365125"/>
          </a:xfrm>
          <a:prstGeom prst="rect">
            <a:avLst/>
          </a:prstGeom>
          <a:solidFill>
            <a:schemeClr val="bg1">
              <a:lumMod val="75000"/>
            </a:schemeClr>
          </a:solidFill>
        </p:spPr>
        <p:txBody>
          <a:bodyPr vert="horz" lIns="91440" tIns="45720" rIns="91440" bIns="45720" rtlCol="0" anchor="ctr"/>
          <a:lstStyle>
            <a:lvl1pPr algn="ctr">
              <a:defRPr sz="1200" i="1">
                <a:solidFill>
                  <a:schemeClr val="tx1"/>
                </a:solidFill>
              </a:defRPr>
            </a:lvl1pPr>
          </a:lstStyle>
          <a:p>
            <a:fld id="{76E8AD16-5BA4-44CE-8C6A-79351B0ABCF6}" type="slidenum">
              <a:rPr lang="en-US" smtClean="0"/>
              <a:pPr/>
              <a:t>‹#›</a:t>
            </a:fld>
            <a:endParaRPr lang="en-US"/>
          </a:p>
        </p:txBody>
      </p:sp>
      <p:sp>
        <p:nvSpPr>
          <p:cNvPr id="19" name="Slide Number Placeholder 5">
            <a:extLst>
              <a:ext uri="{FF2B5EF4-FFF2-40B4-BE49-F238E27FC236}">
                <a16:creationId xmlns:a16="http://schemas.microsoft.com/office/drawing/2014/main" id="{56B9A4C3-0346-4EC4-B300-DB6D643BB9CC}"/>
              </a:ext>
            </a:extLst>
          </p:cNvPr>
          <p:cNvSpPr txBox="1">
            <a:spLocks/>
          </p:cNvSpPr>
          <p:nvPr userDrawn="1"/>
        </p:nvSpPr>
        <p:spPr>
          <a:xfrm>
            <a:off x="330199" y="64909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i="1" kern="1200">
                <a:solidFill>
                  <a:schemeClr val="tx1">
                    <a:tint val="75000"/>
                  </a:schemeClr>
                </a:solidFill>
                <a:latin typeface="+mn-lt"/>
                <a:ea typeface="+mn-ea"/>
                <a:cs typeface="+mn-cs"/>
              </a:rPr>
              <a:t>Mu Sigma Confidential</a:t>
            </a:r>
          </a:p>
        </p:txBody>
      </p:sp>
      <p:sp>
        <p:nvSpPr>
          <p:cNvPr id="29" name="Text Placeholder 20">
            <a:extLst>
              <a:ext uri="{FF2B5EF4-FFF2-40B4-BE49-F238E27FC236}">
                <a16:creationId xmlns:a16="http://schemas.microsoft.com/office/drawing/2014/main" id="{1F4D58D4-F2DC-4B6E-BA6D-109501CAAB46}"/>
              </a:ext>
            </a:extLst>
          </p:cNvPr>
          <p:cNvSpPr>
            <a:spLocks noGrp="1"/>
          </p:cNvSpPr>
          <p:nvPr>
            <p:ph type="body" sz="quarter" idx="11" hasCustomPrompt="1"/>
          </p:nvPr>
        </p:nvSpPr>
        <p:spPr>
          <a:xfrm>
            <a:off x="308351" y="0"/>
            <a:ext cx="2765048" cy="253207"/>
          </a:xfrm>
          <a:prstGeom prst="rect">
            <a:avLst/>
          </a:prstGeom>
          <a:solidFill>
            <a:schemeClr val="bg1">
              <a:lumMod val="95000"/>
            </a:schemeClr>
          </a:solidFill>
        </p:spPr>
        <p:txBody>
          <a:bodyPr anchor="ctr"/>
          <a:lstStyle>
            <a:lvl1pPr marL="0" indent="0">
              <a:buNone/>
              <a:defRPr lang="en-US" sz="1200" i="1" kern="1200" dirty="0">
                <a:solidFill>
                  <a:schemeClr val="tx1">
                    <a:tint val="75000"/>
                  </a:schemeClr>
                </a:solidFill>
                <a:latin typeface="+mn-lt"/>
                <a:ea typeface="+mn-ea"/>
                <a:cs typeface="+mn-cs"/>
              </a:defRPr>
            </a:lvl1pPr>
          </a:lstStyle>
          <a:p>
            <a:pPr lvl="0"/>
            <a:r>
              <a:rPr lang="en-US"/>
              <a:t>Edit Slide Section</a:t>
            </a:r>
          </a:p>
        </p:txBody>
      </p:sp>
      <p:sp>
        <p:nvSpPr>
          <p:cNvPr id="32" name="Text Placeholder 31">
            <a:extLst>
              <a:ext uri="{FF2B5EF4-FFF2-40B4-BE49-F238E27FC236}">
                <a16:creationId xmlns:a16="http://schemas.microsoft.com/office/drawing/2014/main" id="{341FEA7F-F35B-4083-9612-9DFD8A9E8A3C}"/>
              </a:ext>
            </a:extLst>
          </p:cNvPr>
          <p:cNvSpPr>
            <a:spLocks noGrp="1"/>
          </p:cNvSpPr>
          <p:nvPr>
            <p:ph type="body" sz="quarter" idx="12" hasCustomPrompt="1"/>
          </p:nvPr>
        </p:nvSpPr>
        <p:spPr>
          <a:xfrm>
            <a:off x="330199" y="417066"/>
            <a:ext cx="10812721" cy="890735"/>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i="0" kern="1200" dirty="0">
                <a:solidFill>
                  <a:srgbClr val="A5A5A5">
                    <a:lumMod val="50000"/>
                  </a:srgbClr>
                </a:solidFill>
                <a:effectLst/>
                <a:latin typeface="+mj-lt"/>
                <a:ea typeface="+mn-ea"/>
                <a:cs typeface="+mn-cs"/>
              </a:defRPr>
            </a:lvl1pPr>
            <a:lvl3pPr>
              <a:defRPr/>
            </a:lvl3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0" i="0">
                <a:solidFill>
                  <a:srgbClr val="000000"/>
                </a:solidFill>
                <a:effectLst/>
                <a:latin typeface="Open Sans"/>
              </a:rPr>
              <a:t>&lt;It is a long established fact that a reader will be distracted by the readable content of a page when looking at its layout&gt;</a:t>
            </a:r>
            <a:endParaRPr lang="en-US"/>
          </a:p>
        </p:txBody>
      </p:sp>
      <p:pic>
        <p:nvPicPr>
          <p:cNvPr id="38" name="Picture 2" descr="Image result for mu sigma png">
            <a:extLst>
              <a:ext uri="{FF2B5EF4-FFF2-40B4-BE49-F238E27FC236}">
                <a16:creationId xmlns:a16="http://schemas.microsoft.com/office/drawing/2014/main" id="{58E052A4-B4DC-47B7-83DD-F5993D59E7D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53953" y="230039"/>
            <a:ext cx="740213" cy="74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841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FE7FFA-BE3C-1973-AE6A-FF80017A6FC1}"/>
              </a:ext>
            </a:extLst>
          </p:cNvPr>
          <p:cNvSpPr>
            <a:spLocks noGrp="1"/>
          </p:cNvSpPr>
          <p:nvPr>
            <p:ph type="sldNum" sz="quarter" idx="11"/>
          </p:nvPr>
        </p:nvSpPr>
        <p:spPr/>
        <p:txBody>
          <a:bodyPr/>
          <a:lstStyle/>
          <a:p>
            <a:fld id="{56121F88-8EBB-447F-B7E7-039A06F6D31E}" type="slidenum">
              <a:rPr lang="en-US" smtClean="0"/>
              <a:pPr/>
              <a:t>‹#›</a:t>
            </a:fld>
            <a:endParaRPr lang="en-US"/>
          </a:p>
        </p:txBody>
      </p:sp>
      <p:sp>
        <p:nvSpPr>
          <p:cNvPr id="2" name="Rectangle 1">
            <a:extLst>
              <a:ext uri="{FF2B5EF4-FFF2-40B4-BE49-F238E27FC236}">
                <a16:creationId xmlns:a16="http://schemas.microsoft.com/office/drawing/2014/main" id="{3B8711F1-6CC5-9285-56FD-4AA619DD397D}"/>
              </a:ext>
            </a:extLst>
          </p:cNvPr>
          <p:cNvSpPr/>
          <p:nvPr/>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2CDDB718-D982-DA12-15A8-AEE2E657577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23DFE6E0-CF55-69EC-2FA7-FE7967A968B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aphicFrame>
        <p:nvGraphicFramePr>
          <p:cNvPr id="5" name="Object 113">
            <a:extLst>
              <a:ext uri="{FF2B5EF4-FFF2-40B4-BE49-F238E27FC236}">
                <a16:creationId xmlns:a16="http://schemas.microsoft.com/office/drawing/2014/main" id="{BE56355F-7928-D9B7-6F2A-A2563566D14C}"/>
              </a:ext>
            </a:extLst>
          </p:cNvPr>
          <p:cNvGraphicFramePr>
            <a:graphicFrameLocks noChangeAspect="1"/>
          </p:cNvGraphicFramePr>
          <p:nvPr userDrawn="1"/>
        </p:nvGraphicFramePr>
        <p:xfrm>
          <a:off x="11384804" y="76199"/>
          <a:ext cx="730973" cy="651933"/>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5" name="Object 113">
                        <a:extLst>
                          <a:ext uri="{FF2B5EF4-FFF2-40B4-BE49-F238E27FC236}">
                            <a16:creationId xmlns:a16="http://schemas.microsoft.com/office/drawing/2014/main" id="{BE56355F-7928-D9B7-6F2A-A2563566D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199"/>
                        <a:ext cx="730973" cy="651933"/>
                      </a:xfrm>
                      <a:prstGeom prst="rect">
                        <a:avLst/>
                      </a:prstGeom>
                      <a:noFill/>
                    </p:spPr>
                  </p:pic>
                </p:oleObj>
              </mc:Fallback>
            </mc:AlternateContent>
          </a:graphicData>
        </a:graphic>
      </p:graphicFrame>
    </p:spTree>
    <p:extLst>
      <p:ext uri="{BB962C8B-B14F-4D97-AF65-F5344CB8AC3E}">
        <p14:creationId xmlns:p14="http://schemas.microsoft.com/office/powerpoint/2010/main" val="3613560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rush"/>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4A6-124B-BF07-1641-D913B93AE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B7A23-D093-294E-1C70-909F45C385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AC2219-5399-1826-8B05-954540CA2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7E46A-13F4-49D5-1919-F7C9E39D9D98}"/>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6" name="Footer Placeholder 5">
            <a:extLst>
              <a:ext uri="{FF2B5EF4-FFF2-40B4-BE49-F238E27FC236}">
                <a16:creationId xmlns:a16="http://schemas.microsoft.com/office/drawing/2014/main" id="{67DBD188-1509-2856-C560-BC7520B3D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8125E-8925-481A-6601-686CAC0B1AF9}"/>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55891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08D0-1533-DA33-66A1-94A235A1D8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FFD62-1C08-32AF-F910-335B0439F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09EAF-4D96-0E90-9289-E675BF628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6659A-C381-3571-844A-C18480BF1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9140B-93FC-C953-4E6E-43A722D1B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01C8D-6000-4F50-16A5-27D19A66D641}"/>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8" name="Footer Placeholder 7">
            <a:extLst>
              <a:ext uri="{FF2B5EF4-FFF2-40B4-BE49-F238E27FC236}">
                <a16:creationId xmlns:a16="http://schemas.microsoft.com/office/drawing/2014/main" id="{582A6743-5CCF-2DC4-32AA-65AF6D90D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949F7-2681-87FE-E2E8-D6580D371D9E}"/>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54841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BA3A-C40C-26D2-A892-419808102E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331768-B80D-36C7-673A-FD6119583BDB}"/>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4" name="Footer Placeholder 3">
            <a:extLst>
              <a:ext uri="{FF2B5EF4-FFF2-40B4-BE49-F238E27FC236}">
                <a16:creationId xmlns:a16="http://schemas.microsoft.com/office/drawing/2014/main" id="{6DF1A164-5090-6510-EB7E-1929DC7D7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F66E76-8B2C-FCA2-DD49-E0742C4C9D34}"/>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6949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C07F9E-3517-63AC-C66B-130F64CCD195}"/>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3" name="Footer Placeholder 2">
            <a:extLst>
              <a:ext uri="{FF2B5EF4-FFF2-40B4-BE49-F238E27FC236}">
                <a16:creationId xmlns:a16="http://schemas.microsoft.com/office/drawing/2014/main" id="{C16E8A96-0F6F-CFDD-E33B-378553C16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F005D-DA8F-9402-AFAE-5C3B11DA955A}"/>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50338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52A4-DEBA-3E9D-114C-2014316F1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41736B-EAD6-91E2-AD1E-4CB54B676A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D91E7-6415-1CA1-E8CF-5E5BD79E1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1F869-86BC-6479-8EF0-BAFE34D06A21}"/>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6" name="Footer Placeholder 5">
            <a:extLst>
              <a:ext uri="{FF2B5EF4-FFF2-40B4-BE49-F238E27FC236}">
                <a16:creationId xmlns:a16="http://schemas.microsoft.com/office/drawing/2014/main" id="{26F6164D-4C67-A81D-B207-3FE3BF57A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8D33D-2D05-A870-4B33-4F6D3860ADE9}"/>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296139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4F5A-74FB-D518-17E4-EFB7CEABF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8AD24-4255-98F2-687E-393BB39E3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8A6C77-F599-DE81-16A2-6660E9E66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3E825-CBAC-D630-1310-B236A9D42E8B}"/>
              </a:ext>
            </a:extLst>
          </p:cNvPr>
          <p:cNvSpPr>
            <a:spLocks noGrp="1"/>
          </p:cNvSpPr>
          <p:nvPr>
            <p:ph type="dt" sz="half" idx="10"/>
          </p:nvPr>
        </p:nvSpPr>
        <p:spPr/>
        <p:txBody>
          <a:bodyPr/>
          <a:lstStyle/>
          <a:p>
            <a:fld id="{E8C6E9A6-40A2-4D83-96FA-CD7179A00188}" type="datetimeFigureOut">
              <a:rPr lang="en-US" smtClean="0"/>
              <a:t>12/4/2024</a:t>
            </a:fld>
            <a:endParaRPr lang="en-US"/>
          </a:p>
        </p:txBody>
      </p:sp>
      <p:sp>
        <p:nvSpPr>
          <p:cNvPr id="6" name="Footer Placeholder 5">
            <a:extLst>
              <a:ext uri="{FF2B5EF4-FFF2-40B4-BE49-F238E27FC236}">
                <a16:creationId xmlns:a16="http://schemas.microsoft.com/office/drawing/2014/main" id="{1D208277-4AC9-2873-F07E-487B4EF23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1C22E-0C73-266E-164B-4130EA4132E2}"/>
              </a:ext>
            </a:extLst>
          </p:cNvPr>
          <p:cNvSpPr>
            <a:spLocks noGrp="1"/>
          </p:cNvSpPr>
          <p:nvPr>
            <p:ph type="sldNum" sz="quarter" idx="12"/>
          </p:nvPr>
        </p:nvSpPr>
        <p:spPr/>
        <p:txBody>
          <a:bodyPr/>
          <a:lstStyle/>
          <a:p>
            <a:fld id="{D1F714D3-C145-4694-9247-8CC6796EF8D2}" type="slidenum">
              <a:rPr lang="en-US" smtClean="0"/>
              <a:t>‹#›</a:t>
            </a:fld>
            <a:endParaRPr lang="en-US"/>
          </a:p>
        </p:txBody>
      </p:sp>
    </p:spTree>
    <p:extLst>
      <p:ext uri="{BB962C8B-B14F-4D97-AF65-F5344CB8AC3E}">
        <p14:creationId xmlns:p14="http://schemas.microsoft.com/office/powerpoint/2010/main" val="15810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699EE-6EE0-7FAD-576C-AFBC2D9D8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1180C-7FF4-33EC-38DB-E9391D905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9FB97-6BBF-2DDA-FAE8-5B0B55F4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C6E9A6-40A2-4D83-96FA-CD7179A00188}" type="datetimeFigureOut">
              <a:rPr lang="en-US" smtClean="0"/>
              <a:t>12/4/2024</a:t>
            </a:fld>
            <a:endParaRPr lang="en-US"/>
          </a:p>
        </p:txBody>
      </p:sp>
      <p:sp>
        <p:nvSpPr>
          <p:cNvPr id="5" name="Footer Placeholder 4">
            <a:extLst>
              <a:ext uri="{FF2B5EF4-FFF2-40B4-BE49-F238E27FC236}">
                <a16:creationId xmlns:a16="http://schemas.microsoft.com/office/drawing/2014/main" id="{32BFABF2-087B-321B-ED99-1615A9585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F2190C-D571-7326-9147-6E1A6810B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F714D3-C145-4694-9247-8CC6796EF8D2}" type="slidenum">
              <a:rPr lang="en-US" smtClean="0"/>
              <a:t>‹#›</a:t>
            </a:fld>
            <a:endParaRPr lang="en-US"/>
          </a:p>
        </p:txBody>
      </p:sp>
    </p:spTree>
    <p:extLst>
      <p:ext uri="{BB962C8B-B14F-4D97-AF65-F5344CB8AC3E}">
        <p14:creationId xmlns:p14="http://schemas.microsoft.com/office/powerpoint/2010/main" val="104026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dirty="0"/>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dirty="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dirty="0">
                <a:solidFill>
                  <a:srgbClr val="800000"/>
                </a:solidFill>
                <a:latin typeface="Segoe UI Light" panose="020B0502040204020203" pitchFamily="34" charset="0"/>
                <a:cs typeface="Segoe UI Light" panose="020B0502040204020203" pitchFamily="34" charset="0"/>
              </a:endParaRPr>
            </a:p>
          </p:txBody>
        </p:sp>
      </p:gr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4" r:id="rId18"/>
    <p:sldLayoutId id="2147483775" r:id="rId19"/>
    <p:sldLayoutId id="2147483782" r:id="rId20"/>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2"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242207"/>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8" name="Slide Number Placeholder 7">
            <a:extLst>
              <a:ext uri="{FF2B5EF4-FFF2-40B4-BE49-F238E27FC236}">
                <a16:creationId xmlns:a16="http://schemas.microsoft.com/office/drawing/2014/main" id="{9AEE5B2C-06ED-1CF5-B016-B1A2A25E19F9}"/>
              </a:ext>
            </a:extLst>
          </p:cNvPr>
          <p:cNvSpPr>
            <a:spLocks noGrp="1"/>
          </p:cNvSpPr>
          <p:nvPr>
            <p:ph type="sldNum" sz="quarter" idx="4"/>
          </p:nvPr>
        </p:nvSpPr>
        <p:spPr>
          <a:xfrm>
            <a:off x="9363600" y="6442831"/>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Calibiri"/>
              </a:defRPr>
            </a:lvl1pPr>
          </a:lstStyle>
          <a:p>
            <a:fld id="{56121F88-8EBB-447F-B7E7-039A06F6D31E}" type="slidenum">
              <a:rPr lang="en-US" smtClean="0"/>
              <a:pPr/>
              <a:t>‹#›</a:t>
            </a:fld>
            <a:endParaRPr lang="en-US"/>
          </a:p>
        </p:txBody>
      </p:sp>
      <p:pic>
        <p:nvPicPr>
          <p:cNvPr id="2" name="Picture 1">
            <a:extLst>
              <a:ext uri="{FF2B5EF4-FFF2-40B4-BE49-F238E27FC236}">
                <a16:creationId xmlns:a16="http://schemas.microsoft.com/office/drawing/2014/main" id="{B2450C55-8B5A-8BFB-D605-0BE332C33F9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AC540F49-39A9-9722-CA62-6C78C9C41FEF}"/>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52717480"/>
      </p:ext>
    </p:extLst>
  </p:cSld>
  <p:clrMap bg1="lt1" tx1="dk1" bg2="lt2" tx2="dk2" accent1="accent1" accent2="accent2" accent3="accent3" accent4="accent4" accent5="accent5" accent6="accent6" hlink="hlink" folHlink="folHlink"/>
  <p:sldLayoutIdLst>
    <p:sldLayoutId id="2147483698" r:id="rId1"/>
  </p:sldLayoutIdLst>
  <p:transition spd="slow" advClick="0">
    <p:push dir="u"/>
  </p:transition>
  <p:hf hdr="0" dt="0"/>
  <p:txStyles>
    <p:titleStyle>
      <a:lvl1pPr algn="l" rtl="0" eaLnBrk="1" fontAlgn="base" hangingPunct="1">
        <a:lnSpc>
          <a:spcPct val="90000"/>
        </a:lnSpc>
        <a:spcBef>
          <a:spcPct val="0"/>
        </a:spcBef>
        <a:spcAft>
          <a:spcPct val="0"/>
        </a:spcAft>
        <a:defRPr sz="2200" b="1">
          <a:solidFill>
            <a:schemeClr val="tx2">
              <a:lumMod val="50000"/>
            </a:schemeClr>
          </a:solidFill>
          <a:latin typeface="Calibiri"/>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31.xml"/><Relationship Id="rId6" Type="http://schemas.openxmlformats.org/officeDocument/2006/relationships/image" Target="../media/image32.png"/><Relationship Id="rId11" Type="http://schemas.openxmlformats.org/officeDocument/2006/relationships/image" Target="../media/image39.svg"/><Relationship Id="rId5" Type="http://schemas.openxmlformats.org/officeDocument/2006/relationships/image" Target="../media/image31.svg"/><Relationship Id="rId15" Type="http://schemas.openxmlformats.org/officeDocument/2006/relationships/image" Target="../media/image47.png"/><Relationship Id="rId10" Type="http://schemas.openxmlformats.org/officeDocument/2006/relationships/image" Target="../media/image38.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31.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Calibri" panose="020F0502020204030204" pitchFamily="34" charset="0"/>
                <a:cs typeface="Calibri" panose="020F0502020204030204" pitchFamily="34" charset="0"/>
              </a:rPr>
              <a:t>SOLUTION DECK</a:t>
            </a:r>
            <a:endParaRPr lang="en-US" dirty="0">
              <a:latin typeface="Calibri" panose="020F0502020204030204" pitchFamily="34" charset="0"/>
              <a:cs typeface="Calibri" panose="020F0502020204030204" pitchFamily="34" charset="0"/>
            </a:endParaRPr>
          </a:p>
        </p:txBody>
      </p:sp>
      <p:sp>
        <p:nvSpPr>
          <p:cNvPr id="4" name="Text Placeholder 3"/>
          <p:cNvSpPr>
            <a:spLocks noGrp="1"/>
          </p:cNvSpPr>
          <p:nvPr>
            <p:ph type="body" sz="quarter" idx="12"/>
          </p:nvPr>
        </p:nvSpPr>
        <p:spPr/>
        <p:txBody>
          <a:bodyPr/>
          <a:lstStyle/>
          <a:p>
            <a:r>
              <a:rPr lang="en-US" sz="2000" b="1" dirty="0"/>
              <a:t>Predicting High Tumor Mutational Burden in Cancer Patients</a:t>
            </a:r>
            <a:endParaRPr lang="en-US" sz="24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18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AEA4A-83E5-ACBB-0057-3416E3153CFE}"/>
            </a:ext>
          </a:extLst>
        </p:cNvPr>
        <p:cNvGrpSpPr/>
        <p:nvPr/>
      </p:nvGrpSpPr>
      <p:grpSpPr>
        <a:xfrm>
          <a:off x="0" y="0"/>
          <a:ext cx="0" cy="0"/>
          <a:chOff x="0" y="0"/>
          <a:chExt cx="0" cy="0"/>
        </a:xfrm>
      </p:grpSpPr>
      <p:sp>
        <p:nvSpPr>
          <p:cNvPr id="15" name="Rectangle 1">
            <a:extLst>
              <a:ext uri="{FF2B5EF4-FFF2-40B4-BE49-F238E27FC236}">
                <a16:creationId xmlns:a16="http://schemas.microsoft.com/office/drawing/2014/main" id="{FFCC6B2A-3D09-0043-EB07-85CE8349EA42}"/>
              </a:ext>
            </a:extLst>
          </p:cNvPr>
          <p:cNvSpPr>
            <a:spLocks noChangeArrowheads="1"/>
          </p:cNvSpPr>
          <p:nvPr/>
        </p:nvSpPr>
        <p:spPr bwMode="auto">
          <a:xfrm>
            <a:off x="9749582" y="2610534"/>
            <a:ext cx="2823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E33A5F8A-D2E5-13A9-7A4A-048299746793}"/>
              </a:ext>
            </a:extLst>
          </p:cNvPr>
          <p:cNvSpPr>
            <a:spLocks/>
          </p:cNvSpPr>
          <p:nvPr/>
        </p:nvSpPr>
        <p:spPr bwMode="auto">
          <a:xfrm>
            <a:off x="304013" y="1143000"/>
            <a:ext cx="11707347" cy="5203446"/>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L="0" marR="0" lvl="0" indent="0" algn="l" defTabSz="914400" eaLnBrk="1" fontAlgn="base" latinLnBrk="0" hangingPunct="1">
              <a:lnSpc>
                <a:spcPct val="100000"/>
              </a:lnSpc>
              <a:spcBef>
                <a:spcPts val="1500"/>
              </a:spcBef>
              <a:spcAft>
                <a:spcPct val="0"/>
              </a:spcAft>
              <a:buClrTx/>
              <a:buSzTx/>
              <a:buFontTx/>
              <a:buNone/>
              <a:tabLst/>
              <a:defRPr/>
            </a:pPr>
            <a:r>
              <a:rPr kumimoji="0" lang="en-US" sz="1800" b="1" i="0" u="none" strike="noStrike" kern="0" cap="none" spc="0" normalizeH="0" baseline="0" noProof="0" dirty="0">
                <a:ln>
                  <a:noFill/>
                </a:ln>
                <a:solidFill>
                  <a:srgbClr val="001900"/>
                </a:solidFill>
                <a:effectLst/>
                <a:uLnTx/>
                <a:uFillTx/>
                <a:latin typeface="+mj-lt"/>
                <a:cs typeface="Arial" panose="020B0604020202020204" pitchFamily="34" charset="0"/>
              </a:rPr>
              <a:t>Insights</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 Non Squamous  is the most common histological type,</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with 3878 cases, accounting for 75.2% of the total patients.</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Squamous cell carcinoma is present in 1045 patients, </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making up 20.3% of the population.</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NSCLC histology NOS(Not Otherwise Specified),which is a</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less specific classification, is found in 235 patients, </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representing 4.6% of the dataset. </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This suggests that non-squamous cell carcinoma Is the </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predominant cancer type, while squamous cell carcinoma</a:t>
            </a:r>
          </a:p>
          <a:p>
            <a:pPr marR="0" lvl="0" algn="l" defTabSz="914400" eaLnBrk="1" fontAlgn="base" latinLnBrk="0" hangingPunct="1">
              <a:lnSpc>
                <a:spcPct val="100000"/>
              </a:lnSpc>
              <a:spcBef>
                <a:spcPts val="1500"/>
              </a:spcBef>
              <a:spcAft>
                <a:spcPct val="0"/>
              </a:spcAft>
              <a:buClrTx/>
              <a:buSzTx/>
              <a:tabLst/>
              <a:defRPr/>
            </a:pPr>
            <a:r>
              <a:rPr lang="en-US" sz="1600" kern="0" dirty="0">
                <a:solidFill>
                  <a:srgbClr val="001900"/>
                </a:solidFill>
                <a:latin typeface="+mj-lt"/>
                <a:cs typeface="Arial" panose="020B0604020202020204" pitchFamily="34" charset="0"/>
              </a:rPr>
              <a:t>     and NSCLC histology NOS are less common but still significant.</a:t>
            </a:r>
            <a:endParaRPr kumimoji="0" lang="en-US" sz="1600" i="0" u="none" strike="noStrike" kern="0" cap="none" spc="0" normalizeH="0" baseline="0" noProof="0" dirty="0">
              <a:ln>
                <a:noFill/>
              </a:ln>
              <a:solidFill>
                <a:srgbClr val="800000"/>
              </a:solidFill>
              <a:effectLst/>
              <a:uLnTx/>
              <a:uFillTx/>
              <a:latin typeface="+mj-lt"/>
              <a:ea typeface="+mn-ea"/>
              <a:cs typeface="+mn-cs"/>
            </a:endParaRPr>
          </a:p>
        </p:txBody>
      </p:sp>
      <p:sp>
        <p:nvSpPr>
          <p:cNvPr id="8" name="Title 2">
            <a:extLst>
              <a:ext uri="{FF2B5EF4-FFF2-40B4-BE49-F238E27FC236}">
                <a16:creationId xmlns:a16="http://schemas.microsoft.com/office/drawing/2014/main" id="{2332D0E2-8267-A75F-0AA4-78B14293DD54}"/>
              </a:ext>
            </a:extLst>
          </p:cNvPr>
          <p:cNvSpPr txBox="1">
            <a:spLocks/>
          </p:cNvSpPr>
          <p:nvPr/>
        </p:nvSpPr>
        <p:spPr>
          <a:xfrm>
            <a:off x="179853" y="76200"/>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lang="en-GB" sz="2200" dirty="0">
                <a:latin typeface="+mj-lt"/>
                <a:cs typeface="Calibri" panose="020F0502020204030204" pitchFamily="34" charset="0"/>
              </a:rPr>
              <a:t>EDA</a:t>
            </a:r>
            <a:r>
              <a:rPr kumimoji="0" lang="en-GB" sz="2200" b="1" i="0" u="none" strike="noStrike" kern="1200" cap="none" spc="0" normalizeH="0" baseline="0" noProof="0" dirty="0">
                <a:ln>
                  <a:noFill/>
                </a:ln>
                <a:effectLst/>
                <a:uLnTx/>
                <a:uFillTx/>
                <a:latin typeface="+mj-lt"/>
                <a:cs typeface="Calibri" panose="020F0502020204030204" pitchFamily="34" charset="0"/>
              </a:rPr>
              <a:t> | Univariate Analysis</a:t>
            </a: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pic>
        <p:nvPicPr>
          <p:cNvPr id="4" name="Picture 3">
            <a:extLst>
              <a:ext uri="{FF2B5EF4-FFF2-40B4-BE49-F238E27FC236}">
                <a16:creationId xmlns:a16="http://schemas.microsoft.com/office/drawing/2014/main" id="{3458270F-4DC4-8864-40D9-B39CDA302AEB}"/>
              </a:ext>
            </a:extLst>
          </p:cNvPr>
          <p:cNvPicPr>
            <a:picLocks noChangeAspect="1"/>
          </p:cNvPicPr>
          <p:nvPr/>
        </p:nvPicPr>
        <p:blipFill>
          <a:blip r:embed="rId2"/>
          <a:stretch>
            <a:fillRect/>
          </a:stretch>
        </p:blipFill>
        <p:spPr>
          <a:xfrm>
            <a:off x="7467600" y="1571015"/>
            <a:ext cx="4038601" cy="3715969"/>
          </a:xfrm>
          <a:prstGeom prst="rect">
            <a:avLst/>
          </a:prstGeom>
        </p:spPr>
      </p:pic>
    </p:spTree>
    <p:extLst>
      <p:ext uri="{BB962C8B-B14F-4D97-AF65-F5344CB8AC3E}">
        <p14:creationId xmlns:p14="http://schemas.microsoft.com/office/powerpoint/2010/main" val="375971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A75DD-0FAC-41DC-5496-2B396F34191E}"/>
            </a:ext>
          </a:extLst>
        </p:cNvPr>
        <p:cNvGrpSpPr/>
        <p:nvPr/>
      </p:nvGrpSpPr>
      <p:grpSpPr>
        <a:xfrm>
          <a:off x="0" y="0"/>
          <a:ext cx="0" cy="0"/>
          <a:chOff x="0" y="0"/>
          <a:chExt cx="0" cy="0"/>
        </a:xfrm>
      </p:grpSpPr>
      <p:sp>
        <p:nvSpPr>
          <p:cNvPr id="15" name="Rectangle 1">
            <a:extLst>
              <a:ext uri="{FF2B5EF4-FFF2-40B4-BE49-F238E27FC236}">
                <a16:creationId xmlns:a16="http://schemas.microsoft.com/office/drawing/2014/main" id="{0EF48314-CD8C-E633-A12F-DE6D462571D9}"/>
              </a:ext>
            </a:extLst>
          </p:cNvPr>
          <p:cNvSpPr>
            <a:spLocks noChangeArrowheads="1"/>
          </p:cNvSpPr>
          <p:nvPr/>
        </p:nvSpPr>
        <p:spPr bwMode="auto">
          <a:xfrm>
            <a:off x="9749582" y="2610534"/>
            <a:ext cx="2823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A21E8499-9C06-5F1D-1EDF-0A49A780DB15}"/>
              </a:ext>
            </a:extLst>
          </p:cNvPr>
          <p:cNvSpPr>
            <a:spLocks/>
          </p:cNvSpPr>
          <p:nvPr/>
        </p:nvSpPr>
        <p:spPr bwMode="auto">
          <a:xfrm>
            <a:off x="304799" y="1139324"/>
            <a:ext cx="11582401" cy="5203446"/>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R="0" lvl="0" algn="l" defTabSz="914400" eaLnBrk="1" fontAlgn="base" latinLnBrk="0" hangingPunct="1">
              <a:lnSpc>
                <a:spcPct val="100000"/>
              </a:lnSpc>
              <a:spcBef>
                <a:spcPts val="1500"/>
              </a:spcBef>
              <a:spcAft>
                <a:spcPct val="0"/>
              </a:spcAft>
              <a:buClrTx/>
              <a:buSzTx/>
              <a:tabLst/>
              <a:defRPr/>
            </a:pPr>
            <a:endParaRPr kumimoji="0" lang="en-US" sz="1600" i="0" u="none" strike="noStrike" kern="0" cap="none" spc="0" normalizeH="0" baseline="0" noProof="0" dirty="0">
              <a:ln>
                <a:noFill/>
              </a:ln>
              <a:solidFill>
                <a:srgbClr val="800000"/>
              </a:solidFill>
              <a:effectLst/>
              <a:uLnTx/>
              <a:uFillTx/>
              <a:latin typeface="+mj-lt"/>
              <a:ea typeface="+mn-ea"/>
              <a:cs typeface="+mn-cs"/>
            </a:endParaRPr>
          </a:p>
        </p:txBody>
      </p:sp>
      <p:sp>
        <p:nvSpPr>
          <p:cNvPr id="8" name="Title 2">
            <a:extLst>
              <a:ext uri="{FF2B5EF4-FFF2-40B4-BE49-F238E27FC236}">
                <a16:creationId xmlns:a16="http://schemas.microsoft.com/office/drawing/2014/main" id="{D7DABB75-A1DA-F2FD-F752-3D4B04F6C5F1}"/>
              </a:ext>
            </a:extLst>
          </p:cNvPr>
          <p:cNvSpPr txBox="1">
            <a:spLocks/>
          </p:cNvSpPr>
          <p:nvPr/>
        </p:nvSpPr>
        <p:spPr>
          <a:xfrm>
            <a:off x="179853" y="-293132"/>
            <a:ext cx="10257573" cy="1169551"/>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a:defRPr/>
            </a:pPr>
            <a:endParaRPr lang="en-US" sz="2400" b="1" dirty="0">
              <a:solidFill>
                <a:schemeClr val="tx1"/>
              </a:solidFill>
              <a:latin typeface="+mj-lt"/>
              <a:ea typeface="+mj-ea"/>
              <a:cs typeface="+mj-cs"/>
            </a:endParaRPr>
          </a:p>
          <a:p>
            <a:pPr algn="l">
              <a:defRPr/>
            </a:pPr>
            <a:r>
              <a:rPr lang="en-US" sz="2400" b="1" dirty="0">
                <a:solidFill>
                  <a:schemeClr val="tx1"/>
                </a:solidFill>
                <a:latin typeface="+mj-lt"/>
                <a:ea typeface="+mj-ea"/>
                <a:cs typeface="+mj-cs"/>
              </a:rPr>
              <a:t>EDA</a:t>
            </a:r>
            <a:r>
              <a:rPr kumimoji="0" lang="en-US" sz="2400" b="1" i="0" u="none" strike="noStrike" kern="1200" cap="none" spc="0" normalizeH="0" baseline="0" noProof="0" dirty="0">
                <a:ln>
                  <a:noFill/>
                </a:ln>
                <a:solidFill>
                  <a:schemeClr val="tx1"/>
                </a:solidFill>
                <a:effectLst/>
                <a:uLnTx/>
                <a:uFillTx/>
                <a:latin typeface="+mj-lt"/>
                <a:ea typeface="+mj-ea"/>
                <a:cs typeface="+mj-cs"/>
              </a:rPr>
              <a:t> | </a:t>
            </a:r>
            <a:r>
              <a:rPr lang="en-US" sz="2400" b="1" dirty="0">
                <a:solidFill>
                  <a:schemeClr val="tx1"/>
                </a:solidFill>
                <a:latin typeface="+mj-lt"/>
                <a:ea typeface="+mj-ea"/>
                <a:cs typeface="+mj-cs"/>
              </a:rPr>
              <a:t>B</a:t>
            </a:r>
            <a:r>
              <a:rPr kumimoji="0" lang="en-US" sz="2400" b="1" i="0" u="none" strike="noStrike" kern="1200" cap="none" spc="0" normalizeH="0" baseline="0" noProof="0" dirty="0" err="1">
                <a:ln>
                  <a:noFill/>
                </a:ln>
                <a:solidFill>
                  <a:schemeClr val="tx1"/>
                </a:solidFill>
                <a:effectLst/>
                <a:uLnTx/>
                <a:uFillTx/>
                <a:latin typeface="+mj-lt"/>
                <a:ea typeface="+mj-ea"/>
                <a:cs typeface="+mj-cs"/>
              </a:rPr>
              <a:t>ivariate</a:t>
            </a:r>
            <a:r>
              <a:rPr kumimoji="0" lang="en-US" sz="2400" b="1" i="0" u="none" strike="noStrike" kern="1200" cap="none" spc="0" normalizeH="0" baseline="0" noProof="0" dirty="0">
                <a:ln>
                  <a:noFill/>
                </a:ln>
                <a:solidFill>
                  <a:schemeClr val="tx1"/>
                </a:solidFill>
                <a:effectLst/>
                <a:uLnTx/>
                <a:uFillTx/>
                <a:latin typeface="+mj-lt"/>
                <a:ea typeface="+mj-ea"/>
                <a:cs typeface="+mj-cs"/>
              </a:rPr>
              <a:t> </a:t>
            </a:r>
            <a:r>
              <a:rPr kumimoji="0" lang="en-US" sz="2400" b="1" i="0" u="none" strike="noStrike" kern="1200" cap="none" spc="0" normalizeH="0" baseline="0" noProof="0" dirty="0" err="1">
                <a:ln>
                  <a:noFill/>
                </a:ln>
                <a:solidFill>
                  <a:schemeClr val="tx1"/>
                </a:solidFill>
                <a:effectLst/>
                <a:uLnTx/>
                <a:uFillTx/>
                <a:latin typeface="+mj-lt"/>
                <a:ea typeface="+mj-ea"/>
                <a:cs typeface="+mj-cs"/>
              </a:rPr>
              <a:t>Analysi</a:t>
            </a:r>
            <a:r>
              <a:rPr lang="en-US" sz="2400" b="1" dirty="0">
                <a:solidFill>
                  <a:schemeClr val="tx1"/>
                </a:solidFill>
                <a:latin typeface="+mj-lt"/>
                <a:ea typeface="+mj-ea"/>
                <a:cs typeface="+mj-cs"/>
              </a:rPr>
              <a:t>s – </a:t>
            </a:r>
            <a:r>
              <a:rPr lang="en-US" sz="2400" dirty="0">
                <a:solidFill>
                  <a:schemeClr val="tx1"/>
                </a:solidFill>
                <a:latin typeface="+mj-lt"/>
                <a:ea typeface="+mj-ea"/>
                <a:cs typeface="+mj-cs"/>
              </a:rPr>
              <a:t>Histology vs Count of Patients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pic>
        <p:nvPicPr>
          <p:cNvPr id="2" name="Picture 1">
            <a:extLst>
              <a:ext uri="{FF2B5EF4-FFF2-40B4-BE49-F238E27FC236}">
                <a16:creationId xmlns:a16="http://schemas.microsoft.com/office/drawing/2014/main" id="{6005E5BD-69F3-5A18-0BA1-D8DC245E9597}"/>
              </a:ext>
            </a:extLst>
          </p:cNvPr>
          <p:cNvPicPr>
            <a:picLocks noChangeAspect="1"/>
          </p:cNvPicPr>
          <p:nvPr/>
        </p:nvPicPr>
        <p:blipFill>
          <a:blip r:embed="rId2"/>
          <a:stretch>
            <a:fillRect/>
          </a:stretch>
        </p:blipFill>
        <p:spPr>
          <a:xfrm>
            <a:off x="6477000" y="1608600"/>
            <a:ext cx="5257800" cy="4264893"/>
          </a:xfrm>
          <a:prstGeom prst="rect">
            <a:avLst/>
          </a:prstGeom>
          <a:noFill/>
        </p:spPr>
      </p:pic>
      <p:sp>
        <p:nvSpPr>
          <p:cNvPr id="5" name="TextBox 4">
            <a:extLst>
              <a:ext uri="{FF2B5EF4-FFF2-40B4-BE49-F238E27FC236}">
                <a16:creationId xmlns:a16="http://schemas.microsoft.com/office/drawing/2014/main" id="{0EFCB72C-B6D8-7453-02E0-60BDDE59ACE7}"/>
              </a:ext>
            </a:extLst>
          </p:cNvPr>
          <p:cNvSpPr txBox="1"/>
          <p:nvPr/>
        </p:nvSpPr>
        <p:spPr>
          <a:xfrm>
            <a:off x="685800" y="1608600"/>
            <a:ext cx="5410200" cy="4165756"/>
          </a:xfrm>
          <a:prstGeom prst="rect">
            <a:avLst/>
          </a:prstGeom>
          <a:noFill/>
        </p:spPr>
        <p:txBody>
          <a:bodyPr wrap="square" rtlCol="0">
            <a:spAutoFit/>
          </a:bodyPr>
          <a:lstStyle/>
          <a:p>
            <a:pPr marR="0" lvl="0" algn="l" defTabSz="914400" eaLnBrk="1" fontAlgn="base" latinLnBrk="0" hangingPunct="1">
              <a:lnSpc>
                <a:spcPct val="100000"/>
              </a:lnSpc>
              <a:spcBef>
                <a:spcPts val="1500"/>
              </a:spcBef>
              <a:spcAft>
                <a:spcPct val="0"/>
              </a:spcAft>
              <a:buClrTx/>
              <a:buSzTx/>
              <a:tabLst/>
              <a:defRPr/>
            </a:pPr>
            <a:r>
              <a:rPr lang="en-US" sz="1600" b="1" kern="0" dirty="0">
                <a:solidFill>
                  <a:srgbClr val="001900"/>
                </a:solidFill>
                <a:latin typeface="+mj-lt"/>
                <a:cs typeface="Arial" panose="020B0604020202020204" pitchFamily="34" charset="0"/>
              </a:rPr>
              <a:t>Insights</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Non-squamous cell carcinoma is the most prevalent histology type:</a:t>
            </a:r>
            <a:br>
              <a:rPr lang="en-US" sz="1600" kern="0" dirty="0">
                <a:solidFill>
                  <a:srgbClr val="001900"/>
                </a:solidFill>
                <a:latin typeface="+mj-lt"/>
                <a:cs typeface="Arial" panose="020B0604020202020204" pitchFamily="34" charset="0"/>
              </a:rPr>
            </a:br>
            <a:r>
              <a:rPr lang="en-US" sz="1600" kern="0" dirty="0">
                <a:solidFill>
                  <a:srgbClr val="001900"/>
                </a:solidFill>
                <a:latin typeface="+mj-lt"/>
                <a:cs typeface="Arial" panose="020B0604020202020204" pitchFamily="34" charset="0"/>
              </a:rPr>
              <a:t>• Low TMB patients dominate with a count of 3414.</a:t>
            </a:r>
            <a:br>
              <a:rPr lang="en-US" sz="1600" kern="0" dirty="0">
                <a:solidFill>
                  <a:srgbClr val="001900"/>
                </a:solidFill>
                <a:latin typeface="+mj-lt"/>
                <a:cs typeface="Arial" panose="020B0604020202020204" pitchFamily="34" charset="0"/>
              </a:rPr>
            </a:br>
            <a:r>
              <a:rPr lang="en-US" sz="1600" kern="0" dirty="0">
                <a:solidFill>
                  <a:srgbClr val="001900"/>
                </a:solidFill>
                <a:latin typeface="+mj-lt"/>
                <a:cs typeface="Arial" panose="020B0604020202020204" pitchFamily="34" charset="0"/>
              </a:rPr>
              <a:t>• High TMB patients are fewer, with a count of 464.</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Squamous cell carcinoma is the second most common histology type:</a:t>
            </a:r>
            <a:br>
              <a:rPr lang="en-US" sz="1600" kern="0" dirty="0">
                <a:solidFill>
                  <a:srgbClr val="001900"/>
                </a:solidFill>
                <a:latin typeface="+mj-lt"/>
                <a:cs typeface="Arial" panose="020B0604020202020204" pitchFamily="34" charset="0"/>
              </a:rPr>
            </a:br>
            <a:r>
              <a:rPr lang="en-US" sz="1600" kern="0" dirty="0">
                <a:solidFill>
                  <a:srgbClr val="001900"/>
                </a:solidFill>
                <a:latin typeface="+mj-lt"/>
                <a:cs typeface="Arial" panose="020B0604020202020204" pitchFamily="34" charset="0"/>
              </a:rPr>
              <a:t>• Low TMB patients count at 937, while High TMB patients are 108.</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NSCLC histology NOS (Not Otherwise Specified) is the least represented category:</a:t>
            </a:r>
            <a:br>
              <a:rPr lang="en-US" sz="1600" kern="0" dirty="0">
                <a:solidFill>
                  <a:srgbClr val="001900"/>
                </a:solidFill>
                <a:latin typeface="+mj-lt"/>
                <a:cs typeface="Arial" panose="020B0604020202020204" pitchFamily="34" charset="0"/>
              </a:rPr>
            </a:br>
            <a:r>
              <a:rPr lang="en-US" sz="1600" kern="0" dirty="0">
                <a:solidFill>
                  <a:srgbClr val="001900"/>
                </a:solidFill>
                <a:latin typeface="+mj-lt"/>
                <a:cs typeface="Arial" panose="020B0604020202020204" pitchFamily="34" charset="0"/>
              </a:rPr>
              <a:t>• It has 194 Low TMB and 41 High TMB patients.</a:t>
            </a:r>
            <a:br>
              <a:rPr lang="en-US" sz="1100" kern="0" dirty="0">
                <a:solidFill>
                  <a:srgbClr val="001900"/>
                </a:solidFill>
                <a:latin typeface="+mj-lt"/>
                <a:cs typeface="Arial" panose="020B0604020202020204" pitchFamily="34" charset="0"/>
              </a:rPr>
            </a:br>
            <a:r>
              <a:rPr lang="en-US" sz="1100" kern="0" dirty="0">
                <a:solidFill>
                  <a:srgbClr val="001900"/>
                </a:solidFill>
                <a:latin typeface="+mj-lt"/>
                <a:cs typeface="Arial" panose="020B0604020202020204" pitchFamily="34" charset="0"/>
              </a:rPr>
              <a:t>.</a:t>
            </a:r>
            <a:endParaRPr kumimoji="0" lang="en-US" sz="1100" i="0" u="none" strike="noStrike" kern="0" cap="none" spc="0" normalizeH="0" baseline="0" noProof="0" dirty="0">
              <a:ln>
                <a:noFill/>
              </a:ln>
              <a:solidFill>
                <a:srgbClr val="800000"/>
              </a:solidFill>
              <a:effectLst/>
              <a:uLnTx/>
              <a:uFillTx/>
              <a:latin typeface="+mj-lt"/>
              <a:ea typeface="+mn-ea"/>
              <a:cs typeface="+mn-cs"/>
            </a:endParaRPr>
          </a:p>
          <a:p>
            <a:endParaRPr lang="en-US" dirty="0"/>
          </a:p>
          <a:p>
            <a:pPr algn="l"/>
            <a:endParaRPr lang="en-US" dirty="0"/>
          </a:p>
        </p:txBody>
      </p:sp>
    </p:spTree>
    <p:extLst>
      <p:ext uri="{BB962C8B-B14F-4D97-AF65-F5344CB8AC3E}">
        <p14:creationId xmlns:p14="http://schemas.microsoft.com/office/powerpoint/2010/main" val="128840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577D-94BE-7429-256F-FE216EFBD8DF}"/>
            </a:ext>
          </a:extLst>
        </p:cNvPr>
        <p:cNvGrpSpPr/>
        <p:nvPr/>
      </p:nvGrpSpPr>
      <p:grpSpPr>
        <a:xfrm>
          <a:off x="0" y="0"/>
          <a:ext cx="0" cy="0"/>
          <a:chOff x="0" y="0"/>
          <a:chExt cx="0" cy="0"/>
        </a:xfrm>
      </p:grpSpPr>
      <p:sp>
        <p:nvSpPr>
          <p:cNvPr id="15" name="Rectangle 1">
            <a:extLst>
              <a:ext uri="{FF2B5EF4-FFF2-40B4-BE49-F238E27FC236}">
                <a16:creationId xmlns:a16="http://schemas.microsoft.com/office/drawing/2014/main" id="{FD702D1C-CC20-0AB7-3A94-3D737748EEF8}"/>
              </a:ext>
            </a:extLst>
          </p:cNvPr>
          <p:cNvSpPr>
            <a:spLocks noChangeArrowheads="1"/>
          </p:cNvSpPr>
          <p:nvPr/>
        </p:nvSpPr>
        <p:spPr bwMode="auto">
          <a:xfrm>
            <a:off x="9749582" y="2610534"/>
            <a:ext cx="2823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5888CCFF-25AA-E890-5405-4332BCB25F1E}"/>
              </a:ext>
            </a:extLst>
          </p:cNvPr>
          <p:cNvSpPr>
            <a:spLocks/>
          </p:cNvSpPr>
          <p:nvPr/>
        </p:nvSpPr>
        <p:spPr bwMode="auto">
          <a:xfrm>
            <a:off x="304799" y="1197354"/>
            <a:ext cx="11582401" cy="5203446"/>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R="0" lvl="0" algn="l" defTabSz="914400" eaLnBrk="1" fontAlgn="base" latinLnBrk="0" hangingPunct="1">
              <a:lnSpc>
                <a:spcPct val="100000"/>
              </a:lnSpc>
              <a:spcBef>
                <a:spcPts val="1500"/>
              </a:spcBef>
              <a:spcAft>
                <a:spcPct val="0"/>
              </a:spcAft>
              <a:buClrTx/>
              <a:buSzTx/>
              <a:tabLst/>
              <a:defRPr/>
            </a:pPr>
            <a:endParaRPr kumimoji="0" lang="en-US" sz="1600" i="0" u="none" strike="noStrike" kern="0" cap="none" spc="0" normalizeH="0" baseline="0" noProof="0" dirty="0">
              <a:ln>
                <a:noFill/>
              </a:ln>
              <a:solidFill>
                <a:srgbClr val="800000"/>
              </a:solidFill>
              <a:effectLst/>
              <a:uLnTx/>
              <a:uFillTx/>
              <a:latin typeface="+mj-lt"/>
              <a:ea typeface="+mn-ea"/>
              <a:cs typeface="+mn-cs"/>
            </a:endParaRPr>
          </a:p>
        </p:txBody>
      </p:sp>
      <p:sp>
        <p:nvSpPr>
          <p:cNvPr id="8" name="Title 2">
            <a:extLst>
              <a:ext uri="{FF2B5EF4-FFF2-40B4-BE49-F238E27FC236}">
                <a16:creationId xmlns:a16="http://schemas.microsoft.com/office/drawing/2014/main" id="{137540DF-6C83-2CC8-B43C-DE8FADE2E85A}"/>
              </a:ext>
            </a:extLst>
          </p:cNvPr>
          <p:cNvSpPr txBox="1">
            <a:spLocks/>
          </p:cNvSpPr>
          <p:nvPr/>
        </p:nvSpPr>
        <p:spPr>
          <a:xfrm>
            <a:off x="152400" y="176137"/>
            <a:ext cx="10257573" cy="424732"/>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eaLnBrk="1" fontAlgn="base" latinLnBrk="0" hangingPunct="1">
              <a:lnSpc>
                <a:spcPct val="90000"/>
              </a:lnSpc>
              <a:spcBef>
                <a:spcPct val="0"/>
              </a:spcBef>
              <a:spcAft>
                <a:spcPts val="600"/>
              </a:spcAft>
              <a:buClrTx/>
              <a:buSzTx/>
              <a:buFontTx/>
              <a:buNone/>
              <a:tabLst/>
              <a:defRPr/>
            </a:pPr>
            <a:r>
              <a:rPr lang="en-US" sz="2400" b="1" dirty="0">
                <a:solidFill>
                  <a:schemeClr val="tx1"/>
                </a:solidFill>
                <a:latin typeface="+mj-lt"/>
                <a:ea typeface="+mj-ea"/>
                <a:cs typeface="+mj-cs"/>
              </a:rPr>
              <a:t>EDA</a:t>
            </a:r>
            <a:r>
              <a:rPr kumimoji="0" lang="en-US" sz="2400" b="1" i="0" u="none" strike="noStrike" kern="1200" cap="none" spc="0" normalizeH="0" baseline="0" noProof="0" dirty="0">
                <a:ln>
                  <a:noFill/>
                </a:ln>
                <a:solidFill>
                  <a:schemeClr val="tx1"/>
                </a:solidFill>
                <a:effectLst/>
                <a:uLnTx/>
                <a:uFillTx/>
                <a:latin typeface="+mj-lt"/>
                <a:ea typeface="+mj-ea"/>
                <a:cs typeface="+mj-cs"/>
              </a:rPr>
              <a:t> | </a:t>
            </a:r>
            <a:r>
              <a:rPr lang="en-US" sz="2400" b="1" dirty="0">
                <a:solidFill>
                  <a:schemeClr val="tx1"/>
                </a:solidFill>
                <a:latin typeface="+mj-lt"/>
                <a:ea typeface="+mj-ea"/>
                <a:cs typeface="+mj-cs"/>
              </a:rPr>
              <a:t>B</a:t>
            </a:r>
            <a:r>
              <a:rPr kumimoji="0" lang="en-US" sz="2400" b="1" i="0" u="none" strike="noStrike" kern="1200" cap="none" spc="0" normalizeH="0" baseline="0" noProof="0" dirty="0" err="1">
                <a:ln>
                  <a:noFill/>
                </a:ln>
                <a:solidFill>
                  <a:schemeClr val="tx1"/>
                </a:solidFill>
                <a:effectLst/>
                <a:uLnTx/>
                <a:uFillTx/>
                <a:latin typeface="+mj-lt"/>
                <a:ea typeface="+mj-ea"/>
                <a:cs typeface="+mj-cs"/>
              </a:rPr>
              <a:t>ivariate</a:t>
            </a:r>
            <a:r>
              <a:rPr kumimoji="0" lang="en-US" sz="2400" b="1" i="0" u="none" strike="noStrike" kern="1200" cap="none" spc="0" normalizeH="0" baseline="0" noProof="0" dirty="0">
                <a:ln>
                  <a:noFill/>
                </a:ln>
                <a:solidFill>
                  <a:schemeClr val="tx1"/>
                </a:solidFill>
                <a:effectLst/>
                <a:uLnTx/>
                <a:uFillTx/>
                <a:latin typeface="+mj-lt"/>
                <a:ea typeface="+mj-ea"/>
                <a:cs typeface="+mj-cs"/>
              </a:rPr>
              <a:t> </a:t>
            </a:r>
            <a:r>
              <a:rPr kumimoji="0" lang="en-US" sz="2400" b="1" i="0" u="none" strike="noStrike" kern="1200" cap="none" spc="0" normalizeH="0" baseline="0" noProof="0" dirty="0" err="1">
                <a:ln>
                  <a:noFill/>
                </a:ln>
                <a:solidFill>
                  <a:schemeClr val="tx1"/>
                </a:solidFill>
                <a:effectLst/>
                <a:uLnTx/>
                <a:uFillTx/>
                <a:latin typeface="+mj-lt"/>
                <a:ea typeface="+mj-ea"/>
                <a:cs typeface="+mj-cs"/>
              </a:rPr>
              <a:t>Analysi</a:t>
            </a:r>
            <a:r>
              <a:rPr lang="en-US" sz="2400" b="1" dirty="0">
                <a:solidFill>
                  <a:schemeClr val="tx1"/>
                </a:solidFill>
                <a:latin typeface="+mj-lt"/>
                <a:ea typeface="+mj-ea"/>
                <a:cs typeface="+mj-cs"/>
              </a:rPr>
              <a:t>s – </a:t>
            </a:r>
            <a:r>
              <a:rPr lang="en-US" sz="2400" dirty="0">
                <a:solidFill>
                  <a:schemeClr val="tx1"/>
                </a:solidFill>
                <a:latin typeface="+mj-lt"/>
                <a:ea typeface="+mj-ea"/>
                <a:cs typeface="+mj-cs"/>
              </a:rPr>
              <a:t>Ethnicity vs Count of Patients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a:extLst>
              <a:ext uri="{FF2B5EF4-FFF2-40B4-BE49-F238E27FC236}">
                <a16:creationId xmlns:a16="http://schemas.microsoft.com/office/drawing/2014/main" id="{816BB08E-0C24-912B-3CE3-8142B8C1E200}"/>
              </a:ext>
            </a:extLst>
          </p:cNvPr>
          <p:cNvSpPr txBox="1"/>
          <p:nvPr/>
        </p:nvSpPr>
        <p:spPr>
          <a:xfrm>
            <a:off x="489408" y="1295400"/>
            <a:ext cx="5410200" cy="5220532"/>
          </a:xfrm>
          <a:prstGeom prst="rect">
            <a:avLst/>
          </a:prstGeom>
          <a:noFill/>
        </p:spPr>
        <p:txBody>
          <a:bodyPr wrap="square" rtlCol="0">
            <a:spAutoFit/>
          </a:bodyPr>
          <a:lstStyle/>
          <a:p>
            <a:pPr algn="l" eaLnBrk="1" hangingPunct="1">
              <a:lnSpc>
                <a:spcPct val="120000"/>
              </a:lnSpc>
              <a:spcBef>
                <a:spcPct val="100000"/>
              </a:spcBef>
              <a:buClr>
                <a:srgbClr val="003399"/>
              </a:buClr>
              <a:defRPr/>
            </a:pPr>
            <a:r>
              <a:rPr kumimoji="0" lang="en-US" sz="1600" b="1" i="0" u="none" strike="noStrike" kern="0" cap="none" spc="0" normalizeH="0" baseline="0" noProof="0" dirty="0">
                <a:ln>
                  <a:noFill/>
                </a:ln>
                <a:solidFill>
                  <a:srgbClr val="000000"/>
                </a:solidFill>
                <a:effectLst/>
                <a:uLnTx/>
                <a:uFillTx/>
                <a:latin typeface="+mj-lt"/>
              </a:rPr>
              <a:t>Insights</a:t>
            </a:r>
          </a:p>
          <a:p>
            <a:pPr marL="289264" indent="-289264" algn="l" eaLnBrk="1" hangingPunct="1">
              <a:lnSpc>
                <a:spcPct val="120000"/>
              </a:lnSpc>
              <a:spcBef>
                <a:spcPct val="100000"/>
              </a:spcBef>
              <a:buClr>
                <a:srgbClr val="003399"/>
              </a:buClr>
              <a:buFont typeface="Wingdings" panose="05000000000000000000" pitchFamily="2" charset="2"/>
              <a:buChar char="Ø"/>
              <a:defRPr/>
            </a:pPr>
            <a:r>
              <a:rPr lang="en-US" sz="1400" b="1" dirty="0">
                <a:solidFill>
                  <a:srgbClr val="000000"/>
                </a:solidFill>
                <a:latin typeface="+mj-lt"/>
              </a:rPr>
              <a:t>EUR (European) ethnicity </a:t>
            </a:r>
            <a:r>
              <a:rPr lang="en-US" sz="1400" dirty="0">
                <a:solidFill>
                  <a:srgbClr val="000000"/>
                </a:solidFill>
                <a:latin typeface="+mj-lt"/>
              </a:rPr>
              <a:t>is the most represented:</a:t>
            </a:r>
            <a:br>
              <a:rPr lang="en-US" sz="1400" dirty="0">
                <a:solidFill>
                  <a:srgbClr val="000000"/>
                </a:solidFill>
                <a:latin typeface="+mj-lt"/>
              </a:rPr>
            </a:br>
            <a:r>
              <a:rPr lang="en-US" sz="1400" dirty="0">
                <a:solidFill>
                  <a:srgbClr val="000000"/>
                </a:solidFill>
                <a:latin typeface="+mj-lt"/>
              </a:rPr>
              <a:t>• Low TMB patients dominate, with a count of 3719.</a:t>
            </a:r>
            <a:br>
              <a:rPr lang="en-US" sz="1400" dirty="0">
                <a:solidFill>
                  <a:srgbClr val="000000"/>
                </a:solidFill>
                <a:latin typeface="+mj-lt"/>
              </a:rPr>
            </a:br>
            <a:r>
              <a:rPr lang="en-US" sz="1400" dirty="0">
                <a:solidFill>
                  <a:srgbClr val="000000"/>
                </a:solidFill>
                <a:latin typeface="+mj-lt"/>
              </a:rPr>
              <a:t>• High TMB patients are 517, which is significantly lower.</a:t>
            </a:r>
          </a:p>
          <a:p>
            <a:pPr marL="289264" indent="-289264" algn="l" eaLnBrk="1" hangingPunct="1">
              <a:lnSpc>
                <a:spcPct val="120000"/>
              </a:lnSpc>
              <a:spcBef>
                <a:spcPct val="100000"/>
              </a:spcBef>
              <a:buClr>
                <a:srgbClr val="003399"/>
              </a:buClr>
              <a:buFont typeface="Wingdings" panose="05000000000000000000" pitchFamily="2" charset="2"/>
              <a:buChar char="Ø"/>
              <a:defRPr/>
            </a:pPr>
            <a:r>
              <a:rPr lang="en-US" sz="1400" dirty="0">
                <a:solidFill>
                  <a:srgbClr val="000000"/>
                </a:solidFill>
                <a:latin typeface="+mj-lt"/>
              </a:rPr>
              <a:t>Other Ethnic Groups:</a:t>
            </a:r>
            <a:br>
              <a:rPr lang="en-US" sz="1400" dirty="0">
                <a:solidFill>
                  <a:srgbClr val="000000"/>
                </a:solidFill>
                <a:latin typeface="+mj-lt"/>
              </a:rPr>
            </a:br>
            <a:r>
              <a:rPr lang="en-US" sz="1400" dirty="0">
                <a:solidFill>
                  <a:srgbClr val="000000"/>
                </a:solidFill>
                <a:latin typeface="+mj-lt"/>
              </a:rPr>
              <a:t>• AMR (Americas): Low TMB patients are 259, while High TMB patients are 27.</a:t>
            </a:r>
            <a:br>
              <a:rPr lang="en-US" sz="1400" dirty="0">
                <a:solidFill>
                  <a:srgbClr val="000000"/>
                </a:solidFill>
                <a:latin typeface="+mj-lt"/>
              </a:rPr>
            </a:br>
            <a:r>
              <a:rPr lang="en-US" sz="1400" dirty="0">
                <a:solidFill>
                  <a:srgbClr val="000000"/>
                </a:solidFill>
                <a:latin typeface="+mj-lt"/>
              </a:rPr>
              <a:t>• AFR (African): Low TMB patients count at 383, and High TMB patients at 57.</a:t>
            </a:r>
            <a:br>
              <a:rPr lang="en-US" sz="1400" dirty="0">
                <a:solidFill>
                  <a:srgbClr val="000000"/>
                </a:solidFill>
                <a:latin typeface="+mj-lt"/>
              </a:rPr>
            </a:br>
            <a:r>
              <a:rPr lang="en-US" sz="1400" dirty="0">
                <a:solidFill>
                  <a:srgbClr val="000000"/>
                </a:solidFill>
                <a:latin typeface="+mj-lt"/>
              </a:rPr>
              <a:t>• EAS (East Asian): Low TMB patients are 157, and High TMB patients are 11.</a:t>
            </a:r>
            <a:br>
              <a:rPr lang="en-US" sz="1400" dirty="0">
                <a:solidFill>
                  <a:srgbClr val="000000"/>
                </a:solidFill>
                <a:latin typeface="+mj-lt"/>
              </a:rPr>
            </a:br>
            <a:r>
              <a:rPr lang="en-US" sz="1400" dirty="0">
                <a:solidFill>
                  <a:srgbClr val="000000"/>
                </a:solidFill>
                <a:latin typeface="+mj-lt"/>
              </a:rPr>
              <a:t>• SAS (South Asian): This group has the smallest representation, with 27 Low TMB and only 1 High TMB patient.</a:t>
            </a:r>
          </a:p>
          <a:p>
            <a:pPr marL="289264" indent="-289264" algn="l" eaLnBrk="1" hangingPunct="1">
              <a:lnSpc>
                <a:spcPct val="120000"/>
              </a:lnSpc>
              <a:spcBef>
                <a:spcPct val="100000"/>
              </a:spcBef>
              <a:buClr>
                <a:srgbClr val="003399"/>
              </a:buClr>
              <a:buFont typeface="Wingdings" panose="05000000000000000000" pitchFamily="2" charset="2"/>
              <a:buChar char="Ø"/>
              <a:defRPr/>
            </a:pPr>
            <a:r>
              <a:rPr lang="en-US" sz="1400" dirty="0">
                <a:solidFill>
                  <a:srgbClr val="000000"/>
                </a:solidFill>
                <a:latin typeface="+mj-lt"/>
              </a:rPr>
              <a:t>TMB Status </a:t>
            </a:r>
            <a:r>
              <a:rPr lang="en-US" sz="1400" b="1" dirty="0">
                <a:solidFill>
                  <a:srgbClr val="000000"/>
                </a:solidFill>
                <a:latin typeface="+mj-lt"/>
              </a:rPr>
              <a:t>Trend:</a:t>
            </a:r>
            <a:br>
              <a:rPr lang="en-US" sz="1400" dirty="0">
                <a:solidFill>
                  <a:srgbClr val="000000"/>
                </a:solidFill>
                <a:latin typeface="+mj-lt"/>
              </a:rPr>
            </a:br>
            <a:r>
              <a:rPr lang="en-US" sz="1400" dirty="0">
                <a:solidFill>
                  <a:srgbClr val="000000"/>
                </a:solidFill>
                <a:latin typeface="+mj-lt"/>
              </a:rPr>
              <a:t>• Across all ethnic groups, Low TMB patients outnumber High TMB patients, with EUR ethnicity showing the largest gap.</a:t>
            </a:r>
            <a:br>
              <a:rPr lang="en-US" sz="1400" dirty="0">
                <a:solidFill>
                  <a:srgbClr val="000000"/>
                </a:solidFill>
                <a:latin typeface="+mj-lt"/>
              </a:rPr>
            </a:br>
            <a:r>
              <a:rPr lang="en-US" sz="1400" b="0" dirty="0">
                <a:solidFill>
                  <a:srgbClr val="000000"/>
                </a:solidFill>
                <a:latin typeface="+mj-lt"/>
              </a:rPr>
              <a:t>.</a:t>
            </a:r>
            <a:endParaRPr kumimoji="0" lang="en-US" sz="1400" b="0" i="0" u="none" strike="noStrike" kern="0" cap="none" spc="0" normalizeH="0" baseline="0" noProof="0" dirty="0">
              <a:ln>
                <a:noFill/>
              </a:ln>
              <a:solidFill>
                <a:srgbClr val="000000"/>
              </a:solidFill>
              <a:effectLst/>
              <a:uLnTx/>
              <a:uFillTx/>
              <a:latin typeface="+mj-lt"/>
            </a:endParaRPr>
          </a:p>
        </p:txBody>
      </p:sp>
      <p:pic>
        <p:nvPicPr>
          <p:cNvPr id="3" name="Picture 2">
            <a:extLst>
              <a:ext uri="{FF2B5EF4-FFF2-40B4-BE49-F238E27FC236}">
                <a16:creationId xmlns:a16="http://schemas.microsoft.com/office/drawing/2014/main" id="{5ADBE4CC-5383-31F0-A2AB-5C5F53565B8A}"/>
              </a:ext>
            </a:extLst>
          </p:cNvPr>
          <p:cNvPicPr>
            <a:picLocks noChangeAspect="1"/>
          </p:cNvPicPr>
          <p:nvPr/>
        </p:nvPicPr>
        <p:blipFill>
          <a:blip r:embed="rId2"/>
          <a:stretch>
            <a:fillRect/>
          </a:stretch>
        </p:blipFill>
        <p:spPr>
          <a:xfrm>
            <a:off x="5945970" y="1524000"/>
            <a:ext cx="5791187" cy="4303579"/>
          </a:xfrm>
          <a:prstGeom prst="rect">
            <a:avLst/>
          </a:prstGeom>
          <a:noFill/>
        </p:spPr>
      </p:pic>
    </p:spTree>
    <p:extLst>
      <p:ext uri="{BB962C8B-B14F-4D97-AF65-F5344CB8AC3E}">
        <p14:creationId xmlns:p14="http://schemas.microsoft.com/office/powerpoint/2010/main" val="214802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92139-1F56-4141-99EA-5AC04F26EDF2}"/>
              </a:ext>
            </a:extLst>
          </p:cNvPr>
          <p:cNvSpPr>
            <a:spLocks noGrp="1"/>
          </p:cNvSpPr>
          <p:nvPr>
            <p:ph type="sldNum" sz="quarter" idx="4"/>
          </p:nvPr>
        </p:nvSpPr>
        <p:spPr>
          <a:xfrm>
            <a:off x="11164967" y="6254858"/>
            <a:ext cx="478465" cy="365125"/>
          </a:xfrm>
        </p:spPr>
        <p:txBody>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fld id="{76E8AD16-5BA4-44CE-8C6A-79351B0ABCF6}" type="slidenum">
              <a:rPr kumimoji="0" lang="en-US" sz="1200" b="0" i="1" u="none" strike="noStrike" kern="1200" cap="none" spc="0" normalizeH="0" baseline="0" noProof="0" smtClean="0">
                <a:ln>
                  <a:noFill/>
                </a:ln>
                <a:solidFill>
                  <a:srgbClr val="000000"/>
                </a:solidFill>
                <a:effectLst/>
                <a:uLnTx/>
                <a:uFillTx/>
                <a:latin typeface="+mj-lt"/>
                <a:ea typeface="+mn-ea"/>
                <a:cs typeface="Times New Roman" pitchFamily="18" charset="0"/>
              </a:rPr>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t>13</a:t>
            </a:fld>
            <a:endParaRPr kumimoji="0" lang="en-US" sz="1200" b="0" i="1" u="none" strike="noStrike" kern="1200" cap="none" spc="0" normalizeH="0" baseline="0" noProof="0">
              <a:ln>
                <a:noFill/>
              </a:ln>
              <a:solidFill>
                <a:srgbClr val="000000"/>
              </a:solidFill>
              <a:effectLst/>
              <a:uLnTx/>
              <a:uFillTx/>
              <a:latin typeface="+mj-lt"/>
              <a:ea typeface="+mn-ea"/>
              <a:cs typeface="Times New Roman" pitchFamily="18" charset="0"/>
            </a:endParaRPr>
          </a:p>
        </p:txBody>
      </p:sp>
      <p:grpSp>
        <p:nvGrpSpPr>
          <p:cNvPr id="62" name="Group 61">
            <a:extLst>
              <a:ext uri="{FF2B5EF4-FFF2-40B4-BE49-F238E27FC236}">
                <a16:creationId xmlns:a16="http://schemas.microsoft.com/office/drawing/2014/main" id="{450CABDA-2567-4DF8-9C34-D6749B6B9974}"/>
              </a:ext>
            </a:extLst>
          </p:cNvPr>
          <p:cNvGrpSpPr/>
          <p:nvPr/>
        </p:nvGrpSpPr>
        <p:grpSpPr>
          <a:xfrm>
            <a:off x="698348" y="5001127"/>
            <a:ext cx="4395662" cy="1083128"/>
            <a:chOff x="4924882" y="3766257"/>
            <a:chExt cx="4059200" cy="1083128"/>
          </a:xfrm>
        </p:grpSpPr>
        <p:sp>
          <p:nvSpPr>
            <p:cNvPr id="64" name="Oval 63">
              <a:extLst>
                <a:ext uri="{FF2B5EF4-FFF2-40B4-BE49-F238E27FC236}">
                  <a16:creationId xmlns:a16="http://schemas.microsoft.com/office/drawing/2014/main" id="{5200DFF8-244F-4E11-85F3-4E1FA759E4AC}"/>
                </a:ext>
              </a:extLst>
            </p:cNvPr>
            <p:cNvSpPr/>
            <p:nvPr/>
          </p:nvSpPr>
          <p:spPr>
            <a:xfrm>
              <a:off x="4924882" y="3766257"/>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65" name="TextBox 64">
              <a:extLst>
                <a:ext uri="{FF2B5EF4-FFF2-40B4-BE49-F238E27FC236}">
                  <a16:creationId xmlns:a16="http://schemas.microsoft.com/office/drawing/2014/main" id="{F5AF3ACA-4926-4E1E-9666-32ABBEBC4979}"/>
                </a:ext>
              </a:extLst>
            </p:cNvPr>
            <p:cNvSpPr txBox="1"/>
            <p:nvPr/>
          </p:nvSpPr>
          <p:spPr>
            <a:xfrm>
              <a:off x="5792848" y="4510831"/>
              <a:ext cx="3191234" cy="338554"/>
            </a:xfrm>
            <a:prstGeom prst="rect">
              <a:avLst/>
            </a:prstGeom>
            <a:no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Data Collection</a:t>
              </a:r>
            </a:p>
          </p:txBody>
        </p:sp>
      </p:grpSp>
      <p:sp>
        <p:nvSpPr>
          <p:cNvPr id="67" name="Oval 66">
            <a:extLst>
              <a:ext uri="{FF2B5EF4-FFF2-40B4-BE49-F238E27FC236}">
                <a16:creationId xmlns:a16="http://schemas.microsoft.com/office/drawing/2014/main" id="{07646653-97D5-4B69-9344-A7DB0AC3FD81}"/>
              </a:ext>
            </a:extLst>
          </p:cNvPr>
          <p:cNvSpPr/>
          <p:nvPr/>
        </p:nvSpPr>
        <p:spPr>
          <a:xfrm>
            <a:off x="2975583" y="5001127"/>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cxnSp>
        <p:nvCxnSpPr>
          <p:cNvPr id="68" name="Straight Connector 67">
            <a:extLst>
              <a:ext uri="{FF2B5EF4-FFF2-40B4-BE49-F238E27FC236}">
                <a16:creationId xmlns:a16="http://schemas.microsoft.com/office/drawing/2014/main" id="{1CECC58B-7932-46F6-90E7-74DF8901D8CA}"/>
              </a:ext>
            </a:extLst>
          </p:cNvPr>
          <p:cNvCxnSpPr>
            <a:cxnSpLocks/>
          </p:cNvCxnSpPr>
          <p:nvPr/>
        </p:nvCxnSpPr>
        <p:spPr>
          <a:xfrm>
            <a:off x="1266141" y="5333660"/>
            <a:ext cx="1557042" cy="0"/>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669B0C2-53D0-4A7A-9EAA-628B57477C2C}"/>
              </a:ext>
            </a:extLst>
          </p:cNvPr>
          <p:cNvCxnSpPr>
            <a:cxnSpLocks/>
            <a:stCxn id="67" idx="6"/>
            <a:endCxn id="72" idx="2"/>
          </p:cNvCxnSpPr>
          <p:nvPr/>
        </p:nvCxnSpPr>
        <p:spPr>
          <a:xfrm>
            <a:off x="3640649" y="5333660"/>
            <a:ext cx="1720894" cy="0"/>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C780594B-CBA0-4F3D-A859-FB7CC506D7B5}"/>
              </a:ext>
            </a:extLst>
          </p:cNvPr>
          <p:cNvSpPr/>
          <p:nvPr/>
        </p:nvSpPr>
        <p:spPr>
          <a:xfrm>
            <a:off x="5361543" y="5001127"/>
            <a:ext cx="665066" cy="665066"/>
          </a:xfrm>
          <a:prstGeom prst="ellipse">
            <a:avLst/>
          </a:prstGeom>
          <a:noFill/>
          <a:ln w="381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73" name="Oval 72">
            <a:extLst>
              <a:ext uri="{FF2B5EF4-FFF2-40B4-BE49-F238E27FC236}">
                <a16:creationId xmlns:a16="http://schemas.microsoft.com/office/drawing/2014/main" id="{FA7A7D73-8FA8-4124-99F0-DDA7ADBF1DA1}"/>
              </a:ext>
            </a:extLst>
          </p:cNvPr>
          <p:cNvSpPr/>
          <p:nvPr/>
        </p:nvSpPr>
        <p:spPr>
          <a:xfrm>
            <a:off x="7808646" y="5009703"/>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74" name="TextBox 73">
            <a:extLst>
              <a:ext uri="{FF2B5EF4-FFF2-40B4-BE49-F238E27FC236}">
                <a16:creationId xmlns:a16="http://schemas.microsoft.com/office/drawing/2014/main" id="{59ECBB0B-CE80-4BBC-A399-E89D3A9D94AC}"/>
              </a:ext>
            </a:extLst>
          </p:cNvPr>
          <p:cNvSpPr txBox="1"/>
          <p:nvPr/>
        </p:nvSpPr>
        <p:spPr>
          <a:xfrm>
            <a:off x="1" y="1049470"/>
            <a:ext cx="3884620" cy="338554"/>
          </a:xfrm>
          <a:prstGeom prst="rect">
            <a:avLst/>
          </a:prstGeom>
          <a:solidFill>
            <a:srgbClr val="800000"/>
          </a:solid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prstClr val="white"/>
                </a:solidFill>
                <a:effectLst/>
                <a:uLnTx/>
                <a:uFillTx/>
                <a:latin typeface="+mj-lt"/>
                <a:cs typeface="Calibri" panose="020F0502020204030204" pitchFamily="34" charset="0"/>
              </a:rPr>
              <a:t>DATASET COLLECTION </a:t>
            </a:r>
          </a:p>
        </p:txBody>
      </p:sp>
      <p:sp>
        <p:nvSpPr>
          <p:cNvPr id="75" name="TextBox 74">
            <a:extLst>
              <a:ext uri="{FF2B5EF4-FFF2-40B4-BE49-F238E27FC236}">
                <a16:creationId xmlns:a16="http://schemas.microsoft.com/office/drawing/2014/main" id="{82012840-2BB4-453A-BEF3-64AA2D569BD4}"/>
              </a:ext>
            </a:extLst>
          </p:cNvPr>
          <p:cNvSpPr txBox="1"/>
          <p:nvPr/>
        </p:nvSpPr>
        <p:spPr>
          <a:xfrm>
            <a:off x="4463466" y="5741001"/>
            <a:ext cx="2561777"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Feature Engineering</a:t>
            </a:r>
          </a:p>
        </p:txBody>
      </p:sp>
      <p:sp>
        <p:nvSpPr>
          <p:cNvPr id="80" name="TextBox 79">
            <a:extLst>
              <a:ext uri="{FF2B5EF4-FFF2-40B4-BE49-F238E27FC236}">
                <a16:creationId xmlns:a16="http://schemas.microsoft.com/office/drawing/2014/main" id="{E512B57E-FBA7-47E8-8190-0EB4E163C88A}"/>
              </a:ext>
            </a:extLst>
          </p:cNvPr>
          <p:cNvSpPr txBox="1"/>
          <p:nvPr/>
        </p:nvSpPr>
        <p:spPr>
          <a:xfrm>
            <a:off x="6586610" y="5771347"/>
            <a:ext cx="3149097" cy="54168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Feature Selection</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200" b="1" i="0" u="none" strike="noStrike" kern="1200" cap="none" spc="0" normalizeH="0" baseline="0" noProof="0" dirty="0">
              <a:ln>
                <a:noFill/>
              </a:ln>
              <a:solidFill>
                <a:srgbClr val="000000">
                  <a:lumMod val="65000"/>
                  <a:lumOff val="35000"/>
                </a:srgbClr>
              </a:solidFill>
              <a:effectLst/>
              <a:uLnTx/>
              <a:uFillTx/>
              <a:latin typeface="+mj-lt"/>
              <a:cs typeface="Segoe UI" panose="020B0502040204020203" pitchFamily="34" charset="0"/>
            </a:endParaRPr>
          </a:p>
        </p:txBody>
      </p:sp>
      <p:sp>
        <p:nvSpPr>
          <p:cNvPr id="81" name="Isosceles Triangle 80">
            <a:extLst>
              <a:ext uri="{FF2B5EF4-FFF2-40B4-BE49-F238E27FC236}">
                <a16:creationId xmlns:a16="http://schemas.microsoft.com/office/drawing/2014/main" id="{88DE20E6-5A55-402F-85D3-FD930E2090A7}"/>
              </a:ext>
            </a:extLst>
          </p:cNvPr>
          <p:cNvSpPr/>
          <p:nvPr/>
        </p:nvSpPr>
        <p:spPr>
          <a:xfrm rot="5400000">
            <a:off x="1926782" y="5220611"/>
            <a:ext cx="276999" cy="218974"/>
          </a:xfrm>
          <a:prstGeom prst="triangle">
            <a:avLst/>
          </a:prstGeom>
          <a:solidFill>
            <a:srgbClr val="80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82" name="TextBox 81">
            <a:extLst>
              <a:ext uri="{FF2B5EF4-FFF2-40B4-BE49-F238E27FC236}">
                <a16:creationId xmlns:a16="http://schemas.microsoft.com/office/drawing/2014/main" id="{22F0EA95-4DDC-4443-B56C-E674023CEF38}"/>
              </a:ext>
            </a:extLst>
          </p:cNvPr>
          <p:cNvSpPr txBox="1"/>
          <p:nvPr/>
        </p:nvSpPr>
        <p:spPr>
          <a:xfrm>
            <a:off x="0" y="5737116"/>
            <a:ext cx="2121408"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000000">
                    <a:lumMod val="65000"/>
                    <a:lumOff val="35000"/>
                  </a:srgbClr>
                </a:solidFill>
                <a:effectLst/>
                <a:uLnTx/>
                <a:uFillTx/>
                <a:latin typeface="+mj-lt"/>
                <a:cs typeface="Calibri" panose="020F0502020204030204" pitchFamily="34" charset="0"/>
              </a:rPr>
              <a:t>Datasets</a:t>
            </a:r>
            <a:r>
              <a:rPr kumimoji="0" lang="en-US" sz="1200" b="1" i="0" u="none" strike="noStrike" kern="1200" cap="none" spc="0" normalizeH="0" baseline="0" noProof="0">
                <a:ln>
                  <a:noFill/>
                </a:ln>
                <a:solidFill>
                  <a:srgbClr val="000000">
                    <a:lumMod val="65000"/>
                    <a:lumOff val="35000"/>
                  </a:srgbClr>
                </a:solidFill>
                <a:effectLst/>
                <a:uLnTx/>
                <a:uFillTx/>
                <a:latin typeface="+mj-lt"/>
                <a:cs typeface="Segoe UI" panose="020B0502040204020203" pitchFamily="34" charset="0"/>
              </a:rPr>
              <a:t> </a:t>
            </a:r>
            <a:endParaRPr kumimoji="0" lang="en-US" sz="1100" b="0" i="0" u="none" strike="noStrike" kern="1200" cap="none" spc="0" normalizeH="0" baseline="0" noProof="0">
              <a:ln>
                <a:noFill/>
              </a:ln>
              <a:solidFill>
                <a:srgbClr val="000000">
                  <a:lumMod val="65000"/>
                  <a:lumOff val="35000"/>
                </a:srgbClr>
              </a:solidFill>
              <a:effectLst/>
              <a:uLnTx/>
              <a:uFillTx/>
              <a:latin typeface="+mj-lt"/>
              <a:cs typeface="Segoe UI" panose="020B0502040204020203" pitchFamily="34" charset="0"/>
            </a:endParaRPr>
          </a:p>
        </p:txBody>
      </p:sp>
      <p:sp>
        <p:nvSpPr>
          <p:cNvPr id="83" name="Isosceles Triangle 82">
            <a:extLst>
              <a:ext uri="{FF2B5EF4-FFF2-40B4-BE49-F238E27FC236}">
                <a16:creationId xmlns:a16="http://schemas.microsoft.com/office/drawing/2014/main" id="{C5D04F40-0D78-4B79-B551-7F14D58EFAFF}"/>
              </a:ext>
            </a:extLst>
          </p:cNvPr>
          <p:cNvSpPr/>
          <p:nvPr/>
        </p:nvSpPr>
        <p:spPr>
          <a:xfrm rot="5400000">
            <a:off x="4425036" y="5232750"/>
            <a:ext cx="276999" cy="218974"/>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cxnSp>
        <p:nvCxnSpPr>
          <p:cNvPr id="87" name="Straight Connector 86">
            <a:extLst>
              <a:ext uri="{FF2B5EF4-FFF2-40B4-BE49-F238E27FC236}">
                <a16:creationId xmlns:a16="http://schemas.microsoft.com/office/drawing/2014/main" id="{05EC40AD-C29B-4295-8442-5A154D810655}"/>
              </a:ext>
            </a:extLst>
          </p:cNvPr>
          <p:cNvCxnSpPr>
            <a:cxnSpLocks/>
          </p:cNvCxnSpPr>
          <p:nvPr/>
        </p:nvCxnSpPr>
        <p:spPr>
          <a:xfrm>
            <a:off x="9348169" y="1563223"/>
            <a:ext cx="0" cy="317449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F520C7-C945-4102-B100-059201EE2243}"/>
              </a:ext>
            </a:extLst>
          </p:cNvPr>
          <p:cNvCxnSpPr>
            <a:cxnSpLocks/>
            <a:stCxn id="72" idx="6"/>
            <a:endCxn id="73" idx="2"/>
          </p:cNvCxnSpPr>
          <p:nvPr/>
        </p:nvCxnSpPr>
        <p:spPr>
          <a:xfrm>
            <a:off x="6026609" y="5333660"/>
            <a:ext cx="1782037" cy="8576"/>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6B6427-5B5E-4066-B7FD-54E7BB7CAC56}"/>
              </a:ext>
            </a:extLst>
          </p:cNvPr>
          <p:cNvCxnSpPr>
            <a:cxnSpLocks/>
            <a:stCxn id="73" idx="6"/>
          </p:cNvCxnSpPr>
          <p:nvPr/>
        </p:nvCxnSpPr>
        <p:spPr>
          <a:xfrm>
            <a:off x="8473712" y="5342236"/>
            <a:ext cx="1732331" cy="3457"/>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2" name="Isosceles Triangle 91">
            <a:extLst>
              <a:ext uri="{FF2B5EF4-FFF2-40B4-BE49-F238E27FC236}">
                <a16:creationId xmlns:a16="http://schemas.microsoft.com/office/drawing/2014/main" id="{EBD64A95-4956-4453-A77E-258705EA6131}"/>
              </a:ext>
            </a:extLst>
          </p:cNvPr>
          <p:cNvSpPr/>
          <p:nvPr/>
        </p:nvSpPr>
        <p:spPr>
          <a:xfrm rot="5400000">
            <a:off x="9319157" y="5220611"/>
            <a:ext cx="276999" cy="218974"/>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93" name="TextBox 92">
            <a:extLst>
              <a:ext uri="{FF2B5EF4-FFF2-40B4-BE49-F238E27FC236}">
                <a16:creationId xmlns:a16="http://schemas.microsoft.com/office/drawing/2014/main" id="{079DE589-7161-49CD-99F3-D3B2D6EDF701}"/>
              </a:ext>
            </a:extLst>
          </p:cNvPr>
          <p:cNvSpPr txBox="1"/>
          <p:nvPr/>
        </p:nvSpPr>
        <p:spPr>
          <a:xfrm>
            <a:off x="9646672" y="5745701"/>
            <a:ext cx="1890217"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Model Execution </a:t>
            </a:r>
          </a:p>
        </p:txBody>
      </p:sp>
      <p:sp>
        <p:nvSpPr>
          <p:cNvPr id="97" name="TextBox 96">
            <a:extLst>
              <a:ext uri="{FF2B5EF4-FFF2-40B4-BE49-F238E27FC236}">
                <a16:creationId xmlns:a16="http://schemas.microsoft.com/office/drawing/2014/main" id="{FAA892A7-2932-4657-8220-9476E2B71F6B}"/>
              </a:ext>
            </a:extLst>
          </p:cNvPr>
          <p:cNvSpPr txBox="1"/>
          <p:nvPr/>
        </p:nvSpPr>
        <p:spPr>
          <a:xfrm>
            <a:off x="4109903" y="1042583"/>
            <a:ext cx="5110297" cy="338554"/>
          </a:xfrm>
          <a:prstGeom prst="rect">
            <a:avLst/>
          </a:prstGeom>
          <a:solidFill>
            <a:srgbClr val="800000"/>
          </a:solid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GB" sz="1600" b="1" i="0" u="none" strike="noStrike" kern="1200" cap="none" spc="0" normalizeH="0" baseline="0" noProof="0">
                <a:ln>
                  <a:noFill/>
                </a:ln>
                <a:solidFill>
                  <a:prstClr val="white"/>
                </a:solidFill>
                <a:effectLst/>
                <a:uLnTx/>
                <a:uFillTx/>
                <a:latin typeface="+mj-lt"/>
                <a:cs typeface="Calibri" panose="020F0502020204030204" pitchFamily="34" charset="0"/>
              </a:rPr>
              <a:t>EDA &amp; FEATURE SELECTION</a:t>
            </a:r>
            <a:endParaRPr kumimoji="0" lang="en-US" sz="1600" b="1" i="0" u="none" strike="noStrike" kern="1200" cap="none" spc="0" normalizeH="0" baseline="0" noProof="0">
              <a:ln>
                <a:noFill/>
              </a:ln>
              <a:solidFill>
                <a:prstClr val="white"/>
              </a:solidFill>
              <a:effectLst/>
              <a:uLnTx/>
              <a:uFillTx/>
              <a:latin typeface="+mj-lt"/>
              <a:cs typeface="Calibri" panose="020F0502020204030204" pitchFamily="34" charset="0"/>
            </a:endParaRPr>
          </a:p>
        </p:txBody>
      </p:sp>
      <p:sp>
        <p:nvSpPr>
          <p:cNvPr id="102" name="Isosceles Triangle 101">
            <a:extLst>
              <a:ext uri="{FF2B5EF4-FFF2-40B4-BE49-F238E27FC236}">
                <a16:creationId xmlns:a16="http://schemas.microsoft.com/office/drawing/2014/main" id="{5635B05C-51A7-4CEF-853D-406ED0647AED}"/>
              </a:ext>
            </a:extLst>
          </p:cNvPr>
          <p:cNvSpPr/>
          <p:nvPr/>
        </p:nvSpPr>
        <p:spPr>
          <a:xfrm rot="5400000">
            <a:off x="6844484" y="5223932"/>
            <a:ext cx="276999" cy="218974"/>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sp>
        <p:nvSpPr>
          <p:cNvPr id="103" name="Oval 102">
            <a:extLst>
              <a:ext uri="{FF2B5EF4-FFF2-40B4-BE49-F238E27FC236}">
                <a16:creationId xmlns:a16="http://schemas.microsoft.com/office/drawing/2014/main" id="{251A68B8-7AD6-4A3C-A87E-F779F82409AB}"/>
              </a:ext>
            </a:extLst>
          </p:cNvPr>
          <p:cNvSpPr/>
          <p:nvPr/>
        </p:nvSpPr>
        <p:spPr bwMode="auto">
          <a:xfrm>
            <a:off x="4311496" y="2461175"/>
            <a:ext cx="1812886" cy="1735610"/>
          </a:xfrm>
          <a:prstGeom prst="ellipse">
            <a:avLst/>
          </a:prstGeom>
          <a:noFill/>
          <a:ln w="15875">
            <a:solidFill>
              <a:srgbClr val="4F6775"/>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pic>
        <p:nvPicPr>
          <p:cNvPr id="104" name="Graphic 103">
            <a:extLst>
              <a:ext uri="{FF2B5EF4-FFF2-40B4-BE49-F238E27FC236}">
                <a16:creationId xmlns:a16="http://schemas.microsoft.com/office/drawing/2014/main" id="{7758CCBB-040D-4C42-9F58-2F3E8B66DF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7747" y="2659237"/>
            <a:ext cx="1240384" cy="1178923"/>
          </a:xfrm>
          <a:prstGeom prst="rect">
            <a:avLst/>
          </a:prstGeom>
        </p:spPr>
      </p:pic>
      <p:pic>
        <p:nvPicPr>
          <p:cNvPr id="105" name="Graphic 104">
            <a:extLst>
              <a:ext uri="{FF2B5EF4-FFF2-40B4-BE49-F238E27FC236}">
                <a16:creationId xmlns:a16="http://schemas.microsoft.com/office/drawing/2014/main" id="{05FFDCB5-2BF4-4E4E-B50A-1A23544490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80302" y="2813967"/>
            <a:ext cx="934317" cy="897757"/>
          </a:xfrm>
          <a:prstGeom prst="rect">
            <a:avLst/>
          </a:prstGeom>
        </p:spPr>
      </p:pic>
      <p:sp>
        <p:nvSpPr>
          <p:cNvPr id="106" name="Oval 105">
            <a:extLst>
              <a:ext uri="{FF2B5EF4-FFF2-40B4-BE49-F238E27FC236}">
                <a16:creationId xmlns:a16="http://schemas.microsoft.com/office/drawing/2014/main" id="{EB99973A-F30F-4BDD-8F2D-DB8354F365AE}"/>
              </a:ext>
            </a:extLst>
          </p:cNvPr>
          <p:cNvSpPr/>
          <p:nvPr/>
        </p:nvSpPr>
        <p:spPr bwMode="auto">
          <a:xfrm>
            <a:off x="5008263" y="2353421"/>
            <a:ext cx="416620" cy="389247"/>
          </a:xfrm>
          <a:prstGeom prst="ellipse">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sp>
        <p:nvSpPr>
          <p:cNvPr id="107" name="Oval 106">
            <a:extLst>
              <a:ext uri="{FF2B5EF4-FFF2-40B4-BE49-F238E27FC236}">
                <a16:creationId xmlns:a16="http://schemas.microsoft.com/office/drawing/2014/main" id="{B7787871-56D5-4B45-A706-818A374C0FAF}"/>
              </a:ext>
            </a:extLst>
          </p:cNvPr>
          <p:cNvSpPr/>
          <p:nvPr/>
        </p:nvSpPr>
        <p:spPr bwMode="auto">
          <a:xfrm>
            <a:off x="5010932" y="3988096"/>
            <a:ext cx="413951" cy="374220"/>
          </a:xfrm>
          <a:prstGeom prst="ellipse">
            <a:avLst/>
          </a:prstGeom>
          <a:solidFill>
            <a:srgbClr val="718F9F"/>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sp>
        <p:nvSpPr>
          <p:cNvPr id="109" name="Oval 108">
            <a:extLst>
              <a:ext uri="{FF2B5EF4-FFF2-40B4-BE49-F238E27FC236}">
                <a16:creationId xmlns:a16="http://schemas.microsoft.com/office/drawing/2014/main" id="{A63AE94A-A28A-4618-B533-4A2308A97911}"/>
              </a:ext>
            </a:extLst>
          </p:cNvPr>
          <p:cNvSpPr/>
          <p:nvPr/>
        </p:nvSpPr>
        <p:spPr bwMode="auto">
          <a:xfrm>
            <a:off x="5679354" y="2710731"/>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sp>
        <p:nvSpPr>
          <p:cNvPr id="110" name="Oval 109">
            <a:extLst>
              <a:ext uri="{FF2B5EF4-FFF2-40B4-BE49-F238E27FC236}">
                <a16:creationId xmlns:a16="http://schemas.microsoft.com/office/drawing/2014/main" id="{2538E604-C7A7-4EEF-AD76-838A5DADDE43}"/>
              </a:ext>
            </a:extLst>
          </p:cNvPr>
          <p:cNvSpPr/>
          <p:nvPr/>
        </p:nvSpPr>
        <p:spPr bwMode="auto">
          <a:xfrm>
            <a:off x="5360408" y="2954867"/>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sp>
        <p:nvSpPr>
          <p:cNvPr id="115" name="Oval 114">
            <a:extLst>
              <a:ext uri="{FF2B5EF4-FFF2-40B4-BE49-F238E27FC236}">
                <a16:creationId xmlns:a16="http://schemas.microsoft.com/office/drawing/2014/main" id="{DBF2A3F0-2E70-4034-BE96-19FE8CA99540}"/>
              </a:ext>
            </a:extLst>
          </p:cNvPr>
          <p:cNvSpPr/>
          <p:nvPr/>
        </p:nvSpPr>
        <p:spPr bwMode="auto">
          <a:xfrm>
            <a:off x="5582119" y="3868259"/>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mj-lt"/>
              <a:ea typeface="+mn-ea"/>
              <a:cs typeface="Segoe UI" panose="020B0502040204020203" pitchFamily="34" charset="0"/>
            </a:endParaRPr>
          </a:p>
        </p:txBody>
      </p:sp>
      <p:pic>
        <p:nvPicPr>
          <p:cNvPr id="116" name="Graphic 115">
            <a:extLst>
              <a:ext uri="{FF2B5EF4-FFF2-40B4-BE49-F238E27FC236}">
                <a16:creationId xmlns:a16="http://schemas.microsoft.com/office/drawing/2014/main" id="{B82F1CAD-2562-40BB-B2B8-A7B23802AD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80908" y="4061980"/>
            <a:ext cx="282474" cy="216563"/>
          </a:xfrm>
          <a:prstGeom prst="rect">
            <a:avLst/>
          </a:prstGeom>
        </p:spPr>
      </p:pic>
      <p:pic>
        <p:nvPicPr>
          <p:cNvPr id="117" name="Graphic 116">
            <a:extLst>
              <a:ext uri="{FF2B5EF4-FFF2-40B4-BE49-F238E27FC236}">
                <a16:creationId xmlns:a16="http://schemas.microsoft.com/office/drawing/2014/main" id="{9D89D397-B9A4-4CBA-84EC-ABA5203F2C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7339" y="2389030"/>
            <a:ext cx="278468" cy="278468"/>
          </a:xfrm>
          <a:prstGeom prst="rect">
            <a:avLst/>
          </a:prstGeom>
        </p:spPr>
      </p:pic>
      <p:sp>
        <p:nvSpPr>
          <p:cNvPr id="135" name="Title 2">
            <a:extLst>
              <a:ext uri="{FF2B5EF4-FFF2-40B4-BE49-F238E27FC236}">
                <a16:creationId xmlns:a16="http://schemas.microsoft.com/office/drawing/2014/main" id="{7150A04E-B7B0-4639-9A20-CA24A10209AF}"/>
              </a:ext>
            </a:extLst>
          </p:cNvPr>
          <p:cNvSpPr txBox="1">
            <a:spLocks/>
          </p:cNvSpPr>
          <p:nvPr/>
        </p:nvSpPr>
        <p:spPr>
          <a:xfrm>
            <a:off x="168836" y="227718"/>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effectLst/>
                <a:uLnTx/>
                <a:uFillTx/>
                <a:latin typeface="+mj-lt"/>
                <a:cs typeface="Calibri" panose="020F0502020204030204" pitchFamily="34" charset="0"/>
              </a:rPr>
              <a:t>DETAIL VIEW | </a:t>
            </a:r>
            <a:r>
              <a:rPr lang="en-GB" sz="1800" dirty="0">
                <a:latin typeface="+mj-lt"/>
                <a:cs typeface="Calibri" panose="020F0502020204030204" pitchFamily="34" charset="0"/>
              </a:rPr>
              <a:t>Feature Selection and Model Execution</a:t>
            </a:r>
            <a:endParaRPr kumimoji="0" lang="en-US" sz="1800" b="1" i="0" u="none" strike="noStrike" kern="1200" cap="none" spc="0" normalizeH="0" baseline="0" noProof="0" dirty="0">
              <a:ln>
                <a:noFill/>
              </a:ln>
              <a:effectLst/>
              <a:uLnTx/>
              <a:uFillTx/>
              <a:latin typeface="+mj-lt"/>
              <a:cs typeface="Calibri" panose="020F0502020204030204" pitchFamily="34" charset="0"/>
            </a:endParaRPr>
          </a:p>
        </p:txBody>
      </p:sp>
      <p:sp>
        <p:nvSpPr>
          <p:cNvPr id="139" name="TextBox 138">
            <a:extLst>
              <a:ext uri="{FF2B5EF4-FFF2-40B4-BE49-F238E27FC236}">
                <a16:creationId xmlns:a16="http://schemas.microsoft.com/office/drawing/2014/main" id="{7A7D2254-78B4-4A17-9E82-4978549B5D43}"/>
              </a:ext>
            </a:extLst>
          </p:cNvPr>
          <p:cNvSpPr txBox="1"/>
          <p:nvPr/>
        </p:nvSpPr>
        <p:spPr>
          <a:xfrm>
            <a:off x="3594886" y="1604128"/>
            <a:ext cx="2356349" cy="584775"/>
          </a:xfrm>
          <a:prstGeom prst="rect">
            <a:avLst/>
          </a:prstGeom>
          <a:noFill/>
        </p:spPr>
        <p:txBody>
          <a:bodyPr wrap="square" rtlCol="0">
            <a:spAutoFit/>
          </a:bodyPr>
          <a:lstStyle/>
          <a:p>
            <a:pPr marL="0" marR="0" lvl="0" indent="0" algn="r" defTabSz="1270113" rtl="0" eaLnBrk="1" fontAlgn="auto" latinLnBrk="0" hangingPunct="1">
              <a:lnSpc>
                <a:spcPct val="100000"/>
              </a:lnSpc>
              <a:spcBef>
                <a:spcPts val="0"/>
              </a:spcBef>
              <a:spcAft>
                <a:spcPts val="0"/>
              </a:spcAft>
              <a:buClrTx/>
              <a:buSzTx/>
              <a:buFont typeface="Webdings" pitchFamily="18" charset="2"/>
              <a:buNone/>
              <a:tabLst/>
              <a:defRPr/>
            </a:pPr>
            <a:r>
              <a:rPr kumimoji="0" lang="en-GB" sz="1600" b="1" i="0" u="none" strike="noStrike" kern="1200" cap="none" spc="0" normalizeH="0" baseline="0" noProof="0" dirty="0">
                <a:ln>
                  <a:noFill/>
                </a:ln>
                <a:solidFill>
                  <a:srgbClr val="525252"/>
                </a:solidFill>
                <a:effectLst/>
                <a:uLnTx/>
                <a:uFillTx/>
                <a:latin typeface="+mj-lt"/>
                <a:cs typeface="Calibri" panose="020F0502020204030204" pitchFamily="34" charset="0"/>
              </a:rPr>
              <a:t>EDA &amp; FEATURE SELECTION</a:t>
            </a:r>
            <a:endParaRPr kumimoji="0" lang="en-US" sz="1600" b="1" i="0" u="none" strike="noStrike" kern="1200" cap="none" spc="0" normalizeH="0" baseline="0" noProof="0" dirty="0">
              <a:ln>
                <a:noFill/>
              </a:ln>
              <a:solidFill>
                <a:srgbClr val="525252"/>
              </a:solidFill>
              <a:effectLst/>
              <a:uLnTx/>
              <a:uFillTx/>
              <a:latin typeface="+mj-lt"/>
              <a:cs typeface="Calibri" panose="020F0502020204030204" pitchFamily="34" charset="0"/>
            </a:endParaRPr>
          </a:p>
        </p:txBody>
      </p:sp>
      <p:sp>
        <p:nvSpPr>
          <p:cNvPr id="3" name="Oval 2">
            <a:extLst>
              <a:ext uri="{FF2B5EF4-FFF2-40B4-BE49-F238E27FC236}">
                <a16:creationId xmlns:a16="http://schemas.microsoft.com/office/drawing/2014/main" id="{FC7AFA8F-E6C6-CBBE-22FF-DF00216704AF}"/>
              </a:ext>
            </a:extLst>
          </p:cNvPr>
          <p:cNvSpPr/>
          <p:nvPr/>
        </p:nvSpPr>
        <p:spPr>
          <a:xfrm>
            <a:off x="10259248" y="5027145"/>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mj-lt"/>
              <a:ea typeface="+mn-ea"/>
              <a:cs typeface="Segoe UI" panose="020B0502040204020203" pitchFamily="34" charset="0"/>
            </a:endParaRPr>
          </a:p>
        </p:txBody>
      </p:sp>
      <p:pic>
        <p:nvPicPr>
          <p:cNvPr id="19" name="Graphic 18" descr="Database outline">
            <a:extLst>
              <a:ext uri="{FF2B5EF4-FFF2-40B4-BE49-F238E27FC236}">
                <a16:creationId xmlns:a16="http://schemas.microsoft.com/office/drawing/2014/main" id="{A815670D-FDBF-6C4B-AB91-A32CCA9B85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4687" y="5042426"/>
            <a:ext cx="540949" cy="540949"/>
          </a:xfrm>
          <a:prstGeom prst="rect">
            <a:avLst/>
          </a:prstGeom>
        </p:spPr>
      </p:pic>
      <p:pic>
        <p:nvPicPr>
          <p:cNvPr id="20" name="Graphic 19" descr="Database with solid fill">
            <a:extLst>
              <a:ext uri="{FF2B5EF4-FFF2-40B4-BE49-F238E27FC236}">
                <a16:creationId xmlns:a16="http://schemas.microsoft.com/office/drawing/2014/main" id="{254FE014-659B-0FA2-035C-9B49F95359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6530" y="5057967"/>
            <a:ext cx="544262" cy="544262"/>
          </a:xfrm>
          <a:prstGeom prst="rect">
            <a:avLst/>
          </a:prstGeom>
        </p:spPr>
      </p:pic>
      <p:pic>
        <p:nvPicPr>
          <p:cNvPr id="1028" name="Picture 4" descr="Outliers Icons - Download Free Vector Icons | Noun Project">
            <a:extLst>
              <a:ext uri="{FF2B5EF4-FFF2-40B4-BE49-F238E27FC236}">
                <a16:creationId xmlns:a16="http://schemas.microsoft.com/office/drawing/2014/main" id="{99152AD9-3D69-EF84-56F3-E99C726D2DC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12170" y="5040028"/>
            <a:ext cx="587265" cy="5872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28">
            <a:extLst>
              <a:ext uri="{FF2B5EF4-FFF2-40B4-BE49-F238E27FC236}">
                <a16:creationId xmlns:a16="http://schemas.microsoft.com/office/drawing/2014/main" id="{E80B072A-ED20-EE43-E222-B714F5004E60}"/>
              </a:ext>
            </a:extLst>
          </p:cNvPr>
          <p:cNvSpPr>
            <a:spLocks noEditPoints="1"/>
          </p:cNvSpPr>
          <p:nvPr/>
        </p:nvSpPr>
        <p:spPr bwMode="auto">
          <a:xfrm>
            <a:off x="10396873" y="5156520"/>
            <a:ext cx="389817" cy="396702"/>
          </a:xfrm>
          <a:custGeom>
            <a:avLst/>
            <a:gdLst>
              <a:gd name="T0" fmla="*/ 2152 w 2296"/>
              <a:gd name="T1" fmla="*/ 1826 h 2409"/>
              <a:gd name="T2" fmla="*/ 2152 w 2296"/>
              <a:gd name="T3" fmla="*/ 1826 h 2409"/>
              <a:gd name="T4" fmla="*/ 1209 w 2296"/>
              <a:gd name="T5" fmla="*/ 2244 h 2409"/>
              <a:gd name="T6" fmla="*/ 1209 w 2296"/>
              <a:gd name="T7" fmla="*/ 1087 h 2409"/>
              <a:gd name="T8" fmla="*/ 2152 w 2296"/>
              <a:gd name="T9" fmla="*/ 666 h 2409"/>
              <a:gd name="T10" fmla="*/ 2152 w 2296"/>
              <a:gd name="T11" fmla="*/ 1826 h 2409"/>
              <a:gd name="T12" fmla="*/ 1145 w 2296"/>
              <a:gd name="T13" fmla="*/ 961 h 2409"/>
              <a:gd name="T14" fmla="*/ 1145 w 2296"/>
              <a:gd name="T15" fmla="*/ 961 h 2409"/>
              <a:gd name="T16" fmla="*/ 233 w 2296"/>
              <a:gd name="T17" fmla="*/ 558 h 2409"/>
              <a:gd name="T18" fmla="*/ 1150 w 2296"/>
              <a:gd name="T19" fmla="*/ 150 h 2409"/>
              <a:gd name="T20" fmla="*/ 2063 w 2296"/>
              <a:gd name="T21" fmla="*/ 552 h 2409"/>
              <a:gd name="T22" fmla="*/ 1145 w 2296"/>
              <a:gd name="T23" fmla="*/ 961 h 2409"/>
              <a:gd name="T24" fmla="*/ 1078 w 2296"/>
              <a:gd name="T25" fmla="*/ 2244 h 2409"/>
              <a:gd name="T26" fmla="*/ 1078 w 2296"/>
              <a:gd name="T27" fmla="*/ 2244 h 2409"/>
              <a:gd name="T28" fmla="*/ 143 w 2296"/>
              <a:gd name="T29" fmla="*/ 1829 h 2409"/>
              <a:gd name="T30" fmla="*/ 143 w 2296"/>
              <a:gd name="T31" fmla="*/ 672 h 2409"/>
              <a:gd name="T32" fmla="*/ 1078 w 2296"/>
              <a:gd name="T33" fmla="*/ 1087 h 2409"/>
              <a:gd name="T34" fmla="*/ 1078 w 2296"/>
              <a:gd name="T35" fmla="*/ 2244 h 2409"/>
              <a:gd name="T36" fmla="*/ 2233 w 2296"/>
              <a:gd name="T37" fmla="*/ 474 h 2409"/>
              <a:gd name="T38" fmla="*/ 2233 w 2296"/>
              <a:gd name="T39" fmla="*/ 474 h 2409"/>
              <a:gd name="T40" fmla="*/ 1193 w 2296"/>
              <a:gd name="T41" fmla="*/ 14 h 2409"/>
              <a:gd name="T42" fmla="*/ 1111 w 2296"/>
              <a:gd name="T43" fmla="*/ 14 h 2409"/>
              <a:gd name="T44" fmla="*/ 62 w 2296"/>
              <a:gd name="T45" fmla="*/ 477 h 2409"/>
              <a:gd name="T46" fmla="*/ 0 w 2296"/>
              <a:gd name="T47" fmla="*/ 571 h 2409"/>
              <a:gd name="T48" fmla="*/ 0 w 2296"/>
              <a:gd name="T49" fmla="*/ 1844 h 2409"/>
              <a:gd name="T50" fmla="*/ 62 w 2296"/>
              <a:gd name="T51" fmla="*/ 1937 h 2409"/>
              <a:gd name="T52" fmla="*/ 1102 w 2296"/>
              <a:gd name="T53" fmla="*/ 2398 h 2409"/>
              <a:gd name="T54" fmla="*/ 1185 w 2296"/>
              <a:gd name="T55" fmla="*/ 2398 h 2409"/>
              <a:gd name="T56" fmla="*/ 2233 w 2296"/>
              <a:gd name="T57" fmla="*/ 1932 h 2409"/>
              <a:gd name="T58" fmla="*/ 2296 w 2296"/>
              <a:gd name="T59" fmla="*/ 1841 h 2409"/>
              <a:gd name="T60" fmla="*/ 2296 w 2296"/>
              <a:gd name="T61" fmla="*/ 565 h 2409"/>
              <a:gd name="T62" fmla="*/ 2233 w 2296"/>
              <a:gd name="T63" fmla="*/ 4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96" h="2409">
                <a:moveTo>
                  <a:pt x="2152" y="1826"/>
                </a:moveTo>
                <a:lnTo>
                  <a:pt x="2152" y="1826"/>
                </a:lnTo>
                <a:lnTo>
                  <a:pt x="1209" y="2244"/>
                </a:lnTo>
                <a:lnTo>
                  <a:pt x="1209" y="1087"/>
                </a:lnTo>
                <a:lnTo>
                  <a:pt x="2152" y="666"/>
                </a:lnTo>
                <a:lnTo>
                  <a:pt x="2152" y="1826"/>
                </a:lnTo>
                <a:close/>
                <a:moveTo>
                  <a:pt x="1145" y="961"/>
                </a:moveTo>
                <a:lnTo>
                  <a:pt x="1145" y="961"/>
                </a:lnTo>
                <a:lnTo>
                  <a:pt x="233" y="558"/>
                </a:lnTo>
                <a:lnTo>
                  <a:pt x="1150" y="150"/>
                </a:lnTo>
                <a:lnTo>
                  <a:pt x="2063" y="552"/>
                </a:lnTo>
                <a:lnTo>
                  <a:pt x="1145" y="961"/>
                </a:lnTo>
                <a:close/>
                <a:moveTo>
                  <a:pt x="1078" y="2244"/>
                </a:moveTo>
                <a:lnTo>
                  <a:pt x="1078" y="2244"/>
                </a:lnTo>
                <a:lnTo>
                  <a:pt x="143" y="1829"/>
                </a:lnTo>
                <a:lnTo>
                  <a:pt x="143" y="672"/>
                </a:lnTo>
                <a:lnTo>
                  <a:pt x="1078" y="1087"/>
                </a:lnTo>
                <a:lnTo>
                  <a:pt x="1078" y="2244"/>
                </a:lnTo>
                <a:close/>
                <a:moveTo>
                  <a:pt x="2233" y="474"/>
                </a:moveTo>
                <a:lnTo>
                  <a:pt x="2233" y="474"/>
                </a:lnTo>
                <a:cubicBezTo>
                  <a:pt x="1194" y="13"/>
                  <a:pt x="1193" y="14"/>
                  <a:pt x="1193" y="14"/>
                </a:cubicBezTo>
                <a:cubicBezTo>
                  <a:pt x="1168" y="0"/>
                  <a:pt x="1136" y="0"/>
                  <a:pt x="1111" y="14"/>
                </a:cubicBezTo>
                <a:lnTo>
                  <a:pt x="62" y="477"/>
                </a:lnTo>
                <a:cubicBezTo>
                  <a:pt x="27" y="492"/>
                  <a:pt x="0" y="527"/>
                  <a:pt x="0" y="571"/>
                </a:cubicBezTo>
                <a:lnTo>
                  <a:pt x="0" y="1844"/>
                </a:lnTo>
                <a:cubicBezTo>
                  <a:pt x="0" y="1884"/>
                  <a:pt x="25" y="1921"/>
                  <a:pt x="62" y="1937"/>
                </a:cubicBezTo>
                <a:lnTo>
                  <a:pt x="1102" y="2398"/>
                </a:lnTo>
                <a:cubicBezTo>
                  <a:pt x="1131" y="2409"/>
                  <a:pt x="1160" y="2409"/>
                  <a:pt x="1185" y="2398"/>
                </a:cubicBezTo>
                <a:lnTo>
                  <a:pt x="2233" y="1932"/>
                </a:lnTo>
                <a:cubicBezTo>
                  <a:pt x="2270" y="1918"/>
                  <a:pt x="2296" y="1881"/>
                  <a:pt x="2296" y="1841"/>
                </a:cubicBezTo>
                <a:lnTo>
                  <a:pt x="2296" y="565"/>
                </a:lnTo>
                <a:cubicBezTo>
                  <a:pt x="2296" y="533"/>
                  <a:pt x="2265" y="488"/>
                  <a:pt x="2233" y="474"/>
                </a:cubicBezTo>
                <a:close/>
              </a:path>
            </a:pathLst>
          </a:custGeom>
          <a:solidFill>
            <a:srgbClr val="800000"/>
          </a:solidFill>
          <a:ln w="0">
            <a:solidFill>
              <a:srgbClr val="800000"/>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mj-lt"/>
            </a:endParaRPr>
          </a:p>
        </p:txBody>
      </p:sp>
      <p:sp>
        <p:nvSpPr>
          <p:cNvPr id="4" name="TextBox 3">
            <a:extLst>
              <a:ext uri="{FF2B5EF4-FFF2-40B4-BE49-F238E27FC236}">
                <a16:creationId xmlns:a16="http://schemas.microsoft.com/office/drawing/2014/main" id="{47964E41-74DF-445C-99E2-544206CC7BB7}"/>
              </a:ext>
            </a:extLst>
          </p:cNvPr>
          <p:cNvSpPr txBox="1"/>
          <p:nvPr/>
        </p:nvSpPr>
        <p:spPr>
          <a:xfrm>
            <a:off x="9466946" y="1042584"/>
            <a:ext cx="2725054" cy="338554"/>
          </a:xfrm>
          <a:prstGeom prst="rect">
            <a:avLst/>
          </a:prstGeom>
          <a:solidFill>
            <a:srgbClr val="800000"/>
          </a:solidFill>
          <a:ln>
            <a:noFill/>
          </a:ln>
        </p:spPr>
        <p:txBody>
          <a:bodyPr wrap="square" rtlCol="0">
            <a:spAutoFit/>
          </a:bodyPr>
          <a:lstStyle/>
          <a:p>
            <a:pPr algn="ctr"/>
            <a:r>
              <a:rPr lang="en-GB" sz="1600" b="1" dirty="0">
                <a:solidFill>
                  <a:schemeClr val="bg1"/>
                </a:solidFill>
                <a:latin typeface="+mj-lt"/>
                <a:cs typeface="Calibri" panose="020F0502020204030204" pitchFamily="34" charset="0"/>
              </a:rPr>
              <a:t>IMPORTANT FEATURES</a:t>
            </a:r>
            <a:endParaRPr lang="en-US" sz="1600" b="1" dirty="0">
              <a:solidFill>
                <a:schemeClr val="bg1"/>
              </a:solidFill>
              <a:latin typeface="+mj-lt"/>
              <a:cs typeface="Calibri" panose="020F0502020204030204" pitchFamily="34" charset="0"/>
            </a:endParaRPr>
          </a:p>
        </p:txBody>
      </p:sp>
      <p:sp>
        <p:nvSpPr>
          <p:cNvPr id="6" name="Rectangle 5">
            <a:extLst>
              <a:ext uri="{FF2B5EF4-FFF2-40B4-BE49-F238E27FC236}">
                <a16:creationId xmlns:a16="http://schemas.microsoft.com/office/drawing/2014/main" id="{ACBF4BA0-B6BB-292A-F8D7-C5D046C5D3BC}"/>
              </a:ext>
            </a:extLst>
          </p:cNvPr>
          <p:cNvSpPr/>
          <p:nvPr/>
        </p:nvSpPr>
        <p:spPr bwMode="auto">
          <a:xfrm>
            <a:off x="9558019" y="1503130"/>
            <a:ext cx="2211310" cy="2560424"/>
          </a:xfrm>
          <a:prstGeom prst="rect">
            <a:avLst/>
          </a:prstGeom>
          <a:solidFill>
            <a:srgbClr val="D8CBCB"/>
          </a:solid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algn="just" defTabSz="914400" rtl="0" eaLnBrk="1" fontAlgn="base" latinLnBrk="0" hangingPunct="1">
              <a:spcBef>
                <a:spcPts val="0"/>
              </a:spcBef>
              <a:spcAft>
                <a:spcPct val="0"/>
              </a:spcAft>
              <a:buClrTx/>
              <a:buSzTx/>
              <a:tabLst/>
            </a:pPr>
            <a:endParaRPr lang="en-GB" sz="1200" dirty="0">
              <a:solidFill>
                <a:schemeClr val="tx1">
                  <a:lumMod val="50000"/>
                </a:schemeClr>
              </a:solidFill>
              <a:latin typeface="+mj-lt"/>
              <a:cs typeface="Times New Roman" panose="02020603050405020304" pitchFamily="18" charset="0"/>
            </a:endParaRP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Group Stage</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Practice Type</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Gender</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Age_idx</a:t>
            </a:r>
          </a:p>
          <a:p>
            <a:pPr marL="171450" indent="-171450" algn="just" eaLnBrk="1" hangingPunct="1">
              <a:spcBef>
                <a:spcPts val="0"/>
              </a:spcBef>
              <a:buClrTx/>
              <a:buFont typeface="Wingdings" panose="05000000000000000000" pitchFamily="2" charset="2"/>
              <a:buChar char="q"/>
            </a:pPr>
            <a:r>
              <a:rPr lang="en-GB" sz="1600" dirty="0">
                <a:solidFill>
                  <a:schemeClr val="accent6">
                    <a:lumMod val="50000"/>
                  </a:schemeClr>
                </a:solidFill>
                <a:latin typeface="+mj-lt"/>
                <a:cs typeface="Calibri" panose="020F0502020204030204" pitchFamily="34" charset="0"/>
              </a:rPr>
              <a:t>Biomarkers</a:t>
            </a:r>
          </a:p>
          <a:p>
            <a:pPr marL="171450" indent="-171450" algn="just" eaLnBrk="1" hangingPunct="1">
              <a:spcBef>
                <a:spcPts val="0"/>
              </a:spcBef>
              <a:buClrTx/>
              <a:buFont typeface="Wingdings" panose="05000000000000000000" pitchFamily="2" charset="2"/>
              <a:buChar char="q"/>
            </a:pPr>
            <a:r>
              <a:rPr lang="en-GB" sz="1600" dirty="0">
                <a:solidFill>
                  <a:schemeClr val="accent6">
                    <a:lumMod val="50000"/>
                  </a:schemeClr>
                </a:solidFill>
                <a:latin typeface="+mj-lt"/>
                <a:cs typeface="Calibri" panose="020F0502020204030204" pitchFamily="34" charset="0"/>
              </a:rPr>
              <a:t>Albumin</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Hematocrit</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Hemoglobin</a:t>
            </a:r>
          </a:p>
          <a:p>
            <a:pPr marL="171450" marR="0" indent="-171450" algn="just" defTabSz="914400" rtl="0" eaLnBrk="1" fontAlgn="base" latinLnBrk="0" hangingPunct="1">
              <a:spcBef>
                <a:spcPts val="0"/>
              </a:spcBef>
              <a:spcAft>
                <a:spcPct val="0"/>
              </a:spcAft>
              <a:buClrTx/>
              <a:buSzTx/>
              <a:buFont typeface="Wingdings" panose="05000000000000000000" pitchFamily="2" charset="2"/>
              <a:buChar char="q"/>
              <a:tabLst/>
            </a:pPr>
            <a:r>
              <a:rPr lang="en-GB" sz="1600" dirty="0">
                <a:solidFill>
                  <a:schemeClr val="accent6">
                    <a:lumMod val="50000"/>
                  </a:schemeClr>
                </a:solidFill>
                <a:latin typeface="+mj-lt"/>
                <a:cs typeface="Calibri" panose="020F0502020204030204" pitchFamily="34" charset="0"/>
              </a:rPr>
              <a:t>Urea Nitrogen</a:t>
            </a:r>
          </a:p>
          <a:p>
            <a:pPr marL="171450" marR="0" indent="-171450" algn="l" defTabSz="914400" rtl="0" eaLnBrk="1" fontAlgn="base" latinLnBrk="0" hangingPunct="1">
              <a:spcBef>
                <a:spcPts val="0"/>
              </a:spcBef>
              <a:spcAft>
                <a:spcPct val="0"/>
              </a:spcAft>
              <a:buClrTx/>
              <a:buSzTx/>
              <a:buFont typeface="Wingdings" panose="05000000000000000000" pitchFamily="2" charset="2"/>
              <a:buChar char="q"/>
              <a:tabLst/>
            </a:pPr>
            <a:endParaRPr lang="en-GB" sz="1600" dirty="0">
              <a:solidFill>
                <a:schemeClr val="accent6">
                  <a:lumMod val="50000"/>
                </a:schemeClr>
              </a:solidFill>
              <a:latin typeface="+mj-lt"/>
              <a:cs typeface="Calibri" panose="020F0502020204030204" pitchFamily="34" charset="0"/>
            </a:endParaRPr>
          </a:p>
          <a:p>
            <a:pPr marL="171450" marR="0" indent="-171450" algn="l" defTabSz="914400" rtl="0" eaLnBrk="1" fontAlgn="base" latinLnBrk="0" hangingPunct="1">
              <a:spcBef>
                <a:spcPts val="0"/>
              </a:spcBef>
              <a:spcAft>
                <a:spcPct val="0"/>
              </a:spcAft>
              <a:buClrTx/>
              <a:buSzTx/>
              <a:buFont typeface="Wingdings" panose="05000000000000000000" pitchFamily="2" charset="2"/>
              <a:buChar char="q"/>
              <a:tabLst/>
            </a:pPr>
            <a:endParaRPr lang="en-GB" sz="1600" dirty="0">
              <a:solidFill>
                <a:schemeClr val="accent6">
                  <a:lumMod val="50000"/>
                </a:schemeClr>
              </a:solidFill>
              <a:latin typeface="+mj-lt"/>
              <a:cs typeface="Calibri" panose="020F0502020204030204" pitchFamily="34" charset="0"/>
            </a:endParaRPr>
          </a:p>
          <a:p>
            <a:pPr marL="171450" marR="0" indent="-171450" algn="l" defTabSz="914400" rtl="0" eaLnBrk="1" fontAlgn="base" latinLnBrk="0" hangingPunct="1">
              <a:spcBef>
                <a:spcPts val="0"/>
              </a:spcBef>
              <a:spcAft>
                <a:spcPct val="0"/>
              </a:spcAft>
              <a:buClrTx/>
              <a:buSzTx/>
              <a:buFont typeface="Wingdings" panose="05000000000000000000" pitchFamily="2" charset="2"/>
              <a:buChar char="q"/>
              <a:tabLst/>
            </a:pPr>
            <a:endParaRPr lang="en-GB" sz="1600" dirty="0">
              <a:solidFill>
                <a:schemeClr val="accent6">
                  <a:lumMod val="50000"/>
                </a:schemeClr>
              </a:solidFill>
              <a:latin typeface="+mj-lt"/>
              <a:cs typeface="Calibri" panose="020F0502020204030204" pitchFamily="34" charset="0"/>
            </a:endParaRPr>
          </a:p>
          <a:p>
            <a:pPr marL="171450" marR="0" indent="-171450" algn="l" defTabSz="914400" rtl="0" eaLnBrk="1" fontAlgn="base" latinLnBrk="0" hangingPunct="1">
              <a:spcBef>
                <a:spcPts val="0"/>
              </a:spcBef>
              <a:spcAft>
                <a:spcPct val="0"/>
              </a:spcAft>
              <a:buClrTx/>
              <a:buSzTx/>
              <a:buFont typeface="Wingdings" panose="05000000000000000000" pitchFamily="2" charset="2"/>
              <a:buChar char="q"/>
              <a:tabLst/>
            </a:pPr>
            <a:endParaRPr lang="en-GB" sz="1600" dirty="0">
              <a:solidFill>
                <a:schemeClr val="accent6">
                  <a:lumMod val="50000"/>
                </a:schemeClr>
              </a:solidFill>
              <a:latin typeface="+mj-lt"/>
              <a:cs typeface="Calibri" panose="020F0502020204030204" pitchFamily="34" charset="0"/>
            </a:endParaRPr>
          </a:p>
          <a:p>
            <a:pPr marR="0" algn="l" defTabSz="914400" rtl="0" eaLnBrk="1" fontAlgn="base" latinLnBrk="0" hangingPunct="1">
              <a:spcBef>
                <a:spcPts val="0"/>
              </a:spcBef>
              <a:spcAft>
                <a:spcPct val="0"/>
              </a:spcAft>
              <a:buClrTx/>
              <a:buSzTx/>
              <a:tabLst/>
            </a:pPr>
            <a:r>
              <a:rPr lang="en-GB" sz="1200" dirty="0">
                <a:solidFill>
                  <a:schemeClr val="tx1"/>
                </a:solidFill>
                <a:latin typeface="+mj-lt"/>
              </a:rPr>
              <a:t> </a:t>
            </a:r>
          </a:p>
          <a:p>
            <a:pPr marR="0" algn="l" defTabSz="914400" rtl="0" eaLnBrk="1" fontAlgn="base" latinLnBrk="0" hangingPunct="1">
              <a:spcBef>
                <a:spcPts val="0"/>
              </a:spcBef>
              <a:spcAft>
                <a:spcPct val="0"/>
              </a:spcAft>
              <a:buClrTx/>
              <a:buSzTx/>
              <a:tabLst/>
            </a:pPr>
            <a:endParaRPr lang="en-GB" sz="1200" dirty="0">
              <a:solidFill>
                <a:schemeClr val="tx1"/>
              </a:solidFill>
              <a:highlight>
                <a:srgbClr val="FFFF00"/>
              </a:highlight>
              <a:latin typeface="+mj-lt"/>
            </a:endParaRPr>
          </a:p>
          <a:p>
            <a:pPr marL="171450" marR="0" indent="-171450" algn="l" defTabSz="914400" rtl="0" eaLnBrk="1" fontAlgn="base" latinLnBrk="0" hangingPunct="1">
              <a:spcBef>
                <a:spcPts val="0"/>
              </a:spcBef>
              <a:spcAft>
                <a:spcPct val="0"/>
              </a:spcAft>
              <a:buClrTx/>
              <a:buSzTx/>
              <a:buFont typeface="Arial" panose="020B0604020202020204" pitchFamily="34" charset="0"/>
              <a:buChar char="•"/>
              <a:tabLst/>
            </a:pPr>
            <a:endParaRPr lang="en-GB" sz="1200" dirty="0">
              <a:solidFill>
                <a:schemeClr val="tx1"/>
              </a:solidFill>
              <a:latin typeface="+mj-lt"/>
            </a:endParaRPr>
          </a:p>
        </p:txBody>
      </p:sp>
      <p:pic>
        <p:nvPicPr>
          <p:cNvPr id="1026" name="Picture 2" descr="Feature selection ">
            <a:extLst>
              <a:ext uri="{FF2B5EF4-FFF2-40B4-BE49-F238E27FC236}">
                <a16:creationId xmlns:a16="http://schemas.microsoft.com/office/drawing/2014/main" id="{A8463A31-09C4-048B-EDC9-469EBF37321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6928" y="5191598"/>
            <a:ext cx="347993" cy="347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997FDB3-20E3-870E-F008-D629BEF76774}"/>
              </a:ext>
            </a:extLst>
          </p:cNvPr>
          <p:cNvSpPr/>
          <p:nvPr/>
        </p:nvSpPr>
        <p:spPr bwMode="auto">
          <a:xfrm>
            <a:off x="371103" y="1644916"/>
            <a:ext cx="1907402" cy="751946"/>
          </a:xfrm>
          <a:prstGeom prst="rect">
            <a:avLst/>
          </a:prstGeom>
          <a:ln>
            <a:solidFill>
              <a:srgbClr val="8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000000"/>
              </a:solidFill>
              <a:effectLst/>
              <a:uLnTx/>
              <a:uFillTx/>
              <a:latin typeface="+mj-lt"/>
              <a:ea typeface="+mn-ea"/>
              <a:cs typeface="+mn-cs"/>
            </a:endParaRPr>
          </a:p>
        </p:txBody>
      </p:sp>
      <p:cxnSp>
        <p:nvCxnSpPr>
          <p:cNvPr id="10" name="Connector: Elbow 9">
            <a:extLst>
              <a:ext uri="{FF2B5EF4-FFF2-40B4-BE49-F238E27FC236}">
                <a16:creationId xmlns:a16="http://schemas.microsoft.com/office/drawing/2014/main" id="{3523CC2F-92D7-9062-D79A-FE660F808CA6}"/>
              </a:ext>
            </a:extLst>
          </p:cNvPr>
          <p:cNvCxnSpPr>
            <a:cxnSpLocks/>
            <a:endCxn id="30" idx="6"/>
          </p:cNvCxnSpPr>
          <p:nvPr/>
        </p:nvCxnSpPr>
        <p:spPr>
          <a:xfrm rot="5400000" flipH="1" flipV="1">
            <a:off x="1796996" y="2984002"/>
            <a:ext cx="509580" cy="505230"/>
          </a:xfrm>
          <a:prstGeom prst="bentConnector4">
            <a:avLst>
              <a:gd name="adj1" fmla="val -1236"/>
              <a:gd name="adj2" fmla="val 106703"/>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sp>
        <p:nvSpPr>
          <p:cNvPr id="11" name="Rectangle 10">
            <a:extLst>
              <a:ext uri="{FF2B5EF4-FFF2-40B4-BE49-F238E27FC236}">
                <a16:creationId xmlns:a16="http://schemas.microsoft.com/office/drawing/2014/main" id="{1277278F-6918-23EF-61B0-15EB22578169}"/>
              </a:ext>
            </a:extLst>
          </p:cNvPr>
          <p:cNvSpPr>
            <a:spLocks noChangeArrowheads="1"/>
          </p:cNvSpPr>
          <p:nvPr/>
        </p:nvSpPr>
        <p:spPr bwMode="auto">
          <a:xfrm>
            <a:off x="501516" y="2776334"/>
            <a:ext cx="1366924" cy="424066"/>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mj-lt"/>
                <a:ea typeface="等线" panose="02010600030101010101" pitchFamily="2" charset="-122"/>
                <a:cs typeface="Calibri" panose="020F0502020204030204" pitchFamily="34" charset="0"/>
              </a:rPr>
              <a:t>Demographics</a:t>
            </a:r>
            <a:endPar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endParaRPr>
          </a:p>
        </p:txBody>
      </p:sp>
      <p:sp>
        <p:nvSpPr>
          <p:cNvPr id="18" name="Rectangle 17">
            <a:extLst>
              <a:ext uri="{FF2B5EF4-FFF2-40B4-BE49-F238E27FC236}">
                <a16:creationId xmlns:a16="http://schemas.microsoft.com/office/drawing/2014/main" id="{099409D0-03CC-AF5B-1961-B4F3DB9E94D0}"/>
              </a:ext>
            </a:extLst>
          </p:cNvPr>
          <p:cNvSpPr>
            <a:spLocks noChangeArrowheads="1"/>
          </p:cNvSpPr>
          <p:nvPr/>
        </p:nvSpPr>
        <p:spPr bwMode="auto">
          <a:xfrm>
            <a:off x="2807775" y="2289011"/>
            <a:ext cx="1234993" cy="322918"/>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mj-lt"/>
                <a:ea typeface="等线" panose="02010600030101010101" pitchFamily="2" charset="-122"/>
                <a:cs typeface="Calibri" panose="020F0502020204030204" pitchFamily="34" charset="0"/>
              </a:rPr>
              <a:t>Merged Data</a:t>
            </a:r>
          </a:p>
        </p:txBody>
      </p:sp>
      <p:sp>
        <p:nvSpPr>
          <p:cNvPr id="21" name="TextBox 20">
            <a:extLst>
              <a:ext uri="{FF2B5EF4-FFF2-40B4-BE49-F238E27FC236}">
                <a16:creationId xmlns:a16="http://schemas.microsoft.com/office/drawing/2014/main" id="{32F5DAAD-C710-5C9F-98D3-8FA18AF1F58F}"/>
              </a:ext>
            </a:extLst>
          </p:cNvPr>
          <p:cNvSpPr txBox="1"/>
          <p:nvPr/>
        </p:nvSpPr>
        <p:spPr>
          <a:xfrm>
            <a:off x="433332" y="1665127"/>
            <a:ext cx="1757906" cy="738664"/>
          </a:xfrm>
          <a:prstGeom prst="rect">
            <a:avLst/>
          </a:prstGeom>
          <a:noFill/>
          <a:ln>
            <a:noFill/>
          </a:ln>
        </p:spPr>
        <p:txBody>
          <a:bodyPr wrap="square" rtlCol="0">
            <a:spAutoFit/>
          </a:bodyPr>
          <a:lstStyle/>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0" i="0" u="none" strike="noStrike" kern="0" cap="none" spc="0" normalizeH="0" baseline="0" noProof="0" dirty="0">
                <a:ln>
                  <a:noFill/>
                </a:ln>
                <a:solidFill>
                  <a:srgbClr val="000000"/>
                </a:solidFill>
                <a:effectLst/>
                <a:uLnTx/>
                <a:uFillTx/>
                <a:latin typeface="+mj-lt"/>
                <a:cs typeface="Calibri" panose="020F0502020204030204" pitchFamily="34" charset="0"/>
              </a:rPr>
              <a:t>Problem definition and hypothesis construction</a:t>
            </a:r>
          </a:p>
        </p:txBody>
      </p:sp>
      <p:cxnSp>
        <p:nvCxnSpPr>
          <p:cNvPr id="22" name="Connector: Elbow 21">
            <a:extLst>
              <a:ext uri="{FF2B5EF4-FFF2-40B4-BE49-F238E27FC236}">
                <a16:creationId xmlns:a16="http://schemas.microsoft.com/office/drawing/2014/main" id="{336DCA8C-C9D6-44B2-1358-AE65E5E00174}"/>
              </a:ext>
            </a:extLst>
          </p:cNvPr>
          <p:cNvCxnSpPr>
            <a:cxnSpLocks/>
            <a:stCxn id="11" idx="3"/>
          </p:cNvCxnSpPr>
          <p:nvPr/>
        </p:nvCxnSpPr>
        <p:spPr>
          <a:xfrm flipV="1">
            <a:off x="1868440" y="2430427"/>
            <a:ext cx="939335" cy="557940"/>
          </a:xfrm>
          <a:prstGeom prst="bentConnector3">
            <a:avLst/>
          </a:prstGeom>
          <a:ln>
            <a:solidFill>
              <a:srgbClr val="800000"/>
            </a:solidFill>
            <a:tailEnd type="triangle"/>
          </a:ln>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id="{64BF17A4-3012-E83A-C951-429B6C364934}"/>
              </a:ext>
            </a:extLst>
          </p:cNvPr>
          <p:cNvSpPr txBox="1"/>
          <p:nvPr/>
        </p:nvSpPr>
        <p:spPr>
          <a:xfrm>
            <a:off x="2637371" y="2662715"/>
            <a:ext cx="1583728" cy="1569660"/>
          </a:xfrm>
          <a:prstGeom prst="rect">
            <a:avLst/>
          </a:prstGeom>
          <a:noFill/>
          <a:ln>
            <a:solidFill>
              <a:srgbClr val="B5B5B5"/>
            </a:solidFill>
          </a:ln>
        </p:spPr>
        <p:txBody>
          <a:bodyPr wrap="square" rtlCol="0">
            <a:spAutoFit/>
          </a:bodyPr>
          <a:lstStyle/>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GB" sz="1600" b="0" i="0" u="none" strike="noStrike" kern="1200" cap="none" spc="0" normalizeH="0" baseline="0" noProof="0" dirty="0">
                <a:ln>
                  <a:noFill/>
                </a:ln>
                <a:solidFill>
                  <a:srgbClr val="000000"/>
                </a:solidFill>
                <a:effectLst/>
                <a:uLnTx/>
                <a:uFillTx/>
                <a:latin typeface="+mj-lt"/>
                <a:cs typeface="Calibri" panose="020F0502020204030204" pitchFamily="34" charset="0"/>
              </a:rPr>
              <a:t>Analy</a:t>
            </a:r>
            <a:r>
              <a:rPr lang="en-GB" sz="1600" dirty="0">
                <a:solidFill>
                  <a:srgbClr val="000000"/>
                </a:solidFill>
                <a:latin typeface="+mj-lt"/>
                <a:cs typeface="Calibri" panose="020F0502020204030204" pitchFamily="34" charset="0"/>
              </a:rPr>
              <a:t>zing</a:t>
            </a:r>
            <a:r>
              <a:rPr kumimoji="0" lang="en-GB" sz="1600" b="0" i="0" u="none" strike="noStrike" kern="1200" cap="none" spc="0" normalizeH="0" baseline="0" noProof="0" dirty="0">
                <a:ln>
                  <a:noFill/>
                </a:ln>
                <a:solidFill>
                  <a:srgbClr val="000000"/>
                </a:solidFill>
                <a:effectLst/>
                <a:uLnTx/>
                <a:uFillTx/>
                <a:latin typeface="+mj-lt"/>
                <a:cs typeface="Calibri" panose="020F0502020204030204" pitchFamily="34" charset="0"/>
              </a:rPr>
              <a:t> the relevant data as features which can be used to test our hypothesis </a:t>
            </a:r>
            <a:endParaRPr kumimoji="0" lang="en-US" sz="1600" b="0" i="0" u="none" strike="noStrike" kern="1200" cap="none" spc="0" normalizeH="0" baseline="0" noProof="0" dirty="0">
              <a:ln>
                <a:noFill/>
              </a:ln>
              <a:solidFill>
                <a:srgbClr val="000000"/>
              </a:solidFill>
              <a:effectLst/>
              <a:uLnTx/>
              <a:uFillTx/>
              <a:latin typeface="+mj-lt"/>
              <a:cs typeface="Calibri" panose="020F0502020204030204" pitchFamily="34" charset="0"/>
            </a:endParaRPr>
          </a:p>
        </p:txBody>
      </p:sp>
      <p:cxnSp>
        <p:nvCxnSpPr>
          <p:cNvPr id="25" name="Straight Arrow Connector 24">
            <a:extLst>
              <a:ext uri="{FF2B5EF4-FFF2-40B4-BE49-F238E27FC236}">
                <a16:creationId xmlns:a16="http://schemas.microsoft.com/office/drawing/2014/main" id="{828AB116-A558-96D4-06E9-894C32E6D51D}"/>
              </a:ext>
            </a:extLst>
          </p:cNvPr>
          <p:cNvCxnSpPr>
            <a:cxnSpLocks/>
          </p:cNvCxnSpPr>
          <p:nvPr/>
        </p:nvCxnSpPr>
        <p:spPr>
          <a:xfrm>
            <a:off x="1264681" y="2467814"/>
            <a:ext cx="0" cy="2852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Connector: Elbow 25">
            <a:extLst>
              <a:ext uri="{FF2B5EF4-FFF2-40B4-BE49-F238E27FC236}">
                <a16:creationId xmlns:a16="http://schemas.microsoft.com/office/drawing/2014/main" id="{9320A09C-C89B-E748-DCAB-036B44D16DA7}"/>
              </a:ext>
            </a:extLst>
          </p:cNvPr>
          <p:cNvCxnSpPr>
            <a:cxnSpLocks/>
            <a:stCxn id="42" idx="3"/>
          </p:cNvCxnSpPr>
          <p:nvPr/>
        </p:nvCxnSpPr>
        <p:spPr>
          <a:xfrm flipV="1">
            <a:off x="1875371" y="2447648"/>
            <a:ext cx="588349" cy="1569843"/>
          </a:xfrm>
          <a:prstGeom prst="bentConnector2">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cxnSp>
        <p:nvCxnSpPr>
          <p:cNvPr id="28" name="Connector: Elbow 27">
            <a:extLst>
              <a:ext uri="{FF2B5EF4-FFF2-40B4-BE49-F238E27FC236}">
                <a16:creationId xmlns:a16="http://schemas.microsoft.com/office/drawing/2014/main" id="{4DEA230D-B20A-9810-EA5B-0328AEDB946B}"/>
              </a:ext>
            </a:extLst>
          </p:cNvPr>
          <p:cNvCxnSpPr>
            <a:cxnSpLocks/>
            <a:stCxn id="43" idx="3"/>
          </p:cNvCxnSpPr>
          <p:nvPr/>
        </p:nvCxnSpPr>
        <p:spPr>
          <a:xfrm flipV="1">
            <a:off x="1875371" y="3996015"/>
            <a:ext cx="588286" cy="620451"/>
          </a:xfrm>
          <a:prstGeom prst="bentConnector2">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sp>
        <p:nvSpPr>
          <p:cNvPr id="29" name="Oval 28">
            <a:extLst>
              <a:ext uri="{FF2B5EF4-FFF2-40B4-BE49-F238E27FC236}">
                <a16:creationId xmlns:a16="http://schemas.microsoft.com/office/drawing/2014/main" id="{7639F4AF-2CC3-226C-C325-109B768521B7}"/>
              </a:ext>
            </a:extLst>
          </p:cNvPr>
          <p:cNvSpPr/>
          <p:nvPr/>
        </p:nvSpPr>
        <p:spPr bwMode="auto">
          <a:xfrm>
            <a:off x="2391874" y="3950529"/>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j-lt"/>
              <a:ea typeface="+mn-ea"/>
              <a:cs typeface="+mn-cs"/>
            </a:endParaRPr>
          </a:p>
        </p:txBody>
      </p:sp>
      <p:sp>
        <p:nvSpPr>
          <p:cNvPr id="30" name="Oval 29">
            <a:extLst>
              <a:ext uri="{FF2B5EF4-FFF2-40B4-BE49-F238E27FC236}">
                <a16:creationId xmlns:a16="http://schemas.microsoft.com/office/drawing/2014/main" id="{3EBB2BD7-9ABA-B0F4-C247-D6ADEF3EE42B}"/>
              </a:ext>
            </a:extLst>
          </p:cNvPr>
          <p:cNvSpPr/>
          <p:nvPr/>
        </p:nvSpPr>
        <p:spPr bwMode="auto">
          <a:xfrm>
            <a:off x="2181198" y="2925315"/>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j-lt"/>
              <a:ea typeface="+mn-ea"/>
              <a:cs typeface="+mn-cs"/>
            </a:endParaRPr>
          </a:p>
        </p:txBody>
      </p:sp>
      <p:sp>
        <p:nvSpPr>
          <p:cNvPr id="31" name="Oval 30">
            <a:extLst>
              <a:ext uri="{FF2B5EF4-FFF2-40B4-BE49-F238E27FC236}">
                <a16:creationId xmlns:a16="http://schemas.microsoft.com/office/drawing/2014/main" id="{525E0168-CF86-4C72-DEE6-64E97BCA91DD}"/>
              </a:ext>
            </a:extLst>
          </p:cNvPr>
          <p:cNvSpPr/>
          <p:nvPr/>
        </p:nvSpPr>
        <p:spPr bwMode="auto">
          <a:xfrm>
            <a:off x="2401087" y="2384017"/>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j-lt"/>
              <a:ea typeface="+mn-ea"/>
              <a:cs typeface="+mn-cs"/>
            </a:endParaRPr>
          </a:p>
        </p:txBody>
      </p:sp>
      <p:pic>
        <p:nvPicPr>
          <p:cNvPr id="32" name="Graphic 31" descr="Database with solid fill">
            <a:extLst>
              <a:ext uri="{FF2B5EF4-FFF2-40B4-BE49-F238E27FC236}">
                <a16:creationId xmlns:a16="http://schemas.microsoft.com/office/drawing/2014/main" id="{5F03874C-1134-BCF8-3D30-90BC57D3D0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71" y="2753051"/>
            <a:ext cx="425316" cy="425316"/>
          </a:xfrm>
          <a:prstGeom prst="rect">
            <a:avLst/>
          </a:prstGeom>
        </p:spPr>
      </p:pic>
      <p:pic>
        <p:nvPicPr>
          <p:cNvPr id="34" name="Graphic 33" descr="Database with solid fill">
            <a:extLst>
              <a:ext uri="{FF2B5EF4-FFF2-40B4-BE49-F238E27FC236}">
                <a16:creationId xmlns:a16="http://schemas.microsoft.com/office/drawing/2014/main" id="{87B3EAB2-EF42-4FA6-8D3A-7ADC553611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71" y="3296746"/>
            <a:ext cx="425316" cy="425316"/>
          </a:xfrm>
          <a:prstGeom prst="rect">
            <a:avLst/>
          </a:prstGeom>
        </p:spPr>
      </p:pic>
      <p:pic>
        <p:nvPicPr>
          <p:cNvPr id="35" name="Graphic 34" descr="Database with solid fill">
            <a:extLst>
              <a:ext uri="{FF2B5EF4-FFF2-40B4-BE49-F238E27FC236}">
                <a16:creationId xmlns:a16="http://schemas.microsoft.com/office/drawing/2014/main" id="{61E2F4DE-18CB-642D-030A-C7F7AABBE6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71800" y="1644916"/>
            <a:ext cx="544262" cy="544262"/>
          </a:xfrm>
          <a:prstGeom prst="rect">
            <a:avLst/>
          </a:prstGeom>
        </p:spPr>
      </p:pic>
      <p:pic>
        <p:nvPicPr>
          <p:cNvPr id="39" name="Graphic 38" descr="Database with solid fill">
            <a:extLst>
              <a:ext uri="{FF2B5EF4-FFF2-40B4-BE49-F238E27FC236}">
                <a16:creationId xmlns:a16="http://schemas.microsoft.com/office/drawing/2014/main" id="{AD8B9896-9D11-CECC-49A1-E4F13745A2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200" y="4324378"/>
            <a:ext cx="425316" cy="425316"/>
          </a:xfrm>
          <a:prstGeom prst="rect">
            <a:avLst/>
          </a:prstGeom>
        </p:spPr>
      </p:pic>
      <p:pic>
        <p:nvPicPr>
          <p:cNvPr id="40" name="Graphic 39" descr="Database with solid fill">
            <a:extLst>
              <a:ext uri="{FF2B5EF4-FFF2-40B4-BE49-F238E27FC236}">
                <a16:creationId xmlns:a16="http://schemas.microsoft.com/office/drawing/2014/main" id="{B83F58E5-72FF-B68A-0802-675FDBFE20E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71" y="3840441"/>
            <a:ext cx="425316" cy="425316"/>
          </a:xfrm>
          <a:prstGeom prst="rect">
            <a:avLst/>
          </a:prstGeom>
        </p:spPr>
      </p:pic>
      <p:sp>
        <p:nvSpPr>
          <p:cNvPr id="41" name="Rectangle 40">
            <a:extLst>
              <a:ext uri="{FF2B5EF4-FFF2-40B4-BE49-F238E27FC236}">
                <a16:creationId xmlns:a16="http://schemas.microsoft.com/office/drawing/2014/main" id="{23A05C45-FA9F-DD26-0D75-87AF0102B683}"/>
              </a:ext>
            </a:extLst>
          </p:cNvPr>
          <p:cNvSpPr>
            <a:spLocks noChangeArrowheads="1"/>
          </p:cNvSpPr>
          <p:nvPr/>
        </p:nvSpPr>
        <p:spPr bwMode="auto">
          <a:xfrm>
            <a:off x="503771" y="3276600"/>
            <a:ext cx="1371600" cy="434003"/>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Lab Results</a:t>
            </a:r>
          </a:p>
        </p:txBody>
      </p:sp>
      <p:sp>
        <p:nvSpPr>
          <p:cNvPr id="42" name="Rectangle 41">
            <a:extLst>
              <a:ext uri="{FF2B5EF4-FFF2-40B4-BE49-F238E27FC236}">
                <a16:creationId xmlns:a16="http://schemas.microsoft.com/office/drawing/2014/main" id="{1762E10A-C9B5-22BB-B183-ED485DC2B135}"/>
              </a:ext>
            </a:extLst>
          </p:cNvPr>
          <p:cNvSpPr>
            <a:spLocks noChangeArrowheads="1"/>
          </p:cNvSpPr>
          <p:nvPr/>
        </p:nvSpPr>
        <p:spPr bwMode="auto">
          <a:xfrm>
            <a:off x="503771" y="3810000"/>
            <a:ext cx="1371600" cy="414981"/>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Biomarkers</a:t>
            </a:r>
          </a:p>
        </p:txBody>
      </p:sp>
      <p:sp>
        <p:nvSpPr>
          <p:cNvPr id="43" name="Rectangle 42">
            <a:extLst>
              <a:ext uri="{FF2B5EF4-FFF2-40B4-BE49-F238E27FC236}">
                <a16:creationId xmlns:a16="http://schemas.microsoft.com/office/drawing/2014/main" id="{6A82EFF3-1F4C-7462-6D68-BC1DEC1A294A}"/>
              </a:ext>
            </a:extLst>
          </p:cNvPr>
          <p:cNvSpPr>
            <a:spLocks noChangeArrowheads="1"/>
          </p:cNvSpPr>
          <p:nvPr/>
        </p:nvSpPr>
        <p:spPr bwMode="auto">
          <a:xfrm>
            <a:off x="503771" y="4356131"/>
            <a:ext cx="1371600" cy="520669"/>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mj-lt"/>
                <a:ea typeface="等线" panose="02010600030101010101" pitchFamily="2" charset="-122"/>
                <a:cs typeface="Calibri" panose="020F0502020204030204" pitchFamily="34" charset="0"/>
              </a:rPr>
              <a:t>Vital Signs</a:t>
            </a:r>
          </a:p>
        </p:txBody>
      </p:sp>
      <p:sp>
        <p:nvSpPr>
          <p:cNvPr id="44" name="Rectangle 43">
            <a:extLst>
              <a:ext uri="{FF2B5EF4-FFF2-40B4-BE49-F238E27FC236}">
                <a16:creationId xmlns:a16="http://schemas.microsoft.com/office/drawing/2014/main" id="{61294542-1372-6724-5008-61E31D684EA7}"/>
              </a:ext>
            </a:extLst>
          </p:cNvPr>
          <p:cNvSpPr/>
          <p:nvPr/>
        </p:nvSpPr>
        <p:spPr bwMode="auto">
          <a:xfrm>
            <a:off x="6324600" y="1600200"/>
            <a:ext cx="2800439" cy="848285"/>
          </a:xfrm>
          <a:prstGeom prst="rect">
            <a:avLst/>
          </a:prstGeom>
          <a:solidFill>
            <a:srgbClr val="D8CBCB"/>
          </a:solid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lvl="0" defTabSz="914400" rtl="0" eaLnBrk="1" fontAlgn="base" latinLnBrk="0" hangingPunct="1">
              <a:lnSpc>
                <a:spcPct val="150000"/>
              </a:lnSpc>
              <a:spcBef>
                <a:spcPts val="0"/>
              </a:spcBef>
              <a:spcAft>
                <a:spcPct val="0"/>
              </a:spcAft>
              <a:buClrTx/>
              <a:buSzTx/>
              <a:tabLst/>
              <a:defRPr/>
            </a:pPr>
            <a:r>
              <a:rPr kumimoji="0" lang="en-GB" sz="1600" b="1" i="0" u="none" strike="noStrike" kern="1200" cap="none" spc="0" normalizeH="0" baseline="0" noProof="0" dirty="0">
                <a:ln>
                  <a:noFill/>
                </a:ln>
                <a:solidFill>
                  <a:srgbClr val="000000"/>
                </a:solidFill>
                <a:effectLst/>
                <a:uLnTx/>
                <a:uFillTx/>
                <a:latin typeface="+mj-lt"/>
                <a:ea typeface="+mn-ea"/>
                <a:cs typeface="+mn-cs"/>
              </a:rPr>
              <a:t>  </a:t>
            </a:r>
            <a:r>
              <a:rPr kumimoji="0" lang="en-GB" sz="1400" b="1" i="0" u="none" strike="noStrike" kern="1200" cap="none" spc="0" normalizeH="0" baseline="0" noProof="0" dirty="0">
                <a:ln>
                  <a:noFill/>
                </a:ln>
                <a:solidFill>
                  <a:srgbClr val="000000"/>
                </a:solidFill>
                <a:effectLst/>
                <a:uLnTx/>
                <a:uFillTx/>
                <a:latin typeface="+mj-lt"/>
                <a:ea typeface="+mn-ea"/>
                <a:cs typeface="+mn-cs"/>
              </a:rPr>
              <a:t>IDENTIFYING LEVEL </a:t>
            </a:r>
          </a:p>
          <a:p>
            <a:pPr marR="0" lvl="0" defTabSz="914400" rtl="0" eaLnBrk="1" fontAlgn="base" latinLnBrk="0" hangingPunct="1">
              <a:lnSpc>
                <a:spcPct val="150000"/>
              </a:lnSpc>
              <a:spcBef>
                <a:spcPts val="0"/>
              </a:spcBef>
              <a:spcAft>
                <a:spcPct val="0"/>
              </a:spcAft>
              <a:buClrTx/>
              <a:buSzTx/>
              <a:tabLst/>
              <a:defRPr/>
            </a:pPr>
            <a:r>
              <a:rPr kumimoji="0" lang="en-GB" sz="1400" b="1" i="0" u="none" strike="noStrike" kern="1200" cap="none" spc="0" normalizeH="0" baseline="0" noProof="0" dirty="0">
                <a:ln>
                  <a:noFill/>
                </a:ln>
                <a:solidFill>
                  <a:srgbClr val="000000"/>
                </a:solidFill>
                <a:effectLst/>
                <a:uLnTx/>
                <a:uFillTx/>
                <a:latin typeface="+mj-lt"/>
                <a:ea typeface="+mn-ea"/>
                <a:cs typeface="+mn-cs"/>
              </a:rPr>
              <a:t>OF THE DATA</a:t>
            </a:r>
          </a:p>
          <a:p>
            <a:pPr marL="0" marR="0" lvl="0" indent="0" algn="l" defTabSz="914400" rtl="0" eaLnBrk="1" fontAlgn="base" latinLnBrk="0" hangingPunct="1">
              <a:lnSpc>
                <a:spcPct val="100000"/>
              </a:lnSpc>
              <a:spcBef>
                <a:spcPts val="0"/>
              </a:spcBef>
              <a:spcAft>
                <a:spcPct val="0"/>
              </a:spcAft>
              <a:buClrTx/>
              <a:buSzTx/>
              <a:buFont typeface="Webdings" pitchFamily="18" charset="2"/>
              <a:buNone/>
              <a:tabLst/>
              <a:defRPr/>
            </a:pPr>
            <a:endParaRPr kumimoji="0" lang="en-GB" sz="1600" b="0" i="0" u="none" strike="noStrike" kern="1200" cap="none" spc="0" normalizeH="0" baseline="0" noProof="0" dirty="0">
              <a:ln>
                <a:noFill/>
              </a:ln>
              <a:solidFill>
                <a:srgbClr val="000000"/>
              </a:solidFill>
              <a:effectLst/>
              <a:uLnTx/>
              <a:uFillTx/>
              <a:latin typeface="+mj-lt"/>
              <a:ea typeface="+mn-ea"/>
              <a:cs typeface="+mn-cs"/>
            </a:endParaRPr>
          </a:p>
          <a:p>
            <a:pPr marL="0" marR="0" lvl="0" indent="0" algn="l" defTabSz="914400" rtl="0" eaLnBrk="1" fontAlgn="base" latinLnBrk="0" hangingPunct="1">
              <a:lnSpc>
                <a:spcPct val="100000"/>
              </a:lnSpc>
              <a:spcBef>
                <a:spcPts val="0"/>
              </a:spcBef>
              <a:spcAft>
                <a:spcPct val="0"/>
              </a:spcAft>
              <a:buClrTx/>
              <a:buSzTx/>
              <a:buFont typeface="Webdings" pitchFamily="18" charset="2"/>
              <a:buNone/>
              <a:tabLst/>
              <a:defRPr/>
            </a:pPr>
            <a:endParaRPr kumimoji="0" lang="en-GB" sz="1600" b="0" i="0" u="none" strike="noStrike" kern="1200" cap="none" spc="0" normalizeH="0" baseline="0" noProof="0" dirty="0">
              <a:ln>
                <a:noFill/>
              </a:ln>
              <a:solidFill>
                <a:srgbClr val="000000"/>
              </a:solidFill>
              <a:effectLst/>
              <a:uLnTx/>
              <a:uFillTx/>
              <a:latin typeface="+mj-lt"/>
              <a:ea typeface="+mn-ea"/>
              <a:cs typeface="+mn-cs"/>
            </a:endParaRPr>
          </a:p>
        </p:txBody>
      </p:sp>
      <p:sp>
        <p:nvSpPr>
          <p:cNvPr id="45" name="Rectangle 44">
            <a:extLst>
              <a:ext uri="{FF2B5EF4-FFF2-40B4-BE49-F238E27FC236}">
                <a16:creationId xmlns:a16="http://schemas.microsoft.com/office/drawing/2014/main" id="{76590C90-C3BC-10F5-6F42-01040BD28000}"/>
              </a:ext>
            </a:extLst>
          </p:cNvPr>
          <p:cNvSpPr/>
          <p:nvPr/>
        </p:nvSpPr>
        <p:spPr bwMode="auto">
          <a:xfrm>
            <a:off x="6324599" y="2801770"/>
            <a:ext cx="2800440" cy="1532432"/>
          </a:xfrm>
          <a:prstGeom prst="rect">
            <a:avLst/>
          </a:prstGeom>
          <a:solidFill>
            <a:srgbClr val="D8CBCB"/>
          </a:solid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lvl="0" defTabSz="914400" rtl="0" eaLnBrk="1" fontAlgn="base" latinLnBrk="0" hangingPunct="1">
              <a:lnSpc>
                <a:spcPct val="100000"/>
              </a:lnSpc>
              <a:spcBef>
                <a:spcPts val="0"/>
              </a:spcBef>
              <a:spcAft>
                <a:spcPct val="0"/>
              </a:spcAft>
              <a:buClrTx/>
              <a:buSzTx/>
              <a:tabLst/>
              <a:defRPr/>
            </a:pPr>
            <a:r>
              <a:rPr kumimoji="0" lang="en-GB" sz="2000" b="1" i="0" strike="noStrike" kern="1200" cap="none" spc="0" normalizeH="0" baseline="0" noProof="0" dirty="0">
                <a:ln>
                  <a:noFill/>
                </a:ln>
                <a:solidFill>
                  <a:srgbClr val="000000"/>
                </a:solidFill>
                <a:effectLst/>
                <a:uLnTx/>
                <a:uFillTx/>
                <a:latin typeface="+mj-lt"/>
                <a:cs typeface="Calibri" panose="020F0502020204030204" pitchFamily="34" charset="0"/>
              </a:rPr>
              <a:t> </a:t>
            </a:r>
            <a:r>
              <a:rPr kumimoji="0" lang="en-GB" sz="1800" b="1" i="0" strike="noStrike" kern="1200" cap="none" spc="0" normalizeH="0" baseline="0" noProof="0" dirty="0">
                <a:ln>
                  <a:noFill/>
                </a:ln>
                <a:solidFill>
                  <a:srgbClr val="000000"/>
                </a:solidFill>
                <a:effectLst/>
                <a:uLnTx/>
                <a:uFillTx/>
                <a:latin typeface="+mj-lt"/>
                <a:cs typeface="Calibri" panose="020F0502020204030204" pitchFamily="34" charset="0"/>
              </a:rPr>
              <a:t>Univariate Analysis</a:t>
            </a:r>
          </a:p>
          <a:p>
            <a:pPr marR="0" lvl="0" defTabSz="914400" rtl="0" eaLnBrk="1" fontAlgn="base" latinLnBrk="0" hangingPunct="1">
              <a:lnSpc>
                <a:spcPct val="100000"/>
              </a:lnSpc>
              <a:spcBef>
                <a:spcPts val="0"/>
              </a:spcBef>
              <a:spcAft>
                <a:spcPct val="0"/>
              </a:spcAft>
              <a:buClrTx/>
              <a:buSzTx/>
              <a:tabLst/>
              <a:defRPr/>
            </a:pPr>
            <a:endParaRPr lang="en-GB" sz="1800" b="1" dirty="0">
              <a:solidFill>
                <a:srgbClr val="000000"/>
              </a:solidFill>
              <a:latin typeface="+mj-lt"/>
              <a:cs typeface="Calibri" panose="020F0502020204030204" pitchFamily="34" charset="0"/>
            </a:endParaRPr>
          </a:p>
          <a:p>
            <a:pPr marR="0" lvl="0" defTabSz="914400" rtl="0" eaLnBrk="1" fontAlgn="base" latinLnBrk="0" hangingPunct="1">
              <a:lnSpc>
                <a:spcPct val="100000"/>
              </a:lnSpc>
              <a:spcBef>
                <a:spcPts val="0"/>
              </a:spcBef>
              <a:spcAft>
                <a:spcPct val="0"/>
              </a:spcAft>
              <a:buClrTx/>
              <a:buSzTx/>
              <a:tabLst/>
              <a:defRPr/>
            </a:pPr>
            <a:r>
              <a:rPr lang="en-GB" sz="1800" b="1" dirty="0">
                <a:solidFill>
                  <a:srgbClr val="000000"/>
                </a:solidFill>
                <a:latin typeface="+mj-lt"/>
                <a:cs typeface="Calibri" panose="020F0502020204030204" pitchFamily="34" charset="0"/>
              </a:rPr>
              <a:t>B</a:t>
            </a:r>
            <a:r>
              <a:rPr kumimoji="0" lang="en-GB" sz="1800" b="1" i="0" strike="noStrike" kern="1200" cap="none" spc="0" normalizeH="0" baseline="0" noProof="0" dirty="0" err="1">
                <a:ln>
                  <a:noFill/>
                </a:ln>
                <a:solidFill>
                  <a:srgbClr val="000000"/>
                </a:solidFill>
                <a:effectLst/>
                <a:uLnTx/>
                <a:uFillTx/>
                <a:latin typeface="+mj-lt"/>
                <a:cs typeface="Calibri" panose="020F0502020204030204" pitchFamily="34" charset="0"/>
              </a:rPr>
              <a:t>ivariate</a:t>
            </a:r>
            <a:r>
              <a:rPr kumimoji="0" lang="en-GB" sz="1800" b="1" i="0" strike="noStrike" kern="1200" cap="none" spc="0" normalizeH="0" baseline="0" noProof="0" dirty="0">
                <a:ln>
                  <a:noFill/>
                </a:ln>
                <a:solidFill>
                  <a:srgbClr val="000000"/>
                </a:solidFill>
                <a:effectLst/>
                <a:uLnTx/>
                <a:uFillTx/>
                <a:latin typeface="+mj-lt"/>
                <a:cs typeface="Calibri" panose="020F0502020204030204" pitchFamily="34" charset="0"/>
              </a:rPr>
              <a:t> Analysis</a:t>
            </a:r>
          </a:p>
          <a:p>
            <a:pPr marR="0" lvl="0" defTabSz="914400" rtl="0" eaLnBrk="1" fontAlgn="base" latinLnBrk="0" hangingPunct="1">
              <a:lnSpc>
                <a:spcPct val="100000"/>
              </a:lnSpc>
              <a:spcBef>
                <a:spcPts val="0"/>
              </a:spcBef>
              <a:spcAft>
                <a:spcPct val="0"/>
              </a:spcAft>
              <a:buClrTx/>
              <a:buSzTx/>
              <a:tabLst/>
              <a:defRPr/>
            </a:pPr>
            <a:endParaRPr kumimoji="0" lang="en-GB" sz="1800" b="1" i="0" strike="noStrike" kern="1200" cap="none" spc="0" normalizeH="0" baseline="0" noProof="0" dirty="0">
              <a:ln>
                <a:noFill/>
              </a:ln>
              <a:solidFill>
                <a:srgbClr val="000000"/>
              </a:solidFill>
              <a:effectLst/>
              <a:uLnTx/>
              <a:uFillTx/>
              <a:latin typeface="+mj-lt"/>
              <a:cs typeface="Calibri" panose="020F0502020204030204" pitchFamily="34" charset="0"/>
            </a:endParaRPr>
          </a:p>
          <a:p>
            <a:pPr marR="0" lvl="0" defTabSz="914400" rtl="0" eaLnBrk="1" fontAlgn="base" latinLnBrk="0" hangingPunct="1">
              <a:lnSpc>
                <a:spcPct val="100000"/>
              </a:lnSpc>
              <a:spcBef>
                <a:spcPts val="0"/>
              </a:spcBef>
              <a:spcAft>
                <a:spcPct val="0"/>
              </a:spcAft>
              <a:buClrTx/>
              <a:buSzTx/>
              <a:tabLst/>
              <a:defRPr/>
            </a:pPr>
            <a:r>
              <a:rPr kumimoji="0" lang="en-GB" sz="1800" b="1" i="0" strike="noStrike" kern="1200" cap="none" spc="0" normalizeH="0" baseline="0" noProof="0" dirty="0">
                <a:ln>
                  <a:noFill/>
                </a:ln>
                <a:solidFill>
                  <a:srgbClr val="000000"/>
                </a:solidFill>
                <a:effectLst/>
                <a:uLnTx/>
                <a:uFillTx/>
                <a:latin typeface="+mj-lt"/>
                <a:cs typeface="Calibri" panose="020F0502020204030204" pitchFamily="34" charset="0"/>
              </a:rPr>
              <a:t> Multivariate Analysis</a:t>
            </a:r>
          </a:p>
        </p:txBody>
      </p:sp>
    </p:spTree>
    <p:extLst>
      <p:ext uri="{BB962C8B-B14F-4D97-AF65-F5344CB8AC3E}">
        <p14:creationId xmlns:p14="http://schemas.microsoft.com/office/powerpoint/2010/main" val="267917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48DD7BB-9121-F7AB-4FE4-C7AA9073F1EE}"/>
              </a:ext>
            </a:extLst>
          </p:cNvPr>
          <p:cNvSpPr txBox="1">
            <a:spLocks/>
          </p:cNvSpPr>
          <p:nvPr/>
        </p:nvSpPr>
        <p:spPr>
          <a:xfrm>
            <a:off x="228600" y="347117"/>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a:r>
              <a:rPr lang="en-US" sz="2200" dirty="0">
                <a:latin typeface="+mj-lt"/>
              </a:rPr>
              <a:t>CLASSIFICATION |</a:t>
            </a:r>
            <a:r>
              <a:rPr lang="en-US" sz="1600" dirty="0">
                <a:solidFill>
                  <a:schemeClr val="accent5">
                    <a:lumMod val="50000"/>
                  </a:schemeClr>
                </a:solidFill>
                <a:latin typeface="+mj-lt"/>
              </a:rPr>
              <a:t> </a:t>
            </a:r>
            <a:r>
              <a:rPr lang="en-US" sz="1600" dirty="0">
                <a:solidFill>
                  <a:srgbClr val="000000"/>
                </a:solidFill>
                <a:latin typeface="+mj-lt"/>
                <a:cs typeface="Arial" panose="020B0604020202020204" pitchFamily="34" charset="0"/>
              </a:rPr>
              <a:t>Models we considered</a:t>
            </a:r>
            <a:endParaRPr lang="en-US" dirty="0">
              <a:solidFill>
                <a:srgbClr val="000000"/>
              </a:solidFill>
              <a:latin typeface="+mj-lt"/>
              <a:cs typeface="Arial" panose="020B0604020202020204" pitchFamily="34" charset="0"/>
            </a:endParaRPr>
          </a:p>
        </p:txBody>
      </p:sp>
      <p:grpSp>
        <p:nvGrpSpPr>
          <p:cNvPr id="4" name="Group 3">
            <a:extLst>
              <a:ext uri="{FF2B5EF4-FFF2-40B4-BE49-F238E27FC236}">
                <a16:creationId xmlns:a16="http://schemas.microsoft.com/office/drawing/2014/main" id="{3439C169-7231-4F63-54C0-82296344F4FA}"/>
              </a:ext>
            </a:extLst>
          </p:cNvPr>
          <p:cNvGrpSpPr/>
          <p:nvPr/>
        </p:nvGrpSpPr>
        <p:grpSpPr>
          <a:xfrm>
            <a:off x="3200400" y="1231307"/>
            <a:ext cx="2590800" cy="2440245"/>
            <a:chOff x="2209800" y="988755"/>
            <a:chExt cx="2590800" cy="2440245"/>
          </a:xfrm>
        </p:grpSpPr>
        <p:sp>
          <p:nvSpPr>
            <p:cNvPr id="2" name="Rectangle: Rounded Corners 1">
              <a:extLst>
                <a:ext uri="{FF2B5EF4-FFF2-40B4-BE49-F238E27FC236}">
                  <a16:creationId xmlns:a16="http://schemas.microsoft.com/office/drawing/2014/main" id="{C852DE97-F580-7313-1C34-313F0272BE17}"/>
                </a:ext>
              </a:extLst>
            </p:cNvPr>
            <p:cNvSpPr/>
            <p:nvPr/>
          </p:nvSpPr>
          <p:spPr bwMode="auto">
            <a:xfrm>
              <a:off x="2362200" y="1295400"/>
              <a:ext cx="2438400" cy="2133600"/>
            </a:xfrm>
            <a:prstGeom prst="roundRect">
              <a:avLst/>
            </a:prstGeom>
            <a:solidFill>
              <a:srgbClr val="800000"/>
            </a:solidFill>
            <a:ln>
              <a:noFill/>
              <a:headEnd type="none" w="med" len="med"/>
              <a:tailEnd type="none" w="med" len="med"/>
            </a:ln>
            <a:effectLst>
              <a:outerShdw blurRad="50800" dist="38100" dir="2700000" sx="102000" sy="102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j-lt"/>
                <a:ea typeface="+mn-ea"/>
                <a:cs typeface="+mn-cs"/>
              </a:endParaRPr>
            </a:p>
          </p:txBody>
        </p:sp>
        <p:sp>
          <p:nvSpPr>
            <p:cNvPr id="3" name="Rectangle: Rounded Corners 2">
              <a:extLst>
                <a:ext uri="{FF2B5EF4-FFF2-40B4-BE49-F238E27FC236}">
                  <a16:creationId xmlns:a16="http://schemas.microsoft.com/office/drawing/2014/main" id="{BF4104B3-37C3-B32B-741E-BAB873187392}"/>
                </a:ext>
              </a:extLst>
            </p:cNvPr>
            <p:cNvSpPr/>
            <p:nvPr/>
          </p:nvSpPr>
          <p:spPr bwMode="auto">
            <a:xfrm>
              <a:off x="2209800" y="988755"/>
              <a:ext cx="2286000" cy="21336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2200" b="0" dirty="0">
                <a:solidFill>
                  <a:srgbClr val="000000"/>
                </a:solidFill>
                <a:latin typeface="+mj-lt"/>
                <a:ea typeface="+mn-ea"/>
                <a:cs typeface="+mn-cs"/>
              </a:endParaRPr>
            </a:p>
          </p:txBody>
        </p:sp>
      </p:grpSp>
      <p:grpSp>
        <p:nvGrpSpPr>
          <p:cNvPr id="11" name="Group 10">
            <a:extLst>
              <a:ext uri="{FF2B5EF4-FFF2-40B4-BE49-F238E27FC236}">
                <a16:creationId xmlns:a16="http://schemas.microsoft.com/office/drawing/2014/main" id="{DB9E274A-7B4F-4E57-F227-FD6AD1BAAC70}"/>
              </a:ext>
            </a:extLst>
          </p:cNvPr>
          <p:cNvGrpSpPr/>
          <p:nvPr/>
        </p:nvGrpSpPr>
        <p:grpSpPr>
          <a:xfrm>
            <a:off x="3200400" y="3937340"/>
            <a:ext cx="2599586" cy="2387260"/>
            <a:chOff x="2089597" y="987524"/>
            <a:chExt cx="2599586" cy="2387260"/>
          </a:xfrm>
        </p:grpSpPr>
        <p:sp>
          <p:nvSpPr>
            <p:cNvPr id="13" name="Rectangle: Rounded Corners 12">
              <a:extLst>
                <a:ext uri="{FF2B5EF4-FFF2-40B4-BE49-F238E27FC236}">
                  <a16:creationId xmlns:a16="http://schemas.microsoft.com/office/drawing/2014/main" id="{93D4F6B2-7152-31E0-0DC0-1661958A45A9}"/>
                </a:ext>
              </a:extLst>
            </p:cNvPr>
            <p:cNvSpPr/>
            <p:nvPr/>
          </p:nvSpPr>
          <p:spPr bwMode="auto">
            <a:xfrm>
              <a:off x="2250783" y="987524"/>
              <a:ext cx="2438400" cy="2133600"/>
            </a:xfrm>
            <a:prstGeom prst="roundRect">
              <a:avLst/>
            </a:prstGeom>
            <a:solidFill>
              <a:srgbClr val="800000"/>
            </a:solidFill>
            <a:ln>
              <a:noFill/>
              <a:headEnd type="none" w="med" len="med"/>
              <a:tailEnd type="none" w="med" len="med"/>
            </a:ln>
            <a:effectLst>
              <a:outerShdw blurRad="50800" dist="38100" dir="18900000" sx="102000" sy="102000" algn="b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dirty="0" err="1">
                <a:solidFill>
                  <a:schemeClr val="tx1"/>
                </a:solidFill>
                <a:latin typeface="+mj-lt"/>
              </a:endParaRPr>
            </a:p>
          </p:txBody>
        </p:sp>
        <p:sp>
          <p:nvSpPr>
            <p:cNvPr id="14" name="Rectangle: Rounded Corners 13">
              <a:extLst>
                <a:ext uri="{FF2B5EF4-FFF2-40B4-BE49-F238E27FC236}">
                  <a16:creationId xmlns:a16="http://schemas.microsoft.com/office/drawing/2014/main" id="{6EBEE8D5-0305-B86A-CBE9-1A2C873D5F0F}"/>
                </a:ext>
              </a:extLst>
            </p:cNvPr>
            <p:cNvSpPr/>
            <p:nvPr/>
          </p:nvSpPr>
          <p:spPr bwMode="auto">
            <a:xfrm>
              <a:off x="2089597" y="1241184"/>
              <a:ext cx="2286000" cy="21336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dirty="0" err="1">
                <a:solidFill>
                  <a:schemeClr val="tx1"/>
                </a:solidFill>
                <a:latin typeface="+mj-lt"/>
              </a:endParaRPr>
            </a:p>
          </p:txBody>
        </p:sp>
      </p:grpSp>
      <p:grpSp>
        <p:nvGrpSpPr>
          <p:cNvPr id="15" name="Group 14">
            <a:extLst>
              <a:ext uri="{FF2B5EF4-FFF2-40B4-BE49-F238E27FC236}">
                <a16:creationId xmlns:a16="http://schemas.microsoft.com/office/drawing/2014/main" id="{7286FDEC-6132-86B6-D666-6546C6F7BC44}"/>
              </a:ext>
            </a:extLst>
          </p:cNvPr>
          <p:cNvGrpSpPr/>
          <p:nvPr/>
        </p:nvGrpSpPr>
        <p:grpSpPr>
          <a:xfrm>
            <a:off x="6005148" y="1219200"/>
            <a:ext cx="2588503" cy="2440245"/>
            <a:chOff x="2362200" y="988755"/>
            <a:chExt cx="2588503" cy="2440245"/>
          </a:xfrm>
        </p:grpSpPr>
        <p:sp>
          <p:nvSpPr>
            <p:cNvPr id="16" name="Rectangle: Rounded Corners 15">
              <a:extLst>
                <a:ext uri="{FF2B5EF4-FFF2-40B4-BE49-F238E27FC236}">
                  <a16:creationId xmlns:a16="http://schemas.microsoft.com/office/drawing/2014/main" id="{C3C5FB0D-998C-C152-7DA9-CB19462A74E0}"/>
                </a:ext>
              </a:extLst>
            </p:cNvPr>
            <p:cNvSpPr/>
            <p:nvPr/>
          </p:nvSpPr>
          <p:spPr bwMode="auto">
            <a:xfrm>
              <a:off x="2362200" y="1295400"/>
              <a:ext cx="2438400" cy="2133600"/>
            </a:xfrm>
            <a:prstGeom prst="roundRect">
              <a:avLst/>
            </a:prstGeom>
            <a:solidFill>
              <a:srgbClr val="800000"/>
            </a:solidFill>
            <a:ln>
              <a:noFill/>
              <a:headEnd type="none" w="med" len="med"/>
              <a:tailEnd type="none" w="med" len="med"/>
            </a:ln>
            <a:effectLst>
              <a:outerShdw blurRad="50800" dist="38100" dir="8100000" sx="102000" sy="102000" algn="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dirty="0" err="1">
                <a:solidFill>
                  <a:schemeClr val="tx1"/>
                </a:solidFill>
                <a:latin typeface="+mj-lt"/>
              </a:endParaRPr>
            </a:p>
          </p:txBody>
        </p:sp>
        <p:sp>
          <p:nvSpPr>
            <p:cNvPr id="17" name="Rectangle: Rounded Corners 16">
              <a:extLst>
                <a:ext uri="{FF2B5EF4-FFF2-40B4-BE49-F238E27FC236}">
                  <a16:creationId xmlns:a16="http://schemas.microsoft.com/office/drawing/2014/main" id="{CF9FF429-F819-7C8E-6C19-318550BC9C34}"/>
                </a:ext>
              </a:extLst>
            </p:cNvPr>
            <p:cNvSpPr/>
            <p:nvPr/>
          </p:nvSpPr>
          <p:spPr bwMode="auto">
            <a:xfrm>
              <a:off x="2664703" y="988755"/>
              <a:ext cx="2286000" cy="21336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dirty="0" err="1">
                <a:solidFill>
                  <a:schemeClr val="tx1"/>
                </a:solidFill>
                <a:latin typeface="+mj-lt"/>
              </a:endParaRPr>
            </a:p>
          </p:txBody>
        </p:sp>
      </p:grpSp>
      <p:grpSp>
        <p:nvGrpSpPr>
          <p:cNvPr id="18" name="Group 17">
            <a:extLst>
              <a:ext uri="{FF2B5EF4-FFF2-40B4-BE49-F238E27FC236}">
                <a16:creationId xmlns:a16="http://schemas.microsoft.com/office/drawing/2014/main" id="{983E5801-1B6A-3A01-91C3-EBF89DDF9521}"/>
              </a:ext>
            </a:extLst>
          </p:cNvPr>
          <p:cNvGrpSpPr/>
          <p:nvPr/>
        </p:nvGrpSpPr>
        <p:grpSpPr>
          <a:xfrm>
            <a:off x="6028254" y="3937340"/>
            <a:ext cx="2588503" cy="2418625"/>
            <a:chOff x="2383316" y="1079616"/>
            <a:chExt cx="2588503" cy="2418625"/>
          </a:xfrm>
        </p:grpSpPr>
        <p:sp>
          <p:nvSpPr>
            <p:cNvPr id="19" name="Rectangle: Rounded Corners 18">
              <a:extLst>
                <a:ext uri="{FF2B5EF4-FFF2-40B4-BE49-F238E27FC236}">
                  <a16:creationId xmlns:a16="http://schemas.microsoft.com/office/drawing/2014/main" id="{53B0F059-F601-C0A8-05CB-BB67763DD649}"/>
                </a:ext>
              </a:extLst>
            </p:cNvPr>
            <p:cNvSpPr/>
            <p:nvPr/>
          </p:nvSpPr>
          <p:spPr bwMode="auto">
            <a:xfrm>
              <a:off x="2383316" y="1079616"/>
              <a:ext cx="2438400" cy="2133600"/>
            </a:xfrm>
            <a:prstGeom prst="roundRect">
              <a:avLst/>
            </a:prstGeom>
            <a:solidFill>
              <a:srgbClr val="800000"/>
            </a:solidFill>
            <a:ln>
              <a:noFill/>
              <a:headEnd type="none" w="med" len="med"/>
              <a:tailEnd type="none" w="med" len="med"/>
            </a:ln>
            <a:effectLst>
              <a:outerShdw blurRad="50800" dist="38100" dir="13500000" sx="102000" sy="102000" algn="b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j-lt"/>
                <a:ea typeface="+mn-ea"/>
                <a:cs typeface="+mn-cs"/>
              </a:endParaRPr>
            </a:p>
          </p:txBody>
        </p:sp>
        <p:sp>
          <p:nvSpPr>
            <p:cNvPr id="20" name="Rectangle: Rounded Corners 19">
              <a:extLst>
                <a:ext uri="{FF2B5EF4-FFF2-40B4-BE49-F238E27FC236}">
                  <a16:creationId xmlns:a16="http://schemas.microsoft.com/office/drawing/2014/main" id="{597EE65A-2342-5C7A-3FFB-880A72ABF861}"/>
                </a:ext>
              </a:extLst>
            </p:cNvPr>
            <p:cNvSpPr/>
            <p:nvPr/>
          </p:nvSpPr>
          <p:spPr bwMode="auto">
            <a:xfrm>
              <a:off x="2685819" y="1364641"/>
              <a:ext cx="2286000" cy="21336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j-lt"/>
                <a:ea typeface="+mn-ea"/>
                <a:cs typeface="+mn-cs"/>
              </a:endParaRPr>
            </a:p>
          </p:txBody>
        </p:sp>
      </p:grpSp>
      <p:sp>
        <p:nvSpPr>
          <p:cNvPr id="21" name="TextBox 20">
            <a:extLst>
              <a:ext uri="{FF2B5EF4-FFF2-40B4-BE49-F238E27FC236}">
                <a16:creationId xmlns:a16="http://schemas.microsoft.com/office/drawing/2014/main" id="{2885D5E7-6535-0331-B5A5-9C930BA30E54}"/>
              </a:ext>
            </a:extLst>
          </p:cNvPr>
          <p:cNvSpPr txBox="1"/>
          <p:nvPr/>
        </p:nvSpPr>
        <p:spPr>
          <a:xfrm>
            <a:off x="3248786" y="1839817"/>
            <a:ext cx="2055665" cy="1046440"/>
          </a:xfrm>
          <a:prstGeom prst="rect">
            <a:avLst/>
          </a:prstGeom>
          <a:noFill/>
        </p:spPr>
        <p:txBody>
          <a:bodyPr wrap="square" rtlCol="0">
            <a:spAutoFit/>
          </a:bodyPr>
          <a:lstStyle/>
          <a:p>
            <a:r>
              <a:rPr lang="en-US" sz="2000" dirty="0">
                <a:solidFill>
                  <a:srgbClr val="000000"/>
                </a:solidFill>
                <a:latin typeface="+mj-lt"/>
              </a:rPr>
              <a:t>Random Forest Classifier</a:t>
            </a:r>
          </a:p>
          <a:p>
            <a:endParaRPr lang="en-US" sz="2000" dirty="0">
              <a:solidFill>
                <a:srgbClr val="000000"/>
              </a:solidFill>
              <a:latin typeface="+mj-lt"/>
              <a:ea typeface="+mn-ea"/>
              <a:cs typeface="+mn-cs"/>
            </a:endParaRPr>
          </a:p>
        </p:txBody>
      </p:sp>
      <p:sp>
        <p:nvSpPr>
          <p:cNvPr id="22" name="TextBox 21">
            <a:extLst>
              <a:ext uri="{FF2B5EF4-FFF2-40B4-BE49-F238E27FC236}">
                <a16:creationId xmlns:a16="http://schemas.microsoft.com/office/drawing/2014/main" id="{1FE11CC9-74D6-AFFB-5A97-20EB5345D89B}"/>
              </a:ext>
            </a:extLst>
          </p:cNvPr>
          <p:cNvSpPr txBox="1"/>
          <p:nvPr/>
        </p:nvSpPr>
        <p:spPr>
          <a:xfrm>
            <a:off x="6679646" y="4331493"/>
            <a:ext cx="2055665" cy="1354217"/>
          </a:xfrm>
          <a:prstGeom prst="rect">
            <a:avLst/>
          </a:prstGeom>
          <a:noFill/>
        </p:spPr>
        <p:txBody>
          <a:bodyPr wrap="square" rtlCol="0">
            <a:spAutoFit/>
          </a:bodyPr>
          <a:lstStyle/>
          <a:p>
            <a:pPr algn="l"/>
            <a:r>
              <a:rPr lang="en-US" sz="2000" b="0" dirty="0">
                <a:solidFill>
                  <a:srgbClr val="000000"/>
                </a:solidFill>
                <a:latin typeface="+mj-lt"/>
                <a:cs typeface="Arial" panose="020B0604020202020204" pitchFamily="34" charset="0"/>
              </a:rPr>
              <a:t>Max Voting, Weighted Voting, </a:t>
            </a:r>
          </a:p>
          <a:p>
            <a:pPr algn="l"/>
            <a:r>
              <a:rPr lang="en-US" sz="2000" b="0" dirty="0">
                <a:solidFill>
                  <a:srgbClr val="000000"/>
                </a:solidFill>
                <a:latin typeface="+mj-lt"/>
                <a:cs typeface="Arial" panose="020B0604020202020204" pitchFamily="34" charset="0"/>
              </a:rPr>
              <a:t>Stacking</a:t>
            </a:r>
          </a:p>
        </p:txBody>
      </p:sp>
      <p:sp>
        <p:nvSpPr>
          <p:cNvPr id="23" name="TextBox 22">
            <a:extLst>
              <a:ext uri="{FF2B5EF4-FFF2-40B4-BE49-F238E27FC236}">
                <a16:creationId xmlns:a16="http://schemas.microsoft.com/office/drawing/2014/main" id="{BD3C6D7D-6195-D74F-F5DB-F1862E8CB1EC}"/>
              </a:ext>
            </a:extLst>
          </p:cNvPr>
          <p:cNvSpPr txBox="1"/>
          <p:nvPr/>
        </p:nvSpPr>
        <p:spPr>
          <a:xfrm>
            <a:off x="3354535" y="4854714"/>
            <a:ext cx="2055665" cy="400110"/>
          </a:xfrm>
          <a:prstGeom prst="rect">
            <a:avLst/>
          </a:prstGeom>
          <a:noFill/>
        </p:spPr>
        <p:txBody>
          <a:bodyPr wrap="square" rtlCol="0">
            <a:spAutoFit/>
          </a:bodyPr>
          <a:lstStyle/>
          <a:p>
            <a:r>
              <a:rPr lang="en-US" sz="2000" dirty="0">
                <a:solidFill>
                  <a:srgbClr val="000000"/>
                </a:solidFill>
                <a:latin typeface="+mj-lt"/>
                <a:cs typeface="Arial" panose="020B0604020202020204" pitchFamily="34" charset="0"/>
              </a:rPr>
              <a:t>Cat Boost</a:t>
            </a:r>
            <a:endParaRPr lang="en-US" sz="2000" b="0" dirty="0">
              <a:solidFill>
                <a:srgbClr val="000000"/>
              </a:solidFill>
              <a:latin typeface="+mj-lt"/>
              <a:cs typeface="Arial" panose="020B0604020202020204" pitchFamily="34" charset="0"/>
            </a:endParaRPr>
          </a:p>
        </p:txBody>
      </p:sp>
      <p:sp>
        <p:nvSpPr>
          <p:cNvPr id="24" name="TextBox 23">
            <a:extLst>
              <a:ext uri="{FF2B5EF4-FFF2-40B4-BE49-F238E27FC236}">
                <a16:creationId xmlns:a16="http://schemas.microsoft.com/office/drawing/2014/main" id="{33968B6F-B2ED-C993-498F-B87969297149}"/>
              </a:ext>
            </a:extLst>
          </p:cNvPr>
          <p:cNvSpPr txBox="1"/>
          <p:nvPr/>
        </p:nvSpPr>
        <p:spPr>
          <a:xfrm>
            <a:off x="6561092" y="1835311"/>
            <a:ext cx="2055665" cy="400110"/>
          </a:xfrm>
          <a:prstGeom prst="rect">
            <a:avLst/>
          </a:prstGeom>
          <a:noFill/>
        </p:spPr>
        <p:txBody>
          <a:bodyPr wrap="square" rtlCol="0">
            <a:spAutoFit/>
          </a:bodyPr>
          <a:lstStyle/>
          <a:p>
            <a:r>
              <a:rPr lang="en-US" sz="2000" dirty="0">
                <a:solidFill>
                  <a:srgbClr val="000000"/>
                </a:solidFill>
                <a:latin typeface="+mj-lt"/>
                <a:ea typeface="+mn-ea"/>
                <a:cs typeface="+mn-cs"/>
              </a:rPr>
              <a:t>XG Boost</a:t>
            </a:r>
          </a:p>
        </p:txBody>
      </p:sp>
      <p:sp>
        <p:nvSpPr>
          <p:cNvPr id="27" name="TextBox 26">
            <a:extLst>
              <a:ext uri="{FF2B5EF4-FFF2-40B4-BE49-F238E27FC236}">
                <a16:creationId xmlns:a16="http://schemas.microsoft.com/office/drawing/2014/main" id="{B3ABFED6-A272-209E-535B-ECEAFC0B998E}"/>
              </a:ext>
            </a:extLst>
          </p:cNvPr>
          <p:cNvSpPr txBox="1"/>
          <p:nvPr/>
        </p:nvSpPr>
        <p:spPr>
          <a:xfrm>
            <a:off x="76201" y="1702375"/>
            <a:ext cx="3022482"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i="0" dirty="0">
                <a:solidFill>
                  <a:srgbClr val="111111"/>
                </a:solidFill>
                <a:effectLst/>
                <a:latin typeface="+mj-lt"/>
              </a:rPr>
              <a:t>Random Forest Classifier </a:t>
            </a:r>
            <a:r>
              <a:rPr lang="en-US" sz="1800" i="0" dirty="0">
                <a:solidFill>
                  <a:srgbClr val="111111"/>
                </a:solidFill>
                <a:effectLst/>
                <a:latin typeface="+mj-lt"/>
              </a:rPr>
              <a:t>is a powerful ensemble learning algorithm used for classification tasks</a:t>
            </a:r>
            <a:r>
              <a:rPr kumimoji="0" lang="en-US" altLang="en-US" sz="1600" i="0" u="none" strike="noStrike" cap="none" normalizeH="0" baseline="0" dirty="0">
                <a:ln>
                  <a:noFill/>
                </a:ln>
                <a:solidFill>
                  <a:srgbClr val="000000"/>
                </a:solidFill>
                <a:effectLst/>
                <a:latin typeface="+mj-lt"/>
              </a:rPr>
              <a:t>.</a:t>
            </a:r>
          </a:p>
        </p:txBody>
      </p:sp>
      <p:sp>
        <p:nvSpPr>
          <p:cNvPr id="28" name="TextBox 27">
            <a:extLst>
              <a:ext uri="{FF2B5EF4-FFF2-40B4-BE49-F238E27FC236}">
                <a16:creationId xmlns:a16="http://schemas.microsoft.com/office/drawing/2014/main" id="{0804133C-E6D0-074D-30D4-9004864E977A}"/>
              </a:ext>
            </a:extLst>
          </p:cNvPr>
          <p:cNvSpPr txBox="1"/>
          <p:nvPr/>
        </p:nvSpPr>
        <p:spPr>
          <a:xfrm>
            <a:off x="8773582" y="1524000"/>
            <a:ext cx="3048000" cy="1754326"/>
          </a:xfrm>
          <a:prstGeom prst="rect">
            <a:avLst/>
          </a:prstGeom>
          <a:noFill/>
        </p:spPr>
        <p:txBody>
          <a:bodyPr wrap="square" rtlCol="0">
            <a:spAutoFit/>
          </a:bodyPr>
          <a:lstStyle/>
          <a:p>
            <a:pPr algn="l"/>
            <a:r>
              <a:rPr lang="en-US" sz="1800" b="1" i="0" dirty="0">
                <a:solidFill>
                  <a:srgbClr val="273239"/>
                </a:solidFill>
                <a:effectLst/>
                <a:latin typeface="+mj-lt"/>
              </a:rPr>
              <a:t>XGBoost</a:t>
            </a:r>
            <a:r>
              <a:rPr lang="en-US" sz="1800" dirty="0">
                <a:solidFill>
                  <a:srgbClr val="273239"/>
                </a:solidFill>
                <a:latin typeface="+mj-lt"/>
              </a:rPr>
              <a:t> </a:t>
            </a:r>
            <a:r>
              <a:rPr lang="en-US" sz="1800" b="0" i="0" dirty="0">
                <a:solidFill>
                  <a:srgbClr val="273239"/>
                </a:solidFill>
                <a:effectLst/>
                <a:latin typeface="+mj-lt"/>
              </a:rPr>
              <a:t>is an optimized distributed gradient boosting library designed for efficient and scalable training of machine learning models.</a:t>
            </a:r>
            <a:endParaRPr lang="en-US" sz="1800" dirty="0">
              <a:solidFill>
                <a:srgbClr val="000000"/>
              </a:solidFill>
              <a:latin typeface="+mj-lt"/>
            </a:endParaRPr>
          </a:p>
        </p:txBody>
      </p:sp>
      <p:sp>
        <p:nvSpPr>
          <p:cNvPr id="29" name="TextBox 28">
            <a:extLst>
              <a:ext uri="{FF2B5EF4-FFF2-40B4-BE49-F238E27FC236}">
                <a16:creationId xmlns:a16="http://schemas.microsoft.com/office/drawing/2014/main" id="{37B0EDBD-6A79-4662-38A0-2F68012E0DF1}"/>
              </a:ext>
            </a:extLst>
          </p:cNvPr>
          <p:cNvSpPr txBox="1"/>
          <p:nvPr/>
        </p:nvSpPr>
        <p:spPr>
          <a:xfrm>
            <a:off x="152400" y="4331493"/>
            <a:ext cx="3096386" cy="2161617"/>
          </a:xfrm>
          <a:prstGeom prst="rect">
            <a:avLst/>
          </a:prstGeom>
          <a:noFill/>
        </p:spPr>
        <p:txBody>
          <a:bodyPr wrap="square" rtlCol="0">
            <a:spAutoFit/>
          </a:bodyPr>
          <a:lstStyle/>
          <a:p>
            <a:pPr algn="l" rtl="0" fontAlgn="base">
              <a:spcAft>
                <a:spcPts val="750"/>
              </a:spcAft>
            </a:pPr>
            <a:r>
              <a:rPr lang="en-US" sz="1800" b="1" dirty="0">
                <a:solidFill>
                  <a:srgbClr val="273239"/>
                </a:solidFill>
                <a:latin typeface="+mj-lt"/>
              </a:rPr>
              <a:t>Cat Boost </a:t>
            </a:r>
            <a:r>
              <a:rPr lang="en-US" sz="1800" b="0" i="0" dirty="0">
                <a:solidFill>
                  <a:srgbClr val="273239"/>
                </a:solidFill>
                <a:effectLst/>
                <a:latin typeface="+mj-lt"/>
              </a:rPr>
              <a:t>is designed for use on problems like regression and classification having a very large number of independent features. </a:t>
            </a:r>
          </a:p>
          <a:p>
            <a:pPr algn="just"/>
            <a:br>
              <a:rPr lang="en-US" sz="1800" dirty="0">
                <a:latin typeface="+mj-lt"/>
              </a:rPr>
            </a:br>
            <a:endParaRPr lang="en-US" sz="1800" dirty="0">
              <a:solidFill>
                <a:srgbClr val="000000"/>
              </a:solidFill>
              <a:latin typeface="+mj-lt"/>
            </a:endParaRPr>
          </a:p>
        </p:txBody>
      </p:sp>
      <p:sp>
        <p:nvSpPr>
          <p:cNvPr id="30" name="TextBox 29">
            <a:extLst>
              <a:ext uri="{FF2B5EF4-FFF2-40B4-BE49-F238E27FC236}">
                <a16:creationId xmlns:a16="http://schemas.microsoft.com/office/drawing/2014/main" id="{D7643BBD-39CA-C96C-E7D7-E905E2F49E51}"/>
              </a:ext>
            </a:extLst>
          </p:cNvPr>
          <p:cNvSpPr txBox="1"/>
          <p:nvPr/>
        </p:nvSpPr>
        <p:spPr>
          <a:xfrm>
            <a:off x="8773582" y="4419600"/>
            <a:ext cx="3342218" cy="1754326"/>
          </a:xfrm>
          <a:prstGeom prst="rect">
            <a:avLst/>
          </a:prstGeom>
          <a:noFill/>
        </p:spPr>
        <p:txBody>
          <a:bodyPr wrap="square" rtlCol="0">
            <a:spAutoFit/>
          </a:bodyPr>
          <a:lstStyle/>
          <a:p>
            <a:pPr algn="l"/>
            <a:r>
              <a:rPr lang="en-US" sz="1800" b="1" dirty="0">
                <a:solidFill>
                  <a:srgbClr val="000000"/>
                </a:solidFill>
                <a:latin typeface="+mj-lt"/>
              </a:rPr>
              <a:t>Max Voting, Weighted Voting, and Stacking </a:t>
            </a:r>
            <a:r>
              <a:rPr lang="en-US" sz="1800" dirty="0">
                <a:solidFill>
                  <a:srgbClr val="000000"/>
                </a:solidFill>
                <a:latin typeface="+mj-lt"/>
              </a:rPr>
              <a:t>are ensemble learning techniques, where multiple models are combined to make a final prediction.</a:t>
            </a:r>
          </a:p>
        </p:txBody>
      </p:sp>
    </p:spTree>
    <p:extLst>
      <p:ext uri="{BB962C8B-B14F-4D97-AF65-F5344CB8AC3E}">
        <p14:creationId xmlns:p14="http://schemas.microsoft.com/office/powerpoint/2010/main" val="59700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1A6F3-044D-3E54-8E79-776F3AAC913F}"/>
              </a:ext>
            </a:extLst>
          </p:cNvPr>
          <p:cNvSpPr/>
          <p:nvPr/>
        </p:nvSpPr>
        <p:spPr bwMode="auto">
          <a:xfrm>
            <a:off x="228600" y="1371600"/>
            <a:ext cx="11658600" cy="430887"/>
          </a:xfrm>
          <a:prstGeom prst="rect">
            <a:avLst/>
          </a:prstGeom>
          <a:solidFill>
            <a:schemeClr val="bg2">
              <a:lumMod val="9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dirty="0">
                <a:solidFill>
                  <a:schemeClr val="tx1"/>
                </a:solidFill>
                <a:latin typeface="+mj-lt"/>
              </a:rPr>
              <a:t>                 </a:t>
            </a:r>
            <a:endParaRPr lang="en-US" sz="1600" b="0" dirty="0">
              <a:solidFill>
                <a:schemeClr val="tx1"/>
              </a:solidFill>
              <a:latin typeface="+mj-lt"/>
            </a:endParaRPr>
          </a:p>
        </p:txBody>
      </p:sp>
      <p:sp>
        <p:nvSpPr>
          <p:cNvPr id="12" name="Title 2">
            <a:extLst>
              <a:ext uri="{FF2B5EF4-FFF2-40B4-BE49-F238E27FC236}">
                <a16:creationId xmlns:a16="http://schemas.microsoft.com/office/drawing/2014/main" id="{C48DD7BB-9121-F7AB-4FE4-C7AA9073F1EE}"/>
              </a:ext>
            </a:extLst>
          </p:cNvPr>
          <p:cNvSpPr txBox="1">
            <a:spLocks/>
          </p:cNvSpPr>
          <p:nvPr/>
        </p:nvSpPr>
        <p:spPr>
          <a:xfrm>
            <a:off x="228600" y="347117"/>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a:r>
              <a:rPr lang="en-US" sz="2200" dirty="0">
                <a:latin typeface="+mj-lt"/>
              </a:rPr>
              <a:t>Training – Testing Split </a:t>
            </a:r>
          </a:p>
        </p:txBody>
      </p:sp>
      <p:sp>
        <p:nvSpPr>
          <p:cNvPr id="7" name="TextBox 6">
            <a:extLst>
              <a:ext uri="{FF2B5EF4-FFF2-40B4-BE49-F238E27FC236}">
                <a16:creationId xmlns:a16="http://schemas.microsoft.com/office/drawing/2014/main" id="{86FD0BC9-F970-AE50-D40C-C30ABB851875}"/>
              </a:ext>
            </a:extLst>
          </p:cNvPr>
          <p:cNvSpPr txBox="1"/>
          <p:nvPr/>
        </p:nvSpPr>
        <p:spPr>
          <a:xfrm>
            <a:off x="3124200" y="914400"/>
            <a:ext cx="827471" cy="430887"/>
          </a:xfrm>
          <a:prstGeom prst="rect">
            <a:avLst/>
          </a:prstGeom>
          <a:noFill/>
        </p:spPr>
        <p:txBody>
          <a:bodyPr wrap="none" rtlCol="0">
            <a:spAutoFit/>
          </a:bodyPr>
          <a:lstStyle/>
          <a:p>
            <a:r>
              <a:rPr lang="en-US" sz="2200" b="1" dirty="0">
                <a:solidFill>
                  <a:srgbClr val="000000"/>
                </a:solidFill>
                <a:latin typeface="+mj-lt"/>
              </a:rPr>
              <a:t>80 %</a:t>
            </a:r>
          </a:p>
        </p:txBody>
      </p:sp>
      <p:sp>
        <p:nvSpPr>
          <p:cNvPr id="8" name="TextBox 7">
            <a:extLst>
              <a:ext uri="{FF2B5EF4-FFF2-40B4-BE49-F238E27FC236}">
                <a16:creationId xmlns:a16="http://schemas.microsoft.com/office/drawing/2014/main" id="{A32DC1A5-B7B1-E465-047A-F4553E595D89}"/>
              </a:ext>
            </a:extLst>
          </p:cNvPr>
          <p:cNvSpPr txBox="1"/>
          <p:nvPr/>
        </p:nvSpPr>
        <p:spPr>
          <a:xfrm>
            <a:off x="8806464" y="886465"/>
            <a:ext cx="827471" cy="430887"/>
          </a:xfrm>
          <a:prstGeom prst="rect">
            <a:avLst/>
          </a:prstGeom>
          <a:noFill/>
        </p:spPr>
        <p:txBody>
          <a:bodyPr wrap="none" rtlCol="0">
            <a:spAutoFit/>
          </a:bodyPr>
          <a:lstStyle/>
          <a:p>
            <a:r>
              <a:rPr lang="en-US" sz="2200" b="1" dirty="0">
                <a:solidFill>
                  <a:srgbClr val="000000"/>
                </a:solidFill>
                <a:latin typeface="+mj-lt"/>
              </a:rPr>
              <a:t>20 %</a:t>
            </a:r>
          </a:p>
        </p:txBody>
      </p:sp>
      <p:grpSp>
        <p:nvGrpSpPr>
          <p:cNvPr id="25" name="Group 24">
            <a:extLst>
              <a:ext uri="{FF2B5EF4-FFF2-40B4-BE49-F238E27FC236}">
                <a16:creationId xmlns:a16="http://schemas.microsoft.com/office/drawing/2014/main" id="{58A5903D-9617-9D82-B7A8-94145E49C273}"/>
              </a:ext>
            </a:extLst>
          </p:cNvPr>
          <p:cNvGrpSpPr/>
          <p:nvPr/>
        </p:nvGrpSpPr>
        <p:grpSpPr>
          <a:xfrm>
            <a:off x="1207546" y="2178839"/>
            <a:ext cx="4340992" cy="3612361"/>
            <a:chOff x="942054" y="1945381"/>
            <a:chExt cx="2319590" cy="2963517"/>
          </a:xfrm>
        </p:grpSpPr>
        <p:sp>
          <p:nvSpPr>
            <p:cNvPr id="20" name="Shape">
              <a:extLst>
                <a:ext uri="{FF2B5EF4-FFF2-40B4-BE49-F238E27FC236}">
                  <a16:creationId xmlns:a16="http://schemas.microsoft.com/office/drawing/2014/main" id="{17F18CA9-47E8-ADE3-D03F-1BA4128DD3D9}"/>
                </a:ext>
              </a:extLst>
            </p:cNvPr>
            <p:cNvSpPr/>
            <p:nvPr/>
          </p:nvSpPr>
          <p:spPr>
            <a:xfrm>
              <a:off x="942054" y="1945381"/>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rgbClr val="800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latin typeface="+mj-lt"/>
              </a:endParaRPr>
            </a:p>
          </p:txBody>
        </p:sp>
        <p:sp>
          <p:nvSpPr>
            <p:cNvPr id="21" name="Shape">
              <a:extLst>
                <a:ext uri="{FF2B5EF4-FFF2-40B4-BE49-F238E27FC236}">
                  <a16:creationId xmlns:a16="http://schemas.microsoft.com/office/drawing/2014/main" id="{2BA35DD3-3E42-F386-F6C9-277DA274CC8B}"/>
                </a:ext>
              </a:extLst>
            </p:cNvPr>
            <p:cNvSpPr/>
            <p:nvPr/>
          </p:nvSpPr>
          <p:spPr>
            <a:xfrm>
              <a:off x="1130300" y="2059681"/>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solidFill>
                  <a:srgbClr val="000000"/>
                </a:solidFill>
                <a:latin typeface="+mj-lt"/>
              </a:endParaRPr>
            </a:p>
          </p:txBody>
        </p:sp>
        <p:sp>
          <p:nvSpPr>
            <p:cNvPr id="22" name="TextBox 14">
              <a:extLst>
                <a:ext uri="{FF2B5EF4-FFF2-40B4-BE49-F238E27FC236}">
                  <a16:creationId xmlns:a16="http://schemas.microsoft.com/office/drawing/2014/main" id="{09523F6A-9AFD-9DF5-EEEF-DF4BFB1032FD}"/>
                </a:ext>
              </a:extLst>
            </p:cNvPr>
            <p:cNvSpPr txBox="1"/>
            <p:nvPr/>
          </p:nvSpPr>
          <p:spPr>
            <a:xfrm>
              <a:off x="1343576" y="2339177"/>
              <a:ext cx="1516545" cy="30299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latin typeface="+mj-lt"/>
                </a:rPr>
                <a:t>Why ? </a:t>
              </a:r>
            </a:p>
          </p:txBody>
        </p:sp>
        <p:sp>
          <p:nvSpPr>
            <p:cNvPr id="23" name="TextBox 17">
              <a:extLst>
                <a:ext uri="{FF2B5EF4-FFF2-40B4-BE49-F238E27FC236}">
                  <a16:creationId xmlns:a16="http://schemas.microsoft.com/office/drawing/2014/main" id="{BDAAEF3C-697F-2EF2-A271-A3983D765E1D}"/>
                </a:ext>
              </a:extLst>
            </p:cNvPr>
            <p:cNvSpPr txBox="1"/>
            <p:nvPr/>
          </p:nvSpPr>
          <p:spPr>
            <a:xfrm>
              <a:off x="1329872" y="2605830"/>
              <a:ext cx="1543954" cy="20830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noProof="1">
                <a:solidFill>
                  <a:schemeClr val="tx1">
                    <a:lumMod val="65000"/>
                    <a:lumOff val="35000"/>
                  </a:schemeClr>
                </a:solidFill>
                <a:latin typeface="+mj-lt"/>
              </a:endParaRPr>
            </a:p>
          </p:txBody>
        </p:sp>
      </p:grpSp>
      <p:sp>
        <p:nvSpPr>
          <p:cNvPr id="35" name="Rectangle 4">
            <a:extLst>
              <a:ext uri="{FF2B5EF4-FFF2-40B4-BE49-F238E27FC236}">
                <a16:creationId xmlns:a16="http://schemas.microsoft.com/office/drawing/2014/main" id="{B15E5852-EE04-37C4-E292-B8908816E950}"/>
              </a:ext>
            </a:extLst>
          </p:cNvPr>
          <p:cNvSpPr>
            <a:spLocks noChangeArrowheads="1"/>
          </p:cNvSpPr>
          <p:nvPr/>
        </p:nvSpPr>
        <p:spPr bwMode="auto">
          <a:xfrm>
            <a:off x="1794503" y="3357996"/>
            <a:ext cx="31670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mj-lt"/>
              </a:rPr>
              <a:t>Training Set: </a:t>
            </a:r>
            <a:r>
              <a:rPr lang="en-US" sz="1600" dirty="0">
                <a:solidFill>
                  <a:srgbClr val="000000"/>
                </a:solidFill>
                <a:latin typeface="+mj-lt"/>
              </a:rPr>
              <a:t>Used to train our model and learn patterns in the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000000"/>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mj-lt"/>
              </a:rPr>
              <a:t>Test Set: </a:t>
            </a:r>
            <a:r>
              <a:rPr lang="en-US" sz="1600" dirty="0">
                <a:solidFill>
                  <a:srgbClr val="000000"/>
                </a:solidFill>
                <a:latin typeface="+mj-lt"/>
              </a:rPr>
              <a:t>Helps us compare different models and tune hyperparameters to find the best-performing model.</a:t>
            </a:r>
            <a:endParaRPr kumimoji="0" lang="en-US" altLang="en-US" sz="1600" b="0" i="0" u="none" strike="noStrike" cap="none" normalizeH="0" baseline="0" dirty="0">
              <a:ln>
                <a:noFill/>
              </a:ln>
              <a:solidFill>
                <a:srgbClr val="000000"/>
              </a:solidFill>
              <a:effectLst/>
              <a:latin typeface="+mj-lt"/>
            </a:endParaRPr>
          </a:p>
        </p:txBody>
      </p:sp>
      <p:grpSp>
        <p:nvGrpSpPr>
          <p:cNvPr id="36" name="Group 35">
            <a:extLst>
              <a:ext uri="{FF2B5EF4-FFF2-40B4-BE49-F238E27FC236}">
                <a16:creationId xmlns:a16="http://schemas.microsoft.com/office/drawing/2014/main" id="{0230AAFB-F4EF-5B9A-0893-0E0A17A9F5E7}"/>
              </a:ext>
            </a:extLst>
          </p:cNvPr>
          <p:cNvGrpSpPr/>
          <p:nvPr/>
        </p:nvGrpSpPr>
        <p:grpSpPr>
          <a:xfrm>
            <a:off x="6852492" y="2164740"/>
            <a:ext cx="4340992" cy="3931259"/>
            <a:chOff x="942054" y="1945381"/>
            <a:chExt cx="2319590" cy="2963517"/>
          </a:xfrm>
        </p:grpSpPr>
        <p:sp>
          <p:nvSpPr>
            <p:cNvPr id="37" name="Shape">
              <a:extLst>
                <a:ext uri="{FF2B5EF4-FFF2-40B4-BE49-F238E27FC236}">
                  <a16:creationId xmlns:a16="http://schemas.microsoft.com/office/drawing/2014/main" id="{E5FFD880-DE17-27A2-FFCC-497D0590E051}"/>
                </a:ext>
              </a:extLst>
            </p:cNvPr>
            <p:cNvSpPr/>
            <p:nvPr/>
          </p:nvSpPr>
          <p:spPr>
            <a:xfrm>
              <a:off x="942054" y="1945381"/>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rgbClr val="800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latin typeface="+mj-lt"/>
              </a:endParaRPr>
            </a:p>
          </p:txBody>
        </p:sp>
        <p:sp>
          <p:nvSpPr>
            <p:cNvPr id="38" name="Shape">
              <a:extLst>
                <a:ext uri="{FF2B5EF4-FFF2-40B4-BE49-F238E27FC236}">
                  <a16:creationId xmlns:a16="http://schemas.microsoft.com/office/drawing/2014/main" id="{1773B59C-1E3E-F5A0-ABC6-39FB1A50823C}"/>
                </a:ext>
              </a:extLst>
            </p:cNvPr>
            <p:cNvSpPr/>
            <p:nvPr/>
          </p:nvSpPr>
          <p:spPr>
            <a:xfrm>
              <a:off x="1130300" y="2059681"/>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solidFill>
                  <a:srgbClr val="000000"/>
                </a:solidFill>
                <a:latin typeface="+mj-lt"/>
              </a:endParaRPr>
            </a:p>
          </p:txBody>
        </p:sp>
        <p:sp>
          <p:nvSpPr>
            <p:cNvPr id="39" name="TextBox 14">
              <a:extLst>
                <a:ext uri="{FF2B5EF4-FFF2-40B4-BE49-F238E27FC236}">
                  <a16:creationId xmlns:a16="http://schemas.microsoft.com/office/drawing/2014/main" id="{AB8B3857-B4CA-1F69-BEB6-867B262ACFD2}"/>
                </a:ext>
              </a:extLst>
            </p:cNvPr>
            <p:cNvSpPr txBox="1"/>
            <p:nvPr/>
          </p:nvSpPr>
          <p:spPr>
            <a:xfrm>
              <a:off x="1343577" y="2251642"/>
              <a:ext cx="1516545" cy="27841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latin typeface="+mj-lt"/>
                </a:rPr>
                <a:t>How ? </a:t>
              </a:r>
            </a:p>
          </p:txBody>
        </p:sp>
      </p:grpSp>
      <p:sp>
        <p:nvSpPr>
          <p:cNvPr id="41" name="Rectangle 5">
            <a:extLst>
              <a:ext uri="{FF2B5EF4-FFF2-40B4-BE49-F238E27FC236}">
                <a16:creationId xmlns:a16="http://schemas.microsoft.com/office/drawing/2014/main" id="{B73DF7B2-A2D1-1C21-1C7C-58ED480DBE47}"/>
              </a:ext>
            </a:extLst>
          </p:cNvPr>
          <p:cNvSpPr>
            <a:spLocks noChangeArrowheads="1"/>
          </p:cNvSpPr>
          <p:nvPr/>
        </p:nvSpPr>
        <p:spPr bwMode="auto">
          <a:xfrm>
            <a:off x="7270129" y="3343685"/>
            <a:ext cx="357106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mj-lt"/>
              </a:rPr>
              <a:t>Model Training</a:t>
            </a:r>
            <a:r>
              <a:rPr kumimoji="0" lang="en-US" altLang="en-US" sz="1600" b="0" i="0" u="none" strike="noStrike" cap="none" normalizeH="0" baseline="0" dirty="0">
                <a:ln>
                  <a:noFill/>
                </a:ln>
                <a:solidFill>
                  <a:srgbClr val="000000"/>
                </a:solidFill>
                <a:effectLst/>
                <a:latin typeface="+mj-lt"/>
              </a:rPr>
              <a:t>: We trained three models using the training 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000000"/>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mj-lt"/>
              </a:rPr>
              <a:t>Model Testing</a:t>
            </a:r>
            <a:r>
              <a:rPr kumimoji="0" lang="en-US" altLang="en-US" sz="1600" b="0" i="0" u="none" strike="noStrike" cap="none" normalizeH="0" baseline="0" dirty="0">
                <a:ln>
                  <a:noFill/>
                </a:ln>
                <a:solidFill>
                  <a:srgbClr val="000000"/>
                </a:solidFill>
                <a:effectLst/>
                <a:latin typeface="+mj-lt"/>
              </a:rPr>
              <a:t>: We evaluated and compared model performances using the validation set to select the best one.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000000"/>
              </a:solidFill>
              <a:effectLst/>
              <a:latin typeface="+mj-lt"/>
            </a:endParaRPr>
          </a:p>
        </p:txBody>
      </p:sp>
      <p:sp>
        <p:nvSpPr>
          <p:cNvPr id="11" name="TextBox 10">
            <a:extLst>
              <a:ext uri="{FF2B5EF4-FFF2-40B4-BE49-F238E27FC236}">
                <a16:creationId xmlns:a16="http://schemas.microsoft.com/office/drawing/2014/main" id="{A9B1EA6F-A62D-9ED8-D38C-E240AD01075E}"/>
              </a:ext>
            </a:extLst>
          </p:cNvPr>
          <p:cNvSpPr txBox="1"/>
          <p:nvPr/>
        </p:nvSpPr>
        <p:spPr>
          <a:xfrm>
            <a:off x="1764023" y="1366823"/>
            <a:ext cx="3276600" cy="430887"/>
          </a:xfrm>
          <a:prstGeom prst="rect">
            <a:avLst/>
          </a:prstGeom>
          <a:noFill/>
        </p:spPr>
        <p:txBody>
          <a:bodyPr wrap="square" rtlCol="0">
            <a:spAutoFit/>
          </a:bodyPr>
          <a:lstStyle/>
          <a:p>
            <a:r>
              <a:rPr lang="en-US" sz="2200" dirty="0">
                <a:solidFill>
                  <a:srgbClr val="000000"/>
                </a:solidFill>
                <a:latin typeface="+mj-lt"/>
              </a:rPr>
              <a:t>TRAINING</a:t>
            </a:r>
            <a:r>
              <a:rPr lang="en-US" dirty="0">
                <a:latin typeface="+mj-lt"/>
              </a:rPr>
              <a:t> </a:t>
            </a:r>
            <a:r>
              <a:rPr lang="en-US" sz="2200" dirty="0">
                <a:solidFill>
                  <a:srgbClr val="000000"/>
                </a:solidFill>
                <a:latin typeface="+mj-lt"/>
              </a:rPr>
              <a:t>SET</a:t>
            </a:r>
          </a:p>
        </p:txBody>
      </p:sp>
      <p:sp>
        <p:nvSpPr>
          <p:cNvPr id="13" name="TextBox 12">
            <a:extLst>
              <a:ext uri="{FF2B5EF4-FFF2-40B4-BE49-F238E27FC236}">
                <a16:creationId xmlns:a16="http://schemas.microsoft.com/office/drawing/2014/main" id="{7B3C5D04-E95B-19F7-C6C1-E022FF02AAFE}"/>
              </a:ext>
            </a:extLst>
          </p:cNvPr>
          <p:cNvSpPr txBox="1"/>
          <p:nvPr/>
        </p:nvSpPr>
        <p:spPr>
          <a:xfrm>
            <a:off x="8010343" y="1363460"/>
            <a:ext cx="2258458" cy="430887"/>
          </a:xfrm>
          <a:prstGeom prst="rect">
            <a:avLst/>
          </a:prstGeom>
          <a:noFill/>
        </p:spPr>
        <p:txBody>
          <a:bodyPr wrap="square" rtlCol="0">
            <a:spAutoFit/>
          </a:bodyPr>
          <a:lstStyle/>
          <a:p>
            <a:r>
              <a:rPr lang="en-US" sz="2200" dirty="0">
                <a:solidFill>
                  <a:srgbClr val="000000"/>
                </a:solidFill>
                <a:latin typeface="+mj-lt"/>
              </a:rPr>
              <a:t>TEST SET</a:t>
            </a:r>
          </a:p>
        </p:txBody>
      </p:sp>
      <p:cxnSp>
        <p:nvCxnSpPr>
          <p:cNvPr id="15" name="Straight Connector 14">
            <a:extLst>
              <a:ext uri="{FF2B5EF4-FFF2-40B4-BE49-F238E27FC236}">
                <a16:creationId xmlns:a16="http://schemas.microsoft.com/office/drawing/2014/main" id="{C0730635-6607-400D-15D3-53084C319FD7}"/>
              </a:ext>
            </a:extLst>
          </p:cNvPr>
          <p:cNvCxnSpPr>
            <a:stCxn id="3" idx="0"/>
            <a:endCxn id="3" idx="2"/>
          </p:cNvCxnSpPr>
          <p:nvPr/>
        </p:nvCxnSpPr>
        <p:spPr bwMode="auto">
          <a:xfrm>
            <a:off x="6057900" y="1371600"/>
            <a:ext cx="0" cy="430887"/>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73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B6EB719-464D-DB2D-D1E2-33F7CB542B67}"/>
              </a:ext>
            </a:extLst>
          </p:cNvPr>
          <p:cNvSpPr txBox="1">
            <a:spLocks/>
          </p:cNvSpPr>
          <p:nvPr/>
        </p:nvSpPr>
        <p:spPr>
          <a:xfrm>
            <a:off x="168836" y="200881"/>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a:r>
              <a:rPr lang="en-US" sz="2200" dirty="0">
                <a:latin typeface="+mj-lt"/>
              </a:rPr>
              <a:t>MODEL PERFORMANCE | Prediction of High TMB Status</a:t>
            </a:r>
          </a:p>
        </p:txBody>
      </p:sp>
      <p:sp>
        <p:nvSpPr>
          <p:cNvPr id="3" name="Rectangle: Rounded Corners 2">
            <a:extLst>
              <a:ext uri="{FF2B5EF4-FFF2-40B4-BE49-F238E27FC236}">
                <a16:creationId xmlns:a16="http://schemas.microsoft.com/office/drawing/2014/main" id="{D315E06F-A91D-FFCD-1B88-48E716A90440}"/>
              </a:ext>
            </a:extLst>
          </p:cNvPr>
          <p:cNvSpPr/>
          <p:nvPr/>
        </p:nvSpPr>
        <p:spPr>
          <a:xfrm>
            <a:off x="1587210" y="857555"/>
            <a:ext cx="8686798" cy="883561"/>
          </a:xfrm>
          <a:prstGeom prst="roundRect">
            <a:avLst>
              <a:gd name="adj" fmla="val 33915"/>
            </a:avLst>
          </a:prstGeom>
          <a:solidFill>
            <a:srgbClr val="D8CBCB"/>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0" marR="0" lvl="0" indent="0" defTabSz="914400" rtl="0" eaLnBrk="0" fontAlgn="base" latinLnBrk="0" hangingPunct="0">
              <a:lnSpc>
                <a:spcPct val="200000"/>
              </a:lnSpc>
              <a:spcBef>
                <a:spcPct val="10000"/>
              </a:spcBef>
              <a:spcAft>
                <a:spcPct val="0"/>
              </a:spcAft>
              <a:buClr>
                <a:srgbClr val="0B1F65"/>
              </a:buClr>
              <a:buSzTx/>
              <a:buFont typeface="Webdings" pitchFamily="18" charset="2"/>
              <a:buNone/>
              <a:tabLst/>
              <a:defRPr/>
            </a:pPr>
            <a:endParaRPr lang="en-GB" sz="1600" b="1" dirty="0">
              <a:solidFill>
                <a:schemeClr val="tx1"/>
              </a:solidFill>
              <a:latin typeface="+mj-lt"/>
            </a:endParaRPr>
          </a:p>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lang="en-GB" sz="1600" b="1" dirty="0">
              <a:solidFill>
                <a:schemeClr val="tx1"/>
              </a:solidFill>
              <a:latin typeface="+mj-lt"/>
            </a:endParaRPr>
          </a:p>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GB" sz="1600" b="1" dirty="0">
                <a:solidFill>
                  <a:srgbClr val="800000"/>
                </a:solidFill>
                <a:latin typeface="+mj-lt"/>
                <a:cs typeface="Calibri" panose="020F0502020204030204" pitchFamily="34" charset="0"/>
              </a:rPr>
              <a:t>Models Used</a:t>
            </a:r>
            <a:r>
              <a:rPr lang="en-GB" sz="1600" dirty="0">
                <a:solidFill>
                  <a:srgbClr val="002060"/>
                </a:solidFill>
                <a:latin typeface="+mj-lt"/>
                <a:cs typeface="Calibri" panose="020F0502020204030204" pitchFamily="34" charset="0"/>
              </a:rPr>
              <a:t>: Random Forest, </a:t>
            </a:r>
            <a:r>
              <a:rPr lang="en-GB" sz="1600" dirty="0" err="1">
                <a:solidFill>
                  <a:srgbClr val="002060"/>
                </a:solidFill>
                <a:latin typeface="+mj-lt"/>
                <a:cs typeface="Calibri" panose="020F0502020204030204" pitchFamily="34" charset="0"/>
              </a:rPr>
              <a:t>CatBoost</a:t>
            </a:r>
            <a:r>
              <a:rPr lang="en-GB" sz="1600" dirty="0">
                <a:solidFill>
                  <a:srgbClr val="002060"/>
                </a:solidFill>
                <a:latin typeface="+mj-lt"/>
                <a:cs typeface="Calibri" panose="020F0502020204030204" pitchFamily="34" charset="0"/>
              </a:rPr>
              <a:t>, </a:t>
            </a:r>
            <a:r>
              <a:rPr lang="en-GB" sz="1600" dirty="0" err="1">
                <a:solidFill>
                  <a:srgbClr val="002060"/>
                </a:solidFill>
                <a:latin typeface="+mj-lt"/>
                <a:cs typeface="Calibri" panose="020F0502020204030204" pitchFamily="34" charset="0"/>
              </a:rPr>
              <a:t>XGBoost</a:t>
            </a:r>
            <a:r>
              <a:rPr lang="en-GB" sz="1600" dirty="0">
                <a:solidFill>
                  <a:srgbClr val="002060"/>
                </a:solidFill>
                <a:latin typeface="+mj-lt"/>
                <a:cs typeface="Calibri" panose="020F0502020204030204" pitchFamily="34" charset="0"/>
              </a:rPr>
              <a:t>, Ensembled (</a:t>
            </a:r>
            <a:r>
              <a:rPr lang="en-GB" sz="1600" dirty="0" err="1">
                <a:solidFill>
                  <a:srgbClr val="002060"/>
                </a:solidFill>
                <a:latin typeface="+mj-lt"/>
                <a:cs typeface="Calibri" panose="020F0502020204030204" pitchFamily="34" charset="0"/>
              </a:rPr>
              <a:t>MaxVoting</a:t>
            </a:r>
            <a:r>
              <a:rPr lang="en-GB" sz="1600" dirty="0">
                <a:solidFill>
                  <a:srgbClr val="002060"/>
                </a:solidFill>
                <a:latin typeface="+mj-lt"/>
                <a:cs typeface="Calibri" panose="020F0502020204030204" pitchFamily="34" charset="0"/>
              </a:rPr>
              <a:t>, </a:t>
            </a:r>
            <a:r>
              <a:rPr lang="en-GB" sz="1600" dirty="0" err="1">
                <a:solidFill>
                  <a:srgbClr val="002060"/>
                </a:solidFill>
                <a:latin typeface="+mj-lt"/>
                <a:cs typeface="Calibri" panose="020F0502020204030204" pitchFamily="34" charset="0"/>
              </a:rPr>
              <a:t>StackedVoting</a:t>
            </a:r>
            <a:r>
              <a:rPr lang="en-GB" sz="1600" dirty="0">
                <a:solidFill>
                  <a:srgbClr val="002060"/>
                </a:solidFill>
                <a:latin typeface="+mj-lt"/>
                <a:cs typeface="Calibri" panose="020F0502020204030204" pitchFamily="34" charset="0"/>
              </a:rPr>
              <a:t>)</a:t>
            </a:r>
            <a:r>
              <a:rPr lang="en-GB" sz="1600" dirty="0">
                <a:solidFill>
                  <a:schemeClr val="accent6">
                    <a:lumMod val="50000"/>
                  </a:schemeClr>
                </a:solidFill>
                <a:latin typeface="+mj-lt"/>
                <a:cs typeface="Calibri" panose="020F0502020204030204" pitchFamily="34" charset="0"/>
              </a:rPr>
              <a:t> </a:t>
            </a:r>
            <a:br>
              <a:rPr lang="en-GB" sz="1600" b="1" dirty="0">
                <a:solidFill>
                  <a:srgbClr val="002060"/>
                </a:solidFill>
                <a:latin typeface="+mj-lt"/>
                <a:cs typeface="Calibri" panose="020F0502020204030204" pitchFamily="34" charset="0"/>
              </a:rPr>
            </a:br>
            <a:endParaRPr lang="en-GB" sz="1600" b="1" dirty="0">
              <a:solidFill>
                <a:srgbClr val="002060"/>
              </a:solidFill>
              <a:latin typeface="+mj-lt"/>
              <a:cs typeface="Calibri" panose="020F0502020204030204" pitchFamily="34" charset="0"/>
            </a:endParaRPr>
          </a:p>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lang="en-GB" sz="1600" b="1" dirty="0">
              <a:solidFill>
                <a:schemeClr val="tx1"/>
              </a:solidFill>
              <a:latin typeface="+mj-lt"/>
            </a:endParaRPr>
          </a:p>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lang="en-GB" sz="1600" b="1" dirty="0">
              <a:solidFill>
                <a:schemeClr val="tx1"/>
              </a:solidFill>
              <a:latin typeface="+mj-lt"/>
            </a:endParaRPr>
          </a:p>
        </p:txBody>
      </p:sp>
      <p:graphicFrame>
        <p:nvGraphicFramePr>
          <p:cNvPr id="7" name="Table 6">
            <a:extLst>
              <a:ext uri="{FF2B5EF4-FFF2-40B4-BE49-F238E27FC236}">
                <a16:creationId xmlns:a16="http://schemas.microsoft.com/office/drawing/2014/main" id="{447FD9C6-FBC4-5CE5-A101-7DDF7AD6A83A}"/>
              </a:ext>
            </a:extLst>
          </p:cNvPr>
          <p:cNvGraphicFramePr>
            <a:graphicFrameLocks noGrp="1"/>
          </p:cNvGraphicFramePr>
          <p:nvPr/>
        </p:nvGraphicFramePr>
        <p:xfrm>
          <a:off x="1434809" y="1925188"/>
          <a:ext cx="8991601" cy="4247010"/>
        </p:xfrm>
        <a:graphic>
          <a:graphicData uri="http://schemas.openxmlformats.org/drawingml/2006/table">
            <a:tbl>
              <a:tblPr firstRow="1" bandRow="1">
                <a:tableStyleId>{5C22544A-7EE6-4342-B048-85BDC9FD1C3A}</a:tableStyleId>
              </a:tblPr>
              <a:tblGrid>
                <a:gridCol w="2450209">
                  <a:extLst>
                    <a:ext uri="{9D8B030D-6E8A-4147-A177-3AD203B41FA5}">
                      <a16:colId xmlns:a16="http://schemas.microsoft.com/office/drawing/2014/main" val="3462497617"/>
                    </a:ext>
                  </a:extLst>
                </a:gridCol>
                <a:gridCol w="1618488">
                  <a:extLst>
                    <a:ext uri="{9D8B030D-6E8A-4147-A177-3AD203B41FA5}">
                      <a16:colId xmlns:a16="http://schemas.microsoft.com/office/drawing/2014/main" val="1893888645"/>
                    </a:ext>
                  </a:extLst>
                </a:gridCol>
                <a:gridCol w="1719644">
                  <a:extLst>
                    <a:ext uri="{9D8B030D-6E8A-4147-A177-3AD203B41FA5}">
                      <a16:colId xmlns:a16="http://schemas.microsoft.com/office/drawing/2014/main" val="3044277476"/>
                    </a:ext>
                  </a:extLst>
                </a:gridCol>
                <a:gridCol w="1719644">
                  <a:extLst>
                    <a:ext uri="{9D8B030D-6E8A-4147-A177-3AD203B41FA5}">
                      <a16:colId xmlns:a16="http://schemas.microsoft.com/office/drawing/2014/main" val="4054243334"/>
                    </a:ext>
                  </a:extLst>
                </a:gridCol>
                <a:gridCol w="1483616">
                  <a:extLst>
                    <a:ext uri="{9D8B030D-6E8A-4147-A177-3AD203B41FA5}">
                      <a16:colId xmlns:a16="http://schemas.microsoft.com/office/drawing/2014/main" val="4221097135"/>
                    </a:ext>
                  </a:extLst>
                </a:gridCol>
              </a:tblGrid>
              <a:tr h="707835">
                <a:tc>
                  <a:txBody>
                    <a:bodyPr/>
                    <a:lstStyle/>
                    <a:p>
                      <a:pPr algn="ctr"/>
                      <a:r>
                        <a:rPr lang="en-US" sz="1600" b="0" dirty="0">
                          <a:solidFill>
                            <a:schemeClr val="bg1"/>
                          </a:solidFill>
                          <a:latin typeface="Arial" panose="020B0604020202020204" pitchFamily="34" charset="0"/>
                          <a:cs typeface="Arial" panose="020B0604020202020204" pitchFamily="34" charset="0"/>
                        </a:rPr>
                        <a:t>Features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solidFill>
                      <a:srgbClr val="800000"/>
                    </a:solidFill>
                  </a:tcPr>
                </a:tc>
                <a:tc>
                  <a:txBody>
                    <a:bodyPr/>
                    <a:lstStyle/>
                    <a:p>
                      <a:pPr algn="ctr"/>
                      <a:r>
                        <a:rPr lang="en-US" sz="1600" b="0" dirty="0">
                          <a:solidFill>
                            <a:schemeClr val="bg1"/>
                          </a:solidFill>
                          <a:latin typeface="Arial" panose="020B0604020202020204" pitchFamily="34" charset="0"/>
                          <a:cs typeface="Arial" panose="020B0604020202020204" pitchFamily="34" charset="0"/>
                        </a:rPr>
                        <a:t>Accuracy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solidFill>
                      <a:srgbClr val="800000"/>
                    </a:solidFill>
                  </a:tcPr>
                </a:tc>
                <a:tc>
                  <a:txBody>
                    <a:bodyPr/>
                    <a:lstStyle/>
                    <a:p>
                      <a:pPr algn="ctr"/>
                      <a:r>
                        <a:rPr lang="en-US" sz="1600" b="0" dirty="0">
                          <a:solidFill>
                            <a:schemeClr val="bg1"/>
                          </a:solidFill>
                          <a:latin typeface="Arial" panose="020B0604020202020204" pitchFamily="34" charset="0"/>
                          <a:cs typeface="Arial" panose="020B0604020202020204" pitchFamily="34" charset="0"/>
                        </a:rPr>
                        <a:t>Precision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solidFill>
                      <a:srgbClr val="800000"/>
                    </a:solidFill>
                  </a:tcPr>
                </a:tc>
                <a:tc>
                  <a:txBody>
                    <a:bodyPr/>
                    <a:lstStyle/>
                    <a:p>
                      <a:pPr algn="ctr"/>
                      <a:r>
                        <a:rPr lang="en-US" sz="1600" b="0" dirty="0">
                          <a:solidFill>
                            <a:schemeClr val="bg1"/>
                          </a:solidFill>
                          <a:latin typeface="Arial" panose="020B0604020202020204" pitchFamily="34" charset="0"/>
                          <a:cs typeface="Arial" panose="020B0604020202020204" pitchFamily="34" charset="0"/>
                        </a:rPr>
                        <a:t>Recall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solidFill>
                      <a:srgbClr val="800000"/>
                    </a:solidFill>
                  </a:tcPr>
                </a:tc>
                <a:tc>
                  <a:txBody>
                    <a:bodyPr/>
                    <a:lstStyle/>
                    <a:p>
                      <a:pPr algn="ctr"/>
                      <a:r>
                        <a:rPr lang="en-US" sz="1600" b="0" dirty="0">
                          <a:solidFill>
                            <a:schemeClr val="bg1"/>
                          </a:solidFill>
                          <a:latin typeface="Arial" panose="020B0604020202020204" pitchFamily="34" charset="0"/>
                          <a:cs typeface="Arial" panose="020B0604020202020204" pitchFamily="34" charset="0"/>
                        </a:rPr>
                        <a:t>F1 Score</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solidFill>
                      <a:srgbClr val="800000"/>
                    </a:solidFill>
                  </a:tcPr>
                </a:tc>
                <a:extLst>
                  <a:ext uri="{0D108BD9-81ED-4DB2-BD59-A6C34878D82A}">
                    <a16:rowId xmlns:a16="http://schemas.microsoft.com/office/drawing/2014/main" val="2597938717"/>
                  </a:ext>
                </a:extLst>
              </a:tr>
              <a:tr h="707835">
                <a:tc>
                  <a:txBody>
                    <a:bodyPr/>
                    <a:lstStyle/>
                    <a:p>
                      <a:r>
                        <a:rPr lang="en-US" sz="1600" b="0" dirty="0">
                          <a:solidFill>
                            <a:srgbClr val="000000"/>
                          </a:solidFill>
                          <a:latin typeface="Arial" panose="020B0604020202020204" pitchFamily="34" charset="0"/>
                          <a:cs typeface="Arial" panose="020B0604020202020204" pitchFamily="34" charset="0"/>
                        </a:rPr>
                        <a:t>Random Forest Classifier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a:r>
                        <a:rPr lang="en-US" sz="1600" b="0" dirty="0">
                          <a:solidFill>
                            <a:srgbClr val="000000"/>
                          </a:solidFill>
                          <a:latin typeface="Arial" panose="020B0604020202020204" pitchFamily="34" charset="0"/>
                          <a:cs typeface="Arial" panose="020B0604020202020204" pitchFamily="34" charset="0"/>
                        </a:rPr>
                        <a:t>93.3139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8CBCB"/>
                    </a:solidFill>
                  </a:tcPr>
                </a:tc>
                <a:tc>
                  <a:txBody>
                    <a:bodyPr/>
                    <a:lstStyle/>
                    <a:p>
                      <a:pPr algn="ctr"/>
                      <a:r>
                        <a:rPr lang="en-US" sz="1600" b="0" dirty="0">
                          <a:solidFill>
                            <a:srgbClr val="000000"/>
                          </a:solidFill>
                          <a:latin typeface="Arial" panose="020B0604020202020204" pitchFamily="34" charset="0"/>
                          <a:cs typeface="Arial" panose="020B0604020202020204" pitchFamily="34" charset="0"/>
                        </a:rPr>
                        <a:t>0.66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8CBCB"/>
                    </a:solidFill>
                  </a:tcPr>
                </a:tc>
                <a:tc>
                  <a:txBody>
                    <a:bodyPr/>
                    <a:lstStyle/>
                    <a:p>
                      <a:pPr algn="ctr"/>
                      <a:r>
                        <a:rPr lang="en-US" sz="1600" b="0" dirty="0">
                          <a:solidFill>
                            <a:srgbClr val="000000"/>
                          </a:solidFill>
                          <a:latin typeface="Arial" panose="020B0604020202020204" pitchFamily="34" charset="0"/>
                          <a:cs typeface="Arial" panose="020B0604020202020204" pitchFamily="34" charset="0"/>
                        </a:rPr>
                        <a:t>0.90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8CBCB"/>
                    </a:solidFill>
                  </a:tcPr>
                </a:tc>
                <a:tc>
                  <a:txBody>
                    <a:bodyPr/>
                    <a:lstStyle/>
                    <a:p>
                      <a:pPr algn="ctr"/>
                      <a:r>
                        <a:rPr lang="en-US" sz="1600" b="0" dirty="0">
                          <a:solidFill>
                            <a:srgbClr val="000000"/>
                          </a:solidFill>
                          <a:latin typeface="Arial" panose="020B0604020202020204" pitchFamily="34" charset="0"/>
                          <a:cs typeface="Arial" panose="020B0604020202020204" pitchFamily="34" charset="0"/>
                        </a:rPr>
                        <a:t>0.76</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8CBCB"/>
                    </a:solidFill>
                  </a:tcPr>
                </a:tc>
                <a:extLst>
                  <a:ext uri="{0D108BD9-81ED-4DB2-BD59-A6C34878D82A}">
                    <a16:rowId xmlns:a16="http://schemas.microsoft.com/office/drawing/2014/main" val="1961612351"/>
                  </a:ext>
                </a:extLst>
              </a:tr>
              <a:tr h="707835">
                <a:tc>
                  <a:txBody>
                    <a:bodyPr/>
                    <a:lstStyle/>
                    <a:p>
                      <a:r>
                        <a:rPr lang="en-US" sz="1600" b="0" dirty="0" err="1">
                          <a:solidFill>
                            <a:srgbClr val="000000"/>
                          </a:solidFill>
                          <a:latin typeface="Arial" panose="020B0604020202020204" pitchFamily="34" charset="0"/>
                          <a:cs typeface="Arial" panose="020B0604020202020204" pitchFamily="34" charset="0"/>
                        </a:rPr>
                        <a:t>CatBoost</a:t>
                      </a:r>
                      <a:endParaRPr lang="en-US" sz="1600" b="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93.5077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0.94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0.77</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64641943"/>
                  </a:ext>
                </a:extLst>
              </a:tr>
              <a:tr h="707835">
                <a:tc>
                  <a:txBody>
                    <a:bodyPr/>
                    <a:lstStyle/>
                    <a:p>
                      <a:r>
                        <a:rPr lang="en-US" sz="1600" b="0" dirty="0" err="1">
                          <a:solidFill>
                            <a:srgbClr val="000000"/>
                          </a:solidFill>
                          <a:latin typeface="Arial" panose="020B0604020202020204" pitchFamily="34" charset="0"/>
                          <a:cs typeface="Arial" panose="020B0604020202020204" pitchFamily="34" charset="0"/>
                        </a:rPr>
                        <a:t>XGBoost</a:t>
                      </a:r>
                      <a:endParaRPr lang="en-US" sz="1600" b="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93.4108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0.77</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63903136"/>
                  </a:ext>
                </a:extLst>
              </a:tr>
              <a:tr h="707835">
                <a:tc>
                  <a:txBody>
                    <a:bodyPr/>
                    <a:lstStyle/>
                    <a:p>
                      <a:r>
                        <a:rPr lang="en-US" sz="1600" b="0" dirty="0">
                          <a:solidFill>
                            <a:srgbClr val="000000"/>
                          </a:solidFill>
                          <a:latin typeface="Arial" panose="020B0604020202020204" pitchFamily="34" charset="0"/>
                          <a:cs typeface="Arial" panose="020B0604020202020204" pitchFamily="34" charset="0"/>
                        </a:rPr>
                        <a:t>Max Voting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93.4108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0.77</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98809474"/>
                  </a:ext>
                </a:extLst>
              </a:tr>
              <a:tr h="707835">
                <a:tc>
                  <a:txBody>
                    <a:bodyPr/>
                    <a:lstStyle/>
                    <a:p>
                      <a:r>
                        <a:rPr lang="en-US" sz="1600" b="0" dirty="0">
                          <a:solidFill>
                            <a:srgbClr val="000000"/>
                          </a:solidFill>
                          <a:latin typeface="Arial" panose="020B0604020202020204" pitchFamily="34" charset="0"/>
                          <a:cs typeface="Arial" panose="020B0604020202020204" pitchFamily="34" charset="0"/>
                        </a:rPr>
                        <a:t>Stacked Voting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93.1201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0.65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sz="1600" b="0" dirty="0">
                          <a:solidFill>
                            <a:srgbClr val="000000"/>
                          </a:solidFill>
                          <a:latin typeface="Arial" panose="020B0604020202020204" pitchFamily="34" charset="0"/>
                          <a:cs typeface="Arial" panose="020B0604020202020204" pitchFamily="34" charset="0"/>
                        </a:rPr>
                        <a:t>0.76</a:t>
                      </a:r>
                    </a:p>
                  </a:txBody>
                  <a:tcPr anchor="ctr">
                    <a:lnL w="12700" cap="flat" cmpd="sng" algn="ctr">
                      <a:no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624415313"/>
                  </a:ext>
                </a:extLst>
              </a:tr>
            </a:tbl>
          </a:graphicData>
        </a:graphic>
      </p:graphicFrame>
    </p:spTree>
    <p:extLst>
      <p:ext uri="{BB962C8B-B14F-4D97-AF65-F5344CB8AC3E}">
        <p14:creationId xmlns:p14="http://schemas.microsoft.com/office/powerpoint/2010/main" val="34368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B6EB719-464D-DB2D-D1E2-33F7CB542B67}"/>
              </a:ext>
            </a:extLst>
          </p:cNvPr>
          <p:cNvSpPr txBox="1">
            <a:spLocks/>
          </p:cNvSpPr>
          <p:nvPr/>
        </p:nvSpPr>
        <p:spPr bwMode="auto">
          <a:xfrm>
            <a:off x="562889" y="381000"/>
            <a:ext cx="11062315" cy="838200"/>
          </a:xfrm>
          <a:prstGeom prst="rect">
            <a:avLst/>
          </a:prstGeom>
          <a:noFill/>
          <a:ln w="9525">
            <a:noFill/>
            <a:miter lim="800000"/>
            <a:headEnd/>
            <a:tailEnd/>
          </a:ln>
          <a:effectLst/>
        </p:spPr>
        <p:txBody>
          <a:bodyPr vert="horz" wrap="square" lIns="0" tIns="0" rIns="0" bIns="0" numCol="1" rtlCol="0" anchor="b" anchorCtr="0" compatLnSpc="1">
            <a:prstTxWarp prst="textNoShape">
              <a:avLst/>
            </a:prstTxWarp>
            <a:norm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eaLnBrk="1" fontAlgn="base" hangingPunct="1">
              <a:lnSpc>
                <a:spcPct val="90000"/>
              </a:lnSpc>
              <a:spcBef>
                <a:spcPct val="0"/>
              </a:spcBef>
              <a:spcAft>
                <a:spcPts val="600"/>
              </a:spcAft>
            </a:pPr>
            <a:r>
              <a:rPr lang="en-US" sz="2709" b="1" dirty="0">
                <a:solidFill>
                  <a:schemeClr val="tx1"/>
                </a:solidFill>
                <a:latin typeface="+mj-lt"/>
                <a:ea typeface="+mj-ea"/>
                <a:cs typeface="+mj-cs"/>
              </a:rPr>
              <a:t>DASHBOARD WALKTHROUGH | TMB Status Prediction</a:t>
            </a:r>
          </a:p>
        </p:txBody>
      </p:sp>
      <p:pic>
        <p:nvPicPr>
          <p:cNvPr id="14" name="Picture 13">
            <a:extLst>
              <a:ext uri="{FF2B5EF4-FFF2-40B4-BE49-F238E27FC236}">
                <a16:creationId xmlns:a16="http://schemas.microsoft.com/office/drawing/2014/main" id="{A333D874-7DA1-32C7-DAD0-DE726994A794}"/>
              </a:ext>
            </a:extLst>
          </p:cNvPr>
          <p:cNvPicPr>
            <a:picLocks noChangeAspect="1"/>
          </p:cNvPicPr>
          <p:nvPr/>
        </p:nvPicPr>
        <p:blipFill>
          <a:blip r:embed="rId2"/>
          <a:stretch>
            <a:fillRect/>
          </a:stretch>
        </p:blipFill>
        <p:spPr>
          <a:xfrm>
            <a:off x="304800" y="1381126"/>
            <a:ext cx="7696200" cy="4540846"/>
          </a:xfrm>
          <a:prstGeom prst="rect">
            <a:avLst/>
          </a:prstGeom>
          <a:noFill/>
        </p:spPr>
      </p:pic>
      <p:sp>
        <p:nvSpPr>
          <p:cNvPr id="17" name="Content Placeholder 3">
            <a:extLst>
              <a:ext uri="{FF2B5EF4-FFF2-40B4-BE49-F238E27FC236}">
                <a16:creationId xmlns:a16="http://schemas.microsoft.com/office/drawing/2014/main" id="{DD7CA934-7DAB-BFB4-970F-73DBF427425C}"/>
              </a:ext>
            </a:extLst>
          </p:cNvPr>
          <p:cNvSpPr>
            <a:spLocks noGrp="1"/>
          </p:cNvSpPr>
          <p:nvPr>
            <p:ph sz="half" idx="2"/>
          </p:nvPr>
        </p:nvSpPr>
        <p:spPr>
          <a:xfrm>
            <a:off x="8077201" y="2667000"/>
            <a:ext cx="3962400" cy="1524000"/>
          </a:xfrm>
        </p:spPr>
        <p:txBody>
          <a:bodyPr/>
          <a:lstStyle/>
          <a:p>
            <a:r>
              <a:rPr lang="en-US" b="1" dirty="0">
                <a:latin typeface="+mj-lt"/>
              </a:rPr>
              <a:t>Purpose</a:t>
            </a:r>
            <a:r>
              <a:rPr lang="en-US" dirty="0">
                <a:latin typeface="+mj-lt"/>
              </a:rPr>
              <a:t>: </a:t>
            </a:r>
            <a:r>
              <a:rPr lang="en-US" sz="1800" dirty="0">
                <a:solidFill>
                  <a:srgbClr val="000000"/>
                </a:solidFill>
                <a:latin typeface="+mj-lt"/>
              </a:rPr>
              <a:t>Provides an overview of patient demographics, TMB insights, and data-upload functionality for predictive analysis.</a:t>
            </a:r>
          </a:p>
        </p:txBody>
      </p:sp>
    </p:spTree>
    <p:extLst>
      <p:ext uri="{BB962C8B-B14F-4D97-AF65-F5344CB8AC3E}">
        <p14:creationId xmlns:p14="http://schemas.microsoft.com/office/powerpoint/2010/main" val="124037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21A20F-C02B-5291-1844-4C69E8F31472}"/>
              </a:ext>
            </a:extLst>
          </p:cNvPr>
          <p:cNvSpPr txBox="1"/>
          <p:nvPr/>
        </p:nvSpPr>
        <p:spPr bwMode="auto">
          <a:xfrm>
            <a:off x="562889" y="381000"/>
            <a:ext cx="11062315" cy="838200"/>
          </a:xfrm>
          <a:prstGeom prst="rect">
            <a:avLst/>
          </a:prstGeom>
          <a:noFill/>
          <a:ln w="9525">
            <a:noFill/>
            <a:miter lim="800000"/>
            <a:headEnd/>
            <a:tailEnd/>
          </a:ln>
          <a:effectLst/>
        </p:spPr>
        <p:txBody>
          <a:bodyPr vert="horz" wrap="square" lIns="0" tIns="0" rIns="0" bIns="0" numCol="1" rtlCol="0" anchor="b" anchorCtr="0" compatLnSpc="1">
            <a:prstTxWarp prst="textNoShape">
              <a:avLst/>
            </a:prstTxWarp>
            <a:normAutofit/>
          </a:bodyPr>
          <a:lstStyle/>
          <a:p>
            <a:pPr algn="l" eaLnBrk="1" hangingPunct="1">
              <a:lnSpc>
                <a:spcPct val="90000"/>
              </a:lnSpc>
              <a:spcBef>
                <a:spcPct val="0"/>
              </a:spcBef>
              <a:spcAft>
                <a:spcPts val="600"/>
              </a:spcAft>
            </a:pPr>
            <a:endParaRPr lang="en-US" sz="2709" b="1" dirty="0">
              <a:latin typeface="+mj-lt"/>
              <a:ea typeface="+mj-ea"/>
              <a:cs typeface="+mj-cs"/>
            </a:endParaRPr>
          </a:p>
        </p:txBody>
      </p:sp>
      <p:sp>
        <p:nvSpPr>
          <p:cNvPr id="17" name="Content Placeholder 2">
            <a:extLst>
              <a:ext uri="{FF2B5EF4-FFF2-40B4-BE49-F238E27FC236}">
                <a16:creationId xmlns:a16="http://schemas.microsoft.com/office/drawing/2014/main" id="{A39A284F-53B2-874F-F1F2-64AC6917E89A}"/>
              </a:ext>
            </a:extLst>
          </p:cNvPr>
          <p:cNvSpPr>
            <a:spLocks noGrp="1"/>
          </p:cNvSpPr>
          <p:nvPr>
            <p:ph sz="half" idx="1"/>
          </p:nvPr>
        </p:nvSpPr>
        <p:spPr>
          <a:xfrm>
            <a:off x="762000" y="1828800"/>
            <a:ext cx="3166919" cy="2667000"/>
          </a:xfrm>
        </p:spPr>
        <p:txBody>
          <a:bodyPr/>
          <a:lstStyle/>
          <a:p>
            <a:r>
              <a:rPr lang="en-US" dirty="0">
                <a:latin typeface="+mj-lt"/>
              </a:rPr>
              <a:t>Purpose: </a:t>
            </a:r>
            <a:r>
              <a:rPr lang="en-US" dirty="0">
                <a:solidFill>
                  <a:srgbClr val="000000"/>
                </a:solidFill>
                <a:latin typeface="+mj-lt"/>
              </a:rPr>
              <a:t>This page serves as a bridge between data insights and actionable decisions, enabling stakeholders to derive clinical, research, and operational value from high TMB patient data.</a:t>
            </a:r>
          </a:p>
        </p:txBody>
      </p:sp>
      <p:pic>
        <p:nvPicPr>
          <p:cNvPr id="7" name="Picture 6">
            <a:extLst>
              <a:ext uri="{FF2B5EF4-FFF2-40B4-BE49-F238E27FC236}">
                <a16:creationId xmlns:a16="http://schemas.microsoft.com/office/drawing/2014/main" id="{CB239A10-8A06-2B78-1A52-F02A5A32965B}"/>
              </a:ext>
            </a:extLst>
          </p:cNvPr>
          <p:cNvPicPr>
            <a:picLocks noChangeAspect="1"/>
          </p:cNvPicPr>
          <p:nvPr/>
        </p:nvPicPr>
        <p:blipFill>
          <a:blip r:embed="rId2"/>
          <a:stretch>
            <a:fillRect/>
          </a:stretch>
        </p:blipFill>
        <p:spPr>
          <a:xfrm>
            <a:off x="4194992" y="990600"/>
            <a:ext cx="7768408" cy="4953000"/>
          </a:xfrm>
          <a:prstGeom prst="rect">
            <a:avLst/>
          </a:prstGeom>
          <a:noFill/>
        </p:spPr>
      </p:pic>
    </p:spTree>
    <p:extLst>
      <p:ext uri="{BB962C8B-B14F-4D97-AF65-F5344CB8AC3E}">
        <p14:creationId xmlns:p14="http://schemas.microsoft.com/office/powerpoint/2010/main" val="249246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4A075-EDBF-88EB-C26F-F640CCA468B9}"/>
            </a:ext>
          </a:extLst>
        </p:cNvPr>
        <p:cNvGrpSpPr/>
        <p:nvPr/>
      </p:nvGrpSpPr>
      <p:grpSpPr>
        <a:xfrm>
          <a:off x="0" y="0"/>
          <a:ext cx="0" cy="0"/>
          <a:chOff x="0" y="0"/>
          <a:chExt cx="0" cy="0"/>
        </a:xfrm>
      </p:grpSpPr>
      <p:sp>
        <p:nvSpPr>
          <p:cNvPr id="15" name="Rectangle 1">
            <a:extLst>
              <a:ext uri="{FF2B5EF4-FFF2-40B4-BE49-F238E27FC236}">
                <a16:creationId xmlns:a16="http://schemas.microsoft.com/office/drawing/2014/main" id="{DDE2D96F-9389-FDC9-B7CB-651474EDCD4A}"/>
              </a:ext>
            </a:extLst>
          </p:cNvPr>
          <p:cNvSpPr>
            <a:spLocks noChangeArrowheads="1"/>
          </p:cNvSpPr>
          <p:nvPr/>
        </p:nvSpPr>
        <p:spPr bwMode="auto">
          <a:xfrm>
            <a:off x="9749582" y="2610534"/>
            <a:ext cx="2823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DCB438B8-9839-88CC-F56D-6BB2A9C44DA5}"/>
              </a:ext>
            </a:extLst>
          </p:cNvPr>
          <p:cNvSpPr>
            <a:spLocks/>
          </p:cNvSpPr>
          <p:nvPr/>
        </p:nvSpPr>
        <p:spPr bwMode="auto">
          <a:xfrm>
            <a:off x="304799" y="1066800"/>
            <a:ext cx="11707347" cy="5203446"/>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L="285750" indent="-285750" algn="l">
              <a:buFont typeface="Wingdings" panose="05000000000000000000" pitchFamily="2" charset="2"/>
              <a:buChar char="Ø"/>
            </a:pPr>
            <a:r>
              <a:rPr lang="en-US" sz="1600" b="1" dirty="0">
                <a:solidFill>
                  <a:schemeClr val="accent6">
                    <a:lumMod val="50000"/>
                  </a:schemeClr>
                </a:solidFill>
                <a:latin typeface="+mj-lt"/>
              </a:rPr>
              <a:t>Expand Predictive Model Capabilities</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Develop multi-cancer predictive models to support a broader range of oncology applications.</a:t>
            </a:r>
          </a:p>
          <a:p>
            <a:pPr marL="285750" indent="-285750" algn="l">
              <a:buFont typeface="Wingdings" panose="05000000000000000000" pitchFamily="2" charset="2"/>
              <a:buChar char="Ø"/>
            </a:pPr>
            <a:r>
              <a:rPr lang="en-US" sz="1600" b="1" dirty="0">
                <a:solidFill>
                  <a:schemeClr val="accent6">
                    <a:lumMod val="50000"/>
                  </a:schemeClr>
                </a:solidFill>
                <a:latin typeface="+mj-lt"/>
              </a:rPr>
              <a:t>Real-Time Decision Support</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Integrate the predictive model into a real-time decision support system that assists </a:t>
            </a:r>
            <a:r>
              <a:rPr lang="en-US" sz="1600" dirty="0" err="1">
                <a:solidFill>
                  <a:schemeClr val="accent6">
                    <a:lumMod val="50000"/>
                  </a:schemeClr>
                </a:solidFill>
                <a:latin typeface="+mj-lt"/>
              </a:rPr>
              <a:t>cliniciansin</a:t>
            </a:r>
            <a:r>
              <a:rPr lang="en-US" sz="1600" dirty="0">
                <a:solidFill>
                  <a:schemeClr val="accent6">
                    <a:lumMod val="50000"/>
                  </a:schemeClr>
                </a:solidFill>
                <a:latin typeface="+mj-lt"/>
              </a:rPr>
              <a:t> identifying high TMB</a:t>
            </a:r>
            <a:br>
              <a:rPr lang="en-US" sz="1600" dirty="0">
                <a:solidFill>
                  <a:schemeClr val="accent6">
                    <a:lumMod val="50000"/>
                  </a:schemeClr>
                </a:solidFill>
                <a:latin typeface="+mj-lt"/>
              </a:rPr>
            </a:br>
            <a:r>
              <a:rPr lang="en-US" sz="1600" dirty="0">
                <a:solidFill>
                  <a:schemeClr val="accent6">
                    <a:lumMod val="50000"/>
                  </a:schemeClr>
                </a:solidFill>
                <a:latin typeface="+mj-lt"/>
              </a:rPr>
              <a:t> patients during consultations.</a:t>
            </a:r>
          </a:p>
          <a:p>
            <a:pPr marL="285750" indent="-285750" algn="l">
              <a:buFont typeface="Wingdings" panose="05000000000000000000" pitchFamily="2" charset="2"/>
              <a:buChar char="Ø"/>
            </a:pPr>
            <a:r>
              <a:rPr lang="en-US" sz="1600" b="1" dirty="0">
                <a:solidFill>
                  <a:schemeClr val="accent6">
                    <a:lumMod val="50000"/>
                  </a:schemeClr>
                </a:solidFill>
                <a:latin typeface="+mj-lt"/>
              </a:rPr>
              <a:t>Automated Data Pipelines</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Implement automated pipelines for data collection, preprocessing, and model retraining to reduce manual effort and </a:t>
            </a:r>
            <a:br>
              <a:rPr lang="en-US" sz="1600" dirty="0">
                <a:solidFill>
                  <a:schemeClr val="accent6">
                    <a:lumMod val="50000"/>
                  </a:schemeClr>
                </a:solidFill>
                <a:latin typeface="+mj-lt"/>
              </a:rPr>
            </a:br>
            <a:r>
              <a:rPr lang="en-US" sz="1600" dirty="0">
                <a:solidFill>
                  <a:schemeClr val="accent6">
                    <a:lumMod val="50000"/>
                  </a:schemeClr>
                </a:solidFill>
                <a:latin typeface="+mj-lt"/>
              </a:rPr>
              <a:t>ensure timely updates.</a:t>
            </a:r>
          </a:p>
          <a:p>
            <a:pPr marL="285750" indent="-285750" algn="l">
              <a:buFont typeface="Wingdings" panose="05000000000000000000" pitchFamily="2" charset="2"/>
              <a:buChar char="Ø"/>
            </a:pPr>
            <a:r>
              <a:rPr lang="en-US" sz="1600" b="1" dirty="0">
                <a:solidFill>
                  <a:schemeClr val="accent6">
                    <a:lumMod val="50000"/>
                  </a:schemeClr>
                </a:solidFill>
                <a:latin typeface="+mj-lt"/>
              </a:rPr>
              <a:t>Integration with Genomic Data</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Collaborate with genomic research teams to include whole-genome sequencing data, potentially improving model</a:t>
            </a:r>
            <a:br>
              <a:rPr lang="en-US" sz="1600" dirty="0">
                <a:solidFill>
                  <a:schemeClr val="accent6">
                    <a:lumMod val="50000"/>
                  </a:schemeClr>
                </a:solidFill>
                <a:latin typeface="+mj-lt"/>
              </a:rPr>
            </a:br>
            <a:r>
              <a:rPr lang="en-US" sz="1600" dirty="0">
                <a:solidFill>
                  <a:schemeClr val="accent6">
                    <a:lumMod val="50000"/>
                  </a:schemeClr>
                </a:solidFill>
                <a:latin typeface="+mj-lt"/>
              </a:rPr>
              <a:t> accuracy in identifying TMB.</a:t>
            </a:r>
          </a:p>
          <a:p>
            <a:pPr marL="285750" indent="-285750" algn="l">
              <a:buFont typeface="Wingdings" panose="05000000000000000000" pitchFamily="2" charset="2"/>
              <a:buChar char="Ø"/>
            </a:pPr>
            <a:r>
              <a:rPr lang="en-US" sz="1600" b="1" dirty="0">
                <a:solidFill>
                  <a:schemeClr val="accent6">
                    <a:lumMod val="50000"/>
                  </a:schemeClr>
                </a:solidFill>
                <a:latin typeface="+mj-lt"/>
              </a:rPr>
              <a:t>Develop a Mobile Application</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Create a mobile-friendly platform or app that allows the clinical team to easily access and use the predictive model</a:t>
            </a:r>
            <a:br>
              <a:rPr lang="en-US" sz="1600" dirty="0">
                <a:solidFill>
                  <a:schemeClr val="accent6">
                    <a:lumMod val="50000"/>
                  </a:schemeClr>
                </a:solidFill>
                <a:latin typeface="+mj-lt"/>
              </a:rPr>
            </a:br>
            <a:r>
              <a:rPr lang="en-US" sz="1600" dirty="0">
                <a:solidFill>
                  <a:schemeClr val="accent6">
                    <a:lumMod val="50000"/>
                  </a:schemeClr>
                </a:solidFill>
                <a:latin typeface="+mj-lt"/>
              </a:rPr>
              <a:t> on the go.</a:t>
            </a:r>
          </a:p>
          <a:p>
            <a:pPr marL="285750" indent="-285750" algn="l">
              <a:buFont typeface="Wingdings" panose="05000000000000000000" pitchFamily="2" charset="2"/>
              <a:buChar char="Ø"/>
            </a:pPr>
            <a:r>
              <a:rPr lang="en-US" sz="1600" b="1" dirty="0">
                <a:solidFill>
                  <a:schemeClr val="accent6">
                    <a:lumMod val="50000"/>
                  </a:schemeClr>
                </a:solidFill>
                <a:latin typeface="+mj-lt"/>
              </a:rPr>
              <a:t>Incorporate Explainable AI (XAI)</a:t>
            </a:r>
            <a:endParaRPr lang="en-US" sz="1600" dirty="0">
              <a:solidFill>
                <a:schemeClr val="accent6">
                  <a:lumMod val="50000"/>
                </a:schemeClr>
              </a:solidFill>
              <a:latin typeface="+mj-lt"/>
            </a:endParaRPr>
          </a:p>
          <a:p>
            <a:pPr marL="742950" lvl="1" indent="-285750" algn="l">
              <a:buFont typeface="Arial" panose="020B0604020202020204" pitchFamily="34" charset="0"/>
              <a:buChar char="•"/>
            </a:pPr>
            <a:r>
              <a:rPr lang="en-US" sz="1600" dirty="0">
                <a:solidFill>
                  <a:schemeClr val="accent6">
                    <a:lumMod val="50000"/>
                  </a:schemeClr>
                </a:solidFill>
                <a:latin typeface="+mj-lt"/>
              </a:rPr>
              <a:t>Implement explainable AI techniques to make the model's predictions more interpretable for clinicians and regulatory</a:t>
            </a:r>
            <a:br>
              <a:rPr lang="en-US" sz="1600" dirty="0">
                <a:solidFill>
                  <a:schemeClr val="accent6">
                    <a:lumMod val="50000"/>
                  </a:schemeClr>
                </a:solidFill>
                <a:latin typeface="+mj-lt"/>
              </a:rPr>
            </a:br>
            <a:r>
              <a:rPr lang="en-US" sz="1600" dirty="0">
                <a:solidFill>
                  <a:schemeClr val="accent6">
                    <a:lumMod val="50000"/>
                  </a:schemeClr>
                </a:solidFill>
                <a:latin typeface="+mj-lt"/>
              </a:rPr>
              <a:t>compliance.</a:t>
            </a:r>
          </a:p>
        </p:txBody>
      </p:sp>
      <p:sp>
        <p:nvSpPr>
          <p:cNvPr id="8" name="Title 2">
            <a:extLst>
              <a:ext uri="{FF2B5EF4-FFF2-40B4-BE49-F238E27FC236}">
                <a16:creationId xmlns:a16="http://schemas.microsoft.com/office/drawing/2014/main" id="{5749C446-3DAA-0AD3-064D-2C8B340DE387}"/>
              </a:ext>
            </a:extLst>
          </p:cNvPr>
          <p:cNvSpPr txBox="1">
            <a:spLocks/>
          </p:cNvSpPr>
          <p:nvPr/>
        </p:nvSpPr>
        <p:spPr>
          <a:xfrm>
            <a:off x="154781" y="291643"/>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lang="en-GB" sz="2200" dirty="0">
                <a:latin typeface="+mj-lt"/>
                <a:cs typeface="Calibri" panose="020F0502020204030204" pitchFamily="34" charset="0"/>
              </a:rPr>
              <a:t>Recommendations</a:t>
            </a: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spTree>
    <p:extLst>
      <p:ext uri="{BB962C8B-B14F-4D97-AF65-F5344CB8AC3E}">
        <p14:creationId xmlns:p14="http://schemas.microsoft.com/office/powerpoint/2010/main" val="191192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Rounded Corners 117">
            <a:extLst>
              <a:ext uri="{FF2B5EF4-FFF2-40B4-BE49-F238E27FC236}">
                <a16:creationId xmlns:a16="http://schemas.microsoft.com/office/drawing/2014/main" id="{F0E89903-AF33-4432-84E6-72B55921671C}"/>
              </a:ext>
            </a:extLst>
          </p:cNvPr>
          <p:cNvSpPr/>
          <p:nvPr/>
        </p:nvSpPr>
        <p:spPr bwMode="auto">
          <a:xfrm>
            <a:off x="4858753" y="2073884"/>
            <a:ext cx="3271963" cy="849370"/>
          </a:xfrm>
          <a:prstGeom prst="round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err="1">
              <a:solidFill>
                <a:schemeClr val="tx1"/>
              </a:solidFill>
              <a:latin typeface="+mn-lt"/>
              <a:ea typeface="+mn-ea"/>
              <a:cs typeface="+mn-cs"/>
            </a:endParaRPr>
          </a:p>
        </p:txBody>
      </p:sp>
      <p:sp>
        <p:nvSpPr>
          <p:cNvPr id="119" name="Rectangle: Rounded Corners 118">
            <a:extLst>
              <a:ext uri="{FF2B5EF4-FFF2-40B4-BE49-F238E27FC236}">
                <a16:creationId xmlns:a16="http://schemas.microsoft.com/office/drawing/2014/main" id="{6B5C327D-814B-A9FE-591F-EBACF362D1C9}"/>
              </a:ext>
            </a:extLst>
          </p:cNvPr>
          <p:cNvSpPr/>
          <p:nvPr/>
        </p:nvSpPr>
        <p:spPr bwMode="auto">
          <a:xfrm>
            <a:off x="4893539" y="3092239"/>
            <a:ext cx="3271963" cy="849370"/>
          </a:xfrm>
          <a:prstGeom prst="round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0" name="Rectangle: Rounded Corners 119">
            <a:extLst>
              <a:ext uri="{FF2B5EF4-FFF2-40B4-BE49-F238E27FC236}">
                <a16:creationId xmlns:a16="http://schemas.microsoft.com/office/drawing/2014/main" id="{4D18B150-6FAE-0A32-5766-069642F630D9}"/>
              </a:ext>
            </a:extLst>
          </p:cNvPr>
          <p:cNvSpPr/>
          <p:nvPr/>
        </p:nvSpPr>
        <p:spPr bwMode="auto">
          <a:xfrm>
            <a:off x="4858752" y="4153227"/>
            <a:ext cx="3271963" cy="849370"/>
          </a:xfrm>
          <a:prstGeom prst="round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1" name="Rectangle: Rounded Corners 120">
            <a:extLst>
              <a:ext uri="{FF2B5EF4-FFF2-40B4-BE49-F238E27FC236}">
                <a16:creationId xmlns:a16="http://schemas.microsoft.com/office/drawing/2014/main" id="{C6ADE282-A2BC-5499-2BA5-ED03804E1B43}"/>
              </a:ext>
            </a:extLst>
          </p:cNvPr>
          <p:cNvSpPr/>
          <p:nvPr/>
        </p:nvSpPr>
        <p:spPr bwMode="auto">
          <a:xfrm>
            <a:off x="4844520" y="5198324"/>
            <a:ext cx="3271963" cy="849370"/>
          </a:xfrm>
          <a:prstGeom prst="round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Title 2">
            <a:extLst>
              <a:ext uri="{FF2B5EF4-FFF2-40B4-BE49-F238E27FC236}">
                <a16:creationId xmlns:a16="http://schemas.microsoft.com/office/drawing/2014/main" id="{51C10361-11A8-030E-247D-229865E3DF7C}"/>
              </a:ext>
            </a:extLst>
          </p:cNvPr>
          <p:cNvSpPr txBox="1">
            <a:spLocks/>
          </p:cNvSpPr>
          <p:nvPr/>
        </p:nvSpPr>
        <p:spPr>
          <a:xfrm>
            <a:off x="168836" y="243106"/>
            <a:ext cx="10257573" cy="400110"/>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lang="en-GB" dirty="0">
                <a:solidFill>
                  <a:srgbClr val="002060"/>
                </a:solidFill>
                <a:latin typeface="Calibri" panose="020F0502020204030204" pitchFamily="34" charset="0"/>
                <a:cs typeface="Calibri" panose="020F0502020204030204" pitchFamily="34" charset="0"/>
              </a:rPr>
              <a:t>AGENDA</a:t>
            </a:r>
            <a:endParaRPr kumimoji="0" lang="en-US" sz="20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103" name="Rectangle: Rounded Corners 102">
            <a:extLst>
              <a:ext uri="{FF2B5EF4-FFF2-40B4-BE49-F238E27FC236}">
                <a16:creationId xmlns:a16="http://schemas.microsoft.com/office/drawing/2014/main" id="{34DE100F-C288-BC2A-A761-6713F5D768B8}"/>
              </a:ext>
            </a:extLst>
          </p:cNvPr>
          <p:cNvSpPr/>
          <p:nvPr/>
        </p:nvSpPr>
        <p:spPr bwMode="auto">
          <a:xfrm>
            <a:off x="4858753" y="1074056"/>
            <a:ext cx="3271963" cy="849370"/>
          </a:xfrm>
          <a:prstGeom prst="round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4" name="TextBox 103">
            <a:extLst>
              <a:ext uri="{FF2B5EF4-FFF2-40B4-BE49-F238E27FC236}">
                <a16:creationId xmlns:a16="http://schemas.microsoft.com/office/drawing/2014/main" id="{ECCDAEC3-58A9-81F7-0531-EC3386185BC2}"/>
              </a:ext>
            </a:extLst>
          </p:cNvPr>
          <p:cNvSpPr txBox="1"/>
          <p:nvPr/>
        </p:nvSpPr>
        <p:spPr>
          <a:xfrm>
            <a:off x="4793682" y="1279863"/>
            <a:ext cx="3402101" cy="400110"/>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cs typeface="Calibri" panose="020F0502020204030204" pitchFamily="34" charset="0"/>
              </a:rPr>
              <a:t>Defining The Problem</a:t>
            </a:r>
          </a:p>
        </p:txBody>
      </p:sp>
      <p:pic>
        <p:nvPicPr>
          <p:cNvPr id="105" name="Graphic 104" descr="Research with solid fill">
            <a:extLst>
              <a:ext uri="{FF2B5EF4-FFF2-40B4-BE49-F238E27FC236}">
                <a16:creationId xmlns:a16="http://schemas.microsoft.com/office/drawing/2014/main" id="{255625CD-5581-B9EF-0218-19A1D18EA8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3677" y="1163818"/>
            <a:ext cx="649315" cy="649315"/>
          </a:xfrm>
          <a:prstGeom prst="rect">
            <a:avLst/>
          </a:prstGeom>
        </p:spPr>
      </p:pic>
      <p:sp>
        <p:nvSpPr>
          <p:cNvPr id="107" name="TextBox 106">
            <a:extLst>
              <a:ext uri="{FF2B5EF4-FFF2-40B4-BE49-F238E27FC236}">
                <a16:creationId xmlns:a16="http://schemas.microsoft.com/office/drawing/2014/main" id="{FF3753C4-6773-7691-AB32-17DCA514BC3E}"/>
              </a:ext>
            </a:extLst>
          </p:cNvPr>
          <p:cNvSpPr txBox="1"/>
          <p:nvPr/>
        </p:nvSpPr>
        <p:spPr>
          <a:xfrm>
            <a:off x="5081721" y="2277496"/>
            <a:ext cx="2895600" cy="400110"/>
          </a:xfrm>
          <a:prstGeom prst="rect">
            <a:avLst/>
          </a:prstGeom>
          <a:noFill/>
        </p:spPr>
        <p:txBody>
          <a:bodyPr wrap="square" rtlCol="0">
            <a:spAutoFit/>
          </a:bodyPr>
          <a:lstStyle/>
          <a:p>
            <a:r>
              <a:rPr lang="en-US" sz="2000" dirty="0">
                <a:solidFill>
                  <a:schemeClr val="accent6">
                    <a:lumMod val="50000"/>
                  </a:schemeClr>
                </a:solidFill>
                <a:latin typeface="Calibri" panose="020F0502020204030204" pitchFamily="34" charset="0"/>
                <a:cs typeface="Calibri" panose="020F0502020204030204" pitchFamily="34" charset="0"/>
              </a:rPr>
              <a:t>Exploratory Data Analysis</a:t>
            </a:r>
          </a:p>
        </p:txBody>
      </p:sp>
      <p:pic>
        <p:nvPicPr>
          <p:cNvPr id="108" name="Graphic 107" descr="Statistics with solid fill">
            <a:extLst>
              <a:ext uri="{FF2B5EF4-FFF2-40B4-BE49-F238E27FC236}">
                <a16:creationId xmlns:a16="http://schemas.microsoft.com/office/drawing/2014/main" id="{C359D6BA-0162-2EE7-D261-F70C8B800E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96721" y="2196485"/>
            <a:ext cx="686271" cy="686271"/>
          </a:xfrm>
          <a:prstGeom prst="rect">
            <a:avLst/>
          </a:prstGeom>
        </p:spPr>
      </p:pic>
      <p:sp>
        <p:nvSpPr>
          <p:cNvPr id="110" name="TextBox 109">
            <a:extLst>
              <a:ext uri="{FF2B5EF4-FFF2-40B4-BE49-F238E27FC236}">
                <a16:creationId xmlns:a16="http://schemas.microsoft.com/office/drawing/2014/main" id="{B0ABE4B5-F19B-F955-87A3-5AA7F66CC874}"/>
              </a:ext>
            </a:extLst>
          </p:cNvPr>
          <p:cNvSpPr txBox="1"/>
          <p:nvPr/>
        </p:nvSpPr>
        <p:spPr>
          <a:xfrm>
            <a:off x="5545246" y="3325394"/>
            <a:ext cx="1714552" cy="400110"/>
          </a:xfrm>
          <a:prstGeom prst="rect">
            <a:avLst/>
          </a:prstGeom>
          <a:noFill/>
        </p:spPr>
        <p:txBody>
          <a:bodyPr wrap="square" rtlCol="0">
            <a:spAutoFit/>
          </a:bodyPr>
          <a:lstStyle/>
          <a:p>
            <a:r>
              <a:rPr lang="en-US" sz="2000" dirty="0">
                <a:solidFill>
                  <a:schemeClr val="accent6">
                    <a:lumMod val="50000"/>
                  </a:schemeClr>
                </a:solidFill>
                <a:latin typeface="Calibri" panose="020F0502020204030204" pitchFamily="34" charset="0"/>
                <a:cs typeface="Calibri" panose="020F0502020204030204" pitchFamily="34" charset="0"/>
              </a:rPr>
              <a:t>Modeling</a:t>
            </a:r>
          </a:p>
        </p:txBody>
      </p:sp>
      <p:pic>
        <p:nvPicPr>
          <p:cNvPr id="111" name="Graphic 110" descr="Internet with solid fill">
            <a:extLst>
              <a:ext uri="{FF2B5EF4-FFF2-40B4-BE49-F238E27FC236}">
                <a16:creationId xmlns:a16="http://schemas.microsoft.com/office/drawing/2014/main" id="{CF49329A-36D8-A90E-E81E-991DD2EDB1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9562" y="3228202"/>
            <a:ext cx="820587" cy="820587"/>
          </a:xfrm>
          <a:prstGeom prst="rect">
            <a:avLst/>
          </a:prstGeom>
        </p:spPr>
      </p:pic>
      <p:sp>
        <p:nvSpPr>
          <p:cNvPr id="113" name="TextBox 112">
            <a:extLst>
              <a:ext uri="{FF2B5EF4-FFF2-40B4-BE49-F238E27FC236}">
                <a16:creationId xmlns:a16="http://schemas.microsoft.com/office/drawing/2014/main" id="{7728ED34-F3C5-D049-39C2-A5A0D3D3A941}"/>
              </a:ext>
            </a:extLst>
          </p:cNvPr>
          <p:cNvSpPr txBox="1"/>
          <p:nvPr/>
        </p:nvSpPr>
        <p:spPr>
          <a:xfrm>
            <a:off x="5223165" y="4377857"/>
            <a:ext cx="2438400" cy="400110"/>
          </a:xfrm>
          <a:prstGeom prst="rect">
            <a:avLst/>
          </a:prstGeom>
          <a:noFill/>
        </p:spPr>
        <p:txBody>
          <a:bodyPr wrap="square" rtlCol="0">
            <a:spAutoFit/>
          </a:bodyPr>
          <a:lstStyle/>
          <a:p>
            <a:r>
              <a:rPr lang="en-US" sz="2000" dirty="0">
                <a:solidFill>
                  <a:schemeClr val="accent6">
                    <a:lumMod val="50000"/>
                  </a:schemeClr>
                </a:solidFill>
                <a:latin typeface="Calibri" panose="020F0502020204030204" pitchFamily="34" charset="0"/>
                <a:cs typeface="Calibri" panose="020F0502020204030204" pitchFamily="34" charset="0"/>
              </a:rPr>
              <a:t>Data Visualization</a:t>
            </a:r>
          </a:p>
        </p:txBody>
      </p:sp>
      <p:pic>
        <p:nvPicPr>
          <p:cNvPr id="114" name="Graphic 113" descr="Presentation with pie chart with solid fill">
            <a:extLst>
              <a:ext uri="{FF2B5EF4-FFF2-40B4-BE49-F238E27FC236}">
                <a16:creationId xmlns:a16="http://schemas.microsoft.com/office/drawing/2014/main" id="{EB865C35-14F4-9275-F2B1-AAF45D2CDA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45373" y="4286486"/>
            <a:ext cx="825921" cy="825921"/>
          </a:xfrm>
          <a:prstGeom prst="rect">
            <a:avLst/>
          </a:prstGeom>
        </p:spPr>
      </p:pic>
      <p:sp>
        <p:nvSpPr>
          <p:cNvPr id="116" name="TextBox 115">
            <a:extLst>
              <a:ext uri="{FF2B5EF4-FFF2-40B4-BE49-F238E27FC236}">
                <a16:creationId xmlns:a16="http://schemas.microsoft.com/office/drawing/2014/main" id="{4DDFD571-30CF-F60F-3330-DB1F7F57F265}"/>
              </a:ext>
            </a:extLst>
          </p:cNvPr>
          <p:cNvSpPr txBox="1"/>
          <p:nvPr/>
        </p:nvSpPr>
        <p:spPr>
          <a:xfrm>
            <a:off x="5297622" y="5456391"/>
            <a:ext cx="2209800" cy="400110"/>
          </a:xfrm>
          <a:prstGeom prst="rect">
            <a:avLst/>
          </a:prstGeom>
          <a:noFill/>
        </p:spPr>
        <p:txBody>
          <a:bodyPr wrap="square" rtlCol="0">
            <a:spAutoFit/>
          </a:bodyPr>
          <a:lstStyle/>
          <a:p>
            <a:r>
              <a:rPr lang="en-US" sz="2000" dirty="0">
                <a:solidFill>
                  <a:schemeClr val="accent6">
                    <a:lumMod val="50000"/>
                  </a:schemeClr>
                </a:solidFill>
                <a:latin typeface="Calibri" panose="020F0502020204030204" pitchFamily="34" charset="0"/>
                <a:cs typeface="Calibri" panose="020F0502020204030204" pitchFamily="34" charset="0"/>
              </a:rPr>
              <a:t>Recommendations</a:t>
            </a:r>
          </a:p>
        </p:txBody>
      </p:sp>
      <p:pic>
        <p:nvPicPr>
          <p:cNvPr id="117" name="Graphic 116" descr="Person with idea with solid fill">
            <a:extLst>
              <a:ext uri="{FF2B5EF4-FFF2-40B4-BE49-F238E27FC236}">
                <a16:creationId xmlns:a16="http://schemas.microsoft.com/office/drawing/2014/main" id="{C9CCEA0B-C396-AD61-C978-3DB34F767E9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46942" y="5387658"/>
            <a:ext cx="727007" cy="727007"/>
          </a:xfrm>
          <a:prstGeom prst="rect">
            <a:avLst/>
          </a:prstGeom>
        </p:spPr>
      </p:pic>
    </p:spTree>
    <p:extLst>
      <p:ext uri="{BB962C8B-B14F-4D97-AF65-F5344CB8AC3E}">
        <p14:creationId xmlns:p14="http://schemas.microsoft.com/office/powerpoint/2010/main" val="250615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9" y="2490853"/>
            <a:ext cx="11062315" cy="1031962"/>
          </a:xfrm>
        </p:spPr>
        <p:txBody>
          <a:bodyPr/>
          <a:lstStyle/>
          <a:p>
            <a:pPr algn="ctr"/>
            <a:r>
              <a:rPr lang="en-US" dirty="0"/>
              <a:t>Thank You!</a:t>
            </a:r>
          </a:p>
        </p:txBody>
      </p:sp>
    </p:spTree>
    <p:extLst>
      <p:ext uri="{BB962C8B-B14F-4D97-AF65-F5344CB8AC3E}">
        <p14:creationId xmlns:p14="http://schemas.microsoft.com/office/powerpoint/2010/main" val="368308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6F985-DABC-936C-262C-EA034CB65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55618-66F7-FE59-6E3C-0F69C03BDE9B}"/>
              </a:ext>
            </a:extLst>
          </p:cNvPr>
          <p:cNvSpPr>
            <a:spLocks noGrp="1"/>
          </p:cNvSpPr>
          <p:nvPr>
            <p:ph type="title" idx="4294967295"/>
          </p:nvPr>
        </p:nvSpPr>
        <p:spPr>
          <a:xfrm>
            <a:off x="192157" y="499731"/>
            <a:ext cx="11174047" cy="797442"/>
          </a:xfrm>
        </p:spPr>
        <p:txBody>
          <a:bodyPr/>
          <a:lstStyle/>
          <a:p>
            <a:r>
              <a:rPr lang="en-US" sz="3000" dirty="0"/>
              <a:t>Problem Understanding </a:t>
            </a:r>
            <a:br>
              <a:rPr lang="en-US" dirty="0"/>
            </a:br>
            <a:endParaRPr lang="en-US" dirty="0"/>
          </a:p>
        </p:txBody>
      </p:sp>
      <p:sp>
        <p:nvSpPr>
          <p:cNvPr id="15" name="Rectangle 14">
            <a:extLst>
              <a:ext uri="{FF2B5EF4-FFF2-40B4-BE49-F238E27FC236}">
                <a16:creationId xmlns:a16="http://schemas.microsoft.com/office/drawing/2014/main" id="{2B2B9246-3F59-17D8-CB5F-C6BABD61E7B1}"/>
              </a:ext>
            </a:extLst>
          </p:cNvPr>
          <p:cNvSpPr/>
          <p:nvPr/>
        </p:nvSpPr>
        <p:spPr bwMode="auto">
          <a:xfrm>
            <a:off x="1010095" y="1754372"/>
            <a:ext cx="265812" cy="3923414"/>
          </a:xfrm>
          <a:prstGeom prst="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6" name="Oval 15">
            <a:extLst>
              <a:ext uri="{FF2B5EF4-FFF2-40B4-BE49-F238E27FC236}">
                <a16:creationId xmlns:a16="http://schemas.microsoft.com/office/drawing/2014/main" id="{D7B67F1B-9A44-C270-EDFE-227B8B49BBEF}"/>
              </a:ext>
            </a:extLst>
          </p:cNvPr>
          <p:cNvSpPr/>
          <p:nvPr/>
        </p:nvSpPr>
        <p:spPr bwMode="auto">
          <a:xfrm>
            <a:off x="564997" y="1705044"/>
            <a:ext cx="1051152" cy="977900"/>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err="1">
              <a:solidFill>
                <a:schemeClr val="tx1"/>
              </a:solidFill>
              <a:latin typeface="+mn-lt"/>
              <a:ea typeface="+mn-ea"/>
              <a:cs typeface="+mn-cs"/>
            </a:endParaRPr>
          </a:p>
        </p:txBody>
      </p:sp>
      <p:pic>
        <p:nvPicPr>
          <p:cNvPr id="17" name="Picture 16">
            <a:extLst>
              <a:ext uri="{FF2B5EF4-FFF2-40B4-BE49-F238E27FC236}">
                <a16:creationId xmlns:a16="http://schemas.microsoft.com/office/drawing/2014/main" id="{7A09A2BD-FD52-2790-01FF-6D9708FE7811}"/>
              </a:ext>
            </a:extLst>
          </p:cNvPr>
          <p:cNvPicPr>
            <a:picLocks noChangeAspect="1"/>
          </p:cNvPicPr>
          <p:nvPr/>
        </p:nvPicPr>
        <p:blipFill>
          <a:blip r:embed="rId2"/>
          <a:stretch>
            <a:fillRect/>
          </a:stretch>
        </p:blipFill>
        <p:spPr>
          <a:xfrm>
            <a:off x="829925" y="1885205"/>
            <a:ext cx="637368" cy="637368"/>
          </a:xfrm>
          <a:prstGeom prst="rect">
            <a:avLst/>
          </a:prstGeom>
        </p:spPr>
      </p:pic>
      <p:sp>
        <p:nvSpPr>
          <p:cNvPr id="18" name="Oval 17">
            <a:extLst>
              <a:ext uri="{FF2B5EF4-FFF2-40B4-BE49-F238E27FC236}">
                <a16:creationId xmlns:a16="http://schemas.microsoft.com/office/drawing/2014/main" id="{9EDE3EDD-D14A-317B-B5A7-CEE7558D6BD0}"/>
              </a:ext>
            </a:extLst>
          </p:cNvPr>
          <p:cNvSpPr/>
          <p:nvPr/>
        </p:nvSpPr>
        <p:spPr bwMode="auto">
          <a:xfrm>
            <a:off x="590397" y="3102044"/>
            <a:ext cx="1051152" cy="1073013"/>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err="1">
              <a:solidFill>
                <a:schemeClr val="tx1"/>
              </a:solidFill>
              <a:latin typeface="+mn-lt"/>
              <a:ea typeface="+mn-ea"/>
              <a:cs typeface="+mn-cs"/>
            </a:endParaRPr>
          </a:p>
        </p:txBody>
      </p:sp>
      <p:sp>
        <p:nvSpPr>
          <p:cNvPr id="19" name="Oval 18">
            <a:extLst>
              <a:ext uri="{FF2B5EF4-FFF2-40B4-BE49-F238E27FC236}">
                <a16:creationId xmlns:a16="http://schemas.microsoft.com/office/drawing/2014/main" id="{781CD2A2-3CD5-FE4A-84CF-FB2EFD2650B7}"/>
              </a:ext>
            </a:extLst>
          </p:cNvPr>
          <p:cNvSpPr/>
          <p:nvPr/>
        </p:nvSpPr>
        <p:spPr bwMode="auto">
          <a:xfrm>
            <a:off x="590397" y="4613344"/>
            <a:ext cx="1051152" cy="1064442"/>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err="1">
              <a:solidFill>
                <a:schemeClr val="tx1"/>
              </a:solidFill>
              <a:latin typeface="+mn-lt"/>
              <a:ea typeface="+mn-ea"/>
              <a:cs typeface="+mn-cs"/>
            </a:endParaRPr>
          </a:p>
        </p:txBody>
      </p:sp>
      <p:pic>
        <p:nvPicPr>
          <p:cNvPr id="20" name="Picture 19">
            <a:extLst>
              <a:ext uri="{FF2B5EF4-FFF2-40B4-BE49-F238E27FC236}">
                <a16:creationId xmlns:a16="http://schemas.microsoft.com/office/drawing/2014/main" id="{6AAA270C-D34A-6D0D-455E-0E71E7D46397}"/>
              </a:ext>
            </a:extLst>
          </p:cNvPr>
          <p:cNvPicPr>
            <a:picLocks noChangeAspect="1"/>
          </p:cNvPicPr>
          <p:nvPr/>
        </p:nvPicPr>
        <p:blipFill>
          <a:blip r:embed="rId3"/>
          <a:stretch>
            <a:fillRect/>
          </a:stretch>
        </p:blipFill>
        <p:spPr>
          <a:xfrm>
            <a:off x="817225" y="3290771"/>
            <a:ext cx="671333" cy="671333"/>
          </a:xfrm>
          <a:prstGeom prst="rect">
            <a:avLst/>
          </a:prstGeom>
        </p:spPr>
      </p:pic>
      <p:pic>
        <p:nvPicPr>
          <p:cNvPr id="21" name="Picture 20">
            <a:extLst>
              <a:ext uri="{FF2B5EF4-FFF2-40B4-BE49-F238E27FC236}">
                <a16:creationId xmlns:a16="http://schemas.microsoft.com/office/drawing/2014/main" id="{1432E9A9-7423-C9EF-C0FB-5A42278E8D11}"/>
              </a:ext>
            </a:extLst>
          </p:cNvPr>
          <p:cNvPicPr>
            <a:picLocks noChangeAspect="1"/>
          </p:cNvPicPr>
          <p:nvPr/>
        </p:nvPicPr>
        <p:blipFill>
          <a:blip r:embed="rId4"/>
          <a:stretch>
            <a:fillRect/>
          </a:stretch>
        </p:blipFill>
        <p:spPr>
          <a:xfrm>
            <a:off x="806592" y="4820975"/>
            <a:ext cx="681966" cy="681966"/>
          </a:xfrm>
          <a:prstGeom prst="rect">
            <a:avLst/>
          </a:prstGeom>
        </p:spPr>
      </p:pic>
      <p:cxnSp>
        <p:nvCxnSpPr>
          <p:cNvPr id="22" name="Straight Connector 21">
            <a:extLst>
              <a:ext uri="{FF2B5EF4-FFF2-40B4-BE49-F238E27FC236}">
                <a16:creationId xmlns:a16="http://schemas.microsoft.com/office/drawing/2014/main" id="{5C307369-AC7B-F883-A1EE-5ADB2851DDA7}"/>
              </a:ext>
            </a:extLst>
          </p:cNvPr>
          <p:cNvCxnSpPr/>
          <p:nvPr/>
        </p:nvCxnSpPr>
        <p:spPr bwMode="auto">
          <a:xfrm>
            <a:off x="1073885" y="1095157"/>
            <a:ext cx="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10">
            <a:extLst>
              <a:ext uri="{FF2B5EF4-FFF2-40B4-BE49-F238E27FC236}">
                <a16:creationId xmlns:a16="http://schemas.microsoft.com/office/drawing/2014/main" id="{A30EE3F9-779C-FA73-10CA-525A8561D739}"/>
              </a:ext>
            </a:extLst>
          </p:cNvPr>
          <p:cNvGrpSpPr/>
          <p:nvPr/>
        </p:nvGrpSpPr>
        <p:grpSpPr>
          <a:xfrm>
            <a:off x="2460680" y="1917946"/>
            <a:ext cx="390194" cy="645605"/>
            <a:chOff x="2209800" y="2190750"/>
            <a:chExt cx="1600200" cy="1295400"/>
          </a:xfrm>
        </p:grpSpPr>
        <p:sp>
          <p:nvSpPr>
            <p:cNvPr id="24" name="Chevron 45">
              <a:extLst>
                <a:ext uri="{FF2B5EF4-FFF2-40B4-BE49-F238E27FC236}">
                  <a16:creationId xmlns:a16="http://schemas.microsoft.com/office/drawing/2014/main" id="{3A3C690D-8B89-0824-6243-93B08BF10484}"/>
                </a:ext>
              </a:extLst>
            </p:cNvPr>
            <p:cNvSpPr/>
            <p:nvPr/>
          </p:nvSpPr>
          <p:spPr bwMode="auto">
            <a:xfrm>
              <a:off x="2209800" y="2343150"/>
              <a:ext cx="990600" cy="990600"/>
            </a:xfrm>
            <a:prstGeom prst="chevron">
              <a:avLst/>
            </a:prstGeom>
            <a:solidFill>
              <a:schemeClr val="accent1">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25" name="Chevron 46">
              <a:extLst>
                <a:ext uri="{FF2B5EF4-FFF2-40B4-BE49-F238E27FC236}">
                  <a16:creationId xmlns:a16="http://schemas.microsoft.com/office/drawing/2014/main" id="{AA176D15-2B11-FD28-DF1F-814A9F46A6AF}"/>
                </a:ext>
              </a:extLst>
            </p:cNvPr>
            <p:cNvSpPr/>
            <p:nvPr/>
          </p:nvSpPr>
          <p:spPr bwMode="auto">
            <a:xfrm>
              <a:off x="2514600" y="2190750"/>
              <a:ext cx="1295400" cy="1295400"/>
            </a:xfrm>
            <a:prstGeom prst="chevron">
              <a:avLst/>
            </a:prstGeom>
            <a:solidFill>
              <a:schemeClr val="accent1"/>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grpSp>
        <p:nvGrpSpPr>
          <p:cNvPr id="26" name="Group 15">
            <a:extLst>
              <a:ext uri="{FF2B5EF4-FFF2-40B4-BE49-F238E27FC236}">
                <a16:creationId xmlns:a16="http://schemas.microsoft.com/office/drawing/2014/main" id="{0AC62816-F24B-56E8-D419-3033983F1FB3}"/>
              </a:ext>
            </a:extLst>
          </p:cNvPr>
          <p:cNvGrpSpPr/>
          <p:nvPr/>
        </p:nvGrpSpPr>
        <p:grpSpPr>
          <a:xfrm>
            <a:off x="2442158" y="3284972"/>
            <a:ext cx="440614" cy="625290"/>
            <a:chOff x="2209800" y="2190750"/>
            <a:chExt cx="1600200" cy="1295400"/>
          </a:xfrm>
        </p:grpSpPr>
        <p:sp>
          <p:nvSpPr>
            <p:cNvPr id="27" name="Chevron 48">
              <a:extLst>
                <a:ext uri="{FF2B5EF4-FFF2-40B4-BE49-F238E27FC236}">
                  <a16:creationId xmlns:a16="http://schemas.microsoft.com/office/drawing/2014/main" id="{A6E096DE-AC96-66AD-37D5-59069DE6CFD9}"/>
                </a:ext>
              </a:extLst>
            </p:cNvPr>
            <p:cNvSpPr/>
            <p:nvPr/>
          </p:nvSpPr>
          <p:spPr bwMode="auto">
            <a:xfrm>
              <a:off x="2209800" y="2343150"/>
              <a:ext cx="990600" cy="990600"/>
            </a:xfrm>
            <a:prstGeom prst="chevron">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sp>
          <p:nvSpPr>
            <p:cNvPr id="28" name="Chevron 49">
              <a:extLst>
                <a:ext uri="{FF2B5EF4-FFF2-40B4-BE49-F238E27FC236}">
                  <a16:creationId xmlns:a16="http://schemas.microsoft.com/office/drawing/2014/main" id="{26342F53-E582-E444-6211-DB4498B344DE}"/>
                </a:ext>
              </a:extLst>
            </p:cNvPr>
            <p:cNvSpPr/>
            <p:nvPr/>
          </p:nvSpPr>
          <p:spPr bwMode="auto">
            <a:xfrm>
              <a:off x="2514600" y="2190750"/>
              <a:ext cx="1295400" cy="1295400"/>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grpSp>
      <p:grpSp>
        <p:nvGrpSpPr>
          <p:cNvPr id="29" name="Group 28">
            <a:extLst>
              <a:ext uri="{FF2B5EF4-FFF2-40B4-BE49-F238E27FC236}">
                <a16:creationId xmlns:a16="http://schemas.microsoft.com/office/drawing/2014/main" id="{DDF54B98-63C9-003B-BBE3-C3A14FC31B77}"/>
              </a:ext>
            </a:extLst>
          </p:cNvPr>
          <p:cNvGrpSpPr/>
          <p:nvPr/>
        </p:nvGrpSpPr>
        <p:grpSpPr>
          <a:xfrm>
            <a:off x="2388995" y="4805030"/>
            <a:ext cx="440614" cy="625290"/>
            <a:chOff x="2209800" y="2190750"/>
            <a:chExt cx="1600200" cy="1295400"/>
          </a:xfrm>
        </p:grpSpPr>
        <p:sp>
          <p:nvSpPr>
            <p:cNvPr id="30" name="Chevron 48">
              <a:extLst>
                <a:ext uri="{FF2B5EF4-FFF2-40B4-BE49-F238E27FC236}">
                  <a16:creationId xmlns:a16="http://schemas.microsoft.com/office/drawing/2014/main" id="{C547D1F8-6081-6A57-F4C1-440F28806367}"/>
                </a:ext>
              </a:extLst>
            </p:cNvPr>
            <p:cNvSpPr/>
            <p:nvPr/>
          </p:nvSpPr>
          <p:spPr bwMode="auto">
            <a:xfrm>
              <a:off x="2209800" y="2343150"/>
              <a:ext cx="990600" cy="990600"/>
            </a:xfrm>
            <a:prstGeom prst="chevron">
              <a:avLst/>
            </a:prstGeom>
            <a:solidFill>
              <a:schemeClr val="accent2">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31" name="Chevron 49">
              <a:extLst>
                <a:ext uri="{FF2B5EF4-FFF2-40B4-BE49-F238E27FC236}">
                  <a16:creationId xmlns:a16="http://schemas.microsoft.com/office/drawing/2014/main" id="{DA7A3938-98FE-0D9D-098D-A2DF156F0E81}"/>
                </a:ext>
              </a:extLst>
            </p:cNvPr>
            <p:cNvSpPr/>
            <p:nvPr/>
          </p:nvSpPr>
          <p:spPr bwMode="auto">
            <a:xfrm>
              <a:off x="2514600" y="2190750"/>
              <a:ext cx="1295400" cy="1295400"/>
            </a:xfrm>
            <a:prstGeom prst="chevron">
              <a:avLst/>
            </a:prstGeom>
            <a:solidFill>
              <a:schemeClr val="accent2"/>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sp>
        <p:nvSpPr>
          <p:cNvPr id="32" name="TextBox 31">
            <a:extLst>
              <a:ext uri="{FF2B5EF4-FFF2-40B4-BE49-F238E27FC236}">
                <a16:creationId xmlns:a16="http://schemas.microsoft.com/office/drawing/2014/main" id="{803EC06D-C500-52F2-7354-68B598E95D1A}"/>
              </a:ext>
            </a:extLst>
          </p:cNvPr>
          <p:cNvSpPr txBox="1"/>
          <p:nvPr/>
        </p:nvSpPr>
        <p:spPr>
          <a:xfrm>
            <a:off x="3242931" y="1715511"/>
            <a:ext cx="7985051" cy="31716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The primary issue is a significant time involved in predicting cancer patients with high tmb status which directly affects the patient participation and trial costs. This decline in number of patients will poses a threat to clinical trail process and will affect in long run.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algn="l" eaLnBrk="1" fontAlgn="auto" hangingPunct="1">
              <a:spcBef>
                <a:spcPts val="0"/>
              </a:spcBef>
              <a:spcAft>
                <a:spcPts val="0"/>
              </a:spcAft>
              <a:buClrTx/>
              <a:defRPr/>
            </a:pPr>
            <a:endParaRPr lang="en-US" sz="800" dirty="0">
              <a:latin typeface="Segoe UI" panose="020B0502040204020203" pitchFamily="34" charset="0"/>
              <a:cs typeface="Segoe UI" panose="020B0502040204020203" pitchFamily="34" charset="0"/>
            </a:endParaRPr>
          </a:p>
          <a:p>
            <a:pPr algn="l" eaLnBrk="1" fontAlgn="auto" hangingPunct="1">
              <a:spcBef>
                <a:spcPts val="0"/>
              </a:spcBef>
              <a:spcAft>
                <a:spcPts val="0"/>
              </a:spcAft>
              <a:buClrTx/>
              <a:defRPr/>
            </a:pPr>
            <a:r>
              <a:rPr lang="en-US" sz="1800" dirty="0">
                <a:latin typeface="Segoe UI" panose="020B0502040204020203" pitchFamily="34" charset="0"/>
                <a:cs typeface="Segoe UI" panose="020B0502040204020203" pitchFamily="34" charset="0"/>
              </a:rPr>
              <a:t>The goal is to predict which cancer patients have a high Tumor Mutational Burden (TMB) based on available clinical data. TMB refers to the number of mutations per megabase of DNA within a tumor and is used as a biomarker to predict how likely a tumor is to respond to immunotherapy.</a:t>
            </a: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B19599AC-1691-1263-0F56-1583179A23B0}"/>
              </a:ext>
            </a:extLst>
          </p:cNvPr>
          <p:cNvSpPr txBox="1"/>
          <p:nvPr/>
        </p:nvSpPr>
        <p:spPr>
          <a:xfrm>
            <a:off x="3242931" y="4774018"/>
            <a:ext cx="7708604" cy="1477328"/>
          </a:xfrm>
          <a:prstGeom prst="rect">
            <a:avLst/>
          </a:prstGeom>
          <a:noFill/>
        </p:spPr>
        <p:txBody>
          <a:bodyPr wrap="square" rtlCol="0">
            <a:spAutoFit/>
          </a:bodyPr>
          <a:lstStyle/>
          <a:p>
            <a:pPr algn="l"/>
            <a:r>
              <a:rPr kumimoji="0" lang="en-US" sz="18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By highlighting promising samples among many, the clinical trial team can prioritize testing, reducing time and avoiding unnecessary false tests. This efficiency accelerates insights into patient suitability for immunotherapy and facilitates informed decisions for targeted treatments, optimizing trial outcomes.</a:t>
            </a:r>
            <a:endParaRPr lang="en-US" sz="1800" dirty="0">
              <a:latin typeface="Segoe UI" panose="020B0502040204020203" pitchFamily="34" charset="0"/>
              <a:cs typeface="Segoe UI" panose="020B0502040204020203" pitchFamily="34" charset="0"/>
            </a:endParaRPr>
          </a:p>
        </p:txBody>
      </p:sp>
      <p:sp>
        <p:nvSpPr>
          <p:cNvPr id="35" name="Slide Number Placeholder 34">
            <a:extLst>
              <a:ext uri="{FF2B5EF4-FFF2-40B4-BE49-F238E27FC236}">
                <a16:creationId xmlns:a16="http://schemas.microsoft.com/office/drawing/2014/main" id="{D83996BF-03DB-DAED-B1B3-B638F5AB4F74}"/>
              </a:ext>
            </a:extLst>
          </p:cNvPr>
          <p:cNvSpPr>
            <a:spLocks noGrp="1"/>
          </p:cNvSpPr>
          <p:nvPr>
            <p:ph type="sldNum" sz="quarter" idx="11"/>
          </p:nvPr>
        </p:nvSpPr>
        <p:spPr/>
        <p:txBody>
          <a:bodyPr/>
          <a:lstStyle/>
          <a:p>
            <a:fld id="{56121F88-8EBB-447F-B7E7-039A06F6D31E}" type="slidenum">
              <a:rPr lang="en-US" smtClean="0"/>
              <a:pPr/>
              <a:t>3</a:t>
            </a:fld>
            <a:endParaRPr lang="en-US"/>
          </a:p>
        </p:txBody>
      </p:sp>
      <p:sp>
        <p:nvSpPr>
          <p:cNvPr id="3" name="Rectangle 2">
            <a:extLst>
              <a:ext uri="{FF2B5EF4-FFF2-40B4-BE49-F238E27FC236}">
                <a16:creationId xmlns:a16="http://schemas.microsoft.com/office/drawing/2014/main" id="{E61F3EF9-0281-2D87-7267-740CC64DA40C}"/>
              </a:ext>
            </a:extLst>
          </p:cNvPr>
          <p:cNvSpPr/>
          <p:nvPr/>
        </p:nvSpPr>
        <p:spPr bwMode="auto">
          <a:xfrm>
            <a:off x="0" y="6492874"/>
            <a:ext cx="9836150" cy="365126"/>
          </a:xfrm>
          <a:prstGeom prst="rect">
            <a:avLst/>
          </a:prstGeom>
          <a:solidFill>
            <a:srgbClr val="88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424527747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50"/>
                                        <p:tgtEl>
                                          <p:spTgt spid="23"/>
                                        </p:tgtEl>
                                        <p:attrNameLst>
                                          <p:attrName>ppt_x</p:attrName>
                                        </p:attrNameLst>
                                      </p:cBhvr>
                                      <p:tavLst>
                                        <p:tav tm="0">
                                          <p:val>
                                            <p:strVal val="#ppt_x-#ppt_w*1.125000"/>
                                          </p:val>
                                        </p:tav>
                                        <p:tav tm="100000">
                                          <p:val>
                                            <p:strVal val="#ppt_x"/>
                                          </p:val>
                                        </p:tav>
                                      </p:tavLst>
                                    </p:anim>
                                    <p:animEffect transition="in" filter="wipe(right)">
                                      <p:cBhvr>
                                        <p:cTn id="8" dur="250"/>
                                        <p:tgtEl>
                                          <p:spTgt spid="23"/>
                                        </p:tgtEl>
                                      </p:cBhvr>
                                    </p:animEffect>
                                  </p:childTnLst>
                                </p:cTn>
                              </p:par>
                            </p:childTnLst>
                          </p:cTn>
                        </p:par>
                        <p:par>
                          <p:cTn id="9" fill="hold">
                            <p:stCondLst>
                              <p:cond delay="250"/>
                            </p:stCondLst>
                            <p:childTnLst>
                              <p:par>
                                <p:cTn id="10" presetID="12" presetClass="entr" presetSubtype="8"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p:tgtEl>
                                          <p:spTgt spid="26"/>
                                        </p:tgtEl>
                                        <p:attrNameLst>
                                          <p:attrName>ppt_x</p:attrName>
                                        </p:attrNameLst>
                                      </p:cBhvr>
                                      <p:tavLst>
                                        <p:tav tm="0">
                                          <p:val>
                                            <p:strVal val="#ppt_x-#ppt_w*1.125000"/>
                                          </p:val>
                                        </p:tav>
                                        <p:tav tm="100000">
                                          <p:val>
                                            <p:strVal val="#ppt_x"/>
                                          </p:val>
                                        </p:tav>
                                      </p:tavLst>
                                    </p:anim>
                                    <p:animEffect transition="in" filter="wipe(right)">
                                      <p:cBhvr>
                                        <p:cTn id="13" dur="250"/>
                                        <p:tgtEl>
                                          <p:spTgt spid="26"/>
                                        </p:tgtEl>
                                      </p:cBhvr>
                                    </p:animEffect>
                                  </p:childTnLst>
                                </p:cTn>
                              </p:par>
                            </p:childTnLst>
                          </p:cTn>
                        </p:par>
                        <p:par>
                          <p:cTn id="14" fill="hold">
                            <p:stCondLst>
                              <p:cond delay="500"/>
                            </p:stCondLst>
                            <p:childTnLst>
                              <p:par>
                                <p:cTn id="15" presetID="12" presetClass="entr" presetSubtype="8"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250"/>
                                        <p:tgtEl>
                                          <p:spTgt spid="29"/>
                                        </p:tgtEl>
                                        <p:attrNameLst>
                                          <p:attrName>ppt_x</p:attrName>
                                        </p:attrNameLst>
                                      </p:cBhvr>
                                      <p:tavLst>
                                        <p:tav tm="0">
                                          <p:val>
                                            <p:strVal val="#ppt_x-#ppt_w*1.125000"/>
                                          </p:val>
                                        </p:tav>
                                        <p:tav tm="100000">
                                          <p:val>
                                            <p:strVal val="#ppt_x"/>
                                          </p:val>
                                        </p:tav>
                                      </p:tavLst>
                                    </p:anim>
                                    <p:animEffect transition="in" filter="wipe(right)">
                                      <p:cBhvr>
                                        <p:cTn id="1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D494F2-7E1B-C869-DD51-9CA97F8EF75D}"/>
              </a:ext>
            </a:extLst>
          </p:cNvPr>
          <p:cNvGrpSpPr/>
          <p:nvPr/>
        </p:nvGrpSpPr>
        <p:grpSpPr>
          <a:xfrm>
            <a:off x="302755" y="1320255"/>
            <a:ext cx="11575263" cy="4699543"/>
            <a:chOff x="490781" y="1020246"/>
            <a:chExt cx="11179681" cy="4218120"/>
          </a:xfrm>
        </p:grpSpPr>
        <p:sp>
          <p:nvSpPr>
            <p:cNvPr id="6" name="Text Placeholder 2">
              <a:extLst>
                <a:ext uri="{FF2B5EF4-FFF2-40B4-BE49-F238E27FC236}">
                  <a16:creationId xmlns:a16="http://schemas.microsoft.com/office/drawing/2014/main" id="{BBD8A8C3-6E24-3E92-89D9-C89428652575}"/>
                </a:ext>
              </a:extLst>
            </p:cNvPr>
            <p:cNvSpPr txBox="1">
              <a:spLocks/>
            </p:cNvSpPr>
            <p:nvPr/>
          </p:nvSpPr>
          <p:spPr>
            <a:xfrm>
              <a:off x="502513" y="1398156"/>
              <a:ext cx="3670037" cy="3840210"/>
            </a:xfrm>
            <a:prstGeom prst="rect">
              <a:avLst/>
            </a:prstGeom>
            <a:solidFill>
              <a:srgbClr val="DAE3F3"/>
            </a:solid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0" dirty="0">
                  <a:solidFill>
                    <a:srgbClr val="212529"/>
                  </a:solidFill>
                  <a:effectLst/>
                  <a:latin typeface="+mj-lt"/>
                  <a:cs typeface="Arial" panose="020B0604020202020204" pitchFamily="34" charset="0"/>
                </a:rPr>
                <a:t>Key Stakeholders and their Responsibilities</a:t>
              </a:r>
            </a:p>
            <a:p>
              <a:pPr marL="285750" indent="-285750">
                <a:buFont typeface="Arial" panose="020B0604020202020204" pitchFamily="34" charset="0"/>
                <a:buChar char="•"/>
              </a:pPr>
              <a:r>
                <a:rPr lang="en-US" sz="1400" b="0" i="0" dirty="0">
                  <a:solidFill>
                    <a:srgbClr val="212529"/>
                  </a:solidFill>
                  <a:effectLst/>
                  <a:latin typeface="+mj-lt"/>
                  <a:cs typeface="Arial" panose="020B0604020202020204" pitchFamily="34" charset="0"/>
                </a:rPr>
                <a:t>The clinical trials team of a pharmaceutical company is the one who ensures that the trial is conducted safely and in compliance with regulatory standards.</a:t>
              </a:r>
            </a:p>
            <a:p>
              <a:pPr algn="l"/>
              <a:r>
                <a:rPr lang="en-US" sz="1600" b="1" i="0" dirty="0">
                  <a:solidFill>
                    <a:srgbClr val="212529"/>
                  </a:solidFill>
                  <a:effectLst/>
                  <a:latin typeface="+mj-lt"/>
                  <a:cs typeface="Arial" panose="020B0604020202020204" pitchFamily="34" charset="0"/>
                </a:rPr>
                <a:t>Current Scenario</a:t>
              </a:r>
            </a:p>
            <a:p>
              <a:pPr marL="285750" indent="-285750">
                <a:buFont typeface="Arial" panose="020B0604020202020204" pitchFamily="34" charset="0"/>
                <a:buChar char="•"/>
              </a:pPr>
              <a:r>
                <a:rPr lang="en-US" sz="1400" b="0" i="0" dirty="0">
                  <a:solidFill>
                    <a:srgbClr val="212529"/>
                  </a:solidFill>
                  <a:effectLst/>
                  <a:latin typeface="+mj-lt"/>
                  <a:cs typeface="Arial" panose="020B0604020202020204" pitchFamily="34" charset="0"/>
                </a:rPr>
                <a:t> Identifying Tumor Mutational Burden (TMB) is challenging because current testing procedures are time-consuming and costly, making it difficult for patients to access testing.</a:t>
              </a:r>
            </a:p>
            <a:p>
              <a:pPr algn="l"/>
              <a:r>
                <a:rPr lang="en-US" sz="1600" b="1" i="0" dirty="0">
                  <a:solidFill>
                    <a:srgbClr val="212529"/>
                  </a:solidFill>
                  <a:effectLst/>
                  <a:latin typeface="+mj-lt"/>
                  <a:cs typeface="Arial" panose="020B0604020202020204" pitchFamily="34" charset="0"/>
                </a:rPr>
                <a:t>Purpose</a:t>
              </a:r>
            </a:p>
            <a:p>
              <a:pPr marL="285750" indent="-285750">
                <a:buFont typeface="Arial" panose="020B0604020202020204" pitchFamily="34" charset="0"/>
                <a:buChar char="•"/>
              </a:pPr>
              <a:r>
                <a:rPr lang="en-US" sz="1400" dirty="0">
                  <a:solidFill>
                    <a:srgbClr val="000000"/>
                  </a:solidFill>
                  <a:latin typeface="+mj-lt"/>
                  <a:cs typeface="Arial" panose="020B0604020202020204" pitchFamily="34" charset="0"/>
                </a:rPr>
                <a:t>The time and costs associated with direct TMB testing are considerably high.</a:t>
              </a:r>
              <a:br>
                <a:rPr lang="en-US" dirty="0">
                  <a:latin typeface="+mj-lt"/>
                  <a:cs typeface="Arial" panose="020B0604020202020204" pitchFamily="34" charset="0"/>
                </a:rPr>
              </a:br>
              <a:endParaRPr lang="en-GB" b="1" i="0" dirty="0">
                <a:solidFill>
                  <a:srgbClr val="000000"/>
                </a:solidFill>
                <a:effectLst/>
                <a:latin typeface="+mj-lt"/>
                <a:cs typeface="Arial" panose="020B0604020202020204" pitchFamily="34" charset="0"/>
              </a:endParaRPr>
            </a:p>
          </p:txBody>
        </p:sp>
        <p:pic>
          <p:nvPicPr>
            <p:cNvPr id="7" name="Picture 6">
              <a:extLst>
                <a:ext uri="{FF2B5EF4-FFF2-40B4-BE49-F238E27FC236}">
                  <a16:creationId xmlns:a16="http://schemas.microsoft.com/office/drawing/2014/main" id="{F37BB8E7-5535-59A3-392A-5B8CD4D57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459" y="1902032"/>
              <a:ext cx="2397337" cy="2003510"/>
            </a:xfrm>
            <a:prstGeom prst="rect">
              <a:avLst/>
            </a:prstGeom>
          </p:spPr>
        </p:pic>
        <p:sp>
          <p:nvSpPr>
            <p:cNvPr id="9" name="Rectangle 8">
              <a:extLst>
                <a:ext uri="{FF2B5EF4-FFF2-40B4-BE49-F238E27FC236}">
                  <a16:creationId xmlns:a16="http://schemas.microsoft.com/office/drawing/2014/main" id="{455F188A-0AC5-DE36-054B-B8E9342762E4}"/>
                </a:ext>
              </a:extLst>
            </p:cNvPr>
            <p:cNvSpPr/>
            <p:nvPr/>
          </p:nvSpPr>
          <p:spPr>
            <a:xfrm>
              <a:off x="4908509" y="1276263"/>
              <a:ext cx="2722146" cy="911618"/>
            </a:xfrm>
            <a:prstGeom prst="rect">
              <a:avLst/>
            </a:prstGeom>
            <a:solidFill>
              <a:srgbClr val="D8CBCB"/>
            </a:solidFill>
            <a:ln>
              <a:noFill/>
            </a:ln>
          </p:spPr>
          <p:style>
            <a:lnRef idx="1">
              <a:schemeClr val="accent4"/>
            </a:lnRef>
            <a:fillRef idx="2">
              <a:schemeClr val="accent4"/>
            </a:fillRef>
            <a:effectRef idx="1">
              <a:schemeClr val="accent4"/>
            </a:effectRef>
            <a:fontRef idx="minor">
              <a:schemeClr val="dk1"/>
            </a:fontRef>
          </p:style>
          <p:txBody>
            <a:bodyPr wrap="square" anchor="ctr">
              <a:spAutoFit/>
            </a:bodyPr>
            <a:lstStyle/>
            <a:p>
              <a:pPr algn="l"/>
              <a:r>
                <a:rPr lang="en-US" sz="1200" b="0" i="0" dirty="0">
                  <a:solidFill>
                    <a:srgbClr val="000000"/>
                  </a:solidFill>
                  <a:effectLst/>
                  <a:latin typeface="+mj-lt"/>
                  <a:cs typeface="Arial" panose="020B0604020202020204" pitchFamily="34" charset="0"/>
                </a:rPr>
                <a:t>The time required for Tumor Mutational Burden (TMB) calculations often leads patients to avoid the test, and these trials also incur significant costs.</a:t>
              </a:r>
              <a:endParaRPr lang="en-GB" sz="1200" b="0" i="0" dirty="0">
                <a:solidFill>
                  <a:srgbClr val="000000"/>
                </a:solidFill>
                <a:effectLst/>
                <a:latin typeface="+mj-lt"/>
                <a:cs typeface="Arial" panose="020B0604020202020204" pitchFamily="34" charset="0"/>
              </a:endParaRPr>
            </a:p>
          </p:txBody>
        </p:sp>
        <p:sp>
          <p:nvSpPr>
            <p:cNvPr id="10" name="Rectangle 9">
              <a:extLst>
                <a:ext uri="{FF2B5EF4-FFF2-40B4-BE49-F238E27FC236}">
                  <a16:creationId xmlns:a16="http://schemas.microsoft.com/office/drawing/2014/main" id="{A38677EE-86CE-601B-20BC-EF4D0204B1B7}"/>
                </a:ext>
              </a:extLst>
            </p:cNvPr>
            <p:cNvSpPr/>
            <p:nvPr/>
          </p:nvSpPr>
          <p:spPr>
            <a:xfrm>
              <a:off x="4562924" y="4128484"/>
              <a:ext cx="3623509" cy="762444"/>
            </a:xfrm>
            <a:prstGeom prst="rect">
              <a:avLst/>
            </a:prstGeom>
            <a:solidFill>
              <a:srgbClr val="D8CBCB"/>
            </a:solid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gn="l">
                <a:buFont typeface="+mj-lt"/>
                <a:buAutoNum type="arabicPeriod"/>
              </a:pPr>
              <a:r>
                <a:rPr lang="en-US" sz="1200" dirty="0">
                  <a:solidFill>
                    <a:srgbClr val="212529"/>
                  </a:solidFill>
                  <a:latin typeface="+mj-lt"/>
                  <a:cs typeface="Arial" panose="020B0604020202020204" pitchFamily="34" charset="0"/>
                </a:rPr>
                <a:t>Does the addition of computational tools decrease the time taken for </a:t>
              </a:r>
              <a:r>
                <a:rPr lang="en-US" sz="1200" dirty="0" err="1">
                  <a:solidFill>
                    <a:srgbClr val="212529"/>
                  </a:solidFill>
                  <a:latin typeface="+mj-lt"/>
                  <a:cs typeface="Arial" panose="020B0604020202020204" pitchFamily="34" charset="0"/>
                </a:rPr>
                <a:t>tmb</a:t>
              </a:r>
              <a:r>
                <a:rPr lang="en-US" sz="1200" dirty="0">
                  <a:solidFill>
                    <a:srgbClr val="212529"/>
                  </a:solidFill>
                  <a:latin typeface="+mj-lt"/>
                  <a:cs typeface="Arial" panose="020B0604020202020204" pitchFamily="34" charset="0"/>
                </a:rPr>
                <a:t> testing?</a:t>
              </a:r>
            </a:p>
            <a:p>
              <a:pPr marL="342900" indent="-342900" algn="l">
                <a:buFont typeface="+mj-lt"/>
                <a:buAutoNum type="arabicPeriod"/>
              </a:pPr>
              <a:r>
                <a:rPr lang="en-US" sz="1200" dirty="0">
                  <a:solidFill>
                    <a:srgbClr val="212529"/>
                  </a:solidFill>
                  <a:latin typeface="+mj-lt"/>
                  <a:cs typeface="Arial" panose="020B0604020202020204" pitchFamily="34" charset="0"/>
                </a:rPr>
                <a:t>Does integration of modern technology reduce overall costs?</a:t>
              </a:r>
            </a:p>
          </p:txBody>
        </p:sp>
        <p:sp>
          <p:nvSpPr>
            <p:cNvPr id="11" name="TextBox 10">
              <a:extLst>
                <a:ext uri="{FF2B5EF4-FFF2-40B4-BE49-F238E27FC236}">
                  <a16:creationId xmlns:a16="http://schemas.microsoft.com/office/drawing/2014/main" id="{EDCD02C6-222F-F2F8-A6B2-53A3C438E59B}"/>
                </a:ext>
              </a:extLst>
            </p:cNvPr>
            <p:cNvSpPr txBox="1"/>
            <p:nvPr/>
          </p:nvSpPr>
          <p:spPr>
            <a:xfrm>
              <a:off x="490781" y="1067983"/>
              <a:ext cx="3681769" cy="303872"/>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600" b="1" dirty="0">
                  <a:solidFill>
                    <a:schemeClr val="bg1"/>
                  </a:solidFill>
                  <a:latin typeface="+mj-lt"/>
                  <a:cs typeface="Arial" panose="020B0604020202020204" pitchFamily="34" charset="0"/>
                </a:rPr>
                <a:t>SITUATION : CURRENT STATE</a:t>
              </a:r>
            </a:p>
          </p:txBody>
        </p:sp>
        <p:sp>
          <p:nvSpPr>
            <p:cNvPr id="12" name="TextBox 11">
              <a:extLst>
                <a:ext uri="{FF2B5EF4-FFF2-40B4-BE49-F238E27FC236}">
                  <a16:creationId xmlns:a16="http://schemas.microsoft.com/office/drawing/2014/main" id="{A7FB281C-3D8E-0AAE-6EF2-BCB8E979297A}"/>
                </a:ext>
              </a:extLst>
            </p:cNvPr>
            <p:cNvSpPr txBox="1"/>
            <p:nvPr/>
          </p:nvSpPr>
          <p:spPr>
            <a:xfrm>
              <a:off x="8281761" y="1067983"/>
              <a:ext cx="3383280" cy="330173"/>
            </a:xfrm>
            <a:prstGeom prst="rect">
              <a:avLst/>
            </a:prstGeom>
            <a:solidFill>
              <a:schemeClr val="accent2"/>
            </a:solid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600" b="1" dirty="0">
                  <a:solidFill>
                    <a:schemeClr val="bg1"/>
                  </a:solidFill>
                  <a:latin typeface="Arial" panose="020B0604020202020204" pitchFamily="34" charset="0"/>
                  <a:cs typeface="Arial" panose="020B0604020202020204" pitchFamily="34" charset="0"/>
                </a:rPr>
                <a:t>DESIRED FUTURE STATE</a:t>
              </a:r>
            </a:p>
          </p:txBody>
        </p:sp>
        <p:sp>
          <p:nvSpPr>
            <p:cNvPr id="13" name="TextBox 12">
              <a:extLst>
                <a:ext uri="{FF2B5EF4-FFF2-40B4-BE49-F238E27FC236}">
                  <a16:creationId xmlns:a16="http://schemas.microsoft.com/office/drawing/2014/main" id="{E7E1C772-52D6-B856-C871-7A0E0F19F5C7}"/>
                </a:ext>
              </a:extLst>
            </p:cNvPr>
            <p:cNvSpPr txBox="1"/>
            <p:nvPr/>
          </p:nvSpPr>
          <p:spPr>
            <a:xfrm>
              <a:off x="4879647" y="1020246"/>
              <a:ext cx="2756705" cy="303872"/>
            </a:xfrm>
            <a:prstGeom prst="rect">
              <a:avLst/>
            </a:prstGeom>
            <a:solidFill>
              <a:srgbClr val="800000"/>
            </a:solidFill>
            <a:ln>
              <a:noFill/>
            </a:ln>
          </p:spPr>
          <p:txBody>
            <a:bodyPr wrap="square" rtlCol="0">
              <a:spAutoFit/>
            </a:bodyPr>
            <a:lstStyle/>
            <a:p>
              <a:pPr algn="ctr"/>
              <a:r>
                <a:rPr lang="en-US" sz="1600" b="1" dirty="0">
                  <a:solidFill>
                    <a:schemeClr val="bg1"/>
                  </a:solidFill>
                  <a:latin typeface="+mj-lt"/>
                  <a:cs typeface="Arial" panose="020B0604020202020204" pitchFamily="34" charset="0"/>
                </a:rPr>
                <a:t>OBVIOUS GAP</a:t>
              </a:r>
            </a:p>
          </p:txBody>
        </p:sp>
        <p:sp>
          <p:nvSpPr>
            <p:cNvPr id="14" name="TextBox 13">
              <a:extLst>
                <a:ext uri="{FF2B5EF4-FFF2-40B4-BE49-F238E27FC236}">
                  <a16:creationId xmlns:a16="http://schemas.microsoft.com/office/drawing/2014/main" id="{C116EF5E-BD73-9877-D0B5-683F1B160709}"/>
                </a:ext>
              </a:extLst>
            </p:cNvPr>
            <p:cNvSpPr txBox="1"/>
            <p:nvPr/>
          </p:nvSpPr>
          <p:spPr>
            <a:xfrm>
              <a:off x="4555712" y="3831229"/>
              <a:ext cx="3623509" cy="303872"/>
            </a:xfrm>
            <a:prstGeom prst="rect">
              <a:avLst/>
            </a:prstGeom>
            <a:solidFill>
              <a:srgbClr val="800000"/>
            </a:solidFill>
          </p:spPr>
          <p:txBody>
            <a:bodyPr wrap="square" rtlCol="0">
              <a:spAutoFit/>
            </a:bodyPr>
            <a:lstStyle/>
            <a:p>
              <a:pPr algn="ctr"/>
              <a:r>
                <a:rPr lang="en-US" sz="1600" b="1" dirty="0">
                  <a:solidFill>
                    <a:schemeClr val="bg1"/>
                  </a:solidFill>
                  <a:latin typeface="+mj-lt"/>
                  <a:cs typeface="Arial" panose="020B0604020202020204" pitchFamily="34" charset="0"/>
                </a:rPr>
                <a:t>QUESTIONS</a:t>
              </a:r>
            </a:p>
          </p:txBody>
        </p:sp>
        <p:sp>
          <p:nvSpPr>
            <p:cNvPr id="15" name="Isosceles Triangle 14">
              <a:extLst>
                <a:ext uri="{FF2B5EF4-FFF2-40B4-BE49-F238E27FC236}">
                  <a16:creationId xmlns:a16="http://schemas.microsoft.com/office/drawing/2014/main" id="{328246E9-B0D4-213E-35EF-074DCCF0BD83}"/>
                </a:ext>
              </a:extLst>
            </p:cNvPr>
            <p:cNvSpPr/>
            <p:nvPr/>
          </p:nvSpPr>
          <p:spPr>
            <a:xfrm rot="5400000">
              <a:off x="4446870" y="2857489"/>
              <a:ext cx="516601" cy="395111"/>
            </a:xfrm>
            <a:prstGeom prst="triangle">
              <a:avLst/>
            </a:prstGeom>
            <a:solidFill>
              <a:srgbClr val="006666"/>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rgbClr val="006666"/>
                </a:solidFill>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4F2124C6-EB83-9F7C-AA0A-0D95052A5205}"/>
                </a:ext>
              </a:extLst>
            </p:cNvPr>
            <p:cNvSpPr/>
            <p:nvPr/>
          </p:nvSpPr>
          <p:spPr>
            <a:xfrm rot="5400000">
              <a:off x="7717449" y="2857489"/>
              <a:ext cx="516601" cy="395111"/>
            </a:xfrm>
            <a:prstGeom prst="triangle">
              <a:avLst/>
            </a:prstGeom>
            <a:solidFill>
              <a:srgbClr val="006666"/>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rgbClr val="006666"/>
                </a:solidFill>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58188DC2-EA35-78BB-0EF6-E5CDB0A29F7F}"/>
                </a:ext>
              </a:extLst>
            </p:cNvPr>
            <p:cNvSpPr/>
            <p:nvPr/>
          </p:nvSpPr>
          <p:spPr>
            <a:xfrm rot="10800000">
              <a:off x="6009210" y="3385348"/>
              <a:ext cx="476953" cy="341800"/>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a:extLst>
                <a:ext uri="{FF2B5EF4-FFF2-40B4-BE49-F238E27FC236}">
                  <a16:creationId xmlns:a16="http://schemas.microsoft.com/office/drawing/2014/main" id="{D921EB20-2B48-6222-911A-8DCF5C13A94D}"/>
                </a:ext>
              </a:extLst>
            </p:cNvPr>
            <p:cNvSpPr/>
            <p:nvPr/>
          </p:nvSpPr>
          <p:spPr>
            <a:xfrm rot="10800000">
              <a:off x="6019523" y="2314237"/>
              <a:ext cx="476953" cy="341800"/>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 Placeholder 2">
              <a:extLst>
                <a:ext uri="{FF2B5EF4-FFF2-40B4-BE49-F238E27FC236}">
                  <a16:creationId xmlns:a16="http://schemas.microsoft.com/office/drawing/2014/main" id="{91904BD8-70C4-AEC7-4445-8CA143A28155}"/>
                </a:ext>
              </a:extLst>
            </p:cNvPr>
            <p:cNvSpPr txBox="1">
              <a:spLocks/>
            </p:cNvSpPr>
            <p:nvPr/>
          </p:nvSpPr>
          <p:spPr>
            <a:xfrm>
              <a:off x="8287182" y="1398155"/>
              <a:ext cx="3383280" cy="3840211"/>
            </a:xfrm>
            <a:prstGeom prst="rect">
              <a:avLst/>
            </a:prstGeom>
            <a:solidFill>
              <a:srgbClr val="DAE3F3"/>
            </a:solid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0000"/>
                  </a:solidFill>
                  <a:latin typeface="+mj-lt"/>
                  <a:cs typeface="Arial" panose="020B0604020202020204" pitchFamily="34" charset="0"/>
                </a:rPr>
                <a:t>Analytical Output:</a:t>
              </a:r>
              <a:r>
                <a:rPr lang="en-GB" sz="1400" b="0" i="0" dirty="0">
                  <a:solidFill>
                    <a:srgbClr val="212529"/>
                  </a:solidFill>
                  <a:effectLst/>
                  <a:latin typeface="+mj-lt"/>
                  <a:cs typeface="Arial" panose="020B0604020202020204" pitchFamily="34" charset="0"/>
                </a:rPr>
                <a:t> </a:t>
              </a:r>
            </a:p>
            <a:p>
              <a:pPr marL="285750" indent="-285750">
                <a:buFont typeface="Arial" panose="020B0604020202020204" pitchFamily="34" charset="0"/>
                <a:buChar char="•"/>
              </a:pPr>
              <a:r>
                <a:rPr lang="en-US" sz="1400" b="0" i="0" dirty="0">
                  <a:solidFill>
                    <a:srgbClr val="212529"/>
                  </a:solidFill>
                  <a:effectLst/>
                  <a:latin typeface="+mj-lt"/>
                  <a:cs typeface="Arial" panose="020B0604020202020204" pitchFamily="34" charset="0"/>
                </a:rPr>
                <a:t>By utilizing genetic profiles, the pharmaceutical company will be able to accurately identify and target patients for personalized treatments.</a:t>
              </a:r>
              <a:endParaRPr lang="en-GB" sz="1400" b="0" i="0" dirty="0">
                <a:solidFill>
                  <a:srgbClr val="212529"/>
                </a:solidFill>
                <a:effectLst/>
                <a:latin typeface="+mj-lt"/>
                <a:cs typeface="Arial" panose="020B0604020202020204" pitchFamily="34" charset="0"/>
              </a:endParaRPr>
            </a:p>
            <a:p>
              <a:pPr algn="l"/>
              <a:r>
                <a:rPr lang="en-US" sz="1400" b="1" i="0" dirty="0">
                  <a:solidFill>
                    <a:srgbClr val="212529"/>
                  </a:solidFill>
                  <a:effectLst/>
                  <a:latin typeface="+mj-lt"/>
                  <a:cs typeface="Arial" panose="020B0604020202020204" pitchFamily="34" charset="0"/>
                </a:rPr>
                <a:t>Utilization of Output</a:t>
              </a:r>
            </a:p>
            <a:p>
              <a:pPr marL="285750" indent="-285750">
                <a:buFont typeface="Arial" panose="020B0604020202020204" pitchFamily="34" charset="0"/>
                <a:buChar char="•"/>
              </a:pPr>
              <a:r>
                <a:rPr lang="en-US" sz="1400" i="0" dirty="0">
                  <a:solidFill>
                    <a:srgbClr val="212529"/>
                  </a:solidFill>
                  <a:effectLst/>
                  <a:latin typeface="+mj-lt"/>
                  <a:cs typeface="Arial" panose="020B0604020202020204" pitchFamily="34" charset="0"/>
                </a:rPr>
                <a:t>By leveraging machine learning, the clinical trial team will streamline the identification process for patients with high TMB, thereby reducing the number of tests required.</a:t>
              </a:r>
            </a:p>
            <a:p>
              <a:pPr algn="l"/>
              <a:r>
                <a:rPr lang="en-US" sz="1400" b="1" i="0" dirty="0">
                  <a:solidFill>
                    <a:srgbClr val="212529"/>
                  </a:solidFill>
                  <a:effectLst/>
                  <a:latin typeface="+mj-lt"/>
                  <a:cs typeface="Arial" panose="020B0604020202020204" pitchFamily="34" charset="0"/>
                </a:rPr>
                <a:t>Required Input</a:t>
              </a:r>
              <a:endParaRPr lang="en-US" sz="1400" b="0" i="0" dirty="0">
                <a:solidFill>
                  <a:srgbClr val="212529"/>
                </a:solidFill>
                <a:effectLst/>
                <a:latin typeface="+mj-lt"/>
                <a:cs typeface="Arial" panose="020B0604020202020204" pitchFamily="34" charset="0"/>
              </a:endParaRPr>
            </a:p>
            <a:p>
              <a:pPr marL="285750" indent="-285750">
                <a:buFont typeface="Arial" panose="020B0604020202020204" pitchFamily="34" charset="0"/>
                <a:buChar char="•"/>
              </a:pPr>
              <a:r>
                <a:rPr lang="en-US" sz="1400" b="0" i="0" dirty="0">
                  <a:solidFill>
                    <a:srgbClr val="212529"/>
                  </a:solidFill>
                  <a:effectLst/>
                  <a:latin typeface="+mj-lt"/>
                  <a:cs typeface="Arial" panose="020B0604020202020204" pitchFamily="34" charset="0"/>
                </a:rPr>
                <a:t>To predict patients with high TMB, we need their demographics, biomarkers, lab results, vital signs, Whole Genome Sequencing (WGS) data, tumor Characteristics, lifestyle factors</a:t>
              </a:r>
            </a:p>
          </p:txBody>
        </p:sp>
      </p:grpSp>
      <p:sp>
        <p:nvSpPr>
          <p:cNvPr id="21" name="Title 2">
            <a:extLst>
              <a:ext uri="{FF2B5EF4-FFF2-40B4-BE49-F238E27FC236}">
                <a16:creationId xmlns:a16="http://schemas.microsoft.com/office/drawing/2014/main" id="{266C8D17-5702-1D4E-7D62-C986CFA9C7BF}"/>
              </a:ext>
            </a:extLst>
          </p:cNvPr>
          <p:cNvSpPr txBox="1">
            <a:spLocks/>
          </p:cNvSpPr>
          <p:nvPr/>
        </p:nvSpPr>
        <p:spPr>
          <a:xfrm>
            <a:off x="181536" y="178713"/>
            <a:ext cx="11108764"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algn="l">
              <a:defRPr/>
            </a:pPr>
            <a:r>
              <a:rPr lang="en-US" sz="2200" b="1" dirty="0">
                <a:latin typeface="+mj-lt"/>
                <a:cs typeface="Arial" panose="020B0604020202020204" pitchFamily="34" charset="0"/>
              </a:rPr>
              <a:t>PROBLEM STATEMENT</a:t>
            </a:r>
            <a:r>
              <a:rPr kumimoji="0" lang="en-US" sz="2200" b="0" i="0" u="none" strike="noStrike" kern="1200" cap="none" spc="0" normalizeH="0" baseline="0" noProof="0" dirty="0">
                <a:ln>
                  <a:noFill/>
                </a:ln>
                <a:effectLst/>
                <a:uLnTx/>
                <a:uFillTx/>
                <a:latin typeface="+mj-lt"/>
                <a:cs typeface="Arial" panose="020B0604020202020204" pitchFamily="34" charset="0"/>
              </a:rPr>
              <a:t> |  </a:t>
            </a:r>
            <a:r>
              <a:rPr kumimoji="0" lang="en-US" b="0" i="0" u="none" strike="noStrike" kern="1200" cap="none" spc="0" normalizeH="0" baseline="0" noProof="0" dirty="0">
                <a:ln>
                  <a:noFill/>
                </a:ln>
                <a:effectLst/>
                <a:uLnTx/>
                <a:uFillTx/>
                <a:latin typeface="+mj-lt"/>
                <a:cs typeface="Arial" panose="020B0604020202020204" pitchFamily="34" charset="0"/>
              </a:rPr>
              <a:t>Prediction of </a:t>
            </a:r>
            <a:r>
              <a:rPr lang="en-US" b="0" dirty="0">
                <a:latin typeface="+mj-lt"/>
                <a:cs typeface="Arial" panose="020B0604020202020204" pitchFamily="34" charset="0"/>
              </a:rPr>
              <a:t>Cancer Patients with High TMB.</a:t>
            </a:r>
            <a:endParaRPr lang="en-US" sz="2200" b="0" i="0" kern="1200" baseline="0" dirty="0">
              <a:latin typeface="+mj-lt"/>
              <a:ea typeface="Yu Gothic UI Light" panose="020B0300000000000000" pitchFamily="34" charset="-128"/>
              <a:cs typeface="Arial" panose="020B0604020202020204" pitchFamily="34" charset="0"/>
            </a:endParaRPr>
          </a:p>
        </p:txBody>
      </p:sp>
    </p:spTree>
    <p:extLst>
      <p:ext uri="{BB962C8B-B14F-4D97-AF65-F5344CB8AC3E}">
        <p14:creationId xmlns:p14="http://schemas.microsoft.com/office/powerpoint/2010/main" val="257037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A2B6F-E596-7B92-A3C4-1041A702E93C}"/>
              </a:ext>
            </a:extLst>
          </p:cNvPr>
          <p:cNvSpPr txBox="1"/>
          <p:nvPr/>
        </p:nvSpPr>
        <p:spPr>
          <a:xfrm flipH="1">
            <a:off x="448472" y="685800"/>
            <a:ext cx="11191457" cy="832536"/>
          </a:xfrm>
          <a:prstGeom prst="rect">
            <a:avLst/>
          </a:prstGeom>
          <a:noFill/>
        </p:spPr>
        <p:txBody>
          <a:bodyPr wrap="square" rtlCol="0">
            <a:spAutoFit/>
          </a:bodyPr>
          <a:lstStyle/>
          <a:p>
            <a:r>
              <a:rPr lang="en-US" sz="1800" b="1" dirty="0">
                <a:latin typeface="+mj-lt"/>
              </a:rPr>
              <a:t>Problem Statement</a:t>
            </a:r>
            <a:r>
              <a:rPr lang="en-US" sz="1800" b="1" dirty="0">
                <a:solidFill>
                  <a:srgbClr val="800000"/>
                </a:solidFill>
                <a:latin typeface="+mj-lt"/>
                <a:cs typeface="Segoe UI" panose="020B0502040204020203" pitchFamily="34" charset="0"/>
              </a:rPr>
              <a:t>:</a:t>
            </a:r>
            <a:r>
              <a:rPr lang="en-US" sz="1800" dirty="0">
                <a:solidFill>
                  <a:srgbClr val="800000"/>
                </a:solidFill>
                <a:latin typeface="+mj-lt"/>
                <a:cs typeface="Segoe UI" panose="020B0502040204020203" pitchFamily="34" charset="0"/>
              </a:rPr>
              <a:t> </a:t>
            </a:r>
            <a:r>
              <a:rPr lang="en-US" sz="1800" dirty="0">
                <a:solidFill>
                  <a:srgbClr val="000000"/>
                </a:solidFill>
                <a:latin typeface="+mj-lt"/>
                <a:cs typeface="Arial" panose="020B0604020202020204" pitchFamily="34" charset="0"/>
              </a:rPr>
              <a:t>The goal is to predict patients with high </a:t>
            </a:r>
            <a:r>
              <a:rPr lang="en-US" sz="1800" dirty="0" err="1">
                <a:solidFill>
                  <a:srgbClr val="000000"/>
                </a:solidFill>
                <a:latin typeface="+mj-lt"/>
                <a:cs typeface="Arial" panose="020B0604020202020204" pitchFamily="34" charset="0"/>
              </a:rPr>
              <a:t>tmb</a:t>
            </a:r>
            <a:r>
              <a:rPr lang="en-US" sz="1800" dirty="0">
                <a:solidFill>
                  <a:srgbClr val="000000"/>
                </a:solidFill>
                <a:latin typeface="+mj-lt"/>
                <a:cs typeface="Arial" panose="020B0604020202020204" pitchFamily="34" charset="0"/>
              </a:rPr>
              <a:t> status so that they can streamline the patient selection.</a:t>
            </a:r>
          </a:p>
          <a:p>
            <a:endParaRPr lang="en-US" dirty="0">
              <a:latin typeface="+mj-lt"/>
            </a:endParaRPr>
          </a:p>
        </p:txBody>
      </p:sp>
      <p:grpSp>
        <p:nvGrpSpPr>
          <p:cNvPr id="6" name="Group 5">
            <a:extLst>
              <a:ext uri="{FF2B5EF4-FFF2-40B4-BE49-F238E27FC236}">
                <a16:creationId xmlns:a16="http://schemas.microsoft.com/office/drawing/2014/main" id="{F66B5734-02A2-8C10-F051-30142518107F}"/>
              </a:ext>
            </a:extLst>
          </p:cNvPr>
          <p:cNvGrpSpPr/>
          <p:nvPr/>
        </p:nvGrpSpPr>
        <p:grpSpPr>
          <a:xfrm>
            <a:off x="433772" y="1168671"/>
            <a:ext cx="11195339" cy="5652836"/>
            <a:chOff x="433772" y="1685033"/>
            <a:chExt cx="11195339" cy="5652836"/>
          </a:xfrm>
        </p:grpSpPr>
        <p:sp>
          <p:nvSpPr>
            <p:cNvPr id="38" name="Text Placeholder 7">
              <a:extLst>
                <a:ext uri="{FF2B5EF4-FFF2-40B4-BE49-F238E27FC236}">
                  <a16:creationId xmlns:a16="http://schemas.microsoft.com/office/drawing/2014/main" id="{6472480A-4B20-4035-B699-17A8C830946D}"/>
                </a:ext>
              </a:extLst>
            </p:cNvPr>
            <p:cNvSpPr txBox="1">
              <a:spLocks/>
            </p:cNvSpPr>
            <p:nvPr/>
          </p:nvSpPr>
          <p:spPr>
            <a:xfrm>
              <a:off x="2279173" y="1833767"/>
              <a:ext cx="4114800" cy="1878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273E17F8-26F3-410D-8CAA-963685FEEC04}"/>
                </a:ext>
              </a:extLst>
            </p:cNvPr>
            <p:cNvGrpSpPr/>
            <p:nvPr/>
          </p:nvGrpSpPr>
          <p:grpSpPr>
            <a:xfrm>
              <a:off x="433772" y="2148505"/>
              <a:ext cx="11191458" cy="3992846"/>
              <a:chOff x="1" y="1076326"/>
              <a:chExt cx="9147170" cy="3468999"/>
            </a:xfrm>
          </p:grpSpPr>
          <p:grpSp>
            <p:nvGrpSpPr>
              <p:cNvPr id="44" name="Group 43">
                <a:extLst>
                  <a:ext uri="{FF2B5EF4-FFF2-40B4-BE49-F238E27FC236}">
                    <a16:creationId xmlns:a16="http://schemas.microsoft.com/office/drawing/2014/main" id="{04C7EF33-E99F-4CE0-AC7A-AAD92E26D455}"/>
                  </a:ext>
                </a:extLst>
              </p:cNvPr>
              <p:cNvGrpSpPr/>
              <p:nvPr/>
            </p:nvGrpSpPr>
            <p:grpSpPr>
              <a:xfrm>
                <a:off x="1" y="1076326"/>
                <a:ext cx="4859336" cy="3446074"/>
                <a:chOff x="0" y="1076325"/>
                <a:chExt cx="4859337" cy="3446073"/>
              </a:xfrm>
            </p:grpSpPr>
            <p:sp>
              <p:nvSpPr>
                <p:cNvPr id="60" name="Freeform 13">
                  <a:extLst>
                    <a:ext uri="{FF2B5EF4-FFF2-40B4-BE49-F238E27FC236}">
                      <a16:creationId xmlns:a16="http://schemas.microsoft.com/office/drawing/2014/main" id="{AED013E8-A89A-48CD-8FA9-6AFDA4D3806E}"/>
                    </a:ext>
                  </a:extLst>
                </p:cNvPr>
                <p:cNvSpPr>
                  <a:spLocks/>
                </p:cNvSpPr>
                <p:nvPr/>
              </p:nvSpPr>
              <p:spPr bwMode="auto">
                <a:xfrm>
                  <a:off x="0" y="1179210"/>
                  <a:ext cx="4859337" cy="3171742"/>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4">
                  <a:extLst>
                    <a:ext uri="{FF2B5EF4-FFF2-40B4-BE49-F238E27FC236}">
                      <a16:creationId xmlns:a16="http://schemas.microsoft.com/office/drawing/2014/main" id="{A93AD7FC-69BC-4C0C-B003-DA8865EA34A1}"/>
                    </a:ext>
                  </a:extLst>
                </p:cNvPr>
                <p:cNvSpPr>
                  <a:spLocks/>
                </p:cNvSpPr>
                <p:nvPr/>
              </p:nvSpPr>
              <p:spPr bwMode="auto">
                <a:xfrm>
                  <a:off x="0" y="1076325"/>
                  <a:ext cx="4859337" cy="3282772"/>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6666"/>
                    </a:solidFill>
                    <a:effectLst/>
                    <a:uLnTx/>
                    <a:uFillTx/>
                    <a:latin typeface="Calibri" panose="020F0502020204030204"/>
                    <a:ea typeface="+mn-ea"/>
                    <a:cs typeface="+mn-cs"/>
                  </a:endParaRPr>
                </a:p>
              </p:txBody>
            </p:sp>
            <p:grpSp>
              <p:nvGrpSpPr>
                <p:cNvPr id="62" name="Group 20">
                  <a:extLst>
                    <a:ext uri="{FF2B5EF4-FFF2-40B4-BE49-F238E27FC236}">
                      <a16:creationId xmlns:a16="http://schemas.microsoft.com/office/drawing/2014/main" id="{D4F7A34B-22C2-4316-A103-27F888C64360}"/>
                    </a:ext>
                  </a:extLst>
                </p:cNvPr>
                <p:cNvGrpSpPr/>
                <p:nvPr/>
              </p:nvGrpSpPr>
              <p:grpSpPr>
                <a:xfrm>
                  <a:off x="55407" y="1195039"/>
                  <a:ext cx="4607253" cy="3327359"/>
                  <a:chOff x="1238250" y="165100"/>
                  <a:chExt cx="6469063" cy="4672013"/>
                </a:xfrm>
              </p:grpSpPr>
              <p:sp>
                <p:nvSpPr>
                  <p:cNvPr id="63" name="Freeform 15">
                    <a:extLst>
                      <a:ext uri="{FF2B5EF4-FFF2-40B4-BE49-F238E27FC236}">
                        <a16:creationId xmlns:a16="http://schemas.microsoft.com/office/drawing/2014/main" id="{A6F8C25F-6DCC-4F8E-949B-3FC47433A4EB}"/>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6">
                    <a:extLst>
                      <a:ext uri="{FF2B5EF4-FFF2-40B4-BE49-F238E27FC236}">
                        <a16:creationId xmlns:a16="http://schemas.microsoft.com/office/drawing/2014/main" id="{89F02EDC-AA60-4AB0-AAA0-FFCBC370A8FD}"/>
                      </a:ext>
                    </a:extLst>
                  </p:cNvPr>
                  <p:cNvSpPr>
                    <a:spLocks noEditPoints="1"/>
                  </p:cNvSpPr>
                  <p:nvPr/>
                </p:nvSpPr>
                <p:spPr bwMode="auto">
                  <a:xfrm>
                    <a:off x="1408113" y="215901"/>
                    <a:ext cx="6116638" cy="4216598"/>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17">
                    <a:extLst>
                      <a:ext uri="{FF2B5EF4-FFF2-40B4-BE49-F238E27FC236}">
                        <a16:creationId xmlns:a16="http://schemas.microsoft.com/office/drawing/2014/main" id="{433F2357-1A66-49F5-930D-E8D8C9598E31}"/>
                      </a:ext>
                    </a:extLst>
                  </p:cNvPr>
                  <p:cNvSpPr>
                    <a:spLocks noChangeArrowheads="1"/>
                  </p:cNvSpPr>
                  <p:nvPr/>
                </p:nvSpPr>
                <p:spPr bwMode="auto">
                  <a:xfrm>
                    <a:off x="7646988" y="4783138"/>
                    <a:ext cx="60325" cy="53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45" name="Group 44">
                <a:extLst>
                  <a:ext uri="{FF2B5EF4-FFF2-40B4-BE49-F238E27FC236}">
                    <a16:creationId xmlns:a16="http://schemas.microsoft.com/office/drawing/2014/main" id="{11E69353-6B60-4300-AE80-C5DD658F42B9}"/>
                  </a:ext>
                </a:extLst>
              </p:cNvPr>
              <p:cNvGrpSpPr/>
              <p:nvPr/>
            </p:nvGrpSpPr>
            <p:grpSpPr>
              <a:xfrm>
                <a:off x="4251299" y="1076326"/>
                <a:ext cx="4895872" cy="3453352"/>
                <a:chOff x="4251299" y="1076325"/>
                <a:chExt cx="4895873" cy="3453351"/>
              </a:xfrm>
            </p:grpSpPr>
            <p:sp>
              <p:nvSpPr>
                <p:cNvPr id="53" name="Freeform 13">
                  <a:extLst>
                    <a:ext uri="{FF2B5EF4-FFF2-40B4-BE49-F238E27FC236}">
                      <a16:creationId xmlns:a16="http://schemas.microsoft.com/office/drawing/2014/main" id="{26DDB865-6C44-4778-90B2-B5BE314F6337}"/>
                    </a:ext>
                  </a:extLst>
                </p:cNvPr>
                <p:cNvSpPr>
                  <a:spLocks/>
                </p:cNvSpPr>
                <p:nvPr/>
              </p:nvSpPr>
              <p:spPr bwMode="auto">
                <a:xfrm flipH="1">
                  <a:off x="4343399" y="1179210"/>
                  <a:ext cx="4803773" cy="3171742"/>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4">
                  <a:extLst>
                    <a:ext uri="{FF2B5EF4-FFF2-40B4-BE49-F238E27FC236}">
                      <a16:creationId xmlns:a16="http://schemas.microsoft.com/office/drawing/2014/main" id="{B17CEDF0-E15B-4820-8DB8-D5DE8C2B741D}"/>
                    </a:ext>
                  </a:extLst>
                </p:cNvPr>
                <p:cNvSpPr>
                  <a:spLocks/>
                </p:cNvSpPr>
                <p:nvPr/>
              </p:nvSpPr>
              <p:spPr bwMode="auto">
                <a:xfrm flipH="1">
                  <a:off x="4343399" y="1076325"/>
                  <a:ext cx="4803773" cy="3274625"/>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 name="Group 25">
                  <a:extLst>
                    <a:ext uri="{FF2B5EF4-FFF2-40B4-BE49-F238E27FC236}">
                      <a16:creationId xmlns:a16="http://schemas.microsoft.com/office/drawing/2014/main" id="{D0E1B573-3A0C-4290-BA80-CBC6D120B5A4}"/>
                    </a:ext>
                  </a:extLst>
                </p:cNvPr>
                <p:cNvGrpSpPr/>
                <p:nvPr/>
              </p:nvGrpSpPr>
              <p:grpSpPr>
                <a:xfrm flipH="1">
                  <a:off x="4251299" y="1195039"/>
                  <a:ext cx="4840468" cy="3334637"/>
                  <a:chOff x="1238250" y="165100"/>
                  <a:chExt cx="6796521" cy="4682232"/>
                </a:xfrm>
              </p:grpSpPr>
              <p:sp>
                <p:nvSpPr>
                  <p:cNvPr id="56" name="Freeform 15">
                    <a:extLst>
                      <a:ext uri="{FF2B5EF4-FFF2-40B4-BE49-F238E27FC236}">
                        <a16:creationId xmlns:a16="http://schemas.microsoft.com/office/drawing/2014/main" id="{226ACB55-04A2-4D29-885E-FF716C5EEB67}"/>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6">
                    <a:extLst>
                      <a:ext uri="{FF2B5EF4-FFF2-40B4-BE49-F238E27FC236}">
                        <a16:creationId xmlns:a16="http://schemas.microsoft.com/office/drawing/2014/main" id="{3049AD61-53AA-4CC2-ABD2-1578A3F60534}"/>
                      </a:ext>
                    </a:extLst>
                  </p:cNvPr>
                  <p:cNvSpPr>
                    <a:spLocks noEditPoints="1"/>
                  </p:cNvSpPr>
                  <p:nvPr/>
                </p:nvSpPr>
                <p:spPr bwMode="auto">
                  <a:xfrm>
                    <a:off x="1408114" y="215900"/>
                    <a:ext cx="6116638" cy="4216598"/>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17">
                    <a:extLst>
                      <a:ext uri="{FF2B5EF4-FFF2-40B4-BE49-F238E27FC236}">
                        <a16:creationId xmlns:a16="http://schemas.microsoft.com/office/drawing/2014/main" id="{07000F51-3B6E-4D67-9909-3177F48E312A}"/>
                      </a:ext>
                    </a:extLst>
                  </p:cNvPr>
                  <p:cNvSpPr>
                    <a:spLocks noChangeArrowheads="1"/>
                  </p:cNvSpPr>
                  <p:nvPr/>
                </p:nvSpPr>
                <p:spPr bwMode="auto">
                  <a:xfrm>
                    <a:off x="7646989"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7">
                    <a:extLst>
                      <a:ext uri="{FF2B5EF4-FFF2-40B4-BE49-F238E27FC236}">
                        <a16:creationId xmlns:a16="http://schemas.microsoft.com/office/drawing/2014/main" id="{DE22CD79-0C4F-477D-B107-B2BA7E4C521A}"/>
                      </a:ext>
                    </a:extLst>
                  </p:cNvPr>
                  <p:cNvSpPr>
                    <a:spLocks noChangeArrowheads="1"/>
                  </p:cNvSpPr>
                  <p:nvPr/>
                </p:nvSpPr>
                <p:spPr bwMode="auto">
                  <a:xfrm>
                    <a:off x="7883232"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6" name="Freeform 145">
                <a:extLst>
                  <a:ext uri="{FF2B5EF4-FFF2-40B4-BE49-F238E27FC236}">
                    <a16:creationId xmlns:a16="http://schemas.microsoft.com/office/drawing/2014/main" id="{42163226-EDF9-4A57-95E1-6DEE36F14A50}"/>
                  </a:ext>
                </a:extLst>
              </p:cNvPr>
              <p:cNvSpPr/>
              <p:nvPr/>
            </p:nvSpPr>
            <p:spPr>
              <a:xfrm>
                <a:off x="3241420" y="3843896"/>
                <a:ext cx="701428" cy="70142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E2E1C0"/>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E2E1C0"/>
                  </a:solidFill>
                  <a:effectLst/>
                  <a:uLnTx/>
                  <a:uFillTx/>
                  <a:latin typeface="FontAwesome" pitchFamily="2" charset="0"/>
                  <a:ea typeface="+mn-ea"/>
                  <a:cs typeface="+mn-cs"/>
                </a:endParaRPr>
              </a:p>
            </p:txBody>
          </p:sp>
          <p:sp>
            <p:nvSpPr>
              <p:cNvPr id="47" name="Freeform 148">
                <a:extLst>
                  <a:ext uri="{FF2B5EF4-FFF2-40B4-BE49-F238E27FC236}">
                    <a16:creationId xmlns:a16="http://schemas.microsoft.com/office/drawing/2014/main" id="{9741E6A3-D211-4517-BB42-1AA5C4D8CFEB}"/>
                  </a:ext>
                </a:extLst>
              </p:cNvPr>
              <p:cNvSpPr/>
              <p:nvPr/>
            </p:nvSpPr>
            <p:spPr>
              <a:xfrm>
                <a:off x="872814" y="2784650"/>
                <a:ext cx="701428" cy="7014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dirty="0">
                  <a:ln>
                    <a:noFill/>
                  </a:ln>
                  <a:solidFill>
                    <a:srgbClr val="800000"/>
                  </a:solidFill>
                  <a:effectLst/>
                  <a:uLnTx/>
                  <a:uFillTx/>
                  <a:latin typeface="FontAwesome" pitchFamily="2" charset="0"/>
                  <a:ea typeface="+mn-ea"/>
                  <a:cs typeface="+mn-cs"/>
                </a:endParaRPr>
              </a:p>
            </p:txBody>
          </p:sp>
          <p:sp>
            <p:nvSpPr>
              <p:cNvPr id="48" name="Freeform 151">
                <a:extLst>
                  <a:ext uri="{FF2B5EF4-FFF2-40B4-BE49-F238E27FC236}">
                    <a16:creationId xmlns:a16="http://schemas.microsoft.com/office/drawing/2014/main" id="{DBBA00EB-405C-4D2F-B6E6-1A7CC2CDD32E}"/>
                  </a:ext>
                </a:extLst>
              </p:cNvPr>
              <p:cNvSpPr/>
              <p:nvPr/>
            </p:nvSpPr>
            <p:spPr>
              <a:xfrm>
                <a:off x="2081188" y="1659202"/>
                <a:ext cx="701428" cy="7014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dirty="0">
                  <a:ln>
                    <a:noFill/>
                  </a:ln>
                  <a:solidFill>
                    <a:srgbClr val="006666"/>
                  </a:solidFill>
                  <a:effectLst/>
                  <a:uLnTx/>
                  <a:uFillTx/>
                  <a:latin typeface="FontAwesome" pitchFamily="2" charset="0"/>
                  <a:ea typeface="+mn-ea"/>
                  <a:cs typeface="+mn-cs"/>
                </a:endParaRPr>
              </a:p>
            </p:txBody>
          </p:sp>
          <p:sp>
            <p:nvSpPr>
              <p:cNvPr id="49" name="Freeform 154">
                <a:extLst>
                  <a:ext uri="{FF2B5EF4-FFF2-40B4-BE49-F238E27FC236}">
                    <a16:creationId xmlns:a16="http://schemas.microsoft.com/office/drawing/2014/main" id="{DA9907AA-2DCF-4C3C-95CD-2ED52E904648}"/>
                  </a:ext>
                </a:extLst>
              </p:cNvPr>
              <p:cNvSpPr/>
              <p:nvPr/>
            </p:nvSpPr>
            <p:spPr>
              <a:xfrm>
                <a:off x="6366122" y="1659202"/>
                <a:ext cx="701428" cy="7014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800000"/>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dirty="0">
                  <a:ln>
                    <a:noFill/>
                  </a:ln>
                  <a:solidFill>
                    <a:srgbClr val="666666"/>
                  </a:solidFill>
                  <a:effectLst/>
                  <a:uLnTx/>
                  <a:uFillTx/>
                  <a:latin typeface="FontAwesome" pitchFamily="2" charset="0"/>
                  <a:ea typeface="+mn-ea"/>
                  <a:cs typeface="+mn-cs"/>
                </a:endParaRPr>
              </a:p>
            </p:txBody>
          </p:sp>
          <p:grpSp>
            <p:nvGrpSpPr>
              <p:cNvPr id="50" name="Group 49">
                <a:extLst>
                  <a:ext uri="{FF2B5EF4-FFF2-40B4-BE49-F238E27FC236}">
                    <a16:creationId xmlns:a16="http://schemas.microsoft.com/office/drawing/2014/main" id="{90505671-5945-499B-85DA-6697269C7507}"/>
                  </a:ext>
                </a:extLst>
              </p:cNvPr>
              <p:cNvGrpSpPr/>
              <p:nvPr/>
            </p:nvGrpSpPr>
            <p:grpSpPr>
              <a:xfrm>
                <a:off x="7572850" y="2679048"/>
                <a:ext cx="701428" cy="701428"/>
                <a:chOff x="7572850" y="2679048"/>
                <a:chExt cx="701428" cy="701428"/>
              </a:xfrm>
            </p:grpSpPr>
            <p:sp>
              <p:nvSpPr>
                <p:cNvPr id="51" name="Freeform 157">
                  <a:extLst>
                    <a:ext uri="{FF2B5EF4-FFF2-40B4-BE49-F238E27FC236}">
                      <a16:creationId xmlns:a16="http://schemas.microsoft.com/office/drawing/2014/main" id="{5EF2B76A-A133-49BB-8FA1-EB2A4856CB68}"/>
                    </a:ext>
                  </a:extLst>
                </p:cNvPr>
                <p:cNvSpPr/>
                <p:nvPr/>
              </p:nvSpPr>
              <p:spPr>
                <a:xfrm>
                  <a:off x="7572850" y="2679048"/>
                  <a:ext cx="701428" cy="7014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006666"/>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D8CBCB"/>
                    </a:solidFill>
                    <a:effectLst/>
                    <a:uLnTx/>
                    <a:uFillTx/>
                    <a:latin typeface="FontAwesome" pitchFamily="2" charset="0"/>
                    <a:ea typeface="+mn-ea"/>
                    <a:cs typeface="+mn-cs"/>
                  </a:endParaRPr>
                </a:p>
              </p:txBody>
            </p:sp>
            <p:sp>
              <p:nvSpPr>
                <p:cNvPr id="52" name="Freeform 45">
                  <a:extLst>
                    <a:ext uri="{FF2B5EF4-FFF2-40B4-BE49-F238E27FC236}">
                      <a16:creationId xmlns:a16="http://schemas.microsoft.com/office/drawing/2014/main" id="{0F7E00B0-56B2-4B79-AAED-583851549682}"/>
                    </a:ext>
                  </a:extLst>
                </p:cNvPr>
                <p:cNvSpPr>
                  <a:spLocks noEditPoints="1"/>
                </p:cNvSpPr>
                <p:nvPr/>
              </p:nvSpPr>
              <p:spPr bwMode="auto">
                <a:xfrm>
                  <a:off x="7782321" y="2888516"/>
                  <a:ext cx="282490" cy="28249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40" name="Picture 39">
              <a:extLst>
                <a:ext uri="{FF2B5EF4-FFF2-40B4-BE49-F238E27FC236}">
                  <a16:creationId xmlns:a16="http://schemas.microsoft.com/office/drawing/2014/main" id="{61854B31-55A8-4890-A739-2B478F170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593" y="4311816"/>
              <a:ext cx="522300" cy="488784"/>
            </a:xfrm>
            <a:prstGeom prst="rect">
              <a:avLst/>
            </a:prstGeom>
          </p:spPr>
        </p:pic>
        <p:pic>
          <p:nvPicPr>
            <p:cNvPr id="41" name="Picture 40">
              <a:extLst>
                <a:ext uri="{FF2B5EF4-FFF2-40B4-BE49-F238E27FC236}">
                  <a16:creationId xmlns:a16="http://schemas.microsoft.com/office/drawing/2014/main" id="{F0B2D2B8-6CD7-4C66-B737-5B919C487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085" y="3001220"/>
              <a:ext cx="538538" cy="503980"/>
            </a:xfrm>
            <a:prstGeom prst="rect">
              <a:avLst/>
            </a:prstGeom>
          </p:spPr>
        </p:pic>
        <p:pic>
          <p:nvPicPr>
            <p:cNvPr id="42" name="Picture 41">
              <a:extLst>
                <a:ext uri="{FF2B5EF4-FFF2-40B4-BE49-F238E27FC236}">
                  <a16:creationId xmlns:a16="http://schemas.microsoft.com/office/drawing/2014/main" id="{7C12058C-BEE3-4677-B007-8AAA4A122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5475860"/>
              <a:ext cx="581238" cy="543940"/>
            </a:xfrm>
            <a:prstGeom prst="rect">
              <a:avLst/>
            </a:prstGeom>
          </p:spPr>
        </p:pic>
        <p:pic>
          <p:nvPicPr>
            <p:cNvPr id="43" name="Picture 42">
              <a:extLst>
                <a:ext uri="{FF2B5EF4-FFF2-40B4-BE49-F238E27FC236}">
                  <a16:creationId xmlns:a16="http://schemas.microsoft.com/office/drawing/2014/main" id="{B328A096-9FE1-4575-9ED0-AD95938B9B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7564" y="2971800"/>
              <a:ext cx="583484" cy="546042"/>
            </a:xfrm>
            <a:prstGeom prst="rect">
              <a:avLst/>
            </a:prstGeom>
          </p:spPr>
        </p:pic>
        <p:grpSp>
          <p:nvGrpSpPr>
            <p:cNvPr id="66" name="Group 65">
              <a:extLst>
                <a:ext uri="{FF2B5EF4-FFF2-40B4-BE49-F238E27FC236}">
                  <a16:creationId xmlns:a16="http://schemas.microsoft.com/office/drawing/2014/main" id="{9B5E4F2D-E755-4C63-A880-E9237370BF09}"/>
                </a:ext>
              </a:extLst>
            </p:cNvPr>
            <p:cNvGrpSpPr/>
            <p:nvPr/>
          </p:nvGrpSpPr>
          <p:grpSpPr>
            <a:xfrm>
              <a:off x="859329" y="4985835"/>
              <a:ext cx="2426823" cy="1667141"/>
              <a:chOff x="87413" y="3882384"/>
              <a:chExt cx="2426823" cy="1667141"/>
            </a:xfrm>
          </p:grpSpPr>
          <p:sp>
            <p:nvSpPr>
              <p:cNvPr id="67" name="TextBox 83">
                <a:extLst>
                  <a:ext uri="{FF2B5EF4-FFF2-40B4-BE49-F238E27FC236}">
                    <a16:creationId xmlns:a16="http://schemas.microsoft.com/office/drawing/2014/main" id="{9B407ED6-E6F5-47CB-9509-943923CFBEAA}"/>
                  </a:ext>
                </a:extLst>
              </p:cNvPr>
              <p:cNvSpPr txBox="1"/>
              <p:nvPr/>
            </p:nvSpPr>
            <p:spPr>
              <a:xfrm>
                <a:off x="87413" y="3882384"/>
                <a:ext cx="2426823" cy="33855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600" b="1" dirty="0">
                    <a:solidFill>
                      <a:srgbClr val="006666"/>
                    </a:solidFill>
                    <a:latin typeface="Segoe UI" panose="020B0502040204020203" pitchFamily="34" charset="0"/>
                    <a:cs typeface="Segoe UI" panose="020B0502040204020203" pitchFamily="34" charset="0"/>
                  </a:rPr>
                  <a:t>Problem Understanding</a:t>
                </a:r>
              </a:p>
            </p:txBody>
          </p:sp>
          <p:sp>
            <p:nvSpPr>
              <p:cNvPr id="68" name="TextBox 84">
                <a:extLst>
                  <a:ext uri="{FF2B5EF4-FFF2-40B4-BE49-F238E27FC236}">
                    <a16:creationId xmlns:a16="http://schemas.microsoft.com/office/drawing/2014/main" id="{81CD5222-3D48-4CC7-8627-EED69B378D98}"/>
                  </a:ext>
                </a:extLst>
              </p:cNvPr>
              <p:cNvSpPr txBox="1"/>
              <p:nvPr/>
            </p:nvSpPr>
            <p:spPr>
              <a:xfrm>
                <a:off x="121587" y="4164530"/>
                <a:ext cx="2334098" cy="138499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dirty="0">
                    <a:solidFill>
                      <a:schemeClr val="tx2"/>
                    </a:solidFill>
                    <a:latin typeface="+mj-lt"/>
                    <a:cs typeface="Arial" panose="020B0604020202020204" pitchFamily="34" charset="0"/>
                  </a:rPr>
                  <a:t>Understanding the problem statement to identify the key factors that affects </a:t>
                </a:r>
                <a:r>
                  <a:rPr lang="en-US" sz="1400" dirty="0" err="1">
                    <a:solidFill>
                      <a:schemeClr val="tx2"/>
                    </a:solidFill>
                    <a:latin typeface="+mj-lt"/>
                    <a:cs typeface="Arial" panose="020B0604020202020204" pitchFamily="34" charset="0"/>
                  </a:rPr>
                  <a:t>tmb</a:t>
                </a:r>
                <a:r>
                  <a:rPr lang="en-US" sz="1400" dirty="0">
                    <a:solidFill>
                      <a:schemeClr val="tx2"/>
                    </a:solidFill>
                    <a:latin typeface="+mj-lt"/>
                    <a:cs typeface="Arial" panose="020B0604020202020204" pitchFamily="34" charset="0"/>
                  </a:rPr>
                  <a:t> status and pros and cons of current methodology used in clinical trials.</a:t>
                </a:r>
                <a:endParaRPr lang="en-GB" sz="1400" dirty="0">
                  <a:solidFill>
                    <a:schemeClr val="tx2"/>
                  </a:solidFill>
                  <a:latin typeface="+mj-lt"/>
                  <a:cs typeface="Arial" panose="020B0604020202020204" pitchFamily="34" charset="0"/>
                </a:endParaRPr>
              </a:p>
            </p:txBody>
          </p:sp>
        </p:grpSp>
        <p:sp>
          <p:nvSpPr>
            <p:cNvPr id="69" name="Rectangle 68">
              <a:extLst>
                <a:ext uri="{FF2B5EF4-FFF2-40B4-BE49-F238E27FC236}">
                  <a16:creationId xmlns:a16="http://schemas.microsoft.com/office/drawing/2014/main" id="{D6C9102E-91CC-48C3-9312-15429ED893DD}"/>
                </a:ext>
              </a:extLst>
            </p:cNvPr>
            <p:cNvSpPr/>
            <p:nvPr/>
          </p:nvSpPr>
          <p:spPr>
            <a:xfrm>
              <a:off x="2109201" y="1780236"/>
              <a:ext cx="3114844" cy="1243417"/>
            </a:xfrm>
            <a:prstGeom prst="rect">
              <a:avLst/>
            </a:prstGeom>
          </p:spPr>
          <p:txBody>
            <a:bodyPr wrap="square">
              <a:spAutoFit/>
            </a:bodyPr>
            <a:lstStyle/>
            <a:p>
              <a:pPr defTabSz="804318">
                <a:spcBef>
                  <a:spcPct val="20000"/>
                </a:spcBef>
                <a:defRPr/>
              </a:pPr>
              <a:r>
                <a:rPr lang="en-US" sz="1600" b="1" dirty="0">
                  <a:solidFill>
                    <a:srgbClr val="800000"/>
                  </a:solidFill>
                  <a:latin typeface="+mj-lt"/>
                  <a:cs typeface="Segoe UI" panose="020B0502040204020203" pitchFamily="34" charset="0"/>
                </a:rPr>
                <a:t>PDNA</a:t>
              </a:r>
            </a:p>
            <a:p>
              <a:pPr algn="l" defTabSz="804318">
                <a:spcBef>
                  <a:spcPct val="20000"/>
                </a:spcBef>
                <a:defRPr/>
              </a:pPr>
              <a:r>
                <a:rPr lang="en-US" sz="1400" dirty="0">
                  <a:solidFill>
                    <a:srgbClr val="800000"/>
                  </a:solidFill>
                  <a:latin typeface="+mj-lt"/>
                  <a:cs typeface="Arial" panose="020B0604020202020204" pitchFamily="34" charset="0"/>
                </a:rPr>
                <a:t>It is illustrated for easy interpretation of various aspects. This acts as a building block for all business decisions.  </a:t>
              </a:r>
            </a:p>
          </p:txBody>
        </p:sp>
        <p:sp>
          <p:nvSpPr>
            <p:cNvPr id="71" name="TextBox 83">
              <a:extLst>
                <a:ext uri="{FF2B5EF4-FFF2-40B4-BE49-F238E27FC236}">
                  <a16:creationId xmlns:a16="http://schemas.microsoft.com/office/drawing/2014/main" id="{D4075FFF-AF40-418B-8F98-524856E111E4}"/>
                </a:ext>
              </a:extLst>
            </p:cNvPr>
            <p:cNvSpPr txBox="1"/>
            <p:nvPr/>
          </p:nvSpPr>
          <p:spPr>
            <a:xfrm>
              <a:off x="3533564" y="6155162"/>
              <a:ext cx="2426823" cy="33855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4318">
                <a:spcBef>
                  <a:spcPct val="20000"/>
                </a:spcBef>
                <a:defRPr/>
              </a:pPr>
              <a:r>
                <a:rPr lang="en-US" sz="1600" b="1" dirty="0">
                  <a:solidFill>
                    <a:srgbClr val="006666"/>
                  </a:solidFill>
                  <a:latin typeface="Segoe UI" panose="020B0502040204020203" pitchFamily="34" charset="0"/>
                  <a:cs typeface="Segoe UI" panose="020B0502040204020203" pitchFamily="34" charset="0"/>
                </a:rPr>
                <a:t> EDA</a:t>
              </a:r>
            </a:p>
          </p:txBody>
        </p:sp>
        <p:sp>
          <p:nvSpPr>
            <p:cNvPr id="72" name="TextBox 84">
              <a:extLst>
                <a:ext uri="{FF2B5EF4-FFF2-40B4-BE49-F238E27FC236}">
                  <a16:creationId xmlns:a16="http://schemas.microsoft.com/office/drawing/2014/main" id="{9F8452A4-2E8A-49E4-894E-3CF354D96DED}"/>
                </a:ext>
              </a:extLst>
            </p:cNvPr>
            <p:cNvSpPr txBox="1"/>
            <p:nvPr/>
          </p:nvSpPr>
          <p:spPr>
            <a:xfrm>
              <a:off x="3567737" y="6383762"/>
              <a:ext cx="2737229"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dirty="0">
                  <a:solidFill>
                    <a:schemeClr val="tx2"/>
                  </a:solidFill>
                  <a:latin typeface="+mj-lt"/>
                  <a:cs typeface="Arial" panose="020B0604020202020204" pitchFamily="34" charset="0"/>
                </a:rPr>
                <a:t>Data analysis is done to understand the data and also  find the key factors that may be used to predict </a:t>
              </a:r>
              <a:r>
                <a:rPr lang="en-US" sz="1400" dirty="0" err="1">
                  <a:solidFill>
                    <a:schemeClr val="tx2"/>
                  </a:solidFill>
                  <a:latin typeface="+mj-lt"/>
                  <a:cs typeface="Arial" panose="020B0604020202020204" pitchFamily="34" charset="0"/>
                </a:rPr>
                <a:t>tmb</a:t>
              </a:r>
              <a:r>
                <a:rPr lang="en-US" sz="1400" dirty="0">
                  <a:solidFill>
                    <a:schemeClr val="tx2"/>
                  </a:solidFill>
                  <a:latin typeface="+mj-lt"/>
                  <a:cs typeface="Arial" panose="020B0604020202020204" pitchFamily="34" charset="0"/>
                </a:rPr>
                <a:t> status.</a:t>
              </a:r>
              <a:endParaRPr lang="en-GB" sz="1400" dirty="0">
                <a:solidFill>
                  <a:schemeClr val="tx2"/>
                </a:solidFill>
                <a:latin typeface="+mj-lt"/>
                <a:cs typeface="Arial" panose="020B0604020202020204" pitchFamily="34" charset="0"/>
              </a:endParaRPr>
            </a:p>
          </p:txBody>
        </p:sp>
        <p:sp>
          <p:nvSpPr>
            <p:cNvPr id="73" name="Rectangle 72">
              <a:extLst>
                <a:ext uri="{FF2B5EF4-FFF2-40B4-BE49-F238E27FC236}">
                  <a16:creationId xmlns:a16="http://schemas.microsoft.com/office/drawing/2014/main" id="{B1E5B644-79FB-4E7F-B45B-357B339B5C37}"/>
                </a:ext>
              </a:extLst>
            </p:cNvPr>
            <p:cNvSpPr/>
            <p:nvPr/>
          </p:nvSpPr>
          <p:spPr>
            <a:xfrm>
              <a:off x="6945847" y="1685033"/>
              <a:ext cx="3469801" cy="1221873"/>
            </a:xfrm>
            <a:prstGeom prst="rect">
              <a:avLst/>
            </a:prstGeom>
          </p:spPr>
          <p:txBody>
            <a:bodyPr wrap="square">
              <a:spAutoFit/>
            </a:bodyPr>
            <a:lstStyle/>
            <a:p>
              <a:pPr defTabSz="804318">
                <a:spcBef>
                  <a:spcPct val="20000"/>
                </a:spcBef>
                <a:defRPr/>
              </a:pPr>
              <a:r>
                <a:rPr lang="en-US" sz="1600" b="1" dirty="0">
                  <a:solidFill>
                    <a:srgbClr val="800000"/>
                  </a:solidFill>
                  <a:latin typeface="+mj-lt"/>
                  <a:cs typeface="Calibri" panose="020F0502020204030204" pitchFamily="34" charset="0"/>
                </a:rPr>
                <a:t>Dashboard</a:t>
              </a:r>
            </a:p>
            <a:p>
              <a:pPr algn="l"/>
              <a:r>
                <a:rPr lang="en-US" sz="1400" dirty="0">
                  <a:solidFill>
                    <a:srgbClr val="800000"/>
                  </a:solidFill>
                  <a:latin typeface="+mj-lt"/>
                  <a:cs typeface="Arial" panose="020B0604020202020204" pitchFamily="34" charset="0"/>
                </a:rPr>
                <a:t>The clinical trail team can identify high </a:t>
              </a:r>
              <a:r>
                <a:rPr lang="en-US" sz="1400" dirty="0" err="1">
                  <a:solidFill>
                    <a:srgbClr val="800000"/>
                  </a:solidFill>
                  <a:latin typeface="+mj-lt"/>
                  <a:cs typeface="Arial" panose="020B0604020202020204" pitchFamily="34" charset="0"/>
                </a:rPr>
                <a:t>tmb</a:t>
              </a:r>
              <a:r>
                <a:rPr lang="en-US" sz="1400" dirty="0">
                  <a:solidFill>
                    <a:srgbClr val="800000"/>
                  </a:solidFill>
                  <a:latin typeface="+mj-lt"/>
                  <a:cs typeface="Arial" panose="020B0604020202020204" pitchFamily="34" charset="0"/>
                </a:rPr>
                <a:t> patients, evaluate biomarkers and guide precision treatment strategies efficiently.</a:t>
              </a:r>
              <a:endParaRPr lang="en-US" sz="1400" dirty="0">
                <a:latin typeface="+mj-lt"/>
                <a:cs typeface="Calibri" panose="020F0502020204030204" pitchFamily="34" charset="0"/>
              </a:endParaRPr>
            </a:p>
          </p:txBody>
        </p:sp>
        <p:sp>
          <p:nvSpPr>
            <p:cNvPr id="74" name="TextBox 106">
              <a:extLst>
                <a:ext uri="{FF2B5EF4-FFF2-40B4-BE49-F238E27FC236}">
                  <a16:creationId xmlns:a16="http://schemas.microsoft.com/office/drawing/2014/main" id="{E865B4ED-F454-41C9-A8CD-BB0652351797}"/>
                </a:ext>
              </a:extLst>
            </p:cNvPr>
            <p:cNvSpPr txBox="1"/>
            <p:nvPr/>
          </p:nvSpPr>
          <p:spPr>
            <a:xfrm>
              <a:off x="9218603" y="4615731"/>
              <a:ext cx="2410508" cy="130189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4318">
                <a:spcBef>
                  <a:spcPct val="20000"/>
                </a:spcBef>
                <a:defRPr/>
              </a:pPr>
              <a:endParaRPr lang="en-US" sz="1600" b="1" dirty="0">
                <a:solidFill>
                  <a:schemeClr val="tx2"/>
                </a:solidFill>
                <a:latin typeface="+mj-lt"/>
                <a:cs typeface="Segoe UI" panose="020B0502040204020203" pitchFamily="34" charset="0"/>
              </a:endParaRPr>
            </a:p>
            <a:p>
              <a:pPr algn="ctr" defTabSz="804318">
                <a:spcBef>
                  <a:spcPct val="20000"/>
                </a:spcBef>
                <a:defRPr/>
              </a:pPr>
              <a:r>
                <a:rPr lang="en-US" sz="1600" b="1" dirty="0">
                  <a:solidFill>
                    <a:schemeClr val="tx2"/>
                  </a:solidFill>
                  <a:latin typeface="+mj-lt"/>
                  <a:cs typeface="Segoe UI" panose="020B0502040204020203" pitchFamily="34" charset="0"/>
                </a:rPr>
                <a:t>Recommendations</a:t>
              </a:r>
            </a:p>
            <a:p>
              <a:r>
                <a:rPr lang="en-GB" sz="1400" dirty="0">
                  <a:solidFill>
                    <a:schemeClr val="tx2"/>
                  </a:solidFill>
                  <a:latin typeface="+mj-lt"/>
                  <a:cs typeface="Arial" panose="020B0604020202020204" pitchFamily="34" charset="0"/>
                </a:rPr>
                <a:t>Recommendations are given based on the analysis and insights.</a:t>
              </a:r>
              <a:endParaRPr lang="en-US" sz="1400" dirty="0">
                <a:solidFill>
                  <a:schemeClr val="tx2"/>
                </a:solidFill>
                <a:latin typeface="+mj-lt"/>
                <a:cs typeface="Segoe UI" panose="020B0502040204020203" pitchFamily="34" charset="0"/>
              </a:endParaRPr>
            </a:p>
          </p:txBody>
        </p:sp>
        <p:sp>
          <p:nvSpPr>
            <p:cNvPr id="4" name="Freeform 145">
              <a:extLst>
                <a:ext uri="{FF2B5EF4-FFF2-40B4-BE49-F238E27FC236}">
                  <a16:creationId xmlns:a16="http://schemas.microsoft.com/office/drawing/2014/main" id="{0F411903-118E-45FE-1CDB-5339C9264821}"/>
                </a:ext>
              </a:extLst>
            </p:cNvPr>
            <p:cNvSpPr/>
            <p:nvPr/>
          </p:nvSpPr>
          <p:spPr>
            <a:xfrm>
              <a:off x="6858000" y="5317611"/>
              <a:ext cx="867451" cy="86043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E2E1C0"/>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dirty="0">
                <a:ln>
                  <a:noFill/>
                </a:ln>
                <a:solidFill>
                  <a:srgbClr val="E2E1C0"/>
                </a:solidFill>
                <a:effectLst/>
                <a:uLnTx/>
                <a:uFillTx/>
                <a:latin typeface="FontAwesome" pitchFamily="2" charset="0"/>
                <a:ea typeface="+mn-ea"/>
                <a:cs typeface="+mn-cs"/>
              </a:endParaRPr>
            </a:p>
          </p:txBody>
        </p:sp>
        <p:pic>
          <p:nvPicPr>
            <p:cNvPr id="3" name="Graphic 2" descr="Internet with solid fill">
              <a:extLst>
                <a:ext uri="{FF2B5EF4-FFF2-40B4-BE49-F238E27FC236}">
                  <a16:creationId xmlns:a16="http://schemas.microsoft.com/office/drawing/2014/main" id="{3B3348A5-0D75-CA7A-E40C-AB520EF1CF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2880" y="5311645"/>
              <a:ext cx="803320" cy="803320"/>
            </a:xfrm>
            <a:prstGeom prst="rect">
              <a:avLst/>
            </a:prstGeom>
          </p:spPr>
        </p:pic>
        <p:sp>
          <p:nvSpPr>
            <p:cNvPr id="9" name="TextBox 83">
              <a:extLst>
                <a:ext uri="{FF2B5EF4-FFF2-40B4-BE49-F238E27FC236}">
                  <a16:creationId xmlns:a16="http://schemas.microsoft.com/office/drawing/2014/main" id="{BB6076A2-CF3B-74FB-5220-5AE4D386ACF3}"/>
                </a:ext>
              </a:extLst>
            </p:cNvPr>
            <p:cNvSpPr txBox="1"/>
            <p:nvPr/>
          </p:nvSpPr>
          <p:spPr>
            <a:xfrm>
              <a:off x="5828341" y="6185419"/>
              <a:ext cx="2426823" cy="33855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4318">
                <a:spcBef>
                  <a:spcPct val="20000"/>
                </a:spcBef>
                <a:defRPr/>
              </a:pPr>
              <a:r>
                <a:rPr lang="en-US" sz="1600" b="1" dirty="0">
                  <a:solidFill>
                    <a:srgbClr val="006666"/>
                  </a:solidFill>
                  <a:latin typeface="Segoe UI" panose="020B0502040204020203" pitchFamily="34" charset="0"/>
                  <a:cs typeface="Segoe UI" panose="020B0502040204020203" pitchFamily="34" charset="0"/>
                </a:rPr>
                <a:t> MODELING</a:t>
              </a:r>
            </a:p>
          </p:txBody>
        </p:sp>
      </p:grpSp>
      <p:sp>
        <p:nvSpPr>
          <p:cNvPr id="8" name="TextBox 7">
            <a:extLst>
              <a:ext uri="{FF2B5EF4-FFF2-40B4-BE49-F238E27FC236}">
                <a16:creationId xmlns:a16="http://schemas.microsoft.com/office/drawing/2014/main" id="{44B0E0E5-C1A7-5DF1-5C2F-4C6852028D04}"/>
              </a:ext>
            </a:extLst>
          </p:cNvPr>
          <p:cNvSpPr txBox="1"/>
          <p:nvPr/>
        </p:nvSpPr>
        <p:spPr>
          <a:xfrm>
            <a:off x="6446835" y="5993415"/>
            <a:ext cx="2632564" cy="738664"/>
          </a:xfrm>
          <a:prstGeom prst="rect">
            <a:avLst/>
          </a:prstGeom>
          <a:noFill/>
        </p:spPr>
        <p:txBody>
          <a:bodyPr wrap="square">
            <a:spAutoFit/>
          </a:bodyPr>
          <a:lstStyle/>
          <a:p>
            <a:pPr algn="l"/>
            <a:r>
              <a:rPr lang="en-US" sz="1400" dirty="0">
                <a:solidFill>
                  <a:srgbClr val="006666"/>
                </a:solidFill>
                <a:latin typeface="+mj-lt"/>
              </a:rPr>
              <a:t>Modeling is done to make the classification of patients based on previous data.</a:t>
            </a:r>
          </a:p>
        </p:txBody>
      </p:sp>
      <p:sp>
        <p:nvSpPr>
          <p:cNvPr id="5" name="Title 2">
            <a:extLst>
              <a:ext uri="{FF2B5EF4-FFF2-40B4-BE49-F238E27FC236}">
                <a16:creationId xmlns:a16="http://schemas.microsoft.com/office/drawing/2014/main" id="{4A4423DD-8727-10B5-4814-7767569FEB81}"/>
              </a:ext>
            </a:extLst>
          </p:cNvPr>
          <p:cNvSpPr txBox="1">
            <a:spLocks/>
          </p:cNvSpPr>
          <p:nvPr/>
        </p:nvSpPr>
        <p:spPr>
          <a:xfrm>
            <a:off x="129013" y="81620"/>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effectLst/>
                <a:uLnTx/>
                <a:uFillTx/>
                <a:latin typeface="+mj-lt"/>
                <a:cs typeface="Calibri" panose="020F0502020204030204" pitchFamily="34" charset="0"/>
              </a:rPr>
              <a:t>Executive Summary</a:t>
            </a:r>
          </a:p>
        </p:txBody>
      </p:sp>
    </p:spTree>
    <p:extLst>
      <p:ext uri="{BB962C8B-B14F-4D97-AF65-F5344CB8AC3E}">
        <p14:creationId xmlns:p14="http://schemas.microsoft.com/office/powerpoint/2010/main" val="26751192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9C52553-3A97-F0E5-7848-4D0A1425FFDA}"/>
              </a:ext>
            </a:extLst>
          </p:cNvPr>
          <p:cNvSpPr/>
          <p:nvPr/>
        </p:nvSpPr>
        <p:spPr bwMode="auto">
          <a:xfrm>
            <a:off x="1162732" y="1797316"/>
            <a:ext cx="1907402" cy="751946"/>
          </a:xfrm>
          <a:prstGeom prst="rect">
            <a:avLst/>
          </a:prstGeom>
          <a:ln>
            <a:solidFill>
              <a:srgbClr val="8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61" name="Connector: Elbow 60">
            <a:extLst>
              <a:ext uri="{FF2B5EF4-FFF2-40B4-BE49-F238E27FC236}">
                <a16:creationId xmlns:a16="http://schemas.microsoft.com/office/drawing/2014/main" id="{5C0F1057-DBAF-463A-B079-A26B29B3B015}"/>
              </a:ext>
            </a:extLst>
          </p:cNvPr>
          <p:cNvCxnSpPr>
            <a:cxnSpLocks/>
            <a:endCxn id="37" idx="6"/>
          </p:cNvCxnSpPr>
          <p:nvPr/>
        </p:nvCxnSpPr>
        <p:spPr>
          <a:xfrm rot="5400000" flipH="1" flipV="1">
            <a:off x="2588625" y="3136402"/>
            <a:ext cx="509580" cy="505230"/>
          </a:xfrm>
          <a:prstGeom prst="bentConnector4">
            <a:avLst>
              <a:gd name="adj1" fmla="val -1236"/>
              <a:gd name="adj2" fmla="val 106703"/>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grpSp>
        <p:nvGrpSpPr>
          <p:cNvPr id="62" name="Group 61">
            <a:extLst>
              <a:ext uri="{FF2B5EF4-FFF2-40B4-BE49-F238E27FC236}">
                <a16:creationId xmlns:a16="http://schemas.microsoft.com/office/drawing/2014/main" id="{450CABDA-2567-4DF8-9C34-D6749B6B9974}"/>
              </a:ext>
            </a:extLst>
          </p:cNvPr>
          <p:cNvGrpSpPr/>
          <p:nvPr/>
        </p:nvGrpSpPr>
        <p:grpSpPr>
          <a:xfrm>
            <a:off x="3198105" y="5241472"/>
            <a:ext cx="4395662" cy="1083128"/>
            <a:chOff x="4924882" y="3766257"/>
            <a:chExt cx="4059200" cy="1083128"/>
          </a:xfrm>
        </p:grpSpPr>
        <p:sp>
          <p:nvSpPr>
            <p:cNvPr id="64" name="Oval 63">
              <a:extLst>
                <a:ext uri="{FF2B5EF4-FFF2-40B4-BE49-F238E27FC236}">
                  <a16:creationId xmlns:a16="http://schemas.microsoft.com/office/drawing/2014/main" id="{5200DFF8-244F-4E11-85F3-4E1FA759E4AC}"/>
                </a:ext>
              </a:extLst>
            </p:cNvPr>
            <p:cNvSpPr/>
            <p:nvPr/>
          </p:nvSpPr>
          <p:spPr>
            <a:xfrm>
              <a:off x="4924882" y="3766257"/>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Arial"/>
                <a:ea typeface="+mn-ea"/>
                <a:cs typeface="Segoe UI" panose="020B0502040204020203" pitchFamily="34" charset="0"/>
              </a:endParaRPr>
            </a:p>
          </p:txBody>
        </p:sp>
        <p:sp>
          <p:nvSpPr>
            <p:cNvPr id="65" name="TextBox 64">
              <a:extLst>
                <a:ext uri="{FF2B5EF4-FFF2-40B4-BE49-F238E27FC236}">
                  <a16:creationId xmlns:a16="http://schemas.microsoft.com/office/drawing/2014/main" id="{F5AF3ACA-4926-4E1E-9666-32ABBEBC4979}"/>
                </a:ext>
              </a:extLst>
            </p:cNvPr>
            <p:cNvSpPr txBox="1"/>
            <p:nvPr/>
          </p:nvSpPr>
          <p:spPr>
            <a:xfrm>
              <a:off x="5792848" y="4510831"/>
              <a:ext cx="3191234" cy="338554"/>
            </a:xfrm>
            <a:prstGeom prst="rect">
              <a:avLst/>
            </a:prstGeom>
            <a:no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Data Collection</a:t>
              </a:r>
            </a:p>
          </p:txBody>
        </p:sp>
      </p:grpSp>
      <p:sp>
        <p:nvSpPr>
          <p:cNvPr id="67" name="Oval 66">
            <a:extLst>
              <a:ext uri="{FF2B5EF4-FFF2-40B4-BE49-F238E27FC236}">
                <a16:creationId xmlns:a16="http://schemas.microsoft.com/office/drawing/2014/main" id="{07646653-97D5-4B69-9344-A7DB0AC3FD81}"/>
              </a:ext>
            </a:extLst>
          </p:cNvPr>
          <p:cNvSpPr/>
          <p:nvPr/>
        </p:nvSpPr>
        <p:spPr>
          <a:xfrm>
            <a:off x="5475340" y="5241472"/>
            <a:ext cx="665066" cy="665066"/>
          </a:xfrm>
          <a:prstGeom prst="ellipse">
            <a:avLst/>
          </a:prstGeom>
          <a:noFill/>
          <a:ln w="381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Arial"/>
              <a:ea typeface="+mn-ea"/>
              <a:cs typeface="Segoe UI" panose="020B0502040204020203" pitchFamily="34" charset="0"/>
            </a:endParaRPr>
          </a:p>
        </p:txBody>
      </p:sp>
      <p:cxnSp>
        <p:nvCxnSpPr>
          <p:cNvPr id="68" name="Straight Connector 67">
            <a:extLst>
              <a:ext uri="{FF2B5EF4-FFF2-40B4-BE49-F238E27FC236}">
                <a16:creationId xmlns:a16="http://schemas.microsoft.com/office/drawing/2014/main" id="{1CECC58B-7932-46F6-90E7-74DF8901D8CA}"/>
              </a:ext>
            </a:extLst>
          </p:cNvPr>
          <p:cNvCxnSpPr>
            <a:cxnSpLocks/>
            <a:stCxn id="64" idx="6"/>
            <a:endCxn id="67" idx="2"/>
          </p:cNvCxnSpPr>
          <p:nvPr/>
        </p:nvCxnSpPr>
        <p:spPr>
          <a:xfrm>
            <a:off x="3918298" y="5574005"/>
            <a:ext cx="1557042" cy="0"/>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B74D59A0-1B8A-40B8-884C-B7C4B0EF0335}"/>
              </a:ext>
            </a:extLst>
          </p:cNvPr>
          <p:cNvSpPr>
            <a:spLocks noChangeArrowheads="1"/>
          </p:cNvSpPr>
          <p:nvPr/>
        </p:nvSpPr>
        <p:spPr bwMode="auto">
          <a:xfrm>
            <a:off x="1293145" y="2928734"/>
            <a:ext cx="1366924" cy="424066"/>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mj-lt"/>
                <a:ea typeface="等线" panose="02010600030101010101" pitchFamily="2" charset="-122"/>
                <a:cs typeface="Calibri" panose="020F0502020204030204" pitchFamily="34" charset="0"/>
              </a:rPr>
              <a:t>Demographics</a:t>
            </a:r>
            <a:endPar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endParaRPr>
          </a:p>
        </p:txBody>
      </p:sp>
      <p:cxnSp>
        <p:nvCxnSpPr>
          <p:cNvPr id="71" name="Straight Connector 70">
            <a:extLst>
              <a:ext uri="{FF2B5EF4-FFF2-40B4-BE49-F238E27FC236}">
                <a16:creationId xmlns:a16="http://schemas.microsoft.com/office/drawing/2014/main" id="{0669B0C2-53D0-4A7A-9EAA-628B57477C2C}"/>
              </a:ext>
            </a:extLst>
          </p:cNvPr>
          <p:cNvCxnSpPr>
            <a:cxnSpLocks/>
            <a:stCxn id="67" idx="6"/>
            <a:endCxn id="72" idx="2"/>
          </p:cNvCxnSpPr>
          <p:nvPr/>
        </p:nvCxnSpPr>
        <p:spPr>
          <a:xfrm>
            <a:off x="6140406" y="5574005"/>
            <a:ext cx="1720894" cy="0"/>
          </a:xfrm>
          <a:prstGeom prst="line">
            <a:avLst/>
          </a:prstGeom>
          <a:ln w="38100">
            <a:solidFill>
              <a:srgbClr val="80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C780594B-CBA0-4F3D-A859-FB7CC506D7B5}"/>
              </a:ext>
            </a:extLst>
          </p:cNvPr>
          <p:cNvSpPr/>
          <p:nvPr/>
        </p:nvSpPr>
        <p:spPr>
          <a:xfrm>
            <a:off x="7861300" y="5241472"/>
            <a:ext cx="665066" cy="665066"/>
          </a:xfrm>
          <a:prstGeom prst="ellipse">
            <a:avLst/>
          </a:prstGeom>
          <a:noFill/>
          <a:ln w="381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prstClr val="white"/>
              </a:solidFill>
              <a:effectLst/>
              <a:uLnTx/>
              <a:uFillTx/>
              <a:latin typeface="Arial"/>
              <a:ea typeface="+mn-ea"/>
              <a:cs typeface="Segoe UI" panose="020B0502040204020203" pitchFamily="34" charset="0"/>
            </a:endParaRPr>
          </a:p>
        </p:txBody>
      </p:sp>
      <p:sp>
        <p:nvSpPr>
          <p:cNvPr id="74" name="TextBox 73">
            <a:extLst>
              <a:ext uri="{FF2B5EF4-FFF2-40B4-BE49-F238E27FC236}">
                <a16:creationId xmlns:a16="http://schemas.microsoft.com/office/drawing/2014/main" id="{59ECBB0B-CE80-4BBC-A399-E89D3A9D94AC}"/>
              </a:ext>
            </a:extLst>
          </p:cNvPr>
          <p:cNvSpPr txBox="1"/>
          <p:nvPr/>
        </p:nvSpPr>
        <p:spPr>
          <a:xfrm>
            <a:off x="838200" y="1049470"/>
            <a:ext cx="3884620" cy="338554"/>
          </a:xfrm>
          <a:prstGeom prst="rect">
            <a:avLst/>
          </a:prstGeom>
          <a:solidFill>
            <a:srgbClr val="800000"/>
          </a:solid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prstClr val="white"/>
                </a:solidFill>
                <a:effectLst/>
                <a:uLnTx/>
                <a:uFillTx/>
                <a:latin typeface="+mj-lt"/>
                <a:cs typeface="Calibri" panose="020F0502020204030204" pitchFamily="34" charset="0"/>
              </a:rPr>
              <a:t>DATASET COLLECTION </a:t>
            </a:r>
          </a:p>
        </p:txBody>
      </p:sp>
      <p:sp>
        <p:nvSpPr>
          <p:cNvPr id="75" name="TextBox 74">
            <a:extLst>
              <a:ext uri="{FF2B5EF4-FFF2-40B4-BE49-F238E27FC236}">
                <a16:creationId xmlns:a16="http://schemas.microsoft.com/office/drawing/2014/main" id="{82012840-2BB4-453A-BEF3-64AA2D569BD4}"/>
              </a:ext>
            </a:extLst>
          </p:cNvPr>
          <p:cNvSpPr txBox="1"/>
          <p:nvPr/>
        </p:nvSpPr>
        <p:spPr>
          <a:xfrm>
            <a:off x="6963223" y="5981346"/>
            <a:ext cx="2561777"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Feature Engineering</a:t>
            </a:r>
          </a:p>
        </p:txBody>
      </p:sp>
      <p:cxnSp>
        <p:nvCxnSpPr>
          <p:cNvPr id="76" name="Straight Connector 75">
            <a:extLst>
              <a:ext uri="{FF2B5EF4-FFF2-40B4-BE49-F238E27FC236}">
                <a16:creationId xmlns:a16="http://schemas.microsoft.com/office/drawing/2014/main" id="{420EF9F7-996C-4433-B288-7F8426B5C14F}"/>
              </a:ext>
            </a:extLst>
          </p:cNvPr>
          <p:cNvCxnSpPr>
            <a:cxnSpLocks/>
          </p:cNvCxnSpPr>
          <p:nvPr/>
        </p:nvCxnSpPr>
        <p:spPr>
          <a:xfrm>
            <a:off x="5862503" y="1600200"/>
            <a:ext cx="0" cy="317449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3705D9-F9BD-477C-A81C-8219265749AC}"/>
              </a:ext>
            </a:extLst>
          </p:cNvPr>
          <p:cNvSpPr>
            <a:spLocks noChangeArrowheads="1"/>
          </p:cNvSpPr>
          <p:nvPr/>
        </p:nvSpPr>
        <p:spPr bwMode="auto">
          <a:xfrm>
            <a:off x="3599404" y="2441411"/>
            <a:ext cx="1234993" cy="322918"/>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Merged Data</a:t>
            </a:r>
          </a:p>
        </p:txBody>
      </p:sp>
      <p:sp>
        <p:nvSpPr>
          <p:cNvPr id="81" name="Isosceles Triangle 80">
            <a:extLst>
              <a:ext uri="{FF2B5EF4-FFF2-40B4-BE49-F238E27FC236}">
                <a16:creationId xmlns:a16="http://schemas.microsoft.com/office/drawing/2014/main" id="{88DE20E6-5A55-402F-85D3-FD930E2090A7}"/>
              </a:ext>
            </a:extLst>
          </p:cNvPr>
          <p:cNvSpPr/>
          <p:nvPr/>
        </p:nvSpPr>
        <p:spPr>
          <a:xfrm rot="5400000">
            <a:off x="4578939" y="5460956"/>
            <a:ext cx="276999" cy="218974"/>
          </a:xfrm>
          <a:prstGeom prst="triangle">
            <a:avLst/>
          </a:prstGeom>
          <a:solidFill>
            <a:srgbClr val="80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Segoe UI" panose="020B0502040204020203" pitchFamily="34" charset="0"/>
            </a:endParaRPr>
          </a:p>
        </p:txBody>
      </p:sp>
      <p:sp>
        <p:nvSpPr>
          <p:cNvPr id="82" name="TextBox 81">
            <a:extLst>
              <a:ext uri="{FF2B5EF4-FFF2-40B4-BE49-F238E27FC236}">
                <a16:creationId xmlns:a16="http://schemas.microsoft.com/office/drawing/2014/main" id="{22F0EA95-4DDC-4443-B56C-E674023CEF38}"/>
              </a:ext>
            </a:extLst>
          </p:cNvPr>
          <p:cNvSpPr txBox="1"/>
          <p:nvPr/>
        </p:nvSpPr>
        <p:spPr>
          <a:xfrm>
            <a:off x="2499757" y="5977461"/>
            <a:ext cx="2121408"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mj-lt"/>
                <a:cs typeface="Calibri" panose="020F0502020204030204" pitchFamily="34" charset="0"/>
              </a:rPr>
              <a:t>Datasets</a:t>
            </a:r>
            <a:r>
              <a:rPr kumimoji="0" lang="en-US" sz="1200" b="1" i="0" u="none" strike="noStrike" kern="1200" cap="none" spc="0" normalizeH="0" baseline="0" noProof="0" dirty="0">
                <a:ln>
                  <a:noFill/>
                </a:ln>
                <a:solidFill>
                  <a:srgbClr val="000000">
                    <a:lumMod val="65000"/>
                    <a:lumOff val="35000"/>
                  </a:srgbClr>
                </a:solidFill>
                <a:effectLst/>
                <a:uLnTx/>
                <a:uFillTx/>
                <a:latin typeface="+mj-lt"/>
                <a:ea typeface="+mn-ea"/>
                <a:cs typeface="Segoe UI" panose="020B0502040204020203" pitchFamily="34" charset="0"/>
              </a:rPr>
              <a:t> </a:t>
            </a:r>
            <a:endParaRPr kumimoji="0" lang="en-US" sz="1100" b="0" i="0" u="none" strike="noStrike" kern="1200" cap="none" spc="0" normalizeH="0" baseline="0" noProof="0" dirty="0">
              <a:ln>
                <a:noFill/>
              </a:ln>
              <a:solidFill>
                <a:srgbClr val="000000">
                  <a:lumMod val="65000"/>
                  <a:lumOff val="35000"/>
                </a:srgbClr>
              </a:solidFill>
              <a:effectLst/>
              <a:uLnTx/>
              <a:uFillTx/>
              <a:latin typeface="+mj-lt"/>
              <a:ea typeface="+mn-ea"/>
              <a:cs typeface="Segoe UI" panose="020B0502040204020203" pitchFamily="34" charset="0"/>
            </a:endParaRPr>
          </a:p>
        </p:txBody>
      </p:sp>
      <p:sp>
        <p:nvSpPr>
          <p:cNvPr id="83" name="Isosceles Triangle 82">
            <a:extLst>
              <a:ext uri="{FF2B5EF4-FFF2-40B4-BE49-F238E27FC236}">
                <a16:creationId xmlns:a16="http://schemas.microsoft.com/office/drawing/2014/main" id="{C5D04F40-0D78-4B79-B551-7F14D58EFAFF}"/>
              </a:ext>
            </a:extLst>
          </p:cNvPr>
          <p:cNvSpPr/>
          <p:nvPr/>
        </p:nvSpPr>
        <p:spPr>
          <a:xfrm rot="5400000">
            <a:off x="6924793" y="5473095"/>
            <a:ext cx="276999" cy="218974"/>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Segoe UI" panose="020B0502040204020203" pitchFamily="34" charset="0"/>
            </a:endParaRPr>
          </a:p>
        </p:txBody>
      </p:sp>
      <p:sp>
        <p:nvSpPr>
          <p:cNvPr id="97" name="TextBox 96">
            <a:extLst>
              <a:ext uri="{FF2B5EF4-FFF2-40B4-BE49-F238E27FC236}">
                <a16:creationId xmlns:a16="http://schemas.microsoft.com/office/drawing/2014/main" id="{FAA892A7-2932-4657-8220-9476E2B71F6B}"/>
              </a:ext>
            </a:extLst>
          </p:cNvPr>
          <p:cNvSpPr txBox="1"/>
          <p:nvPr/>
        </p:nvSpPr>
        <p:spPr>
          <a:xfrm>
            <a:off x="5862503" y="1042583"/>
            <a:ext cx="5110297" cy="338554"/>
          </a:xfrm>
          <a:prstGeom prst="rect">
            <a:avLst/>
          </a:prstGeom>
          <a:solidFill>
            <a:srgbClr val="800000"/>
          </a:solid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GB" sz="1600" b="1" i="0" u="none" strike="noStrike" kern="1200" cap="none" spc="0" normalizeH="0" baseline="0" noProof="0" dirty="0">
                <a:ln>
                  <a:noFill/>
                </a:ln>
                <a:solidFill>
                  <a:prstClr val="white"/>
                </a:solidFill>
                <a:effectLst/>
                <a:uLnTx/>
                <a:uFillTx/>
                <a:latin typeface="+mj-lt"/>
                <a:cs typeface="Calibri" panose="020F0502020204030204" pitchFamily="34" charset="0"/>
              </a:rPr>
              <a:t>EDA &amp; </a:t>
            </a:r>
            <a:r>
              <a:rPr lang="en-GB" sz="1600" b="1" dirty="0">
                <a:solidFill>
                  <a:prstClr val="white"/>
                </a:solidFill>
                <a:latin typeface="+mj-lt"/>
                <a:cs typeface="Calibri" panose="020F0502020204030204" pitchFamily="34" charset="0"/>
              </a:rPr>
              <a:t>FEATURE ENGINEERING</a:t>
            </a:r>
            <a:endParaRPr kumimoji="0" lang="en-US" sz="1600" b="1" i="0" u="none" strike="noStrike" kern="1200" cap="none" spc="0" normalizeH="0" baseline="0" noProof="0" dirty="0">
              <a:ln>
                <a:noFill/>
              </a:ln>
              <a:solidFill>
                <a:prstClr val="white"/>
              </a:solidFill>
              <a:effectLst/>
              <a:uLnTx/>
              <a:uFillTx/>
              <a:latin typeface="+mj-lt"/>
              <a:cs typeface="Calibri" panose="020F0502020204030204" pitchFamily="34" charset="0"/>
            </a:endParaRPr>
          </a:p>
        </p:txBody>
      </p:sp>
      <p:sp>
        <p:nvSpPr>
          <p:cNvPr id="103" name="Oval 102">
            <a:extLst>
              <a:ext uri="{FF2B5EF4-FFF2-40B4-BE49-F238E27FC236}">
                <a16:creationId xmlns:a16="http://schemas.microsoft.com/office/drawing/2014/main" id="{251A68B8-7AD6-4A3C-A87E-F779F82409AB}"/>
              </a:ext>
            </a:extLst>
          </p:cNvPr>
          <p:cNvSpPr/>
          <p:nvPr/>
        </p:nvSpPr>
        <p:spPr bwMode="auto">
          <a:xfrm>
            <a:off x="6064096" y="2776576"/>
            <a:ext cx="1812886" cy="1735610"/>
          </a:xfrm>
          <a:prstGeom prst="ellipse">
            <a:avLst/>
          </a:prstGeom>
          <a:noFill/>
          <a:ln w="15875">
            <a:solidFill>
              <a:srgbClr val="4F6775"/>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pic>
        <p:nvPicPr>
          <p:cNvPr id="104" name="Graphic 103">
            <a:extLst>
              <a:ext uri="{FF2B5EF4-FFF2-40B4-BE49-F238E27FC236}">
                <a16:creationId xmlns:a16="http://schemas.microsoft.com/office/drawing/2014/main" id="{7758CCBB-040D-4C42-9F58-2F3E8B66DF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0347" y="2974638"/>
            <a:ext cx="1240384" cy="1178923"/>
          </a:xfrm>
          <a:prstGeom prst="rect">
            <a:avLst/>
          </a:prstGeom>
        </p:spPr>
      </p:pic>
      <p:pic>
        <p:nvPicPr>
          <p:cNvPr id="105" name="Graphic 104">
            <a:extLst>
              <a:ext uri="{FF2B5EF4-FFF2-40B4-BE49-F238E27FC236}">
                <a16:creationId xmlns:a16="http://schemas.microsoft.com/office/drawing/2014/main" id="{05FFDCB5-2BF4-4E4E-B50A-1A23544490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2902" y="3129368"/>
            <a:ext cx="934317" cy="897757"/>
          </a:xfrm>
          <a:prstGeom prst="rect">
            <a:avLst/>
          </a:prstGeom>
        </p:spPr>
      </p:pic>
      <p:sp>
        <p:nvSpPr>
          <p:cNvPr id="106" name="Oval 105">
            <a:extLst>
              <a:ext uri="{FF2B5EF4-FFF2-40B4-BE49-F238E27FC236}">
                <a16:creationId xmlns:a16="http://schemas.microsoft.com/office/drawing/2014/main" id="{EB99973A-F30F-4BDD-8F2D-DB8354F365AE}"/>
              </a:ext>
            </a:extLst>
          </p:cNvPr>
          <p:cNvSpPr/>
          <p:nvPr/>
        </p:nvSpPr>
        <p:spPr bwMode="auto">
          <a:xfrm>
            <a:off x="6760863" y="2668822"/>
            <a:ext cx="416620" cy="389247"/>
          </a:xfrm>
          <a:prstGeom prst="ellipse">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sp>
        <p:nvSpPr>
          <p:cNvPr id="107" name="Oval 106">
            <a:extLst>
              <a:ext uri="{FF2B5EF4-FFF2-40B4-BE49-F238E27FC236}">
                <a16:creationId xmlns:a16="http://schemas.microsoft.com/office/drawing/2014/main" id="{B7787871-56D5-4B45-A706-818A374C0FAF}"/>
              </a:ext>
            </a:extLst>
          </p:cNvPr>
          <p:cNvSpPr/>
          <p:nvPr/>
        </p:nvSpPr>
        <p:spPr bwMode="auto">
          <a:xfrm>
            <a:off x="6763532" y="4303497"/>
            <a:ext cx="413951" cy="374220"/>
          </a:xfrm>
          <a:prstGeom prst="ellipse">
            <a:avLst/>
          </a:prstGeom>
          <a:solidFill>
            <a:srgbClr val="718F9F"/>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sp>
        <p:nvSpPr>
          <p:cNvPr id="109" name="Oval 108">
            <a:extLst>
              <a:ext uri="{FF2B5EF4-FFF2-40B4-BE49-F238E27FC236}">
                <a16:creationId xmlns:a16="http://schemas.microsoft.com/office/drawing/2014/main" id="{A63AE94A-A28A-4618-B533-4A2308A97911}"/>
              </a:ext>
            </a:extLst>
          </p:cNvPr>
          <p:cNvSpPr/>
          <p:nvPr/>
        </p:nvSpPr>
        <p:spPr bwMode="auto">
          <a:xfrm>
            <a:off x="7431954" y="3026132"/>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sp>
        <p:nvSpPr>
          <p:cNvPr id="110" name="Oval 109">
            <a:extLst>
              <a:ext uri="{FF2B5EF4-FFF2-40B4-BE49-F238E27FC236}">
                <a16:creationId xmlns:a16="http://schemas.microsoft.com/office/drawing/2014/main" id="{2538E604-C7A7-4EEF-AD76-838A5DADDE43}"/>
              </a:ext>
            </a:extLst>
          </p:cNvPr>
          <p:cNvSpPr/>
          <p:nvPr/>
        </p:nvSpPr>
        <p:spPr bwMode="auto">
          <a:xfrm>
            <a:off x="7113008" y="3270268"/>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sp>
        <p:nvSpPr>
          <p:cNvPr id="115" name="Oval 114">
            <a:extLst>
              <a:ext uri="{FF2B5EF4-FFF2-40B4-BE49-F238E27FC236}">
                <a16:creationId xmlns:a16="http://schemas.microsoft.com/office/drawing/2014/main" id="{DBF2A3F0-2E70-4034-BE96-19FE8CA99540}"/>
              </a:ext>
            </a:extLst>
          </p:cNvPr>
          <p:cNvSpPr/>
          <p:nvPr/>
        </p:nvSpPr>
        <p:spPr bwMode="auto">
          <a:xfrm>
            <a:off x="7334719" y="4183660"/>
            <a:ext cx="65001" cy="65001"/>
          </a:xfrm>
          <a:prstGeom prst="ellipse">
            <a:avLst/>
          </a:prstGeom>
          <a:solidFill>
            <a:schemeClr val="accent1">
              <a:lumMod val="40000"/>
              <a:lumOff val="6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IN" sz="1600" b="0" i="0" u="none" strike="noStrike" kern="1200" cap="none" spc="0" normalizeH="0" baseline="0" noProof="0">
              <a:ln>
                <a:noFill/>
              </a:ln>
              <a:solidFill>
                <a:srgbClr val="000000"/>
              </a:solidFill>
              <a:effectLst/>
              <a:uLnTx/>
              <a:uFillTx/>
              <a:latin typeface="Arial"/>
              <a:ea typeface="+mn-ea"/>
              <a:cs typeface="Segoe UI" panose="020B0502040204020203" pitchFamily="34" charset="0"/>
            </a:endParaRPr>
          </a:p>
        </p:txBody>
      </p:sp>
      <p:pic>
        <p:nvPicPr>
          <p:cNvPr id="116" name="Graphic 115">
            <a:extLst>
              <a:ext uri="{FF2B5EF4-FFF2-40B4-BE49-F238E27FC236}">
                <a16:creationId xmlns:a16="http://schemas.microsoft.com/office/drawing/2014/main" id="{B82F1CAD-2562-40BB-B2B8-A7B23802AD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3508" y="4377381"/>
            <a:ext cx="282474" cy="216563"/>
          </a:xfrm>
          <a:prstGeom prst="rect">
            <a:avLst/>
          </a:prstGeom>
        </p:spPr>
      </p:pic>
      <p:pic>
        <p:nvPicPr>
          <p:cNvPr id="117" name="Graphic 116">
            <a:extLst>
              <a:ext uri="{FF2B5EF4-FFF2-40B4-BE49-F238E27FC236}">
                <a16:creationId xmlns:a16="http://schemas.microsoft.com/office/drawing/2014/main" id="{9D89D397-B9A4-4CBA-84EC-ABA5203F2C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29939" y="2704431"/>
            <a:ext cx="278468" cy="278468"/>
          </a:xfrm>
          <a:prstGeom prst="rect">
            <a:avLst/>
          </a:prstGeom>
        </p:spPr>
      </p:pic>
      <p:sp>
        <p:nvSpPr>
          <p:cNvPr id="129" name="TextBox 128">
            <a:extLst>
              <a:ext uri="{FF2B5EF4-FFF2-40B4-BE49-F238E27FC236}">
                <a16:creationId xmlns:a16="http://schemas.microsoft.com/office/drawing/2014/main" id="{1ADD570F-0953-492F-B72B-2C328906EB1E}"/>
              </a:ext>
            </a:extLst>
          </p:cNvPr>
          <p:cNvSpPr txBox="1"/>
          <p:nvPr/>
        </p:nvSpPr>
        <p:spPr>
          <a:xfrm>
            <a:off x="1031929" y="1764912"/>
            <a:ext cx="2194660" cy="830997"/>
          </a:xfrm>
          <a:prstGeom prst="rect">
            <a:avLst/>
          </a:prstGeom>
          <a:noFill/>
          <a:ln>
            <a:noFill/>
          </a:ln>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0" i="0" u="none" strike="noStrike" kern="0" cap="none" spc="0" normalizeH="0" baseline="0" noProof="0" dirty="0">
                <a:ln>
                  <a:noFill/>
                </a:ln>
                <a:solidFill>
                  <a:srgbClr val="000000"/>
                </a:solidFill>
                <a:effectLst/>
                <a:uLnTx/>
                <a:uFillTx/>
                <a:latin typeface="+mj-lt"/>
                <a:cs typeface="Calibri" panose="020F0502020204030204" pitchFamily="34" charset="0"/>
              </a:rPr>
              <a:t>Problem definition and hypothesis construction</a:t>
            </a:r>
          </a:p>
        </p:txBody>
      </p:sp>
      <p:cxnSp>
        <p:nvCxnSpPr>
          <p:cNvPr id="131" name="Connector: Elbow 130">
            <a:extLst>
              <a:ext uri="{FF2B5EF4-FFF2-40B4-BE49-F238E27FC236}">
                <a16:creationId xmlns:a16="http://schemas.microsoft.com/office/drawing/2014/main" id="{87E14FEE-9BD3-4B7C-8215-9C4F043B89D0}"/>
              </a:ext>
            </a:extLst>
          </p:cNvPr>
          <p:cNvCxnSpPr>
            <a:cxnSpLocks/>
            <a:stCxn id="69" idx="3"/>
          </p:cNvCxnSpPr>
          <p:nvPr/>
        </p:nvCxnSpPr>
        <p:spPr>
          <a:xfrm flipV="1">
            <a:off x="2660069" y="2582827"/>
            <a:ext cx="939335" cy="557940"/>
          </a:xfrm>
          <a:prstGeom prst="bentConnector3">
            <a:avLst/>
          </a:prstGeom>
          <a:ln>
            <a:solidFill>
              <a:srgbClr val="800000"/>
            </a:solidFill>
            <a:tailEnd type="triangle"/>
          </a:ln>
        </p:spPr>
        <p:style>
          <a:lnRef idx="2">
            <a:schemeClr val="accent5"/>
          </a:lnRef>
          <a:fillRef idx="0">
            <a:schemeClr val="accent5"/>
          </a:fillRef>
          <a:effectRef idx="1">
            <a:schemeClr val="accent5"/>
          </a:effectRef>
          <a:fontRef idx="minor">
            <a:schemeClr val="tx1"/>
          </a:fontRef>
        </p:style>
      </p:cxnSp>
      <p:sp>
        <p:nvSpPr>
          <p:cNvPr id="133" name="TextBox 132">
            <a:extLst>
              <a:ext uri="{FF2B5EF4-FFF2-40B4-BE49-F238E27FC236}">
                <a16:creationId xmlns:a16="http://schemas.microsoft.com/office/drawing/2014/main" id="{020749B7-CFF9-4E3A-84D7-28B2C73C0B4E}"/>
              </a:ext>
            </a:extLst>
          </p:cNvPr>
          <p:cNvSpPr txBox="1"/>
          <p:nvPr/>
        </p:nvSpPr>
        <p:spPr>
          <a:xfrm>
            <a:off x="3429000" y="2815115"/>
            <a:ext cx="1583728" cy="1815882"/>
          </a:xfrm>
          <a:prstGeom prst="rect">
            <a:avLst/>
          </a:prstGeom>
          <a:noFill/>
          <a:ln>
            <a:solidFill>
              <a:srgbClr val="B5B5B5"/>
            </a:solidFill>
          </a:ln>
        </p:spPr>
        <p:txBody>
          <a:bodyPr wrap="square" rtlCol="0">
            <a:spAutoFit/>
          </a:bodyPr>
          <a:lstStyle/>
          <a:p>
            <a:pPr marL="0" marR="0" lvl="0" indent="0"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GB" sz="1600" b="0" i="0" u="none" strike="noStrike" kern="1200" cap="none" spc="0" normalizeH="0" baseline="0" noProof="0" dirty="0" err="1">
                <a:ln>
                  <a:noFill/>
                </a:ln>
                <a:solidFill>
                  <a:srgbClr val="000000"/>
                </a:solidFill>
                <a:effectLst/>
                <a:uLnTx/>
                <a:uFillTx/>
                <a:latin typeface="+mj-lt"/>
                <a:cs typeface="Calibri" panose="020F0502020204030204" pitchFamily="34" charset="0"/>
              </a:rPr>
              <a:t>Analy</a:t>
            </a:r>
            <a:r>
              <a:rPr lang="en-GB" sz="1600" dirty="0">
                <a:solidFill>
                  <a:srgbClr val="000000"/>
                </a:solidFill>
                <a:latin typeface="+mj-lt"/>
                <a:cs typeface="Calibri" panose="020F0502020204030204" pitchFamily="34" charset="0"/>
              </a:rPr>
              <a:t>zing</a:t>
            </a:r>
            <a:r>
              <a:rPr kumimoji="0" lang="en-GB" sz="1600" b="0" i="0" u="none" strike="noStrike" kern="1200" cap="none" spc="0" normalizeH="0" baseline="0" noProof="0" dirty="0">
                <a:ln>
                  <a:noFill/>
                </a:ln>
                <a:solidFill>
                  <a:srgbClr val="000000"/>
                </a:solidFill>
                <a:effectLst/>
                <a:uLnTx/>
                <a:uFillTx/>
                <a:latin typeface="+mj-lt"/>
                <a:cs typeface="Calibri" panose="020F0502020204030204" pitchFamily="34" charset="0"/>
              </a:rPr>
              <a:t> the relevant data as features which can be used to test our hypothesis and prediction. </a:t>
            </a:r>
            <a:endParaRPr kumimoji="0" lang="en-US" sz="1600" b="0" i="0" u="none" strike="noStrike" kern="1200" cap="none" spc="0" normalizeH="0" baseline="0" noProof="0" dirty="0">
              <a:ln>
                <a:noFill/>
              </a:ln>
              <a:solidFill>
                <a:srgbClr val="000000"/>
              </a:solidFill>
              <a:effectLst/>
              <a:uLnTx/>
              <a:uFillTx/>
              <a:latin typeface="+mj-lt"/>
              <a:cs typeface="Calibri" panose="020F0502020204030204" pitchFamily="34" charset="0"/>
            </a:endParaRPr>
          </a:p>
        </p:txBody>
      </p:sp>
      <p:cxnSp>
        <p:nvCxnSpPr>
          <p:cNvPr id="134" name="Straight Arrow Connector 133">
            <a:extLst>
              <a:ext uri="{FF2B5EF4-FFF2-40B4-BE49-F238E27FC236}">
                <a16:creationId xmlns:a16="http://schemas.microsoft.com/office/drawing/2014/main" id="{508E8E4B-0AA1-405C-9644-481021A12A4D}"/>
              </a:ext>
            </a:extLst>
          </p:cNvPr>
          <p:cNvCxnSpPr>
            <a:cxnSpLocks/>
          </p:cNvCxnSpPr>
          <p:nvPr/>
        </p:nvCxnSpPr>
        <p:spPr>
          <a:xfrm>
            <a:off x="2056310" y="2620214"/>
            <a:ext cx="0" cy="2852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5" name="Title 2">
            <a:extLst>
              <a:ext uri="{FF2B5EF4-FFF2-40B4-BE49-F238E27FC236}">
                <a16:creationId xmlns:a16="http://schemas.microsoft.com/office/drawing/2014/main" id="{7150A04E-B7B0-4639-9A20-CA24A10209AF}"/>
              </a:ext>
            </a:extLst>
          </p:cNvPr>
          <p:cNvSpPr txBox="1">
            <a:spLocks/>
          </p:cNvSpPr>
          <p:nvPr/>
        </p:nvSpPr>
        <p:spPr>
          <a:xfrm>
            <a:off x="168836" y="227718"/>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effectLst/>
                <a:uLnTx/>
                <a:uFillTx/>
                <a:latin typeface="+mj-lt"/>
                <a:cs typeface="Calibri" panose="020F0502020204030204" pitchFamily="34" charset="0"/>
              </a:rPr>
              <a:t>DETAIL VIEW | </a:t>
            </a:r>
            <a:r>
              <a:rPr kumimoji="0" lang="en-GB" b="1" i="0" u="none" strike="noStrike" kern="1200" cap="none" spc="0" normalizeH="0" baseline="0" noProof="0" dirty="0">
                <a:ln>
                  <a:noFill/>
                </a:ln>
                <a:effectLst/>
                <a:uLnTx/>
                <a:uFillTx/>
                <a:latin typeface="+mj-lt"/>
                <a:cs typeface="Calibri" panose="020F0502020204030204" pitchFamily="34" charset="0"/>
              </a:rPr>
              <a:t>Data pre-processing &amp; EDA</a:t>
            </a: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sp>
        <p:nvSpPr>
          <p:cNvPr id="136" name="Rectangle 135">
            <a:extLst>
              <a:ext uri="{FF2B5EF4-FFF2-40B4-BE49-F238E27FC236}">
                <a16:creationId xmlns:a16="http://schemas.microsoft.com/office/drawing/2014/main" id="{BDAF07A0-EF49-4B4B-ADEA-68928CEE33F4}"/>
              </a:ext>
            </a:extLst>
          </p:cNvPr>
          <p:cNvSpPr/>
          <p:nvPr/>
        </p:nvSpPr>
        <p:spPr bwMode="auto">
          <a:xfrm>
            <a:off x="8068365" y="1894915"/>
            <a:ext cx="2800439" cy="848285"/>
          </a:xfrm>
          <a:prstGeom prst="rect">
            <a:avLst/>
          </a:prstGeom>
          <a:solidFill>
            <a:srgbClr val="D8CBCB"/>
          </a:solid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lvl="0" defTabSz="914400" rtl="0" eaLnBrk="1" fontAlgn="base" latinLnBrk="0" hangingPunct="1">
              <a:lnSpc>
                <a:spcPct val="150000"/>
              </a:lnSpc>
              <a:spcBef>
                <a:spcPts val="0"/>
              </a:spcBef>
              <a:spcAft>
                <a:spcPct val="0"/>
              </a:spcAft>
              <a:buClrTx/>
              <a:buSzTx/>
              <a:tabLst/>
              <a:defRPr/>
            </a:pPr>
            <a:r>
              <a:rPr kumimoji="0" lang="en-GB" sz="1600" b="1" i="0" u="none" strike="noStrike" kern="1200" cap="none" spc="0" normalizeH="0" baseline="0" noProof="0" dirty="0">
                <a:ln>
                  <a:noFill/>
                </a:ln>
                <a:solidFill>
                  <a:srgbClr val="000000"/>
                </a:solidFill>
                <a:effectLst/>
                <a:uLnTx/>
                <a:uFillTx/>
                <a:latin typeface="+mj-lt"/>
                <a:ea typeface="+mn-ea"/>
                <a:cs typeface="+mn-cs"/>
              </a:rPr>
              <a:t>  IDENTIFYING LEVEL </a:t>
            </a:r>
          </a:p>
          <a:p>
            <a:pPr marR="0" lvl="0" defTabSz="914400" rtl="0" eaLnBrk="1" fontAlgn="base" latinLnBrk="0" hangingPunct="1">
              <a:lnSpc>
                <a:spcPct val="150000"/>
              </a:lnSpc>
              <a:spcBef>
                <a:spcPts val="0"/>
              </a:spcBef>
              <a:spcAft>
                <a:spcPct val="0"/>
              </a:spcAft>
              <a:buClrTx/>
              <a:buSzTx/>
              <a:tabLst/>
              <a:defRPr/>
            </a:pPr>
            <a:r>
              <a:rPr kumimoji="0" lang="en-GB" sz="1600" b="1" i="0" u="none" strike="noStrike" kern="1200" cap="none" spc="0" normalizeH="0" baseline="0" noProof="0" dirty="0">
                <a:ln>
                  <a:noFill/>
                </a:ln>
                <a:solidFill>
                  <a:srgbClr val="000000"/>
                </a:solidFill>
                <a:effectLst/>
                <a:uLnTx/>
                <a:uFillTx/>
                <a:latin typeface="+mj-lt"/>
                <a:ea typeface="+mn-ea"/>
                <a:cs typeface="+mn-cs"/>
              </a:rPr>
              <a:t>OF THE DATA</a:t>
            </a:r>
          </a:p>
          <a:p>
            <a:pPr marL="0" marR="0" lvl="0" indent="0" algn="l" defTabSz="914400" rtl="0" eaLnBrk="1" fontAlgn="base" latinLnBrk="0" hangingPunct="1">
              <a:lnSpc>
                <a:spcPct val="100000"/>
              </a:lnSpc>
              <a:spcBef>
                <a:spcPts val="0"/>
              </a:spcBef>
              <a:spcAft>
                <a:spcPct val="0"/>
              </a:spcAft>
              <a:buClrTx/>
              <a:buSzTx/>
              <a:buFont typeface="Webdings" pitchFamily="18" charset="2"/>
              <a:buNone/>
              <a:tabLst/>
              <a:defRPr/>
            </a:pPr>
            <a:endParaRPr kumimoji="0" lang="en-GB" sz="1600" b="0" i="0" u="none" strike="noStrike" kern="1200" cap="none" spc="0" normalizeH="0" baseline="0" noProof="0" dirty="0">
              <a:ln>
                <a:noFill/>
              </a:ln>
              <a:solidFill>
                <a:srgbClr val="000000"/>
              </a:solidFill>
              <a:effectLst/>
              <a:uLnTx/>
              <a:uFillTx/>
              <a:latin typeface="+mj-lt"/>
              <a:ea typeface="+mn-ea"/>
              <a:cs typeface="+mn-cs"/>
            </a:endParaRPr>
          </a:p>
          <a:p>
            <a:pPr marL="0" marR="0" lvl="0" indent="0" algn="l" defTabSz="914400" rtl="0" eaLnBrk="1" fontAlgn="base" latinLnBrk="0" hangingPunct="1">
              <a:lnSpc>
                <a:spcPct val="100000"/>
              </a:lnSpc>
              <a:spcBef>
                <a:spcPts val="0"/>
              </a:spcBef>
              <a:spcAft>
                <a:spcPct val="0"/>
              </a:spcAft>
              <a:buClrTx/>
              <a:buSzTx/>
              <a:buFont typeface="Webdings" pitchFamily="18" charset="2"/>
              <a:buNone/>
              <a:tabLst/>
              <a:defRPr/>
            </a:pPr>
            <a:endParaRPr kumimoji="0" lang="en-GB" sz="1600" b="0" i="0" u="none" strike="noStrike" kern="1200" cap="none" spc="0" normalizeH="0" baseline="0" noProof="0" dirty="0">
              <a:ln>
                <a:noFill/>
              </a:ln>
              <a:solidFill>
                <a:srgbClr val="000000"/>
              </a:solidFill>
              <a:effectLst/>
              <a:uLnTx/>
              <a:uFillTx/>
              <a:latin typeface="+mj-lt"/>
              <a:ea typeface="+mn-ea"/>
              <a:cs typeface="+mn-cs"/>
            </a:endParaRPr>
          </a:p>
        </p:txBody>
      </p:sp>
      <p:sp>
        <p:nvSpPr>
          <p:cNvPr id="138" name="Rectangle 137">
            <a:extLst>
              <a:ext uri="{FF2B5EF4-FFF2-40B4-BE49-F238E27FC236}">
                <a16:creationId xmlns:a16="http://schemas.microsoft.com/office/drawing/2014/main" id="{DFB7F5CB-C062-4DE9-B408-900D5110E055}"/>
              </a:ext>
            </a:extLst>
          </p:cNvPr>
          <p:cNvSpPr/>
          <p:nvPr/>
        </p:nvSpPr>
        <p:spPr bwMode="auto">
          <a:xfrm>
            <a:off x="8077200" y="3019464"/>
            <a:ext cx="2800440" cy="1857336"/>
          </a:xfrm>
          <a:prstGeom prst="rect">
            <a:avLst/>
          </a:prstGeom>
          <a:solidFill>
            <a:srgbClr val="D8CBCB"/>
          </a:solid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lvl="0" defTabSz="914400" rtl="0" eaLnBrk="1" fontAlgn="base" latinLnBrk="0" hangingPunct="1">
              <a:lnSpc>
                <a:spcPct val="100000"/>
              </a:lnSpc>
              <a:spcBef>
                <a:spcPts val="0"/>
              </a:spcBef>
              <a:spcAft>
                <a:spcPct val="0"/>
              </a:spcAft>
              <a:buClrTx/>
              <a:buSzTx/>
              <a:tabLst/>
              <a:defRPr/>
            </a:pPr>
            <a:r>
              <a:rPr kumimoji="0" lang="en-GB" sz="2000" b="1" i="0" strike="noStrike" kern="1200" cap="none" spc="0" normalizeH="0" baseline="0" noProof="0" dirty="0">
                <a:ln>
                  <a:noFill/>
                </a:ln>
                <a:solidFill>
                  <a:srgbClr val="000000"/>
                </a:solidFill>
                <a:effectLst/>
                <a:uLnTx/>
                <a:uFillTx/>
                <a:latin typeface="+mj-lt"/>
                <a:cs typeface="Calibri" panose="020F0502020204030204" pitchFamily="34" charset="0"/>
              </a:rPr>
              <a:t> Univariate Analysis</a:t>
            </a:r>
          </a:p>
          <a:p>
            <a:pPr marR="0" lvl="0" defTabSz="914400" rtl="0" eaLnBrk="1" fontAlgn="base" latinLnBrk="0" hangingPunct="1">
              <a:lnSpc>
                <a:spcPct val="100000"/>
              </a:lnSpc>
              <a:spcBef>
                <a:spcPts val="0"/>
              </a:spcBef>
              <a:spcAft>
                <a:spcPct val="0"/>
              </a:spcAft>
              <a:buClrTx/>
              <a:buSzTx/>
              <a:tabLst/>
              <a:defRPr/>
            </a:pPr>
            <a:endParaRPr lang="en-GB" sz="2000" b="1" dirty="0">
              <a:solidFill>
                <a:srgbClr val="000000"/>
              </a:solidFill>
              <a:latin typeface="+mj-lt"/>
              <a:cs typeface="Calibri" panose="020F0502020204030204" pitchFamily="34" charset="0"/>
            </a:endParaRPr>
          </a:p>
          <a:p>
            <a:pPr marR="0" lvl="0" defTabSz="914400" rtl="0" eaLnBrk="1" fontAlgn="base" latinLnBrk="0" hangingPunct="1">
              <a:lnSpc>
                <a:spcPct val="100000"/>
              </a:lnSpc>
              <a:spcBef>
                <a:spcPts val="0"/>
              </a:spcBef>
              <a:spcAft>
                <a:spcPct val="0"/>
              </a:spcAft>
              <a:buClrTx/>
              <a:buSzTx/>
              <a:tabLst/>
              <a:defRPr/>
            </a:pPr>
            <a:r>
              <a:rPr lang="en-GB" sz="2000" b="1" dirty="0">
                <a:solidFill>
                  <a:srgbClr val="000000"/>
                </a:solidFill>
                <a:latin typeface="+mj-lt"/>
                <a:cs typeface="Calibri" panose="020F0502020204030204" pitchFamily="34" charset="0"/>
              </a:rPr>
              <a:t>B</a:t>
            </a:r>
            <a:r>
              <a:rPr kumimoji="0" lang="en-GB" sz="2000" b="1" i="0" strike="noStrike" kern="1200" cap="none" spc="0" normalizeH="0" baseline="0" noProof="0" dirty="0" err="1">
                <a:ln>
                  <a:noFill/>
                </a:ln>
                <a:solidFill>
                  <a:srgbClr val="000000"/>
                </a:solidFill>
                <a:effectLst/>
                <a:uLnTx/>
                <a:uFillTx/>
                <a:latin typeface="+mj-lt"/>
                <a:cs typeface="Calibri" panose="020F0502020204030204" pitchFamily="34" charset="0"/>
              </a:rPr>
              <a:t>ivariate</a:t>
            </a:r>
            <a:r>
              <a:rPr kumimoji="0" lang="en-GB" sz="2000" b="1" i="0" strike="noStrike" kern="1200" cap="none" spc="0" normalizeH="0" baseline="0" noProof="0" dirty="0">
                <a:ln>
                  <a:noFill/>
                </a:ln>
                <a:solidFill>
                  <a:srgbClr val="000000"/>
                </a:solidFill>
                <a:effectLst/>
                <a:uLnTx/>
                <a:uFillTx/>
                <a:latin typeface="+mj-lt"/>
                <a:cs typeface="Calibri" panose="020F0502020204030204" pitchFamily="34" charset="0"/>
              </a:rPr>
              <a:t> Analysis</a:t>
            </a:r>
          </a:p>
          <a:p>
            <a:pPr marR="0" lvl="0" defTabSz="914400" rtl="0" eaLnBrk="1" fontAlgn="base" latinLnBrk="0" hangingPunct="1">
              <a:lnSpc>
                <a:spcPct val="100000"/>
              </a:lnSpc>
              <a:spcBef>
                <a:spcPts val="0"/>
              </a:spcBef>
              <a:spcAft>
                <a:spcPct val="0"/>
              </a:spcAft>
              <a:buClrTx/>
              <a:buSzTx/>
              <a:tabLst/>
              <a:defRPr/>
            </a:pPr>
            <a:endParaRPr kumimoji="0" lang="en-GB" sz="2000" b="1" i="0" strike="noStrike" kern="1200" cap="none" spc="0" normalizeH="0" baseline="0" noProof="0" dirty="0">
              <a:ln>
                <a:noFill/>
              </a:ln>
              <a:solidFill>
                <a:srgbClr val="000000"/>
              </a:solidFill>
              <a:effectLst/>
              <a:uLnTx/>
              <a:uFillTx/>
              <a:latin typeface="+mj-lt"/>
              <a:cs typeface="Calibri" panose="020F0502020204030204" pitchFamily="34" charset="0"/>
            </a:endParaRPr>
          </a:p>
          <a:p>
            <a:pPr marR="0" lvl="0" defTabSz="914400" rtl="0" eaLnBrk="1" fontAlgn="base" latinLnBrk="0" hangingPunct="1">
              <a:lnSpc>
                <a:spcPct val="100000"/>
              </a:lnSpc>
              <a:spcBef>
                <a:spcPts val="0"/>
              </a:spcBef>
              <a:spcAft>
                <a:spcPct val="0"/>
              </a:spcAft>
              <a:buClrTx/>
              <a:buSzTx/>
              <a:tabLst/>
              <a:defRPr/>
            </a:pPr>
            <a:r>
              <a:rPr kumimoji="0" lang="en-GB" sz="2000" b="1" i="0" strike="noStrike" kern="1200" cap="none" spc="0" normalizeH="0" baseline="0" noProof="0" dirty="0">
                <a:ln>
                  <a:noFill/>
                </a:ln>
                <a:solidFill>
                  <a:srgbClr val="000000"/>
                </a:solidFill>
                <a:effectLst/>
                <a:uLnTx/>
                <a:uFillTx/>
                <a:latin typeface="+mj-lt"/>
                <a:cs typeface="Calibri" panose="020F0502020204030204" pitchFamily="34" charset="0"/>
              </a:rPr>
              <a:t> Multivariate Analysis</a:t>
            </a:r>
          </a:p>
        </p:txBody>
      </p:sp>
      <p:sp>
        <p:nvSpPr>
          <p:cNvPr id="139" name="TextBox 138">
            <a:extLst>
              <a:ext uri="{FF2B5EF4-FFF2-40B4-BE49-F238E27FC236}">
                <a16:creationId xmlns:a16="http://schemas.microsoft.com/office/drawing/2014/main" id="{7A7D2254-78B4-4A17-9E82-4978549B5D43}"/>
              </a:ext>
            </a:extLst>
          </p:cNvPr>
          <p:cNvSpPr txBox="1"/>
          <p:nvPr/>
        </p:nvSpPr>
        <p:spPr>
          <a:xfrm>
            <a:off x="5416051" y="1919529"/>
            <a:ext cx="2356349" cy="584775"/>
          </a:xfrm>
          <a:prstGeom prst="rect">
            <a:avLst/>
          </a:prstGeom>
          <a:noFill/>
        </p:spPr>
        <p:txBody>
          <a:bodyPr wrap="square" rtlCol="0">
            <a:spAutoFit/>
          </a:bodyPr>
          <a:lstStyle/>
          <a:p>
            <a:pPr marL="0" marR="0" lvl="0" indent="0" algn="r" defTabSz="1270113" rtl="0" eaLnBrk="1" fontAlgn="auto" latinLnBrk="0" hangingPunct="1">
              <a:lnSpc>
                <a:spcPct val="100000"/>
              </a:lnSpc>
              <a:spcBef>
                <a:spcPts val="0"/>
              </a:spcBef>
              <a:spcAft>
                <a:spcPts val="0"/>
              </a:spcAft>
              <a:buClrTx/>
              <a:buSzTx/>
              <a:buFont typeface="Webdings" pitchFamily="18" charset="2"/>
              <a:buNone/>
              <a:tabLst/>
              <a:defRPr/>
            </a:pPr>
            <a:r>
              <a:rPr kumimoji="0" lang="en-GB" sz="1600" b="1" i="0" u="none" strike="noStrike" kern="1200" cap="none" spc="0" normalizeH="0" baseline="0" noProof="0" dirty="0">
                <a:ln>
                  <a:noFill/>
                </a:ln>
                <a:solidFill>
                  <a:srgbClr val="525252"/>
                </a:solidFill>
                <a:effectLst/>
                <a:uLnTx/>
                <a:uFillTx/>
                <a:latin typeface="+mj-lt"/>
                <a:cs typeface="Calibri" panose="020F0502020204030204" pitchFamily="34" charset="0"/>
              </a:rPr>
              <a:t>EDA &amp; FEATURE </a:t>
            </a:r>
            <a:r>
              <a:rPr lang="en-GB" sz="1600" b="1" dirty="0">
                <a:solidFill>
                  <a:srgbClr val="525252"/>
                </a:solidFill>
                <a:latin typeface="+mj-lt"/>
                <a:cs typeface="Calibri" panose="020F0502020204030204" pitchFamily="34" charset="0"/>
              </a:rPr>
              <a:t>ENGINEERING</a:t>
            </a:r>
            <a:endParaRPr kumimoji="0" lang="en-US" sz="1600" b="1" i="0" u="none" strike="noStrike" kern="1200" cap="none" spc="0" normalizeH="0" baseline="0" noProof="0" dirty="0">
              <a:ln>
                <a:noFill/>
              </a:ln>
              <a:solidFill>
                <a:srgbClr val="525252"/>
              </a:solidFill>
              <a:effectLst/>
              <a:uLnTx/>
              <a:uFillTx/>
              <a:latin typeface="+mj-lt"/>
              <a:cs typeface="Calibri" panose="020F0502020204030204" pitchFamily="34" charset="0"/>
            </a:endParaRPr>
          </a:p>
        </p:txBody>
      </p:sp>
      <p:cxnSp>
        <p:nvCxnSpPr>
          <p:cNvPr id="27" name="Connector: Elbow 26">
            <a:extLst>
              <a:ext uri="{FF2B5EF4-FFF2-40B4-BE49-F238E27FC236}">
                <a16:creationId xmlns:a16="http://schemas.microsoft.com/office/drawing/2014/main" id="{4CC91C86-D8FF-D820-A5FF-4B6E514A683A}"/>
              </a:ext>
            </a:extLst>
          </p:cNvPr>
          <p:cNvCxnSpPr>
            <a:cxnSpLocks/>
            <a:stCxn id="3" idx="3"/>
          </p:cNvCxnSpPr>
          <p:nvPr/>
        </p:nvCxnSpPr>
        <p:spPr>
          <a:xfrm flipV="1">
            <a:off x="2667000" y="2600048"/>
            <a:ext cx="588349" cy="1569843"/>
          </a:xfrm>
          <a:prstGeom prst="bentConnector2">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cxnSp>
        <p:nvCxnSpPr>
          <p:cNvPr id="33" name="Connector: Elbow 32">
            <a:extLst>
              <a:ext uri="{FF2B5EF4-FFF2-40B4-BE49-F238E27FC236}">
                <a16:creationId xmlns:a16="http://schemas.microsoft.com/office/drawing/2014/main" id="{3CDBF1F7-7C40-650A-225E-079051EAB13F}"/>
              </a:ext>
            </a:extLst>
          </p:cNvPr>
          <p:cNvCxnSpPr>
            <a:cxnSpLocks/>
            <a:stCxn id="4" idx="3"/>
          </p:cNvCxnSpPr>
          <p:nvPr/>
        </p:nvCxnSpPr>
        <p:spPr>
          <a:xfrm flipV="1">
            <a:off x="2667000" y="4148415"/>
            <a:ext cx="588286" cy="620451"/>
          </a:xfrm>
          <a:prstGeom prst="bentConnector2">
            <a:avLst/>
          </a:prstGeom>
          <a:ln>
            <a:solidFill>
              <a:srgbClr val="800000"/>
            </a:solidFill>
            <a:tailEnd type="none"/>
          </a:ln>
        </p:spPr>
        <p:style>
          <a:lnRef idx="2">
            <a:schemeClr val="accent5"/>
          </a:lnRef>
          <a:fillRef idx="0">
            <a:schemeClr val="accent5"/>
          </a:fillRef>
          <a:effectRef idx="1">
            <a:schemeClr val="accent5"/>
          </a:effectRef>
          <a:fontRef idx="minor">
            <a:schemeClr val="tx1"/>
          </a:fontRef>
        </p:style>
      </p:cxnSp>
      <p:sp>
        <p:nvSpPr>
          <p:cNvPr id="36" name="Oval 35">
            <a:extLst>
              <a:ext uri="{FF2B5EF4-FFF2-40B4-BE49-F238E27FC236}">
                <a16:creationId xmlns:a16="http://schemas.microsoft.com/office/drawing/2014/main" id="{36A32A4E-5E30-7379-E3ED-E7345371D293}"/>
              </a:ext>
            </a:extLst>
          </p:cNvPr>
          <p:cNvSpPr/>
          <p:nvPr/>
        </p:nvSpPr>
        <p:spPr bwMode="auto">
          <a:xfrm>
            <a:off x="3183503" y="4102929"/>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37" name="Oval 36">
            <a:extLst>
              <a:ext uri="{FF2B5EF4-FFF2-40B4-BE49-F238E27FC236}">
                <a16:creationId xmlns:a16="http://schemas.microsoft.com/office/drawing/2014/main" id="{D35EB7DB-F4B1-5975-440D-A82DDFF16EA2}"/>
              </a:ext>
            </a:extLst>
          </p:cNvPr>
          <p:cNvSpPr/>
          <p:nvPr/>
        </p:nvSpPr>
        <p:spPr bwMode="auto">
          <a:xfrm>
            <a:off x="2972827" y="3077715"/>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38" name="Oval 37">
            <a:extLst>
              <a:ext uri="{FF2B5EF4-FFF2-40B4-BE49-F238E27FC236}">
                <a16:creationId xmlns:a16="http://schemas.microsoft.com/office/drawing/2014/main" id="{0E7648BD-47DB-BB93-EFE3-7E7A174EA6EB}"/>
              </a:ext>
            </a:extLst>
          </p:cNvPr>
          <p:cNvSpPr/>
          <p:nvPr/>
        </p:nvSpPr>
        <p:spPr bwMode="auto">
          <a:xfrm>
            <a:off x="3192716" y="2536417"/>
            <a:ext cx="123203" cy="113024"/>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12" name="Graphic 11" descr="Database with solid fill">
            <a:extLst>
              <a:ext uri="{FF2B5EF4-FFF2-40B4-BE49-F238E27FC236}">
                <a16:creationId xmlns:a16="http://schemas.microsoft.com/office/drawing/2014/main" id="{A491249B-C2A3-9098-9A3B-8D53D92F60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800" y="2905451"/>
            <a:ext cx="425316" cy="425316"/>
          </a:xfrm>
          <a:prstGeom prst="rect">
            <a:avLst/>
          </a:prstGeom>
        </p:spPr>
      </p:pic>
      <p:pic>
        <p:nvPicPr>
          <p:cNvPr id="13" name="Graphic 12" descr="Database with solid fill">
            <a:extLst>
              <a:ext uri="{FF2B5EF4-FFF2-40B4-BE49-F238E27FC236}">
                <a16:creationId xmlns:a16="http://schemas.microsoft.com/office/drawing/2014/main" id="{DDF5473D-026A-5712-7A9B-5F37CD9F7E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800" y="3449146"/>
            <a:ext cx="425316" cy="425316"/>
          </a:xfrm>
          <a:prstGeom prst="rect">
            <a:avLst/>
          </a:prstGeom>
        </p:spPr>
      </p:pic>
      <p:pic>
        <p:nvPicPr>
          <p:cNvPr id="14" name="Graphic 13" descr="Database with solid fill">
            <a:extLst>
              <a:ext uri="{FF2B5EF4-FFF2-40B4-BE49-F238E27FC236}">
                <a16:creationId xmlns:a16="http://schemas.microsoft.com/office/drawing/2014/main" id="{D7F1E5AE-C37F-3BE7-05AA-85F308F513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63429" y="1797316"/>
            <a:ext cx="544262" cy="544262"/>
          </a:xfrm>
          <a:prstGeom prst="rect">
            <a:avLst/>
          </a:prstGeom>
        </p:spPr>
      </p:pic>
      <p:pic>
        <p:nvPicPr>
          <p:cNvPr id="15" name="Graphic 14" descr="Database with solid fill">
            <a:extLst>
              <a:ext uri="{FF2B5EF4-FFF2-40B4-BE49-F238E27FC236}">
                <a16:creationId xmlns:a16="http://schemas.microsoft.com/office/drawing/2014/main" id="{6F3EEF1F-B1FB-852D-FB9F-A905A053382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7829" y="4476778"/>
            <a:ext cx="425316" cy="425316"/>
          </a:xfrm>
          <a:prstGeom prst="rect">
            <a:avLst/>
          </a:prstGeom>
        </p:spPr>
      </p:pic>
      <p:pic>
        <p:nvPicPr>
          <p:cNvPr id="17" name="Graphic 16" descr="Database with solid fill">
            <a:extLst>
              <a:ext uri="{FF2B5EF4-FFF2-40B4-BE49-F238E27FC236}">
                <a16:creationId xmlns:a16="http://schemas.microsoft.com/office/drawing/2014/main" id="{AAB5F4B8-9E52-DA14-2481-495A7EE160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800" y="3992841"/>
            <a:ext cx="425316" cy="425316"/>
          </a:xfrm>
          <a:prstGeom prst="rect">
            <a:avLst/>
          </a:prstGeom>
        </p:spPr>
      </p:pic>
      <p:pic>
        <p:nvPicPr>
          <p:cNvPr id="19" name="Graphic 18" descr="Database outline">
            <a:extLst>
              <a:ext uri="{FF2B5EF4-FFF2-40B4-BE49-F238E27FC236}">
                <a16:creationId xmlns:a16="http://schemas.microsoft.com/office/drawing/2014/main" id="{A815670D-FDBF-6C4B-AB91-A32CCA9B85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84444" y="5282771"/>
            <a:ext cx="540949" cy="540949"/>
          </a:xfrm>
          <a:prstGeom prst="rect">
            <a:avLst/>
          </a:prstGeom>
        </p:spPr>
      </p:pic>
      <p:pic>
        <p:nvPicPr>
          <p:cNvPr id="20" name="Graphic 19" descr="Database with solid fill">
            <a:extLst>
              <a:ext uri="{FF2B5EF4-FFF2-40B4-BE49-F238E27FC236}">
                <a16:creationId xmlns:a16="http://schemas.microsoft.com/office/drawing/2014/main" id="{254FE014-659B-0FA2-035C-9B49F95359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46287" y="5298312"/>
            <a:ext cx="544262" cy="544262"/>
          </a:xfrm>
          <a:prstGeom prst="rect">
            <a:avLst/>
          </a:prstGeom>
        </p:spPr>
      </p:pic>
      <p:pic>
        <p:nvPicPr>
          <p:cNvPr id="1028" name="Picture 4" descr="Outliers Icons - Download Free Vector Icons | Noun Project">
            <a:extLst>
              <a:ext uri="{FF2B5EF4-FFF2-40B4-BE49-F238E27FC236}">
                <a16:creationId xmlns:a16="http://schemas.microsoft.com/office/drawing/2014/main" id="{99152AD9-3D69-EF84-56F3-E99C726D2DC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1927" y="5280373"/>
            <a:ext cx="587265" cy="5872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BF4831-E15B-1028-E25A-CCCEAEF94637}"/>
              </a:ext>
            </a:extLst>
          </p:cNvPr>
          <p:cNvSpPr>
            <a:spLocks noChangeArrowheads="1"/>
          </p:cNvSpPr>
          <p:nvPr/>
        </p:nvSpPr>
        <p:spPr bwMode="auto">
          <a:xfrm>
            <a:off x="1295400" y="3429000"/>
            <a:ext cx="1371600" cy="434003"/>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Lab results</a:t>
            </a:r>
          </a:p>
        </p:txBody>
      </p:sp>
      <p:sp>
        <p:nvSpPr>
          <p:cNvPr id="3" name="Rectangle 2">
            <a:extLst>
              <a:ext uri="{FF2B5EF4-FFF2-40B4-BE49-F238E27FC236}">
                <a16:creationId xmlns:a16="http://schemas.microsoft.com/office/drawing/2014/main" id="{8B6C3ED7-BA53-584F-44D3-3D124CB7423E}"/>
              </a:ext>
            </a:extLst>
          </p:cNvPr>
          <p:cNvSpPr>
            <a:spLocks noChangeArrowheads="1"/>
          </p:cNvSpPr>
          <p:nvPr/>
        </p:nvSpPr>
        <p:spPr bwMode="auto">
          <a:xfrm>
            <a:off x="1295400" y="3962400"/>
            <a:ext cx="1371600" cy="414981"/>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Biomarkers</a:t>
            </a:r>
          </a:p>
        </p:txBody>
      </p:sp>
      <p:sp>
        <p:nvSpPr>
          <p:cNvPr id="4" name="Rectangle 3">
            <a:extLst>
              <a:ext uri="{FF2B5EF4-FFF2-40B4-BE49-F238E27FC236}">
                <a16:creationId xmlns:a16="http://schemas.microsoft.com/office/drawing/2014/main" id="{A7A99E9E-6BC4-4CB6-464A-9A0C7660DFED}"/>
              </a:ext>
            </a:extLst>
          </p:cNvPr>
          <p:cNvSpPr>
            <a:spLocks noChangeArrowheads="1"/>
          </p:cNvSpPr>
          <p:nvPr/>
        </p:nvSpPr>
        <p:spPr bwMode="auto">
          <a:xfrm>
            <a:off x="1295400" y="4508531"/>
            <a:ext cx="1371600" cy="520669"/>
          </a:xfrm>
          <a:prstGeom prst="rect">
            <a:avLst/>
          </a:prstGeom>
          <a:solidFill>
            <a:schemeClr val="bg1"/>
          </a:solidFill>
          <a:ln w="9525">
            <a:solidFill>
              <a:schemeClr val="bg2">
                <a:lumMod val="7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prstClr val="black"/>
                </a:solidFill>
                <a:effectLst/>
                <a:uLnTx/>
                <a:uFillTx/>
                <a:latin typeface="+mj-lt"/>
                <a:ea typeface="等线" panose="02010600030101010101" pitchFamily="2" charset="-122"/>
                <a:cs typeface="Calibri" panose="020F0502020204030204" pitchFamily="34" charset="0"/>
              </a:rPr>
              <a:t>Vital signs</a:t>
            </a:r>
          </a:p>
        </p:txBody>
      </p:sp>
    </p:spTree>
    <p:extLst>
      <p:ext uri="{BB962C8B-B14F-4D97-AF65-F5344CB8AC3E}">
        <p14:creationId xmlns:p14="http://schemas.microsoft.com/office/powerpoint/2010/main" val="32299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5EF8C9-98DA-7AF0-97E8-901F3C9D1F31}"/>
              </a:ext>
            </a:extLst>
          </p:cNvPr>
          <p:cNvSpPr>
            <a:spLocks noGrp="1"/>
          </p:cNvSpPr>
          <p:nvPr>
            <p:ph type="body" sz="quarter" idx="12"/>
          </p:nvPr>
        </p:nvSpPr>
        <p:spPr/>
        <p:txBody>
          <a:bodyPr/>
          <a:lstStyle/>
          <a:p>
            <a:r>
              <a:rPr lang="en-US" sz="2400" dirty="0">
                <a:solidFill>
                  <a:schemeClr val="tx1"/>
                </a:solidFill>
                <a:cs typeface="Arial" panose="020B0604020202020204" pitchFamily="34" charset="0"/>
              </a:rPr>
              <a:t>Understanding the data</a:t>
            </a:r>
            <a:endParaRPr lang="en-US" dirty="0">
              <a:solidFill>
                <a:schemeClr val="tx1"/>
              </a:solidFill>
            </a:endParaRPr>
          </a:p>
        </p:txBody>
      </p:sp>
      <p:pic>
        <p:nvPicPr>
          <p:cNvPr id="5" name="Picture 4">
            <a:extLst>
              <a:ext uri="{FF2B5EF4-FFF2-40B4-BE49-F238E27FC236}">
                <a16:creationId xmlns:a16="http://schemas.microsoft.com/office/drawing/2014/main" id="{B4D330FA-E008-AA1B-DAF4-B97BBE3B7A5F}"/>
              </a:ext>
            </a:extLst>
          </p:cNvPr>
          <p:cNvPicPr>
            <a:picLocks noChangeAspect="1"/>
          </p:cNvPicPr>
          <p:nvPr/>
        </p:nvPicPr>
        <p:blipFill>
          <a:blip r:embed="rId2"/>
          <a:stretch>
            <a:fillRect/>
          </a:stretch>
        </p:blipFill>
        <p:spPr>
          <a:xfrm>
            <a:off x="2057400" y="853062"/>
            <a:ext cx="9448800" cy="5616388"/>
          </a:xfrm>
          <a:prstGeom prst="rect">
            <a:avLst/>
          </a:prstGeom>
        </p:spPr>
      </p:pic>
    </p:spTree>
    <p:extLst>
      <p:ext uri="{BB962C8B-B14F-4D97-AF65-F5344CB8AC3E}">
        <p14:creationId xmlns:p14="http://schemas.microsoft.com/office/powerpoint/2010/main" val="380713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8E211CB-8EDD-5B95-13C1-99FE05996600}"/>
              </a:ext>
            </a:extLst>
          </p:cNvPr>
          <p:cNvSpPr>
            <a:spLocks/>
          </p:cNvSpPr>
          <p:nvPr/>
        </p:nvSpPr>
        <p:spPr bwMode="auto">
          <a:xfrm>
            <a:off x="7098535" y="1295400"/>
            <a:ext cx="4800600" cy="3899229"/>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R="0" lvl="0" defTabSz="914400" eaLnBrk="1" fontAlgn="base" latinLnBrk="0" hangingPunct="1">
              <a:lnSpc>
                <a:spcPct val="100000"/>
              </a:lnSpc>
              <a:spcBef>
                <a:spcPct val="100000"/>
              </a:spcBef>
              <a:spcAft>
                <a:spcPct val="0"/>
              </a:spcAft>
              <a:buClrTx/>
              <a:buSzTx/>
              <a:tabLst/>
              <a:defRPr/>
            </a:pPr>
            <a:r>
              <a:rPr lang="en-US" sz="1800" kern="0" dirty="0">
                <a:solidFill>
                  <a:srgbClr val="800000"/>
                </a:solidFill>
                <a:latin typeface="Segoe UI Semilight"/>
                <a:cs typeface="+mn-cs"/>
              </a:rPr>
              <a:t> </a:t>
            </a:r>
            <a:endParaRPr kumimoji="0" lang="en-US" sz="1800" b="0" i="0" u="none" strike="noStrike" kern="0" cap="none" spc="0" normalizeH="0" baseline="0" noProof="0" dirty="0">
              <a:ln>
                <a:noFill/>
              </a:ln>
              <a:solidFill>
                <a:srgbClr val="800000"/>
              </a:solidFill>
              <a:effectLst/>
              <a:uLnTx/>
              <a:uFillTx/>
              <a:latin typeface="Segoe UI Semilight"/>
              <a:ea typeface="+mn-ea"/>
              <a:cs typeface="+mn-cs"/>
            </a:endParaRPr>
          </a:p>
        </p:txBody>
      </p:sp>
      <p:sp>
        <p:nvSpPr>
          <p:cNvPr id="15" name="Rectangle 1">
            <a:extLst>
              <a:ext uri="{FF2B5EF4-FFF2-40B4-BE49-F238E27FC236}">
                <a16:creationId xmlns:a16="http://schemas.microsoft.com/office/drawing/2014/main" id="{8F5BE7DD-05F5-B0FA-F7A5-26CF480B7DCC}"/>
              </a:ext>
            </a:extLst>
          </p:cNvPr>
          <p:cNvSpPr>
            <a:spLocks noChangeArrowheads="1"/>
          </p:cNvSpPr>
          <p:nvPr/>
        </p:nvSpPr>
        <p:spPr bwMode="auto">
          <a:xfrm>
            <a:off x="8698734" y="1377014"/>
            <a:ext cx="1816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r>
              <a:rPr kumimoji="0" lang="en-US" altLang="en-US" sz="2400" b="1" i="0" u="none" strike="noStrike" cap="none" normalizeH="0" baseline="0" dirty="0">
                <a:ln>
                  <a:noFill/>
                </a:ln>
                <a:solidFill>
                  <a:srgbClr val="000000"/>
                </a:solidFill>
                <a:effectLst/>
                <a:latin typeface="+mj-lt"/>
                <a:cs typeface="Times New Roman" panose="02020603050405020304" pitchFamily="18" charset="0"/>
              </a:rPr>
              <a:t> </a:t>
            </a:r>
            <a:r>
              <a:rPr kumimoji="0" lang="en-US" sz="2400" b="1" i="0" u="none" strike="noStrike" kern="0" cap="none" spc="0" normalizeH="0" baseline="0" noProof="0" dirty="0">
                <a:ln>
                  <a:noFill/>
                </a:ln>
                <a:solidFill>
                  <a:srgbClr val="800000"/>
                </a:solidFill>
                <a:effectLst/>
                <a:uLnTx/>
                <a:uFillTx/>
                <a:latin typeface="+mj-lt"/>
                <a:ea typeface="+mn-ea"/>
                <a:cs typeface="+mn-cs"/>
              </a:rPr>
              <a:t>INSIGHTS</a:t>
            </a:r>
            <a:endParaRPr kumimoji="0" lang="en-US" altLang="en-US" sz="2400" b="1" i="0" u="none" strike="noStrike" cap="none" normalizeH="0" baseline="0" dirty="0">
              <a:ln>
                <a:noFill/>
              </a:ln>
              <a:solidFill>
                <a:schemeClr val="tx1"/>
              </a:solidFill>
              <a:effectLst/>
              <a:latin typeface="+mj-lt"/>
            </a:endParaRPr>
          </a:p>
        </p:txBody>
      </p:sp>
      <p:sp>
        <p:nvSpPr>
          <p:cNvPr id="8" name="TextBox 7">
            <a:extLst>
              <a:ext uri="{FF2B5EF4-FFF2-40B4-BE49-F238E27FC236}">
                <a16:creationId xmlns:a16="http://schemas.microsoft.com/office/drawing/2014/main" id="{4D944BE7-0748-35D4-FE40-3CB7F3F049A8}"/>
              </a:ext>
            </a:extLst>
          </p:cNvPr>
          <p:cNvSpPr txBox="1"/>
          <p:nvPr/>
        </p:nvSpPr>
        <p:spPr>
          <a:xfrm>
            <a:off x="8309521" y="1929104"/>
            <a:ext cx="2685351" cy="674031"/>
          </a:xfrm>
          <a:prstGeom prst="rect">
            <a:avLst/>
          </a:prstGeom>
          <a:noFill/>
        </p:spPr>
        <p:txBody>
          <a:bodyPr wrap="none" rtlCol="0">
            <a:spAutoFit/>
          </a:bodyPr>
          <a:lstStyle/>
          <a:p>
            <a:r>
              <a:rPr lang="en-US" sz="1800" dirty="0">
                <a:solidFill>
                  <a:srgbClr val="000000"/>
                </a:solidFill>
                <a:latin typeface="+mj-lt"/>
              </a:rPr>
              <a:t>There are outliers in age</a:t>
            </a:r>
          </a:p>
          <a:p>
            <a:pPr marL="285750" indent="-285750">
              <a:buFont typeface="Arial" panose="020B0604020202020204" pitchFamily="34" charset="0"/>
              <a:buChar char="•"/>
            </a:pPr>
            <a:endParaRPr lang="en-US" sz="1800" dirty="0">
              <a:latin typeface="+mj-lt"/>
            </a:endParaRPr>
          </a:p>
        </p:txBody>
      </p:sp>
      <p:graphicFrame>
        <p:nvGraphicFramePr>
          <p:cNvPr id="9" name="Table 8">
            <a:extLst>
              <a:ext uri="{FF2B5EF4-FFF2-40B4-BE49-F238E27FC236}">
                <a16:creationId xmlns:a16="http://schemas.microsoft.com/office/drawing/2014/main" id="{4C2C23A2-9C27-EBC7-8137-25F08CC3F0E8}"/>
              </a:ext>
            </a:extLst>
          </p:cNvPr>
          <p:cNvGraphicFramePr>
            <a:graphicFrameLocks noGrp="1"/>
          </p:cNvGraphicFramePr>
          <p:nvPr/>
        </p:nvGraphicFramePr>
        <p:xfrm>
          <a:off x="7098536" y="2603135"/>
          <a:ext cx="4800600" cy="2673107"/>
        </p:xfrm>
        <a:graphic>
          <a:graphicData uri="http://schemas.openxmlformats.org/drawingml/2006/table">
            <a:tbl>
              <a:tblPr/>
              <a:tblGrid>
                <a:gridCol w="2966254">
                  <a:extLst>
                    <a:ext uri="{9D8B030D-6E8A-4147-A177-3AD203B41FA5}">
                      <a16:colId xmlns:a16="http://schemas.microsoft.com/office/drawing/2014/main" val="1920190402"/>
                    </a:ext>
                  </a:extLst>
                </a:gridCol>
                <a:gridCol w="1834346">
                  <a:extLst>
                    <a:ext uri="{9D8B030D-6E8A-4147-A177-3AD203B41FA5}">
                      <a16:colId xmlns:a16="http://schemas.microsoft.com/office/drawing/2014/main" val="2597918014"/>
                    </a:ext>
                  </a:extLst>
                </a:gridCol>
              </a:tblGrid>
              <a:tr h="576251">
                <a:tc>
                  <a:txBody>
                    <a:bodyPr/>
                    <a:lstStyle/>
                    <a:p>
                      <a:pPr algn="l" fontAlgn="base"/>
                      <a:r>
                        <a:rPr lang="en-US" sz="1800" b="1" i="0" dirty="0">
                          <a:solidFill>
                            <a:srgbClr val="FFFFFF"/>
                          </a:solidFill>
                          <a:effectLst/>
                          <a:latin typeface="+mj-lt"/>
                          <a:cs typeface="Arial" panose="020B0604020202020204" pitchFamily="34" charset="0"/>
                        </a:rPr>
                        <a:t>Feature​</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6085" cap="flat" cmpd="sng" algn="ctr">
                      <a:solidFill>
                        <a:srgbClr val="FFFFFF"/>
                      </a:solidFill>
                      <a:prstDash val="solid"/>
                      <a:round/>
                      <a:headEnd type="none" w="med" len="med"/>
                      <a:tailEnd type="none" w="med" len="med"/>
                    </a:lnB>
                    <a:solidFill>
                      <a:srgbClr val="800000"/>
                    </a:solidFill>
                  </a:tcPr>
                </a:tc>
                <a:tc>
                  <a:txBody>
                    <a:bodyPr/>
                    <a:lstStyle/>
                    <a:p>
                      <a:pPr algn="l" fontAlgn="base"/>
                      <a:r>
                        <a:rPr lang="en-US" sz="1800" b="1" i="0" dirty="0" err="1">
                          <a:solidFill>
                            <a:srgbClr val="FFFFFF"/>
                          </a:solidFill>
                          <a:effectLst/>
                          <a:latin typeface="+mj-lt"/>
                          <a:cs typeface="Arial" panose="020B0604020202020204" pitchFamily="34" charset="0"/>
                        </a:rPr>
                        <a:t>Age_idx</a:t>
                      </a:r>
                      <a:endParaRPr lang="en-US" sz="1800" b="1" i="0" dirty="0">
                        <a:solidFill>
                          <a:srgbClr val="FFFFFF"/>
                        </a:solidFill>
                        <a:effectLst/>
                        <a:latin typeface="+mj-lt"/>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6085" cap="flat" cmpd="sng" algn="ctr">
                      <a:solidFill>
                        <a:srgbClr val="FFFFFF"/>
                      </a:solidFill>
                      <a:prstDash val="solid"/>
                      <a:round/>
                      <a:headEnd type="none" w="med" len="med"/>
                      <a:tailEnd type="none" w="med" len="med"/>
                    </a:lnB>
                    <a:solidFill>
                      <a:srgbClr val="800000"/>
                    </a:solidFill>
                  </a:tcPr>
                </a:tc>
                <a:extLst>
                  <a:ext uri="{0D108BD9-81ED-4DB2-BD59-A6C34878D82A}">
                    <a16:rowId xmlns:a16="http://schemas.microsoft.com/office/drawing/2014/main" val="4258582557"/>
                  </a:ext>
                </a:extLst>
              </a:tr>
              <a:tr h="426331">
                <a:tc>
                  <a:txBody>
                    <a:bodyPr/>
                    <a:lstStyle/>
                    <a:p>
                      <a:pPr algn="l" fontAlgn="base"/>
                      <a:r>
                        <a:rPr lang="en-US" sz="1800" b="0" i="0" dirty="0">
                          <a:solidFill>
                            <a:srgbClr val="000000"/>
                          </a:solidFill>
                          <a:effectLst/>
                          <a:latin typeface="+mj-lt"/>
                          <a:cs typeface="Arial" panose="020B0604020202020204" pitchFamily="34" charset="0"/>
                        </a:rPr>
                        <a:t>No. of Outliers</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608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l" fontAlgn="ctr"/>
                      <a:r>
                        <a:rPr lang="en-US" sz="1800" dirty="0">
                          <a:solidFill>
                            <a:srgbClr val="000000"/>
                          </a:solidFill>
                          <a:effectLst/>
                          <a:latin typeface="+mj-lt"/>
                          <a:cs typeface="Arial" panose="020B0604020202020204" pitchFamily="34" charset="0"/>
                        </a:rPr>
                        <a:t>48</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608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extLst>
                  <a:ext uri="{0D108BD9-81ED-4DB2-BD59-A6C34878D82A}">
                    <a16:rowId xmlns:a16="http://schemas.microsoft.com/office/drawing/2014/main" val="2459537753"/>
                  </a:ext>
                </a:extLst>
              </a:tr>
              <a:tr h="426331">
                <a:tc>
                  <a:txBody>
                    <a:bodyPr/>
                    <a:lstStyle/>
                    <a:p>
                      <a:pPr algn="l" fontAlgn="base"/>
                      <a:r>
                        <a:rPr lang="en-US" sz="1800" b="0" i="0" dirty="0">
                          <a:solidFill>
                            <a:srgbClr val="000000"/>
                          </a:solidFill>
                          <a:effectLst/>
                          <a:latin typeface="+mj-lt"/>
                          <a:cs typeface="Arial" panose="020B0604020202020204" pitchFamily="34" charset="0"/>
                        </a:rPr>
                        <a:t>Maximum</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l" fontAlgn="ctr"/>
                      <a:r>
                        <a:rPr lang="en-US" sz="1800" dirty="0">
                          <a:solidFill>
                            <a:srgbClr val="000000"/>
                          </a:solidFill>
                          <a:effectLst/>
                          <a:latin typeface="+mj-lt"/>
                          <a:cs typeface="Arial" panose="020B0604020202020204" pitchFamily="34" charset="0"/>
                        </a:rPr>
                        <a:t>95</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extLst>
                  <a:ext uri="{0D108BD9-81ED-4DB2-BD59-A6C34878D82A}">
                    <a16:rowId xmlns:a16="http://schemas.microsoft.com/office/drawing/2014/main" val="2347447645"/>
                  </a:ext>
                </a:extLst>
              </a:tr>
              <a:tr h="498115">
                <a:tc>
                  <a:txBody>
                    <a:bodyPr/>
                    <a:lstStyle/>
                    <a:p>
                      <a:pPr algn="l" fontAlgn="base"/>
                      <a:r>
                        <a:rPr lang="en-US" sz="1800" b="0" i="0" dirty="0">
                          <a:solidFill>
                            <a:srgbClr val="181818"/>
                          </a:solidFill>
                          <a:effectLst/>
                          <a:latin typeface="+mj-lt"/>
                        </a:rPr>
                        <a:t>Minimum</a:t>
                      </a:r>
                      <a:r>
                        <a:rPr lang="en-US" sz="1800" b="0" i="0" dirty="0">
                          <a:solidFill>
                            <a:srgbClr val="800000"/>
                          </a:solidFill>
                          <a:effectLst/>
                          <a:latin typeface="+mj-lt"/>
                        </a:rPr>
                        <a:t>​</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l" fontAlgn="base"/>
                      <a:r>
                        <a:rPr lang="en-US" sz="1800" b="0" i="0" dirty="0">
                          <a:solidFill>
                            <a:srgbClr val="181818"/>
                          </a:solidFill>
                          <a:effectLst/>
                          <a:latin typeface="+mj-lt"/>
                        </a:rPr>
                        <a:t>25</a:t>
                      </a:r>
                      <a:endParaRPr lang="en-US" sz="1800" b="0" i="0" dirty="0">
                        <a:solidFill>
                          <a:srgbClr val="800000"/>
                        </a:solidFill>
                        <a:effectLst/>
                        <a:latin typeface="+mj-lt"/>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extLst>
                  <a:ext uri="{0D108BD9-81ED-4DB2-BD59-A6C34878D82A}">
                    <a16:rowId xmlns:a16="http://schemas.microsoft.com/office/drawing/2014/main" val="584655770"/>
                  </a:ext>
                </a:extLst>
              </a:tr>
              <a:tr h="746079">
                <a:tc>
                  <a:txBody>
                    <a:bodyPr/>
                    <a:lstStyle/>
                    <a:p>
                      <a:pPr algn="l" fontAlgn="base"/>
                      <a:r>
                        <a:rPr lang="en-US" sz="1800" dirty="0">
                          <a:solidFill>
                            <a:srgbClr val="000000"/>
                          </a:solidFill>
                          <a:latin typeface="+mj-lt"/>
                          <a:cs typeface="Arial" panose="020B0604020202020204" pitchFamily="34" charset="0"/>
                        </a:rPr>
                        <a:t>Median(Middle value of the dataset)</a:t>
                      </a:r>
                      <a:endParaRPr lang="en-US" sz="1800" b="0" i="0" dirty="0">
                        <a:solidFill>
                          <a:srgbClr val="000000"/>
                        </a:solidFill>
                        <a:effectLst/>
                        <a:latin typeface="+mj-lt"/>
                        <a:cs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l" fontAlgn="base"/>
                      <a:r>
                        <a:rPr lang="en-US" sz="1800" b="0" i="0" dirty="0">
                          <a:solidFill>
                            <a:srgbClr val="000000"/>
                          </a:solidFill>
                          <a:effectLst/>
                          <a:latin typeface="+mj-lt"/>
                          <a:cs typeface="Arial" panose="020B0604020202020204" pitchFamily="34" charset="0"/>
                        </a:rPr>
                        <a:t>68</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extLst>
                  <a:ext uri="{0D108BD9-81ED-4DB2-BD59-A6C34878D82A}">
                    <a16:rowId xmlns:a16="http://schemas.microsoft.com/office/drawing/2014/main" val="2930704211"/>
                  </a:ext>
                </a:extLst>
              </a:tr>
            </a:tbl>
          </a:graphicData>
        </a:graphic>
      </p:graphicFrame>
      <p:sp>
        <p:nvSpPr>
          <p:cNvPr id="12" name="Title 2">
            <a:extLst>
              <a:ext uri="{FF2B5EF4-FFF2-40B4-BE49-F238E27FC236}">
                <a16:creationId xmlns:a16="http://schemas.microsoft.com/office/drawing/2014/main" id="{22C663A9-E739-B0B3-6750-FF57AB865C6B}"/>
              </a:ext>
            </a:extLst>
          </p:cNvPr>
          <p:cNvSpPr txBox="1">
            <a:spLocks/>
          </p:cNvSpPr>
          <p:nvPr/>
        </p:nvSpPr>
        <p:spPr>
          <a:xfrm>
            <a:off x="194542" y="304800"/>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lang="en-GB" sz="2200" dirty="0">
                <a:latin typeface="+mj-lt"/>
                <a:cs typeface="Calibri" panose="020F0502020204030204" pitchFamily="34" charset="0"/>
              </a:rPr>
              <a:t>EDA</a:t>
            </a:r>
            <a:r>
              <a:rPr kumimoji="0" lang="en-GB" sz="2200" b="1" i="0" u="none" strike="noStrike" kern="1200" cap="none" spc="0" normalizeH="0" baseline="0" noProof="0" dirty="0">
                <a:ln>
                  <a:noFill/>
                </a:ln>
                <a:effectLst/>
                <a:uLnTx/>
                <a:uFillTx/>
                <a:latin typeface="+mj-lt"/>
                <a:cs typeface="Calibri" panose="020F0502020204030204" pitchFamily="34" charset="0"/>
              </a:rPr>
              <a:t> | </a:t>
            </a:r>
            <a:r>
              <a:rPr lang="en-GB" sz="2200" dirty="0">
                <a:latin typeface="+mj-lt"/>
                <a:cs typeface="Calibri" panose="020F0502020204030204" pitchFamily="34" charset="0"/>
              </a:rPr>
              <a:t>Outlier Detection</a:t>
            </a: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pic>
        <p:nvPicPr>
          <p:cNvPr id="6" name="Picture 5">
            <a:extLst>
              <a:ext uri="{FF2B5EF4-FFF2-40B4-BE49-F238E27FC236}">
                <a16:creationId xmlns:a16="http://schemas.microsoft.com/office/drawing/2014/main" id="{5E887458-774C-A161-3292-4DE7DD15BC2D}"/>
              </a:ext>
            </a:extLst>
          </p:cNvPr>
          <p:cNvPicPr>
            <a:picLocks noChangeAspect="1"/>
          </p:cNvPicPr>
          <p:nvPr/>
        </p:nvPicPr>
        <p:blipFill>
          <a:blip r:embed="rId2"/>
          <a:stretch>
            <a:fillRect/>
          </a:stretch>
        </p:blipFill>
        <p:spPr>
          <a:xfrm>
            <a:off x="609600" y="1065280"/>
            <a:ext cx="5584672" cy="4573520"/>
          </a:xfrm>
          <a:prstGeom prst="rect">
            <a:avLst/>
          </a:prstGeom>
        </p:spPr>
      </p:pic>
    </p:spTree>
    <p:extLst>
      <p:ext uri="{BB962C8B-B14F-4D97-AF65-F5344CB8AC3E}">
        <p14:creationId xmlns:p14="http://schemas.microsoft.com/office/powerpoint/2010/main" val="401017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a:extLst>
              <a:ext uri="{FF2B5EF4-FFF2-40B4-BE49-F238E27FC236}">
                <a16:creationId xmlns:a16="http://schemas.microsoft.com/office/drawing/2014/main" id="{8F5BE7DD-05F5-B0FA-F7A5-26CF480B7DCC}"/>
              </a:ext>
            </a:extLst>
          </p:cNvPr>
          <p:cNvSpPr>
            <a:spLocks noChangeArrowheads="1"/>
          </p:cNvSpPr>
          <p:nvPr/>
        </p:nvSpPr>
        <p:spPr bwMode="auto">
          <a:xfrm>
            <a:off x="9749582" y="2610534"/>
            <a:ext cx="2823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16" name="Rectangle 15">
            <a:extLst>
              <a:ext uri="{FF2B5EF4-FFF2-40B4-BE49-F238E27FC236}">
                <a16:creationId xmlns:a16="http://schemas.microsoft.com/office/drawing/2014/main" id="{F8E211CB-8EDD-5B95-13C1-99FE05996600}"/>
              </a:ext>
            </a:extLst>
          </p:cNvPr>
          <p:cNvSpPr>
            <a:spLocks/>
          </p:cNvSpPr>
          <p:nvPr/>
        </p:nvSpPr>
        <p:spPr bwMode="auto">
          <a:xfrm>
            <a:off x="381000" y="3962400"/>
            <a:ext cx="11430000" cy="2231646"/>
          </a:xfrm>
          <a:prstGeom prst="rect">
            <a:avLst/>
          </a:prstGeom>
          <a:solidFill>
            <a:srgbClr val="E2E1C3"/>
          </a:solidFill>
          <a:ln w="25400" cap="flat" cmpd="sng" algn="ctr">
            <a:noFill/>
            <a:prstDash val="soli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45720" tIns="45720" rIns="45720" bIns="45720" numCol="1" rtlCol="0" anchor="ctr"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pPr marL="0" marR="0" lvl="0" indent="0" defTabSz="914400" eaLnBrk="1" fontAlgn="base" latinLnBrk="0" hangingPunct="1">
              <a:lnSpc>
                <a:spcPct val="100000"/>
              </a:lnSpc>
              <a:spcBef>
                <a:spcPts val="1500"/>
              </a:spcBef>
              <a:spcAft>
                <a:spcPct val="0"/>
              </a:spcAft>
              <a:buClrTx/>
              <a:buSzTx/>
              <a:buFontTx/>
              <a:buNone/>
              <a:tabLst/>
              <a:defRPr/>
            </a:pPr>
            <a:r>
              <a:rPr kumimoji="0" lang="en-US" sz="1800" b="1" i="0" u="none" strike="noStrike" kern="0" cap="none" spc="0" normalizeH="0" baseline="0" noProof="0" dirty="0">
                <a:ln>
                  <a:noFill/>
                </a:ln>
                <a:solidFill>
                  <a:srgbClr val="001900"/>
                </a:solidFill>
                <a:effectLst/>
                <a:uLnTx/>
                <a:uFillTx/>
                <a:latin typeface="+mj-lt"/>
                <a:cs typeface="Arial" panose="020B0604020202020204" pitchFamily="34" charset="0"/>
              </a:rPr>
              <a:t>Insights</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The data shows that the majority of patients fall within the 60-80 age group,  indicating a concentration in this range. </a:t>
            </a: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endParaRPr lang="en-US" sz="1600" kern="0" dirty="0">
              <a:solidFill>
                <a:srgbClr val="001900"/>
              </a:solidFill>
              <a:latin typeface="+mj-lt"/>
              <a:cs typeface="Arial" panose="020B0604020202020204" pitchFamily="34" charset="0"/>
            </a:endParaRPr>
          </a:p>
          <a:p>
            <a:pPr marL="285750" marR="0" lvl="0" indent="-285750" algn="l" defTabSz="914400" eaLnBrk="1" fontAlgn="base" latinLnBrk="0" hangingPunct="1">
              <a:lnSpc>
                <a:spcPct val="100000"/>
              </a:lnSpc>
              <a:spcBef>
                <a:spcPts val="1500"/>
              </a:spcBef>
              <a:spcAft>
                <a:spcPct val="0"/>
              </a:spcAft>
              <a:buClrTx/>
              <a:buSzTx/>
              <a:buFont typeface="Wingdings" panose="05000000000000000000" pitchFamily="2" charset="2"/>
              <a:buChar char="Ø"/>
              <a:tabLst/>
              <a:defRPr/>
            </a:pPr>
            <a:r>
              <a:rPr lang="en-US" sz="1600" kern="0" dirty="0">
                <a:solidFill>
                  <a:srgbClr val="001900"/>
                </a:solidFill>
                <a:latin typeface="+mj-lt"/>
                <a:cs typeface="Arial" panose="020B0604020202020204" pitchFamily="34" charset="0"/>
              </a:rPr>
              <a:t>The age distribution is slightly left-skewed, with a skewness value of -0.502.</a:t>
            </a:r>
            <a:endParaRPr kumimoji="0" lang="en-US" sz="1600" i="0" u="none" strike="noStrike" kern="0" cap="none" spc="0" normalizeH="0" baseline="0" noProof="0" dirty="0">
              <a:ln>
                <a:noFill/>
              </a:ln>
              <a:solidFill>
                <a:srgbClr val="800000"/>
              </a:solidFill>
              <a:effectLst/>
              <a:uLnTx/>
              <a:uFillTx/>
              <a:latin typeface="+mj-lt"/>
              <a:cs typeface="+mn-cs"/>
            </a:endParaRPr>
          </a:p>
        </p:txBody>
      </p:sp>
      <p:sp>
        <p:nvSpPr>
          <p:cNvPr id="8" name="Title 2">
            <a:extLst>
              <a:ext uri="{FF2B5EF4-FFF2-40B4-BE49-F238E27FC236}">
                <a16:creationId xmlns:a16="http://schemas.microsoft.com/office/drawing/2014/main" id="{ACE73AD0-9744-FD9C-C8B3-0E4B82C0E2F5}"/>
              </a:ext>
            </a:extLst>
          </p:cNvPr>
          <p:cNvSpPr txBox="1">
            <a:spLocks/>
          </p:cNvSpPr>
          <p:nvPr/>
        </p:nvSpPr>
        <p:spPr>
          <a:xfrm>
            <a:off x="179853" y="76200"/>
            <a:ext cx="10257573" cy="430887"/>
          </a:xfrm>
          <a:prstGeom prst="rect">
            <a:avLst/>
          </a:prstGeom>
          <a:noFill/>
        </p:spPr>
        <p:txBody>
          <a:bodyPr wrap="square" rtlCol="0" anchor="ctr">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800000"/>
                </a:solidFill>
                <a:effectLst/>
                <a:uLnTx/>
                <a:uFillTx/>
                <a:latin typeface="Calibri" panose="020F0502020204030204"/>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r>
              <a:rPr lang="en-GB" sz="2200" dirty="0">
                <a:latin typeface="+mj-lt"/>
                <a:cs typeface="Calibri" panose="020F0502020204030204" pitchFamily="34" charset="0"/>
              </a:rPr>
              <a:t>EDA</a:t>
            </a:r>
            <a:r>
              <a:rPr kumimoji="0" lang="en-GB" sz="2200" b="1" i="0" u="none" strike="noStrike" kern="1200" cap="none" spc="0" normalizeH="0" baseline="0" noProof="0" dirty="0">
                <a:ln>
                  <a:noFill/>
                </a:ln>
                <a:effectLst/>
                <a:uLnTx/>
                <a:uFillTx/>
                <a:latin typeface="+mj-lt"/>
                <a:cs typeface="Calibri" panose="020F0502020204030204" pitchFamily="34" charset="0"/>
              </a:rPr>
              <a:t> | Univariate Analysis</a:t>
            </a:r>
            <a:endParaRPr kumimoji="0" lang="en-US" sz="2200" b="1" i="0" u="none" strike="noStrike" kern="1200" cap="none" spc="0" normalizeH="0" baseline="0" noProof="0" dirty="0">
              <a:ln>
                <a:noFill/>
              </a:ln>
              <a:effectLst/>
              <a:uLnTx/>
              <a:uFillTx/>
              <a:latin typeface="+mj-lt"/>
              <a:cs typeface="Calibri" panose="020F0502020204030204" pitchFamily="34" charset="0"/>
            </a:endParaRPr>
          </a:p>
        </p:txBody>
      </p:sp>
      <p:graphicFrame>
        <p:nvGraphicFramePr>
          <p:cNvPr id="9" name="Table 8">
            <a:extLst>
              <a:ext uri="{FF2B5EF4-FFF2-40B4-BE49-F238E27FC236}">
                <a16:creationId xmlns:a16="http://schemas.microsoft.com/office/drawing/2014/main" id="{7DEDB84D-E4DE-0CEB-19AF-A95CB602FCC0}"/>
              </a:ext>
            </a:extLst>
          </p:cNvPr>
          <p:cNvGraphicFramePr>
            <a:graphicFrameLocks noGrp="1"/>
          </p:cNvGraphicFramePr>
          <p:nvPr/>
        </p:nvGraphicFramePr>
        <p:xfrm>
          <a:off x="1045457" y="786293"/>
          <a:ext cx="4355598" cy="2261707"/>
        </p:xfrm>
        <a:graphic>
          <a:graphicData uri="http://schemas.openxmlformats.org/drawingml/2006/table">
            <a:tbl>
              <a:tblPr/>
              <a:tblGrid>
                <a:gridCol w="1451866">
                  <a:extLst>
                    <a:ext uri="{9D8B030D-6E8A-4147-A177-3AD203B41FA5}">
                      <a16:colId xmlns:a16="http://schemas.microsoft.com/office/drawing/2014/main" val="1920190402"/>
                    </a:ext>
                  </a:extLst>
                </a:gridCol>
                <a:gridCol w="1451866">
                  <a:extLst>
                    <a:ext uri="{9D8B030D-6E8A-4147-A177-3AD203B41FA5}">
                      <a16:colId xmlns:a16="http://schemas.microsoft.com/office/drawing/2014/main" val="2597918014"/>
                    </a:ext>
                  </a:extLst>
                </a:gridCol>
                <a:gridCol w="1451866">
                  <a:extLst>
                    <a:ext uri="{9D8B030D-6E8A-4147-A177-3AD203B41FA5}">
                      <a16:colId xmlns:a16="http://schemas.microsoft.com/office/drawing/2014/main" val="266625663"/>
                    </a:ext>
                  </a:extLst>
                </a:gridCol>
              </a:tblGrid>
              <a:tr h="948204">
                <a:tc>
                  <a:txBody>
                    <a:bodyPr/>
                    <a:lstStyle/>
                    <a:p>
                      <a:pPr algn="ctr" fontAlgn="base"/>
                      <a:r>
                        <a:rPr lang="en-US" sz="1800" b="1" i="0" dirty="0">
                          <a:solidFill>
                            <a:srgbClr val="FFFFFF"/>
                          </a:solidFill>
                          <a:effectLst/>
                          <a:latin typeface="+mj-lt"/>
                          <a:cs typeface="Arial" panose="020B0604020202020204" pitchFamily="34" charset="0"/>
                        </a:rPr>
                        <a:t>Mean</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6085" cap="flat" cmpd="sng" algn="ctr">
                      <a:solidFill>
                        <a:srgbClr val="FFFFFF"/>
                      </a:solidFill>
                      <a:prstDash val="solid"/>
                      <a:round/>
                      <a:headEnd type="none" w="med" len="med"/>
                      <a:tailEnd type="none" w="med" len="med"/>
                    </a:lnB>
                    <a:solidFill>
                      <a:srgbClr val="800000"/>
                    </a:solidFill>
                  </a:tcPr>
                </a:tc>
                <a:tc>
                  <a:txBody>
                    <a:bodyPr/>
                    <a:lstStyle/>
                    <a:p>
                      <a:pPr algn="ctr" fontAlgn="base"/>
                      <a:r>
                        <a:rPr lang="en-US" sz="1800" b="1" i="0" dirty="0">
                          <a:solidFill>
                            <a:srgbClr val="FFFFFF"/>
                          </a:solidFill>
                          <a:effectLst/>
                          <a:latin typeface="+mj-lt"/>
                          <a:cs typeface="Arial" panose="020B0604020202020204" pitchFamily="34" charset="0"/>
                        </a:rPr>
                        <a:t>Median</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6085" cap="flat" cmpd="sng" algn="ctr">
                      <a:solidFill>
                        <a:srgbClr val="FFFFFF"/>
                      </a:solidFill>
                      <a:prstDash val="solid"/>
                      <a:round/>
                      <a:headEnd type="none" w="med" len="med"/>
                      <a:tailEnd type="none" w="med" len="med"/>
                    </a:lnB>
                    <a:solidFill>
                      <a:srgbClr val="800000"/>
                    </a:solidFill>
                  </a:tcPr>
                </a:tc>
                <a:tc>
                  <a:txBody>
                    <a:bodyPr/>
                    <a:lstStyle/>
                    <a:p>
                      <a:pPr algn="ctr" fontAlgn="base"/>
                      <a:r>
                        <a:rPr lang="en-US" sz="1800" b="1" i="0" dirty="0">
                          <a:solidFill>
                            <a:srgbClr val="FFFFFF"/>
                          </a:solidFill>
                          <a:effectLst/>
                          <a:latin typeface="+mj-lt"/>
                          <a:cs typeface="Arial" panose="020B0604020202020204" pitchFamily="34" charset="0"/>
                        </a:rPr>
                        <a:t>Mode</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6085" cap="flat" cmpd="sng" algn="ctr">
                      <a:solidFill>
                        <a:srgbClr val="FFFFFF"/>
                      </a:solidFill>
                      <a:prstDash val="solid"/>
                      <a:round/>
                      <a:headEnd type="none" w="med" len="med"/>
                      <a:tailEnd type="none" w="med" len="med"/>
                    </a:lnB>
                    <a:solidFill>
                      <a:srgbClr val="800000"/>
                    </a:solidFill>
                  </a:tcPr>
                </a:tc>
                <a:extLst>
                  <a:ext uri="{0D108BD9-81ED-4DB2-BD59-A6C34878D82A}">
                    <a16:rowId xmlns:a16="http://schemas.microsoft.com/office/drawing/2014/main" val="4258582557"/>
                  </a:ext>
                </a:extLst>
              </a:tr>
              <a:tr h="1313503">
                <a:tc>
                  <a:txBody>
                    <a:bodyPr/>
                    <a:lstStyle/>
                    <a:p>
                      <a:pPr algn="ctr" fontAlgn="base"/>
                      <a:r>
                        <a:rPr lang="en-US" sz="1800" b="1" i="0" dirty="0">
                          <a:solidFill>
                            <a:schemeClr val="tx1">
                              <a:lumMod val="50000"/>
                            </a:schemeClr>
                          </a:solidFill>
                          <a:effectLst/>
                          <a:latin typeface="+mj-lt"/>
                          <a:cs typeface="Arial" panose="020B0604020202020204" pitchFamily="34" charset="0"/>
                        </a:rPr>
                        <a:t>66.72</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608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ctr" fontAlgn="ctr"/>
                      <a:r>
                        <a:rPr lang="en-US" sz="1800" b="1" dirty="0">
                          <a:solidFill>
                            <a:srgbClr val="000000"/>
                          </a:solidFill>
                          <a:effectLst/>
                          <a:latin typeface="+mj-lt"/>
                          <a:cs typeface="Arial" panose="020B0604020202020204" pitchFamily="34" charset="0"/>
                        </a:rPr>
                        <a:t>68</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608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tc>
                  <a:txBody>
                    <a:bodyPr/>
                    <a:lstStyle/>
                    <a:p>
                      <a:pPr algn="ctr" fontAlgn="ctr"/>
                      <a:r>
                        <a:rPr lang="en-US" sz="1800" b="1" dirty="0">
                          <a:solidFill>
                            <a:srgbClr val="000000"/>
                          </a:solidFill>
                          <a:effectLst/>
                          <a:latin typeface="+mj-lt"/>
                          <a:cs typeface="Arial" panose="020B0604020202020204" pitchFamily="34" charset="0"/>
                        </a:rPr>
                        <a:t>85</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608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8CBCB"/>
                    </a:solidFill>
                  </a:tcPr>
                </a:tc>
                <a:extLst>
                  <a:ext uri="{0D108BD9-81ED-4DB2-BD59-A6C34878D82A}">
                    <a16:rowId xmlns:a16="http://schemas.microsoft.com/office/drawing/2014/main" val="2459537753"/>
                  </a:ext>
                </a:extLst>
              </a:tr>
            </a:tbl>
          </a:graphicData>
        </a:graphic>
      </p:graphicFrame>
      <p:pic>
        <p:nvPicPr>
          <p:cNvPr id="3" name="Picture 2">
            <a:extLst>
              <a:ext uri="{FF2B5EF4-FFF2-40B4-BE49-F238E27FC236}">
                <a16:creationId xmlns:a16="http://schemas.microsoft.com/office/drawing/2014/main" id="{02C05627-BB61-DC58-C06B-D2CE9016ECEA}"/>
              </a:ext>
            </a:extLst>
          </p:cNvPr>
          <p:cNvPicPr>
            <a:picLocks noChangeAspect="1"/>
          </p:cNvPicPr>
          <p:nvPr/>
        </p:nvPicPr>
        <p:blipFill>
          <a:blip r:embed="rId2"/>
          <a:stretch>
            <a:fillRect/>
          </a:stretch>
        </p:blipFill>
        <p:spPr>
          <a:xfrm>
            <a:off x="6019800" y="507087"/>
            <a:ext cx="5128709" cy="3343299"/>
          </a:xfrm>
          <a:prstGeom prst="rect">
            <a:avLst/>
          </a:prstGeom>
        </p:spPr>
      </p:pic>
    </p:spTree>
    <p:extLst>
      <p:ext uri="{BB962C8B-B14F-4D97-AF65-F5344CB8AC3E}">
        <p14:creationId xmlns:p14="http://schemas.microsoft.com/office/powerpoint/2010/main" val="69541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3.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Widescreen</PresentationFormat>
  <Paragraphs>246</Paragraphs>
  <Slides>20</Slides>
  <Notes>5</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0</vt:i4>
      </vt:variant>
      <vt:variant>
        <vt:lpstr>Slide Titles</vt:lpstr>
      </vt:variant>
      <vt:variant>
        <vt:i4>20</vt:i4>
      </vt:variant>
    </vt:vector>
  </HeadingPairs>
  <TitlesOfParts>
    <vt:vector size="36" baseType="lpstr">
      <vt:lpstr>Aptos</vt:lpstr>
      <vt:lpstr>Aptos Display</vt:lpstr>
      <vt:lpstr>Arial</vt:lpstr>
      <vt:lpstr>Calibiri</vt:lpstr>
      <vt:lpstr>Calibri</vt:lpstr>
      <vt:lpstr>FontAwesome</vt:lpstr>
      <vt:lpstr>Open Sans</vt:lpstr>
      <vt:lpstr>Segoe UI</vt:lpstr>
      <vt:lpstr>Segoe UI Light</vt:lpstr>
      <vt:lpstr>Segoe UI Semilight</vt:lpstr>
      <vt:lpstr>Times New Roman</vt:lpstr>
      <vt:lpstr>Webdings</vt:lpstr>
      <vt:lpstr>Wingdings</vt:lpstr>
      <vt:lpstr>Office Theme</vt:lpstr>
      <vt:lpstr>blank</vt:lpstr>
      <vt:lpstr>blank</vt:lpstr>
      <vt:lpstr>SOLUTION DECK</vt:lpstr>
      <vt:lpstr>PowerPoint Presentation</vt:lpstr>
      <vt:lpstr>Problem 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Venkata Sai Surya Teja</dc:creator>
  <cp:lastModifiedBy>Naga Venkata Sai Surya Teja</cp:lastModifiedBy>
  <cp:revision>1</cp:revision>
  <dcterms:created xsi:type="dcterms:W3CDTF">2024-12-04T14:16:45Z</dcterms:created>
  <dcterms:modified xsi:type="dcterms:W3CDTF">2024-12-04T14:17:10Z</dcterms:modified>
</cp:coreProperties>
</file>