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8"/>
  </p:notesMasterIdLst>
  <p:handoutMasterIdLst>
    <p:handoutMasterId r:id="rId9"/>
  </p:handoutMasterIdLst>
  <p:sldIdLst>
    <p:sldId id="384" r:id="rId5"/>
    <p:sldId id="762" r:id="rId6"/>
    <p:sldId id="740" r:id="rId7"/>
  </p:sldIdLst>
  <p:sldSz cx="12192000" cy="6858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Abhinav Rai1" initials="AR" lastIdx="1" clrIdx="1"/>
  <p:cmAuthor id="2" name="Surabhi Swarnkar" initials="SS" lastIdx="1" clrIdx="2"/>
  <p:cmAuthor id="3" name="Ritwik Sushanta Pande" initials="RSP" lastIdx="8" clrIdx="3"/>
  <p:cmAuthor id="4" name="Hsiao, Robert" initials="HR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505"/>
    <a:srgbClr val="800000"/>
    <a:srgbClr val="FF3300"/>
    <a:srgbClr val="F2F2F2"/>
    <a:srgbClr val="B69404"/>
    <a:srgbClr val="FF6600"/>
    <a:srgbClr val="9E1600"/>
    <a:srgbClr val="C0CACA"/>
    <a:srgbClr val="BAB7B7"/>
    <a:srgbClr val="CB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7" y="174"/>
      </p:cViewPr>
      <p:guideLst>
        <p:guide orient="horz" pos="40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yumna K" userId="S::pradyumna.k@mu-sigma.com::18d209ea-7275-4278-9821-800c5a62563a" providerId="AD" clId="Web-{0D5BBF7B-4CC5-C7DA-E2F6-94BDE10FE32F}"/>
    <pc:docChg chg="modSld">
      <pc:chgData name="Pradyumna K" userId="S::pradyumna.k@mu-sigma.com::18d209ea-7275-4278-9821-800c5a62563a" providerId="AD" clId="Web-{0D5BBF7B-4CC5-C7DA-E2F6-94BDE10FE32F}" dt="2024-09-06T12:19:57.326" v="95" actId="20577"/>
      <pc:docMkLst>
        <pc:docMk/>
      </pc:docMkLst>
      <pc:sldChg chg="delSp modSp">
        <pc:chgData name="Pradyumna K" userId="S::pradyumna.k@mu-sigma.com::18d209ea-7275-4278-9821-800c5a62563a" providerId="AD" clId="Web-{0D5BBF7B-4CC5-C7DA-E2F6-94BDE10FE32F}" dt="2024-09-06T12:18:40.122" v="89" actId="20577"/>
        <pc:sldMkLst>
          <pc:docMk/>
          <pc:sldMk cId="1034180892" sldId="384"/>
        </pc:sldMkLst>
      </pc:sldChg>
      <pc:sldChg chg="modSp">
        <pc:chgData name="Pradyumna K" userId="S::pradyumna.k@mu-sigma.com::18d209ea-7275-4278-9821-800c5a62563a" providerId="AD" clId="Web-{0D5BBF7B-4CC5-C7DA-E2F6-94BDE10FE32F}" dt="2024-09-06T12:19:57.326" v="95" actId="20577"/>
        <pc:sldMkLst>
          <pc:docMk/>
          <pc:sldMk cId="64497957" sldId="762"/>
        </pc:sldMkLst>
      </pc:sldChg>
    </pc:docChg>
  </pc:docChgLst>
  <pc:docChgLst>
    <pc:chgData name="Vinanth Kumar HS" userId="9591edc2-f5dd-4292-9ad9-04f15f0b31c0" providerId="ADAL" clId="{BB52B9C0-B112-4745-9619-D49F10FF87A5}"/>
    <pc:docChg chg="modSld">
      <pc:chgData name="Vinanth Kumar HS" userId="9591edc2-f5dd-4292-9ad9-04f15f0b31c0" providerId="ADAL" clId="{BB52B9C0-B112-4745-9619-D49F10FF87A5}" dt="2024-09-03T19:34:00.005" v="31" actId="14100"/>
      <pc:docMkLst>
        <pc:docMk/>
      </pc:docMkLst>
      <pc:sldChg chg="modSp mod">
        <pc:chgData name="Vinanth Kumar HS" userId="9591edc2-f5dd-4292-9ad9-04f15f0b31c0" providerId="ADAL" clId="{BB52B9C0-B112-4745-9619-D49F10FF87A5}" dt="2024-09-03T19:34:00.005" v="31" actId="14100"/>
        <pc:sldMkLst>
          <pc:docMk/>
          <pc:sldMk cId="64497957" sldId="762"/>
        </pc:sldMkLst>
      </pc:sldChg>
    </pc:docChg>
  </pc:docChgLst>
  <pc:docChgLst>
    <pc:chgData name="Bhumika Tuli" userId="S::bhumika.tuli@mu-sigma.com::a5b8c5ca-a7b9-467f-9447-5e5a5bcc5fc6" providerId="AD" clId="Web-{B7CDB3BA-D88D-F9AA-9EE1-1249CC7A0870}"/>
    <pc:docChg chg="modSld">
      <pc:chgData name="Bhumika Tuli" userId="S::bhumika.tuli@mu-sigma.com::a5b8c5ca-a7b9-467f-9447-5e5a5bcc5fc6" providerId="AD" clId="Web-{B7CDB3BA-D88D-F9AA-9EE1-1249CC7A0870}" dt="2024-09-06T08:06:33.108" v="24" actId="20577"/>
      <pc:docMkLst>
        <pc:docMk/>
      </pc:docMkLst>
      <pc:sldChg chg="modSp">
        <pc:chgData name="Bhumika Tuli" userId="S::bhumika.tuli@mu-sigma.com::a5b8c5ca-a7b9-467f-9447-5e5a5bcc5fc6" providerId="AD" clId="Web-{B7CDB3BA-D88D-F9AA-9EE1-1249CC7A0870}" dt="2024-09-06T08:06:33.108" v="24" actId="20577"/>
        <pc:sldMkLst>
          <pc:docMk/>
          <pc:sldMk cId="64497957" sldId="762"/>
        </pc:sldMkLst>
      </pc:sldChg>
    </pc:docChg>
  </pc:docChgLst>
  <pc:docChgLst>
    <pc:chgData name="Akash Singh" userId="67dac520-4a37-4f16-8973-226cbec2301a" providerId="ADAL" clId="{4BD5F8CA-EA48-418D-8FD3-8455CB2955D0}"/>
    <pc:docChg chg="undo custSel delSld modSld sldOrd modMainMaster">
      <pc:chgData name="Akash Singh" userId="67dac520-4a37-4f16-8973-226cbec2301a" providerId="ADAL" clId="{4BD5F8CA-EA48-418D-8FD3-8455CB2955D0}" dt="2024-09-09T10:03:26.595" v="3536" actId="20577"/>
      <pc:docMkLst>
        <pc:docMk/>
      </pc:docMkLst>
      <pc:sldChg chg="modSp mod">
        <pc:chgData name="Akash Singh" userId="67dac520-4a37-4f16-8973-226cbec2301a" providerId="ADAL" clId="{4BD5F8CA-EA48-418D-8FD3-8455CB2955D0}" dt="2024-09-03T19:34:00.655" v="2146" actId="20577"/>
        <pc:sldMkLst>
          <pc:docMk/>
          <pc:sldMk cId="1034180892" sldId="384"/>
        </pc:sldMkLst>
      </pc:sldChg>
      <pc:sldChg chg="del ord">
        <pc:chgData name="Akash Singh" userId="67dac520-4a37-4f16-8973-226cbec2301a" providerId="ADAL" clId="{4BD5F8CA-EA48-418D-8FD3-8455CB2955D0}" dt="2024-09-03T16:03:41.854" v="2" actId="2696"/>
        <pc:sldMkLst>
          <pc:docMk/>
          <pc:sldMk cId="4101983089" sldId="758"/>
        </pc:sldMkLst>
      </pc:sldChg>
      <pc:sldChg chg="del">
        <pc:chgData name="Akash Singh" userId="67dac520-4a37-4f16-8973-226cbec2301a" providerId="ADAL" clId="{4BD5F8CA-EA48-418D-8FD3-8455CB2955D0}" dt="2024-09-03T16:03:44.632" v="3" actId="2696"/>
        <pc:sldMkLst>
          <pc:docMk/>
          <pc:sldMk cId="2436236317" sldId="759"/>
        </pc:sldMkLst>
      </pc:sldChg>
      <pc:sldChg chg="del">
        <pc:chgData name="Akash Singh" userId="67dac520-4a37-4f16-8973-226cbec2301a" providerId="ADAL" clId="{4BD5F8CA-EA48-418D-8FD3-8455CB2955D0}" dt="2024-09-03T16:03:52.898" v="5" actId="2696"/>
        <pc:sldMkLst>
          <pc:docMk/>
          <pc:sldMk cId="1160626581" sldId="760"/>
        </pc:sldMkLst>
      </pc:sldChg>
      <pc:sldChg chg="del">
        <pc:chgData name="Akash Singh" userId="67dac520-4a37-4f16-8973-226cbec2301a" providerId="ADAL" clId="{4BD5F8CA-EA48-418D-8FD3-8455CB2955D0}" dt="2024-09-03T16:03:47.196" v="4" actId="2696"/>
        <pc:sldMkLst>
          <pc:docMk/>
          <pc:sldMk cId="947152610" sldId="761"/>
        </pc:sldMkLst>
      </pc:sldChg>
      <pc:sldChg chg="modSp mod">
        <pc:chgData name="Akash Singh" userId="67dac520-4a37-4f16-8973-226cbec2301a" providerId="ADAL" clId="{4BD5F8CA-EA48-418D-8FD3-8455CB2955D0}" dt="2024-09-09T10:03:26.595" v="3536" actId="20577"/>
        <pc:sldMkLst>
          <pc:docMk/>
          <pc:sldMk cId="64497957" sldId="762"/>
        </pc:sldMkLst>
      </pc:sldChg>
      <pc:sldMasterChg chg="modSp mod">
        <pc:chgData name="Akash Singh" userId="67dac520-4a37-4f16-8973-226cbec2301a" providerId="ADAL" clId="{4BD5F8CA-EA48-418D-8FD3-8455CB2955D0}" dt="2024-09-05T19:21:55.427" v="2840" actId="20577"/>
        <pc:sldMasterMkLst>
          <pc:docMk/>
          <pc:sldMasterMk cId="0" sldId="2147483759"/>
        </pc:sldMasterMkLst>
      </pc:sldMasterChg>
    </pc:docChg>
  </pc:docChgLst>
  <pc:docChgLst>
    <pc:chgData name="Vinanth Kumar HS" userId="9591edc2-f5dd-4292-9ad9-04f15f0b31c0" providerId="ADAL" clId="{8523CC54-3645-4323-A9E4-EA75424AC852}"/>
    <pc:docChg chg="undo custSel modSld addMainMaster delMainMaster modMainMaster">
      <pc:chgData name="Vinanth Kumar HS" userId="9591edc2-f5dd-4292-9ad9-04f15f0b31c0" providerId="ADAL" clId="{8523CC54-3645-4323-A9E4-EA75424AC852}" dt="2024-09-06T13:18:13.822" v="237" actId="1076"/>
      <pc:docMkLst>
        <pc:docMk/>
      </pc:docMkLst>
      <pc:sldChg chg="addSp delSp modSp mod">
        <pc:chgData name="Vinanth Kumar HS" userId="9591edc2-f5dd-4292-9ad9-04f15f0b31c0" providerId="ADAL" clId="{8523CC54-3645-4323-A9E4-EA75424AC852}" dt="2024-09-06T13:18:13.822" v="237" actId="1076"/>
        <pc:sldMkLst>
          <pc:docMk/>
          <pc:sldMk cId="64497957" sldId="762"/>
        </pc:sldMkLst>
      </pc:sldChg>
      <pc:sldMasterChg chg="modSldLayout sldLayoutOrd">
        <pc:chgData name="Vinanth Kumar HS" userId="9591edc2-f5dd-4292-9ad9-04f15f0b31c0" providerId="ADAL" clId="{8523CC54-3645-4323-A9E4-EA75424AC852}" dt="2024-09-05T19:21:50.232" v="106" actId="20578"/>
        <pc:sldMasterMkLst>
          <pc:docMk/>
          <pc:sldMasterMk cId="0" sldId="2147483759"/>
        </pc:sldMasterMkLst>
        <pc:sldLayoutChg chg="ord">
          <pc:chgData name="Vinanth Kumar HS" userId="9591edc2-f5dd-4292-9ad9-04f15f0b31c0" providerId="ADAL" clId="{8523CC54-3645-4323-A9E4-EA75424AC852}" dt="2024-09-05T19:21:50.232" v="106" actId="20578"/>
          <pc:sldLayoutMkLst>
            <pc:docMk/>
            <pc:sldMasterMk cId="0" sldId="2147483759"/>
            <pc:sldLayoutMk cId="0" sldId="2147483760"/>
          </pc:sldLayoutMkLst>
        </pc:sldLayoutChg>
      </pc:sldMasterChg>
      <pc:sldMasterChg chg="new del mod addSldLayout delSldLayout">
        <pc:chgData name="Vinanth Kumar HS" userId="9591edc2-f5dd-4292-9ad9-04f15f0b31c0" providerId="ADAL" clId="{8523CC54-3645-4323-A9E4-EA75424AC852}" dt="2024-09-05T19:21:29.804" v="105" actId="6938"/>
        <pc:sldMasterMkLst>
          <pc:docMk/>
          <pc:sldMasterMk cId="1659201838" sldId="2147483782"/>
        </pc:sldMasterMkLst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1421818539" sldId="2147483783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1678643178" sldId="2147483784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227574974" sldId="2147483785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2652640599" sldId="2147483786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3586405823" sldId="2147483787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2792596198" sldId="2147483788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586242029" sldId="2147483789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2002343015" sldId="2147483790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3664057233" sldId="2147483791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656524816" sldId="2147483792"/>
          </pc:sldLayoutMkLst>
        </pc:sldLayoutChg>
        <pc:sldLayoutChg chg="new del replId">
          <pc:chgData name="Vinanth Kumar HS" userId="9591edc2-f5dd-4292-9ad9-04f15f0b31c0" providerId="ADAL" clId="{8523CC54-3645-4323-A9E4-EA75424AC852}" dt="2024-09-05T19:21:29.804" v="105" actId="6938"/>
          <pc:sldLayoutMkLst>
            <pc:docMk/>
            <pc:sldMasterMk cId="1659201838" sldId="2147483782"/>
            <pc:sldLayoutMk cId="2742995993" sldId="2147483793"/>
          </pc:sldLayoutMkLst>
        </pc:sldLayoutChg>
      </pc:sldMasterChg>
    </pc:docChg>
  </pc:docChgLst>
  <pc:docChgLst>
    <pc:chgData name="Vinanth Kumar HS" userId="9591edc2-f5dd-4292-9ad9-04f15f0b31c0" providerId="ADAL" clId="{C87A87CF-EEF3-4B98-8383-D9E8EE2ACD8C}"/>
    <pc:docChg chg="modSld">
      <pc:chgData name="Vinanth Kumar HS" userId="9591edc2-f5dd-4292-9ad9-04f15f0b31c0" providerId="ADAL" clId="{C87A87CF-EEF3-4B98-8383-D9E8EE2ACD8C}" dt="2025-05-05T09:40:23.371" v="7" actId="1076"/>
      <pc:docMkLst>
        <pc:docMk/>
      </pc:docMkLst>
      <pc:sldChg chg="modSp mod">
        <pc:chgData name="Vinanth Kumar HS" userId="9591edc2-f5dd-4292-9ad9-04f15f0b31c0" providerId="ADAL" clId="{C87A87CF-EEF3-4B98-8383-D9E8EE2ACD8C}" dt="2025-05-05T09:40:23.371" v="7" actId="1076"/>
        <pc:sldMkLst>
          <pc:docMk/>
          <pc:sldMk cId="64497957" sldId="762"/>
        </pc:sldMkLst>
        <pc:spChg chg="mod">
          <ac:chgData name="Vinanth Kumar HS" userId="9591edc2-f5dd-4292-9ad9-04f15f0b31c0" providerId="ADAL" clId="{C87A87CF-EEF3-4B98-8383-D9E8EE2ACD8C}" dt="2025-05-05T09:40:22.727" v="6" actId="14100"/>
          <ac:spMkLst>
            <pc:docMk/>
            <pc:sldMk cId="64497957" sldId="762"/>
            <ac:spMk id="98" creationId="{0D15112E-38E6-7ED8-CA23-90E3456E57F6}"/>
          </ac:spMkLst>
        </pc:spChg>
        <pc:spChg chg="mod">
          <ac:chgData name="Vinanth Kumar HS" userId="9591edc2-f5dd-4292-9ad9-04f15f0b31c0" providerId="ADAL" clId="{C87A87CF-EEF3-4B98-8383-D9E8EE2ACD8C}" dt="2025-05-05T09:40:12.087" v="4" actId="14100"/>
          <ac:spMkLst>
            <pc:docMk/>
            <pc:sldMk cId="64497957" sldId="762"/>
            <ac:spMk id="99" creationId="{6C001109-8892-34DB-4CC7-4CED37E0FDC5}"/>
          </ac:spMkLst>
        </pc:spChg>
        <pc:spChg chg="mod">
          <ac:chgData name="Vinanth Kumar HS" userId="9591edc2-f5dd-4292-9ad9-04f15f0b31c0" providerId="ADAL" clId="{C87A87CF-EEF3-4B98-8383-D9E8EE2ACD8C}" dt="2025-05-05T09:40:16.104" v="5" actId="1076"/>
          <ac:spMkLst>
            <pc:docMk/>
            <pc:sldMk cId="64497957" sldId="762"/>
            <ac:spMk id="100" creationId="{6C9DBA30-8059-E5C2-A45A-E4CA92AC6768}"/>
          </ac:spMkLst>
        </pc:spChg>
        <pc:spChg chg="mod">
          <ac:chgData name="Vinanth Kumar HS" userId="9591edc2-f5dd-4292-9ad9-04f15f0b31c0" providerId="ADAL" clId="{C87A87CF-EEF3-4B98-8383-D9E8EE2ACD8C}" dt="2025-05-05T09:40:23.371" v="7" actId="1076"/>
          <ac:spMkLst>
            <pc:docMk/>
            <pc:sldMk cId="64497957" sldId="762"/>
            <ac:spMk id="101" creationId="{D4E3B1C1-B4A9-BDA4-F1A9-369443950349}"/>
          </ac:spMkLst>
        </pc:spChg>
      </pc:sldChg>
    </pc:docChg>
  </pc:docChgLst>
  <pc:docChgLst>
    <pc:chgData name="Akash Singh" userId="S::akash.singh@mu-sigma.com::67dac520-4a37-4f16-8973-226cbec2301a" providerId="AD" clId="Web-{95346BD2-E043-D4D3-2CC5-D0C927357F19}"/>
    <pc:docChg chg="modSld">
      <pc:chgData name="Akash Singh" userId="S::akash.singh@mu-sigma.com::67dac520-4a37-4f16-8973-226cbec2301a" providerId="AD" clId="Web-{95346BD2-E043-D4D3-2CC5-D0C927357F19}" dt="2024-09-04T14:23:16.078" v="9" actId="20577"/>
      <pc:docMkLst>
        <pc:docMk/>
      </pc:docMkLst>
      <pc:sldChg chg="modSp">
        <pc:chgData name="Akash Singh" userId="S::akash.singh@mu-sigma.com::67dac520-4a37-4f16-8973-226cbec2301a" providerId="AD" clId="Web-{95346BD2-E043-D4D3-2CC5-D0C927357F19}" dt="2024-09-04T14:23:16.078" v="9" actId="20577"/>
        <pc:sldMkLst>
          <pc:docMk/>
          <pc:sldMk cId="64497957" sldId="7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85944" y="9099652"/>
            <a:ext cx="378816" cy="15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1586" y="4417635"/>
            <a:ext cx="5737027" cy="45867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1275" y="214313"/>
            <a:ext cx="7043738" cy="396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735035" y="9118097"/>
            <a:ext cx="229724" cy="139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1275" y="214313"/>
            <a:ext cx="7043738" cy="3962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FAD166-043A-4F85-AE25-397E68375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22407" r="827" b="28982"/>
          <a:stretch/>
        </p:blipFill>
        <p:spPr>
          <a:xfrm>
            <a:off x="-3" y="3492515"/>
            <a:ext cx="12192004" cy="3365485"/>
          </a:xfrm>
          <a:prstGeom prst="rect">
            <a:avLst/>
          </a:prstGeom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8183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4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36903" y="4094163"/>
            <a:ext cx="3090021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2305171" y="2467429"/>
            <a:ext cx="844332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30796" y="5108573"/>
            <a:ext cx="3289377" cy="522288"/>
          </a:xfrm>
        </p:spPr>
        <p:txBody>
          <a:bodyPr anchor="ctr">
            <a:normAutofit/>
          </a:bodyPr>
          <a:lstStyle>
            <a:lvl1pPr algn="ctr">
              <a:buNone/>
              <a:defRPr sz="2216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11275" y="6472269"/>
            <a:ext cx="1176945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u="none" kern="1200">
                <a:solidFill>
                  <a:schemeClr val="bg1"/>
                </a:solidFill>
                <a:latin typeface="+mn-lt"/>
                <a:ea typeface="+mn-ea"/>
                <a:cs typeface="Times New Roman" pitchFamily="18" charset="0"/>
              </a:rPr>
              <a:t>Proprietary Information</a:t>
            </a:r>
            <a:r>
              <a:rPr lang="en-GB" sz="1100" b="0" u="none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| </a:t>
            </a:r>
            <a:r>
              <a:rPr lang="en-GB" sz="110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This document and its attachments are confidential.  Any</a:t>
            </a:r>
            <a:r>
              <a:rPr lang="en-US" sz="110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100" b="1">
                <a:solidFill>
                  <a:schemeClr val="bg1"/>
                </a:solidFill>
                <a:latin typeface="+mn-lt"/>
              </a:rPr>
              <a:t>	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306288" y="2971800"/>
            <a:ext cx="8443323" cy="457200"/>
          </a:xfrm>
        </p:spPr>
        <p:txBody>
          <a:bodyPr anchor="ctr"/>
          <a:lstStyle>
            <a:lvl1pPr marL="289264" indent="-14854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Meeting Title</a:t>
            </a: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981835" y="1003300"/>
            <a:ext cx="0" cy="23495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4"/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991034" y="3556002"/>
            <a:ext cx="419038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62" b="1" i="0">
                <a:solidFill>
                  <a:schemeClr val="bg1"/>
                </a:solidFill>
                <a:latin typeface="+mj-lt"/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5118766" y="3951288"/>
            <a:ext cx="191342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B3C165-3EF8-4B10-80DB-496DAED1E6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306288" y="1102623"/>
            <a:ext cx="981504" cy="12132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43DE086-3358-42D5-A8F7-B47F54C5DAD0}"/>
              </a:ext>
            </a:extLst>
          </p:cNvPr>
          <p:cNvSpPr/>
          <p:nvPr userDrawn="1"/>
        </p:nvSpPr>
        <p:spPr bwMode="auto">
          <a:xfrm>
            <a:off x="11201400" y="0"/>
            <a:ext cx="990601" cy="8382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err="1"/>
              <a:t>MuKyun</a:t>
            </a:r>
            <a:r>
              <a:rPr lang="en-US"/>
              <a:t> – What is the Key Takeaway from the Slide?</a:t>
            </a:r>
          </a:p>
        </p:txBody>
      </p:sp>
      <p:sp>
        <p:nvSpPr>
          <p:cNvPr id="9" name="Freeform 8"/>
          <p:cNvSpPr/>
          <p:nvPr/>
        </p:nvSpPr>
        <p:spPr>
          <a:xfrm>
            <a:off x="562888" y="1282765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2476" y="1379891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25781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Who is the end consumer?</a:t>
            </a:r>
            <a:endParaRPr lang="en-US" sz="1600" b="1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2888" y="2351218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2476" y="2448325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25781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What is the business question?</a:t>
            </a:r>
            <a:endParaRPr lang="en-US" sz="1600" b="1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2888" y="3419629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2476" y="3516759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600" b="1">
                <a:latin typeface="+mj-lt"/>
              </a:rPr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562888" y="4488086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2476" y="4585193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25781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What do you intend to do with the output?</a:t>
            </a:r>
            <a:endParaRPr lang="en-US" sz="1600" b="1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62888" y="5556520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1171" tIns="89125" rIns="89125" bIns="89125" numCol="1" spcCol="1270" anchor="t" anchorCtr="0">
            <a:noAutofit/>
          </a:bodyPr>
          <a:lstStyle/>
          <a:p>
            <a:pPr marL="0" lvl="0" indent="0" algn="l" defTabSz="103978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724" kern="120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2476" y="5653627"/>
            <a:ext cx="2212463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25781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What do you ‘expect’ as the outcomes?</a:t>
            </a:r>
            <a:endParaRPr lang="en-US" sz="1600" b="1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894933" y="1311212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Understand who the end consumer of the request would be – in several cases, this may not be the requestor himself/herself</a:t>
            </a:r>
          </a:p>
          <a:p>
            <a:pPr lvl="1"/>
            <a:endParaRPr lang="en-US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94933" y="2379646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894933" y="3445029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94933" y="4513463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894933" y="5581897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Understand the expected ‘takeaways’ from this request – this can be used to validate the output and also define the sniff checks that need to be defined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AB4D1E-0E7A-4A92-A4EA-A5F4C4C620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err="1"/>
              <a:t>QFIRe</a:t>
            </a:r>
            <a:r>
              <a:rPr lang="en-US"/>
              <a:t> – What is the Key Takeaway from the Slide?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609798" y="1566331"/>
            <a:ext cx="10638585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225155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724"/>
          </a:p>
        </p:txBody>
      </p:sp>
      <p:sp>
        <p:nvSpPr>
          <p:cNvPr id="33" name="TextBox 32"/>
          <p:cNvSpPr txBox="1"/>
          <p:nvPr userDrawn="1"/>
        </p:nvSpPr>
        <p:spPr>
          <a:xfrm>
            <a:off x="609796" y="2662763"/>
            <a:ext cx="5216096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/>
          </a:p>
        </p:txBody>
      </p:sp>
      <p:sp>
        <p:nvSpPr>
          <p:cNvPr id="34" name="TextBox 33"/>
          <p:cNvSpPr txBox="1"/>
          <p:nvPr userDrawn="1"/>
        </p:nvSpPr>
        <p:spPr>
          <a:xfrm>
            <a:off x="609798" y="5524500"/>
            <a:ext cx="10638585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09806" y="5524500"/>
            <a:ext cx="10616071" cy="952500"/>
          </a:xfrm>
          <a:ln>
            <a:noFill/>
          </a:ln>
        </p:spPr>
        <p:txBody>
          <a:bodyPr t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Recommendation 1</a:t>
            </a:r>
          </a:p>
          <a:p>
            <a:pPr lvl="1"/>
            <a:r>
              <a:rPr lang="en-US"/>
              <a:t>Sub-recommendation 1</a:t>
            </a:r>
          </a:p>
          <a:p>
            <a:pPr lvl="0"/>
            <a:r>
              <a:rPr lang="en-US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796" y="2662766"/>
            <a:ext cx="5216096" cy="2523067"/>
          </a:xfrm>
          <a:ln>
            <a:noFill/>
          </a:ln>
        </p:spPr>
        <p:txBody>
          <a:bodyPr t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Finding 1</a:t>
            </a:r>
          </a:p>
          <a:p>
            <a:pPr lvl="1"/>
            <a:r>
              <a:rPr lang="en-US"/>
              <a:t>Sub-finding 1</a:t>
            </a:r>
          </a:p>
          <a:p>
            <a:pPr lvl="1"/>
            <a:r>
              <a:rPr lang="en-US"/>
              <a:t>Sub-finding 2</a:t>
            </a:r>
          </a:p>
          <a:p>
            <a:pPr lvl="0"/>
            <a:r>
              <a:rPr lang="en-US"/>
              <a:t>Finding 2</a:t>
            </a:r>
          </a:p>
          <a:p>
            <a:pPr lvl="1"/>
            <a:r>
              <a:rPr lang="en-US"/>
              <a:t>Sub-finding 1</a:t>
            </a:r>
          </a:p>
          <a:p>
            <a:pPr lvl="1"/>
            <a:r>
              <a:rPr lang="en-US"/>
              <a:t>Sub-finding 2</a:t>
            </a:r>
          </a:p>
          <a:p>
            <a:pPr lvl="0"/>
            <a:r>
              <a:rPr lang="en-US"/>
              <a:t>Finding 3</a:t>
            </a:r>
          </a:p>
          <a:p>
            <a:pPr lvl="0"/>
            <a:r>
              <a:rPr lang="en-US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09806" y="1566331"/>
            <a:ext cx="10616071" cy="762001"/>
          </a:xfrm>
          <a:ln>
            <a:noFill/>
          </a:ln>
        </p:spPr>
        <p:txBody>
          <a:bodyPr t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Question</a:t>
            </a:r>
          </a:p>
          <a:p>
            <a:pPr lvl="1"/>
            <a:r>
              <a:rPr lang="en-US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726674" y="1308100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726674" y="2396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>
                <a:solidFill>
                  <a:schemeClr val="bg1"/>
                </a:solidFill>
                <a:latin typeface="+mj-lt"/>
              </a:rPr>
              <a:t>Findings</a:t>
            </a:r>
            <a:endParaRPr lang="en-US" sz="1970" b="1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726674" y="5245100"/>
            <a:ext cx="2392274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>
                <a:solidFill>
                  <a:schemeClr val="bg1"/>
                </a:solidFill>
                <a:latin typeface="+mj-lt"/>
              </a:rPr>
              <a:t>Recommendations</a:t>
            </a:r>
            <a:endParaRPr lang="en-US" sz="1970" b="1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6026031" y="2662763"/>
            <a:ext cx="5216096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26031" y="2662766"/>
            <a:ext cx="5216096" cy="2523067"/>
          </a:xfrm>
          <a:ln>
            <a:noFill/>
          </a:ln>
        </p:spPr>
        <p:txBody>
          <a:bodyPr t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Insight 1</a:t>
            </a:r>
          </a:p>
          <a:p>
            <a:pPr lvl="1"/>
            <a:r>
              <a:rPr lang="en-US"/>
              <a:t>Sub-insight</a:t>
            </a:r>
          </a:p>
          <a:p>
            <a:pPr lvl="1"/>
            <a:r>
              <a:rPr lang="en-US"/>
              <a:t>Sub-insight</a:t>
            </a:r>
          </a:p>
          <a:p>
            <a:pPr lvl="0"/>
            <a:r>
              <a:rPr lang="en-US"/>
              <a:t>Insight 2</a:t>
            </a:r>
          </a:p>
          <a:p>
            <a:pPr lvl="0"/>
            <a:r>
              <a:rPr lang="en-US"/>
              <a:t>Insight 3</a:t>
            </a:r>
          </a:p>
          <a:p>
            <a:pPr lvl="0"/>
            <a:r>
              <a:rPr lang="en-US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6142908" y="2396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Insights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3BFCFF-0317-4CA7-B55F-9A174E6865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err="1"/>
              <a:t>FIRe</a:t>
            </a:r>
            <a:r>
              <a:rPr lang="en-US"/>
              <a:t> – What is the Key Takeaway from the Slide?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09796" y="1646763"/>
            <a:ext cx="5216096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9798" y="5067300"/>
            <a:ext cx="10638585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09806" y="5067300"/>
            <a:ext cx="10616071" cy="1384300"/>
          </a:xfrm>
          <a:ln>
            <a:noFill/>
          </a:ln>
        </p:spPr>
        <p:txBody>
          <a:bodyPr t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Recommendation 1</a:t>
            </a:r>
          </a:p>
          <a:p>
            <a:pPr lvl="1"/>
            <a:r>
              <a:rPr lang="en-US"/>
              <a:t>Sub-recommendation 1</a:t>
            </a:r>
          </a:p>
          <a:p>
            <a:pPr lvl="0"/>
            <a:r>
              <a:rPr lang="en-US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796" y="1646777"/>
            <a:ext cx="5216096" cy="3001437"/>
          </a:xfrm>
          <a:ln>
            <a:noFill/>
          </a:ln>
        </p:spPr>
        <p:txBody>
          <a:bodyPr t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 baseline="0"/>
            </a:lvl2pPr>
          </a:lstStyle>
          <a:p>
            <a:pPr lvl="0"/>
            <a:r>
              <a:rPr lang="en-US"/>
              <a:t>Finding 1</a:t>
            </a:r>
          </a:p>
          <a:p>
            <a:pPr lvl="1"/>
            <a:r>
              <a:rPr lang="en-US"/>
              <a:t>Sub-finding 1</a:t>
            </a:r>
          </a:p>
          <a:p>
            <a:pPr lvl="1"/>
            <a:r>
              <a:rPr lang="en-US"/>
              <a:t>Sub-finding 2</a:t>
            </a:r>
          </a:p>
          <a:p>
            <a:pPr lvl="0"/>
            <a:r>
              <a:rPr lang="en-US"/>
              <a:t>Finding 2</a:t>
            </a:r>
          </a:p>
          <a:p>
            <a:pPr lvl="1"/>
            <a:r>
              <a:rPr lang="en-US"/>
              <a:t>Sub-finding 1</a:t>
            </a:r>
          </a:p>
          <a:p>
            <a:pPr lvl="1"/>
            <a:r>
              <a:rPr lang="en-US"/>
              <a:t>Sub-finding 2</a:t>
            </a:r>
          </a:p>
          <a:p>
            <a:pPr lvl="0"/>
            <a:r>
              <a:rPr lang="en-US"/>
              <a:t>Finding 3</a:t>
            </a:r>
          </a:p>
          <a:p>
            <a:pPr lvl="0"/>
            <a:r>
              <a:rPr lang="en-US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726674" y="1380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>
                <a:solidFill>
                  <a:schemeClr val="bg1"/>
                </a:solidFill>
                <a:latin typeface="+mj-lt"/>
              </a:rPr>
              <a:t>Findings</a:t>
            </a:r>
            <a:endParaRPr lang="en-US" sz="1970" b="1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726674" y="4787900"/>
            <a:ext cx="2392274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>
                <a:solidFill>
                  <a:schemeClr val="bg1"/>
                </a:solidFill>
                <a:latin typeface="+mj-lt"/>
              </a:rPr>
              <a:t>Recommendations</a:t>
            </a:r>
            <a:endParaRPr lang="en-US" sz="1970" b="1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026031" y="1646763"/>
            <a:ext cx="5216096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2578" rtlCol="0">
            <a:noAutofit/>
          </a:bodyPr>
          <a:lstStyle/>
          <a:p>
            <a:pPr marL="211084" indent="-211084" algn="l">
              <a:buFont typeface="Webdings" pitchFamily="18" charset="2"/>
              <a:buChar char="4"/>
            </a:pPr>
            <a:endParaRPr lang="en-US" sz="1724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26031" y="1646777"/>
            <a:ext cx="5216096" cy="3001437"/>
          </a:xfrm>
          <a:ln>
            <a:noFill/>
          </a:ln>
        </p:spPr>
        <p:txBody>
          <a:bodyPr tIns="91440"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Insight 1</a:t>
            </a:r>
          </a:p>
          <a:p>
            <a:pPr lvl="1"/>
            <a:r>
              <a:rPr lang="en-US"/>
              <a:t>Sub-insight</a:t>
            </a:r>
          </a:p>
          <a:p>
            <a:pPr lvl="1"/>
            <a:r>
              <a:rPr lang="en-US"/>
              <a:t>Sub-insight</a:t>
            </a:r>
          </a:p>
          <a:p>
            <a:pPr lvl="0"/>
            <a:r>
              <a:rPr lang="en-US"/>
              <a:t>Insight 2</a:t>
            </a:r>
          </a:p>
          <a:p>
            <a:pPr lvl="0"/>
            <a:r>
              <a:rPr lang="en-US"/>
              <a:t>Insight 3</a:t>
            </a:r>
          </a:p>
          <a:p>
            <a:pPr lvl="0"/>
            <a:r>
              <a:rPr lang="en-US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6142908" y="1380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R="0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70" b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2416FC-CF4A-43F9-A3F4-3E20DBF1A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5289678"/>
              </p:ext>
            </p:extLst>
          </p:nvPr>
        </p:nvGraphicFramePr>
        <p:xfrm>
          <a:off x="546597" y="1431572"/>
          <a:ext cx="5291148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Background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30639085"/>
              </p:ext>
            </p:extLst>
          </p:nvPr>
        </p:nvGraphicFramePr>
        <p:xfrm>
          <a:off x="546597" y="4466872"/>
          <a:ext cx="5291148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Objectives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7252" y="1816100"/>
            <a:ext cx="5291148" cy="25019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What are the relevant facts that serve as the background for this project?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52" y="4851400"/>
            <a:ext cx="5291148" cy="14732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/>
            </a:lvl1pPr>
            <a:lvl2pPr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the key project objectives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5339969"/>
              </p:ext>
            </p:extLst>
          </p:nvPr>
        </p:nvGraphicFramePr>
        <p:xfrm>
          <a:off x="6378742" y="1431572"/>
          <a:ext cx="5291148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Approach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79399" y="1816100"/>
            <a:ext cx="5291148" cy="45085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the approach used by Mu Sigma in this project.  You can insert text or paste graphics in this box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5945898" y="2895600"/>
            <a:ext cx="337733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F496E-8AF1-42D8-82D6-ACCBC9BC43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5327512"/>
              </p:ext>
            </p:extLst>
          </p:nvPr>
        </p:nvGraphicFramePr>
        <p:xfrm>
          <a:off x="6378742" y="1431572"/>
          <a:ext cx="5291148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Analysis</a:t>
                      </a:r>
                      <a:r>
                        <a:rPr lang="en-US" sz="1400" baseline="0">
                          <a:latin typeface="+mj-lt"/>
                        </a:rPr>
                        <a:t> Illustrations</a:t>
                      </a:r>
                      <a:endParaRPr lang="en-US" sz="1400">
                        <a:latin typeface="+mj-lt"/>
                      </a:endParaRP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79399" y="1816100"/>
            <a:ext cx="5291148" cy="45085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Paste charts/graphics that illustrate key analysis outputs and support the key findings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5945898" y="1981200"/>
            <a:ext cx="337733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4360805"/>
              </p:ext>
            </p:extLst>
          </p:nvPr>
        </p:nvGraphicFramePr>
        <p:xfrm>
          <a:off x="546597" y="1431572"/>
          <a:ext cx="5291148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Key Findings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8950502"/>
              </p:ext>
            </p:extLst>
          </p:nvPr>
        </p:nvGraphicFramePr>
        <p:xfrm>
          <a:off x="546597" y="3933472"/>
          <a:ext cx="5291148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Business Impact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7252" y="1816100"/>
            <a:ext cx="5291148" cy="19939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the findings/insights obtained from the analysis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52" y="4318000"/>
            <a:ext cx="5291148" cy="20066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 baseline="0"/>
            </a:lvl1pPr>
            <a:lvl2pPr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What was the real/projected impact of the project on the business?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5945898" y="4419600"/>
            <a:ext cx="337733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FB0F34-84FC-4241-9B90-65E67030CA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3877676" y="3490815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877676" y="2440109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678271" y="485104"/>
            <a:ext cx="1005840" cy="2814441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678271" y="1536666"/>
            <a:ext cx="100584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66154" y="1557020"/>
            <a:ext cx="2814441" cy="64008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66154" y="2608582"/>
            <a:ext cx="2814441" cy="640080"/>
          </a:xfrm>
        </p:spPr>
        <p:txBody>
          <a:bodyPr anchor="ctr"/>
          <a:lstStyle>
            <a:lvl1pPr marL="0" indent="0" algn="ctr">
              <a:buNone/>
              <a:defRPr sz="1724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877676" y="1389403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971488" y="1371600"/>
            <a:ext cx="7204968" cy="914400"/>
          </a:xfrm>
        </p:spPr>
        <p:txBody>
          <a:bodyPr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971488" y="2425700"/>
            <a:ext cx="7204968" cy="91440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971488" y="3479800"/>
            <a:ext cx="7204968" cy="91440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678271" y="2588209"/>
            <a:ext cx="100584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66154" y="3660144"/>
            <a:ext cx="2814441" cy="64008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678271" y="3639771"/>
            <a:ext cx="100584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66154" y="4711707"/>
            <a:ext cx="2814441" cy="64008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877676" y="4541521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971488" y="4533900"/>
            <a:ext cx="7204968" cy="91440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10D66D-6658-4925-9B31-16EE5DFA2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877676" y="4251937"/>
            <a:ext cx="7430123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877676" y="2811768"/>
            <a:ext cx="7430123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541111" y="604461"/>
            <a:ext cx="1280160" cy="2814441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541111" y="2044630"/>
            <a:ext cx="128016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66154" y="1645917"/>
            <a:ext cx="2814441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66154" y="3086085"/>
            <a:ext cx="2814441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877676" y="1371600"/>
            <a:ext cx="7430123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971488" y="1397000"/>
            <a:ext cx="7204968" cy="1188720"/>
          </a:xfrm>
        </p:spPr>
        <p:txBody>
          <a:bodyPr/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971488" y="2837168"/>
            <a:ext cx="7204968" cy="118872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971488" y="4277337"/>
            <a:ext cx="7204968" cy="118872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hevron 18"/>
          <p:cNvSpPr/>
          <p:nvPr userDrawn="1"/>
        </p:nvSpPr>
        <p:spPr bwMode="auto">
          <a:xfrm rot="5400000">
            <a:off x="1541111" y="3484809"/>
            <a:ext cx="128016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66154" y="4526254"/>
            <a:ext cx="2814441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D5DA4A-F911-4567-9291-BA349AE1D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562899" y="1371600"/>
            <a:ext cx="2720627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3320008" y="1371600"/>
            <a:ext cx="2720627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6077116" y="1371600"/>
            <a:ext cx="2720627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8834227" y="1371600"/>
            <a:ext cx="2720627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531619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47253" y="2451100"/>
            <a:ext cx="2658083" cy="300771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3304363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19999" y="2451100"/>
            <a:ext cx="2658083" cy="300771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6077107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092744" y="2451100"/>
            <a:ext cx="2658083" cy="300771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8849855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65490" y="2451100"/>
            <a:ext cx="2658083" cy="300771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4702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42378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9129343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367024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101A95-2696-49AC-8C05-A64F07E16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750644" y="1752599"/>
            <a:ext cx="4690735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4190999" y="1312235"/>
            <a:ext cx="3810000" cy="4690735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750645" y="1752599"/>
            <a:ext cx="4690735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4191001" y="1312235"/>
            <a:ext cx="3810000" cy="4690735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6444242" y="2483504"/>
            <a:ext cx="1674812" cy="422167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879366" y="2523117"/>
            <a:ext cx="2061968" cy="3429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4072944" y="4388505"/>
            <a:ext cx="1674812" cy="422167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6250664" y="4449181"/>
            <a:ext cx="2061968" cy="342900"/>
          </a:xfrm>
        </p:spPr>
        <p:txBody>
          <a:bodyPr anchor="ctr"/>
          <a:lstStyle>
            <a:lvl1pPr marL="0" indent="0" algn="ctr">
              <a:buNone/>
              <a:defRPr sz="1724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560944" y="1295400"/>
            <a:ext cx="3475835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6572" y="1310786"/>
            <a:ext cx="3377329" cy="182880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8149380" y="1295400"/>
            <a:ext cx="3475835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165007" y="1310786"/>
            <a:ext cx="3377329" cy="182880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560944" y="4114800"/>
            <a:ext cx="3475835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76572" y="4130186"/>
            <a:ext cx="3377329" cy="182880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8149380" y="4114800"/>
            <a:ext cx="3475835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165007" y="4130186"/>
            <a:ext cx="3377329" cy="1828800"/>
          </a:xfrm>
        </p:spPr>
        <p:txBody>
          <a:bodyPr/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11384817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3357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17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2249599" y="1295400"/>
            <a:ext cx="7692804" cy="39624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A4551-1E91-4B41-8E0E-ABCB951BEA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14A89-1C5D-4921-973D-028650842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70108" y="2743200"/>
            <a:ext cx="8255692" cy="2971800"/>
          </a:xfrm>
        </p:spPr>
        <p:txBody>
          <a:bodyPr/>
          <a:lstStyle>
            <a:lvl1pPr>
              <a:defRPr/>
            </a:lvl1pPr>
            <a:lvl2pPr marL="557028" lvl="1" indent="-26581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70108" y="1219200"/>
            <a:ext cx="8255692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751207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4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708148" y="6492241"/>
            <a:ext cx="230832" cy="22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477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477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1708148" y="6492241"/>
            <a:ext cx="230832" cy="22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477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47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0A7ED1-60BB-44D0-9DF1-BD39D2FAB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B19F3-0E88-4E05-8A1F-2A2F255C75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5481" y="1381125"/>
            <a:ext cx="5300531" cy="4191000"/>
          </a:xfrm>
        </p:spPr>
        <p:txBody>
          <a:bodyPr/>
          <a:lstStyle>
            <a:lvl1pPr>
              <a:defRPr sz="1970"/>
            </a:lvl1pPr>
            <a:lvl2pPr>
              <a:defRPr sz="1724"/>
            </a:lvl2pPr>
            <a:lvl3pPr>
              <a:defRPr sz="1601"/>
            </a:lvl3pPr>
            <a:lvl4pPr>
              <a:defRPr sz="1477"/>
            </a:lvl4pPr>
            <a:lvl5pPr>
              <a:defRPr sz="1970"/>
            </a:lvl5pPr>
            <a:lvl6pPr>
              <a:defRPr sz="2216"/>
            </a:lvl6pPr>
            <a:lvl7pPr>
              <a:defRPr sz="2216"/>
            </a:lvl7pPr>
            <a:lvl8pPr>
              <a:defRPr sz="2216"/>
            </a:lvl8pPr>
            <a:lvl9pPr>
              <a:defRPr sz="22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640" y="1381125"/>
            <a:ext cx="5300531" cy="4191000"/>
          </a:xfrm>
        </p:spPr>
        <p:txBody>
          <a:bodyPr/>
          <a:lstStyle>
            <a:lvl1pPr>
              <a:defRPr sz="1970"/>
            </a:lvl1pPr>
            <a:lvl2pPr>
              <a:defRPr lang="en-US" sz="1724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601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477" dirty="0" smtClean="0">
                <a:solidFill>
                  <a:schemeClr val="tx1"/>
                </a:solidFill>
                <a:latin typeface="+mn-lt"/>
              </a:defRPr>
            </a:lvl4pPr>
            <a:lvl5pPr>
              <a:defRPr sz="2216"/>
            </a:lvl5pPr>
            <a:lvl6pPr>
              <a:defRPr sz="2216"/>
            </a:lvl6pPr>
            <a:lvl7pPr>
              <a:defRPr sz="2216"/>
            </a:lvl7pPr>
            <a:lvl8pPr>
              <a:defRPr sz="2216"/>
            </a:lvl8pPr>
            <a:lvl9pPr>
              <a:defRPr sz="22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98F70-272B-4B46-83F9-2B5E53315A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98" y="1371337"/>
            <a:ext cx="5386526" cy="639762"/>
          </a:xfrm>
        </p:spPr>
        <p:txBody>
          <a:bodyPr anchor="b"/>
          <a:lstStyle>
            <a:lvl1pPr marL="0" indent="0">
              <a:buNone/>
              <a:defRPr sz="1970" b="1"/>
            </a:lvl1pPr>
            <a:lvl2pPr marL="562891" indent="0">
              <a:buNone/>
              <a:defRPr sz="2462" b="1"/>
            </a:lvl2pPr>
            <a:lvl3pPr marL="1125781" indent="0">
              <a:buNone/>
              <a:defRPr sz="2216" b="1"/>
            </a:lvl3pPr>
            <a:lvl4pPr marL="1688672" indent="0">
              <a:buNone/>
              <a:defRPr sz="1970" b="1"/>
            </a:lvl4pPr>
            <a:lvl5pPr marL="2251562" indent="0">
              <a:buNone/>
              <a:defRPr sz="1970" b="1"/>
            </a:lvl5pPr>
            <a:lvl6pPr marL="2814453" indent="0">
              <a:buNone/>
              <a:defRPr sz="1970" b="1"/>
            </a:lvl6pPr>
            <a:lvl7pPr marL="3377343" indent="0">
              <a:buNone/>
              <a:defRPr sz="1970" b="1"/>
            </a:lvl7pPr>
            <a:lvl8pPr marL="3940234" indent="0">
              <a:buNone/>
              <a:defRPr sz="1970" b="1"/>
            </a:lvl8pPr>
            <a:lvl9pPr marL="4503125" indent="0">
              <a:buNone/>
              <a:defRPr sz="19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98" y="2174875"/>
            <a:ext cx="5386526" cy="3951288"/>
          </a:xfrm>
        </p:spPr>
        <p:txBody>
          <a:bodyPr/>
          <a:lstStyle>
            <a:lvl1pPr>
              <a:defRPr sz="1970"/>
            </a:lvl1pPr>
            <a:lvl2pPr>
              <a:defRPr sz="1724"/>
            </a:lvl2pPr>
            <a:lvl3pPr>
              <a:defRPr sz="1601"/>
            </a:lvl3pPr>
            <a:lvl4pPr>
              <a:defRPr sz="1477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725" y="1371337"/>
            <a:ext cx="5388480" cy="639762"/>
          </a:xfrm>
        </p:spPr>
        <p:txBody>
          <a:bodyPr anchor="b"/>
          <a:lstStyle>
            <a:lvl1pPr marL="0" indent="0">
              <a:buNone/>
              <a:defRPr sz="1970" b="1"/>
            </a:lvl1pPr>
            <a:lvl2pPr marL="562891" indent="0">
              <a:buNone/>
              <a:defRPr sz="2462" b="1"/>
            </a:lvl2pPr>
            <a:lvl3pPr marL="1125781" indent="0">
              <a:buNone/>
              <a:defRPr sz="2216" b="1"/>
            </a:lvl3pPr>
            <a:lvl4pPr marL="1688672" indent="0">
              <a:buNone/>
              <a:defRPr sz="1970" b="1"/>
            </a:lvl4pPr>
            <a:lvl5pPr marL="2251562" indent="0">
              <a:buNone/>
              <a:defRPr sz="1970" b="1"/>
            </a:lvl5pPr>
            <a:lvl6pPr marL="2814453" indent="0">
              <a:buNone/>
              <a:defRPr sz="1970" b="1"/>
            </a:lvl6pPr>
            <a:lvl7pPr marL="3377343" indent="0">
              <a:buNone/>
              <a:defRPr sz="1970" b="1"/>
            </a:lvl7pPr>
            <a:lvl8pPr marL="3940234" indent="0">
              <a:buNone/>
              <a:defRPr sz="1970" b="1"/>
            </a:lvl8pPr>
            <a:lvl9pPr marL="4503125" indent="0">
              <a:buNone/>
              <a:defRPr sz="19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725" y="2174875"/>
            <a:ext cx="5388480" cy="3951288"/>
          </a:xfrm>
        </p:spPr>
        <p:txBody>
          <a:bodyPr/>
          <a:lstStyle>
            <a:lvl1pPr>
              <a:defRPr sz="1970"/>
            </a:lvl1pPr>
            <a:lvl2pPr>
              <a:defRPr sz="1724"/>
            </a:lvl2pPr>
            <a:lvl3pPr>
              <a:defRPr sz="1601"/>
            </a:lvl3pPr>
            <a:lvl4pPr>
              <a:defRPr sz="1477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2889" y="381000"/>
            <a:ext cx="11062315" cy="838200"/>
          </a:xfrm>
        </p:spPr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2A782B-DBFA-4739-8260-C3280DD9E8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8FFA3-9C0C-4F8F-91A0-5E35C0DE7F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46906337"/>
              </p:ext>
            </p:extLst>
          </p:nvPr>
        </p:nvGraphicFramePr>
        <p:xfrm>
          <a:off x="546597" y="14315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Company Facts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670123"/>
              </p:ext>
            </p:extLst>
          </p:nvPr>
        </p:nvGraphicFramePr>
        <p:xfrm>
          <a:off x="546597" y="39334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Company Performance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7252" y="18161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the company in terms of their business presence etc.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52" y="43180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/>
            </a:lvl1pPr>
            <a:lvl2pPr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How has the company been performing?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8126195"/>
              </p:ext>
            </p:extLst>
          </p:nvPr>
        </p:nvGraphicFramePr>
        <p:xfrm>
          <a:off x="6378742" y="14315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Market Situation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0470636"/>
              </p:ext>
            </p:extLst>
          </p:nvPr>
        </p:nvGraphicFramePr>
        <p:xfrm>
          <a:off x="6378742" y="39334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Key Imperatives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79399" y="18161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Describe the state of the market that the company is in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379399" y="43180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 baseline="0"/>
            </a:lvl1pPr>
            <a:lvl2pPr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According to the company, what are the key focus areas or strategies for the near and distant future?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59F37B-EBBE-4271-BE5C-26592BFD88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0573" y="3556001"/>
            <a:ext cx="3299151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9784949"/>
              </p:ext>
            </p:extLst>
          </p:nvPr>
        </p:nvGraphicFramePr>
        <p:xfrm>
          <a:off x="546615" y="2155472"/>
          <a:ext cx="3440523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Situation – Current</a:t>
                      </a:r>
                      <a:r>
                        <a:rPr lang="en-US" sz="1400" baseline="0">
                          <a:latin typeface="+mj-lt"/>
                        </a:rPr>
                        <a:t> State</a:t>
                      </a:r>
                      <a:endParaRPr lang="en-US" sz="1400">
                        <a:latin typeface="+mj-lt"/>
                      </a:endParaRP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7254" y="2540000"/>
            <a:ext cx="3424236" cy="29337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What are the undisputed facts about the client and project?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3972693"/>
              </p:ext>
            </p:extLst>
          </p:nvPr>
        </p:nvGraphicFramePr>
        <p:xfrm>
          <a:off x="8208147" y="2155472"/>
          <a:ext cx="3440523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Desired Future State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08786" y="2540000"/>
            <a:ext cx="3424236" cy="29337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Where would the client like to be?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4052798" y="3251200"/>
            <a:ext cx="337733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7805384" y="3251200"/>
            <a:ext cx="337733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630624"/>
              </p:ext>
            </p:extLst>
          </p:nvPr>
        </p:nvGraphicFramePr>
        <p:xfrm>
          <a:off x="4159122" y="1304572"/>
          <a:ext cx="3877672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Gap</a:t>
                      </a: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4764" y="1676400"/>
            <a:ext cx="3846403" cy="14478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 baseline="0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Explain the cause of the gap between the current state and desired future state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5960794" y="2593117"/>
            <a:ext cx="274320" cy="146350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5960794" y="3609111"/>
            <a:ext cx="274320" cy="146350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6289" tIns="56289" rIns="56289" bIns="56289" numCol="1" rtlCol="0" anchor="ctr" anchorCtr="0" compatLnSpc="1">
            <a:prstTxWarp prst="textNoShape">
              <a:avLst/>
            </a:prstTxWarp>
          </a:bodyPr>
          <a:lstStyle/>
          <a:p>
            <a:pPr marL="289264" marR="0" indent="-289264" algn="l" defTabSz="1125781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7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8280449"/>
              </p:ext>
            </p:extLst>
          </p:nvPr>
        </p:nvGraphicFramePr>
        <p:xfrm>
          <a:off x="4159122" y="4530372"/>
          <a:ext cx="3877672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Questions – which</a:t>
                      </a:r>
                      <a:r>
                        <a:rPr lang="en-US" sz="1400" baseline="0">
                          <a:latin typeface="+mj-lt"/>
                        </a:rPr>
                        <a:t> need answers</a:t>
                      </a:r>
                      <a:endParaRPr lang="en-US" sz="1400">
                        <a:latin typeface="+mj-lt"/>
                      </a:endParaRPr>
                    </a:p>
                  </a:txBody>
                  <a:tcPr marL="112579" marR="112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 marL="112579" marR="1125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74764" y="4902200"/>
            <a:ext cx="3846403" cy="1447800"/>
          </a:xfrm>
        </p:spPr>
        <p:txBody>
          <a:bodyPr>
            <a:noAutofit/>
          </a:bodyPr>
          <a:lstStyle>
            <a:lvl1pPr>
              <a:spcBef>
                <a:spcPts val="739"/>
              </a:spcBef>
              <a:defRPr sz="1724"/>
            </a:lvl1pPr>
            <a:lvl2pPr>
              <a:lnSpc>
                <a:spcPct val="100000"/>
              </a:lnSpc>
              <a:spcBef>
                <a:spcPts val="369"/>
              </a:spcBef>
              <a:defRPr sz="1477"/>
            </a:lvl2pPr>
          </a:lstStyle>
          <a:p>
            <a:pPr lvl="0"/>
            <a:r>
              <a:rPr lang="en-US"/>
              <a:t>What is the one key question that we should answer to get from current to desired future state?</a:t>
            </a:r>
          </a:p>
          <a:p>
            <a:pPr lvl="1"/>
            <a:r>
              <a:rPr lang="en-US"/>
              <a:t>What questions will help me answer the one key question?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13B5D2-D22D-426E-8157-847F09958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5473" y="1381125"/>
            <a:ext cx="1078868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2889" y="381000"/>
            <a:ext cx="110623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5462752" y="2957515"/>
            <a:ext cx="12192000" cy="30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6289" rIns="56289">
            <a:spAutoFit/>
          </a:bodyPr>
          <a:lstStyle/>
          <a:p>
            <a:endParaRPr lang="en-US" sz="1354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05360" y="6492241"/>
            <a:ext cx="230832" cy="22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477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477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4764C-71C8-4D40-AD57-52EA7A77298F}"/>
              </a:ext>
            </a:extLst>
          </p:cNvPr>
          <p:cNvGrpSpPr/>
          <p:nvPr userDrawn="1"/>
        </p:nvGrpSpPr>
        <p:grpSpPr>
          <a:xfrm>
            <a:off x="159876" y="6557919"/>
            <a:ext cx="2317571" cy="215444"/>
            <a:chOff x="9876632" y="5921190"/>
            <a:chExt cx="2317571" cy="21544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426A33-D673-4B70-B1FF-23C12530C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966"/>
            <a:stretch/>
          </p:blipFill>
          <p:spPr>
            <a:xfrm>
              <a:off x="9876632" y="5935523"/>
              <a:ext cx="209106" cy="1867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A77873-3FC8-420D-8E97-F626E50CAD01}"/>
                </a:ext>
              </a:extLst>
            </p:cNvPr>
            <p:cNvSpPr txBox="1"/>
            <p:nvPr/>
          </p:nvSpPr>
          <p:spPr>
            <a:xfrm>
              <a:off x="10057079" y="5921190"/>
              <a:ext cx="21371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00" b="0" i="0" kern="1200">
                  <a:solidFill>
                    <a:srgbClr val="800000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© 2024 Mu Sigma | Reproduction Prohibited </a:t>
              </a:r>
              <a:endParaRPr lang="en-IN" sz="800" i="0">
                <a:solidFill>
                  <a:srgbClr val="8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4" r:id="rId18"/>
    <p:sldLayoutId id="2147483775" r:id="rId1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5pPr>
      <a:lvl6pPr marL="56289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6pPr>
      <a:lvl7pPr marL="11257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7pPr>
      <a:lvl8pPr marL="168867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8pPr>
      <a:lvl9pPr marL="22515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9pPr>
    </p:titleStyle>
    <p:bodyStyle>
      <a:lvl1pPr marL="289264" indent="-289264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970" b="0">
          <a:solidFill>
            <a:schemeClr val="tx1"/>
          </a:solidFill>
          <a:latin typeface="+mn-lt"/>
          <a:ea typeface="+mn-ea"/>
          <a:cs typeface="+mn-cs"/>
        </a:defRPr>
      </a:lvl1pPr>
      <a:lvl2pPr marL="562891" indent="-27167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724">
          <a:solidFill>
            <a:schemeClr val="tx1"/>
          </a:solidFill>
          <a:latin typeface="+mn-lt"/>
        </a:defRPr>
      </a:lvl2pPr>
      <a:lvl3pPr marL="768111" indent="-197404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601" baseline="0">
          <a:solidFill>
            <a:schemeClr val="tx1"/>
          </a:solidFill>
          <a:latin typeface="+mn-lt"/>
        </a:defRPr>
      </a:lvl3pPr>
      <a:lvl4pPr marL="1053465" indent="-213039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477">
          <a:solidFill>
            <a:schemeClr val="tx1"/>
          </a:solidFill>
          <a:latin typeface="+mn-lt"/>
        </a:defRPr>
      </a:lvl4pPr>
      <a:lvl5pPr marL="1268459" indent="-14267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477" baseline="0">
          <a:solidFill>
            <a:schemeClr val="tx1"/>
          </a:solidFill>
          <a:latin typeface="+mn-lt"/>
        </a:defRPr>
      </a:lvl5pPr>
      <a:lvl6pPr marL="3662697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6pPr>
      <a:lvl7pPr marL="42255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7pPr>
      <a:lvl8pPr marL="478847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8pPr>
      <a:lvl9pPr marL="5351369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62891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2pPr>
      <a:lvl3pPr marL="1125781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688672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4pPr>
      <a:lvl5pPr marL="2251562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5pPr>
      <a:lvl6pPr marL="2814453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6pPr>
      <a:lvl7pPr marL="3377343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7pPr>
      <a:lvl8pPr marL="3940234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8pPr>
      <a:lvl9pPr marL="4503125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907" y="2438674"/>
            <a:ext cx="8587096" cy="87414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CA" sz="2700"/>
              <a:t>Empathy Map </a:t>
            </a:r>
            <a:br>
              <a:rPr lang="en-CA" sz="2700">
                <a:ea typeface="+mj-lt"/>
                <a:cs typeface="+mj-lt"/>
              </a:rPr>
            </a:br>
            <a:r>
              <a:rPr lang="en-US" sz="2700" i="1">
                <a:ea typeface="+mj-lt"/>
                <a:cs typeface="+mj-lt"/>
              </a:rPr>
              <a:t>Pranathi </a:t>
            </a:r>
            <a:r>
              <a:rPr lang="en-US" sz="2700" i="1" err="1">
                <a:ea typeface="+mj-lt"/>
                <a:cs typeface="+mj-lt"/>
              </a:rPr>
              <a:t>Veerabrahmam</a:t>
            </a:r>
            <a:endParaRPr lang="en-CA" err="1">
              <a:ea typeface="+mj-lt"/>
              <a:cs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8925" indent="-288925"/>
            <a:r>
              <a:rPr lang="en-US" sz="2200"/>
              <a:t>6</a:t>
            </a:r>
            <a:r>
              <a:rPr lang="en-US" sz="2200" baseline="30000"/>
              <a:t>th</a:t>
            </a:r>
            <a:r>
              <a:rPr lang="en-US" sz="2200"/>
              <a:t> Sep 2024</a:t>
            </a:r>
          </a:p>
        </p:txBody>
      </p:sp>
    </p:spTree>
    <p:extLst>
      <p:ext uri="{BB962C8B-B14F-4D97-AF65-F5344CB8AC3E}">
        <p14:creationId xmlns:p14="http://schemas.microsoft.com/office/powerpoint/2010/main" val="10341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BD5C-06E5-4F3D-A198-B155F169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94" y="-131059"/>
            <a:ext cx="11062315" cy="838200"/>
          </a:xfrm>
        </p:spPr>
        <p:txBody>
          <a:bodyPr/>
          <a:lstStyle/>
          <a:p>
            <a:r>
              <a:rPr lang="en-US" dirty="0"/>
              <a:t>Empathy Map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10C8D61-57DA-9EDC-D7CF-8B82F10F9963}"/>
              </a:ext>
            </a:extLst>
          </p:cNvPr>
          <p:cNvGrpSpPr/>
          <p:nvPr/>
        </p:nvGrpSpPr>
        <p:grpSpPr>
          <a:xfrm>
            <a:off x="1303374" y="993184"/>
            <a:ext cx="9501922" cy="5626256"/>
            <a:chOff x="177490" y="1002219"/>
            <a:chExt cx="9501922" cy="562625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CABA1E-1754-A7E4-F905-4EBD18FDE196}"/>
                </a:ext>
              </a:extLst>
            </p:cNvPr>
            <p:cNvCxnSpPr/>
            <p:nvPr/>
          </p:nvCxnSpPr>
          <p:spPr bwMode="auto">
            <a:xfrm>
              <a:off x="466287" y="1414177"/>
              <a:ext cx="2331527" cy="1262751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6820C95-FC13-B0BB-AFDB-7F79E43E882B}"/>
                </a:ext>
              </a:extLst>
            </p:cNvPr>
            <p:cNvCxnSpPr/>
            <p:nvPr/>
          </p:nvCxnSpPr>
          <p:spPr bwMode="auto">
            <a:xfrm flipH="1">
              <a:off x="7214446" y="1432424"/>
              <a:ext cx="2144789" cy="126199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E6F53C8-2D79-0215-97A7-0D41C860C633}"/>
                </a:ext>
              </a:extLst>
            </p:cNvPr>
            <p:cNvSpPr/>
            <p:nvPr/>
          </p:nvSpPr>
          <p:spPr bwMode="auto">
            <a:xfrm>
              <a:off x="2797814" y="2676928"/>
              <a:ext cx="4382398" cy="2300983"/>
            </a:xfrm>
            <a:prstGeom prst="rect">
              <a:avLst/>
            </a:prstGeom>
            <a:solidFill>
              <a:srgbClr val="0000FF">
                <a:lumMod val="20000"/>
                <a:lumOff val="80000"/>
              </a:srgbClr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45720" tIns="45720" rIns="4572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C0A623E-64E0-C91D-F24F-21D21044F667}"/>
                </a:ext>
              </a:extLst>
            </p:cNvPr>
            <p:cNvSpPr txBox="1"/>
            <p:nvPr/>
          </p:nvSpPr>
          <p:spPr>
            <a:xfrm>
              <a:off x="4315700" y="3850311"/>
              <a:ext cx="1269662" cy="287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THINK &amp; FEEL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15F371-A7A0-8B1C-D52B-B12F1E16549D}"/>
                </a:ext>
              </a:extLst>
            </p:cNvPr>
            <p:cNvSpPr txBox="1"/>
            <p:nvPr/>
          </p:nvSpPr>
          <p:spPr>
            <a:xfrm>
              <a:off x="3980917" y="5115204"/>
              <a:ext cx="990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337658-5B7D-32C2-2A1F-4BDDF32CD3F9}"/>
                </a:ext>
              </a:extLst>
            </p:cNvPr>
            <p:cNvSpPr txBox="1"/>
            <p:nvPr/>
          </p:nvSpPr>
          <p:spPr>
            <a:xfrm>
              <a:off x="7292824" y="2835164"/>
              <a:ext cx="488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568465D-BCC6-0EB6-1226-ABB862FA36EB}"/>
                </a:ext>
              </a:extLst>
            </p:cNvPr>
            <p:cNvSpPr txBox="1"/>
            <p:nvPr/>
          </p:nvSpPr>
          <p:spPr>
            <a:xfrm>
              <a:off x="2095078" y="2833329"/>
              <a:ext cx="59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HEAR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CE2186-0087-960E-B668-495B6D66BE7E}"/>
                </a:ext>
              </a:extLst>
            </p:cNvPr>
            <p:cNvSpPr txBox="1"/>
            <p:nvPr/>
          </p:nvSpPr>
          <p:spPr>
            <a:xfrm>
              <a:off x="7292658" y="3121920"/>
              <a:ext cx="2386754" cy="11910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Seeks people who are capable of handling work in her absence and their dedication towards work</a:t>
              </a: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endPara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590F3DD-0CEC-7096-6EF4-F97E5574CB4F}"/>
                </a:ext>
              </a:extLst>
            </p:cNvPr>
            <p:cNvSpPr txBox="1"/>
            <p:nvPr/>
          </p:nvSpPr>
          <p:spPr>
            <a:xfrm>
              <a:off x="177490" y="3115316"/>
              <a:ext cx="2555318" cy="16435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She is very detail oriented and highly productive</a:t>
              </a: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great Orator, actively participates in club activities</a:t>
              </a: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She is a team player and has a collaborative spirit, always willing to share knowledge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46FEE4D-4ED2-54CE-055D-569E9FF2D655}"/>
                </a:ext>
              </a:extLst>
            </p:cNvPr>
            <p:cNvSpPr txBox="1"/>
            <p:nvPr/>
          </p:nvSpPr>
          <p:spPr>
            <a:xfrm>
              <a:off x="866872" y="5134312"/>
              <a:ext cx="3459292" cy="12126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endPara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She likes to dance a lot , and sings occasionally</a:t>
              </a: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b="0" i="0" dirty="0">
                  <a:solidFill>
                    <a:srgbClr val="11111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She enjoys crafting from time to time and always seeks the excitement of traveling</a:t>
              </a:r>
              <a:endPara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F48A2-9113-7F51-B4F7-2BD0688567AC}"/>
                </a:ext>
              </a:extLst>
            </p:cNvPr>
            <p:cNvSpPr txBox="1"/>
            <p:nvPr/>
          </p:nvSpPr>
          <p:spPr>
            <a:xfrm>
              <a:off x="1779659" y="1463675"/>
              <a:ext cx="3541224" cy="7817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Pranathi</a:t>
              </a: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Veerabrahmam</a:t>
              </a:r>
              <a:endPara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Apprentice Leader at Mu Sigma</a:t>
              </a: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Graduated from SRM </a:t>
              </a:r>
              <a:r>
                <a:rPr 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Vadapalani</a:t>
              </a:r>
              <a:endPara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D2841D1-1AFF-53E6-E82B-38740E691C59}"/>
                </a:ext>
              </a:extLst>
            </p:cNvPr>
            <p:cNvSpPr/>
            <p:nvPr/>
          </p:nvSpPr>
          <p:spPr bwMode="auto">
            <a:xfrm>
              <a:off x="2866202" y="2761947"/>
              <a:ext cx="2078528" cy="1069174"/>
            </a:xfrm>
            <a:prstGeom prst="rect">
              <a:avLst/>
            </a:prstGeom>
            <a:solidFill>
              <a:srgbClr val="FF0000">
                <a:lumMod val="20000"/>
                <a:lumOff val="80000"/>
              </a:srgbClr>
            </a:solidFill>
            <a:ln w="25400" cap="flat" cmpd="sng" algn="ctr">
              <a:solidFill>
                <a:srgbClr val="00206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lvl="0" indent="-234950" algn="l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 typeface="Webdings" pitchFamily="18" charset="2"/>
                <a:buChar char="4"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17384C-7202-BD81-8117-1DCA6BFB34D7}"/>
                </a:ext>
              </a:extLst>
            </p:cNvPr>
            <p:cNvSpPr/>
            <p:nvPr/>
          </p:nvSpPr>
          <p:spPr bwMode="auto">
            <a:xfrm>
              <a:off x="5056405" y="2762936"/>
              <a:ext cx="2078528" cy="1069174"/>
            </a:xfrm>
            <a:prstGeom prst="rect">
              <a:avLst/>
            </a:prstGeom>
            <a:solidFill>
              <a:srgbClr val="00FF00">
                <a:lumMod val="20000"/>
                <a:lumOff val="80000"/>
              </a:srgbClr>
            </a:solidFill>
            <a:ln w="25400" cap="flat" cmpd="sng" algn="ctr">
              <a:solidFill>
                <a:srgbClr val="00206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lvl="0" indent="-234950" algn="l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 typeface="Webdings" pitchFamily="18" charset="2"/>
                <a:buChar char="4"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15112E-38E6-7ED8-CA23-90E3456E57F6}"/>
                </a:ext>
              </a:extLst>
            </p:cNvPr>
            <p:cNvSpPr/>
            <p:nvPr/>
          </p:nvSpPr>
          <p:spPr bwMode="auto">
            <a:xfrm>
              <a:off x="2866497" y="2770239"/>
              <a:ext cx="581685" cy="192017"/>
            </a:xfrm>
            <a:prstGeom prst="rect">
              <a:avLst/>
            </a:prstGeom>
            <a:solidFill>
              <a:srgbClr val="FF0000">
                <a:lumMod val="75000"/>
              </a:srgb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PAIN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C001109-8892-34DB-4CC7-4CED37E0FDC5}"/>
                </a:ext>
              </a:extLst>
            </p:cNvPr>
            <p:cNvSpPr/>
            <p:nvPr/>
          </p:nvSpPr>
          <p:spPr bwMode="auto">
            <a:xfrm>
              <a:off x="5056405" y="2762928"/>
              <a:ext cx="614171" cy="18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GAIN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9DBA30-8059-E5C2-A45A-E4CA92AC6768}"/>
                </a:ext>
              </a:extLst>
            </p:cNvPr>
            <p:cNvSpPr txBox="1"/>
            <p:nvPr/>
          </p:nvSpPr>
          <p:spPr>
            <a:xfrm>
              <a:off x="5100611" y="2889907"/>
              <a:ext cx="2066081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b="0" i="0" dirty="0">
                  <a:solidFill>
                    <a:srgbClr val="111111"/>
                  </a:solidFill>
                  <a:effectLst/>
                  <a:latin typeface="-apple-system"/>
                </a:rPr>
                <a:t>Collaborating with a variety of people enhances creativity and understanding.</a:t>
              </a:r>
              <a:endPara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E3B1C1-B4A9-BDA4-F1A9-369443950349}"/>
                </a:ext>
              </a:extLst>
            </p:cNvPr>
            <p:cNvSpPr txBox="1"/>
            <p:nvPr/>
          </p:nvSpPr>
          <p:spPr>
            <a:xfrm>
              <a:off x="2850954" y="3015346"/>
              <a:ext cx="2066081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She becomes agitated when communication is ineffective.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D7B2DCC-9A4F-D08E-3216-A45BE73B0673}"/>
                </a:ext>
              </a:extLst>
            </p:cNvPr>
            <p:cNvSpPr txBox="1"/>
            <p:nvPr/>
          </p:nvSpPr>
          <p:spPr>
            <a:xfrm>
              <a:off x="3285947" y="3596494"/>
              <a:ext cx="3984293" cy="1449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endPara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l"/>
              <a:endPara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She thinks creatively, always looking for innovative solutions beyond the usual approach.</a:t>
              </a: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b="0" i="0">
                  <a:solidFill>
                    <a:srgbClr val="11111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She has a keen interest in Generative AI and data science</a:t>
              </a:r>
              <a:endPara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2EAD7E0-774B-9B0E-C9A9-9336B7218CF3}"/>
                </a:ext>
              </a:extLst>
            </p:cNvPr>
            <p:cNvCxnSpPr>
              <a:cxnSpLocks/>
              <a:endCxn id="87" idx="0"/>
            </p:cNvCxnSpPr>
            <p:nvPr/>
          </p:nvCxnSpPr>
          <p:spPr bwMode="auto">
            <a:xfrm>
              <a:off x="4989013" y="1030095"/>
              <a:ext cx="0" cy="164683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424A13A-7261-959F-FEF4-C30F910D813D}"/>
                </a:ext>
              </a:extLst>
            </p:cNvPr>
            <p:cNvSpPr txBox="1"/>
            <p:nvPr/>
          </p:nvSpPr>
          <p:spPr>
            <a:xfrm>
              <a:off x="4989013" y="1236941"/>
              <a:ext cx="2999354" cy="142808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Wants to own a business or be an entrepreneur </a:t>
              </a: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Acquiring capital through investments for this goal</a:t>
              </a: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Wants to go to abroad and earn money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3BA076-A8F4-FDFD-4479-4FF3DDC05B67}"/>
                </a:ext>
              </a:extLst>
            </p:cNvPr>
            <p:cNvCxnSpPr/>
            <p:nvPr/>
          </p:nvCxnSpPr>
          <p:spPr bwMode="auto">
            <a:xfrm>
              <a:off x="7214446" y="4977372"/>
              <a:ext cx="2153601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8F2FEF5-62FA-B29C-C3FA-23E4D29FDB5D}"/>
                </a:ext>
              </a:extLst>
            </p:cNvPr>
            <p:cNvCxnSpPr/>
            <p:nvPr/>
          </p:nvCxnSpPr>
          <p:spPr bwMode="auto">
            <a:xfrm flipV="1">
              <a:off x="4997194" y="5014387"/>
              <a:ext cx="2352" cy="16140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8EB584-0033-CA08-14FC-F5257B6F058F}"/>
                </a:ext>
              </a:extLst>
            </p:cNvPr>
            <p:cNvSpPr txBox="1"/>
            <p:nvPr/>
          </p:nvSpPr>
          <p:spPr>
            <a:xfrm>
              <a:off x="4944730" y="5095577"/>
              <a:ext cx="99004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 SAY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F7E9865-B814-0E74-4BAE-0F2750E11C9C}"/>
                </a:ext>
              </a:extLst>
            </p:cNvPr>
            <p:cNvSpPr txBox="1"/>
            <p:nvPr/>
          </p:nvSpPr>
          <p:spPr>
            <a:xfrm>
              <a:off x="6021088" y="5308469"/>
              <a:ext cx="3587352" cy="97565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She believes that Mu Sigma offers excellent opportunities for exposure</a:t>
              </a:r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She is highly enthusiastic about taking on tasks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8329CC-BB8F-AF0E-8DA3-311FE8AED247}"/>
                </a:ext>
              </a:extLst>
            </p:cNvPr>
            <p:cNvSpPr txBox="1"/>
            <p:nvPr/>
          </p:nvSpPr>
          <p:spPr>
            <a:xfrm>
              <a:off x="4306277" y="1042531"/>
              <a:ext cx="59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WHO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294443-B3FD-4460-400E-3120EDBDE2BE}"/>
                </a:ext>
              </a:extLst>
            </p:cNvPr>
            <p:cNvSpPr txBox="1"/>
            <p:nvPr/>
          </p:nvSpPr>
          <p:spPr>
            <a:xfrm>
              <a:off x="5047027" y="1046432"/>
              <a:ext cx="691967" cy="33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GOALS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F3D6DE2-1069-354E-EFB9-36A2B3DD6315}"/>
                </a:ext>
              </a:extLst>
            </p:cNvPr>
            <p:cNvCxnSpPr/>
            <p:nvPr/>
          </p:nvCxnSpPr>
          <p:spPr bwMode="auto">
            <a:xfrm flipV="1">
              <a:off x="457200" y="4977911"/>
              <a:ext cx="2340614" cy="3647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7422B42-2740-C82B-D388-27ADE6D754BB}"/>
                </a:ext>
              </a:extLst>
            </p:cNvPr>
            <p:cNvSpPr/>
            <p:nvPr/>
          </p:nvSpPr>
          <p:spPr bwMode="auto">
            <a:xfrm>
              <a:off x="4001176" y="1038899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D9E8082-890C-A132-BCBC-9E090B256EC6}"/>
                </a:ext>
              </a:extLst>
            </p:cNvPr>
            <p:cNvSpPr/>
            <p:nvPr/>
          </p:nvSpPr>
          <p:spPr bwMode="auto">
            <a:xfrm>
              <a:off x="5746768" y="1002219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B7D9F6-43FD-2045-0AE2-B4D524F87E0E}"/>
                </a:ext>
              </a:extLst>
            </p:cNvPr>
            <p:cNvSpPr/>
            <p:nvPr/>
          </p:nvSpPr>
          <p:spPr bwMode="auto">
            <a:xfrm>
              <a:off x="4508232" y="2712536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9C7ED7-A271-60D6-2642-C2AD8A973C8B}"/>
                </a:ext>
              </a:extLst>
            </p:cNvPr>
            <p:cNvSpPr/>
            <p:nvPr/>
          </p:nvSpPr>
          <p:spPr bwMode="auto">
            <a:xfrm>
              <a:off x="6557227" y="2739098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C6FF72-0484-0F94-649B-A7977E7B6548}"/>
                </a:ext>
              </a:extLst>
            </p:cNvPr>
            <p:cNvSpPr/>
            <p:nvPr/>
          </p:nvSpPr>
          <p:spPr bwMode="auto">
            <a:xfrm>
              <a:off x="3148787" y="3874653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A562920-2F45-1ED6-5364-A96FCFD54AB2}"/>
                </a:ext>
              </a:extLst>
            </p:cNvPr>
            <p:cNvSpPr/>
            <p:nvPr/>
          </p:nvSpPr>
          <p:spPr bwMode="auto">
            <a:xfrm>
              <a:off x="7898393" y="2712536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EFEF292-27C5-FEF6-483C-485070256BD7}"/>
                </a:ext>
              </a:extLst>
            </p:cNvPr>
            <p:cNvSpPr/>
            <p:nvPr/>
          </p:nvSpPr>
          <p:spPr bwMode="auto">
            <a:xfrm>
              <a:off x="5670576" y="5094179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C7734A3-1E22-9F66-C3B6-CA2639576D5E}"/>
                </a:ext>
              </a:extLst>
            </p:cNvPr>
            <p:cNvSpPr/>
            <p:nvPr/>
          </p:nvSpPr>
          <p:spPr bwMode="auto">
            <a:xfrm>
              <a:off x="3870185" y="5115078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2D847A-5C4C-C8AD-B636-222B6BF14D3A}"/>
                </a:ext>
              </a:extLst>
            </p:cNvPr>
            <p:cNvSpPr/>
            <p:nvPr/>
          </p:nvSpPr>
          <p:spPr bwMode="auto">
            <a:xfrm>
              <a:off x="1717246" y="2727835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9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89" y="2490853"/>
            <a:ext cx="11062315" cy="1031962"/>
          </a:xfrm>
        </p:spPr>
        <p:txBody>
          <a:bodyPr/>
          <a:lstStyle/>
          <a:p>
            <a:pPr algn="ctr"/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30809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u Sigma">
      <a:dk1>
        <a:srgbClr val="800000"/>
      </a:dk1>
      <a:lt1>
        <a:srgbClr val="FFFFFF"/>
      </a:lt1>
      <a:dk2>
        <a:srgbClr val="006666"/>
      </a:dk2>
      <a:lt2>
        <a:srgbClr val="F2F2F2"/>
      </a:lt2>
      <a:accent1>
        <a:srgbClr val="800000"/>
      </a:accent1>
      <a:accent2>
        <a:srgbClr val="006666"/>
      </a:accent2>
      <a:accent3>
        <a:srgbClr val="E2E2C0"/>
      </a:accent3>
      <a:accent4>
        <a:srgbClr val="A5A5A5"/>
      </a:accent4>
      <a:accent5>
        <a:srgbClr val="0070C0"/>
      </a:accent5>
      <a:accent6>
        <a:srgbClr val="4B4027"/>
      </a:accent6>
      <a:hlink>
        <a:srgbClr val="DED4BF"/>
      </a:hlink>
      <a:folHlink>
        <a:srgbClr val="F3A977"/>
      </a:folHlink>
    </a:clrScheme>
    <a:fontScheme name="Mu Sigma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 Sigma Default Template_2020" id="{EDB47554-4E6D-4FAC-A2A8-BC8EDA041B77}" vid="{01E3A9F1-B3E3-4266-926F-B20C121524B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D0D091B51474FB705DC893A92B3D1" ma:contentTypeVersion="4" ma:contentTypeDescription="Create a new document." ma:contentTypeScope="" ma:versionID="b74a50f05eb58259dcf9b5245aec16f5">
  <xsd:schema xmlns:xsd="http://www.w3.org/2001/XMLSchema" xmlns:xs="http://www.w3.org/2001/XMLSchema" xmlns:p="http://schemas.microsoft.com/office/2006/metadata/properties" xmlns:ns2="bb34349b-8f96-415f-b103-9eb39cb03c4d" targetNamespace="http://schemas.microsoft.com/office/2006/metadata/properties" ma:root="true" ma:fieldsID="d9bd7c01b9b313748bbbb43452ae9122" ns2:_="">
    <xsd:import namespace="bb34349b-8f96-415f-b103-9eb39cb03c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34349b-8f96-415f-b103-9eb39cb03c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11F903-4F08-47D9-B17B-33D1DB059092}">
  <ds:schemaRefs>
    <ds:schemaRef ds:uri="bb34349b-8f96-415f-b103-9eb39cb03c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0A0C915-A327-4BE8-AD78-8F919E7A7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3FC4C2-1693-485F-AFB2-7044DA4331FD}">
  <ds:schemaRefs>
    <ds:schemaRef ds:uri="http://www.w3.org/XML/1998/namespace"/>
    <ds:schemaRef ds:uri="bb34349b-8f96-415f-b103-9eb39cb03c4d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MuSigma_Template_PPT</Template>
  <TotalTime>102</TotalTime>
  <Words>205</Words>
  <Application>Microsoft Office PowerPoint</Application>
  <PresentationFormat>Widescreen</PresentationFormat>
  <Paragraphs>44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-apple-system</vt:lpstr>
      <vt:lpstr>Arial</vt:lpstr>
      <vt:lpstr>Calibri</vt:lpstr>
      <vt:lpstr>Segoe UI</vt:lpstr>
      <vt:lpstr>Segoe UI Light</vt:lpstr>
      <vt:lpstr>Segoe UI Semilight</vt:lpstr>
      <vt:lpstr>Webdings</vt:lpstr>
      <vt:lpstr>Wingdings</vt:lpstr>
      <vt:lpstr>blank</vt:lpstr>
      <vt:lpstr>Paintbrush Picture</vt:lpstr>
      <vt:lpstr>Empathy Map  Pranathi Veerabrahmam</vt:lpstr>
      <vt:lpstr>Empathy Map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Writeup, Client Context, Empathy Map</dc:title>
  <dc:creator>Gayathrydevi S</dc:creator>
  <cp:lastModifiedBy>Vinanth Kumar HS</cp:lastModifiedBy>
  <cp:revision>1</cp:revision>
  <cp:lastPrinted>2017-08-06T17:52:16Z</cp:lastPrinted>
  <dcterms:created xsi:type="dcterms:W3CDTF">2024-07-16T08:26:23Z</dcterms:created>
  <dcterms:modified xsi:type="dcterms:W3CDTF">2025-05-05T09:40:32Z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0x0101001DAD0D091B51474FB705DC893A92B3D1</vt:lpwstr>
  </property>
</Properties>
</file>