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753905900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753905900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753905900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753905900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76a1f120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76a1f120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76a1f120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76a1f120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76a1f120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76a1f120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6a1f120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6a1f120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76a1f120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76a1f120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76a1f120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76a1f120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753905900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753905900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753905900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753905900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75390590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75390590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753905900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753905900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753905900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753905900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C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06100" y="1324475"/>
            <a:ext cx="53697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/>
              <a:t>Approximate Bayesian Computation </a:t>
            </a:r>
            <a:r>
              <a:rPr lang="it"/>
              <a:t>Sequential Monte Carlo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06100" y="3679575"/>
            <a:ext cx="45339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Statistical Analysis 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Pagella Filippo, Poggi Marco &amp; Venturini Giulio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A Differential Case: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Simple Pendulum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41F6CE4-9D0B-41DA-A7D0-D092DB0928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15658" y="2722337"/>
            <a:ext cx="2416628" cy="135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Defining the Model</a:t>
            </a:r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body" idx="1"/>
          </p:nvPr>
        </p:nvSpPr>
        <p:spPr>
          <a:xfrm>
            <a:off x="328675" y="1695950"/>
            <a:ext cx="3535200" cy="30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it" sz="1550" b="1"/>
              <a:t>Prior</a:t>
            </a:r>
            <a:r>
              <a:rPr lang="it" sz="1550"/>
              <a:t>:</a:t>
            </a:r>
            <a:endParaRPr sz="1550"/>
          </a:p>
          <a:p>
            <a:pPr marL="457200" lvl="0" indent="0" algn="just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t" sz="1550"/>
              <a:t>l ∼ Unif(0, 7) </a:t>
            </a:r>
            <a:endParaRPr sz="1550"/>
          </a:p>
          <a:p>
            <a:pPr marL="457200" lvl="0" indent="-327025" algn="just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it" sz="1550" b="1"/>
              <a:t>Model</a:t>
            </a:r>
            <a:r>
              <a:rPr lang="it" sz="1550"/>
              <a:t>:</a:t>
            </a:r>
            <a:endParaRPr sz="1550"/>
          </a:p>
          <a:p>
            <a:pPr marL="457200" lvl="0" indent="0" algn="just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t" sz="1550"/>
              <a:t>θ’’ + g/l*sin(θ) = 0</a:t>
            </a:r>
            <a:endParaRPr sz="1550"/>
          </a:p>
          <a:p>
            <a:pPr marL="457200" lvl="0" indent="0" algn="just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t" sz="1550"/>
              <a:t>g = 9.81 m/s^2</a:t>
            </a:r>
            <a:endParaRPr sz="1550"/>
          </a:p>
          <a:p>
            <a:pPr marL="457200" lvl="0" indent="-327025" algn="just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it" sz="1550" b="1"/>
              <a:t>Goal</a:t>
            </a:r>
            <a:r>
              <a:rPr lang="it" sz="1550"/>
              <a:t>:</a:t>
            </a:r>
            <a:endParaRPr sz="1550"/>
          </a:p>
          <a:p>
            <a:pPr marL="457200" lvl="0" indent="0" algn="just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it" sz="1550"/>
              <a:t>To approximate the posterior distribution of l, starting from an observation based on θ_0 = 0, θ’_0 = 3 and l_true = 3</a:t>
            </a:r>
            <a:endParaRPr sz="1550"/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0" y="1695950"/>
            <a:ext cx="4671950" cy="27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Sequential Monte Carlo based on θ’</a:t>
            </a:r>
            <a:endParaRPr/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3">
            <a:alphaModFix/>
          </a:blip>
          <a:srcRect b="69602"/>
          <a:stretch/>
        </p:blipFill>
        <p:spPr>
          <a:xfrm>
            <a:off x="893775" y="1585925"/>
            <a:ext cx="2131625" cy="9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 rotWithShape="1">
          <a:blip r:embed="rId4">
            <a:alphaModFix/>
          </a:blip>
          <a:srcRect t="50463" r="4251"/>
          <a:stretch/>
        </p:blipFill>
        <p:spPr>
          <a:xfrm>
            <a:off x="3464150" y="2443175"/>
            <a:ext cx="2215700" cy="24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575" y="2493775"/>
            <a:ext cx="2215700" cy="2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t="67835"/>
          <a:stretch/>
        </p:blipFill>
        <p:spPr>
          <a:xfrm>
            <a:off x="6118600" y="1548825"/>
            <a:ext cx="2215700" cy="9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4"/>
          <p:cNvPicPr preferRelativeResize="0"/>
          <p:nvPr/>
        </p:nvPicPr>
        <p:blipFill rotWithShape="1">
          <a:blip r:embed="rId3">
            <a:alphaModFix/>
          </a:blip>
          <a:srcRect t="34091" b="35226"/>
          <a:stretch/>
        </p:blipFill>
        <p:spPr>
          <a:xfrm>
            <a:off x="3464150" y="1569400"/>
            <a:ext cx="2215725" cy="9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4"/>
          <p:cNvPicPr preferRelativeResize="0"/>
          <p:nvPr/>
        </p:nvPicPr>
        <p:blipFill rotWithShape="1">
          <a:blip r:embed="rId4">
            <a:alphaModFix/>
          </a:blip>
          <a:srcRect r="7227" b="51250"/>
          <a:stretch/>
        </p:blipFill>
        <p:spPr>
          <a:xfrm>
            <a:off x="893800" y="2493775"/>
            <a:ext cx="2131625" cy="2335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Sequential Monte Carlo based on θ</a:t>
            </a:r>
            <a:endParaRPr/>
          </a:p>
        </p:txBody>
      </p:sp>
      <p:pic>
        <p:nvPicPr>
          <p:cNvPr id="372" name="Google Shape;372;p25"/>
          <p:cNvPicPr preferRelativeResize="0"/>
          <p:nvPr/>
        </p:nvPicPr>
        <p:blipFill rotWithShape="1">
          <a:blip r:embed="rId3">
            <a:alphaModFix/>
          </a:blip>
          <a:srcRect t="67652" r="10770" b="2967"/>
          <a:stretch/>
        </p:blipFill>
        <p:spPr>
          <a:xfrm>
            <a:off x="6118600" y="1523700"/>
            <a:ext cx="2215725" cy="9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5"/>
          <p:cNvPicPr preferRelativeResize="0"/>
          <p:nvPr/>
        </p:nvPicPr>
        <p:blipFill rotWithShape="1">
          <a:blip r:embed="rId4">
            <a:alphaModFix/>
          </a:blip>
          <a:srcRect t="50833"/>
          <a:stretch/>
        </p:blipFill>
        <p:spPr>
          <a:xfrm>
            <a:off x="3464150" y="2429450"/>
            <a:ext cx="2215700" cy="23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575" y="2429450"/>
            <a:ext cx="2215700" cy="23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5"/>
          <p:cNvPicPr preferRelativeResize="0"/>
          <p:nvPr/>
        </p:nvPicPr>
        <p:blipFill rotWithShape="1">
          <a:blip r:embed="rId3">
            <a:alphaModFix/>
          </a:blip>
          <a:srcRect t="33758" r="9461" b="36860"/>
          <a:stretch/>
        </p:blipFill>
        <p:spPr>
          <a:xfrm>
            <a:off x="3464150" y="1523700"/>
            <a:ext cx="2215700" cy="9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"/>
          <p:cNvPicPr preferRelativeResize="0"/>
          <p:nvPr/>
        </p:nvPicPr>
        <p:blipFill rotWithShape="1">
          <a:blip r:embed="rId3">
            <a:alphaModFix/>
          </a:blip>
          <a:srcRect r="11071" b="69603"/>
          <a:stretch/>
        </p:blipFill>
        <p:spPr>
          <a:xfrm>
            <a:off x="893800" y="1517800"/>
            <a:ext cx="2131625" cy="9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5"/>
          <p:cNvPicPr preferRelativeResize="0"/>
          <p:nvPr/>
        </p:nvPicPr>
        <p:blipFill rotWithShape="1">
          <a:blip r:embed="rId4">
            <a:alphaModFix/>
          </a:blip>
          <a:srcRect b="51503"/>
          <a:stretch/>
        </p:blipFill>
        <p:spPr>
          <a:xfrm>
            <a:off x="893800" y="2429450"/>
            <a:ext cx="2131625" cy="23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26"/>
          <p:cNvSpPr txBox="1">
            <a:spLocks noGrp="1"/>
          </p:cNvSpPr>
          <p:nvPr>
            <p:ph type="body" idx="1"/>
          </p:nvPr>
        </p:nvSpPr>
        <p:spPr>
          <a:xfrm>
            <a:off x="664375" y="1328750"/>
            <a:ext cx="76698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03684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it" sz="1891">
                <a:solidFill>
                  <a:schemeClr val="lt1"/>
                </a:solidFill>
              </a:rPr>
              <a:t>Toni T., Welch D., Strelkowa N., Ipsen A., Stumpf M.P. 2009. </a:t>
            </a:r>
            <a:r>
              <a:rPr lang="it" sz="1891" i="1">
                <a:solidFill>
                  <a:schemeClr val="lt1"/>
                </a:solidFill>
              </a:rPr>
              <a:t>Approximate Bayesian computation scheme for parameter inference and model selection in dynamical systems</a:t>
            </a:r>
            <a:r>
              <a:rPr lang="it" sz="1891">
                <a:solidFill>
                  <a:schemeClr val="lt1"/>
                </a:solidFill>
              </a:rPr>
              <a:t>. J. Roy. Soc. Interf. 6:187–202.</a:t>
            </a:r>
            <a:endParaRPr sz="1891">
              <a:solidFill>
                <a:schemeClr val="lt1"/>
              </a:solidFill>
            </a:endParaRPr>
          </a:p>
          <a:p>
            <a:pPr marL="457200" lvl="0" indent="-303684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it" sz="1891">
                <a:solidFill>
                  <a:schemeClr val="lt1"/>
                </a:solidFill>
              </a:rPr>
              <a:t>Lintusaari J., Gutmann M.U., Kaski S., Corander J. 2016. </a:t>
            </a:r>
            <a:r>
              <a:rPr lang="it" sz="1891" i="1">
                <a:solidFill>
                  <a:schemeClr val="lt1"/>
                </a:solidFill>
              </a:rPr>
              <a:t>On the identifiability of transmission dynamic models for infectious diseases</a:t>
            </a:r>
            <a:r>
              <a:rPr lang="it" sz="1891">
                <a:solidFill>
                  <a:schemeClr val="lt1"/>
                </a:solidFill>
              </a:rPr>
              <a:t>. Genetics 202(3):911–918</a:t>
            </a:r>
            <a:endParaRPr sz="1891">
              <a:solidFill>
                <a:schemeClr val="lt1"/>
              </a:solidFill>
            </a:endParaRPr>
          </a:p>
          <a:p>
            <a:pPr marL="457200" lvl="0" indent="-303684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it" sz="1891">
                <a:solidFill>
                  <a:schemeClr val="lt1"/>
                </a:solidFill>
              </a:rPr>
              <a:t>Sisson, S. A., Fan, Y. &amp; Tanaka, M. M. 2007 </a:t>
            </a:r>
            <a:r>
              <a:rPr lang="it" sz="1891" i="1">
                <a:solidFill>
                  <a:schemeClr val="lt1"/>
                </a:solidFill>
              </a:rPr>
              <a:t>Sequential Monte Carlo without likelihoods</a:t>
            </a:r>
            <a:r>
              <a:rPr lang="it" sz="1891">
                <a:solidFill>
                  <a:schemeClr val="lt1"/>
                </a:solidFill>
              </a:rPr>
              <a:t>. Proc. Natl Acad. Sci. USA 104, 1760–1765.</a:t>
            </a:r>
            <a:endParaRPr sz="1891">
              <a:solidFill>
                <a:schemeClr val="lt1"/>
              </a:solidFill>
            </a:endParaRPr>
          </a:p>
          <a:p>
            <a:pPr marL="457200" lvl="0" indent="-303684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it" sz="1891">
                <a:solidFill>
                  <a:schemeClr val="lt1"/>
                </a:solidFill>
              </a:rPr>
              <a:t>Marin J.-M., Pudlo P., Robert C., Ryder R. 2012. </a:t>
            </a:r>
            <a:r>
              <a:rPr lang="it" sz="1891" i="1">
                <a:solidFill>
                  <a:schemeClr val="lt1"/>
                </a:solidFill>
              </a:rPr>
              <a:t>Approximate Bayesian computational methods</a:t>
            </a:r>
            <a:r>
              <a:rPr lang="it" sz="1891">
                <a:solidFill>
                  <a:schemeClr val="lt1"/>
                </a:solidFill>
              </a:rPr>
              <a:t>. Stat. Comput. 22:1167–1180.</a:t>
            </a:r>
            <a:endParaRPr sz="1891">
              <a:solidFill>
                <a:schemeClr val="lt1"/>
              </a:solidFill>
            </a:endParaRPr>
          </a:p>
          <a:p>
            <a:pPr marL="457200" lvl="0" indent="-303684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it" sz="1891">
                <a:solidFill>
                  <a:schemeClr val="lt1"/>
                </a:solidFill>
              </a:rPr>
              <a:t>Beaumont M.A., Cornuet J.P., Marin J.M., and Robert C.P., </a:t>
            </a:r>
            <a:r>
              <a:rPr lang="it" sz="1891" i="1">
                <a:solidFill>
                  <a:schemeClr val="lt1"/>
                </a:solidFill>
              </a:rPr>
              <a:t>Adaptive approximate bayesian computation</a:t>
            </a:r>
            <a:r>
              <a:rPr lang="it" sz="1891">
                <a:solidFill>
                  <a:schemeClr val="lt1"/>
                </a:solidFill>
              </a:rPr>
              <a:t>, Biometrika 96 (2009), no. 4, 983.</a:t>
            </a:r>
            <a:endParaRPr sz="1891">
              <a:solidFill>
                <a:schemeClr val="lt1"/>
              </a:solidFill>
            </a:endParaRPr>
          </a:p>
          <a:p>
            <a:pPr marL="457200" lvl="0" indent="-303684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it" sz="1891">
                <a:solidFill>
                  <a:schemeClr val="lt1"/>
                </a:solidFill>
              </a:rPr>
              <a:t>Bonassi F.V., You L., and West M., </a:t>
            </a:r>
            <a:r>
              <a:rPr lang="it" sz="1891" i="1">
                <a:solidFill>
                  <a:schemeClr val="lt1"/>
                </a:solidFill>
              </a:rPr>
              <a:t>Bayesian learning from marginal data in bionetwork models</a:t>
            </a:r>
            <a:r>
              <a:rPr lang="it" sz="1891">
                <a:solidFill>
                  <a:schemeClr val="lt1"/>
                </a:solidFill>
              </a:rPr>
              <a:t>, Department of Statistical Science, Duke University: Discussion Paper 11-07 (2011).</a:t>
            </a:r>
            <a:endParaRPr sz="189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Bayesian Choice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480225"/>
            <a:ext cx="7030500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it" sz="1550"/>
              <a:t>Two possible approaches for parameter estimation:</a:t>
            </a:r>
            <a:endParaRPr sz="1550"/>
          </a:p>
          <a:p>
            <a:pPr marL="914400" lvl="1" indent="-327025" algn="just" rtl="0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it" sz="1550" b="1"/>
              <a:t>Frequentist</a:t>
            </a:r>
            <a:r>
              <a:rPr lang="it" sz="1550"/>
              <a:t>: θ fixed but unknown</a:t>
            </a:r>
            <a:endParaRPr sz="1550"/>
          </a:p>
          <a:p>
            <a:pPr marL="914400" lvl="1" indent="-327025" algn="just" rtl="0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it" sz="1550" b="1"/>
              <a:t>Bayesian</a:t>
            </a:r>
            <a:r>
              <a:rPr lang="it" sz="1550"/>
              <a:t>: θ is a random variable</a:t>
            </a:r>
            <a:endParaRPr sz="1550"/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it" sz="1550"/>
              <a:t>In the Bayesian approach we want to estimate the posterior of θ, using the </a:t>
            </a:r>
            <a:r>
              <a:rPr lang="it" sz="1550" b="1"/>
              <a:t>Bayes’ Formula</a:t>
            </a:r>
            <a:r>
              <a:rPr lang="it" sz="1550"/>
              <a:t>:</a:t>
            </a:r>
            <a:endParaRPr sz="155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55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550"/>
          </a:p>
          <a:p>
            <a:pPr marL="457200" lvl="0" indent="-327025" algn="just" rtl="0"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it" sz="1550"/>
              <a:t>Likelihood                is often computationally intractable</a:t>
            </a:r>
            <a:endParaRPr sz="155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2859575"/>
            <a:ext cx="2476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l="42562" r="26923" b="51121"/>
          <a:stretch/>
        </p:blipFill>
        <p:spPr>
          <a:xfrm>
            <a:off x="2766725" y="3780025"/>
            <a:ext cx="755700" cy="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Approximate Bayesian Computation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572850" y="1597875"/>
            <a:ext cx="39990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it" sz="1550"/>
              <a:t>In ABC methods, the evaluation of the likelihood is replaced by a simulation-based procedure</a:t>
            </a:r>
            <a:endParaRPr sz="155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/>
          </a:p>
          <a:p>
            <a:pPr marL="45720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it" sz="1550"/>
              <a:t>The simplest ABC algorithm is the </a:t>
            </a:r>
            <a:r>
              <a:rPr lang="it" sz="1550" b="1"/>
              <a:t>ABC Rejection sampler</a:t>
            </a:r>
            <a:r>
              <a:rPr lang="it" sz="1550"/>
              <a:t>:</a:t>
            </a:r>
            <a:endParaRPr sz="1550"/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l="2925" r="4508"/>
          <a:stretch/>
        </p:blipFill>
        <p:spPr>
          <a:xfrm>
            <a:off x="4716900" y="2006200"/>
            <a:ext cx="4131876" cy="21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 rotWithShape="1">
          <a:blip r:embed="rId4">
            <a:alphaModFix/>
          </a:blip>
          <a:srcRect t="20948" r="12072"/>
          <a:stretch/>
        </p:blipFill>
        <p:spPr>
          <a:xfrm>
            <a:off x="1029075" y="3138575"/>
            <a:ext cx="3542775" cy="13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Sequential Monte Carlo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40775"/>
            <a:ext cx="3516720" cy="3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750" y="1340775"/>
            <a:ext cx="2577550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An Explicative Example: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Gaussian Mixture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Defining the Model</a:t>
            </a:r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328675" y="1850750"/>
            <a:ext cx="3775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2000" b="1" dirty="0"/>
              <a:t>Prior</a:t>
            </a:r>
            <a:r>
              <a:rPr lang="it" sz="2000" dirty="0"/>
              <a:t>:</a:t>
            </a:r>
            <a:endParaRPr sz="2000" dirty="0"/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 dirty="0"/>
              <a:t>θ ∼ Unif(−10, 10)</a:t>
            </a:r>
            <a:endParaRPr sz="2000" dirty="0"/>
          </a:p>
          <a:p>
            <a:pPr marL="457200" lvl="0" indent="-32702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2000" b="1" dirty="0"/>
              <a:t>Model</a:t>
            </a:r>
            <a:r>
              <a:rPr lang="it" sz="2000" dirty="0"/>
              <a:t>:</a:t>
            </a:r>
            <a:endParaRPr sz="2000" dirty="0"/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 dirty="0"/>
              <a:t>f(θ∣x) = 0.5 N(θ, 1) + 0.5 N(θ, 1/100)</a:t>
            </a:r>
            <a:endParaRPr sz="2000" dirty="0"/>
          </a:p>
          <a:p>
            <a:pPr marL="457200" lvl="0" indent="-32702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2000" b="1" dirty="0"/>
              <a:t>Goal</a:t>
            </a:r>
            <a:r>
              <a:rPr lang="it" sz="2000" dirty="0"/>
              <a:t>:</a:t>
            </a:r>
            <a:endParaRPr sz="2000" dirty="0"/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 dirty="0"/>
              <a:t>To approximate the posterior distribution of θ, starting from an observation based on θ_true = 0</a:t>
            </a:r>
            <a:endParaRPr sz="2000" dirty="0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325" y="1735924"/>
            <a:ext cx="4447949" cy="24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Sequential Monte Carlo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00" y="2429450"/>
            <a:ext cx="2131634" cy="24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138" y="2432451"/>
            <a:ext cx="2215725" cy="2403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575" y="2429449"/>
            <a:ext cx="2215725" cy="24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6">
            <a:alphaModFix/>
          </a:blip>
          <a:srcRect b="64670"/>
          <a:stretch/>
        </p:blipFill>
        <p:spPr>
          <a:xfrm>
            <a:off x="893775" y="1492100"/>
            <a:ext cx="2131625" cy="9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 rotWithShape="1">
          <a:blip r:embed="rId6">
            <a:alphaModFix/>
          </a:blip>
          <a:srcRect t="66920"/>
          <a:stretch/>
        </p:blipFill>
        <p:spPr>
          <a:xfrm>
            <a:off x="6118575" y="1478750"/>
            <a:ext cx="2215725" cy="97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 rotWithShape="1">
          <a:blip r:embed="rId6">
            <a:alphaModFix/>
          </a:blip>
          <a:srcRect t="34150" b="34026"/>
          <a:stretch/>
        </p:blipFill>
        <p:spPr>
          <a:xfrm>
            <a:off x="3464125" y="1478750"/>
            <a:ext cx="2215725" cy="9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SMC with Adaptive Threshold</a:t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500025"/>
            <a:ext cx="2269851" cy="24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350" y="2527075"/>
            <a:ext cx="2373550" cy="23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796" y="1535273"/>
            <a:ext cx="2269850" cy="97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0350" y="1535275"/>
            <a:ext cx="2373550" cy="103342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0"/>
          <p:cNvSpPr/>
          <p:nvPr/>
        </p:nvSpPr>
        <p:spPr>
          <a:xfrm>
            <a:off x="4160400" y="3075400"/>
            <a:ext cx="823200" cy="4392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SMC with Adaptive Distance</a:t>
            </a:r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3">
            <a:alphaModFix/>
          </a:blip>
          <a:srcRect b="78503"/>
          <a:stretch/>
        </p:blipFill>
        <p:spPr>
          <a:xfrm>
            <a:off x="535800" y="1693075"/>
            <a:ext cx="2914625" cy="83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 t="36856"/>
          <a:stretch/>
        </p:blipFill>
        <p:spPr>
          <a:xfrm>
            <a:off x="535800" y="2475687"/>
            <a:ext cx="2914625" cy="229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500" y="1693075"/>
            <a:ext cx="5049551" cy="30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38761D"/>
      </a:dk1>
      <a:lt1>
        <a:srgbClr val="D9EAD3"/>
      </a:lt1>
      <a:dk2>
        <a:srgbClr val="1F3911"/>
      </a:dk2>
      <a:lt2>
        <a:srgbClr val="8DD8D3"/>
      </a:lt2>
      <a:accent1>
        <a:srgbClr val="0B6374"/>
      </a:accent1>
      <a:accent2>
        <a:srgbClr val="FD5B58"/>
      </a:accent2>
      <a:accent3>
        <a:srgbClr val="274E13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Presentazione su schermo (16:9)</PresentationFormat>
  <Paragraphs>47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Maven Pro</vt:lpstr>
      <vt:lpstr>Nunito</vt:lpstr>
      <vt:lpstr>Momentum</vt:lpstr>
      <vt:lpstr>Approximate Bayesian Computation Sequential Monte Carlo</vt:lpstr>
      <vt:lpstr>The Bayesian Choice</vt:lpstr>
      <vt:lpstr>Approximate Bayesian Computation</vt:lpstr>
      <vt:lpstr>Sequential Monte Carlo</vt:lpstr>
      <vt:lpstr>An Explicative Example: Gaussian Mixture</vt:lpstr>
      <vt:lpstr>Defining the Model</vt:lpstr>
      <vt:lpstr>Sequential Monte Carlo</vt:lpstr>
      <vt:lpstr>SMC with Adaptive Threshold</vt:lpstr>
      <vt:lpstr>SMC with Adaptive Distance</vt:lpstr>
      <vt:lpstr>A Differential Case: The Simple Pendulum</vt:lpstr>
      <vt:lpstr>Defining the Model</vt:lpstr>
      <vt:lpstr>Sequential Monte Carlo based on θ’</vt:lpstr>
      <vt:lpstr>Sequential Monte Carlo based on θ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Bayesian Computation Sequential Monte Carlo</dc:title>
  <cp:lastModifiedBy>Giulio Venturini</cp:lastModifiedBy>
  <cp:revision>2</cp:revision>
  <dcterms:modified xsi:type="dcterms:W3CDTF">2022-02-28T17:42:46Z</dcterms:modified>
</cp:coreProperties>
</file>