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F344760F-5C7C-2B2B-31E1-9567F2710B2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364659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27EB60CE-C160-C39D-9316-AE4691CBCB7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5347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0BA3E96C-3E38-6059-A8F2-8713245C77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78462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5C8EC8BC-1F94-822B-F6D5-72B9489A928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12291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2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CC588407-7818-0402-D51F-66621D801B7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87991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FF4E4824-E860-F565-2387-63B17F8C976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8991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79D7EFC0-98E0-D1F7-5FC0-838AFBAA941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005424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AF25B674-1FC7-0272-F6DB-D4ED2C21AF3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686152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E655967D-DB8E-8446-0DEB-57F0E00BDF6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539206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299500F4-4A9D-9B8B-F4B2-EC42E7FAF56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034173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787DB044-565C-906D-33D3-2F259684B18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3720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CED72333-7366-A352-E649-D8B24266F19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42897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AF41C262-FC5C-C5E8-3DAA-5EB722D7241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47034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C973F773-B1A3-C9FD-8A01-5DBA87B5E4C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6671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1AEC5567-984E-A286-6256-E0CA3D9D132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98400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45EF5FD1-E5F4-A672-0A90-B329AA699B3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00490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86FE-0574-4768-ACA0-40F40C1AFA81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44ED1C-3F92-4BD7-B440-B32647D2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9B47-603C-0B54-560C-3A7119779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7CA4C-E82C-1AF4-FB2F-0E7058F57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8371" y="5519057"/>
            <a:ext cx="4582885" cy="536645"/>
          </a:xfrm>
        </p:spPr>
        <p:txBody>
          <a:bodyPr>
            <a:normAutofit/>
          </a:bodyPr>
          <a:lstStyle/>
          <a:p>
            <a:r>
              <a:rPr lang="en-IN" dirty="0"/>
              <a:t>Vinay </a:t>
            </a:r>
            <a:r>
              <a:rPr lang="en-IN" dirty="0" err="1"/>
              <a:t>varma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50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9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2D637A-9792-0FBE-F615-EDF81EEBF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067582"/>
            <a:ext cx="11582854" cy="37858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C05B6-EC59-DDA9-3351-28F0530DBF09}"/>
              </a:ext>
            </a:extLst>
          </p:cNvPr>
          <p:cNvSpPr txBox="1"/>
          <p:nvPr/>
        </p:nvSpPr>
        <p:spPr>
          <a:xfrm>
            <a:off x="707571" y="5116286"/>
            <a:ext cx="10570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created a dashboard based on shipping orders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taken sum of sales, profits,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also taken slicers of region and segments and connected to all the visuals in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taken 3 charts pie chart, </a:t>
            </a:r>
            <a:r>
              <a:rPr lang="en-US" dirty="0" err="1"/>
              <a:t>linechart</a:t>
            </a:r>
            <a:r>
              <a:rPr lang="en-US" dirty="0"/>
              <a:t> , </a:t>
            </a:r>
            <a:r>
              <a:rPr lang="en-US" dirty="0" err="1"/>
              <a:t>barchart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1</a:t>
            </a:r>
          </a:p>
        </p:txBody>
      </p:sp>
      <p:pic>
        <p:nvPicPr>
          <p:cNvPr id="8" name="Content Placeholder 7" descr="A screenshot of a table">
            <a:extLst>
              <a:ext uri="{FF2B5EF4-FFF2-40B4-BE49-F238E27FC236}">
                <a16:creationId xmlns:a16="http://schemas.microsoft.com/office/drawing/2014/main" id="{93B0C4ED-6000-2FA2-EDAE-03D657561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366076"/>
            <a:ext cx="6896019" cy="22097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099457"/>
            <a:ext cx="47026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have used </a:t>
            </a:r>
            <a:r>
              <a:rPr lang="en-IN" sz="2000" dirty="0" err="1"/>
              <a:t>xlookup</a:t>
            </a:r>
            <a:r>
              <a:rPr lang="en-IN" sz="2000" dirty="0"/>
              <a:t> to get sales and profit into returns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And I have calculated the total sales , total profit and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have calculated total returns , total orders and also percentage of returns.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696686" y="3722914"/>
            <a:ext cx="113320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As we can clearly see the return percentage is 2.96% and total returns are 296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Total loss is 61604.2422.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1894115" y="5100315"/>
            <a:ext cx="8403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Formula:</a:t>
            </a:r>
            <a:r>
              <a:rPr lang="en-US" sz="2400" dirty="0"/>
              <a:t>=XLOOKUP(A2,Orders!B:B,Orders!R:R,,0)</a:t>
            </a:r>
          </a:p>
          <a:p>
            <a:r>
              <a:rPr lang="en-IN" sz="2400" dirty="0"/>
              <a:t>=XLOOKUP(A2,Orders!B:B,Orders!U:U,,0),(J6/J5)*100</a:t>
            </a:r>
          </a:p>
          <a:p>
            <a:r>
              <a:rPr lang="en-IN" sz="2400" dirty="0"/>
              <a:t>SUM(B2:B297) SUM(C2:C297)</a:t>
            </a:r>
          </a:p>
        </p:txBody>
      </p:sp>
    </p:spTree>
    <p:extLst>
      <p:ext uri="{BB962C8B-B14F-4D97-AF65-F5344CB8AC3E}">
        <p14:creationId xmlns:p14="http://schemas.microsoft.com/office/powerpoint/2010/main" val="25047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2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18CFA6C-DCEB-EB53-8888-807A8F638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0" y="1711037"/>
            <a:ext cx="4376052" cy="23507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5350329" y="1042935"/>
            <a:ext cx="6591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Create  a column named shipped in orders table by subtracting shipping date from order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Then create a pivot table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Drag shipped into values and ship mode into rows and change shipped into average by going into value field settings.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5350328" y="3628258"/>
            <a:ext cx="6449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Inference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Clearly, we get that Standard class have slowest delivery times with average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Same day has fastest delivery times with 0.044</a:t>
            </a:r>
          </a:p>
        </p:txBody>
      </p:sp>
      <p:pic>
        <p:nvPicPr>
          <p:cNvPr id="12" name="Picture 11" descr="A white grid with black text&#10;&#10;Description automatically generated">
            <a:extLst>
              <a:ext uri="{FF2B5EF4-FFF2-40B4-BE49-F238E27FC236}">
                <a16:creationId xmlns:a16="http://schemas.microsoft.com/office/drawing/2014/main" id="{3224D6ED-8651-2F50-21D5-AC91908A7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5" y="5190391"/>
            <a:ext cx="6076123" cy="10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3</a:t>
            </a:r>
          </a:p>
        </p:txBody>
      </p:sp>
      <p:pic>
        <p:nvPicPr>
          <p:cNvPr id="8" name="Content Placeholder 7" descr="A screenshot of a number&#10;&#10;Description automatically generated">
            <a:extLst>
              <a:ext uri="{FF2B5EF4-FFF2-40B4-BE49-F238E27FC236}">
                <a16:creationId xmlns:a16="http://schemas.microsoft.com/office/drawing/2014/main" id="{C79AD8E3-D5DB-13BA-7167-4ED54C1B6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1550669"/>
            <a:ext cx="6956134" cy="20169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5" y="1654630"/>
            <a:ext cx="4724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Create a pivot table from orders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Take segment into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Take order ID, Sales, Profit into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500744" y="4005943"/>
            <a:ext cx="115497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Inference: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We can clearly say that Consumer segment has the highest total profit among all segments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Corporate segment has the lowest total profit among all segments.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9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4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D13A55E-3BBD-EC05-B89C-7FB76DFE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9" y="761634"/>
            <a:ext cx="4521345" cy="599839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6398915" y="830354"/>
            <a:ext cx="56842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Create a pivot table from orders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Take category and sub-category into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Take sum of sales, average of profit by using field value settings into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Now we will get sum of sales and average of profit.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6398915" y="3446455"/>
            <a:ext cx="395151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Inference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can now clearly view the average profit margin for each product category and each sub-category in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38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5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41B4DA9-FD7B-FB02-4617-E01D4EE11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4" y="1436688"/>
            <a:ext cx="6811962" cy="50838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5" y="1672325"/>
            <a:ext cx="47788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Create a pivot table from orders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Take Region into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Take sales and profit into values.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326086" y="3737247"/>
            <a:ext cx="4778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Calculate maximum and minimum of sales from pivot table by using max and min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Plot a bar chart to clearly compare sales and profit of various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3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6</a:t>
            </a:r>
          </a:p>
        </p:txBody>
      </p:sp>
      <p:pic>
        <p:nvPicPr>
          <p:cNvPr id="8" name="Content Placeholder 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411780B9-DCA0-DBA1-217B-ECAB93295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1373197"/>
            <a:ext cx="6082807" cy="17945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6627093" y="645175"/>
            <a:ext cx="552136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should take discount ,quantity , profit</a:t>
            </a:r>
          </a:p>
          <a:p>
            <a:r>
              <a:rPr lang="en-IN" sz="2000" dirty="0"/>
              <a:t>Columns into another 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By using </a:t>
            </a:r>
            <a:r>
              <a:rPr lang="en-IN" sz="2000" dirty="0" err="1"/>
              <a:t>correl</a:t>
            </a:r>
            <a:r>
              <a:rPr lang="en-IN" sz="2000" dirty="0"/>
              <a:t> function we can know the correlation between discount rate and quantity.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And also correlation between discount rate and profit margin.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5527633" y="3559153"/>
            <a:ext cx="62289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Inference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Clearly there is a positive correlation means one value increases other also increases, between discount and quantity, but the value is very low so that they are not correlated properly.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negative correlation between discount and profit if one value increases other decreases.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A4A70-9FBC-C90F-15C4-7517BA6F1250}"/>
              </a:ext>
            </a:extLst>
          </p:cNvPr>
          <p:cNvSpPr txBox="1"/>
          <p:nvPr/>
        </p:nvSpPr>
        <p:spPr>
          <a:xfrm>
            <a:off x="435429" y="5421086"/>
            <a:ext cx="5817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Formula:   </a:t>
            </a:r>
            <a:r>
              <a:rPr lang="pt-BR" sz="2800" dirty="0"/>
              <a:t>=CORREL(B:B,A:A)</a:t>
            </a:r>
          </a:p>
          <a:p>
            <a:r>
              <a:rPr lang="pt-BR" sz="2800" dirty="0"/>
              <a:t>                  =CORREL(B:B,C:C)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241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7</a:t>
            </a:r>
          </a:p>
        </p:txBody>
      </p:sp>
      <p:pic>
        <p:nvPicPr>
          <p:cNvPr id="8" name="Content Placeholder 7" descr="A graph of a graph with blue and red bars&#10;&#10;Description automatically generated">
            <a:extLst>
              <a:ext uri="{FF2B5EF4-FFF2-40B4-BE49-F238E27FC236}">
                <a16:creationId xmlns:a16="http://schemas.microsoft.com/office/drawing/2014/main" id="{DDAC3CF3-1ADF-0073-6DF6-FF01D81D6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3" y="1331545"/>
            <a:ext cx="5792008" cy="36390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7326086" y="1654629"/>
            <a:ext cx="39515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have taken a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have taken region in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 have taken profit and sales in values.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5D02-64AF-E18B-B772-2BBBD27F1F31}"/>
              </a:ext>
            </a:extLst>
          </p:cNvPr>
          <p:cNvSpPr txBox="1"/>
          <p:nvPr/>
        </p:nvSpPr>
        <p:spPr>
          <a:xfrm>
            <a:off x="7059904" y="3625964"/>
            <a:ext cx="42998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can clearly see the markets changing between different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We can see the market is more in west and east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As well the profits are high in west and east compared to other.</a:t>
            </a:r>
          </a:p>
          <a:p>
            <a:endParaRPr lang="en-IN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3AD3AA-F29A-C1D3-5F9C-5A04DEC1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65" y="5226402"/>
            <a:ext cx="4063378" cy="13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8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92CB-93D1-F6C4-5EE4-2806DEA9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97971"/>
            <a:ext cx="11430000" cy="816429"/>
          </a:xfrm>
        </p:spPr>
        <p:txBody>
          <a:bodyPr/>
          <a:lstStyle/>
          <a:p>
            <a:pPr algn="l"/>
            <a:r>
              <a:rPr lang="en-IN" dirty="0"/>
              <a:t>Question 8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FC0C623-CDBF-04E1-FBAF-C5EE60E0B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4" y="1653225"/>
            <a:ext cx="7529295" cy="3550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534D9-8A13-891C-CD21-C70B32FB9D01}"/>
              </a:ext>
            </a:extLst>
          </p:cNvPr>
          <p:cNvSpPr txBox="1"/>
          <p:nvPr/>
        </p:nvSpPr>
        <p:spPr>
          <a:xfrm>
            <a:off x="8316685" y="1653225"/>
            <a:ext cx="3522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created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taken customer name into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taken order </a:t>
            </a:r>
            <a:r>
              <a:rPr lang="en-IN" dirty="0" err="1"/>
              <a:t>id,order</a:t>
            </a:r>
            <a:r>
              <a:rPr lang="en-IN" dirty="0"/>
              <a:t> date into values.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186B8-6DCC-6CAC-E1E3-701DD3DAC1E3}"/>
              </a:ext>
            </a:extLst>
          </p:cNvPr>
          <p:cNvSpPr txBox="1"/>
          <p:nvPr/>
        </p:nvSpPr>
        <p:spPr>
          <a:xfrm>
            <a:off x="8501743" y="3842657"/>
            <a:ext cx="3337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taken max and min of order date in to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in first and last order also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I gave loyalty points.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D71F1-39A7-F391-FEC6-D9919775AFBB}"/>
              </a:ext>
            </a:extLst>
          </p:cNvPr>
          <p:cNvSpPr txBox="1"/>
          <p:nvPr/>
        </p:nvSpPr>
        <p:spPr>
          <a:xfrm>
            <a:off x="555171" y="5486400"/>
            <a:ext cx="70757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FORMULA:</a:t>
            </a:r>
          </a:p>
          <a:p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=IFS(</a:t>
            </a:r>
            <a:r>
              <a:rPr lang="en-IN" sz="2800" b="0" i="0" dirty="0">
                <a:solidFill>
                  <a:srgbClr val="F7981D"/>
                </a:solidFill>
                <a:effectLst/>
                <a:latin typeface="Google Sans Mono"/>
              </a:rPr>
              <a:t>E2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&lt;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250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1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F7981D"/>
                </a:solidFill>
                <a:effectLst/>
                <a:latin typeface="Google Sans Mono"/>
              </a:rPr>
              <a:t>E2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&lt;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500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F7981D"/>
                </a:solidFill>
                <a:effectLst/>
                <a:latin typeface="Google Sans Mono"/>
              </a:rPr>
              <a:t>E2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&lt;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750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3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F7981D"/>
                </a:solidFill>
                <a:effectLst/>
                <a:latin typeface="Google Sans Mono"/>
              </a:rPr>
              <a:t>E2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&lt;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1000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4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F7981D"/>
                </a:solidFill>
                <a:effectLst/>
                <a:latin typeface="Google Sans Mono"/>
              </a:rPr>
              <a:t>E2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&gt;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1000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sz="2800" b="0" i="0" dirty="0">
                <a:solidFill>
                  <a:srgbClr val="1155CC"/>
                </a:solidFill>
                <a:effectLst/>
                <a:latin typeface="Google Sans Mono"/>
              </a:rPr>
              <a:t>5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Google Sans Mono"/>
              </a:rPr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77979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c6f343d5-b663-4e98-96d9-c37bedeaf65f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EB564C3-71A9-4C72-B0CA-FC97B8582FCC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685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Google Sans Mono</vt:lpstr>
      <vt:lpstr>Microsoft Sans Serif</vt:lpstr>
      <vt:lpstr>Wingdings 3</vt:lpstr>
      <vt:lpstr>Wisp</vt:lpstr>
      <vt:lpstr>EXCEL 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</dc:title>
  <dc:creator>Aishwarya Eranki</dc:creator>
  <cp:keywords>Classification=LV_C0NF1D3NT1AL</cp:keywords>
  <cp:lastModifiedBy>Vinay Varma Rudraraju</cp:lastModifiedBy>
  <cp:revision>2</cp:revision>
  <dcterms:created xsi:type="dcterms:W3CDTF">2024-03-27T03:47:26Z</dcterms:created>
  <dcterms:modified xsi:type="dcterms:W3CDTF">2024-03-27T11:58:56Z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c6f343d5-b663-4e98-96d9-c37bedeaf65f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