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4" r:id="rId4"/>
    <p:sldId id="261" r:id="rId5"/>
    <p:sldId id="259" r:id="rId6"/>
    <p:sldId id="260" r:id="rId7"/>
    <p:sldId id="337" r:id="rId8"/>
    <p:sldId id="338" r:id="rId9"/>
    <p:sldId id="263" r:id="rId10"/>
    <p:sldId id="262" r:id="rId11"/>
    <p:sldId id="266" r:id="rId12"/>
    <p:sldId id="265" r:id="rId13"/>
    <p:sldId id="267" r:id="rId14"/>
    <p:sldId id="273" r:id="rId15"/>
    <p:sldId id="272" r:id="rId16"/>
    <p:sldId id="270" r:id="rId17"/>
    <p:sldId id="269" r:id="rId18"/>
    <p:sldId id="268"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71"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7" r:id="rId52"/>
    <p:sldId id="308" r:id="rId53"/>
    <p:sldId id="305" r:id="rId54"/>
    <p:sldId id="306" r:id="rId55"/>
    <p:sldId id="309" r:id="rId56"/>
    <p:sldId id="310" r:id="rId57"/>
    <p:sldId id="311" r:id="rId58"/>
    <p:sldId id="313" r:id="rId59"/>
    <p:sldId id="315" r:id="rId60"/>
    <p:sldId id="314" r:id="rId61"/>
    <p:sldId id="316" r:id="rId62"/>
    <p:sldId id="317" r:id="rId63"/>
    <p:sldId id="318" r:id="rId64"/>
    <p:sldId id="319" r:id="rId65"/>
    <p:sldId id="312" r:id="rId66"/>
    <p:sldId id="320" r:id="rId67"/>
    <p:sldId id="333" r:id="rId68"/>
    <p:sldId id="334" r:id="rId69"/>
    <p:sldId id="323" r:id="rId70"/>
    <p:sldId id="330" r:id="rId71"/>
    <p:sldId id="331" r:id="rId72"/>
    <p:sldId id="332" r:id="rId73"/>
    <p:sldId id="326" r:id="rId74"/>
    <p:sldId id="328" r:id="rId75"/>
    <p:sldId id="322" r:id="rId76"/>
    <p:sldId id="327" r:id="rId77"/>
    <p:sldId id="321" r:id="rId78"/>
    <p:sldId id="324" r:id="rId79"/>
    <p:sldId id="335" r:id="rId80"/>
    <p:sldId id="336"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64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A920297-3151-4D9B-872C-66B21328C5D0}"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FCAF6-A310-49A0-A928-9D3F8EFABD67}" type="slidenum">
              <a:rPr lang="en-US" smtClean="0"/>
              <a:pPr/>
              <a:t>‹#›</a:t>
            </a:fld>
            <a:endParaRPr lang="en-US"/>
          </a:p>
        </p:txBody>
      </p:sp>
      <p:sp>
        <p:nvSpPr>
          <p:cNvPr id="7" name="Rectangle 6"/>
          <p:cNvSpPr/>
          <p:nvPr/>
        </p:nvSpPr>
        <p:spPr>
          <a:xfrm>
            <a:off x="139700" y="6707124"/>
            <a:ext cx="8991600" cy="15544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cxnSp>
        <p:nvCxnSpPr>
          <p:cNvPr id="9" name="Straight Connector 8"/>
          <p:cNvCxnSpPr/>
          <p:nvPr/>
        </p:nvCxnSpPr>
        <p:spPr>
          <a:xfrm>
            <a:off x="228600" y="1066800"/>
            <a:ext cx="8915400" cy="0"/>
          </a:xfrm>
          <a:prstGeom prst="line">
            <a:avLst/>
          </a:prstGeom>
        </p:spPr>
        <p:style>
          <a:lnRef idx="2">
            <a:schemeClr val="accent2"/>
          </a:lnRef>
          <a:fillRef idx="0">
            <a:schemeClr val="accent2"/>
          </a:fillRef>
          <a:effectRef idx="1">
            <a:schemeClr val="accent2"/>
          </a:effectRef>
          <a:fontRef idx="minor">
            <a:schemeClr val="tx1"/>
          </a:fontRef>
        </p:style>
      </p:cxnSp>
      <p:sp>
        <p:nvSpPr>
          <p:cNvPr id="10" name="Rectangle 9"/>
          <p:cNvSpPr/>
          <p:nvPr/>
        </p:nvSpPr>
        <p:spPr>
          <a:xfrm flipH="1">
            <a:off x="0" y="0"/>
            <a:ext cx="152400" cy="6858000"/>
          </a:xfrm>
          <a:prstGeom prst="rect">
            <a:avLst/>
          </a:prstGeom>
          <a:solidFill>
            <a:schemeClr val="accent6">
              <a:alpha val="76000"/>
            </a:schemeClr>
          </a:solidFill>
          <a:ln>
            <a:noFill/>
          </a:ln>
          <a:effectLst>
            <a:outerShdw blurRad="50800" dist="38100" dir="5400000" algn="t"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63848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920297-3151-4D9B-872C-66B21328C5D0}"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FCAF6-A310-49A0-A928-9D3F8EFABD67}" type="slidenum">
              <a:rPr lang="en-US" smtClean="0"/>
              <a:pPr/>
              <a:t>‹#›</a:t>
            </a:fld>
            <a:endParaRPr lang="en-US"/>
          </a:p>
        </p:txBody>
      </p:sp>
    </p:spTree>
    <p:extLst>
      <p:ext uri="{BB962C8B-B14F-4D97-AF65-F5344CB8AC3E}">
        <p14:creationId xmlns:p14="http://schemas.microsoft.com/office/powerpoint/2010/main" val="65533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920297-3151-4D9B-872C-66B21328C5D0}"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FCAF6-A310-49A0-A928-9D3F8EFABD67}" type="slidenum">
              <a:rPr lang="en-US" smtClean="0"/>
              <a:pPr/>
              <a:t>‹#›</a:t>
            </a:fld>
            <a:endParaRPr lang="en-US"/>
          </a:p>
        </p:txBody>
      </p:sp>
    </p:spTree>
    <p:extLst>
      <p:ext uri="{BB962C8B-B14F-4D97-AF65-F5344CB8AC3E}">
        <p14:creationId xmlns:p14="http://schemas.microsoft.com/office/powerpoint/2010/main" val="157043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b="1"/>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lnSpc>
                <a:spcPct val="150000"/>
              </a:lnSpc>
              <a:buFontTx/>
              <a:buBlip>
                <a:blip r:embed="rId2"/>
              </a:buBlip>
              <a:defRPr sz="2700">
                <a:latin typeface="Times New Roman" pitchFamily="18" charset="0"/>
                <a:cs typeface="Times New Roman" pitchFamily="18" charset="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920297-3151-4D9B-872C-66B21328C5D0}"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FCAF6-A310-49A0-A928-9D3F8EFABD67}" type="slidenum">
              <a:rPr lang="en-US" smtClean="0"/>
              <a:pPr/>
              <a:t>‹#›</a:t>
            </a:fld>
            <a:endParaRPr lang="en-US"/>
          </a:p>
        </p:txBody>
      </p:sp>
      <p:sp>
        <p:nvSpPr>
          <p:cNvPr id="7" name="Rectangle 6"/>
          <p:cNvSpPr/>
          <p:nvPr/>
        </p:nvSpPr>
        <p:spPr>
          <a:xfrm flipH="1">
            <a:off x="0" y="0"/>
            <a:ext cx="152400" cy="6858000"/>
          </a:xfrm>
          <a:prstGeom prst="rect">
            <a:avLst/>
          </a:prstGeom>
          <a:solidFill>
            <a:schemeClr val="accent6">
              <a:alpha val="76000"/>
            </a:schemeClr>
          </a:solidFill>
          <a:ln>
            <a:noFill/>
          </a:ln>
          <a:effectLst>
            <a:outerShdw blurRad="50800" dist="38100" dir="5400000" algn="t"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8" name="Rectangle 7"/>
          <p:cNvSpPr/>
          <p:nvPr/>
        </p:nvSpPr>
        <p:spPr>
          <a:xfrm>
            <a:off x="139700" y="6707124"/>
            <a:ext cx="8991600" cy="15544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p>
        </p:txBody>
      </p:sp>
      <p:cxnSp>
        <p:nvCxnSpPr>
          <p:cNvPr id="9" name="Straight Connector 8"/>
          <p:cNvCxnSpPr/>
          <p:nvPr/>
        </p:nvCxnSpPr>
        <p:spPr>
          <a:xfrm>
            <a:off x="228600" y="1066800"/>
            <a:ext cx="8915400"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316582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920297-3151-4D9B-872C-66B21328C5D0}"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6FCAF6-A310-49A0-A928-9D3F8EFABD67}" type="slidenum">
              <a:rPr lang="en-US" smtClean="0"/>
              <a:pPr/>
              <a:t>‹#›</a:t>
            </a:fld>
            <a:endParaRPr lang="en-US"/>
          </a:p>
        </p:txBody>
      </p:sp>
    </p:spTree>
    <p:extLst>
      <p:ext uri="{BB962C8B-B14F-4D97-AF65-F5344CB8AC3E}">
        <p14:creationId xmlns:p14="http://schemas.microsoft.com/office/powerpoint/2010/main" val="53795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20297-3151-4D9B-872C-66B21328C5D0}"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6FCAF6-A310-49A0-A928-9D3F8EFABD67}" type="slidenum">
              <a:rPr lang="en-US" smtClean="0"/>
              <a:pPr/>
              <a:t>‹#›</a:t>
            </a:fld>
            <a:endParaRPr lang="en-US"/>
          </a:p>
        </p:txBody>
      </p:sp>
    </p:spTree>
    <p:extLst>
      <p:ext uri="{BB962C8B-B14F-4D97-AF65-F5344CB8AC3E}">
        <p14:creationId xmlns:p14="http://schemas.microsoft.com/office/powerpoint/2010/main" val="2973761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920297-3151-4D9B-872C-66B21328C5D0}" type="datetimeFigureOut">
              <a:rPr lang="en-US" smtClean="0"/>
              <a:pPr/>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6FCAF6-A310-49A0-A928-9D3F8EFABD67}" type="slidenum">
              <a:rPr lang="en-US" smtClean="0"/>
              <a:pPr/>
              <a:t>‹#›</a:t>
            </a:fld>
            <a:endParaRPr lang="en-US"/>
          </a:p>
        </p:txBody>
      </p:sp>
    </p:spTree>
    <p:extLst>
      <p:ext uri="{BB962C8B-B14F-4D97-AF65-F5344CB8AC3E}">
        <p14:creationId xmlns:p14="http://schemas.microsoft.com/office/powerpoint/2010/main" val="80801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920297-3151-4D9B-872C-66B21328C5D0}" type="datetimeFigureOut">
              <a:rPr lang="en-US" smtClean="0"/>
              <a:pPr/>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6FCAF6-A310-49A0-A928-9D3F8EFABD67}" type="slidenum">
              <a:rPr lang="en-US" smtClean="0"/>
              <a:pPr/>
              <a:t>‹#›</a:t>
            </a:fld>
            <a:endParaRPr lang="en-US"/>
          </a:p>
        </p:txBody>
      </p:sp>
    </p:spTree>
    <p:extLst>
      <p:ext uri="{BB962C8B-B14F-4D97-AF65-F5344CB8AC3E}">
        <p14:creationId xmlns:p14="http://schemas.microsoft.com/office/powerpoint/2010/main" val="2271933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920297-3151-4D9B-872C-66B21328C5D0}" type="datetimeFigureOut">
              <a:rPr lang="en-US" smtClean="0"/>
              <a:pPr/>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6FCAF6-A310-49A0-A928-9D3F8EFABD67}" type="slidenum">
              <a:rPr lang="en-US" smtClean="0"/>
              <a:pPr/>
              <a:t>‹#›</a:t>
            </a:fld>
            <a:endParaRPr lang="en-US"/>
          </a:p>
        </p:txBody>
      </p:sp>
    </p:spTree>
    <p:extLst>
      <p:ext uri="{BB962C8B-B14F-4D97-AF65-F5344CB8AC3E}">
        <p14:creationId xmlns:p14="http://schemas.microsoft.com/office/powerpoint/2010/main" val="23405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920297-3151-4D9B-872C-66B21328C5D0}"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6FCAF6-A310-49A0-A928-9D3F8EFABD67}" type="slidenum">
              <a:rPr lang="en-US" smtClean="0"/>
              <a:pPr/>
              <a:t>‹#›</a:t>
            </a:fld>
            <a:endParaRPr lang="en-US"/>
          </a:p>
        </p:txBody>
      </p:sp>
    </p:spTree>
    <p:extLst>
      <p:ext uri="{BB962C8B-B14F-4D97-AF65-F5344CB8AC3E}">
        <p14:creationId xmlns:p14="http://schemas.microsoft.com/office/powerpoint/2010/main" val="1609098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920297-3151-4D9B-872C-66B21328C5D0}"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6FCAF6-A310-49A0-A928-9D3F8EFABD67}" type="slidenum">
              <a:rPr lang="en-US" smtClean="0"/>
              <a:pPr/>
              <a:t>‹#›</a:t>
            </a:fld>
            <a:endParaRPr lang="en-US"/>
          </a:p>
        </p:txBody>
      </p:sp>
    </p:spTree>
    <p:extLst>
      <p:ext uri="{BB962C8B-B14F-4D97-AF65-F5344CB8AC3E}">
        <p14:creationId xmlns:p14="http://schemas.microsoft.com/office/powerpoint/2010/main" val="59306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920297-3151-4D9B-872C-66B21328C5D0}" type="datetimeFigureOut">
              <a:rPr lang="en-US" smtClean="0"/>
              <a:pPr/>
              <a:t>1/11/2024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6FCAF6-A310-49A0-A928-9D3F8EFABD67}" type="slidenum">
              <a:rPr lang="en-US" smtClean="0"/>
              <a:pPr/>
              <a:t>‹#›</a:t>
            </a:fld>
            <a:endParaRPr lang="en-US"/>
          </a:p>
        </p:txBody>
      </p:sp>
    </p:spTree>
    <p:extLst>
      <p:ext uri="{BB962C8B-B14F-4D97-AF65-F5344CB8AC3E}">
        <p14:creationId xmlns:p14="http://schemas.microsoft.com/office/powerpoint/2010/main" val="3139010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1" kern="1200">
          <a:solidFill>
            <a:schemeClr val="tx2"/>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2071678"/>
            <a:ext cx="8458200" cy="1470025"/>
          </a:xfrm>
        </p:spPr>
        <p:txBody>
          <a:bodyPr>
            <a:normAutofit fontScale="90000"/>
          </a:bodyPr>
          <a:lstStyle/>
          <a:p>
            <a:r>
              <a:rPr lang="en-US" sz="3600" dirty="0"/>
              <a:t>WATER POLLUTION AND ITS MANAGEMENT</a:t>
            </a:r>
            <a:br>
              <a:rPr lang="en-US" sz="3600" dirty="0"/>
            </a:br>
            <a:r>
              <a:rPr lang="en-US" sz="3600" dirty="0"/>
              <a:t>UNIT IV</a:t>
            </a:r>
            <a:br>
              <a:rPr lang="en-US" sz="3600" dirty="0"/>
            </a:br>
            <a:r>
              <a:rPr lang="en-US" sz="3600" dirty="0"/>
              <a:t>18CEO405T</a:t>
            </a:r>
          </a:p>
        </p:txBody>
      </p:sp>
    </p:spTree>
    <p:extLst>
      <p:ext uri="{BB962C8B-B14F-4D97-AF65-F5344CB8AC3E}">
        <p14:creationId xmlns:p14="http://schemas.microsoft.com/office/powerpoint/2010/main" val="2449515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4857-008B-45BB-A873-CAC03F6E151D}"/>
              </a:ext>
            </a:extLst>
          </p:cNvPr>
          <p:cNvSpPr>
            <a:spLocks noGrp="1"/>
          </p:cNvSpPr>
          <p:nvPr>
            <p:ph type="title"/>
          </p:nvPr>
        </p:nvSpPr>
        <p:spPr>
          <a:xfrm>
            <a:off x="492260" y="-57597"/>
            <a:ext cx="8229600" cy="1143000"/>
          </a:xfrm>
        </p:spPr>
        <p:txBody>
          <a:bodyPr>
            <a:normAutofit fontScale="90000"/>
          </a:bodyPr>
          <a:lstStyle/>
          <a:p>
            <a:r>
              <a:rPr lang="en-IN" dirty="0"/>
              <a:t>IRRIGATIONAL APPROACH IN WASTEWATER CONSERVATION</a:t>
            </a:r>
          </a:p>
        </p:txBody>
      </p:sp>
      <p:sp>
        <p:nvSpPr>
          <p:cNvPr id="3" name="Content Placeholder 2">
            <a:extLst>
              <a:ext uri="{FF2B5EF4-FFF2-40B4-BE49-F238E27FC236}">
                <a16:creationId xmlns:a16="http://schemas.microsoft.com/office/drawing/2014/main" id="{A680C422-798F-4D7C-BA07-39ACD03D932D}"/>
              </a:ext>
            </a:extLst>
          </p:cNvPr>
          <p:cNvSpPr>
            <a:spLocks noGrp="1"/>
          </p:cNvSpPr>
          <p:nvPr>
            <p:ph idx="1"/>
          </p:nvPr>
        </p:nvSpPr>
        <p:spPr/>
        <p:txBody>
          <a:bodyPr/>
          <a:lstStyle/>
          <a:p>
            <a:endParaRPr lang="en-IN"/>
          </a:p>
        </p:txBody>
      </p:sp>
      <p:pic>
        <p:nvPicPr>
          <p:cNvPr id="1026" name="Picture 2" descr="A review of wastewater irrigation: Environmental implications -  ScienceDirect">
            <a:extLst>
              <a:ext uri="{FF2B5EF4-FFF2-40B4-BE49-F238E27FC236}">
                <a16:creationId xmlns:a16="http://schemas.microsoft.com/office/drawing/2014/main" id="{3220D007-592C-4498-8524-F826B78B70F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28" r="2458"/>
          <a:stretch/>
        </p:blipFill>
        <p:spPr bwMode="auto">
          <a:xfrm>
            <a:off x="323528" y="1124744"/>
            <a:ext cx="4824536" cy="29584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astewater irrigation: past, present, and future - Zhang - 2019 - WIREs  Water - Wiley Online Library">
            <a:extLst>
              <a:ext uri="{FF2B5EF4-FFF2-40B4-BE49-F238E27FC236}">
                <a16:creationId xmlns:a16="http://schemas.microsoft.com/office/drawing/2014/main" id="{22992D45-6A32-44FB-897D-54818AE3C4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097" y="3899559"/>
            <a:ext cx="4035193" cy="29584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6CD58A7-8519-4BCF-B6E7-33D7A16F930E}"/>
              </a:ext>
            </a:extLst>
          </p:cNvPr>
          <p:cNvPicPr>
            <a:picLocks noChangeAspect="1"/>
          </p:cNvPicPr>
          <p:nvPr/>
        </p:nvPicPr>
        <p:blipFill rotWithShape="1">
          <a:blip r:embed="rId4"/>
          <a:srcRect l="12730" r="10825"/>
          <a:stretch/>
        </p:blipFill>
        <p:spPr>
          <a:xfrm>
            <a:off x="5284806" y="1267734"/>
            <a:ext cx="3692072" cy="5185602"/>
          </a:xfrm>
          <a:prstGeom prst="rect">
            <a:avLst/>
          </a:prstGeom>
        </p:spPr>
      </p:pic>
    </p:spTree>
    <p:extLst>
      <p:ext uri="{BB962C8B-B14F-4D97-AF65-F5344CB8AC3E}">
        <p14:creationId xmlns:p14="http://schemas.microsoft.com/office/powerpoint/2010/main" val="3316537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5E7C-B782-4E0D-AEAD-E492EC8276B6}"/>
              </a:ext>
            </a:extLst>
          </p:cNvPr>
          <p:cNvSpPr>
            <a:spLocks noGrp="1"/>
          </p:cNvSpPr>
          <p:nvPr>
            <p:ph type="title"/>
          </p:nvPr>
        </p:nvSpPr>
        <p:spPr>
          <a:xfrm>
            <a:off x="457200" y="0"/>
            <a:ext cx="8229600" cy="1143000"/>
          </a:xfrm>
        </p:spPr>
        <p:txBody>
          <a:bodyPr>
            <a:normAutofit fontScale="90000"/>
          </a:bodyPr>
          <a:lstStyle/>
          <a:p>
            <a:r>
              <a:rPr lang="en-IN" dirty="0"/>
              <a:t>LEGAL ACTION AGAINST DEFAULTER/POLLUTER</a:t>
            </a:r>
          </a:p>
        </p:txBody>
      </p:sp>
      <p:sp>
        <p:nvSpPr>
          <p:cNvPr id="3" name="Content Placeholder 2">
            <a:extLst>
              <a:ext uri="{FF2B5EF4-FFF2-40B4-BE49-F238E27FC236}">
                <a16:creationId xmlns:a16="http://schemas.microsoft.com/office/drawing/2014/main" id="{ED76D223-CACD-4604-A4CA-C0DA38788F9B}"/>
              </a:ext>
            </a:extLst>
          </p:cNvPr>
          <p:cNvSpPr>
            <a:spLocks noGrp="1"/>
          </p:cNvSpPr>
          <p:nvPr>
            <p:ph idx="1"/>
          </p:nvPr>
        </p:nvSpPr>
        <p:spPr>
          <a:xfrm>
            <a:off x="251520" y="1268760"/>
            <a:ext cx="8712968" cy="5314602"/>
          </a:xfrm>
        </p:spPr>
        <p:txBody>
          <a:bodyPr>
            <a:normAutofit/>
          </a:bodyPr>
          <a:lstStyle/>
          <a:p>
            <a:pPr algn="just"/>
            <a:r>
              <a:rPr lang="en-IN" sz="1700" dirty="0">
                <a:latin typeface="Century Gothic" panose="020B0502020202020204" pitchFamily="34" charset="0"/>
              </a:rPr>
              <a:t>The command and control approach towards water pollution is evident from the permit system under the Water Act. </a:t>
            </a:r>
          </a:p>
          <a:p>
            <a:pPr algn="just"/>
            <a:r>
              <a:rPr lang="en-IN" sz="1700" dirty="0">
                <a:latin typeface="Century Gothic" panose="020B0502020202020204" pitchFamily="34" charset="0"/>
              </a:rPr>
              <a:t>Consent of the CPCB/SPCB is required to establish any industry, operation or process, or any treatment and disposal system etc., which is likely to discharge sewage/trade effluent into a stream or well or on land, to use any new altered outlet or new sewage discharge.</a:t>
            </a:r>
          </a:p>
          <a:p>
            <a:pPr algn="just"/>
            <a:r>
              <a:rPr lang="en-IN" sz="1700" dirty="0">
                <a:latin typeface="Century Gothic" panose="020B0502020202020204" pitchFamily="34" charset="0"/>
              </a:rPr>
              <a:t>Contravention of these two provisions is punishable with imprisonment for a term between 18 months and six years as well as fine. </a:t>
            </a:r>
          </a:p>
        </p:txBody>
      </p:sp>
    </p:spTree>
    <p:extLst>
      <p:ext uri="{BB962C8B-B14F-4D97-AF65-F5344CB8AC3E}">
        <p14:creationId xmlns:p14="http://schemas.microsoft.com/office/powerpoint/2010/main" val="127515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5E7C-B782-4E0D-AEAD-E492EC8276B6}"/>
              </a:ext>
            </a:extLst>
          </p:cNvPr>
          <p:cNvSpPr>
            <a:spLocks noGrp="1"/>
          </p:cNvSpPr>
          <p:nvPr>
            <p:ph type="title"/>
          </p:nvPr>
        </p:nvSpPr>
        <p:spPr>
          <a:xfrm>
            <a:off x="457200" y="0"/>
            <a:ext cx="8229600" cy="1143000"/>
          </a:xfrm>
        </p:spPr>
        <p:txBody>
          <a:bodyPr>
            <a:normAutofit fontScale="90000"/>
          </a:bodyPr>
          <a:lstStyle/>
          <a:p>
            <a:r>
              <a:rPr lang="en-IN" dirty="0"/>
              <a:t>LEGAL ACTION AGAINST DEFAULTER/POLLUTER</a:t>
            </a:r>
          </a:p>
        </p:txBody>
      </p:sp>
      <p:sp>
        <p:nvSpPr>
          <p:cNvPr id="3" name="Content Placeholder 2">
            <a:extLst>
              <a:ext uri="{FF2B5EF4-FFF2-40B4-BE49-F238E27FC236}">
                <a16:creationId xmlns:a16="http://schemas.microsoft.com/office/drawing/2014/main" id="{ED76D223-CACD-4604-A4CA-C0DA38788F9B}"/>
              </a:ext>
            </a:extLst>
          </p:cNvPr>
          <p:cNvSpPr>
            <a:spLocks noGrp="1"/>
          </p:cNvSpPr>
          <p:nvPr>
            <p:ph idx="1"/>
          </p:nvPr>
        </p:nvSpPr>
        <p:spPr>
          <a:xfrm>
            <a:off x="251520" y="1268760"/>
            <a:ext cx="8712968" cy="5314602"/>
          </a:xfrm>
        </p:spPr>
        <p:txBody>
          <a:bodyPr>
            <a:normAutofit fontScale="92500" lnSpcReduction="10000"/>
          </a:bodyPr>
          <a:lstStyle/>
          <a:p>
            <a:pPr algn="just"/>
            <a:r>
              <a:rPr lang="en-IN" sz="1700" dirty="0">
                <a:latin typeface="Century Gothic" panose="020B0502020202020204" pitchFamily="34" charset="0"/>
              </a:rPr>
              <a:t>CPCB/SPCB has been granted certain powers to prevent and control water pollution</a:t>
            </a:r>
          </a:p>
          <a:p>
            <a:pPr algn="just"/>
            <a:r>
              <a:rPr lang="en-IN" sz="1700" dirty="0">
                <a:latin typeface="Century Gothic" panose="020B0502020202020204" pitchFamily="34" charset="0"/>
              </a:rPr>
              <a:t>It can undertake certain emergency measures to remove and dispose the polluting matter, or to remedy or mitigate pollution caused by the polluting matter or issue orders immediately restraining or prohibiting the polluting activity.</a:t>
            </a:r>
          </a:p>
          <a:p>
            <a:pPr algn="just"/>
            <a:r>
              <a:rPr lang="en-IN" sz="1700" dirty="0">
                <a:latin typeface="Century Gothic" panose="020B0502020202020204" pitchFamily="34" charset="0"/>
              </a:rPr>
              <a:t>It can apply to the courts to restrain apprehended water pollution in streams and wells. The court may direct a potential polluter to desist from causing pollution or direct a potential polluter to desist from causing pollution or direct an actual polluter to remove the polluting matter.</a:t>
            </a:r>
          </a:p>
          <a:p>
            <a:pPr algn="just"/>
            <a:r>
              <a:rPr lang="en-IN" sz="1700" dirty="0">
                <a:latin typeface="Century Gothic" panose="020B0502020202020204" pitchFamily="34" charset="0"/>
              </a:rPr>
              <a:t>In case of non-compliance with the latter direction, the CPCB/SPCB may be authorized by the court to undertake the removal, disposal and recover the expenses from the polluter.</a:t>
            </a:r>
          </a:p>
          <a:p>
            <a:pPr algn="just"/>
            <a:r>
              <a:rPr lang="en-IN" sz="1700" dirty="0">
                <a:latin typeface="Century Gothic" panose="020B0502020202020204" pitchFamily="34" charset="0"/>
              </a:rPr>
              <a:t>It can direct closure, prohibit or regulation of any industry, operation or process, or to stop or regulate supply of water, electricity or any other service.</a:t>
            </a:r>
          </a:p>
        </p:txBody>
      </p:sp>
    </p:spTree>
    <p:extLst>
      <p:ext uri="{BB962C8B-B14F-4D97-AF65-F5344CB8AC3E}">
        <p14:creationId xmlns:p14="http://schemas.microsoft.com/office/powerpoint/2010/main" val="1149712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4819-7746-4FD8-BEA8-40652F04FCBB}"/>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F273B5ED-0118-41C8-B0F1-F87D5B48DA69}"/>
              </a:ext>
            </a:extLst>
          </p:cNvPr>
          <p:cNvSpPr>
            <a:spLocks noGrp="1"/>
          </p:cNvSpPr>
          <p:nvPr>
            <p:ph idx="1"/>
          </p:nvPr>
        </p:nvSpPr>
        <p:spPr>
          <a:xfrm>
            <a:off x="323528" y="1143000"/>
            <a:ext cx="8640960" cy="4983163"/>
          </a:xfrm>
        </p:spPr>
        <p:txBody>
          <a:bodyPr>
            <a:normAutofit/>
          </a:bodyPr>
          <a:lstStyle/>
          <a:p>
            <a:pPr algn="just"/>
            <a:r>
              <a:rPr lang="en-IN" sz="1700" dirty="0">
                <a:latin typeface="Century Gothic" panose="020B0502020202020204" pitchFamily="34" charset="0"/>
              </a:rPr>
              <a:t>Comprehensive approach to water resource management</a:t>
            </a:r>
          </a:p>
          <a:p>
            <a:pPr algn="just"/>
            <a:r>
              <a:rPr lang="en-IN" sz="1700" dirty="0">
                <a:latin typeface="Century Gothic" panose="020B0502020202020204" pitchFamily="34" charset="0"/>
              </a:rPr>
              <a:t>1. Reduce overall use</a:t>
            </a:r>
          </a:p>
          <a:p>
            <a:pPr algn="just"/>
            <a:r>
              <a:rPr lang="en-IN" sz="1700" dirty="0">
                <a:latin typeface="Century Gothic" panose="020B0502020202020204" pitchFamily="34" charset="0"/>
              </a:rPr>
              <a:t>2. Reducing water waste</a:t>
            </a:r>
          </a:p>
          <a:p>
            <a:pPr algn="just"/>
            <a:r>
              <a:rPr lang="en-IN" sz="1700" dirty="0">
                <a:latin typeface="Century Gothic" panose="020B0502020202020204" pitchFamily="34" charset="0"/>
              </a:rPr>
              <a:t>3. Recycling used water for other purposes</a:t>
            </a:r>
          </a:p>
          <a:p>
            <a:pPr algn="just"/>
            <a:r>
              <a:rPr lang="en-IN" sz="1700" dirty="0">
                <a:latin typeface="Century Gothic" panose="020B0502020202020204" pitchFamily="34" charset="0"/>
              </a:rPr>
              <a:t>Water consumption:</a:t>
            </a:r>
          </a:p>
          <a:p>
            <a:pPr algn="just"/>
            <a:r>
              <a:rPr lang="en-IN" sz="1700" dirty="0">
                <a:latin typeface="Century Gothic" panose="020B0502020202020204" pitchFamily="34" charset="0"/>
              </a:rPr>
              <a:t>Modify agricultural water practices to minimize evaporation and seepage</a:t>
            </a:r>
          </a:p>
          <a:p>
            <a:pPr algn="just"/>
            <a:r>
              <a:rPr lang="en-IN" sz="1700" dirty="0">
                <a:latin typeface="Century Gothic" panose="020B0502020202020204" pitchFamily="34" charset="0"/>
              </a:rPr>
              <a:t>Industrial recycling and reuse of water on-site</a:t>
            </a:r>
          </a:p>
          <a:p>
            <a:pPr algn="just"/>
            <a:r>
              <a:rPr lang="en-IN" sz="1700" dirty="0">
                <a:latin typeface="Century Gothic" panose="020B0502020202020204" pitchFamily="34" charset="0"/>
              </a:rPr>
              <a:t>Making water conservation part of daily life.</a:t>
            </a:r>
          </a:p>
        </p:txBody>
      </p:sp>
    </p:spTree>
    <p:extLst>
      <p:ext uri="{BB962C8B-B14F-4D97-AF65-F5344CB8AC3E}">
        <p14:creationId xmlns:p14="http://schemas.microsoft.com/office/powerpoint/2010/main" val="249239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4819-7746-4FD8-BEA8-40652F04FCBB}"/>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F273B5ED-0118-41C8-B0F1-F87D5B48DA69}"/>
              </a:ext>
            </a:extLst>
          </p:cNvPr>
          <p:cNvSpPr>
            <a:spLocks noGrp="1"/>
          </p:cNvSpPr>
          <p:nvPr>
            <p:ph idx="1"/>
          </p:nvPr>
        </p:nvSpPr>
        <p:spPr>
          <a:xfrm>
            <a:off x="107504" y="1143000"/>
            <a:ext cx="3816424" cy="4983163"/>
          </a:xfrm>
        </p:spPr>
        <p:txBody>
          <a:bodyPr>
            <a:normAutofit fontScale="92500"/>
          </a:bodyPr>
          <a:lstStyle/>
          <a:p>
            <a:pPr algn="just"/>
            <a:r>
              <a:rPr lang="en-IN" sz="1700" dirty="0">
                <a:latin typeface="Century Gothic" panose="020B0502020202020204" pitchFamily="34" charset="0"/>
              </a:rPr>
              <a:t>Water conservation refers to reducing usage of water and recycling of waste water for different purposes such as cleaning, manufacturing and agricultural irrigation.</a:t>
            </a:r>
          </a:p>
          <a:p>
            <a:pPr algn="just"/>
            <a:r>
              <a:rPr lang="en-IN" sz="1700" dirty="0">
                <a:latin typeface="Century Gothic" panose="020B0502020202020204" pitchFamily="34" charset="0"/>
              </a:rPr>
              <a:t>Water conservation includes the policies, strategies and activities to manage fresh water as a sustainable resource to protect the water environment and to meet current and future human demand.</a:t>
            </a:r>
          </a:p>
        </p:txBody>
      </p:sp>
      <p:pic>
        <p:nvPicPr>
          <p:cNvPr id="6146" name="Picture 2" descr="Water Conservation Methods - Water Management &amp; Treatment">
            <a:extLst>
              <a:ext uri="{FF2B5EF4-FFF2-40B4-BE49-F238E27FC236}">
                <a16:creationId xmlns:a16="http://schemas.microsoft.com/office/drawing/2014/main" id="{01687D82-F729-4E3D-A1BC-9474D95F7D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793" y="1340768"/>
            <a:ext cx="4967509"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0733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4819-7746-4FD8-BEA8-40652F04FCBB}"/>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F273B5ED-0118-41C8-B0F1-F87D5B48DA69}"/>
              </a:ext>
            </a:extLst>
          </p:cNvPr>
          <p:cNvSpPr>
            <a:spLocks noGrp="1"/>
          </p:cNvSpPr>
          <p:nvPr>
            <p:ph idx="1"/>
          </p:nvPr>
        </p:nvSpPr>
        <p:spPr>
          <a:xfrm>
            <a:off x="323528" y="1143000"/>
            <a:ext cx="8640960" cy="4983163"/>
          </a:xfrm>
        </p:spPr>
        <p:txBody>
          <a:bodyPr>
            <a:normAutofit/>
          </a:bodyPr>
          <a:lstStyle/>
          <a:p>
            <a:pPr algn="just"/>
            <a:endParaRPr lang="en-IN" sz="1700" dirty="0">
              <a:latin typeface="Century Gothic" panose="020B0502020202020204" pitchFamily="34" charset="0"/>
            </a:endParaRPr>
          </a:p>
        </p:txBody>
      </p:sp>
      <p:pic>
        <p:nvPicPr>
          <p:cNvPr id="4098" name="Picture 2" descr="B1-1 CSU | UWIN">
            <a:extLst>
              <a:ext uri="{FF2B5EF4-FFF2-40B4-BE49-F238E27FC236}">
                <a16:creationId xmlns:a16="http://schemas.microsoft.com/office/drawing/2014/main" id="{797C00C6-E4A7-413D-8824-C46A7D6FB2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376" y="1143000"/>
            <a:ext cx="8388424" cy="3856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871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4819-7746-4FD8-BEA8-40652F04FCBB}"/>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F273B5ED-0118-41C8-B0F1-F87D5B48DA69}"/>
              </a:ext>
            </a:extLst>
          </p:cNvPr>
          <p:cNvSpPr>
            <a:spLocks noGrp="1"/>
          </p:cNvSpPr>
          <p:nvPr>
            <p:ph idx="1"/>
          </p:nvPr>
        </p:nvSpPr>
        <p:spPr>
          <a:xfrm>
            <a:off x="323528" y="1143000"/>
            <a:ext cx="8640960" cy="4983163"/>
          </a:xfrm>
        </p:spPr>
        <p:txBody>
          <a:bodyPr>
            <a:normAutofit/>
          </a:bodyPr>
          <a:lstStyle/>
          <a:p>
            <a:pPr algn="just"/>
            <a:endParaRPr lang="en-IN" sz="1700" dirty="0">
              <a:latin typeface="Century Gothic" panose="020B0502020202020204" pitchFamily="34" charset="0"/>
            </a:endParaRPr>
          </a:p>
        </p:txBody>
      </p:sp>
      <p:pic>
        <p:nvPicPr>
          <p:cNvPr id="5122" name="Picture 2" descr="1 Water management strategies for rainfed agriculture | Download Table">
            <a:extLst>
              <a:ext uri="{FF2B5EF4-FFF2-40B4-BE49-F238E27FC236}">
                <a16:creationId xmlns:a16="http://schemas.microsoft.com/office/drawing/2014/main" id="{6300BF3B-DF5D-43DD-8CBA-0359456AAB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143000"/>
            <a:ext cx="6784429" cy="5531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844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4819-7746-4FD8-BEA8-40652F04FCBB}"/>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F273B5ED-0118-41C8-B0F1-F87D5B48DA69}"/>
              </a:ext>
            </a:extLst>
          </p:cNvPr>
          <p:cNvSpPr>
            <a:spLocks noGrp="1"/>
          </p:cNvSpPr>
          <p:nvPr>
            <p:ph idx="1"/>
          </p:nvPr>
        </p:nvSpPr>
        <p:spPr>
          <a:xfrm>
            <a:off x="323528" y="1143000"/>
            <a:ext cx="8640960" cy="4983163"/>
          </a:xfrm>
        </p:spPr>
        <p:txBody>
          <a:bodyPr>
            <a:normAutofit/>
          </a:bodyPr>
          <a:lstStyle/>
          <a:p>
            <a:pPr algn="just"/>
            <a:r>
              <a:rPr lang="en-IN" sz="1700" dirty="0">
                <a:latin typeface="Century Gothic" panose="020B0502020202020204" pitchFamily="34" charset="0"/>
              </a:rPr>
              <a:t>Identify conservation goals</a:t>
            </a:r>
          </a:p>
          <a:p>
            <a:pPr algn="just"/>
            <a:r>
              <a:rPr lang="en-IN" sz="1700" dirty="0">
                <a:latin typeface="Century Gothic" panose="020B0502020202020204" pitchFamily="34" charset="0"/>
              </a:rPr>
              <a:t>Develop a water-use profile and forecast</a:t>
            </a:r>
          </a:p>
          <a:p>
            <a:pPr algn="just"/>
            <a:r>
              <a:rPr lang="en-IN" sz="1700" dirty="0">
                <a:latin typeface="Century Gothic" panose="020B0502020202020204" pitchFamily="34" charset="0"/>
              </a:rPr>
              <a:t>Evaluate planned facilities</a:t>
            </a:r>
          </a:p>
          <a:p>
            <a:pPr algn="just"/>
            <a:r>
              <a:rPr lang="en-IN" sz="1700" dirty="0">
                <a:latin typeface="Century Gothic" panose="020B0502020202020204" pitchFamily="34" charset="0"/>
              </a:rPr>
              <a:t>Identify and evaluate conservation measures</a:t>
            </a:r>
          </a:p>
          <a:p>
            <a:pPr algn="just"/>
            <a:r>
              <a:rPr lang="en-IN" sz="1700" dirty="0">
                <a:latin typeface="Century Gothic" panose="020B0502020202020204" pitchFamily="34" charset="0"/>
              </a:rPr>
              <a:t>Identify and assess conservation incentives</a:t>
            </a:r>
          </a:p>
          <a:p>
            <a:pPr algn="just"/>
            <a:r>
              <a:rPr lang="en-IN" sz="1700" dirty="0">
                <a:latin typeface="Century Gothic" panose="020B0502020202020204" pitchFamily="34" charset="0"/>
              </a:rPr>
              <a:t>Analyse benefits and costs</a:t>
            </a:r>
          </a:p>
          <a:p>
            <a:pPr algn="just"/>
            <a:r>
              <a:rPr lang="en-IN" sz="1700" dirty="0">
                <a:latin typeface="Century Gothic" panose="020B0502020202020204" pitchFamily="34" charset="0"/>
              </a:rPr>
              <a:t>Select conservation measures and incentives</a:t>
            </a:r>
          </a:p>
          <a:p>
            <a:pPr algn="just"/>
            <a:r>
              <a:rPr lang="en-IN" sz="1700" dirty="0">
                <a:latin typeface="Century Gothic" panose="020B0502020202020204" pitchFamily="34" charset="0"/>
              </a:rPr>
              <a:t>Prepare and implement the conservation plan</a:t>
            </a:r>
          </a:p>
          <a:p>
            <a:pPr algn="just"/>
            <a:r>
              <a:rPr lang="en-IN" sz="1700" dirty="0">
                <a:latin typeface="Century Gothic" panose="020B0502020202020204" pitchFamily="34" charset="0"/>
              </a:rPr>
              <a:t>Integrate conservation and supply plans, modify forecasts</a:t>
            </a:r>
          </a:p>
          <a:p>
            <a:pPr algn="just"/>
            <a:r>
              <a:rPr lang="en-IN" sz="1700" dirty="0">
                <a:latin typeface="Century Gothic" panose="020B0502020202020204" pitchFamily="34" charset="0"/>
              </a:rPr>
              <a:t>Monitor, evaluate, and revise program as needed. </a:t>
            </a:r>
          </a:p>
        </p:txBody>
      </p:sp>
    </p:spTree>
    <p:extLst>
      <p:ext uri="{BB962C8B-B14F-4D97-AF65-F5344CB8AC3E}">
        <p14:creationId xmlns:p14="http://schemas.microsoft.com/office/powerpoint/2010/main" val="2828814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4819-7746-4FD8-BEA8-40652F04FCBB}"/>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F273B5ED-0118-41C8-B0F1-F87D5B48DA69}"/>
              </a:ext>
            </a:extLst>
          </p:cNvPr>
          <p:cNvSpPr>
            <a:spLocks noGrp="1"/>
          </p:cNvSpPr>
          <p:nvPr>
            <p:ph idx="1"/>
          </p:nvPr>
        </p:nvSpPr>
        <p:spPr>
          <a:xfrm>
            <a:off x="323528" y="1143000"/>
            <a:ext cx="8640960" cy="4983163"/>
          </a:xfrm>
        </p:spPr>
        <p:txBody>
          <a:bodyPr>
            <a:normAutofit/>
          </a:bodyPr>
          <a:lstStyle/>
          <a:p>
            <a:pPr algn="just"/>
            <a:endParaRPr lang="en-IN" sz="1700" dirty="0">
              <a:latin typeface="Century Gothic" panose="020B0502020202020204" pitchFamily="34" charset="0"/>
            </a:endParaRPr>
          </a:p>
        </p:txBody>
      </p:sp>
      <p:pic>
        <p:nvPicPr>
          <p:cNvPr id="3074" name="Picture 2">
            <a:extLst>
              <a:ext uri="{FF2B5EF4-FFF2-40B4-BE49-F238E27FC236}">
                <a16:creationId xmlns:a16="http://schemas.microsoft.com/office/drawing/2014/main" id="{B3B2F093-6903-4691-BFE3-C614350AD9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9" t="3580" r="976" b="2606"/>
          <a:stretch/>
        </p:blipFill>
        <p:spPr bwMode="auto">
          <a:xfrm>
            <a:off x="755575" y="1143000"/>
            <a:ext cx="7575489" cy="5454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633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92C1-4D5C-4CA6-9CF9-8EED3327605C}"/>
              </a:ext>
            </a:extLst>
          </p:cNvPr>
          <p:cNvSpPr>
            <a:spLocks noGrp="1"/>
          </p:cNvSpPr>
          <p:nvPr>
            <p:ph type="title"/>
          </p:nvPr>
        </p:nvSpPr>
        <p:spPr>
          <a:xfrm>
            <a:off x="457200" y="-33909"/>
            <a:ext cx="8229600" cy="1143000"/>
          </a:xfrm>
        </p:spPr>
        <p:txBody>
          <a:bodyPr>
            <a:normAutofit fontScale="90000"/>
          </a:bodyPr>
          <a:lstStyle/>
          <a:p>
            <a:r>
              <a:rPr lang="en-IN" dirty="0"/>
              <a:t>MANAGEMENT STRATEGY USED FOR WATER CONSERVATION</a:t>
            </a:r>
          </a:p>
        </p:txBody>
      </p:sp>
      <p:sp>
        <p:nvSpPr>
          <p:cNvPr id="4" name="Rectangle: Rounded Corners 3">
            <a:extLst>
              <a:ext uri="{FF2B5EF4-FFF2-40B4-BE49-F238E27FC236}">
                <a16:creationId xmlns:a16="http://schemas.microsoft.com/office/drawing/2014/main" id="{E49F48BD-DC0A-42A8-900B-E2634B61029D}"/>
              </a:ext>
            </a:extLst>
          </p:cNvPr>
          <p:cNvSpPr/>
          <p:nvPr/>
        </p:nvSpPr>
        <p:spPr>
          <a:xfrm>
            <a:off x="1794520" y="3140893"/>
            <a:ext cx="5472608" cy="880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Times New Roman" panose="02020603050405020304" pitchFamily="18" charset="0"/>
                <a:cs typeface="Times New Roman" panose="02020603050405020304" pitchFamily="18" charset="0"/>
              </a:rPr>
              <a:t>Management strategy used for water conservation</a:t>
            </a:r>
          </a:p>
        </p:txBody>
      </p:sp>
      <p:sp>
        <p:nvSpPr>
          <p:cNvPr id="6" name="Rectangle: Rounded Corners 5">
            <a:extLst>
              <a:ext uri="{FF2B5EF4-FFF2-40B4-BE49-F238E27FC236}">
                <a16:creationId xmlns:a16="http://schemas.microsoft.com/office/drawing/2014/main" id="{39CD463A-1F6D-4D12-8557-1639698F8380}"/>
              </a:ext>
            </a:extLst>
          </p:cNvPr>
          <p:cNvSpPr/>
          <p:nvPr/>
        </p:nvSpPr>
        <p:spPr>
          <a:xfrm>
            <a:off x="251520" y="1389000"/>
            <a:ext cx="2674640" cy="88004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Reduce water demand</a:t>
            </a:r>
          </a:p>
        </p:txBody>
      </p:sp>
      <p:sp>
        <p:nvSpPr>
          <p:cNvPr id="7" name="Rectangle: Rounded Corners 6">
            <a:extLst>
              <a:ext uri="{FF2B5EF4-FFF2-40B4-BE49-F238E27FC236}">
                <a16:creationId xmlns:a16="http://schemas.microsoft.com/office/drawing/2014/main" id="{665C5417-87AF-4DB3-A9C7-5CA87ACAD72D}"/>
              </a:ext>
            </a:extLst>
          </p:cNvPr>
          <p:cNvSpPr/>
          <p:nvPr/>
        </p:nvSpPr>
        <p:spPr>
          <a:xfrm>
            <a:off x="3193504" y="1403127"/>
            <a:ext cx="2674640" cy="88004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Improve operational efficiency</a:t>
            </a:r>
          </a:p>
        </p:txBody>
      </p:sp>
      <p:sp>
        <p:nvSpPr>
          <p:cNvPr id="8" name="Rectangle: Rounded Corners 7">
            <a:extLst>
              <a:ext uri="{FF2B5EF4-FFF2-40B4-BE49-F238E27FC236}">
                <a16:creationId xmlns:a16="http://schemas.microsoft.com/office/drawing/2014/main" id="{5B5755C7-B293-4EC7-8F66-AAFC467C1B4C}"/>
              </a:ext>
            </a:extLst>
          </p:cNvPr>
          <p:cNvSpPr/>
          <p:nvPr/>
        </p:nvSpPr>
        <p:spPr>
          <a:xfrm>
            <a:off x="6077414" y="1408429"/>
            <a:ext cx="2674640" cy="88004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Increase water supply</a:t>
            </a:r>
          </a:p>
        </p:txBody>
      </p:sp>
      <p:sp>
        <p:nvSpPr>
          <p:cNvPr id="9" name="Rectangle: Rounded Corners 8">
            <a:extLst>
              <a:ext uri="{FF2B5EF4-FFF2-40B4-BE49-F238E27FC236}">
                <a16:creationId xmlns:a16="http://schemas.microsoft.com/office/drawing/2014/main" id="{805C0A99-61D3-4708-BF5C-70B10A0B704F}"/>
              </a:ext>
            </a:extLst>
          </p:cNvPr>
          <p:cNvSpPr/>
          <p:nvPr/>
        </p:nvSpPr>
        <p:spPr>
          <a:xfrm>
            <a:off x="251520" y="4628389"/>
            <a:ext cx="2674640" cy="88004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Improve water supply</a:t>
            </a:r>
          </a:p>
        </p:txBody>
      </p:sp>
      <p:sp>
        <p:nvSpPr>
          <p:cNvPr id="10" name="Rectangle: Rounded Corners 9">
            <a:extLst>
              <a:ext uri="{FF2B5EF4-FFF2-40B4-BE49-F238E27FC236}">
                <a16:creationId xmlns:a16="http://schemas.microsoft.com/office/drawing/2014/main" id="{10AE3971-4D2D-4C40-9A98-E1810D0B274A}"/>
              </a:ext>
            </a:extLst>
          </p:cNvPr>
          <p:cNvSpPr/>
          <p:nvPr/>
        </p:nvSpPr>
        <p:spPr>
          <a:xfrm>
            <a:off x="4962874" y="4569527"/>
            <a:ext cx="3723926" cy="88004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Promote resource stewardship</a:t>
            </a:r>
          </a:p>
        </p:txBody>
      </p:sp>
    </p:spTree>
    <p:extLst>
      <p:ext uri="{BB962C8B-B14F-4D97-AF65-F5344CB8AC3E}">
        <p14:creationId xmlns:p14="http://schemas.microsoft.com/office/powerpoint/2010/main" val="2143844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5E7C-B782-4E0D-AEAD-E492EC8276B6}"/>
              </a:ext>
            </a:extLst>
          </p:cNvPr>
          <p:cNvSpPr>
            <a:spLocks noGrp="1"/>
          </p:cNvSpPr>
          <p:nvPr>
            <p:ph type="title"/>
          </p:nvPr>
        </p:nvSpPr>
        <p:spPr/>
        <p:txBody>
          <a:bodyPr>
            <a:normAutofit fontScale="90000"/>
          </a:bodyPr>
          <a:lstStyle/>
          <a:p>
            <a:r>
              <a:rPr lang="en-IN" dirty="0"/>
              <a:t>ROLE OF POLLUTION CONTROL BOARD</a:t>
            </a:r>
          </a:p>
        </p:txBody>
      </p:sp>
      <p:sp>
        <p:nvSpPr>
          <p:cNvPr id="3" name="Content Placeholder 2">
            <a:extLst>
              <a:ext uri="{FF2B5EF4-FFF2-40B4-BE49-F238E27FC236}">
                <a16:creationId xmlns:a16="http://schemas.microsoft.com/office/drawing/2014/main" id="{ED76D223-CACD-4604-A4CA-C0DA38788F9B}"/>
              </a:ext>
            </a:extLst>
          </p:cNvPr>
          <p:cNvSpPr>
            <a:spLocks noGrp="1"/>
          </p:cNvSpPr>
          <p:nvPr>
            <p:ph idx="1"/>
          </p:nvPr>
        </p:nvSpPr>
        <p:spPr>
          <a:xfrm>
            <a:off x="107504" y="1124744"/>
            <a:ext cx="9036496" cy="5733256"/>
          </a:xfrm>
        </p:spPr>
        <p:txBody>
          <a:bodyPr>
            <a:normAutofit fontScale="92500" lnSpcReduction="20000"/>
          </a:bodyPr>
          <a:lstStyle/>
          <a:p>
            <a:pPr algn="just"/>
            <a:r>
              <a:rPr lang="en-IN" sz="1700" dirty="0">
                <a:latin typeface="Century Gothic" panose="020B0502020202020204" pitchFamily="34" charset="0"/>
              </a:rPr>
              <a:t>Classifying water of the central/state</a:t>
            </a:r>
          </a:p>
          <a:p>
            <a:pPr algn="just"/>
            <a:r>
              <a:rPr lang="en-IN" sz="1700" dirty="0">
                <a:latin typeface="Century Gothic" panose="020B0502020202020204" pitchFamily="34" charset="0"/>
              </a:rPr>
              <a:t>Laying down, modifying or annulling effluent standards for (a) sewage/trade effluents (b) the quality of receiving water resulting from discharge of effluents</a:t>
            </a:r>
          </a:p>
          <a:p>
            <a:pPr algn="just"/>
            <a:r>
              <a:rPr lang="en-IN" sz="1700" dirty="0">
                <a:latin typeface="Century Gothic" panose="020B0502020202020204" pitchFamily="34" charset="0"/>
              </a:rPr>
              <a:t>Laying down standards of treatment of sewage/trade effluents to be discharges into a stream.</a:t>
            </a:r>
          </a:p>
          <a:p>
            <a:pPr algn="just"/>
            <a:r>
              <a:rPr lang="en-IN" sz="1700" dirty="0">
                <a:latin typeface="Century Gothic" panose="020B0502020202020204" pitchFamily="34" charset="0"/>
              </a:rPr>
              <a:t>Evolving economical and reliable methods of treatment of sewage/trade effluents, methods of utilization in agriculture, and efficient methods of disposal on land in certain cases;</a:t>
            </a:r>
          </a:p>
          <a:p>
            <a:pPr algn="just"/>
            <a:r>
              <a:rPr lang="en-IN" sz="1700" dirty="0">
                <a:latin typeface="Century Gothic" panose="020B0502020202020204" pitchFamily="34" charset="0"/>
              </a:rPr>
              <a:t>Reviewing the disposal system of sewage effluents, works and plants for sewage treatment or in connection with the grant of any consent;</a:t>
            </a:r>
          </a:p>
          <a:p>
            <a:pPr algn="just"/>
            <a:r>
              <a:rPr lang="en-IN" sz="1700" dirty="0">
                <a:latin typeface="Century Gothic" panose="020B0502020202020204" pitchFamily="34" charset="0"/>
              </a:rPr>
              <a:t>Making, varying or revoking any order (</a:t>
            </a:r>
            <a:r>
              <a:rPr lang="en-IN" sz="1700" dirty="0" err="1">
                <a:latin typeface="Century Gothic" panose="020B0502020202020204" pitchFamily="34" charset="0"/>
              </a:rPr>
              <a:t>i</a:t>
            </a:r>
            <a:r>
              <a:rPr lang="en-IN" sz="1700" dirty="0">
                <a:latin typeface="Century Gothic" panose="020B0502020202020204" pitchFamily="34" charset="0"/>
              </a:rPr>
              <a:t>) for prevention, control or abatement of discharge of waste into streams or wells (ii) requiring any person concerned to construct new systems for the disposal of sewage/trade effluents or to modify, alter or control water pollution.</a:t>
            </a:r>
          </a:p>
          <a:p>
            <a:pPr algn="just"/>
            <a:r>
              <a:rPr lang="en-IN" sz="1700" dirty="0">
                <a:latin typeface="Century Gothic" panose="020B0502020202020204" pitchFamily="34" charset="0"/>
              </a:rPr>
              <a:t>Advising the government(Central/State) with respect to the location of an industry whose operation is likely to result in water pollution.</a:t>
            </a:r>
          </a:p>
        </p:txBody>
      </p:sp>
    </p:spTree>
    <p:extLst>
      <p:ext uri="{BB962C8B-B14F-4D97-AF65-F5344CB8AC3E}">
        <p14:creationId xmlns:p14="http://schemas.microsoft.com/office/powerpoint/2010/main" val="1496918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107504" y="1143000"/>
            <a:ext cx="9036496" cy="5598368"/>
          </a:xfrm>
        </p:spPr>
        <p:txBody>
          <a:bodyPr>
            <a:normAutofit/>
          </a:bodyPr>
          <a:lstStyle/>
          <a:p>
            <a:r>
              <a:rPr lang="en-IN" sz="1800" dirty="0">
                <a:solidFill>
                  <a:srgbClr val="002060"/>
                </a:solidFill>
                <a:latin typeface="Century Gothic" panose="020B0502020202020204" pitchFamily="34" charset="0"/>
              </a:rPr>
              <a:t>1. Reduce water demand:</a:t>
            </a:r>
          </a:p>
          <a:p>
            <a:pPr algn="just"/>
            <a:r>
              <a:rPr lang="en-IN" sz="1800" dirty="0">
                <a:solidFill>
                  <a:srgbClr val="C00000"/>
                </a:solidFill>
                <a:latin typeface="Century Gothic" panose="020B0502020202020204" pitchFamily="34" charset="0"/>
              </a:rPr>
              <a:t>Agricultural water use efficiency: </a:t>
            </a:r>
            <a:r>
              <a:rPr lang="en-IN" sz="1800" dirty="0">
                <a:latin typeface="Century Gothic" panose="020B0502020202020204" pitchFamily="34" charset="0"/>
              </a:rPr>
              <a:t>Agricultural water use efficiency involves improvements in technologies and management of agricultural water that result in water supply, water quality, and environmental benefits. Efficiency improvements can include on-farm irrigation equipment, crop and farm water management, and water supplier distribution systems.</a:t>
            </a:r>
          </a:p>
          <a:p>
            <a:pPr algn="just"/>
            <a:r>
              <a:rPr lang="en-IN" sz="1800" dirty="0">
                <a:solidFill>
                  <a:srgbClr val="C00000"/>
                </a:solidFill>
                <a:latin typeface="Century Gothic" panose="020B0502020202020204" pitchFamily="34" charset="0"/>
              </a:rPr>
              <a:t>Urban water use efficiency: </a:t>
            </a:r>
          </a:p>
          <a:p>
            <a:pPr algn="just"/>
            <a:r>
              <a:rPr lang="en-IN" sz="1800" dirty="0">
                <a:latin typeface="Century Gothic" panose="020B0502020202020204" pitchFamily="34" charset="0"/>
              </a:rPr>
              <a:t>Urban water use efficiency involves technological or behavioural improvements in indoor and outdoor residential, commercial, industrial, and institutional water use that lower demand, lower per capita water use, and result in benefits to water supply, water quality, and the environment. </a:t>
            </a:r>
          </a:p>
        </p:txBody>
      </p:sp>
    </p:spTree>
    <p:extLst>
      <p:ext uri="{BB962C8B-B14F-4D97-AF65-F5344CB8AC3E}">
        <p14:creationId xmlns:p14="http://schemas.microsoft.com/office/powerpoint/2010/main" val="110548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72473" y="1151388"/>
            <a:ext cx="9036496" cy="5598368"/>
          </a:xfrm>
        </p:spPr>
        <p:txBody>
          <a:bodyPr>
            <a:noAutofit/>
          </a:bodyPr>
          <a:lstStyle/>
          <a:p>
            <a:r>
              <a:rPr lang="en-IN" sz="1500" dirty="0">
                <a:solidFill>
                  <a:srgbClr val="002060"/>
                </a:solidFill>
                <a:latin typeface="Century Gothic" panose="020B0502020202020204" pitchFamily="34" charset="0"/>
              </a:rPr>
              <a:t>2. Improve operational efficiency:</a:t>
            </a:r>
          </a:p>
          <a:p>
            <a:pPr algn="just">
              <a:lnSpc>
                <a:spcPct val="160000"/>
              </a:lnSpc>
            </a:pPr>
            <a:r>
              <a:rPr lang="en-IN" sz="1500" dirty="0">
                <a:solidFill>
                  <a:srgbClr val="C00000"/>
                </a:solidFill>
                <a:latin typeface="Century Gothic" panose="020B0502020202020204" pitchFamily="34" charset="0"/>
              </a:rPr>
              <a:t>Conveyance: </a:t>
            </a:r>
            <a:r>
              <a:rPr lang="en-IN" sz="1500" dirty="0">
                <a:latin typeface="Century Gothic" panose="020B0502020202020204" pitchFamily="34" charset="0"/>
              </a:rPr>
              <a:t>Conveyance provides for the movement of water. Specific objectives of natural and managed water conveyance activities include flood management, consumptive and non-consumptive environmental uses, water quality improvement, recreation, operational flexibility, and urban and agricultural water deliveries. Infrastructure includes natural watercourses as well as constructed facilities like canals, pipelines and related structures including pumping plants, diversion structures, distribution systems, and fish screens. Groundwater aquifers are also used to convey water.</a:t>
            </a:r>
          </a:p>
          <a:p>
            <a:pPr algn="just">
              <a:lnSpc>
                <a:spcPct val="160000"/>
              </a:lnSpc>
            </a:pPr>
            <a:r>
              <a:rPr lang="en-IN" sz="1500" dirty="0">
                <a:solidFill>
                  <a:srgbClr val="C00000"/>
                </a:solidFill>
                <a:latin typeface="Century Gothic" panose="020B0502020202020204" pitchFamily="34" charset="0"/>
              </a:rPr>
              <a:t>System re-operation: </a:t>
            </a:r>
          </a:p>
          <a:p>
            <a:pPr algn="just">
              <a:lnSpc>
                <a:spcPct val="160000"/>
              </a:lnSpc>
            </a:pPr>
            <a:r>
              <a:rPr lang="en-IN" sz="1500" dirty="0">
                <a:latin typeface="Century Gothic" panose="020B0502020202020204" pitchFamily="34" charset="0"/>
              </a:rPr>
              <a:t>System re-operation means changing existing operation and management procedures for such water facilities as dams and canals to meet multiple beneficial uses. System re-operation may improve the efficiency of existing uses, or it may increase the emphasis of one use over another. In some cases, physical modifications to the facilities may be needed to expand the re-operation capability. </a:t>
            </a:r>
          </a:p>
        </p:txBody>
      </p:sp>
    </p:spTree>
    <p:extLst>
      <p:ext uri="{BB962C8B-B14F-4D97-AF65-F5344CB8AC3E}">
        <p14:creationId xmlns:p14="http://schemas.microsoft.com/office/powerpoint/2010/main" val="32918717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72473" y="1151388"/>
            <a:ext cx="9036496" cy="5598368"/>
          </a:xfrm>
        </p:spPr>
        <p:txBody>
          <a:bodyPr>
            <a:noAutofit/>
          </a:bodyPr>
          <a:lstStyle/>
          <a:p>
            <a:pPr>
              <a:lnSpc>
                <a:spcPct val="200000"/>
              </a:lnSpc>
            </a:pPr>
            <a:r>
              <a:rPr lang="en-IN" sz="1500" dirty="0">
                <a:solidFill>
                  <a:srgbClr val="002060"/>
                </a:solidFill>
                <a:latin typeface="Century Gothic" panose="020B0502020202020204" pitchFamily="34" charset="0"/>
              </a:rPr>
              <a:t>2. Improve operational efficiency:</a:t>
            </a:r>
          </a:p>
          <a:p>
            <a:pPr algn="just">
              <a:lnSpc>
                <a:spcPct val="200000"/>
              </a:lnSpc>
            </a:pPr>
            <a:r>
              <a:rPr lang="en-IN" sz="1500" dirty="0">
                <a:solidFill>
                  <a:srgbClr val="C00000"/>
                </a:solidFill>
                <a:latin typeface="Century Gothic" panose="020B0502020202020204" pitchFamily="34" charset="0"/>
              </a:rPr>
              <a:t>Water transfer: </a:t>
            </a:r>
          </a:p>
          <a:p>
            <a:pPr algn="just">
              <a:lnSpc>
                <a:spcPct val="200000"/>
              </a:lnSpc>
            </a:pPr>
            <a:r>
              <a:rPr lang="en-IN" sz="1600" dirty="0">
                <a:latin typeface="Century Gothic" panose="020B0502020202020204" pitchFamily="34" charset="0"/>
              </a:rPr>
              <a:t>A water transfer is defined in the California Water Code as a temporary or long-term change in the point of diversion, place of use, or purpose of use due to a transfer or exchange of water or water rights. A more general definition is that water transfers are a voluntary change in the way water is usually distributed among water users in response to water scarcity. Transfers can be from one party with extra water in one year to another who is water-short that year. </a:t>
            </a:r>
            <a:endParaRPr lang="en-IN" sz="16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2408880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88467" y="980728"/>
            <a:ext cx="9036496" cy="5598368"/>
          </a:xfrm>
        </p:spPr>
        <p:txBody>
          <a:bodyPr>
            <a:noAutofit/>
          </a:bodyPr>
          <a:lstStyle/>
          <a:p>
            <a:pPr>
              <a:lnSpc>
                <a:spcPct val="200000"/>
              </a:lnSpc>
            </a:pPr>
            <a:r>
              <a:rPr lang="en-IN" sz="1400" dirty="0">
                <a:solidFill>
                  <a:srgbClr val="002060"/>
                </a:solidFill>
                <a:latin typeface="Century Gothic" panose="020B0502020202020204" pitchFamily="34" charset="0"/>
              </a:rPr>
              <a:t>2. Increase water supply</a:t>
            </a:r>
          </a:p>
          <a:p>
            <a:pPr>
              <a:lnSpc>
                <a:spcPct val="200000"/>
              </a:lnSpc>
            </a:pPr>
            <a:r>
              <a:rPr lang="en-IN" sz="1400" dirty="0">
                <a:solidFill>
                  <a:srgbClr val="C00000"/>
                </a:solidFill>
                <a:latin typeface="Century Gothic" panose="020B0502020202020204" pitchFamily="34" charset="0"/>
              </a:rPr>
              <a:t>Conjunctive Management and Groundwater storage</a:t>
            </a:r>
          </a:p>
          <a:p>
            <a:pPr algn="just">
              <a:lnSpc>
                <a:spcPct val="200000"/>
              </a:lnSpc>
            </a:pPr>
            <a:r>
              <a:rPr lang="en-IN" sz="1400" dirty="0">
                <a:latin typeface="Century Gothic" panose="020B0502020202020204" pitchFamily="34" charset="0"/>
              </a:rPr>
              <a:t>Conjunctive management is the coordinated operation of surface water storage and use, groundwater storage and use, and the necessary conveyance facilities. Conjunctive management allows surface water and groundwater to be managed in an efficient manner by taking advantage of the ability of surface to capture and temporarily store storm water and the ability of aquifers to serve as long term-storage.</a:t>
            </a:r>
          </a:p>
          <a:p>
            <a:pPr algn="just">
              <a:lnSpc>
                <a:spcPct val="200000"/>
              </a:lnSpc>
            </a:pPr>
            <a:r>
              <a:rPr lang="en-IN" sz="1400" dirty="0">
                <a:solidFill>
                  <a:srgbClr val="C00000"/>
                </a:solidFill>
                <a:latin typeface="Century Gothic" panose="020B0502020202020204" pitchFamily="34" charset="0"/>
              </a:rPr>
              <a:t>Desalination – Brackish/ Seawater</a:t>
            </a:r>
          </a:p>
          <a:p>
            <a:pPr algn="just">
              <a:lnSpc>
                <a:spcPct val="200000"/>
              </a:lnSpc>
            </a:pPr>
            <a:r>
              <a:rPr lang="en-IN" sz="1400" dirty="0">
                <a:latin typeface="Century Gothic" panose="020B0502020202020204" pitchFamily="34" charset="0"/>
              </a:rPr>
              <a:t>Desalination is a water treatment process for the removal of salt from water for beneficial use. Desalination is used on brackish (low-salinity) water as well as seawater. In California, the principal method for desalination is reverse osmosis. This process can be used to remove salt as well as specific contaminants in water such as trihalomethane precursors, volatile organic carbons, nitrates, and pathogens. </a:t>
            </a:r>
            <a:endParaRPr lang="en-IN" sz="14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2677058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88467" y="980728"/>
            <a:ext cx="9036496" cy="5598368"/>
          </a:xfrm>
        </p:spPr>
        <p:txBody>
          <a:bodyPr>
            <a:noAutofit/>
          </a:bodyPr>
          <a:lstStyle/>
          <a:p>
            <a:pPr>
              <a:lnSpc>
                <a:spcPct val="200000"/>
              </a:lnSpc>
            </a:pPr>
            <a:r>
              <a:rPr lang="en-IN" sz="1300" dirty="0">
                <a:solidFill>
                  <a:srgbClr val="002060"/>
                </a:solidFill>
                <a:latin typeface="Century Gothic" panose="020B0502020202020204" pitchFamily="34" charset="0"/>
              </a:rPr>
              <a:t>2. Increase water supply</a:t>
            </a:r>
          </a:p>
          <a:p>
            <a:pPr>
              <a:lnSpc>
                <a:spcPct val="200000"/>
              </a:lnSpc>
            </a:pPr>
            <a:r>
              <a:rPr lang="en-IN" sz="1300" dirty="0">
                <a:solidFill>
                  <a:srgbClr val="C00000"/>
                </a:solidFill>
                <a:latin typeface="Century Gothic" panose="020B0502020202020204" pitchFamily="34" charset="0"/>
              </a:rPr>
              <a:t>Precipitation enhancement</a:t>
            </a:r>
          </a:p>
          <a:p>
            <a:pPr>
              <a:lnSpc>
                <a:spcPct val="200000"/>
              </a:lnSpc>
            </a:pPr>
            <a:r>
              <a:rPr lang="en-IN" sz="1300" dirty="0">
                <a:latin typeface="Century Gothic" panose="020B0502020202020204" pitchFamily="34" charset="0"/>
              </a:rPr>
              <a:t>Precipitation enhancement, commonly called “cloud seeding,” artificially stimulates clouds to produce more rainfall or snowfall than they would naturally. Cloud seeding injects special substances into the clouds that enable snowflakes and raindrops to form more easily. </a:t>
            </a:r>
            <a:endParaRPr lang="en-IN" sz="1300" dirty="0">
              <a:solidFill>
                <a:srgbClr val="C00000"/>
              </a:solidFill>
              <a:latin typeface="Century Gothic" panose="020B0502020202020204" pitchFamily="34" charset="0"/>
            </a:endParaRPr>
          </a:p>
          <a:p>
            <a:pPr algn="just">
              <a:lnSpc>
                <a:spcPct val="200000"/>
              </a:lnSpc>
            </a:pPr>
            <a:r>
              <a:rPr lang="en-IN" sz="1300" dirty="0">
                <a:solidFill>
                  <a:srgbClr val="C00000"/>
                </a:solidFill>
                <a:latin typeface="Century Gothic" panose="020B0502020202020204" pitchFamily="34" charset="0"/>
              </a:rPr>
              <a:t>Re-</a:t>
            </a:r>
            <a:r>
              <a:rPr lang="en-IN" sz="1300" dirty="0" err="1">
                <a:solidFill>
                  <a:srgbClr val="C00000"/>
                </a:solidFill>
                <a:latin typeface="Century Gothic" panose="020B0502020202020204" pitchFamily="34" charset="0"/>
              </a:rPr>
              <a:t>cyled</a:t>
            </a:r>
            <a:r>
              <a:rPr lang="en-IN" sz="1300" dirty="0">
                <a:solidFill>
                  <a:srgbClr val="C00000"/>
                </a:solidFill>
                <a:latin typeface="Century Gothic" panose="020B0502020202020204" pitchFamily="34" charset="0"/>
              </a:rPr>
              <a:t> municipal water</a:t>
            </a:r>
          </a:p>
          <a:p>
            <a:pPr algn="just">
              <a:lnSpc>
                <a:spcPct val="200000"/>
              </a:lnSpc>
            </a:pPr>
            <a:r>
              <a:rPr lang="en-IN" sz="1300" dirty="0">
                <a:latin typeface="Century Gothic" panose="020B0502020202020204" pitchFamily="34" charset="0"/>
              </a:rPr>
              <a:t>Water recycling, also known as reclamation or reuse, is an umbrella term encompassing the process of treating wastewater, storing, distributing, and using the recycled water. </a:t>
            </a:r>
          </a:p>
          <a:p>
            <a:pPr algn="just">
              <a:lnSpc>
                <a:spcPct val="200000"/>
              </a:lnSpc>
            </a:pPr>
            <a:r>
              <a:rPr lang="en-IN" sz="1300" dirty="0">
                <a:solidFill>
                  <a:srgbClr val="C00000"/>
                </a:solidFill>
                <a:latin typeface="Century Gothic" panose="020B0502020202020204" pitchFamily="34" charset="0"/>
              </a:rPr>
              <a:t>Surface storage Regional/Local</a:t>
            </a:r>
          </a:p>
          <a:p>
            <a:pPr algn="just">
              <a:lnSpc>
                <a:spcPct val="200000"/>
              </a:lnSpc>
            </a:pPr>
            <a:r>
              <a:rPr lang="en-IN" sz="1300" dirty="0">
                <a:latin typeface="Century Gothic" panose="020B0502020202020204" pitchFamily="34" charset="0"/>
              </a:rPr>
              <a:t>Surface storage is the use of reservoirs to collect water for later release and use. Surface reservoirs can be formed by building dams across active streams or by building off-stream reservoirs where the majority of the water is diverted into storage from a nearby water source. </a:t>
            </a:r>
            <a:endParaRPr lang="en-IN" sz="1300" dirty="0">
              <a:solidFill>
                <a:srgbClr val="C00000"/>
              </a:solidFill>
              <a:latin typeface="Century Gothic" panose="020B0502020202020204" pitchFamily="34" charset="0"/>
            </a:endParaRPr>
          </a:p>
          <a:p>
            <a:pPr algn="just">
              <a:lnSpc>
                <a:spcPct val="200000"/>
              </a:lnSpc>
            </a:pPr>
            <a:endParaRPr lang="en-IN" sz="14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3889868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107504" y="836712"/>
            <a:ext cx="9036496" cy="5598368"/>
          </a:xfrm>
        </p:spPr>
        <p:txBody>
          <a:bodyPr>
            <a:noAutofit/>
          </a:bodyPr>
          <a:lstStyle/>
          <a:p>
            <a:pPr>
              <a:lnSpc>
                <a:spcPct val="200000"/>
              </a:lnSpc>
            </a:pPr>
            <a:r>
              <a:rPr lang="en-IN" sz="1200" dirty="0">
                <a:solidFill>
                  <a:srgbClr val="002060"/>
                </a:solidFill>
                <a:latin typeface="Century Gothic" panose="020B0502020202020204" pitchFamily="34" charset="0"/>
              </a:rPr>
              <a:t>2. Improve water quality</a:t>
            </a:r>
          </a:p>
          <a:p>
            <a:pPr>
              <a:lnSpc>
                <a:spcPct val="200000"/>
              </a:lnSpc>
            </a:pPr>
            <a:r>
              <a:rPr lang="en-IN" sz="1200" dirty="0">
                <a:solidFill>
                  <a:srgbClr val="C00000"/>
                </a:solidFill>
                <a:latin typeface="Century Gothic" panose="020B0502020202020204" pitchFamily="34" charset="0"/>
              </a:rPr>
              <a:t>Drinking water Treatment and distribution</a:t>
            </a:r>
          </a:p>
          <a:p>
            <a:pPr>
              <a:lnSpc>
                <a:spcPct val="200000"/>
              </a:lnSpc>
            </a:pPr>
            <a:r>
              <a:rPr lang="en-IN" sz="1200" dirty="0">
                <a:latin typeface="Century Gothic" panose="020B0502020202020204" pitchFamily="34" charset="0"/>
              </a:rPr>
              <a:t>Drinking water treatment includes physical, biological, and chemical processes to make water suitable for potable use. Distribution includes the storage, pumping, and pipe systems to protect and deliver the water to customers. </a:t>
            </a:r>
            <a:endParaRPr lang="en-IN" sz="1200" dirty="0">
              <a:solidFill>
                <a:srgbClr val="C00000"/>
              </a:solidFill>
              <a:latin typeface="Century Gothic" panose="020B0502020202020204" pitchFamily="34" charset="0"/>
            </a:endParaRPr>
          </a:p>
          <a:p>
            <a:pPr algn="just">
              <a:lnSpc>
                <a:spcPct val="200000"/>
              </a:lnSpc>
            </a:pPr>
            <a:r>
              <a:rPr lang="en-IN" sz="1200" dirty="0">
                <a:solidFill>
                  <a:srgbClr val="C00000"/>
                </a:solidFill>
                <a:latin typeface="Century Gothic" panose="020B0502020202020204" pitchFamily="34" charset="0"/>
              </a:rPr>
              <a:t>Groundwater/Aquifer remediation</a:t>
            </a:r>
          </a:p>
          <a:p>
            <a:pPr algn="just">
              <a:lnSpc>
                <a:spcPct val="200000"/>
              </a:lnSpc>
            </a:pPr>
            <a:r>
              <a:rPr lang="en-IN" sz="1200" dirty="0">
                <a:latin typeface="Century Gothic" panose="020B0502020202020204" pitchFamily="34" charset="0"/>
              </a:rPr>
              <a:t>Groundwater remediation involves extracting contaminated groundwater from the aquifer, treating it, and discharging it to a water course or using it for some purpose. It is also possible to inject the treated water back into the aquifer. </a:t>
            </a:r>
          </a:p>
          <a:p>
            <a:pPr algn="just">
              <a:lnSpc>
                <a:spcPct val="200000"/>
              </a:lnSpc>
            </a:pPr>
            <a:r>
              <a:rPr lang="en-IN" sz="1200" dirty="0">
                <a:latin typeface="Century Gothic" panose="020B0502020202020204" pitchFamily="34" charset="0"/>
              </a:rPr>
              <a:t>Contaminated groundwater can result from a multitude of sources, both naturally occurring and anthropogenic. Examples of naturally occurring contaminants include heavy metals, high TDS, and high salinity from specific geologic formations or conditions. </a:t>
            </a:r>
          </a:p>
          <a:p>
            <a:pPr algn="just">
              <a:lnSpc>
                <a:spcPct val="200000"/>
              </a:lnSpc>
            </a:pPr>
            <a:r>
              <a:rPr lang="en-IN" sz="1200" dirty="0">
                <a:latin typeface="Century Gothic" panose="020B0502020202020204" pitchFamily="34" charset="0"/>
              </a:rPr>
              <a:t>Groundwater can also be contaminated from anthropogenic sources with organic constituents, inorganic constituents, and radioactive constituents from many point and non-point sources. These anthropogenic sources include industrial sites, mining operations, leaking tanks and pipelines, landfills, impoundments, dairies, agricultural and storm runoff, and septic systems. </a:t>
            </a:r>
            <a:endParaRPr lang="en-IN" sz="12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36038193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107504" y="836712"/>
            <a:ext cx="9036496" cy="5760640"/>
          </a:xfrm>
        </p:spPr>
        <p:txBody>
          <a:bodyPr>
            <a:noAutofit/>
          </a:bodyPr>
          <a:lstStyle/>
          <a:p>
            <a:pPr>
              <a:lnSpc>
                <a:spcPct val="200000"/>
              </a:lnSpc>
            </a:pPr>
            <a:r>
              <a:rPr lang="en-IN" sz="1200" dirty="0">
                <a:solidFill>
                  <a:srgbClr val="002060"/>
                </a:solidFill>
                <a:latin typeface="Century Gothic" panose="020B0502020202020204" pitchFamily="34" charset="0"/>
              </a:rPr>
              <a:t>2. Improve water quality</a:t>
            </a:r>
          </a:p>
          <a:p>
            <a:pPr>
              <a:lnSpc>
                <a:spcPct val="200000"/>
              </a:lnSpc>
            </a:pPr>
            <a:r>
              <a:rPr lang="en-IN" sz="1200" dirty="0">
                <a:solidFill>
                  <a:srgbClr val="C00000"/>
                </a:solidFill>
                <a:latin typeface="Century Gothic" panose="020B0502020202020204" pitchFamily="34" charset="0"/>
              </a:rPr>
              <a:t>Matching quality to use</a:t>
            </a:r>
          </a:p>
          <a:p>
            <a:pPr algn="just">
              <a:lnSpc>
                <a:spcPct val="200000"/>
              </a:lnSpc>
            </a:pPr>
            <a:r>
              <a:rPr lang="en-IN" sz="1200" dirty="0">
                <a:latin typeface="Century Gothic" panose="020B0502020202020204" pitchFamily="34" charset="0"/>
              </a:rPr>
              <a:t>Matching water quality to water use is a management strategy that recognizes that not all water uses require the same quality water. One common measure of water quality is its suitability for an intended use, and a water quality constituent is often only considered a contaminant when that constituent adversely affects the intended use of the water.</a:t>
            </a:r>
          </a:p>
          <a:p>
            <a:pPr algn="just">
              <a:lnSpc>
                <a:spcPct val="200000"/>
              </a:lnSpc>
            </a:pPr>
            <a:r>
              <a:rPr lang="en-IN" sz="1200" dirty="0">
                <a:latin typeface="Century Gothic" panose="020B0502020202020204" pitchFamily="34" charset="0"/>
              </a:rPr>
              <a:t> High quality water sources can be used for drinking and industrial purposes that benefit from higher quality water, and lesser quality water can be adequate for some uses, such as irrigation. Further, some new water supplies, such as recycled water, can be treated to a wide range of purities that can be matched to different uses. </a:t>
            </a:r>
          </a:p>
          <a:p>
            <a:pPr algn="just">
              <a:lnSpc>
                <a:spcPct val="200000"/>
              </a:lnSpc>
            </a:pPr>
            <a:r>
              <a:rPr lang="en-IN" sz="1200" dirty="0">
                <a:solidFill>
                  <a:srgbClr val="C00000"/>
                </a:solidFill>
                <a:latin typeface="Century Gothic" panose="020B0502020202020204" pitchFamily="34" charset="0"/>
              </a:rPr>
              <a:t>Pollution prevention</a:t>
            </a:r>
          </a:p>
          <a:p>
            <a:pPr algn="just">
              <a:lnSpc>
                <a:spcPct val="200000"/>
              </a:lnSpc>
            </a:pPr>
            <a:r>
              <a:rPr lang="en-IN" sz="1200" dirty="0">
                <a:latin typeface="Century Gothic" panose="020B0502020202020204" pitchFamily="34" charset="0"/>
              </a:rPr>
              <a:t>Pollution prevention can improve water quality for all beneficial uses by protecting water at its source, reducing the need and cost for other water management and treatment options. </a:t>
            </a:r>
          </a:p>
          <a:p>
            <a:pPr algn="just">
              <a:lnSpc>
                <a:spcPct val="200000"/>
              </a:lnSpc>
            </a:pPr>
            <a:r>
              <a:rPr lang="en-IN" sz="1200" dirty="0">
                <a:latin typeface="Century Gothic" panose="020B0502020202020204" pitchFamily="34" charset="0"/>
              </a:rPr>
              <a:t>By preventing pollution throughout a watershed, water supplies can be used, and re-used, for a broader number and types of downstream water uses. Improving water quality by protecting source water is consistent with a watershed management approach to water resources problems. </a:t>
            </a:r>
            <a:endParaRPr lang="en-IN" sz="12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3560289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107504" y="836712"/>
            <a:ext cx="9036496" cy="5760640"/>
          </a:xfrm>
        </p:spPr>
        <p:txBody>
          <a:bodyPr>
            <a:noAutofit/>
          </a:bodyPr>
          <a:lstStyle/>
          <a:p>
            <a:pPr>
              <a:lnSpc>
                <a:spcPct val="200000"/>
              </a:lnSpc>
            </a:pPr>
            <a:r>
              <a:rPr lang="en-IN" sz="1200" dirty="0">
                <a:solidFill>
                  <a:srgbClr val="002060"/>
                </a:solidFill>
                <a:latin typeface="Century Gothic" panose="020B0502020202020204" pitchFamily="34" charset="0"/>
              </a:rPr>
              <a:t>2. Improve water quality</a:t>
            </a:r>
          </a:p>
          <a:p>
            <a:pPr>
              <a:lnSpc>
                <a:spcPct val="200000"/>
              </a:lnSpc>
            </a:pPr>
            <a:r>
              <a:rPr lang="en-IN" sz="1200" dirty="0">
                <a:solidFill>
                  <a:srgbClr val="C00000"/>
                </a:solidFill>
                <a:latin typeface="Century Gothic" panose="020B0502020202020204" pitchFamily="34" charset="0"/>
              </a:rPr>
              <a:t>Urban Run-off management</a:t>
            </a:r>
          </a:p>
          <a:p>
            <a:pPr algn="just">
              <a:lnSpc>
                <a:spcPct val="200000"/>
              </a:lnSpc>
            </a:pPr>
            <a:r>
              <a:rPr lang="en-IN" sz="1300" dirty="0">
                <a:latin typeface="Century Gothic" panose="020B0502020202020204" pitchFamily="34" charset="0"/>
              </a:rPr>
              <a:t>Urban runoff management is a broad series of activities to manage both storm water and dry weather runoff. Dry weather runoff occurs when, for example, excess landscape irrigation water flows to the storm drain. Urban runoff management is linked to several other resource strategies including pollution prevention, land use management, watershed management, water use efficiency, recycled water, protecting recharge areas, and conjunctive management (combined use of surface and ground water systems to optimize resource use and minimize adverse effects of using a single source).</a:t>
            </a:r>
          </a:p>
          <a:p>
            <a:pPr algn="just">
              <a:lnSpc>
                <a:spcPct val="200000"/>
              </a:lnSpc>
            </a:pPr>
            <a:endParaRPr lang="en-IN" sz="13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2120630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0" y="764704"/>
            <a:ext cx="8964488" cy="5760640"/>
          </a:xfrm>
        </p:spPr>
        <p:txBody>
          <a:bodyPr>
            <a:noAutofit/>
          </a:bodyPr>
          <a:lstStyle/>
          <a:p>
            <a:pPr algn="just">
              <a:lnSpc>
                <a:spcPct val="200000"/>
              </a:lnSpc>
            </a:pPr>
            <a:endParaRPr lang="en-IN" sz="1200" dirty="0">
              <a:solidFill>
                <a:srgbClr val="002060"/>
              </a:solidFill>
              <a:latin typeface="Century Gothic" panose="020B0502020202020204" pitchFamily="34" charset="0"/>
            </a:endParaRPr>
          </a:p>
          <a:p>
            <a:pPr algn="just">
              <a:lnSpc>
                <a:spcPct val="200000"/>
              </a:lnSpc>
            </a:pPr>
            <a:r>
              <a:rPr lang="en-IN" sz="1400" dirty="0">
                <a:solidFill>
                  <a:srgbClr val="002060"/>
                </a:solidFill>
                <a:latin typeface="Century Gothic" panose="020B0502020202020204" pitchFamily="34" charset="0"/>
              </a:rPr>
              <a:t>2. Promote resource stewardship</a:t>
            </a:r>
          </a:p>
          <a:p>
            <a:pPr algn="just">
              <a:lnSpc>
                <a:spcPct val="200000"/>
              </a:lnSpc>
            </a:pPr>
            <a:r>
              <a:rPr lang="en-IN" sz="1400" dirty="0">
                <a:solidFill>
                  <a:srgbClr val="C00000"/>
                </a:solidFill>
                <a:latin typeface="Century Gothic" panose="020B0502020202020204" pitchFamily="34" charset="0"/>
              </a:rPr>
              <a:t>Agricultural land stewardship</a:t>
            </a:r>
          </a:p>
          <a:p>
            <a:pPr algn="just">
              <a:lnSpc>
                <a:spcPct val="200000"/>
              </a:lnSpc>
            </a:pPr>
            <a:r>
              <a:rPr lang="en-IN" sz="1400" dirty="0">
                <a:latin typeface="Century Gothic" panose="020B0502020202020204" pitchFamily="34" charset="0"/>
              </a:rPr>
              <a:t>Agricultural lands stewardship broadly means conserving natural resources and protecting the environment by land managers whose stewardship practices conserve and improve land for food, fiber, watershed functions, soil, air, energy, plant and animal and other conservation purposes. </a:t>
            </a:r>
          </a:p>
          <a:p>
            <a:pPr algn="just">
              <a:lnSpc>
                <a:spcPct val="200000"/>
              </a:lnSpc>
            </a:pPr>
            <a:r>
              <a:rPr lang="en-IN" sz="1400" dirty="0">
                <a:latin typeface="Century Gothic" panose="020B0502020202020204" pitchFamily="34" charset="0"/>
              </a:rPr>
              <a:t>It also protects open space and the traditional characteristics of rural communities. Further, it helps landowners maintain their farms and ranches rather than being forced to sell their land because of pressure from urban development. </a:t>
            </a:r>
          </a:p>
        </p:txBody>
      </p:sp>
    </p:spTree>
    <p:extLst>
      <p:ext uri="{BB962C8B-B14F-4D97-AF65-F5344CB8AC3E}">
        <p14:creationId xmlns:p14="http://schemas.microsoft.com/office/powerpoint/2010/main" val="1909282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0" y="764704"/>
            <a:ext cx="8964488" cy="5760640"/>
          </a:xfrm>
        </p:spPr>
        <p:txBody>
          <a:bodyPr>
            <a:noAutofit/>
          </a:bodyPr>
          <a:lstStyle/>
          <a:p>
            <a:pPr algn="just">
              <a:lnSpc>
                <a:spcPct val="200000"/>
              </a:lnSpc>
            </a:pPr>
            <a:endParaRPr lang="en-IN" sz="1400" dirty="0">
              <a:solidFill>
                <a:srgbClr val="002060"/>
              </a:solidFill>
              <a:latin typeface="Century Gothic" panose="020B0502020202020204" pitchFamily="34" charset="0"/>
            </a:endParaRPr>
          </a:p>
          <a:p>
            <a:pPr algn="just">
              <a:lnSpc>
                <a:spcPct val="200000"/>
              </a:lnSpc>
            </a:pPr>
            <a:r>
              <a:rPr lang="en-IN" sz="1400" dirty="0">
                <a:solidFill>
                  <a:srgbClr val="002060"/>
                </a:solidFill>
                <a:latin typeface="Century Gothic" panose="020B0502020202020204" pitchFamily="34" charset="0"/>
              </a:rPr>
              <a:t>2. Promote resource stewardship</a:t>
            </a:r>
          </a:p>
          <a:p>
            <a:pPr algn="just">
              <a:lnSpc>
                <a:spcPct val="200000"/>
              </a:lnSpc>
            </a:pPr>
            <a:r>
              <a:rPr lang="en-IN" sz="1400" dirty="0">
                <a:solidFill>
                  <a:srgbClr val="C00000"/>
                </a:solidFill>
                <a:latin typeface="Century Gothic" panose="020B0502020202020204" pitchFamily="34" charset="0"/>
              </a:rPr>
              <a:t>Economic incentives:</a:t>
            </a:r>
          </a:p>
          <a:p>
            <a:pPr algn="just">
              <a:lnSpc>
                <a:spcPct val="200000"/>
              </a:lnSpc>
            </a:pPr>
            <a:r>
              <a:rPr lang="en-IN" sz="1400" dirty="0">
                <a:latin typeface="Century Gothic" panose="020B0502020202020204" pitchFamily="34" charset="0"/>
              </a:rPr>
              <a:t>Economic incentives are financial assistance and pricing policies intended to influence water management. For example, economic incentives can influence the amount of use, time of use, wastewater volume, and source of supply. </a:t>
            </a:r>
          </a:p>
          <a:p>
            <a:pPr algn="just">
              <a:lnSpc>
                <a:spcPct val="200000"/>
              </a:lnSpc>
            </a:pPr>
            <a:r>
              <a:rPr lang="en-IN" sz="1400" dirty="0">
                <a:latin typeface="Century Gothic" panose="020B0502020202020204" pitchFamily="34" charset="0"/>
              </a:rPr>
              <a:t>Economic incentives include low-interest loans, grants, and water pricing rates. Free services, rebates, and the use of tax revenues to partially fund water services also have a direct effect on the prices paid by the water users. </a:t>
            </a:r>
          </a:p>
          <a:p>
            <a:pPr algn="just">
              <a:lnSpc>
                <a:spcPct val="200000"/>
              </a:lnSpc>
            </a:pPr>
            <a:r>
              <a:rPr lang="en-IN" sz="1400" dirty="0">
                <a:latin typeface="Century Gothic" panose="020B0502020202020204" pitchFamily="34" charset="0"/>
              </a:rPr>
              <a:t>Governmental financial assistance can provide incentives for resource plans by regional and local agencies. Also, government financial assistance can help water agencies make subsidies available to their water users for a specific purpose. </a:t>
            </a:r>
            <a:endParaRPr lang="en-IN" sz="14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1425248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5E7C-B782-4E0D-AEAD-E492EC8276B6}"/>
              </a:ext>
            </a:extLst>
          </p:cNvPr>
          <p:cNvSpPr>
            <a:spLocks noGrp="1"/>
          </p:cNvSpPr>
          <p:nvPr>
            <p:ph type="title"/>
          </p:nvPr>
        </p:nvSpPr>
        <p:spPr/>
        <p:txBody>
          <a:bodyPr>
            <a:normAutofit fontScale="90000"/>
          </a:bodyPr>
          <a:lstStyle/>
          <a:p>
            <a:r>
              <a:rPr lang="en-IN" dirty="0"/>
              <a:t>ROLE OF POLLUTION CONTROL BOARD</a:t>
            </a:r>
          </a:p>
        </p:txBody>
      </p:sp>
      <p:sp>
        <p:nvSpPr>
          <p:cNvPr id="3" name="Content Placeholder 2">
            <a:extLst>
              <a:ext uri="{FF2B5EF4-FFF2-40B4-BE49-F238E27FC236}">
                <a16:creationId xmlns:a16="http://schemas.microsoft.com/office/drawing/2014/main" id="{ED76D223-CACD-4604-A4CA-C0DA38788F9B}"/>
              </a:ext>
            </a:extLst>
          </p:cNvPr>
          <p:cNvSpPr>
            <a:spLocks noGrp="1"/>
          </p:cNvSpPr>
          <p:nvPr>
            <p:ph idx="1"/>
          </p:nvPr>
        </p:nvSpPr>
        <p:spPr>
          <a:xfrm>
            <a:off x="251520" y="1268760"/>
            <a:ext cx="8712968" cy="5314602"/>
          </a:xfrm>
        </p:spPr>
        <p:txBody>
          <a:bodyPr>
            <a:normAutofit/>
          </a:bodyPr>
          <a:lstStyle/>
          <a:p>
            <a:pPr algn="just"/>
            <a:r>
              <a:rPr lang="en-IN" sz="1700" dirty="0">
                <a:latin typeface="Century Gothic" panose="020B0502020202020204" pitchFamily="34" charset="0"/>
              </a:rPr>
              <a:t>The Water Act prohibits any person from knowingly causing or permitting the entry of</a:t>
            </a:r>
          </a:p>
          <a:p>
            <a:pPr algn="just"/>
            <a:r>
              <a:rPr lang="en-IN" sz="1700" dirty="0">
                <a:latin typeface="Century Gothic" panose="020B0502020202020204" pitchFamily="34" charset="0"/>
              </a:rPr>
              <a:t>(</a:t>
            </a:r>
            <a:r>
              <a:rPr lang="en-IN" sz="1700" dirty="0" err="1">
                <a:latin typeface="Century Gothic" panose="020B0502020202020204" pitchFamily="34" charset="0"/>
              </a:rPr>
              <a:t>i</a:t>
            </a:r>
            <a:r>
              <a:rPr lang="en-IN" sz="1700" dirty="0">
                <a:latin typeface="Century Gothic" panose="020B0502020202020204" pitchFamily="34" charset="0"/>
              </a:rPr>
              <a:t>) any poisonous, noxious or polluting matter, directly or indirectly, into any stream or well or water or on land </a:t>
            </a:r>
          </a:p>
          <a:p>
            <a:pPr algn="just"/>
            <a:r>
              <a:rPr lang="en-IN" sz="1700" dirty="0">
                <a:latin typeface="Century Gothic" panose="020B0502020202020204" pitchFamily="34" charset="0"/>
              </a:rPr>
              <a:t>any other matter into any stream which may tend, either directly or in combination with similar matters, to impede the proper flow of the water of the stream in a manner leading or likely to a substantial aggravation of pollution due to other causes or of its consequences.</a:t>
            </a:r>
          </a:p>
          <a:p>
            <a:pPr algn="just"/>
            <a:r>
              <a:rPr lang="en-IN" sz="1700" dirty="0">
                <a:latin typeface="Century Gothic" panose="020B0502020202020204" pitchFamily="34" charset="0"/>
              </a:rPr>
              <a:t>CPCB/SPCB is responsible for determining whether the matter is poisonous, noxious or polluting or any other matter. </a:t>
            </a:r>
          </a:p>
        </p:txBody>
      </p:sp>
    </p:spTree>
    <p:extLst>
      <p:ext uri="{BB962C8B-B14F-4D97-AF65-F5344CB8AC3E}">
        <p14:creationId xmlns:p14="http://schemas.microsoft.com/office/powerpoint/2010/main" val="2912781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17199" y="548680"/>
            <a:ext cx="8964488" cy="5760640"/>
          </a:xfrm>
        </p:spPr>
        <p:txBody>
          <a:bodyPr>
            <a:noAutofit/>
          </a:bodyPr>
          <a:lstStyle/>
          <a:p>
            <a:pPr algn="just">
              <a:lnSpc>
                <a:spcPct val="200000"/>
              </a:lnSpc>
            </a:pPr>
            <a:endParaRPr lang="en-IN" sz="1400" dirty="0">
              <a:solidFill>
                <a:srgbClr val="002060"/>
              </a:solidFill>
              <a:latin typeface="Century Gothic" panose="020B0502020202020204" pitchFamily="34" charset="0"/>
            </a:endParaRPr>
          </a:p>
          <a:p>
            <a:pPr algn="just">
              <a:lnSpc>
                <a:spcPct val="200000"/>
              </a:lnSpc>
            </a:pPr>
            <a:r>
              <a:rPr lang="en-IN" sz="1300" dirty="0">
                <a:solidFill>
                  <a:srgbClr val="002060"/>
                </a:solidFill>
                <a:latin typeface="Century Gothic" panose="020B0502020202020204" pitchFamily="34" charset="0"/>
              </a:rPr>
              <a:t>2. Promote resource stewardship</a:t>
            </a:r>
          </a:p>
          <a:p>
            <a:pPr algn="just">
              <a:lnSpc>
                <a:spcPct val="200000"/>
              </a:lnSpc>
            </a:pPr>
            <a:r>
              <a:rPr lang="en-IN" sz="1300" dirty="0">
                <a:solidFill>
                  <a:srgbClr val="C00000"/>
                </a:solidFill>
                <a:latin typeface="Century Gothic" panose="020B0502020202020204" pitchFamily="34" charset="0"/>
              </a:rPr>
              <a:t>Ecosystem restoration:</a:t>
            </a:r>
          </a:p>
          <a:p>
            <a:pPr algn="just">
              <a:lnSpc>
                <a:spcPct val="200000"/>
              </a:lnSpc>
            </a:pPr>
            <a:r>
              <a:rPr lang="en-IN" sz="1300" dirty="0">
                <a:latin typeface="Century Gothic" panose="020B0502020202020204" pitchFamily="34" charset="0"/>
              </a:rPr>
              <a:t>Ecosystem restoration can include changing the flows in streams and rivers, restoring fish and wildlife habitat, controlling waste discharge into streams, rivers, lakes or reservoirs, or removing barriers in streams and rivers so salmon and steelhead can spawn. </a:t>
            </a:r>
          </a:p>
          <a:p>
            <a:pPr algn="just">
              <a:lnSpc>
                <a:spcPct val="200000"/>
              </a:lnSpc>
            </a:pPr>
            <a:r>
              <a:rPr lang="en-IN" sz="1300" dirty="0">
                <a:latin typeface="Century Gothic" panose="020B0502020202020204" pitchFamily="34" charset="0"/>
              </a:rPr>
              <a:t>Ecosystem restoration improves the condition of our modified natural landscapes and biotic communities to provide for the sustainability and for the use and enjoyment of these ecosystems by current and future generations. </a:t>
            </a:r>
          </a:p>
          <a:p>
            <a:pPr algn="just">
              <a:lnSpc>
                <a:spcPct val="200000"/>
              </a:lnSpc>
            </a:pPr>
            <a:endParaRPr lang="en-IN" sz="13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3402412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17199" y="548680"/>
            <a:ext cx="8964488" cy="5760640"/>
          </a:xfrm>
        </p:spPr>
        <p:txBody>
          <a:bodyPr>
            <a:noAutofit/>
          </a:bodyPr>
          <a:lstStyle/>
          <a:p>
            <a:pPr algn="just">
              <a:lnSpc>
                <a:spcPct val="200000"/>
              </a:lnSpc>
            </a:pPr>
            <a:endParaRPr lang="en-IN" sz="1400" dirty="0">
              <a:solidFill>
                <a:srgbClr val="002060"/>
              </a:solidFill>
              <a:latin typeface="Century Gothic" panose="020B0502020202020204" pitchFamily="34" charset="0"/>
            </a:endParaRPr>
          </a:p>
          <a:p>
            <a:pPr algn="just">
              <a:lnSpc>
                <a:spcPct val="200000"/>
              </a:lnSpc>
            </a:pPr>
            <a:r>
              <a:rPr lang="en-IN" sz="1300" dirty="0">
                <a:solidFill>
                  <a:srgbClr val="002060"/>
                </a:solidFill>
                <a:latin typeface="Century Gothic" panose="020B0502020202020204" pitchFamily="34" charset="0"/>
              </a:rPr>
              <a:t>2. Promote resource stewardship</a:t>
            </a:r>
          </a:p>
          <a:p>
            <a:pPr algn="just">
              <a:lnSpc>
                <a:spcPct val="200000"/>
              </a:lnSpc>
            </a:pPr>
            <a:r>
              <a:rPr lang="en-IN" sz="1300" dirty="0">
                <a:solidFill>
                  <a:srgbClr val="C00000"/>
                </a:solidFill>
                <a:latin typeface="Century Gothic" panose="020B0502020202020204" pitchFamily="34" charset="0"/>
              </a:rPr>
              <a:t>Flood plain management:</a:t>
            </a:r>
          </a:p>
          <a:p>
            <a:pPr algn="just">
              <a:lnSpc>
                <a:spcPct val="200000"/>
              </a:lnSpc>
            </a:pPr>
            <a:r>
              <a:rPr lang="en-IN" sz="1300" dirty="0">
                <a:latin typeface="Century Gothic" panose="020B0502020202020204" pitchFamily="34" charset="0"/>
              </a:rPr>
              <a:t>Floodplain management reduces risks to life and property and benefits natural resources. Floodplain management accepts periodic flooding and generally is a preferred alternative to keeping rivers in their channels and off floodplains. </a:t>
            </a:r>
          </a:p>
          <a:p>
            <a:pPr algn="just">
              <a:lnSpc>
                <a:spcPct val="200000"/>
              </a:lnSpc>
            </a:pPr>
            <a:r>
              <a:rPr lang="en-IN" sz="1300" dirty="0">
                <a:latin typeface="Century Gothic" panose="020B0502020202020204" pitchFamily="34" charset="0"/>
              </a:rPr>
              <a:t>Seasonal inundation of floodplains provides essential habitat for hundreds of species of plants and animals, many of them dependent on periodic floods. There are also benefits to the economy, agriculture, and society to keeping rivers and their floodplains connected, including water quality improvements and groundwater recharge.</a:t>
            </a:r>
          </a:p>
          <a:p>
            <a:pPr algn="just">
              <a:lnSpc>
                <a:spcPct val="200000"/>
              </a:lnSpc>
            </a:pPr>
            <a:r>
              <a:rPr lang="en-IN" sz="1300" dirty="0">
                <a:latin typeface="Century Gothic" panose="020B0502020202020204" pitchFamily="34" charset="0"/>
              </a:rPr>
              <a:t> Floodplain management also entails limiting the amount and type of development in a floodplain. </a:t>
            </a:r>
            <a:endParaRPr lang="en-IN" sz="1300" dirty="0">
              <a:solidFill>
                <a:srgbClr val="C00000"/>
              </a:solidFill>
              <a:latin typeface="Century Gothic" panose="020B0502020202020204" pitchFamily="34" charset="0"/>
            </a:endParaRPr>
          </a:p>
          <a:p>
            <a:pPr algn="just">
              <a:lnSpc>
                <a:spcPct val="200000"/>
              </a:lnSpc>
            </a:pPr>
            <a:endParaRPr lang="en-IN" sz="13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2793424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17199" y="548680"/>
            <a:ext cx="8964488" cy="6309320"/>
          </a:xfrm>
        </p:spPr>
        <p:txBody>
          <a:bodyPr>
            <a:noAutofit/>
          </a:bodyPr>
          <a:lstStyle/>
          <a:p>
            <a:pPr algn="just">
              <a:lnSpc>
                <a:spcPct val="200000"/>
              </a:lnSpc>
            </a:pPr>
            <a:endParaRPr lang="en-IN" sz="1400" dirty="0">
              <a:solidFill>
                <a:srgbClr val="002060"/>
              </a:solidFill>
              <a:latin typeface="Century Gothic" panose="020B0502020202020204" pitchFamily="34" charset="0"/>
            </a:endParaRPr>
          </a:p>
          <a:p>
            <a:pPr algn="just">
              <a:lnSpc>
                <a:spcPct val="200000"/>
              </a:lnSpc>
            </a:pPr>
            <a:r>
              <a:rPr lang="en-IN" sz="1300" dirty="0">
                <a:solidFill>
                  <a:srgbClr val="002060"/>
                </a:solidFill>
                <a:latin typeface="Century Gothic" panose="020B0502020202020204" pitchFamily="34" charset="0"/>
              </a:rPr>
              <a:t>2. Promote resource stewardship</a:t>
            </a:r>
          </a:p>
          <a:p>
            <a:pPr algn="just">
              <a:lnSpc>
                <a:spcPct val="200000"/>
              </a:lnSpc>
            </a:pPr>
            <a:r>
              <a:rPr lang="en-IN" sz="1300" dirty="0">
                <a:solidFill>
                  <a:srgbClr val="C00000"/>
                </a:solidFill>
                <a:latin typeface="Century Gothic" panose="020B0502020202020204" pitchFamily="34" charset="0"/>
              </a:rPr>
              <a:t>Recharge area protection:</a:t>
            </a:r>
          </a:p>
          <a:p>
            <a:pPr algn="just">
              <a:lnSpc>
                <a:spcPct val="200000"/>
              </a:lnSpc>
            </a:pPr>
            <a:r>
              <a:rPr lang="en-IN" sz="1300" dirty="0">
                <a:latin typeface="Century Gothic" panose="020B0502020202020204" pitchFamily="34" charset="0"/>
              </a:rPr>
              <a:t>Recharge area protection includes keeping groundwater recharge areas from being paved over or otherwise developed and guarding the recharge areas so they do not become contaminated. </a:t>
            </a:r>
          </a:p>
          <a:p>
            <a:pPr algn="just">
              <a:lnSpc>
                <a:spcPct val="200000"/>
              </a:lnSpc>
            </a:pPr>
            <a:r>
              <a:rPr lang="en-IN" sz="1300" dirty="0">
                <a:latin typeface="Century Gothic" panose="020B0502020202020204" pitchFamily="34" charset="0"/>
              </a:rPr>
              <a:t>Protection of recharge areas, whether natural or man-made, is necessary if the quantity and quality of groundwater in the aquifer are to be maintained. Existing and potential recharge areas must be protected so that they remain functional and they are not contaminated with chemical or microbial constituents. </a:t>
            </a:r>
          </a:p>
          <a:p>
            <a:pPr algn="just">
              <a:lnSpc>
                <a:spcPct val="200000"/>
              </a:lnSpc>
            </a:pPr>
            <a:r>
              <a:rPr lang="en-IN" sz="1300" dirty="0">
                <a:solidFill>
                  <a:srgbClr val="C00000"/>
                </a:solidFill>
                <a:latin typeface="Century Gothic" panose="020B0502020202020204" pitchFamily="34" charset="0"/>
              </a:rPr>
              <a:t>Urban landuse management</a:t>
            </a:r>
          </a:p>
          <a:p>
            <a:pPr algn="just">
              <a:lnSpc>
                <a:spcPct val="200000"/>
              </a:lnSpc>
            </a:pPr>
            <a:r>
              <a:rPr lang="en-IN" sz="1300" dirty="0">
                <a:latin typeface="Century Gothic" panose="020B0502020202020204" pitchFamily="34" charset="0"/>
              </a:rPr>
              <a:t>Effective urban land use management consists of planning for the housing and economic development needs of a growing population while providing for the efficient use of water and other resources. </a:t>
            </a:r>
          </a:p>
          <a:p>
            <a:pPr algn="just">
              <a:lnSpc>
                <a:spcPct val="200000"/>
              </a:lnSpc>
            </a:pPr>
            <a:r>
              <a:rPr lang="en-IN" sz="1300" dirty="0">
                <a:latin typeface="Century Gothic" panose="020B0502020202020204" pitchFamily="34" charset="0"/>
              </a:rPr>
              <a:t>The way in which we use land – the type of use and the level of intensity – has a direct relationship to water supply and quality. </a:t>
            </a:r>
            <a:endParaRPr lang="en-IN" sz="13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2280435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17199" y="548680"/>
            <a:ext cx="8964488" cy="6309320"/>
          </a:xfrm>
        </p:spPr>
        <p:txBody>
          <a:bodyPr>
            <a:noAutofit/>
          </a:bodyPr>
          <a:lstStyle/>
          <a:p>
            <a:pPr algn="just">
              <a:lnSpc>
                <a:spcPct val="200000"/>
              </a:lnSpc>
            </a:pPr>
            <a:endParaRPr lang="en-IN" sz="1400" dirty="0">
              <a:solidFill>
                <a:srgbClr val="002060"/>
              </a:solidFill>
              <a:latin typeface="Century Gothic" panose="020B0502020202020204" pitchFamily="34" charset="0"/>
            </a:endParaRPr>
          </a:p>
          <a:p>
            <a:pPr algn="just">
              <a:lnSpc>
                <a:spcPct val="200000"/>
              </a:lnSpc>
            </a:pPr>
            <a:r>
              <a:rPr lang="en-IN" sz="1400" dirty="0">
                <a:solidFill>
                  <a:srgbClr val="002060"/>
                </a:solidFill>
                <a:latin typeface="Century Gothic" panose="020B0502020202020204" pitchFamily="34" charset="0"/>
              </a:rPr>
              <a:t>2. Promote resource stewardship</a:t>
            </a:r>
          </a:p>
          <a:p>
            <a:pPr algn="just">
              <a:lnSpc>
                <a:spcPct val="200000"/>
              </a:lnSpc>
            </a:pPr>
            <a:r>
              <a:rPr lang="en-IN" sz="1400" dirty="0">
                <a:solidFill>
                  <a:srgbClr val="C00000"/>
                </a:solidFill>
                <a:latin typeface="Century Gothic" panose="020B0502020202020204" pitchFamily="34" charset="0"/>
              </a:rPr>
              <a:t>Water dependent recreation:</a:t>
            </a:r>
          </a:p>
          <a:p>
            <a:pPr algn="just">
              <a:lnSpc>
                <a:spcPct val="200000"/>
              </a:lnSpc>
            </a:pPr>
            <a:r>
              <a:rPr lang="en-IN" sz="1400" dirty="0">
                <a:latin typeface="Century Gothic" panose="020B0502020202020204" pitchFamily="34" charset="0"/>
              </a:rPr>
              <a:t>Water-dependent recreation includes a wide variety of outdoor activities that can be divided into two (2) categories. </a:t>
            </a:r>
          </a:p>
          <a:p>
            <a:pPr algn="just">
              <a:lnSpc>
                <a:spcPct val="200000"/>
              </a:lnSpc>
            </a:pPr>
            <a:r>
              <a:rPr lang="en-IN" sz="1400" dirty="0">
                <a:latin typeface="Century Gothic" panose="020B0502020202020204" pitchFamily="34" charset="0"/>
              </a:rPr>
              <a:t>The first category includes fishing, boating, swimming, and rafting, which occur on lakes, reservoirs, and rivers. </a:t>
            </a:r>
          </a:p>
          <a:p>
            <a:pPr algn="just">
              <a:lnSpc>
                <a:spcPct val="200000"/>
              </a:lnSpc>
            </a:pPr>
            <a:r>
              <a:rPr lang="en-IN" sz="1400" dirty="0">
                <a:latin typeface="Century Gothic" panose="020B0502020202020204" pitchFamily="34" charset="0"/>
              </a:rPr>
              <a:t>The second category includes recreation that is enhanced by water features but does not require actual use of the water, such as wildlife viewing, picnicking, camping, and hiking. </a:t>
            </a:r>
            <a:endParaRPr lang="en-IN" sz="14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3955100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698C-DB04-4FD5-8F58-C47CD67B2076}"/>
              </a:ext>
            </a:extLst>
          </p:cNvPr>
          <p:cNvSpPr>
            <a:spLocks noGrp="1"/>
          </p:cNvSpPr>
          <p:nvPr>
            <p:ph type="title"/>
          </p:nvPr>
        </p:nvSpPr>
        <p:spPr>
          <a:xfrm>
            <a:off x="457200" y="0"/>
            <a:ext cx="8229600" cy="1143000"/>
          </a:xfrm>
        </p:spPr>
        <p:txBody>
          <a:bodyPr>
            <a:normAutofit fontScale="90000"/>
          </a:bodyPr>
          <a:lstStyle/>
          <a:p>
            <a:r>
              <a:rPr lang="en-IN" dirty="0"/>
              <a:t>MANAGEMENT STRATEGY USED FOR WATER CONSERVATION</a:t>
            </a:r>
          </a:p>
        </p:txBody>
      </p:sp>
      <p:sp>
        <p:nvSpPr>
          <p:cNvPr id="3" name="Content Placeholder 2">
            <a:extLst>
              <a:ext uri="{FF2B5EF4-FFF2-40B4-BE49-F238E27FC236}">
                <a16:creationId xmlns:a16="http://schemas.microsoft.com/office/drawing/2014/main" id="{DB44AEF1-260B-4924-93C2-EB29CFCCA840}"/>
              </a:ext>
            </a:extLst>
          </p:cNvPr>
          <p:cNvSpPr>
            <a:spLocks noGrp="1"/>
          </p:cNvSpPr>
          <p:nvPr>
            <p:ph idx="1"/>
          </p:nvPr>
        </p:nvSpPr>
        <p:spPr>
          <a:xfrm>
            <a:off x="-17199" y="548680"/>
            <a:ext cx="8964488" cy="6309320"/>
          </a:xfrm>
        </p:spPr>
        <p:txBody>
          <a:bodyPr>
            <a:noAutofit/>
          </a:bodyPr>
          <a:lstStyle/>
          <a:p>
            <a:pPr algn="just">
              <a:lnSpc>
                <a:spcPct val="200000"/>
              </a:lnSpc>
            </a:pPr>
            <a:endParaRPr lang="en-IN" sz="1400" dirty="0">
              <a:solidFill>
                <a:srgbClr val="002060"/>
              </a:solidFill>
              <a:latin typeface="Century Gothic" panose="020B0502020202020204" pitchFamily="34" charset="0"/>
            </a:endParaRPr>
          </a:p>
          <a:p>
            <a:pPr algn="just">
              <a:lnSpc>
                <a:spcPct val="200000"/>
              </a:lnSpc>
            </a:pPr>
            <a:r>
              <a:rPr lang="en-IN" sz="1300" dirty="0">
                <a:solidFill>
                  <a:srgbClr val="002060"/>
                </a:solidFill>
                <a:latin typeface="Century Gothic" panose="020B0502020202020204" pitchFamily="34" charset="0"/>
              </a:rPr>
              <a:t>2. Promote resource stewardship</a:t>
            </a:r>
          </a:p>
          <a:p>
            <a:pPr algn="just">
              <a:lnSpc>
                <a:spcPct val="200000"/>
              </a:lnSpc>
            </a:pPr>
            <a:r>
              <a:rPr lang="en-IN" sz="1300" dirty="0">
                <a:solidFill>
                  <a:srgbClr val="C00000"/>
                </a:solidFill>
                <a:latin typeface="Century Gothic" panose="020B0502020202020204" pitchFamily="34" charset="0"/>
              </a:rPr>
              <a:t>Watershed management:</a:t>
            </a:r>
          </a:p>
          <a:p>
            <a:pPr algn="just">
              <a:lnSpc>
                <a:spcPct val="200000"/>
              </a:lnSpc>
            </a:pPr>
            <a:r>
              <a:rPr lang="en-IN" sz="1300" dirty="0">
                <a:latin typeface="Century Gothic" panose="020B0502020202020204" pitchFamily="34" charset="0"/>
              </a:rPr>
              <a:t>Watershed management is the process of evaluating, planning, managing, restoring, and organizing land and other resource use within an area of land that has a single common drainage point. </a:t>
            </a:r>
          </a:p>
          <a:p>
            <a:pPr algn="just">
              <a:lnSpc>
                <a:spcPct val="200000"/>
              </a:lnSpc>
            </a:pPr>
            <a:r>
              <a:rPr lang="en-IN" sz="1300" dirty="0">
                <a:latin typeface="Century Gothic" panose="020B0502020202020204" pitchFamily="34" charset="0"/>
              </a:rPr>
              <a:t>Watershed management tries to provide sustainable human benefits, while maintaining a sustainable ecosystem. Watershed management assumes that a prerequisite for any project is the sustained ability for the watershed to maintain the functions and processes that support the native ecology of the watershed. This does not imply that a goal is to return to an undisturbed condition.</a:t>
            </a:r>
          </a:p>
          <a:p>
            <a:pPr algn="just">
              <a:lnSpc>
                <a:spcPct val="200000"/>
              </a:lnSpc>
            </a:pPr>
            <a:r>
              <a:rPr lang="en-IN" sz="1300" dirty="0">
                <a:latin typeface="Century Gothic" panose="020B0502020202020204" pitchFamily="34" charset="0"/>
              </a:rPr>
              <a:t> Instead it implies an integration of human needs and environmental needs that allow the watershed to sustain ecological integrity over time while providing for sustainable community needs. It is recognized that watersheds are dynamic and the precise makeup of plants, animals, and other characteristics will change over time.</a:t>
            </a:r>
            <a:endParaRPr lang="en-IN" sz="1300" dirty="0">
              <a:solidFill>
                <a:srgbClr val="C00000"/>
              </a:solidFill>
              <a:latin typeface="Century Gothic" panose="020B0502020202020204" pitchFamily="34" charset="0"/>
            </a:endParaRPr>
          </a:p>
        </p:txBody>
      </p:sp>
    </p:spTree>
    <p:extLst>
      <p:ext uri="{BB962C8B-B14F-4D97-AF65-F5344CB8AC3E}">
        <p14:creationId xmlns:p14="http://schemas.microsoft.com/office/powerpoint/2010/main" val="417268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49DD-DA52-48C8-B01E-7CB6BD8F4607}"/>
              </a:ext>
            </a:extLst>
          </p:cNvPr>
          <p:cNvSpPr>
            <a:spLocks noGrp="1"/>
          </p:cNvSpPr>
          <p:nvPr>
            <p:ph type="title"/>
          </p:nvPr>
        </p:nvSpPr>
        <p:spPr>
          <a:xfrm>
            <a:off x="457200" y="0"/>
            <a:ext cx="8229600" cy="1143000"/>
          </a:xfrm>
        </p:spPr>
        <p:txBody>
          <a:bodyPr>
            <a:normAutofit fontScale="90000"/>
          </a:bodyPr>
          <a:lstStyle/>
          <a:p>
            <a:r>
              <a:rPr lang="en-IN" dirty="0"/>
              <a:t>INDUSTRIAL APPROACH IN WATER CONSERVATION</a:t>
            </a:r>
          </a:p>
        </p:txBody>
      </p:sp>
      <p:sp>
        <p:nvSpPr>
          <p:cNvPr id="3" name="Content Placeholder 2">
            <a:extLst>
              <a:ext uri="{FF2B5EF4-FFF2-40B4-BE49-F238E27FC236}">
                <a16:creationId xmlns:a16="http://schemas.microsoft.com/office/drawing/2014/main" id="{DCC97D6E-79DF-45ED-8183-70251C79FDFC}"/>
              </a:ext>
            </a:extLst>
          </p:cNvPr>
          <p:cNvSpPr>
            <a:spLocks noGrp="1"/>
          </p:cNvSpPr>
          <p:nvPr>
            <p:ph idx="1"/>
          </p:nvPr>
        </p:nvSpPr>
        <p:spPr>
          <a:xfrm>
            <a:off x="251520" y="1268760"/>
            <a:ext cx="8640960" cy="5256584"/>
          </a:xfrm>
        </p:spPr>
        <p:txBody>
          <a:bodyPr>
            <a:normAutofit/>
          </a:bodyPr>
          <a:lstStyle/>
          <a:p>
            <a:pPr algn="just"/>
            <a:r>
              <a:rPr lang="en-IN" sz="1400" dirty="0">
                <a:solidFill>
                  <a:srgbClr val="C00000"/>
                </a:solidFill>
                <a:latin typeface="Century Gothic" panose="020B0502020202020204" pitchFamily="34" charset="0"/>
              </a:rPr>
              <a:t>Reason to conserve water:</a:t>
            </a:r>
          </a:p>
          <a:p>
            <a:pPr algn="just"/>
            <a:r>
              <a:rPr lang="en-IN" sz="1400" dirty="0">
                <a:latin typeface="Century Gothic" panose="020B0502020202020204" pitchFamily="34" charset="0"/>
              </a:rPr>
              <a:t>1. Reduced costs—water costs account for 1–2 percent of a business’ overhead. Saving water can help reduce overhead costs. </a:t>
            </a:r>
          </a:p>
          <a:p>
            <a:pPr algn="just"/>
            <a:r>
              <a:rPr lang="en-IN" sz="1400" dirty="0">
                <a:latin typeface="Century Gothic" panose="020B0502020202020204" pitchFamily="34" charset="0"/>
              </a:rPr>
              <a:t>2. Increase in future water prices—water prices are set to rise above inflation. Saving water now will reduce costs in the future. </a:t>
            </a:r>
          </a:p>
          <a:p>
            <a:pPr algn="just"/>
            <a:r>
              <a:rPr lang="en-IN" sz="1400" dirty="0">
                <a:latin typeface="Century Gothic" panose="020B0502020202020204" pitchFamily="34" charset="0"/>
              </a:rPr>
              <a:t>3. Production efficiency—using water efficiently will make additional water available for future production. </a:t>
            </a:r>
          </a:p>
          <a:p>
            <a:pPr algn="just"/>
            <a:r>
              <a:rPr lang="en-IN" sz="1400" dirty="0">
                <a:latin typeface="Century Gothic" panose="020B0502020202020204" pitchFamily="34" charset="0"/>
              </a:rPr>
              <a:t>4. Tax benefits—many government agencies and water utilities provide rebates, grants, and tax relief to encourage water conservation. Tax benefits keep money where it belongs, in your pocket.</a:t>
            </a:r>
          </a:p>
        </p:txBody>
      </p:sp>
    </p:spTree>
    <p:extLst>
      <p:ext uri="{BB962C8B-B14F-4D97-AF65-F5344CB8AC3E}">
        <p14:creationId xmlns:p14="http://schemas.microsoft.com/office/powerpoint/2010/main" val="26175876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49DD-DA52-48C8-B01E-7CB6BD8F4607}"/>
              </a:ext>
            </a:extLst>
          </p:cNvPr>
          <p:cNvSpPr>
            <a:spLocks noGrp="1"/>
          </p:cNvSpPr>
          <p:nvPr>
            <p:ph type="title"/>
          </p:nvPr>
        </p:nvSpPr>
        <p:spPr>
          <a:xfrm>
            <a:off x="457200" y="0"/>
            <a:ext cx="8229600" cy="1143000"/>
          </a:xfrm>
        </p:spPr>
        <p:txBody>
          <a:bodyPr>
            <a:normAutofit fontScale="90000"/>
          </a:bodyPr>
          <a:lstStyle/>
          <a:p>
            <a:r>
              <a:rPr lang="en-IN" dirty="0"/>
              <a:t>INDUSTRIAL APPROACH IN WATER CONSERVATION</a:t>
            </a:r>
          </a:p>
        </p:txBody>
      </p:sp>
      <p:sp>
        <p:nvSpPr>
          <p:cNvPr id="3" name="Content Placeholder 2">
            <a:extLst>
              <a:ext uri="{FF2B5EF4-FFF2-40B4-BE49-F238E27FC236}">
                <a16:creationId xmlns:a16="http://schemas.microsoft.com/office/drawing/2014/main" id="{DCC97D6E-79DF-45ED-8183-70251C79FDFC}"/>
              </a:ext>
            </a:extLst>
          </p:cNvPr>
          <p:cNvSpPr>
            <a:spLocks noGrp="1"/>
          </p:cNvSpPr>
          <p:nvPr>
            <p:ph idx="1"/>
          </p:nvPr>
        </p:nvSpPr>
        <p:spPr>
          <a:xfrm>
            <a:off x="0" y="1143000"/>
            <a:ext cx="9144000" cy="5382344"/>
          </a:xfrm>
        </p:spPr>
        <p:txBody>
          <a:bodyPr>
            <a:normAutofit/>
          </a:bodyPr>
          <a:lstStyle/>
          <a:p>
            <a:pPr algn="just"/>
            <a:r>
              <a:rPr lang="en-IN" sz="1500" dirty="0">
                <a:solidFill>
                  <a:srgbClr val="C00000"/>
                </a:solidFill>
                <a:latin typeface="Century Gothic" panose="020B0502020202020204" pitchFamily="34" charset="0"/>
              </a:rPr>
              <a:t>Industrial approach in water conservation:</a:t>
            </a:r>
          </a:p>
          <a:p>
            <a:pPr algn="just"/>
            <a:r>
              <a:rPr lang="en-IN" sz="1500" dirty="0">
                <a:latin typeface="Century Gothic" panose="020B0502020202020204" pitchFamily="34" charset="0"/>
              </a:rPr>
              <a:t>Water is a vital component of many industrial operations, and is utilized for a wide range of purposes in industrial processes. With an increasing requirement for water as a result of a reduction in the available water resources, it is becoming increasingly necessary to implement water conservation measures in industrial processes so as to guarantee sustainable industrial development. </a:t>
            </a:r>
          </a:p>
          <a:p>
            <a:pPr algn="just"/>
            <a:r>
              <a:rPr lang="en-IN" sz="1500" dirty="0">
                <a:latin typeface="Century Gothic" panose="020B0502020202020204" pitchFamily="34" charset="0"/>
              </a:rPr>
              <a:t>In recent years, there has been considerable development of systematic methods to minimize the use of freshwater and the production of wastewater by industry in response to increasingly stringent environmental regulations, economic driving forces and public concern over the quality of the environment. </a:t>
            </a:r>
          </a:p>
          <a:p>
            <a:pPr algn="just"/>
            <a:r>
              <a:rPr lang="en-IN" sz="1500" dirty="0">
                <a:latin typeface="Century Gothic" panose="020B0502020202020204" pitchFamily="34" charset="0"/>
              </a:rPr>
              <a:t>The process integration approach is one method that is often used to implement water recycling: in this approach, a flow of recycled water is used in an operation that produces a high level of contaminant. </a:t>
            </a:r>
          </a:p>
        </p:txBody>
      </p:sp>
    </p:spTree>
    <p:extLst>
      <p:ext uri="{BB962C8B-B14F-4D97-AF65-F5344CB8AC3E}">
        <p14:creationId xmlns:p14="http://schemas.microsoft.com/office/powerpoint/2010/main" val="14254007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49DD-DA52-48C8-B01E-7CB6BD8F4607}"/>
              </a:ext>
            </a:extLst>
          </p:cNvPr>
          <p:cNvSpPr>
            <a:spLocks noGrp="1"/>
          </p:cNvSpPr>
          <p:nvPr>
            <p:ph type="title"/>
          </p:nvPr>
        </p:nvSpPr>
        <p:spPr>
          <a:xfrm>
            <a:off x="457200" y="0"/>
            <a:ext cx="8229600" cy="1143000"/>
          </a:xfrm>
        </p:spPr>
        <p:txBody>
          <a:bodyPr>
            <a:normAutofit fontScale="90000"/>
          </a:bodyPr>
          <a:lstStyle/>
          <a:p>
            <a:r>
              <a:rPr lang="en-IN" dirty="0"/>
              <a:t>INDUSTRIAL APPROACH IN WATER CONSERVATION</a:t>
            </a:r>
          </a:p>
        </p:txBody>
      </p:sp>
      <p:sp>
        <p:nvSpPr>
          <p:cNvPr id="3" name="Content Placeholder 2">
            <a:extLst>
              <a:ext uri="{FF2B5EF4-FFF2-40B4-BE49-F238E27FC236}">
                <a16:creationId xmlns:a16="http://schemas.microsoft.com/office/drawing/2014/main" id="{DCC97D6E-79DF-45ED-8183-70251C79FDFC}"/>
              </a:ext>
            </a:extLst>
          </p:cNvPr>
          <p:cNvSpPr>
            <a:spLocks noGrp="1"/>
          </p:cNvSpPr>
          <p:nvPr>
            <p:ph idx="1"/>
          </p:nvPr>
        </p:nvSpPr>
        <p:spPr>
          <a:xfrm>
            <a:off x="0" y="1143000"/>
            <a:ext cx="9144000" cy="5382344"/>
          </a:xfrm>
        </p:spPr>
        <p:txBody>
          <a:bodyPr>
            <a:normAutofit/>
          </a:bodyPr>
          <a:lstStyle/>
          <a:p>
            <a:pPr algn="just"/>
            <a:r>
              <a:rPr lang="en-IN" sz="1600" dirty="0">
                <a:solidFill>
                  <a:srgbClr val="C00000"/>
                </a:solidFill>
                <a:latin typeface="Century Gothic" panose="020B0502020202020204" pitchFamily="34" charset="0"/>
              </a:rPr>
              <a:t>Industrial approach in water conservation:</a:t>
            </a:r>
          </a:p>
          <a:p>
            <a:pPr algn="just"/>
            <a:r>
              <a:rPr lang="en-IN" sz="1600" dirty="0">
                <a:latin typeface="Century Gothic" panose="020B0502020202020204" pitchFamily="34" charset="0"/>
              </a:rPr>
              <a:t>Two main groups of methods are used for the systematic design of water-recovery networks: rigorous graphical targeting approaches and mathematical-based optimization techniques.</a:t>
            </a:r>
          </a:p>
          <a:p>
            <a:pPr algn="just"/>
            <a:r>
              <a:rPr lang="en-IN" sz="1600" dirty="0">
                <a:latin typeface="Century Gothic" panose="020B0502020202020204" pitchFamily="34" charset="0"/>
              </a:rPr>
              <a:t>A systematic approach to designing optimal water recycling in an industrial plant comprises two main tasks. The first task is to define the maximum amount of recycling that is possible, and the second task is to design alternative recycling networks that will allow the operations to meet the water recycling target. </a:t>
            </a:r>
          </a:p>
        </p:txBody>
      </p:sp>
    </p:spTree>
    <p:extLst>
      <p:ext uri="{BB962C8B-B14F-4D97-AF65-F5344CB8AC3E}">
        <p14:creationId xmlns:p14="http://schemas.microsoft.com/office/powerpoint/2010/main" val="814791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49DD-DA52-48C8-B01E-7CB6BD8F4607}"/>
              </a:ext>
            </a:extLst>
          </p:cNvPr>
          <p:cNvSpPr>
            <a:spLocks noGrp="1"/>
          </p:cNvSpPr>
          <p:nvPr>
            <p:ph type="title"/>
          </p:nvPr>
        </p:nvSpPr>
        <p:spPr>
          <a:xfrm>
            <a:off x="457200" y="0"/>
            <a:ext cx="8229600" cy="1143000"/>
          </a:xfrm>
        </p:spPr>
        <p:txBody>
          <a:bodyPr>
            <a:normAutofit fontScale="90000"/>
          </a:bodyPr>
          <a:lstStyle/>
          <a:p>
            <a:r>
              <a:rPr lang="en-IN" dirty="0"/>
              <a:t>INDUSTRIAL APPROACH IN WATER CONSERVATION</a:t>
            </a:r>
          </a:p>
        </p:txBody>
      </p:sp>
      <p:sp>
        <p:nvSpPr>
          <p:cNvPr id="3" name="Content Placeholder 2">
            <a:extLst>
              <a:ext uri="{FF2B5EF4-FFF2-40B4-BE49-F238E27FC236}">
                <a16:creationId xmlns:a16="http://schemas.microsoft.com/office/drawing/2014/main" id="{DCC97D6E-79DF-45ED-8183-70251C79FDFC}"/>
              </a:ext>
            </a:extLst>
          </p:cNvPr>
          <p:cNvSpPr>
            <a:spLocks noGrp="1"/>
          </p:cNvSpPr>
          <p:nvPr>
            <p:ph idx="1"/>
          </p:nvPr>
        </p:nvSpPr>
        <p:spPr>
          <a:xfrm>
            <a:off x="251520" y="1143000"/>
            <a:ext cx="8784976" cy="5382344"/>
          </a:xfrm>
        </p:spPr>
        <p:txBody>
          <a:bodyPr>
            <a:normAutofit/>
          </a:bodyPr>
          <a:lstStyle/>
          <a:p>
            <a:pPr algn="just"/>
            <a:r>
              <a:rPr lang="en-IN" sz="1700" dirty="0">
                <a:solidFill>
                  <a:srgbClr val="C00000"/>
                </a:solidFill>
                <a:latin typeface="Century Gothic" panose="020B0502020202020204" pitchFamily="34" charset="0"/>
              </a:rPr>
              <a:t>Industrial approach in water conservation:</a:t>
            </a:r>
          </a:p>
          <a:p>
            <a:pPr algn="just"/>
            <a:r>
              <a:rPr lang="en-IN" sz="1700" dirty="0">
                <a:latin typeface="Century Gothic" panose="020B0502020202020204" pitchFamily="34" charset="0"/>
              </a:rPr>
              <a:t>Nearest-</a:t>
            </a:r>
            <a:r>
              <a:rPr lang="en-IN" sz="1700" dirty="0" err="1">
                <a:latin typeface="Century Gothic" panose="020B0502020202020204" pitchFamily="34" charset="0"/>
              </a:rPr>
              <a:t>neighbor</a:t>
            </a:r>
            <a:r>
              <a:rPr lang="en-IN" sz="1700" dirty="0">
                <a:latin typeface="Century Gothic" panose="020B0502020202020204" pitchFamily="34" charset="0"/>
              </a:rPr>
              <a:t> principle to design minimum freshwater networks for fixed contaminant load problems and fixed flow rate problems. </a:t>
            </a:r>
          </a:p>
          <a:p>
            <a:pPr algn="just"/>
            <a:r>
              <a:rPr lang="en-IN" sz="1700" dirty="0">
                <a:latin typeface="Century Gothic" panose="020B0502020202020204" pitchFamily="34" charset="0"/>
              </a:rPr>
              <a:t>The minimum water target using the water cascade analysis (WCA) technique, which is a numerical alternative to the graphical water targeting technique and can quickly yield an accurate estimate of the minimum water target, the pinch-point locations, and the water allocation target for maximum water recovery.</a:t>
            </a:r>
          </a:p>
        </p:txBody>
      </p:sp>
    </p:spTree>
    <p:extLst>
      <p:ext uri="{BB962C8B-B14F-4D97-AF65-F5344CB8AC3E}">
        <p14:creationId xmlns:p14="http://schemas.microsoft.com/office/powerpoint/2010/main" val="182698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751E-FB2D-4FEE-BA8C-DF15542C45B6}"/>
              </a:ext>
            </a:extLst>
          </p:cNvPr>
          <p:cNvSpPr>
            <a:spLocks noGrp="1"/>
          </p:cNvSpPr>
          <p:nvPr>
            <p:ph type="title"/>
          </p:nvPr>
        </p:nvSpPr>
        <p:spPr/>
        <p:txBody>
          <a:bodyPr/>
          <a:lstStyle/>
          <a:p>
            <a:r>
              <a:rPr lang="en-IN" dirty="0"/>
              <a:t>GROUNDWATER MANAGEMENT</a:t>
            </a:r>
          </a:p>
        </p:txBody>
      </p:sp>
      <p:sp>
        <p:nvSpPr>
          <p:cNvPr id="3" name="Content Placeholder 2">
            <a:extLst>
              <a:ext uri="{FF2B5EF4-FFF2-40B4-BE49-F238E27FC236}">
                <a16:creationId xmlns:a16="http://schemas.microsoft.com/office/drawing/2014/main" id="{0AA40B1C-4C67-450C-9A5C-6AA7FAB9DF8F}"/>
              </a:ext>
            </a:extLst>
          </p:cNvPr>
          <p:cNvSpPr>
            <a:spLocks noGrp="1"/>
          </p:cNvSpPr>
          <p:nvPr>
            <p:ph idx="1"/>
          </p:nvPr>
        </p:nvSpPr>
        <p:spPr>
          <a:xfrm>
            <a:off x="0" y="1196752"/>
            <a:ext cx="8964488" cy="5386610"/>
          </a:xfrm>
        </p:spPr>
        <p:txBody>
          <a:bodyPr>
            <a:normAutofit/>
          </a:bodyPr>
          <a:lstStyle/>
          <a:p>
            <a:pPr algn="just"/>
            <a:r>
              <a:rPr lang="en-IN" sz="1800" b="0" i="0" dirty="0">
                <a:solidFill>
                  <a:srgbClr val="002060"/>
                </a:solidFill>
                <a:effectLst/>
                <a:latin typeface="Century Gothic" panose="020B0502020202020204" pitchFamily="34" charset="0"/>
              </a:rPr>
              <a:t>Groundwater management involves planning, implementation, and operation necessary to provide safe and reliable groundwater supplies. This necessitates groundwater management at a basin scale.</a:t>
            </a:r>
          </a:p>
          <a:p>
            <a:pPr algn="just"/>
            <a:r>
              <a:rPr lang="en-IN" sz="1800" b="0" i="0" dirty="0">
                <a:solidFill>
                  <a:srgbClr val="002060"/>
                </a:solidFill>
                <a:effectLst/>
                <a:latin typeface="Century Gothic" panose="020B0502020202020204" pitchFamily="34" charset="0"/>
              </a:rPr>
              <a:t>Groundwater management objectives typically focus on aquifer yield, recharge, and water quality (i.e., groundwater quantity and quality) as well as on socio-economic, legal, and political factors. After the proper evaluation of available water resources in a basin and the preparation of alternative management plans, action decisions can be made by suitable government or public agencies.</a:t>
            </a:r>
            <a:endParaRPr lang="en-IN" sz="1800" dirty="0">
              <a:solidFill>
                <a:srgbClr val="002060"/>
              </a:solidFill>
              <a:latin typeface="Century Gothic" panose="020B0502020202020204" pitchFamily="34" charset="0"/>
            </a:endParaRPr>
          </a:p>
        </p:txBody>
      </p:sp>
    </p:spTree>
    <p:extLst>
      <p:ext uri="{BB962C8B-B14F-4D97-AF65-F5344CB8AC3E}">
        <p14:creationId xmlns:p14="http://schemas.microsoft.com/office/powerpoint/2010/main" val="119957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DA9C7-4D5F-4E54-B90E-0C9FD68CD2E0}"/>
              </a:ext>
            </a:extLst>
          </p:cNvPr>
          <p:cNvSpPr>
            <a:spLocks noGrp="1"/>
          </p:cNvSpPr>
          <p:nvPr>
            <p:ph type="title"/>
          </p:nvPr>
        </p:nvSpPr>
        <p:spPr>
          <a:xfrm>
            <a:off x="424160" y="45950"/>
            <a:ext cx="8229600" cy="1143000"/>
          </a:xfrm>
        </p:spPr>
        <p:txBody>
          <a:bodyPr>
            <a:normAutofit fontScale="90000"/>
          </a:bodyPr>
          <a:lstStyle/>
          <a:p>
            <a:r>
              <a:rPr lang="en-IN" dirty="0"/>
              <a:t>HIERARCHY - POLLUTION CONTROL BOARD</a:t>
            </a:r>
          </a:p>
        </p:txBody>
      </p:sp>
      <p:sp>
        <p:nvSpPr>
          <p:cNvPr id="3" name="Content Placeholder 2">
            <a:extLst>
              <a:ext uri="{FF2B5EF4-FFF2-40B4-BE49-F238E27FC236}">
                <a16:creationId xmlns:a16="http://schemas.microsoft.com/office/drawing/2014/main" id="{159B2149-31AC-4284-B0E0-DA037C381CFC}"/>
              </a:ext>
            </a:extLst>
          </p:cNvPr>
          <p:cNvSpPr>
            <a:spLocks noGrp="1"/>
          </p:cNvSpPr>
          <p:nvPr>
            <p:ph idx="1"/>
          </p:nvPr>
        </p:nvSpPr>
        <p:spPr/>
        <p:txBody>
          <a:bodyPr/>
          <a:lstStyle/>
          <a:p>
            <a:endParaRPr lang="en-IN"/>
          </a:p>
        </p:txBody>
      </p:sp>
      <p:sp>
        <p:nvSpPr>
          <p:cNvPr id="4" name="AutoShape 2" descr="Central Pollution Control Board - Wikipedia">
            <a:extLst>
              <a:ext uri="{FF2B5EF4-FFF2-40B4-BE49-F238E27FC236}">
                <a16:creationId xmlns:a16="http://schemas.microsoft.com/office/drawing/2014/main" id="{F8CF389E-4B9D-4F94-AEB6-B40A029CCB3A}"/>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Long Answer Type Questions: Unit 5 - Dr. Rajdeep Deb">
            <a:extLst>
              <a:ext uri="{FF2B5EF4-FFF2-40B4-BE49-F238E27FC236}">
                <a16:creationId xmlns:a16="http://schemas.microsoft.com/office/drawing/2014/main" id="{85F3014E-BE36-4523-BBA1-3549DC9C9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341" y="1455650"/>
            <a:ext cx="8261605" cy="394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269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751E-FB2D-4FEE-BA8C-DF15542C45B6}"/>
              </a:ext>
            </a:extLst>
          </p:cNvPr>
          <p:cNvSpPr>
            <a:spLocks noGrp="1"/>
          </p:cNvSpPr>
          <p:nvPr>
            <p:ph type="title"/>
          </p:nvPr>
        </p:nvSpPr>
        <p:spPr/>
        <p:txBody>
          <a:bodyPr/>
          <a:lstStyle/>
          <a:p>
            <a:r>
              <a:rPr lang="en-IN" dirty="0"/>
              <a:t>GROUNDWATER MANAGEMENT</a:t>
            </a:r>
          </a:p>
        </p:txBody>
      </p:sp>
      <p:sp>
        <p:nvSpPr>
          <p:cNvPr id="3" name="Content Placeholder 2">
            <a:extLst>
              <a:ext uri="{FF2B5EF4-FFF2-40B4-BE49-F238E27FC236}">
                <a16:creationId xmlns:a16="http://schemas.microsoft.com/office/drawing/2014/main" id="{0AA40B1C-4C67-450C-9A5C-6AA7FAB9DF8F}"/>
              </a:ext>
            </a:extLst>
          </p:cNvPr>
          <p:cNvSpPr>
            <a:spLocks noGrp="1"/>
          </p:cNvSpPr>
          <p:nvPr>
            <p:ph idx="1"/>
          </p:nvPr>
        </p:nvSpPr>
        <p:spPr>
          <a:xfrm>
            <a:off x="0" y="1196752"/>
            <a:ext cx="9144000" cy="5544616"/>
          </a:xfrm>
        </p:spPr>
        <p:txBody>
          <a:bodyPr>
            <a:normAutofit lnSpcReduction="10000"/>
          </a:bodyPr>
          <a:lstStyle/>
          <a:p>
            <a:pPr algn="just"/>
            <a:r>
              <a:rPr lang="en-IN" sz="1400" dirty="0">
                <a:solidFill>
                  <a:srgbClr val="002060"/>
                </a:solidFill>
                <a:latin typeface="Century Gothic" panose="020B0502020202020204" pitchFamily="34" charset="0"/>
              </a:rPr>
              <a:t>Basic concepts of groundwater management:</a:t>
            </a:r>
          </a:p>
          <a:p>
            <a:pPr algn="just"/>
            <a:r>
              <a:rPr lang="en-IN" sz="1400" b="0" i="0" dirty="0">
                <a:solidFill>
                  <a:srgbClr val="002060"/>
                </a:solidFill>
                <a:effectLst/>
                <a:latin typeface="Century Gothic" panose="020B0502020202020204" pitchFamily="34" charset="0"/>
              </a:rPr>
              <a:t>To manage a groundwater basin, a proper knowledge of the quantity of water that can be developed is a prerequisite. Determination of available water within a basin requires the evaluation of the elements constituting the water cycle. Therefore, the most fundamental approach to groundwater management is based on water balances within a groundwater basin. The water balance equation (or hydrologic budget) for a groundwater basin can be written as:</a:t>
            </a:r>
          </a:p>
          <a:p>
            <a:pPr algn="just"/>
            <a:endParaRPr lang="en-IN" sz="1400" b="0" dirty="0">
              <a:solidFill>
                <a:srgbClr val="002060"/>
              </a:solidFill>
              <a:latin typeface="Century Gothic" panose="020B0502020202020204" pitchFamily="34" charset="0"/>
            </a:endParaRPr>
          </a:p>
          <a:p>
            <a:pPr algn="just"/>
            <a:endParaRPr lang="en-IN" sz="1400" b="0" i="0" dirty="0">
              <a:solidFill>
                <a:srgbClr val="002060"/>
              </a:solidFill>
              <a:effectLst/>
              <a:latin typeface="Century Gothic" panose="020B0502020202020204" pitchFamily="34" charset="0"/>
            </a:endParaRPr>
          </a:p>
          <a:p>
            <a:pPr algn="just"/>
            <a:endParaRPr lang="en-IN" sz="1400" b="0" dirty="0">
              <a:solidFill>
                <a:srgbClr val="002060"/>
              </a:solidFill>
              <a:latin typeface="Century Gothic" panose="020B0502020202020204" pitchFamily="34" charset="0"/>
            </a:endParaRPr>
          </a:p>
          <a:p>
            <a:pPr algn="just"/>
            <a:endParaRPr lang="en-IN" sz="1400" b="0" i="0" dirty="0">
              <a:solidFill>
                <a:srgbClr val="002060"/>
              </a:solidFill>
              <a:effectLst/>
              <a:latin typeface="Century Gothic" panose="020B0502020202020204" pitchFamily="34" charset="0"/>
            </a:endParaRPr>
          </a:p>
          <a:p>
            <a:pPr algn="just"/>
            <a:endParaRPr lang="en-IN" sz="1400" b="0" i="0" dirty="0">
              <a:solidFill>
                <a:srgbClr val="002060"/>
              </a:solidFill>
              <a:effectLst/>
              <a:latin typeface="Century Gothic" panose="020B0502020202020204" pitchFamily="34" charset="0"/>
            </a:endParaRPr>
          </a:p>
          <a:p>
            <a:pPr algn="just"/>
            <a:r>
              <a:rPr lang="en-IN" sz="1400" b="0" i="0" dirty="0">
                <a:solidFill>
                  <a:srgbClr val="002060"/>
                </a:solidFill>
                <a:effectLst/>
                <a:latin typeface="Century Gothic" panose="020B0502020202020204" pitchFamily="34" charset="0"/>
              </a:rPr>
              <a:t>Where, R = recharge to groundwater [L/T], Q</a:t>
            </a:r>
            <a:r>
              <a:rPr lang="en-IN" sz="1400" b="0" i="0" baseline="-25000" dirty="0">
                <a:solidFill>
                  <a:srgbClr val="002060"/>
                </a:solidFill>
                <a:effectLst/>
                <a:latin typeface="Century Gothic" panose="020B0502020202020204" pitchFamily="34" charset="0"/>
              </a:rPr>
              <a:t>i</a:t>
            </a:r>
            <a:r>
              <a:rPr lang="en-IN" sz="1400" b="0" i="0" dirty="0">
                <a:solidFill>
                  <a:srgbClr val="002060"/>
                </a:solidFill>
                <a:effectLst/>
                <a:latin typeface="Century Gothic" panose="020B0502020202020204" pitchFamily="34" charset="0"/>
              </a:rPr>
              <a:t> = surface-water inflow into groundwater storage in the basin [L</a:t>
            </a:r>
            <a:r>
              <a:rPr lang="en-IN" sz="1400" b="0" i="0" baseline="30000" dirty="0">
                <a:solidFill>
                  <a:srgbClr val="002060"/>
                </a:solidFill>
                <a:effectLst/>
                <a:latin typeface="Century Gothic" panose="020B0502020202020204" pitchFamily="34" charset="0"/>
              </a:rPr>
              <a:t>3</a:t>
            </a:r>
            <a:r>
              <a:rPr lang="en-IN" sz="1400" b="0" i="0" dirty="0">
                <a:solidFill>
                  <a:srgbClr val="002060"/>
                </a:solidFill>
                <a:effectLst/>
                <a:latin typeface="Century Gothic" panose="020B0502020202020204" pitchFamily="34" charset="0"/>
              </a:rPr>
              <a:t>/T], A = area of the basin [L</a:t>
            </a:r>
            <a:r>
              <a:rPr lang="en-IN" sz="1400" b="0" i="0" baseline="30000" dirty="0">
                <a:solidFill>
                  <a:srgbClr val="002060"/>
                </a:solidFill>
                <a:effectLst/>
                <a:latin typeface="Century Gothic" panose="020B0502020202020204" pitchFamily="34" charset="0"/>
              </a:rPr>
              <a:t>2</a:t>
            </a:r>
            <a:r>
              <a:rPr lang="en-IN" sz="1400" b="0" i="0" dirty="0">
                <a:solidFill>
                  <a:srgbClr val="002060"/>
                </a:solidFill>
                <a:effectLst/>
                <a:latin typeface="Century Gothic" panose="020B0502020202020204" pitchFamily="34" charset="0"/>
              </a:rPr>
              <a:t>], ET = loss of groundwater due to evapotranspiration [L/T], Q</a:t>
            </a:r>
            <a:r>
              <a:rPr lang="en-IN" sz="1400" b="0" i="0" baseline="-25000" dirty="0">
                <a:solidFill>
                  <a:srgbClr val="002060"/>
                </a:solidFill>
                <a:effectLst/>
                <a:latin typeface="Century Gothic" panose="020B0502020202020204" pitchFamily="34" charset="0"/>
              </a:rPr>
              <a:t>o</a:t>
            </a:r>
            <a:r>
              <a:rPr lang="en-IN" sz="1400" b="0" i="0" dirty="0">
                <a:solidFill>
                  <a:srgbClr val="002060"/>
                </a:solidFill>
                <a:effectLst/>
                <a:latin typeface="Century Gothic" panose="020B0502020202020204" pitchFamily="34" charset="0"/>
              </a:rPr>
              <a:t> = groundwater outflow from the basin (groundwater outflow into surface water) [L</a:t>
            </a:r>
            <a:r>
              <a:rPr lang="en-IN" sz="1400" b="0" i="0" baseline="30000" dirty="0">
                <a:solidFill>
                  <a:srgbClr val="002060"/>
                </a:solidFill>
                <a:effectLst/>
                <a:latin typeface="Century Gothic" panose="020B0502020202020204" pitchFamily="34" charset="0"/>
              </a:rPr>
              <a:t>3</a:t>
            </a:r>
            <a:r>
              <a:rPr lang="en-IN" sz="1400" b="0" i="0" dirty="0">
                <a:solidFill>
                  <a:srgbClr val="002060"/>
                </a:solidFill>
                <a:effectLst/>
                <a:latin typeface="Century Gothic" panose="020B0502020202020204" pitchFamily="34" charset="0"/>
              </a:rPr>
              <a:t>/T], </a:t>
            </a:r>
            <a:r>
              <a:rPr lang="en-IN" sz="1400" b="0" i="0" dirty="0" err="1">
                <a:solidFill>
                  <a:srgbClr val="002060"/>
                </a:solidFill>
                <a:effectLst/>
                <a:latin typeface="Century Gothic" panose="020B0502020202020204" pitchFamily="34" charset="0"/>
              </a:rPr>
              <a:t>Q</a:t>
            </a:r>
            <a:r>
              <a:rPr lang="en-IN" sz="1400" b="0" i="0" baseline="-25000" dirty="0" err="1">
                <a:solidFill>
                  <a:srgbClr val="002060"/>
                </a:solidFill>
                <a:effectLst/>
                <a:latin typeface="Century Gothic" panose="020B0502020202020204" pitchFamily="34" charset="0"/>
              </a:rPr>
              <a:t>p</a:t>
            </a:r>
            <a:r>
              <a:rPr lang="en-IN" sz="1400" b="0" i="0" dirty="0">
                <a:solidFill>
                  <a:srgbClr val="002060"/>
                </a:solidFill>
                <a:effectLst/>
                <a:latin typeface="Century Gothic" panose="020B0502020202020204" pitchFamily="34" charset="0"/>
              </a:rPr>
              <a:t> = total groundwater pumping from the basin [L</a:t>
            </a:r>
            <a:r>
              <a:rPr lang="en-IN" sz="1400" b="0" i="0" baseline="30000" dirty="0">
                <a:solidFill>
                  <a:srgbClr val="002060"/>
                </a:solidFill>
                <a:effectLst/>
                <a:latin typeface="Century Gothic" panose="020B0502020202020204" pitchFamily="34" charset="0"/>
              </a:rPr>
              <a:t>3</a:t>
            </a:r>
            <a:r>
              <a:rPr lang="en-IN" sz="1400" b="0" i="0" dirty="0">
                <a:solidFill>
                  <a:srgbClr val="002060"/>
                </a:solidFill>
                <a:effectLst/>
                <a:latin typeface="Century Gothic" panose="020B0502020202020204" pitchFamily="34" charset="0"/>
              </a:rPr>
              <a:t>/T], and ΔS = change of groundwater storage in the basin [L/T]. The values of these parameters are considered over a specific period of time for which the groundwater balance is sought.</a:t>
            </a:r>
          </a:p>
          <a:p>
            <a:pPr algn="just"/>
            <a:endParaRPr lang="en-IN" sz="1600" b="0" i="0" dirty="0">
              <a:solidFill>
                <a:srgbClr val="002060"/>
              </a:solidFill>
              <a:effectLst/>
              <a:latin typeface="Century Gothic" panose="020B0502020202020204" pitchFamily="34" charset="0"/>
            </a:endParaRPr>
          </a:p>
          <a:p>
            <a:pPr algn="just"/>
            <a:endParaRPr lang="en-IN" sz="1800" dirty="0">
              <a:solidFill>
                <a:srgbClr val="002060"/>
              </a:solidFill>
              <a:latin typeface="Century Gothic" panose="020B0502020202020204" pitchFamily="34" charset="0"/>
            </a:endParaRPr>
          </a:p>
        </p:txBody>
      </p:sp>
      <p:pic>
        <p:nvPicPr>
          <p:cNvPr id="5" name="Picture 4">
            <a:extLst>
              <a:ext uri="{FF2B5EF4-FFF2-40B4-BE49-F238E27FC236}">
                <a16:creationId xmlns:a16="http://schemas.microsoft.com/office/drawing/2014/main" id="{7389A710-EB73-4DF3-AF96-B867721A9F8C}"/>
              </a:ext>
            </a:extLst>
          </p:cNvPr>
          <p:cNvPicPr>
            <a:picLocks noChangeAspect="1"/>
          </p:cNvPicPr>
          <p:nvPr/>
        </p:nvPicPr>
        <p:blipFill rotWithShape="1">
          <a:blip r:embed="rId2"/>
          <a:srcRect l="3453" t="4689" r="75365" b="71343"/>
          <a:stretch/>
        </p:blipFill>
        <p:spPr>
          <a:xfrm>
            <a:off x="2699792" y="3224890"/>
            <a:ext cx="3096344" cy="775610"/>
          </a:xfrm>
          <a:prstGeom prst="rect">
            <a:avLst/>
          </a:prstGeom>
        </p:spPr>
      </p:pic>
    </p:spTree>
    <p:extLst>
      <p:ext uri="{BB962C8B-B14F-4D97-AF65-F5344CB8AC3E}">
        <p14:creationId xmlns:p14="http://schemas.microsoft.com/office/powerpoint/2010/main" val="2844055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751E-FB2D-4FEE-BA8C-DF15542C45B6}"/>
              </a:ext>
            </a:extLst>
          </p:cNvPr>
          <p:cNvSpPr>
            <a:spLocks noGrp="1"/>
          </p:cNvSpPr>
          <p:nvPr>
            <p:ph type="title"/>
          </p:nvPr>
        </p:nvSpPr>
        <p:spPr/>
        <p:txBody>
          <a:bodyPr/>
          <a:lstStyle/>
          <a:p>
            <a:r>
              <a:rPr lang="en-IN" dirty="0"/>
              <a:t>GROUNDWATER MANAGEMENT</a:t>
            </a:r>
          </a:p>
        </p:txBody>
      </p:sp>
      <p:sp>
        <p:nvSpPr>
          <p:cNvPr id="3" name="Content Placeholder 2">
            <a:extLst>
              <a:ext uri="{FF2B5EF4-FFF2-40B4-BE49-F238E27FC236}">
                <a16:creationId xmlns:a16="http://schemas.microsoft.com/office/drawing/2014/main" id="{0AA40B1C-4C67-450C-9A5C-6AA7FAB9DF8F}"/>
              </a:ext>
            </a:extLst>
          </p:cNvPr>
          <p:cNvSpPr>
            <a:spLocks noGrp="1"/>
          </p:cNvSpPr>
          <p:nvPr>
            <p:ph idx="1"/>
          </p:nvPr>
        </p:nvSpPr>
        <p:spPr>
          <a:xfrm>
            <a:off x="-33391" y="1196752"/>
            <a:ext cx="5004048" cy="5386610"/>
          </a:xfrm>
        </p:spPr>
        <p:txBody>
          <a:bodyPr>
            <a:normAutofit fontScale="92500" lnSpcReduction="20000"/>
          </a:bodyPr>
          <a:lstStyle/>
          <a:p>
            <a:pPr algn="just"/>
            <a:r>
              <a:rPr lang="en-IN" sz="1800" i="0" dirty="0">
                <a:solidFill>
                  <a:srgbClr val="C00000"/>
                </a:solidFill>
                <a:effectLst/>
                <a:latin typeface="Century Gothic" panose="020B0502020202020204" pitchFamily="34" charset="0"/>
              </a:rPr>
              <a:t>Salient features of groundwater management:</a:t>
            </a:r>
          </a:p>
          <a:p>
            <a:pPr algn="just">
              <a:lnSpc>
                <a:spcPct val="200000"/>
              </a:lnSpc>
            </a:pPr>
            <a:r>
              <a:rPr lang="en-IN" sz="1400" i="0" dirty="0">
                <a:solidFill>
                  <a:srgbClr val="002060"/>
                </a:solidFill>
                <a:effectLst/>
                <a:latin typeface="Century Gothic" panose="020B0502020202020204" pitchFamily="34" charset="0"/>
              </a:rPr>
              <a:t>A well-organized plan is essential to any groundwater management program, because it relates all necessary tasks, resources and time. During the preparation of a groundwater management plan, the knowledge of possible management techniques plays an important role, among other information. </a:t>
            </a:r>
          </a:p>
          <a:p>
            <a:pPr algn="just">
              <a:lnSpc>
                <a:spcPct val="200000"/>
              </a:lnSpc>
            </a:pPr>
            <a:r>
              <a:rPr lang="en-IN" sz="1400" i="0" dirty="0">
                <a:solidFill>
                  <a:srgbClr val="002060"/>
                </a:solidFill>
                <a:effectLst/>
                <a:latin typeface="Century Gothic" panose="020B0502020202020204" pitchFamily="34" charset="0"/>
              </a:rPr>
              <a:t>Groundwater management techniques such as ‘conjunctive use of surface water and groundwater’, ‘artificial recharge of groundwater and seawater barriers’, ‘interbasin transfer of water’, ‘intrabasin transfer of water’, ‘indirect recharge through avoidance of pumping’, and ‘control well fields’</a:t>
            </a:r>
          </a:p>
          <a:p>
            <a:pPr algn="just">
              <a:lnSpc>
                <a:spcPct val="200000"/>
              </a:lnSpc>
            </a:pPr>
            <a:endParaRPr lang="en-IN" sz="1400" dirty="0">
              <a:solidFill>
                <a:srgbClr val="002060"/>
              </a:solidFill>
              <a:latin typeface="Century Gothic" panose="020B0502020202020204" pitchFamily="34" charset="0"/>
            </a:endParaRPr>
          </a:p>
        </p:txBody>
      </p:sp>
      <p:pic>
        <p:nvPicPr>
          <p:cNvPr id="5" name="Picture 4">
            <a:extLst>
              <a:ext uri="{FF2B5EF4-FFF2-40B4-BE49-F238E27FC236}">
                <a16:creationId xmlns:a16="http://schemas.microsoft.com/office/drawing/2014/main" id="{13A6589D-8462-4EE6-820C-EB0AFBBC176F}"/>
              </a:ext>
            </a:extLst>
          </p:cNvPr>
          <p:cNvPicPr>
            <a:picLocks noChangeAspect="1"/>
          </p:cNvPicPr>
          <p:nvPr/>
        </p:nvPicPr>
        <p:blipFill rotWithShape="1">
          <a:blip r:embed="rId2"/>
          <a:srcRect l="5607" t="6370" r="3552" b="2329"/>
          <a:stretch/>
        </p:blipFill>
        <p:spPr>
          <a:xfrm>
            <a:off x="5029167" y="1556792"/>
            <a:ext cx="4114833" cy="2232248"/>
          </a:xfrm>
          <a:prstGeom prst="rect">
            <a:avLst/>
          </a:prstGeom>
        </p:spPr>
      </p:pic>
    </p:spTree>
    <p:extLst>
      <p:ext uri="{BB962C8B-B14F-4D97-AF65-F5344CB8AC3E}">
        <p14:creationId xmlns:p14="http://schemas.microsoft.com/office/powerpoint/2010/main" val="2598321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751E-FB2D-4FEE-BA8C-DF15542C45B6}"/>
              </a:ext>
            </a:extLst>
          </p:cNvPr>
          <p:cNvSpPr>
            <a:spLocks noGrp="1"/>
          </p:cNvSpPr>
          <p:nvPr>
            <p:ph type="title"/>
          </p:nvPr>
        </p:nvSpPr>
        <p:spPr/>
        <p:txBody>
          <a:bodyPr/>
          <a:lstStyle/>
          <a:p>
            <a:r>
              <a:rPr lang="en-IN" dirty="0"/>
              <a:t>GROUNDWATER MANAGEMENT</a:t>
            </a:r>
          </a:p>
        </p:txBody>
      </p:sp>
      <p:sp>
        <p:nvSpPr>
          <p:cNvPr id="3" name="Content Placeholder 2">
            <a:extLst>
              <a:ext uri="{FF2B5EF4-FFF2-40B4-BE49-F238E27FC236}">
                <a16:creationId xmlns:a16="http://schemas.microsoft.com/office/drawing/2014/main" id="{0AA40B1C-4C67-450C-9A5C-6AA7FAB9DF8F}"/>
              </a:ext>
            </a:extLst>
          </p:cNvPr>
          <p:cNvSpPr>
            <a:spLocks noGrp="1"/>
          </p:cNvSpPr>
          <p:nvPr>
            <p:ph idx="1"/>
          </p:nvPr>
        </p:nvSpPr>
        <p:spPr>
          <a:xfrm>
            <a:off x="0" y="980728"/>
            <a:ext cx="9324528" cy="5877272"/>
          </a:xfrm>
        </p:spPr>
        <p:txBody>
          <a:bodyPr>
            <a:normAutofit lnSpcReduction="10000"/>
          </a:bodyPr>
          <a:lstStyle/>
          <a:p>
            <a:pPr algn="just"/>
            <a:r>
              <a:rPr lang="en-IN" sz="1600" i="0" dirty="0">
                <a:solidFill>
                  <a:srgbClr val="C00000"/>
                </a:solidFill>
                <a:effectLst/>
                <a:latin typeface="Century Gothic" panose="020B0502020202020204" pitchFamily="34" charset="0"/>
              </a:rPr>
              <a:t>Conjunctive use of groundwater and surface water:</a:t>
            </a:r>
          </a:p>
          <a:p>
            <a:pPr algn="just"/>
            <a:r>
              <a:rPr lang="en-IN" sz="1400" i="0" dirty="0">
                <a:solidFill>
                  <a:srgbClr val="002060"/>
                </a:solidFill>
                <a:effectLst/>
                <a:latin typeface="Century Gothic" panose="020B0502020202020204" pitchFamily="34" charset="0"/>
              </a:rPr>
              <a:t>Conjunctive use of surface water and groundwater is a management technique designed to maximize the use of available water resources. </a:t>
            </a:r>
          </a:p>
          <a:p>
            <a:pPr algn="just"/>
            <a:r>
              <a:rPr lang="en-IN" sz="1400" i="0" dirty="0">
                <a:solidFill>
                  <a:srgbClr val="002060"/>
                </a:solidFill>
                <a:effectLst/>
                <a:latin typeface="Century Gothic" panose="020B0502020202020204" pitchFamily="34" charset="0"/>
              </a:rPr>
              <a:t>The major objectives of conjunctive use technique are: </a:t>
            </a:r>
          </a:p>
          <a:p>
            <a:pPr algn="just"/>
            <a:r>
              <a:rPr lang="en-IN" sz="1400" i="0" dirty="0">
                <a:solidFill>
                  <a:srgbClr val="002060"/>
                </a:solidFill>
                <a:effectLst/>
                <a:latin typeface="Century Gothic" panose="020B0502020202020204" pitchFamily="34" charset="0"/>
              </a:rPr>
              <a:t>(</a:t>
            </a:r>
            <a:r>
              <a:rPr lang="en-IN" sz="1400" i="0" dirty="0" err="1">
                <a:solidFill>
                  <a:srgbClr val="002060"/>
                </a:solidFill>
                <a:effectLst/>
                <a:latin typeface="Century Gothic" panose="020B0502020202020204" pitchFamily="34" charset="0"/>
              </a:rPr>
              <a:t>i</a:t>
            </a:r>
            <a:r>
              <a:rPr lang="en-IN" sz="1400" i="0" dirty="0">
                <a:solidFill>
                  <a:srgbClr val="002060"/>
                </a:solidFill>
                <a:effectLst/>
                <a:latin typeface="Century Gothic" panose="020B0502020202020204" pitchFamily="34" charset="0"/>
              </a:rPr>
              <a:t>) to maximize net benefits, </a:t>
            </a:r>
          </a:p>
          <a:p>
            <a:pPr algn="just"/>
            <a:r>
              <a:rPr lang="en-IN" sz="1400" i="0" dirty="0">
                <a:solidFill>
                  <a:srgbClr val="002060"/>
                </a:solidFill>
                <a:effectLst/>
                <a:latin typeface="Century Gothic" panose="020B0502020202020204" pitchFamily="34" charset="0"/>
              </a:rPr>
              <a:t>(ii) to increase reliability of supply, </a:t>
            </a:r>
          </a:p>
          <a:p>
            <a:pPr algn="just"/>
            <a:r>
              <a:rPr lang="en-IN" sz="1400" i="0" dirty="0">
                <a:solidFill>
                  <a:srgbClr val="002060"/>
                </a:solidFill>
                <a:effectLst/>
                <a:latin typeface="Century Gothic" panose="020B0502020202020204" pitchFamily="34" charset="0"/>
              </a:rPr>
              <a:t>(iii) to enhance overall efficiency of a water system, and </a:t>
            </a:r>
          </a:p>
          <a:p>
            <a:pPr algn="just"/>
            <a:r>
              <a:rPr lang="en-IN" sz="1400" i="0" dirty="0">
                <a:solidFill>
                  <a:srgbClr val="002060"/>
                </a:solidFill>
                <a:effectLst/>
                <a:latin typeface="Century Gothic" panose="020B0502020202020204" pitchFamily="34" charset="0"/>
              </a:rPr>
              <a:t>(iv) to minimize the degradation of ecosystems/environment. </a:t>
            </a:r>
          </a:p>
          <a:p>
            <a:pPr algn="just"/>
            <a:r>
              <a:rPr lang="en-IN" sz="1400" i="0" dirty="0">
                <a:solidFill>
                  <a:srgbClr val="002060"/>
                </a:solidFill>
                <a:effectLst/>
                <a:latin typeface="Century Gothic" panose="020B0502020202020204" pitchFamily="34" charset="0"/>
              </a:rPr>
              <a:t>It requires a coordinated operation plan for both surface water and groundwater designed to meet demands while ensuring maximum water conservation. </a:t>
            </a:r>
          </a:p>
          <a:p>
            <a:pPr algn="just"/>
            <a:r>
              <a:rPr lang="en-IN" sz="1400" i="0" dirty="0">
                <a:solidFill>
                  <a:srgbClr val="002060"/>
                </a:solidFill>
                <a:effectLst/>
                <a:latin typeface="Century Gothic" panose="020B0502020202020204" pitchFamily="34" charset="0"/>
              </a:rPr>
              <a:t>Conjunctive use plans vary from percolation of natural stream flows to complex programs involving inter and intrabasin water transfers, with facilities for recharge, extraction, and distribution.</a:t>
            </a:r>
          </a:p>
          <a:p>
            <a:pPr algn="just"/>
            <a:r>
              <a:rPr lang="en-IN" sz="1400" i="0" dirty="0">
                <a:solidFill>
                  <a:srgbClr val="002060"/>
                </a:solidFill>
                <a:effectLst/>
                <a:latin typeface="Century Gothic" panose="020B0502020202020204" pitchFamily="34" charset="0"/>
              </a:rPr>
              <a:t> Some important benefits of conjunctive use are: </a:t>
            </a:r>
          </a:p>
          <a:p>
            <a:pPr algn="just"/>
            <a:r>
              <a:rPr lang="en-IN" sz="1400" i="0" dirty="0">
                <a:solidFill>
                  <a:srgbClr val="002060"/>
                </a:solidFill>
                <a:effectLst/>
                <a:latin typeface="Century Gothic" panose="020B0502020202020204" pitchFamily="34" charset="0"/>
              </a:rPr>
              <a:t>(</a:t>
            </a:r>
            <a:r>
              <a:rPr lang="en-IN" sz="1400" i="0" dirty="0" err="1">
                <a:solidFill>
                  <a:srgbClr val="002060"/>
                </a:solidFill>
                <a:effectLst/>
                <a:latin typeface="Century Gothic" panose="020B0502020202020204" pitchFamily="34" charset="0"/>
              </a:rPr>
              <a:t>i</a:t>
            </a:r>
            <a:r>
              <a:rPr lang="en-IN" sz="1400" i="0" dirty="0">
                <a:solidFill>
                  <a:srgbClr val="002060"/>
                </a:solidFill>
                <a:effectLst/>
                <a:latin typeface="Century Gothic" panose="020B0502020202020204" pitchFamily="34" charset="0"/>
              </a:rPr>
              <a:t>) reduced surface-water storage facilities, </a:t>
            </a:r>
          </a:p>
          <a:p>
            <a:pPr algn="just"/>
            <a:r>
              <a:rPr lang="en-IN" sz="1400" i="0" dirty="0">
                <a:solidFill>
                  <a:srgbClr val="002060"/>
                </a:solidFill>
                <a:effectLst/>
                <a:latin typeface="Century Gothic" panose="020B0502020202020204" pitchFamily="34" charset="0"/>
              </a:rPr>
              <a:t>(ii) water conservation, </a:t>
            </a:r>
          </a:p>
          <a:p>
            <a:pPr algn="just"/>
            <a:r>
              <a:rPr lang="en-IN" sz="1400" i="0" dirty="0">
                <a:solidFill>
                  <a:srgbClr val="002060"/>
                </a:solidFill>
                <a:effectLst/>
                <a:latin typeface="Century Gothic" panose="020B0502020202020204" pitchFamily="34" charset="0"/>
              </a:rPr>
              <a:t>(iii) smaller surface-water networks, and </a:t>
            </a:r>
          </a:p>
          <a:p>
            <a:pPr algn="just"/>
            <a:r>
              <a:rPr lang="en-IN" sz="1400" i="0" dirty="0">
                <a:solidFill>
                  <a:srgbClr val="002060"/>
                </a:solidFill>
                <a:effectLst/>
                <a:latin typeface="Century Gothic" panose="020B0502020202020204" pitchFamily="34" charset="0"/>
              </a:rPr>
              <a:t>(iv) less evaporation loss.</a:t>
            </a:r>
          </a:p>
          <a:p>
            <a:pPr algn="just">
              <a:lnSpc>
                <a:spcPct val="200000"/>
              </a:lnSpc>
            </a:pPr>
            <a:endParaRPr lang="en-IN" sz="1400" dirty="0">
              <a:solidFill>
                <a:srgbClr val="002060"/>
              </a:solidFill>
              <a:latin typeface="Century Gothic" panose="020B0502020202020204" pitchFamily="34" charset="0"/>
            </a:endParaRPr>
          </a:p>
        </p:txBody>
      </p:sp>
    </p:spTree>
    <p:extLst>
      <p:ext uri="{BB962C8B-B14F-4D97-AF65-F5344CB8AC3E}">
        <p14:creationId xmlns:p14="http://schemas.microsoft.com/office/powerpoint/2010/main" val="27776701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751E-FB2D-4FEE-BA8C-DF15542C45B6}"/>
              </a:ext>
            </a:extLst>
          </p:cNvPr>
          <p:cNvSpPr>
            <a:spLocks noGrp="1"/>
          </p:cNvSpPr>
          <p:nvPr>
            <p:ph type="title"/>
          </p:nvPr>
        </p:nvSpPr>
        <p:spPr/>
        <p:txBody>
          <a:bodyPr/>
          <a:lstStyle/>
          <a:p>
            <a:r>
              <a:rPr lang="en-IN" dirty="0"/>
              <a:t>GROUNDWATER MANAGEMENT</a:t>
            </a:r>
          </a:p>
        </p:txBody>
      </p:sp>
      <p:sp>
        <p:nvSpPr>
          <p:cNvPr id="3" name="Content Placeholder 2">
            <a:extLst>
              <a:ext uri="{FF2B5EF4-FFF2-40B4-BE49-F238E27FC236}">
                <a16:creationId xmlns:a16="http://schemas.microsoft.com/office/drawing/2014/main" id="{0AA40B1C-4C67-450C-9A5C-6AA7FAB9DF8F}"/>
              </a:ext>
            </a:extLst>
          </p:cNvPr>
          <p:cNvSpPr>
            <a:spLocks noGrp="1"/>
          </p:cNvSpPr>
          <p:nvPr>
            <p:ph idx="1"/>
          </p:nvPr>
        </p:nvSpPr>
        <p:spPr>
          <a:xfrm>
            <a:off x="0" y="980728"/>
            <a:ext cx="8964488" cy="5877272"/>
          </a:xfrm>
        </p:spPr>
        <p:txBody>
          <a:bodyPr>
            <a:normAutofit/>
          </a:bodyPr>
          <a:lstStyle/>
          <a:p>
            <a:pPr algn="just"/>
            <a:r>
              <a:rPr lang="en-IN" sz="1600" i="0" dirty="0">
                <a:solidFill>
                  <a:srgbClr val="C00000"/>
                </a:solidFill>
                <a:effectLst/>
                <a:latin typeface="Century Gothic" panose="020B0502020202020204" pitchFamily="34" charset="0"/>
              </a:rPr>
              <a:t>Artificial recharge of groundwater and seawater barriers:</a:t>
            </a:r>
          </a:p>
          <a:p>
            <a:pPr algn="just"/>
            <a:r>
              <a:rPr lang="en-IN" sz="1600" b="0" i="0" dirty="0">
                <a:solidFill>
                  <a:srgbClr val="002060"/>
                </a:solidFill>
                <a:effectLst/>
                <a:latin typeface="Century Gothic" panose="020B0502020202020204" pitchFamily="34" charset="0"/>
              </a:rPr>
              <a:t>Storing surface water into underground formations as groundwater for future use is an established practice in a conjunctive-use program. </a:t>
            </a:r>
          </a:p>
          <a:p>
            <a:pPr algn="just"/>
            <a:r>
              <a:rPr lang="en-IN" sz="1600" b="0" i="0" dirty="0">
                <a:solidFill>
                  <a:srgbClr val="002060"/>
                </a:solidFill>
                <a:effectLst/>
                <a:latin typeface="Century Gothic" panose="020B0502020202020204" pitchFamily="34" charset="0"/>
              </a:rPr>
              <a:t>Groundwater recharge is accomplished by inducing percolation of surface water, thereby replenishing underlying aquifers.</a:t>
            </a:r>
            <a:endParaRPr lang="en-IN" sz="1600" b="0" dirty="0">
              <a:solidFill>
                <a:srgbClr val="002060"/>
              </a:solidFill>
              <a:latin typeface="Century Gothic" panose="020B0502020202020204" pitchFamily="34" charset="0"/>
            </a:endParaRPr>
          </a:p>
          <a:p>
            <a:pPr algn="just"/>
            <a:r>
              <a:rPr lang="en-IN" sz="1600" b="0" i="0" dirty="0">
                <a:solidFill>
                  <a:srgbClr val="002060"/>
                </a:solidFill>
                <a:effectLst/>
                <a:latin typeface="Century Gothic" panose="020B0502020202020204" pitchFamily="34" charset="0"/>
              </a:rPr>
              <a:t>When pumping near coastal areas creates depressions in groundwater levels, seawater migrates into the inland and contaminates underlying freshwater aquifers.  </a:t>
            </a:r>
          </a:p>
          <a:p>
            <a:pPr algn="just"/>
            <a:r>
              <a:rPr lang="en-IN" sz="1600" b="0" i="0" dirty="0">
                <a:solidFill>
                  <a:srgbClr val="002060"/>
                </a:solidFill>
                <a:effectLst/>
                <a:latin typeface="Century Gothic" panose="020B0502020202020204" pitchFamily="34" charset="0"/>
              </a:rPr>
              <a:t>Protection of coastal aquifers against seawater intrusion requires some kind of seawater barriers such as a ridge of ‘protective groundwater elevations’ constructed through the use of a line of injection wells (recharge wells) along the seashore or a ‘pumping trough’ to intercept intruding seawater.</a:t>
            </a:r>
            <a:endParaRPr lang="en-IN" sz="1600" i="0" dirty="0">
              <a:solidFill>
                <a:srgbClr val="002060"/>
              </a:solidFill>
              <a:effectLst/>
              <a:latin typeface="Century Gothic" panose="020B0502020202020204" pitchFamily="34" charset="0"/>
            </a:endParaRPr>
          </a:p>
          <a:p>
            <a:pPr algn="just">
              <a:lnSpc>
                <a:spcPct val="200000"/>
              </a:lnSpc>
            </a:pPr>
            <a:endParaRPr lang="en-IN" sz="1400" dirty="0">
              <a:solidFill>
                <a:srgbClr val="002060"/>
              </a:solidFill>
              <a:latin typeface="Century Gothic" panose="020B0502020202020204" pitchFamily="34" charset="0"/>
            </a:endParaRPr>
          </a:p>
        </p:txBody>
      </p:sp>
    </p:spTree>
    <p:extLst>
      <p:ext uri="{BB962C8B-B14F-4D97-AF65-F5344CB8AC3E}">
        <p14:creationId xmlns:p14="http://schemas.microsoft.com/office/powerpoint/2010/main" val="3868407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751E-FB2D-4FEE-BA8C-DF15542C45B6}"/>
              </a:ext>
            </a:extLst>
          </p:cNvPr>
          <p:cNvSpPr>
            <a:spLocks noGrp="1"/>
          </p:cNvSpPr>
          <p:nvPr>
            <p:ph type="title"/>
          </p:nvPr>
        </p:nvSpPr>
        <p:spPr/>
        <p:txBody>
          <a:bodyPr/>
          <a:lstStyle/>
          <a:p>
            <a:r>
              <a:rPr lang="en-IN" dirty="0"/>
              <a:t>GROUNDWATER MANAGEMENT</a:t>
            </a:r>
          </a:p>
        </p:txBody>
      </p:sp>
      <p:sp>
        <p:nvSpPr>
          <p:cNvPr id="3" name="Content Placeholder 2">
            <a:extLst>
              <a:ext uri="{FF2B5EF4-FFF2-40B4-BE49-F238E27FC236}">
                <a16:creationId xmlns:a16="http://schemas.microsoft.com/office/drawing/2014/main" id="{0AA40B1C-4C67-450C-9A5C-6AA7FAB9DF8F}"/>
              </a:ext>
            </a:extLst>
          </p:cNvPr>
          <p:cNvSpPr>
            <a:spLocks noGrp="1"/>
          </p:cNvSpPr>
          <p:nvPr>
            <p:ph idx="1"/>
          </p:nvPr>
        </p:nvSpPr>
        <p:spPr>
          <a:xfrm>
            <a:off x="0" y="980728"/>
            <a:ext cx="9144000" cy="5877272"/>
          </a:xfrm>
        </p:spPr>
        <p:txBody>
          <a:bodyPr>
            <a:normAutofit/>
          </a:bodyPr>
          <a:lstStyle/>
          <a:p>
            <a:pPr algn="just"/>
            <a:r>
              <a:rPr lang="en-IN" sz="1600" i="0" dirty="0">
                <a:solidFill>
                  <a:srgbClr val="C00000"/>
                </a:solidFill>
                <a:effectLst/>
                <a:latin typeface="Century Gothic" panose="020B0502020202020204" pitchFamily="34" charset="0"/>
              </a:rPr>
              <a:t>Interbasin transfer of water:</a:t>
            </a:r>
          </a:p>
          <a:p>
            <a:pPr algn="just">
              <a:lnSpc>
                <a:spcPct val="200000"/>
              </a:lnSpc>
            </a:pPr>
            <a:r>
              <a:rPr lang="en-IN" sz="1400" i="0" dirty="0">
                <a:solidFill>
                  <a:srgbClr val="002060"/>
                </a:solidFill>
                <a:effectLst/>
                <a:latin typeface="Century Gothic" panose="020B0502020202020204" pitchFamily="34" charset="0"/>
              </a:rPr>
              <a:t>In many areas of the world, low precipitation rates, coupled with limited natural surface-water supplies necessitate the import of water from far distances. For example, the California aqueducts bring water hundreds of miles from the areas where surface water is abundant to the southern semi-arid region. </a:t>
            </a:r>
          </a:p>
          <a:p>
            <a:pPr algn="just">
              <a:lnSpc>
                <a:spcPct val="200000"/>
              </a:lnSpc>
            </a:pPr>
            <a:r>
              <a:rPr lang="en-IN" sz="1400" i="0" dirty="0">
                <a:solidFill>
                  <a:srgbClr val="002060"/>
                </a:solidFill>
                <a:effectLst/>
                <a:latin typeface="Century Gothic" panose="020B0502020202020204" pitchFamily="34" charset="0"/>
              </a:rPr>
              <a:t>This water is either consumed directly or stored in groundwater reservoirs for later recovery. This transfer of water can be done on a seasonal basis, and if sufficient surface-water supplies are available, it can change the dynamics of water utilization. </a:t>
            </a:r>
          </a:p>
          <a:p>
            <a:pPr algn="just">
              <a:lnSpc>
                <a:spcPct val="200000"/>
              </a:lnSpc>
            </a:pPr>
            <a:r>
              <a:rPr lang="en-IN" sz="1400" i="0" dirty="0">
                <a:solidFill>
                  <a:srgbClr val="002060"/>
                </a:solidFill>
                <a:effectLst/>
                <a:latin typeface="Century Gothic" panose="020B0502020202020204" pitchFamily="34" charset="0"/>
              </a:rPr>
              <a:t>Generally, the water management technique, ‘interbasin transfer of water’ involves huge expenses and raises serious environmental issues. Therefore, proper planning and analysis are essential prior to the adoption of this water management technique. </a:t>
            </a:r>
          </a:p>
          <a:p>
            <a:pPr algn="just">
              <a:lnSpc>
                <a:spcPct val="200000"/>
              </a:lnSpc>
            </a:pPr>
            <a:endParaRPr lang="en-IN" sz="1400" dirty="0">
              <a:solidFill>
                <a:srgbClr val="002060"/>
              </a:solidFill>
              <a:latin typeface="Century Gothic" panose="020B0502020202020204" pitchFamily="34" charset="0"/>
            </a:endParaRPr>
          </a:p>
        </p:txBody>
      </p:sp>
    </p:spTree>
    <p:extLst>
      <p:ext uri="{BB962C8B-B14F-4D97-AF65-F5344CB8AC3E}">
        <p14:creationId xmlns:p14="http://schemas.microsoft.com/office/powerpoint/2010/main" val="30383666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751E-FB2D-4FEE-BA8C-DF15542C45B6}"/>
              </a:ext>
            </a:extLst>
          </p:cNvPr>
          <p:cNvSpPr>
            <a:spLocks noGrp="1"/>
          </p:cNvSpPr>
          <p:nvPr>
            <p:ph type="title"/>
          </p:nvPr>
        </p:nvSpPr>
        <p:spPr/>
        <p:txBody>
          <a:bodyPr/>
          <a:lstStyle/>
          <a:p>
            <a:r>
              <a:rPr lang="en-IN" dirty="0"/>
              <a:t>GROUNDWATER MANAGEMENT</a:t>
            </a:r>
          </a:p>
        </p:txBody>
      </p:sp>
      <p:sp>
        <p:nvSpPr>
          <p:cNvPr id="3" name="Content Placeholder 2">
            <a:extLst>
              <a:ext uri="{FF2B5EF4-FFF2-40B4-BE49-F238E27FC236}">
                <a16:creationId xmlns:a16="http://schemas.microsoft.com/office/drawing/2014/main" id="{0AA40B1C-4C67-450C-9A5C-6AA7FAB9DF8F}"/>
              </a:ext>
            </a:extLst>
          </p:cNvPr>
          <p:cNvSpPr>
            <a:spLocks noGrp="1"/>
          </p:cNvSpPr>
          <p:nvPr>
            <p:ph idx="1"/>
          </p:nvPr>
        </p:nvSpPr>
        <p:spPr>
          <a:xfrm>
            <a:off x="0" y="980728"/>
            <a:ext cx="9144000" cy="5877272"/>
          </a:xfrm>
        </p:spPr>
        <p:txBody>
          <a:bodyPr>
            <a:normAutofit/>
          </a:bodyPr>
          <a:lstStyle/>
          <a:p>
            <a:pPr algn="just"/>
            <a:r>
              <a:rPr lang="en-IN" sz="1600" i="0" dirty="0">
                <a:solidFill>
                  <a:srgbClr val="C00000"/>
                </a:solidFill>
                <a:effectLst/>
                <a:latin typeface="Century Gothic" panose="020B0502020202020204" pitchFamily="34" charset="0"/>
              </a:rPr>
              <a:t>Intrabasin transfer of water:</a:t>
            </a:r>
          </a:p>
          <a:p>
            <a:pPr algn="just"/>
            <a:r>
              <a:rPr lang="en-IN" sz="1400" i="0" dirty="0">
                <a:solidFill>
                  <a:srgbClr val="002060"/>
                </a:solidFill>
                <a:effectLst/>
                <a:latin typeface="Century Gothic" panose="020B0502020202020204" pitchFamily="34" charset="0"/>
              </a:rPr>
              <a:t>Complex geologic conditions exist in most groundwater development areas. For example, it may be possible to overdraft one area while excessively recharging another, and still not exceed the safe-yield values predicted by regional groundwater budget calculations. </a:t>
            </a:r>
          </a:p>
          <a:p>
            <a:pPr algn="just"/>
            <a:r>
              <a:rPr lang="en-IN" sz="1400" i="0" dirty="0">
                <a:solidFill>
                  <a:srgbClr val="002060"/>
                </a:solidFill>
                <a:effectLst/>
                <a:latin typeface="Century Gothic" panose="020B0502020202020204" pitchFamily="34" charset="0"/>
              </a:rPr>
              <a:t>Therefore, a detailed basin investigation and analysis is necessary to delineate the areas of excess or deficiency and effectively design optimum pumping, distribution, and recharge programs. This management technique is usually less expensive and more environment friendly (i.e., reduced environmental impact) than the ‘interbasin transfer of water.</a:t>
            </a:r>
          </a:p>
          <a:p>
            <a:pPr algn="just"/>
            <a:endParaRPr lang="en-IN" sz="1600" i="0" dirty="0">
              <a:solidFill>
                <a:srgbClr val="C00000"/>
              </a:solidFill>
              <a:effectLst/>
              <a:latin typeface="Century Gothic" panose="020B0502020202020204" pitchFamily="34" charset="0"/>
            </a:endParaRPr>
          </a:p>
          <a:p>
            <a:pPr algn="just">
              <a:lnSpc>
                <a:spcPct val="200000"/>
              </a:lnSpc>
            </a:pPr>
            <a:endParaRPr lang="en-IN" sz="1400" dirty="0">
              <a:solidFill>
                <a:srgbClr val="002060"/>
              </a:solidFill>
              <a:latin typeface="Century Gothic" panose="020B0502020202020204" pitchFamily="34" charset="0"/>
            </a:endParaRPr>
          </a:p>
        </p:txBody>
      </p:sp>
    </p:spTree>
    <p:extLst>
      <p:ext uri="{BB962C8B-B14F-4D97-AF65-F5344CB8AC3E}">
        <p14:creationId xmlns:p14="http://schemas.microsoft.com/office/powerpoint/2010/main" val="35927742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751E-FB2D-4FEE-BA8C-DF15542C45B6}"/>
              </a:ext>
            </a:extLst>
          </p:cNvPr>
          <p:cNvSpPr>
            <a:spLocks noGrp="1"/>
          </p:cNvSpPr>
          <p:nvPr>
            <p:ph type="title"/>
          </p:nvPr>
        </p:nvSpPr>
        <p:spPr/>
        <p:txBody>
          <a:bodyPr/>
          <a:lstStyle/>
          <a:p>
            <a:r>
              <a:rPr lang="en-IN" dirty="0"/>
              <a:t>GROUNDWATER MANAGEMENT</a:t>
            </a:r>
          </a:p>
        </p:txBody>
      </p:sp>
      <p:sp>
        <p:nvSpPr>
          <p:cNvPr id="3" name="Content Placeholder 2">
            <a:extLst>
              <a:ext uri="{FF2B5EF4-FFF2-40B4-BE49-F238E27FC236}">
                <a16:creationId xmlns:a16="http://schemas.microsoft.com/office/drawing/2014/main" id="{0AA40B1C-4C67-450C-9A5C-6AA7FAB9DF8F}"/>
              </a:ext>
            </a:extLst>
          </p:cNvPr>
          <p:cNvSpPr>
            <a:spLocks noGrp="1"/>
          </p:cNvSpPr>
          <p:nvPr>
            <p:ph idx="1"/>
          </p:nvPr>
        </p:nvSpPr>
        <p:spPr>
          <a:xfrm>
            <a:off x="0" y="980728"/>
            <a:ext cx="9144000" cy="5877272"/>
          </a:xfrm>
        </p:spPr>
        <p:txBody>
          <a:bodyPr>
            <a:normAutofit/>
          </a:bodyPr>
          <a:lstStyle/>
          <a:p>
            <a:pPr algn="just"/>
            <a:r>
              <a:rPr lang="en-IN" sz="1600" i="0" dirty="0">
                <a:solidFill>
                  <a:srgbClr val="C00000"/>
                </a:solidFill>
                <a:effectLst/>
                <a:latin typeface="Century Gothic" panose="020B0502020202020204" pitchFamily="34" charset="0"/>
              </a:rPr>
              <a:t>Indirect recharge through avoidance of pumping:</a:t>
            </a:r>
          </a:p>
          <a:p>
            <a:pPr algn="just">
              <a:lnSpc>
                <a:spcPct val="200000"/>
              </a:lnSpc>
            </a:pPr>
            <a:r>
              <a:rPr lang="en-IN" sz="1400" i="0" dirty="0">
                <a:solidFill>
                  <a:srgbClr val="002060"/>
                </a:solidFill>
                <a:effectLst/>
                <a:latin typeface="Century Gothic" panose="020B0502020202020204" pitchFamily="34" charset="0"/>
              </a:rPr>
              <a:t>This is one of the innovative groundwater management techniques, which makes use of an indirect method of recharge. This technique encourages or requires groundwater users to purchase imported water instead of pumping groundwater. </a:t>
            </a:r>
          </a:p>
          <a:p>
            <a:pPr algn="just">
              <a:lnSpc>
                <a:spcPct val="200000"/>
              </a:lnSpc>
            </a:pPr>
            <a:r>
              <a:rPr lang="en-IN" sz="1400" i="0" dirty="0">
                <a:solidFill>
                  <a:srgbClr val="002060"/>
                </a:solidFill>
                <a:effectLst/>
                <a:latin typeface="Century Gothic" panose="020B0502020202020204" pitchFamily="34" charset="0"/>
              </a:rPr>
              <a:t>In fact, this is equivalent to recharging the basin by the quantity of water not pumped. Such water management programs are made effective by keeping the costs of imported water supplies equal to or less than the pumping costs. They are implemented periodically by groundwater basin managers to regulate groundwater levels.</a:t>
            </a:r>
          </a:p>
          <a:p>
            <a:pPr algn="just"/>
            <a:endParaRPr lang="en-IN" sz="1600" i="0" dirty="0">
              <a:solidFill>
                <a:srgbClr val="C00000"/>
              </a:solidFill>
              <a:effectLst/>
              <a:latin typeface="Century Gothic" panose="020B0502020202020204" pitchFamily="34" charset="0"/>
            </a:endParaRPr>
          </a:p>
          <a:p>
            <a:pPr algn="just">
              <a:lnSpc>
                <a:spcPct val="200000"/>
              </a:lnSpc>
            </a:pPr>
            <a:endParaRPr lang="en-IN" sz="1400" dirty="0">
              <a:solidFill>
                <a:srgbClr val="002060"/>
              </a:solidFill>
              <a:latin typeface="Century Gothic" panose="020B0502020202020204" pitchFamily="34" charset="0"/>
            </a:endParaRPr>
          </a:p>
        </p:txBody>
      </p:sp>
    </p:spTree>
    <p:extLst>
      <p:ext uri="{BB962C8B-B14F-4D97-AF65-F5344CB8AC3E}">
        <p14:creationId xmlns:p14="http://schemas.microsoft.com/office/powerpoint/2010/main" val="22532690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751E-FB2D-4FEE-BA8C-DF15542C45B6}"/>
              </a:ext>
            </a:extLst>
          </p:cNvPr>
          <p:cNvSpPr>
            <a:spLocks noGrp="1"/>
          </p:cNvSpPr>
          <p:nvPr>
            <p:ph type="title"/>
          </p:nvPr>
        </p:nvSpPr>
        <p:spPr/>
        <p:txBody>
          <a:bodyPr/>
          <a:lstStyle/>
          <a:p>
            <a:r>
              <a:rPr lang="en-IN" dirty="0"/>
              <a:t>GROUNDWATER MANAGEMENT</a:t>
            </a:r>
          </a:p>
        </p:txBody>
      </p:sp>
      <p:sp>
        <p:nvSpPr>
          <p:cNvPr id="3" name="Content Placeholder 2">
            <a:extLst>
              <a:ext uri="{FF2B5EF4-FFF2-40B4-BE49-F238E27FC236}">
                <a16:creationId xmlns:a16="http://schemas.microsoft.com/office/drawing/2014/main" id="{0AA40B1C-4C67-450C-9A5C-6AA7FAB9DF8F}"/>
              </a:ext>
            </a:extLst>
          </p:cNvPr>
          <p:cNvSpPr>
            <a:spLocks noGrp="1"/>
          </p:cNvSpPr>
          <p:nvPr>
            <p:ph idx="1"/>
          </p:nvPr>
        </p:nvSpPr>
        <p:spPr>
          <a:xfrm>
            <a:off x="0" y="980728"/>
            <a:ext cx="9144000" cy="5877272"/>
          </a:xfrm>
        </p:spPr>
        <p:txBody>
          <a:bodyPr>
            <a:normAutofit/>
          </a:bodyPr>
          <a:lstStyle/>
          <a:p>
            <a:pPr algn="just"/>
            <a:r>
              <a:rPr lang="en-IN" sz="1600" i="0" dirty="0">
                <a:solidFill>
                  <a:srgbClr val="C00000"/>
                </a:solidFill>
                <a:effectLst/>
                <a:latin typeface="Century Gothic" panose="020B0502020202020204" pitchFamily="34" charset="0"/>
              </a:rPr>
              <a:t>Control well fields:</a:t>
            </a:r>
          </a:p>
          <a:p>
            <a:pPr algn="just"/>
            <a:r>
              <a:rPr lang="en-IN" sz="1400" i="0" dirty="0">
                <a:solidFill>
                  <a:srgbClr val="002060"/>
                </a:solidFill>
                <a:effectLst/>
                <a:latin typeface="Century Gothic" panose="020B0502020202020204" pitchFamily="34" charset="0"/>
              </a:rPr>
              <a:t>Another technique used to conserve groundwater is through the use of ‘control well fields’. Control well fields are strategically placed to produce interference effects for the control of hydraulic gradients and induce desirable groundwater-flow directions. </a:t>
            </a:r>
          </a:p>
          <a:p>
            <a:pPr algn="just"/>
            <a:r>
              <a:rPr lang="en-IN" sz="1400" i="0" dirty="0">
                <a:solidFill>
                  <a:srgbClr val="002060"/>
                </a:solidFill>
                <a:effectLst/>
                <a:latin typeface="Century Gothic" panose="020B0502020202020204" pitchFamily="34" charset="0"/>
              </a:rPr>
              <a:t>Control well fields typically control outflow from basins or restrain contaminant plumes. Well head protection (WHP) strategy used in many developed countries is one example of groundwater management by using the technique of control well fields.</a:t>
            </a:r>
          </a:p>
          <a:p>
            <a:pPr algn="just"/>
            <a:r>
              <a:rPr lang="en-IN" sz="1400" i="0" dirty="0">
                <a:solidFill>
                  <a:srgbClr val="002060"/>
                </a:solidFill>
                <a:effectLst/>
                <a:latin typeface="Century Gothic" panose="020B0502020202020204" pitchFamily="34" charset="0"/>
              </a:rPr>
              <a:t> Besides the above-mentioned groundwater management techniques, the specialized techniques like Soil-Aquifer Treatment (SAT) and River Bank Filtration (RBF) are also promising techniques, among others, for managing water-quality problems at a basin or sub-basin scale.</a:t>
            </a:r>
          </a:p>
          <a:p>
            <a:pPr algn="just"/>
            <a:endParaRPr lang="en-IN" sz="1400" i="0" dirty="0">
              <a:solidFill>
                <a:srgbClr val="002060"/>
              </a:solidFill>
              <a:effectLst/>
              <a:latin typeface="Century Gothic" panose="020B0502020202020204" pitchFamily="34" charset="0"/>
            </a:endParaRPr>
          </a:p>
          <a:p>
            <a:pPr algn="just"/>
            <a:endParaRPr lang="en-IN" sz="1600" i="0" dirty="0">
              <a:solidFill>
                <a:srgbClr val="C00000"/>
              </a:solidFill>
              <a:effectLst/>
              <a:latin typeface="Century Gothic" panose="020B0502020202020204" pitchFamily="34" charset="0"/>
            </a:endParaRPr>
          </a:p>
          <a:p>
            <a:pPr algn="just">
              <a:lnSpc>
                <a:spcPct val="200000"/>
              </a:lnSpc>
            </a:pPr>
            <a:endParaRPr lang="en-IN" sz="1400" dirty="0">
              <a:solidFill>
                <a:srgbClr val="002060"/>
              </a:solidFill>
              <a:latin typeface="Century Gothic" panose="020B0502020202020204" pitchFamily="34" charset="0"/>
            </a:endParaRPr>
          </a:p>
        </p:txBody>
      </p:sp>
    </p:spTree>
    <p:extLst>
      <p:ext uri="{BB962C8B-B14F-4D97-AF65-F5344CB8AC3E}">
        <p14:creationId xmlns:p14="http://schemas.microsoft.com/office/powerpoint/2010/main" val="3011999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BCA06-D690-4D6E-BB6F-A1685F084A83}"/>
              </a:ext>
            </a:extLst>
          </p:cNvPr>
          <p:cNvSpPr>
            <a:spLocks noGrp="1"/>
          </p:cNvSpPr>
          <p:nvPr>
            <p:ph idx="1"/>
          </p:nvPr>
        </p:nvSpPr>
        <p:spPr>
          <a:xfrm>
            <a:off x="179512" y="1043608"/>
            <a:ext cx="8784976" cy="5625752"/>
          </a:xfrm>
        </p:spPr>
        <p:txBody>
          <a:bodyPr>
            <a:normAutofit/>
          </a:bodyPr>
          <a:lstStyle/>
          <a:p>
            <a:r>
              <a:rPr lang="en-IN" sz="1600" i="0" dirty="0">
                <a:solidFill>
                  <a:srgbClr val="C00000"/>
                </a:solidFill>
                <a:effectLst/>
                <a:latin typeface="Century Gothic" panose="020B0502020202020204" pitchFamily="34" charset="0"/>
              </a:rPr>
              <a:t>Artificial recharge of groundwater:</a:t>
            </a:r>
          </a:p>
          <a:p>
            <a:pPr algn="just"/>
            <a:r>
              <a:rPr lang="en-IN" sz="1600" i="0" dirty="0">
                <a:solidFill>
                  <a:srgbClr val="002060"/>
                </a:solidFill>
                <a:effectLst/>
                <a:latin typeface="Century Gothic" panose="020B0502020202020204" pitchFamily="34" charset="0"/>
              </a:rPr>
              <a:t>In order to augment the natural supply of groundwater, people artificially recharge groundwater basins. </a:t>
            </a:r>
          </a:p>
          <a:p>
            <a:pPr algn="just"/>
            <a:r>
              <a:rPr lang="en-IN" sz="1600" i="0" dirty="0">
                <a:solidFill>
                  <a:srgbClr val="002060"/>
                </a:solidFill>
                <a:effectLst/>
                <a:latin typeface="Century Gothic" panose="020B0502020202020204" pitchFamily="34" charset="0"/>
              </a:rPr>
              <a:t>Artificial recharge can be defined as “augmenting the natural movement of surface water into underground formations by some method of construction, by spreading of water, or by artificially changing natural conditions. </a:t>
            </a:r>
          </a:p>
          <a:p>
            <a:pPr algn="just"/>
            <a:r>
              <a:rPr lang="en-IN" sz="1600" i="0" dirty="0">
                <a:solidFill>
                  <a:srgbClr val="002060"/>
                </a:solidFill>
                <a:effectLst/>
                <a:latin typeface="Century Gothic" panose="020B0502020202020204" pitchFamily="34" charset="0"/>
              </a:rPr>
              <a:t>Various methods have been developed for artificial recharge, including water spreading, recharging through pits and wells, and pumping to induce recharge from surface water bodies such as rivers and lakes. </a:t>
            </a:r>
          </a:p>
          <a:p>
            <a:pPr algn="just"/>
            <a:r>
              <a:rPr lang="en-IN" sz="1600" i="0" dirty="0">
                <a:solidFill>
                  <a:srgbClr val="002060"/>
                </a:solidFill>
                <a:effectLst/>
                <a:latin typeface="Century Gothic" panose="020B0502020202020204" pitchFamily="34" charset="0"/>
              </a:rPr>
              <a:t>The choice of a particular recharge method depends on several factors such as local topography, geologic and soil conditions, amount of water to be recharged, and the ultimate use of water. Under special circumstances, the value of land, water quality, or climate can be important factors in the selection of recharge methods.</a:t>
            </a:r>
          </a:p>
          <a:p>
            <a:endParaRPr lang="en-IN" dirty="0"/>
          </a:p>
        </p:txBody>
      </p:sp>
      <p:sp>
        <p:nvSpPr>
          <p:cNvPr id="4" name="Title 1">
            <a:extLst>
              <a:ext uri="{FF2B5EF4-FFF2-40B4-BE49-F238E27FC236}">
                <a16:creationId xmlns:a16="http://schemas.microsoft.com/office/drawing/2014/main" id="{8017C910-1966-481D-9164-2D33D5ECF090}"/>
              </a:ext>
            </a:extLst>
          </p:cNvPr>
          <p:cNvSpPr txBox="1">
            <a:spLocks/>
          </p:cNvSpPr>
          <p:nvPr/>
        </p:nvSpPr>
        <p:spPr>
          <a:xfrm>
            <a:off x="457200" y="-9939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tx1"/>
                </a:solidFill>
                <a:latin typeface="+mj-lt"/>
                <a:ea typeface="+mj-ea"/>
                <a:cs typeface="+mj-cs"/>
              </a:defRPr>
            </a:lvl1pPr>
          </a:lstStyle>
          <a:p>
            <a:r>
              <a:rPr lang="en-IN" dirty="0"/>
              <a:t>GROUNDWATER MANAGEMENT</a:t>
            </a:r>
          </a:p>
        </p:txBody>
      </p:sp>
    </p:spTree>
    <p:extLst>
      <p:ext uri="{BB962C8B-B14F-4D97-AF65-F5344CB8AC3E}">
        <p14:creationId xmlns:p14="http://schemas.microsoft.com/office/powerpoint/2010/main" val="30578452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BCA06-D690-4D6E-BB6F-A1685F084A83}"/>
              </a:ext>
            </a:extLst>
          </p:cNvPr>
          <p:cNvSpPr>
            <a:spLocks noGrp="1"/>
          </p:cNvSpPr>
          <p:nvPr>
            <p:ph idx="1"/>
          </p:nvPr>
        </p:nvSpPr>
        <p:spPr>
          <a:xfrm>
            <a:off x="0" y="1043608"/>
            <a:ext cx="9036496" cy="5625752"/>
          </a:xfrm>
        </p:spPr>
        <p:txBody>
          <a:bodyPr>
            <a:normAutofit/>
          </a:bodyPr>
          <a:lstStyle/>
          <a:p>
            <a:r>
              <a:rPr lang="en-IN" sz="1400" i="0" dirty="0">
                <a:solidFill>
                  <a:srgbClr val="C00000"/>
                </a:solidFill>
                <a:effectLst/>
                <a:latin typeface="Century Gothic" panose="020B0502020202020204" pitchFamily="34" charset="0"/>
              </a:rPr>
              <a:t>Artificial recharge of groundwater:</a:t>
            </a:r>
          </a:p>
          <a:p>
            <a:pPr algn="just"/>
            <a:r>
              <a:rPr lang="en-IN" sz="1400" i="0" dirty="0">
                <a:solidFill>
                  <a:srgbClr val="002060"/>
                </a:solidFill>
                <a:effectLst/>
                <a:latin typeface="Century Gothic" panose="020B0502020202020204" pitchFamily="34" charset="0"/>
              </a:rPr>
              <a:t>(1)     Maintain or augment the natural groundwater as an economic resource.</a:t>
            </a:r>
          </a:p>
          <a:p>
            <a:pPr algn="just"/>
            <a:r>
              <a:rPr lang="en-IN" sz="1400" i="0" dirty="0">
                <a:solidFill>
                  <a:srgbClr val="002060"/>
                </a:solidFill>
                <a:effectLst/>
                <a:latin typeface="Century Gothic" panose="020B0502020202020204" pitchFamily="34" charset="0"/>
              </a:rPr>
              <a:t>(2)    Coordinate operation of surface and groundwater reservoirs.</a:t>
            </a:r>
          </a:p>
          <a:p>
            <a:pPr algn="just"/>
            <a:r>
              <a:rPr lang="en-IN" sz="1400" i="0" dirty="0">
                <a:solidFill>
                  <a:srgbClr val="002060"/>
                </a:solidFill>
                <a:effectLst/>
                <a:latin typeface="Century Gothic" panose="020B0502020202020204" pitchFamily="34" charset="0"/>
              </a:rPr>
              <a:t>(3)    Combat adverse conditions such as progressive lowering of groundwater levels, unfavourable salt balance, or saline water intrusion.</a:t>
            </a:r>
          </a:p>
          <a:p>
            <a:pPr algn="just"/>
            <a:r>
              <a:rPr lang="en-IN" sz="1400" i="0" dirty="0">
                <a:solidFill>
                  <a:srgbClr val="002060"/>
                </a:solidFill>
                <a:effectLst/>
                <a:latin typeface="Century Gothic" panose="020B0502020202020204" pitchFamily="34" charset="0"/>
              </a:rPr>
              <a:t>(4)    Provide subsurface storage for locally available surplus surface water or imported surface water.</a:t>
            </a:r>
          </a:p>
          <a:p>
            <a:pPr algn="just"/>
            <a:r>
              <a:rPr lang="en-IN" sz="1400" i="0" dirty="0">
                <a:solidFill>
                  <a:srgbClr val="002060"/>
                </a:solidFill>
                <a:effectLst/>
                <a:latin typeface="Century Gothic" panose="020B0502020202020204" pitchFamily="34" charset="0"/>
              </a:rPr>
              <a:t>(5)    Minimize or prevent land subsidence.</a:t>
            </a:r>
          </a:p>
          <a:p>
            <a:pPr algn="just"/>
            <a:r>
              <a:rPr lang="en-IN" sz="1400" i="0" dirty="0">
                <a:solidFill>
                  <a:srgbClr val="002060"/>
                </a:solidFill>
                <a:effectLst/>
                <a:latin typeface="Century Gothic" panose="020B0502020202020204" pitchFamily="34" charset="0"/>
              </a:rPr>
              <a:t>(6)    Provide a localized subsurface distribution system for established wells.</a:t>
            </a:r>
          </a:p>
          <a:p>
            <a:pPr algn="just"/>
            <a:r>
              <a:rPr lang="en-IN" sz="1400" i="0" dirty="0">
                <a:solidFill>
                  <a:srgbClr val="002060"/>
                </a:solidFill>
                <a:effectLst/>
                <a:latin typeface="Century Gothic" panose="020B0502020202020204" pitchFamily="34" charset="0"/>
              </a:rPr>
              <a:t>(7)    Provide on-site treatment and storage for the reclaimed wastewater for subsequent reuse.</a:t>
            </a:r>
          </a:p>
          <a:p>
            <a:pPr algn="just"/>
            <a:r>
              <a:rPr lang="en-IN" sz="1400" i="0" dirty="0">
                <a:solidFill>
                  <a:srgbClr val="002060"/>
                </a:solidFill>
                <a:effectLst/>
                <a:latin typeface="Century Gothic" panose="020B0502020202020204" pitchFamily="34" charset="0"/>
              </a:rPr>
              <a:t>(8)    Conserve or extract energy in the form of hot or cold water.</a:t>
            </a:r>
          </a:p>
          <a:p>
            <a:pPr marL="0" indent="0" algn="just">
              <a:buNone/>
            </a:pPr>
            <a:endParaRPr lang="en-IN" sz="1100" b="0" i="0" dirty="0">
              <a:solidFill>
                <a:srgbClr val="000000"/>
              </a:solidFill>
              <a:effectLst/>
              <a:latin typeface="Arial" panose="020B0604020202020204" pitchFamily="34" charset="0"/>
            </a:endParaRPr>
          </a:p>
        </p:txBody>
      </p:sp>
      <p:sp>
        <p:nvSpPr>
          <p:cNvPr id="4" name="Title 1">
            <a:extLst>
              <a:ext uri="{FF2B5EF4-FFF2-40B4-BE49-F238E27FC236}">
                <a16:creationId xmlns:a16="http://schemas.microsoft.com/office/drawing/2014/main" id="{8017C910-1966-481D-9164-2D33D5ECF090}"/>
              </a:ext>
            </a:extLst>
          </p:cNvPr>
          <p:cNvSpPr txBox="1">
            <a:spLocks/>
          </p:cNvSpPr>
          <p:nvPr/>
        </p:nvSpPr>
        <p:spPr>
          <a:xfrm>
            <a:off x="457200" y="-9939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000" b="1" kern="1200">
                <a:solidFill>
                  <a:schemeClr val="tx1"/>
                </a:solidFill>
                <a:latin typeface="+mj-lt"/>
                <a:ea typeface="+mj-ea"/>
                <a:cs typeface="+mj-cs"/>
              </a:defRPr>
            </a:lvl1pPr>
          </a:lstStyle>
          <a:p>
            <a:r>
              <a:rPr lang="en-IN" dirty="0"/>
              <a:t>GROUNDWATER MANAGEMENT</a:t>
            </a:r>
          </a:p>
        </p:txBody>
      </p:sp>
    </p:spTree>
    <p:extLst>
      <p:ext uri="{BB962C8B-B14F-4D97-AF65-F5344CB8AC3E}">
        <p14:creationId xmlns:p14="http://schemas.microsoft.com/office/powerpoint/2010/main" val="3585401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60BB0-D374-4D98-979E-C4AED109CD40}"/>
              </a:ext>
            </a:extLst>
          </p:cNvPr>
          <p:cNvSpPr>
            <a:spLocks noGrp="1"/>
          </p:cNvSpPr>
          <p:nvPr>
            <p:ph type="title"/>
          </p:nvPr>
        </p:nvSpPr>
        <p:spPr/>
        <p:txBody>
          <a:bodyPr>
            <a:normAutofit fontScale="90000"/>
          </a:bodyPr>
          <a:lstStyle/>
          <a:p>
            <a:r>
              <a:rPr lang="en-IN" dirty="0"/>
              <a:t>POWER OF POLLUTION CONTROL BOARD</a:t>
            </a:r>
          </a:p>
        </p:txBody>
      </p:sp>
      <p:sp>
        <p:nvSpPr>
          <p:cNvPr id="3" name="Content Placeholder 2">
            <a:extLst>
              <a:ext uri="{FF2B5EF4-FFF2-40B4-BE49-F238E27FC236}">
                <a16:creationId xmlns:a16="http://schemas.microsoft.com/office/drawing/2014/main" id="{98D67DD1-C05A-41C1-A2B5-2C86ABCB3A3D}"/>
              </a:ext>
            </a:extLst>
          </p:cNvPr>
          <p:cNvSpPr>
            <a:spLocks noGrp="1"/>
          </p:cNvSpPr>
          <p:nvPr>
            <p:ph idx="1"/>
          </p:nvPr>
        </p:nvSpPr>
        <p:spPr>
          <a:xfrm>
            <a:off x="323528" y="1268760"/>
            <a:ext cx="8640960" cy="5314602"/>
          </a:xfrm>
        </p:spPr>
        <p:txBody>
          <a:bodyPr>
            <a:normAutofit/>
          </a:bodyPr>
          <a:lstStyle/>
          <a:p>
            <a:pPr algn="just"/>
            <a:r>
              <a:rPr lang="en-IN" sz="1700" dirty="0">
                <a:latin typeface="Century Gothic" panose="020B0502020202020204" pitchFamily="34" charset="0"/>
              </a:rPr>
              <a:t>The central pollution control board is vested with the following powers:</a:t>
            </a:r>
          </a:p>
          <a:p>
            <a:pPr algn="just"/>
            <a:r>
              <a:rPr lang="en-IN" sz="1700" dirty="0">
                <a:latin typeface="Century Gothic" panose="020B0502020202020204" pitchFamily="34" charset="0"/>
              </a:rPr>
              <a:t>The Central Pollution Control Board (CPCB) is empowered by section 18 of the Water ( Prevention and Control of Pollution) Act, 1974 to give directions to the state pollution Control boards.</a:t>
            </a:r>
          </a:p>
          <a:p>
            <a:pPr algn="just"/>
            <a:r>
              <a:rPr lang="en-IN" sz="1700" dirty="0">
                <a:latin typeface="Century Gothic" panose="020B0502020202020204" pitchFamily="34" charset="0"/>
              </a:rPr>
              <a:t>The CPCB has powers to perform any on the functions of the state pollution SPCB (State Pollution Control Board) in case of non-compliance of any directions given by the CPCB.</a:t>
            </a:r>
          </a:p>
          <a:p>
            <a:pPr algn="just"/>
            <a:r>
              <a:rPr lang="en-IN" sz="1700" dirty="0">
                <a:latin typeface="Century Gothic" panose="020B0502020202020204" pitchFamily="34" charset="0"/>
              </a:rPr>
              <a:t>The CPCB is empowered to issue directions under section 33A of Water Act, 1974 to direct the closure, prohibition or regulation of any industry, operation or process or the stoppage or regulation of supply of electricity, water or any other service.</a:t>
            </a:r>
          </a:p>
        </p:txBody>
      </p:sp>
    </p:spTree>
    <p:extLst>
      <p:ext uri="{BB962C8B-B14F-4D97-AF65-F5344CB8AC3E}">
        <p14:creationId xmlns:p14="http://schemas.microsoft.com/office/powerpoint/2010/main" val="3239837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19AF-A8AE-44B8-B4DB-35B9265F4A35}"/>
              </a:ext>
            </a:extLst>
          </p:cNvPr>
          <p:cNvSpPr>
            <a:spLocks noGrp="1"/>
          </p:cNvSpPr>
          <p:nvPr>
            <p:ph type="title"/>
          </p:nvPr>
        </p:nvSpPr>
        <p:spPr/>
        <p:txBody>
          <a:bodyPr/>
          <a:lstStyle/>
          <a:p>
            <a:r>
              <a:rPr lang="en-IN" dirty="0"/>
              <a:t>ENVIRONMENTAL INDICATORS</a:t>
            </a:r>
          </a:p>
        </p:txBody>
      </p:sp>
      <p:sp>
        <p:nvSpPr>
          <p:cNvPr id="3" name="Content Placeholder 2">
            <a:extLst>
              <a:ext uri="{FF2B5EF4-FFF2-40B4-BE49-F238E27FC236}">
                <a16:creationId xmlns:a16="http://schemas.microsoft.com/office/drawing/2014/main" id="{C28D7BB7-A8C0-4B5F-A103-00DAA27BF869}"/>
              </a:ext>
            </a:extLst>
          </p:cNvPr>
          <p:cNvSpPr>
            <a:spLocks noGrp="1"/>
          </p:cNvSpPr>
          <p:nvPr>
            <p:ph idx="1"/>
          </p:nvPr>
        </p:nvSpPr>
        <p:spPr>
          <a:xfrm>
            <a:off x="147700" y="1196752"/>
            <a:ext cx="4424300" cy="5386610"/>
          </a:xfrm>
        </p:spPr>
        <p:txBody>
          <a:bodyPr>
            <a:normAutofit fontScale="55000" lnSpcReduction="20000"/>
          </a:bodyPr>
          <a:lstStyle/>
          <a:p>
            <a:pPr algn="just"/>
            <a:r>
              <a:rPr lang="en-IN" dirty="0">
                <a:latin typeface="Century Gothic" panose="020B0502020202020204" pitchFamily="34" charset="0"/>
              </a:rPr>
              <a:t>Environmental indicators: Describe the behaviour of separate components of the environment (.g., air quality, water pollution, etc.,)</a:t>
            </a:r>
          </a:p>
          <a:p>
            <a:pPr algn="just"/>
            <a:r>
              <a:rPr lang="en-IN" dirty="0">
                <a:latin typeface="Century Gothic" panose="020B0502020202020204" pitchFamily="34" charset="0"/>
              </a:rPr>
              <a:t>Environmental indicators quantify and simplify information on environmental issues in order to make this information useable and publicly known.</a:t>
            </a:r>
          </a:p>
          <a:p>
            <a:pPr algn="just"/>
            <a:r>
              <a:rPr lang="en-IN" dirty="0">
                <a:latin typeface="Century Gothic" panose="020B0502020202020204" pitchFamily="34" charset="0"/>
              </a:rPr>
              <a:t>Environmental indicators most frequently represent a change in condition over a period of time or geographic area.</a:t>
            </a:r>
          </a:p>
          <a:p>
            <a:pPr algn="just"/>
            <a:r>
              <a:rPr lang="en-IN" dirty="0">
                <a:latin typeface="Century Gothic" panose="020B0502020202020204" pitchFamily="34" charset="0"/>
              </a:rPr>
              <a:t>Indicators that compare conditions over time (e.g trend analysis) are useful to illustrate factors such as extreme events, seasonal changes, and responses to management actions.</a:t>
            </a:r>
          </a:p>
          <a:p>
            <a:pPr algn="just"/>
            <a:endParaRPr lang="en-IN" dirty="0">
              <a:latin typeface="Century Gothic" panose="020B0502020202020204" pitchFamily="34" charset="0"/>
            </a:endParaRPr>
          </a:p>
        </p:txBody>
      </p:sp>
      <p:sp>
        <p:nvSpPr>
          <p:cNvPr id="4" name="AutoShape 2" descr="A list of environmental indicators | Download Table">
            <a:extLst>
              <a:ext uri="{FF2B5EF4-FFF2-40B4-BE49-F238E27FC236}">
                <a16:creationId xmlns:a16="http://schemas.microsoft.com/office/drawing/2014/main" id="{4399E616-1AA6-4609-BCA2-0010C78A467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Environmental Life Cycle Assessment - ppt download">
            <a:extLst>
              <a:ext uri="{FF2B5EF4-FFF2-40B4-BE49-F238E27FC236}">
                <a16:creationId xmlns:a16="http://schemas.microsoft.com/office/drawing/2014/main" id="{733CE1DB-326B-463D-8BDD-817647E4F2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412" t="8000" r="24013" b="26901"/>
          <a:stretch/>
        </p:blipFill>
        <p:spPr bwMode="auto">
          <a:xfrm>
            <a:off x="4967536" y="1850093"/>
            <a:ext cx="4176464" cy="3157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2967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19AF-A8AE-44B8-B4DB-35B9265F4A35}"/>
              </a:ext>
            </a:extLst>
          </p:cNvPr>
          <p:cNvSpPr>
            <a:spLocks noGrp="1"/>
          </p:cNvSpPr>
          <p:nvPr>
            <p:ph type="title"/>
          </p:nvPr>
        </p:nvSpPr>
        <p:spPr/>
        <p:txBody>
          <a:bodyPr/>
          <a:lstStyle/>
          <a:p>
            <a:r>
              <a:rPr lang="en-IN" dirty="0"/>
              <a:t>ENVIRONMENTAL INDICATORS</a:t>
            </a:r>
          </a:p>
        </p:txBody>
      </p:sp>
      <p:sp>
        <p:nvSpPr>
          <p:cNvPr id="3" name="Content Placeholder 2">
            <a:extLst>
              <a:ext uri="{FF2B5EF4-FFF2-40B4-BE49-F238E27FC236}">
                <a16:creationId xmlns:a16="http://schemas.microsoft.com/office/drawing/2014/main" id="{C28D7BB7-A8C0-4B5F-A103-00DAA27BF869}"/>
              </a:ext>
            </a:extLst>
          </p:cNvPr>
          <p:cNvSpPr>
            <a:spLocks noGrp="1"/>
          </p:cNvSpPr>
          <p:nvPr>
            <p:ph idx="1"/>
          </p:nvPr>
        </p:nvSpPr>
        <p:spPr>
          <a:xfrm>
            <a:off x="147700" y="1196752"/>
            <a:ext cx="8672772" cy="5386610"/>
          </a:xfrm>
        </p:spPr>
        <p:txBody>
          <a:bodyPr>
            <a:normAutofit fontScale="70000" lnSpcReduction="20000"/>
          </a:bodyPr>
          <a:lstStyle/>
          <a:p>
            <a:pPr algn="just"/>
            <a:r>
              <a:rPr lang="en-IN" dirty="0">
                <a:latin typeface="Century Gothic" panose="020B0502020202020204" pitchFamily="34" charset="0"/>
              </a:rPr>
              <a:t>Environmental indicator helps to provide an insight into the state of the environment or human health.</a:t>
            </a:r>
          </a:p>
          <a:p>
            <a:pPr algn="just"/>
            <a:r>
              <a:rPr lang="en-IN" dirty="0">
                <a:latin typeface="Century Gothic" panose="020B0502020202020204" pitchFamily="34" charset="0"/>
              </a:rPr>
              <a:t>Indicators are developed based on quantitative measurements or statistics of environmental condition that are tracked over time.</a:t>
            </a:r>
          </a:p>
          <a:p>
            <a:pPr algn="just"/>
            <a:r>
              <a:rPr lang="en-IN" dirty="0">
                <a:latin typeface="Century Gothic" panose="020B0502020202020204" pitchFamily="34" charset="0"/>
              </a:rPr>
              <a:t>Environmental indicators can be developed and used at a wide variety of geographic scales, from local to regional to national levels.</a:t>
            </a:r>
          </a:p>
          <a:p>
            <a:pPr algn="just"/>
            <a:r>
              <a:rPr lang="en-IN" dirty="0">
                <a:latin typeface="Century Gothic" panose="020B0502020202020204" pitchFamily="34" charset="0"/>
              </a:rPr>
              <a:t>By monitoring the environment using indicators, any government can better share meaningful environmental information with the public, and help ensure that high-quality environmental decisions are made by government and the public.</a:t>
            </a:r>
          </a:p>
        </p:txBody>
      </p:sp>
      <p:sp>
        <p:nvSpPr>
          <p:cNvPr id="4" name="AutoShape 2" descr="A list of environmental indicators | Download Table">
            <a:extLst>
              <a:ext uri="{FF2B5EF4-FFF2-40B4-BE49-F238E27FC236}">
                <a16:creationId xmlns:a16="http://schemas.microsoft.com/office/drawing/2014/main" id="{4399E616-1AA6-4609-BCA2-0010C78A467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0635506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19AF-A8AE-44B8-B4DB-35B9265F4A35}"/>
              </a:ext>
            </a:extLst>
          </p:cNvPr>
          <p:cNvSpPr>
            <a:spLocks noGrp="1"/>
          </p:cNvSpPr>
          <p:nvPr>
            <p:ph type="title"/>
          </p:nvPr>
        </p:nvSpPr>
        <p:spPr/>
        <p:txBody>
          <a:bodyPr/>
          <a:lstStyle/>
          <a:p>
            <a:r>
              <a:rPr lang="en-IN" dirty="0"/>
              <a:t>ENVIRONMENTAL INDICATORS</a:t>
            </a:r>
          </a:p>
        </p:txBody>
      </p:sp>
      <p:sp>
        <p:nvSpPr>
          <p:cNvPr id="3" name="Content Placeholder 2">
            <a:extLst>
              <a:ext uri="{FF2B5EF4-FFF2-40B4-BE49-F238E27FC236}">
                <a16:creationId xmlns:a16="http://schemas.microsoft.com/office/drawing/2014/main" id="{C28D7BB7-A8C0-4B5F-A103-00DAA27BF869}"/>
              </a:ext>
            </a:extLst>
          </p:cNvPr>
          <p:cNvSpPr>
            <a:spLocks noGrp="1"/>
          </p:cNvSpPr>
          <p:nvPr>
            <p:ph idx="1"/>
          </p:nvPr>
        </p:nvSpPr>
        <p:spPr>
          <a:xfrm>
            <a:off x="147700" y="1196752"/>
            <a:ext cx="8672772" cy="5386610"/>
          </a:xfrm>
        </p:spPr>
        <p:txBody>
          <a:bodyPr>
            <a:normAutofit fontScale="92500"/>
          </a:bodyPr>
          <a:lstStyle/>
          <a:p>
            <a:pPr algn="just"/>
            <a:r>
              <a:rPr lang="en-IN" dirty="0">
                <a:latin typeface="Century Gothic" panose="020B0502020202020204" pitchFamily="34" charset="0"/>
              </a:rPr>
              <a:t>Environmental indicators should be considered as a subset of sustainable development indicators which are meant to track the overall sustainability of a society with respect to its environmental, social and economic integrity and health.</a:t>
            </a:r>
          </a:p>
          <a:p>
            <a:pPr algn="just"/>
            <a:r>
              <a:rPr lang="en-IN" dirty="0">
                <a:latin typeface="Century Gothic" panose="020B0502020202020204" pitchFamily="34" charset="0"/>
              </a:rPr>
              <a:t>Environmental indicators are used by governments, non-government organizations, community groups and research institution to understand the trends in the environment.</a:t>
            </a:r>
          </a:p>
        </p:txBody>
      </p:sp>
      <p:sp>
        <p:nvSpPr>
          <p:cNvPr id="4" name="AutoShape 2" descr="A list of environmental indicators | Download Table">
            <a:extLst>
              <a:ext uri="{FF2B5EF4-FFF2-40B4-BE49-F238E27FC236}">
                <a16:creationId xmlns:a16="http://schemas.microsoft.com/office/drawing/2014/main" id="{4399E616-1AA6-4609-BCA2-0010C78A467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661515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19AF-A8AE-44B8-B4DB-35B9265F4A35}"/>
              </a:ext>
            </a:extLst>
          </p:cNvPr>
          <p:cNvSpPr>
            <a:spLocks noGrp="1"/>
          </p:cNvSpPr>
          <p:nvPr>
            <p:ph type="title"/>
          </p:nvPr>
        </p:nvSpPr>
        <p:spPr/>
        <p:txBody>
          <a:bodyPr/>
          <a:lstStyle/>
          <a:p>
            <a:r>
              <a:rPr lang="en-IN" dirty="0"/>
              <a:t>ENVIRONMENTAL INDICATORS</a:t>
            </a:r>
          </a:p>
        </p:txBody>
      </p:sp>
      <p:sp>
        <p:nvSpPr>
          <p:cNvPr id="3" name="Content Placeholder 2">
            <a:extLst>
              <a:ext uri="{FF2B5EF4-FFF2-40B4-BE49-F238E27FC236}">
                <a16:creationId xmlns:a16="http://schemas.microsoft.com/office/drawing/2014/main" id="{C28D7BB7-A8C0-4B5F-A103-00DAA27BF869}"/>
              </a:ext>
            </a:extLst>
          </p:cNvPr>
          <p:cNvSpPr>
            <a:spLocks noGrp="1"/>
          </p:cNvSpPr>
          <p:nvPr>
            <p:ph idx="1"/>
          </p:nvPr>
        </p:nvSpPr>
        <p:spPr>
          <a:xfrm>
            <a:off x="323528" y="1196752"/>
            <a:ext cx="8640960" cy="5386610"/>
          </a:xfrm>
        </p:spPr>
        <p:txBody>
          <a:bodyPr>
            <a:normAutofit fontScale="77500" lnSpcReduction="20000"/>
          </a:bodyPr>
          <a:lstStyle/>
          <a:p>
            <a:pPr algn="just"/>
            <a:r>
              <a:rPr lang="en-IN" dirty="0">
                <a:latin typeface="Century Gothic" panose="020B0502020202020204" pitchFamily="34" charset="0"/>
              </a:rPr>
              <a:t>An environmental index is the combination of multiple sources of information about an environmental system from potentially varying attributes of that system (e.g. in stream processes, ecological processes, species richness, vegetation, etc.,)</a:t>
            </a:r>
          </a:p>
          <a:p>
            <a:pPr algn="just"/>
            <a:r>
              <a:rPr lang="en-IN" dirty="0">
                <a:latin typeface="Century Gothic" panose="020B0502020202020204" pitchFamily="34" charset="0"/>
              </a:rPr>
              <a:t>Environmental indices are typically developed to provide an overall snapshot of some feature of the environment system but they are also used to compare similar environmental systems.</a:t>
            </a:r>
          </a:p>
          <a:p>
            <a:pPr algn="just"/>
            <a:r>
              <a:rPr lang="en-IN" dirty="0">
                <a:latin typeface="Century Gothic" panose="020B0502020202020204" pitchFamily="34" charset="0"/>
              </a:rPr>
              <a:t>Construction of an environmental index requires careful consideration of several important aspects of the individual environmental indicators. </a:t>
            </a:r>
          </a:p>
        </p:txBody>
      </p:sp>
      <p:sp>
        <p:nvSpPr>
          <p:cNvPr id="4" name="AutoShape 2" descr="A list of environmental indicators | Download Table">
            <a:extLst>
              <a:ext uri="{FF2B5EF4-FFF2-40B4-BE49-F238E27FC236}">
                <a16:creationId xmlns:a16="http://schemas.microsoft.com/office/drawing/2014/main" id="{4399E616-1AA6-4609-BCA2-0010C78A467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7132706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19AF-A8AE-44B8-B4DB-35B9265F4A35}"/>
              </a:ext>
            </a:extLst>
          </p:cNvPr>
          <p:cNvSpPr>
            <a:spLocks noGrp="1"/>
          </p:cNvSpPr>
          <p:nvPr>
            <p:ph type="title"/>
          </p:nvPr>
        </p:nvSpPr>
        <p:spPr/>
        <p:txBody>
          <a:bodyPr/>
          <a:lstStyle/>
          <a:p>
            <a:r>
              <a:rPr lang="en-IN" dirty="0"/>
              <a:t>ENVIRONMENTAL INDICATORS</a:t>
            </a:r>
          </a:p>
        </p:txBody>
      </p:sp>
      <p:sp>
        <p:nvSpPr>
          <p:cNvPr id="3" name="Content Placeholder 2">
            <a:extLst>
              <a:ext uri="{FF2B5EF4-FFF2-40B4-BE49-F238E27FC236}">
                <a16:creationId xmlns:a16="http://schemas.microsoft.com/office/drawing/2014/main" id="{C28D7BB7-A8C0-4B5F-A103-00DAA27BF869}"/>
              </a:ext>
            </a:extLst>
          </p:cNvPr>
          <p:cNvSpPr>
            <a:spLocks noGrp="1"/>
          </p:cNvSpPr>
          <p:nvPr>
            <p:ph idx="1"/>
          </p:nvPr>
        </p:nvSpPr>
        <p:spPr>
          <a:xfrm>
            <a:off x="323528" y="1196752"/>
            <a:ext cx="8640960" cy="5386610"/>
          </a:xfrm>
        </p:spPr>
        <p:txBody>
          <a:bodyPr>
            <a:normAutofit fontScale="85000" lnSpcReduction="10000"/>
          </a:bodyPr>
          <a:lstStyle/>
          <a:p>
            <a:pPr algn="just"/>
            <a:r>
              <a:rPr lang="en-IN" dirty="0">
                <a:solidFill>
                  <a:srgbClr val="C00000"/>
                </a:solidFill>
                <a:latin typeface="Century Gothic" panose="020B0502020202020204" pitchFamily="34" charset="0"/>
              </a:rPr>
              <a:t>Steps involved in construction of environmental indices:</a:t>
            </a:r>
          </a:p>
          <a:p>
            <a:pPr algn="just"/>
            <a:r>
              <a:rPr lang="en-IN" dirty="0">
                <a:latin typeface="Century Gothic" panose="020B0502020202020204" pitchFamily="34" charset="0"/>
              </a:rPr>
              <a:t>Defining a theoretical framework for supporting indicator selection</a:t>
            </a:r>
          </a:p>
          <a:p>
            <a:pPr algn="just"/>
            <a:r>
              <a:rPr lang="en-IN" dirty="0">
                <a:latin typeface="Century Gothic" panose="020B0502020202020204" pitchFamily="34" charset="0"/>
              </a:rPr>
              <a:t>Data preparation</a:t>
            </a:r>
          </a:p>
          <a:p>
            <a:pPr algn="just"/>
            <a:r>
              <a:rPr lang="en-IN" dirty="0">
                <a:latin typeface="Century Gothic" panose="020B0502020202020204" pitchFamily="34" charset="0"/>
              </a:rPr>
              <a:t>Standardization of the potentially disparate indicators so that they can easily be combined into an index.</a:t>
            </a:r>
          </a:p>
          <a:p>
            <a:pPr algn="just"/>
            <a:r>
              <a:rPr lang="en-IN" dirty="0">
                <a:latin typeface="Century Gothic" panose="020B0502020202020204" pitchFamily="34" charset="0"/>
              </a:rPr>
              <a:t>Weighting and aggregation of the individual indicators</a:t>
            </a:r>
          </a:p>
          <a:p>
            <a:pPr algn="just"/>
            <a:r>
              <a:rPr lang="en-IN" dirty="0">
                <a:latin typeface="Century Gothic" panose="020B0502020202020204" pitchFamily="34" charset="0"/>
              </a:rPr>
              <a:t>Robustness and sensitivity of the decisions made in constructing and environmental index.</a:t>
            </a:r>
          </a:p>
          <a:p>
            <a:pPr algn="just"/>
            <a:endParaRPr lang="en-IN" dirty="0">
              <a:latin typeface="Century Gothic" panose="020B0502020202020204" pitchFamily="34" charset="0"/>
            </a:endParaRPr>
          </a:p>
        </p:txBody>
      </p:sp>
      <p:sp>
        <p:nvSpPr>
          <p:cNvPr id="4" name="AutoShape 2" descr="A list of environmental indicators | Download Table">
            <a:extLst>
              <a:ext uri="{FF2B5EF4-FFF2-40B4-BE49-F238E27FC236}">
                <a16:creationId xmlns:a16="http://schemas.microsoft.com/office/drawing/2014/main" id="{4399E616-1AA6-4609-BCA2-0010C78A467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0848328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19AF-A8AE-44B8-B4DB-35B9265F4A35}"/>
              </a:ext>
            </a:extLst>
          </p:cNvPr>
          <p:cNvSpPr>
            <a:spLocks noGrp="1"/>
          </p:cNvSpPr>
          <p:nvPr>
            <p:ph type="title"/>
          </p:nvPr>
        </p:nvSpPr>
        <p:spPr/>
        <p:txBody>
          <a:bodyPr>
            <a:normAutofit fontScale="90000"/>
          </a:bodyPr>
          <a:lstStyle/>
          <a:p>
            <a:r>
              <a:rPr lang="en-IN" dirty="0"/>
              <a:t>TYPES OF ENVIRONMENTAL INDICATORS</a:t>
            </a:r>
          </a:p>
        </p:txBody>
      </p:sp>
      <p:sp>
        <p:nvSpPr>
          <p:cNvPr id="3" name="Content Placeholder 2">
            <a:extLst>
              <a:ext uri="{FF2B5EF4-FFF2-40B4-BE49-F238E27FC236}">
                <a16:creationId xmlns:a16="http://schemas.microsoft.com/office/drawing/2014/main" id="{C28D7BB7-A8C0-4B5F-A103-00DAA27BF869}"/>
              </a:ext>
            </a:extLst>
          </p:cNvPr>
          <p:cNvSpPr>
            <a:spLocks noGrp="1"/>
          </p:cNvSpPr>
          <p:nvPr>
            <p:ph idx="1"/>
          </p:nvPr>
        </p:nvSpPr>
        <p:spPr>
          <a:xfrm>
            <a:off x="323528" y="1196752"/>
            <a:ext cx="8640960" cy="5386610"/>
          </a:xfrm>
        </p:spPr>
        <p:txBody>
          <a:bodyPr>
            <a:normAutofit fontScale="92500" lnSpcReduction="20000"/>
          </a:bodyPr>
          <a:lstStyle/>
          <a:p>
            <a:pPr algn="just"/>
            <a:r>
              <a:rPr lang="en-IN" sz="1700" dirty="0">
                <a:latin typeface="Century Gothic" panose="020B0502020202020204" pitchFamily="34" charset="0"/>
              </a:rPr>
              <a:t>Indicators used to assess ecosystem health fall under one of three categories</a:t>
            </a:r>
          </a:p>
          <a:p>
            <a:pPr algn="just"/>
            <a:r>
              <a:rPr lang="en-IN" sz="1700" dirty="0">
                <a:latin typeface="Century Gothic" panose="020B0502020202020204" pitchFamily="34" charset="0"/>
              </a:rPr>
              <a:t>1. Physical </a:t>
            </a:r>
          </a:p>
          <a:p>
            <a:pPr algn="just"/>
            <a:r>
              <a:rPr lang="en-IN" sz="1700" dirty="0">
                <a:latin typeface="Century Gothic" panose="020B0502020202020204" pitchFamily="34" charset="0"/>
              </a:rPr>
              <a:t>2. Chemical</a:t>
            </a:r>
          </a:p>
          <a:p>
            <a:pPr algn="just"/>
            <a:r>
              <a:rPr lang="en-IN" sz="1700" dirty="0">
                <a:latin typeface="Century Gothic" panose="020B0502020202020204" pitchFamily="34" charset="0"/>
              </a:rPr>
              <a:t>3. Biological</a:t>
            </a:r>
          </a:p>
          <a:p>
            <a:pPr algn="just"/>
            <a:r>
              <a:rPr lang="en-IN" sz="1700" dirty="0">
                <a:latin typeface="Century Gothic" panose="020B0502020202020204" pitchFamily="34" charset="0"/>
              </a:rPr>
              <a:t>Physical and Chemical indicators are measures of the physical and chemical components of the ecosystem, whereas biological indicators refer to organisms, species, or communities whose characteristics show the presence of specific environmental conditions.</a:t>
            </a:r>
          </a:p>
          <a:p>
            <a:pPr algn="just"/>
            <a:r>
              <a:rPr lang="en-IN" sz="1700" dirty="0">
                <a:latin typeface="Century Gothic" panose="020B0502020202020204" pitchFamily="34" charset="0"/>
              </a:rPr>
              <a:t>Air pollution indicators</a:t>
            </a:r>
          </a:p>
          <a:p>
            <a:pPr algn="just"/>
            <a:r>
              <a:rPr lang="en-IN" sz="1700" dirty="0">
                <a:latin typeface="Century Gothic" panose="020B0502020202020204" pitchFamily="34" charset="0"/>
              </a:rPr>
              <a:t>Biodiversity indicators</a:t>
            </a:r>
          </a:p>
          <a:p>
            <a:pPr algn="just"/>
            <a:r>
              <a:rPr lang="en-IN" sz="1700" dirty="0">
                <a:latin typeface="Century Gothic" panose="020B0502020202020204" pitchFamily="34" charset="0"/>
              </a:rPr>
              <a:t>Ecosystem integrity </a:t>
            </a:r>
          </a:p>
          <a:p>
            <a:pPr algn="just"/>
            <a:r>
              <a:rPr lang="en-IN" sz="1700" dirty="0">
                <a:latin typeface="Century Gothic" panose="020B0502020202020204" pitchFamily="34" charset="0"/>
              </a:rPr>
              <a:t>Sustainable use</a:t>
            </a:r>
          </a:p>
          <a:p>
            <a:pPr algn="just"/>
            <a:r>
              <a:rPr lang="en-IN" sz="1700" dirty="0">
                <a:latin typeface="Century Gothic" panose="020B0502020202020204" pitchFamily="34" charset="0"/>
              </a:rPr>
              <a:t>Climate indicators</a:t>
            </a:r>
          </a:p>
          <a:p>
            <a:pPr algn="just"/>
            <a:r>
              <a:rPr lang="en-IN" sz="1700" dirty="0">
                <a:latin typeface="Century Gothic" panose="020B0502020202020204" pitchFamily="34" charset="0"/>
              </a:rPr>
              <a:t>Energy indicators</a:t>
            </a:r>
          </a:p>
          <a:p>
            <a:pPr algn="just"/>
            <a:r>
              <a:rPr lang="en-IN" sz="1700" dirty="0">
                <a:latin typeface="Century Gothic" panose="020B0502020202020204" pitchFamily="34" charset="0"/>
              </a:rPr>
              <a:t>Water indicators</a:t>
            </a:r>
          </a:p>
        </p:txBody>
      </p:sp>
      <p:sp>
        <p:nvSpPr>
          <p:cNvPr id="4" name="AutoShape 2" descr="A list of environmental indicators | Download Table">
            <a:extLst>
              <a:ext uri="{FF2B5EF4-FFF2-40B4-BE49-F238E27FC236}">
                <a16:creationId xmlns:a16="http://schemas.microsoft.com/office/drawing/2014/main" id="{4399E616-1AA6-4609-BCA2-0010C78A467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4993992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D19AF-A8AE-44B8-B4DB-35B9265F4A35}"/>
              </a:ext>
            </a:extLst>
          </p:cNvPr>
          <p:cNvSpPr>
            <a:spLocks noGrp="1"/>
          </p:cNvSpPr>
          <p:nvPr>
            <p:ph type="title"/>
          </p:nvPr>
        </p:nvSpPr>
        <p:spPr/>
        <p:txBody>
          <a:bodyPr>
            <a:normAutofit fontScale="90000"/>
          </a:bodyPr>
          <a:lstStyle/>
          <a:p>
            <a:r>
              <a:rPr lang="en-IN" dirty="0"/>
              <a:t>TYPES OF ENVIRONMENTAL INDICATORS</a:t>
            </a:r>
          </a:p>
        </p:txBody>
      </p:sp>
      <p:sp>
        <p:nvSpPr>
          <p:cNvPr id="3" name="Content Placeholder 2">
            <a:extLst>
              <a:ext uri="{FF2B5EF4-FFF2-40B4-BE49-F238E27FC236}">
                <a16:creationId xmlns:a16="http://schemas.microsoft.com/office/drawing/2014/main" id="{C28D7BB7-A8C0-4B5F-A103-00DAA27BF869}"/>
              </a:ext>
            </a:extLst>
          </p:cNvPr>
          <p:cNvSpPr>
            <a:spLocks noGrp="1"/>
          </p:cNvSpPr>
          <p:nvPr>
            <p:ph idx="1"/>
          </p:nvPr>
        </p:nvSpPr>
        <p:spPr>
          <a:xfrm>
            <a:off x="129444" y="1196752"/>
            <a:ext cx="4384104" cy="5386610"/>
          </a:xfrm>
          <a:ln>
            <a:solidFill>
              <a:schemeClr val="accent1"/>
            </a:solidFill>
          </a:ln>
        </p:spPr>
        <p:txBody>
          <a:bodyPr>
            <a:normAutofit lnSpcReduction="10000"/>
          </a:bodyPr>
          <a:lstStyle/>
          <a:p>
            <a:pPr algn="just"/>
            <a:r>
              <a:rPr lang="en-IN" sz="1700" dirty="0">
                <a:solidFill>
                  <a:srgbClr val="FF0000"/>
                </a:solidFill>
                <a:latin typeface="Century Gothic" panose="020B0502020202020204" pitchFamily="34" charset="0"/>
              </a:rPr>
              <a:t>Air pollution indicators: </a:t>
            </a:r>
          </a:p>
          <a:p>
            <a:pPr algn="just"/>
            <a:r>
              <a:rPr lang="en-IN" sz="1700" dirty="0">
                <a:latin typeface="Century Gothic" panose="020B0502020202020204" pitchFamily="34" charset="0"/>
              </a:rPr>
              <a:t>Ammonia emission, Heavy metal emissions</a:t>
            </a:r>
          </a:p>
          <a:p>
            <a:pPr algn="just"/>
            <a:r>
              <a:rPr lang="en-IN" sz="1700" dirty="0">
                <a:solidFill>
                  <a:srgbClr val="FF0000"/>
                </a:solidFill>
                <a:latin typeface="Century Gothic" panose="020B0502020202020204" pitchFamily="34" charset="0"/>
              </a:rPr>
              <a:t>Biodiversity indicators:</a:t>
            </a:r>
          </a:p>
          <a:p>
            <a:pPr algn="just"/>
            <a:r>
              <a:rPr lang="en-IN" sz="1700" dirty="0">
                <a:latin typeface="Century Gothic" panose="020B0502020202020204" pitchFamily="34" charset="0"/>
              </a:rPr>
              <a:t>Species of national interest</a:t>
            </a:r>
          </a:p>
          <a:p>
            <a:pPr algn="just"/>
            <a:r>
              <a:rPr lang="en-IN" sz="1700" dirty="0">
                <a:latin typeface="Century Gothic" panose="020B0502020202020204" pitchFamily="34" charset="0"/>
              </a:rPr>
              <a:t>Species diversity</a:t>
            </a:r>
          </a:p>
          <a:p>
            <a:pPr algn="just"/>
            <a:r>
              <a:rPr lang="en-IN" sz="1700" dirty="0">
                <a:solidFill>
                  <a:srgbClr val="FF0000"/>
                </a:solidFill>
                <a:latin typeface="Century Gothic" panose="020B0502020202020204" pitchFamily="34" charset="0"/>
              </a:rPr>
              <a:t>Ecosystem integrity</a:t>
            </a:r>
          </a:p>
          <a:p>
            <a:pPr algn="just"/>
            <a:r>
              <a:rPr lang="en-IN" sz="1700" dirty="0">
                <a:latin typeface="Century Gothic" panose="020B0502020202020204" pitchFamily="34" charset="0"/>
              </a:rPr>
              <a:t>Marine Trophic Index of seas</a:t>
            </a:r>
          </a:p>
          <a:p>
            <a:pPr algn="just"/>
            <a:r>
              <a:rPr lang="en-IN" sz="1700" dirty="0">
                <a:latin typeface="Century Gothic" panose="020B0502020202020204" pitchFamily="34" charset="0"/>
              </a:rPr>
              <a:t>Nutrients in transitional, coastal and marine waters</a:t>
            </a:r>
          </a:p>
          <a:p>
            <a:pPr algn="just"/>
            <a:r>
              <a:rPr lang="en-IN" sz="1700" dirty="0">
                <a:solidFill>
                  <a:srgbClr val="FF0000"/>
                </a:solidFill>
                <a:latin typeface="Century Gothic" panose="020B0502020202020204" pitchFamily="34" charset="0"/>
              </a:rPr>
              <a:t>Sustainable use:</a:t>
            </a:r>
          </a:p>
          <a:p>
            <a:pPr algn="just"/>
            <a:r>
              <a:rPr lang="en-IN" sz="1700" dirty="0">
                <a:latin typeface="Century Gothic" panose="020B0502020202020204" pitchFamily="34" charset="0"/>
              </a:rPr>
              <a:t>Forest: growing stock</a:t>
            </a:r>
          </a:p>
          <a:p>
            <a:pPr algn="just"/>
            <a:r>
              <a:rPr lang="en-IN" sz="1700" dirty="0">
                <a:latin typeface="Century Gothic" panose="020B0502020202020204" pitchFamily="34" charset="0"/>
              </a:rPr>
              <a:t>Agriculture: Nitrogen balance</a:t>
            </a:r>
          </a:p>
        </p:txBody>
      </p:sp>
      <p:sp>
        <p:nvSpPr>
          <p:cNvPr id="4" name="AutoShape 2" descr="A list of environmental indicators | Download Table">
            <a:extLst>
              <a:ext uri="{FF2B5EF4-FFF2-40B4-BE49-F238E27FC236}">
                <a16:creationId xmlns:a16="http://schemas.microsoft.com/office/drawing/2014/main" id="{4399E616-1AA6-4609-BCA2-0010C78A467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Content Placeholder 2">
            <a:extLst>
              <a:ext uri="{FF2B5EF4-FFF2-40B4-BE49-F238E27FC236}">
                <a16:creationId xmlns:a16="http://schemas.microsoft.com/office/drawing/2014/main" id="{79BB8AD1-0B18-4E50-99FC-0EC7F35E0CA6}"/>
              </a:ext>
            </a:extLst>
          </p:cNvPr>
          <p:cNvSpPr txBox="1">
            <a:spLocks/>
          </p:cNvSpPr>
          <p:nvPr/>
        </p:nvSpPr>
        <p:spPr>
          <a:xfrm>
            <a:off x="4708071" y="1196752"/>
            <a:ext cx="3978729" cy="5386610"/>
          </a:xfrm>
          <a:prstGeom prst="rect">
            <a:avLst/>
          </a:prstGeom>
          <a:noFill/>
          <a:ln>
            <a:solidFill>
              <a:schemeClr val="accent1"/>
            </a:solidFill>
          </a:ln>
        </p:spPr>
        <p:txBody>
          <a:bodyPr vert="horz" lIns="91440" tIns="45720" rIns="91440" bIns="45720" rtlCol="0">
            <a:normAutofit/>
          </a:bodyPr>
          <a:lstStyle>
            <a:lvl1pPr marL="342900" indent="-342900" algn="l" defTabSz="914400" rtl="0" eaLnBrk="1" latinLnBrk="0" hangingPunct="1">
              <a:lnSpc>
                <a:spcPct val="150000"/>
              </a:lnSpc>
              <a:spcBef>
                <a:spcPct val="20000"/>
              </a:spcBef>
              <a:buFontTx/>
              <a:buBlip>
                <a:blip r:embed="rId2"/>
              </a:buBlip>
              <a:defRPr sz="2700" b="1" kern="1200">
                <a:solidFill>
                  <a:schemeClr val="tx2"/>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IN" sz="1700" dirty="0">
                <a:solidFill>
                  <a:srgbClr val="FF0000"/>
                </a:solidFill>
                <a:latin typeface="Century Gothic" panose="020B0502020202020204" pitchFamily="34" charset="0"/>
              </a:rPr>
              <a:t>Climate indicators</a:t>
            </a:r>
          </a:p>
          <a:p>
            <a:pPr algn="just"/>
            <a:r>
              <a:rPr lang="en-IN" sz="1700" dirty="0">
                <a:latin typeface="Century Gothic" panose="020B0502020202020204" pitchFamily="34" charset="0"/>
              </a:rPr>
              <a:t>Production and consumption of ozone depleting substances</a:t>
            </a:r>
          </a:p>
          <a:p>
            <a:pPr algn="just"/>
            <a:r>
              <a:rPr lang="en-IN" sz="1700" dirty="0">
                <a:latin typeface="Century Gothic" panose="020B0502020202020204" pitchFamily="34" charset="0"/>
              </a:rPr>
              <a:t>Greenhouse gas emission trends</a:t>
            </a:r>
          </a:p>
          <a:p>
            <a:pPr algn="just"/>
            <a:r>
              <a:rPr lang="en-IN" sz="1700" dirty="0">
                <a:solidFill>
                  <a:srgbClr val="FF0000"/>
                </a:solidFill>
                <a:latin typeface="Century Gothic" panose="020B0502020202020204" pitchFamily="34" charset="0"/>
              </a:rPr>
              <a:t>Energy indicators</a:t>
            </a:r>
          </a:p>
          <a:p>
            <a:pPr algn="just"/>
            <a:r>
              <a:rPr lang="en-IN" sz="1700" dirty="0">
                <a:solidFill>
                  <a:srgbClr val="002060"/>
                </a:solidFill>
                <a:latin typeface="Century Gothic" panose="020B0502020202020204" pitchFamily="34" charset="0"/>
              </a:rPr>
              <a:t>Renewable primary energy consumption</a:t>
            </a:r>
          </a:p>
          <a:p>
            <a:pPr algn="just"/>
            <a:r>
              <a:rPr lang="en-IN" sz="1700" dirty="0">
                <a:solidFill>
                  <a:srgbClr val="002060"/>
                </a:solidFill>
                <a:latin typeface="Century Gothic" panose="020B0502020202020204" pitchFamily="34" charset="0"/>
              </a:rPr>
              <a:t>Progress on energy efficiency</a:t>
            </a:r>
          </a:p>
          <a:p>
            <a:pPr algn="just"/>
            <a:r>
              <a:rPr lang="en-IN" sz="1700" dirty="0">
                <a:solidFill>
                  <a:srgbClr val="C00000"/>
                </a:solidFill>
                <a:latin typeface="Century Gothic" panose="020B0502020202020204" pitchFamily="34" charset="0"/>
              </a:rPr>
              <a:t>Water indicators</a:t>
            </a:r>
          </a:p>
          <a:p>
            <a:pPr algn="just"/>
            <a:r>
              <a:rPr lang="en-IN" sz="1700" dirty="0">
                <a:solidFill>
                  <a:srgbClr val="002060"/>
                </a:solidFill>
                <a:latin typeface="Century Gothic" panose="020B0502020202020204" pitchFamily="34" charset="0"/>
              </a:rPr>
              <a:t>Use of freshwater resources</a:t>
            </a:r>
          </a:p>
          <a:p>
            <a:pPr algn="just"/>
            <a:r>
              <a:rPr lang="en-IN" sz="1700" dirty="0">
                <a:solidFill>
                  <a:srgbClr val="002060"/>
                </a:solidFill>
                <a:latin typeface="Century Gothic" panose="020B0502020202020204" pitchFamily="34" charset="0"/>
              </a:rPr>
              <a:t>Nutrients in freshwater</a:t>
            </a:r>
          </a:p>
        </p:txBody>
      </p:sp>
    </p:spTree>
    <p:extLst>
      <p:ext uri="{BB962C8B-B14F-4D97-AF65-F5344CB8AC3E}">
        <p14:creationId xmlns:p14="http://schemas.microsoft.com/office/powerpoint/2010/main" val="15861335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041B-0187-465A-9656-57FC4F0B96A7}"/>
              </a:ext>
            </a:extLst>
          </p:cNvPr>
          <p:cNvSpPr>
            <a:spLocks noGrp="1"/>
          </p:cNvSpPr>
          <p:nvPr>
            <p:ph type="title"/>
          </p:nvPr>
        </p:nvSpPr>
        <p:spPr/>
        <p:txBody>
          <a:bodyPr/>
          <a:lstStyle/>
          <a:p>
            <a:r>
              <a:rPr lang="en-IN" dirty="0"/>
              <a:t>WATER QULAITY INDEX</a:t>
            </a:r>
          </a:p>
        </p:txBody>
      </p:sp>
      <p:sp>
        <p:nvSpPr>
          <p:cNvPr id="3" name="Content Placeholder 2">
            <a:extLst>
              <a:ext uri="{FF2B5EF4-FFF2-40B4-BE49-F238E27FC236}">
                <a16:creationId xmlns:a16="http://schemas.microsoft.com/office/drawing/2014/main" id="{7004BD52-16BC-465A-A2D9-4D18E1B62E78}"/>
              </a:ext>
            </a:extLst>
          </p:cNvPr>
          <p:cNvSpPr>
            <a:spLocks noGrp="1"/>
          </p:cNvSpPr>
          <p:nvPr>
            <p:ph idx="1"/>
          </p:nvPr>
        </p:nvSpPr>
        <p:spPr>
          <a:xfrm>
            <a:off x="0" y="1052736"/>
            <a:ext cx="9144000" cy="5805264"/>
          </a:xfrm>
        </p:spPr>
        <p:txBody>
          <a:bodyPr>
            <a:normAutofit/>
          </a:bodyPr>
          <a:lstStyle/>
          <a:p>
            <a:pPr algn="just"/>
            <a:r>
              <a:rPr lang="en-IN" sz="1500" dirty="0">
                <a:latin typeface="Century Gothic" panose="020B0502020202020204" pitchFamily="34" charset="0"/>
              </a:rPr>
              <a:t>Assessment of water quality can be a complex process undertaking multiple parameters capable of causing various stresses on overall water quality. </a:t>
            </a:r>
          </a:p>
          <a:p>
            <a:pPr algn="just"/>
            <a:r>
              <a:rPr lang="en-IN" sz="1500" dirty="0">
                <a:latin typeface="Century Gothic" panose="020B0502020202020204" pitchFamily="34" charset="0"/>
              </a:rPr>
              <a:t>To evaluate water quality from a large number of samples, each containing concentrations for many parameters is difficult. </a:t>
            </a:r>
          </a:p>
          <a:p>
            <a:pPr algn="just"/>
            <a:r>
              <a:rPr lang="en-IN" sz="1500" dirty="0">
                <a:latin typeface="Century Gothic" panose="020B0502020202020204" pitchFamily="34" charset="0"/>
              </a:rPr>
              <a:t>Traditional approaches to assessing water quality are based on the comparison of experimentally determined parameter values with the existing guidelines. </a:t>
            </a:r>
          </a:p>
          <a:p>
            <a:pPr algn="just"/>
            <a:r>
              <a:rPr lang="en-IN" sz="1500" dirty="0">
                <a:latin typeface="Century Gothic" panose="020B0502020202020204" pitchFamily="34" charset="0"/>
              </a:rPr>
              <a:t>Hence, water quality indices are such approaches which minimises the data volume to a great extent and simplifies the expression of water quality status.</a:t>
            </a:r>
          </a:p>
          <a:p>
            <a:pPr algn="just"/>
            <a:r>
              <a:rPr lang="en-IN" sz="1500" dirty="0">
                <a:latin typeface="Century Gothic" panose="020B0502020202020204" pitchFamily="34" charset="0"/>
              </a:rPr>
              <a:t>Water quality index can be evaluated on the basis of various physical, chemical and bacteriological parameters. Numerous water quality indices have been formulated all over the world which can easily judge out the overall water quality within a particular area promptly and efficiently. </a:t>
            </a:r>
          </a:p>
          <a:p>
            <a:pPr algn="just"/>
            <a:r>
              <a:rPr lang="en-IN" sz="1500" dirty="0">
                <a:latin typeface="Century Gothic" panose="020B0502020202020204" pitchFamily="34" charset="0"/>
              </a:rPr>
              <a:t>US </a:t>
            </a:r>
            <a:r>
              <a:rPr lang="en-IN" sz="1500" dirty="0">
                <a:solidFill>
                  <a:srgbClr val="FF0000"/>
                </a:solidFill>
                <a:latin typeface="Century Gothic" panose="020B0502020202020204" pitchFamily="34" charset="0"/>
              </a:rPr>
              <a:t>National Sanitation Foundation Water Quality Index </a:t>
            </a:r>
            <a:r>
              <a:rPr lang="en-IN" sz="1500" dirty="0">
                <a:latin typeface="Century Gothic" panose="020B0502020202020204" pitchFamily="34" charset="0"/>
              </a:rPr>
              <a:t>(NSFWQI), </a:t>
            </a:r>
            <a:r>
              <a:rPr lang="en-IN" sz="1500" dirty="0">
                <a:solidFill>
                  <a:srgbClr val="FF0000"/>
                </a:solidFill>
                <a:latin typeface="Century Gothic" panose="020B0502020202020204" pitchFamily="34" charset="0"/>
              </a:rPr>
              <a:t>Canadian Council of Ministers of the Environment Water Quality Index (CCMEWQI), British Columbia Water Quality Index (BCWQI), and Oregon Water Quality Index </a:t>
            </a:r>
            <a:r>
              <a:rPr lang="en-IN" sz="1500" dirty="0">
                <a:latin typeface="Century Gothic" panose="020B0502020202020204" pitchFamily="34" charset="0"/>
              </a:rPr>
              <a:t>(OWQI) </a:t>
            </a:r>
          </a:p>
        </p:txBody>
      </p:sp>
    </p:spTree>
    <p:extLst>
      <p:ext uri="{BB962C8B-B14F-4D97-AF65-F5344CB8AC3E}">
        <p14:creationId xmlns:p14="http://schemas.microsoft.com/office/powerpoint/2010/main" val="19245473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041B-0187-465A-9656-57FC4F0B96A7}"/>
              </a:ext>
            </a:extLst>
          </p:cNvPr>
          <p:cNvSpPr>
            <a:spLocks noGrp="1"/>
          </p:cNvSpPr>
          <p:nvPr>
            <p:ph type="title"/>
          </p:nvPr>
        </p:nvSpPr>
        <p:spPr/>
        <p:txBody>
          <a:bodyPr/>
          <a:lstStyle/>
          <a:p>
            <a:r>
              <a:rPr lang="en-IN" dirty="0"/>
              <a:t>WATER QULAITY INDEX</a:t>
            </a:r>
          </a:p>
        </p:txBody>
      </p:sp>
      <p:sp>
        <p:nvSpPr>
          <p:cNvPr id="3" name="Content Placeholder 2">
            <a:extLst>
              <a:ext uri="{FF2B5EF4-FFF2-40B4-BE49-F238E27FC236}">
                <a16:creationId xmlns:a16="http://schemas.microsoft.com/office/drawing/2014/main" id="{7004BD52-16BC-465A-A2D9-4D18E1B62E78}"/>
              </a:ext>
            </a:extLst>
          </p:cNvPr>
          <p:cNvSpPr>
            <a:spLocks noGrp="1"/>
          </p:cNvSpPr>
          <p:nvPr>
            <p:ph idx="1"/>
          </p:nvPr>
        </p:nvSpPr>
        <p:spPr>
          <a:xfrm>
            <a:off x="251520" y="1196752"/>
            <a:ext cx="8712968" cy="5386610"/>
          </a:xfrm>
        </p:spPr>
        <p:txBody>
          <a:bodyPr>
            <a:normAutofit/>
          </a:bodyPr>
          <a:lstStyle/>
          <a:p>
            <a:r>
              <a:rPr lang="en-IN" sz="1800" dirty="0">
                <a:latin typeface="Century Gothic" panose="020B0502020202020204" pitchFamily="34" charset="0"/>
              </a:rPr>
              <a:t>Role of Water Quality Index (WQI)</a:t>
            </a:r>
          </a:p>
          <a:p>
            <a:r>
              <a:rPr lang="en-IN" sz="1800" dirty="0">
                <a:latin typeface="Century Gothic" panose="020B0502020202020204" pitchFamily="34" charset="0"/>
              </a:rPr>
              <a:t>WQI numerically summarizes the information from multiple water quality parameters into a single value.</a:t>
            </a:r>
          </a:p>
          <a:p>
            <a:r>
              <a:rPr lang="en-IN" sz="1800" dirty="0">
                <a:latin typeface="Century Gothic" panose="020B0502020202020204" pitchFamily="34" charset="0"/>
              </a:rPr>
              <a:t>The single value can be used to compare data from several sites and also used to analyse the trends over a single site.</a:t>
            </a:r>
          </a:p>
          <a:p>
            <a:r>
              <a:rPr lang="en-IN" sz="1800" dirty="0">
                <a:solidFill>
                  <a:srgbClr val="C00000"/>
                </a:solidFill>
                <a:latin typeface="Century Gothic" panose="020B0502020202020204" pitchFamily="34" charset="0"/>
              </a:rPr>
              <a:t>Water quality Interpretation:</a:t>
            </a:r>
          </a:p>
          <a:p>
            <a:endParaRPr lang="en-IN" sz="1800" dirty="0">
              <a:latin typeface="Century Gothic" panose="020B0502020202020204" pitchFamily="34" charset="0"/>
            </a:endParaRPr>
          </a:p>
          <a:p>
            <a:endParaRPr lang="en-IN" sz="1800" dirty="0">
              <a:latin typeface="Century Gothic" panose="020B0502020202020204" pitchFamily="34" charset="0"/>
            </a:endParaRPr>
          </a:p>
        </p:txBody>
      </p:sp>
      <p:pic>
        <p:nvPicPr>
          <p:cNvPr id="1026" name="Picture 2" descr="PPT - Water Quality Index PowerPoint Presentation, free download -  ID:3272449">
            <a:extLst>
              <a:ext uri="{FF2B5EF4-FFF2-40B4-BE49-F238E27FC236}">
                <a16:creationId xmlns:a16="http://schemas.microsoft.com/office/drawing/2014/main" id="{2F573225-76E1-4524-A3AA-908891BAE4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812" t="26901" r="4713" b="4005"/>
          <a:stretch/>
        </p:blipFill>
        <p:spPr bwMode="auto">
          <a:xfrm>
            <a:off x="3830790" y="3588248"/>
            <a:ext cx="4824536" cy="2995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24842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041B-0187-465A-9656-57FC4F0B96A7}"/>
              </a:ext>
            </a:extLst>
          </p:cNvPr>
          <p:cNvSpPr>
            <a:spLocks noGrp="1"/>
          </p:cNvSpPr>
          <p:nvPr>
            <p:ph type="title"/>
          </p:nvPr>
        </p:nvSpPr>
        <p:spPr>
          <a:xfrm>
            <a:off x="457200" y="-30654"/>
            <a:ext cx="8229600" cy="1143000"/>
          </a:xfrm>
        </p:spPr>
        <p:txBody>
          <a:bodyPr>
            <a:normAutofit/>
          </a:bodyPr>
          <a:lstStyle/>
          <a:p>
            <a:r>
              <a:rPr lang="en-IN" sz="3200" dirty="0"/>
              <a:t>BASIC PROCEDURES FOR WQI DEVELOPMENT</a:t>
            </a:r>
          </a:p>
        </p:txBody>
      </p:sp>
      <p:sp>
        <p:nvSpPr>
          <p:cNvPr id="3" name="Content Placeholder 2">
            <a:extLst>
              <a:ext uri="{FF2B5EF4-FFF2-40B4-BE49-F238E27FC236}">
                <a16:creationId xmlns:a16="http://schemas.microsoft.com/office/drawing/2014/main" id="{7004BD52-16BC-465A-A2D9-4D18E1B62E78}"/>
              </a:ext>
            </a:extLst>
          </p:cNvPr>
          <p:cNvSpPr>
            <a:spLocks noGrp="1"/>
          </p:cNvSpPr>
          <p:nvPr>
            <p:ph idx="1"/>
          </p:nvPr>
        </p:nvSpPr>
        <p:spPr>
          <a:xfrm>
            <a:off x="251520" y="1196752"/>
            <a:ext cx="8712968" cy="5386610"/>
          </a:xfrm>
        </p:spPr>
        <p:txBody>
          <a:bodyPr>
            <a:normAutofit/>
          </a:bodyPr>
          <a:lstStyle/>
          <a:p>
            <a:pPr algn="just"/>
            <a:r>
              <a:rPr lang="en-IN" sz="1800" dirty="0">
                <a:solidFill>
                  <a:srgbClr val="002060"/>
                </a:solidFill>
                <a:latin typeface="Century Gothic" panose="020B0502020202020204" pitchFamily="34" charset="0"/>
              </a:rPr>
              <a:t>1. Variable selection</a:t>
            </a:r>
          </a:p>
          <a:p>
            <a:pPr algn="just"/>
            <a:r>
              <a:rPr lang="en-IN" sz="1800" dirty="0">
                <a:solidFill>
                  <a:srgbClr val="002060"/>
                </a:solidFill>
                <a:latin typeface="Century Gothic" panose="020B0502020202020204" pitchFamily="34" charset="0"/>
              </a:rPr>
              <a:t>2. Variables transformation with the use of statistical techniques. Thus brings all the parameters into same scale and units.</a:t>
            </a:r>
          </a:p>
          <a:p>
            <a:pPr algn="just"/>
            <a:r>
              <a:rPr lang="en-IN" sz="1800" dirty="0">
                <a:solidFill>
                  <a:srgbClr val="002060"/>
                </a:solidFill>
                <a:latin typeface="Century Gothic" panose="020B0502020202020204" pitchFamily="34" charset="0"/>
              </a:rPr>
              <a:t>3. Assigning weights. In general experts opinion is considered for assigning the weights.</a:t>
            </a:r>
          </a:p>
          <a:p>
            <a:r>
              <a:rPr lang="en-IN" sz="1800" dirty="0">
                <a:solidFill>
                  <a:srgbClr val="002060"/>
                </a:solidFill>
                <a:latin typeface="Century Gothic" panose="020B0502020202020204" pitchFamily="34" charset="0"/>
              </a:rPr>
              <a:t>4. Generate cumulative index </a:t>
            </a:r>
          </a:p>
          <a:p>
            <a:r>
              <a:rPr lang="en-IN" sz="1800" dirty="0">
                <a:solidFill>
                  <a:srgbClr val="002060"/>
                </a:solidFill>
                <a:latin typeface="Century Gothic" panose="020B0502020202020204" pitchFamily="34" charset="0"/>
              </a:rPr>
              <a:t>5. Assessment and water quality classification</a:t>
            </a:r>
          </a:p>
          <a:p>
            <a:endParaRPr lang="en-IN" sz="1800" dirty="0">
              <a:latin typeface="Century Gothic" panose="020B0502020202020204" pitchFamily="34" charset="0"/>
            </a:endParaRPr>
          </a:p>
        </p:txBody>
      </p:sp>
    </p:spTree>
    <p:extLst>
      <p:ext uri="{BB962C8B-B14F-4D97-AF65-F5344CB8AC3E}">
        <p14:creationId xmlns:p14="http://schemas.microsoft.com/office/powerpoint/2010/main" val="48992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60BB0-D374-4D98-979E-C4AED109CD40}"/>
              </a:ext>
            </a:extLst>
          </p:cNvPr>
          <p:cNvSpPr>
            <a:spLocks noGrp="1"/>
          </p:cNvSpPr>
          <p:nvPr>
            <p:ph type="title"/>
          </p:nvPr>
        </p:nvSpPr>
        <p:spPr>
          <a:xfrm>
            <a:off x="457200" y="0"/>
            <a:ext cx="8229600" cy="1143000"/>
          </a:xfrm>
        </p:spPr>
        <p:txBody>
          <a:bodyPr>
            <a:normAutofit fontScale="90000"/>
          </a:bodyPr>
          <a:lstStyle/>
          <a:p>
            <a:r>
              <a:rPr lang="en-IN" dirty="0"/>
              <a:t>POWER OF STATE POLLUTION CONTROL BOARD</a:t>
            </a:r>
          </a:p>
        </p:txBody>
      </p:sp>
      <p:sp>
        <p:nvSpPr>
          <p:cNvPr id="3" name="Content Placeholder 2">
            <a:extLst>
              <a:ext uri="{FF2B5EF4-FFF2-40B4-BE49-F238E27FC236}">
                <a16:creationId xmlns:a16="http://schemas.microsoft.com/office/drawing/2014/main" id="{98D67DD1-C05A-41C1-A2B5-2C86ABCB3A3D}"/>
              </a:ext>
            </a:extLst>
          </p:cNvPr>
          <p:cNvSpPr>
            <a:spLocks noGrp="1"/>
          </p:cNvSpPr>
          <p:nvPr>
            <p:ph idx="1"/>
          </p:nvPr>
        </p:nvSpPr>
        <p:spPr>
          <a:xfrm>
            <a:off x="323528" y="1268760"/>
            <a:ext cx="8640960" cy="5314602"/>
          </a:xfrm>
        </p:spPr>
        <p:txBody>
          <a:bodyPr>
            <a:normAutofit lnSpcReduction="10000"/>
          </a:bodyPr>
          <a:lstStyle/>
          <a:p>
            <a:pPr algn="just"/>
            <a:r>
              <a:rPr lang="en-IN" sz="1700" dirty="0">
                <a:latin typeface="Century Gothic" panose="020B0502020202020204" pitchFamily="34" charset="0"/>
              </a:rPr>
              <a:t>The SPCB has the following powers conferred on it by the Water (Prevention and Control of Pollution) Act, 1974:</a:t>
            </a:r>
          </a:p>
          <a:p>
            <a:pPr algn="just"/>
            <a:r>
              <a:rPr lang="en-IN" sz="1700" dirty="0">
                <a:latin typeface="Century Gothic" panose="020B0502020202020204" pitchFamily="34" charset="0"/>
              </a:rPr>
              <a:t>Power to obtain information (section 20)</a:t>
            </a:r>
          </a:p>
          <a:p>
            <a:pPr algn="just"/>
            <a:r>
              <a:rPr lang="en-IN" sz="1700" dirty="0">
                <a:latin typeface="Century Gothic" panose="020B0502020202020204" pitchFamily="34" charset="0"/>
              </a:rPr>
              <a:t>Power to take samples of effluents for analysis (section 21)</a:t>
            </a:r>
          </a:p>
          <a:p>
            <a:pPr algn="just"/>
            <a:r>
              <a:rPr lang="en-IN" sz="1700" dirty="0">
                <a:latin typeface="Century Gothic" panose="020B0502020202020204" pitchFamily="34" charset="0"/>
              </a:rPr>
              <a:t>Power of any entry and inspection</a:t>
            </a:r>
          </a:p>
          <a:p>
            <a:pPr algn="just"/>
            <a:r>
              <a:rPr lang="en-IN" sz="1700" dirty="0">
                <a:latin typeface="Century Gothic" panose="020B0502020202020204" pitchFamily="34" charset="0"/>
              </a:rPr>
              <a:t>Power to impose restrictions on new outlets and new discharges</a:t>
            </a:r>
          </a:p>
          <a:p>
            <a:pPr algn="just"/>
            <a:r>
              <a:rPr lang="en-IN" sz="1700" dirty="0">
                <a:latin typeface="Century Gothic" panose="020B0502020202020204" pitchFamily="34" charset="0"/>
              </a:rPr>
              <a:t>Power to refuse or withdraw consent for the establishment of any industry, etc ( section 27)</a:t>
            </a:r>
          </a:p>
          <a:p>
            <a:pPr algn="just"/>
            <a:r>
              <a:rPr lang="en-IN" sz="1700" dirty="0">
                <a:latin typeface="Century Gothic" panose="020B0502020202020204" pitchFamily="34" charset="0"/>
              </a:rPr>
              <a:t>Power to carry out emergency operations in case of pollution of stream or well (section 32)</a:t>
            </a:r>
          </a:p>
          <a:p>
            <a:pPr algn="just"/>
            <a:r>
              <a:rPr lang="en-IN" sz="1700" dirty="0">
                <a:latin typeface="Century Gothic" panose="020B0502020202020204" pitchFamily="34" charset="0"/>
              </a:rPr>
              <a:t>Power to make applications to the courts for restraining apprehend pollution of water in streams or wells.</a:t>
            </a:r>
          </a:p>
          <a:p>
            <a:pPr algn="just"/>
            <a:r>
              <a:rPr lang="en-IN" sz="1700" dirty="0">
                <a:latin typeface="Century Gothic" panose="020B0502020202020204" pitchFamily="34" charset="0"/>
              </a:rPr>
              <a:t>Power to give directions</a:t>
            </a:r>
          </a:p>
          <a:p>
            <a:pPr algn="just"/>
            <a:endParaRPr lang="en-IN" sz="1700" dirty="0">
              <a:latin typeface="Century Gothic" panose="020B0502020202020204" pitchFamily="34" charset="0"/>
            </a:endParaRPr>
          </a:p>
        </p:txBody>
      </p:sp>
    </p:spTree>
    <p:extLst>
      <p:ext uri="{BB962C8B-B14F-4D97-AF65-F5344CB8AC3E}">
        <p14:creationId xmlns:p14="http://schemas.microsoft.com/office/powerpoint/2010/main" val="40651647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81AC1-437B-45B7-9627-D937888840D5}"/>
              </a:ext>
            </a:extLst>
          </p:cNvPr>
          <p:cNvSpPr>
            <a:spLocks noGrp="1"/>
          </p:cNvSpPr>
          <p:nvPr>
            <p:ph type="title"/>
          </p:nvPr>
        </p:nvSpPr>
        <p:spPr/>
        <p:txBody>
          <a:bodyPr/>
          <a:lstStyle/>
          <a:p>
            <a:r>
              <a:rPr lang="en-IN" dirty="0"/>
              <a:t>TYPES OF WATER QUALITY INDEX</a:t>
            </a:r>
          </a:p>
        </p:txBody>
      </p:sp>
      <p:sp>
        <p:nvSpPr>
          <p:cNvPr id="3" name="Content Placeholder 2">
            <a:extLst>
              <a:ext uri="{FF2B5EF4-FFF2-40B4-BE49-F238E27FC236}">
                <a16:creationId xmlns:a16="http://schemas.microsoft.com/office/drawing/2014/main" id="{C3AB01EF-6444-468F-A8E0-EC467C00829F}"/>
              </a:ext>
            </a:extLst>
          </p:cNvPr>
          <p:cNvSpPr>
            <a:spLocks noGrp="1"/>
          </p:cNvSpPr>
          <p:nvPr>
            <p:ph idx="1"/>
          </p:nvPr>
        </p:nvSpPr>
        <p:spPr>
          <a:xfrm>
            <a:off x="251520" y="1196752"/>
            <a:ext cx="8712968" cy="5386610"/>
          </a:xfrm>
        </p:spPr>
        <p:txBody>
          <a:bodyPr>
            <a:normAutofit/>
          </a:bodyPr>
          <a:lstStyle/>
          <a:p>
            <a:r>
              <a:rPr lang="en-IN" sz="1400" dirty="0">
                <a:latin typeface="Century Gothic" panose="020B0502020202020204" pitchFamily="34" charset="0"/>
              </a:rPr>
              <a:t>1. National Sanitation Foundation Water Quality Index (NSFWQI) : </a:t>
            </a:r>
          </a:p>
          <a:p>
            <a:r>
              <a:rPr lang="en-IN" sz="1400" dirty="0">
                <a:latin typeface="Century Gothic" panose="020B0502020202020204" pitchFamily="34" charset="0"/>
              </a:rPr>
              <a:t>2. Oregon Water Quality Index ( OWQI):</a:t>
            </a:r>
          </a:p>
          <a:p>
            <a:r>
              <a:rPr lang="en-IN" sz="1400" dirty="0">
                <a:latin typeface="Century Gothic" panose="020B0502020202020204" pitchFamily="34" charset="0"/>
              </a:rPr>
              <a:t>3. British Columbia Water Quality Index (BCWQI)</a:t>
            </a:r>
          </a:p>
          <a:p>
            <a:r>
              <a:rPr lang="en-IN" sz="1400" dirty="0">
                <a:latin typeface="Century Gothic" panose="020B0502020202020204" pitchFamily="34" charset="0"/>
              </a:rPr>
              <a:t>4. Canadian Council of Ministers of the Environment (CCME) Water quality Index</a:t>
            </a:r>
          </a:p>
          <a:p>
            <a:r>
              <a:rPr lang="en-IN" sz="1400" dirty="0">
                <a:latin typeface="Century Gothic" panose="020B0502020202020204" pitchFamily="34" charset="0"/>
              </a:rPr>
              <a:t>5. Recreational Water Quality Index</a:t>
            </a:r>
          </a:p>
          <a:p>
            <a:r>
              <a:rPr lang="en-IN" sz="1400" dirty="0">
                <a:latin typeface="Century Gothic" panose="020B0502020202020204" pitchFamily="34" charset="0"/>
              </a:rPr>
              <a:t>6. Water Quality Index</a:t>
            </a:r>
          </a:p>
        </p:txBody>
      </p:sp>
    </p:spTree>
    <p:extLst>
      <p:ext uri="{BB962C8B-B14F-4D97-AF65-F5344CB8AC3E}">
        <p14:creationId xmlns:p14="http://schemas.microsoft.com/office/powerpoint/2010/main" val="8419736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81AC1-437B-45B7-9627-D937888840D5}"/>
              </a:ext>
            </a:extLst>
          </p:cNvPr>
          <p:cNvSpPr>
            <a:spLocks noGrp="1"/>
          </p:cNvSpPr>
          <p:nvPr>
            <p:ph type="title"/>
          </p:nvPr>
        </p:nvSpPr>
        <p:spPr/>
        <p:txBody>
          <a:bodyPr/>
          <a:lstStyle/>
          <a:p>
            <a:r>
              <a:rPr lang="en-IN" dirty="0"/>
              <a:t>TYPES OF WATER QUALITY INDEX</a:t>
            </a:r>
          </a:p>
        </p:txBody>
      </p:sp>
      <p:sp>
        <p:nvSpPr>
          <p:cNvPr id="3" name="Content Placeholder 2">
            <a:extLst>
              <a:ext uri="{FF2B5EF4-FFF2-40B4-BE49-F238E27FC236}">
                <a16:creationId xmlns:a16="http://schemas.microsoft.com/office/drawing/2014/main" id="{C3AB01EF-6444-468F-A8E0-EC467C00829F}"/>
              </a:ext>
            </a:extLst>
          </p:cNvPr>
          <p:cNvSpPr>
            <a:spLocks noGrp="1"/>
          </p:cNvSpPr>
          <p:nvPr>
            <p:ph idx="1"/>
          </p:nvPr>
        </p:nvSpPr>
        <p:spPr>
          <a:xfrm>
            <a:off x="251520" y="1196752"/>
            <a:ext cx="8712968" cy="5386610"/>
          </a:xfrm>
        </p:spPr>
        <p:txBody>
          <a:bodyPr>
            <a:normAutofit/>
          </a:bodyPr>
          <a:lstStyle/>
          <a:p>
            <a:r>
              <a:rPr lang="en-IN" sz="1600" dirty="0">
                <a:solidFill>
                  <a:srgbClr val="C00000"/>
                </a:solidFill>
                <a:latin typeface="Century Gothic" panose="020B0502020202020204" pitchFamily="34" charset="0"/>
              </a:rPr>
              <a:t>1. National Sanitation Foundation Water Quality Index (NSFWQI) : </a:t>
            </a:r>
          </a:p>
          <a:p>
            <a:pPr algn="just"/>
            <a:r>
              <a:rPr lang="en-IN" sz="1600" dirty="0">
                <a:latin typeface="Century Gothic" panose="020B0502020202020204" pitchFamily="34" charset="0"/>
              </a:rPr>
              <a:t>Brown et al. developed a water quality index paying great rigor in selecting parameters, developing a common scale, and assigning weights for which elaborate Delphic exercises were performed. This effort was supported by the National Sanitation Foundation (NSF) and that is why also referred as NSFWQI.</a:t>
            </a:r>
          </a:p>
          <a:p>
            <a:pPr algn="just"/>
            <a:endParaRPr lang="en-IN" sz="1600" dirty="0">
              <a:latin typeface="Century Gothic" panose="020B0502020202020204" pitchFamily="34" charset="0"/>
            </a:endParaRPr>
          </a:p>
        </p:txBody>
      </p:sp>
      <p:pic>
        <p:nvPicPr>
          <p:cNvPr id="7" name="Picture 6">
            <a:extLst>
              <a:ext uri="{FF2B5EF4-FFF2-40B4-BE49-F238E27FC236}">
                <a16:creationId xmlns:a16="http://schemas.microsoft.com/office/drawing/2014/main" id="{B93C493D-24C9-4795-8DDE-CDE6AFE425E4}"/>
              </a:ext>
            </a:extLst>
          </p:cNvPr>
          <p:cNvPicPr>
            <a:picLocks noChangeAspect="1"/>
          </p:cNvPicPr>
          <p:nvPr/>
        </p:nvPicPr>
        <p:blipFill rotWithShape="1">
          <a:blip r:embed="rId2"/>
          <a:srcRect l="2068"/>
          <a:stretch/>
        </p:blipFill>
        <p:spPr>
          <a:xfrm>
            <a:off x="316628" y="3573016"/>
            <a:ext cx="8827372" cy="1143000"/>
          </a:xfrm>
          <a:prstGeom prst="rect">
            <a:avLst/>
          </a:prstGeom>
        </p:spPr>
      </p:pic>
    </p:spTree>
    <p:extLst>
      <p:ext uri="{BB962C8B-B14F-4D97-AF65-F5344CB8AC3E}">
        <p14:creationId xmlns:p14="http://schemas.microsoft.com/office/powerpoint/2010/main" val="35702750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EF66DA-FC8A-4309-B223-E1C1EA5A0EDF}"/>
              </a:ext>
            </a:extLst>
          </p:cNvPr>
          <p:cNvSpPr>
            <a:spLocks noGrp="1"/>
          </p:cNvSpPr>
          <p:nvPr>
            <p:ph idx="1"/>
          </p:nvPr>
        </p:nvSpPr>
        <p:spPr>
          <a:xfrm>
            <a:off x="251520" y="1268760"/>
            <a:ext cx="8784976" cy="5314602"/>
          </a:xfrm>
        </p:spPr>
        <p:txBody>
          <a:bodyPr>
            <a:noAutofit/>
          </a:bodyPr>
          <a:lstStyle/>
          <a:p>
            <a:r>
              <a:rPr lang="en-IN" sz="1600" dirty="0">
                <a:solidFill>
                  <a:srgbClr val="C00000"/>
                </a:solidFill>
                <a:latin typeface="Century Gothic" panose="020B0502020202020204" pitchFamily="34" charset="0"/>
              </a:rPr>
              <a:t>Oregon Water Quality Index (OWQI):</a:t>
            </a:r>
          </a:p>
          <a:p>
            <a:pPr algn="just">
              <a:lnSpc>
                <a:spcPct val="200000"/>
              </a:lnSpc>
            </a:pPr>
            <a:r>
              <a:rPr lang="en-IN" sz="1600" dirty="0">
                <a:latin typeface="Century Gothic" panose="020B0502020202020204" pitchFamily="34" charset="0"/>
              </a:rPr>
              <a:t>OWQI expresses water quality by integrating measurements of eight water quality variables. The Oregon Water Quality Index, developed by the Oregon Department of Environmental Quality (ODEQ) in the late 1970s and updated several times since then is another frequently used WQI in public domain. OWQI was updated in 1995 by refining the original sub-</a:t>
            </a:r>
            <a:r>
              <a:rPr lang="en-IN" sz="1600" dirty="0" err="1">
                <a:latin typeface="Century Gothic" panose="020B0502020202020204" pitchFamily="34" charset="0"/>
              </a:rPr>
              <a:t>indice</a:t>
            </a:r>
            <a:r>
              <a:rPr lang="en-IN" sz="1600" dirty="0">
                <a:latin typeface="Century Gothic" panose="020B0502020202020204" pitchFamily="34" charset="0"/>
              </a:rPr>
              <a:t>, adding temperature and total phosphorus sub-</a:t>
            </a:r>
            <a:r>
              <a:rPr lang="en-IN" sz="1600" dirty="0" err="1">
                <a:latin typeface="Century Gothic" panose="020B0502020202020204" pitchFamily="34" charset="0"/>
              </a:rPr>
              <a:t>indice</a:t>
            </a:r>
            <a:r>
              <a:rPr lang="en-IN" sz="1600" dirty="0">
                <a:latin typeface="Century Gothic" panose="020B0502020202020204" pitchFamily="34" charset="0"/>
              </a:rPr>
              <a:t>, and improving the aggregation calculation.</a:t>
            </a:r>
          </a:p>
          <a:p>
            <a:pPr algn="just"/>
            <a:endParaRPr lang="en-IN" sz="1600" dirty="0">
              <a:latin typeface="Century Gothic" panose="020B0502020202020204" pitchFamily="34" charset="0"/>
            </a:endParaRPr>
          </a:p>
          <a:p>
            <a:pPr algn="just"/>
            <a:endParaRPr lang="en-IN" sz="1600" dirty="0">
              <a:latin typeface="Century Gothic" panose="020B0502020202020204" pitchFamily="34" charset="0"/>
            </a:endParaRPr>
          </a:p>
          <a:p>
            <a:pPr algn="just"/>
            <a:r>
              <a:rPr lang="en-IN" sz="1600" dirty="0">
                <a:latin typeface="Century Gothic" panose="020B0502020202020204" pitchFamily="34" charset="0"/>
              </a:rPr>
              <a:t>Where, </a:t>
            </a:r>
            <a:r>
              <a:rPr lang="en-IN" sz="1600" dirty="0" err="1">
                <a:latin typeface="Century Gothic" panose="020B0502020202020204" pitchFamily="34" charset="0"/>
              </a:rPr>
              <a:t>SIi</a:t>
            </a:r>
            <a:r>
              <a:rPr lang="en-IN" sz="1600" dirty="0">
                <a:latin typeface="Century Gothic" panose="020B0502020202020204" pitchFamily="34" charset="0"/>
              </a:rPr>
              <a:t>= Sub-index of each parameters, Wi= Weighting factor, n= Number of sub-indices. </a:t>
            </a:r>
          </a:p>
        </p:txBody>
      </p:sp>
      <p:sp>
        <p:nvSpPr>
          <p:cNvPr id="4" name="Title 1">
            <a:extLst>
              <a:ext uri="{FF2B5EF4-FFF2-40B4-BE49-F238E27FC236}">
                <a16:creationId xmlns:a16="http://schemas.microsoft.com/office/drawing/2014/main" id="{AC20E64E-F30C-48A9-AB41-DD1043545185}"/>
              </a:ext>
            </a:extLst>
          </p:cNvPr>
          <p:cNvSpPr>
            <a:spLocks noGrp="1"/>
          </p:cNvSpPr>
          <p:nvPr>
            <p:ph type="title"/>
          </p:nvPr>
        </p:nvSpPr>
        <p:spPr>
          <a:xfrm>
            <a:off x="457200" y="274638"/>
            <a:ext cx="8229600" cy="1143000"/>
          </a:xfrm>
        </p:spPr>
        <p:txBody>
          <a:bodyPr/>
          <a:lstStyle/>
          <a:p>
            <a:r>
              <a:rPr lang="en-IN" dirty="0"/>
              <a:t>TYPES OF WATER QUALITY INDEX</a:t>
            </a:r>
          </a:p>
        </p:txBody>
      </p:sp>
      <p:pic>
        <p:nvPicPr>
          <p:cNvPr id="6" name="Picture 5">
            <a:extLst>
              <a:ext uri="{FF2B5EF4-FFF2-40B4-BE49-F238E27FC236}">
                <a16:creationId xmlns:a16="http://schemas.microsoft.com/office/drawing/2014/main" id="{D8BCA8B4-86BD-4FD4-8819-6842EED4F9A2}"/>
              </a:ext>
            </a:extLst>
          </p:cNvPr>
          <p:cNvPicPr>
            <a:picLocks noChangeAspect="1"/>
          </p:cNvPicPr>
          <p:nvPr/>
        </p:nvPicPr>
        <p:blipFill>
          <a:blip r:embed="rId2"/>
          <a:stretch>
            <a:fillRect/>
          </a:stretch>
        </p:blipFill>
        <p:spPr>
          <a:xfrm>
            <a:off x="3419872" y="4850032"/>
            <a:ext cx="1872208" cy="611067"/>
          </a:xfrm>
          <a:prstGeom prst="rect">
            <a:avLst/>
          </a:prstGeom>
        </p:spPr>
      </p:pic>
    </p:spTree>
    <p:extLst>
      <p:ext uri="{BB962C8B-B14F-4D97-AF65-F5344CB8AC3E}">
        <p14:creationId xmlns:p14="http://schemas.microsoft.com/office/powerpoint/2010/main" val="25113197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1C43E4-4462-41AF-BFC1-FC35E0C187E8}"/>
              </a:ext>
            </a:extLst>
          </p:cNvPr>
          <p:cNvSpPr>
            <a:spLocks noGrp="1"/>
          </p:cNvSpPr>
          <p:nvPr>
            <p:ph idx="1"/>
          </p:nvPr>
        </p:nvSpPr>
        <p:spPr>
          <a:xfrm>
            <a:off x="107504" y="1268760"/>
            <a:ext cx="9036496" cy="4857403"/>
          </a:xfrm>
        </p:spPr>
        <p:txBody>
          <a:bodyPr>
            <a:noAutofit/>
          </a:bodyPr>
          <a:lstStyle/>
          <a:p>
            <a:r>
              <a:rPr lang="en-IN" sz="1400" dirty="0">
                <a:solidFill>
                  <a:srgbClr val="C00000"/>
                </a:solidFill>
                <a:latin typeface="Century Gothic" panose="020B0502020202020204" pitchFamily="34" charset="0"/>
              </a:rPr>
              <a:t>British Columbia Water Quality Index:</a:t>
            </a:r>
          </a:p>
          <a:p>
            <a:pPr algn="just"/>
            <a:r>
              <a:rPr lang="en-IN" sz="1400" dirty="0">
                <a:latin typeface="Century Gothic" panose="020B0502020202020204" pitchFamily="34" charset="0"/>
              </a:rPr>
              <a:t>British Columbia water quality index was developed by the Canadian Ministry of Environment in 1995 as increasing index to evaluate water quality. This index is similar to Canadian Council of Ministers of the Environment Water Quality Index (CCMEWQI) where water quality parameters are measured and their violation is determined by comparison with a predefined limit (discussed in section vi below). It provides possibility to make a classification on the basis of all existing measurement parameters. </a:t>
            </a:r>
          </a:p>
          <a:p>
            <a:pPr algn="just"/>
            <a:endParaRPr lang="en-IN" sz="1400" dirty="0">
              <a:latin typeface="Century Gothic" panose="020B0502020202020204" pitchFamily="34" charset="0"/>
            </a:endParaRPr>
          </a:p>
          <a:p>
            <a:pPr algn="just"/>
            <a:endParaRPr lang="en-IN" sz="1400" dirty="0">
              <a:latin typeface="Century Gothic" panose="020B0502020202020204" pitchFamily="34" charset="0"/>
            </a:endParaRPr>
          </a:p>
          <a:p>
            <a:pPr algn="just"/>
            <a:endParaRPr lang="en-IN" sz="1400" dirty="0">
              <a:latin typeface="Century Gothic" panose="020B0502020202020204" pitchFamily="34" charset="0"/>
            </a:endParaRPr>
          </a:p>
          <a:p>
            <a:pPr algn="just"/>
            <a:endParaRPr lang="en-IN" sz="1400" dirty="0">
              <a:latin typeface="Century Gothic" panose="020B0502020202020204" pitchFamily="34" charset="0"/>
            </a:endParaRPr>
          </a:p>
          <a:p>
            <a:pPr algn="just"/>
            <a:r>
              <a:rPr lang="en-IN" sz="1400" dirty="0">
                <a:latin typeface="Century Gothic" panose="020B0502020202020204" pitchFamily="34" charset="0"/>
              </a:rPr>
              <a:t>The number 1.453 was selected to give assurance to the scale index number from zero to 100.It is important to note that repeated samplings and increasing stations increase the accuracy of British Columbia index. </a:t>
            </a:r>
          </a:p>
        </p:txBody>
      </p:sp>
      <p:sp>
        <p:nvSpPr>
          <p:cNvPr id="4" name="Title 1">
            <a:extLst>
              <a:ext uri="{FF2B5EF4-FFF2-40B4-BE49-F238E27FC236}">
                <a16:creationId xmlns:a16="http://schemas.microsoft.com/office/drawing/2014/main" id="{F8632163-C5DD-44E8-B125-23CB8C071DB3}"/>
              </a:ext>
            </a:extLst>
          </p:cNvPr>
          <p:cNvSpPr>
            <a:spLocks noGrp="1"/>
          </p:cNvSpPr>
          <p:nvPr>
            <p:ph type="title"/>
          </p:nvPr>
        </p:nvSpPr>
        <p:spPr>
          <a:xfrm>
            <a:off x="457200" y="274638"/>
            <a:ext cx="8229600" cy="1143000"/>
          </a:xfrm>
        </p:spPr>
        <p:txBody>
          <a:bodyPr/>
          <a:lstStyle/>
          <a:p>
            <a:r>
              <a:rPr lang="en-IN" dirty="0"/>
              <a:t>TYPES OF WATER QUALITY INDEX</a:t>
            </a:r>
          </a:p>
        </p:txBody>
      </p:sp>
      <p:pic>
        <p:nvPicPr>
          <p:cNvPr id="6" name="Picture 5">
            <a:extLst>
              <a:ext uri="{FF2B5EF4-FFF2-40B4-BE49-F238E27FC236}">
                <a16:creationId xmlns:a16="http://schemas.microsoft.com/office/drawing/2014/main" id="{2383B703-BCF6-46E5-9FE4-DB66D94F1A93}"/>
              </a:ext>
            </a:extLst>
          </p:cNvPr>
          <p:cNvPicPr>
            <a:picLocks noChangeAspect="1"/>
          </p:cNvPicPr>
          <p:nvPr/>
        </p:nvPicPr>
        <p:blipFill>
          <a:blip r:embed="rId2"/>
          <a:stretch>
            <a:fillRect/>
          </a:stretch>
        </p:blipFill>
        <p:spPr>
          <a:xfrm>
            <a:off x="2195736" y="3789040"/>
            <a:ext cx="3923525" cy="708872"/>
          </a:xfrm>
          <a:prstGeom prst="rect">
            <a:avLst/>
          </a:prstGeom>
        </p:spPr>
      </p:pic>
    </p:spTree>
    <p:extLst>
      <p:ext uri="{BB962C8B-B14F-4D97-AF65-F5344CB8AC3E}">
        <p14:creationId xmlns:p14="http://schemas.microsoft.com/office/powerpoint/2010/main" val="11039635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28B7A-4823-4138-9635-7F04A74EAF9A}"/>
              </a:ext>
            </a:extLst>
          </p:cNvPr>
          <p:cNvSpPr>
            <a:spLocks noGrp="1"/>
          </p:cNvSpPr>
          <p:nvPr>
            <p:ph idx="1"/>
          </p:nvPr>
        </p:nvSpPr>
        <p:spPr>
          <a:xfrm>
            <a:off x="323528" y="1340768"/>
            <a:ext cx="8496944" cy="5242594"/>
          </a:xfrm>
        </p:spPr>
        <p:txBody>
          <a:bodyPr>
            <a:normAutofit/>
          </a:bodyPr>
          <a:lstStyle/>
          <a:p>
            <a:pPr algn="just">
              <a:lnSpc>
                <a:spcPct val="200000"/>
              </a:lnSpc>
            </a:pPr>
            <a:r>
              <a:rPr lang="en-IN" sz="1400" dirty="0">
                <a:latin typeface="Century Gothic" panose="020B0502020202020204" pitchFamily="34" charset="0"/>
              </a:rPr>
              <a:t>Canadian Council of Ministers of Environment Water Quality Index (CCMEWQI):</a:t>
            </a:r>
          </a:p>
          <a:p>
            <a:pPr algn="just">
              <a:lnSpc>
                <a:spcPct val="200000"/>
              </a:lnSpc>
            </a:pPr>
            <a:r>
              <a:rPr lang="en-IN" sz="1400" dirty="0">
                <a:latin typeface="Century Gothic" panose="020B0502020202020204" pitchFamily="34" charset="0"/>
              </a:rPr>
              <a:t>The Canadian Council of Ministers of the Environment(CCME) has developed a Water Quality Index (WQI) to simplify the reporting of complex and technical water quality data.</a:t>
            </a:r>
          </a:p>
          <a:p>
            <a:pPr algn="just">
              <a:lnSpc>
                <a:spcPct val="200000"/>
              </a:lnSpc>
            </a:pPr>
            <a:r>
              <a:rPr lang="en-IN" sz="1400" dirty="0">
                <a:latin typeface="Century Gothic" panose="020B0502020202020204" pitchFamily="34" charset="0"/>
              </a:rPr>
              <a:t>The CCME WQI is a science-based communication tool that tests multi-variable water quality data against specified water quality benchmarks determined by the user. </a:t>
            </a:r>
          </a:p>
          <a:p>
            <a:pPr algn="just">
              <a:lnSpc>
                <a:spcPct val="200000"/>
              </a:lnSpc>
            </a:pPr>
            <a:endParaRPr lang="en-IN" sz="1400" dirty="0">
              <a:latin typeface="Century Gothic" panose="020B0502020202020204" pitchFamily="34" charset="0"/>
            </a:endParaRPr>
          </a:p>
          <a:p>
            <a:pPr algn="just"/>
            <a:endParaRPr lang="en-IN" sz="1400" dirty="0">
              <a:latin typeface="Century Gothic" panose="020B0502020202020204" pitchFamily="34" charset="0"/>
            </a:endParaRPr>
          </a:p>
          <a:p>
            <a:endParaRPr lang="en-IN" sz="1400" dirty="0">
              <a:latin typeface="Century Gothic" panose="020B0502020202020204" pitchFamily="34" charset="0"/>
            </a:endParaRPr>
          </a:p>
        </p:txBody>
      </p:sp>
      <p:sp>
        <p:nvSpPr>
          <p:cNvPr id="4" name="Title 1">
            <a:extLst>
              <a:ext uri="{FF2B5EF4-FFF2-40B4-BE49-F238E27FC236}">
                <a16:creationId xmlns:a16="http://schemas.microsoft.com/office/drawing/2014/main" id="{610A5280-27F7-420F-B223-CB15FB631E4E}"/>
              </a:ext>
            </a:extLst>
          </p:cNvPr>
          <p:cNvSpPr>
            <a:spLocks noGrp="1"/>
          </p:cNvSpPr>
          <p:nvPr>
            <p:ph type="title"/>
          </p:nvPr>
        </p:nvSpPr>
        <p:spPr>
          <a:xfrm>
            <a:off x="457200" y="274638"/>
            <a:ext cx="8229600" cy="1143000"/>
          </a:xfrm>
        </p:spPr>
        <p:txBody>
          <a:bodyPr/>
          <a:lstStyle/>
          <a:p>
            <a:r>
              <a:rPr lang="en-IN" dirty="0"/>
              <a:t>TYPES OF WATER QUALITY INDEX</a:t>
            </a:r>
          </a:p>
        </p:txBody>
      </p:sp>
      <p:pic>
        <p:nvPicPr>
          <p:cNvPr id="6" name="Picture 5">
            <a:extLst>
              <a:ext uri="{FF2B5EF4-FFF2-40B4-BE49-F238E27FC236}">
                <a16:creationId xmlns:a16="http://schemas.microsoft.com/office/drawing/2014/main" id="{FC26E426-3D06-4FDC-84B9-7F76EC6A5A20}"/>
              </a:ext>
            </a:extLst>
          </p:cNvPr>
          <p:cNvPicPr>
            <a:picLocks noChangeAspect="1"/>
          </p:cNvPicPr>
          <p:nvPr/>
        </p:nvPicPr>
        <p:blipFill rotWithShape="1">
          <a:blip r:embed="rId2"/>
          <a:srcRect b="5584"/>
          <a:stretch/>
        </p:blipFill>
        <p:spPr>
          <a:xfrm>
            <a:off x="1763688" y="3692209"/>
            <a:ext cx="6239746" cy="2977151"/>
          </a:xfrm>
          <a:prstGeom prst="rect">
            <a:avLst/>
          </a:prstGeom>
        </p:spPr>
      </p:pic>
    </p:spTree>
    <p:extLst>
      <p:ext uri="{BB962C8B-B14F-4D97-AF65-F5344CB8AC3E}">
        <p14:creationId xmlns:p14="http://schemas.microsoft.com/office/powerpoint/2010/main" val="6453220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A8732-B4FC-4A91-A32F-05DDCF6DC1C8}"/>
              </a:ext>
            </a:extLst>
          </p:cNvPr>
          <p:cNvSpPr>
            <a:spLocks noGrp="1"/>
          </p:cNvSpPr>
          <p:nvPr>
            <p:ph type="title"/>
          </p:nvPr>
        </p:nvSpPr>
        <p:spPr/>
        <p:txBody>
          <a:bodyPr/>
          <a:lstStyle/>
          <a:p>
            <a:r>
              <a:rPr lang="en-IN" dirty="0"/>
              <a:t>WATER QULAITY ASSESSMENT</a:t>
            </a:r>
          </a:p>
        </p:txBody>
      </p:sp>
      <p:sp>
        <p:nvSpPr>
          <p:cNvPr id="3" name="Content Placeholder 2">
            <a:extLst>
              <a:ext uri="{FF2B5EF4-FFF2-40B4-BE49-F238E27FC236}">
                <a16:creationId xmlns:a16="http://schemas.microsoft.com/office/drawing/2014/main" id="{A317AC5A-28F1-4780-AD9A-14CCAA37D12B}"/>
              </a:ext>
            </a:extLst>
          </p:cNvPr>
          <p:cNvSpPr>
            <a:spLocks noGrp="1"/>
          </p:cNvSpPr>
          <p:nvPr>
            <p:ph idx="1"/>
          </p:nvPr>
        </p:nvSpPr>
        <p:spPr/>
        <p:txBody>
          <a:bodyPr/>
          <a:lstStyle/>
          <a:p>
            <a:endParaRPr lang="en-IN"/>
          </a:p>
        </p:txBody>
      </p:sp>
      <p:pic>
        <p:nvPicPr>
          <p:cNvPr id="2050" name="Picture 2" descr="Water | Free Full-Text | Modification of the Water Quality Index (WQI)  Process for Simple Calculation Using the Multi-Criteria Decision-Making  (MCDM) Method: A Review">
            <a:extLst>
              <a:ext uri="{FF2B5EF4-FFF2-40B4-BE49-F238E27FC236}">
                <a16:creationId xmlns:a16="http://schemas.microsoft.com/office/drawing/2014/main" id="{E619DEAD-20FC-42D7-BD94-5FF1EC75BB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1194139"/>
            <a:ext cx="4918745" cy="533808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ater | Free Full-Text | Modification of the Water Quality Index (WQI)  Process for Simple Calculation Using the Multi-Criteria Decision-Making  (MCDM) Method: A Review | HTML">
            <a:extLst>
              <a:ext uri="{FF2B5EF4-FFF2-40B4-BE49-F238E27FC236}">
                <a16:creationId xmlns:a16="http://schemas.microsoft.com/office/drawing/2014/main" id="{415C6CE3-4A12-44DF-B9F1-DE49F6A6C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5700" y="1194139"/>
            <a:ext cx="3962400" cy="523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67716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438" y="-99392"/>
            <a:ext cx="8229600" cy="1143000"/>
          </a:xfrm>
        </p:spPr>
        <p:txBody>
          <a:bodyPr>
            <a:normAutofit fontScale="90000"/>
          </a:bodyPr>
          <a:lstStyle/>
          <a:p>
            <a:r>
              <a:rPr lang="en-IN" dirty="0"/>
              <a:t>PUBLIC PARTICIPATION IN WATER MANAGEMENT</a:t>
            </a:r>
          </a:p>
        </p:txBody>
      </p:sp>
      <p:sp>
        <p:nvSpPr>
          <p:cNvPr id="3" name="Content Placeholder 2"/>
          <p:cNvSpPr>
            <a:spLocks noGrp="1"/>
          </p:cNvSpPr>
          <p:nvPr>
            <p:ph sz="quarter" idx="1"/>
          </p:nvPr>
        </p:nvSpPr>
        <p:spPr>
          <a:xfrm>
            <a:off x="431910" y="1268760"/>
            <a:ext cx="8532578" cy="5328592"/>
          </a:xfrm>
        </p:spPr>
        <p:txBody>
          <a:bodyPr>
            <a:normAutofit/>
          </a:bodyPr>
          <a:lstStyle/>
          <a:p>
            <a:r>
              <a:rPr lang="en-IN" sz="1600" dirty="0">
                <a:latin typeface="Century Gothic" panose="020B0502020202020204" pitchFamily="34" charset="0"/>
              </a:rPr>
              <a:t>Water Quality at Home</a:t>
            </a:r>
          </a:p>
          <a:p>
            <a:r>
              <a:rPr lang="en-IN" sz="1600" i="1" dirty="0">
                <a:latin typeface="Century Gothic" panose="020B0502020202020204" pitchFamily="34" charset="0"/>
              </a:rPr>
              <a:t>Use Environmentally Friendly Cleaning Products</a:t>
            </a:r>
          </a:p>
          <a:p>
            <a:r>
              <a:rPr lang="en-IN" sz="1600" i="1" dirty="0">
                <a:latin typeface="Century Gothic" panose="020B0502020202020204" pitchFamily="34" charset="0"/>
              </a:rPr>
              <a:t>Use Household Water Wisely</a:t>
            </a:r>
          </a:p>
          <a:p>
            <a:r>
              <a:rPr lang="en-IN" sz="1600" i="1" dirty="0">
                <a:latin typeface="Century Gothic" panose="020B0502020202020204" pitchFamily="34" charset="0"/>
              </a:rPr>
              <a:t>Use Household Energy Wisely</a:t>
            </a:r>
          </a:p>
          <a:p>
            <a:r>
              <a:rPr lang="en-IN" sz="1600" i="1" dirty="0">
                <a:latin typeface="Century Gothic" panose="020B0502020202020204" pitchFamily="34" charset="0"/>
              </a:rPr>
              <a:t>Compost Your Lawn Clippings, Yard Debris, and Food Wastes</a:t>
            </a:r>
          </a:p>
          <a:p>
            <a:r>
              <a:rPr lang="en-IN" sz="1600" i="1" dirty="0">
                <a:latin typeface="Century Gothic" panose="020B0502020202020204" pitchFamily="34" charset="0"/>
              </a:rPr>
              <a:t>Recycle and Reuse Household Goods instead of Throwing Them in the Trash</a:t>
            </a:r>
          </a:p>
          <a:p>
            <a:r>
              <a:rPr lang="en-IN" sz="1600" i="1" dirty="0">
                <a:latin typeface="Century Gothic" panose="020B0502020202020204" pitchFamily="34" charset="0"/>
              </a:rPr>
              <a:t>Be Mindful of Your Use of Pesticides, Herbicides, and Fertilizers in Home Landscaping</a:t>
            </a:r>
          </a:p>
          <a:p>
            <a:r>
              <a:rPr lang="en-IN" sz="1600" i="1" dirty="0">
                <a:latin typeface="Century Gothic" panose="020B0502020202020204" pitchFamily="34" charset="0"/>
              </a:rPr>
              <a:t>Educate and Involve Your Children, and Set a Good Example</a:t>
            </a:r>
          </a:p>
          <a:p>
            <a:endParaRPr lang="en-IN" i="1" dirty="0"/>
          </a:p>
          <a:p>
            <a:endParaRPr lang="en-IN" i="1" dirty="0"/>
          </a:p>
          <a:p>
            <a:endParaRPr lang="en-IN" i="1" dirty="0"/>
          </a:p>
          <a:p>
            <a:endParaRPr lang="en-IN" b="1" dirty="0"/>
          </a:p>
          <a:p>
            <a:endParaRPr lang="en-IN" b="1" dirty="0"/>
          </a:p>
          <a:p>
            <a:pPr marL="0" indent="0">
              <a:buNone/>
            </a:pPr>
            <a:endParaRPr lang="en-IN" i="1" dirty="0"/>
          </a:p>
          <a:p>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480" y="0"/>
            <a:ext cx="8229600" cy="1143000"/>
          </a:xfrm>
        </p:spPr>
        <p:txBody>
          <a:bodyPr>
            <a:normAutofit fontScale="90000"/>
          </a:bodyPr>
          <a:lstStyle/>
          <a:p>
            <a:r>
              <a:rPr lang="en-IN" dirty="0"/>
              <a:t>PUBLIC PARTICIPATION ON WATER CONSERVATION</a:t>
            </a:r>
          </a:p>
        </p:txBody>
      </p:sp>
      <p:sp>
        <p:nvSpPr>
          <p:cNvPr id="3" name="Content Placeholder 2"/>
          <p:cNvSpPr>
            <a:spLocks noGrp="1"/>
          </p:cNvSpPr>
          <p:nvPr>
            <p:ph sz="quarter" idx="1"/>
          </p:nvPr>
        </p:nvSpPr>
        <p:spPr>
          <a:xfrm>
            <a:off x="323528" y="1143000"/>
            <a:ext cx="8640960" cy="5526360"/>
          </a:xfrm>
        </p:spPr>
        <p:txBody>
          <a:bodyPr>
            <a:normAutofit/>
          </a:bodyPr>
          <a:lstStyle/>
          <a:p>
            <a:r>
              <a:rPr lang="en-IN" sz="1700" dirty="0">
                <a:solidFill>
                  <a:srgbClr val="C00000"/>
                </a:solidFill>
                <a:latin typeface="Century Gothic" panose="020B0502020202020204" pitchFamily="34" charset="0"/>
              </a:rPr>
              <a:t>Awareness on water conservation</a:t>
            </a:r>
          </a:p>
          <a:p>
            <a:pPr lvl="1"/>
            <a:r>
              <a:rPr lang="en-IN" sz="1700" dirty="0">
                <a:solidFill>
                  <a:srgbClr val="002060"/>
                </a:solidFill>
                <a:latin typeface="Century Gothic" panose="020B0502020202020204" pitchFamily="34" charset="0"/>
              </a:rPr>
              <a:t>Maintain and improve quality of water  </a:t>
            </a:r>
          </a:p>
          <a:p>
            <a:pPr lvl="1"/>
            <a:r>
              <a:rPr lang="en-IN" sz="1700" dirty="0">
                <a:solidFill>
                  <a:srgbClr val="002060"/>
                </a:solidFill>
                <a:latin typeface="Century Gothic" panose="020B0502020202020204" pitchFamily="34" charset="0"/>
              </a:rPr>
              <a:t>Collection and treatment of waste water effluents </a:t>
            </a:r>
          </a:p>
          <a:p>
            <a:r>
              <a:rPr lang="en-IN" sz="1700" dirty="0">
                <a:solidFill>
                  <a:srgbClr val="C00000"/>
                </a:solidFill>
                <a:latin typeface="Century Gothic" panose="020B0502020202020204" pitchFamily="34" charset="0"/>
              </a:rPr>
              <a:t>Pollution check </a:t>
            </a:r>
          </a:p>
          <a:p>
            <a:pPr lvl="1"/>
            <a:r>
              <a:rPr lang="en-IN" sz="1700" dirty="0">
                <a:solidFill>
                  <a:srgbClr val="002060"/>
                </a:solidFill>
                <a:latin typeface="Century Gothic" panose="020B0502020202020204" pitchFamily="34" charset="0"/>
              </a:rPr>
              <a:t>Encourage natural regeneration of vegetation and supplementing with artificial regeneration </a:t>
            </a:r>
          </a:p>
          <a:p>
            <a:r>
              <a:rPr lang="en-IN" sz="1700" dirty="0">
                <a:solidFill>
                  <a:srgbClr val="C00000"/>
                </a:solidFill>
                <a:latin typeface="Century Gothic" panose="020B0502020202020204" pitchFamily="34" charset="0"/>
              </a:rPr>
              <a:t>Sustainable water utilisation </a:t>
            </a:r>
          </a:p>
          <a:p>
            <a:pPr lvl="1"/>
            <a:r>
              <a:rPr lang="en-IN" sz="1700" dirty="0">
                <a:solidFill>
                  <a:srgbClr val="002060"/>
                </a:solidFill>
                <a:latin typeface="Century Gothic" panose="020B0502020202020204" pitchFamily="34" charset="0"/>
              </a:rPr>
              <a:t>Minimise domestic water consumption </a:t>
            </a:r>
          </a:p>
          <a:p>
            <a:pPr lvl="1"/>
            <a:r>
              <a:rPr lang="en-IN" sz="1700" dirty="0">
                <a:solidFill>
                  <a:srgbClr val="002060"/>
                </a:solidFill>
                <a:latin typeface="Century Gothic" panose="020B0502020202020204" pitchFamily="34" charset="0"/>
              </a:rPr>
              <a:t>Recycling of waste water </a:t>
            </a:r>
          </a:p>
          <a:p>
            <a:pPr lvl="1"/>
            <a:r>
              <a:rPr lang="en-IN" sz="1700" dirty="0">
                <a:solidFill>
                  <a:srgbClr val="002060"/>
                </a:solidFill>
                <a:latin typeface="Century Gothic" panose="020B0502020202020204" pitchFamily="34" charset="0"/>
              </a:rPr>
              <a:t>Improved irrigation methods </a:t>
            </a:r>
          </a:p>
          <a:p>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480" y="0"/>
            <a:ext cx="8229600" cy="1143000"/>
          </a:xfrm>
        </p:spPr>
        <p:txBody>
          <a:bodyPr>
            <a:normAutofit fontScale="90000"/>
          </a:bodyPr>
          <a:lstStyle/>
          <a:p>
            <a:r>
              <a:rPr lang="en-IN" dirty="0"/>
              <a:t>PUBLIC PARTICIPATION ON WATER CONSERVATION</a:t>
            </a:r>
          </a:p>
        </p:txBody>
      </p:sp>
      <p:sp>
        <p:nvSpPr>
          <p:cNvPr id="3" name="Content Placeholder 2"/>
          <p:cNvSpPr>
            <a:spLocks noGrp="1"/>
          </p:cNvSpPr>
          <p:nvPr>
            <p:ph sz="quarter" idx="1"/>
          </p:nvPr>
        </p:nvSpPr>
        <p:spPr>
          <a:xfrm>
            <a:off x="323528" y="1143000"/>
            <a:ext cx="8640960" cy="5526360"/>
          </a:xfrm>
        </p:spPr>
        <p:txBody>
          <a:bodyPr>
            <a:normAutofit/>
          </a:bodyPr>
          <a:lstStyle/>
          <a:p>
            <a:pPr algn="just"/>
            <a:r>
              <a:rPr lang="en-IN" sz="1700" dirty="0">
                <a:solidFill>
                  <a:srgbClr val="C00000"/>
                </a:solidFill>
                <a:latin typeface="Century Gothic" panose="020B0502020202020204" pitchFamily="34" charset="0"/>
              </a:rPr>
              <a:t>Rain water harvesting </a:t>
            </a:r>
          </a:p>
          <a:p>
            <a:pPr lvl="1" algn="just"/>
            <a:r>
              <a:rPr lang="en-IN" sz="1700" dirty="0">
                <a:solidFill>
                  <a:srgbClr val="002060"/>
                </a:solidFill>
                <a:latin typeface="Century Gothic" panose="020B0502020202020204" pitchFamily="34" charset="0"/>
              </a:rPr>
              <a:t>Roof top rainwater harvesting </a:t>
            </a:r>
          </a:p>
          <a:p>
            <a:pPr lvl="1" algn="just"/>
            <a:r>
              <a:rPr lang="en-IN" sz="1700" dirty="0">
                <a:solidFill>
                  <a:srgbClr val="002060"/>
                </a:solidFill>
                <a:latin typeface="Century Gothic" panose="020B0502020202020204" pitchFamily="34" charset="0"/>
              </a:rPr>
              <a:t>Revival of traditional water harvesting structures </a:t>
            </a:r>
          </a:p>
          <a:p>
            <a:pPr lvl="1" algn="just"/>
            <a:r>
              <a:rPr lang="en-IN" sz="1700" dirty="0">
                <a:solidFill>
                  <a:srgbClr val="002060"/>
                </a:solidFill>
                <a:latin typeface="Century Gothic" panose="020B0502020202020204" pitchFamily="34" charset="0"/>
              </a:rPr>
              <a:t>Micro-catchment water harvesting </a:t>
            </a:r>
          </a:p>
          <a:p>
            <a:pPr lvl="1" algn="just"/>
            <a:r>
              <a:rPr lang="en-IN" sz="1700" dirty="0">
                <a:solidFill>
                  <a:srgbClr val="002060"/>
                </a:solidFill>
                <a:latin typeface="Century Gothic" panose="020B0502020202020204" pitchFamily="34" charset="0"/>
              </a:rPr>
              <a:t>Recharge structures for wells and bore wells </a:t>
            </a:r>
          </a:p>
          <a:p>
            <a:pPr algn="just"/>
            <a:r>
              <a:rPr lang="en-IN" sz="1700" dirty="0">
                <a:solidFill>
                  <a:srgbClr val="C00000"/>
                </a:solidFill>
                <a:latin typeface="Century Gothic" panose="020B0502020202020204" pitchFamily="34" charset="0"/>
              </a:rPr>
              <a:t>Strategies to support water conservation </a:t>
            </a:r>
          </a:p>
          <a:p>
            <a:pPr lvl="1" algn="just"/>
            <a:r>
              <a:rPr lang="en-IN" sz="1700" dirty="0">
                <a:solidFill>
                  <a:srgbClr val="002060"/>
                </a:solidFill>
                <a:latin typeface="Century Gothic" panose="020B0502020202020204" pitchFamily="34" charset="0"/>
              </a:rPr>
              <a:t>Some of the strategies that can support water conservation activities and tackle the water scarcity problem include: </a:t>
            </a:r>
          </a:p>
          <a:p>
            <a:pPr lvl="1" algn="just"/>
            <a:r>
              <a:rPr lang="en-IN" sz="1700" dirty="0">
                <a:solidFill>
                  <a:srgbClr val="002060"/>
                </a:solidFill>
                <a:latin typeface="Century Gothic" panose="020B0502020202020204" pitchFamily="34" charset="0"/>
              </a:rPr>
              <a:t>Instead of waiting for somebody else to start conserving, let us, as an individual, take the first step towards conserving water</a:t>
            </a:r>
          </a:p>
          <a:p>
            <a:pPr lvl="1" algn="just"/>
            <a:r>
              <a:rPr lang="en-IN" sz="1700" dirty="0">
                <a:solidFill>
                  <a:srgbClr val="002060"/>
                </a:solidFill>
                <a:latin typeface="Century Gothic" panose="020B0502020202020204" pitchFamily="34" charset="0"/>
              </a:rPr>
              <a:t>There are a lot of ways that we can conserve water at our home, industries and agricultural fields. </a:t>
            </a:r>
          </a:p>
          <a:p>
            <a:pPr lvl="1" algn="just"/>
            <a:r>
              <a:rPr lang="en-IN" sz="1700" dirty="0">
                <a:solidFill>
                  <a:srgbClr val="002060"/>
                </a:solidFill>
                <a:latin typeface="Century Gothic" panose="020B0502020202020204" pitchFamily="34" charset="0"/>
              </a:rPr>
              <a:t>Wasting water has become a significant environmental problem, both at consumer and industrial levels. </a:t>
            </a:r>
            <a:r>
              <a:rPr lang="en-IN" dirty="0"/>
              <a:t>		</a:t>
            </a:r>
          </a:p>
          <a:p>
            <a:endParaRPr lang="en-IN" dirty="0"/>
          </a:p>
        </p:txBody>
      </p:sp>
    </p:spTree>
    <p:extLst>
      <p:ext uri="{BB962C8B-B14F-4D97-AF65-F5344CB8AC3E}">
        <p14:creationId xmlns:p14="http://schemas.microsoft.com/office/powerpoint/2010/main" val="38216390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28"/>
            <a:ext cx="8229600" cy="990600"/>
          </a:xfrm>
        </p:spPr>
        <p:txBody>
          <a:bodyPr>
            <a:normAutofit fontScale="90000"/>
          </a:bodyPr>
          <a:lstStyle/>
          <a:p>
            <a:r>
              <a:rPr lang="en-IN" dirty="0"/>
              <a:t>PUBLIC PARTICIPATION IN WATER MANAGEMENT</a:t>
            </a:r>
          </a:p>
        </p:txBody>
      </p:sp>
      <p:sp>
        <p:nvSpPr>
          <p:cNvPr id="3" name="Content Placeholder 2"/>
          <p:cNvSpPr>
            <a:spLocks noGrp="1"/>
          </p:cNvSpPr>
          <p:nvPr>
            <p:ph sz="quarter" idx="1"/>
          </p:nvPr>
        </p:nvSpPr>
        <p:spPr>
          <a:xfrm>
            <a:off x="323528" y="1204890"/>
            <a:ext cx="8363272" cy="4921273"/>
          </a:xfrm>
        </p:spPr>
        <p:txBody>
          <a:bodyPr>
            <a:normAutofit/>
          </a:bodyPr>
          <a:lstStyle/>
          <a:p>
            <a:r>
              <a:rPr lang="en-IN" sz="1600" b="1" dirty="0">
                <a:latin typeface="Century Gothic" panose="020B0502020202020204" pitchFamily="34" charset="0"/>
              </a:rPr>
              <a:t>Public Involvement</a:t>
            </a:r>
          </a:p>
          <a:p>
            <a:r>
              <a:rPr lang="en-IN" sz="1600" dirty="0">
                <a:latin typeface="Century Gothic" panose="020B0502020202020204" pitchFamily="34" charset="0"/>
              </a:rPr>
              <a:t>Public participation can contribute to planning by providing:</a:t>
            </a:r>
          </a:p>
          <a:p>
            <a:pPr lvl="1"/>
            <a:r>
              <a:rPr lang="en-IN" sz="1600" dirty="0">
                <a:latin typeface="Century Gothic" panose="020B0502020202020204" pitchFamily="34" charset="0"/>
              </a:rPr>
              <a:t>Incorporation of community values</a:t>
            </a:r>
          </a:p>
          <a:p>
            <a:pPr lvl="1"/>
            <a:r>
              <a:rPr lang="en-IN" sz="1600" dirty="0">
                <a:latin typeface="Century Gothic" panose="020B0502020202020204" pitchFamily="34" charset="0"/>
              </a:rPr>
              <a:t>Formulation of better plans</a:t>
            </a:r>
          </a:p>
          <a:p>
            <a:pPr lvl="1"/>
            <a:r>
              <a:rPr lang="en-IN" sz="1600" dirty="0">
                <a:latin typeface="Century Gothic" panose="020B0502020202020204" pitchFamily="34" charset="0"/>
              </a:rPr>
              <a:t>Assurance of reasonable costs</a:t>
            </a:r>
          </a:p>
          <a:p>
            <a:pPr lvl="1"/>
            <a:r>
              <a:rPr lang="en-IN" sz="1600" dirty="0">
                <a:latin typeface="Century Gothic" panose="020B0502020202020204" pitchFamily="34" charset="0"/>
              </a:rPr>
              <a:t>Public acceptance and support</a:t>
            </a:r>
          </a:p>
          <a:p>
            <a:pPr lvl="1"/>
            <a:r>
              <a:rPr lang="en-IN" sz="1600" dirty="0">
                <a:latin typeface="Century Gothic" panose="020B0502020202020204" pitchFamily="34" charset="0"/>
              </a:rPr>
              <a:t>Resolution of controversies over the plan.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60BB0-D374-4D98-979E-C4AED109CD40}"/>
              </a:ext>
            </a:extLst>
          </p:cNvPr>
          <p:cNvSpPr>
            <a:spLocks noGrp="1"/>
          </p:cNvSpPr>
          <p:nvPr>
            <p:ph type="title"/>
          </p:nvPr>
        </p:nvSpPr>
        <p:spPr>
          <a:xfrm>
            <a:off x="457200" y="0"/>
            <a:ext cx="8229600" cy="1143000"/>
          </a:xfrm>
        </p:spPr>
        <p:txBody>
          <a:bodyPr>
            <a:normAutofit/>
          </a:bodyPr>
          <a:lstStyle/>
          <a:p>
            <a:r>
              <a:rPr lang="en-IN" dirty="0"/>
              <a:t>THE WATER CESS ACT, 1977</a:t>
            </a:r>
          </a:p>
        </p:txBody>
      </p:sp>
      <p:sp>
        <p:nvSpPr>
          <p:cNvPr id="3" name="Content Placeholder 2">
            <a:extLst>
              <a:ext uri="{FF2B5EF4-FFF2-40B4-BE49-F238E27FC236}">
                <a16:creationId xmlns:a16="http://schemas.microsoft.com/office/drawing/2014/main" id="{98D67DD1-C05A-41C1-A2B5-2C86ABCB3A3D}"/>
              </a:ext>
            </a:extLst>
          </p:cNvPr>
          <p:cNvSpPr>
            <a:spLocks noGrp="1"/>
          </p:cNvSpPr>
          <p:nvPr>
            <p:ph idx="1"/>
          </p:nvPr>
        </p:nvSpPr>
        <p:spPr>
          <a:xfrm>
            <a:off x="323528" y="1268760"/>
            <a:ext cx="8640960" cy="5314602"/>
          </a:xfrm>
        </p:spPr>
        <p:txBody>
          <a:bodyPr>
            <a:normAutofit fontScale="92500" lnSpcReduction="10000"/>
          </a:bodyPr>
          <a:lstStyle/>
          <a:p>
            <a:pPr algn="just"/>
            <a:r>
              <a:rPr lang="en-IN" sz="1700" dirty="0">
                <a:latin typeface="Century Gothic" panose="020B0502020202020204" pitchFamily="34" charset="0"/>
              </a:rPr>
              <a:t>The act came in existence on December 7, 1977. It provides for the levy and collection of a cess on water consumed by persons carrying certain industries and by local authorities, with the view to augment the resources of the Central and State Boards for prevention and control of water pollution.</a:t>
            </a:r>
          </a:p>
          <a:p>
            <a:pPr algn="just"/>
            <a:r>
              <a:rPr lang="en-IN" sz="1700" dirty="0">
                <a:latin typeface="Century Gothic" panose="020B0502020202020204" pitchFamily="34" charset="0"/>
              </a:rPr>
              <a:t>The Act extends to the whole of India except the State of Jammu and Kashmir. It is consisted of 17 sections. The salient features of the Act are as follows.</a:t>
            </a:r>
          </a:p>
          <a:p>
            <a:pPr algn="just"/>
            <a:r>
              <a:rPr lang="en-IN" sz="1700" dirty="0">
                <a:latin typeface="Century Gothic" panose="020B0502020202020204" pitchFamily="34" charset="0"/>
              </a:rPr>
              <a:t>1. There shall be levied and collected a cess calculated on the basis of the water consumed. The cess shall be payable by</a:t>
            </a:r>
          </a:p>
          <a:p>
            <a:pPr algn="just"/>
            <a:r>
              <a:rPr lang="en-IN" sz="1700" dirty="0">
                <a:latin typeface="Century Gothic" panose="020B0502020202020204" pitchFamily="34" charset="0"/>
              </a:rPr>
              <a:t>(a) Every person carrying on any specified industry</a:t>
            </a:r>
          </a:p>
          <a:p>
            <a:pPr algn="just"/>
            <a:r>
              <a:rPr lang="en-IN" sz="1700" dirty="0">
                <a:latin typeface="Century Gothic" panose="020B0502020202020204" pitchFamily="34" charset="0"/>
              </a:rPr>
              <a:t>(b) Every local authority</a:t>
            </a:r>
          </a:p>
          <a:p>
            <a:pPr algn="just"/>
            <a:r>
              <a:rPr lang="en-IN" sz="1700" dirty="0">
                <a:latin typeface="Century Gothic" panose="020B0502020202020204" pitchFamily="34" charset="0"/>
              </a:rPr>
              <a:t>Schedules I and II of this Act give the list of specified industries and rates at which the cess is to levied respectively.</a:t>
            </a:r>
          </a:p>
          <a:p>
            <a:pPr algn="just"/>
            <a:r>
              <a:rPr lang="en-IN" sz="1700" dirty="0">
                <a:latin typeface="Century Gothic" panose="020B0502020202020204" pitchFamily="34" charset="0"/>
              </a:rPr>
              <a:t>Affixing meters for measuring water quantity used and the furnishing of returns for water use by the industry and local authority.</a:t>
            </a:r>
          </a:p>
        </p:txBody>
      </p:sp>
    </p:spTree>
    <p:extLst>
      <p:ext uri="{BB962C8B-B14F-4D97-AF65-F5344CB8AC3E}">
        <p14:creationId xmlns:p14="http://schemas.microsoft.com/office/powerpoint/2010/main" val="5452919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30"/>
            <a:ext cx="8229600" cy="1143000"/>
          </a:xfrm>
        </p:spPr>
        <p:txBody>
          <a:bodyPr/>
          <a:lstStyle/>
          <a:p>
            <a:r>
              <a:rPr lang="en-IN" dirty="0"/>
              <a:t>PUBLIC PARTICIPATION TECHNIQUES</a:t>
            </a:r>
          </a:p>
        </p:txBody>
      </p:sp>
      <p:pic>
        <p:nvPicPr>
          <p:cNvPr id="1028" name="Picture 4"/>
          <p:cNvPicPr>
            <a:picLocks noGrp="1" noChangeAspect="1" noChangeArrowheads="1"/>
          </p:cNvPicPr>
          <p:nvPr>
            <p:ph sz="quarter" idx="1"/>
          </p:nvPr>
        </p:nvPicPr>
        <p:blipFill rotWithShape="1">
          <a:blip r:embed="rId2"/>
          <a:srcRect b="3030"/>
          <a:stretch/>
        </p:blipFill>
        <p:spPr bwMode="auto">
          <a:xfrm>
            <a:off x="193467" y="1340769"/>
            <a:ext cx="8866274" cy="4608512"/>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sz="quarter" idx="1"/>
          </p:nvPr>
        </p:nvPicPr>
        <p:blipFill>
          <a:blip r:embed="rId2"/>
          <a:srcRect/>
          <a:stretch>
            <a:fillRect/>
          </a:stretch>
        </p:blipFill>
        <p:spPr bwMode="auto">
          <a:xfrm>
            <a:off x="457200" y="1895961"/>
            <a:ext cx="8229600" cy="3583602"/>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3286116" y="1571612"/>
            <a:ext cx="4552950" cy="285750"/>
          </a:xfrm>
          <a:prstGeom prst="rect">
            <a:avLst/>
          </a:prstGeom>
          <a:noFill/>
          <a:ln w="9525">
            <a:noFill/>
            <a:miter lim="800000"/>
            <a:headEnd/>
            <a:tailEnd/>
          </a:ln>
          <a:effectLst/>
        </p:spPr>
      </p:pic>
      <p:sp>
        <p:nvSpPr>
          <p:cNvPr id="5" name="Title 1">
            <a:extLst>
              <a:ext uri="{FF2B5EF4-FFF2-40B4-BE49-F238E27FC236}">
                <a16:creationId xmlns:a16="http://schemas.microsoft.com/office/drawing/2014/main" id="{1222B9F7-1371-4037-A4C7-0954D08467F8}"/>
              </a:ext>
            </a:extLst>
          </p:cNvPr>
          <p:cNvSpPr>
            <a:spLocks noGrp="1"/>
          </p:cNvSpPr>
          <p:nvPr>
            <p:ph type="title"/>
          </p:nvPr>
        </p:nvSpPr>
        <p:spPr>
          <a:xfrm>
            <a:off x="457200" y="161925"/>
            <a:ext cx="8229600" cy="1143000"/>
          </a:xfrm>
        </p:spPr>
        <p:txBody>
          <a:bodyPr/>
          <a:lstStyle/>
          <a:p>
            <a:r>
              <a:rPr lang="en-IN" dirty="0"/>
              <a:t>PUBLIC PARTICIPATION TECHNIQUES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srcRect/>
          <a:stretch>
            <a:fillRect/>
          </a:stretch>
        </p:blipFill>
        <p:spPr bwMode="auto">
          <a:xfrm>
            <a:off x="611560" y="1079762"/>
            <a:ext cx="7920880" cy="5648063"/>
          </a:xfrm>
          <a:prstGeom prst="rect">
            <a:avLst/>
          </a:prstGeom>
          <a:noFill/>
          <a:ln w="9525">
            <a:noFill/>
            <a:miter lim="800000"/>
            <a:headEnd/>
            <a:tailEnd/>
          </a:ln>
          <a:effectLst/>
        </p:spPr>
      </p:pic>
      <p:sp>
        <p:nvSpPr>
          <p:cNvPr id="4" name="Title 1">
            <a:extLst>
              <a:ext uri="{FF2B5EF4-FFF2-40B4-BE49-F238E27FC236}">
                <a16:creationId xmlns:a16="http://schemas.microsoft.com/office/drawing/2014/main" id="{4E8448E1-254A-4158-A66F-9BDAFD70696A}"/>
              </a:ext>
            </a:extLst>
          </p:cNvPr>
          <p:cNvSpPr>
            <a:spLocks noGrp="1"/>
          </p:cNvSpPr>
          <p:nvPr>
            <p:ph type="title"/>
          </p:nvPr>
        </p:nvSpPr>
        <p:spPr>
          <a:xfrm>
            <a:off x="457200" y="-63238"/>
            <a:ext cx="8229600" cy="1143000"/>
          </a:xfrm>
        </p:spPr>
        <p:txBody>
          <a:bodyPr/>
          <a:lstStyle/>
          <a:p>
            <a:r>
              <a:rPr lang="en-IN" dirty="0"/>
              <a:t>PUBLIC PARTICIPATION TECHNIQUES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0"/>
            <a:ext cx="8856983" cy="1143000"/>
          </a:xfrm>
        </p:spPr>
        <p:txBody>
          <a:bodyPr>
            <a:normAutofit fontScale="90000"/>
          </a:bodyPr>
          <a:lstStyle/>
          <a:p>
            <a:r>
              <a:rPr lang="en-IN" dirty="0"/>
              <a:t>AWARENESS OF DOMESTIC USAGE FOR</a:t>
            </a:r>
            <a:br>
              <a:rPr lang="en-IN" dirty="0"/>
            </a:br>
            <a:r>
              <a:rPr lang="en-IN" dirty="0"/>
              <a:t>CONSERVATION OF WATER</a:t>
            </a:r>
          </a:p>
        </p:txBody>
      </p:sp>
      <p:sp>
        <p:nvSpPr>
          <p:cNvPr id="3" name="Content Placeholder 2"/>
          <p:cNvSpPr>
            <a:spLocks noGrp="1"/>
          </p:cNvSpPr>
          <p:nvPr>
            <p:ph sz="quarter" idx="1"/>
          </p:nvPr>
        </p:nvSpPr>
        <p:spPr>
          <a:xfrm>
            <a:off x="251519" y="1143000"/>
            <a:ext cx="8712967" cy="5526360"/>
          </a:xfrm>
        </p:spPr>
        <p:txBody>
          <a:bodyPr>
            <a:normAutofit fontScale="62500" lnSpcReduction="20000"/>
          </a:bodyPr>
          <a:lstStyle/>
          <a:p>
            <a:pPr algn="just"/>
            <a:r>
              <a:rPr lang="en-IN" sz="2600" dirty="0">
                <a:latin typeface="Century Gothic" panose="020B0502020202020204" pitchFamily="34" charset="0"/>
              </a:rPr>
              <a:t>The aim of raising public awareness for water issues is to engage the public in topics such as: </a:t>
            </a:r>
          </a:p>
          <a:p>
            <a:pPr algn="just"/>
            <a:r>
              <a:rPr lang="en-IN" sz="2600" dirty="0">
                <a:latin typeface="Century Gothic" panose="020B0502020202020204" pitchFamily="34" charset="0"/>
              </a:rPr>
              <a:t>water conservation; hygienic water use; or preservation of ecosystems. </a:t>
            </a:r>
          </a:p>
          <a:p>
            <a:pPr algn="just"/>
            <a:r>
              <a:rPr lang="en-IN" sz="2600" dirty="0">
                <a:latin typeface="Century Gothic" panose="020B0502020202020204" pitchFamily="34" charset="0"/>
              </a:rPr>
              <a:t>Other issues are the development of self-regulating water institutions, increasing the willingness to pay or contribute to water services; awareness for planning for emergencies; and strengthening political will. </a:t>
            </a:r>
          </a:p>
          <a:p>
            <a:pPr algn="just"/>
            <a:r>
              <a:rPr lang="en-IN" sz="2600" dirty="0">
                <a:latin typeface="Century Gothic" panose="020B0502020202020204" pitchFamily="34" charset="0"/>
              </a:rPr>
              <a:t>Ideally, public awareness is not a one-way communication, but an interaction of many active stakeholders, who influence each other and provide social control by mutually reinforcing agreed sets of values.</a:t>
            </a:r>
          </a:p>
          <a:p>
            <a:pPr algn="just"/>
            <a:r>
              <a:rPr lang="en-IN" sz="2600" dirty="0">
                <a:latin typeface="Century Gothic" panose="020B0502020202020204" pitchFamily="34" charset="0"/>
              </a:rPr>
              <a:t>Awareness can be raised through a variety of channels which should be coordinated in a bigger communications strategy. </a:t>
            </a:r>
          </a:p>
          <a:p>
            <a:pPr algn="just"/>
            <a:r>
              <a:rPr lang="en-IN" sz="2600" dirty="0">
                <a:latin typeface="Century Gothic" panose="020B0502020202020204" pitchFamily="34" charset="0"/>
              </a:rPr>
              <a:t>Those channels include water campaigns, engaging with environmental NGOs and community groups, making information available to the general public through inventories, for example, and providing information to the public through product labelling etc.</a:t>
            </a:r>
          </a:p>
          <a:p>
            <a:endParaRPr lang="en-I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IN" dirty="0"/>
              <a:t>AWARENESS OF DOMESTIC USAGE FOR</a:t>
            </a:r>
            <a:br>
              <a:rPr lang="en-IN" dirty="0"/>
            </a:br>
            <a:r>
              <a:rPr lang="en-IN" dirty="0"/>
              <a:t>CONSERVATION OF WATER</a:t>
            </a:r>
          </a:p>
        </p:txBody>
      </p:sp>
      <p:sp>
        <p:nvSpPr>
          <p:cNvPr id="3" name="Content Placeholder 2"/>
          <p:cNvSpPr>
            <a:spLocks noGrp="1"/>
          </p:cNvSpPr>
          <p:nvPr>
            <p:ph sz="quarter" idx="1"/>
          </p:nvPr>
        </p:nvSpPr>
        <p:spPr>
          <a:xfrm>
            <a:off x="251520" y="1268760"/>
            <a:ext cx="8712968" cy="5328592"/>
          </a:xfrm>
        </p:spPr>
        <p:txBody>
          <a:bodyPr>
            <a:normAutofit/>
          </a:bodyPr>
          <a:lstStyle/>
          <a:p>
            <a:pPr algn="just"/>
            <a:r>
              <a:rPr lang="en-IN" sz="1600" b="1" dirty="0">
                <a:solidFill>
                  <a:srgbClr val="C00000"/>
                </a:solidFill>
                <a:latin typeface="Century Gothic" panose="020B0502020202020204" pitchFamily="34" charset="0"/>
              </a:rPr>
              <a:t>Product labelling</a:t>
            </a:r>
            <a:r>
              <a:rPr lang="en-IN" sz="1600" dirty="0">
                <a:solidFill>
                  <a:srgbClr val="C00000"/>
                </a:solidFill>
                <a:latin typeface="Century Gothic" panose="020B0502020202020204" pitchFamily="34" charset="0"/>
              </a:rPr>
              <a:t> or environmental certification is a useful tool for raising awareness. </a:t>
            </a:r>
          </a:p>
          <a:p>
            <a:pPr algn="just"/>
            <a:r>
              <a:rPr lang="en-IN" sz="1600" dirty="0">
                <a:latin typeface="Century Gothic" panose="020B0502020202020204" pitchFamily="34" charset="0"/>
              </a:rPr>
              <a:t>“Blue” and “green” labels have been used in water saving devices and eco-friendly products and services</a:t>
            </a:r>
          </a:p>
          <a:p>
            <a:pPr algn="just"/>
            <a:r>
              <a:rPr lang="en-IN" sz="1600" dirty="0">
                <a:latin typeface="Century Gothic" panose="020B0502020202020204" pitchFamily="34" charset="0"/>
              </a:rPr>
              <a:t>They have encouraged changes in consumption patterns and triggered industries to adopt new standards in often essentially traditional markets like plumbing fixtures or water conveyance</a:t>
            </a:r>
          </a:p>
          <a:p>
            <a:pPr algn="just"/>
            <a:endParaRPr lang="en-IN" sz="1600" dirty="0">
              <a:solidFill>
                <a:srgbClr val="C00000"/>
              </a:solidFill>
              <a:latin typeface="Century Gothic" panose="020B0502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38"/>
            <a:ext cx="8229600" cy="1143000"/>
          </a:xfrm>
        </p:spPr>
        <p:txBody>
          <a:bodyPr>
            <a:noAutofit/>
          </a:bodyPr>
          <a:lstStyle/>
          <a:p>
            <a:r>
              <a:rPr lang="en-IN" sz="3200" dirty="0"/>
              <a:t>PUBLIC WATER CONSERVATION CAMPAIGNS</a:t>
            </a:r>
          </a:p>
        </p:txBody>
      </p:sp>
      <p:sp>
        <p:nvSpPr>
          <p:cNvPr id="3" name="Content Placeholder 2"/>
          <p:cNvSpPr>
            <a:spLocks noGrp="1"/>
          </p:cNvSpPr>
          <p:nvPr>
            <p:ph sz="quarter" idx="1"/>
          </p:nvPr>
        </p:nvSpPr>
        <p:spPr>
          <a:xfrm>
            <a:off x="251520" y="1268760"/>
            <a:ext cx="8784976" cy="5517826"/>
          </a:xfrm>
        </p:spPr>
        <p:txBody>
          <a:bodyPr>
            <a:normAutofit/>
          </a:bodyPr>
          <a:lstStyle/>
          <a:p>
            <a:pPr algn="just"/>
            <a:r>
              <a:rPr lang="en-IN" sz="1600" b="1" dirty="0">
                <a:latin typeface="Century Gothic" panose="020B0502020202020204" pitchFamily="34" charset="0"/>
              </a:rPr>
              <a:t>Public water conservation campaigns </a:t>
            </a:r>
            <a:r>
              <a:rPr lang="en-IN" sz="1600" dirty="0">
                <a:latin typeface="Century Gothic" panose="020B0502020202020204" pitchFamily="34" charset="0"/>
              </a:rPr>
              <a:t>raise awareness in all levels of society about the importance of saving water to cope with its scarcity and ensure sustainability. </a:t>
            </a:r>
          </a:p>
          <a:p>
            <a:pPr algn="just"/>
            <a:r>
              <a:rPr lang="en-IN" sz="1600" dirty="0">
                <a:latin typeface="Century Gothic" panose="020B0502020202020204" pitchFamily="34" charset="0"/>
              </a:rPr>
              <a:t>The aim is to change citizen attitudes and behaviour to improve water use efficiency. </a:t>
            </a:r>
          </a:p>
          <a:p>
            <a:pPr algn="just"/>
            <a:r>
              <a:rPr lang="en-IN" sz="1600" dirty="0">
                <a:latin typeface="Century Gothic" panose="020B0502020202020204" pitchFamily="34" charset="0"/>
              </a:rPr>
              <a:t>This is done through education and awareness campaigns on the socioeconomic and environmental benefits of water conservation and different conservation methods.  </a:t>
            </a:r>
          </a:p>
          <a:p>
            <a:pPr algn="just"/>
            <a:r>
              <a:rPr lang="en-IN" sz="1600" dirty="0">
                <a:latin typeface="Century Gothic" panose="020B0502020202020204" pitchFamily="34" charset="0"/>
              </a:rPr>
              <a:t>Communication means include traditional and social media, as well as direct communication such as workshops, presentations, stakeholder dialogues, etc. </a:t>
            </a:r>
          </a:p>
          <a:p>
            <a:pPr algn="just"/>
            <a:r>
              <a:rPr lang="en-IN" sz="1600" dirty="0">
                <a:latin typeface="Century Gothic" panose="020B0502020202020204" pitchFamily="34" charset="0"/>
              </a:rPr>
              <a:t>Other means such as economic incentives can also be employed</a:t>
            </a:r>
          </a:p>
          <a:p>
            <a:endParaRPr lang="en-IN" dirty="0"/>
          </a:p>
        </p:txBody>
      </p:sp>
      <p:sp>
        <p:nvSpPr>
          <p:cNvPr id="4" name="Rectangle 3"/>
          <p:cNvSpPr/>
          <p:nvPr/>
        </p:nvSpPr>
        <p:spPr>
          <a:xfrm>
            <a:off x="571472" y="6417254"/>
            <a:ext cx="8572528" cy="369332"/>
          </a:xfrm>
          <a:prstGeom prst="rect">
            <a:avLst/>
          </a:prstGeom>
        </p:spPr>
        <p:txBody>
          <a:bodyPr wrap="square">
            <a:spAutoFit/>
          </a:bodyPr>
          <a:lstStyle/>
          <a:p>
            <a:r>
              <a:rPr lang="en-IN" dirty="0"/>
              <a:t>Source: https://www.ctc-n.org/technologies/public-water-conservation-campaigns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791" y="0"/>
            <a:ext cx="8658418" cy="1143000"/>
          </a:xfrm>
        </p:spPr>
        <p:txBody>
          <a:bodyPr>
            <a:normAutofit fontScale="90000"/>
          </a:bodyPr>
          <a:lstStyle/>
          <a:p>
            <a:r>
              <a:rPr lang="en-IN" sz="4000" dirty="0"/>
              <a:t>PUBLIC WATER CONSERVATION CAMPAIGNS</a:t>
            </a:r>
            <a:endParaRPr lang="en-IN" dirty="0"/>
          </a:p>
        </p:txBody>
      </p:sp>
      <p:sp>
        <p:nvSpPr>
          <p:cNvPr id="3" name="Content Placeholder 2"/>
          <p:cNvSpPr>
            <a:spLocks noGrp="1"/>
          </p:cNvSpPr>
          <p:nvPr>
            <p:ph sz="quarter" idx="1"/>
          </p:nvPr>
        </p:nvSpPr>
        <p:spPr>
          <a:xfrm>
            <a:off x="242791" y="1143000"/>
            <a:ext cx="8793705" cy="5454352"/>
          </a:xfrm>
        </p:spPr>
        <p:txBody>
          <a:bodyPr>
            <a:normAutofit/>
          </a:bodyPr>
          <a:lstStyle/>
          <a:p>
            <a:pPr algn="just"/>
            <a:r>
              <a:rPr lang="en-IN" sz="1600" dirty="0">
                <a:latin typeface="Century Gothic" panose="020B0502020202020204" pitchFamily="34" charset="0"/>
              </a:rPr>
              <a:t>Campaigns can use a number of communication methods:</a:t>
            </a:r>
          </a:p>
          <a:p>
            <a:pPr algn="just"/>
            <a:r>
              <a:rPr lang="en-IN" sz="1600" dirty="0">
                <a:latin typeface="Century Gothic" panose="020B0502020202020204" pitchFamily="34" charset="0"/>
              </a:rPr>
              <a:t>Direct use of conventional media (printed media, TV, radio) and/or non-conventional media (messages on water bills, games, transport tickets, comic books, etc.), through the visual and performing arts;</a:t>
            </a:r>
          </a:p>
          <a:p>
            <a:pPr algn="just"/>
            <a:r>
              <a:rPr lang="en-IN" sz="1600" dirty="0">
                <a:latin typeface="Century Gothic" panose="020B0502020202020204" pitchFamily="34" charset="0"/>
              </a:rPr>
              <a:t>Organization of large events and/or endorsement by celebrities (generating media attention);</a:t>
            </a:r>
          </a:p>
          <a:p>
            <a:pPr algn="just"/>
            <a:r>
              <a:rPr lang="en-IN" sz="1600" dirty="0">
                <a:latin typeface="Century Gothic" panose="020B0502020202020204" pitchFamily="34" charset="0"/>
              </a:rPr>
              <a:t>Use of existing networks (religious networks, social movements, NGO networks, business associations);</a:t>
            </a:r>
          </a:p>
          <a:p>
            <a:pPr algn="just"/>
            <a:r>
              <a:rPr lang="en-IN" sz="1600" dirty="0">
                <a:latin typeface="Century Gothic" panose="020B0502020202020204" pitchFamily="34" charset="0"/>
              </a:rPr>
              <a:t>Use of logos (e.g. a water drop) to give identity to the campaign.</a:t>
            </a:r>
          </a:p>
          <a:p>
            <a:pPr algn="just"/>
            <a:endParaRPr lang="en-IN" sz="1900" dirty="0">
              <a:latin typeface="Century Gothic" panose="020B0502020202020204" pitchFamily="34" charset="0"/>
            </a:endParaRPr>
          </a:p>
          <a:p>
            <a:endParaRPr lang="en-I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51520" y="1122294"/>
            <a:ext cx="8686800" cy="5294960"/>
          </a:xfrm>
        </p:spPr>
        <p:txBody>
          <a:bodyPr>
            <a:normAutofit fontScale="77500" lnSpcReduction="20000"/>
          </a:bodyPr>
          <a:lstStyle/>
          <a:p>
            <a:pPr algn="just"/>
            <a:r>
              <a:rPr lang="en-IN" sz="1900" dirty="0">
                <a:solidFill>
                  <a:srgbClr val="C00000"/>
                </a:solidFill>
                <a:latin typeface="Century Gothic" panose="020B0502020202020204" pitchFamily="34" charset="0"/>
              </a:rPr>
              <a:t>Public water conservation campaigns implementation</a:t>
            </a:r>
          </a:p>
          <a:p>
            <a:pPr algn="just"/>
            <a:r>
              <a:rPr lang="en-IN" sz="1900" dirty="0">
                <a:latin typeface="Century Gothic" panose="020B0502020202020204" pitchFamily="34" charset="0"/>
              </a:rPr>
              <a:t>Preparation and execution of public awareness campaigns requires a multidisciplinary team, including water experts, building and construction experts, and social marketing, communication and outreach and education professionals.</a:t>
            </a:r>
          </a:p>
          <a:p>
            <a:pPr algn="just"/>
            <a:r>
              <a:rPr lang="en-IN" sz="1900" dirty="0">
                <a:latin typeface="Century Gothic" panose="020B0502020202020204" pitchFamily="34" charset="0"/>
              </a:rPr>
              <a:t>A thorough analysis of local public water systems and consumer habits is typically undertaken (often using household surveys) to identify potential water savings and primary targets for consumer behaviour patterns.  </a:t>
            </a:r>
          </a:p>
          <a:p>
            <a:pPr algn="just"/>
            <a:r>
              <a:rPr lang="en-IN" sz="1900" dirty="0">
                <a:latin typeface="Century Gothic" panose="020B0502020202020204" pitchFamily="34" charset="0"/>
              </a:rPr>
              <a:t>This includes identification of main target groups for awareness campaigns, for example local water utility companies, households, workplaces, large businesses, etc. </a:t>
            </a:r>
          </a:p>
          <a:p>
            <a:pPr algn="just"/>
            <a:r>
              <a:rPr lang="en-IN" sz="1900" dirty="0">
                <a:latin typeface="Century Gothic" panose="020B0502020202020204" pitchFamily="34" charset="0"/>
              </a:rPr>
              <a:t>Campaigns can also establish water conservation goals to facilitate tracking of progress and achievement of objectives. </a:t>
            </a:r>
          </a:p>
          <a:p>
            <a:pPr algn="just"/>
            <a:r>
              <a:rPr lang="en-IN" sz="1900" dirty="0">
                <a:latin typeface="Century Gothic" panose="020B0502020202020204" pitchFamily="34" charset="0"/>
              </a:rPr>
              <a:t>Critical components of planning and executing a campaign include communication protocols and materials organization and production, and establishment of partnerships with media, schools, local NGOs, etc. for effective dissemination.  </a:t>
            </a:r>
          </a:p>
          <a:p>
            <a:endParaRPr lang="en-IN" sz="1600" dirty="0">
              <a:latin typeface="Century Gothic" panose="020B0502020202020204" pitchFamily="34" charset="0"/>
            </a:endParaRPr>
          </a:p>
          <a:p>
            <a:endParaRPr lang="en-IN" sz="1600" dirty="0">
              <a:latin typeface="Century Gothic" panose="020B0502020202020204" pitchFamily="34" charset="0"/>
            </a:endParaRPr>
          </a:p>
          <a:p>
            <a:pPr marL="457200" lvl="1" indent="0">
              <a:buNone/>
            </a:pPr>
            <a:r>
              <a:rPr lang="en-IN" sz="1600" dirty="0">
                <a:latin typeface="Century Gothic" panose="020B0502020202020204" pitchFamily="34" charset="0"/>
              </a:rPr>
              <a:t> </a:t>
            </a:r>
          </a:p>
          <a:p>
            <a:endParaRPr lang="en-IN" dirty="0"/>
          </a:p>
        </p:txBody>
      </p:sp>
      <p:sp>
        <p:nvSpPr>
          <p:cNvPr id="4" name="Rectangle 3"/>
          <p:cNvSpPr/>
          <p:nvPr/>
        </p:nvSpPr>
        <p:spPr>
          <a:xfrm>
            <a:off x="571472" y="6417254"/>
            <a:ext cx="8572528" cy="307777"/>
          </a:xfrm>
          <a:prstGeom prst="rect">
            <a:avLst/>
          </a:prstGeom>
        </p:spPr>
        <p:txBody>
          <a:bodyPr wrap="square">
            <a:spAutoFit/>
          </a:bodyPr>
          <a:lstStyle/>
          <a:p>
            <a:r>
              <a:rPr lang="en-IN" sz="1400" dirty="0">
                <a:solidFill>
                  <a:srgbClr val="C00000"/>
                </a:solidFill>
                <a:latin typeface="Century Gothic" panose="020B0502020202020204" pitchFamily="34" charset="0"/>
              </a:rPr>
              <a:t>Source: https://www.ctc-n.org/technologies/public-water-conservation-campaigns</a:t>
            </a:r>
          </a:p>
        </p:txBody>
      </p:sp>
      <p:sp>
        <p:nvSpPr>
          <p:cNvPr id="5" name="Title 1">
            <a:extLst>
              <a:ext uri="{FF2B5EF4-FFF2-40B4-BE49-F238E27FC236}">
                <a16:creationId xmlns:a16="http://schemas.microsoft.com/office/drawing/2014/main" id="{321B798B-0ECC-4D2F-9998-7C9FDD3D0784}"/>
              </a:ext>
            </a:extLst>
          </p:cNvPr>
          <p:cNvSpPr>
            <a:spLocks noGrp="1"/>
          </p:cNvSpPr>
          <p:nvPr>
            <p:ph type="title"/>
          </p:nvPr>
        </p:nvSpPr>
        <p:spPr>
          <a:xfrm>
            <a:off x="0" y="-20706"/>
            <a:ext cx="8686800" cy="1143000"/>
          </a:xfrm>
        </p:spPr>
        <p:txBody>
          <a:bodyPr>
            <a:normAutofit fontScale="90000"/>
          </a:bodyPr>
          <a:lstStyle/>
          <a:p>
            <a:r>
              <a:rPr lang="en-IN" sz="4000" dirty="0"/>
              <a:t>PUBLIC WATER CONSERVATION CAMPAIGNS</a:t>
            </a:r>
            <a:endParaRPr lang="en-I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38"/>
            <a:ext cx="8229600" cy="1143000"/>
          </a:xfrm>
        </p:spPr>
        <p:txBody>
          <a:bodyPr>
            <a:normAutofit/>
          </a:bodyPr>
          <a:lstStyle/>
          <a:p>
            <a:r>
              <a:rPr lang="en-IN" sz="3200" dirty="0"/>
              <a:t>ENVIRONMENTAL BENEFITS OF PUBLIC WATER CONSERVATION CAMPAIGNS</a:t>
            </a:r>
          </a:p>
        </p:txBody>
      </p:sp>
      <p:sp>
        <p:nvSpPr>
          <p:cNvPr id="3" name="Content Placeholder 2"/>
          <p:cNvSpPr>
            <a:spLocks noGrp="1"/>
          </p:cNvSpPr>
          <p:nvPr>
            <p:ph sz="quarter" idx="1"/>
          </p:nvPr>
        </p:nvSpPr>
        <p:spPr>
          <a:xfrm>
            <a:off x="251520" y="1268760"/>
            <a:ext cx="8784976" cy="4857403"/>
          </a:xfrm>
        </p:spPr>
        <p:txBody>
          <a:bodyPr>
            <a:normAutofit/>
          </a:bodyPr>
          <a:lstStyle/>
          <a:p>
            <a:pPr algn="just"/>
            <a:r>
              <a:rPr lang="en-IN" sz="1700" dirty="0">
                <a:latin typeface="Century Gothic" panose="020B0502020202020204" pitchFamily="34" charset="0"/>
              </a:rPr>
              <a:t>Reduces end water-use, in turn reducing pressures on water utilities, local freshwater sources and the environment. </a:t>
            </a:r>
          </a:p>
          <a:p>
            <a:pPr algn="just"/>
            <a:r>
              <a:rPr lang="en-IN" sz="1700" dirty="0">
                <a:latin typeface="Century Gothic" panose="020B0502020202020204" pitchFamily="34" charset="0"/>
              </a:rPr>
              <a:t>Requires less energy for abstraction, transport and treatment, mitigating greenhouse gas emissions. </a:t>
            </a:r>
          </a:p>
          <a:p>
            <a:pPr algn="just"/>
            <a:r>
              <a:rPr lang="en-IN" sz="1700" dirty="0">
                <a:latin typeface="Century Gothic" panose="020B0502020202020204" pitchFamily="34" charset="0"/>
              </a:rPr>
              <a:t>Socioeconomic Benefits</a:t>
            </a:r>
          </a:p>
          <a:p>
            <a:pPr algn="just"/>
            <a:r>
              <a:rPr lang="en-IN" sz="1700" dirty="0">
                <a:latin typeface="Century Gothic" panose="020B0502020202020204" pitchFamily="34" charset="0"/>
              </a:rPr>
              <a:t>Reduces water costs for utilities and end users.</a:t>
            </a:r>
          </a:p>
          <a:p>
            <a:endParaRPr lang="en-IN" sz="2800" dirty="0">
              <a:latin typeface="Century Gothic" panose="020B0502020202020204" pitchFamily="34" charset="0"/>
            </a:endParaRPr>
          </a:p>
          <a:p>
            <a:endParaRPr lang="en-IN" sz="2800" dirty="0">
              <a:latin typeface="Century Gothic" panose="020B0502020202020204" pitchFamily="34" charset="0"/>
            </a:endParaRPr>
          </a:p>
          <a:p>
            <a:endParaRPr lang="en-IN" sz="2800" dirty="0">
              <a:latin typeface="Century Gothic" panose="020B0502020202020204" pitchFamily="34" charset="0"/>
            </a:endParaRPr>
          </a:p>
          <a:p>
            <a:endParaRPr lang="en-IN" dirty="0"/>
          </a:p>
        </p:txBody>
      </p:sp>
      <p:sp>
        <p:nvSpPr>
          <p:cNvPr id="4" name="Rectangle 3"/>
          <p:cNvSpPr/>
          <p:nvPr/>
        </p:nvSpPr>
        <p:spPr>
          <a:xfrm>
            <a:off x="642910" y="6357958"/>
            <a:ext cx="7929618" cy="307777"/>
          </a:xfrm>
          <a:prstGeom prst="rect">
            <a:avLst/>
          </a:prstGeom>
        </p:spPr>
        <p:txBody>
          <a:bodyPr wrap="square">
            <a:spAutoFit/>
          </a:bodyPr>
          <a:lstStyle/>
          <a:p>
            <a:r>
              <a:rPr lang="en-IN" sz="1400" dirty="0">
                <a:solidFill>
                  <a:srgbClr val="C00000"/>
                </a:solidFill>
                <a:latin typeface="Century Gothic" panose="020B0502020202020204" pitchFamily="34" charset="0"/>
              </a:rPr>
              <a:t>Source: https://www.ctc-n.org/technologies/public-water-conservation-campaigns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63AE-C8AE-4512-BF61-17956860D2F9}"/>
              </a:ext>
            </a:extLst>
          </p:cNvPr>
          <p:cNvSpPr>
            <a:spLocks noGrp="1"/>
          </p:cNvSpPr>
          <p:nvPr>
            <p:ph type="title"/>
          </p:nvPr>
        </p:nvSpPr>
        <p:spPr>
          <a:xfrm>
            <a:off x="457200" y="35565"/>
            <a:ext cx="8229600" cy="1143000"/>
          </a:xfrm>
        </p:spPr>
        <p:txBody>
          <a:bodyPr>
            <a:normAutofit/>
          </a:bodyPr>
          <a:lstStyle/>
          <a:p>
            <a:r>
              <a:rPr lang="en-IN" sz="3200" dirty="0"/>
              <a:t>OPPORTUNITIES AND BARRIERS OF PUBLIC WATER CONSERVATION CAMPAIGNS</a:t>
            </a:r>
          </a:p>
        </p:txBody>
      </p:sp>
      <p:sp>
        <p:nvSpPr>
          <p:cNvPr id="3" name="Content Placeholder 2">
            <a:extLst>
              <a:ext uri="{FF2B5EF4-FFF2-40B4-BE49-F238E27FC236}">
                <a16:creationId xmlns:a16="http://schemas.microsoft.com/office/drawing/2014/main" id="{A09E4616-2A68-47FD-912E-92A582763D1D}"/>
              </a:ext>
            </a:extLst>
          </p:cNvPr>
          <p:cNvSpPr>
            <a:spLocks noGrp="1"/>
          </p:cNvSpPr>
          <p:nvPr>
            <p:ph idx="1"/>
          </p:nvPr>
        </p:nvSpPr>
        <p:spPr>
          <a:xfrm>
            <a:off x="323528" y="1178566"/>
            <a:ext cx="8712968" cy="5490794"/>
          </a:xfrm>
        </p:spPr>
        <p:txBody>
          <a:bodyPr>
            <a:normAutofit/>
          </a:bodyPr>
          <a:lstStyle/>
          <a:p>
            <a:r>
              <a:rPr lang="en-IN" sz="1700" b="1" dirty="0">
                <a:solidFill>
                  <a:srgbClr val="C00000"/>
                </a:solidFill>
                <a:latin typeface="Century Gothic" panose="020B0502020202020204" pitchFamily="34" charset="0"/>
              </a:rPr>
              <a:t>Opportunities</a:t>
            </a:r>
          </a:p>
          <a:p>
            <a:pPr algn="just"/>
            <a:r>
              <a:rPr lang="en-IN" sz="1700" dirty="0">
                <a:latin typeface="Century Gothic" panose="020B0502020202020204" pitchFamily="34" charset="0"/>
              </a:rPr>
              <a:t>Better understanding of water conservation is likely to promote greater  sustainable behaviour amongst citizens </a:t>
            </a:r>
          </a:p>
          <a:p>
            <a:pPr algn="just"/>
            <a:r>
              <a:rPr lang="en-IN" sz="1700" dirty="0">
                <a:latin typeface="Century Gothic" panose="020B0502020202020204" pitchFamily="34" charset="0"/>
              </a:rPr>
              <a:t>Inclusive approach encourages stakeholders and organizations to engage and work together </a:t>
            </a:r>
          </a:p>
          <a:p>
            <a:pPr algn="just"/>
            <a:r>
              <a:rPr lang="en-IN" sz="1700" dirty="0">
                <a:latin typeface="Century Gothic" panose="020B0502020202020204" pitchFamily="34" charset="0"/>
              </a:rPr>
              <a:t>Results in climate resilience: adaptation and mitigation benefits, such as  water source protection, water use reduction and mitigation of greenhouse gasses</a:t>
            </a:r>
          </a:p>
          <a:p>
            <a:pPr algn="just"/>
            <a:r>
              <a:rPr lang="en-IN" sz="1700" dirty="0">
                <a:latin typeface="Century Gothic" panose="020B0502020202020204" pitchFamily="34" charset="0"/>
              </a:rPr>
              <a:t>Relatively low cost-technology with wide reach</a:t>
            </a:r>
          </a:p>
          <a:p>
            <a:endParaRPr lang="en-IN" sz="2400" dirty="0">
              <a:latin typeface="Century Gothic" panose="020B0502020202020204" pitchFamily="34" charset="0"/>
            </a:endParaRPr>
          </a:p>
          <a:p>
            <a:endParaRPr lang="en-IN" sz="2400" dirty="0">
              <a:latin typeface="Century Gothic" panose="020B0502020202020204" pitchFamily="34" charset="0"/>
            </a:endParaRPr>
          </a:p>
          <a:p>
            <a:endParaRPr lang="en-IN" dirty="0"/>
          </a:p>
        </p:txBody>
      </p:sp>
    </p:spTree>
    <p:extLst>
      <p:ext uri="{BB962C8B-B14F-4D97-AF65-F5344CB8AC3E}">
        <p14:creationId xmlns:p14="http://schemas.microsoft.com/office/powerpoint/2010/main" val="2080263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60BB0-D374-4D98-979E-C4AED109CD40}"/>
              </a:ext>
            </a:extLst>
          </p:cNvPr>
          <p:cNvSpPr>
            <a:spLocks noGrp="1"/>
          </p:cNvSpPr>
          <p:nvPr>
            <p:ph type="title"/>
          </p:nvPr>
        </p:nvSpPr>
        <p:spPr>
          <a:xfrm>
            <a:off x="457200" y="0"/>
            <a:ext cx="8229600" cy="1143000"/>
          </a:xfrm>
        </p:spPr>
        <p:txBody>
          <a:bodyPr>
            <a:normAutofit/>
          </a:bodyPr>
          <a:lstStyle/>
          <a:p>
            <a:r>
              <a:rPr lang="en-IN" dirty="0"/>
              <a:t>THE WATER CESS ACT, 1977</a:t>
            </a:r>
          </a:p>
        </p:txBody>
      </p:sp>
      <p:sp>
        <p:nvSpPr>
          <p:cNvPr id="3" name="Content Placeholder 2">
            <a:extLst>
              <a:ext uri="{FF2B5EF4-FFF2-40B4-BE49-F238E27FC236}">
                <a16:creationId xmlns:a16="http://schemas.microsoft.com/office/drawing/2014/main" id="{98D67DD1-C05A-41C1-A2B5-2C86ABCB3A3D}"/>
              </a:ext>
            </a:extLst>
          </p:cNvPr>
          <p:cNvSpPr>
            <a:spLocks noGrp="1"/>
          </p:cNvSpPr>
          <p:nvPr>
            <p:ph idx="1"/>
          </p:nvPr>
        </p:nvSpPr>
        <p:spPr>
          <a:xfrm>
            <a:off x="323528" y="1268760"/>
            <a:ext cx="8640960" cy="5314602"/>
          </a:xfrm>
        </p:spPr>
        <p:txBody>
          <a:bodyPr>
            <a:normAutofit/>
          </a:bodyPr>
          <a:lstStyle/>
          <a:p>
            <a:pPr algn="just"/>
            <a:r>
              <a:rPr lang="en-IN" sz="1700" dirty="0">
                <a:latin typeface="Century Gothic" panose="020B0502020202020204" pitchFamily="34" charset="0"/>
              </a:rPr>
              <a:t>3. The proceeds of the cess levied shall first be credited to the consolidated fund of India and Central Government to pay Central and State Boards from time to time, from this proceed.</a:t>
            </a:r>
          </a:p>
          <a:p>
            <a:pPr algn="just"/>
            <a:r>
              <a:rPr lang="en-IN" sz="1700" dirty="0">
                <a:latin typeface="Century Gothic" panose="020B0502020202020204" pitchFamily="34" charset="0"/>
              </a:rPr>
              <a:t>Provision of penalty not exceeding the amount of cess in arrears, for non-payment of cess within the specified time. False return filing shall attract the penalty of imprisonment up to six months.</a:t>
            </a:r>
          </a:p>
          <a:p>
            <a:pPr algn="just"/>
            <a:r>
              <a:rPr lang="en-IN" sz="1700" dirty="0">
                <a:latin typeface="Century Gothic" panose="020B0502020202020204" pitchFamily="34" charset="0"/>
              </a:rPr>
              <a:t>The Central Government may make rules for carrying out the purposes of this Act.</a:t>
            </a:r>
          </a:p>
        </p:txBody>
      </p:sp>
    </p:spTree>
    <p:extLst>
      <p:ext uri="{BB962C8B-B14F-4D97-AF65-F5344CB8AC3E}">
        <p14:creationId xmlns:p14="http://schemas.microsoft.com/office/powerpoint/2010/main" val="21346619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63AE-C8AE-4512-BF61-17956860D2F9}"/>
              </a:ext>
            </a:extLst>
          </p:cNvPr>
          <p:cNvSpPr>
            <a:spLocks noGrp="1"/>
          </p:cNvSpPr>
          <p:nvPr>
            <p:ph type="title"/>
          </p:nvPr>
        </p:nvSpPr>
        <p:spPr>
          <a:xfrm>
            <a:off x="457200" y="35565"/>
            <a:ext cx="8229600" cy="1143000"/>
          </a:xfrm>
        </p:spPr>
        <p:txBody>
          <a:bodyPr>
            <a:normAutofit/>
          </a:bodyPr>
          <a:lstStyle/>
          <a:p>
            <a:r>
              <a:rPr lang="en-IN" sz="3200" dirty="0"/>
              <a:t>OPPORTUNITIES AND BARRIERS OF PUBLIC WATER CONSERVATION CAMPAIGNS</a:t>
            </a:r>
          </a:p>
        </p:txBody>
      </p:sp>
      <p:sp>
        <p:nvSpPr>
          <p:cNvPr id="3" name="Content Placeholder 2">
            <a:extLst>
              <a:ext uri="{FF2B5EF4-FFF2-40B4-BE49-F238E27FC236}">
                <a16:creationId xmlns:a16="http://schemas.microsoft.com/office/drawing/2014/main" id="{A09E4616-2A68-47FD-912E-92A582763D1D}"/>
              </a:ext>
            </a:extLst>
          </p:cNvPr>
          <p:cNvSpPr>
            <a:spLocks noGrp="1"/>
          </p:cNvSpPr>
          <p:nvPr>
            <p:ph idx="1"/>
          </p:nvPr>
        </p:nvSpPr>
        <p:spPr>
          <a:xfrm>
            <a:off x="323528" y="1178566"/>
            <a:ext cx="8712968" cy="5490794"/>
          </a:xfrm>
        </p:spPr>
        <p:txBody>
          <a:bodyPr>
            <a:normAutofit/>
          </a:bodyPr>
          <a:lstStyle/>
          <a:p>
            <a:r>
              <a:rPr lang="en-IN" sz="1600" b="1" dirty="0">
                <a:solidFill>
                  <a:srgbClr val="C00000"/>
                </a:solidFill>
                <a:latin typeface="Century Gothic" panose="020B0502020202020204" pitchFamily="34" charset="0"/>
              </a:rPr>
              <a:t>Barriers</a:t>
            </a:r>
          </a:p>
          <a:p>
            <a:pPr algn="just"/>
            <a:r>
              <a:rPr lang="en-IN" sz="1600" dirty="0">
                <a:latin typeface="Century Gothic" panose="020B0502020202020204" pitchFamily="34" charset="0"/>
              </a:rPr>
              <a:t>Certain conservation techniques such as water recycling need associated education on correct use to ensure safety and minimizing health threats from potential contamination</a:t>
            </a:r>
          </a:p>
          <a:p>
            <a:pPr algn="just"/>
            <a:r>
              <a:rPr lang="en-IN" sz="1600" dirty="0">
                <a:latin typeface="Century Gothic" panose="020B0502020202020204" pitchFamily="34" charset="0"/>
              </a:rPr>
              <a:t>Success can be impeded due to public scepticism and lack of understanding about the impacts of personal water-use on overall supplies</a:t>
            </a:r>
          </a:p>
          <a:p>
            <a:pPr algn="just"/>
            <a:r>
              <a:rPr lang="en-IN" sz="1600" dirty="0">
                <a:latin typeface="Century Gothic" panose="020B0502020202020204" pitchFamily="34" charset="0"/>
              </a:rPr>
              <a:t>Success often relies on individual behaviour on private properties, which can be difficult to monitor and measure, revealing only changes in combined impacts</a:t>
            </a:r>
          </a:p>
          <a:p>
            <a:endParaRPr lang="en-IN" sz="2400" dirty="0">
              <a:latin typeface="Century Gothic" panose="020B0502020202020204" pitchFamily="34" charset="0"/>
            </a:endParaRPr>
          </a:p>
          <a:p>
            <a:endParaRPr lang="en-IN" sz="2400" dirty="0">
              <a:latin typeface="Century Gothic" panose="020B0502020202020204" pitchFamily="34" charset="0"/>
            </a:endParaRPr>
          </a:p>
          <a:p>
            <a:endParaRPr lang="en-IN" sz="2400" b="1" dirty="0">
              <a:solidFill>
                <a:srgbClr val="C00000"/>
              </a:solidFill>
              <a:latin typeface="Century Gothic" panose="020B0502020202020204" pitchFamily="34" charset="0"/>
            </a:endParaRPr>
          </a:p>
          <a:p>
            <a:endParaRPr lang="en-IN" sz="2400" b="1" dirty="0">
              <a:solidFill>
                <a:srgbClr val="C00000"/>
              </a:solidFill>
              <a:latin typeface="Century Gothic" panose="020B0502020202020204" pitchFamily="34" charset="0"/>
            </a:endParaRPr>
          </a:p>
          <a:p>
            <a:endParaRPr lang="en-IN" sz="2400" dirty="0">
              <a:latin typeface="Century Gothic" panose="020B0502020202020204" pitchFamily="34" charset="0"/>
            </a:endParaRPr>
          </a:p>
          <a:p>
            <a:endParaRPr lang="en-IN" sz="2400" dirty="0">
              <a:latin typeface="Century Gothic" panose="020B0502020202020204" pitchFamily="34" charset="0"/>
            </a:endParaRPr>
          </a:p>
          <a:p>
            <a:endParaRPr lang="en-IN" dirty="0"/>
          </a:p>
        </p:txBody>
      </p:sp>
      <p:sp>
        <p:nvSpPr>
          <p:cNvPr id="4" name="Rectangle 3">
            <a:extLst>
              <a:ext uri="{FF2B5EF4-FFF2-40B4-BE49-F238E27FC236}">
                <a16:creationId xmlns:a16="http://schemas.microsoft.com/office/drawing/2014/main" id="{F334CCFB-6CCC-4C33-9C3A-FFB7D19F3481}"/>
              </a:ext>
            </a:extLst>
          </p:cNvPr>
          <p:cNvSpPr/>
          <p:nvPr/>
        </p:nvSpPr>
        <p:spPr>
          <a:xfrm>
            <a:off x="642910" y="6357958"/>
            <a:ext cx="7929618" cy="307777"/>
          </a:xfrm>
          <a:prstGeom prst="rect">
            <a:avLst/>
          </a:prstGeom>
        </p:spPr>
        <p:txBody>
          <a:bodyPr wrap="square">
            <a:spAutoFit/>
          </a:bodyPr>
          <a:lstStyle/>
          <a:p>
            <a:r>
              <a:rPr lang="en-IN" sz="1400" b="1" dirty="0">
                <a:solidFill>
                  <a:srgbClr val="C00000"/>
                </a:solidFill>
                <a:latin typeface="Century Gothic" panose="020B0502020202020204" pitchFamily="34" charset="0"/>
              </a:rPr>
              <a:t>Source: https://www.ctc-n.org/technologies/public-water-conservation-campaigns</a:t>
            </a:r>
          </a:p>
        </p:txBody>
      </p:sp>
    </p:spTree>
    <p:extLst>
      <p:ext uri="{BB962C8B-B14F-4D97-AF65-F5344CB8AC3E}">
        <p14:creationId xmlns:p14="http://schemas.microsoft.com/office/powerpoint/2010/main" val="3981694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BB1FB-7B0F-4D73-95B0-B2C0CF2F8D09}"/>
              </a:ext>
            </a:extLst>
          </p:cNvPr>
          <p:cNvSpPr>
            <a:spLocks noGrp="1"/>
          </p:cNvSpPr>
          <p:nvPr>
            <p:ph type="title"/>
          </p:nvPr>
        </p:nvSpPr>
        <p:spPr>
          <a:xfrm>
            <a:off x="457200" y="0"/>
            <a:ext cx="8229600" cy="1143000"/>
          </a:xfrm>
        </p:spPr>
        <p:txBody>
          <a:bodyPr>
            <a:normAutofit fontScale="90000"/>
          </a:bodyPr>
          <a:lstStyle/>
          <a:p>
            <a:r>
              <a:rPr lang="en-IN" dirty="0"/>
              <a:t>IRRIGATIONAL APPROACH IN WASTEWATER CONSERVATION</a:t>
            </a:r>
          </a:p>
        </p:txBody>
      </p:sp>
      <p:sp>
        <p:nvSpPr>
          <p:cNvPr id="3" name="Content Placeholder 2">
            <a:extLst>
              <a:ext uri="{FF2B5EF4-FFF2-40B4-BE49-F238E27FC236}">
                <a16:creationId xmlns:a16="http://schemas.microsoft.com/office/drawing/2014/main" id="{E8AAD6AF-C1D4-491B-8EA4-3D097B77998A}"/>
              </a:ext>
            </a:extLst>
          </p:cNvPr>
          <p:cNvSpPr>
            <a:spLocks noGrp="1"/>
          </p:cNvSpPr>
          <p:nvPr>
            <p:ph idx="1"/>
          </p:nvPr>
        </p:nvSpPr>
        <p:spPr/>
        <p:txBody>
          <a:bodyPr/>
          <a:lstStyle/>
          <a:p>
            <a:endParaRPr lang="en-IN"/>
          </a:p>
        </p:txBody>
      </p:sp>
      <p:pic>
        <p:nvPicPr>
          <p:cNvPr id="2050" name="Picture 2" descr="Wastewater Treatment and Reuse: a Review of its Applications and Health  Implications | SpringerLink">
            <a:extLst>
              <a:ext uri="{FF2B5EF4-FFF2-40B4-BE49-F238E27FC236}">
                <a16:creationId xmlns:a16="http://schemas.microsoft.com/office/drawing/2014/main" id="{0FCB1444-3751-4EAD-A523-6399DF5CC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110316"/>
            <a:ext cx="4995962" cy="5747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166735"/>
      </p:ext>
    </p:extLst>
  </p:cSld>
  <p:clrMapOvr>
    <a:masterClrMapping/>
  </p:clrMapOvr>
</p:sld>
</file>

<file path=ppt/theme/theme1.xml><?xml version="1.0" encoding="utf-8"?>
<a:theme xmlns:a="http://schemas.openxmlformats.org/drawingml/2006/main" name="ThemeSR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ThemeSRM</Template>
  <TotalTime>4793</TotalTime>
  <Words>7687</Words>
  <Application>Microsoft Office PowerPoint</Application>
  <PresentationFormat>On-screen Show (4:3)</PresentationFormat>
  <Paragraphs>488</Paragraphs>
  <Slides>80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80</vt:i4>
      </vt:variant>
    </vt:vector>
  </HeadingPairs>
  <TitlesOfParts>
    <vt:vector size="85" baseType="lpstr">
      <vt:lpstr>Arial</vt:lpstr>
      <vt:lpstr>Calibri</vt:lpstr>
      <vt:lpstr>Century Gothic</vt:lpstr>
      <vt:lpstr>Times New Roman</vt:lpstr>
      <vt:lpstr>ThemeSRM</vt:lpstr>
      <vt:lpstr>WATER POLLUTION AND ITS MANAGEMENT UNIT IV 18CEO405T</vt:lpstr>
      <vt:lpstr>ROLE OF POLLUTION CONTROL BOARD</vt:lpstr>
      <vt:lpstr>ROLE OF POLLUTION CONTROL BOARD</vt:lpstr>
      <vt:lpstr>HIERARCHY - POLLUTION CONTROL BOARD</vt:lpstr>
      <vt:lpstr>POWER OF POLLUTION CONTROL BOARD</vt:lpstr>
      <vt:lpstr>POWER OF STATE POLLUTION CONTROL BOARD</vt:lpstr>
      <vt:lpstr>THE WATER CESS ACT, 1977</vt:lpstr>
      <vt:lpstr>THE WATER CESS ACT, 1977</vt:lpstr>
      <vt:lpstr>IRRIGATIONAL APPROACH IN WASTEWATER CONSERVATION</vt:lpstr>
      <vt:lpstr>IRRIGATIONAL APPROACH IN WASTEWATER CONSERVATION</vt:lpstr>
      <vt:lpstr>LEGAL ACTION AGAINST DEFAULTER/POLLUTER</vt:lpstr>
      <vt:lpstr>LEGAL ACTION AGAINST DEFAULTER/POLLUTER</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MANAGEMENT STRATEGY USED FOR WATER CONSERVATION</vt:lpstr>
      <vt:lpstr>INDUSTRIAL APPROACH IN WATER CONSERVATION</vt:lpstr>
      <vt:lpstr>INDUSTRIAL APPROACH IN WATER CONSERVATION</vt:lpstr>
      <vt:lpstr>INDUSTRIAL APPROACH IN WATER CONSERVATION</vt:lpstr>
      <vt:lpstr>INDUSTRIAL APPROACH IN WATER CONSERVATION</vt:lpstr>
      <vt:lpstr>GROUNDWATER MANAGEMENT</vt:lpstr>
      <vt:lpstr>GROUNDWATER MANAGEMENT</vt:lpstr>
      <vt:lpstr>GROUNDWATER MANAGEMENT</vt:lpstr>
      <vt:lpstr>GROUNDWATER MANAGEMENT</vt:lpstr>
      <vt:lpstr>GROUNDWATER MANAGEMENT</vt:lpstr>
      <vt:lpstr>GROUNDWATER MANAGEMENT</vt:lpstr>
      <vt:lpstr>GROUNDWATER MANAGEMENT</vt:lpstr>
      <vt:lpstr>GROUNDWATER MANAGEMENT</vt:lpstr>
      <vt:lpstr>GROUNDWATER MANAGEMENT</vt:lpstr>
      <vt:lpstr>PowerPoint Presentation</vt:lpstr>
      <vt:lpstr>PowerPoint Presentation</vt:lpstr>
      <vt:lpstr>ENVIRONMENTAL INDICATORS</vt:lpstr>
      <vt:lpstr>ENVIRONMENTAL INDICATORS</vt:lpstr>
      <vt:lpstr>ENVIRONMENTAL INDICATORS</vt:lpstr>
      <vt:lpstr>ENVIRONMENTAL INDICATORS</vt:lpstr>
      <vt:lpstr>ENVIRONMENTAL INDICATORS</vt:lpstr>
      <vt:lpstr>TYPES OF ENVIRONMENTAL INDICATORS</vt:lpstr>
      <vt:lpstr>TYPES OF ENVIRONMENTAL INDICATORS</vt:lpstr>
      <vt:lpstr>WATER QULAITY INDEX</vt:lpstr>
      <vt:lpstr>WATER QULAITY INDEX</vt:lpstr>
      <vt:lpstr>BASIC PROCEDURES FOR WQI DEVELOPMENT</vt:lpstr>
      <vt:lpstr>TYPES OF WATER QUALITY INDEX</vt:lpstr>
      <vt:lpstr>TYPES OF WATER QUALITY INDEX</vt:lpstr>
      <vt:lpstr>TYPES OF WATER QUALITY INDEX</vt:lpstr>
      <vt:lpstr>TYPES OF WATER QUALITY INDEX</vt:lpstr>
      <vt:lpstr>TYPES OF WATER QUALITY INDEX</vt:lpstr>
      <vt:lpstr>WATER QULAITY ASSESSMENT</vt:lpstr>
      <vt:lpstr>PUBLIC PARTICIPATION IN WATER MANAGEMENT</vt:lpstr>
      <vt:lpstr>PUBLIC PARTICIPATION ON WATER CONSERVATION</vt:lpstr>
      <vt:lpstr>PUBLIC PARTICIPATION ON WATER CONSERVATION</vt:lpstr>
      <vt:lpstr>PUBLIC PARTICIPATION IN WATER MANAGEMENT</vt:lpstr>
      <vt:lpstr>PUBLIC PARTICIPATION TECHNIQUES</vt:lpstr>
      <vt:lpstr>PUBLIC PARTICIPATION TECHNIQUES</vt:lpstr>
      <vt:lpstr>PUBLIC PARTICIPATION TECHNIQUES</vt:lpstr>
      <vt:lpstr>AWARENESS OF DOMESTIC USAGE FOR CONSERVATION OF WATER</vt:lpstr>
      <vt:lpstr>AWARENESS OF DOMESTIC USAGE FOR CONSERVATION OF WATER</vt:lpstr>
      <vt:lpstr>PUBLIC WATER CONSERVATION CAMPAIGNS</vt:lpstr>
      <vt:lpstr>PUBLIC WATER CONSERVATION CAMPAIGNS</vt:lpstr>
      <vt:lpstr>PUBLIC WATER CONSERVATION CAMPAIGNS</vt:lpstr>
      <vt:lpstr>ENVIRONMENTAL BENEFITS OF PUBLIC WATER CONSERVATION CAMPAIGNS</vt:lpstr>
      <vt:lpstr>OPPORTUNITIES AND BARRIERS OF PUBLIC WATER CONSERVATION CAMPAIGNS</vt:lpstr>
      <vt:lpstr>OPPORTUNITIES AND BARRIERS OF PUBLIC WATER CONSERVATION CAMPAIGNS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GEOGRAPHICAL INFORMATION SYSTEM</dc:title>
  <dc:creator>KARUPU SAMY</dc:creator>
  <cp:lastModifiedBy>Prasanna K</cp:lastModifiedBy>
  <cp:revision>719</cp:revision>
  <dcterms:created xsi:type="dcterms:W3CDTF">2019-01-07T03:41:29Z</dcterms:created>
  <dcterms:modified xsi:type="dcterms:W3CDTF">2024-01-11T07:16:55Z</dcterms:modified>
</cp:coreProperties>
</file>