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0"/>
  </p:notesMasterIdLst>
  <p:sldIdLst>
    <p:sldId id="559" r:id="rId2"/>
    <p:sldId id="561" r:id="rId3"/>
    <p:sldId id="562" r:id="rId4"/>
    <p:sldId id="565" r:id="rId5"/>
    <p:sldId id="563" r:id="rId6"/>
    <p:sldId id="566" r:id="rId7"/>
    <p:sldId id="567" r:id="rId8"/>
    <p:sldId id="568" r:id="rId9"/>
    <p:sldId id="569" r:id="rId10"/>
    <p:sldId id="570" r:id="rId11"/>
    <p:sldId id="564" r:id="rId12"/>
    <p:sldId id="572" r:id="rId13"/>
    <p:sldId id="573" r:id="rId14"/>
    <p:sldId id="574" r:id="rId15"/>
    <p:sldId id="575" r:id="rId16"/>
    <p:sldId id="576" r:id="rId17"/>
    <p:sldId id="577" r:id="rId18"/>
    <p:sldId id="578" r:id="rId19"/>
    <p:sldId id="579" r:id="rId20"/>
    <p:sldId id="580" r:id="rId21"/>
    <p:sldId id="581" r:id="rId22"/>
    <p:sldId id="582" r:id="rId23"/>
    <p:sldId id="583" r:id="rId24"/>
    <p:sldId id="584" r:id="rId25"/>
    <p:sldId id="585" r:id="rId26"/>
    <p:sldId id="586" r:id="rId27"/>
    <p:sldId id="587" r:id="rId28"/>
    <p:sldId id="588" r:id="rId29"/>
    <p:sldId id="591" r:id="rId30"/>
    <p:sldId id="592" r:id="rId31"/>
    <p:sldId id="589" r:id="rId32"/>
    <p:sldId id="590" r:id="rId33"/>
    <p:sldId id="623" r:id="rId34"/>
    <p:sldId id="257" r:id="rId35"/>
    <p:sldId id="258" r:id="rId36"/>
    <p:sldId id="259" r:id="rId37"/>
    <p:sldId id="260" r:id="rId38"/>
    <p:sldId id="261" r:id="rId39"/>
    <p:sldId id="262" r:id="rId40"/>
    <p:sldId id="263" r:id="rId41"/>
    <p:sldId id="264" r:id="rId42"/>
    <p:sldId id="265" r:id="rId43"/>
    <p:sldId id="266" r:id="rId44"/>
    <p:sldId id="267" r:id="rId45"/>
    <p:sldId id="268" r:id="rId46"/>
    <p:sldId id="269" r:id="rId47"/>
    <p:sldId id="270" r:id="rId48"/>
    <p:sldId id="271" r:id="rId49"/>
    <p:sldId id="272" r:id="rId50"/>
    <p:sldId id="624" r:id="rId51"/>
    <p:sldId id="593" r:id="rId52"/>
    <p:sldId id="594" r:id="rId53"/>
    <p:sldId id="608" r:id="rId54"/>
    <p:sldId id="595" r:id="rId55"/>
    <p:sldId id="607" r:id="rId56"/>
    <p:sldId id="600" r:id="rId57"/>
    <p:sldId id="601" r:id="rId58"/>
    <p:sldId id="612" r:id="rId59"/>
    <p:sldId id="613" r:id="rId60"/>
    <p:sldId id="614" r:id="rId61"/>
    <p:sldId id="615" r:id="rId62"/>
    <p:sldId id="616" r:id="rId63"/>
    <p:sldId id="617" r:id="rId64"/>
    <p:sldId id="618" r:id="rId65"/>
    <p:sldId id="619" r:id="rId66"/>
    <p:sldId id="620" r:id="rId67"/>
    <p:sldId id="621" r:id="rId68"/>
    <p:sldId id="622"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3" autoAdjust="0"/>
  </p:normalViewPr>
  <p:slideViewPr>
    <p:cSldViewPr snapToGrid="0">
      <p:cViewPr varScale="1">
        <p:scale>
          <a:sx n="78" d="100"/>
          <a:sy n="78" d="100"/>
        </p:scale>
        <p:origin x="80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AA6192-102E-4DBA-B98F-7F00F14098DD}" type="datetimeFigureOut">
              <a:rPr lang="en-US" smtClean="0"/>
              <a:t>6/3/2024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F66E5E-3292-444B-BC6B-560E51D0E3A1}" type="slidenum">
              <a:rPr lang="en-US" smtClean="0"/>
              <a:t>‹#›</a:t>
            </a:fld>
            <a:endParaRPr lang="en-US"/>
          </a:p>
        </p:txBody>
      </p:sp>
    </p:spTree>
    <p:extLst>
      <p:ext uri="{BB962C8B-B14F-4D97-AF65-F5344CB8AC3E}">
        <p14:creationId xmlns:p14="http://schemas.microsoft.com/office/powerpoint/2010/main" val="87050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C81B3EE2-D224-4390-96D4-1DCA8924072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220D0355-B40F-4509-B302-FFEE148C43B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196" name="Slide Number Placeholder 3">
            <a:extLst>
              <a:ext uri="{FF2B5EF4-FFF2-40B4-BE49-F238E27FC236}">
                <a16:creationId xmlns:a16="http://schemas.microsoft.com/office/drawing/2014/main" id="{80B62C70-A9C4-4676-B366-A335F552730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9BAD712-EC71-41B6-8B0F-F0A1B70AE6CA}"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id="{A73DF3F1-B5B0-419D-94FB-48A5E8F7CFAF}"/>
              </a:ext>
            </a:extLst>
          </p:cNvPr>
          <p:cNvSpPr>
            <a:spLocks noGrp="1"/>
          </p:cNvSpPr>
          <p:nvPr>
            <p:ph type="dt" sz="quarter"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CC3246-CDD5-41CD-8F4D-5D34E24CEBFD}" type="datetime1">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6/3/2024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78852" name="Slide Number Placeholder 3"/>
          <p:cNvSpPr>
            <a:spLocks noGrp="1"/>
          </p:cNvSpPr>
          <p:nvPr>
            <p:ph type="sldNum" sz="quarter" idx="5"/>
          </p:nvPr>
        </p:nvSpPr>
        <p:spPr bwMode="auto">
          <a:noFill/>
          <a:ln>
            <a:miter lim="800000"/>
            <a:headEnd/>
            <a:tailEnd/>
          </a:ln>
        </p:spPr>
        <p:txBody>
          <a:bodyPr/>
          <a:lstStyle/>
          <a:p>
            <a:fld id="{7D367B41-9465-4372-960C-9A96EB345FAF}" type="slidenum">
              <a:rPr lang="en-US" altLang="en-US" smtClean="0">
                <a:latin typeface="Verdana" pitchFamily="34" charset="0"/>
              </a:rPr>
              <a:pPr/>
              <a:t>2</a:t>
            </a:fld>
            <a:endParaRPr lang="en-US" altLang="en-US">
              <a:latin typeface="Verdana" pitchFamily="34" charset="0"/>
            </a:endParaRPr>
          </a:p>
        </p:txBody>
      </p:sp>
    </p:spTree>
    <p:extLst>
      <p:ext uri="{BB962C8B-B14F-4D97-AF65-F5344CB8AC3E}">
        <p14:creationId xmlns:p14="http://schemas.microsoft.com/office/powerpoint/2010/main" val="33847135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556EE-7AD0-2ED6-F1B8-8F85FCDF67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97A31D-AFF0-BAB8-E3BC-7560FA4186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DB8559-32A2-DBB6-116E-E3DE4BE0B887}"/>
              </a:ext>
            </a:extLst>
          </p:cNvPr>
          <p:cNvSpPr>
            <a:spLocks noGrp="1"/>
          </p:cNvSpPr>
          <p:nvPr>
            <p:ph type="dt" sz="half" idx="10"/>
          </p:nvPr>
        </p:nvSpPr>
        <p:spPr/>
        <p:txBody>
          <a:bodyPr/>
          <a:lstStyle/>
          <a:p>
            <a:fld id="{1A8C5E88-990F-43C2-AD9E-1380CE6D3D22}" type="datetime1">
              <a:rPr lang="en-IN" smtClean="0"/>
              <a:t>03-06-2024</a:t>
            </a:fld>
            <a:endParaRPr lang="en-US"/>
          </a:p>
        </p:txBody>
      </p:sp>
      <p:sp>
        <p:nvSpPr>
          <p:cNvPr id="5" name="Footer Placeholder 4">
            <a:extLst>
              <a:ext uri="{FF2B5EF4-FFF2-40B4-BE49-F238E27FC236}">
                <a16:creationId xmlns:a16="http://schemas.microsoft.com/office/drawing/2014/main" id="{7DD8E49B-D2D5-A7EC-40B3-88D11953A11D}"/>
              </a:ext>
            </a:extLst>
          </p:cNvPr>
          <p:cNvSpPr>
            <a:spLocks noGrp="1"/>
          </p:cNvSpPr>
          <p:nvPr>
            <p:ph type="ftr" sz="quarter" idx="11"/>
          </p:nvPr>
        </p:nvSpPr>
        <p:spPr/>
        <p:txBody>
          <a:bodyPr/>
          <a:lstStyle/>
          <a:p>
            <a:r>
              <a:rPr lang="en-US"/>
              <a:t>18AIC302J,CINTEL, SRMIST</a:t>
            </a:r>
          </a:p>
        </p:txBody>
      </p:sp>
      <p:sp>
        <p:nvSpPr>
          <p:cNvPr id="6" name="Slide Number Placeholder 5">
            <a:extLst>
              <a:ext uri="{FF2B5EF4-FFF2-40B4-BE49-F238E27FC236}">
                <a16:creationId xmlns:a16="http://schemas.microsoft.com/office/drawing/2014/main" id="{B5310966-9A97-9F5D-75BE-6D7664CC937D}"/>
              </a:ext>
            </a:extLst>
          </p:cNvPr>
          <p:cNvSpPr>
            <a:spLocks noGrp="1"/>
          </p:cNvSpPr>
          <p:nvPr>
            <p:ph type="sldNum" sz="quarter" idx="12"/>
          </p:nvPr>
        </p:nvSpPr>
        <p:spPr/>
        <p:txBody>
          <a:bodyPr/>
          <a:lstStyle/>
          <a:p>
            <a:fld id="{4B2FBF1F-16F0-48B6-B7EB-82B078987EFE}" type="slidenum">
              <a:rPr lang="en-US" smtClean="0"/>
              <a:t>‹#›</a:t>
            </a:fld>
            <a:endParaRPr lang="en-US"/>
          </a:p>
        </p:txBody>
      </p:sp>
      <p:pic>
        <p:nvPicPr>
          <p:cNvPr id="7" name="Picture 2" descr="SRMIST-Reset Password">
            <a:extLst>
              <a:ext uri="{FF2B5EF4-FFF2-40B4-BE49-F238E27FC236}">
                <a16:creationId xmlns:a16="http://schemas.microsoft.com/office/drawing/2014/main" id="{E31711DD-AB5C-7EEC-CDC6-59707E49BE6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998711" y="0"/>
            <a:ext cx="2193289" cy="1252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3714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64FBE-702E-4AF1-FC61-6C5D2C0224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8316FD-9531-9195-55A8-EC3BF1D454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F6CB646-02F8-E954-AB41-7BDCB56989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BE7F42-19E5-107C-0E5C-7022D1BE30B4}"/>
              </a:ext>
            </a:extLst>
          </p:cNvPr>
          <p:cNvSpPr>
            <a:spLocks noGrp="1"/>
          </p:cNvSpPr>
          <p:nvPr>
            <p:ph type="dt" sz="half" idx="10"/>
          </p:nvPr>
        </p:nvSpPr>
        <p:spPr/>
        <p:txBody>
          <a:bodyPr/>
          <a:lstStyle/>
          <a:p>
            <a:fld id="{ABC3BCC8-1B3F-4317-BACC-6EA8785EB484}" type="datetime1">
              <a:rPr lang="en-IN" smtClean="0"/>
              <a:t>03-06-2024</a:t>
            </a:fld>
            <a:endParaRPr lang="en-US"/>
          </a:p>
        </p:txBody>
      </p:sp>
      <p:sp>
        <p:nvSpPr>
          <p:cNvPr id="6" name="Footer Placeholder 5">
            <a:extLst>
              <a:ext uri="{FF2B5EF4-FFF2-40B4-BE49-F238E27FC236}">
                <a16:creationId xmlns:a16="http://schemas.microsoft.com/office/drawing/2014/main" id="{CEF00BF6-39A8-68A9-8E4C-41EA0F728010}"/>
              </a:ext>
            </a:extLst>
          </p:cNvPr>
          <p:cNvSpPr>
            <a:spLocks noGrp="1"/>
          </p:cNvSpPr>
          <p:nvPr>
            <p:ph type="ftr" sz="quarter" idx="11"/>
          </p:nvPr>
        </p:nvSpPr>
        <p:spPr/>
        <p:txBody>
          <a:bodyPr/>
          <a:lstStyle/>
          <a:p>
            <a:r>
              <a:rPr lang="en-US"/>
              <a:t>18AIC302J,CINTEL, SRMIST</a:t>
            </a:r>
          </a:p>
        </p:txBody>
      </p:sp>
      <p:sp>
        <p:nvSpPr>
          <p:cNvPr id="7" name="Slide Number Placeholder 6">
            <a:extLst>
              <a:ext uri="{FF2B5EF4-FFF2-40B4-BE49-F238E27FC236}">
                <a16:creationId xmlns:a16="http://schemas.microsoft.com/office/drawing/2014/main" id="{BCE6F046-DF08-BB70-96DC-78C34B949471}"/>
              </a:ext>
            </a:extLst>
          </p:cNvPr>
          <p:cNvSpPr>
            <a:spLocks noGrp="1"/>
          </p:cNvSpPr>
          <p:nvPr>
            <p:ph type="sldNum" sz="quarter" idx="12"/>
          </p:nvPr>
        </p:nvSpPr>
        <p:spPr/>
        <p:txBody>
          <a:bodyPr/>
          <a:lstStyle/>
          <a:p>
            <a:fld id="{4B2FBF1F-16F0-48B6-B7EB-82B078987EFE}" type="slidenum">
              <a:rPr lang="en-US" smtClean="0"/>
              <a:t>‹#›</a:t>
            </a:fld>
            <a:endParaRPr lang="en-US"/>
          </a:p>
        </p:txBody>
      </p:sp>
    </p:spTree>
    <p:extLst>
      <p:ext uri="{BB962C8B-B14F-4D97-AF65-F5344CB8AC3E}">
        <p14:creationId xmlns:p14="http://schemas.microsoft.com/office/powerpoint/2010/main" val="1513877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4F80F-B193-56B2-7DB4-111B922BAB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A61FE4-FBFF-A819-D67D-DF8CE9B6CD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9BAE54-9E6B-E60F-7121-5EA56EED3805}"/>
              </a:ext>
            </a:extLst>
          </p:cNvPr>
          <p:cNvSpPr>
            <a:spLocks noGrp="1"/>
          </p:cNvSpPr>
          <p:nvPr>
            <p:ph type="dt" sz="half" idx="10"/>
          </p:nvPr>
        </p:nvSpPr>
        <p:spPr/>
        <p:txBody>
          <a:bodyPr/>
          <a:lstStyle/>
          <a:p>
            <a:fld id="{6EEC16DA-93F5-45B0-876B-633472EA775B}" type="datetime1">
              <a:rPr lang="en-IN" smtClean="0"/>
              <a:t>03-06-2024</a:t>
            </a:fld>
            <a:endParaRPr lang="en-US"/>
          </a:p>
        </p:txBody>
      </p:sp>
      <p:sp>
        <p:nvSpPr>
          <p:cNvPr id="5" name="Footer Placeholder 4">
            <a:extLst>
              <a:ext uri="{FF2B5EF4-FFF2-40B4-BE49-F238E27FC236}">
                <a16:creationId xmlns:a16="http://schemas.microsoft.com/office/drawing/2014/main" id="{20182A8A-148C-BC60-8BB0-D0FC6A099B57}"/>
              </a:ext>
            </a:extLst>
          </p:cNvPr>
          <p:cNvSpPr>
            <a:spLocks noGrp="1"/>
          </p:cNvSpPr>
          <p:nvPr>
            <p:ph type="ftr" sz="quarter" idx="11"/>
          </p:nvPr>
        </p:nvSpPr>
        <p:spPr/>
        <p:txBody>
          <a:bodyPr/>
          <a:lstStyle/>
          <a:p>
            <a:r>
              <a:rPr lang="en-US"/>
              <a:t>18AIC302J,CINTEL, SRMIST</a:t>
            </a:r>
          </a:p>
        </p:txBody>
      </p:sp>
      <p:sp>
        <p:nvSpPr>
          <p:cNvPr id="6" name="Slide Number Placeholder 5">
            <a:extLst>
              <a:ext uri="{FF2B5EF4-FFF2-40B4-BE49-F238E27FC236}">
                <a16:creationId xmlns:a16="http://schemas.microsoft.com/office/drawing/2014/main" id="{B5BDC26C-5360-B62C-81CD-F6E04C465C8B}"/>
              </a:ext>
            </a:extLst>
          </p:cNvPr>
          <p:cNvSpPr>
            <a:spLocks noGrp="1"/>
          </p:cNvSpPr>
          <p:nvPr>
            <p:ph type="sldNum" sz="quarter" idx="12"/>
          </p:nvPr>
        </p:nvSpPr>
        <p:spPr/>
        <p:txBody>
          <a:bodyPr/>
          <a:lstStyle/>
          <a:p>
            <a:fld id="{4B2FBF1F-16F0-48B6-B7EB-82B078987EFE}" type="slidenum">
              <a:rPr lang="en-US" smtClean="0"/>
              <a:t>‹#›</a:t>
            </a:fld>
            <a:endParaRPr lang="en-US"/>
          </a:p>
        </p:txBody>
      </p:sp>
    </p:spTree>
    <p:extLst>
      <p:ext uri="{BB962C8B-B14F-4D97-AF65-F5344CB8AC3E}">
        <p14:creationId xmlns:p14="http://schemas.microsoft.com/office/powerpoint/2010/main" val="42941690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13717C-DE13-191B-159F-B7F46D12A7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94C7DD-46AE-3E0E-6744-D068B3CF62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58FA48-4C25-8030-CA15-7835BC452AB9}"/>
              </a:ext>
            </a:extLst>
          </p:cNvPr>
          <p:cNvSpPr>
            <a:spLocks noGrp="1"/>
          </p:cNvSpPr>
          <p:nvPr>
            <p:ph type="dt" sz="half" idx="10"/>
          </p:nvPr>
        </p:nvSpPr>
        <p:spPr/>
        <p:txBody>
          <a:bodyPr/>
          <a:lstStyle/>
          <a:p>
            <a:fld id="{1DB39983-9BAB-47BD-885C-F03517239D2E}" type="datetime1">
              <a:rPr lang="en-IN" smtClean="0"/>
              <a:t>03-06-2024</a:t>
            </a:fld>
            <a:endParaRPr lang="en-US"/>
          </a:p>
        </p:txBody>
      </p:sp>
      <p:sp>
        <p:nvSpPr>
          <p:cNvPr id="5" name="Footer Placeholder 4">
            <a:extLst>
              <a:ext uri="{FF2B5EF4-FFF2-40B4-BE49-F238E27FC236}">
                <a16:creationId xmlns:a16="http://schemas.microsoft.com/office/drawing/2014/main" id="{9635ACAD-A7BD-F05B-CB50-CCB642FCDE66}"/>
              </a:ext>
            </a:extLst>
          </p:cNvPr>
          <p:cNvSpPr>
            <a:spLocks noGrp="1"/>
          </p:cNvSpPr>
          <p:nvPr>
            <p:ph type="ftr" sz="quarter" idx="11"/>
          </p:nvPr>
        </p:nvSpPr>
        <p:spPr/>
        <p:txBody>
          <a:bodyPr/>
          <a:lstStyle/>
          <a:p>
            <a:r>
              <a:rPr lang="en-US"/>
              <a:t>18AIC302J,CINTEL, SRMIST</a:t>
            </a:r>
          </a:p>
        </p:txBody>
      </p:sp>
      <p:sp>
        <p:nvSpPr>
          <p:cNvPr id="6" name="Slide Number Placeholder 5">
            <a:extLst>
              <a:ext uri="{FF2B5EF4-FFF2-40B4-BE49-F238E27FC236}">
                <a16:creationId xmlns:a16="http://schemas.microsoft.com/office/drawing/2014/main" id="{45CF8255-6334-C4B9-6D55-047E811CDE27}"/>
              </a:ext>
            </a:extLst>
          </p:cNvPr>
          <p:cNvSpPr>
            <a:spLocks noGrp="1"/>
          </p:cNvSpPr>
          <p:nvPr>
            <p:ph type="sldNum" sz="quarter" idx="12"/>
          </p:nvPr>
        </p:nvSpPr>
        <p:spPr/>
        <p:txBody>
          <a:bodyPr/>
          <a:lstStyle/>
          <a:p>
            <a:fld id="{4B2FBF1F-16F0-48B6-B7EB-82B078987EFE}" type="slidenum">
              <a:rPr lang="en-US" smtClean="0"/>
              <a:t>‹#›</a:t>
            </a:fld>
            <a:endParaRPr lang="en-US"/>
          </a:p>
        </p:txBody>
      </p:sp>
    </p:spTree>
    <p:extLst>
      <p:ext uri="{BB962C8B-B14F-4D97-AF65-F5344CB8AC3E}">
        <p14:creationId xmlns:p14="http://schemas.microsoft.com/office/powerpoint/2010/main" val="2030628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B04F8-B985-E48E-7549-4F16D75C3D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8B2A16-76E4-5242-963D-BC74FB0426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06A3E6-C9E1-9BD8-CEB7-1A0B642E1C8A}"/>
              </a:ext>
            </a:extLst>
          </p:cNvPr>
          <p:cNvSpPr>
            <a:spLocks noGrp="1"/>
          </p:cNvSpPr>
          <p:nvPr>
            <p:ph type="dt" sz="half" idx="10"/>
          </p:nvPr>
        </p:nvSpPr>
        <p:spPr/>
        <p:txBody>
          <a:bodyPr/>
          <a:lstStyle/>
          <a:p>
            <a:fld id="{7ADA1F7B-26BB-436E-BCDD-EAA6BEE4EC22}" type="datetime1">
              <a:rPr lang="en-IN" smtClean="0"/>
              <a:t>03-06-2024</a:t>
            </a:fld>
            <a:endParaRPr lang="en-US"/>
          </a:p>
        </p:txBody>
      </p:sp>
      <p:sp>
        <p:nvSpPr>
          <p:cNvPr id="5" name="Footer Placeholder 4">
            <a:extLst>
              <a:ext uri="{FF2B5EF4-FFF2-40B4-BE49-F238E27FC236}">
                <a16:creationId xmlns:a16="http://schemas.microsoft.com/office/drawing/2014/main" id="{C13087E9-6E11-FAA9-BD87-220EC33BD447}"/>
              </a:ext>
            </a:extLst>
          </p:cNvPr>
          <p:cNvSpPr>
            <a:spLocks noGrp="1"/>
          </p:cNvSpPr>
          <p:nvPr>
            <p:ph type="ftr" sz="quarter" idx="11"/>
          </p:nvPr>
        </p:nvSpPr>
        <p:spPr/>
        <p:txBody>
          <a:bodyPr/>
          <a:lstStyle/>
          <a:p>
            <a:r>
              <a:rPr lang="en-US"/>
              <a:t>18AIC302J,CINTEL, SRMIST</a:t>
            </a:r>
          </a:p>
        </p:txBody>
      </p:sp>
      <p:sp>
        <p:nvSpPr>
          <p:cNvPr id="6" name="Slide Number Placeholder 5">
            <a:extLst>
              <a:ext uri="{FF2B5EF4-FFF2-40B4-BE49-F238E27FC236}">
                <a16:creationId xmlns:a16="http://schemas.microsoft.com/office/drawing/2014/main" id="{5D231035-E109-A480-351A-BA8C6DCD5C7E}"/>
              </a:ext>
            </a:extLst>
          </p:cNvPr>
          <p:cNvSpPr>
            <a:spLocks noGrp="1"/>
          </p:cNvSpPr>
          <p:nvPr>
            <p:ph type="sldNum" sz="quarter" idx="12"/>
          </p:nvPr>
        </p:nvSpPr>
        <p:spPr/>
        <p:txBody>
          <a:bodyPr/>
          <a:lstStyle/>
          <a:p>
            <a:fld id="{4B2FBF1F-16F0-48B6-B7EB-82B078987EFE}" type="slidenum">
              <a:rPr lang="en-US" smtClean="0"/>
              <a:t>‹#›</a:t>
            </a:fld>
            <a:endParaRPr lang="en-US"/>
          </a:p>
        </p:txBody>
      </p:sp>
    </p:spTree>
    <p:extLst>
      <p:ext uri="{BB962C8B-B14F-4D97-AF65-F5344CB8AC3E}">
        <p14:creationId xmlns:p14="http://schemas.microsoft.com/office/powerpoint/2010/main" val="1675974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A479B-C4B8-93C3-B019-62B4E40F25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29928D-6B50-DFA2-19A4-F9D48E8BF2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DFFD70-AAC4-78FB-D7F1-7DECFF384267}"/>
              </a:ext>
            </a:extLst>
          </p:cNvPr>
          <p:cNvSpPr>
            <a:spLocks noGrp="1"/>
          </p:cNvSpPr>
          <p:nvPr>
            <p:ph type="dt" sz="half" idx="10"/>
          </p:nvPr>
        </p:nvSpPr>
        <p:spPr/>
        <p:txBody>
          <a:bodyPr/>
          <a:lstStyle/>
          <a:p>
            <a:fld id="{28FA7038-92A8-4E9F-9A22-9CB04E8782FB}" type="datetime1">
              <a:rPr lang="en-IN" smtClean="0"/>
              <a:t>03-06-2024</a:t>
            </a:fld>
            <a:endParaRPr lang="en-US"/>
          </a:p>
        </p:txBody>
      </p:sp>
      <p:sp>
        <p:nvSpPr>
          <p:cNvPr id="5" name="Footer Placeholder 4">
            <a:extLst>
              <a:ext uri="{FF2B5EF4-FFF2-40B4-BE49-F238E27FC236}">
                <a16:creationId xmlns:a16="http://schemas.microsoft.com/office/drawing/2014/main" id="{9EE99199-E870-ECF2-27F4-3ED479165581}"/>
              </a:ext>
            </a:extLst>
          </p:cNvPr>
          <p:cNvSpPr>
            <a:spLocks noGrp="1"/>
          </p:cNvSpPr>
          <p:nvPr>
            <p:ph type="ftr" sz="quarter" idx="11"/>
          </p:nvPr>
        </p:nvSpPr>
        <p:spPr/>
        <p:txBody>
          <a:bodyPr/>
          <a:lstStyle/>
          <a:p>
            <a:r>
              <a:rPr lang="en-US"/>
              <a:t>18AIC302J,CINTEL, SRMIST</a:t>
            </a:r>
          </a:p>
        </p:txBody>
      </p:sp>
      <p:sp>
        <p:nvSpPr>
          <p:cNvPr id="6" name="Slide Number Placeholder 5">
            <a:extLst>
              <a:ext uri="{FF2B5EF4-FFF2-40B4-BE49-F238E27FC236}">
                <a16:creationId xmlns:a16="http://schemas.microsoft.com/office/drawing/2014/main" id="{0BFA6219-1E3D-ECE2-723B-DAA640266437}"/>
              </a:ext>
            </a:extLst>
          </p:cNvPr>
          <p:cNvSpPr>
            <a:spLocks noGrp="1"/>
          </p:cNvSpPr>
          <p:nvPr>
            <p:ph type="sldNum" sz="quarter" idx="12"/>
          </p:nvPr>
        </p:nvSpPr>
        <p:spPr/>
        <p:txBody>
          <a:bodyPr/>
          <a:lstStyle/>
          <a:p>
            <a:fld id="{4B2FBF1F-16F0-48B6-B7EB-82B078987EFE}" type="slidenum">
              <a:rPr lang="en-US" smtClean="0"/>
              <a:t>‹#›</a:t>
            </a:fld>
            <a:endParaRPr lang="en-US"/>
          </a:p>
        </p:txBody>
      </p:sp>
    </p:spTree>
    <p:extLst>
      <p:ext uri="{BB962C8B-B14F-4D97-AF65-F5344CB8AC3E}">
        <p14:creationId xmlns:p14="http://schemas.microsoft.com/office/powerpoint/2010/main" val="279471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771EC-76FC-49A1-1A03-40FC3F39CC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88F921-75FD-C7D0-C944-F10B8385F5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9EDB0E-C1E8-A48F-FE9A-B23FFDF697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CEAEDA-E11F-B0CF-7F26-28BE48FB240C}"/>
              </a:ext>
            </a:extLst>
          </p:cNvPr>
          <p:cNvSpPr>
            <a:spLocks noGrp="1"/>
          </p:cNvSpPr>
          <p:nvPr>
            <p:ph type="dt" sz="half" idx="10"/>
          </p:nvPr>
        </p:nvSpPr>
        <p:spPr/>
        <p:txBody>
          <a:bodyPr/>
          <a:lstStyle/>
          <a:p>
            <a:fld id="{34E7E774-C75A-484B-949F-CD96E7DCC9CC}" type="datetime1">
              <a:rPr lang="en-IN" smtClean="0"/>
              <a:t>03-06-2024</a:t>
            </a:fld>
            <a:endParaRPr lang="en-US"/>
          </a:p>
        </p:txBody>
      </p:sp>
      <p:sp>
        <p:nvSpPr>
          <p:cNvPr id="6" name="Footer Placeholder 5">
            <a:extLst>
              <a:ext uri="{FF2B5EF4-FFF2-40B4-BE49-F238E27FC236}">
                <a16:creationId xmlns:a16="http://schemas.microsoft.com/office/drawing/2014/main" id="{4B7A87E6-9DF2-2AEA-FA73-6D50704CDFF0}"/>
              </a:ext>
            </a:extLst>
          </p:cNvPr>
          <p:cNvSpPr>
            <a:spLocks noGrp="1"/>
          </p:cNvSpPr>
          <p:nvPr>
            <p:ph type="ftr" sz="quarter" idx="11"/>
          </p:nvPr>
        </p:nvSpPr>
        <p:spPr/>
        <p:txBody>
          <a:bodyPr/>
          <a:lstStyle/>
          <a:p>
            <a:r>
              <a:rPr lang="en-US"/>
              <a:t>18AIC302J,CINTEL, SRMIST</a:t>
            </a:r>
          </a:p>
        </p:txBody>
      </p:sp>
      <p:sp>
        <p:nvSpPr>
          <p:cNvPr id="7" name="Slide Number Placeholder 6">
            <a:extLst>
              <a:ext uri="{FF2B5EF4-FFF2-40B4-BE49-F238E27FC236}">
                <a16:creationId xmlns:a16="http://schemas.microsoft.com/office/drawing/2014/main" id="{53570C9E-31A4-D2F0-A107-3BDE5932DBA7}"/>
              </a:ext>
            </a:extLst>
          </p:cNvPr>
          <p:cNvSpPr>
            <a:spLocks noGrp="1"/>
          </p:cNvSpPr>
          <p:nvPr>
            <p:ph type="sldNum" sz="quarter" idx="12"/>
          </p:nvPr>
        </p:nvSpPr>
        <p:spPr/>
        <p:txBody>
          <a:bodyPr/>
          <a:lstStyle/>
          <a:p>
            <a:fld id="{4B2FBF1F-16F0-48B6-B7EB-82B078987EFE}" type="slidenum">
              <a:rPr lang="en-US" smtClean="0"/>
              <a:t>‹#›</a:t>
            </a:fld>
            <a:endParaRPr lang="en-US"/>
          </a:p>
        </p:txBody>
      </p:sp>
    </p:spTree>
    <p:extLst>
      <p:ext uri="{BB962C8B-B14F-4D97-AF65-F5344CB8AC3E}">
        <p14:creationId xmlns:p14="http://schemas.microsoft.com/office/powerpoint/2010/main" val="348854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A2184-6654-59FC-11CC-77656BB9FB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1147B5-878E-F80D-F4B0-CB114F4B72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6232F8-B8A2-B6CB-7050-FB9C9420EF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5ED2E4-0C95-A823-A420-137E45212A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FE3E8D-9352-44CD-D2B0-64C9CE63DC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75844C-70B1-B345-9A67-4A80C4192D40}"/>
              </a:ext>
            </a:extLst>
          </p:cNvPr>
          <p:cNvSpPr>
            <a:spLocks noGrp="1"/>
          </p:cNvSpPr>
          <p:nvPr>
            <p:ph type="dt" sz="half" idx="10"/>
          </p:nvPr>
        </p:nvSpPr>
        <p:spPr/>
        <p:txBody>
          <a:bodyPr/>
          <a:lstStyle/>
          <a:p>
            <a:fld id="{858BC67D-96A5-4AB7-A4AE-69BF2D6F2880}" type="datetime1">
              <a:rPr lang="en-IN" smtClean="0"/>
              <a:t>03-06-2024</a:t>
            </a:fld>
            <a:endParaRPr lang="en-US"/>
          </a:p>
        </p:txBody>
      </p:sp>
      <p:sp>
        <p:nvSpPr>
          <p:cNvPr id="8" name="Footer Placeholder 7">
            <a:extLst>
              <a:ext uri="{FF2B5EF4-FFF2-40B4-BE49-F238E27FC236}">
                <a16:creationId xmlns:a16="http://schemas.microsoft.com/office/drawing/2014/main" id="{3E8793AD-7DF8-7E55-4DA2-A09CBA9535E8}"/>
              </a:ext>
            </a:extLst>
          </p:cNvPr>
          <p:cNvSpPr>
            <a:spLocks noGrp="1"/>
          </p:cNvSpPr>
          <p:nvPr>
            <p:ph type="ftr" sz="quarter" idx="11"/>
          </p:nvPr>
        </p:nvSpPr>
        <p:spPr/>
        <p:txBody>
          <a:bodyPr/>
          <a:lstStyle/>
          <a:p>
            <a:r>
              <a:rPr lang="en-US"/>
              <a:t>18AIC302J,CINTEL, SRMIST</a:t>
            </a:r>
          </a:p>
        </p:txBody>
      </p:sp>
      <p:sp>
        <p:nvSpPr>
          <p:cNvPr id="9" name="Slide Number Placeholder 8">
            <a:extLst>
              <a:ext uri="{FF2B5EF4-FFF2-40B4-BE49-F238E27FC236}">
                <a16:creationId xmlns:a16="http://schemas.microsoft.com/office/drawing/2014/main" id="{9273CEB9-9ED0-99A2-46FB-A3F5D350C52A}"/>
              </a:ext>
            </a:extLst>
          </p:cNvPr>
          <p:cNvSpPr>
            <a:spLocks noGrp="1"/>
          </p:cNvSpPr>
          <p:nvPr>
            <p:ph type="sldNum" sz="quarter" idx="12"/>
          </p:nvPr>
        </p:nvSpPr>
        <p:spPr/>
        <p:txBody>
          <a:bodyPr/>
          <a:lstStyle/>
          <a:p>
            <a:fld id="{4B2FBF1F-16F0-48B6-B7EB-82B078987EFE}" type="slidenum">
              <a:rPr lang="en-US" smtClean="0"/>
              <a:t>‹#›</a:t>
            </a:fld>
            <a:endParaRPr lang="en-US"/>
          </a:p>
        </p:txBody>
      </p:sp>
    </p:spTree>
    <p:extLst>
      <p:ext uri="{BB962C8B-B14F-4D97-AF65-F5344CB8AC3E}">
        <p14:creationId xmlns:p14="http://schemas.microsoft.com/office/powerpoint/2010/main" val="2338887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CC1B6-96BD-FAA8-5CBC-A4B204E20B22}"/>
              </a:ext>
            </a:extLst>
          </p:cNvPr>
          <p:cNvSpPr>
            <a:spLocks noGrp="1"/>
          </p:cNvSpPr>
          <p:nvPr>
            <p:ph type="title"/>
          </p:nvPr>
        </p:nvSpPr>
        <p:spPr/>
        <p:txBody>
          <a:bodyPr/>
          <a:lstStyle/>
          <a:p>
            <a:r>
              <a:rPr lang="en-US" dirty="0"/>
              <a:t>Click to edit Master title style</a:t>
            </a:r>
            <a:endParaRPr lang="en-IN" dirty="0"/>
          </a:p>
        </p:txBody>
      </p:sp>
      <p:sp>
        <p:nvSpPr>
          <p:cNvPr id="3" name="Date Placeholder 2">
            <a:extLst>
              <a:ext uri="{FF2B5EF4-FFF2-40B4-BE49-F238E27FC236}">
                <a16:creationId xmlns:a16="http://schemas.microsoft.com/office/drawing/2014/main" id="{1F6B33DF-0B75-E048-F834-9E6773E17FE5}"/>
              </a:ext>
            </a:extLst>
          </p:cNvPr>
          <p:cNvSpPr>
            <a:spLocks noGrp="1"/>
          </p:cNvSpPr>
          <p:nvPr>
            <p:ph type="dt" sz="half" idx="10"/>
          </p:nvPr>
        </p:nvSpPr>
        <p:spPr/>
        <p:txBody>
          <a:bodyPr/>
          <a:lstStyle/>
          <a:p>
            <a:fld id="{85B9D157-E60C-4181-8DF9-42359473DC3F}" type="datetime1">
              <a:rPr lang="en-IN" smtClean="0"/>
              <a:t>03-06-2024</a:t>
            </a:fld>
            <a:endParaRPr lang="en-US"/>
          </a:p>
        </p:txBody>
      </p:sp>
      <p:sp>
        <p:nvSpPr>
          <p:cNvPr id="4" name="Footer Placeholder 3">
            <a:extLst>
              <a:ext uri="{FF2B5EF4-FFF2-40B4-BE49-F238E27FC236}">
                <a16:creationId xmlns:a16="http://schemas.microsoft.com/office/drawing/2014/main" id="{1D8C55DD-E374-4AF7-86F2-3510AAD8B9AC}"/>
              </a:ext>
            </a:extLst>
          </p:cNvPr>
          <p:cNvSpPr>
            <a:spLocks noGrp="1"/>
          </p:cNvSpPr>
          <p:nvPr>
            <p:ph type="ftr" sz="quarter" idx="11"/>
          </p:nvPr>
        </p:nvSpPr>
        <p:spPr/>
        <p:txBody>
          <a:bodyPr/>
          <a:lstStyle/>
          <a:p>
            <a:r>
              <a:rPr lang="en-US"/>
              <a:t>18AIC302J,CINTEL, SRMIST</a:t>
            </a:r>
          </a:p>
        </p:txBody>
      </p:sp>
      <p:sp>
        <p:nvSpPr>
          <p:cNvPr id="5" name="Slide Number Placeholder 4">
            <a:extLst>
              <a:ext uri="{FF2B5EF4-FFF2-40B4-BE49-F238E27FC236}">
                <a16:creationId xmlns:a16="http://schemas.microsoft.com/office/drawing/2014/main" id="{E5284172-8E93-6F6F-B07B-7F089138D319}"/>
              </a:ext>
            </a:extLst>
          </p:cNvPr>
          <p:cNvSpPr>
            <a:spLocks noGrp="1"/>
          </p:cNvSpPr>
          <p:nvPr>
            <p:ph type="sldNum" sz="quarter" idx="12"/>
          </p:nvPr>
        </p:nvSpPr>
        <p:spPr/>
        <p:txBody>
          <a:bodyPr/>
          <a:lstStyle/>
          <a:p>
            <a:fld id="{4B2FBF1F-16F0-48B6-B7EB-82B078987EFE}" type="slidenum">
              <a:rPr lang="en-US" smtClean="0"/>
              <a:t>‹#›</a:t>
            </a:fld>
            <a:endParaRPr lang="en-US"/>
          </a:p>
        </p:txBody>
      </p:sp>
      <p:pic>
        <p:nvPicPr>
          <p:cNvPr id="6" name="Picture 2" descr="SRMIST-Reset Password">
            <a:extLst>
              <a:ext uri="{FF2B5EF4-FFF2-40B4-BE49-F238E27FC236}">
                <a16:creationId xmlns:a16="http://schemas.microsoft.com/office/drawing/2014/main" id="{11BBC48C-CE66-9ED7-CBBF-521AE87690F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795322" y="39615"/>
            <a:ext cx="2193289" cy="1252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5874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A59B8-294C-E242-FFBD-A71F981DE0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0FEE2E-C1C3-1895-31C3-E91B4A56F374}"/>
              </a:ext>
            </a:extLst>
          </p:cNvPr>
          <p:cNvSpPr>
            <a:spLocks noGrp="1"/>
          </p:cNvSpPr>
          <p:nvPr>
            <p:ph type="dt" sz="half" idx="10"/>
          </p:nvPr>
        </p:nvSpPr>
        <p:spPr/>
        <p:txBody>
          <a:bodyPr/>
          <a:lstStyle/>
          <a:p>
            <a:fld id="{0B7C339E-9ED4-4916-901F-2E352378C5A6}" type="datetime1">
              <a:rPr lang="en-IN" smtClean="0"/>
              <a:t>03-06-2024</a:t>
            </a:fld>
            <a:endParaRPr lang="en-US"/>
          </a:p>
        </p:txBody>
      </p:sp>
      <p:sp>
        <p:nvSpPr>
          <p:cNvPr id="4" name="Footer Placeholder 3">
            <a:extLst>
              <a:ext uri="{FF2B5EF4-FFF2-40B4-BE49-F238E27FC236}">
                <a16:creationId xmlns:a16="http://schemas.microsoft.com/office/drawing/2014/main" id="{DE28B4D2-0B9D-E414-43BB-C23F43677FA1}"/>
              </a:ext>
            </a:extLst>
          </p:cNvPr>
          <p:cNvSpPr>
            <a:spLocks noGrp="1"/>
          </p:cNvSpPr>
          <p:nvPr>
            <p:ph type="ftr" sz="quarter" idx="11"/>
          </p:nvPr>
        </p:nvSpPr>
        <p:spPr/>
        <p:txBody>
          <a:bodyPr/>
          <a:lstStyle/>
          <a:p>
            <a:r>
              <a:rPr lang="en-US"/>
              <a:t>18AIC302J,CINTEL, SRMIST</a:t>
            </a:r>
          </a:p>
        </p:txBody>
      </p:sp>
      <p:sp>
        <p:nvSpPr>
          <p:cNvPr id="5" name="Slide Number Placeholder 4">
            <a:extLst>
              <a:ext uri="{FF2B5EF4-FFF2-40B4-BE49-F238E27FC236}">
                <a16:creationId xmlns:a16="http://schemas.microsoft.com/office/drawing/2014/main" id="{2466F86B-06D9-CE09-10D8-58A1A5AA0724}"/>
              </a:ext>
            </a:extLst>
          </p:cNvPr>
          <p:cNvSpPr>
            <a:spLocks noGrp="1"/>
          </p:cNvSpPr>
          <p:nvPr>
            <p:ph type="sldNum" sz="quarter" idx="12"/>
          </p:nvPr>
        </p:nvSpPr>
        <p:spPr/>
        <p:txBody>
          <a:bodyPr/>
          <a:lstStyle/>
          <a:p>
            <a:fld id="{4B2FBF1F-16F0-48B6-B7EB-82B078987EFE}" type="slidenum">
              <a:rPr lang="en-US" smtClean="0"/>
              <a:t>‹#›</a:t>
            </a:fld>
            <a:endParaRPr lang="en-US"/>
          </a:p>
        </p:txBody>
      </p:sp>
    </p:spTree>
    <p:extLst>
      <p:ext uri="{BB962C8B-B14F-4D97-AF65-F5344CB8AC3E}">
        <p14:creationId xmlns:p14="http://schemas.microsoft.com/office/powerpoint/2010/main" val="2221708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045584-D855-7982-AA56-2AF37C162D6C}"/>
              </a:ext>
            </a:extLst>
          </p:cNvPr>
          <p:cNvSpPr>
            <a:spLocks noGrp="1"/>
          </p:cNvSpPr>
          <p:nvPr>
            <p:ph type="dt" sz="half" idx="10"/>
          </p:nvPr>
        </p:nvSpPr>
        <p:spPr/>
        <p:txBody>
          <a:bodyPr/>
          <a:lstStyle/>
          <a:p>
            <a:fld id="{59C74BBC-B8B7-4505-9A40-15015690942E}" type="datetime1">
              <a:rPr lang="en-IN" smtClean="0"/>
              <a:t>03-06-2024</a:t>
            </a:fld>
            <a:endParaRPr lang="en-US"/>
          </a:p>
        </p:txBody>
      </p:sp>
      <p:sp>
        <p:nvSpPr>
          <p:cNvPr id="3" name="Footer Placeholder 2">
            <a:extLst>
              <a:ext uri="{FF2B5EF4-FFF2-40B4-BE49-F238E27FC236}">
                <a16:creationId xmlns:a16="http://schemas.microsoft.com/office/drawing/2014/main" id="{E55AFD75-2453-4BE2-BB89-EFE644C53A45}"/>
              </a:ext>
            </a:extLst>
          </p:cNvPr>
          <p:cNvSpPr>
            <a:spLocks noGrp="1"/>
          </p:cNvSpPr>
          <p:nvPr>
            <p:ph type="ftr" sz="quarter" idx="11"/>
          </p:nvPr>
        </p:nvSpPr>
        <p:spPr/>
        <p:txBody>
          <a:bodyPr/>
          <a:lstStyle/>
          <a:p>
            <a:r>
              <a:rPr lang="en-US"/>
              <a:t>18AIC302J,CINTEL, SRMIST</a:t>
            </a:r>
          </a:p>
        </p:txBody>
      </p:sp>
      <p:sp>
        <p:nvSpPr>
          <p:cNvPr id="4" name="Slide Number Placeholder 3">
            <a:extLst>
              <a:ext uri="{FF2B5EF4-FFF2-40B4-BE49-F238E27FC236}">
                <a16:creationId xmlns:a16="http://schemas.microsoft.com/office/drawing/2014/main" id="{C114EE96-B5EB-D252-E944-460901C89641}"/>
              </a:ext>
            </a:extLst>
          </p:cNvPr>
          <p:cNvSpPr>
            <a:spLocks noGrp="1"/>
          </p:cNvSpPr>
          <p:nvPr>
            <p:ph type="sldNum" sz="quarter" idx="12"/>
          </p:nvPr>
        </p:nvSpPr>
        <p:spPr/>
        <p:txBody>
          <a:bodyPr/>
          <a:lstStyle/>
          <a:p>
            <a:fld id="{4B2FBF1F-16F0-48B6-B7EB-82B078987EFE}" type="slidenum">
              <a:rPr lang="en-US" smtClean="0"/>
              <a:t>‹#›</a:t>
            </a:fld>
            <a:endParaRPr lang="en-US"/>
          </a:p>
        </p:txBody>
      </p:sp>
    </p:spTree>
    <p:extLst>
      <p:ext uri="{BB962C8B-B14F-4D97-AF65-F5344CB8AC3E}">
        <p14:creationId xmlns:p14="http://schemas.microsoft.com/office/powerpoint/2010/main" val="1603199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733BA-5092-46C2-D80C-95C4BDE943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207434-3A22-35CB-0B41-DD39CF9FB8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99A49D-339B-12C2-5224-F1996374B8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6D33BF-9D07-52B6-594B-FBE3806405FF}"/>
              </a:ext>
            </a:extLst>
          </p:cNvPr>
          <p:cNvSpPr>
            <a:spLocks noGrp="1"/>
          </p:cNvSpPr>
          <p:nvPr>
            <p:ph type="dt" sz="half" idx="10"/>
          </p:nvPr>
        </p:nvSpPr>
        <p:spPr/>
        <p:txBody>
          <a:bodyPr/>
          <a:lstStyle/>
          <a:p>
            <a:fld id="{CE566AD4-0FC4-4C6A-B243-7818ADF90894}" type="datetime1">
              <a:rPr lang="en-IN" smtClean="0"/>
              <a:t>03-06-2024</a:t>
            </a:fld>
            <a:endParaRPr lang="en-US"/>
          </a:p>
        </p:txBody>
      </p:sp>
      <p:sp>
        <p:nvSpPr>
          <p:cNvPr id="6" name="Footer Placeholder 5">
            <a:extLst>
              <a:ext uri="{FF2B5EF4-FFF2-40B4-BE49-F238E27FC236}">
                <a16:creationId xmlns:a16="http://schemas.microsoft.com/office/drawing/2014/main" id="{56F7B7FF-AAC6-60BD-63A5-2D14A32D8515}"/>
              </a:ext>
            </a:extLst>
          </p:cNvPr>
          <p:cNvSpPr>
            <a:spLocks noGrp="1"/>
          </p:cNvSpPr>
          <p:nvPr>
            <p:ph type="ftr" sz="quarter" idx="11"/>
          </p:nvPr>
        </p:nvSpPr>
        <p:spPr/>
        <p:txBody>
          <a:bodyPr/>
          <a:lstStyle/>
          <a:p>
            <a:r>
              <a:rPr lang="en-US"/>
              <a:t>18AIC302J,CINTEL, SRMIST</a:t>
            </a:r>
          </a:p>
        </p:txBody>
      </p:sp>
      <p:sp>
        <p:nvSpPr>
          <p:cNvPr id="7" name="Slide Number Placeholder 6">
            <a:extLst>
              <a:ext uri="{FF2B5EF4-FFF2-40B4-BE49-F238E27FC236}">
                <a16:creationId xmlns:a16="http://schemas.microsoft.com/office/drawing/2014/main" id="{23B4ADDD-5667-7DAA-8F81-35D837A885F0}"/>
              </a:ext>
            </a:extLst>
          </p:cNvPr>
          <p:cNvSpPr>
            <a:spLocks noGrp="1"/>
          </p:cNvSpPr>
          <p:nvPr>
            <p:ph type="sldNum" sz="quarter" idx="12"/>
          </p:nvPr>
        </p:nvSpPr>
        <p:spPr/>
        <p:txBody>
          <a:bodyPr/>
          <a:lstStyle/>
          <a:p>
            <a:fld id="{4B2FBF1F-16F0-48B6-B7EB-82B078987EFE}" type="slidenum">
              <a:rPr lang="en-US" smtClean="0"/>
              <a:t>‹#›</a:t>
            </a:fld>
            <a:endParaRPr lang="en-US"/>
          </a:p>
        </p:txBody>
      </p:sp>
    </p:spTree>
    <p:extLst>
      <p:ext uri="{BB962C8B-B14F-4D97-AF65-F5344CB8AC3E}">
        <p14:creationId xmlns:p14="http://schemas.microsoft.com/office/powerpoint/2010/main" val="721029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4FDD2F-20D9-8C96-EF54-8EC323F7EE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10E8D7-F0D6-9A45-B053-6467348982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D4A410-BCA0-42D5-5E45-2F4CEC1E23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B9D157-E60C-4181-8DF9-42359473DC3F}" type="datetime1">
              <a:rPr lang="en-IN" smtClean="0"/>
              <a:t>03-06-2024</a:t>
            </a:fld>
            <a:endParaRPr lang="en-US"/>
          </a:p>
        </p:txBody>
      </p:sp>
      <p:sp>
        <p:nvSpPr>
          <p:cNvPr id="5" name="Footer Placeholder 4">
            <a:extLst>
              <a:ext uri="{FF2B5EF4-FFF2-40B4-BE49-F238E27FC236}">
                <a16:creationId xmlns:a16="http://schemas.microsoft.com/office/drawing/2014/main" id="{F05E0AB1-1027-D502-DA8B-BB33B51B10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18AIC302J,CINTEL, SRMIST</a:t>
            </a:r>
          </a:p>
        </p:txBody>
      </p:sp>
      <p:sp>
        <p:nvSpPr>
          <p:cNvPr id="6" name="Slide Number Placeholder 5">
            <a:extLst>
              <a:ext uri="{FF2B5EF4-FFF2-40B4-BE49-F238E27FC236}">
                <a16:creationId xmlns:a16="http://schemas.microsoft.com/office/drawing/2014/main" id="{942F3F26-4543-82EF-2289-F9CA684B2F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2FBF1F-16F0-48B6-B7EB-82B078987EFE}" type="slidenum">
              <a:rPr lang="en-US" smtClean="0"/>
              <a:t>‹#›</a:t>
            </a:fld>
            <a:endParaRPr lang="en-US"/>
          </a:p>
        </p:txBody>
      </p:sp>
      <p:pic>
        <p:nvPicPr>
          <p:cNvPr id="7" name="Picture 2" descr="SRMIST-Reset Password">
            <a:extLst>
              <a:ext uri="{FF2B5EF4-FFF2-40B4-BE49-F238E27FC236}">
                <a16:creationId xmlns:a16="http://schemas.microsoft.com/office/drawing/2014/main" id="{EE1D3DBC-98B7-63C4-0760-862B81EB09CC}"/>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9712194" y="0"/>
            <a:ext cx="2193289" cy="1252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29941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5" r:id="rId8"/>
    <p:sldLayoutId id="2147483656" r:id="rId9"/>
    <p:sldLayoutId id="2147483657" r:id="rId10"/>
    <p:sldLayoutId id="2147483658" r:id="rId11"/>
    <p:sldLayoutId id="2147483659"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www.w3schools.com/tags/tag_abbr.asp" TargetMode="External"/><Relationship Id="rId2" Type="http://schemas.openxmlformats.org/officeDocument/2006/relationships/hyperlink" Target="https://www.w3schools.com/tags/tag_a.asp" TargetMode="External"/><Relationship Id="rId1" Type="http://schemas.openxmlformats.org/officeDocument/2006/relationships/slideLayout" Target="../slideLayouts/slideLayout7.xml"/><Relationship Id="rId5" Type="http://schemas.openxmlformats.org/officeDocument/2006/relationships/hyperlink" Target="https://www.w3schools.com/tags/tag_b.asp" TargetMode="External"/><Relationship Id="rId4" Type="http://schemas.openxmlformats.org/officeDocument/2006/relationships/hyperlink" Target="https://www.w3schools.com/tags/tag_acronym.asp"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www.geeksforgeeks.org/html-hr-tag/"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hyperlink" Target="https://www.geeksforgeeks.org/div-tag-html/"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tutorialstonight.com/html/html-svg" TargetMode="External"/><Relationship Id="rId2" Type="http://schemas.openxmlformats.org/officeDocument/2006/relationships/hyperlink" Target="https://www.tutorialstonight.com/html/html-form"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html.com/tags/html/" TargetMode="External"/><Relationship Id="rId2" Type="http://schemas.openxmlformats.org/officeDocument/2006/relationships/hyperlink" Target="https://html.com/tags/doctype/" TargetMode="External"/><Relationship Id="rId1" Type="http://schemas.openxmlformats.org/officeDocument/2006/relationships/slideLayout" Target="../slideLayouts/slideLayout8.xml"/><Relationship Id="rId6" Type="http://schemas.openxmlformats.org/officeDocument/2006/relationships/image" Target="../media/image2.png"/><Relationship Id="rId5" Type="http://schemas.openxmlformats.org/officeDocument/2006/relationships/hyperlink" Target="https://html.com/tags/body/" TargetMode="External"/><Relationship Id="rId4" Type="http://schemas.openxmlformats.org/officeDocument/2006/relationships/hyperlink" Target="https://html.com/tags/hea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C00D452-B964-43BE-BC82-6052E99CA28F}"/>
              </a:ext>
            </a:extLst>
          </p:cNvPr>
          <p:cNvSpPr/>
          <p:nvPr/>
        </p:nvSpPr>
        <p:spPr>
          <a:xfrm>
            <a:off x="2006783" y="337156"/>
            <a:ext cx="6812752" cy="1287463"/>
          </a:xfrm>
          <a:prstGeom prst="rect">
            <a:avLst/>
          </a:prstGeom>
          <a:solidFill>
            <a:schemeClr val="accent6">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fontAlgn="base">
              <a:spcBef>
                <a:spcPct val="0"/>
              </a:spcBef>
              <a:spcAft>
                <a:spcPct val="0"/>
              </a:spcAft>
              <a:defRPr/>
            </a:pPr>
            <a:r>
              <a:rPr lang="en-US" sz="2200" b="1" dirty="0">
                <a:solidFill>
                  <a:prstClr val="white"/>
                </a:solidFill>
                <a:latin typeface="Calibri"/>
                <a:cs typeface="Arial" pitchFamily="34" charset="0"/>
              </a:rPr>
              <a:t> </a:t>
            </a:r>
            <a:endParaRPr lang="en-US" sz="1400" i="1" dirty="0">
              <a:solidFill>
                <a:prstClr val="white"/>
              </a:solidFill>
              <a:latin typeface="Calibri"/>
              <a:cs typeface="Arial" pitchFamily="34" charset="0"/>
            </a:endParaRPr>
          </a:p>
        </p:txBody>
      </p:sp>
      <p:sp>
        <p:nvSpPr>
          <p:cNvPr id="7171" name="Rectangle 2">
            <a:extLst>
              <a:ext uri="{FF2B5EF4-FFF2-40B4-BE49-F238E27FC236}">
                <a16:creationId xmlns:a16="http://schemas.microsoft.com/office/drawing/2014/main" id="{23E378DF-2045-4A72-9D53-05CA892D8E0C}"/>
              </a:ext>
            </a:extLst>
          </p:cNvPr>
          <p:cNvSpPr>
            <a:spLocks noChangeArrowheads="1"/>
          </p:cNvSpPr>
          <p:nvPr/>
        </p:nvSpPr>
        <p:spPr bwMode="auto">
          <a:xfrm>
            <a:off x="1542662" y="556897"/>
            <a:ext cx="6008342"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None/>
              <a:defRPr/>
            </a:pPr>
            <a:r>
              <a:rPr lang="en-US" altLang="en-US" sz="2800" b="1" dirty="0">
                <a:solidFill>
                  <a:prstClr val="white"/>
                </a:solidFill>
                <a:latin typeface="Bell MT" panose="02020503060305020303" pitchFamily="18" charset="0"/>
                <a:ea typeface="Cambria" panose="02040503050406030204" pitchFamily="18" charset="0"/>
                <a:cs typeface="Segoe UI" panose="020B0502040204020203" pitchFamily="34" charset="0"/>
              </a:rPr>
              <a:t>Department of</a:t>
            </a:r>
          </a:p>
          <a:p>
            <a:pPr algn="ctr" fontAlgn="base">
              <a:spcBef>
                <a:spcPct val="0"/>
              </a:spcBef>
              <a:spcAft>
                <a:spcPct val="0"/>
              </a:spcAft>
              <a:buNone/>
              <a:defRPr/>
            </a:pPr>
            <a:r>
              <a:rPr lang="en-US" altLang="en-US" sz="2800" b="1" dirty="0">
                <a:solidFill>
                  <a:prstClr val="white"/>
                </a:solidFill>
                <a:latin typeface="Bell MT" panose="02020503060305020303" pitchFamily="18" charset="0"/>
                <a:ea typeface="Cambria" panose="02040503050406030204" pitchFamily="18" charset="0"/>
                <a:cs typeface="Segoe UI" panose="020B0502040204020203" pitchFamily="34" charset="0"/>
              </a:rPr>
              <a:t>Computational Intelligence</a:t>
            </a:r>
          </a:p>
        </p:txBody>
      </p:sp>
      <p:sp>
        <p:nvSpPr>
          <p:cNvPr id="7174" name="Rectangle 9">
            <a:extLst>
              <a:ext uri="{FF2B5EF4-FFF2-40B4-BE49-F238E27FC236}">
                <a16:creationId xmlns:a16="http://schemas.microsoft.com/office/drawing/2014/main" id="{5124E1B4-1AEE-45E4-AE24-7532C1A9AA6B}"/>
              </a:ext>
            </a:extLst>
          </p:cNvPr>
          <p:cNvSpPr>
            <a:spLocks noChangeArrowheads="1"/>
          </p:cNvSpPr>
          <p:nvPr/>
        </p:nvSpPr>
        <p:spPr bwMode="auto">
          <a:xfrm>
            <a:off x="2247900" y="2075776"/>
            <a:ext cx="7696200"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indent="0" algn="ctr" eaLnBrk="0" hangingPunct="0">
              <a:spcBef>
                <a:spcPct val="0"/>
              </a:spcBef>
              <a:buNone/>
              <a:defRPr/>
            </a:pPr>
            <a:r>
              <a:rPr lang="en-US" altLang="en-US" sz="2400" b="1" dirty="0">
                <a:solidFill>
                  <a:srgbClr val="1F0A7A"/>
                </a:solidFill>
                <a:latin typeface="Rockwell" panose="02060603020205020403" pitchFamily="18" charset="0"/>
                <a:cs typeface="Segoe UI" panose="020B0502040204020203" pitchFamily="34" charset="0"/>
              </a:rPr>
              <a:t>18AIC302J – WEB PROGRAMMING FOR AI</a:t>
            </a:r>
          </a:p>
          <a:p>
            <a:pPr lvl="1" indent="0" algn="ctr" eaLnBrk="0" hangingPunct="0">
              <a:spcBef>
                <a:spcPct val="0"/>
              </a:spcBef>
              <a:buNone/>
              <a:defRPr/>
            </a:pPr>
            <a:endParaRPr lang="en-US" altLang="en-US" sz="2400" b="1" dirty="0">
              <a:latin typeface="Rockwell" panose="02060603020205020403" pitchFamily="18" charset="0"/>
              <a:cs typeface="Segoe UI" panose="020B0502040204020203" pitchFamily="34" charset="0"/>
            </a:endParaRPr>
          </a:p>
          <a:p>
            <a:pPr algn="ctr" eaLnBrk="0" fontAlgn="base" hangingPunct="0">
              <a:spcBef>
                <a:spcPct val="0"/>
              </a:spcBef>
              <a:spcAft>
                <a:spcPct val="0"/>
              </a:spcAft>
              <a:buNone/>
              <a:defRPr/>
            </a:pPr>
            <a:endParaRPr lang="en-US" altLang="en-US" sz="2800" b="1" dirty="0">
              <a:latin typeface="Rockwell" panose="02060603020205020403" pitchFamily="18" charset="0"/>
              <a:cs typeface="Segoe UI" panose="020B0502040204020203" pitchFamily="34" charset="0"/>
            </a:endParaRPr>
          </a:p>
        </p:txBody>
      </p:sp>
      <p:sp>
        <p:nvSpPr>
          <p:cNvPr id="11" name="Rectangle 10">
            <a:extLst>
              <a:ext uri="{FF2B5EF4-FFF2-40B4-BE49-F238E27FC236}">
                <a16:creationId xmlns:a16="http://schemas.microsoft.com/office/drawing/2014/main" id="{57983D77-F4B9-4CB2-B60D-C4A117320DC8}"/>
              </a:ext>
            </a:extLst>
          </p:cNvPr>
          <p:cNvSpPr/>
          <p:nvPr/>
        </p:nvSpPr>
        <p:spPr>
          <a:xfrm>
            <a:off x="3124200" y="5365988"/>
            <a:ext cx="6324600" cy="861774"/>
          </a:xfrm>
          <a:prstGeom prst="rect">
            <a:avLst/>
          </a:prstGeom>
          <a:noFill/>
        </p:spPr>
        <p:txBody>
          <a:bodyPr>
            <a:spAutoFit/>
          </a:bodyPr>
          <a:lstStyle/>
          <a:p>
            <a:pPr algn="ctr">
              <a:defRPr/>
            </a:pPr>
            <a:r>
              <a:rPr lang="en-US" sz="1600" b="1" dirty="0">
                <a:ln w="1905"/>
                <a:effectLst>
                  <a:innerShdw blurRad="69850" dist="43180" dir="5400000">
                    <a:srgbClr val="000000">
                      <a:alpha val="65000"/>
                    </a:srgbClr>
                  </a:innerShdw>
                </a:effectLst>
                <a:latin typeface="Bell MT" panose="02020503060305020303" pitchFamily="18" charset="0"/>
                <a:cs typeface="Segoe UI" panose="020B0502040204020203" pitchFamily="34" charset="0"/>
              </a:rPr>
              <a:t>School of Computing</a:t>
            </a:r>
          </a:p>
          <a:p>
            <a:pPr algn="ctr">
              <a:defRPr/>
            </a:pPr>
            <a:r>
              <a:rPr lang="en-US" sz="1600" b="1" dirty="0">
                <a:ln w="1905"/>
                <a:effectLst>
                  <a:innerShdw blurRad="69850" dist="43180" dir="5400000">
                    <a:srgbClr val="000000">
                      <a:alpha val="65000"/>
                    </a:srgbClr>
                  </a:innerShdw>
                </a:effectLst>
                <a:latin typeface="Bell MT" panose="02020503060305020303" pitchFamily="18" charset="0"/>
                <a:cs typeface="Segoe UI" panose="020B0502040204020203" pitchFamily="34" charset="0"/>
              </a:rPr>
              <a:t>SRM Institute of  Science and Technology</a:t>
            </a:r>
          </a:p>
          <a:p>
            <a:pPr algn="ctr">
              <a:defRPr/>
            </a:pPr>
            <a:r>
              <a:rPr lang="en-US" sz="1600" b="1" dirty="0">
                <a:ln w="1905"/>
                <a:effectLst>
                  <a:innerShdw blurRad="69850" dist="43180" dir="5400000">
                    <a:srgbClr val="000000">
                      <a:alpha val="65000"/>
                    </a:srgbClr>
                  </a:innerShdw>
                </a:effectLst>
                <a:latin typeface="Bell MT" panose="02020503060305020303" pitchFamily="18" charset="0"/>
                <a:cs typeface="Segoe UI" panose="020B0502040204020203" pitchFamily="34" charset="0"/>
              </a:rPr>
              <a:t>KTR Campus</a:t>
            </a:r>
            <a:endParaRPr lang="en-US" b="1" dirty="0">
              <a:ln w="1905"/>
              <a:effectLst>
                <a:innerShdw blurRad="69850" dist="43180" dir="5400000">
                  <a:srgbClr val="000000">
                    <a:alpha val="65000"/>
                  </a:srgbClr>
                </a:innerShdw>
              </a:effectLst>
              <a:latin typeface="Bell MT" panose="02020503060305020303" pitchFamily="18" charset="0"/>
              <a:cs typeface="Segoe UI" panose="020B0502040204020203" pitchFamily="34" charset="0"/>
            </a:endParaRPr>
          </a:p>
        </p:txBody>
      </p:sp>
      <p:sp>
        <p:nvSpPr>
          <p:cNvPr id="10" name="Rectangle 9">
            <a:extLst>
              <a:ext uri="{FF2B5EF4-FFF2-40B4-BE49-F238E27FC236}">
                <a16:creationId xmlns:a16="http://schemas.microsoft.com/office/drawing/2014/main" id="{6B430A2E-7866-456B-BD48-0187CA07386A}"/>
              </a:ext>
            </a:extLst>
          </p:cNvPr>
          <p:cNvSpPr/>
          <p:nvPr/>
        </p:nvSpPr>
        <p:spPr>
          <a:xfrm>
            <a:off x="1517650" y="6689725"/>
            <a:ext cx="9144000" cy="160338"/>
          </a:xfrm>
          <a:prstGeom prst="rect">
            <a:avLst/>
          </a:prstGeom>
          <a:solidFill>
            <a:srgbClr val="000066"/>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fontAlgn="base">
              <a:spcBef>
                <a:spcPct val="0"/>
              </a:spcBef>
              <a:spcAft>
                <a:spcPct val="0"/>
              </a:spcAft>
              <a:defRPr/>
            </a:pPr>
            <a:r>
              <a:rPr lang="en-US" sz="2200" b="1" dirty="0">
                <a:solidFill>
                  <a:prstClr val="white"/>
                </a:solidFill>
                <a:latin typeface="Calibri"/>
                <a:cs typeface="Arial" pitchFamily="34" charset="0"/>
              </a:rPr>
              <a:t> </a:t>
            </a:r>
            <a:endParaRPr lang="en-US" sz="1400" i="1" dirty="0">
              <a:solidFill>
                <a:prstClr val="white"/>
              </a:solidFill>
              <a:latin typeface="Calibri"/>
              <a:cs typeface="Arial" pitchFamily="34" charset="0"/>
            </a:endParaRPr>
          </a:p>
        </p:txBody>
      </p:sp>
      <p:sp>
        <p:nvSpPr>
          <p:cNvPr id="13" name="Rectangle 9">
            <a:extLst>
              <a:ext uri="{FF2B5EF4-FFF2-40B4-BE49-F238E27FC236}">
                <a16:creationId xmlns:a16="http://schemas.microsoft.com/office/drawing/2014/main" id="{965719C6-25E7-47C4-9EFC-B75388274392}"/>
              </a:ext>
            </a:extLst>
          </p:cNvPr>
          <p:cNvSpPr>
            <a:spLocks noChangeArrowheads="1"/>
          </p:cNvSpPr>
          <p:nvPr/>
        </p:nvSpPr>
        <p:spPr bwMode="auto">
          <a:xfrm>
            <a:off x="2104604" y="2857891"/>
            <a:ext cx="7982791" cy="1883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0" eaLnBrk="0" hangingPunct="0">
              <a:lnSpc>
                <a:spcPct val="150000"/>
              </a:lnSpc>
              <a:spcBef>
                <a:spcPct val="0"/>
              </a:spcBef>
              <a:buNone/>
              <a:defRPr/>
            </a:pPr>
            <a:r>
              <a:rPr lang="en-US" altLang="en-US" sz="2000" b="1" dirty="0">
                <a:solidFill>
                  <a:srgbClr val="C00000"/>
                </a:solidFill>
                <a:latin typeface="Rockwell" panose="02060603020205020403" pitchFamily="18" charset="0"/>
                <a:cs typeface="Segoe UI" panose="020B0502040204020203" pitchFamily="34" charset="0"/>
              </a:rPr>
              <a:t>Course Category 	: Program Core</a:t>
            </a:r>
          </a:p>
          <a:p>
            <a:pPr eaLnBrk="0" hangingPunct="0">
              <a:lnSpc>
                <a:spcPct val="150000"/>
              </a:lnSpc>
              <a:spcBef>
                <a:spcPct val="0"/>
              </a:spcBef>
              <a:buNone/>
              <a:defRPr/>
            </a:pPr>
            <a:r>
              <a:rPr lang="en-US" altLang="en-US" sz="2000" b="1" dirty="0">
                <a:solidFill>
                  <a:srgbClr val="C00000"/>
                </a:solidFill>
                <a:latin typeface="Rockwell" panose="02060603020205020403" pitchFamily="18" charset="0"/>
                <a:cs typeface="Segoe UI" panose="020B0502040204020203" pitchFamily="34" charset="0"/>
              </a:rPr>
              <a:t>Credits                    	: 4</a:t>
            </a:r>
          </a:p>
          <a:p>
            <a:pPr eaLnBrk="0" hangingPunct="0">
              <a:lnSpc>
                <a:spcPct val="150000"/>
              </a:lnSpc>
              <a:spcBef>
                <a:spcPct val="0"/>
              </a:spcBef>
              <a:buNone/>
              <a:defRPr/>
            </a:pPr>
            <a:r>
              <a:rPr lang="en-US" altLang="en-US" sz="2000" b="1" dirty="0">
                <a:solidFill>
                  <a:srgbClr val="C00000"/>
                </a:solidFill>
                <a:latin typeface="Rockwell" panose="02060603020205020403" pitchFamily="18" charset="0"/>
                <a:cs typeface="Segoe UI" panose="020B0502040204020203" pitchFamily="34" charset="0"/>
              </a:rPr>
              <a:t>Slot           	   	: A</a:t>
            </a:r>
          </a:p>
          <a:p>
            <a:pPr eaLnBrk="0" hangingPunct="0">
              <a:lnSpc>
                <a:spcPct val="150000"/>
              </a:lnSpc>
              <a:spcBef>
                <a:spcPct val="0"/>
              </a:spcBef>
              <a:buNone/>
              <a:defRPr/>
            </a:pPr>
            <a:r>
              <a:rPr lang="en-US" altLang="en-US" sz="2000" b="1" dirty="0">
                <a:solidFill>
                  <a:srgbClr val="C00000"/>
                </a:solidFill>
                <a:latin typeface="Rockwell" panose="02060603020205020403" pitchFamily="18" charset="0"/>
                <a:cs typeface="Segoe UI" panose="020B0502040204020203" pitchFamily="34" charset="0"/>
              </a:rPr>
              <a:t>Academic Year      	: 2024-2025</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2DE509-391B-B8E2-97B4-392291D3D006}"/>
              </a:ext>
            </a:extLst>
          </p:cNvPr>
          <p:cNvSpPr txBox="1"/>
          <p:nvPr/>
        </p:nvSpPr>
        <p:spPr>
          <a:xfrm>
            <a:off x="242596" y="295860"/>
            <a:ext cx="11859208" cy="2031325"/>
          </a:xfrm>
          <a:prstGeom prst="rect">
            <a:avLst/>
          </a:prstGeom>
          <a:noFill/>
        </p:spPr>
        <p:txBody>
          <a:bodyPr wrap="square">
            <a:spAutoFit/>
          </a:bodyPr>
          <a:lstStyle/>
          <a:p>
            <a:pPr algn="ctr"/>
            <a:r>
              <a:rPr lang="en-US" b="1" i="0" dirty="0">
                <a:solidFill>
                  <a:srgbClr val="000000"/>
                </a:solidFill>
                <a:effectLst/>
                <a:latin typeface="Times New Roman" panose="02020603050405020304" pitchFamily="18" charset="0"/>
                <a:cs typeface="Times New Roman" panose="02020603050405020304" pitchFamily="18" charset="0"/>
              </a:rPr>
              <a:t>HTML Editors</a:t>
            </a:r>
          </a:p>
          <a:p>
            <a:r>
              <a:rPr lang="en-GB" b="1" i="0" dirty="0">
                <a:solidFill>
                  <a:srgbClr val="000000"/>
                </a:solidFill>
                <a:effectLst/>
                <a:latin typeface="Times New Roman" panose="02020603050405020304" pitchFamily="18" charset="0"/>
                <a:cs typeface="Times New Roman" panose="02020603050405020304" pitchFamily="18" charset="0"/>
              </a:rPr>
              <a:t>HTML Using Notepad or TextEdit</a:t>
            </a:r>
          </a:p>
          <a:p>
            <a:pPr marL="285750" indent="-285750" algn="l">
              <a:buFont typeface="Arial" panose="020B0604020202020204" pitchFamily="34" charset="0"/>
              <a:buChar char="•"/>
            </a:pPr>
            <a:r>
              <a:rPr lang="en-GB" b="0" i="0" dirty="0">
                <a:solidFill>
                  <a:srgbClr val="000000"/>
                </a:solidFill>
                <a:effectLst/>
                <a:latin typeface="Times New Roman" panose="02020603050405020304" pitchFamily="18" charset="0"/>
                <a:cs typeface="Times New Roman" panose="02020603050405020304" pitchFamily="18" charset="0"/>
              </a:rPr>
              <a:t>Web pages can be created and modified by using professional HTML editors.</a:t>
            </a:r>
          </a:p>
          <a:p>
            <a:pPr marL="285750" indent="-285750" algn="l">
              <a:buFont typeface="Arial" panose="020B0604020202020204" pitchFamily="34" charset="0"/>
              <a:buChar char="•"/>
            </a:pPr>
            <a:r>
              <a:rPr lang="en-GB" b="0" i="0" dirty="0">
                <a:solidFill>
                  <a:srgbClr val="000000"/>
                </a:solidFill>
                <a:effectLst/>
                <a:latin typeface="Times New Roman" panose="02020603050405020304" pitchFamily="18" charset="0"/>
                <a:cs typeface="Times New Roman" panose="02020603050405020304" pitchFamily="18" charset="0"/>
              </a:rPr>
              <a:t>However, for learning HTML we recommend a simple text editor like Notepad (PC) or TextEdit (Mac).</a:t>
            </a:r>
          </a:p>
          <a:p>
            <a:pPr marL="285750" indent="-285750" algn="l">
              <a:buFont typeface="Arial" panose="020B0604020202020204" pitchFamily="34" charset="0"/>
              <a:buChar char="•"/>
            </a:pPr>
            <a:r>
              <a:rPr lang="en-GB" b="0" i="0" dirty="0">
                <a:solidFill>
                  <a:srgbClr val="000000"/>
                </a:solidFill>
                <a:effectLst/>
                <a:latin typeface="Times New Roman" panose="02020603050405020304" pitchFamily="18" charset="0"/>
                <a:cs typeface="Times New Roman" panose="02020603050405020304" pitchFamily="18" charset="0"/>
              </a:rPr>
              <a:t>We believe that using a simple text editor is a good way to learn HTML.</a:t>
            </a:r>
          </a:p>
          <a:p>
            <a:pPr marL="285750" indent="-285750" algn="l">
              <a:buFont typeface="Arial" panose="020B0604020202020204" pitchFamily="34" charset="0"/>
              <a:buChar char="•"/>
            </a:pPr>
            <a:r>
              <a:rPr lang="en-GB" b="0" i="0" dirty="0">
                <a:solidFill>
                  <a:srgbClr val="000000"/>
                </a:solidFill>
                <a:effectLst/>
                <a:latin typeface="Times New Roman" panose="02020603050405020304" pitchFamily="18" charset="0"/>
                <a:cs typeface="Times New Roman" panose="02020603050405020304" pitchFamily="18" charset="0"/>
              </a:rPr>
              <a:t>Follow the steps below to create your first web page with Notepad or TextEdit.</a:t>
            </a:r>
          </a:p>
          <a:p>
            <a:pPr algn="l"/>
            <a:endParaRPr lang="en-US" b="0" i="0" dirty="0">
              <a:solidFill>
                <a:srgbClr val="000000"/>
              </a:solidFill>
              <a:effectLst/>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10959FAE-41F4-7639-563C-B86E7CABBA29}"/>
              </a:ext>
            </a:extLst>
          </p:cNvPr>
          <p:cNvSpPr>
            <a:spLocks noChangeArrowheads="1"/>
          </p:cNvSpPr>
          <p:nvPr/>
        </p:nvSpPr>
        <p:spPr bwMode="auto">
          <a:xfrm>
            <a:off x="242596" y="2258370"/>
            <a:ext cx="11075437" cy="16413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568" tIns="126960" rIns="-101568"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Step 1</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Open Notepad (Windows PC)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Windows 8 or later:</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Open the </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Start Screen</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(the window symbol at the bottom left on your screen). Type </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Notepad</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Windows 7 or earlier:</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Open </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Start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&gt;</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Programs &gt;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Accessories &gt;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Notepad</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CEDA93BD-D470-5A86-D949-7D0BA546B4D6}"/>
              </a:ext>
            </a:extLst>
          </p:cNvPr>
          <p:cNvSpPr>
            <a:spLocks noChangeArrowheads="1"/>
          </p:cNvSpPr>
          <p:nvPr/>
        </p:nvSpPr>
        <p:spPr bwMode="auto">
          <a:xfrm>
            <a:off x="242596" y="4001408"/>
            <a:ext cx="11706808" cy="16413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568" tIns="126960" rIns="-101568"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Step 1</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Open TextEdit (Mac)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Open </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Finder &gt; Applications &gt; TextEdit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Also change some preferences to get the application to save files correctly. In </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Preferences &gt; Format &gt; </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choose</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"Plain Text"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Then under "Open and Save", check the box that says "Display HTML files as HTML code instead of formatted text".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Then open a new document to place the code.</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5D8D04B-D99F-EED7-8370-4A68B38E22AE}"/>
              </a:ext>
            </a:extLst>
          </p:cNvPr>
          <p:cNvSpPr>
            <a:spLocks noGrp="1"/>
          </p:cNvSpPr>
          <p:nvPr>
            <p:ph type="dt" sz="half" idx="10"/>
          </p:nvPr>
        </p:nvSpPr>
        <p:spPr/>
        <p:txBody>
          <a:bodyPr/>
          <a:lstStyle/>
          <a:p>
            <a:fld id="{BDC743D4-093D-44BD-BEB7-B7A67B50CEC8}" type="datetime1">
              <a:rPr lang="en-IN" smtClean="0"/>
              <a:t>03-06-2024</a:t>
            </a:fld>
            <a:endParaRPr lang="en-US"/>
          </a:p>
        </p:txBody>
      </p:sp>
      <p:sp>
        <p:nvSpPr>
          <p:cNvPr id="5" name="Slide Number Placeholder 4">
            <a:extLst>
              <a:ext uri="{FF2B5EF4-FFF2-40B4-BE49-F238E27FC236}">
                <a16:creationId xmlns:a16="http://schemas.microsoft.com/office/drawing/2014/main" id="{D294F202-88DF-8486-4296-F6810476004C}"/>
              </a:ext>
            </a:extLst>
          </p:cNvPr>
          <p:cNvSpPr>
            <a:spLocks noGrp="1"/>
          </p:cNvSpPr>
          <p:nvPr>
            <p:ph type="sldNum" sz="quarter" idx="12"/>
          </p:nvPr>
        </p:nvSpPr>
        <p:spPr/>
        <p:txBody>
          <a:bodyPr/>
          <a:lstStyle/>
          <a:p>
            <a:fld id="{4B2FBF1F-16F0-48B6-B7EB-82B078987EFE}" type="slidenum">
              <a:rPr lang="en-US" smtClean="0"/>
              <a:t>10</a:t>
            </a:fld>
            <a:endParaRPr lang="en-US"/>
          </a:p>
        </p:txBody>
      </p:sp>
      <p:sp>
        <p:nvSpPr>
          <p:cNvPr id="7" name="Footer Placeholder 6">
            <a:extLst>
              <a:ext uri="{FF2B5EF4-FFF2-40B4-BE49-F238E27FC236}">
                <a16:creationId xmlns:a16="http://schemas.microsoft.com/office/drawing/2014/main" id="{A89B2937-CD03-1416-5466-855BC19F416C}"/>
              </a:ext>
            </a:extLst>
          </p:cNvPr>
          <p:cNvSpPr>
            <a:spLocks noGrp="1"/>
          </p:cNvSpPr>
          <p:nvPr>
            <p:ph type="ftr" sz="quarter" idx="11"/>
          </p:nvPr>
        </p:nvSpPr>
        <p:spPr/>
        <p:txBody>
          <a:bodyPr/>
          <a:lstStyle/>
          <a:p>
            <a:r>
              <a:rPr lang="en-US"/>
              <a:t>18AIC302J,CINTEL, SRMIST</a:t>
            </a:r>
          </a:p>
        </p:txBody>
      </p:sp>
    </p:spTree>
    <p:extLst>
      <p:ext uri="{BB962C8B-B14F-4D97-AF65-F5344CB8AC3E}">
        <p14:creationId xmlns:p14="http://schemas.microsoft.com/office/powerpoint/2010/main" val="1213778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4AA4878-9DEB-98AB-211F-5A8BC303FD8A}"/>
              </a:ext>
            </a:extLst>
          </p:cNvPr>
          <p:cNvSpPr>
            <a:spLocks noChangeArrowheads="1"/>
          </p:cNvSpPr>
          <p:nvPr/>
        </p:nvSpPr>
        <p:spPr bwMode="auto">
          <a:xfrm>
            <a:off x="167951" y="4933707"/>
            <a:ext cx="11644604" cy="4051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33257C9-8B91-2895-A946-52CA3A01605F}"/>
              </a:ext>
            </a:extLst>
          </p:cNvPr>
          <p:cNvSpPr txBox="1"/>
          <p:nvPr/>
        </p:nvSpPr>
        <p:spPr>
          <a:xfrm>
            <a:off x="595603" y="1134755"/>
            <a:ext cx="11000792" cy="2308324"/>
          </a:xfrm>
          <a:prstGeom prst="rect">
            <a:avLst/>
          </a:prstGeom>
          <a:noFill/>
        </p:spPr>
        <p:txBody>
          <a:bodyPr wrap="square">
            <a:spAutoFit/>
          </a:bodyPr>
          <a:lstStyle/>
          <a:p>
            <a:r>
              <a:rPr lang="en-GB" dirty="0">
                <a:solidFill>
                  <a:srgbClr val="A52A2A"/>
                </a:solidFill>
                <a:latin typeface="Times New Roman" panose="02020603050405020304" pitchFamily="18" charset="0"/>
                <a:cs typeface="Times New Roman" panose="02020603050405020304" pitchFamily="18" charset="0"/>
              </a:rPr>
              <a:t>&lt;!DOCTYPE html&gt;</a:t>
            </a:r>
            <a:br>
              <a:rPr lang="en-GB" dirty="0">
                <a:solidFill>
                  <a:srgbClr val="A52A2A"/>
                </a:solidFill>
                <a:latin typeface="Times New Roman" panose="02020603050405020304" pitchFamily="18" charset="0"/>
                <a:cs typeface="Times New Roman" panose="02020603050405020304" pitchFamily="18" charset="0"/>
              </a:rPr>
            </a:br>
            <a:r>
              <a:rPr lang="en-GB" dirty="0">
                <a:solidFill>
                  <a:srgbClr val="A52A2A"/>
                </a:solidFill>
                <a:latin typeface="Times New Roman" panose="02020603050405020304" pitchFamily="18" charset="0"/>
                <a:cs typeface="Times New Roman" panose="02020603050405020304" pitchFamily="18" charset="0"/>
              </a:rPr>
              <a:t>&lt;html&gt;</a:t>
            </a:r>
            <a:br>
              <a:rPr lang="en-GB" dirty="0">
                <a:solidFill>
                  <a:srgbClr val="A52A2A"/>
                </a:solidFill>
                <a:latin typeface="Times New Roman" panose="02020603050405020304" pitchFamily="18" charset="0"/>
                <a:cs typeface="Times New Roman" panose="02020603050405020304" pitchFamily="18" charset="0"/>
              </a:rPr>
            </a:br>
            <a:r>
              <a:rPr lang="en-GB" dirty="0">
                <a:solidFill>
                  <a:srgbClr val="A52A2A"/>
                </a:solidFill>
                <a:latin typeface="Times New Roman" panose="02020603050405020304" pitchFamily="18" charset="0"/>
                <a:cs typeface="Times New Roman" panose="02020603050405020304" pitchFamily="18" charset="0"/>
              </a:rPr>
              <a:t>&lt;head&gt; &lt;title&gt; </a:t>
            </a:r>
            <a:r>
              <a:rPr lang="en-GB" dirty="0">
                <a:latin typeface="Times New Roman" panose="02020603050405020304" pitchFamily="18" charset="0"/>
                <a:cs typeface="Times New Roman" panose="02020603050405020304" pitchFamily="18" charset="0"/>
              </a:rPr>
              <a:t>Sample Program </a:t>
            </a:r>
            <a:r>
              <a:rPr lang="en-GB" dirty="0">
                <a:solidFill>
                  <a:srgbClr val="A52A2A"/>
                </a:solidFill>
                <a:latin typeface="Times New Roman" panose="02020603050405020304" pitchFamily="18" charset="0"/>
                <a:cs typeface="Times New Roman" panose="02020603050405020304" pitchFamily="18" charset="0"/>
              </a:rPr>
              <a:t>&lt;/title&gt;</a:t>
            </a:r>
          </a:p>
          <a:p>
            <a:r>
              <a:rPr lang="en-GB" dirty="0">
                <a:solidFill>
                  <a:srgbClr val="A52A2A"/>
                </a:solidFill>
                <a:latin typeface="Times New Roman" panose="02020603050405020304" pitchFamily="18" charset="0"/>
                <a:cs typeface="Times New Roman" panose="02020603050405020304" pitchFamily="18" charset="0"/>
              </a:rPr>
              <a:t>&lt;body&gt;</a:t>
            </a:r>
            <a:br>
              <a:rPr lang="en-GB" dirty="0">
                <a:solidFill>
                  <a:srgbClr val="A52A2A"/>
                </a:solidFill>
                <a:latin typeface="Times New Roman" panose="02020603050405020304" pitchFamily="18" charset="0"/>
                <a:cs typeface="Times New Roman" panose="02020603050405020304" pitchFamily="18" charset="0"/>
              </a:rPr>
            </a:br>
            <a:r>
              <a:rPr lang="en-GB" dirty="0">
                <a:solidFill>
                  <a:srgbClr val="A52A2A"/>
                </a:solidFill>
                <a:latin typeface="Times New Roman" panose="02020603050405020304" pitchFamily="18" charset="0"/>
                <a:cs typeface="Times New Roman" panose="02020603050405020304" pitchFamily="18" charset="0"/>
              </a:rPr>
              <a:t>&lt;h1&gt;</a:t>
            </a:r>
            <a:r>
              <a:rPr lang="en-GB" dirty="0">
                <a:latin typeface="Times New Roman" panose="02020603050405020304" pitchFamily="18" charset="0"/>
                <a:cs typeface="Times New Roman" panose="02020603050405020304" pitchFamily="18" charset="0"/>
              </a:rPr>
              <a:t>My First Heading</a:t>
            </a:r>
            <a:r>
              <a:rPr lang="en-GB" dirty="0">
                <a:solidFill>
                  <a:srgbClr val="A52A2A"/>
                </a:solidFill>
                <a:latin typeface="Times New Roman" panose="02020603050405020304" pitchFamily="18" charset="0"/>
                <a:cs typeface="Times New Roman" panose="02020603050405020304" pitchFamily="18" charset="0"/>
              </a:rPr>
              <a:t>&lt;/h1&gt;</a:t>
            </a:r>
            <a:br>
              <a:rPr lang="en-GB" dirty="0">
                <a:solidFill>
                  <a:srgbClr val="A52A2A"/>
                </a:solidFill>
                <a:latin typeface="Times New Roman" panose="02020603050405020304" pitchFamily="18" charset="0"/>
                <a:cs typeface="Times New Roman" panose="02020603050405020304" pitchFamily="18" charset="0"/>
              </a:rPr>
            </a:br>
            <a:r>
              <a:rPr lang="en-GB" dirty="0">
                <a:solidFill>
                  <a:srgbClr val="A52A2A"/>
                </a:solidFill>
                <a:latin typeface="Times New Roman" panose="02020603050405020304" pitchFamily="18" charset="0"/>
                <a:cs typeface="Times New Roman" panose="02020603050405020304" pitchFamily="18" charset="0"/>
              </a:rPr>
              <a:t>&lt;p&gt;</a:t>
            </a:r>
            <a:r>
              <a:rPr lang="en-GB" dirty="0">
                <a:latin typeface="Times New Roman" panose="02020603050405020304" pitchFamily="18" charset="0"/>
                <a:cs typeface="Times New Roman" panose="02020603050405020304" pitchFamily="18" charset="0"/>
              </a:rPr>
              <a:t>My first paragraph</a:t>
            </a:r>
            <a:r>
              <a:rPr lang="en-GB" dirty="0">
                <a:solidFill>
                  <a:srgbClr val="A52A2A"/>
                </a:solidFill>
                <a:latin typeface="Times New Roman" panose="02020603050405020304" pitchFamily="18" charset="0"/>
                <a:cs typeface="Times New Roman" panose="02020603050405020304" pitchFamily="18" charset="0"/>
              </a:rPr>
              <a:t>&lt;/p&gt;</a:t>
            </a:r>
            <a:br>
              <a:rPr lang="en-GB" dirty="0">
                <a:solidFill>
                  <a:srgbClr val="A52A2A"/>
                </a:solidFill>
                <a:latin typeface="Times New Roman" panose="02020603050405020304" pitchFamily="18" charset="0"/>
                <a:cs typeface="Times New Roman" panose="02020603050405020304" pitchFamily="18" charset="0"/>
              </a:rPr>
            </a:br>
            <a:r>
              <a:rPr lang="en-GB" dirty="0">
                <a:solidFill>
                  <a:srgbClr val="A52A2A"/>
                </a:solidFill>
                <a:latin typeface="Times New Roman" panose="02020603050405020304" pitchFamily="18" charset="0"/>
                <a:cs typeface="Times New Roman" panose="02020603050405020304" pitchFamily="18" charset="0"/>
              </a:rPr>
              <a:t>&lt;/body&gt;</a:t>
            </a:r>
            <a:br>
              <a:rPr lang="en-GB" dirty="0">
                <a:solidFill>
                  <a:srgbClr val="A52A2A"/>
                </a:solidFill>
                <a:latin typeface="Times New Roman" panose="02020603050405020304" pitchFamily="18" charset="0"/>
                <a:cs typeface="Times New Roman" panose="02020603050405020304" pitchFamily="18" charset="0"/>
              </a:rPr>
            </a:br>
            <a:r>
              <a:rPr lang="en-GB" dirty="0">
                <a:solidFill>
                  <a:srgbClr val="A52A2A"/>
                </a:solidFill>
                <a:latin typeface="Times New Roman" panose="02020603050405020304" pitchFamily="18" charset="0"/>
                <a:cs typeface="Times New Roman" panose="02020603050405020304" pitchFamily="18" charset="0"/>
              </a:rPr>
              <a:t>&lt;/html&gt;</a:t>
            </a:r>
          </a:p>
        </p:txBody>
      </p:sp>
      <p:sp>
        <p:nvSpPr>
          <p:cNvPr id="6" name="Rectangle 5">
            <a:extLst>
              <a:ext uri="{FF2B5EF4-FFF2-40B4-BE49-F238E27FC236}">
                <a16:creationId xmlns:a16="http://schemas.microsoft.com/office/drawing/2014/main" id="{6058C2E8-11EB-92B8-BD34-E87338E29658}"/>
              </a:ext>
            </a:extLst>
          </p:cNvPr>
          <p:cNvSpPr>
            <a:spLocks noChangeArrowheads="1"/>
          </p:cNvSpPr>
          <p:nvPr/>
        </p:nvSpPr>
        <p:spPr bwMode="auto">
          <a:xfrm>
            <a:off x="595603" y="197174"/>
            <a:ext cx="11364685" cy="6821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Step 2</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Write Some HTML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Write or copy the following HTML code into Notepad:</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CD0D1B0-B788-E87C-C40E-B2AF5E9F567F}"/>
              </a:ext>
            </a:extLst>
          </p:cNvPr>
          <p:cNvSpPr txBox="1"/>
          <p:nvPr/>
        </p:nvSpPr>
        <p:spPr>
          <a:xfrm>
            <a:off x="595604" y="3429000"/>
            <a:ext cx="11216951" cy="923330"/>
          </a:xfrm>
          <a:prstGeom prst="rect">
            <a:avLst/>
          </a:prstGeom>
          <a:noFill/>
        </p:spPr>
        <p:txBody>
          <a:bodyPr wrap="square">
            <a:spAutoFit/>
          </a:bodyPr>
          <a:lstStyle/>
          <a:p>
            <a:pPr algn="l"/>
            <a:r>
              <a:rPr lang="en-GB" b="1" i="0" dirty="0">
                <a:solidFill>
                  <a:srgbClr val="000000"/>
                </a:solidFill>
                <a:effectLst/>
                <a:latin typeface="Times New Roman" panose="02020603050405020304" pitchFamily="18" charset="0"/>
                <a:cs typeface="Times New Roman" panose="02020603050405020304" pitchFamily="18" charset="0"/>
              </a:rPr>
              <a:t>Step 3: </a:t>
            </a:r>
            <a:r>
              <a:rPr lang="en-GB" b="0" i="0" dirty="0">
                <a:solidFill>
                  <a:srgbClr val="000000"/>
                </a:solidFill>
                <a:effectLst/>
                <a:latin typeface="Times New Roman" panose="02020603050405020304" pitchFamily="18" charset="0"/>
                <a:cs typeface="Times New Roman" panose="02020603050405020304" pitchFamily="18" charset="0"/>
              </a:rPr>
              <a:t>Save the HTML Page</a:t>
            </a:r>
          </a:p>
          <a:p>
            <a:pPr algn="l"/>
            <a:r>
              <a:rPr lang="en-GB" b="0" i="0" dirty="0">
                <a:solidFill>
                  <a:srgbClr val="000000"/>
                </a:solidFill>
                <a:effectLst/>
                <a:latin typeface="Times New Roman" panose="02020603050405020304" pitchFamily="18" charset="0"/>
                <a:cs typeface="Times New Roman" panose="02020603050405020304" pitchFamily="18" charset="0"/>
              </a:rPr>
              <a:t>Save the file on your computer. Select </a:t>
            </a:r>
            <a:r>
              <a:rPr lang="en-GB" b="1" i="0" dirty="0">
                <a:solidFill>
                  <a:srgbClr val="000000"/>
                </a:solidFill>
                <a:effectLst/>
                <a:latin typeface="Times New Roman" panose="02020603050405020304" pitchFamily="18" charset="0"/>
                <a:cs typeface="Times New Roman" panose="02020603050405020304" pitchFamily="18" charset="0"/>
              </a:rPr>
              <a:t>File &gt; Save as</a:t>
            </a:r>
            <a:r>
              <a:rPr lang="en-GB" b="0" i="0" dirty="0">
                <a:solidFill>
                  <a:srgbClr val="000000"/>
                </a:solidFill>
                <a:effectLst/>
                <a:latin typeface="Times New Roman" panose="02020603050405020304" pitchFamily="18" charset="0"/>
                <a:cs typeface="Times New Roman" panose="02020603050405020304" pitchFamily="18" charset="0"/>
              </a:rPr>
              <a:t> in the Notepad menu.</a:t>
            </a:r>
          </a:p>
          <a:p>
            <a:pPr algn="l"/>
            <a:r>
              <a:rPr lang="en-GB" b="0" i="0" dirty="0">
                <a:solidFill>
                  <a:srgbClr val="000000"/>
                </a:solidFill>
                <a:effectLst/>
                <a:latin typeface="Times New Roman" panose="02020603050405020304" pitchFamily="18" charset="0"/>
                <a:cs typeface="Times New Roman" panose="02020603050405020304" pitchFamily="18" charset="0"/>
              </a:rPr>
              <a:t>Name the file </a:t>
            </a:r>
            <a:r>
              <a:rPr lang="en-GB" b="1" i="0" dirty="0">
                <a:solidFill>
                  <a:srgbClr val="000000"/>
                </a:solidFill>
                <a:effectLst/>
                <a:latin typeface="Times New Roman" panose="02020603050405020304" pitchFamily="18" charset="0"/>
                <a:cs typeface="Times New Roman" panose="02020603050405020304" pitchFamily="18" charset="0"/>
              </a:rPr>
              <a:t>"index.htm"</a:t>
            </a:r>
            <a:r>
              <a:rPr lang="en-GB" b="0" i="0" dirty="0">
                <a:solidFill>
                  <a:srgbClr val="000000"/>
                </a:solidFill>
                <a:effectLst/>
                <a:latin typeface="Times New Roman" panose="02020603050405020304" pitchFamily="18" charset="0"/>
                <a:cs typeface="Times New Roman" panose="02020603050405020304" pitchFamily="18" charset="0"/>
              </a:rPr>
              <a:t> and set the encoding to </a:t>
            </a:r>
            <a:r>
              <a:rPr lang="en-GB" b="1" i="0" dirty="0">
                <a:solidFill>
                  <a:srgbClr val="000000"/>
                </a:solidFill>
                <a:effectLst/>
                <a:latin typeface="Times New Roman" panose="02020603050405020304" pitchFamily="18" charset="0"/>
                <a:cs typeface="Times New Roman" panose="02020603050405020304" pitchFamily="18" charset="0"/>
              </a:rPr>
              <a:t>UTF-8</a:t>
            </a:r>
            <a:r>
              <a:rPr lang="en-GB" b="0" i="0" dirty="0">
                <a:solidFill>
                  <a:srgbClr val="000000"/>
                </a:solidFill>
                <a:effectLst/>
                <a:latin typeface="Times New Roman" panose="02020603050405020304" pitchFamily="18" charset="0"/>
                <a:cs typeface="Times New Roman" panose="02020603050405020304" pitchFamily="18" charset="0"/>
              </a:rPr>
              <a:t> (which is the preferred encoding for HTML files).</a:t>
            </a:r>
          </a:p>
        </p:txBody>
      </p:sp>
      <p:sp>
        <p:nvSpPr>
          <p:cNvPr id="10" name="TextBox 9">
            <a:extLst>
              <a:ext uri="{FF2B5EF4-FFF2-40B4-BE49-F238E27FC236}">
                <a16:creationId xmlns:a16="http://schemas.microsoft.com/office/drawing/2014/main" id="{BF52F1B8-4A61-1D29-546B-49F52945DADB}"/>
              </a:ext>
            </a:extLst>
          </p:cNvPr>
          <p:cNvSpPr txBox="1"/>
          <p:nvPr/>
        </p:nvSpPr>
        <p:spPr>
          <a:xfrm>
            <a:off x="529512" y="4674642"/>
            <a:ext cx="11066883" cy="923330"/>
          </a:xfrm>
          <a:prstGeom prst="rect">
            <a:avLst/>
          </a:prstGeom>
          <a:noFill/>
        </p:spPr>
        <p:txBody>
          <a:bodyPr wrap="square">
            <a:spAutoFit/>
          </a:bodyPr>
          <a:lstStyle/>
          <a:p>
            <a:pPr algn="l"/>
            <a:r>
              <a:rPr lang="en-GB" b="1" i="0" dirty="0">
                <a:solidFill>
                  <a:srgbClr val="000000"/>
                </a:solidFill>
                <a:effectLst/>
                <a:latin typeface="Times New Roman" panose="02020603050405020304" pitchFamily="18" charset="0"/>
                <a:cs typeface="Times New Roman" panose="02020603050405020304" pitchFamily="18" charset="0"/>
              </a:rPr>
              <a:t>Step 4: </a:t>
            </a:r>
            <a:r>
              <a:rPr lang="en-GB" b="0" i="0" dirty="0">
                <a:solidFill>
                  <a:srgbClr val="000000"/>
                </a:solidFill>
                <a:effectLst/>
                <a:latin typeface="Times New Roman" panose="02020603050405020304" pitchFamily="18" charset="0"/>
                <a:cs typeface="Times New Roman" panose="02020603050405020304" pitchFamily="18" charset="0"/>
              </a:rPr>
              <a:t>View the HTML Page in Your Browser</a:t>
            </a:r>
          </a:p>
          <a:p>
            <a:pPr algn="l"/>
            <a:r>
              <a:rPr lang="en-GB" b="0" i="0" dirty="0">
                <a:solidFill>
                  <a:srgbClr val="000000"/>
                </a:solidFill>
                <a:effectLst/>
                <a:latin typeface="Times New Roman" panose="02020603050405020304" pitchFamily="18" charset="0"/>
                <a:cs typeface="Times New Roman" panose="02020603050405020304" pitchFamily="18" charset="0"/>
              </a:rPr>
              <a:t>Open the saved HTML file in your favourite browser (double click on the file, or right-click - and choose "Open with").</a:t>
            </a:r>
          </a:p>
        </p:txBody>
      </p:sp>
      <p:pic>
        <p:nvPicPr>
          <p:cNvPr id="11" name="Picture 2" descr="View in Browser">
            <a:extLst>
              <a:ext uri="{FF2B5EF4-FFF2-40B4-BE49-F238E27FC236}">
                <a16:creationId xmlns:a16="http://schemas.microsoft.com/office/drawing/2014/main" id="{B38C3C1E-98DA-DF1D-9EE4-A77285543F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0253" y="969868"/>
            <a:ext cx="4640424" cy="2638098"/>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7BD17C8E-3914-9CB9-9123-3F709BCEA543}"/>
              </a:ext>
            </a:extLst>
          </p:cNvPr>
          <p:cNvSpPr>
            <a:spLocks noGrp="1"/>
          </p:cNvSpPr>
          <p:nvPr>
            <p:ph type="dt" sz="half" idx="10"/>
          </p:nvPr>
        </p:nvSpPr>
        <p:spPr/>
        <p:txBody>
          <a:bodyPr/>
          <a:lstStyle/>
          <a:p>
            <a:fld id="{75D39D30-A362-46E8-9770-797177AA8CCC}" type="datetime1">
              <a:rPr lang="en-IN" smtClean="0"/>
              <a:t>03-06-2024</a:t>
            </a:fld>
            <a:endParaRPr lang="en-US"/>
          </a:p>
        </p:txBody>
      </p:sp>
      <p:sp>
        <p:nvSpPr>
          <p:cNvPr id="3" name="Slide Number Placeholder 2">
            <a:extLst>
              <a:ext uri="{FF2B5EF4-FFF2-40B4-BE49-F238E27FC236}">
                <a16:creationId xmlns:a16="http://schemas.microsoft.com/office/drawing/2014/main" id="{C798D354-876C-1FA3-6FD6-1C383BB8355A}"/>
              </a:ext>
            </a:extLst>
          </p:cNvPr>
          <p:cNvSpPr>
            <a:spLocks noGrp="1"/>
          </p:cNvSpPr>
          <p:nvPr>
            <p:ph type="sldNum" sz="quarter" idx="12"/>
          </p:nvPr>
        </p:nvSpPr>
        <p:spPr/>
        <p:txBody>
          <a:bodyPr/>
          <a:lstStyle/>
          <a:p>
            <a:fld id="{4B2FBF1F-16F0-48B6-B7EB-82B078987EFE}" type="slidenum">
              <a:rPr lang="en-US" smtClean="0"/>
              <a:t>11</a:t>
            </a:fld>
            <a:endParaRPr lang="en-US"/>
          </a:p>
        </p:txBody>
      </p:sp>
      <p:sp>
        <p:nvSpPr>
          <p:cNvPr id="7" name="Footer Placeholder 6">
            <a:extLst>
              <a:ext uri="{FF2B5EF4-FFF2-40B4-BE49-F238E27FC236}">
                <a16:creationId xmlns:a16="http://schemas.microsoft.com/office/drawing/2014/main" id="{0DE04ABD-6739-1D43-6F2A-3F1DA328C220}"/>
              </a:ext>
            </a:extLst>
          </p:cNvPr>
          <p:cNvSpPr>
            <a:spLocks noGrp="1"/>
          </p:cNvSpPr>
          <p:nvPr>
            <p:ph type="ftr" sz="quarter" idx="11"/>
          </p:nvPr>
        </p:nvSpPr>
        <p:spPr/>
        <p:txBody>
          <a:bodyPr/>
          <a:lstStyle/>
          <a:p>
            <a:r>
              <a:rPr lang="en-US"/>
              <a:t>18AIC302J,CINTEL, SRMIST</a:t>
            </a:r>
          </a:p>
        </p:txBody>
      </p:sp>
    </p:spTree>
    <p:extLst>
      <p:ext uri="{BB962C8B-B14F-4D97-AF65-F5344CB8AC3E}">
        <p14:creationId xmlns:p14="http://schemas.microsoft.com/office/powerpoint/2010/main" val="3519157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0082A2-0EC8-46E5-5461-D1426531E87B}"/>
              </a:ext>
            </a:extLst>
          </p:cNvPr>
          <p:cNvSpPr>
            <a:spLocks noChangeArrowheads="1"/>
          </p:cNvSpPr>
          <p:nvPr/>
        </p:nvSpPr>
        <p:spPr bwMode="auto">
          <a:xfrm>
            <a:off x="0" y="165972"/>
            <a:ext cx="11769013" cy="68992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&lt;!DOCTYPE&gt; Declaration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sz="22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&lt;!DOCTYPE&gt;</a:t>
            </a:r>
            <a:r>
              <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declaration represents the document type, and helps browsers to display web pages correctly.</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It must only appear once, at the top of the page (before any HTML tags).</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sz="22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&lt;!DOCTYPE&gt;</a:t>
            </a:r>
            <a:r>
              <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declaration is not case sensitive.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sz="22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&lt;!DOCTYPE&gt;</a:t>
            </a:r>
            <a:r>
              <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declaration for HTML5 is:</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00CD"/>
                </a:solidFill>
                <a:effectLst/>
                <a:latin typeface="Times New Roman" panose="02020603050405020304" pitchFamily="18" charset="0"/>
                <a:cs typeface="Times New Roman" panose="02020603050405020304" pitchFamily="18" charset="0"/>
              </a:rPr>
              <a:t>&lt;</a:t>
            </a:r>
            <a:r>
              <a:rPr kumimoji="0" lang="en-US" altLang="en-US" sz="2200" b="0" i="0" u="none" strike="noStrike" cap="none" normalizeH="0" baseline="0" dirty="0">
                <a:ln>
                  <a:noFill/>
                </a:ln>
                <a:solidFill>
                  <a:srgbClr val="A52A2A"/>
                </a:solidFill>
                <a:effectLst/>
                <a:latin typeface="Times New Roman" panose="02020603050405020304" pitchFamily="18" charset="0"/>
                <a:cs typeface="Times New Roman" panose="02020603050405020304" pitchFamily="18" charset="0"/>
              </a:rPr>
              <a:t>!DOCTYPE</a:t>
            </a:r>
            <a:r>
              <a:rPr kumimoji="0" lang="en-US" altLang="en-US" sz="22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html</a:t>
            </a:r>
            <a:r>
              <a:rPr kumimoji="0" lang="en-US" altLang="en-US" sz="2200" b="0" i="0" u="none" strike="noStrike" cap="none" normalizeH="0" baseline="0" dirty="0">
                <a:ln>
                  <a:noFill/>
                </a:ln>
                <a:solidFill>
                  <a:srgbClr val="0000CD"/>
                </a:solidFill>
                <a:effectLst/>
                <a:latin typeface="Times New Roman" panose="02020603050405020304" pitchFamily="18" charset="0"/>
                <a:cs typeface="Times New Roman" panose="02020603050405020304" pitchFamily="18"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200" dirty="0">
              <a:solidFill>
                <a:srgbClr val="0000CD"/>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00CD"/>
                </a:solidFill>
                <a:effectLst/>
                <a:latin typeface="Times New Roman" panose="02020603050405020304" pitchFamily="18" charset="0"/>
                <a:cs typeface="Times New Roman" panose="02020603050405020304" pitchFamily="18" charset="0"/>
              </a:rPr>
              <a:t>Example Program:</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&lt;!DOCTYPE html&gt;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&lt;html&gt;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&lt;head&gt;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&lt;title&gt;Page Title&lt;/title&gt;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&lt;/head&gt;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&lt;body&gt;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&lt;h1&gt;My First Heading&lt;/h1&gt;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&lt;p&gt;My first paragraph.&lt;/p&gt;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&lt;/body&gt;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&lt;/html&gt;</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AD3D96A6-717D-7890-5452-62DFAA152C5F}"/>
              </a:ext>
            </a:extLst>
          </p:cNvPr>
          <p:cNvSpPr>
            <a:spLocks noGrp="1"/>
          </p:cNvSpPr>
          <p:nvPr>
            <p:ph type="dt" sz="half" idx="10"/>
          </p:nvPr>
        </p:nvSpPr>
        <p:spPr/>
        <p:txBody>
          <a:bodyPr/>
          <a:lstStyle/>
          <a:p>
            <a:fld id="{BEF42FE8-B5EF-423B-B169-515A38E8B829}" type="datetime1">
              <a:rPr lang="en-IN" smtClean="0"/>
              <a:t>03-06-2024</a:t>
            </a:fld>
            <a:endParaRPr lang="en-US"/>
          </a:p>
        </p:txBody>
      </p:sp>
      <p:sp>
        <p:nvSpPr>
          <p:cNvPr id="4" name="Slide Number Placeholder 3">
            <a:extLst>
              <a:ext uri="{FF2B5EF4-FFF2-40B4-BE49-F238E27FC236}">
                <a16:creationId xmlns:a16="http://schemas.microsoft.com/office/drawing/2014/main" id="{85EB83D0-B33A-6409-8F66-A9A181960581}"/>
              </a:ext>
            </a:extLst>
          </p:cNvPr>
          <p:cNvSpPr>
            <a:spLocks noGrp="1"/>
          </p:cNvSpPr>
          <p:nvPr>
            <p:ph type="sldNum" sz="quarter" idx="12"/>
          </p:nvPr>
        </p:nvSpPr>
        <p:spPr/>
        <p:txBody>
          <a:bodyPr/>
          <a:lstStyle/>
          <a:p>
            <a:fld id="{4B2FBF1F-16F0-48B6-B7EB-82B078987EFE}" type="slidenum">
              <a:rPr lang="en-US" smtClean="0"/>
              <a:t>12</a:t>
            </a:fld>
            <a:endParaRPr lang="en-US"/>
          </a:p>
        </p:txBody>
      </p:sp>
      <p:sp>
        <p:nvSpPr>
          <p:cNvPr id="5" name="Footer Placeholder 4">
            <a:extLst>
              <a:ext uri="{FF2B5EF4-FFF2-40B4-BE49-F238E27FC236}">
                <a16:creationId xmlns:a16="http://schemas.microsoft.com/office/drawing/2014/main" id="{DD539297-783C-B769-7A69-17CA94C88800}"/>
              </a:ext>
            </a:extLst>
          </p:cNvPr>
          <p:cNvSpPr>
            <a:spLocks noGrp="1"/>
          </p:cNvSpPr>
          <p:nvPr>
            <p:ph type="ftr" sz="quarter" idx="11"/>
          </p:nvPr>
        </p:nvSpPr>
        <p:spPr/>
        <p:txBody>
          <a:bodyPr/>
          <a:lstStyle/>
          <a:p>
            <a:r>
              <a:rPr lang="en-US"/>
              <a:t>18AIC302J,CINTEL, SRMIST</a:t>
            </a:r>
          </a:p>
        </p:txBody>
      </p:sp>
    </p:spTree>
    <p:extLst>
      <p:ext uri="{BB962C8B-B14F-4D97-AF65-F5344CB8AC3E}">
        <p14:creationId xmlns:p14="http://schemas.microsoft.com/office/powerpoint/2010/main" val="1454210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E133C6-71D0-23CE-3C5C-38A2A219C8B5}"/>
              </a:ext>
            </a:extLst>
          </p:cNvPr>
          <p:cNvSpPr>
            <a:spLocks noChangeArrowheads="1"/>
          </p:cNvSpPr>
          <p:nvPr/>
        </p:nvSpPr>
        <p:spPr bwMode="auto">
          <a:xfrm>
            <a:off x="0" y="-1"/>
            <a:ext cx="9787812" cy="45719"/>
          </a:xfrm>
          <a:prstGeom prst="rect">
            <a:avLst/>
          </a:prstGeom>
          <a:solidFill>
            <a:srgbClr val="D4D4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angle 3">
            <a:extLst>
              <a:ext uri="{FF2B5EF4-FFF2-40B4-BE49-F238E27FC236}">
                <a16:creationId xmlns:a16="http://schemas.microsoft.com/office/drawing/2014/main" id="{B76F4FB0-A596-63E1-351B-A8185D863988}"/>
              </a:ext>
            </a:extLst>
          </p:cNvPr>
          <p:cNvSpPr>
            <a:spLocks noChangeArrowheads="1"/>
          </p:cNvSpPr>
          <p:nvPr/>
        </p:nvSpPr>
        <p:spPr bwMode="auto">
          <a:xfrm>
            <a:off x="485191" y="1616357"/>
            <a:ext cx="11206065" cy="3477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10B38"/>
                </a:solidFill>
                <a:effectLst/>
                <a:latin typeface="Times New Roman" panose="02020603050405020304" pitchFamily="18" charset="0"/>
                <a:cs typeface="Times New Roman" panose="02020603050405020304" pitchFamily="18" charset="0"/>
              </a:rPr>
              <a:t>Features of HTML</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1) It is a very </a:t>
            </a:r>
            <a:r>
              <a:rPr kumimoji="0" lang="en-US" altLang="en-US" sz="20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easy and simple language</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It can be easily understood and modified.</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2) It is very easy to make an </a:t>
            </a:r>
            <a:r>
              <a:rPr kumimoji="0" lang="en-US" altLang="en-US" sz="20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effective presentation</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with HTML because it has a lot of formatting tags.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3) It is a </a:t>
            </a:r>
            <a:r>
              <a:rPr kumimoji="0" lang="en-US" altLang="en-US" sz="20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markup language</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so it provides a flexible way to design web pages along with the text.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4) It facilitates programmers to add a </a:t>
            </a:r>
            <a:r>
              <a:rPr kumimoji="0" lang="en-US" altLang="en-US" sz="20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link</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on the web pages (by html anchor tag), so it enhances the interest of browsing of the user.</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5) It is </a:t>
            </a:r>
            <a:r>
              <a:rPr kumimoji="0" lang="en-US" altLang="en-US" sz="20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platform-independent</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because it can be displayed on any platform like Windows, Linux, and Macintosh, etc.</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6) It facilitates the programmer to add </a:t>
            </a:r>
            <a:r>
              <a:rPr kumimoji="0" lang="en-US" altLang="en-US" sz="20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Graphics, Videos, and Sound</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to the web pages which makes it more attractive and interactive.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7) HTML is a case-insensitive language, which means we can use tags either in lower-case or upper-case.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E83351B6-B4A0-923D-EBF8-2DE8B346B657}"/>
              </a:ext>
            </a:extLst>
          </p:cNvPr>
          <p:cNvSpPr>
            <a:spLocks noGrp="1"/>
          </p:cNvSpPr>
          <p:nvPr>
            <p:ph type="dt" sz="half" idx="10"/>
          </p:nvPr>
        </p:nvSpPr>
        <p:spPr/>
        <p:txBody>
          <a:bodyPr/>
          <a:lstStyle/>
          <a:p>
            <a:fld id="{2B4B7D87-49FA-4AB4-A93A-15D5B3F4A31E}" type="datetime1">
              <a:rPr lang="en-IN" smtClean="0"/>
              <a:t>03-06-2024</a:t>
            </a:fld>
            <a:endParaRPr lang="en-US"/>
          </a:p>
        </p:txBody>
      </p:sp>
      <p:sp>
        <p:nvSpPr>
          <p:cNvPr id="5" name="Slide Number Placeholder 4">
            <a:extLst>
              <a:ext uri="{FF2B5EF4-FFF2-40B4-BE49-F238E27FC236}">
                <a16:creationId xmlns:a16="http://schemas.microsoft.com/office/drawing/2014/main" id="{9B10C726-C22C-ED39-F782-3DE9639E15DB}"/>
              </a:ext>
            </a:extLst>
          </p:cNvPr>
          <p:cNvSpPr>
            <a:spLocks noGrp="1"/>
          </p:cNvSpPr>
          <p:nvPr>
            <p:ph type="sldNum" sz="quarter" idx="12"/>
          </p:nvPr>
        </p:nvSpPr>
        <p:spPr/>
        <p:txBody>
          <a:bodyPr/>
          <a:lstStyle/>
          <a:p>
            <a:fld id="{4B2FBF1F-16F0-48B6-B7EB-82B078987EFE}" type="slidenum">
              <a:rPr lang="en-US" smtClean="0"/>
              <a:t>13</a:t>
            </a:fld>
            <a:endParaRPr lang="en-US"/>
          </a:p>
        </p:txBody>
      </p:sp>
      <p:sp>
        <p:nvSpPr>
          <p:cNvPr id="6" name="Footer Placeholder 5">
            <a:extLst>
              <a:ext uri="{FF2B5EF4-FFF2-40B4-BE49-F238E27FC236}">
                <a16:creationId xmlns:a16="http://schemas.microsoft.com/office/drawing/2014/main" id="{CB4A7A14-3169-9E54-DA06-FF03710D86B8}"/>
              </a:ext>
            </a:extLst>
          </p:cNvPr>
          <p:cNvSpPr>
            <a:spLocks noGrp="1"/>
          </p:cNvSpPr>
          <p:nvPr>
            <p:ph type="ftr" sz="quarter" idx="11"/>
          </p:nvPr>
        </p:nvSpPr>
        <p:spPr/>
        <p:txBody>
          <a:bodyPr/>
          <a:lstStyle/>
          <a:p>
            <a:r>
              <a:rPr lang="en-US"/>
              <a:t>18AIC302J,CINTEL, SRMIST</a:t>
            </a:r>
          </a:p>
        </p:txBody>
      </p:sp>
    </p:spTree>
    <p:extLst>
      <p:ext uri="{BB962C8B-B14F-4D97-AF65-F5344CB8AC3E}">
        <p14:creationId xmlns:p14="http://schemas.microsoft.com/office/powerpoint/2010/main" val="1576307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F6F7861E-A0C9-6D95-2127-E3D9CEA4EEA6}"/>
              </a:ext>
            </a:extLst>
          </p:cNvPr>
          <p:cNvGraphicFramePr>
            <a:graphicFrameLocks noGrp="1"/>
          </p:cNvGraphicFramePr>
          <p:nvPr>
            <p:extLst>
              <p:ext uri="{D42A27DB-BD31-4B8C-83A1-F6EECF244321}">
                <p14:modId xmlns:p14="http://schemas.microsoft.com/office/powerpoint/2010/main" val="584972785"/>
              </p:ext>
            </p:extLst>
          </p:nvPr>
        </p:nvGraphicFramePr>
        <p:xfrm>
          <a:off x="449580" y="468398"/>
          <a:ext cx="11292840" cy="6173636"/>
        </p:xfrm>
        <a:graphic>
          <a:graphicData uri="http://schemas.openxmlformats.org/drawingml/2006/table">
            <a:tbl>
              <a:tblPr firstRow="1" firstCol="1" bandRow="1">
                <a:tableStyleId>{5C22544A-7EE6-4342-B048-85BDC9FD1C3A}</a:tableStyleId>
              </a:tblPr>
              <a:tblGrid>
                <a:gridCol w="5646420">
                  <a:extLst>
                    <a:ext uri="{9D8B030D-6E8A-4147-A177-3AD203B41FA5}">
                      <a16:colId xmlns:a16="http://schemas.microsoft.com/office/drawing/2014/main" val="2956480002"/>
                    </a:ext>
                  </a:extLst>
                </a:gridCol>
                <a:gridCol w="5646420">
                  <a:extLst>
                    <a:ext uri="{9D8B030D-6E8A-4147-A177-3AD203B41FA5}">
                      <a16:colId xmlns:a16="http://schemas.microsoft.com/office/drawing/2014/main" val="1648120082"/>
                    </a:ext>
                  </a:extLst>
                </a:gridCol>
              </a:tblGrid>
              <a:tr h="174584">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HTML</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8890" marR="58890" marT="0" marB="0"/>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HTML5</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8890" marR="58890" marT="0" marB="0"/>
                </a:tc>
                <a:extLst>
                  <a:ext uri="{0D108BD9-81ED-4DB2-BD59-A6C34878D82A}">
                    <a16:rowId xmlns:a16="http://schemas.microsoft.com/office/drawing/2014/main" val="2956624931"/>
                  </a:ext>
                </a:extLst>
              </a:tr>
              <a:tr h="357251">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It didn’t support audio and video without the use of flash player support.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8890" marR="58890" marT="0" marB="0"/>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It supports audio and video controls with the use of &lt;audio&gt; and &lt;video&gt; tags.</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8890" marR="58890" marT="0" marB="0"/>
                </a:tc>
                <a:extLst>
                  <a:ext uri="{0D108BD9-81ED-4DB2-BD59-A6C34878D82A}">
                    <a16:rowId xmlns:a16="http://schemas.microsoft.com/office/drawing/2014/main" val="643980878"/>
                  </a:ext>
                </a:extLst>
              </a:tr>
              <a:tr h="357251">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It uses cookies to store temporary data.</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8890" marR="58890" marT="0" marB="0"/>
                </a:tc>
                <a:tc>
                  <a:txBody>
                    <a:bodyPr/>
                    <a:lstStyle/>
                    <a:p>
                      <a:pPr marL="0" marR="0">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It uses SQL databases and application cache to store offline data.</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8890" marR="58890" marT="0" marB="0"/>
                </a:tc>
                <a:extLst>
                  <a:ext uri="{0D108BD9-81ED-4DB2-BD59-A6C34878D82A}">
                    <a16:rowId xmlns:a16="http://schemas.microsoft.com/office/drawing/2014/main" val="3976078428"/>
                  </a:ext>
                </a:extLst>
              </a:tr>
              <a:tr h="357251">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Does not allow JavaScript to run in browser.</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8890" marR="58890" marT="0" marB="0"/>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Allows JavaScript to run in background. This is possible due to JS Web worker API in HTML5.</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8890" marR="58890" marT="0" marB="0"/>
                </a:tc>
                <a:extLst>
                  <a:ext uri="{0D108BD9-81ED-4DB2-BD59-A6C34878D82A}">
                    <a16:rowId xmlns:a16="http://schemas.microsoft.com/office/drawing/2014/main" val="2856417608"/>
                  </a:ext>
                </a:extLst>
              </a:tr>
              <a:tr h="539916">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Vector graphics is possible in HTML with the help of various technologies such as VML, Silver-light, Flash, etc.</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8890" marR="58890" marT="0" marB="0"/>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Vector graphics is additionally an integral a part of HTML5 like SVG and canvas.</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8890" marR="58890" marT="0" marB="0"/>
                </a:tc>
                <a:extLst>
                  <a:ext uri="{0D108BD9-81ED-4DB2-BD59-A6C34878D82A}">
                    <a16:rowId xmlns:a16="http://schemas.microsoft.com/office/drawing/2014/main" val="1056204906"/>
                  </a:ext>
                </a:extLst>
              </a:tr>
              <a:tr h="174584">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It does not allow drag and drop effects.</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8890" marR="58890" marT="0" marB="0"/>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It allows drag and drop effects.</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8890" marR="58890" marT="0" marB="0"/>
                </a:tc>
                <a:extLst>
                  <a:ext uri="{0D108BD9-81ED-4DB2-BD59-A6C34878D82A}">
                    <a16:rowId xmlns:a16="http://schemas.microsoft.com/office/drawing/2014/main" val="2703923386"/>
                  </a:ext>
                </a:extLst>
              </a:tr>
              <a:tr h="357251">
                <a:tc>
                  <a:txBody>
                    <a:bodyPr/>
                    <a:lstStyle/>
                    <a:p>
                      <a:pPr marL="0" marR="0">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Not possible to draw shapes like circle, rectangle, triangle etc.</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8890" marR="58890" marT="0" marB="0"/>
                </a:tc>
                <a:tc>
                  <a:txBody>
                    <a:bodyPr/>
                    <a:lstStyle/>
                    <a:p>
                      <a:pPr marL="0" marR="0">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HTML5 allows to draw shapes like circle, rectangle, triangle etc.</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8890" marR="58890" marT="0" marB="0"/>
                </a:tc>
                <a:extLst>
                  <a:ext uri="{0D108BD9-81ED-4DB2-BD59-A6C34878D82A}">
                    <a16:rowId xmlns:a16="http://schemas.microsoft.com/office/drawing/2014/main" val="3262635026"/>
                  </a:ext>
                </a:extLst>
              </a:tr>
              <a:tr h="357251">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It works with all old browsers.</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8890" marR="58890" marT="0" marB="0"/>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It supported by all new browser like Firefox, Mozilla, Chrome, Safari, etc.</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8890" marR="58890" marT="0" marB="0"/>
                </a:tc>
                <a:extLst>
                  <a:ext uri="{0D108BD9-81ED-4DB2-BD59-A6C34878D82A}">
                    <a16:rowId xmlns:a16="http://schemas.microsoft.com/office/drawing/2014/main" val="3570603957"/>
                  </a:ext>
                </a:extLst>
              </a:tr>
              <a:tr h="357251">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&lt;HTML&gt;,&lt;Body&gt; , and &lt;Head&gt; tags are mandatory while writing a HTML code.</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8890" marR="58890" marT="0" marB="0"/>
                </a:tc>
                <a:tc>
                  <a:txBody>
                    <a:bodyPr/>
                    <a:lstStyle/>
                    <a:p>
                      <a:pPr marL="0" marR="0">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These tags can be omitted while writing HTML code.</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8890" marR="58890" marT="0" marB="0"/>
                </a:tc>
                <a:extLst>
                  <a:ext uri="{0D108BD9-81ED-4DB2-BD59-A6C34878D82A}">
                    <a16:rowId xmlns:a16="http://schemas.microsoft.com/office/drawing/2014/main" val="3403192847"/>
                  </a:ext>
                </a:extLst>
              </a:tr>
              <a:tr h="174584">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Older version of HTML are less mobile-friendly.</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8890" marR="58890" marT="0" marB="0"/>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HTML5 language is more mobile-friendly.</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8890" marR="58890" marT="0" marB="0"/>
                </a:tc>
                <a:extLst>
                  <a:ext uri="{0D108BD9-81ED-4DB2-BD59-A6C34878D82A}">
                    <a16:rowId xmlns:a16="http://schemas.microsoft.com/office/drawing/2014/main" val="1993907676"/>
                  </a:ext>
                </a:extLst>
              </a:tr>
              <a:tr h="174584">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Doctype declaration is too long and complicated.</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8890" marR="58890" marT="0" marB="0"/>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Doctype declaration is quite simple and easy.</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8890" marR="58890" marT="0" marB="0"/>
                </a:tc>
                <a:extLst>
                  <a:ext uri="{0D108BD9-81ED-4DB2-BD59-A6C34878D82A}">
                    <a16:rowId xmlns:a16="http://schemas.microsoft.com/office/drawing/2014/main" val="4254940128"/>
                  </a:ext>
                </a:extLst>
              </a:tr>
              <a:tr h="357251">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Elements like nav, header were not present.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8890" marR="58890" marT="0" marB="0"/>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New element for web structure like nav, header, footer etc.</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8890" marR="58890" marT="0" marB="0"/>
                </a:tc>
                <a:extLst>
                  <a:ext uri="{0D108BD9-81ED-4DB2-BD59-A6C34878D82A}">
                    <a16:rowId xmlns:a16="http://schemas.microsoft.com/office/drawing/2014/main" val="3725988294"/>
                  </a:ext>
                </a:extLst>
              </a:tr>
              <a:tr h="174584">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Character encoding is long and complicated.</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8890" marR="58890" marT="0" marB="0"/>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Character encoding is simple and easy.</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8890" marR="58890" marT="0" marB="0"/>
                </a:tc>
                <a:extLst>
                  <a:ext uri="{0D108BD9-81ED-4DB2-BD59-A6C34878D82A}">
                    <a16:rowId xmlns:a16="http://schemas.microsoft.com/office/drawing/2014/main" val="3833567054"/>
                  </a:ext>
                </a:extLst>
              </a:tr>
              <a:tr h="357251">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It is almost impossible to get true GeoLocation of user with the help of browser.</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8890" marR="58890" marT="0" marB="0"/>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One can track the GeoLocation of a user easily by using JS GeoLocation API.</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8890" marR="58890" marT="0" marB="0"/>
                </a:tc>
                <a:extLst>
                  <a:ext uri="{0D108BD9-81ED-4DB2-BD59-A6C34878D82A}">
                    <a16:rowId xmlns:a16="http://schemas.microsoft.com/office/drawing/2014/main" val="1168020458"/>
                  </a:ext>
                </a:extLst>
              </a:tr>
              <a:tr h="174584">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It can not handle inaccurate syntax.</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8890" marR="58890" marT="0" marB="0"/>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It is capable of handling inaccurate syntax.</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8890" marR="58890" marT="0" marB="0"/>
                </a:tc>
                <a:extLst>
                  <a:ext uri="{0D108BD9-81ED-4DB2-BD59-A6C34878D82A}">
                    <a16:rowId xmlns:a16="http://schemas.microsoft.com/office/drawing/2014/main" val="2897305766"/>
                  </a:ext>
                </a:extLst>
              </a:tr>
              <a:tr h="357251">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Being an older version , it is not fast , flexible , and efficient as compared to HTML5.</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8890" marR="58890" marT="0" marB="0"/>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It is efficient, flexible and more fast in comparison to HTML.</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8890" marR="58890" marT="0" marB="0"/>
                </a:tc>
                <a:extLst>
                  <a:ext uri="{0D108BD9-81ED-4DB2-BD59-A6C34878D82A}">
                    <a16:rowId xmlns:a16="http://schemas.microsoft.com/office/drawing/2014/main" val="1900911469"/>
                  </a:ext>
                </a:extLst>
              </a:tr>
              <a:tr h="357251">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Attributes like charset, async and ping are absent in HTML.</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8890" marR="58890" marT="0" marB="0"/>
                </a:tc>
                <a:tc>
                  <a:txBody>
                    <a:bodyPr/>
                    <a:lstStyle/>
                    <a:p>
                      <a:pPr marL="0" marR="0">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Attributes of charset, async and ping are a part of HTML 5.</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8890" marR="58890" marT="0" marB="0"/>
                </a:tc>
                <a:extLst>
                  <a:ext uri="{0D108BD9-81ED-4DB2-BD59-A6C34878D82A}">
                    <a16:rowId xmlns:a16="http://schemas.microsoft.com/office/drawing/2014/main" val="3147234141"/>
                  </a:ext>
                </a:extLst>
              </a:tr>
            </a:tbl>
          </a:graphicData>
        </a:graphic>
      </p:graphicFrame>
      <p:sp>
        <p:nvSpPr>
          <p:cNvPr id="2" name="Date Placeholder 1">
            <a:extLst>
              <a:ext uri="{FF2B5EF4-FFF2-40B4-BE49-F238E27FC236}">
                <a16:creationId xmlns:a16="http://schemas.microsoft.com/office/drawing/2014/main" id="{ACAA70FC-2CD2-9341-603C-19995DCDDEE0}"/>
              </a:ext>
            </a:extLst>
          </p:cNvPr>
          <p:cNvSpPr>
            <a:spLocks noGrp="1"/>
          </p:cNvSpPr>
          <p:nvPr>
            <p:ph type="dt" sz="half" idx="10"/>
          </p:nvPr>
        </p:nvSpPr>
        <p:spPr/>
        <p:txBody>
          <a:bodyPr/>
          <a:lstStyle/>
          <a:p>
            <a:fld id="{97770DCA-549E-4FF8-8E72-64CF61E09BC3}" type="datetime1">
              <a:rPr lang="en-IN" smtClean="0"/>
              <a:t>03-06-2024</a:t>
            </a:fld>
            <a:endParaRPr lang="en-US"/>
          </a:p>
        </p:txBody>
      </p:sp>
      <p:sp>
        <p:nvSpPr>
          <p:cNvPr id="3" name="Slide Number Placeholder 2">
            <a:extLst>
              <a:ext uri="{FF2B5EF4-FFF2-40B4-BE49-F238E27FC236}">
                <a16:creationId xmlns:a16="http://schemas.microsoft.com/office/drawing/2014/main" id="{B6E8DAD0-1364-BC0F-B831-A44602D9E8CD}"/>
              </a:ext>
            </a:extLst>
          </p:cNvPr>
          <p:cNvSpPr>
            <a:spLocks noGrp="1"/>
          </p:cNvSpPr>
          <p:nvPr>
            <p:ph type="sldNum" sz="quarter" idx="12"/>
          </p:nvPr>
        </p:nvSpPr>
        <p:spPr/>
        <p:txBody>
          <a:bodyPr/>
          <a:lstStyle/>
          <a:p>
            <a:fld id="{4B2FBF1F-16F0-48B6-B7EB-82B078987EFE}" type="slidenum">
              <a:rPr lang="en-US" smtClean="0"/>
              <a:t>14</a:t>
            </a:fld>
            <a:endParaRPr lang="en-US"/>
          </a:p>
        </p:txBody>
      </p:sp>
      <p:sp>
        <p:nvSpPr>
          <p:cNvPr id="4" name="Footer Placeholder 3">
            <a:extLst>
              <a:ext uri="{FF2B5EF4-FFF2-40B4-BE49-F238E27FC236}">
                <a16:creationId xmlns:a16="http://schemas.microsoft.com/office/drawing/2014/main" id="{3A598C4C-9DF8-F3E9-DD72-5B9B9465BE3E}"/>
              </a:ext>
            </a:extLst>
          </p:cNvPr>
          <p:cNvSpPr>
            <a:spLocks noGrp="1"/>
          </p:cNvSpPr>
          <p:nvPr>
            <p:ph type="ftr" sz="quarter" idx="11"/>
          </p:nvPr>
        </p:nvSpPr>
        <p:spPr/>
        <p:txBody>
          <a:bodyPr/>
          <a:lstStyle/>
          <a:p>
            <a:r>
              <a:rPr lang="en-US"/>
              <a:t>18AIC302J,CINTEL, SRMIST</a:t>
            </a:r>
          </a:p>
        </p:txBody>
      </p:sp>
    </p:spTree>
    <p:extLst>
      <p:ext uri="{BB962C8B-B14F-4D97-AF65-F5344CB8AC3E}">
        <p14:creationId xmlns:p14="http://schemas.microsoft.com/office/powerpoint/2010/main" val="3021250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C2D0F6-5A30-4F65-8821-5D3FCCBFCDBF}"/>
              </a:ext>
            </a:extLst>
          </p:cNvPr>
          <p:cNvSpPr txBox="1"/>
          <p:nvPr/>
        </p:nvSpPr>
        <p:spPr>
          <a:xfrm>
            <a:off x="792168" y="220438"/>
            <a:ext cx="9695440" cy="400110"/>
          </a:xfrm>
          <a:prstGeom prst="rect">
            <a:avLst/>
          </a:prstGeom>
          <a:noFill/>
        </p:spPr>
        <p:txBody>
          <a:bodyPr wrap="square">
            <a:spAutoFit/>
          </a:bodyPr>
          <a:lstStyle/>
          <a:p>
            <a:pPr algn="ctr"/>
            <a:r>
              <a:rPr lang="en-US" sz="2000" b="1" i="0" dirty="0">
                <a:solidFill>
                  <a:srgbClr val="000000"/>
                </a:solidFill>
                <a:effectLst/>
                <a:latin typeface="Times New Roman" panose="02020603050405020304" pitchFamily="18" charset="0"/>
                <a:cs typeface="Times New Roman" panose="02020603050405020304" pitchFamily="18" charset="0"/>
              </a:rPr>
              <a:t>HTML Elements</a:t>
            </a:r>
          </a:p>
        </p:txBody>
      </p:sp>
      <p:sp>
        <p:nvSpPr>
          <p:cNvPr id="8" name="TextBox 7">
            <a:extLst>
              <a:ext uri="{FF2B5EF4-FFF2-40B4-BE49-F238E27FC236}">
                <a16:creationId xmlns:a16="http://schemas.microsoft.com/office/drawing/2014/main" id="{0521E91B-64EF-0888-616A-60C74DDE766E}"/>
              </a:ext>
            </a:extLst>
          </p:cNvPr>
          <p:cNvSpPr txBox="1"/>
          <p:nvPr/>
        </p:nvSpPr>
        <p:spPr>
          <a:xfrm>
            <a:off x="389553" y="722464"/>
            <a:ext cx="11143083" cy="2585323"/>
          </a:xfrm>
          <a:prstGeom prst="rect">
            <a:avLst/>
          </a:prstGeom>
          <a:noFill/>
        </p:spPr>
        <p:txBody>
          <a:bodyPr wrap="square">
            <a:spAutoFit/>
          </a:bodyPr>
          <a:lstStyle/>
          <a:p>
            <a:pPr algn="l"/>
            <a:r>
              <a:rPr lang="en-GB" b="1" i="0" dirty="0">
                <a:solidFill>
                  <a:srgbClr val="000000"/>
                </a:solidFill>
                <a:effectLst/>
                <a:latin typeface="Segoe UI" panose="020B0502040204020203" pitchFamily="34" charset="0"/>
              </a:rPr>
              <a:t>What is an HTML Element?</a:t>
            </a:r>
          </a:p>
          <a:p>
            <a:pPr algn="l"/>
            <a:endParaRPr lang="en-GB" b="1" i="0" dirty="0">
              <a:solidFill>
                <a:srgbClr val="000000"/>
              </a:solidFill>
              <a:effectLst/>
              <a:latin typeface="Segoe UI" panose="020B0502040204020203" pitchFamily="34" charset="0"/>
            </a:endParaRPr>
          </a:p>
          <a:p>
            <a:pPr algn="l"/>
            <a:r>
              <a:rPr lang="en-GB" b="0" i="0" dirty="0">
                <a:solidFill>
                  <a:srgbClr val="000000"/>
                </a:solidFill>
                <a:effectLst/>
                <a:latin typeface="Verdana" panose="020B0604030504040204" pitchFamily="34" charset="0"/>
              </a:rPr>
              <a:t>An HTML element is defined by a start tag, some content, and an end tag:</a:t>
            </a:r>
          </a:p>
          <a:p>
            <a:pPr algn="l"/>
            <a:r>
              <a:rPr lang="en-GB" b="0" i="0" dirty="0">
                <a:solidFill>
                  <a:srgbClr val="0000CD"/>
                </a:solidFill>
                <a:effectLst/>
                <a:latin typeface="Verdana" panose="020B0604030504040204" pitchFamily="34" charset="0"/>
              </a:rPr>
              <a:t>&lt;</a:t>
            </a:r>
            <a:r>
              <a:rPr lang="en-GB" b="0" i="0" dirty="0" err="1">
                <a:solidFill>
                  <a:srgbClr val="A52A2A"/>
                </a:solidFill>
                <a:effectLst/>
                <a:latin typeface="Verdana" panose="020B0604030504040204" pitchFamily="34" charset="0"/>
              </a:rPr>
              <a:t>tagname</a:t>
            </a:r>
            <a:r>
              <a:rPr lang="en-GB" b="0" i="0" dirty="0">
                <a:solidFill>
                  <a:srgbClr val="0000CD"/>
                </a:solidFill>
                <a:effectLst/>
                <a:latin typeface="Verdana" panose="020B0604030504040204" pitchFamily="34" charset="0"/>
              </a:rPr>
              <a:t>&gt;</a:t>
            </a:r>
            <a:r>
              <a:rPr lang="en-GB" b="0" i="0" dirty="0">
                <a:solidFill>
                  <a:srgbClr val="000000"/>
                </a:solidFill>
                <a:effectLst/>
                <a:latin typeface="Verdana" panose="020B0604030504040204" pitchFamily="34" charset="0"/>
              </a:rPr>
              <a:t> Content goes here... </a:t>
            </a:r>
            <a:r>
              <a:rPr lang="en-GB" b="0" i="0" dirty="0">
                <a:solidFill>
                  <a:srgbClr val="0000CD"/>
                </a:solidFill>
                <a:effectLst/>
                <a:latin typeface="Verdana" panose="020B0604030504040204" pitchFamily="34" charset="0"/>
              </a:rPr>
              <a:t>&lt;</a:t>
            </a:r>
            <a:r>
              <a:rPr lang="en-GB" b="0" i="0" dirty="0">
                <a:solidFill>
                  <a:srgbClr val="A52A2A"/>
                </a:solidFill>
                <a:effectLst/>
                <a:latin typeface="Verdana" panose="020B0604030504040204" pitchFamily="34" charset="0"/>
              </a:rPr>
              <a:t>/</a:t>
            </a:r>
            <a:r>
              <a:rPr lang="en-GB" b="0" i="0" dirty="0" err="1">
                <a:solidFill>
                  <a:srgbClr val="A52A2A"/>
                </a:solidFill>
                <a:effectLst/>
                <a:latin typeface="Verdana" panose="020B0604030504040204" pitchFamily="34" charset="0"/>
              </a:rPr>
              <a:t>tagname</a:t>
            </a:r>
            <a:r>
              <a:rPr lang="en-GB" b="0" i="0" dirty="0">
                <a:solidFill>
                  <a:srgbClr val="0000CD"/>
                </a:solidFill>
                <a:effectLst/>
                <a:latin typeface="Verdana" panose="020B0604030504040204" pitchFamily="34" charset="0"/>
              </a:rPr>
              <a:t>&gt;</a:t>
            </a:r>
          </a:p>
          <a:p>
            <a:pPr algn="l"/>
            <a:endParaRPr lang="en-GB" dirty="0">
              <a:solidFill>
                <a:srgbClr val="0000CD"/>
              </a:solidFill>
              <a:latin typeface="Verdana" panose="020B0604030504040204" pitchFamily="34" charset="0"/>
            </a:endParaRPr>
          </a:p>
          <a:p>
            <a:pPr algn="l"/>
            <a:r>
              <a:rPr lang="en-GB" b="0" i="0" dirty="0">
                <a:solidFill>
                  <a:srgbClr val="0000CD"/>
                </a:solidFill>
                <a:effectLst/>
                <a:latin typeface="Verdana" panose="020B0604030504040204" pitchFamily="34" charset="0"/>
              </a:rPr>
              <a:t>Example:</a:t>
            </a:r>
          </a:p>
          <a:p>
            <a:pPr algn="l"/>
            <a:r>
              <a:rPr lang="en-GB" b="0" i="0" dirty="0">
                <a:solidFill>
                  <a:srgbClr val="000000"/>
                </a:solidFill>
                <a:effectLst/>
                <a:latin typeface="Verdana" panose="020B0604030504040204" pitchFamily="34" charset="0"/>
              </a:rPr>
              <a:t>The HTML </a:t>
            </a:r>
            <a:r>
              <a:rPr lang="en-GB" b="1" i="0" dirty="0">
                <a:solidFill>
                  <a:srgbClr val="000000"/>
                </a:solidFill>
                <a:effectLst/>
                <a:latin typeface="Verdana" panose="020B0604030504040204" pitchFamily="34" charset="0"/>
              </a:rPr>
              <a:t>element</a:t>
            </a:r>
            <a:r>
              <a:rPr lang="en-GB" b="0" i="0" dirty="0">
                <a:solidFill>
                  <a:srgbClr val="000000"/>
                </a:solidFill>
                <a:effectLst/>
                <a:latin typeface="Verdana" panose="020B0604030504040204" pitchFamily="34" charset="0"/>
              </a:rPr>
              <a:t> is everything from the start tag to the end tag:</a:t>
            </a:r>
          </a:p>
          <a:p>
            <a:pPr algn="l"/>
            <a:r>
              <a:rPr lang="en-GB" b="0" i="0" dirty="0">
                <a:solidFill>
                  <a:srgbClr val="0000CD"/>
                </a:solidFill>
                <a:effectLst/>
                <a:latin typeface="Verdana" panose="020B0604030504040204" pitchFamily="34" charset="0"/>
              </a:rPr>
              <a:t>&lt;</a:t>
            </a:r>
            <a:r>
              <a:rPr lang="en-GB" b="0" i="0" dirty="0">
                <a:solidFill>
                  <a:srgbClr val="A52A2A"/>
                </a:solidFill>
                <a:effectLst/>
                <a:latin typeface="Verdana" panose="020B0604030504040204" pitchFamily="34" charset="0"/>
              </a:rPr>
              <a:t>h1</a:t>
            </a:r>
            <a:r>
              <a:rPr lang="en-GB" b="0" i="0" dirty="0">
                <a:solidFill>
                  <a:srgbClr val="0000CD"/>
                </a:solidFill>
                <a:effectLst/>
                <a:latin typeface="Verdana" panose="020B0604030504040204" pitchFamily="34" charset="0"/>
              </a:rPr>
              <a:t>&gt;</a:t>
            </a:r>
            <a:r>
              <a:rPr lang="en-GB" b="0" i="0" dirty="0">
                <a:solidFill>
                  <a:srgbClr val="000000"/>
                </a:solidFill>
                <a:effectLst/>
                <a:latin typeface="Verdana" panose="020B0604030504040204" pitchFamily="34" charset="0"/>
              </a:rPr>
              <a:t>My First Heading</a:t>
            </a:r>
            <a:r>
              <a:rPr lang="en-GB" b="0" i="0" dirty="0">
                <a:solidFill>
                  <a:srgbClr val="0000CD"/>
                </a:solidFill>
                <a:effectLst/>
                <a:latin typeface="Verdana" panose="020B0604030504040204" pitchFamily="34" charset="0"/>
              </a:rPr>
              <a:t>&lt;</a:t>
            </a:r>
            <a:r>
              <a:rPr lang="en-GB" b="0" i="0" dirty="0">
                <a:solidFill>
                  <a:srgbClr val="A52A2A"/>
                </a:solidFill>
                <a:effectLst/>
                <a:latin typeface="Verdana" panose="020B0604030504040204" pitchFamily="34" charset="0"/>
              </a:rPr>
              <a:t>/h1</a:t>
            </a:r>
            <a:r>
              <a:rPr lang="en-GB" b="0" i="0" dirty="0">
                <a:solidFill>
                  <a:srgbClr val="0000CD"/>
                </a:solidFill>
                <a:effectLst/>
                <a:latin typeface="Verdana" panose="020B0604030504040204" pitchFamily="34" charset="0"/>
              </a:rPr>
              <a:t>&gt;</a:t>
            </a:r>
            <a:endParaRPr lang="en-GB" b="0" i="0" dirty="0">
              <a:solidFill>
                <a:srgbClr val="000000"/>
              </a:solidFill>
              <a:effectLst/>
              <a:latin typeface="Verdana" panose="020B0604030504040204" pitchFamily="34" charset="0"/>
            </a:endParaRPr>
          </a:p>
          <a:p>
            <a:pPr algn="l"/>
            <a:r>
              <a:rPr lang="en-GB" b="0" i="0" dirty="0">
                <a:solidFill>
                  <a:srgbClr val="0000CD"/>
                </a:solidFill>
                <a:effectLst/>
                <a:latin typeface="Verdana" panose="020B0604030504040204" pitchFamily="34" charset="0"/>
              </a:rPr>
              <a:t>&lt;</a:t>
            </a:r>
            <a:r>
              <a:rPr lang="en-GB" b="0" i="0" dirty="0">
                <a:solidFill>
                  <a:srgbClr val="A52A2A"/>
                </a:solidFill>
                <a:effectLst/>
                <a:latin typeface="Verdana" panose="020B0604030504040204" pitchFamily="34" charset="0"/>
              </a:rPr>
              <a:t>p</a:t>
            </a:r>
            <a:r>
              <a:rPr lang="en-GB" b="0" i="0" dirty="0">
                <a:solidFill>
                  <a:srgbClr val="0000CD"/>
                </a:solidFill>
                <a:effectLst/>
                <a:latin typeface="Verdana" panose="020B0604030504040204" pitchFamily="34" charset="0"/>
              </a:rPr>
              <a:t>&gt;</a:t>
            </a:r>
            <a:r>
              <a:rPr lang="en-GB" b="0" i="0" dirty="0">
                <a:solidFill>
                  <a:srgbClr val="000000"/>
                </a:solidFill>
                <a:effectLst/>
                <a:latin typeface="Verdana" panose="020B0604030504040204" pitchFamily="34" charset="0"/>
              </a:rPr>
              <a:t>My first paragraph.</a:t>
            </a:r>
            <a:r>
              <a:rPr lang="en-GB" b="0" i="0" dirty="0">
                <a:solidFill>
                  <a:srgbClr val="0000CD"/>
                </a:solidFill>
                <a:effectLst/>
                <a:latin typeface="Verdana" panose="020B0604030504040204" pitchFamily="34" charset="0"/>
              </a:rPr>
              <a:t>&lt;</a:t>
            </a:r>
            <a:r>
              <a:rPr lang="en-GB" b="0" i="0" dirty="0">
                <a:solidFill>
                  <a:srgbClr val="A52A2A"/>
                </a:solidFill>
                <a:effectLst/>
                <a:latin typeface="Verdana" panose="020B0604030504040204" pitchFamily="34" charset="0"/>
              </a:rPr>
              <a:t>/p</a:t>
            </a:r>
            <a:r>
              <a:rPr lang="en-GB" b="0" i="0" dirty="0">
                <a:solidFill>
                  <a:srgbClr val="0000CD"/>
                </a:solidFill>
                <a:effectLst/>
                <a:latin typeface="Verdana" panose="020B0604030504040204" pitchFamily="34" charset="0"/>
              </a:rPr>
              <a:t>&gt;</a:t>
            </a:r>
            <a:endParaRPr lang="en-GB" b="0" i="0" dirty="0">
              <a:solidFill>
                <a:srgbClr val="000000"/>
              </a:solidFill>
              <a:effectLst/>
              <a:latin typeface="Verdana" panose="020B0604030504040204" pitchFamily="34" charset="0"/>
            </a:endParaRPr>
          </a:p>
        </p:txBody>
      </p:sp>
      <p:sp>
        <p:nvSpPr>
          <p:cNvPr id="9" name="Rectangle 1">
            <a:extLst>
              <a:ext uri="{FF2B5EF4-FFF2-40B4-BE49-F238E27FC236}">
                <a16:creationId xmlns:a16="http://schemas.microsoft.com/office/drawing/2014/main" id="{C40AD86A-6693-53F0-A6F7-15F0DD7DC78A}"/>
              </a:ext>
            </a:extLst>
          </p:cNvPr>
          <p:cNvSpPr>
            <a:spLocks noChangeArrowheads="1"/>
          </p:cNvSpPr>
          <p:nvPr/>
        </p:nvSpPr>
        <p:spPr bwMode="auto">
          <a:xfrm>
            <a:off x="389553" y="3307787"/>
            <a:ext cx="11544300" cy="31751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Nested HTML Elements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HTML elements can be nested (this means that elements can contain other elements).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All HTML documents consist of nested HTML elements.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following example contains four HTML elements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&lt;html&gt;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&lt;body&gt;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&lt;h1&gt;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and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&lt;p&gt;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GB" b="0" i="0" dirty="0">
                <a:solidFill>
                  <a:srgbClr val="0000CD"/>
                </a:solidFill>
                <a:effectLst/>
                <a:latin typeface="Consolas" panose="020B0609020204030204" pitchFamily="49" charset="0"/>
              </a:rPr>
              <a:t>&lt;</a:t>
            </a:r>
            <a:r>
              <a:rPr lang="en-GB" b="0" i="0" dirty="0">
                <a:solidFill>
                  <a:srgbClr val="A52A2A"/>
                </a:solidFill>
                <a:effectLst/>
                <a:latin typeface="Consolas" panose="020B0609020204030204" pitchFamily="49" charset="0"/>
              </a:rPr>
              <a:t>!DOCTYPE</a:t>
            </a:r>
            <a:r>
              <a:rPr lang="en-GB" b="0" i="0" dirty="0">
                <a:solidFill>
                  <a:srgbClr val="FF0000"/>
                </a:solidFill>
                <a:effectLst/>
                <a:latin typeface="Consolas" panose="020B0609020204030204" pitchFamily="49" charset="0"/>
              </a:rPr>
              <a:t> html</a:t>
            </a:r>
            <a:r>
              <a:rPr lang="en-GB" b="0" i="0" dirty="0">
                <a:solidFill>
                  <a:srgbClr val="0000CD"/>
                </a:solidFill>
                <a:effectLst/>
                <a:latin typeface="Consolas" panose="020B0609020204030204" pitchFamily="49" charset="0"/>
              </a:rPr>
              <a:t>&gt;</a:t>
            </a:r>
            <a:br>
              <a:rPr lang="en-GB" dirty="0"/>
            </a:br>
            <a:r>
              <a:rPr lang="en-GB" b="0" i="0" dirty="0">
                <a:solidFill>
                  <a:srgbClr val="0000CD"/>
                </a:solidFill>
                <a:effectLst/>
                <a:latin typeface="Consolas" panose="020B0609020204030204" pitchFamily="49" charset="0"/>
              </a:rPr>
              <a:t>&lt;</a:t>
            </a:r>
            <a:r>
              <a:rPr lang="en-GB" b="0" i="0" dirty="0">
                <a:solidFill>
                  <a:srgbClr val="A52A2A"/>
                </a:solidFill>
                <a:effectLst/>
                <a:latin typeface="Consolas" panose="020B0609020204030204" pitchFamily="49" charset="0"/>
              </a:rPr>
              <a:t>html</a:t>
            </a:r>
            <a:r>
              <a:rPr lang="en-GB" b="0" i="0" dirty="0">
                <a:solidFill>
                  <a:srgbClr val="0000CD"/>
                </a:solidFill>
                <a:effectLst/>
                <a:latin typeface="Consolas" panose="020B0609020204030204" pitchFamily="49" charset="0"/>
              </a:rPr>
              <a:t>&gt;</a:t>
            </a:r>
            <a:br>
              <a:rPr lang="en-GB" dirty="0"/>
            </a:br>
            <a:r>
              <a:rPr lang="en-GB" b="0" i="0" dirty="0">
                <a:solidFill>
                  <a:srgbClr val="0000CD"/>
                </a:solidFill>
                <a:effectLst/>
                <a:latin typeface="Consolas" panose="020B0609020204030204" pitchFamily="49" charset="0"/>
              </a:rPr>
              <a:t>&lt;</a:t>
            </a:r>
            <a:r>
              <a:rPr lang="en-GB" b="0" i="0" dirty="0">
                <a:solidFill>
                  <a:srgbClr val="A52A2A"/>
                </a:solidFill>
                <a:effectLst/>
                <a:latin typeface="Consolas" panose="020B0609020204030204" pitchFamily="49" charset="0"/>
              </a:rPr>
              <a:t>body</a:t>
            </a:r>
            <a:r>
              <a:rPr lang="en-GB" b="0" i="0" dirty="0">
                <a:solidFill>
                  <a:srgbClr val="0000CD"/>
                </a:solidFill>
                <a:effectLst/>
                <a:latin typeface="Consolas" panose="020B0609020204030204" pitchFamily="49" charset="0"/>
              </a:rPr>
              <a:t>&gt;</a:t>
            </a:r>
            <a:br>
              <a:rPr lang="en-GB" dirty="0"/>
            </a:br>
            <a:r>
              <a:rPr lang="en-GB" b="0" i="0" dirty="0">
                <a:solidFill>
                  <a:srgbClr val="0000CD"/>
                </a:solidFill>
                <a:effectLst/>
                <a:latin typeface="Consolas" panose="020B0609020204030204" pitchFamily="49" charset="0"/>
              </a:rPr>
              <a:t>&lt;</a:t>
            </a:r>
            <a:r>
              <a:rPr lang="en-GB" b="0" i="0" dirty="0">
                <a:solidFill>
                  <a:srgbClr val="A52A2A"/>
                </a:solidFill>
                <a:effectLst/>
                <a:latin typeface="Consolas" panose="020B0609020204030204" pitchFamily="49" charset="0"/>
              </a:rPr>
              <a:t>h1</a:t>
            </a:r>
            <a:r>
              <a:rPr lang="en-GB" b="0" i="0" dirty="0">
                <a:solidFill>
                  <a:srgbClr val="0000CD"/>
                </a:solidFill>
                <a:effectLst/>
                <a:latin typeface="Consolas" panose="020B0609020204030204" pitchFamily="49" charset="0"/>
              </a:rPr>
              <a:t>&gt;</a:t>
            </a:r>
            <a:r>
              <a:rPr lang="en-GB" b="0" i="0" dirty="0">
                <a:solidFill>
                  <a:srgbClr val="000000"/>
                </a:solidFill>
                <a:effectLst/>
                <a:latin typeface="Consolas" panose="020B0609020204030204" pitchFamily="49" charset="0"/>
              </a:rPr>
              <a:t>My First Heading</a:t>
            </a:r>
            <a:r>
              <a:rPr lang="en-GB" b="0" i="0" dirty="0">
                <a:solidFill>
                  <a:srgbClr val="0000CD"/>
                </a:solidFill>
                <a:effectLst/>
                <a:latin typeface="Consolas" panose="020B0609020204030204" pitchFamily="49" charset="0"/>
              </a:rPr>
              <a:t>&lt;</a:t>
            </a:r>
            <a:r>
              <a:rPr lang="en-GB" b="0" i="0" dirty="0">
                <a:solidFill>
                  <a:srgbClr val="A52A2A"/>
                </a:solidFill>
                <a:effectLst/>
                <a:latin typeface="Consolas" panose="020B0609020204030204" pitchFamily="49" charset="0"/>
              </a:rPr>
              <a:t>/h1</a:t>
            </a:r>
            <a:r>
              <a:rPr lang="en-GB" b="0" i="0" dirty="0">
                <a:solidFill>
                  <a:srgbClr val="0000CD"/>
                </a:solidFill>
                <a:effectLst/>
                <a:latin typeface="Consolas" panose="020B0609020204030204" pitchFamily="49" charset="0"/>
              </a:rPr>
              <a:t>&gt;</a:t>
            </a:r>
            <a:br>
              <a:rPr lang="en-GB" dirty="0"/>
            </a:br>
            <a:r>
              <a:rPr lang="en-GB" b="0" i="0" dirty="0">
                <a:solidFill>
                  <a:srgbClr val="0000CD"/>
                </a:solidFill>
                <a:effectLst/>
                <a:latin typeface="Consolas" panose="020B0609020204030204" pitchFamily="49" charset="0"/>
              </a:rPr>
              <a:t>&lt;</a:t>
            </a:r>
            <a:r>
              <a:rPr lang="en-GB" b="0" i="0" dirty="0">
                <a:solidFill>
                  <a:srgbClr val="A52A2A"/>
                </a:solidFill>
                <a:effectLst/>
                <a:latin typeface="Consolas" panose="020B0609020204030204" pitchFamily="49" charset="0"/>
              </a:rPr>
              <a:t>p</a:t>
            </a:r>
            <a:r>
              <a:rPr lang="en-GB" b="0" i="0" dirty="0">
                <a:solidFill>
                  <a:srgbClr val="0000CD"/>
                </a:solidFill>
                <a:effectLst/>
                <a:latin typeface="Consolas" panose="020B0609020204030204" pitchFamily="49" charset="0"/>
              </a:rPr>
              <a:t>&gt;</a:t>
            </a:r>
            <a:r>
              <a:rPr lang="en-GB" b="0" i="0" dirty="0">
                <a:solidFill>
                  <a:srgbClr val="000000"/>
                </a:solidFill>
                <a:effectLst/>
                <a:latin typeface="Consolas" panose="020B0609020204030204" pitchFamily="49" charset="0"/>
              </a:rPr>
              <a:t>My first paragraph.</a:t>
            </a:r>
            <a:r>
              <a:rPr lang="en-GB" b="0" i="0" dirty="0">
                <a:solidFill>
                  <a:srgbClr val="0000CD"/>
                </a:solidFill>
                <a:effectLst/>
                <a:latin typeface="Consolas" panose="020B0609020204030204" pitchFamily="49" charset="0"/>
              </a:rPr>
              <a:t>&lt;</a:t>
            </a:r>
            <a:r>
              <a:rPr lang="en-GB" b="0" i="0" dirty="0">
                <a:solidFill>
                  <a:srgbClr val="A52A2A"/>
                </a:solidFill>
                <a:effectLst/>
                <a:latin typeface="Consolas" panose="020B0609020204030204" pitchFamily="49" charset="0"/>
              </a:rPr>
              <a:t>/p</a:t>
            </a:r>
            <a:r>
              <a:rPr lang="en-GB" b="0" i="0" dirty="0">
                <a:solidFill>
                  <a:srgbClr val="0000CD"/>
                </a:solidFill>
                <a:effectLst/>
                <a:latin typeface="Consolas" panose="020B0609020204030204" pitchFamily="49" charset="0"/>
              </a:rPr>
              <a:t>&gt;</a:t>
            </a:r>
            <a:br>
              <a:rPr lang="en-GB" dirty="0"/>
            </a:br>
            <a:r>
              <a:rPr lang="en-GB" b="0" i="0" dirty="0">
                <a:solidFill>
                  <a:srgbClr val="0000CD"/>
                </a:solidFill>
                <a:effectLst/>
                <a:latin typeface="Consolas" panose="020B0609020204030204" pitchFamily="49" charset="0"/>
              </a:rPr>
              <a:t>&lt;</a:t>
            </a:r>
            <a:r>
              <a:rPr lang="en-GB" b="0" i="0" dirty="0">
                <a:solidFill>
                  <a:srgbClr val="A52A2A"/>
                </a:solidFill>
                <a:effectLst/>
                <a:latin typeface="Consolas" panose="020B0609020204030204" pitchFamily="49" charset="0"/>
              </a:rPr>
              <a:t>/body</a:t>
            </a:r>
            <a:r>
              <a:rPr lang="en-GB" b="0" i="0" dirty="0">
                <a:solidFill>
                  <a:srgbClr val="0000CD"/>
                </a:solidFill>
                <a:effectLst/>
                <a:latin typeface="Consolas" panose="020B0609020204030204" pitchFamily="49" charset="0"/>
              </a:rPr>
              <a:t>&gt;</a:t>
            </a:r>
            <a:br>
              <a:rPr lang="en-GB" dirty="0"/>
            </a:br>
            <a:r>
              <a:rPr lang="en-GB" b="0" i="0" dirty="0">
                <a:solidFill>
                  <a:srgbClr val="0000CD"/>
                </a:solidFill>
                <a:effectLst/>
                <a:latin typeface="Consolas" panose="020B0609020204030204" pitchFamily="49" charset="0"/>
              </a:rPr>
              <a:t>&lt;</a:t>
            </a:r>
            <a:r>
              <a:rPr lang="en-GB" b="0" i="0" dirty="0">
                <a:solidFill>
                  <a:srgbClr val="A52A2A"/>
                </a:solidFill>
                <a:effectLst/>
                <a:latin typeface="Consolas" panose="020B0609020204030204" pitchFamily="49" charset="0"/>
              </a:rPr>
              <a:t>/html</a:t>
            </a:r>
            <a:r>
              <a:rPr lang="en-GB" b="0" i="0" dirty="0">
                <a:solidFill>
                  <a:srgbClr val="0000CD"/>
                </a:solidFill>
                <a:effectLst/>
                <a:latin typeface="Consolas" panose="020B0609020204030204" pitchFamily="49" charset="0"/>
              </a:rPr>
              <a:t>&gt;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31D53B44-BA1B-F7A5-B053-D8D0131C56C5}"/>
              </a:ext>
            </a:extLst>
          </p:cNvPr>
          <p:cNvSpPr>
            <a:spLocks noGrp="1"/>
          </p:cNvSpPr>
          <p:nvPr>
            <p:ph type="dt" sz="half" idx="10"/>
          </p:nvPr>
        </p:nvSpPr>
        <p:spPr/>
        <p:txBody>
          <a:bodyPr/>
          <a:lstStyle/>
          <a:p>
            <a:fld id="{54816F89-0317-4BC7-8B4F-7FBF717B07E5}" type="datetime1">
              <a:rPr lang="en-IN" smtClean="0"/>
              <a:t>03-06-2024</a:t>
            </a:fld>
            <a:endParaRPr lang="en-US"/>
          </a:p>
        </p:txBody>
      </p:sp>
      <p:sp>
        <p:nvSpPr>
          <p:cNvPr id="3" name="Slide Number Placeholder 2">
            <a:extLst>
              <a:ext uri="{FF2B5EF4-FFF2-40B4-BE49-F238E27FC236}">
                <a16:creationId xmlns:a16="http://schemas.microsoft.com/office/drawing/2014/main" id="{4C97CA87-1D17-8DA5-4249-E7E49B387258}"/>
              </a:ext>
            </a:extLst>
          </p:cNvPr>
          <p:cNvSpPr>
            <a:spLocks noGrp="1"/>
          </p:cNvSpPr>
          <p:nvPr>
            <p:ph type="sldNum" sz="quarter" idx="12"/>
          </p:nvPr>
        </p:nvSpPr>
        <p:spPr/>
        <p:txBody>
          <a:bodyPr/>
          <a:lstStyle/>
          <a:p>
            <a:fld id="{4B2FBF1F-16F0-48B6-B7EB-82B078987EFE}" type="slidenum">
              <a:rPr lang="en-US" smtClean="0"/>
              <a:t>15</a:t>
            </a:fld>
            <a:endParaRPr lang="en-US"/>
          </a:p>
        </p:txBody>
      </p:sp>
      <p:sp>
        <p:nvSpPr>
          <p:cNvPr id="5" name="Footer Placeholder 4">
            <a:extLst>
              <a:ext uri="{FF2B5EF4-FFF2-40B4-BE49-F238E27FC236}">
                <a16:creationId xmlns:a16="http://schemas.microsoft.com/office/drawing/2014/main" id="{CF9F11B4-A518-588E-F76F-1FF5DDB670AB}"/>
              </a:ext>
            </a:extLst>
          </p:cNvPr>
          <p:cNvSpPr>
            <a:spLocks noGrp="1"/>
          </p:cNvSpPr>
          <p:nvPr>
            <p:ph type="ftr" sz="quarter" idx="11"/>
          </p:nvPr>
        </p:nvSpPr>
        <p:spPr/>
        <p:txBody>
          <a:bodyPr/>
          <a:lstStyle/>
          <a:p>
            <a:r>
              <a:rPr lang="en-US"/>
              <a:t>18AIC302J,CINTEL, SRMIST</a:t>
            </a:r>
          </a:p>
        </p:txBody>
      </p:sp>
    </p:spTree>
    <p:extLst>
      <p:ext uri="{BB962C8B-B14F-4D97-AF65-F5344CB8AC3E}">
        <p14:creationId xmlns:p14="http://schemas.microsoft.com/office/powerpoint/2010/main" val="2764150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AA17D4-4E49-DB6B-A080-59AC97FBC18A}"/>
              </a:ext>
            </a:extLst>
          </p:cNvPr>
          <p:cNvSpPr txBox="1"/>
          <p:nvPr/>
        </p:nvSpPr>
        <p:spPr>
          <a:xfrm>
            <a:off x="1826467" y="206934"/>
            <a:ext cx="7233557" cy="369332"/>
          </a:xfrm>
          <a:prstGeom prst="rect">
            <a:avLst/>
          </a:prstGeom>
          <a:noFill/>
        </p:spPr>
        <p:txBody>
          <a:bodyPr wrap="square">
            <a:spAutoFit/>
          </a:bodyPr>
          <a:lstStyle/>
          <a:p>
            <a:pPr algn="ctr"/>
            <a:r>
              <a:rPr lang="en-GB" b="1" i="0" dirty="0">
                <a:solidFill>
                  <a:srgbClr val="000000"/>
                </a:solidFill>
                <a:effectLst/>
                <a:latin typeface="Times New Roman" panose="02020603050405020304" pitchFamily="18" charset="0"/>
                <a:cs typeface="Times New Roman" panose="02020603050405020304" pitchFamily="18" charset="0"/>
              </a:rPr>
              <a:t>HTML Block and Inline Elements</a:t>
            </a:r>
            <a:endParaRPr lang="en-US"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E48F5E4-A462-46D1-5649-5BCC41A7E6CA}"/>
              </a:ext>
            </a:extLst>
          </p:cNvPr>
          <p:cNvSpPr txBox="1"/>
          <p:nvPr/>
        </p:nvSpPr>
        <p:spPr>
          <a:xfrm>
            <a:off x="194388" y="665593"/>
            <a:ext cx="11374015" cy="646331"/>
          </a:xfrm>
          <a:prstGeom prst="rect">
            <a:avLst/>
          </a:prstGeom>
          <a:noFill/>
        </p:spPr>
        <p:txBody>
          <a:bodyPr wrap="square">
            <a:spAutoFit/>
          </a:bodyPr>
          <a:lstStyle/>
          <a:p>
            <a:pPr algn="l"/>
            <a:r>
              <a:rPr lang="en-GB" b="0" i="0" dirty="0">
                <a:solidFill>
                  <a:srgbClr val="000000"/>
                </a:solidFill>
                <a:effectLst/>
                <a:latin typeface="Times New Roman" panose="02020603050405020304" pitchFamily="18" charset="0"/>
                <a:cs typeface="Times New Roman" panose="02020603050405020304" pitchFamily="18" charset="0"/>
              </a:rPr>
              <a:t>Every HTML element has a default display value, depending on what type of element it is.</a:t>
            </a:r>
          </a:p>
          <a:p>
            <a:pPr algn="l"/>
            <a:r>
              <a:rPr lang="en-GB" b="0" i="0" dirty="0">
                <a:solidFill>
                  <a:srgbClr val="000000"/>
                </a:solidFill>
                <a:effectLst/>
                <a:latin typeface="Times New Roman" panose="02020603050405020304" pitchFamily="18" charset="0"/>
                <a:cs typeface="Times New Roman" panose="02020603050405020304" pitchFamily="18" charset="0"/>
              </a:rPr>
              <a:t>There are two display values: </a:t>
            </a:r>
            <a:r>
              <a:rPr lang="en-GB" b="1" i="0" dirty="0">
                <a:solidFill>
                  <a:srgbClr val="000000"/>
                </a:solidFill>
                <a:effectLst/>
                <a:latin typeface="Times New Roman" panose="02020603050405020304" pitchFamily="18" charset="0"/>
                <a:cs typeface="Times New Roman" panose="02020603050405020304" pitchFamily="18" charset="0"/>
              </a:rPr>
              <a:t>block and inline.</a:t>
            </a:r>
          </a:p>
        </p:txBody>
      </p:sp>
      <p:sp>
        <p:nvSpPr>
          <p:cNvPr id="6" name="Rectangle 1">
            <a:extLst>
              <a:ext uri="{FF2B5EF4-FFF2-40B4-BE49-F238E27FC236}">
                <a16:creationId xmlns:a16="http://schemas.microsoft.com/office/drawing/2014/main" id="{2415BF98-658F-C047-958A-F0EE1395CBE2}"/>
              </a:ext>
            </a:extLst>
          </p:cNvPr>
          <p:cNvSpPr>
            <a:spLocks noChangeArrowheads="1"/>
          </p:cNvSpPr>
          <p:nvPr/>
        </p:nvSpPr>
        <p:spPr bwMode="auto">
          <a:xfrm>
            <a:off x="194388" y="1604778"/>
            <a:ext cx="11580845" cy="20671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Block-level Elements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 block-level element always starts on a new line, and the browsers automatically add some space (a margin) before and after the element.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 block-level element always takes up the full width available (stretches out to the left and right as far as it can).</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Two commonly used block elements are: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&lt;p&gt;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and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&lt;div&gt;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&lt;p&gt;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element defines a paragraph in an HTML document.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&lt;div&gt;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element defines a division or a section in an HTML document.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Title 10">
            <a:extLst>
              <a:ext uri="{FF2B5EF4-FFF2-40B4-BE49-F238E27FC236}">
                <a16:creationId xmlns:a16="http://schemas.microsoft.com/office/drawing/2014/main" id="{A8699515-70D9-0A17-672E-88D3FAD73E65}"/>
              </a:ext>
            </a:extLst>
          </p:cNvPr>
          <p:cNvSpPr>
            <a:spLocks noGrp="1"/>
          </p:cNvSpPr>
          <p:nvPr>
            <p:ph type="title"/>
          </p:nvPr>
        </p:nvSpPr>
        <p:spPr>
          <a:xfrm>
            <a:off x="194388" y="3671970"/>
            <a:ext cx="10515600" cy="368185"/>
          </a:xfrm>
        </p:spPr>
        <p:txBody>
          <a:bodyPr>
            <a:normAutofit/>
          </a:bodyPr>
          <a:lstStyle/>
          <a:p>
            <a:r>
              <a:rPr lang="en-GB" sz="1800" b="1" dirty="0">
                <a:latin typeface="Times New Roman" panose="02020603050405020304" pitchFamily="18" charset="0"/>
                <a:cs typeface="Times New Roman" panose="02020603050405020304" pitchFamily="18" charset="0"/>
              </a:rPr>
              <a:t>Example:</a:t>
            </a:r>
            <a:endParaRPr lang="en-US" sz="1800"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EBD4788E-BC54-5E09-4B42-CDBA290B8653}"/>
              </a:ext>
            </a:extLst>
          </p:cNvPr>
          <p:cNvSpPr txBox="1"/>
          <p:nvPr/>
        </p:nvSpPr>
        <p:spPr>
          <a:xfrm>
            <a:off x="359227" y="4040155"/>
            <a:ext cx="11251165" cy="2585323"/>
          </a:xfrm>
          <a:prstGeom prst="rect">
            <a:avLst/>
          </a:prstGeom>
          <a:noFill/>
        </p:spPr>
        <p:txBody>
          <a:bodyPr wrap="square">
            <a:spAutoFit/>
          </a:bodyPr>
          <a:lstStyle/>
          <a:p>
            <a:r>
              <a:rPr lang="en-US" dirty="0"/>
              <a:t>&lt;!DOCTYPE html&gt;</a:t>
            </a:r>
          </a:p>
          <a:p>
            <a:r>
              <a:rPr lang="en-US" dirty="0"/>
              <a:t>&lt;html&gt;</a:t>
            </a:r>
          </a:p>
          <a:p>
            <a:r>
              <a:rPr lang="en-US" dirty="0"/>
              <a:t>&lt;body&gt;</a:t>
            </a:r>
          </a:p>
          <a:p>
            <a:r>
              <a:rPr lang="en-US" dirty="0"/>
              <a:t>&lt;p style="border: 1px solid black"&gt;Hello World&lt;/p&gt;</a:t>
            </a:r>
          </a:p>
          <a:p>
            <a:r>
              <a:rPr lang="en-US" dirty="0"/>
              <a:t>&lt;div style="border: 1px solid black"&gt;Hello World&lt;/div&gt;</a:t>
            </a:r>
          </a:p>
          <a:p>
            <a:r>
              <a:rPr lang="en-US" dirty="0"/>
              <a:t>&lt;p&gt;The P and the DIV elements are both block elements, and they will always start on a new line and take up the full width available (stretches out to the left and right as far as it can).&lt;/p&gt;</a:t>
            </a:r>
          </a:p>
          <a:p>
            <a:r>
              <a:rPr lang="en-US" dirty="0"/>
              <a:t>&lt;/body&gt;</a:t>
            </a:r>
          </a:p>
          <a:p>
            <a:r>
              <a:rPr lang="en-US" dirty="0"/>
              <a:t>&lt;/html&gt;</a:t>
            </a:r>
          </a:p>
        </p:txBody>
      </p:sp>
      <p:sp>
        <p:nvSpPr>
          <p:cNvPr id="2" name="Date Placeholder 1">
            <a:extLst>
              <a:ext uri="{FF2B5EF4-FFF2-40B4-BE49-F238E27FC236}">
                <a16:creationId xmlns:a16="http://schemas.microsoft.com/office/drawing/2014/main" id="{CD7B9257-08F0-8A38-5196-63A0CCEE36D4}"/>
              </a:ext>
            </a:extLst>
          </p:cNvPr>
          <p:cNvSpPr>
            <a:spLocks noGrp="1"/>
          </p:cNvSpPr>
          <p:nvPr>
            <p:ph type="dt" sz="half" idx="10"/>
          </p:nvPr>
        </p:nvSpPr>
        <p:spPr/>
        <p:txBody>
          <a:bodyPr/>
          <a:lstStyle/>
          <a:p>
            <a:fld id="{B168354A-8FF1-4C02-9ED2-EA9A3EF4BF20}" type="datetime1">
              <a:rPr lang="en-IN" smtClean="0"/>
              <a:t>03-06-2024</a:t>
            </a:fld>
            <a:endParaRPr lang="en-US"/>
          </a:p>
        </p:txBody>
      </p:sp>
      <p:sp>
        <p:nvSpPr>
          <p:cNvPr id="4" name="Slide Number Placeholder 3">
            <a:extLst>
              <a:ext uri="{FF2B5EF4-FFF2-40B4-BE49-F238E27FC236}">
                <a16:creationId xmlns:a16="http://schemas.microsoft.com/office/drawing/2014/main" id="{0421B70D-DB28-19A1-2560-4C47EEFB4F62}"/>
              </a:ext>
            </a:extLst>
          </p:cNvPr>
          <p:cNvSpPr>
            <a:spLocks noGrp="1"/>
          </p:cNvSpPr>
          <p:nvPr>
            <p:ph type="sldNum" sz="quarter" idx="12"/>
          </p:nvPr>
        </p:nvSpPr>
        <p:spPr/>
        <p:txBody>
          <a:bodyPr/>
          <a:lstStyle/>
          <a:p>
            <a:fld id="{4B2FBF1F-16F0-48B6-B7EB-82B078987EFE}" type="slidenum">
              <a:rPr lang="en-US" smtClean="0"/>
              <a:t>16</a:t>
            </a:fld>
            <a:endParaRPr lang="en-US"/>
          </a:p>
        </p:txBody>
      </p:sp>
      <p:sp>
        <p:nvSpPr>
          <p:cNvPr id="7" name="Footer Placeholder 6">
            <a:extLst>
              <a:ext uri="{FF2B5EF4-FFF2-40B4-BE49-F238E27FC236}">
                <a16:creationId xmlns:a16="http://schemas.microsoft.com/office/drawing/2014/main" id="{19BC5B76-FE7F-DBB4-D877-3E959C51B79F}"/>
              </a:ext>
            </a:extLst>
          </p:cNvPr>
          <p:cNvSpPr>
            <a:spLocks noGrp="1"/>
          </p:cNvSpPr>
          <p:nvPr>
            <p:ph type="ftr" sz="quarter" idx="11"/>
          </p:nvPr>
        </p:nvSpPr>
        <p:spPr/>
        <p:txBody>
          <a:bodyPr/>
          <a:lstStyle/>
          <a:p>
            <a:r>
              <a:rPr lang="en-US"/>
              <a:t>18AIC302J,CINTEL, SRMIST</a:t>
            </a:r>
          </a:p>
        </p:txBody>
      </p:sp>
    </p:spTree>
    <p:extLst>
      <p:ext uri="{BB962C8B-B14F-4D97-AF65-F5344CB8AC3E}">
        <p14:creationId xmlns:p14="http://schemas.microsoft.com/office/powerpoint/2010/main" val="3668890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F65850C-3EA3-BB49-AC99-ED7E47126922}"/>
              </a:ext>
            </a:extLst>
          </p:cNvPr>
          <p:cNvSpPr txBox="1"/>
          <p:nvPr/>
        </p:nvSpPr>
        <p:spPr>
          <a:xfrm>
            <a:off x="410546" y="413667"/>
            <a:ext cx="10524931" cy="1200329"/>
          </a:xfrm>
          <a:prstGeom prst="rect">
            <a:avLst/>
          </a:prstGeom>
          <a:noFill/>
        </p:spPr>
        <p:txBody>
          <a:bodyPr wrap="square">
            <a:spAutoFit/>
          </a:bodyPr>
          <a:lstStyle/>
          <a:p>
            <a:pPr algn="l"/>
            <a:r>
              <a:rPr lang="en-GB" b="1" i="0" dirty="0">
                <a:solidFill>
                  <a:srgbClr val="000000"/>
                </a:solidFill>
                <a:effectLst/>
                <a:latin typeface="Segoe UI" panose="020B0502040204020203" pitchFamily="34" charset="0"/>
              </a:rPr>
              <a:t>Inline Elements</a:t>
            </a:r>
          </a:p>
          <a:p>
            <a:pPr algn="l"/>
            <a:r>
              <a:rPr lang="en-GB" b="0" i="0" dirty="0">
                <a:solidFill>
                  <a:srgbClr val="000000"/>
                </a:solidFill>
                <a:effectLst/>
                <a:latin typeface="Verdana" panose="020B0604030504040204" pitchFamily="34" charset="0"/>
              </a:rPr>
              <a:t>An inline element does not start on a new line.</a:t>
            </a:r>
          </a:p>
          <a:p>
            <a:pPr algn="l"/>
            <a:r>
              <a:rPr lang="en-GB" b="0" i="0" dirty="0">
                <a:solidFill>
                  <a:srgbClr val="000000"/>
                </a:solidFill>
                <a:effectLst/>
                <a:latin typeface="Verdana" panose="020B0604030504040204" pitchFamily="34" charset="0"/>
              </a:rPr>
              <a:t>An inline element only takes up as much width as necessary.</a:t>
            </a:r>
          </a:p>
          <a:p>
            <a:pPr algn="l"/>
            <a:r>
              <a:rPr lang="en-GB" b="0" i="0" dirty="0">
                <a:solidFill>
                  <a:srgbClr val="000000"/>
                </a:solidFill>
                <a:effectLst/>
                <a:latin typeface="Verdana" panose="020B0604030504040204" pitchFamily="34" charset="0"/>
              </a:rPr>
              <a:t>This is a &lt;span&gt; element inside a paragraph.</a:t>
            </a:r>
          </a:p>
        </p:txBody>
      </p:sp>
      <p:sp>
        <p:nvSpPr>
          <p:cNvPr id="6" name="TextBox 5">
            <a:extLst>
              <a:ext uri="{FF2B5EF4-FFF2-40B4-BE49-F238E27FC236}">
                <a16:creationId xmlns:a16="http://schemas.microsoft.com/office/drawing/2014/main" id="{F6DFE95A-87BD-61D8-FC16-F66EA436A1AB}"/>
              </a:ext>
            </a:extLst>
          </p:cNvPr>
          <p:cNvSpPr txBox="1"/>
          <p:nvPr/>
        </p:nvSpPr>
        <p:spPr>
          <a:xfrm>
            <a:off x="410545" y="4372966"/>
            <a:ext cx="10067341" cy="1477328"/>
          </a:xfrm>
          <a:prstGeom prst="rect">
            <a:avLst/>
          </a:prstGeom>
          <a:noFill/>
        </p:spPr>
        <p:txBody>
          <a:bodyPr wrap="square">
            <a:spAutoFit/>
          </a:bodyPr>
          <a:lstStyle/>
          <a:p>
            <a:pPr algn="l"/>
            <a:r>
              <a:rPr lang="en-GB" b="0" i="0" dirty="0">
                <a:solidFill>
                  <a:srgbClr val="000000"/>
                </a:solidFill>
                <a:effectLst/>
                <a:latin typeface="Verdana" panose="020B0604030504040204" pitchFamily="34" charset="0"/>
              </a:rPr>
              <a:t>Here are the inline elements in HTML:</a:t>
            </a:r>
          </a:p>
          <a:p>
            <a:pPr algn="l"/>
            <a:r>
              <a:rPr lang="en-GB" b="0" i="0" u="none" strike="noStrike" dirty="0">
                <a:solidFill>
                  <a:srgbClr val="0000CD"/>
                </a:solidFill>
                <a:effectLst/>
                <a:latin typeface="Consolas" panose="020B0609020204030204" pitchFamily="49" charset="0"/>
                <a:hlinkClick r:id="rId2"/>
              </a:rPr>
              <a:t>&lt;</a:t>
            </a:r>
            <a:r>
              <a:rPr lang="en-GB" b="0" i="0" u="none" strike="noStrike" dirty="0">
                <a:solidFill>
                  <a:srgbClr val="A52A2A"/>
                </a:solidFill>
                <a:effectLst/>
                <a:latin typeface="Consolas" panose="020B0609020204030204" pitchFamily="49" charset="0"/>
                <a:hlinkClick r:id="rId2"/>
              </a:rPr>
              <a:t>a</a:t>
            </a:r>
            <a:r>
              <a:rPr lang="en-GB" b="0" i="0" u="none" strike="noStrike" dirty="0">
                <a:solidFill>
                  <a:srgbClr val="0000CD"/>
                </a:solidFill>
                <a:effectLst/>
                <a:latin typeface="Consolas" panose="020B0609020204030204" pitchFamily="49" charset="0"/>
                <a:hlinkClick r:id="rId2"/>
              </a:rPr>
              <a:t>&gt;</a:t>
            </a:r>
            <a:endParaRPr lang="en-GB" b="0" i="0" dirty="0">
              <a:solidFill>
                <a:srgbClr val="000000"/>
              </a:solidFill>
              <a:effectLst/>
              <a:latin typeface="Consolas" panose="020B0609020204030204" pitchFamily="49" charset="0"/>
            </a:endParaRPr>
          </a:p>
          <a:p>
            <a:pPr algn="l"/>
            <a:r>
              <a:rPr lang="en-GB" b="0" i="0" u="none" strike="noStrike" dirty="0">
                <a:solidFill>
                  <a:srgbClr val="0000CD"/>
                </a:solidFill>
                <a:effectLst/>
                <a:latin typeface="Consolas" panose="020B0609020204030204" pitchFamily="49" charset="0"/>
                <a:hlinkClick r:id="rId3"/>
              </a:rPr>
              <a:t>&lt;</a:t>
            </a:r>
            <a:r>
              <a:rPr lang="en-GB" b="0" i="0" u="none" strike="noStrike" dirty="0" err="1">
                <a:solidFill>
                  <a:srgbClr val="A52A2A"/>
                </a:solidFill>
                <a:effectLst/>
                <a:latin typeface="Consolas" panose="020B0609020204030204" pitchFamily="49" charset="0"/>
                <a:hlinkClick r:id="rId3"/>
              </a:rPr>
              <a:t>abbr</a:t>
            </a:r>
            <a:r>
              <a:rPr lang="en-GB" b="0" i="0" u="none" strike="noStrike" dirty="0">
                <a:solidFill>
                  <a:srgbClr val="0000CD"/>
                </a:solidFill>
                <a:effectLst/>
                <a:latin typeface="Consolas" panose="020B0609020204030204" pitchFamily="49" charset="0"/>
                <a:hlinkClick r:id="rId3"/>
              </a:rPr>
              <a:t>&gt;</a:t>
            </a:r>
            <a:endParaRPr lang="en-GB" b="0" i="0" dirty="0">
              <a:solidFill>
                <a:srgbClr val="000000"/>
              </a:solidFill>
              <a:effectLst/>
              <a:latin typeface="Consolas" panose="020B0609020204030204" pitchFamily="49" charset="0"/>
            </a:endParaRPr>
          </a:p>
          <a:p>
            <a:pPr algn="l"/>
            <a:r>
              <a:rPr lang="en-GB" b="0" i="0" u="none" strike="noStrike" dirty="0">
                <a:solidFill>
                  <a:srgbClr val="0000CD"/>
                </a:solidFill>
                <a:effectLst/>
                <a:latin typeface="Consolas" panose="020B0609020204030204" pitchFamily="49" charset="0"/>
                <a:hlinkClick r:id="rId4"/>
              </a:rPr>
              <a:t>&lt;</a:t>
            </a:r>
            <a:r>
              <a:rPr lang="en-GB" b="0" i="0" u="none" strike="noStrike" dirty="0">
                <a:solidFill>
                  <a:srgbClr val="A52A2A"/>
                </a:solidFill>
                <a:effectLst/>
                <a:latin typeface="Consolas" panose="020B0609020204030204" pitchFamily="49" charset="0"/>
                <a:hlinkClick r:id="rId4"/>
              </a:rPr>
              <a:t>acronym</a:t>
            </a:r>
            <a:r>
              <a:rPr lang="en-GB" b="0" i="0" u="none" strike="noStrike" dirty="0">
                <a:solidFill>
                  <a:srgbClr val="0000CD"/>
                </a:solidFill>
                <a:effectLst/>
                <a:latin typeface="Consolas" panose="020B0609020204030204" pitchFamily="49" charset="0"/>
                <a:hlinkClick r:id="rId4"/>
              </a:rPr>
              <a:t>&gt;</a:t>
            </a:r>
            <a:endParaRPr lang="en-GB" b="0" i="0" dirty="0">
              <a:solidFill>
                <a:srgbClr val="000000"/>
              </a:solidFill>
              <a:effectLst/>
              <a:latin typeface="Consolas" panose="020B0609020204030204" pitchFamily="49" charset="0"/>
            </a:endParaRPr>
          </a:p>
          <a:p>
            <a:pPr algn="l"/>
            <a:r>
              <a:rPr lang="en-GB" b="0" i="0" u="none" strike="noStrike" dirty="0">
                <a:solidFill>
                  <a:srgbClr val="0000CD"/>
                </a:solidFill>
                <a:effectLst/>
                <a:latin typeface="Consolas" panose="020B0609020204030204" pitchFamily="49" charset="0"/>
                <a:hlinkClick r:id="rId5"/>
              </a:rPr>
              <a:t>&lt;</a:t>
            </a:r>
            <a:r>
              <a:rPr lang="en-GB" b="0" i="0" u="none" strike="noStrike" dirty="0">
                <a:solidFill>
                  <a:srgbClr val="A52A2A"/>
                </a:solidFill>
                <a:effectLst/>
                <a:latin typeface="Consolas" panose="020B0609020204030204" pitchFamily="49" charset="0"/>
                <a:hlinkClick r:id="rId5"/>
              </a:rPr>
              <a:t>b</a:t>
            </a:r>
            <a:r>
              <a:rPr lang="en-GB" b="0" i="0" u="none" strike="noStrike" dirty="0">
                <a:solidFill>
                  <a:srgbClr val="0000CD"/>
                </a:solidFill>
                <a:effectLst/>
                <a:latin typeface="Consolas" panose="020B0609020204030204" pitchFamily="49" charset="0"/>
                <a:hlinkClick r:id="rId5"/>
              </a:rPr>
              <a:t>&gt;</a:t>
            </a:r>
            <a:endParaRPr lang="en-GB" b="0" i="0" dirty="0">
              <a:solidFill>
                <a:srgbClr val="000000"/>
              </a:solidFill>
              <a:effectLst/>
              <a:latin typeface="Consolas" panose="020B0609020204030204" pitchFamily="49" charset="0"/>
            </a:endParaRPr>
          </a:p>
        </p:txBody>
      </p:sp>
      <p:sp>
        <p:nvSpPr>
          <p:cNvPr id="8" name="TextBox 7">
            <a:extLst>
              <a:ext uri="{FF2B5EF4-FFF2-40B4-BE49-F238E27FC236}">
                <a16:creationId xmlns:a16="http://schemas.microsoft.com/office/drawing/2014/main" id="{07B9D232-7B91-87B9-5AD5-1B4FE11D1139}"/>
              </a:ext>
            </a:extLst>
          </p:cNvPr>
          <p:cNvSpPr txBox="1"/>
          <p:nvPr/>
        </p:nvSpPr>
        <p:spPr>
          <a:xfrm>
            <a:off x="410545" y="1720840"/>
            <a:ext cx="11243389" cy="2308324"/>
          </a:xfrm>
          <a:prstGeom prst="rect">
            <a:avLst/>
          </a:prstGeom>
          <a:noFill/>
        </p:spPr>
        <p:txBody>
          <a:bodyPr wrap="square">
            <a:spAutoFit/>
          </a:bodyPr>
          <a:lstStyle/>
          <a:p>
            <a:r>
              <a:rPr lang="en-US" dirty="0"/>
              <a:t>&lt;!DOCTYPE html&gt;</a:t>
            </a:r>
          </a:p>
          <a:p>
            <a:r>
              <a:rPr lang="en-US" dirty="0"/>
              <a:t>&lt;html&gt;</a:t>
            </a:r>
          </a:p>
          <a:p>
            <a:r>
              <a:rPr lang="en-US" dirty="0"/>
              <a:t>&lt;body&gt;</a:t>
            </a:r>
          </a:p>
          <a:p>
            <a:r>
              <a:rPr lang="en-US" dirty="0"/>
              <a:t>&lt;p&gt;This is an inline span </a:t>
            </a:r>
            <a:r>
              <a:rPr lang="en-US" b="1" dirty="0"/>
              <a:t>&lt;span style="border: 1px solid black"&gt;Hello World&lt;/span&gt; </a:t>
            </a:r>
            <a:r>
              <a:rPr lang="en-US" dirty="0"/>
              <a:t>element inside a paragraph.&lt;/p&gt;</a:t>
            </a:r>
          </a:p>
          <a:p>
            <a:r>
              <a:rPr lang="en-US" dirty="0"/>
              <a:t>&lt;p&gt;The SPAN element is an inline element, and will not start on a new line and only takes up as much width as necessary.&lt;/p&gt;</a:t>
            </a:r>
          </a:p>
          <a:p>
            <a:r>
              <a:rPr lang="en-US" dirty="0"/>
              <a:t>&lt;/body&gt;</a:t>
            </a:r>
          </a:p>
          <a:p>
            <a:r>
              <a:rPr lang="en-US" dirty="0"/>
              <a:t>&lt;/html&gt;</a:t>
            </a:r>
          </a:p>
        </p:txBody>
      </p:sp>
      <p:sp>
        <p:nvSpPr>
          <p:cNvPr id="2" name="Date Placeholder 1">
            <a:extLst>
              <a:ext uri="{FF2B5EF4-FFF2-40B4-BE49-F238E27FC236}">
                <a16:creationId xmlns:a16="http://schemas.microsoft.com/office/drawing/2014/main" id="{25FDC092-0D36-98AD-3DB5-D2E9422FCDB5}"/>
              </a:ext>
            </a:extLst>
          </p:cNvPr>
          <p:cNvSpPr>
            <a:spLocks noGrp="1"/>
          </p:cNvSpPr>
          <p:nvPr>
            <p:ph type="dt" sz="half" idx="10"/>
          </p:nvPr>
        </p:nvSpPr>
        <p:spPr/>
        <p:txBody>
          <a:bodyPr/>
          <a:lstStyle/>
          <a:p>
            <a:fld id="{7E3C3F2B-26C4-49B6-B4C1-9B564962EC59}" type="datetime1">
              <a:rPr lang="en-IN" smtClean="0"/>
              <a:t>03-06-2024</a:t>
            </a:fld>
            <a:endParaRPr lang="en-US"/>
          </a:p>
        </p:txBody>
      </p:sp>
      <p:sp>
        <p:nvSpPr>
          <p:cNvPr id="3" name="Slide Number Placeholder 2">
            <a:extLst>
              <a:ext uri="{FF2B5EF4-FFF2-40B4-BE49-F238E27FC236}">
                <a16:creationId xmlns:a16="http://schemas.microsoft.com/office/drawing/2014/main" id="{EB46DD54-4F31-972B-8E23-AE083D8866B1}"/>
              </a:ext>
            </a:extLst>
          </p:cNvPr>
          <p:cNvSpPr>
            <a:spLocks noGrp="1"/>
          </p:cNvSpPr>
          <p:nvPr>
            <p:ph type="sldNum" sz="quarter" idx="12"/>
          </p:nvPr>
        </p:nvSpPr>
        <p:spPr/>
        <p:txBody>
          <a:bodyPr/>
          <a:lstStyle/>
          <a:p>
            <a:fld id="{4B2FBF1F-16F0-48B6-B7EB-82B078987EFE}" type="slidenum">
              <a:rPr lang="en-US" smtClean="0"/>
              <a:t>17</a:t>
            </a:fld>
            <a:endParaRPr lang="en-US"/>
          </a:p>
        </p:txBody>
      </p:sp>
      <p:sp>
        <p:nvSpPr>
          <p:cNvPr id="5" name="Footer Placeholder 4">
            <a:extLst>
              <a:ext uri="{FF2B5EF4-FFF2-40B4-BE49-F238E27FC236}">
                <a16:creationId xmlns:a16="http://schemas.microsoft.com/office/drawing/2014/main" id="{B21FFDF7-E246-786F-3631-9116A7B523D6}"/>
              </a:ext>
            </a:extLst>
          </p:cNvPr>
          <p:cNvSpPr>
            <a:spLocks noGrp="1"/>
          </p:cNvSpPr>
          <p:nvPr>
            <p:ph type="ftr" sz="quarter" idx="11"/>
          </p:nvPr>
        </p:nvSpPr>
        <p:spPr/>
        <p:txBody>
          <a:bodyPr/>
          <a:lstStyle/>
          <a:p>
            <a:r>
              <a:rPr lang="en-US"/>
              <a:t>18AIC302J,CINTEL, SRMIST</a:t>
            </a:r>
          </a:p>
        </p:txBody>
      </p:sp>
    </p:spTree>
    <p:extLst>
      <p:ext uri="{BB962C8B-B14F-4D97-AF65-F5344CB8AC3E}">
        <p14:creationId xmlns:p14="http://schemas.microsoft.com/office/powerpoint/2010/main" val="2644693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221F0-1B4B-69D4-BA44-FE5D65A8493B}"/>
              </a:ext>
            </a:extLst>
          </p:cNvPr>
          <p:cNvSpPr>
            <a:spLocks noGrp="1"/>
          </p:cNvSpPr>
          <p:nvPr>
            <p:ph type="title"/>
          </p:nvPr>
        </p:nvSpPr>
        <p:spPr>
          <a:xfrm>
            <a:off x="1918996" y="133707"/>
            <a:ext cx="8354008" cy="556760"/>
          </a:xfrm>
        </p:spPr>
        <p:txBody>
          <a:bodyPr>
            <a:noAutofit/>
          </a:bodyPr>
          <a:lstStyle/>
          <a:p>
            <a:pPr algn="ctr"/>
            <a:r>
              <a:rPr lang="en-US" sz="2500" b="1" i="0" dirty="0">
                <a:solidFill>
                  <a:srgbClr val="000000"/>
                </a:solidFill>
                <a:effectLst/>
                <a:latin typeface="Times New Roman" panose="02020603050405020304" pitchFamily="18" charset="0"/>
                <a:cs typeface="Times New Roman" panose="02020603050405020304" pitchFamily="18" charset="0"/>
              </a:rPr>
              <a:t>HTML Basic Examples</a:t>
            </a:r>
            <a:endParaRPr lang="en-US" sz="2500" b="1"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B170BB66-3644-CEF2-20A6-D0E1C06DDD6C}"/>
              </a:ext>
            </a:extLst>
          </p:cNvPr>
          <p:cNvSpPr>
            <a:spLocks noChangeArrowheads="1"/>
          </p:cNvSpPr>
          <p:nvPr/>
        </p:nvSpPr>
        <p:spPr bwMode="auto">
          <a:xfrm>
            <a:off x="279919" y="705306"/>
            <a:ext cx="11700587" cy="2816156"/>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The basic elements of an HTML page are:</a:t>
            </a: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A text header, denoted using the </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&lt;</a:t>
            </a:r>
            <a:r>
              <a:rPr kumimoji="0" lang="en-US" altLang="en-US" sz="2000" b="0" i="0" u="none" strike="noStrike" cap="none" normalizeH="0" baseline="0" dirty="0">
                <a:ln>
                  <a:noFill/>
                </a:ln>
                <a:solidFill>
                  <a:srgbClr val="990055"/>
                </a:solidFill>
                <a:effectLst/>
                <a:latin typeface="Times New Roman" panose="02020603050405020304" pitchFamily="18" charset="0"/>
                <a:cs typeface="Times New Roman" panose="02020603050405020304" pitchFamily="18" charset="0"/>
              </a:rPr>
              <a:t>h1</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&gt;</a:t>
            </a: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&lt;</a:t>
            </a:r>
            <a:r>
              <a:rPr kumimoji="0" lang="en-US" altLang="en-US" sz="2000" b="0" i="0" u="none" strike="noStrike" cap="none" normalizeH="0" baseline="0" dirty="0">
                <a:ln>
                  <a:noFill/>
                </a:ln>
                <a:solidFill>
                  <a:srgbClr val="990055"/>
                </a:solidFill>
                <a:effectLst/>
                <a:latin typeface="Times New Roman" panose="02020603050405020304" pitchFamily="18" charset="0"/>
                <a:cs typeface="Times New Roman" panose="02020603050405020304" pitchFamily="18" charset="0"/>
              </a:rPr>
              <a:t>h2</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&gt;</a:t>
            </a: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&lt;</a:t>
            </a:r>
            <a:r>
              <a:rPr kumimoji="0" lang="en-US" altLang="en-US" sz="2000" b="0" i="0" u="none" strike="noStrike" cap="none" normalizeH="0" baseline="0" dirty="0">
                <a:ln>
                  <a:noFill/>
                </a:ln>
                <a:solidFill>
                  <a:srgbClr val="990055"/>
                </a:solidFill>
                <a:effectLst/>
                <a:latin typeface="Times New Roman" panose="02020603050405020304" pitchFamily="18" charset="0"/>
                <a:cs typeface="Times New Roman" panose="02020603050405020304" pitchFamily="18" charset="0"/>
              </a:rPr>
              <a:t>h3</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&gt;</a:t>
            </a: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&lt;</a:t>
            </a:r>
            <a:r>
              <a:rPr kumimoji="0" lang="en-US" altLang="en-US" sz="2000" b="0" i="0" u="none" strike="noStrike" cap="none" normalizeH="0" baseline="0" dirty="0">
                <a:ln>
                  <a:noFill/>
                </a:ln>
                <a:solidFill>
                  <a:srgbClr val="990055"/>
                </a:solidFill>
                <a:effectLst/>
                <a:latin typeface="Times New Roman" panose="02020603050405020304" pitchFamily="18" charset="0"/>
                <a:cs typeface="Times New Roman" panose="02020603050405020304" pitchFamily="18" charset="0"/>
              </a:rPr>
              <a:t>h4</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&gt;</a:t>
            </a: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&lt;</a:t>
            </a:r>
            <a:r>
              <a:rPr kumimoji="0" lang="en-US" altLang="en-US" sz="2000" b="0" i="0" u="none" strike="noStrike" cap="none" normalizeH="0" baseline="0" dirty="0">
                <a:ln>
                  <a:noFill/>
                </a:ln>
                <a:solidFill>
                  <a:srgbClr val="990055"/>
                </a:solidFill>
                <a:effectLst/>
                <a:latin typeface="Times New Roman" panose="02020603050405020304" pitchFamily="18" charset="0"/>
                <a:cs typeface="Times New Roman" panose="02020603050405020304" pitchFamily="18" charset="0"/>
              </a:rPr>
              <a:t>h5</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&gt;</a:t>
            </a: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&lt;</a:t>
            </a:r>
            <a:r>
              <a:rPr kumimoji="0" lang="en-US" altLang="en-US" sz="2000" b="0" i="0" u="none" strike="noStrike" cap="none" normalizeH="0" baseline="0" dirty="0">
                <a:ln>
                  <a:noFill/>
                </a:ln>
                <a:solidFill>
                  <a:srgbClr val="990055"/>
                </a:solidFill>
                <a:effectLst/>
                <a:latin typeface="Times New Roman" panose="02020603050405020304" pitchFamily="18" charset="0"/>
                <a:cs typeface="Times New Roman" panose="02020603050405020304" pitchFamily="18" charset="0"/>
              </a:rPr>
              <a:t>h6</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&gt;</a:t>
            </a: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tags.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A paragraph, denoted using the </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&lt;</a:t>
            </a:r>
            <a:r>
              <a:rPr kumimoji="0" lang="en-US" altLang="en-US" sz="2000" b="0" i="0" u="none" strike="noStrike" cap="none" normalizeH="0" baseline="0" dirty="0">
                <a:ln>
                  <a:noFill/>
                </a:ln>
                <a:solidFill>
                  <a:srgbClr val="990055"/>
                </a:solidFill>
                <a:effectLst/>
                <a:latin typeface="Times New Roman" panose="02020603050405020304" pitchFamily="18" charset="0"/>
                <a:cs typeface="Times New Roman" panose="02020603050405020304" pitchFamily="18" charset="0"/>
              </a:rPr>
              <a:t>p</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&gt;</a:t>
            </a: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tag.</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A horizontal ruler, denoted using the </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&lt;</a:t>
            </a:r>
            <a:r>
              <a:rPr kumimoji="0" lang="en-US" altLang="en-US" sz="2000" b="0" i="0" u="none" strike="noStrike" cap="none" normalizeH="0" baseline="0" dirty="0" err="1">
                <a:ln>
                  <a:noFill/>
                </a:ln>
                <a:solidFill>
                  <a:srgbClr val="990055"/>
                </a:solidFill>
                <a:effectLst/>
                <a:latin typeface="Times New Roman" panose="02020603050405020304" pitchFamily="18" charset="0"/>
                <a:cs typeface="Times New Roman" panose="02020603050405020304" pitchFamily="18" charset="0"/>
              </a:rPr>
              <a:t>hr</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&gt;</a:t>
            </a: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tag.</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A link, denoted using the </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&lt;</a:t>
            </a:r>
            <a:r>
              <a:rPr kumimoji="0" lang="en-US" altLang="en-US" sz="2000" b="0" i="0" u="none" strike="noStrike" cap="none" normalizeH="0" baseline="0" dirty="0">
                <a:ln>
                  <a:noFill/>
                </a:ln>
                <a:solidFill>
                  <a:srgbClr val="990055"/>
                </a:solidFill>
                <a:effectLst/>
                <a:latin typeface="Times New Roman" panose="02020603050405020304" pitchFamily="18" charset="0"/>
                <a:cs typeface="Times New Roman" panose="02020603050405020304" pitchFamily="18" charset="0"/>
              </a:rPr>
              <a:t>a</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&gt;</a:t>
            </a: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(anchor) tag.</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A list, denoted using the </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&lt;</a:t>
            </a:r>
            <a:r>
              <a:rPr kumimoji="0" lang="en-US" altLang="en-US" sz="2000" b="0" i="0" u="none" strike="noStrike" cap="none" normalizeH="0" baseline="0" dirty="0" err="1">
                <a:ln>
                  <a:noFill/>
                </a:ln>
                <a:solidFill>
                  <a:srgbClr val="990055"/>
                </a:solidFill>
                <a:effectLst/>
                <a:latin typeface="Times New Roman" panose="02020603050405020304" pitchFamily="18" charset="0"/>
                <a:cs typeface="Times New Roman" panose="02020603050405020304" pitchFamily="18" charset="0"/>
              </a:rPr>
              <a:t>ul</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&gt;</a:t>
            </a: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(unordered list), </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&lt;</a:t>
            </a:r>
            <a:r>
              <a:rPr kumimoji="0" lang="en-US" altLang="en-US" sz="2000" b="0" i="0" u="none" strike="noStrike" cap="none" normalizeH="0" baseline="0" dirty="0" err="1">
                <a:ln>
                  <a:noFill/>
                </a:ln>
                <a:solidFill>
                  <a:srgbClr val="990055"/>
                </a:solidFill>
                <a:effectLst/>
                <a:latin typeface="Times New Roman" panose="02020603050405020304" pitchFamily="18" charset="0"/>
                <a:cs typeface="Times New Roman" panose="02020603050405020304" pitchFamily="18" charset="0"/>
              </a:rPr>
              <a:t>ol</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&gt;</a:t>
            </a: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(ordered list) and </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&lt;</a:t>
            </a:r>
            <a:r>
              <a:rPr kumimoji="0" lang="en-US" altLang="en-US" sz="2000" b="0" i="0" u="none" strike="noStrike" cap="none" normalizeH="0" baseline="0" dirty="0">
                <a:ln>
                  <a:noFill/>
                </a:ln>
                <a:solidFill>
                  <a:srgbClr val="990055"/>
                </a:solidFill>
                <a:effectLst/>
                <a:latin typeface="Times New Roman" panose="02020603050405020304" pitchFamily="18" charset="0"/>
                <a:cs typeface="Times New Roman" panose="02020603050405020304" pitchFamily="18" charset="0"/>
              </a:rPr>
              <a:t>li</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&gt;</a:t>
            </a: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(list element) tags.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An image, denoted using the </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&lt;</a:t>
            </a:r>
            <a:r>
              <a:rPr kumimoji="0" lang="en-US" altLang="en-US" sz="2000" b="0" i="0" u="none" strike="noStrike" cap="none" normalizeH="0" baseline="0" dirty="0" err="1">
                <a:ln>
                  <a:noFill/>
                </a:ln>
                <a:solidFill>
                  <a:srgbClr val="990055"/>
                </a:solidFill>
                <a:effectLst/>
                <a:latin typeface="Times New Roman" panose="02020603050405020304" pitchFamily="18" charset="0"/>
                <a:cs typeface="Times New Roman" panose="02020603050405020304" pitchFamily="18" charset="0"/>
              </a:rPr>
              <a:t>img</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&gt;</a:t>
            </a: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tag</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A divider, denoted using the </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&lt;</a:t>
            </a:r>
            <a:r>
              <a:rPr kumimoji="0" lang="en-US" altLang="en-US" sz="2000" b="0" i="0" u="none" strike="noStrike" cap="none" normalizeH="0" baseline="0" dirty="0">
                <a:ln>
                  <a:noFill/>
                </a:ln>
                <a:solidFill>
                  <a:srgbClr val="990055"/>
                </a:solidFill>
                <a:effectLst/>
                <a:latin typeface="Times New Roman" panose="02020603050405020304" pitchFamily="18" charset="0"/>
                <a:cs typeface="Times New Roman" panose="02020603050405020304" pitchFamily="18" charset="0"/>
              </a:rPr>
              <a:t>div</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&gt;</a:t>
            </a: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tag</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A text span, denoted using the </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&lt;</a:t>
            </a:r>
            <a:r>
              <a:rPr kumimoji="0" lang="en-US" altLang="en-US" sz="2000" b="0" i="0" u="none" strike="noStrike" cap="none" normalizeH="0" baseline="0" dirty="0">
                <a:ln>
                  <a:noFill/>
                </a:ln>
                <a:solidFill>
                  <a:srgbClr val="990055"/>
                </a:solidFill>
                <a:effectLst/>
                <a:latin typeface="Times New Roman" panose="02020603050405020304" pitchFamily="18" charset="0"/>
                <a:cs typeface="Times New Roman" panose="02020603050405020304" pitchFamily="18" charset="0"/>
              </a:rPr>
              <a:t>span</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&gt;</a:t>
            </a: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tag</a:t>
            </a:r>
          </a:p>
        </p:txBody>
      </p:sp>
      <p:sp>
        <p:nvSpPr>
          <p:cNvPr id="4" name="Date Placeholder 3">
            <a:extLst>
              <a:ext uri="{FF2B5EF4-FFF2-40B4-BE49-F238E27FC236}">
                <a16:creationId xmlns:a16="http://schemas.microsoft.com/office/drawing/2014/main" id="{A7A64690-9725-A914-1F2B-C1213DCEA021}"/>
              </a:ext>
            </a:extLst>
          </p:cNvPr>
          <p:cNvSpPr>
            <a:spLocks noGrp="1"/>
          </p:cNvSpPr>
          <p:nvPr>
            <p:ph type="dt" sz="half" idx="10"/>
          </p:nvPr>
        </p:nvSpPr>
        <p:spPr/>
        <p:txBody>
          <a:bodyPr/>
          <a:lstStyle/>
          <a:p>
            <a:fld id="{9E26762B-B517-4216-9617-90FBA3131B84}" type="datetime1">
              <a:rPr lang="en-IN" smtClean="0"/>
              <a:t>03-06-2024</a:t>
            </a:fld>
            <a:endParaRPr lang="en-US"/>
          </a:p>
        </p:txBody>
      </p:sp>
      <p:sp>
        <p:nvSpPr>
          <p:cNvPr id="5" name="Slide Number Placeholder 4">
            <a:extLst>
              <a:ext uri="{FF2B5EF4-FFF2-40B4-BE49-F238E27FC236}">
                <a16:creationId xmlns:a16="http://schemas.microsoft.com/office/drawing/2014/main" id="{4FD0A6D4-F404-223C-FEA1-13C0B1FACF03}"/>
              </a:ext>
            </a:extLst>
          </p:cNvPr>
          <p:cNvSpPr>
            <a:spLocks noGrp="1"/>
          </p:cNvSpPr>
          <p:nvPr>
            <p:ph type="sldNum" sz="quarter" idx="12"/>
          </p:nvPr>
        </p:nvSpPr>
        <p:spPr/>
        <p:txBody>
          <a:bodyPr/>
          <a:lstStyle/>
          <a:p>
            <a:fld id="{4B2FBF1F-16F0-48B6-B7EB-82B078987EFE}" type="slidenum">
              <a:rPr lang="en-US" smtClean="0"/>
              <a:t>18</a:t>
            </a:fld>
            <a:endParaRPr lang="en-US"/>
          </a:p>
        </p:txBody>
      </p:sp>
      <p:sp>
        <p:nvSpPr>
          <p:cNvPr id="6" name="Footer Placeholder 5">
            <a:extLst>
              <a:ext uri="{FF2B5EF4-FFF2-40B4-BE49-F238E27FC236}">
                <a16:creationId xmlns:a16="http://schemas.microsoft.com/office/drawing/2014/main" id="{C6583EE5-5167-B6BA-E499-F04B9785D19C}"/>
              </a:ext>
            </a:extLst>
          </p:cNvPr>
          <p:cNvSpPr>
            <a:spLocks noGrp="1"/>
          </p:cNvSpPr>
          <p:nvPr>
            <p:ph type="ftr" sz="quarter" idx="11"/>
          </p:nvPr>
        </p:nvSpPr>
        <p:spPr/>
        <p:txBody>
          <a:bodyPr/>
          <a:lstStyle/>
          <a:p>
            <a:r>
              <a:rPr lang="en-US"/>
              <a:t>18AIC302J,CINTEL, SRMIST</a:t>
            </a:r>
          </a:p>
        </p:txBody>
      </p:sp>
    </p:spTree>
    <p:extLst>
      <p:ext uri="{BB962C8B-B14F-4D97-AF65-F5344CB8AC3E}">
        <p14:creationId xmlns:p14="http://schemas.microsoft.com/office/powerpoint/2010/main" val="3616173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CEA166C-76A1-5C44-0DCD-43A6DD2FC6AF}"/>
              </a:ext>
            </a:extLst>
          </p:cNvPr>
          <p:cNvSpPr txBox="1"/>
          <p:nvPr/>
        </p:nvSpPr>
        <p:spPr>
          <a:xfrm>
            <a:off x="183502" y="203441"/>
            <a:ext cx="11824996" cy="6463308"/>
          </a:xfrm>
          <a:prstGeom prst="rect">
            <a:avLst/>
          </a:prstGeom>
          <a:noFill/>
        </p:spPr>
        <p:txBody>
          <a:bodyPr wrap="square">
            <a:spAutoFit/>
          </a:bodyPr>
          <a:lstStyle/>
          <a:p>
            <a:pPr indent="-285750" algn="just" fontAlgn="base">
              <a:buFont typeface="Arial" panose="020B0604020202020204" pitchFamily="34" charset="0"/>
              <a:buChar char="•"/>
            </a:pPr>
            <a:r>
              <a:rPr lang="en-GB" b="1" i="0" u="sng" dirty="0">
                <a:effectLst/>
                <a:latin typeface="urw-din"/>
              </a:rPr>
              <a:t>HTML Headings: </a:t>
            </a:r>
            <a:r>
              <a:rPr lang="en-GB" b="0" i="0" dirty="0">
                <a:effectLst/>
                <a:latin typeface="urw-din"/>
              </a:rPr>
              <a:t>These tags help us to give headings to the content of a webpage. These tags are mainly written inside </a:t>
            </a:r>
            <a:r>
              <a:rPr lang="en-GB" dirty="0">
                <a:latin typeface="urw-din"/>
              </a:rPr>
              <a:t>the body tag. HTML provides us with six heading tags from &lt;h1&gt; to &lt;h6&gt;. Every tag displays the heading in a different style and font size.  </a:t>
            </a:r>
          </a:p>
          <a:p>
            <a:pPr indent="-285750" algn="just" fontAlgn="base">
              <a:buFont typeface="Arial" panose="020B0604020202020204" pitchFamily="34" charset="0"/>
              <a:buChar char="•"/>
            </a:pPr>
            <a:r>
              <a:rPr lang="en-GB" dirty="0">
                <a:latin typeface="urw-din"/>
              </a:rPr>
              <a:t>Most HTML heading tag that we use :- </a:t>
            </a:r>
          </a:p>
          <a:p>
            <a:pPr indent="-285750" algn="just" fontAlgn="base">
              <a:buFont typeface="Arial" panose="020B0604020202020204" pitchFamily="34" charset="0"/>
              <a:buChar char="•"/>
            </a:pPr>
            <a:r>
              <a:rPr lang="en-GB" dirty="0">
                <a:latin typeface="urw-din"/>
              </a:rPr>
              <a:t>Heading 1 </a:t>
            </a:r>
          </a:p>
          <a:p>
            <a:pPr indent="-285750" algn="just" fontAlgn="base">
              <a:buFont typeface="Arial" panose="020B0604020202020204" pitchFamily="34" charset="0"/>
              <a:buChar char="•"/>
            </a:pPr>
            <a:r>
              <a:rPr lang="en-GB" dirty="0">
                <a:latin typeface="urw-din"/>
              </a:rPr>
              <a:t>Heading 2</a:t>
            </a:r>
          </a:p>
          <a:p>
            <a:pPr indent="-285750" algn="just" fontAlgn="base">
              <a:buFont typeface="Arial" panose="020B0604020202020204" pitchFamily="34" charset="0"/>
              <a:buChar char="•"/>
            </a:pPr>
            <a:r>
              <a:rPr lang="en-GB" dirty="0">
                <a:latin typeface="urw-din"/>
              </a:rPr>
              <a:t>Heading 3 </a:t>
            </a:r>
          </a:p>
          <a:p>
            <a:pPr indent="-285750" algn="just" fontAlgn="base">
              <a:buFont typeface="Arial" panose="020B0604020202020204" pitchFamily="34" charset="0"/>
              <a:buChar char="•"/>
            </a:pPr>
            <a:r>
              <a:rPr lang="en-GB" dirty="0">
                <a:latin typeface="urw-din"/>
              </a:rPr>
              <a:t>Heading 4 </a:t>
            </a:r>
          </a:p>
          <a:p>
            <a:pPr indent="-285750" algn="just" fontAlgn="base">
              <a:buFont typeface="Arial" panose="020B0604020202020204" pitchFamily="34" charset="0"/>
              <a:buChar char="•"/>
            </a:pPr>
            <a:r>
              <a:rPr lang="en-GB" dirty="0">
                <a:latin typeface="urw-din"/>
              </a:rPr>
              <a:t>Heading 5 </a:t>
            </a:r>
          </a:p>
          <a:p>
            <a:pPr indent="-285750" algn="just" fontAlgn="base">
              <a:buFont typeface="Arial" panose="020B0604020202020204" pitchFamily="34" charset="0"/>
              <a:buChar char="•"/>
            </a:pPr>
            <a:r>
              <a:rPr lang="en-GB" dirty="0">
                <a:latin typeface="urw-din"/>
              </a:rPr>
              <a:t>Heading 6 </a:t>
            </a:r>
            <a:endParaRPr lang="en-GB" b="1" dirty="0">
              <a:latin typeface="urw-din"/>
            </a:endParaRPr>
          </a:p>
          <a:p>
            <a:pPr algn="just" fontAlgn="base"/>
            <a:r>
              <a:rPr lang="en-GB" b="1" u="sng" dirty="0">
                <a:latin typeface="urw-din"/>
              </a:rPr>
              <a:t>HTML Paragraph: </a:t>
            </a:r>
            <a:r>
              <a:rPr lang="en-GB" dirty="0">
                <a:latin typeface="urw-din"/>
              </a:rPr>
              <a:t>These tags help us to write paragraph statements on a webpage. They start with the &lt;p&gt; tag and ends with &lt;/p&gt;.  </a:t>
            </a:r>
          </a:p>
          <a:p>
            <a:pPr algn="just" fontAlgn="base"/>
            <a:r>
              <a:rPr lang="en-GB" b="1" u="sng" dirty="0">
                <a:latin typeface="urw-din"/>
              </a:rPr>
              <a:t>HTML Break: </a:t>
            </a:r>
            <a:r>
              <a:rPr lang="en-GB" dirty="0">
                <a:latin typeface="urw-din"/>
              </a:rPr>
              <a:t>These tags are used for inserting a single line type break. It does not have any closing tag. In HTML the break tag is written as &lt;</a:t>
            </a:r>
            <a:r>
              <a:rPr lang="en-GB" dirty="0" err="1">
                <a:latin typeface="urw-din"/>
              </a:rPr>
              <a:t>br</a:t>
            </a:r>
            <a:r>
              <a:rPr lang="en-GB" dirty="0">
                <a:latin typeface="urw-din"/>
              </a:rPr>
              <a:t>&gt;. </a:t>
            </a:r>
          </a:p>
          <a:p>
            <a:pPr algn="just" fontAlgn="base"/>
            <a:r>
              <a:rPr lang="en-GB" b="1" i="0" u="sng" dirty="0">
                <a:effectLst/>
                <a:latin typeface="urw-din"/>
              </a:rPr>
              <a:t>HTML Horizontal Line: </a:t>
            </a:r>
            <a:r>
              <a:rPr lang="en-GB" b="0" i="0" dirty="0">
                <a:effectLst/>
                <a:latin typeface="urw-din"/>
              </a:rPr>
              <a:t>The </a:t>
            </a:r>
            <a:r>
              <a:rPr lang="en-GB" b="0" i="0" u="sng" dirty="0">
                <a:effectLst/>
                <a:latin typeface="urw-din"/>
                <a:hlinkClick r:id="rId2">
                  <a:extLst>
                    <a:ext uri="{A12FA001-AC4F-418D-AE19-62706E023703}">
                      <ahyp:hlinkClr xmlns:ahyp="http://schemas.microsoft.com/office/drawing/2018/hyperlinkcolor" val="tx"/>
                    </a:ext>
                  </a:extLst>
                </a:hlinkClick>
              </a:rPr>
              <a:t>&lt;hr&gt; tag</a:t>
            </a:r>
            <a:r>
              <a:rPr lang="en-GB" b="0" i="0" dirty="0">
                <a:effectLst/>
                <a:latin typeface="urw-din"/>
              </a:rPr>
              <a:t> is used to break the page into various parts, creating horizontal margins with help of a horizontal line running from the left to right-hand side of the page. This is also an empty tag and doesn’t take any additional statements.</a:t>
            </a:r>
          </a:p>
          <a:p>
            <a:pPr algn="just" fontAlgn="base"/>
            <a:r>
              <a:rPr lang="en-GB" b="1" i="0" u="sng" dirty="0">
                <a:effectLst/>
                <a:latin typeface="urw-din"/>
              </a:rPr>
              <a:t>HTML Images</a:t>
            </a:r>
            <a:r>
              <a:rPr lang="en-GB" b="1" i="0" dirty="0">
                <a:effectLst/>
                <a:latin typeface="urw-din"/>
              </a:rPr>
              <a:t>: </a:t>
            </a:r>
            <a:r>
              <a:rPr lang="en-GB" b="0" i="0" dirty="0">
                <a:effectLst/>
                <a:latin typeface="urw-din"/>
              </a:rPr>
              <a:t>The image tag is used to insert an image into our web page. The source of the image to be inserted is put inside the </a:t>
            </a:r>
            <a:r>
              <a:rPr lang="en-GB" b="1" i="0" dirty="0">
                <a:effectLst/>
                <a:latin typeface="urw-din"/>
              </a:rPr>
              <a:t>&lt;</a:t>
            </a:r>
            <a:r>
              <a:rPr lang="en-GB" b="1" i="0" dirty="0" err="1">
                <a:effectLst/>
                <a:latin typeface="urw-din"/>
              </a:rPr>
              <a:t>img</a:t>
            </a:r>
            <a:r>
              <a:rPr lang="en-GB" b="1" i="0" dirty="0">
                <a:effectLst/>
                <a:latin typeface="urw-din"/>
              </a:rPr>
              <a:t> </a:t>
            </a:r>
            <a:r>
              <a:rPr lang="en-GB" b="1" i="0" dirty="0" err="1">
                <a:effectLst/>
                <a:latin typeface="urw-din"/>
              </a:rPr>
              <a:t>src</a:t>
            </a:r>
            <a:r>
              <a:rPr lang="en-GB" b="1" i="0" dirty="0">
                <a:effectLst/>
                <a:latin typeface="urw-din"/>
              </a:rPr>
              <a:t>=”</a:t>
            </a:r>
            <a:r>
              <a:rPr lang="en-GB" b="1" i="1" dirty="0" err="1">
                <a:effectLst/>
                <a:latin typeface="urw-din"/>
              </a:rPr>
              <a:t>source_of_image</a:t>
            </a:r>
            <a:r>
              <a:rPr lang="en-GB" b="1" i="0" dirty="0">
                <a:effectLst/>
                <a:latin typeface="urw-din"/>
              </a:rPr>
              <a:t>“&gt;</a:t>
            </a:r>
            <a:r>
              <a:rPr lang="en-GB" b="0" i="0" dirty="0">
                <a:effectLst/>
                <a:latin typeface="urw-din"/>
              </a:rPr>
              <a:t> tag.</a:t>
            </a:r>
          </a:p>
          <a:p>
            <a:pPr algn="just" fontAlgn="base"/>
            <a:r>
              <a:rPr lang="en-GB" b="0" i="0" dirty="0">
                <a:effectLst/>
                <a:latin typeface="urw-din"/>
              </a:rPr>
              <a:t>Image can be inserted in the image tag in two formats: – </a:t>
            </a:r>
          </a:p>
          <a:p>
            <a:pPr algn="just" fontAlgn="base">
              <a:buFont typeface="Arial" panose="020B0604020202020204" pitchFamily="34" charset="0"/>
              <a:buChar char="•"/>
            </a:pPr>
            <a:r>
              <a:rPr lang="en-GB" b="0" i="0" dirty="0">
                <a:effectLst/>
                <a:latin typeface="urw-din"/>
              </a:rPr>
              <a:t>If the image is in the same folder, then we can just write the name of the image and the format as the path. </a:t>
            </a:r>
          </a:p>
          <a:p>
            <a:pPr algn="just" fontAlgn="base">
              <a:buFont typeface="Arial" panose="020B0604020202020204" pitchFamily="34" charset="0"/>
              <a:buChar char="•"/>
            </a:pPr>
            <a:r>
              <a:rPr lang="en-GB" b="0" i="0" dirty="0">
                <a:effectLst/>
                <a:latin typeface="urw-din"/>
              </a:rPr>
              <a:t>If the image is in another folder, then we do need to mention the path of the image and the image name as well as the format of the image. </a:t>
            </a:r>
          </a:p>
        </p:txBody>
      </p:sp>
      <p:sp>
        <p:nvSpPr>
          <p:cNvPr id="2" name="Date Placeholder 1">
            <a:extLst>
              <a:ext uri="{FF2B5EF4-FFF2-40B4-BE49-F238E27FC236}">
                <a16:creationId xmlns:a16="http://schemas.microsoft.com/office/drawing/2014/main" id="{402EE4B9-C0EE-2424-9069-DC73B656752D}"/>
              </a:ext>
            </a:extLst>
          </p:cNvPr>
          <p:cNvSpPr>
            <a:spLocks noGrp="1"/>
          </p:cNvSpPr>
          <p:nvPr>
            <p:ph type="dt" sz="half" idx="10"/>
          </p:nvPr>
        </p:nvSpPr>
        <p:spPr/>
        <p:txBody>
          <a:bodyPr/>
          <a:lstStyle/>
          <a:p>
            <a:fld id="{0B84149D-9C5B-4406-A090-D0775AD7B3ED}" type="datetime1">
              <a:rPr lang="en-IN" smtClean="0"/>
              <a:t>03-06-2024</a:t>
            </a:fld>
            <a:endParaRPr lang="en-US"/>
          </a:p>
        </p:txBody>
      </p:sp>
      <p:sp>
        <p:nvSpPr>
          <p:cNvPr id="3" name="Slide Number Placeholder 2">
            <a:extLst>
              <a:ext uri="{FF2B5EF4-FFF2-40B4-BE49-F238E27FC236}">
                <a16:creationId xmlns:a16="http://schemas.microsoft.com/office/drawing/2014/main" id="{AFC66EE3-CB18-BE6E-CEC8-2FB9144D306D}"/>
              </a:ext>
            </a:extLst>
          </p:cNvPr>
          <p:cNvSpPr>
            <a:spLocks noGrp="1"/>
          </p:cNvSpPr>
          <p:nvPr>
            <p:ph type="sldNum" sz="quarter" idx="12"/>
          </p:nvPr>
        </p:nvSpPr>
        <p:spPr/>
        <p:txBody>
          <a:bodyPr/>
          <a:lstStyle/>
          <a:p>
            <a:fld id="{4B2FBF1F-16F0-48B6-B7EB-82B078987EFE}" type="slidenum">
              <a:rPr lang="en-US" smtClean="0"/>
              <a:t>19</a:t>
            </a:fld>
            <a:endParaRPr lang="en-US"/>
          </a:p>
        </p:txBody>
      </p:sp>
      <p:sp>
        <p:nvSpPr>
          <p:cNvPr id="4" name="Footer Placeholder 3">
            <a:extLst>
              <a:ext uri="{FF2B5EF4-FFF2-40B4-BE49-F238E27FC236}">
                <a16:creationId xmlns:a16="http://schemas.microsoft.com/office/drawing/2014/main" id="{872AC993-8263-1B5B-F7BC-23500F40C0C0}"/>
              </a:ext>
            </a:extLst>
          </p:cNvPr>
          <p:cNvSpPr>
            <a:spLocks noGrp="1"/>
          </p:cNvSpPr>
          <p:nvPr>
            <p:ph type="ftr" sz="quarter" idx="11"/>
          </p:nvPr>
        </p:nvSpPr>
        <p:spPr/>
        <p:txBody>
          <a:bodyPr/>
          <a:lstStyle/>
          <a:p>
            <a:r>
              <a:rPr lang="en-US"/>
              <a:t>18AIC302J,CINTEL, SRMIST</a:t>
            </a:r>
          </a:p>
        </p:txBody>
      </p:sp>
    </p:spTree>
    <p:extLst>
      <p:ext uri="{BB962C8B-B14F-4D97-AF65-F5344CB8AC3E}">
        <p14:creationId xmlns:p14="http://schemas.microsoft.com/office/powerpoint/2010/main" val="653909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62CA985-337E-42E8-BF54-366862E1EEBE}"/>
              </a:ext>
            </a:extLst>
          </p:cNvPr>
          <p:cNvSpPr/>
          <p:nvPr/>
        </p:nvSpPr>
        <p:spPr>
          <a:xfrm>
            <a:off x="1816963" y="196037"/>
            <a:ext cx="7244179" cy="625428"/>
          </a:xfrm>
          <a:prstGeom prst="rect">
            <a:avLst/>
          </a:prstGeom>
        </p:spPr>
        <p:txBody>
          <a:bodyPr wrap="square" anchor="ctr">
            <a:spAutoFit/>
          </a:bodyPr>
          <a:lstStyle/>
          <a:p>
            <a:pPr algn="ctr" defTabSz="685800">
              <a:lnSpc>
                <a:spcPct val="115000"/>
              </a:lnSpc>
            </a:pPr>
            <a:r>
              <a:rPr lang="en-US" altLang="en-US" sz="3200" dirty="0">
                <a:solidFill>
                  <a:schemeClr val="bg1"/>
                </a:solidFill>
                <a:latin typeface="Times New Roman" panose="02020603050405020304" pitchFamily="18" charset="0"/>
                <a:cs typeface="Times New Roman" panose="02020603050405020304" pitchFamily="18" charset="0"/>
              </a:rPr>
              <a:t>Course Introduction</a:t>
            </a:r>
            <a:endParaRPr lang="en-US" altLang="en-US" sz="3200" dirty="0">
              <a:solidFill>
                <a:srgbClr val="FFFFFF"/>
              </a:solidFill>
              <a:latin typeface="+mj-lt"/>
              <a:cs typeface="Times New Roman" pitchFamily="18" charset="0"/>
            </a:endParaRPr>
          </a:p>
        </p:txBody>
      </p:sp>
      <p:sp>
        <p:nvSpPr>
          <p:cNvPr id="27" name="Date Placeholder 26">
            <a:extLst>
              <a:ext uri="{FF2B5EF4-FFF2-40B4-BE49-F238E27FC236}">
                <a16:creationId xmlns:a16="http://schemas.microsoft.com/office/drawing/2014/main" id="{27479393-24CA-4F36-82C6-7B9B91F4E5CC}"/>
              </a:ext>
            </a:extLst>
          </p:cNvPr>
          <p:cNvSpPr>
            <a:spLocks noGrp="1"/>
          </p:cNvSpPr>
          <p:nvPr>
            <p:ph type="dt" sz="half" idx="10"/>
          </p:nvPr>
        </p:nvSpPr>
        <p:spPr/>
        <p:txBody>
          <a:bodyPr/>
          <a:lstStyle/>
          <a:p>
            <a:pPr>
              <a:defRPr/>
            </a:pPr>
            <a:fld id="{A089C745-FCDE-4199-AC1B-3F75EC7F0804}" type="datetime1">
              <a:rPr lang="en-IN" altLang="en-US" smtClean="0"/>
              <a:t>03-06-2024</a:t>
            </a:fld>
            <a:endParaRPr lang="en-US" altLang="en-US" dirty="0"/>
          </a:p>
        </p:txBody>
      </p:sp>
      <p:sp>
        <p:nvSpPr>
          <p:cNvPr id="30" name="Slide Number Placeholder 29">
            <a:extLst>
              <a:ext uri="{FF2B5EF4-FFF2-40B4-BE49-F238E27FC236}">
                <a16:creationId xmlns:a16="http://schemas.microsoft.com/office/drawing/2014/main" id="{C9DCCAB1-1C0D-4C59-9AF0-3B488061D94A}"/>
              </a:ext>
            </a:extLst>
          </p:cNvPr>
          <p:cNvSpPr>
            <a:spLocks noGrp="1"/>
          </p:cNvSpPr>
          <p:nvPr>
            <p:ph type="sldNum" sz="quarter" idx="12"/>
          </p:nvPr>
        </p:nvSpPr>
        <p:spPr/>
        <p:txBody>
          <a:bodyPr/>
          <a:lstStyle/>
          <a:p>
            <a:pPr>
              <a:defRPr/>
            </a:pPr>
            <a:fld id="{C5C3E83C-43CC-4AA3-A975-16AE1B7BC9DE}" type="slidenum">
              <a:rPr lang="en-US" altLang="en-US" smtClean="0"/>
              <a:pPr>
                <a:defRPr/>
              </a:pPr>
              <a:t>2</a:t>
            </a:fld>
            <a:endParaRPr lang="en-US" altLang="en-US"/>
          </a:p>
        </p:txBody>
      </p:sp>
      <p:sp>
        <p:nvSpPr>
          <p:cNvPr id="94" name="TextBox 93">
            <a:extLst>
              <a:ext uri="{FF2B5EF4-FFF2-40B4-BE49-F238E27FC236}">
                <a16:creationId xmlns:a16="http://schemas.microsoft.com/office/drawing/2014/main" id="{B7F8D9F7-2F8D-423F-AED2-FD8B2981C4BB}"/>
              </a:ext>
            </a:extLst>
          </p:cNvPr>
          <p:cNvSpPr txBox="1"/>
          <p:nvPr/>
        </p:nvSpPr>
        <p:spPr>
          <a:xfrm>
            <a:off x="4133886" y="5137486"/>
            <a:ext cx="1524000" cy="738664"/>
          </a:xfrm>
          <a:prstGeom prst="rect">
            <a:avLst/>
          </a:prstGeom>
          <a:noFill/>
        </p:spPr>
        <p:txBody>
          <a:bodyPr wrap="square" rtlCol="0">
            <a:spAutoFit/>
          </a:bodyPr>
          <a:lstStyle/>
          <a:p>
            <a:pPr algn="ctr"/>
            <a:r>
              <a:rPr lang="en-US" sz="1400" dirty="0">
                <a:solidFill>
                  <a:schemeClr val="bg1"/>
                </a:solidFill>
                <a:latin typeface="+mj-lt"/>
              </a:rPr>
              <a:t>and Project</a:t>
            </a:r>
          </a:p>
          <a:p>
            <a:pPr algn="ctr"/>
            <a:r>
              <a:rPr lang="en-US" sz="1400" dirty="0">
                <a:solidFill>
                  <a:schemeClr val="bg1"/>
                </a:solidFill>
                <a:latin typeface="+mj-lt"/>
              </a:rPr>
              <a:t>Management</a:t>
            </a:r>
          </a:p>
          <a:p>
            <a:pPr algn="ctr"/>
            <a:r>
              <a:rPr lang="en-US" sz="1400" dirty="0">
                <a:solidFill>
                  <a:schemeClr val="bg1"/>
                </a:solidFill>
                <a:latin typeface="+mj-lt"/>
              </a:rPr>
              <a:t>(SEPM) </a:t>
            </a:r>
          </a:p>
        </p:txBody>
      </p:sp>
      <p:sp>
        <p:nvSpPr>
          <p:cNvPr id="7" name="Rectangle 6">
            <a:extLst>
              <a:ext uri="{FF2B5EF4-FFF2-40B4-BE49-F238E27FC236}">
                <a16:creationId xmlns:a16="http://schemas.microsoft.com/office/drawing/2014/main" id="{F4C0F177-A51F-4674-BBEB-04202D7B286C}"/>
              </a:ext>
            </a:extLst>
          </p:cNvPr>
          <p:cNvSpPr/>
          <p:nvPr/>
        </p:nvSpPr>
        <p:spPr>
          <a:xfrm>
            <a:off x="1803043" y="1135793"/>
            <a:ext cx="8546238" cy="1015663"/>
          </a:xfrm>
          <a:prstGeom prst="rect">
            <a:avLst/>
          </a:prstGeom>
        </p:spPr>
        <p:txBody>
          <a:bodyPr wrap="square">
            <a:spAutoFit/>
          </a:bodyPr>
          <a:lstStyle/>
          <a:p>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5EFBC6E1-B5E0-33B9-E335-28E8988577FA}"/>
              </a:ext>
            </a:extLst>
          </p:cNvPr>
          <p:cNvSpPr/>
          <p:nvPr/>
        </p:nvSpPr>
        <p:spPr>
          <a:xfrm>
            <a:off x="587830" y="1166844"/>
            <a:ext cx="10683196" cy="3368614"/>
          </a:xfrm>
          <a:prstGeom prst="rect">
            <a:avLst/>
          </a:prstGeom>
        </p:spPr>
        <p:txBody>
          <a:bodyPr wrap="square">
            <a:spAutoFit/>
          </a:bodyPr>
          <a:lstStyle/>
          <a:p>
            <a:pPr algn="just">
              <a:lnSpc>
                <a:spcPct val="150000"/>
              </a:lnSpc>
            </a:pPr>
            <a:r>
              <a:rPr lang="en-US" sz="2400" b="1" dirty="0">
                <a:solidFill>
                  <a:srgbClr val="C00000"/>
                </a:solidFill>
                <a:latin typeface="Times New Roman" panose="02020603050405020304" pitchFamily="18" charset="0"/>
              </a:rPr>
              <a:t>Course Objectives</a:t>
            </a:r>
          </a:p>
          <a:p>
            <a:pPr algn="just">
              <a:lnSpc>
                <a:spcPct val="150000"/>
              </a:lnSpc>
            </a:pPr>
            <a:r>
              <a:rPr lang="en-US" sz="2000" dirty="0"/>
              <a:t>The purpose of learning this course is to:</a:t>
            </a:r>
          </a:p>
          <a:p>
            <a:pPr algn="just">
              <a:lnSpc>
                <a:spcPct val="150000"/>
              </a:lnSpc>
            </a:pPr>
            <a:r>
              <a:rPr lang="en-US" sz="2000" dirty="0"/>
              <a:t>1.	Understand the fundamental elements of HTML CSS to build a web application</a:t>
            </a:r>
          </a:p>
          <a:p>
            <a:pPr algn="just">
              <a:lnSpc>
                <a:spcPct val="150000"/>
              </a:lnSpc>
            </a:pPr>
            <a:r>
              <a:rPr lang="en-US" sz="2000" dirty="0"/>
              <a:t>2.	Learn the fundamentals of client-side validation using JavaScript, jQuery, and AJAX</a:t>
            </a:r>
          </a:p>
          <a:p>
            <a:pPr algn="just">
              <a:lnSpc>
                <a:spcPct val="150000"/>
              </a:lnSpc>
            </a:pPr>
            <a:r>
              <a:rPr lang="en-US" sz="2000" dirty="0"/>
              <a:t>3.	Understand the application of different JavaScript framework</a:t>
            </a:r>
          </a:p>
          <a:p>
            <a:pPr algn="just">
              <a:lnSpc>
                <a:spcPct val="150000"/>
              </a:lnSpc>
            </a:pPr>
            <a:r>
              <a:rPr lang="en-US" sz="2000" dirty="0"/>
              <a:t>4.	Learn the Architecture and development of MVC model using Django</a:t>
            </a:r>
          </a:p>
          <a:p>
            <a:pPr algn="just">
              <a:lnSpc>
                <a:spcPct val="150000"/>
              </a:lnSpc>
            </a:pPr>
            <a:r>
              <a:rPr lang="en-US" sz="2000" dirty="0"/>
              <a:t>5.	Understand the principle and practices for Web Scrapping</a:t>
            </a:r>
          </a:p>
        </p:txBody>
      </p:sp>
      <p:sp>
        <p:nvSpPr>
          <p:cNvPr id="2" name="Footer Placeholder 1">
            <a:extLst>
              <a:ext uri="{FF2B5EF4-FFF2-40B4-BE49-F238E27FC236}">
                <a16:creationId xmlns:a16="http://schemas.microsoft.com/office/drawing/2014/main" id="{28FE81A9-5C88-A76B-AADE-D196ACC98265}"/>
              </a:ext>
            </a:extLst>
          </p:cNvPr>
          <p:cNvSpPr>
            <a:spLocks noGrp="1"/>
          </p:cNvSpPr>
          <p:nvPr>
            <p:ph type="ftr" sz="quarter" idx="11"/>
          </p:nvPr>
        </p:nvSpPr>
        <p:spPr/>
        <p:txBody>
          <a:bodyPr/>
          <a:lstStyle/>
          <a:p>
            <a:r>
              <a:rPr lang="en-US"/>
              <a:t>18AIC302J,CINTEL, SRMIST</a:t>
            </a:r>
          </a:p>
        </p:txBody>
      </p:sp>
    </p:spTree>
    <p:extLst>
      <p:ext uri="{BB962C8B-B14F-4D97-AF65-F5344CB8AC3E}">
        <p14:creationId xmlns:p14="http://schemas.microsoft.com/office/powerpoint/2010/main" val="1419528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0EA63278-94F6-F6FA-8BC7-E47CF0AAD1A3}"/>
              </a:ext>
            </a:extLst>
          </p:cNvPr>
          <p:cNvGraphicFramePr>
            <a:graphicFrameLocks noGrp="1"/>
          </p:cNvGraphicFramePr>
          <p:nvPr>
            <p:extLst>
              <p:ext uri="{D42A27DB-BD31-4B8C-83A1-F6EECF244321}">
                <p14:modId xmlns:p14="http://schemas.microsoft.com/office/powerpoint/2010/main" val="808198552"/>
              </p:ext>
            </p:extLst>
          </p:nvPr>
        </p:nvGraphicFramePr>
        <p:xfrm>
          <a:off x="566932" y="3052474"/>
          <a:ext cx="6467476" cy="1798320"/>
        </p:xfrm>
        <a:graphic>
          <a:graphicData uri="http://schemas.openxmlformats.org/drawingml/2006/table">
            <a:tbl>
              <a:tblPr/>
              <a:tblGrid>
                <a:gridCol w="3233738">
                  <a:extLst>
                    <a:ext uri="{9D8B030D-6E8A-4147-A177-3AD203B41FA5}">
                      <a16:colId xmlns:a16="http://schemas.microsoft.com/office/drawing/2014/main" val="3101522617"/>
                    </a:ext>
                  </a:extLst>
                </a:gridCol>
                <a:gridCol w="3233738">
                  <a:extLst>
                    <a:ext uri="{9D8B030D-6E8A-4147-A177-3AD203B41FA5}">
                      <a16:colId xmlns:a16="http://schemas.microsoft.com/office/drawing/2014/main" val="3086836826"/>
                    </a:ext>
                  </a:extLst>
                </a:gridCol>
              </a:tblGrid>
              <a:tr h="0">
                <a:tc>
                  <a:txBody>
                    <a:bodyPr/>
                    <a:lstStyle/>
                    <a:p>
                      <a:pPr algn="l" fontAlgn="t"/>
                      <a:r>
                        <a:rPr lang="en-US" dirty="0">
                          <a:solidFill>
                            <a:srgbClr val="000000"/>
                          </a:solidFill>
                          <a:effectLst/>
                          <a:latin typeface="times new roman" panose="02020603050405020304" pitchFamily="18" charset="0"/>
                        </a:rPr>
                        <a:t>div tag</a:t>
                      </a:r>
                    </a:p>
                  </a:txBody>
                  <a:tcPr marT="91440" marB="91440">
                    <a:lnL w="7620" cap="flat" cmpd="sng" algn="ctr">
                      <a:solidFill>
                        <a:srgbClr val="F00164"/>
                      </a:solidFill>
                      <a:prstDash val="solid"/>
                      <a:round/>
                      <a:headEnd type="none" w="med" len="med"/>
                      <a:tailEnd type="none" w="med" len="med"/>
                    </a:lnL>
                    <a:lnR w="7620" cap="flat" cmpd="sng" algn="ctr">
                      <a:solidFill>
                        <a:srgbClr val="F00164"/>
                      </a:solidFill>
                      <a:prstDash val="solid"/>
                      <a:round/>
                      <a:headEnd type="none" w="med" len="med"/>
                      <a:tailEnd type="none" w="med" len="med"/>
                    </a:lnR>
                    <a:lnT w="7620" cap="flat" cmpd="sng" algn="ctr">
                      <a:solidFill>
                        <a:srgbClr val="F00164"/>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span tag</a:t>
                      </a:r>
                    </a:p>
                  </a:txBody>
                  <a:tcPr marT="91440" marB="91440">
                    <a:lnL w="7620" cap="flat" cmpd="sng" algn="ctr">
                      <a:solidFill>
                        <a:srgbClr val="F00164"/>
                      </a:solidFill>
                      <a:prstDash val="solid"/>
                      <a:round/>
                      <a:headEnd type="none" w="med" len="med"/>
                      <a:tailEnd type="none" w="med" len="med"/>
                    </a:lnL>
                    <a:lnR w="7620" cap="flat" cmpd="sng" algn="ctr">
                      <a:solidFill>
                        <a:srgbClr val="F00164"/>
                      </a:solidFill>
                      <a:prstDash val="solid"/>
                      <a:round/>
                      <a:headEnd type="none" w="med" len="med"/>
                      <a:tailEnd type="none" w="med" len="med"/>
                    </a:lnR>
                    <a:lnT w="7620" cap="flat" cmpd="sng" algn="ctr">
                      <a:solidFill>
                        <a:srgbClr val="F00164"/>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582982209"/>
                  </a:ext>
                </a:extLst>
              </a:tr>
              <a:tr h="0">
                <a:tc>
                  <a:txBody>
                    <a:bodyPr/>
                    <a:lstStyle/>
                    <a:p>
                      <a:pPr algn="just" fontAlgn="t"/>
                      <a:r>
                        <a:rPr lang="en-GB">
                          <a:solidFill>
                            <a:srgbClr val="333333"/>
                          </a:solidFill>
                          <a:effectLst/>
                          <a:latin typeface="inter-regular"/>
                        </a:rPr>
                        <a:t>HTML div is a </a:t>
                      </a:r>
                      <a:r>
                        <a:rPr lang="en-GB" b="1">
                          <a:solidFill>
                            <a:srgbClr val="333333"/>
                          </a:solidFill>
                          <a:effectLst/>
                          <a:latin typeface="inter-bold"/>
                        </a:rPr>
                        <a:t>block</a:t>
                      </a:r>
                      <a:r>
                        <a:rPr lang="en-GB">
                          <a:solidFill>
                            <a:srgbClr val="333333"/>
                          </a:solidFill>
                          <a:effectLst/>
                          <a:latin typeface="inter-regular"/>
                        </a:rPr>
                        <a:t> element.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a:solidFill>
                            <a:srgbClr val="333333"/>
                          </a:solidFill>
                          <a:effectLst/>
                          <a:latin typeface="inter-regular"/>
                        </a:rPr>
                        <a:t>HTML span is an </a:t>
                      </a:r>
                      <a:r>
                        <a:rPr lang="en-GB" b="1">
                          <a:solidFill>
                            <a:srgbClr val="333333"/>
                          </a:solidFill>
                          <a:effectLst/>
                          <a:latin typeface="inter-bold"/>
                        </a:rPr>
                        <a:t>inline</a:t>
                      </a:r>
                      <a:r>
                        <a:rPr lang="en-GB">
                          <a:solidFill>
                            <a:srgbClr val="333333"/>
                          </a:solidFill>
                          <a:effectLst/>
                          <a:latin typeface="inter-regular"/>
                        </a:rPr>
                        <a:t> element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99165832"/>
                  </a:ext>
                </a:extLst>
              </a:tr>
              <a:tr h="0">
                <a:tc>
                  <a:txBody>
                    <a:bodyPr/>
                    <a:lstStyle/>
                    <a:p>
                      <a:pPr algn="just" fontAlgn="t"/>
                      <a:r>
                        <a:rPr lang="en-GB">
                          <a:solidFill>
                            <a:srgbClr val="333333"/>
                          </a:solidFill>
                          <a:effectLst/>
                          <a:latin typeface="inter-regular"/>
                        </a:rPr>
                        <a:t>HTML div element is used to </a:t>
                      </a:r>
                      <a:r>
                        <a:rPr lang="en-GB" b="1">
                          <a:solidFill>
                            <a:srgbClr val="333333"/>
                          </a:solidFill>
                          <a:effectLst/>
                          <a:latin typeface="inter-bold"/>
                        </a:rPr>
                        <a:t>wrap large sections of elements</a:t>
                      </a:r>
                      <a:r>
                        <a:rPr lang="en-GB">
                          <a:solidFill>
                            <a:srgbClr val="333333"/>
                          </a:solidFill>
                          <a:effectLst/>
                          <a:latin typeface="inter-regular"/>
                        </a:rPr>
                        <a: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dirty="0">
                          <a:solidFill>
                            <a:srgbClr val="333333"/>
                          </a:solidFill>
                          <a:effectLst/>
                          <a:latin typeface="inter-regular"/>
                        </a:rPr>
                        <a:t>HTML span element is used to </a:t>
                      </a:r>
                      <a:r>
                        <a:rPr lang="en-GB" b="1" dirty="0">
                          <a:solidFill>
                            <a:srgbClr val="333333"/>
                          </a:solidFill>
                          <a:effectLst/>
                          <a:latin typeface="inter-bold"/>
                        </a:rPr>
                        <a:t>wrap small portion of texts, image</a:t>
                      </a:r>
                      <a:r>
                        <a:rPr lang="en-GB" dirty="0">
                          <a:solidFill>
                            <a:srgbClr val="333333"/>
                          </a:solidFill>
                          <a:effectLst/>
                          <a:latin typeface="inter-regular"/>
                        </a:rPr>
                        <a:t> etc.</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4984532"/>
                  </a:ext>
                </a:extLst>
              </a:tr>
            </a:tbl>
          </a:graphicData>
        </a:graphic>
      </p:graphicFrame>
      <p:sp>
        <p:nvSpPr>
          <p:cNvPr id="4" name="Rectangle 1">
            <a:extLst>
              <a:ext uri="{FF2B5EF4-FFF2-40B4-BE49-F238E27FC236}">
                <a16:creationId xmlns:a16="http://schemas.microsoft.com/office/drawing/2014/main" id="{B30B4D4B-863E-EA37-4871-214FCF64CB88}"/>
              </a:ext>
            </a:extLst>
          </p:cNvPr>
          <p:cNvSpPr>
            <a:spLocks noGrp="1" noChangeArrowheads="1"/>
          </p:cNvSpPr>
          <p:nvPr>
            <p:ph type="title"/>
          </p:nvPr>
        </p:nvSpPr>
        <p:spPr bwMode="auto">
          <a:xfrm>
            <a:off x="492191" y="2470188"/>
            <a:ext cx="5916103"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Difference between HTML div tag and span tag</a:t>
            </a:r>
          </a:p>
        </p:txBody>
      </p:sp>
      <p:sp>
        <p:nvSpPr>
          <p:cNvPr id="6" name="TextBox 5">
            <a:extLst>
              <a:ext uri="{FF2B5EF4-FFF2-40B4-BE49-F238E27FC236}">
                <a16:creationId xmlns:a16="http://schemas.microsoft.com/office/drawing/2014/main" id="{35E255A4-5134-7A36-F2B5-A69C47293953}"/>
              </a:ext>
            </a:extLst>
          </p:cNvPr>
          <p:cNvSpPr txBox="1"/>
          <p:nvPr/>
        </p:nvSpPr>
        <p:spPr>
          <a:xfrm>
            <a:off x="492191" y="342513"/>
            <a:ext cx="11497646" cy="2031325"/>
          </a:xfrm>
          <a:prstGeom prst="rect">
            <a:avLst/>
          </a:prstGeom>
          <a:noFill/>
        </p:spPr>
        <p:txBody>
          <a:bodyPr wrap="square">
            <a:spAutoFit/>
          </a:bodyPr>
          <a:lstStyle/>
          <a:p>
            <a:pPr algn="l" fontAlgn="base"/>
            <a:r>
              <a:rPr lang="en-US" b="1" i="0" u="sng" dirty="0" err="1">
                <a:effectLst/>
                <a:latin typeface="Times New Roman" panose="02020603050405020304" pitchFamily="18" charset="0"/>
                <a:cs typeface="Times New Roman" panose="02020603050405020304" pitchFamily="18" charset="0"/>
              </a:rPr>
              <a:t>Div</a:t>
            </a:r>
            <a:r>
              <a:rPr lang="en-US" b="1" i="0" u="sng" dirty="0">
                <a:effectLst/>
                <a:latin typeface="Times New Roman" panose="02020603050405020304" pitchFamily="18" charset="0"/>
                <a:cs typeface="Times New Roman" panose="02020603050405020304" pitchFamily="18" charset="0"/>
              </a:rPr>
              <a:t> Tag: </a:t>
            </a:r>
            <a:r>
              <a:rPr lang="en-GB" b="1" i="0" u="sng" dirty="0">
                <a:effectLst/>
                <a:latin typeface="urw-din"/>
              </a:rPr>
              <a:t> </a:t>
            </a:r>
            <a:r>
              <a:rPr lang="en-GB" b="0" i="0" dirty="0" err="1">
                <a:effectLst/>
                <a:latin typeface="urw-din"/>
              </a:rPr>
              <a:t>Div</a:t>
            </a:r>
            <a:r>
              <a:rPr lang="en-GB" b="0" i="0" dirty="0">
                <a:effectLst/>
                <a:latin typeface="urw-din"/>
              </a:rPr>
              <a:t> tag has both open(&lt;div&gt;) and closing (&lt;/div&gt;) tag and it is mandatory to close the tag. The </a:t>
            </a:r>
            <a:r>
              <a:rPr lang="en-GB" b="0" i="0" dirty="0" err="1">
                <a:effectLst/>
                <a:latin typeface="urw-din"/>
              </a:rPr>
              <a:t>Div</a:t>
            </a:r>
            <a:r>
              <a:rPr lang="en-GB" b="0" i="0" dirty="0">
                <a:effectLst/>
                <a:latin typeface="urw-din"/>
              </a:rPr>
              <a:t> is the most usable tag in web development because it helps us to separate out data in the web page and we can create a particular section for particular data or function in the web pages.</a:t>
            </a:r>
          </a:p>
          <a:p>
            <a:pPr algn="l" fontAlgn="base"/>
            <a:endParaRPr lang="en-GB" dirty="0">
              <a:latin typeface="urw-din"/>
              <a:cs typeface="Times New Roman" panose="02020603050405020304" pitchFamily="18" charset="0"/>
            </a:endParaRPr>
          </a:p>
          <a:p>
            <a:pPr algn="l" fontAlgn="base"/>
            <a:r>
              <a:rPr lang="en-GB" b="1" i="0" u="sng" dirty="0">
                <a:effectLst/>
                <a:latin typeface="urw-din"/>
              </a:rPr>
              <a:t>The span tag </a:t>
            </a:r>
            <a:r>
              <a:rPr lang="en-GB" b="0" i="0" dirty="0">
                <a:effectLst/>
                <a:latin typeface="urw-din"/>
              </a:rPr>
              <a:t>is a paired tag means it has both open(&lt;) and closing (&gt;) tags, and it is mandatory to close the tag. The span tag is used for the grouping of inline elements &amp; this tag does not make any visual change by itself. span is very similar to the </a:t>
            </a:r>
            <a:r>
              <a:rPr lang="en-GB" b="0" i="0" u="sng" dirty="0">
                <a:effectLst/>
                <a:latin typeface="urw-din"/>
                <a:hlinkClick r:id="rId2">
                  <a:extLst>
                    <a:ext uri="{A12FA001-AC4F-418D-AE19-62706E023703}">
                      <ahyp:hlinkClr xmlns:ahyp="http://schemas.microsoft.com/office/drawing/2018/hyperlinkcolor" val="tx"/>
                    </a:ext>
                  </a:extLst>
                </a:hlinkClick>
              </a:rPr>
              <a:t>div tag</a:t>
            </a:r>
            <a:r>
              <a:rPr lang="en-GB" b="0" i="0" dirty="0">
                <a:effectLst/>
                <a:latin typeface="urw-din"/>
              </a:rPr>
              <a:t>, but div is a</a:t>
            </a:r>
            <a:r>
              <a:rPr lang="en-GB" b="1" i="0" dirty="0">
                <a:effectLst/>
                <a:latin typeface="urw-din"/>
              </a:rPr>
              <a:t> block-level</a:t>
            </a:r>
            <a:r>
              <a:rPr lang="en-GB" b="0" i="0" dirty="0">
                <a:effectLst/>
                <a:latin typeface="urw-din"/>
              </a:rPr>
              <a:t> tag and span is an</a:t>
            </a:r>
            <a:r>
              <a:rPr lang="en-GB" b="1" i="0" dirty="0">
                <a:effectLst/>
                <a:latin typeface="urw-din"/>
              </a:rPr>
              <a:t> inline tag</a:t>
            </a:r>
            <a:r>
              <a:rPr lang="en-GB" b="0" i="0" dirty="0">
                <a:effectLst/>
                <a:latin typeface="urw-din"/>
              </a:rPr>
              <a:t>.</a:t>
            </a:r>
            <a:endParaRPr lang="en-US" b="1" i="0" dirty="0">
              <a:effectLst/>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DA8DCA6F-7D70-00A8-4966-3DD2765A4BC5}"/>
              </a:ext>
            </a:extLst>
          </p:cNvPr>
          <p:cNvSpPr>
            <a:spLocks noGrp="1"/>
          </p:cNvSpPr>
          <p:nvPr>
            <p:ph type="dt" sz="half" idx="10"/>
          </p:nvPr>
        </p:nvSpPr>
        <p:spPr/>
        <p:txBody>
          <a:bodyPr/>
          <a:lstStyle/>
          <a:p>
            <a:fld id="{0A39B778-85AA-473C-81AC-5B2F6C90811A}" type="datetime1">
              <a:rPr lang="en-IN" smtClean="0"/>
              <a:t>03-06-2024</a:t>
            </a:fld>
            <a:endParaRPr lang="en-US"/>
          </a:p>
        </p:txBody>
      </p:sp>
      <p:sp>
        <p:nvSpPr>
          <p:cNvPr id="5" name="Slide Number Placeholder 4">
            <a:extLst>
              <a:ext uri="{FF2B5EF4-FFF2-40B4-BE49-F238E27FC236}">
                <a16:creationId xmlns:a16="http://schemas.microsoft.com/office/drawing/2014/main" id="{2543828A-7F11-E807-7782-75FB840A4434}"/>
              </a:ext>
            </a:extLst>
          </p:cNvPr>
          <p:cNvSpPr>
            <a:spLocks noGrp="1"/>
          </p:cNvSpPr>
          <p:nvPr>
            <p:ph type="sldNum" sz="quarter" idx="12"/>
          </p:nvPr>
        </p:nvSpPr>
        <p:spPr/>
        <p:txBody>
          <a:bodyPr/>
          <a:lstStyle/>
          <a:p>
            <a:fld id="{4B2FBF1F-16F0-48B6-B7EB-82B078987EFE}" type="slidenum">
              <a:rPr lang="en-US" smtClean="0"/>
              <a:t>20</a:t>
            </a:fld>
            <a:endParaRPr lang="en-US"/>
          </a:p>
        </p:txBody>
      </p:sp>
      <p:sp>
        <p:nvSpPr>
          <p:cNvPr id="7" name="Footer Placeholder 6">
            <a:extLst>
              <a:ext uri="{FF2B5EF4-FFF2-40B4-BE49-F238E27FC236}">
                <a16:creationId xmlns:a16="http://schemas.microsoft.com/office/drawing/2014/main" id="{48481141-4160-3334-44A9-DFF3E0179A44}"/>
              </a:ext>
            </a:extLst>
          </p:cNvPr>
          <p:cNvSpPr>
            <a:spLocks noGrp="1"/>
          </p:cNvSpPr>
          <p:nvPr>
            <p:ph type="ftr" sz="quarter" idx="11"/>
          </p:nvPr>
        </p:nvSpPr>
        <p:spPr/>
        <p:txBody>
          <a:bodyPr/>
          <a:lstStyle/>
          <a:p>
            <a:r>
              <a:rPr lang="en-US"/>
              <a:t>18AIC302J,CINTEL, SRMIST</a:t>
            </a:r>
          </a:p>
        </p:txBody>
      </p:sp>
    </p:spTree>
    <p:extLst>
      <p:ext uri="{BB962C8B-B14F-4D97-AF65-F5344CB8AC3E}">
        <p14:creationId xmlns:p14="http://schemas.microsoft.com/office/powerpoint/2010/main" val="1753596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221F0-1B4B-69D4-BA44-FE5D65A8493B}"/>
              </a:ext>
            </a:extLst>
          </p:cNvPr>
          <p:cNvSpPr>
            <a:spLocks noGrp="1"/>
          </p:cNvSpPr>
          <p:nvPr>
            <p:ph type="title"/>
          </p:nvPr>
        </p:nvSpPr>
        <p:spPr>
          <a:xfrm>
            <a:off x="2273558" y="133704"/>
            <a:ext cx="7458270" cy="463454"/>
          </a:xfrm>
        </p:spPr>
        <p:txBody>
          <a:bodyPr>
            <a:normAutofit fontScale="90000"/>
          </a:bodyPr>
          <a:lstStyle/>
          <a:p>
            <a:pPr algn="ctr"/>
            <a:r>
              <a:rPr lang="en-US" b="1" i="0" u="sng" dirty="0">
                <a:solidFill>
                  <a:srgbClr val="212529"/>
                </a:solidFill>
                <a:effectLst/>
                <a:latin typeface="-apple-system"/>
              </a:rPr>
              <a:t>Lists Tag:</a:t>
            </a:r>
            <a:endParaRPr lang="en-US" b="1" u="sng" dirty="0"/>
          </a:p>
        </p:txBody>
      </p:sp>
      <p:sp>
        <p:nvSpPr>
          <p:cNvPr id="4" name="TextBox 3">
            <a:extLst>
              <a:ext uri="{FF2B5EF4-FFF2-40B4-BE49-F238E27FC236}">
                <a16:creationId xmlns:a16="http://schemas.microsoft.com/office/drawing/2014/main" id="{DDF957A2-6AD6-725C-A64A-65694DB79976}"/>
              </a:ext>
            </a:extLst>
          </p:cNvPr>
          <p:cNvSpPr txBox="1"/>
          <p:nvPr/>
        </p:nvSpPr>
        <p:spPr>
          <a:xfrm>
            <a:off x="351842" y="662475"/>
            <a:ext cx="11320364" cy="6324808"/>
          </a:xfrm>
          <a:prstGeom prst="rect">
            <a:avLst/>
          </a:prstGeom>
          <a:noFill/>
        </p:spPr>
        <p:txBody>
          <a:bodyPr wrap="square">
            <a:spAutoFit/>
          </a:bodyPr>
          <a:lstStyle/>
          <a:p>
            <a:pPr algn="just"/>
            <a:r>
              <a:rPr lang="en-GB" sz="1500" b="0" i="0" dirty="0">
                <a:solidFill>
                  <a:srgbClr val="212529"/>
                </a:solidFill>
                <a:effectLst/>
                <a:latin typeface="Times New Roman" panose="02020603050405020304" pitchFamily="18" charset="0"/>
                <a:cs typeface="Times New Roman" panose="02020603050405020304" pitchFamily="18" charset="0"/>
              </a:rPr>
              <a:t>HTML Lists are used to specify lists of information. All lists may contain one or more list elements. There are three different types of HTML lists:</a:t>
            </a:r>
          </a:p>
          <a:p>
            <a:pPr marL="285750" indent="-285750" algn="just">
              <a:buFont typeface="Arial" panose="020B0604020202020204" pitchFamily="34" charset="0"/>
              <a:buChar char="•"/>
            </a:pPr>
            <a:r>
              <a:rPr lang="en-GB" sz="1500" b="0" i="0" dirty="0">
                <a:solidFill>
                  <a:srgbClr val="212529"/>
                </a:solidFill>
                <a:effectLst/>
                <a:latin typeface="Times New Roman" panose="02020603050405020304" pitchFamily="18" charset="0"/>
                <a:cs typeface="Times New Roman" panose="02020603050405020304" pitchFamily="18" charset="0"/>
              </a:rPr>
              <a:t>Ordered List or Numbered List (</a:t>
            </a:r>
            <a:r>
              <a:rPr lang="en-GB" sz="1500" b="0" i="0" dirty="0" err="1">
                <a:solidFill>
                  <a:srgbClr val="212529"/>
                </a:solidFill>
                <a:effectLst/>
                <a:latin typeface="Times New Roman" panose="02020603050405020304" pitchFamily="18" charset="0"/>
                <a:cs typeface="Times New Roman" panose="02020603050405020304" pitchFamily="18" charset="0"/>
              </a:rPr>
              <a:t>ol</a:t>
            </a:r>
            <a:r>
              <a:rPr lang="en-GB" sz="1500" b="0" i="0" dirty="0">
                <a:solidFill>
                  <a:srgbClr val="212529"/>
                </a:solidFill>
                <a:effectLst/>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GB" sz="1500" b="0" i="0" dirty="0">
                <a:solidFill>
                  <a:srgbClr val="212529"/>
                </a:solidFill>
                <a:effectLst/>
                <a:latin typeface="Times New Roman" panose="02020603050405020304" pitchFamily="18" charset="0"/>
                <a:cs typeface="Times New Roman" panose="02020603050405020304" pitchFamily="18" charset="0"/>
              </a:rPr>
              <a:t>Unordered List or Bulleted List (</a:t>
            </a:r>
            <a:r>
              <a:rPr lang="en-GB" sz="1500" b="0" i="0" dirty="0" err="1">
                <a:solidFill>
                  <a:srgbClr val="212529"/>
                </a:solidFill>
                <a:effectLst/>
                <a:latin typeface="Times New Roman" panose="02020603050405020304" pitchFamily="18" charset="0"/>
                <a:cs typeface="Times New Roman" panose="02020603050405020304" pitchFamily="18" charset="0"/>
              </a:rPr>
              <a:t>ul</a:t>
            </a:r>
            <a:r>
              <a:rPr lang="en-GB" sz="1500" b="0" i="0" dirty="0">
                <a:solidFill>
                  <a:srgbClr val="212529"/>
                </a:solidFill>
                <a:effectLst/>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GB" sz="1500" b="0" i="0" dirty="0">
                <a:solidFill>
                  <a:srgbClr val="212529"/>
                </a:solidFill>
                <a:effectLst/>
                <a:latin typeface="Times New Roman" panose="02020603050405020304" pitchFamily="18" charset="0"/>
                <a:cs typeface="Times New Roman" panose="02020603050405020304" pitchFamily="18" charset="0"/>
              </a:rPr>
              <a:t>Description List or Definition List (dl)</a:t>
            </a:r>
          </a:p>
          <a:p>
            <a:pPr algn="just"/>
            <a:endParaRPr lang="en-US" sz="1500" b="0" i="0" dirty="0">
              <a:solidFill>
                <a:srgbClr val="212529"/>
              </a:solidFill>
              <a:effectLst/>
              <a:latin typeface="Times New Roman" panose="02020603050405020304" pitchFamily="18" charset="0"/>
              <a:cs typeface="Times New Roman" panose="02020603050405020304" pitchFamily="18" charset="0"/>
            </a:endParaRPr>
          </a:p>
          <a:p>
            <a:pPr algn="just"/>
            <a:r>
              <a:rPr lang="en-GB" sz="1500" b="1" i="0" dirty="0">
                <a:solidFill>
                  <a:srgbClr val="610B38"/>
                </a:solidFill>
                <a:effectLst/>
                <a:latin typeface="Times New Roman" panose="02020603050405020304" pitchFamily="18" charset="0"/>
                <a:cs typeface="Times New Roman" panose="02020603050405020304" pitchFamily="18" charset="0"/>
              </a:rPr>
              <a:t>HTML Ordered List or Numbered List</a:t>
            </a:r>
          </a:p>
          <a:p>
            <a:pPr algn="just"/>
            <a:r>
              <a:rPr lang="en-GB" sz="1500" b="0" i="0" dirty="0">
                <a:solidFill>
                  <a:srgbClr val="333333"/>
                </a:solidFill>
                <a:effectLst/>
                <a:latin typeface="Times New Roman" panose="02020603050405020304" pitchFamily="18" charset="0"/>
                <a:cs typeface="Times New Roman" panose="02020603050405020304" pitchFamily="18" charset="0"/>
              </a:rPr>
              <a:t>In the ordered HTML lists, all the list items are marked with numbers by default. It is known as numbered list also. The ordered list starts with &lt;</a:t>
            </a:r>
            <a:r>
              <a:rPr lang="en-GB" sz="1500" b="0" i="0" dirty="0" err="1">
                <a:solidFill>
                  <a:srgbClr val="333333"/>
                </a:solidFill>
                <a:effectLst/>
                <a:latin typeface="Times New Roman" panose="02020603050405020304" pitchFamily="18" charset="0"/>
                <a:cs typeface="Times New Roman" panose="02020603050405020304" pitchFamily="18" charset="0"/>
              </a:rPr>
              <a:t>ol</a:t>
            </a:r>
            <a:r>
              <a:rPr lang="en-GB" sz="1500" b="0" i="0" dirty="0">
                <a:solidFill>
                  <a:srgbClr val="333333"/>
                </a:solidFill>
                <a:effectLst/>
                <a:latin typeface="Times New Roman" panose="02020603050405020304" pitchFamily="18" charset="0"/>
                <a:cs typeface="Times New Roman" panose="02020603050405020304" pitchFamily="18" charset="0"/>
              </a:rPr>
              <a:t>&gt; tag and the list items start with &lt;li&gt; tag.</a:t>
            </a:r>
          </a:p>
          <a:p>
            <a:pPr algn="just"/>
            <a:endParaRPr lang="en-GB" sz="1500" b="0" i="0" dirty="0">
              <a:solidFill>
                <a:srgbClr val="333333"/>
              </a:solidFill>
              <a:effectLst/>
              <a:latin typeface="Times New Roman" panose="02020603050405020304" pitchFamily="18" charset="0"/>
              <a:cs typeface="Times New Roman" panose="02020603050405020304" pitchFamily="18" charset="0"/>
            </a:endParaRPr>
          </a:p>
          <a:p>
            <a:pPr algn="just"/>
            <a:r>
              <a:rPr lang="en-GB" sz="1500" b="1" dirty="0">
                <a:solidFill>
                  <a:srgbClr val="610B38"/>
                </a:solidFill>
                <a:latin typeface="Times New Roman" panose="02020603050405020304" pitchFamily="18" charset="0"/>
                <a:cs typeface="Times New Roman" panose="02020603050405020304" pitchFamily="18" charset="0"/>
              </a:rPr>
              <a:t>The type Attribute</a:t>
            </a:r>
          </a:p>
          <a:p>
            <a:pPr algn="just"/>
            <a:r>
              <a:rPr lang="en-GB" sz="1500" b="0" i="0" dirty="0">
                <a:solidFill>
                  <a:srgbClr val="333333"/>
                </a:solidFill>
                <a:effectLst/>
                <a:latin typeface="Times New Roman" panose="02020603050405020304" pitchFamily="18" charset="0"/>
                <a:cs typeface="Times New Roman" panose="02020603050405020304" pitchFamily="18" charset="0"/>
              </a:rPr>
              <a:t>You can use type attribute for &lt;</a:t>
            </a:r>
            <a:r>
              <a:rPr lang="en-GB" sz="1500" b="0" i="0" dirty="0" err="1">
                <a:solidFill>
                  <a:srgbClr val="333333"/>
                </a:solidFill>
                <a:effectLst/>
                <a:latin typeface="Times New Roman" panose="02020603050405020304" pitchFamily="18" charset="0"/>
                <a:cs typeface="Times New Roman" panose="02020603050405020304" pitchFamily="18" charset="0"/>
              </a:rPr>
              <a:t>ol</a:t>
            </a:r>
            <a:r>
              <a:rPr lang="en-GB" sz="1500" b="0" i="0" dirty="0">
                <a:solidFill>
                  <a:srgbClr val="333333"/>
                </a:solidFill>
                <a:effectLst/>
                <a:latin typeface="Times New Roman" panose="02020603050405020304" pitchFamily="18" charset="0"/>
                <a:cs typeface="Times New Roman" panose="02020603050405020304" pitchFamily="18" charset="0"/>
              </a:rPr>
              <a:t>&gt; tag to specify the type of numbering you like. By default, it is a number. Following are the possible options −</a:t>
            </a:r>
          </a:p>
          <a:p>
            <a:pPr algn="just"/>
            <a:endParaRPr lang="en-GB" sz="1500" b="0" i="0" dirty="0">
              <a:solidFill>
                <a:srgbClr val="333333"/>
              </a:solidFill>
              <a:effectLst/>
              <a:latin typeface="Times New Roman" panose="02020603050405020304" pitchFamily="18" charset="0"/>
              <a:cs typeface="Times New Roman" panose="02020603050405020304" pitchFamily="18" charset="0"/>
            </a:endParaRPr>
          </a:p>
          <a:p>
            <a:pPr algn="just"/>
            <a:r>
              <a:rPr lang="en-GB" sz="1500" b="0" i="0" dirty="0">
                <a:solidFill>
                  <a:srgbClr val="333333"/>
                </a:solidFill>
                <a:effectLst/>
                <a:latin typeface="Times New Roman" panose="02020603050405020304" pitchFamily="18" charset="0"/>
                <a:cs typeface="Times New Roman" panose="02020603050405020304" pitchFamily="18" charset="0"/>
              </a:rPr>
              <a:t>&lt;</a:t>
            </a:r>
            <a:r>
              <a:rPr lang="en-GB" sz="1500" b="0" i="0" dirty="0" err="1">
                <a:solidFill>
                  <a:srgbClr val="333333"/>
                </a:solidFill>
                <a:effectLst/>
                <a:latin typeface="Times New Roman" panose="02020603050405020304" pitchFamily="18" charset="0"/>
                <a:cs typeface="Times New Roman" panose="02020603050405020304" pitchFamily="18" charset="0"/>
              </a:rPr>
              <a:t>ol</a:t>
            </a:r>
            <a:r>
              <a:rPr lang="en-GB" sz="1500" b="0" i="0" dirty="0">
                <a:solidFill>
                  <a:srgbClr val="333333"/>
                </a:solidFill>
                <a:effectLst/>
                <a:latin typeface="Times New Roman" panose="02020603050405020304" pitchFamily="18" charset="0"/>
                <a:cs typeface="Times New Roman" panose="02020603050405020304" pitchFamily="18" charset="0"/>
              </a:rPr>
              <a:t> type = "1"&gt; - Default-Case Numerals.</a:t>
            </a:r>
          </a:p>
          <a:p>
            <a:pPr algn="just"/>
            <a:r>
              <a:rPr lang="en-GB" sz="1500" b="0" i="0" dirty="0">
                <a:solidFill>
                  <a:srgbClr val="333333"/>
                </a:solidFill>
                <a:effectLst/>
                <a:latin typeface="Times New Roman" panose="02020603050405020304" pitchFamily="18" charset="0"/>
                <a:cs typeface="Times New Roman" panose="02020603050405020304" pitchFamily="18" charset="0"/>
              </a:rPr>
              <a:t>&lt;</a:t>
            </a:r>
            <a:r>
              <a:rPr lang="en-GB" sz="1500" b="0" i="0" dirty="0" err="1">
                <a:solidFill>
                  <a:srgbClr val="333333"/>
                </a:solidFill>
                <a:effectLst/>
                <a:latin typeface="Times New Roman" panose="02020603050405020304" pitchFamily="18" charset="0"/>
                <a:cs typeface="Times New Roman" panose="02020603050405020304" pitchFamily="18" charset="0"/>
              </a:rPr>
              <a:t>ol</a:t>
            </a:r>
            <a:r>
              <a:rPr lang="en-GB" sz="1500" b="0" i="0" dirty="0">
                <a:solidFill>
                  <a:srgbClr val="333333"/>
                </a:solidFill>
                <a:effectLst/>
                <a:latin typeface="Times New Roman" panose="02020603050405020304" pitchFamily="18" charset="0"/>
                <a:cs typeface="Times New Roman" panose="02020603050405020304" pitchFamily="18" charset="0"/>
              </a:rPr>
              <a:t> type = "I"&gt; - Upper-Case Numerals.</a:t>
            </a:r>
          </a:p>
          <a:p>
            <a:pPr algn="just"/>
            <a:r>
              <a:rPr lang="en-GB" sz="1500" b="0" i="0" dirty="0">
                <a:solidFill>
                  <a:srgbClr val="333333"/>
                </a:solidFill>
                <a:effectLst/>
                <a:latin typeface="Times New Roman" panose="02020603050405020304" pitchFamily="18" charset="0"/>
                <a:cs typeface="Times New Roman" panose="02020603050405020304" pitchFamily="18" charset="0"/>
              </a:rPr>
              <a:t>&lt;</a:t>
            </a:r>
            <a:r>
              <a:rPr lang="en-GB" sz="1500" b="0" i="0" dirty="0" err="1">
                <a:solidFill>
                  <a:srgbClr val="333333"/>
                </a:solidFill>
                <a:effectLst/>
                <a:latin typeface="Times New Roman" panose="02020603050405020304" pitchFamily="18" charset="0"/>
                <a:cs typeface="Times New Roman" panose="02020603050405020304" pitchFamily="18" charset="0"/>
              </a:rPr>
              <a:t>ol</a:t>
            </a:r>
            <a:r>
              <a:rPr lang="en-GB" sz="1500" b="0" i="0" dirty="0">
                <a:solidFill>
                  <a:srgbClr val="333333"/>
                </a:solidFill>
                <a:effectLst/>
                <a:latin typeface="Times New Roman" panose="02020603050405020304" pitchFamily="18" charset="0"/>
                <a:cs typeface="Times New Roman" panose="02020603050405020304" pitchFamily="18" charset="0"/>
              </a:rPr>
              <a:t> type = "</a:t>
            </a:r>
            <a:r>
              <a:rPr lang="en-GB" sz="1500" b="0" i="0" dirty="0" err="1">
                <a:solidFill>
                  <a:srgbClr val="333333"/>
                </a:solidFill>
                <a:effectLst/>
                <a:latin typeface="Times New Roman" panose="02020603050405020304" pitchFamily="18" charset="0"/>
                <a:cs typeface="Times New Roman" panose="02020603050405020304" pitchFamily="18" charset="0"/>
              </a:rPr>
              <a:t>i</a:t>
            </a:r>
            <a:r>
              <a:rPr lang="en-GB" sz="1500" b="0" i="0" dirty="0">
                <a:solidFill>
                  <a:srgbClr val="333333"/>
                </a:solidFill>
                <a:effectLst/>
                <a:latin typeface="Times New Roman" panose="02020603050405020304" pitchFamily="18" charset="0"/>
                <a:cs typeface="Times New Roman" panose="02020603050405020304" pitchFamily="18" charset="0"/>
              </a:rPr>
              <a:t>"&gt; - Lower-Case Numerals.</a:t>
            </a:r>
          </a:p>
          <a:p>
            <a:pPr algn="just"/>
            <a:r>
              <a:rPr lang="en-GB" sz="1500" b="0" i="0" dirty="0">
                <a:solidFill>
                  <a:srgbClr val="333333"/>
                </a:solidFill>
                <a:effectLst/>
                <a:latin typeface="Times New Roman" panose="02020603050405020304" pitchFamily="18" charset="0"/>
                <a:cs typeface="Times New Roman" panose="02020603050405020304" pitchFamily="18" charset="0"/>
              </a:rPr>
              <a:t>&lt;</a:t>
            </a:r>
            <a:r>
              <a:rPr lang="en-GB" sz="1500" b="0" i="0" dirty="0" err="1">
                <a:solidFill>
                  <a:srgbClr val="333333"/>
                </a:solidFill>
                <a:effectLst/>
                <a:latin typeface="Times New Roman" panose="02020603050405020304" pitchFamily="18" charset="0"/>
                <a:cs typeface="Times New Roman" panose="02020603050405020304" pitchFamily="18" charset="0"/>
              </a:rPr>
              <a:t>ol</a:t>
            </a:r>
            <a:r>
              <a:rPr lang="en-GB" sz="1500" b="0" i="0" dirty="0">
                <a:solidFill>
                  <a:srgbClr val="333333"/>
                </a:solidFill>
                <a:effectLst/>
                <a:latin typeface="Times New Roman" panose="02020603050405020304" pitchFamily="18" charset="0"/>
                <a:cs typeface="Times New Roman" panose="02020603050405020304" pitchFamily="18" charset="0"/>
              </a:rPr>
              <a:t> type = "A"&gt; - Upper-Case Letters.</a:t>
            </a:r>
          </a:p>
          <a:p>
            <a:pPr algn="just"/>
            <a:r>
              <a:rPr lang="en-GB" sz="1500" b="0" i="0" dirty="0">
                <a:solidFill>
                  <a:srgbClr val="333333"/>
                </a:solidFill>
                <a:effectLst/>
                <a:latin typeface="Times New Roman" panose="02020603050405020304" pitchFamily="18" charset="0"/>
                <a:cs typeface="Times New Roman" panose="02020603050405020304" pitchFamily="18" charset="0"/>
              </a:rPr>
              <a:t>&lt;</a:t>
            </a:r>
            <a:r>
              <a:rPr lang="en-GB" sz="1500" b="0" i="0" dirty="0" err="1">
                <a:solidFill>
                  <a:srgbClr val="333333"/>
                </a:solidFill>
                <a:effectLst/>
                <a:latin typeface="Times New Roman" panose="02020603050405020304" pitchFamily="18" charset="0"/>
                <a:cs typeface="Times New Roman" panose="02020603050405020304" pitchFamily="18" charset="0"/>
              </a:rPr>
              <a:t>ol</a:t>
            </a:r>
            <a:r>
              <a:rPr lang="en-GB" sz="1500" b="0" i="0" dirty="0">
                <a:solidFill>
                  <a:srgbClr val="333333"/>
                </a:solidFill>
                <a:effectLst/>
                <a:latin typeface="Times New Roman" panose="02020603050405020304" pitchFamily="18" charset="0"/>
                <a:cs typeface="Times New Roman" panose="02020603050405020304" pitchFamily="18" charset="0"/>
              </a:rPr>
              <a:t> type = "a"&gt; - Lower-Case Letters.</a:t>
            </a:r>
          </a:p>
          <a:p>
            <a:pPr algn="just"/>
            <a:endParaRPr lang="en-GB" sz="1500" dirty="0">
              <a:solidFill>
                <a:srgbClr val="333333"/>
              </a:solidFill>
              <a:latin typeface="Times New Roman" panose="02020603050405020304" pitchFamily="18" charset="0"/>
              <a:cs typeface="Times New Roman" panose="02020603050405020304" pitchFamily="18" charset="0"/>
            </a:endParaRPr>
          </a:p>
          <a:p>
            <a:pPr algn="just"/>
            <a:r>
              <a:rPr lang="en-GB" sz="1500" b="0" i="0" dirty="0">
                <a:solidFill>
                  <a:srgbClr val="333333"/>
                </a:solidFill>
                <a:effectLst/>
                <a:latin typeface="Times New Roman" panose="02020603050405020304" pitchFamily="18" charset="0"/>
                <a:cs typeface="Times New Roman" panose="02020603050405020304" pitchFamily="18" charset="0"/>
              </a:rPr>
              <a:t>The start Attribute</a:t>
            </a:r>
          </a:p>
          <a:p>
            <a:pPr algn="just"/>
            <a:r>
              <a:rPr lang="en-GB" sz="1500" b="0" i="0" dirty="0">
                <a:solidFill>
                  <a:srgbClr val="333333"/>
                </a:solidFill>
                <a:effectLst/>
                <a:latin typeface="Times New Roman" panose="02020603050405020304" pitchFamily="18" charset="0"/>
                <a:cs typeface="Times New Roman" panose="02020603050405020304" pitchFamily="18" charset="0"/>
              </a:rPr>
              <a:t>You can use start attribute for &lt;</a:t>
            </a:r>
            <a:r>
              <a:rPr lang="en-GB" sz="1500" b="0" i="0" dirty="0" err="1">
                <a:solidFill>
                  <a:srgbClr val="333333"/>
                </a:solidFill>
                <a:effectLst/>
                <a:latin typeface="Times New Roman" panose="02020603050405020304" pitchFamily="18" charset="0"/>
                <a:cs typeface="Times New Roman" panose="02020603050405020304" pitchFamily="18" charset="0"/>
              </a:rPr>
              <a:t>ol</a:t>
            </a:r>
            <a:r>
              <a:rPr lang="en-GB" sz="1500" b="0" i="0" dirty="0">
                <a:solidFill>
                  <a:srgbClr val="333333"/>
                </a:solidFill>
                <a:effectLst/>
                <a:latin typeface="Times New Roman" panose="02020603050405020304" pitchFamily="18" charset="0"/>
                <a:cs typeface="Times New Roman" panose="02020603050405020304" pitchFamily="18" charset="0"/>
              </a:rPr>
              <a:t>&gt; tag to specify the starting point of numbering you need. Following are the possible options −</a:t>
            </a:r>
          </a:p>
          <a:p>
            <a:pPr algn="just"/>
            <a:endParaRPr lang="en-GB" sz="1500" b="0" i="0" dirty="0">
              <a:solidFill>
                <a:srgbClr val="333333"/>
              </a:solidFill>
              <a:effectLst/>
              <a:latin typeface="Times New Roman" panose="02020603050405020304" pitchFamily="18" charset="0"/>
              <a:cs typeface="Times New Roman" panose="02020603050405020304" pitchFamily="18" charset="0"/>
            </a:endParaRPr>
          </a:p>
          <a:p>
            <a:pPr algn="just"/>
            <a:r>
              <a:rPr lang="en-GB" sz="1500" b="0" i="0" dirty="0">
                <a:solidFill>
                  <a:srgbClr val="333333"/>
                </a:solidFill>
                <a:effectLst/>
                <a:latin typeface="Times New Roman" panose="02020603050405020304" pitchFamily="18" charset="0"/>
                <a:cs typeface="Times New Roman" panose="02020603050405020304" pitchFamily="18" charset="0"/>
              </a:rPr>
              <a:t>&lt;</a:t>
            </a:r>
            <a:r>
              <a:rPr lang="en-GB" sz="1500" b="0" i="0" dirty="0" err="1">
                <a:solidFill>
                  <a:srgbClr val="333333"/>
                </a:solidFill>
                <a:effectLst/>
                <a:latin typeface="Times New Roman" panose="02020603050405020304" pitchFamily="18" charset="0"/>
                <a:cs typeface="Times New Roman" panose="02020603050405020304" pitchFamily="18" charset="0"/>
              </a:rPr>
              <a:t>ol</a:t>
            </a:r>
            <a:r>
              <a:rPr lang="en-GB" sz="1500" b="0" i="0" dirty="0">
                <a:solidFill>
                  <a:srgbClr val="333333"/>
                </a:solidFill>
                <a:effectLst/>
                <a:latin typeface="Times New Roman" panose="02020603050405020304" pitchFamily="18" charset="0"/>
                <a:cs typeface="Times New Roman" panose="02020603050405020304" pitchFamily="18" charset="0"/>
              </a:rPr>
              <a:t> type = "1" start = "4"&gt;    - Numerals starts with 4.</a:t>
            </a:r>
          </a:p>
          <a:p>
            <a:pPr algn="just"/>
            <a:r>
              <a:rPr lang="en-GB" sz="1500" b="0" i="0" dirty="0">
                <a:solidFill>
                  <a:srgbClr val="333333"/>
                </a:solidFill>
                <a:effectLst/>
                <a:latin typeface="Times New Roman" panose="02020603050405020304" pitchFamily="18" charset="0"/>
                <a:cs typeface="Times New Roman" panose="02020603050405020304" pitchFamily="18" charset="0"/>
              </a:rPr>
              <a:t>&lt;</a:t>
            </a:r>
            <a:r>
              <a:rPr lang="en-GB" sz="1500" b="0" i="0" dirty="0" err="1">
                <a:solidFill>
                  <a:srgbClr val="333333"/>
                </a:solidFill>
                <a:effectLst/>
                <a:latin typeface="Times New Roman" panose="02020603050405020304" pitchFamily="18" charset="0"/>
                <a:cs typeface="Times New Roman" panose="02020603050405020304" pitchFamily="18" charset="0"/>
              </a:rPr>
              <a:t>ol</a:t>
            </a:r>
            <a:r>
              <a:rPr lang="en-GB" sz="1500" b="0" i="0" dirty="0">
                <a:solidFill>
                  <a:srgbClr val="333333"/>
                </a:solidFill>
                <a:effectLst/>
                <a:latin typeface="Times New Roman" panose="02020603050405020304" pitchFamily="18" charset="0"/>
                <a:cs typeface="Times New Roman" panose="02020603050405020304" pitchFamily="18" charset="0"/>
              </a:rPr>
              <a:t> type = "I" start = "4"&gt;    - Numerals starts with IV.</a:t>
            </a:r>
          </a:p>
          <a:p>
            <a:pPr algn="just"/>
            <a:r>
              <a:rPr lang="en-GB" sz="1500" b="0" i="0" dirty="0">
                <a:solidFill>
                  <a:srgbClr val="333333"/>
                </a:solidFill>
                <a:effectLst/>
                <a:latin typeface="Times New Roman" panose="02020603050405020304" pitchFamily="18" charset="0"/>
                <a:cs typeface="Times New Roman" panose="02020603050405020304" pitchFamily="18" charset="0"/>
              </a:rPr>
              <a:t>&lt;</a:t>
            </a:r>
            <a:r>
              <a:rPr lang="en-GB" sz="1500" b="0" i="0" dirty="0" err="1">
                <a:solidFill>
                  <a:srgbClr val="333333"/>
                </a:solidFill>
                <a:effectLst/>
                <a:latin typeface="Times New Roman" panose="02020603050405020304" pitchFamily="18" charset="0"/>
                <a:cs typeface="Times New Roman" panose="02020603050405020304" pitchFamily="18" charset="0"/>
              </a:rPr>
              <a:t>ol</a:t>
            </a:r>
            <a:r>
              <a:rPr lang="en-GB" sz="1500" b="0" i="0" dirty="0">
                <a:solidFill>
                  <a:srgbClr val="333333"/>
                </a:solidFill>
                <a:effectLst/>
                <a:latin typeface="Times New Roman" panose="02020603050405020304" pitchFamily="18" charset="0"/>
                <a:cs typeface="Times New Roman" panose="02020603050405020304" pitchFamily="18" charset="0"/>
              </a:rPr>
              <a:t> type = "</a:t>
            </a:r>
            <a:r>
              <a:rPr lang="en-GB" sz="1500" b="0" i="0" dirty="0" err="1">
                <a:solidFill>
                  <a:srgbClr val="333333"/>
                </a:solidFill>
                <a:effectLst/>
                <a:latin typeface="Times New Roman" panose="02020603050405020304" pitchFamily="18" charset="0"/>
                <a:cs typeface="Times New Roman" panose="02020603050405020304" pitchFamily="18" charset="0"/>
              </a:rPr>
              <a:t>i</a:t>
            </a:r>
            <a:r>
              <a:rPr lang="en-GB" sz="1500" b="0" i="0" dirty="0">
                <a:solidFill>
                  <a:srgbClr val="333333"/>
                </a:solidFill>
                <a:effectLst/>
                <a:latin typeface="Times New Roman" panose="02020603050405020304" pitchFamily="18" charset="0"/>
                <a:cs typeface="Times New Roman" panose="02020603050405020304" pitchFamily="18" charset="0"/>
              </a:rPr>
              <a:t>" start = "4"&gt;    - Numerals starts with iv.</a:t>
            </a:r>
          </a:p>
          <a:p>
            <a:pPr algn="just"/>
            <a:r>
              <a:rPr lang="en-GB" sz="1500" b="0" i="0" dirty="0">
                <a:solidFill>
                  <a:srgbClr val="333333"/>
                </a:solidFill>
                <a:effectLst/>
                <a:latin typeface="Times New Roman" panose="02020603050405020304" pitchFamily="18" charset="0"/>
                <a:cs typeface="Times New Roman" panose="02020603050405020304" pitchFamily="18" charset="0"/>
              </a:rPr>
              <a:t>&lt;</a:t>
            </a:r>
            <a:r>
              <a:rPr lang="en-GB" sz="1500" b="0" i="0" dirty="0" err="1">
                <a:solidFill>
                  <a:srgbClr val="333333"/>
                </a:solidFill>
                <a:effectLst/>
                <a:latin typeface="Times New Roman" panose="02020603050405020304" pitchFamily="18" charset="0"/>
                <a:cs typeface="Times New Roman" panose="02020603050405020304" pitchFamily="18" charset="0"/>
              </a:rPr>
              <a:t>ol</a:t>
            </a:r>
            <a:r>
              <a:rPr lang="en-GB" sz="1500" b="0" i="0" dirty="0">
                <a:solidFill>
                  <a:srgbClr val="333333"/>
                </a:solidFill>
                <a:effectLst/>
                <a:latin typeface="Times New Roman" panose="02020603050405020304" pitchFamily="18" charset="0"/>
                <a:cs typeface="Times New Roman" panose="02020603050405020304" pitchFamily="18" charset="0"/>
              </a:rPr>
              <a:t> type = "a" start = "4"&gt;    - Letters starts with d.</a:t>
            </a:r>
          </a:p>
          <a:p>
            <a:pPr algn="just"/>
            <a:r>
              <a:rPr lang="en-GB" sz="1500" b="0" i="0" dirty="0">
                <a:solidFill>
                  <a:srgbClr val="333333"/>
                </a:solidFill>
                <a:effectLst/>
                <a:latin typeface="Times New Roman" panose="02020603050405020304" pitchFamily="18" charset="0"/>
                <a:cs typeface="Times New Roman" panose="02020603050405020304" pitchFamily="18" charset="0"/>
              </a:rPr>
              <a:t>&lt;</a:t>
            </a:r>
            <a:r>
              <a:rPr lang="en-GB" sz="1500" b="0" i="0" dirty="0" err="1">
                <a:solidFill>
                  <a:srgbClr val="333333"/>
                </a:solidFill>
                <a:effectLst/>
                <a:latin typeface="Times New Roman" panose="02020603050405020304" pitchFamily="18" charset="0"/>
                <a:cs typeface="Times New Roman" panose="02020603050405020304" pitchFamily="18" charset="0"/>
              </a:rPr>
              <a:t>ol</a:t>
            </a:r>
            <a:r>
              <a:rPr lang="en-GB" sz="1500" b="0" i="0" dirty="0">
                <a:solidFill>
                  <a:srgbClr val="333333"/>
                </a:solidFill>
                <a:effectLst/>
                <a:latin typeface="Times New Roman" panose="02020603050405020304" pitchFamily="18" charset="0"/>
                <a:cs typeface="Times New Roman" panose="02020603050405020304" pitchFamily="18" charset="0"/>
              </a:rPr>
              <a:t> type = "A" start = "4"&gt;    - Letters starts with D.</a:t>
            </a:r>
          </a:p>
        </p:txBody>
      </p:sp>
      <p:sp>
        <p:nvSpPr>
          <p:cNvPr id="3" name="Rectangle 1">
            <a:extLst>
              <a:ext uri="{FF2B5EF4-FFF2-40B4-BE49-F238E27FC236}">
                <a16:creationId xmlns:a16="http://schemas.microsoft.com/office/drawing/2014/main" id="{B32A2772-6409-2B1F-CB4E-F3F1859AD045}"/>
              </a:ext>
            </a:extLst>
          </p:cNvPr>
          <p:cNvSpPr>
            <a:spLocks noChangeArrowheads="1"/>
          </p:cNvSpPr>
          <p:nvPr/>
        </p:nvSpPr>
        <p:spPr bwMode="auto">
          <a:xfrm>
            <a:off x="0" y="67017"/>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Date Placeholder 4">
            <a:extLst>
              <a:ext uri="{FF2B5EF4-FFF2-40B4-BE49-F238E27FC236}">
                <a16:creationId xmlns:a16="http://schemas.microsoft.com/office/drawing/2014/main" id="{2E783B43-EEA1-F216-6A47-2FC8EDE85D68}"/>
              </a:ext>
            </a:extLst>
          </p:cNvPr>
          <p:cNvSpPr>
            <a:spLocks noGrp="1"/>
          </p:cNvSpPr>
          <p:nvPr>
            <p:ph type="dt" sz="half" idx="10"/>
          </p:nvPr>
        </p:nvSpPr>
        <p:spPr/>
        <p:txBody>
          <a:bodyPr/>
          <a:lstStyle/>
          <a:p>
            <a:fld id="{0357DF21-3F97-4109-8021-E0A52D0FBBFB}" type="datetime1">
              <a:rPr lang="en-IN" smtClean="0"/>
              <a:t>03-06-2024</a:t>
            </a:fld>
            <a:endParaRPr lang="en-US"/>
          </a:p>
        </p:txBody>
      </p:sp>
      <p:sp>
        <p:nvSpPr>
          <p:cNvPr id="6" name="Slide Number Placeholder 5">
            <a:extLst>
              <a:ext uri="{FF2B5EF4-FFF2-40B4-BE49-F238E27FC236}">
                <a16:creationId xmlns:a16="http://schemas.microsoft.com/office/drawing/2014/main" id="{46029948-7908-FBE6-0215-F8DF16B80395}"/>
              </a:ext>
            </a:extLst>
          </p:cNvPr>
          <p:cNvSpPr>
            <a:spLocks noGrp="1"/>
          </p:cNvSpPr>
          <p:nvPr>
            <p:ph type="sldNum" sz="quarter" idx="12"/>
          </p:nvPr>
        </p:nvSpPr>
        <p:spPr/>
        <p:txBody>
          <a:bodyPr/>
          <a:lstStyle/>
          <a:p>
            <a:fld id="{4B2FBF1F-16F0-48B6-B7EB-82B078987EFE}" type="slidenum">
              <a:rPr lang="en-US" smtClean="0"/>
              <a:t>21</a:t>
            </a:fld>
            <a:endParaRPr lang="en-US"/>
          </a:p>
        </p:txBody>
      </p:sp>
      <p:sp>
        <p:nvSpPr>
          <p:cNvPr id="7" name="Footer Placeholder 6">
            <a:extLst>
              <a:ext uri="{FF2B5EF4-FFF2-40B4-BE49-F238E27FC236}">
                <a16:creationId xmlns:a16="http://schemas.microsoft.com/office/drawing/2014/main" id="{C98D72A2-C5B4-6687-DCF7-374A088BFD6A}"/>
              </a:ext>
            </a:extLst>
          </p:cNvPr>
          <p:cNvSpPr>
            <a:spLocks noGrp="1"/>
          </p:cNvSpPr>
          <p:nvPr>
            <p:ph type="ftr" sz="quarter" idx="11"/>
          </p:nvPr>
        </p:nvSpPr>
        <p:spPr/>
        <p:txBody>
          <a:bodyPr/>
          <a:lstStyle/>
          <a:p>
            <a:r>
              <a:rPr lang="en-US"/>
              <a:t>18AIC302J,CINTEL, SRMIST</a:t>
            </a:r>
          </a:p>
        </p:txBody>
      </p:sp>
    </p:spTree>
    <p:extLst>
      <p:ext uri="{BB962C8B-B14F-4D97-AF65-F5344CB8AC3E}">
        <p14:creationId xmlns:p14="http://schemas.microsoft.com/office/powerpoint/2010/main" val="2144855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2BBDFC3-E8FD-EC29-B893-2F77884CBB78}"/>
              </a:ext>
            </a:extLst>
          </p:cNvPr>
          <p:cNvSpPr txBox="1"/>
          <p:nvPr/>
        </p:nvSpPr>
        <p:spPr>
          <a:xfrm>
            <a:off x="251926" y="243513"/>
            <a:ext cx="11691258" cy="5539978"/>
          </a:xfrm>
          <a:prstGeom prst="rect">
            <a:avLst/>
          </a:prstGeom>
          <a:noFill/>
        </p:spPr>
        <p:txBody>
          <a:bodyPr wrap="square">
            <a:spAutoFit/>
          </a:bodyPr>
          <a:lstStyle/>
          <a:p>
            <a:pPr algn="just"/>
            <a:endParaRPr lang="en-GB" b="0" i="0" dirty="0">
              <a:solidFill>
                <a:srgbClr val="333333"/>
              </a:solidFill>
              <a:effectLst/>
              <a:latin typeface="inter-regular"/>
            </a:endParaRPr>
          </a:p>
          <a:p>
            <a:pPr algn="just"/>
            <a:r>
              <a:rPr lang="en-GB" b="1" i="0" dirty="0">
                <a:solidFill>
                  <a:srgbClr val="610B38"/>
                </a:solidFill>
                <a:effectLst/>
                <a:latin typeface="erdana"/>
              </a:rPr>
              <a:t>HTML Unordered List or Bulleted List</a:t>
            </a:r>
          </a:p>
          <a:p>
            <a:pPr algn="just"/>
            <a:r>
              <a:rPr lang="en-GB" b="0" i="0" dirty="0">
                <a:solidFill>
                  <a:srgbClr val="333333"/>
                </a:solidFill>
                <a:effectLst/>
                <a:latin typeface="inter-regular"/>
              </a:rPr>
              <a:t>In HTML Unordered list, all the list items are marked with bullets. It is also known as bulleted list also. The Unordered list starts with &lt;</a:t>
            </a:r>
            <a:r>
              <a:rPr lang="en-GB" b="0" i="0" dirty="0" err="1">
                <a:solidFill>
                  <a:srgbClr val="333333"/>
                </a:solidFill>
                <a:effectLst/>
                <a:latin typeface="inter-regular"/>
              </a:rPr>
              <a:t>ul</a:t>
            </a:r>
            <a:r>
              <a:rPr lang="en-GB" b="0" i="0" dirty="0">
                <a:solidFill>
                  <a:srgbClr val="333333"/>
                </a:solidFill>
                <a:effectLst/>
                <a:latin typeface="inter-regular"/>
              </a:rPr>
              <a:t>&gt; tag and list items start with the &lt;li&gt; tag.</a:t>
            </a:r>
          </a:p>
          <a:p>
            <a:pPr algn="just"/>
            <a:endParaRPr lang="en-GB" b="0" i="0" dirty="0">
              <a:solidFill>
                <a:srgbClr val="333333"/>
              </a:solidFill>
              <a:effectLst/>
              <a:latin typeface="inter-regular"/>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610B38"/>
                </a:solidFill>
                <a:latin typeface="erdana"/>
              </a:rPr>
              <a:t>The type Attribute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Nunito" pitchFamily="2" charset="0"/>
              </a:rPr>
              <a:t>You can use </a:t>
            </a:r>
            <a:r>
              <a:rPr kumimoji="0" lang="en-US" altLang="en-US" sz="1800" b="1" i="0" u="none" strike="noStrike" cap="none" normalizeH="0" baseline="0" dirty="0">
                <a:ln>
                  <a:noFill/>
                </a:ln>
                <a:solidFill>
                  <a:srgbClr val="000000"/>
                </a:solidFill>
                <a:effectLst/>
                <a:latin typeface="Nunito" pitchFamily="2" charset="0"/>
              </a:rPr>
              <a:t>type</a:t>
            </a:r>
            <a:r>
              <a:rPr kumimoji="0" lang="en-US" altLang="en-US" sz="1800" b="0" i="0" u="none" strike="noStrike" cap="none" normalizeH="0" baseline="0" dirty="0">
                <a:ln>
                  <a:noFill/>
                </a:ln>
                <a:solidFill>
                  <a:srgbClr val="000000"/>
                </a:solidFill>
                <a:effectLst/>
                <a:latin typeface="Nunito" pitchFamily="2" charset="0"/>
              </a:rPr>
              <a:t> attribute for &lt;</a:t>
            </a:r>
            <a:r>
              <a:rPr kumimoji="0" lang="en-US" altLang="en-US" sz="1800" b="0" i="0" u="none" strike="noStrike" cap="none" normalizeH="0" baseline="0" dirty="0" err="1">
                <a:ln>
                  <a:noFill/>
                </a:ln>
                <a:solidFill>
                  <a:srgbClr val="000000"/>
                </a:solidFill>
                <a:effectLst/>
                <a:latin typeface="Nunito" pitchFamily="2" charset="0"/>
              </a:rPr>
              <a:t>ul</a:t>
            </a:r>
            <a:r>
              <a:rPr kumimoji="0" lang="en-US" altLang="en-US" sz="1800" b="0" i="0" u="none" strike="noStrike" cap="none" normalizeH="0" baseline="0" dirty="0">
                <a:ln>
                  <a:noFill/>
                </a:ln>
                <a:solidFill>
                  <a:srgbClr val="000000"/>
                </a:solidFill>
                <a:effectLst/>
                <a:latin typeface="Nunito" pitchFamily="2" charset="0"/>
              </a:rPr>
              <a:t>&gt; tag to specify the type of bullet you like. By default, it is a disc. Following are the possible options −</a:t>
            </a:r>
            <a:endParaRPr kumimoji="0" lang="en-US" altLang="en-US" sz="1600" b="0" i="0" u="none" strike="noStrike" cap="none" normalizeH="0" baseline="0" dirty="0">
              <a:ln>
                <a:noFill/>
              </a:ln>
              <a:solidFill>
                <a:srgbClr val="000000"/>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ar(--bs-font-monospace)"/>
              </a:rPr>
              <a:t>&lt;</a:t>
            </a:r>
            <a:r>
              <a:rPr kumimoji="0" lang="en-US" altLang="en-US" sz="1600" b="0" i="0" u="none" strike="noStrike" cap="none" normalizeH="0" baseline="0" dirty="0" err="1">
                <a:ln>
                  <a:noFill/>
                </a:ln>
                <a:solidFill>
                  <a:srgbClr val="000000"/>
                </a:solidFill>
                <a:effectLst/>
                <a:latin typeface="var(--bs-font-monospace)"/>
              </a:rPr>
              <a:t>ul</a:t>
            </a:r>
            <a:r>
              <a:rPr kumimoji="0" lang="en-US" altLang="en-US" sz="1600" b="0" i="0" u="none" strike="noStrike" cap="none" normalizeH="0" baseline="0" dirty="0">
                <a:ln>
                  <a:noFill/>
                </a:ln>
                <a:solidFill>
                  <a:srgbClr val="000000"/>
                </a:solidFill>
                <a:effectLst/>
                <a:latin typeface="var(--bs-font-monospace)"/>
              </a:rPr>
              <a:t> type = "square"&gt;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ar(--bs-font-monospace)"/>
              </a:rPr>
              <a:t>&lt;</a:t>
            </a:r>
            <a:r>
              <a:rPr kumimoji="0" lang="en-US" altLang="en-US" sz="1600" b="0" i="0" u="none" strike="noStrike" cap="none" normalizeH="0" baseline="0" dirty="0" err="1">
                <a:ln>
                  <a:noFill/>
                </a:ln>
                <a:solidFill>
                  <a:srgbClr val="000000"/>
                </a:solidFill>
                <a:effectLst/>
                <a:latin typeface="var(--bs-font-monospace)"/>
              </a:rPr>
              <a:t>ul</a:t>
            </a:r>
            <a:r>
              <a:rPr kumimoji="0" lang="en-US" altLang="en-US" sz="1600" b="0" i="0" u="none" strike="noStrike" cap="none" normalizeH="0" baseline="0" dirty="0">
                <a:ln>
                  <a:noFill/>
                </a:ln>
                <a:solidFill>
                  <a:srgbClr val="000000"/>
                </a:solidFill>
                <a:effectLst/>
                <a:latin typeface="var(--bs-font-monospace)"/>
              </a:rPr>
              <a:t> type = "disc"&gt;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ar(--bs-font-monospace)"/>
              </a:rPr>
              <a:t> &lt;</a:t>
            </a:r>
            <a:r>
              <a:rPr kumimoji="0" lang="en-US" altLang="en-US" sz="1600" b="0" i="0" u="none" strike="noStrike" cap="none" normalizeH="0" baseline="0" dirty="0" err="1">
                <a:ln>
                  <a:noFill/>
                </a:ln>
                <a:solidFill>
                  <a:srgbClr val="000000"/>
                </a:solidFill>
                <a:effectLst/>
                <a:latin typeface="var(--bs-font-monospace)"/>
              </a:rPr>
              <a:t>ul</a:t>
            </a:r>
            <a:r>
              <a:rPr kumimoji="0" lang="en-US" altLang="en-US" sz="1600" b="0" i="0" u="none" strike="noStrike" cap="none" normalizeH="0" baseline="0" dirty="0">
                <a:ln>
                  <a:noFill/>
                </a:ln>
                <a:solidFill>
                  <a:srgbClr val="000000"/>
                </a:solidFill>
                <a:effectLst/>
                <a:latin typeface="var(--bs-font-monospace)"/>
              </a:rPr>
              <a:t> type = "circle"&gt;</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GB" b="0" i="0" dirty="0">
              <a:solidFill>
                <a:srgbClr val="333333"/>
              </a:solidFill>
              <a:effectLst/>
              <a:latin typeface="inter-regular"/>
            </a:endParaRPr>
          </a:p>
          <a:p>
            <a:pPr algn="just"/>
            <a:r>
              <a:rPr lang="en-GB" b="1" i="0" dirty="0">
                <a:solidFill>
                  <a:srgbClr val="610B38"/>
                </a:solidFill>
                <a:effectLst/>
                <a:latin typeface="erdana"/>
              </a:rPr>
              <a:t>HTML Description List or Definition List</a:t>
            </a:r>
          </a:p>
          <a:p>
            <a:pPr algn="just"/>
            <a:r>
              <a:rPr lang="en-GB" b="0" i="0" dirty="0">
                <a:solidFill>
                  <a:srgbClr val="333333"/>
                </a:solidFill>
                <a:effectLst/>
                <a:latin typeface="inter-regular"/>
              </a:rPr>
              <a:t>HTML Description list is also a list style which is supported by HTML and XHTML. It is also known as definition list where entries are listed like a dictionary or </a:t>
            </a:r>
            <a:r>
              <a:rPr lang="en-GB" b="0" i="0" dirty="0" err="1">
                <a:solidFill>
                  <a:srgbClr val="333333"/>
                </a:solidFill>
                <a:effectLst/>
                <a:latin typeface="inter-regular"/>
              </a:rPr>
              <a:t>encyclopedia</a:t>
            </a:r>
            <a:r>
              <a:rPr lang="en-GB" b="0" i="0" dirty="0">
                <a:solidFill>
                  <a:srgbClr val="333333"/>
                </a:solidFill>
                <a:effectLst/>
                <a:latin typeface="inter-regular"/>
              </a:rPr>
              <a:t>.</a:t>
            </a:r>
          </a:p>
          <a:p>
            <a:pPr algn="just"/>
            <a:r>
              <a:rPr lang="en-GB" b="0" i="0" dirty="0">
                <a:solidFill>
                  <a:srgbClr val="333333"/>
                </a:solidFill>
                <a:effectLst/>
                <a:latin typeface="inter-regular"/>
              </a:rPr>
              <a:t>The definition list is very appropriate when you want to present glossary, list of terms or other name-value list.</a:t>
            </a:r>
          </a:p>
          <a:p>
            <a:pPr algn="just"/>
            <a:r>
              <a:rPr lang="en-GB" b="0" i="0" dirty="0">
                <a:solidFill>
                  <a:srgbClr val="333333"/>
                </a:solidFill>
                <a:effectLst/>
                <a:latin typeface="inter-regular"/>
              </a:rPr>
              <a:t>The HTML definition list contains following three tags:</a:t>
            </a:r>
          </a:p>
          <a:p>
            <a:pPr marL="285750" indent="-285750" algn="just">
              <a:buFont typeface="Arial" panose="020B0604020202020204" pitchFamily="34" charset="0"/>
              <a:buChar char="•"/>
            </a:pPr>
            <a:r>
              <a:rPr lang="en-GB" b="1" i="0" dirty="0">
                <a:solidFill>
                  <a:srgbClr val="000000"/>
                </a:solidFill>
                <a:effectLst/>
                <a:latin typeface="inter-bold"/>
              </a:rPr>
              <a:t>&lt;dl&gt; tag</a:t>
            </a:r>
            <a:r>
              <a:rPr lang="en-GB" b="0" i="0" dirty="0">
                <a:solidFill>
                  <a:srgbClr val="000000"/>
                </a:solidFill>
                <a:effectLst/>
                <a:latin typeface="inter-regular"/>
              </a:rPr>
              <a:t> defines the start of the list.</a:t>
            </a:r>
          </a:p>
          <a:p>
            <a:pPr marL="285750" indent="-285750" algn="just">
              <a:buFont typeface="Arial" panose="020B0604020202020204" pitchFamily="34" charset="0"/>
              <a:buChar char="•"/>
            </a:pPr>
            <a:r>
              <a:rPr lang="en-GB" b="1" i="0" dirty="0">
                <a:solidFill>
                  <a:srgbClr val="000000"/>
                </a:solidFill>
                <a:effectLst/>
                <a:latin typeface="inter-bold"/>
              </a:rPr>
              <a:t>&lt;dt&gt; tag</a:t>
            </a:r>
            <a:r>
              <a:rPr lang="en-GB" b="0" i="0" dirty="0">
                <a:solidFill>
                  <a:srgbClr val="000000"/>
                </a:solidFill>
                <a:effectLst/>
                <a:latin typeface="inter-regular"/>
              </a:rPr>
              <a:t> defines a term.</a:t>
            </a:r>
          </a:p>
          <a:p>
            <a:pPr marL="285750" indent="-285750" algn="just">
              <a:buFont typeface="Arial" panose="020B0604020202020204" pitchFamily="34" charset="0"/>
              <a:buChar char="•"/>
            </a:pPr>
            <a:r>
              <a:rPr lang="en-GB" b="1" i="0" dirty="0">
                <a:solidFill>
                  <a:srgbClr val="000000"/>
                </a:solidFill>
                <a:effectLst/>
                <a:latin typeface="inter-bold"/>
              </a:rPr>
              <a:t>&lt;dd&gt; tag</a:t>
            </a:r>
            <a:r>
              <a:rPr lang="en-GB" b="0" i="0" dirty="0">
                <a:solidFill>
                  <a:srgbClr val="000000"/>
                </a:solidFill>
                <a:effectLst/>
                <a:latin typeface="inter-regular"/>
              </a:rPr>
              <a:t> defines the term definition (description).</a:t>
            </a:r>
          </a:p>
        </p:txBody>
      </p:sp>
      <p:sp>
        <p:nvSpPr>
          <p:cNvPr id="2" name="Date Placeholder 1">
            <a:extLst>
              <a:ext uri="{FF2B5EF4-FFF2-40B4-BE49-F238E27FC236}">
                <a16:creationId xmlns:a16="http://schemas.microsoft.com/office/drawing/2014/main" id="{5522448B-3856-E7C9-E02C-90812B8DE9C8}"/>
              </a:ext>
            </a:extLst>
          </p:cNvPr>
          <p:cNvSpPr>
            <a:spLocks noGrp="1"/>
          </p:cNvSpPr>
          <p:nvPr>
            <p:ph type="dt" sz="half" idx="10"/>
          </p:nvPr>
        </p:nvSpPr>
        <p:spPr/>
        <p:txBody>
          <a:bodyPr/>
          <a:lstStyle/>
          <a:p>
            <a:fld id="{B62B5BDC-B708-400E-A27B-107A799EA520}" type="datetime1">
              <a:rPr lang="en-IN" smtClean="0"/>
              <a:t>03-06-2024</a:t>
            </a:fld>
            <a:endParaRPr lang="en-US"/>
          </a:p>
        </p:txBody>
      </p:sp>
      <p:sp>
        <p:nvSpPr>
          <p:cNvPr id="3" name="Slide Number Placeholder 2">
            <a:extLst>
              <a:ext uri="{FF2B5EF4-FFF2-40B4-BE49-F238E27FC236}">
                <a16:creationId xmlns:a16="http://schemas.microsoft.com/office/drawing/2014/main" id="{ED446073-0F51-5A03-C7F5-E8E9078D0815}"/>
              </a:ext>
            </a:extLst>
          </p:cNvPr>
          <p:cNvSpPr>
            <a:spLocks noGrp="1"/>
          </p:cNvSpPr>
          <p:nvPr>
            <p:ph type="sldNum" sz="quarter" idx="12"/>
          </p:nvPr>
        </p:nvSpPr>
        <p:spPr/>
        <p:txBody>
          <a:bodyPr/>
          <a:lstStyle/>
          <a:p>
            <a:fld id="{4B2FBF1F-16F0-48B6-B7EB-82B078987EFE}" type="slidenum">
              <a:rPr lang="en-US" smtClean="0"/>
              <a:t>22</a:t>
            </a:fld>
            <a:endParaRPr lang="en-US"/>
          </a:p>
        </p:txBody>
      </p:sp>
      <p:sp>
        <p:nvSpPr>
          <p:cNvPr id="4" name="Footer Placeholder 3">
            <a:extLst>
              <a:ext uri="{FF2B5EF4-FFF2-40B4-BE49-F238E27FC236}">
                <a16:creationId xmlns:a16="http://schemas.microsoft.com/office/drawing/2014/main" id="{288BD978-C995-7FA2-0875-A38ECBBD92A5}"/>
              </a:ext>
            </a:extLst>
          </p:cNvPr>
          <p:cNvSpPr>
            <a:spLocks noGrp="1"/>
          </p:cNvSpPr>
          <p:nvPr>
            <p:ph type="ftr" sz="quarter" idx="11"/>
          </p:nvPr>
        </p:nvSpPr>
        <p:spPr/>
        <p:txBody>
          <a:bodyPr/>
          <a:lstStyle/>
          <a:p>
            <a:r>
              <a:rPr lang="en-US"/>
              <a:t>18AIC302J,CINTEL, SRMIST</a:t>
            </a:r>
          </a:p>
        </p:txBody>
      </p:sp>
    </p:spTree>
    <p:extLst>
      <p:ext uri="{BB962C8B-B14F-4D97-AF65-F5344CB8AC3E}">
        <p14:creationId xmlns:p14="http://schemas.microsoft.com/office/powerpoint/2010/main" val="3589355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221F0-1B4B-69D4-BA44-FE5D65A8493B}"/>
              </a:ext>
            </a:extLst>
          </p:cNvPr>
          <p:cNvSpPr>
            <a:spLocks noGrp="1"/>
          </p:cNvSpPr>
          <p:nvPr>
            <p:ph type="title"/>
          </p:nvPr>
        </p:nvSpPr>
        <p:spPr>
          <a:xfrm rot="10800000" flipV="1">
            <a:off x="4232988" y="186613"/>
            <a:ext cx="3726024" cy="581576"/>
          </a:xfrm>
        </p:spPr>
        <p:txBody>
          <a:bodyPr>
            <a:normAutofit fontScale="90000"/>
          </a:bodyPr>
          <a:lstStyle/>
          <a:p>
            <a:pPr algn="ctr"/>
            <a:r>
              <a:rPr lang="en-US" b="1" i="0" dirty="0">
                <a:solidFill>
                  <a:srgbClr val="000000"/>
                </a:solidFill>
                <a:effectLst/>
                <a:latin typeface="Segoe UI" panose="020B0502040204020203" pitchFamily="34" charset="0"/>
              </a:rPr>
              <a:t>HTML Tables</a:t>
            </a:r>
            <a:endParaRPr lang="en-US" b="1" dirty="0"/>
          </a:p>
        </p:txBody>
      </p:sp>
      <p:sp>
        <p:nvSpPr>
          <p:cNvPr id="5" name="TextBox 4">
            <a:extLst>
              <a:ext uri="{FF2B5EF4-FFF2-40B4-BE49-F238E27FC236}">
                <a16:creationId xmlns:a16="http://schemas.microsoft.com/office/drawing/2014/main" id="{A299AC8A-AED0-4616-75B9-8D31B9A9874D}"/>
              </a:ext>
            </a:extLst>
          </p:cNvPr>
          <p:cNvSpPr txBox="1"/>
          <p:nvPr/>
        </p:nvSpPr>
        <p:spPr>
          <a:xfrm>
            <a:off x="195944" y="768190"/>
            <a:ext cx="11374016" cy="6463308"/>
          </a:xfrm>
          <a:prstGeom prst="rect">
            <a:avLst/>
          </a:prstGeom>
          <a:noFill/>
        </p:spPr>
        <p:txBody>
          <a:bodyPr wrap="square">
            <a:spAutoFit/>
          </a:bodyPr>
          <a:lstStyle/>
          <a:p>
            <a:pPr algn="just"/>
            <a:r>
              <a:rPr lang="en-GB" b="0" i="0" dirty="0">
                <a:solidFill>
                  <a:srgbClr val="000000"/>
                </a:solidFill>
                <a:effectLst/>
                <a:latin typeface="Nunito" pitchFamily="2" charset="0"/>
              </a:rPr>
              <a:t>The HTML tables allow web authors to arrange data like text, images, links, other tables, etc. into rows and columns of cells.</a:t>
            </a:r>
          </a:p>
          <a:p>
            <a:pPr algn="just"/>
            <a:r>
              <a:rPr lang="en-GB" b="0" i="0" dirty="0">
                <a:solidFill>
                  <a:srgbClr val="000000"/>
                </a:solidFill>
                <a:effectLst/>
                <a:latin typeface="Nunito" pitchFamily="2" charset="0"/>
              </a:rPr>
              <a:t>The HTML tables are created using the </a:t>
            </a:r>
            <a:r>
              <a:rPr lang="en-GB" b="1" i="0" dirty="0">
                <a:solidFill>
                  <a:srgbClr val="000000"/>
                </a:solidFill>
                <a:effectLst/>
                <a:latin typeface="Nunito" pitchFamily="2" charset="0"/>
              </a:rPr>
              <a:t>&lt;table&gt;</a:t>
            </a:r>
            <a:r>
              <a:rPr lang="en-GB" b="0" i="0" dirty="0">
                <a:solidFill>
                  <a:srgbClr val="000000"/>
                </a:solidFill>
                <a:effectLst/>
                <a:latin typeface="Nunito" pitchFamily="2" charset="0"/>
              </a:rPr>
              <a:t> tag in which the </a:t>
            </a:r>
            <a:r>
              <a:rPr lang="en-GB" b="1" i="0" dirty="0">
                <a:solidFill>
                  <a:srgbClr val="000000"/>
                </a:solidFill>
                <a:effectLst/>
                <a:latin typeface="Nunito" pitchFamily="2" charset="0"/>
              </a:rPr>
              <a:t>&lt;tr&gt;</a:t>
            </a:r>
            <a:r>
              <a:rPr lang="en-GB" b="0" i="0" dirty="0">
                <a:solidFill>
                  <a:srgbClr val="000000"/>
                </a:solidFill>
                <a:effectLst/>
                <a:latin typeface="Nunito" pitchFamily="2" charset="0"/>
              </a:rPr>
              <a:t> tag is used to create table rows and </a:t>
            </a:r>
            <a:r>
              <a:rPr lang="en-GB" b="1" i="0" dirty="0">
                <a:solidFill>
                  <a:srgbClr val="000000"/>
                </a:solidFill>
                <a:effectLst/>
                <a:latin typeface="Nunito" pitchFamily="2" charset="0"/>
              </a:rPr>
              <a:t>&lt;td&gt;</a:t>
            </a:r>
            <a:r>
              <a:rPr lang="en-GB" b="0" i="0" dirty="0">
                <a:solidFill>
                  <a:srgbClr val="000000"/>
                </a:solidFill>
                <a:effectLst/>
                <a:latin typeface="Nunito" pitchFamily="2" charset="0"/>
              </a:rPr>
              <a:t> tag is used to create data cells. The elements under &lt;td&gt; are regular and left aligned by default.</a:t>
            </a:r>
          </a:p>
          <a:p>
            <a:pPr algn="l"/>
            <a:endParaRPr lang="en-GB" b="1" i="0" dirty="0">
              <a:solidFill>
                <a:srgbClr val="000000"/>
              </a:solidFill>
              <a:effectLst/>
              <a:latin typeface="Heebo" pitchFamily="2" charset="-79"/>
              <a:cs typeface="Heebo" pitchFamily="2" charset="-79"/>
            </a:endParaRPr>
          </a:p>
          <a:p>
            <a:pPr algn="l"/>
            <a:r>
              <a:rPr lang="en-GB" b="1" i="0" u="sng" dirty="0">
                <a:solidFill>
                  <a:srgbClr val="000000"/>
                </a:solidFill>
                <a:effectLst/>
                <a:latin typeface="Heebo" pitchFamily="2" charset="-79"/>
                <a:cs typeface="Heebo" pitchFamily="2" charset="-79"/>
              </a:rPr>
              <a:t>Table Heading</a:t>
            </a:r>
          </a:p>
          <a:p>
            <a:pPr algn="just"/>
            <a:r>
              <a:rPr lang="en-GB" b="0" i="0" dirty="0">
                <a:solidFill>
                  <a:srgbClr val="000000"/>
                </a:solidFill>
                <a:effectLst/>
                <a:latin typeface="Nunito" pitchFamily="2" charset="0"/>
              </a:rPr>
              <a:t>Table heading can be defined using </a:t>
            </a:r>
            <a:r>
              <a:rPr lang="en-GB" b="1" i="0" dirty="0">
                <a:solidFill>
                  <a:srgbClr val="000000"/>
                </a:solidFill>
                <a:effectLst/>
                <a:latin typeface="Nunito" pitchFamily="2" charset="0"/>
              </a:rPr>
              <a:t>&lt;</a:t>
            </a:r>
            <a:r>
              <a:rPr lang="en-GB" b="1" i="0" dirty="0" err="1">
                <a:solidFill>
                  <a:srgbClr val="000000"/>
                </a:solidFill>
                <a:effectLst/>
                <a:latin typeface="Nunito" pitchFamily="2" charset="0"/>
              </a:rPr>
              <a:t>th</a:t>
            </a:r>
            <a:r>
              <a:rPr lang="en-GB" b="1" i="0" dirty="0">
                <a:solidFill>
                  <a:srgbClr val="000000"/>
                </a:solidFill>
                <a:effectLst/>
                <a:latin typeface="Nunito" pitchFamily="2" charset="0"/>
              </a:rPr>
              <a:t>&gt;</a:t>
            </a:r>
            <a:r>
              <a:rPr lang="en-GB" b="0" i="0" dirty="0">
                <a:solidFill>
                  <a:srgbClr val="000000"/>
                </a:solidFill>
                <a:effectLst/>
                <a:latin typeface="Nunito" pitchFamily="2" charset="0"/>
              </a:rPr>
              <a:t> tag. This tag will be put to replace &lt;td&gt; tag, which is used to represent actual data cell. </a:t>
            </a:r>
          </a:p>
          <a:p>
            <a:pPr algn="just"/>
            <a:endParaRPr lang="en-GB" b="0" i="0" dirty="0">
              <a:solidFill>
                <a:srgbClr val="000000"/>
              </a:solidFill>
              <a:effectLst/>
              <a:latin typeface="Nunito" pitchFamily="2" charset="0"/>
            </a:endParaRPr>
          </a:p>
          <a:p>
            <a:pPr algn="l"/>
            <a:r>
              <a:rPr lang="en-GB" b="1" i="0" u="sng" dirty="0">
                <a:solidFill>
                  <a:srgbClr val="000000"/>
                </a:solidFill>
                <a:effectLst/>
                <a:latin typeface="Heebo" pitchFamily="2" charset="-79"/>
                <a:cs typeface="Heebo" pitchFamily="2" charset="-79"/>
              </a:rPr>
              <a:t>Cellpadding and </a:t>
            </a:r>
            <a:r>
              <a:rPr lang="en-GB" b="1" i="0" u="sng" dirty="0" err="1">
                <a:solidFill>
                  <a:srgbClr val="000000"/>
                </a:solidFill>
                <a:effectLst/>
                <a:latin typeface="Heebo" pitchFamily="2" charset="-79"/>
                <a:cs typeface="Heebo" pitchFamily="2" charset="-79"/>
              </a:rPr>
              <a:t>Cellspacing</a:t>
            </a:r>
            <a:r>
              <a:rPr lang="en-GB" b="1" i="0" u="sng" dirty="0">
                <a:solidFill>
                  <a:srgbClr val="000000"/>
                </a:solidFill>
                <a:effectLst/>
                <a:latin typeface="Heebo" pitchFamily="2" charset="-79"/>
                <a:cs typeface="Heebo" pitchFamily="2" charset="-79"/>
              </a:rPr>
              <a:t> Attributes</a:t>
            </a:r>
          </a:p>
          <a:p>
            <a:pPr algn="just"/>
            <a:r>
              <a:rPr lang="en-GB" b="0" i="0" dirty="0">
                <a:solidFill>
                  <a:srgbClr val="000000"/>
                </a:solidFill>
                <a:effectLst/>
                <a:latin typeface="Nunito" pitchFamily="2" charset="0"/>
              </a:rPr>
              <a:t>There are two attributes called </a:t>
            </a:r>
            <a:r>
              <a:rPr lang="en-GB" b="0" i="1" dirty="0">
                <a:solidFill>
                  <a:srgbClr val="000000"/>
                </a:solidFill>
                <a:effectLst/>
                <a:latin typeface="Nunito" pitchFamily="2" charset="0"/>
              </a:rPr>
              <a:t>cellpadding</a:t>
            </a:r>
            <a:r>
              <a:rPr lang="en-GB" b="0" i="0" dirty="0">
                <a:solidFill>
                  <a:srgbClr val="000000"/>
                </a:solidFill>
                <a:effectLst/>
                <a:latin typeface="Nunito" pitchFamily="2" charset="0"/>
              </a:rPr>
              <a:t> and </a:t>
            </a:r>
            <a:r>
              <a:rPr lang="en-GB" b="0" i="1" dirty="0" err="1">
                <a:solidFill>
                  <a:srgbClr val="000000"/>
                </a:solidFill>
                <a:effectLst/>
                <a:latin typeface="Nunito" pitchFamily="2" charset="0"/>
              </a:rPr>
              <a:t>cellspacing</a:t>
            </a:r>
            <a:r>
              <a:rPr lang="en-GB" b="0" i="0" dirty="0">
                <a:solidFill>
                  <a:srgbClr val="000000"/>
                </a:solidFill>
                <a:effectLst/>
                <a:latin typeface="Nunito" pitchFamily="2" charset="0"/>
              </a:rPr>
              <a:t> which you will use to adjust the white space in your table cells. The </a:t>
            </a:r>
            <a:r>
              <a:rPr lang="en-GB" b="1" i="0" dirty="0" err="1">
                <a:solidFill>
                  <a:srgbClr val="000000"/>
                </a:solidFill>
                <a:effectLst/>
                <a:latin typeface="Nunito" pitchFamily="2" charset="0"/>
              </a:rPr>
              <a:t>cellspacing</a:t>
            </a:r>
            <a:r>
              <a:rPr lang="en-GB" b="0" i="0" dirty="0">
                <a:solidFill>
                  <a:srgbClr val="000000"/>
                </a:solidFill>
                <a:effectLst/>
                <a:latin typeface="Nunito" pitchFamily="2" charset="0"/>
              </a:rPr>
              <a:t> attribute defines space between table cells, while </a:t>
            </a:r>
            <a:r>
              <a:rPr lang="en-GB" b="1" i="0" dirty="0">
                <a:solidFill>
                  <a:srgbClr val="000000"/>
                </a:solidFill>
                <a:effectLst/>
                <a:latin typeface="Nunito" pitchFamily="2" charset="0"/>
              </a:rPr>
              <a:t>cellpadding</a:t>
            </a:r>
            <a:r>
              <a:rPr lang="en-GB" b="0" i="0" dirty="0">
                <a:solidFill>
                  <a:srgbClr val="000000"/>
                </a:solidFill>
                <a:effectLst/>
                <a:latin typeface="Nunito" pitchFamily="2" charset="0"/>
              </a:rPr>
              <a:t> represents the distance between cell borders and the content within a cell.</a:t>
            </a:r>
          </a:p>
          <a:p>
            <a:pPr algn="just"/>
            <a:endParaRPr lang="en-GB" b="0" i="0" dirty="0">
              <a:solidFill>
                <a:srgbClr val="000000"/>
              </a:solidFill>
              <a:effectLst/>
              <a:latin typeface="Nunito" pitchFamily="2" charset="0"/>
            </a:endParaRPr>
          </a:p>
          <a:p>
            <a:pPr algn="l"/>
            <a:r>
              <a:rPr lang="en-GB" b="1" i="0" u="sng" dirty="0" err="1">
                <a:solidFill>
                  <a:srgbClr val="000000"/>
                </a:solidFill>
                <a:effectLst/>
                <a:latin typeface="Heebo" pitchFamily="2" charset="-79"/>
                <a:cs typeface="Heebo" pitchFamily="2" charset="-79"/>
              </a:rPr>
              <a:t>Colspan</a:t>
            </a:r>
            <a:r>
              <a:rPr lang="en-GB" b="1" i="0" u="sng" dirty="0">
                <a:solidFill>
                  <a:srgbClr val="000000"/>
                </a:solidFill>
                <a:effectLst/>
                <a:latin typeface="Heebo" pitchFamily="2" charset="-79"/>
                <a:cs typeface="Heebo" pitchFamily="2" charset="-79"/>
              </a:rPr>
              <a:t> and </a:t>
            </a:r>
            <a:r>
              <a:rPr lang="en-GB" b="1" i="0" u="sng" dirty="0" err="1">
                <a:solidFill>
                  <a:srgbClr val="000000"/>
                </a:solidFill>
                <a:effectLst/>
                <a:latin typeface="Heebo" pitchFamily="2" charset="-79"/>
                <a:cs typeface="Heebo" pitchFamily="2" charset="-79"/>
              </a:rPr>
              <a:t>Rowspan</a:t>
            </a:r>
            <a:r>
              <a:rPr lang="en-GB" b="1" i="0" u="sng" dirty="0">
                <a:solidFill>
                  <a:srgbClr val="000000"/>
                </a:solidFill>
                <a:effectLst/>
                <a:latin typeface="Heebo" pitchFamily="2" charset="-79"/>
                <a:cs typeface="Heebo" pitchFamily="2" charset="-79"/>
              </a:rPr>
              <a:t> Attributes</a:t>
            </a:r>
          </a:p>
          <a:p>
            <a:pPr algn="just"/>
            <a:r>
              <a:rPr lang="en-GB" b="0" i="0" dirty="0">
                <a:solidFill>
                  <a:srgbClr val="000000"/>
                </a:solidFill>
                <a:effectLst/>
                <a:latin typeface="Nunito" pitchFamily="2" charset="0"/>
              </a:rPr>
              <a:t>You will use </a:t>
            </a:r>
            <a:r>
              <a:rPr lang="en-GB" b="1" i="0" dirty="0" err="1">
                <a:solidFill>
                  <a:srgbClr val="000000"/>
                </a:solidFill>
                <a:effectLst/>
                <a:latin typeface="Nunito" pitchFamily="2" charset="0"/>
              </a:rPr>
              <a:t>colspan</a:t>
            </a:r>
            <a:r>
              <a:rPr lang="en-GB" b="0" i="0" dirty="0">
                <a:solidFill>
                  <a:srgbClr val="000000"/>
                </a:solidFill>
                <a:effectLst/>
                <a:latin typeface="Nunito" pitchFamily="2" charset="0"/>
              </a:rPr>
              <a:t> attribute if you want to merge two or more columns into a single column. Similar way you will use </a:t>
            </a:r>
            <a:r>
              <a:rPr lang="en-GB" b="1" i="0" dirty="0" err="1">
                <a:solidFill>
                  <a:srgbClr val="000000"/>
                </a:solidFill>
                <a:effectLst/>
                <a:latin typeface="Nunito" pitchFamily="2" charset="0"/>
              </a:rPr>
              <a:t>rowspan</a:t>
            </a:r>
            <a:r>
              <a:rPr lang="en-GB" b="0" i="0" dirty="0">
                <a:solidFill>
                  <a:srgbClr val="000000"/>
                </a:solidFill>
                <a:effectLst/>
                <a:latin typeface="Nunito" pitchFamily="2" charset="0"/>
              </a:rPr>
              <a:t> if you want to merge two or more rows.</a:t>
            </a:r>
          </a:p>
          <a:p>
            <a:pPr algn="just"/>
            <a:endParaRPr lang="en-GB" b="0" i="0" dirty="0">
              <a:solidFill>
                <a:srgbClr val="000000"/>
              </a:solidFill>
              <a:effectLst/>
              <a:latin typeface="Nunito" pitchFamily="2" charset="0"/>
            </a:endParaRPr>
          </a:p>
          <a:p>
            <a:pPr algn="l"/>
            <a:r>
              <a:rPr lang="en-GB" b="1" i="0" u="sng" dirty="0">
                <a:solidFill>
                  <a:srgbClr val="000000"/>
                </a:solidFill>
                <a:effectLst/>
                <a:latin typeface="Heebo" pitchFamily="2" charset="-79"/>
                <a:cs typeface="Heebo" pitchFamily="2" charset="-79"/>
              </a:rPr>
              <a:t>Tables Backgrounds</a:t>
            </a:r>
          </a:p>
          <a:p>
            <a:pPr algn="just"/>
            <a:r>
              <a:rPr lang="en-GB" b="0" i="0" dirty="0">
                <a:solidFill>
                  <a:srgbClr val="000000"/>
                </a:solidFill>
                <a:effectLst/>
                <a:latin typeface="Nunito" pitchFamily="2" charset="0"/>
              </a:rPr>
              <a:t>You can set table background using one of the following two ways −</a:t>
            </a:r>
          </a:p>
          <a:p>
            <a:pPr algn="just">
              <a:buFont typeface="Arial" panose="020B0604020202020204" pitchFamily="34" charset="0"/>
              <a:buChar char="•"/>
            </a:pPr>
            <a:r>
              <a:rPr lang="en-GB" b="1" i="0" dirty="0" err="1">
                <a:solidFill>
                  <a:srgbClr val="000000"/>
                </a:solidFill>
                <a:effectLst/>
                <a:latin typeface="Nunito" pitchFamily="2" charset="0"/>
              </a:rPr>
              <a:t>bgcolor</a:t>
            </a:r>
            <a:r>
              <a:rPr lang="en-GB" b="0" i="0" dirty="0">
                <a:solidFill>
                  <a:srgbClr val="000000"/>
                </a:solidFill>
                <a:effectLst/>
                <a:latin typeface="Nunito" pitchFamily="2" charset="0"/>
              </a:rPr>
              <a:t> attribute − You can set background </a:t>
            </a:r>
            <a:r>
              <a:rPr lang="en-GB" b="0" i="0" dirty="0" err="1">
                <a:solidFill>
                  <a:srgbClr val="000000"/>
                </a:solidFill>
                <a:effectLst/>
                <a:latin typeface="Nunito" pitchFamily="2" charset="0"/>
              </a:rPr>
              <a:t>color</a:t>
            </a:r>
            <a:r>
              <a:rPr lang="en-GB" b="0" i="0" dirty="0">
                <a:solidFill>
                  <a:srgbClr val="000000"/>
                </a:solidFill>
                <a:effectLst/>
                <a:latin typeface="Nunito" pitchFamily="2" charset="0"/>
              </a:rPr>
              <a:t> for whole table or just for one cell.</a:t>
            </a:r>
          </a:p>
          <a:p>
            <a:pPr algn="just">
              <a:buFont typeface="Arial" panose="020B0604020202020204" pitchFamily="34" charset="0"/>
              <a:buChar char="•"/>
            </a:pPr>
            <a:r>
              <a:rPr lang="en-GB" b="1" i="0" dirty="0">
                <a:solidFill>
                  <a:srgbClr val="000000"/>
                </a:solidFill>
                <a:effectLst/>
                <a:latin typeface="Nunito" pitchFamily="2" charset="0"/>
              </a:rPr>
              <a:t>background</a:t>
            </a:r>
            <a:r>
              <a:rPr lang="en-GB" b="0" i="0" dirty="0">
                <a:solidFill>
                  <a:srgbClr val="000000"/>
                </a:solidFill>
                <a:effectLst/>
                <a:latin typeface="Nunito" pitchFamily="2" charset="0"/>
              </a:rPr>
              <a:t> attribute − You can set background image for whole table or just for one cell.</a:t>
            </a:r>
          </a:p>
          <a:p>
            <a:pPr algn="just"/>
            <a:endParaRPr lang="en-GB" b="0" i="0" dirty="0">
              <a:solidFill>
                <a:srgbClr val="000000"/>
              </a:solidFill>
              <a:effectLst/>
              <a:latin typeface="Nunito" pitchFamily="2" charset="0"/>
            </a:endParaRPr>
          </a:p>
        </p:txBody>
      </p:sp>
      <p:sp>
        <p:nvSpPr>
          <p:cNvPr id="3" name="Date Placeholder 2">
            <a:extLst>
              <a:ext uri="{FF2B5EF4-FFF2-40B4-BE49-F238E27FC236}">
                <a16:creationId xmlns:a16="http://schemas.microsoft.com/office/drawing/2014/main" id="{A5834D01-FDE8-BB75-1BC2-DA26335F451F}"/>
              </a:ext>
            </a:extLst>
          </p:cNvPr>
          <p:cNvSpPr>
            <a:spLocks noGrp="1"/>
          </p:cNvSpPr>
          <p:nvPr>
            <p:ph type="dt" sz="half" idx="10"/>
          </p:nvPr>
        </p:nvSpPr>
        <p:spPr/>
        <p:txBody>
          <a:bodyPr/>
          <a:lstStyle/>
          <a:p>
            <a:fld id="{C5B8A6D2-8BE5-4429-B923-A411729FCC83}" type="datetime1">
              <a:rPr lang="en-IN" smtClean="0"/>
              <a:t>03-06-2024</a:t>
            </a:fld>
            <a:endParaRPr lang="en-US"/>
          </a:p>
        </p:txBody>
      </p:sp>
      <p:sp>
        <p:nvSpPr>
          <p:cNvPr id="4" name="Slide Number Placeholder 3">
            <a:extLst>
              <a:ext uri="{FF2B5EF4-FFF2-40B4-BE49-F238E27FC236}">
                <a16:creationId xmlns:a16="http://schemas.microsoft.com/office/drawing/2014/main" id="{E56EB380-4F99-F1CC-2110-91B233540B7E}"/>
              </a:ext>
            </a:extLst>
          </p:cNvPr>
          <p:cNvSpPr>
            <a:spLocks noGrp="1"/>
          </p:cNvSpPr>
          <p:nvPr>
            <p:ph type="sldNum" sz="quarter" idx="12"/>
          </p:nvPr>
        </p:nvSpPr>
        <p:spPr/>
        <p:txBody>
          <a:bodyPr/>
          <a:lstStyle/>
          <a:p>
            <a:fld id="{4B2FBF1F-16F0-48B6-B7EB-82B078987EFE}" type="slidenum">
              <a:rPr lang="en-US" smtClean="0"/>
              <a:t>23</a:t>
            </a:fld>
            <a:endParaRPr lang="en-US"/>
          </a:p>
        </p:txBody>
      </p:sp>
      <p:sp>
        <p:nvSpPr>
          <p:cNvPr id="6" name="Footer Placeholder 5">
            <a:extLst>
              <a:ext uri="{FF2B5EF4-FFF2-40B4-BE49-F238E27FC236}">
                <a16:creationId xmlns:a16="http://schemas.microsoft.com/office/drawing/2014/main" id="{7913F9E1-B3D4-839A-57D5-47CA1804DD4F}"/>
              </a:ext>
            </a:extLst>
          </p:cNvPr>
          <p:cNvSpPr>
            <a:spLocks noGrp="1"/>
          </p:cNvSpPr>
          <p:nvPr>
            <p:ph type="ftr" sz="quarter" idx="11"/>
          </p:nvPr>
        </p:nvSpPr>
        <p:spPr/>
        <p:txBody>
          <a:bodyPr/>
          <a:lstStyle/>
          <a:p>
            <a:r>
              <a:rPr lang="en-US"/>
              <a:t>18AIC302J,CINTEL, SRMIST</a:t>
            </a:r>
          </a:p>
        </p:txBody>
      </p:sp>
    </p:spTree>
    <p:extLst>
      <p:ext uri="{BB962C8B-B14F-4D97-AF65-F5344CB8AC3E}">
        <p14:creationId xmlns:p14="http://schemas.microsoft.com/office/powerpoint/2010/main" val="21823795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E3A86F-7363-F396-0923-8DEEAD630F85}"/>
              </a:ext>
            </a:extLst>
          </p:cNvPr>
          <p:cNvSpPr txBox="1"/>
          <p:nvPr/>
        </p:nvSpPr>
        <p:spPr>
          <a:xfrm>
            <a:off x="242596" y="329691"/>
            <a:ext cx="11430000" cy="2308324"/>
          </a:xfrm>
          <a:prstGeom prst="rect">
            <a:avLst/>
          </a:prstGeom>
          <a:noFill/>
        </p:spPr>
        <p:txBody>
          <a:bodyPr wrap="square">
            <a:spAutoFit/>
          </a:bodyPr>
          <a:lstStyle/>
          <a:p>
            <a:pPr algn="l"/>
            <a:r>
              <a:rPr lang="en-GB" b="1" i="0" u="sng" dirty="0">
                <a:solidFill>
                  <a:srgbClr val="000000"/>
                </a:solidFill>
                <a:effectLst/>
                <a:latin typeface="Heebo" pitchFamily="2" charset="-79"/>
                <a:cs typeface="Heebo" pitchFamily="2" charset="-79"/>
              </a:rPr>
              <a:t>Table Height and Width</a:t>
            </a:r>
          </a:p>
          <a:p>
            <a:pPr algn="just"/>
            <a:r>
              <a:rPr lang="en-GB" b="0" i="0" dirty="0">
                <a:solidFill>
                  <a:srgbClr val="000000"/>
                </a:solidFill>
                <a:effectLst/>
                <a:latin typeface="Nunito" pitchFamily="2" charset="0"/>
              </a:rPr>
              <a:t>You can set a table width and height using </a:t>
            </a:r>
            <a:r>
              <a:rPr lang="en-GB" b="1" i="0" dirty="0">
                <a:solidFill>
                  <a:srgbClr val="000000"/>
                </a:solidFill>
                <a:effectLst/>
                <a:latin typeface="Nunito" pitchFamily="2" charset="0"/>
              </a:rPr>
              <a:t>width</a:t>
            </a:r>
            <a:r>
              <a:rPr lang="en-GB" b="0" i="0" dirty="0">
                <a:solidFill>
                  <a:srgbClr val="000000"/>
                </a:solidFill>
                <a:effectLst/>
                <a:latin typeface="Nunito" pitchFamily="2" charset="0"/>
              </a:rPr>
              <a:t> and </a:t>
            </a:r>
            <a:r>
              <a:rPr lang="en-GB" b="1" i="0" dirty="0">
                <a:solidFill>
                  <a:srgbClr val="000000"/>
                </a:solidFill>
                <a:effectLst/>
                <a:latin typeface="Nunito" pitchFamily="2" charset="0"/>
              </a:rPr>
              <a:t>height</a:t>
            </a:r>
            <a:r>
              <a:rPr lang="en-GB" b="0" i="0" dirty="0">
                <a:solidFill>
                  <a:srgbClr val="000000"/>
                </a:solidFill>
                <a:effectLst/>
                <a:latin typeface="Nunito" pitchFamily="2" charset="0"/>
              </a:rPr>
              <a:t> attributes. You can specify table width or height in terms of pixels or in terms of percentage of available screen area.</a:t>
            </a:r>
          </a:p>
          <a:p>
            <a:pPr algn="just"/>
            <a:endParaRPr lang="en-GB" dirty="0">
              <a:solidFill>
                <a:srgbClr val="000000"/>
              </a:solidFill>
              <a:latin typeface="Nunito" pitchFamily="2" charset="0"/>
            </a:endParaRPr>
          </a:p>
          <a:p>
            <a:pPr algn="l"/>
            <a:r>
              <a:rPr lang="en-GB" b="1" i="0" u="sng" dirty="0">
                <a:solidFill>
                  <a:srgbClr val="000000"/>
                </a:solidFill>
                <a:effectLst/>
                <a:latin typeface="Heebo" pitchFamily="2" charset="-79"/>
                <a:cs typeface="Heebo" pitchFamily="2" charset="-79"/>
              </a:rPr>
              <a:t>Table Caption</a:t>
            </a:r>
          </a:p>
          <a:p>
            <a:pPr algn="just"/>
            <a:r>
              <a:rPr lang="en-GB" b="0" i="0" dirty="0">
                <a:solidFill>
                  <a:srgbClr val="000000"/>
                </a:solidFill>
                <a:effectLst/>
                <a:latin typeface="Nunito" pitchFamily="2" charset="0"/>
              </a:rPr>
              <a:t>The </a:t>
            </a:r>
            <a:r>
              <a:rPr lang="en-GB" b="1" i="0" dirty="0">
                <a:solidFill>
                  <a:srgbClr val="000000"/>
                </a:solidFill>
                <a:effectLst/>
                <a:latin typeface="Nunito" pitchFamily="2" charset="0"/>
              </a:rPr>
              <a:t>caption</a:t>
            </a:r>
            <a:r>
              <a:rPr lang="en-GB" b="0" i="0" dirty="0">
                <a:solidFill>
                  <a:srgbClr val="000000"/>
                </a:solidFill>
                <a:effectLst/>
                <a:latin typeface="Nunito" pitchFamily="2" charset="0"/>
              </a:rPr>
              <a:t> tag will serve as a title or explanation for the table and it shows up at the top of the table. This tag is deprecated in newer version of HTML/XHTML.</a:t>
            </a:r>
          </a:p>
          <a:p>
            <a:pPr algn="just"/>
            <a:endParaRPr lang="en-GB" b="0" i="0" dirty="0">
              <a:solidFill>
                <a:srgbClr val="000000"/>
              </a:solidFill>
              <a:effectLst/>
              <a:latin typeface="Nunito" pitchFamily="2" charset="0"/>
            </a:endParaRPr>
          </a:p>
        </p:txBody>
      </p:sp>
      <p:sp>
        <p:nvSpPr>
          <p:cNvPr id="2" name="Date Placeholder 1">
            <a:extLst>
              <a:ext uri="{FF2B5EF4-FFF2-40B4-BE49-F238E27FC236}">
                <a16:creationId xmlns:a16="http://schemas.microsoft.com/office/drawing/2014/main" id="{54E10A22-3652-06A6-EEBA-14ABB99B02BB}"/>
              </a:ext>
            </a:extLst>
          </p:cNvPr>
          <p:cNvSpPr>
            <a:spLocks noGrp="1"/>
          </p:cNvSpPr>
          <p:nvPr>
            <p:ph type="dt" sz="half" idx="10"/>
          </p:nvPr>
        </p:nvSpPr>
        <p:spPr/>
        <p:txBody>
          <a:bodyPr/>
          <a:lstStyle/>
          <a:p>
            <a:fld id="{D967ECBF-B4F1-47E3-90DB-B67EF0064872}" type="datetime1">
              <a:rPr lang="en-IN" smtClean="0"/>
              <a:t>03-06-2024</a:t>
            </a:fld>
            <a:endParaRPr lang="en-US"/>
          </a:p>
        </p:txBody>
      </p:sp>
      <p:sp>
        <p:nvSpPr>
          <p:cNvPr id="3" name="Slide Number Placeholder 2">
            <a:extLst>
              <a:ext uri="{FF2B5EF4-FFF2-40B4-BE49-F238E27FC236}">
                <a16:creationId xmlns:a16="http://schemas.microsoft.com/office/drawing/2014/main" id="{9AB69240-AB3A-EE27-3505-1D14CE3BE4BF}"/>
              </a:ext>
            </a:extLst>
          </p:cNvPr>
          <p:cNvSpPr>
            <a:spLocks noGrp="1"/>
          </p:cNvSpPr>
          <p:nvPr>
            <p:ph type="sldNum" sz="quarter" idx="12"/>
          </p:nvPr>
        </p:nvSpPr>
        <p:spPr/>
        <p:txBody>
          <a:bodyPr/>
          <a:lstStyle/>
          <a:p>
            <a:fld id="{4B2FBF1F-16F0-48B6-B7EB-82B078987EFE}" type="slidenum">
              <a:rPr lang="en-US" smtClean="0"/>
              <a:t>24</a:t>
            </a:fld>
            <a:endParaRPr lang="en-US"/>
          </a:p>
        </p:txBody>
      </p:sp>
      <p:sp>
        <p:nvSpPr>
          <p:cNvPr id="5" name="Footer Placeholder 4">
            <a:extLst>
              <a:ext uri="{FF2B5EF4-FFF2-40B4-BE49-F238E27FC236}">
                <a16:creationId xmlns:a16="http://schemas.microsoft.com/office/drawing/2014/main" id="{48861D9C-AF42-7700-F536-B9AF67F8FF4A}"/>
              </a:ext>
            </a:extLst>
          </p:cNvPr>
          <p:cNvSpPr>
            <a:spLocks noGrp="1"/>
          </p:cNvSpPr>
          <p:nvPr>
            <p:ph type="ftr" sz="quarter" idx="11"/>
          </p:nvPr>
        </p:nvSpPr>
        <p:spPr/>
        <p:txBody>
          <a:bodyPr/>
          <a:lstStyle/>
          <a:p>
            <a:r>
              <a:rPr lang="en-US"/>
              <a:t>18AIC302J,CINTEL, SRMIST</a:t>
            </a:r>
          </a:p>
        </p:txBody>
      </p:sp>
    </p:spTree>
    <p:extLst>
      <p:ext uri="{BB962C8B-B14F-4D97-AF65-F5344CB8AC3E}">
        <p14:creationId xmlns:p14="http://schemas.microsoft.com/office/powerpoint/2010/main" val="10521763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6EF14E-2FF4-D22A-2B95-F1A8EF4241B1}"/>
              </a:ext>
            </a:extLst>
          </p:cNvPr>
          <p:cNvSpPr>
            <a:spLocks noGrp="1"/>
          </p:cNvSpPr>
          <p:nvPr>
            <p:ph type="title"/>
          </p:nvPr>
        </p:nvSpPr>
        <p:spPr>
          <a:xfrm>
            <a:off x="836645" y="1032115"/>
            <a:ext cx="10705322" cy="3110676"/>
          </a:xfrm>
        </p:spPr>
        <p:txBody>
          <a:bodyPr>
            <a:noAutofit/>
          </a:bodyPr>
          <a:lstStyle/>
          <a:p>
            <a:br>
              <a:rPr lang="en-GB" sz="2000" dirty="0">
                <a:latin typeface="Times New Roman" panose="02020603050405020304" pitchFamily="18" charset="0"/>
                <a:cs typeface="Times New Roman" panose="02020603050405020304" pitchFamily="18" charset="0"/>
              </a:rPr>
            </a:br>
            <a:br>
              <a:rPr lang="en-GB" sz="2000" dirty="0">
                <a:latin typeface="Times New Roman" panose="02020603050405020304" pitchFamily="18" charset="0"/>
                <a:cs typeface="Times New Roman" panose="02020603050405020304" pitchFamily="18" charset="0"/>
              </a:rPr>
            </a:b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HTML Formatting is a process of formatting text for better look and feel. HTML provides us ability to format text without using CSS. </a:t>
            </a:r>
            <a:br>
              <a:rPr lang="en-GB" sz="2000" dirty="0">
                <a:latin typeface="Times New Roman" panose="02020603050405020304" pitchFamily="18" charset="0"/>
                <a:cs typeface="Times New Roman" panose="02020603050405020304" pitchFamily="18" charset="0"/>
              </a:rPr>
            </a:b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There are many formatting tags in HTML. </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These tags are used to make text bold, italicized, or underlined. </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There are almost 14 options available that how text appears in HTML and XHTML.</a:t>
            </a:r>
            <a:br>
              <a:rPr lang="en-GB" sz="2000" dirty="0">
                <a:latin typeface="Times New Roman" panose="02020603050405020304" pitchFamily="18" charset="0"/>
                <a:cs typeface="Times New Roman" panose="02020603050405020304" pitchFamily="18" charset="0"/>
              </a:rPr>
            </a:br>
            <a:br>
              <a:rPr lang="en-GB" sz="2000" b="1" dirty="0">
                <a:latin typeface="Times New Roman" panose="02020603050405020304" pitchFamily="18" charset="0"/>
                <a:cs typeface="Times New Roman" panose="02020603050405020304" pitchFamily="18" charset="0"/>
              </a:rPr>
            </a:br>
            <a:r>
              <a:rPr lang="en-GB" sz="2000" b="1" i="0" dirty="0">
                <a:solidFill>
                  <a:srgbClr val="333333"/>
                </a:solidFill>
                <a:effectLst/>
                <a:latin typeface="Times New Roman" panose="02020603050405020304" pitchFamily="18" charset="0"/>
                <a:cs typeface="Times New Roman" panose="02020603050405020304" pitchFamily="18" charset="0"/>
              </a:rPr>
              <a:t>In HTML the formatting tags are divided into two categories:</a:t>
            </a:r>
            <a:br>
              <a:rPr lang="en-GB" sz="2000" b="0" i="0" dirty="0">
                <a:solidFill>
                  <a:srgbClr val="333333"/>
                </a:solidFill>
                <a:effectLst/>
                <a:latin typeface="Times New Roman" panose="02020603050405020304" pitchFamily="18" charset="0"/>
                <a:cs typeface="Times New Roman" panose="02020603050405020304" pitchFamily="18" charset="0"/>
              </a:rPr>
            </a:br>
            <a:r>
              <a:rPr lang="en-GB" sz="2000" b="1" i="0" dirty="0">
                <a:solidFill>
                  <a:srgbClr val="000000"/>
                </a:solidFill>
                <a:effectLst/>
                <a:latin typeface="Times New Roman" panose="02020603050405020304" pitchFamily="18" charset="0"/>
                <a:cs typeface="Times New Roman" panose="02020603050405020304" pitchFamily="18" charset="0"/>
              </a:rPr>
              <a:t>Physical tag: </a:t>
            </a:r>
            <a:r>
              <a:rPr lang="en-GB" sz="2000" b="0" i="0" dirty="0">
                <a:solidFill>
                  <a:srgbClr val="000000"/>
                </a:solidFill>
                <a:effectLst/>
                <a:latin typeface="Times New Roman" panose="02020603050405020304" pitchFamily="18" charset="0"/>
                <a:cs typeface="Times New Roman" panose="02020603050405020304" pitchFamily="18" charset="0"/>
              </a:rPr>
              <a:t>These tags are used to provide the visual appearance to the text.</a:t>
            </a:r>
            <a:br>
              <a:rPr lang="en-GB" sz="2000" b="0" i="0" dirty="0">
                <a:solidFill>
                  <a:srgbClr val="000000"/>
                </a:solidFill>
                <a:effectLst/>
                <a:latin typeface="Times New Roman" panose="02020603050405020304" pitchFamily="18" charset="0"/>
                <a:cs typeface="Times New Roman" panose="02020603050405020304" pitchFamily="18" charset="0"/>
              </a:rPr>
            </a:br>
            <a:r>
              <a:rPr lang="en-GB" sz="2000" b="1" i="0" dirty="0">
                <a:solidFill>
                  <a:srgbClr val="000000"/>
                </a:solidFill>
                <a:effectLst/>
                <a:latin typeface="Times New Roman" panose="02020603050405020304" pitchFamily="18" charset="0"/>
                <a:cs typeface="Times New Roman" panose="02020603050405020304" pitchFamily="18" charset="0"/>
              </a:rPr>
              <a:t>Logical tag: </a:t>
            </a:r>
            <a:r>
              <a:rPr lang="en-GB" sz="2000" b="0" i="0" dirty="0">
                <a:solidFill>
                  <a:srgbClr val="000000"/>
                </a:solidFill>
                <a:effectLst/>
                <a:latin typeface="Times New Roman" panose="02020603050405020304" pitchFamily="18" charset="0"/>
                <a:cs typeface="Times New Roman" panose="02020603050405020304" pitchFamily="18" charset="0"/>
              </a:rPr>
              <a:t>These tags are used to add some logical or semantic value to the text.</a:t>
            </a:r>
            <a:br>
              <a:rPr lang="en-GB" sz="2000" b="0" i="0" dirty="0">
                <a:solidFill>
                  <a:srgbClr val="000000"/>
                </a:solidFill>
                <a:effectLst/>
                <a:latin typeface="Times New Roman" panose="02020603050405020304" pitchFamily="18" charset="0"/>
                <a:cs typeface="Times New Roman" panose="02020603050405020304" pitchFamily="18" charset="0"/>
              </a:rPr>
            </a:br>
            <a:br>
              <a:rPr lang="en-GB" sz="2000" dirty="0">
                <a:latin typeface="Times New Roman" panose="02020603050405020304" pitchFamily="18" charset="0"/>
                <a:cs typeface="Times New Roman" panose="02020603050405020304" pitchFamily="18" charset="0"/>
              </a:rPr>
            </a:br>
            <a:br>
              <a:rPr lang="en-GB"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25CA3D0-FC69-E0C6-C7F2-67D51127BAD3}"/>
              </a:ext>
            </a:extLst>
          </p:cNvPr>
          <p:cNvSpPr txBox="1"/>
          <p:nvPr/>
        </p:nvSpPr>
        <p:spPr>
          <a:xfrm>
            <a:off x="2684884" y="0"/>
            <a:ext cx="6097554" cy="461665"/>
          </a:xfrm>
          <a:prstGeom prst="rect">
            <a:avLst/>
          </a:prstGeom>
          <a:noFill/>
        </p:spPr>
        <p:txBody>
          <a:bodyPr wrap="square">
            <a:spAutoFit/>
          </a:bodyPr>
          <a:lstStyle/>
          <a:p>
            <a:pPr algn="ctr"/>
            <a:r>
              <a:rPr lang="en-GB" sz="2400" b="1" u="sng" dirty="0">
                <a:latin typeface="Times New Roman" panose="02020603050405020304" pitchFamily="18" charset="0"/>
                <a:cs typeface="Times New Roman" panose="02020603050405020304" pitchFamily="18" charset="0"/>
              </a:rPr>
              <a:t>HTML Formatting</a:t>
            </a:r>
            <a:endParaRPr lang="en-US" sz="2400" dirty="0"/>
          </a:p>
        </p:txBody>
      </p:sp>
      <p:sp>
        <p:nvSpPr>
          <p:cNvPr id="2" name="Date Placeholder 1">
            <a:extLst>
              <a:ext uri="{FF2B5EF4-FFF2-40B4-BE49-F238E27FC236}">
                <a16:creationId xmlns:a16="http://schemas.microsoft.com/office/drawing/2014/main" id="{D8380063-B897-7699-AE29-CC20E7E22367}"/>
              </a:ext>
            </a:extLst>
          </p:cNvPr>
          <p:cNvSpPr>
            <a:spLocks noGrp="1"/>
          </p:cNvSpPr>
          <p:nvPr>
            <p:ph type="dt" sz="half" idx="10"/>
          </p:nvPr>
        </p:nvSpPr>
        <p:spPr/>
        <p:txBody>
          <a:bodyPr/>
          <a:lstStyle/>
          <a:p>
            <a:fld id="{E288EDCA-36CC-4182-A3A4-E563C2E8D54B}" type="datetime1">
              <a:rPr lang="en-IN" smtClean="0"/>
              <a:t>03-06-2024</a:t>
            </a:fld>
            <a:endParaRPr lang="en-US"/>
          </a:p>
        </p:txBody>
      </p:sp>
      <p:sp>
        <p:nvSpPr>
          <p:cNvPr id="3" name="Slide Number Placeholder 2">
            <a:extLst>
              <a:ext uri="{FF2B5EF4-FFF2-40B4-BE49-F238E27FC236}">
                <a16:creationId xmlns:a16="http://schemas.microsoft.com/office/drawing/2014/main" id="{E88CF2A0-9486-5887-04AF-49DED133F37B}"/>
              </a:ext>
            </a:extLst>
          </p:cNvPr>
          <p:cNvSpPr>
            <a:spLocks noGrp="1"/>
          </p:cNvSpPr>
          <p:nvPr>
            <p:ph type="sldNum" sz="quarter" idx="12"/>
          </p:nvPr>
        </p:nvSpPr>
        <p:spPr/>
        <p:txBody>
          <a:bodyPr/>
          <a:lstStyle/>
          <a:p>
            <a:fld id="{4B2FBF1F-16F0-48B6-B7EB-82B078987EFE}" type="slidenum">
              <a:rPr lang="en-US" smtClean="0"/>
              <a:t>25</a:t>
            </a:fld>
            <a:endParaRPr lang="en-US"/>
          </a:p>
        </p:txBody>
      </p:sp>
      <p:sp>
        <p:nvSpPr>
          <p:cNvPr id="5" name="Footer Placeholder 4">
            <a:extLst>
              <a:ext uri="{FF2B5EF4-FFF2-40B4-BE49-F238E27FC236}">
                <a16:creationId xmlns:a16="http://schemas.microsoft.com/office/drawing/2014/main" id="{07EE11E8-A83E-ED52-4978-68567E7AAF3F}"/>
              </a:ext>
            </a:extLst>
          </p:cNvPr>
          <p:cNvSpPr>
            <a:spLocks noGrp="1"/>
          </p:cNvSpPr>
          <p:nvPr>
            <p:ph type="ftr" sz="quarter" idx="11"/>
          </p:nvPr>
        </p:nvSpPr>
        <p:spPr/>
        <p:txBody>
          <a:bodyPr/>
          <a:lstStyle/>
          <a:p>
            <a:r>
              <a:rPr lang="en-US"/>
              <a:t>18AIC302J,CINTEL, SRMIST</a:t>
            </a:r>
          </a:p>
        </p:txBody>
      </p:sp>
    </p:spTree>
    <p:extLst>
      <p:ext uri="{BB962C8B-B14F-4D97-AF65-F5344CB8AC3E}">
        <p14:creationId xmlns:p14="http://schemas.microsoft.com/office/powerpoint/2010/main" val="21157525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BF1D6EB5-80EB-105A-2F02-3502AD1F0E50}"/>
              </a:ext>
            </a:extLst>
          </p:cNvPr>
          <p:cNvGraphicFramePr>
            <a:graphicFrameLocks noGrp="1"/>
          </p:cNvGraphicFramePr>
          <p:nvPr>
            <p:extLst>
              <p:ext uri="{D42A27DB-BD31-4B8C-83A1-F6EECF244321}">
                <p14:modId xmlns:p14="http://schemas.microsoft.com/office/powerpoint/2010/main" val="2106919442"/>
              </p:ext>
            </p:extLst>
          </p:nvPr>
        </p:nvGraphicFramePr>
        <p:xfrm>
          <a:off x="466531" y="23010"/>
          <a:ext cx="10972800" cy="6834990"/>
        </p:xfrm>
        <a:graphic>
          <a:graphicData uri="http://schemas.openxmlformats.org/drawingml/2006/table">
            <a:tbl>
              <a:tblPr firstRow="1" firstCol="1" bandRow="1">
                <a:tableStyleId>{5C22544A-7EE6-4342-B048-85BDC9FD1C3A}</a:tableStyleId>
              </a:tblPr>
              <a:tblGrid>
                <a:gridCol w="2774449">
                  <a:extLst>
                    <a:ext uri="{9D8B030D-6E8A-4147-A177-3AD203B41FA5}">
                      <a16:colId xmlns:a16="http://schemas.microsoft.com/office/drawing/2014/main" val="3438277479"/>
                    </a:ext>
                  </a:extLst>
                </a:gridCol>
                <a:gridCol w="8198351">
                  <a:extLst>
                    <a:ext uri="{9D8B030D-6E8A-4147-A177-3AD203B41FA5}">
                      <a16:colId xmlns:a16="http://schemas.microsoft.com/office/drawing/2014/main" val="188179870"/>
                    </a:ext>
                  </a:extLst>
                </a:gridCol>
              </a:tblGrid>
              <a:tr h="447658">
                <a:tc>
                  <a:txBody>
                    <a:bodyPr/>
                    <a:lstStyle/>
                    <a:p>
                      <a:pPr marL="0" marR="0">
                        <a:lnSpc>
                          <a:spcPct val="107000"/>
                        </a:lnSpc>
                        <a:spcBef>
                          <a:spcPts val="0"/>
                        </a:spcBef>
                        <a:spcAft>
                          <a:spcPts val="0"/>
                        </a:spcAft>
                      </a:pPr>
                      <a:r>
                        <a:rPr lang="en-US" sz="1800" kern="0">
                          <a:effectLst/>
                          <a:latin typeface="Times New Roman" panose="02020603050405020304" pitchFamily="18" charset="0"/>
                          <a:cs typeface="Times New Roman" panose="02020603050405020304" pitchFamily="18" charset="0"/>
                        </a:rPr>
                        <a:t>Element name</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78447" marR="78447" marT="78447" marB="78447"/>
                </a:tc>
                <a:tc>
                  <a:txBody>
                    <a:bodyPr/>
                    <a:lstStyle/>
                    <a:p>
                      <a:pPr marL="0" marR="0">
                        <a:lnSpc>
                          <a:spcPct val="107000"/>
                        </a:lnSpc>
                        <a:spcBef>
                          <a:spcPts val="0"/>
                        </a:spcBef>
                        <a:spcAft>
                          <a:spcPts val="0"/>
                        </a:spcAft>
                      </a:pPr>
                      <a:r>
                        <a:rPr lang="en-US" sz="1800" kern="0">
                          <a:effectLst/>
                          <a:latin typeface="Times New Roman" panose="02020603050405020304" pitchFamily="18" charset="0"/>
                          <a:cs typeface="Times New Roman" panose="02020603050405020304" pitchFamily="18" charset="0"/>
                        </a:rPr>
                        <a:t>Description</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78447" marR="78447" marT="78447" marB="78447"/>
                </a:tc>
                <a:extLst>
                  <a:ext uri="{0D108BD9-81ED-4DB2-BD59-A6C34878D82A}">
                    <a16:rowId xmlns:a16="http://schemas.microsoft.com/office/drawing/2014/main" val="3760993168"/>
                  </a:ext>
                </a:extLst>
              </a:tr>
              <a:tr h="552072">
                <a:tc>
                  <a:txBody>
                    <a:bodyPr/>
                    <a:lstStyle/>
                    <a:p>
                      <a:pPr marL="0" marR="0" algn="just">
                        <a:lnSpc>
                          <a:spcPct val="107000"/>
                        </a:lnSpc>
                        <a:spcBef>
                          <a:spcPts val="0"/>
                        </a:spcBef>
                        <a:spcAft>
                          <a:spcPts val="0"/>
                        </a:spcAft>
                      </a:pPr>
                      <a:r>
                        <a:rPr lang="en-US" sz="1800" kern="0">
                          <a:effectLst/>
                          <a:latin typeface="Times New Roman" panose="02020603050405020304" pitchFamily="18" charset="0"/>
                          <a:cs typeface="Times New Roman" panose="02020603050405020304" pitchFamily="18" charset="0"/>
                        </a:rPr>
                        <a:t>&lt;b&gt;</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2298" marR="52298" marT="52298" marB="52298"/>
                </a:tc>
                <a:tc>
                  <a:txBody>
                    <a:bodyPr/>
                    <a:lstStyle/>
                    <a:p>
                      <a:pPr marL="0" marR="0" algn="just">
                        <a:lnSpc>
                          <a:spcPct val="107000"/>
                        </a:lnSpc>
                        <a:spcBef>
                          <a:spcPts val="0"/>
                        </a:spcBef>
                        <a:spcAft>
                          <a:spcPts val="0"/>
                        </a:spcAft>
                      </a:pPr>
                      <a:r>
                        <a:rPr lang="en-US" sz="1800" kern="0">
                          <a:effectLst/>
                          <a:latin typeface="Times New Roman" panose="02020603050405020304" pitchFamily="18" charset="0"/>
                          <a:cs typeface="Times New Roman" panose="02020603050405020304" pitchFamily="18" charset="0"/>
                        </a:rPr>
                        <a:t>This is a physical tag, which is used to bold the text written between it.</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2298" marR="52298" marT="52298" marB="52298"/>
                </a:tc>
                <a:extLst>
                  <a:ext uri="{0D108BD9-81ED-4DB2-BD59-A6C34878D82A}">
                    <a16:rowId xmlns:a16="http://schemas.microsoft.com/office/drawing/2014/main" val="3983881457"/>
                  </a:ext>
                </a:extLst>
              </a:tr>
              <a:tr h="552072">
                <a:tc>
                  <a:txBody>
                    <a:bodyPr/>
                    <a:lstStyle/>
                    <a:p>
                      <a:pPr marL="0" marR="0" algn="just">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&lt;strong&gt;</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2298" marR="52298" marT="52298" marB="52298"/>
                </a:tc>
                <a:tc>
                  <a:txBody>
                    <a:bodyPr/>
                    <a:lstStyle/>
                    <a:p>
                      <a:pPr marL="0" marR="0" algn="just">
                        <a:lnSpc>
                          <a:spcPct val="107000"/>
                        </a:lnSpc>
                        <a:spcBef>
                          <a:spcPts val="0"/>
                        </a:spcBef>
                        <a:spcAft>
                          <a:spcPts val="0"/>
                        </a:spcAft>
                      </a:pPr>
                      <a:r>
                        <a:rPr lang="en-US" sz="1800" kern="0">
                          <a:effectLst/>
                          <a:latin typeface="Times New Roman" panose="02020603050405020304" pitchFamily="18" charset="0"/>
                          <a:cs typeface="Times New Roman" panose="02020603050405020304" pitchFamily="18" charset="0"/>
                        </a:rPr>
                        <a:t>This is a logical tag, which tells the browser that the text is important.</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2298" marR="52298" marT="52298" marB="52298"/>
                </a:tc>
                <a:extLst>
                  <a:ext uri="{0D108BD9-81ED-4DB2-BD59-A6C34878D82A}">
                    <a16:rowId xmlns:a16="http://schemas.microsoft.com/office/drawing/2014/main" val="1832514933"/>
                  </a:ext>
                </a:extLst>
              </a:tr>
              <a:tr h="349731">
                <a:tc>
                  <a:txBody>
                    <a:bodyPr/>
                    <a:lstStyle/>
                    <a:p>
                      <a:pPr marL="0" marR="0" algn="just">
                        <a:lnSpc>
                          <a:spcPct val="107000"/>
                        </a:lnSpc>
                        <a:spcBef>
                          <a:spcPts val="0"/>
                        </a:spcBef>
                        <a:spcAft>
                          <a:spcPts val="0"/>
                        </a:spcAft>
                      </a:pPr>
                      <a:r>
                        <a:rPr lang="en-US" sz="1800" kern="0">
                          <a:effectLst/>
                          <a:latin typeface="Times New Roman" panose="02020603050405020304" pitchFamily="18" charset="0"/>
                          <a:cs typeface="Times New Roman" panose="02020603050405020304" pitchFamily="18" charset="0"/>
                        </a:rPr>
                        <a:t>&lt;i&gt;</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2298" marR="52298" marT="52298" marB="52298"/>
                </a:tc>
                <a:tc>
                  <a:txBody>
                    <a:bodyPr/>
                    <a:lstStyle/>
                    <a:p>
                      <a:pPr marL="0" marR="0" algn="just">
                        <a:lnSpc>
                          <a:spcPct val="107000"/>
                        </a:lnSpc>
                        <a:spcBef>
                          <a:spcPts val="0"/>
                        </a:spcBef>
                        <a:spcAft>
                          <a:spcPts val="0"/>
                        </a:spcAft>
                      </a:pPr>
                      <a:r>
                        <a:rPr lang="en-US" sz="1800" kern="0">
                          <a:effectLst/>
                          <a:latin typeface="Times New Roman" panose="02020603050405020304" pitchFamily="18" charset="0"/>
                          <a:cs typeface="Times New Roman" panose="02020603050405020304" pitchFamily="18" charset="0"/>
                        </a:rPr>
                        <a:t>This is a physical tag which is used to make text italic.</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2298" marR="52298" marT="52298" marB="52298"/>
                </a:tc>
                <a:extLst>
                  <a:ext uri="{0D108BD9-81ED-4DB2-BD59-A6C34878D82A}">
                    <a16:rowId xmlns:a16="http://schemas.microsoft.com/office/drawing/2014/main" val="3150711983"/>
                  </a:ext>
                </a:extLst>
              </a:tr>
              <a:tr h="349731">
                <a:tc>
                  <a:txBody>
                    <a:bodyPr/>
                    <a:lstStyle/>
                    <a:p>
                      <a:pPr marL="0" marR="0" algn="just">
                        <a:lnSpc>
                          <a:spcPct val="107000"/>
                        </a:lnSpc>
                        <a:spcBef>
                          <a:spcPts val="0"/>
                        </a:spcBef>
                        <a:spcAft>
                          <a:spcPts val="0"/>
                        </a:spcAft>
                      </a:pPr>
                      <a:r>
                        <a:rPr lang="en-US" sz="1800" kern="0">
                          <a:effectLst/>
                          <a:latin typeface="Times New Roman" panose="02020603050405020304" pitchFamily="18" charset="0"/>
                          <a:cs typeface="Times New Roman" panose="02020603050405020304" pitchFamily="18" charset="0"/>
                        </a:rPr>
                        <a:t>&lt;em&gt;</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2298" marR="52298" marT="52298" marB="52298"/>
                </a:tc>
                <a:tc>
                  <a:txBody>
                    <a:bodyPr/>
                    <a:lstStyle/>
                    <a:p>
                      <a:pPr marL="0" marR="0" algn="just">
                        <a:lnSpc>
                          <a:spcPct val="107000"/>
                        </a:lnSpc>
                        <a:spcBef>
                          <a:spcPts val="0"/>
                        </a:spcBef>
                        <a:spcAft>
                          <a:spcPts val="0"/>
                        </a:spcAft>
                      </a:pPr>
                      <a:r>
                        <a:rPr lang="en-US" sz="1800" kern="0">
                          <a:effectLst/>
                          <a:latin typeface="Times New Roman" panose="02020603050405020304" pitchFamily="18" charset="0"/>
                          <a:cs typeface="Times New Roman" panose="02020603050405020304" pitchFamily="18" charset="0"/>
                        </a:rPr>
                        <a:t>This is a logical tag which is used to display content in italic.</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2298" marR="52298" marT="52298" marB="52298"/>
                </a:tc>
                <a:extLst>
                  <a:ext uri="{0D108BD9-81ED-4DB2-BD59-A6C34878D82A}">
                    <a16:rowId xmlns:a16="http://schemas.microsoft.com/office/drawing/2014/main" val="3793656728"/>
                  </a:ext>
                </a:extLst>
              </a:tr>
              <a:tr h="349731">
                <a:tc>
                  <a:txBody>
                    <a:bodyPr/>
                    <a:lstStyle/>
                    <a:p>
                      <a:pPr marL="0" marR="0" algn="just">
                        <a:lnSpc>
                          <a:spcPct val="107000"/>
                        </a:lnSpc>
                        <a:spcBef>
                          <a:spcPts val="0"/>
                        </a:spcBef>
                        <a:spcAft>
                          <a:spcPts val="0"/>
                        </a:spcAft>
                      </a:pPr>
                      <a:r>
                        <a:rPr lang="en-US" sz="1800" kern="0">
                          <a:effectLst/>
                          <a:latin typeface="Times New Roman" panose="02020603050405020304" pitchFamily="18" charset="0"/>
                          <a:cs typeface="Times New Roman" panose="02020603050405020304" pitchFamily="18" charset="0"/>
                        </a:rPr>
                        <a:t>&lt;mark&gt;</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2298" marR="52298" marT="52298" marB="52298"/>
                </a:tc>
                <a:tc>
                  <a:txBody>
                    <a:bodyPr/>
                    <a:lstStyle/>
                    <a:p>
                      <a:pPr marL="0" marR="0" algn="just">
                        <a:lnSpc>
                          <a:spcPct val="107000"/>
                        </a:lnSpc>
                        <a:spcBef>
                          <a:spcPts val="0"/>
                        </a:spcBef>
                        <a:spcAft>
                          <a:spcPts val="0"/>
                        </a:spcAft>
                      </a:pPr>
                      <a:r>
                        <a:rPr lang="en-US" sz="1800" kern="0">
                          <a:effectLst/>
                          <a:latin typeface="Times New Roman" panose="02020603050405020304" pitchFamily="18" charset="0"/>
                          <a:cs typeface="Times New Roman" panose="02020603050405020304" pitchFamily="18" charset="0"/>
                        </a:rPr>
                        <a:t>This tag is used to highlight text.</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2298" marR="52298" marT="52298" marB="52298"/>
                </a:tc>
                <a:extLst>
                  <a:ext uri="{0D108BD9-81ED-4DB2-BD59-A6C34878D82A}">
                    <a16:rowId xmlns:a16="http://schemas.microsoft.com/office/drawing/2014/main" val="3380056048"/>
                  </a:ext>
                </a:extLst>
              </a:tr>
              <a:tr h="349731">
                <a:tc>
                  <a:txBody>
                    <a:bodyPr/>
                    <a:lstStyle/>
                    <a:p>
                      <a:pPr marL="0" marR="0" algn="just">
                        <a:lnSpc>
                          <a:spcPct val="107000"/>
                        </a:lnSpc>
                        <a:spcBef>
                          <a:spcPts val="0"/>
                        </a:spcBef>
                        <a:spcAft>
                          <a:spcPts val="0"/>
                        </a:spcAft>
                      </a:pPr>
                      <a:r>
                        <a:rPr lang="en-US" sz="1800" kern="0">
                          <a:effectLst/>
                          <a:latin typeface="Times New Roman" panose="02020603050405020304" pitchFamily="18" charset="0"/>
                          <a:cs typeface="Times New Roman" panose="02020603050405020304" pitchFamily="18" charset="0"/>
                        </a:rPr>
                        <a:t>&lt;u&gt;</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2298" marR="52298" marT="52298" marB="52298"/>
                </a:tc>
                <a:tc>
                  <a:txBody>
                    <a:bodyPr/>
                    <a:lstStyle/>
                    <a:p>
                      <a:pPr marL="0" marR="0" algn="just">
                        <a:lnSpc>
                          <a:spcPct val="107000"/>
                        </a:lnSpc>
                        <a:spcBef>
                          <a:spcPts val="0"/>
                        </a:spcBef>
                        <a:spcAft>
                          <a:spcPts val="0"/>
                        </a:spcAft>
                      </a:pPr>
                      <a:r>
                        <a:rPr lang="en-US" sz="1800" kern="0">
                          <a:effectLst/>
                          <a:latin typeface="Times New Roman" panose="02020603050405020304" pitchFamily="18" charset="0"/>
                          <a:cs typeface="Times New Roman" panose="02020603050405020304" pitchFamily="18" charset="0"/>
                        </a:rPr>
                        <a:t>This tag is used to underline text written between it.</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2298" marR="52298" marT="52298" marB="52298"/>
                </a:tc>
                <a:extLst>
                  <a:ext uri="{0D108BD9-81ED-4DB2-BD59-A6C34878D82A}">
                    <a16:rowId xmlns:a16="http://schemas.microsoft.com/office/drawing/2014/main" val="3543206291"/>
                  </a:ext>
                </a:extLst>
              </a:tr>
              <a:tr h="552072">
                <a:tc>
                  <a:txBody>
                    <a:bodyPr/>
                    <a:lstStyle/>
                    <a:p>
                      <a:pPr marL="0" marR="0" algn="just">
                        <a:lnSpc>
                          <a:spcPct val="107000"/>
                        </a:lnSpc>
                        <a:spcBef>
                          <a:spcPts val="0"/>
                        </a:spcBef>
                        <a:spcAft>
                          <a:spcPts val="0"/>
                        </a:spcAft>
                      </a:pPr>
                      <a:r>
                        <a:rPr lang="en-US" sz="1800" kern="0">
                          <a:effectLst/>
                          <a:latin typeface="Times New Roman" panose="02020603050405020304" pitchFamily="18" charset="0"/>
                          <a:cs typeface="Times New Roman" panose="02020603050405020304" pitchFamily="18" charset="0"/>
                        </a:rPr>
                        <a:t>&lt;tt&gt;</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2298" marR="52298" marT="52298" marB="52298"/>
                </a:tc>
                <a:tc>
                  <a:txBody>
                    <a:bodyPr/>
                    <a:lstStyle/>
                    <a:p>
                      <a:pPr marL="0" marR="0" algn="just">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This tag is used to appear a text in teletype. (not supported in HTML5)</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2298" marR="52298" marT="52298" marB="52298"/>
                </a:tc>
                <a:extLst>
                  <a:ext uri="{0D108BD9-81ED-4DB2-BD59-A6C34878D82A}">
                    <a16:rowId xmlns:a16="http://schemas.microsoft.com/office/drawing/2014/main" val="418088870"/>
                  </a:ext>
                </a:extLst>
              </a:tr>
              <a:tr h="600212">
                <a:tc>
                  <a:txBody>
                    <a:bodyPr/>
                    <a:lstStyle/>
                    <a:p>
                      <a:pPr marL="0" marR="0" algn="just">
                        <a:lnSpc>
                          <a:spcPct val="107000"/>
                        </a:lnSpc>
                        <a:spcBef>
                          <a:spcPts val="0"/>
                        </a:spcBef>
                        <a:spcAft>
                          <a:spcPts val="0"/>
                        </a:spcAft>
                      </a:pPr>
                      <a:r>
                        <a:rPr lang="en-US" sz="1800" kern="0">
                          <a:effectLst/>
                          <a:latin typeface="Times New Roman" panose="02020603050405020304" pitchFamily="18" charset="0"/>
                          <a:cs typeface="Times New Roman" panose="02020603050405020304" pitchFamily="18" charset="0"/>
                        </a:rPr>
                        <a:t>&lt;strike&gt;</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2298" marR="52298" marT="52298" marB="52298"/>
                </a:tc>
                <a:tc>
                  <a:txBody>
                    <a:bodyPr/>
                    <a:lstStyle/>
                    <a:p>
                      <a:pPr marL="0" marR="0" algn="just">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This tag is used to draw a strikethrough on a section of text. (Not supported in HTML5)</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2298" marR="52298" marT="52298" marB="52298"/>
                </a:tc>
                <a:extLst>
                  <a:ext uri="{0D108BD9-81ED-4DB2-BD59-A6C34878D82A}">
                    <a16:rowId xmlns:a16="http://schemas.microsoft.com/office/drawing/2014/main" val="3012735944"/>
                  </a:ext>
                </a:extLst>
              </a:tr>
              <a:tr h="349731">
                <a:tc>
                  <a:txBody>
                    <a:bodyPr/>
                    <a:lstStyle/>
                    <a:p>
                      <a:pPr marL="0" marR="0" algn="just">
                        <a:lnSpc>
                          <a:spcPct val="107000"/>
                        </a:lnSpc>
                        <a:spcBef>
                          <a:spcPts val="0"/>
                        </a:spcBef>
                        <a:spcAft>
                          <a:spcPts val="0"/>
                        </a:spcAft>
                      </a:pPr>
                      <a:r>
                        <a:rPr lang="en-US" sz="1800" kern="0">
                          <a:effectLst/>
                          <a:latin typeface="Times New Roman" panose="02020603050405020304" pitchFamily="18" charset="0"/>
                          <a:cs typeface="Times New Roman" panose="02020603050405020304" pitchFamily="18" charset="0"/>
                        </a:rPr>
                        <a:t>&lt;sup&gt;</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2298" marR="52298" marT="52298" marB="52298"/>
                </a:tc>
                <a:tc>
                  <a:txBody>
                    <a:bodyPr/>
                    <a:lstStyle/>
                    <a:p>
                      <a:pPr marL="0" marR="0" algn="just">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It displays the content slightly above the normal line.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2298" marR="52298" marT="52298" marB="52298"/>
                </a:tc>
                <a:extLst>
                  <a:ext uri="{0D108BD9-81ED-4DB2-BD59-A6C34878D82A}">
                    <a16:rowId xmlns:a16="http://schemas.microsoft.com/office/drawing/2014/main" val="3221469576"/>
                  </a:ext>
                </a:extLst>
              </a:tr>
              <a:tr h="349731">
                <a:tc>
                  <a:txBody>
                    <a:bodyPr/>
                    <a:lstStyle/>
                    <a:p>
                      <a:pPr marL="0" marR="0" algn="just">
                        <a:lnSpc>
                          <a:spcPct val="107000"/>
                        </a:lnSpc>
                        <a:spcBef>
                          <a:spcPts val="0"/>
                        </a:spcBef>
                        <a:spcAft>
                          <a:spcPts val="0"/>
                        </a:spcAft>
                      </a:pPr>
                      <a:r>
                        <a:rPr lang="en-US" sz="1800" kern="0">
                          <a:effectLst/>
                          <a:latin typeface="Times New Roman" panose="02020603050405020304" pitchFamily="18" charset="0"/>
                          <a:cs typeface="Times New Roman" panose="02020603050405020304" pitchFamily="18" charset="0"/>
                        </a:rPr>
                        <a:t>&lt;sub&gt;</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2298" marR="52298" marT="52298" marB="52298"/>
                </a:tc>
                <a:tc>
                  <a:txBody>
                    <a:bodyPr/>
                    <a:lstStyle/>
                    <a:p>
                      <a:pPr marL="0" marR="0" algn="just">
                        <a:lnSpc>
                          <a:spcPct val="107000"/>
                        </a:lnSpc>
                        <a:spcBef>
                          <a:spcPts val="0"/>
                        </a:spcBef>
                        <a:spcAft>
                          <a:spcPts val="0"/>
                        </a:spcAft>
                      </a:pPr>
                      <a:r>
                        <a:rPr lang="en-US" sz="1800" kern="0">
                          <a:effectLst/>
                          <a:latin typeface="Times New Roman" panose="02020603050405020304" pitchFamily="18" charset="0"/>
                          <a:cs typeface="Times New Roman" panose="02020603050405020304" pitchFamily="18" charset="0"/>
                        </a:rPr>
                        <a:t>It displays the content slightly below the normal line.</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2298" marR="52298" marT="52298" marB="52298"/>
                </a:tc>
                <a:extLst>
                  <a:ext uri="{0D108BD9-81ED-4DB2-BD59-A6C34878D82A}">
                    <a16:rowId xmlns:a16="http://schemas.microsoft.com/office/drawing/2014/main" val="1534536084"/>
                  </a:ext>
                </a:extLst>
              </a:tr>
              <a:tr h="349731">
                <a:tc>
                  <a:txBody>
                    <a:bodyPr/>
                    <a:lstStyle/>
                    <a:p>
                      <a:pPr marL="0" marR="0" algn="just">
                        <a:lnSpc>
                          <a:spcPct val="107000"/>
                        </a:lnSpc>
                        <a:spcBef>
                          <a:spcPts val="0"/>
                        </a:spcBef>
                        <a:spcAft>
                          <a:spcPts val="0"/>
                        </a:spcAft>
                      </a:pPr>
                      <a:r>
                        <a:rPr lang="en-US" sz="1800" kern="0">
                          <a:effectLst/>
                          <a:latin typeface="Times New Roman" panose="02020603050405020304" pitchFamily="18" charset="0"/>
                          <a:cs typeface="Times New Roman" panose="02020603050405020304" pitchFamily="18" charset="0"/>
                        </a:rPr>
                        <a:t>&lt;del&gt;</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2298" marR="52298" marT="52298" marB="52298"/>
                </a:tc>
                <a:tc>
                  <a:txBody>
                    <a:bodyPr/>
                    <a:lstStyle/>
                    <a:p>
                      <a:pPr marL="0" marR="0" algn="just">
                        <a:lnSpc>
                          <a:spcPct val="107000"/>
                        </a:lnSpc>
                        <a:spcBef>
                          <a:spcPts val="0"/>
                        </a:spcBef>
                        <a:spcAft>
                          <a:spcPts val="0"/>
                        </a:spcAft>
                      </a:pPr>
                      <a:r>
                        <a:rPr lang="en-US" sz="1800" kern="0">
                          <a:effectLst/>
                          <a:latin typeface="Times New Roman" panose="02020603050405020304" pitchFamily="18" charset="0"/>
                          <a:cs typeface="Times New Roman" panose="02020603050405020304" pitchFamily="18" charset="0"/>
                        </a:rPr>
                        <a:t>This tag is used to display the deleted content.</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2298" marR="52298" marT="52298" marB="52298"/>
                </a:tc>
                <a:extLst>
                  <a:ext uri="{0D108BD9-81ED-4DB2-BD59-A6C34878D82A}">
                    <a16:rowId xmlns:a16="http://schemas.microsoft.com/office/drawing/2014/main" val="1079956453"/>
                  </a:ext>
                </a:extLst>
              </a:tr>
              <a:tr h="349731">
                <a:tc>
                  <a:txBody>
                    <a:bodyPr/>
                    <a:lstStyle/>
                    <a:p>
                      <a:pPr marL="0" marR="0" algn="just">
                        <a:lnSpc>
                          <a:spcPct val="107000"/>
                        </a:lnSpc>
                        <a:spcBef>
                          <a:spcPts val="0"/>
                        </a:spcBef>
                        <a:spcAft>
                          <a:spcPts val="0"/>
                        </a:spcAft>
                      </a:pPr>
                      <a:r>
                        <a:rPr lang="en-US" sz="1800" kern="0">
                          <a:effectLst/>
                          <a:latin typeface="Times New Roman" panose="02020603050405020304" pitchFamily="18" charset="0"/>
                          <a:cs typeface="Times New Roman" panose="02020603050405020304" pitchFamily="18" charset="0"/>
                        </a:rPr>
                        <a:t>&lt;ins&gt;</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2298" marR="52298" marT="52298" marB="52298"/>
                </a:tc>
                <a:tc>
                  <a:txBody>
                    <a:bodyPr/>
                    <a:lstStyle/>
                    <a:p>
                      <a:pPr marL="0" marR="0" algn="just">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This tag displays the content which is added</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2298" marR="52298" marT="52298" marB="52298"/>
                </a:tc>
                <a:extLst>
                  <a:ext uri="{0D108BD9-81ED-4DB2-BD59-A6C34878D82A}">
                    <a16:rowId xmlns:a16="http://schemas.microsoft.com/office/drawing/2014/main" val="435525907"/>
                  </a:ext>
                </a:extLst>
              </a:tr>
              <a:tr h="552072">
                <a:tc>
                  <a:txBody>
                    <a:bodyPr/>
                    <a:lstStyle/>
                    <a:p>
                      <a:pPr marL="0" marR="0" algn="just">
                        <a:lnSpc>
                          <a:spcPct val="107000"/>
                        </a:lnSpc>
                        <a:spcBef>
                          <a:spcPts val="0"/>
                        </a:spcBef>
                        <a:spcAft>
                          <a:spcPts val="0"/>
                        </a:spcAft>
                      </a:pPr>
                      <a:r>
                        <a:rPr lang="en-US" sz="1800" kern="0">
                          <a:effectLst/>
                          <a:latin typeface="Times New Roman" panose="02020603050405020304" pitchFamily="18" charset="0"/>
                          <a:cs typeface="Times New Roman" panose="02020603050405020304" pitchFamily="18" charset="0"/>
                        </a:rPr>
                        <a:t>&lt;big&gt;</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2298" marR="52298" marT="52298" marB="52298"/>
                </a:tc>
                <a:tc>
                  <a:txBody>
                    <a:bodyPr/>
                    <a:lstStyle/>
                    <a:p>
                      <a:pPr marL="0" marR="0" algn="just">
                        <a:lnSpc>
                          <a:spcPct val="107000"/>
                        </a:lnSpc>
                        <a:spcBef>
                          <a:spcPts val="0"/>
                        </a:spcBef>
                        <a:spcAft>
                          <a:spcPts val="0"/>
                        </a:spcAft>
                      </a:pPr>
                      <a:r>
                        <a:rPr lang="en-US" sz="1800" kern="0">
                          <a:effectLst/>
                          <a:latin typeface="Times New Roman" panose="02020603050405020304" pitchFamily="18" charset="0"/>
                          <a:cs typeface="Times New Roman" panose="02020603050405020304" pitchFamily="18" charset="0"/>
                        </a:rPr>
                        <a:t>This tag is used to increase the font size by one conventional unit.</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2298" marR="52298" marT="52298" marB="52298"/>
                </a:tc>
                <a:extLst>
                  <a:ext uri="{0D108BD9-81ED-4DB2-BD59-A6C34878D82A}">
                    <a16:rowId xmlns:a16="http://schemas.microsoft.com/office/drawing/2014/main" val="3411100241"/>
                  </a:ext>
                </a:extLst>
              </a:tr>
              <a:tr h="552072">
                <a:tc>
                  <a:txBody>
                    <a:bodyPr/>
                    <a:lstStyle/>
                    <a:p>
                      <a:pPr marL="0" marR="0" algn="just">
                        <a:lnSpc>
                          <a:spcPct val="107000"/>
                        </a:lnSpc>
                        <a:spcBef>
                          <a:spcPts val="0"/>
                        </a:spcBef>
                        <a:spcAft>
                          <a:spcPts val="0"/>
                        </a:spcAft>
                      </a:pPr>
                      <a:r>
                        <a:rPr lang="en-US" sz="1800" kern="0">
                          <a:effectLst/>
                          <a:latin typeface="Times New Roman" panose="02020603050405020304" pitchFamily="18" charset="0"/>
                          <a:cs typeface="Times New Roman" panose="02020603050405020304" pitchFamily="18" charset="0"/>
                        </a:rPr>
                        <a:t>&lt;small&gt;</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2298" marR="52298" marT="52298" marB="52298"/>
                </a:tc>
                <a:tc>
                  <a:txBody>
                    <a:bodyPr/>
                    <a:lstStyle/>
                    <a:p>
                      <a:pPr marL="0" marR="0" algn="just">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This tag is used to decrease the font size by one unit from base font size.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2298" marR="52298" marT="52298" marB="52298"/>
                </a:tc>
                <a:extLst>
                  <a:ext uri="{0D108BD9-81ED-4DB2-BD59-A6C34878D82A}">
                    <a16:rowId xmlns:a16="http://schemas.microsoft.com/office/drawing/2014/main" val="1304598407"/>
                  </a:ext>
                </a:extLst>
              </a:tr>
            </a:tbl>
          </a:graphicData>
        </a:graphic>
      </p:graphicFrame>
      <p:sp>
        <p:nvSpPr>
          <p:cNvPr id="2" name="Date Placeholder 1">
            <a:extLst>
              <a:ext uri="{FF2B5EF4-FFF2-40B4-BE49-F238E27FC236}">
                <a16:creationId xmlns:a16="http://schemas.microsoft.com/office/drawing/2014/main" id="{6CB1A79F-1CE5-58BB-B2FD-97FA9F5D4E6D}"/>
              </a:ext>
            </a:extLst>
          </p:cNvPr>
          <p:cNvSpPr>
            <a:spLocks noGrp="1"/>
          </p:cNvSpPr>
          <p:nvPr>
            <p:ph type="dt" sz="half" idx="10"/>
          </p:nvPr>
        </p:nvSpPr>
        <p:spPr/>
        <p:txBody>
          <a:bodyPr/>
          <a:lstStyle/>
          <a:p>
            <a:fld id="{97BE1D31-2DC3-4F51-86F8-45F9C091587B}" type="datetime1">
              <a:rPr lang="en-IN" smtClean="0"/>
              <a:t>03-06-2024</a:t>
            </a:fld>
            <a:endParaRPr lang="en-US"/>
          </a:p>
        </p:txBody>
      </p:sp>
      <p:sp>
        <p:nvSpPr>
          <p:cNvPr id="3" name="Slide Number Placeholder 2">
            <a:extLst>
              <a:ext uri="{FF2B5EF4-FFF2-40B4-BE49-F238E27FC236}">
                <a16:creationId xmlns:a16="http://schemas.microsoft.com/office/drawing/2014/main" id="{062F7DDE-874D-4037-F79D-500123BFDA6E}"/>
              </a:ext>
            </a:extLst>
          </p:cNvPr>
          <p:cNvSpPr>
            <a:spLocks noGrp="1"/>
          </p:cNvSpPr>
          <p:nvPr>
            <p:ph type="sldNum" sz="quarter" idx="12"/>
          </p:nvPr>
        </p:nvSpPr>
        <p:spPr/>
        <p:txBody>
          <a:bodyPr/>
          <a:lstStyle/>
          <a:p>
            <a:fld id="{4B2FBF1F-16F0-48B6-B7EB-82B078987EFE}" type="slidenum">
              <a:rPr lang="en-US" smtClean="0"/>
              <a:t>26</a:t>
            </a:fld>
            <a:endParaRPr lang="en-US"/>
          </a:p>
        </p:txBody>
      </p:sp>
      <p:sp>
        <p:nvSpPr>
          <p:cNvPr id="4" name="Footer Placeholder 3">
            <a:extLst>
              <a:ext uri="{FF2B5EF4-FFF2-40B4-BE49-F238E27FC236}">
                <a16:creationId xmlns:a16="http://schemas.microsoft.com/office/drawing/2014/main" id="{F6F8EE1C-EA5A-E566-2B02-0033B23B2147}"/>
              </a:ext>
            </a:extLst>
          </p:cNvPr>
          <p:cNvSpPr>
            <a:spLocks noGrp="1"/>
          </p:cNvSpPr>
          <p:nvPr>
            <p:ph type="ftr" sz="quarter" idx="11"/>
          </p:nvPr>
        </p:nvSpPr>
        <p:spPr/>
        <p:txBody>
          <a:bodyPr/>
          <a:lstStyle/>
          <a:p>
            <a:r>
              <a:rPr lang="en-US"/>
              <a:t>18AIC302J,CINTEL, SRMIST</a:t>
            </a:r>
          </a:p>
        </p:txBody>
      </p:sp>
    </p:spTree>
    <p:extLst>
      <p:ext uri="{BB962C8B-B14F-4D97-AF65-F5344CB8AC3E}">
        <p14:creationId xmlns:p14="http://schemas.microsoft.com/office/powerpoint/2010/main" val="8093328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1BDE6F-ADC1-5FEB-E391-06285D0BC9C2}"/>
              </a:ext>
            </a:extLst>
          </p:cNvPr>
          <p:cNvSpPr txBox="1"/>
          <p:nvPr/>
        </p:nvSpPr>
        <p:spPr>
          <a:xfrm>
            <a:off x="3047223" y="39309"/>
            <a:ext cx="6097554" cy="369332"/>
          </a:xfrm>
          <a:prstGeom prst="rect">
            <a:avLst/>
          </a:prstGeom>
          <a:noFill/>
        </p:spPr>
        <p:txBody>
          <a:bodyPr wrap="square">
            <a:spAutoFit/>
          </a:bodyPr>
          <a:lstStyle/>
          <a:p>
            <a:pPr algn="ctr"/>
            <a:r>
              <a:rPr lang="en-US" b="1" i="0" dirty="0">
                <a:solidFill>
                  <a:srgbClr val="000000"/>
                </a:solidFill>
                <a:effectLst/>
                <a:latin typeface="Times New Roman" panose="02020603050405020304" pitchFamily="18" charset="0"/>
                <a:cs typeface="Times New Roman" panose="02020603050405020304" pitchFamily="18" charset="0"/>
              </a:rPr>
              <a:t>HTML Forms</a:t>
            </a:r>
          </a:p>
        </p:txBody>
      </p:sp>
      <p:sp>
        <p:nvSpPr>
          <p:cNvPr id="6" name="TextBox 5">
            <a:extLst>
              <a:ext uri="{FF2B5EF4-FFF2-40B4-BE49-F238E27FC236}">
                <a16:creationId xmlns:a16="http://schemas.microsoft.com/office/drawing/2014/main" id="{DC54341A-5DE1-3746-B86B-4675BCED231A}"/>
              </a:ext>
            </a:extLst>
          </p:cNvPr>
          <p:cNvSpPr txBox="1"/>
          <p:nvPr/>
        </p:nvSpPr>
        <p:spPr>
          <a:xfrm>
            <a:off x="325018" y="433813"/>
            <a:ext cx="11709916" cy="369332"/>
          </a:xfrm>
          <a:prstGeom prst="rect">
            <a:avLst/>
          </a:prstGeom>
          <a:noFill/>
        </p:spPr>
        <p:txBody>
          <a:bodyPr wrap="square">
            <a:spAutoFit/>
          </a:bodyPr>
          <a:lstStyle/>
          <a:p>
            <a:r>
              <a:rPr lang="en-GB" b="0" i="0" dirty="0">
                <a:solidFill>
                  <a:srgbClr val="000000"/>
                </a:solidFill>
                <a:effectLst/>
                <a:latin typeface="Times New Roman" panose="02020603050405020304" pitchFamily="18" charset="0"/>
                <a:cs typeface="Times New Roman" panose="02020603050405020304" pitchFamily="18" charset="0"/>
              </a:rPr>
              <a:t>An HTML form is used to collect user input. The user input is most often sent to a server for processing.</a:t>
            </a:r>
            <a:endParaRPr lang="en-US" dirty="0">
              <a:latin typeface="Times New Roman" panose="02020603050405020304" pitchFamily="18" charset="0"/>
              <a:cs typeface="Times New Roman" panose="02020603050405020304" pitchFamily="18" charset="0"/>
            </a:endParaRPr>
          </a:p>
        </p:txBody>
      </p:sp>
      <p:sp>
        <p:nvSpPr>
          <p:cNvPr id="7" name="Rectangle 1">
            <a:extLst>
              <a:ext uri="{FF2B5EF4-FFF2-40B4-BE49-F238E27FC236}">
                <a16:creationId xmlns:a16="http://schemas.microsoft.com/office/drawing/2014/main" id="{65B8972D-B8F7-C5D3-ABE9-D6F177401A3B}"/>
              </a:ext>
            </a:extLst>
          </p:cNvPr>
          <p:cNvSpPr>
            <a:spLocks noChangeArrowheads="1"/>
          </p:cNvSpPr>
          <p:nvPr/>
        </p:nvSpPr>
        <p:spPr bwMode="auto">
          <a:xfrm>
            <a:off x="696685" y="1105315"/>
            <a:ext cx="10517156" cy="23441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&lt;form&gt; Element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HTML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&lt;form&gt;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element is used to create an HTML form for user input: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CD"/>
                </a:solidFill>
                <a:effectLst/>
                <a:latin typeface="Times New Roman" panose="02020603050405020304" pitchFamily="18" charset="0"/>
                <a:cs typeface="Times New Roman" panose="02020603050405020304" pitchFamily="18" charset="0"/>
              </a:rPr>
              <a:t>Syntax: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CD"/>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C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&lt;form&gt;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element is a container for different types of input elements, such as: text fields, checkboxes, radio buttons, submit buttons, etc.</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7B94072F-8129-B700-C32A-56D2825EA300}"/>
              </a:ext>
            </a:extLst>
          </p:cNvPr>
          <p:cNvSpPr/>
          <p:nvPr/>
        </p:nvSpPr>
        <p:spPr>
          <a:xfrm>
            <a:off x="1884785" y="1787512"/>
            <a:ext cx="3918856" cy="9797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0" lang="en-US" altLang="en-US" b="0" i="0" u="none" strike="noStrike" cap="none" normalizeH="0" baseline="0" dirty="0">
                <a:ln>
                  <a:noFill/>
                </a:ln>
                <a:solidFill>
                  <a:srgbClr val="0000CD"/>
                </a:solidFill>
                <a:effectLst/>
                <a:latin typeface="Times New Roman" panose="02020603050405020304" pitchFamily="18" charset="0"/>
                <a:cs typeface="Times New Roman" panose="02020603050405020304" pitchFamily="18" charset="0"/>
              </a:rPr>
              <a:t>&lt;</a:t>
            </a:r>
            <a:r>
              <a:rPr kumimoji="0" lang="en-US" altLang="en-US" b="0" i="0" u="none" strike="noStrike" cap="none" normalizeH="0" baseline="0" dirty="0">
                <a:ln>
                  <a:noFill/>
                </a:ln>
                <a:solidFill>
                  <a:srgbClr val="A52A2A"/>
                </a:solidFill>
                <a:effectLst/>
                <a:latin typeface="Times New Roman" panose="02020603050405020304" pitchFamily="18" charset="0"/>
                <a:cs typeface="Times New Roman" panose="02020603050405020304" pitchFamily="18" charset="0"/>
              </a:rPr>
              <a:t>form</a:t>
            </a:r>
            <a:r>
              <a:rPr kumimoji="0" lang="en-US" altLang="en-US" b="0" i="0" u="none" strike="noStrike" cap="none" normalizeH="0" baseline="0" dirty="0">
                <a:ln>
                  <a:noFill/>
                </a:ln>
                <a:solidFill>
                  <a:srgbClr val="0000CD"/>
                </a:solidFill>
                <a:effectLst/>
                <a:latin typeface="Times New Roman" panose="02020603050405020304" pitchFamily="18" charset="0"/>
                <a:cs typeface="Times New Roman" panose="02020603050405020304" pitchFamily="18" charset="0"/>
              </a:rPr>
              <a:t>&gt;</a:t>
            </a:r>
            <a:b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form elements</a:t>
            </a:r>
            <a:b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rgbClr val="0000CD"/>
                </a:solidFill>
                <a:effectLst/>
                <a:latin typeface="Times New Roman" panose="02020603050405020304" pitchFamily="18" charset="0"/>
                <a:cs typeface="Times New Roman" panose="02020603050405020304" pitchFamily="18" charset="0"/>
              </a:rPr>
              <a:t>&lt;</a:t>
            </a:r>
            <a:r>
              <a:rPr kumimoji="0" lang="en-US" altLang="en-US" b="0" i="0" u="none" strike="noStrike" cap="none" normalizeH="0" baseline="0" dirty="0">
                <a:ln>
                  <a:noFill/>
                </a:ln>
                <a:solidFill>
                  <a:srgbClr val="A52A2A"/>
                </a:solidFill>
                <a:effectLst/>
                <a:latin typeface="Times New Roman" panose="02020603050405020304" pitchFamily="18" charset="0"/>
                <a:cs typeface="Times New Roman" panose="02020603050405020304" pitchFamily="18" charset="0"/>
              </a:rPr>
              <a:t>/form</a:t>
            </a:r>
            <a:r>
              <a:rPr lang="en-US" altLang="en-US" dirty="0">
                <a:solidFill>
                  <a:srgbClr val="0000CD"/>
                </a:solidFill>
                <a:latin typeface="Times New Roman" panose="02020603050405020304" pitchFamily="18" charset="0"/>
                <a:cs typeface="Times New Roman" panose="02020603050405020304" pitchFamily="18" charset="0"/>
              </a:rPr>
              <a:t>&gt;</a:t>
            </a:r>
            <a:endParaRPr kumimoji="0" lang="en-US" altLang="en-US" b="0" i="0" u="none" strike="noStrike" cap="none" normalizeH="0" baseline="0" dirty="0">
              <a:ln>
                <a:noFill/>
              </a:ln>
              <a:solidFill>
                <a:srgbClr val="0000CD"/>
              </a:solidFill>
              <a:effectLst/>
              <a:latin typeface="Times New Roman" panose="02020603050405020304" pitchFamily="18" charset="0"/>
              <a:cs typeface="Times New Roman" panose="02020603050405020304" pitchFamily="18" charset="0"/>
            </a:endParaRPr>
          </a:p>
        </p:txBody>
      </p:sp>
      <p:sp>
        <p:nvSpPr>
          <p:cNvPr id="9" name="Rectangle 2">
            <a:extLst>
              <a:ext uri="{FF2B5EF4-FFF2-40B4-BE49-F238E27FC236}">
                <a16:creationId xmlns:a16="http://schemas.microsoft.com/office/drawing/2014/main" id="{FBFAD680-2CD5-650A-BC4B-65100049546F}"/>
              </a:ext>
            </a:extLst>
          </p:cNvPr>
          <p:cNvSpPr>
            <a:spLocks noChangeArrowheads="1"/>
          </p:cNvSpPr>
          <p:nvPr/>
        </p:nvSpPr>
        <p:spPr bwMode="auto">
          <a:xfrm>
            <a:off x="597159" y="3537219"/>
            <a:ext cx="10336764" cy="9591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&lt;input&gt; Element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HTML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&lt;input&gt;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element is the most used form element.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An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&lt;input&gt;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element can be displayed in many ways, depending on the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type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attribute.</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10" name="Table 9">
            <a:extLst>
              <a:ext uri="{FF2B5EF4-FFF2-40B4-BE49-F238E27FC236}">
                <a16:creationId xmlns:a16="http://schemas.microsoft.com/office/drawing/2014/main" id="{2FD999F1-990E-0077-2603-9C3C0E1A4838}"/>
              </a:ext>
            </a:extLst>
          </p:cNvPr>
          <p:cNvGraphicFramePr>
            <a:graphicFrameLocks noGrp="1"/>
          </p:cNvGraphicFramePr>
          <p:nvPr>
            <p:extLst>
              <p:ext uri="{D42A27DB-BD31-4B8C-83A1-F6EECF244321}">
                <p14:modId xmlns:p14="http://schemas.microsoft.com/office/powerpoint/2010/main" val="3581679536"/>
              </p:ext>
            </p:extLst>
          </p:nvPr>
        </p:nvGraphicFramePr>
        <p:xfrm>
          <a:off x="976603" y="4535739"/>
          <a:ext cx="9957320" cy="2282952"/>
        </p:xfrm>
        <a:graphic>
          <a:graphicData uri="http://schemas.openxmlformats.org/drawingml/2006/table">
            <a:tbl>
              <a:tblPr firstRow="1" firstCol="1" bandRow="1">
                <a:tableStyleId>{5C22544A-7EE6-4342-B048-85BDC9FD1C3A}</a:tableStyleId>
              </a:tblPr>
              <a:tblGrid>
                <a:gridCol w="3444552">
                  <a:extLst>
                    <a:ext uri="{9D8B030D-6E8A-4147-A177-3AD203B41FA5}">
                      <a16:colId xmlns:a16="http://schemas.microsoft.com/office/drawing/2014/main" val="2783148816"/>
                    </a:ext>
                  </a:extLst>
                </a:gridCol>
                <a:gridCol w="6512768">
                  <a:extLst>
                    <a:ext uri="{9D8B030D-6E8A-4147-A177-3AD203B41FA5}">
                      <a16:colId xmlns:a16="http://schemas.microsoft.com/office/drawing/2014/main" val="1794696431"/>
                    </a:ext>
                  </a:extLst>
                </a:gridCol>
              </a:tblGrid>
              <a:tr h="0">
                <a:tc>
                  <a:txBody>
                    <a:bodyPr/>
                    <a:lstStyle/>
                    <a:p>
                      <a:pPr marL="0" marR="0" algn="l">
                        <a:lnSpc>
                          <a:spcPct val="107000"/>
                        </a:lnSpc>
                        <a:spcBef>
                          <a:spcPts val="0"/>
                        </a:spcBef>
                        <a:spcAft>
                          <a:spcPts val="0"/>
                        </a:spcAft>
                      </a:pPr>
                      <a:r>
                        <a:rPr lang="en-US" sz="1500" kern="0" dirty="0">
                          <a:effectLst/>
                          <a:latin typeface="Times New Roman" panose="02020603050405020304" pitchFamily="18" charset="0"/>
                          <a:cs typeface="Times New Roman" panose="02020603050405020304" pitchFamily="18" charset="0"/>
                        </a:rPr>
                        <a:t>Type</a:t>
                      </a:r>
                      <a:endParaRPr lang="en-US" sz="15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76200" marT="76200" marB="76200"/>
                </a:tc>
                <a:tc>
                  <a:txBody>
                    <a:bodyPr/>
                    <a:lstStyle/>
                    <a:p>
                      <a:pPr marL="0" marR="0" algn="l">
                        <a:lnSpc>
                          <a:spcPct val="107000"/>
                        </a:lnSpc>
                        <a:spcBef>
                          <a:spcPts val="0"/>
                        </a:spcBef>
                        <a:spcAft>
                          <a:spcPts val="0"/>
                        </a:spcAft>
                      </a:pPr>
                      <a:r>
                        <a:rPr lang="en-US" sz="1500" kern="0">
                          <a:effectLst/>
                          <a:latin typeface="Times New Roman" panose="02020603050405020304" pitchFamily="18" charset="0"/>
                          <a:cs typeface="Times New Roman" panose="02020603050405020304" pitchFamily="18" charset="0"/>
                        </a:rPr>
                        <a:t>Description</a:t>
                      </a:r>
                      <a:endParaRPr lang="en-US" sz="1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976733778"/>
                  </a:ext>
                </a:extLst>
              </a:tr>
              <a:tr h="207645">
                <a:tc>
                  <a:txBody>
                    <a:bodyPr/>
                    <a:lstStyle/>
                    <a:p>
                      <a:pPr marL="0" marR="0" algn="l">
                        <a:lnSpc>
                          <a:spcPct val="107000"/>
                        </a:lnSpc>
                        <a:spcBef>
                          <a:spcPts val="0"/>
                        </a:spcBef>
                        <a:spcAft>
                          <a:spcPts val="0"/>
                        </a:spcAft>
                      </a:pPr>
                      <a:r>
                        <a:rPr lang="en-US" sz="1500" kern="0" dirty="0">
                          <a:effectLst/>
                          <a:latin typeface="Times New Roman" panose="02020603050405020304" pitchFamily="18" charset="0"/>
                          <a:cs typeface="Times New Roman" panose="02020603050405020304" pitchFamily="18" charset="0"/>
                        </a:rPr>
                        <a:t>&lt;input type="text"&gt;</a:t>
                      </a:r>
                      <a:endParaRPr lang="en-US" sz="15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76200" marT="76200" marB="76200"/>
                </a:tc>
                <a:tc>
                  <a:txBody>
                    <a:bodyPr/>
                    <a:lstStyle/>
                    <a:p>
                      <a:pPr marL="0" marR="0" algn="l">
                        <a:lnSpc>
                          <a:spcPct val="107000"/>
                        </a:lnSpc>
                        <a:spcBef>
                          <a:spcPts val="0"/>
                        </a:spcBef>
                        <a:spcAft>
                          <a:spcPts val="0"/>
                        </a:spcAft>
                      </a:pPr>
                      <a:r>
                        <a:rPr lang="en-US" sz="1500" kern="0" dirty="0">
                          <a:effectLst/>
                          <a:latin typeface="Times New Roman" panose="02020603050405020304" pitchFamily="18" charset="0"/>
                          <a:cs typeface="Times New Roman" panose="02020603050405020304" pitchFamily="18" charset="0"/>
                        </a:rPr>
                        <a:t>Displays a single-line text input field</a:t>
                      </a:r>
                      <a:endParaRPr lang="en-US" sz="15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645236124"/>
                  </a:ext>
                </a:extLst>
              </a:tr>
              <a:tr h="207645">
                <a:tc>
                  <a:txBody>
                    <a:bodyPr/>
                    <a:lstStyle/>
                    <a:p>
                      <a:pPr marL="0" marR="0" algn="l">
                        <a:lnSpc>
                          <a:spcPct val="107000"/>
                        </a:lnSpc>
                        <a:spcBef>
                          <a:spcPts val="0"/>
                        </a:spcBef>
                        <a:spcAft>
                          <a:spcPts val="0"/>
                        </a:spcAft>
                      </a:pPr>
                      <a:r>
                        <a:rPr lang="en-US" sz="1500" kern="0">
                          <a:effectLst/>
                          <a:latin typeface="Times New Roman" panose="02020603050405020304" pitchFamily="18" charset="0"/>
                          <a:cs typeface="Times New Roman" panose="02020603050405020304" pitchFamily="18" charset="0"/>
                        </a:rPr>
                        <a:t>&lt;input type="radio"&gt;</a:t>
                      </a:r>
                      <a:endParaRPr lang="en-US" sz="1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76200" marT="76200" marB="76200"/>
                </a:tc>
                <a:tc>
                  <a:txBody>
                    <a:bodyPr/>
                    <a:lstStyle/>
                    <a:p>
                      <a:pPr marL="0" marR="0" algn="l">
                        <a:lnSpc>
                          <a:spcPct val="107000"/>
                        </a:lnSpc>
                        <a:spcBef>
                          <a:spcPts val="0"/>
                        </a:spcBef>
                        <a:spcAft>
                          <a:spcPts val="0"/>
                        </a:spcAft>
                      </a:pPr>
                      <a:r>
                        <a:rPr lang="en-US" sz="1500" kern="0">
                          <a:effectLst/>
                          <a:latin typeface="Times New Roman" panose="02020603050405020304" pitchFamily="18" charset="0"/>
                          <a:cs typeface="Times New Roman" panose="02020603050405020304" pitchFamily="18" charset="0"/>
                        </a:rPr>
                        <a:t>Displays a radio button (for selecting one of many choices)</a:t>
                      </a:r>
                      <a:endParaRPr lang="en-US" sz="1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182679299"/>
                  </a:ext>
                </a:extLst>
              </a:tr>
              <a:tr h="207645">
                <a:tc>
                  <a:txBody>
                    <a:bodyPr/>
                    <a:lstStyle/>
                    <a:p>
                      <a:pPr marL="0" marR="0" algn="l">
                        <a:lnSpc>
                          <a:spcPct val="107000"/>
                        </a:lnSpc>
                        <a:spcBef>
                          <a:spcPts val="0"/>
                        </a:spcBef>
                        <a:spcAft>
                          <a:spcPts val="0"/>
                        </a:spcAft>
                      </a:pPr>
                      <a:r>
                        <a:rPr lang="en-US" sz="1500" kern="0">
                          <a:effectLst/>
                          <a:latin typeface="Times New Roman" panose="02020603050405020304" pitchFamily="18" charset="0"/>
                          <a:cs typeface="Times New Roman" panose="02020603050405020304" pitchFamily="18" charset="0"/>
                        </a:rPr>
                        <a:t>&lt;input type="checkbox"&gt;</a:t>
                      </a:r>
                      <a:endParaRPr lang="en-US" sz="1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76200" marT="76200" marB="76200"/>
                </a:tc>
                <a:tc>
                  <a:txBody>
                    <a:bodyPr/>
                    <a:lstStyle/>
                    <a:p>
                      <a:pPr marL="0" marR="0" algn="l">
                        <a:lnSpc>
                          <a:spcPct val="107000"/>
                        </a:lnSpc>
                        <a:spcBef>
                          <a:spcPts val="0"/>
                        </a:spcBef>
                        <a:spcAft>
                          <a:spcPts val="0"/>
                        </a:spcAft>
                      </a:pPr>
                      <a:r>
                        <a:rPr lang="en-US" sz="1500" kern="0" dirty="0">
                          <a:effectLst/>
                          <a:latin typeface="Times New Roman" panose="02020603050405020304" pitchFamily="18" charset="0"/>
                          <a:cs typeface="Times New Roman" panose="02020603050405020304" pitchFamily="18" charset="0"/>
                        </a:rPr>
                        <a:t>Displays a checkbox (for selecting zero or more of many choices)</a:t>
                      </a:r>
                      <a:endParaRPr lang="en-US" sz="15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4130827307"/>
                  </a:ext>
                </a:extLst>
              </a:tr>
              <a:tr h="210820">
                <a:tc>
                  <a:txBody>
                    <a:bodyPr/>
                    <a:lstStyle/>
                    <a:p>
                      <a:pPr marL="0" marR="0" algn="l">
                        <a:lnSpc>
                          <a:spcPct val="107000"/>
                        </a:lnSpc>
                        <a:spcBef>
                          <a:spcPts val="0"/>
                        </a:spcBef>
                        <a:spcAft>
                          <a:spcPts val="0"/>
                        </a:spcAft>
                      </a:pPr>
                      <a:r>
                        <a:rPr lang="en-US" sz="1500" kern="0">
                          <a:effectLst/>
                          <a:latin typeface="Times New Roman" panose="02020603050405020304" pitchFamily="18" charset="0"/>
                          <a:cs typeface="Times New Roman" panose="02020603050405020304" pitchFamily="18" charset="0"/>
                        </a:rPr>
                        <a:t>&lt;input type="submit"&gt;</a:t>
                      </a:r>
                      <a:endParaRPr lang="en-US" sz="1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76200" marT="76200" marB="76200"/>
                </a:tc>
                <a:tc>
                  <a:txBody>
                    <a:bodyPr/>
                    <a:lstStyle/>
                    <a:p>
                      <a:pPr marL="0" marR="0" algn="l">
                        <a:lnSpc>
                          <a:spcPct val="107000"/>
                        </a:lnSpc>
                        <a:spcBef>
                          <a:spcPts val="0"/>
                        </a:spcBef>
                        <a:spcAft>
                          <a:spcPts val="0"/>
                        </a:spcAft>
                      </a:pPr>
                      <a:r>
                        <a:rPr lang="en-US" sz="1500" kern="0">
                          <a:effectLst/>
                          <a:latin typeface="Times New Roman" panose="02020603050405020304" pitchFamily="18" charset="0"/>
                          <a:cs typeface="Times New Roman" panose="02020603050405020304" pitchFamily="18" charset="0"/>
                        </a:rPr>
                        <a:t>Displays a submit button (for submitting the form)</a:t>
                      </a:r>
                      <a:endParaRPr lang="en-US" sz="1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96520341"/>
                  </a:ext>
                </a:extLst>
              </a:tr>
              <a:tr h="207645">
                <a:tc>
                  <a:txBody>
                    <a:bodyPr/>
                    <a:lstStyle/>
                    <a:p>
                      <a:pPr marL="0" marR="0" algn="l">
                        <a:lnSpc>
                          <a:spcPct val="107000"/>
                        </a:lnSpc>
                        <a:spcBef>
                          <a:spcPts val="0"/>
                        </a:spcBef>
                        <a:spcAft>
                          <a:spcPts val="0"/>
                        </a:spcAft>
                      </a:pPr>
                      <a:r>
                        <a:rPr lang="en-US" sz="1500" kern="0">
                          <a:effectLst/>
                          <a:latin typeface="Times New Roman" panose="02020603050405020304" pitchFamily="18" charset="0"/>
                          <a:cs typeface="Times New Roman" panose="02020603050405020304" pitchFamily="18" charset="0"/>
                        </a:rPr>
                        <a:t>&lt;input type="button"&gt;</a:t>
                      </a:r>
                      <a:endParaRPr lang="en-US" sz="1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2400" marR="76200" marT="76200" marB="76200"/>
                </a:tc>
                <a:tc>
                  <a:txBody>
                    <a:bodyPr/>
                    <a:lstStyle/>
                    <a:p>
                      <a:pPr marL="0" marR="0" algn="l">
                        <a:lnSpc>
                          <a:spcPct val="107000"/>
                        </a:lnSpc>
                        <a:spcBef>
                          <a:spcPts val="0"/>
                        </a:spcBef>
                        <a:spcAft>
                          <a:spcPts val="0"/>
                        </a:spcAft>
                      </a:pPr>
                      <a:r>
                        <a:rPr lang="en-US" sz="1500" kern="0" dirty="0">
                          <a:effectLst/>
                          <a:latin typeface="Times New Roman" panose="02020603050405020304" pitchFamily="18" charset="0"/>
                          <a:cs typeface="Times New Roman" panose="02020603050405020304" pitchFamily="18" charset="0"/>
                        </a:rPr>
                        <a:t>Displays a clickable button</a:t>
                      </a:r>
                      <a:endParaRPr lang="en-US" sz="15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641449724"/>
                  </a:ext>
                </a:extLst>
              </a:tr>
            </a:tbl>
          </a:graphicData>
        </a:graphic>
      </p:graphicFrame>
      <p:sp>
        <p:nvSpPr>
          <p:cNvPr id="2" name="Date Placeholder 1">
            <a:extLst>
              <a:ext uri="{FF2B5EF4-FFF2-40B4-BE49-F238E27FC236}">
                <a16:creationId xmlns:a16="http://schemas.microsoft.com/office/drawing/2014/main" id="{FC61AB52-265C-38A2-5644-410D16D88E74}"/>
              </a:ext>
            </a:extLst>
          </p:cNvPr>
          <p:cNvSpPr>
            <a:spLocks noGrp="1"/>
          </p:cNvSpPr>
          <p:nvPr>
            <p:ph type="dt" sz="half" idx="10"/>
          </p:nvPr>
        </p:nvSpPr>
        <p:spPr/>
        <p:txBody>
          <a:bodyPr/>
          <a:lstStyle/>
          <a:p>
            <a:fld id="{CA7BAF08-0CCF-4FC8-9968-B0340A9245B8}" type="datetime1">
              <a:rPr lang="en-IN" smtClean="0"/>
              <a:t>03-06-2024</a:t>
            </a:fld>
            <a:endParaRPr lang="en-US"/>
          </a:p>
        </p:txBody>
      </p:sp>
      <p:sp>
        <p:nvSpPr>
          <p:cNvPr id="3" name="Slide Number Placeholder 2">
            <a:extLst>
              <a:ext uri="{FF2B5EF4-FFF2-40B4-BE49-F238E27FC236}">
                <a16:creationId xmlns:a16="http://schemas.microsoft.com/office/drawing/2014/main" id="{BB23D0AE-F6FC-B794-9567-F872A8A199F8}"/>
              </a:ext>
            </a:extLst>
          </p:cNvPr>
          <p:cNvSpPr>
            <a:spLocks noGrp="1"/>
          </p:cNvSpPr>
          <p:nvPr>
            <p:ph type="sldNum" sz="quarter" idx="12"/>
          </p:nvPr>
        </p:nvSpPr>
        <p:spPr/>
        <p:txBody>
          <a:bodyPr/>
          <a:lstStyle/>
          <a:p>
            <a:fld id="{4B2FBF1F-16F0-48B6-B7EB-82B078987EFE}" type="slidenum">
              <a:rPr lang="en-US" smtClean="0"/>
              <a:t>27</a:t>
            </a:fld>
            <a:endParaRPr lang="en-US"/>
          </a:p>
        </p:txBody>
      </p:sp>
      <p:sp>
        <p:nvSpPr>
          <p:cNvPr id="5" name="Footer Placeholder 4">
            <a:extLst>
              <a:ext uri="{FF2B5EF4-FFF2-40B4-BE49-F238E27FC236}">
                <a16:creationId xmlns:a16="http://schemas.microsoft.com/office/drawing/2014/main" id="{8DC6E088-D451-EBA0-F96A-02A7E6C6EF48}"/>
              </a:ext>
            </a:extLst>
          </p:cNvPr>
          <p:cNvSpPr>
            <a:spLocks noGrp="1"/>
          </p:cNvSpPr>
          <p:nvPr>
            <p:ph type="ftr" sz="quarter" idx="11"/>
          </p:nvPr>
        </p:nvSpPr>
        <p:spPr/>
        <p:txBody>
          <a:bodyPr/>
          <a:lstStyle/>
          <a:p>
            <a:r>
              <a:rPr lang="en-US"/>
              <a:t>18AIC302J,CINTEL, SRMIST</a:t>
            </a:r>
          </a:p>
        </p:txBody>
      </p:sp>
    </p:spTree>
    <p:extLst>
      <p:ext uri="{BB962C8B-B14F-4D97-AF65-F5344CB8AC3E}">
        <p14:creationId xmlns:p14="http://schemas.microsoft.com/office/powerpoint/2010/main" val="15710783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24DA020C-800E-8394-1BB5-94FCFB999B75}"/>
              </a:ext>
            </a:extLst>
          </p:cNvPr>
          <p:cNvSpPr>
            <a:spLocks noChangeArrowheads="1"/>
          </p:cNvSpPr>
          <p:nvPr/>
        </p:nvSpPr>
        <p:spPr bwMode="auto">
          <a:xfrm>
            <a:off x="287457" y="429322"/>
            <a:ext cx="7127820" cy="6821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sng"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Text Fields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&lt;input type="text"&gt;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defines a single-line input field for text input.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A857A17A-6932-55FC-F583-95501DFB370B}"/>
              </a:ext>
            </a:extLst>
          </p:cNvPr>
          <p:cNvSpPr>
            <a:spLocks noChangeArrowheads="1"/>
          </p:cNvSpPr>
          <p:nvPr/>
        </p:nvSpPr>
        <p:spPr bwMode="auto">
          <a:xfrm>
            <a:off x="287457" y="1125910"/>
            <a:ext cx="11467323" cy="15131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sng"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&lt;label&gt; Element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Notice the use of the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&lt;label&gt;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element in the example above.</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&lt;label&gt;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tag defines a label for many form elements.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&lt;label&gt;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element is useful for screen-reader users, because the screen-reader will read out loud the label when the user focus on the input element.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3">
            <a:extLst>
              <a:ext uri="{FF2B5EF4-FFF2-40B4-BE49-F238E27FC236}">
                <a16:creationId xmlns:a16="http://schemas.microsoft.com/office/drawing/2014/main" id="{239F7857-D2A3-2B14-BCF5-99CEAC278498}"/>
              </a:ext>
            </a:extLst>
          </p:cNvPr>
          <p:cNvSpPr>
            <a:spLocks noChangeArrowheads="1"/>
          </p:cNvSpPr>
          <p:nvPr/>
        </p:nvSpPr>
        <p:spPr bwMode="auto">
          <a:xfrm>
            <a:off x="287456" y="2733916"/>
            <a:ext cx="7634234" cy="9591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sng"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Radio Buttons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&lt;input type="radio"&gt;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defines a radio button.</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Radio buttons let a user select ONE of a limited number of choices.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4">
            <a:extLst>
              <a:ext uri="{FF2B5EF4-FFF2-40B4-BE49-F238E27FC236}">
                <a16:creationId xmlns:a16="http://schemas.microsoft.com/office/drawing/2014/main" id="{33019609-AE51-627D-25DF-5CED3CEF4B57}"/>
              </a:ext>
            </a:extLst>
          </p:cNvPr>
          <p:cNvSpPr>
            <a:spLocks noChangeArrowheads="1"/>
          </p:cNvSpPr>
          <p:nvPr/>
        </p:nvSpPr>
        <p:spPr bwMode="auto">
          <a:xfrm>
            <a:off x="287456" y="3831612"/>
            <a:ext cx="6561104" cy="12361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sng"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Checkboxes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&lt;input type="checkbox"&gt;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defines a </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checkbox</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Checkboxes let a user select ZERO or MORE options of a limited number of choices.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Rectangle 5">
            <a:extLst>
              <a:ext uri="{FF2B5EF4-FFF2-40B4-BE49-F238E27FC236}">
                <a16:creationId xmlns:a16="http://schemas.microsoft.com/office/drawing/2014/main" id="{7A2CBD0D-8867-1159-5005-676AB5745885}"/>
              </a:ext>
            </a:extLst>
          </p:cNvPr>
          <p:cNvSpPr>
            <a:spLocks noChangeArrowheads="1"/>
          </p:cNvSpPr>
          <p:nvPr/>
        </p:nvSpPr>
        <p:spPr bwMode="auto">
          <a:xfrm>
            <a:off x="287455" y="5344806"/>
            <a:ext cx="9994879" cy="12361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sng"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Submit Button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&lt;input type="submit"&gt;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defines a button for submitting the form data to a form-handler.</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form-handler is typically a file on the server with a script for processing input data.</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form-handler is specified in the form's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action</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attribute.</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C534C745-DB43-DC11-EA31-F58D2299B4C2}"/>
              </a:ext>
            </a:extLst>
          </p:cNvPr>
          <p:cNvSpPr>
            <a:spLocks noGrp="1"/>
          </p:cNvSpPr>
          <p:nvPr>
            <p:ph type="dt" sz="half" idx="10"/>
          </p:nvPr>
        </p:nvSpPr>
        <p:spPr/>
        <p:txBody>
          <a:bodyPr/>
          <a:lstStyle/>
          <a:p>
            <a:fld id="{603CEED5-4A40-4156-8A49-8C48D2CA1644}" type="datetime1">
              <a:rPr lang="en-IN" smtClean="0"/>
              <a:t>03-06-2024</a:t>
            </a:fld>
            <a:endParaRPr lang="en-US"/>
          </a:p>
        </p:txBody>
      </p:sp>
      <p:sp>
        <p:nvSpPr>
          <p:cNvPr id="8" name="Slide Number Placeholder 7">
            <a:extLst>
              <a:ext uri="{FF2B5EF4-FFF2-40B4-BE49-F238E27FC236}">
                <a16:creationId xmlns:a16="http://schemas.microsoft.com/office/drawing/2014/main" id="{64309D24-050A-63A0-3ED8-37A71FC7B3D3}"/>
              </a:ext>
            </a:extLst>
          </p:cNvPr>
          <p:cNvSpPr>
            <a:spLocks noGrp="1"/>
          </p:cNvSpPr>
          <p:nvPr>
            <p:ph type="sldNum" sz="quarter" idx="12"/>
          </p:nvPr>
        </p:nvSpPr>
        <p:spPr/>
        <p:txBody>
          <a:bodyPr/>
          <a:lstStyle/>
          <a:p>
            <a:fld id="{4B2FBF1F-16F0-48B6-B7EB-82B078987EFE}" type="slidenum">
              <a:rPr lang="en-US" smtClean="0"/>
              <a:t>28</a:t>
            </a:fld>
            <a:endParaRPr lang="en-US"/>
          </a:p>
        </p:txBody>
      </p:sp>
      <p:sp>
        <p:nvSpPr>
          <p:cNvPr id="9" name="Footer Placeholder 8">
            <a:extLst>
              <a:ext uri="{FF2B5EF4-FFF2-40B4-BE49-F238E27FC236}">
                <a16:creationId xmlns:a16="http://schemas.microsoft.com/office/drawing/2014/main" id="{E7BB2A7F-1FAF-0F39-CF10-498412929510}"/>
              </a:ext>
            </a:extLst>
          </p:cNvPr>
          <p:cNvSpPr>
            <a:spLocks noGrp="1"/>
          </p:cNvSpPr>
          <p:nvPr>
            <p:ph type="ftr" sz="quarter" idx="11"/>
          </p:nvPr>
        </p:nvSpPr>
        <p:spPr/>
        <p:txBody>
          <a:bodyPr/>
          <a:lstStyle/>
          <a:p>
            <a:r>
              <a:rPr lang="en-US"/>
              <a:t>18AIC302J,CINTEL, SRMIST</a:t>
            </a:r>
          </a:p>
        </p:txBody>
      </p:sp>
    </p:spTree>
    <p:extLst>
      <p:ext uri="{BB962C8B-B14F-4D97-AF65-F5344CB8AC3E}">
        <p14:creationId xmlns:p14="http://schemas.microsoft.com/office/powerpoint/2010/main" val="31224152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A1B82E22-2D5B-035F-31ED-255C488FFBD9}"/>
              </a:ext>
            </a:extLst>
          </p:cNvPr>
          <p:cNvSpPr>
            <a:spLocks noChangeArrowheads="1"/>
          </p:cNvSpPr>
          <p:nvPr/>
        </p:nvSpPr>
        <p:spPr bwMode="auto">
          <a:xfrm>
            <a:off x="388875" y="527284"/>
            <a:ext cx="4350550" cy="9591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sng"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&lt;select&gt; Element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&lt;select&gt;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element defines a drop-down list: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2A235D6B-9FBE-CDA0-AB3D-ABEC60D47F29}"/>
              </a:ext>
            </a:extLst>
          </p:cNvPr>
          <p:cNvSpPr>
            <a:spLocks noChangeArrowheads="1"/>
          </p:cNvSpPr>
          <p:nvPr/>
        </p:nvSpPr>
        <p:spPr bwMode="auto">
          <a:xfrm>
            <a:off x="248917" y="1098762"/>
            <a:ext cx="59522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&lt;option&gt;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elements defines an option that can be selected.</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5" name="Rectangle 3">
            <a:extLst>
              <a:ext uri="{FF2B5EF4-FFF2-40B4-BE49-F238E27FC236}">
                <a16:creationId xmlns:a16="http://schemas.microsoft.com/office/drawing/2014/main" id="{982B4B50-BFCF-4FE0-9BE5-76282B549D27}"/>
              </a:ext>
            </a:extLst>
          </p:cNvPr>
          <p:cNvSpPr>
            <a:spLocks noChangeArrowheads="1"/>
          </p:cNvSpPr>
          <p:nvPr/>
        </p:nvSpPr>
        <p:spPr bwMode="auto">
          <a:xfrm>
            <a:off x="248917" y="1329372"/>
            <a:ext cx="67408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 define a pre-selected option, add the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selected</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attribute to the option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6" name="Rectangle 4">
            <a:extLst>
              <a:ext uri="{FF2B5EF4-FFF2-40B4-BE49-F238E27FC236}">
                <a16:creationId xmlns:a16="http://schemas.microsoft.com/office/drawing/2014/main" id="{F9492C5C-A373-7656-4C79-5D70BE6665BF}"/>
              </a:ext>
            </a:extLst>
          </p:cNvPr>
          <p:cNvSpPr>
            <a:spLocks noChangeArrowheads="1"/>
          </p:cNvSpPr>
          <p:nvPr/>
        </p:nvSpPr>
        <p:spPr bwMode="auto">
          <a:xfrm>
            <a:off x="289249" y="1967177"/>
            <a:ext cx="5578450" cy="6821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sng"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Visible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size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attribute to specify the number of visible values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Rectangle 5">
            <a:extLst>
              <a:ext uri="{FF2B5EF4-FFF2-40B4-BE49-F238E27FC236}">
                <a16:creationId xmlns:a16="http://schemas.microsoft.com/office/drawing/2014/main" id="{918DB1AD-A225-493E-DA78-D84A57203843}"/>
              </a:ext>
            </a:extLst>
          </p:cNvPr>
          <p:cNvSpPr>
            <a:spLocks noChangeArrowheads="1"/>
          </p:cNvSpPr>
          <p:nvPr/>
        </p:nvSpPr>
        <p:spPr bwMode="auto">
          <a:xfrm>
            <a:off x="289249" y="2930000"/>
            <a:ext cx="6700552" cy="6821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sng"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Allow Multiple Selections: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multiple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attribute to allow the user to select more than one value</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Rectangle 6">
            <a:extLst>
              <a:ext uri="{FF2B5EF4-FFF2-40B4-BE49-F238E27FC236}">
                <a16:creationId xmlns:a16="http://schemas.microsoft.com/office/drawing/2014/main" id="{1F228A0A-9CE9-F46F-479E-F6F992C2E8A3}"/>
              </a:ext>
            </a:extLst>
          </p:cNvPr>
          <p:cNvSpPr>
            <a:spLocks noChangeArrowheads="1"/>
          </p:cNvSpPr>
          <p:nvPr/>
        </p:nvSpPr>
        <p:spPr bwMode="auto">
          <a:xfrm>
            <a:off x="289249" y="3880671"/>
            <a:ext cx="6222857" cy="6821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sng"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&lt;</a:t>
            </a:r>
            <a:r>
              <a:rPr kumimoji="0" lang="en-US" altLang="en-US" b="1" i="0" u="sng"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textarea</a:t>
            </a:r>
            <a:r>
              <a:rPr kumimoji="0" lang="en-US" altLang="en-US" b="1" i="0" u="sng"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&gt; Element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a:t>
            </a:r>
            <a:r>
              <a:rPr kumimoji="0" lang="en-US" altLang="en-US" b="0" i="0" u="none" strike="noStrike" cap="none" normalizeH="0" baseline="0" dirty="0" err="1">
                <a:ln>
                  <a:noFill/>
                </a:ln>
                <a:solidFill>
                  <a:srgbClr val="DC143C"/>
                </a:solidFill>
                <a:effectLst/>
                <a:latin typeface="Times New Roman" panose="02020603050405020304" pitchFamily="18" charset="0"/>
                <a:cs typeface="Times New Roman" panose="02020603050405020304" pitchFamily="18" charset="0"/>
              </a:rPr>
              <a:t>textarea</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&gt;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element defines a multi-line input field (a text area)</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Rectangle 7">
            <a:extLst>
              <a:ext uri="{FF2B5EF4-FFF2-40B4-BE49-F238E27FC236}">
                <a16:creationId xmlns:a16="http://schemas.microsoft.com/office/drawing/2014/main" id="{B4523CFF-7555-542F-843A-5FE0548B453D}"/>
              </a:ext>
            </a:extLst>
          </p:cNvPr>
          <p:cNvSpPr>
            <a:spLocks noChangeArrowheads="1"/>
          </p:cNvSpPr>
          <p:nvPr/>
        </p:nvSpPr>
        <p:spPr bwMode="auto">
          <a:xfrm>
            <a:off x="223935" y="4777473"/>
            <a:ext cx="9367934"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rows</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attribute specifies the visible number of lines in a text area.</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cols</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attribute specifies the visible width of a text area.</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This is how the HTML code above will be displayed in a browse</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9B815EF8-F5A8-7447-ABB5-F5828B981697}"/>
              </a:ext>
            </a:extLst>
          </p:cNvPr>
          <p:cNvSpPr>
            <a:spLocks noGrp="1"/>
          </p:cNvSpPr>
          <p:nvPr>
            <p:ph type="dt" sz="half" idx="10"/>
          </p:nvPr>
        </p:nvSpPr>
        <p:spPr/>
        <p:txBody>
          <a:bodyPr/>
          <a:lstStyle/>
          <a:p>
            <a:fld id="{1D0B9BF8-48F5-4C6A-90D3-ADD59A0C772A}" type="datetime1">
              <a:rPr lang="en-IN" smtClean="0"/>
              <a:t>03-06-2024</a:t>
            </a:fld>
            <a:endParaRPr lang="en-US"/>
          </a:p>
        </p:txBody>
      </p:sp>
      <p:sp>
        <p:nvSpPr>
          <p:cNvPr id="10" name="Slide Number Placeholder 9">
            <a:extLst>
              <a:ext uri="{FF2B5EF4-FFF2-40B4-BE49-F238E27FC236}">
                <a16:creationId xmlns:a16="http://schemas.microsoft.com/office/drawing/2014/main" id="{D80DEF61-9889-B307-2A6B-9132E687B4B6}"/>
              </a:ext>
            </a:extLst>
          </p:cNvPr>
          <p:cNvSpPr>
            <a:spLocks noGrp="1"/>
          </p:cNvSpPr>
          <p:nvPr>
            <p:ph type="sldNum" sz="quarter" idx="12"/>
          </p:nvPr>
        </p:nvSpPr>
        <p:spPr/>
        <p:txBody>
          <a:bodyPr/>
          <a:lstStyle/>
          <a:p>
            <a:fld id="{4B2FBF1F-16F0-48B6-B7EB-82B078987EFE}" type="slidenum">
              <a:rPr lang="en-US" smtClean="0"/>
              <a:t>29</a:t>
            </a:fld>
            <a:endParaRPr lang="en-US"/>
          </a:p>
        </p:txBody>
      </p:sp>
      <p:sp>
        <p:nvSpPr>
          <p:cNvPr id="11" name="Footer Placeholder 10">
            <a:extLst>
              <a:ext uri="{FF2B5EF4-FFF2-40B4-BE49-F238E27FC236}">
                <a16:creationId xmlns:a16="http://schemas.microsoft.com/office/drawing/2014/main" id="{64055BAC-FB59-53AD-F3EF-547004A29E4D}"/>
              </a:ext>
            </a:extLst>
          </p:cNvPr>
          <p:cNvSpPr>
            <a:spLocks noGrp="1"/>
          </p:cNvSpPr>
          <p:nvPr>
            <p:ph type="ftr" sz="quarter" idx="11"/>
          </p:nvPr>
        </p:nvSpPr>
        <p:spPr/>
        <p:txBody>
          <a:bodyPr/>
          <a:lstStyle/>
          <a:p>
            <a:r>
              <a:rPr lang="en-US"/>
              <a:t>18AIC302J,CINTEL, SRMIST</a:t>
            </a:r>
          </a:p>
        </p:txBody>
      </p:sp>
    </p:spTree>
    <p:extLst>
      <p:ext uri="{BB962C8B-B14F-4D97-AF65-F5344CB8AC3E}">
        <p14:creationId xmlns:p14="http://schemas.microsoft.com/office/powerpoint/2010/main" val="1451047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20441E-B4A8-7DEA-F0DE-0404AE79C828}"/>
              </a:ext>
            </a:extLst>
          </p:cNvPr>
          <p:cNvSpPr txBox="1"/>
          <p:nvPr/>
        </p:nvSpPr>
        <p:spPr>
          <a:xfrm>
            <a:off x="289249" y="1390261"/>
            <a:ext cx="11616612" cy="2277547"/>
          </a:xfrm>
          <a:prstGeom prst="rect">
            <a:avLst/>
          </a:prstGeom>
          <a:noFill/>
        </p:spPr>
        <p:txBody>
          <a:bodyPr wrap="square">
            <a:spAutoFit/>
          </a:bodyPr>
          <a:lstStyle/>
          <a:p>
            <a:pPr marL="849630" marR="913130" algn="just">
              <a:spcBef>
                <a:spcPts val="15"/>
              </a:spcBef>
              <a:spcAft>
                <a:spcPts val="0"/>
              </a:spcAft>
              <a:tabLst>
                <a:tab pos="6337300" algn="l"/>
              </a:tabLst>
            </a:pPr>
            <a:r>
              <a:rPr lang="en-US" sz="1800" b="1" dirty="0">
                <a:solidFill>
                  <a:srgbClr val="1F4E79"/>
                </a:solidFill>
                <a:effectLst/>
                <a:latin typeface="Times New Roman" panose="02020603050405020304" pitchFamily="18" charset="0"/>
                <a:ea typeface="Times New Roman" panose="02020603050405020304" pitchFamily="18" charset="0"/>
              </a:rPr>
              <a:t>Unit 1</a:t>
            </a:r>
            <a:endParaRPr lang="en-US" b="1" dirty="0">
              <a:solidFill>
                <a:srgbClr val="1F4E79"/>
              </a:solidFill>
              <a:latin typeface="Times New Roman" panose="02020603050405020304" pitchFamily="18" charset="0"/>
              <a:ea typeface="Times New Roman" panose="02020603050405020304" pitchFamily="18" charset="0"/>
            </a:endParaRPr>
          </a:p>
          <a:p>
            <a:pPr marL="849630" marR="913130" algn="just">
              <a:spcBef>
                <a:spcPts val="15"/>
              </a:spcBef>
              <a:spcAft>
                <a:spcPts val="0"/>
              </a:spcAft>
              <a:tabLst>
                <a:tab pos="6337300" algn="l"/>
              </a:tabLst>
            </a:pPr>
            <a:endParaRPr lang="en-US" dirty="0">
              <a:latin typeface="Times New Roman" panose="02020603050405020304" pitchFamily="18" charset="0"/>
              <a:ea typeface="Times New Roman" panose="02020603050405020304" pitchFamily="18" charset="0"/>
            </a:endParaRPr>
          </a:p>
          <a:p>
            <a:pPr marL="849630" marR="913130" algn="just">
              <a:spcBef>
                <a:spcPts val="15"/>
              </a:spcBef>
              <a:spcAft>
                <a:spcPts val="0"/>
              </a:spcAft>
              <a:tabLst>
                <a:tab pos="6337300" algn="l"/>
              </a:tabLst>
            </a:pPr>
            <a:endParaRPr lang="en-US" sz="1800" dirty="0">
              <a:effectLst/>
              <a:latin typeface="Times New Roman" panose="02020603050405020304" pitchFamily="18" charset="0"/>
              <a:ea typeface="Times New Roman" panose="02020603050405020304" pitchFamily="18" charset="0"/>
            </a:endParaRPr>
          </a:p>
          <a:p>
            <a:pPr marL="849630" marR="913130" algn="just">
              <a:spcBef>
                <a:spcPts val="15"/>
              </a:spcBef>
              <a:spcAft>
                <a:spcPts val="0"/>
              </a:spcAft>
              <a:tabLst>
                <a:tab pos="6337300" algn="l"/>
              </a:tabLst>
            </a:pPr>
            <a:endParaRPr lang="en-US" dirty="0">
              <a:latin typeface="Times New Roman" panose="02020603050405020304" pitchFamily="18" charset="0"/>
              <a:ea typeface="Times New Roman" panose="02020603050405020304" pitchFamily="18" charset="0"/>
            </a:endParaRPr>
          </a:p>
          <a:p>
            <a:pPr marL="849630" marR="913130" algn="just">
              <a:spcBef>
                <a:spcPts val="15"/>
              </a:spcBef>
              <a:spcAft>
                <a:spcPts val="0"/>
              </a:spcAft>
              <a:tabLst>
                <a:tab pos="6337300" algn="l"/>
              </a:tabLst>
            </a:pPr>
            <a:endParaRPr lang="en-US" sz="1800" dirty="0">
              <a:effectLst/>
              <a:latin typeface="Times New Roman" panose="02020603050405020304" pitchFamily="18" charset="0"/>
              <a:ea typeface="Times New Roman" panose="02020603050405020304" pitchFamily="18" charset="0"/>
            </a:endParaRPr>
          </a:p>
          <a:p>
            <a:pPr marL="849630" marR="913130" algn="just">
              <a:spcBef>
                <a:spcPts val="15"/>
              </a:spcBef>
              <a:spcAft>
                <a:spcPts val="0"/>
              </a:spcAft>
              <a:tabLst>
                <a:tab pos="6337300" algn="l"/>
              </a:tabLst>
            </a:pPr>
            <a:endParaRPr lang="en-US" dirty="0">
              <a:latin typeface="Times New Roman" panose="02020603050405020304" pitchFamily="18" charset="0"/>
              <a:ea typeface="Times New Roman" panose="02020603050405020304" pitchFamily="18" charset="0"/>
            </a:endParaRPr>
          </a:p>
          <a:p>
            <a:pPr marL="849630" marR="913130" algn="just">
              <a:spcBef>
                <a:spcPts val="15"/>
              </a:spcBef>
              <a:spcAft>
                <a:spcPts val="0"/>
              </a:spcAft>
              <a:tabLst>
                <a:tab pos="6337300" algn="l"/>
              </a:tabLst>
            </a:pPr>
            <a:endParaRPr lang="en-US" sz="1800" dirty="0">
              <a:effectLst/>
              <a:latin typeface="Times New Roman" panose="02020603050405020304" pitchFamily="18" charset="0"/>
              <a:ea typeface="Times New Roman" panose="02020603050405020304" pitchFamily="18" charset="0"/>
            </a:endParaRPr>
          </a:p>
          <a:p>
            <a:pPr marL="849630" marR="913130" algn="just">
              <a:spcBef>
                <a:spcPts val="15"/>
              </a:spcBef>
              <a:spcAft>
                <a:spcPts val="0"/>
              </a:spcAft>
              <a:tabLst>
                <a:tab pos="6337300" algn="l"/>
              </a:tabLst>
            </a:pPr>
            <a:endParaRPr lang="en-US" sz="1600" dirty="0">
              <a:effectLst/>
              <a:latin typeface="Times New Roman" panose="02020603050405020304" pitchFamily="18" charset="0"/>
              <a:ea typeface="Times New Roman" panose="02020603050405020304" pitchFamily="18" charset="0"/>
            </a:endParaRPr>
          </a:p>
        </p:txBody>
      </p:sp>
      <p:sp>
        <p:nvSpPr>
          <p:cNvPr id="2" name="Date Placeholder 1">
            <a:extLst>
              <a:ext uri="{FF2B5EF4-FFF2-40B4-BE49-F238E27FC236}">
                <a16:creationId xmlns:a16="http://schemas.microsoft.com/office/drawing/2014/main" id="{7264F11C-1E42-24D8-9146-74CE6E68F7BA}"/>
              </a:ext>
            </a:extLst>
          </p:cNvPr>
          <p:cNvSpPr>
            <a:spLocks noGrp="1"/>
          </p:cNvSpPr>
          <p:nvPr>
            <p:ph type="dt" sz="half" idx="10"/>
          </p:nvPr>
        </p:nvSpPr>
        <p:spPr/>
        <p:txBody>
          <a:bodyPr/>
          <a:lstStyle/>
          <a:p>
            <a:fld id="{79F0E7D2-3A1F-4E28-A891-B28EDFF30B68}" type="datetime1">
              <a:rPr lang="en-IN" smtClean="0"/>
              <a:t>03-06-2024</a:t>
            </a:fld>
            <a:endParaRPr lang="en-US"/>
          </a:p>
        </p:txBody>
      </p:sp>
      <p:sp>
        <p:nvSpPr>
          <p:cNvPr id="4" name="Slide Number Placeholder 3">
            <a:extLst>
              <a:ext uri="{FF2B5EF4-FFF2-40B4-BE49-F238E27FC236}">
                <a16:creationId xmlns:a16="http://schemas.microsoft.com/office/drawing/2014/main" id="{FA42C82A-9DBB-CEAF-9E6E-69BCA6E162EC}"/>
              </a:ext>
            </a:extLst>
          </p:cNvPr>
          <p:cNvSpPr>
            <a:spLocks noGrp="1"/>
          </p:cNvSpPr>
          <p:nvPr>
            <p:ph type="sldNum" sz="quarter" idx="12"/>
          </p:nvPr>
        </p:nvSpPr>
        <p:spPr/>
        <p:txBody>
          <a:bodyPr/>
          <a:lstStyle/>
          <a:p>
            <a:fld id="{4B2FBF1F-16F0-48B6-B7EB-82B078987EFE}" type="slidenum">
              <a:rPr lang="en-US" smtClean="0"/>
              <a:t>3</a:t>
            </a:fld>
            <a:endParaRPr lang="en-US"/>
          </a:p>
        </p:txBody>
      </p:sp>
      <p:sp>
        <p:nvSpPr>
          <p:cNvPr id="5" name="Footer Placeholder 4">
            <a:extLst>
              <a:ext uri="{FF2B5EF4-FFF2-40B4-BE49-F238E27FC236}">
                <a16:creationId xmlns:a16="http://schemas.microsoft.com/office/drawing/2014/main" id="{9FEEAFC3-0F70-C24D-F2E8-768C1668D98E}"/>
              </a:ext>
            </a:extLst>
          </p:cNvPr>
          <p:cNvSpPr>
            <a:spLocks noGrp="1"/>
          </p:cNvSpPr>
          <p:nvPr>
            <p:ph type="ftr" sz="quarter" idx="11"/>
          </p:nvPr>
        </p:nvSpPr>
        <p:spPr/>
        <p:txBody>
          <a:bodyPr/>
          <a:lstStyle/>
          <a:p>
            <a:r>
              <a:rPr lang="en-US"/>
              <a:t>18AIC302J,CINTEL, SRMIST</a:t>
            </a:r>
          </a:p>
        </p:txBody>
      </p:sp>
      <p:graphicFrame>
        <p:nvGraphicFramePr>
          <p:cNvPr id="10" name="Table 9">
            <a:extLst>
              <a:ext uri="{FF2B5EF4-FFF2-40B4-BE49-F238E27FC236}">
                <a16:creationId xmlns:a16="http://schemas.microsoft.com/office/drawing/2014/main" id="{E0E05E12-0F73-B59F-A166-EB3B763758C0}"/>
              </a:ext>
            </a:extLst>
          </p:cNvPr>
          <p:cNvGraphicFramePr>
            <a:graphicFrameLocks noGrp="1"/>
          </p:cNvGraphicFramePr>
          <p:nvPr>
            <p:extLst>
              <p:ext uri="{D42A27DB-BD31-4B8C-83A1-F6EECF244321}">
                <p14:modId xmlns:p14="http://schemas.microsoft.com/office/powerpoint/2010/main" val="1135131654"/>
              </p:ext>
            </p:extLst>
          </p:nvPr>
        </p:nvGraphicFramePr>
        <p:xfrm>
          <a:off x="2209800" y="1968310"/>
          <a:ext cx="6934200" cy="3282114"/>
        </p:xfrm>
        <a:graphic>
          <a:graphicData uri="http://schemas.openxmlformats.org/drawingml/2006/table">
            <a:tbl>
              <a:tblPr firstRow="1" firstCol="1" lastRow="1" lastCol="1" bandRow="1" bandCol="1"/>
              <a:tblGrid>
                <a:gridCol w="6934200">
                  <a:extLst>
                    <a:ext uri="{9D8B030D-6E8A-4147-A177-3AD203B41FA5}">
                      <a16:colId xmlns:a16="http://schemas.microsoft.com/office/drawing/2014/main" val="1514392080"/>
                    </a:ext>
                  </a:extLst>
                </a:gridCol>
              </a:tblGrid>
              <a:tr h="621575">
                <a:tc>
                  <a:txBody>
                    <a:bodyPr/>
                    <a:lstStyle/>
                    <a:p>
                      <a:pPr marL="68580" algn="l">
                        <a:lnSpc>
                          <a:spcPts val="1225"/>
                        </a:lnSpc>
                      </a:pPr>
                      <a:r>
                        <a:rPr lang="en-US" sz="2000" dirty="0">
                          <a:effectLst/>
                          <a:latin typeface="+mn-lt"/>
                          <a:ea typeface="Times New Roman" panose="02020603050405020304" pitchFamily="18" charset="0"/>
                          <a:cs typeface="Times New Roman" panose="02020603050405020304" pitchFamily="18" charset="0"/>
                        </a:rPr>
                        <a:t>HTML CSS: Web Fundamentals- Languages for the Web</a:t>
                      </a:r>
                      <a:endParaRPr lang="en-IN" sz="2000" dirty="0">
                        <a:effectLst/>
                        <a:latin typeface="+mn-lt"/>
                        <a:ea typeface="Times New Roman" panose="02020603050405020304" pitchFamily="18"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1900972"/>
                  </a:ext>
                </a:extLst>
              </a:tr>
              <a:tr h="296577">
                <a:tc>
                  <a:txBody>
                    <a:bodyPr/>
                    <a:lstStyle/>
                    <a:p>
                      <a:pPr marL="68580" algn="l">
                        <a:lnSpc>
                          <a:spcPts val="1190"/>
                        </a:lnSpc>
                        <a:spcBef>
                          <a:spcPts val="5"/>
                        </a:spcBef>
                      </a:pPr>
                      <a:r>
                        <a:rPr lang="en-US" sz="2000">
                          <a:effectLst/>
                          <a:latin typeface="+mn-lt"/>
                          <a:ea typeface="Times New Roman" panose="02020603050405020304" pitchFamily="18" charset="0"/>
                          <a:cs typeface="Times New Roman" panose="02020603050405020304" pitchFamily="18" charset="0"/>
                        </a:rPr>
                        <a:t>HTML Basics, HTML Building Blocks</a:t>
                      </a:r>
                      <a:endParaRPr lang="en-IN" sz="2000">
                        <a:effectLst/>
                        <a:latin typeface="+mn-lt"/>
                        <a:ea typeface="Times New Roman" panose="02020603050405020304" pitchFamily="18"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3654656"/>
                  </a:ext>
                </a:extLst>
              </a:tr>
              <a:tr h="312641">
                <a:tc>
                  <a:txBody>
                    <a:bodyPr/>
                    <a:lstStyle/>
                    <a:p>
                      <a:pPr marL="68580" algn="l">
                        <a:lnSpc>
                          <a:spcPts val="1170"/>
                        </a:lnSpc>
                      </a:pPr>
                      <a:r>
                        <a:rPr lang="en-US" sz="2000">
                          <a:effectLst/>
                          <a:latin typeface="+mn-lt"/>
                          <a:ea typeface="Times New Roman" panose="02020603050405020304" pitchFamily="18" charset="0"/>
                          <a:cs typeface="Times New Roman" panose="02020603050405020304" pitchFamily="18" charset="0"/>
                        </a:rPr>
                        <a:t>Tables, Forms and its elements</a:t>
                      </a:r>
                      <a:endParaRPr lang="en-IN" sz="2000">
                        <a:effectLst/>
                        <a:latin typeface="+mn-lt"/>
                        <a:ea typeface="Times New Roman" panose="02020603050405020304" pitchFamily="18"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8197017"/>
                  </a:ext>
                </a:extLst>
              </a:tr>
              <a:tr h="371957">
                <a:tc>
                  <a:txBody>
                    <a:bodyPr/>
                    <a:lstStyle/>
                    <a:p>
                      <a:pPr marL="68580" algn="l">
                        <a:lnSpc>
                          <a:spcPts val="1200"/>
                        </a:lnSpc>
                      </a:pPr>
                      <a:r>
                        <a:rPr lang="en-US" sz="2000">
                          <a:effectLst/>
                          <a:latin typeface="+mn-lt"/>
                          <a:ea typeface="Times New Roman" panose="02020603050405020304" pitchFamily="18" charset="0"/>
                          <a:cs typeface="Times New Roman" panose="02020603050405020304" pitchFamily="18" charset="0"/>
                        </a:rPr>
                        <a:t>Frames, iFrame</a:t>
                      </a:r>
                      <a:endParaRPr lang="en-IN" sz="2000">
                        <a:effectLst/>
                        <a:latin typeface="+mn-lt"/>
                        <a:ea typeface="Times New Roman" panose="02020603050405020304" pitchFamily="18"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8423677"/>
                  </a:ext>
                </a:extLst>
              </a:tr>
              <a:tr h="310170">
                <a:tc>
                  <a:txBody>
                    <a:bodyPr/>
                    <a:lstStyle/>
                    <a:p>
                      <a:pPr marL="68580" algn="l">
                        <a:lnSpc>
                          <a:spcPts val="1160"/>
                        </a:lnSpc>
                      </a:pPr>
                      <a:r>
                        <a:rPr lang="en-US" sz="2000">
                          <a:effectLst/>
                          <a:latin typeface="+mn-lt"/>
                          <a:ea typeface="Times New Roman" panose="02020603050405020304" pitchFamily="18" charset="0"/>
                          <a:cs typeface="Times New Roman" panose="02020603050405020304" pitchFamily="18" charset="0"/>
                        </a:rPr>
                        <a:t>HTML5Controls</a:t>
                      </a:r>
                      <a:endParaRPr lang="en-IN" sz="2000">
                        <a:effectLst/>
                        <a:latin typeface="+mn-lt"/>
                        <a:ea typeface="Times New Roman" panose="02020603050405020304" pitchFamily="18"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4703421"/>
                  </a:ext>
                </a:extLst>
              </a:tr>
              <a:tr h="321291">
                <a:tc>
                  <a:txBody>
                    <a:bodyPr/>
                    <a:lstStyle/>
                    <a:p>
                      <a:pPr marL="68580" marR="534035" algn="l">
                        <a:lnSpc>
                          <a:spcPts val="1260"/>
                        </a:lnSpc>
                      </a:pPr>
                      <a:r>
                        <a:rPr lang="en-US" sz="2000">
                          <a:effectLst/>
                          <a:latin typeface="+mn-lt"/>
                          <a:ea typeface="Times New Roman" panose="02020603050405020304" pitchFamily="18" charset="0"/>
                          <a:cs typeface="Times New Roman" panose="02020603050405020304" pitchFamily="18" charset="0"/>
                        </a:rPr>
                        <a:t>CSS and its Types, Box Model</a:t>
                      </a:r>
                      <a:endParaRPr lang="en-IN" sz="2000">
                        <a:effectLst/>
                        <a:latin typeface="+mn-lt"/>
                        <a:ea typeface="Times New Roman" panose="02020603050405020304" pitchFamily="18"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2874503"/>
                  </a:ext>
                </a:extLst>
              </a:tr>
              <a:tr h="321291">
                <a:tc>
                  <a:txBody>
                    <a:bodyPr/>
                    <a:lstStyle/>
                    <a:p>
                      <a:pPr marL="68580" marR="534035" algn="l">
                        <a:lnSpc>
                          <a:spcPts val="1260"/>
                        </a:lnSpc>
                      </a:pPr>
                      <a:r>
                        <a:rPr lang="en-US" sz="2000">
                          <a:effectLst/>
                          <a:latin typeface="+mn-lt"/>
                          <a:ea typeface="Times New Roman" panose="02020603050405020304" pitchFamily="18" charset="0"/>
                          <a:cs typeface="Times New Roman" panose="02020603050405020304" pitchFamily="18" charset="0"/>
                        </a:rPr>
                        <a:t>Page Layout, CSS Selectors</a:t>
                      </a:r>
                      <a:endParaRPr lang="en-IN" sz="2000">
                        <a:effectLst/>
                        <a:latin typeface="+mn-lt"/>
                        <a:ea typeface="Times New Roman" panose="02020603050405020304" pitchFamily="18"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5032937"/>
                  </a:ext>
                </a:extLst>
              </a:tr>
              <a:tr h="386785">
                <a:tc>
                  <a:txBody>
                    <a:bodyPr/>
                    <a:lstStyle/>
                    <a:p>
                      <a:pPr marL="68580" marR="534035" algn="l">
                        <a:lnSpc>
                          <a:spcPts val="1260"/>
                        </a:lnSpc>
                      </a:pPr>
                      <a:r>
                        <a:rPr lang="en-US" sz="2000">
                          <a:effectLst/>
                          <a:latin typeface="+mn-lt"/>
                          <a:ea typeface="Times New Roman" panose="02020603050405020304" pitchFamily="18" charset="0"/>
                          <a:cs typeface="Times New Roman" panose="02020603050405020304" pitchFamily="18" charset="0"/>
                        </a:rPr>
                        <a:t>Styling Web Page, Responsive Design</a:t>
                      </a:r>
                      <a:endParaRPr lang="en-IN" sz="2000">
                        <a:effectLst/>
                        <a:latin typeface="+mn-lt"/>
                        <a:ea typeface="Times New Roman" panose="02020603050405020304" pitchFamily="18"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2060036"/>
                  </a:ext>
                </a:extLst>
              </a:tr>
              <a:tr h="339827">
                <a:tc>
                  <a:txBody>
                    <a:bodyPr/>
                    <a:lstStyle/>
                    <a:p>
                      <a:pPr marL="68580" marR="534035" algn="l">
                        <a:lnSpc>
                          <a:spcPts val="1260"/>
                        </a:lnSpc>
                      </a:pPr>
                      <a:r>
                        <a:rPr lang="en-US" sz="2000" dirty="0">
                          <a:effectLst/>
                          <a:latin typeface="+mn-lt"/>
                          <a:ea typeface="Times New Roman" panose="02020603050405020304" pitchFamily="18" charset="0"/>
                          <a:cs typeface="Times New Roman" panose="02020603050405020304" pitchFamily="18" charset="0"/>
                        </a:rPr>
                        <a:t>CSS Frameworks – Introduction, Bootstrap</a:t>
                      </a:r>
                      <a:endParaRPr lang="en-IN" sz="2000" dirty="0">
                        <a:effectLst/>
                        <a:latin typeface="+mn-lt"/>
                        <a:ea typeface="Times New Roman" panose="02020603050405020304" pitchFamily="18"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448573"/>
                  </a:ext>
                </a:extLst>
              </a:tr>
            </a:tbl>
          </a:graphicData>
        </a:graphic>
      </p:graphicFrame>
    </p:spTree>
    <p:extLst>
      <p:ext uri="{BB962C8B-B14F-4D97-AF65-F5344CB8AC3E}">
        <p14:creationId xmlns:p14="http://schemas.microsoft.com/office/powerpoint/2010/main" val="8089381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8FF607A-0746-4E5E-CD4A-E571B18ED529}"/>
              </a:ext>
            </a:extLst>
          </p:cNvPr>
          <p:cNvSpPr>
            <a:spLocks noChangeArrowheads="1"/>
          </p:cNvSpPr>
          <p:nvPr/>
        </p:nvSpPr>
        <p:spPr bwMode="auto">
          <a:xfrm>
            <a:off x="559836" y="4073701"/>
            <a:ext cx="10170367" cy="12361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sng"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&lt;</a:t>
            </a:r>
            <a:r>
              <a:rPr kumimoji="0" lang="en-US" altLang="en-US" b="1" i="0" u="sng"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datalist</a:t>
            </a:r>
            <a:r>
              <a:rPr kumimoji="0" lang="en-US" altLang="en-US" b="1" i="0" u="sng"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&gt; Element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a:t>
            </a:r>
            <a:r>
              <a:rPr kumimoji="0" lang="en-US" altLang="en-US" b="0" i="0" u="none" strike="noStrike" cap="none" normalizeH="0" baseline="0" dirty="0" err="1">
                <a:ln>
                  <a:noFill/>
                </a:ln>
                <a:solidFill>
                  <a:srgbClr val="DC143C"/>
                </a:solidFill>
                <a:effectLst/>
                <a:latin typeface="Times New Roman" panose="02020603050405020304" pitchFamily="18" charset="0"/>
                <a:cs typeface="Times New Roman" panose="02020603050405020304" pitchFamily="18" charset="0"/>
              </a:rPr>
              <a:t>datalist</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&gt;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element specifies a list of pre-defined options for an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&lt;input&gt;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element.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Users will see a drop-down list of the pre-defined options as they input data.</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list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attribute of the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&lt;input&gt;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element, must refer to the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id</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attribute of the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a:t>
            </a:r>
            <a:r>
              <a:rPr kumimoji="0" lang="en-US" altLang="en-US" b="0" i="0" u="none" strike="noStrike" cap="none" normalizeH="0" baseline="0" dirty="0" err="1">
                <a:ln>
                  <a:noFill/>
                </a:ln>
                <a:solidFill>
                  <a:srgbClr val="DC143C"/>
                </a:solidFill>
                <a:effectLst/>
                <a:latin typeface="Times New Roman" panose="02020603050405020304" pitchFamily="18" charset="0"/>
                <a:cs typeface="Times New Roman" panose="02020603050405020304" pitchFamily="18" charset="0"/>
              </a:rPr>
              <a:t>datalist</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&gt;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element.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9">
            <a:extLst>
              <a:ext uri="{FF2B5EF4-FFF2-40B4-BE49-F238E27FC236}">
                <a16:creationId xmlns:a16="http://schemas.microsoft.com/office/drawing/2014/main" id="{88F69B97-1A53-C024-A814-DD908D1499A4}"/>
              </a:ext>
            </a:extLst>
          </p:cNvPr>
          <p:cNvSpPr>
            <a:spLocks noChangeArrowheads="1"/>
          </p:cNvSpPr>
          <p:nvPr/>
        </p:nvSpPr>
        <p:spPr bwMode="auto">
          <a:xfrm>
            <a:off x="634482" y="3024048"/>
            <a:ext cx="6213239" cy="9591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sng"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&lt;</a:t>
            </a:r>
            <a:r>
              <a:rPr kumimoji="0" lang="en-US" altLang="en-US" b="1" i="0" u="sng"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fieldset</a:t>
            </a:r>
            <a:r>
              <a:rPr kumimoji="0" lang="en-US" altLang="en-US" b="1" i="0" u="sng"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&gt; and &lt;legend&gt; Elements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a:t>
            </a:r>
            <a:r>
              <a:rPr kumimoji="0" lang="en-US" altLang="en-US" b="0" i="0" u="none" strike="noStrike" cap="none" normalizeH="0" baseline="0" dirty="0" err="1">
                <a:ln>
                  <a:noFill/>
                </a:ln>
                <a:solidFill>
                  <a:srgbClr val="DC143C"/>
                </a:solidFill>
                <a:effectLst/>
                <a:latin typeface="Times New Roman" panose="02020603050405020304" pitchFamily="18" charset="0"/>
                <a:cs typeface="Times New Roman" panose="02020603050405020304" pitchFamily="18" charset="0"/>
              </a:rPr>
              <a:t>fieldset</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&gt;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element is used to group related data in a form.</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&lt;legend&gt;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element defines a caption for the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a:t>
            </a:r>
            <a:r>
              <a:rPr kumimoji="0" lang="en-US" altLang="en-US" b="0" i="0" u="none" strike="noStrike" cap="none" normalizeH="0" baseline="0" dirty="0" err="1">
                <a:ln>
                  <a:noFill/>
                </a:ln>
                <a:solidFill>
                  <a:srgbClr val="DC143C"/>
                </a:solidFill>
                <a:effectLst/>
                <a:latin typeface="Times New Roman" panose="02020603050405020304" pitchFamily="18" charset="0"/>
                <a:cs typeface="Times New Roman" panose="02020603050405020304" pitchFamily="18" charset="0"/>
              </a:rPr>
              <a:t>fieldset</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&gt;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element.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8">
            <a:extLst>
              <a:ext uri="{FF2B5EF4-FFF2-40B4-BE49-F238E27FC236}">
                <a16:creationId xmlns:a16="http://schemas.microsoft.com/office/drawing/2014/main" id="{A2BF4E7E-ADB8-C330-7D4F-B3F5CE092C4A}"/>
              </a:ext>
            </a:extLst>
          </p:cNvPr>
          <p:cNvSpPr>
            <a:spLocks noChangeArrowheads="1"/>
          </p:cNvSpPr>
          <p:nvPr/>
        </p:nvSpPr>
        <p:spPr bwMode="auto">
          <a:xfrm>
            <a:off x="559836" y="1933085"/>
            <a:ext cx="4478790" cy="6821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sng"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&lt;button&gt; Element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&lt;button&gt;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element defines a clickable button</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1555EEED-EC59-3534-762F-2CF288D24AA5}"/>
              </a:ext>
            </a:extLst>
          </p:cNvPr>
          <p:cNvSpPr>
            <a:spLocks noGrp="1"/>
          </p:cNvSpPr>
          <p:nvPr>
            <p:ph type="dt" sz="half" idx="10"/>
          </p:nvPr>
        </p:nvSpPr>
        <p:spPr/>
        <p:txBody>
          <a:bodyPr/>
          <a:lstStyle/>
          <a:p>
            <a:fld id="{1FCB325D-853A-494E-9883-3D608FB94F21}" type="datetime1">
              <a:rPr lang="en-IN" smtClean="0"/>
              <a:t>03-06-2024</a:t>
            </a:fld>
            <a:endParaRPr lang="en-US"/>
          </a:p>
        </p:txBody>
      </p:sp>
      <p:sp>
        <p:nvSpPr>
          <p:cNvPr id="3" name="Slide Number Placeholder 2">
            <a:extLst>
              <a:ext uri="{FF2B5EF4-FFF2-40B4-BE49-F238E27FC236}">
                <a16:creationId xmlns:a16="http://schemas.microsoft.com/office/drawing/2014/main" id="{63029CA7-2AA1-4038-25A8-54BC99E57520}"/>
              </a:ext>
            </a:extLst>
          </p:cNvPr>
          <p:cNvSpPr>
            <a:spLocks noGrp="1"/>
          </p:cNvSpPr>
          <p:nvPr>
            <p:ph type="sldNum" sz="quarter" idx="12"/>
          </p:nvPr>
        </p:nvSpPr>
        <p:spPr/>
        <p:txBody>
          <a:bodyPr/>
          <a:lstStyle/>
          <a:p>
            <a:fld id="{4B2FBF1F-16F0-48B6-B7EB-82B078987EFE}" type="slidenum">
              <a:rPr lang="en-US" smtClean="0"/>
              <a:t>30</a:t>
            </a:fld>
            <a:endParaRPr lang="en-US"/>
          </a:p>
        </p:txBody>
      </p:sp>
      <p:sp>
        <p:nvSpPr>
          <p:cNvPr id="7" name="Footer Placeholder 6">
            <a:extLst>
              <a:ext uri="{FF2B5EF4-FFF2-40B4-BE49-F238E27FC236}">
                <a16:creationId xmlns:a16="http://schemas.microsoft.com/office/drawing/2014/main" id="{7C60749A-383E-C37A-7444-F00A3F6C244A}"/>
              </a:ext>
            </a:extLst>
          </p:cNvPr>
          <p:cNvSpPr>
            <a:spLocks noGrp="1"/>
          </p:cNvSpPr>
          <p:nvPr>
            <p:ph type="ftr" sz="quarter" idx="11"/>
          </p:nvPr>
        </p:nvSpPr>
        <p:spPr/>
        <p:txBody>
          <a:bodyPr/>
          <a:lstStyle/>
          <a:p>
            <a:r>
              <a:rPr lang="en-US"/>
              <a:t>18AIC302J,CINTEL, SRMIST</a:t>
            </a:r>
          </a:p>
        </p:txBody>
      </p:sp>
    </p:spTree>
    <p:extLst>
      <p:ext uri="{BB962C8B-B14F-4D97-AF65-F5344CB8AC3E}">
        <p14:creationId xmlns:p14="http://schemas.microsoft.com/office/powerpoint/2010/main" val="17832908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CC4ACA2-96B1-A64F-F36E-BB9EEF7E983A}"/>
              </a:ext>
            </a:extLst>
          </p:cNvPr>
          <p:cNvSpPr txBox="1"/>
          <p:nvPr/>
        </p:nvSpPr>
        <p:spPr>
          <a:xfrm>
            <a:off x="2880827" y="81257"/>
            <a:ext cx="6588811" cy="369332"/>
          </a:xfrm>
          <a:prstGeom prst="rect">
            <a:avLst/>
          </a:prstGeom>
          <a:noFill/>
        </p:spPr>
        <p:txBody>
          <a:bodyPr wrap="square">
            <a:spAutoFit/>
          </a:bodyPr>
          <a:lstStyle/>
          <a:p>
            <a:pPr algn="ctr"/>
            <a:r>
              <a:rPr lang="en-US" b="1" i="0" u="sng" dirty="0">
                <a:solidFill>
                  <a:srgbClr val="000000"/>
                </a:solidFill>
                <a:effectLst/>
                <a:latin typeface="Times New Roman" panose="02020603050405020304" pitchFamily="18" charset="0"/>
                <a:cs typeface="Times New Roman" panose="02020603050405020304" pitchFamily="18" charset="0"/>
              </a:rPr>
              <a:t>HTML Form Attributes</a:t>
            </a:r>
          </a:p>
        </p:txBody>
      </p:sp>
      <p:sp>
        <p:nvSpPr>
          <p:cNvPr id="5" name="Rectangle 1">
            <a:extLst>
              <a:ext uri="{FF2B5EF4-FFF2-40B4-BE49-F238E27FC236}">
                <a16:creationId xmlns:a16="http://schemas.microsoft.com/office/drawing/2014/main" id="{83712B61-FE87-9913-D7CB-C213B1F46EE6}"/>
              </a:ext>
            </a:extLst>
          </p:cNvPr>
          <p:cNvSpPr>
            <a:spLocks noChangeArrowheads="1"/>
          </p:cNvSpPr>
          <p:nvPr/>
        </p:nvSpPr>
        <p:spPr bwMode="auto">
          <a:xfrm>
            <a:off x="326571" y="481278"/>
            <a:ext cx="10186667" cy="12361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sng"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Action Attribute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action</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attribute defines the action to be performed when the form is submitted.</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Usually, the form data is sent to a file on the server when the user clicks on the submit button.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71A09556-6E68-660E-DE51-F2B14A12E77A}"/>
              </a:ext>
            </a:extLst>
          </p:cNvPr>
          <p:cNvSpPr>
            <a:spLocks noChangeArrowheads="1"/>
          </p:cNvSpPr>
          <p:nvPr/>
        </p:nvSpPr>
        <p:spPr bwMode="auto">
          <a:xfrm>
            <a:off x="326571" y="1448968"/>
            <a:ext cx="10612622" cy="15131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sng"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Method Attribute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method</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attribute specifies the HTTP method to be used when submitting the form data.</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form-data can be sent as URL variables (with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method="get"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or as HTTP post transaction (with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method="post"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default HTTP method when submitting form data is GET. </a:t>
            </a:r>
          </a:p>
        </p:txBody>
      </p:sp>
      <p:sp>
        <p:nvSpPr>
          <p:cNvPr id="9" name="Rectangle 3">
            <a:extLst>
              <a:ext uri="{FF2B5EF4-FFF2-40B4-BE49-F238E27FC236}">
                <a16:creationId xmlns:a16="http://schemas.microsoft.com/office/drawing/2014/main" id="{6114D8E7-FA4E-BE5A-E083-F4961D370629}"/>
              </a:ext>
            </a:extLst>
          </p:cNvPr>
          <p:cNvSpPr>
            <a:spLocks noChangeArrowheads="1"/>
          </p:cNvSpPr>
          <p:nvPr/>
        </p:nvSpPr>
        <p:spPr bwMode="auto">
          <a:xfrm>
            <a:off x="326571" y="3009621"/>
            <a:ext cx="10466623" cy="6821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sng"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Target Attribute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target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attribute specifies where to display the response that is received after submitting the form.</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10" name="Table 9">
            <a:extLst>
              <a:ext uri="{FF2B5EF4-FFF2-40B4-BE49-F238E27FC236}">
                <a16:creationId xmlns:a16="http://schemas.microsoft.com/office/drawing/2014/main" id="{905AF262-B7ED-5D84-2128-6771BD3239FD}"/>
              </a:ext>
            </a:extLst>
          </p:cNvPr>
          <p:cNvGraphicFramePr>
            <a:graphicFrameLocks noGrp="1"/>
          </p:cNvGraphicFramePr>
          <p:nvPr>
            <p:extLst>
              <p:ext uri="{D42A27DB-BD31-4B8C-83A1-F6EECF244321}">
                <p14:modId xmlns:p14="http://schemas.microsoft.com/office/powerpoint/2010/main" val="648735381"/>
              </p:ext>
            </p:extLst>
          </p:nvPr>
        </p:nvGraphicFramePr>
        <p:xfrm>
          <a:off x="1518919" y="3691819"/>
          <a:ext cx="8574479" cy="2377440"/>
        </p:xfrm>
        <a:graphic>
          <a:graphicData uri="http://schemas.openxmlformats.org/drawingml/2006/table">
            <a:tbl>
              <a:tblPr/>
              <a:tblGrid>
                <a:gridCol w="1713152">
                  <a:extLst>
                    <a:ext uri="{9D8B030D-6E8A-4147-A177-3AD203B41FA5}">
                      <a16:colId xmlns:a16="http://schemas.microsoft.com/office/drawing/2014/main" val="1840233994"/>
                    </a:ext>
                  </a:extLst>
                </a:gridCol>
                <a:gridCol w="6861327">
                  <a:extLst>
                    <a:ext uri="{9D8B030D-6E8A-4147-A177-3AD203B41FA5}">
                      <a16:colId xmlns:a16="http://schemas.microsoft.com/office/drawing/2014/main" val="3766981697"/>
                    </a:ext>
                  </a:extLst>
                </a:gridCol>
              </a:tblGrid>
              <a:tr h="292388">
                <a:tc>
                  <a:txBody>
                    <a:bodyPr/>
                    <a:lstStyle/>
                    <a:p>
                      <a:pPr algn="l" fontAlgn="t"/>
                      <a:r>
                        <a:rPr lang="en-US">
                          <a:effectLst/>
                        </a:rPr>
                        <a:t>Value</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Description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663077136"/>
                  </a:ext>
                </a:extLst>
              </a:tr>
              <a:tr h="292388">
                <a:tc>
                  <a:txBody>
                    <a:bodyPr/>
                    <a:lstStyle/>
                    <a:p>
                      <a:pPr algn="l" fontAlgn="t"/>
                      <a:r>
                        <a:rPr lang="en-US">
                          <a:effectLst/>
                        </a:rPr>
                        <a:t>_blank</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GB" dirty="0">
                          <a:effectLst/>
                        </a:rPr>
                        <a:t>The response is displayed in a new window or tab</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4009588658"/>
                  </a:ext>
                </a:extLst>
              </a:tr>
              <a:tr h="292388">
                <a:tc>
                  <a:txBody>
                    <a:bodyPr/>
                    <a:lstStyle/>
                    <a:p>
                      <a:pPr algn="l" fontAlgn="t"/>
                      <a:r>
                        <a:rPr lang="en-US">
                          <a:effectLst/>
                        </a:rPr>
                        <a:t>_self</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GB" dirty="0">
                          <a:effectLst/>
                        </a:rPr>
                        <a:t>The response is displayed in the current window</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845024602"/>
                  </a:ext>
                </a:extLst>
              </a:tr>
              <a:tr h="292388">
                <a:tc>
                  <a:txBody>
                    <a:bodyPr/>
                    <a:lstStyle/>
                    <a:p>
                      <a:pPr algn="l" fontAlgn="t"/>
                      <a:r>
                        <a:rPr lang="en-US">
                          <a:effectLst/>
                        </a:rPr>
                        <a:t>_parent</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GB" dirty="0">
                          <a:effectLst/>
                        </a:rPr>
                        <a:t>The response is displayed in the parent frame</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482062584"/>
                  </a:ext>
                </a:extLst>
              </a:tr>
              <a:tr h="292388">
                <a:tc>
                  <a:txBody>
                    <a:bodyPr/>
                    <a:lstStyle/>
                    <a:p>
                      <a:pPr algn="l" fontAlgn="t"/>
                      <a:r>
                        <a:rPr lang="en-US">
                          <a:effectLst/>
                        </a:rPr>
                        <a:t>_top</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GB" dirty="0">
                          <a:effectLst/>
                        </a:rPr>
                        <a:t>The response is displayed in the full body of the window</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824851333"/>
                  </a:ext>
                </a:extLst>
              </a:tr>
              <a:tr h="292388">
                <a:tc>
                  <a:txBody>
                    <a:bodyPr/>
                    <a:lstStyle/>
                    <a:p>
                      <a:pPr algn="l" fontAlgn="t"/>
                      <a:r>
                        <a:rPr lang="en-US" i="1">
                          <a:effectLst/>
                        </a:rPr>
                        <a:t>framename</a:t>
                      </a:r>
                      <a:endParaRPr lang="en-US">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GB" dirty="0">
                          <a:effectLst/>
                        </a:rPr>
                        <a:t>The response is displayed in a named </a:t>
                      </a:r>
                      <a:r>
                        <a:rPr lang="en-GB" dirty="0" err="1">
                          <a:effectLst/>
                        </a:rPr>
                        <a:t>iframe</a:t>
                      </a:r>
                      <a:endParaRPr lang="en-GB" dirty="0">
                        <a:effectLst/>
                      </a:endParaRP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4131334929"/>
                  </a:ext>
                </a:extLst>
              </a:tr>
            </a:tbl>
          </a:graphicData>
        </a:graphic>
      </p:graphicFrame>
      <p:sp>
        <p:nvSpPr>
          <p:cNvPr id="2" name="Date Placeholder 1">
            <a:extLst>
              <a:ext uri="{FF2B5EF4-FFF2-40B4-BE49-F238E27FC236}">
                <a16:creationId xmlns:a16="http://schemas.microsoft.com/office/drawing/2014/main" id="{A68976EC-AF7E-1F62-F4D8-6735990B681E}"/>
              </a:ext>
            </a:extLst>
          </p:cNvPr>
          <p:cNvSpPr>
            <a:spLocks noGrp="1"/>
          </p:cNvSpPr>
          <p:nvPr>
            <p:ph type="dt" sz="half" idx="10"/>
          </p:nvPr>
        </p:nvSpPr>
        <p:spPr/>
        <p:txBody>
          <a:bodyPr/>
          <a:lstStyle/>
          <a:p>
            <a:fld id="{2DFCB876-1E13-4689-A120-72B31ADBFDCC}" type="datetime1">
              <a:rPr lang="en-IN" smtClean="0"/>
              <a:t>03-06-2024</a:t>
            </a:fld>
            <a:endParaRPr lang="en-US"/>
          </a:p>
        </p:txBody>
      </p:sp>
      <p:sp>
        <p:nvSpPr>
          <p:cNvPr id="3" name="Slide Number Placeholder 2">
            <a:extLst>
              <a:ext uri="{FF2B5EF4-FFF2-40B4-BE49-F238E27FC236}">
                <a16:creationId xmlns:a16="http://schemas.microsoft.com/office/drawing/2014/main" id="{9FA28020-476A-0E82-DCC4-E85C66F413B6}"/>
              </a:ext>
            </a:extLst>
          </p:cNvPr>
          <p:cNvSpPr>
            <a:spLocks noGrp="1"/>
          </p:cNvSpPr>
          <p:nvPr>
            <p:ph type="sldNum" sz="quarter" idx="12"/>
          </p:nvPr>
        </p:nvSpPr>
        <p:spPr/>
        <p:txBody>
          <a:bodyPr/>
          <a:lstStyle/>
          <a:p>
            <a:fld id="{4B2FBF1F-16F0-48B6-B7EB-82B078987EFE}" type="slidenum">
              <a:rPr lang="en-US" smtClean="0"/>
              <a:t>31</a:t>
            </a:fld>
            <a:endParaRPr lang="en-US"/>
          </a:p>
        </p:txBody>
      </p:sp>
      <p:sp>
        <p:nvSpPr>
          <p:cNvPr id="7" name="Footer Placeholder 6">
            <a:extLst>
              <a:ext uri="{FF2B5EF4-FFF2-40B4-BE49-F238E27FC236}">
                <a16:creationId xmlns:a16="http://schemas.microsoft.com/office/drawing/2014/main" id="{9E7D886C-7B6A-87B2-35FA-1298552BD68D}"/>
              </a:ext>
            </a:extLst>
          </p:cNvPr>
          <p:cNvSpPr>
            <a:spLocks noGrp="1"/>
          </p:cNvSpPr>
          <p:nvPr>
            <p:ph type="ftr" sz="quarter" idx="11"/>
          </p:nvPr>
        </p:nvSpPr>
        <p:spPr/>
        <p:txBody>
          <a:bodyPr/>
          <a:lstStyle/>
          <a:p>
            <a:r>
              <a:rPr lang="en-US"/>
              <a:t>18AIC302J,CINTEL, SRMIST</a:t>
            </a:r>
          </a:p>
        </p:txBody>
      </p:sp>
    </p:spTree>
    <p:extLst>
      <p:ext uri="{BB962C8B-B14F-4D97-AF65-F5344CB8AC3E}">
        <p14:creationId xmlns:p14="http://schemas.microsoft.com/office/powerpoint/2010/main" val="27727452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A2E276-1A83-1179-22F2-CF5F6B91DAA7}"/>
              </a:ext>
            </a:extLst>
          </p:cNvPr>
          <p:cNvSpPr txBox="1"/>
          <p:nvPr/>
        </p:nvSpPr>
        <p:spPr>
          <a:xfrm>
            <a:off x="429208" y="1781976"/>
            <a:ext cx="10754629" cy="1754326"/>
          </a:xfrm>
          <a:prstGeom prst="rect">
            <a:avLst/>
          </a:prstGeom>
          <a:noFill/>
        </p:spPr>
        <p:txBody>
          <a:bodyPr wrap="square">
            <a:spAutoFit/>
          </a:bodyPr>
          <a:lstStyle/>
          <a:p>
            <a:pPr marL="285750" indent="-285750" algn="just">
              <a:buFont typeface="Arial" panose="020B0604020202020204" pitchFamily="34" charset="0"/>
              <a:buChar char="•"/>
            </a:pPr>
            <a:r>
              <a:rPr lang="en-GB" dirty="0">
                <a:solidFill>
                  <a:srgbClr val="333333"/>
                </a:solidFill>
                <a:latin typeface="Times New Roman" panose="02020603050405020304" pitchFamily="18" charset="0"/>
                <a:cs typeface="Times New Roman" panose="02020603050405020304" pitchFamily="18" charset="0"/>
              </a:rPr>
              <a:t>GET and POST both are two common HTTP requests used for building REST API’s. </a:t>
            </a:r>
          </a:p>
          <a:p>
            <a:pPr marL="285750" indent="-285750" algn="just">
              <a:buFont typeface="Arial" panose="020B0604020202020204" pitchFamily="34" charset="0"/>
              <a:buChar char="•"/>
            </a:pPr>
            <a:r>
              <a:rPr lang="en-GB" dirty="0">
                <a:solidFill>
                  <a:srgbClr val="333333"/>
                </a:solidFill>
                <a:latin typeface="Times New Roman" panose="02020603050405020304" pitchFamily="18" charset="0"/>
                <a:cs typeface="Times New Roman" panose="02020603050405020304" pitchFamily="18" charset="0"/>
              </a:rPr>
              <a:t>GET requests are used to send only limited amount of data because data is sent into header while POST requests are used to send large amount of data because data is sent in the body.</a:t>
            </a:r>
          </a:p>
          <a:p>
            <a:pPr marL="285750" indent="-285750" algn="just">
              <a:buFont typeface="Arial" panose="020B0604020202020204" pitchFamily="34" charset="0"/>
              <a:buChar char="•"/>
            </a:pPr>
            <a:r>
              <a:rPr lang="en-GB" dirty="0">
                <a:solidFill>
                  <a:srgbClr val="333333"/>
                </a:solidFill>
                <a:latin typeface="Times New Roman" panose="02020603050405020304" pitchFamily="18" charset="0"/>
                <a:cs typeface="Times New Roman" panose="02020603050405020304" pitchFamily="18" charset="0"/>
              </a:rPr>
              <a:t>Post method is secure because data is not visible in URL bar but it is not used as popularly as GET method.</a:t>
            </a:r>
          </a:p>
          <a:p>
            <a:pPr marL="285750" indent="-285750" algn="just">
              <a:buFont typeface="Arial" panose="020B0604020202020204" pitchFamily="34" charset="0"/>
              <a:buChar char="•"/>
            </a:pPr>
            <a:r>
              <a:rPr lang="en-GB" dirty="0">
                <a:solidFill>
                  <a:srgbClr val="333333"/>
                </a:solidFill>
                <a:latin typeface="Times New Roman" panose="02020603050405020304" pitchFamily="18" charset="0"/>
                <a:cs typeface="Times New Roman" panose="02020603050405020304" pitchFamily="18" charset="0"/>
              </a:rPr>
              <a:t>GET is good for non-secure data, like query strings in Google</a:t>
            </a:r>
          </a:p>
          <a:p>
            <a:pPr algn="just"/>
            <a:endParaRPr lang="en-GB" b="0" i="0" dirty="0">
              <a:solidFill>
                <a:srgbClr val="333333"/>
              </a:solidFill>
              <a:effectLst/>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86F079FC-86D8-2924-E3C3-33A91D435FBB}"/>
              </a:ext>
            </a:extLst>
          </p:cNvPr>
          <p:cNvSpPr>
            <a:spLocks noGrp="1"/>
          </p:cNvSpPr>
          <p:nvPr>
            <p:ph type="dt" sz="half" idx="10"/>
          </p:nvPr>
        </p:nvSpPr>
        <p:spPr/>
        <p:txBody>
          <a:bodyPr/>
          <a:lstStyle/>
          <a:p>
            <a:fld id="{1424B820-7CDA-4BF0-95F1-B103C33C1529}" type="datetime1">
              <a:rPr lang="en-IN" smtClean="0"/>
              <a:t>03-06-2024</a:t>
            </a:fld>
            <a:endParaRPr lang="en-US"/>
          </a:p>
        </p:txBody>
      </p:sp>
      <p:sp>
        <p:nvSpPr>
          <p:cNvPr id="4" name="Slide Number Placeholder 3">
            <a:extLst>
              <a:ext uri="{FF2B5EF4-FFF2-40B4-BE49-F238E27FC236}">
                <a16:creationId xmlns:a16="http://schemas.microsoft.com/office/drawing/2014/main" id="{97AAB1DE-53BB-0B48-B259-DE0BCBF3E859}"/>
              </a:ext>
            </a:extLst>
          </p:cNvPr>
          <p:cNvSpPr>
            <a:spLocks noGrp="1"/>
          </p:cNvSpPr>
          <p:nvPr>
            <p:ph type="sldNum" sz="quarter" idx="12"/>
          </p:nvPr>
        </p:nvSpPr>
        <p:spPr/>
        <p:txBody>
          <a:bodyPr/>
          <a:lstStyle/>
          <a:p>
            <a:fld id="{4B2FBF1F-16F0-48B6-B7EB-82B078987EFE}" type="slidenum">
              <a:rPr lang="en-US" smtClean="0"/>
              <a:t>32</a:t>
            </a:fld>
            <a:endParaRPr lang="en-US"/>
          </a:p>
        </p:txBody>
      </p:sp>
      <p:sp>
        <p:nvSpPr>
          <p:cNvPr id="5" name="Footer Placeholder 4">
            <a:extLst>
              <a:ext uri="{FF2B5EF4-FFF2-40B4-BE49-F238E27FC236}">
                <a16:creationId xmlns:a16="http://schemas.microsoft.com/office/drawing/2014/main" id="{E82016DC-D7B2-B355-02DA-940CECC7AC7F}"/>
              </a:ext>
            </a:extLst>
          </p:cNvPr>
          <p:cNvSpPr>
            <a:spLocks noGrp="1"/>
          </p:cNvSpPr>
          <p:nvPr>
            <p:ph type="ftr" sz="quarter" idx="11"/>
          </p:nvPr>
        </p:nvSpPr>
        <p:spPr/>
        <p:txBody>
          <a:bodyPr/>
          <a:lstStyle/>
          <a:p>
            <a:r>
              <a:rPr lang="en-US"/>
              <a:t>18AIC302J,CINTEL, SRMIST</a:t>
            </a:r>
          </a:p>
        </p:txBody>
      </p:sp>
    </p:spTree>
    <p:extLst>
      <p:ext uri="{BB962C8B-B14F-4D97-AF65-F5344CB8AC3E}">
        <p14:creationId xmlns:p14="http://schemas.microsoft.com/office/powerpoint/2010/main" val="34091648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75F72-D023-013B-1C9B-A80EC511B3AE}"/>
              </a:ext>
            </a:extLst>
          </p:cNvPr>
          <p:cNvSpPr>
            <a:spLocks noGrp="1"/>
          </p:cNvSpPr>
          <p:nvPr>
            <p:ph type="title"/>
          </p:nvPr>
        </p:nvSpPr>
        <p:spPr/>
        <p:txBody>
          <a:bodyPr/>
          <a:lstStyle/>
          <a:p>
            <a:r>
              <a:rPr lang="en-IN" dirty="0"/>
              <a:t>HTML Frames</a:t>
            </a:r>
          </a:p>
        </p:txBody>
      </p:sp>
      <p:sp>
        <p:nvSpPr>
          <p:cNvPr id="3" name="Date Placeholder 2">
            <a:extLst>
              <a:ext uri="{FF2B5EF4-FFF2-40B4-BE49-F238E27FC236}">
                <a16:creationId xmlns:a16="http://schemas.microsoft.com/office/drawing/2014/main" id="{C129A3D1-310E-8559-F93E-13820B472EF5}"/>
              </a:ext>
            </a:extLst>
          </p:cNvPr>
          <p:cNvSpPr>
            <a:spLocks noGrp="1"/>
          </p:cNvSpPr>
          <p:nvPr>
            <p:ph type="dt" sz="half" idx="10"/>
          </p:nvPr>
        </p:nvSpPr>
        <p:spPr/>
        <p:txBody>
          <a:bodyPr/>
          <a:lstStyle/>
          <a:p>
            <a:fld id="{0B7C339E-9ED4-4916-901F-2E352378C5A6}" type="datetime1">
              <a:rPr lang="en-IN" smtClean="0"/>
              <a:t>03-06-2024</a:t>
            </a:fld>
            <a:endParaRPr lang="en-US"/>
          </a:p>
        </p:txBody>
      </p:sp>
      <p:sp>
        <p:nvSpPr>
          <p:cNvPr id="4" name="Footer Placeholder 3">
            <a:extLst>
              <a:ext uri="{FF2B5EF4-FFF2-40B4-BE49-F238E27FC236}">
                <a16:creationId xmlns:a16="http://schemas.microsoft.com/office/drawing/2014/main" id="{66B8C23F-7E11-6C46-2915-35F09A478B96}"/>
              </a:ext>
            </a:extLst>
          </p:cNvPr>
          <p:cNvSpPr>
            <a:spLocks noGrp="1"/>
          </p:cNvSpPr>
          <p:nvPr>
            <p:ph type="ftr" sz="quarter" idx="11"/>
          </p:nvPr>
        </p:nvSpPr>
        <p:spPr/>
        <p:txBody>
          <a:bodyPr/>
          <a:lstStyle/>
          <a:p>
            <a:r>
              <a:rPr lang="en-US"/>
              <a:t>18AIC302J,CINTEL, SRMIST</a:t>
            </a:r>
          </a:p>
        </p:txBody>
      </p:sp>
      <p:sp>
        <p:nvSpPr>
          <p:cNvPr id="5" name="Slide Number Placeholder 4">
            <a:extLst>
              <a:ext uri="{FF2B5EF4-FFF2-40B4-BE49-F238E27FC236}">
                <a16:creationId xmlns:a16="http://schemas.microsoft.com/office/drawing/2014/main" id="{8485F7F2-D23C-DA2E-ECAC-5BC03B67E915}"/>
              </a:ext>
            </a:extLst>
          </p:cNvPr>
          <p:cNvSpPr>
            <a:spLocks noGrp="1"/>
          </p:cNvSpPr>
          <p:nvPr>
            <p:ph type="sldNum" sz="quarter" idx="12"/>
          </p:nvPr>
        </p:nvSpPr>
        <p:spPr/>
        <p:txBody>
          <a:bodyPr/>
          <a:lstStyle/>
          <a:p>
            <a:fld id="{4B2FBF1F-16F0-48B6-B7EB-82B078987EFE}" type="slidenum">
              <a:rPr lang="en-US" smtClean="0"/>
              <a:t>33</a:t>
            </a:fld>
            <a:endParaRPr lang="en-US"/>
          </a:p>
        </p:txBody>
      </p:sp>
      <p:sp>
        <p:nvSpPr>
          <p:cNvPr id="7" name="TextBox 6">
            <a:extLst>
              <a:ext uri="{FF2B5EF4-FFF2-40B4-BE49-F238E27FC236}">
                <a16:creationId xmlns:a16="http://schemas.microsoft.com/office/drawing/2014/main" id="{093AEFCA-AD18-198E-2EEA-607383170D88}"/>
              </a:ext>
            </a:extLst>
          </p:cNvPr>
          <p:cNvSpPr txBox="1"/>
          <p:nvPr/>
        </p:nvSpPr>
        <p:spPr>
          <a:xfrm>
            <a:off x="990600" y="1690688"/>
            <a:ext cx="10591800" cy="923330"/>
          </a:xfrm>
          <a:prstGeom prst="rect">
            <a:avLst/>
          </a:prstGeom>
          <a:noFill/>
        </p:spPr>
        <p:txBody>
          <a:bodyPr wrap="square">
            <a:spAutoFit/>
          </a:bodyPr>
          <a:lstStyle/>
          <a:p>
            <a:r>
              <a:rPr lang="en-US" b="0" i="0" dirty="0">
                <a:solidFill>
                  <a:srgbClr val="273239"/>
                </a:solidFill>
                <a:effectLst/>
                <a:latin typeface="Nunito" pitchFamily="2" charset="0"/>
              </a:rPr>
              <a:t>HTML Frames are used to divide the web browser window into multiple sections where each section can be loaded separately. A frameset tag is the collection of frames in the browser window.</a:t>
            </a:r>
          </a:p>
          <a:p>
            <a:endParaRPr lang="en-IN" dirty="0"/>
          </a:p>
        </p:txBody>
      </p:sp>
    </p:spTree>
    <p:extLst>
      <p:ext uri="{BB962C8B-B14F-4D97-AF65-F5344CB8AC3E}">
        <p14:creationId xmlns:p14="http://schemas.microsoft.com/office/powerpoint/2010/main" val="23890251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5">
            <a:extLst>
              <a:ext uri="{FF2B5EF4-FFF2-40B4-BE49-F238E27FC236}">
                <a16:creationId xmlns:a16="http://schemas.microsoft.com/office/drawing/2014/main" id="{E8B185A9-FF3D-926A-8DE8-4C5323F2CF78}"/>
              </a:ext>
            </a:extLst>
          </p:cNvPr>
          <p:cNvSpPr>
            <a:spLocks noGrp="1"/>
          </p:cNvSpPr>
          <p:nvPr>
            <p:ph type="title"/>
          </p:nvPr>
        </p:nvSpPr>
        <p:spPr/>
        <p:txBody>
          <a:bodyPr/>
          <a:lstStyle/>
          <a:p>
            <a:pPr eaLnBrk="1" hangingPunct="1"/>
            <a:endParaRPr lang="en-US" altLang="en-US" dirty="0"/>
          </a:p>
        </p:txBody>
      </p:sp>
      <p:sp>
        <p:nvSpPr>
          <p:cNvPr id="7171" name="Content Placeholder 2">
            <a:extLst>
              <a:ext uri="{FF2B5EF4-FFF2-40B4-BE49-F238E27FC236}">
                <a16:creationId xmlns:a16="http://schemas.microsoft.com/office/drawing/2014/main" id="{2EE3E2D7-C786-9F01-9AB7-A2E41D65BD6F}"/>
              </a:ext>
            </a:extLst>
          </p:cNvPr>
          <p:cNvSpPr>
            <a:spLocks noGrp="1"/>
          </p:cNvSpPr>
          <p:nvPr>
            <p:ph sz="quarter" idx="1"/>
          </p:nvPr>
        </p:nvSpPr>
        <p:spPr>
          <a:xfrm>
            <a:off x="2438400" y="1828800"/>
            <a:ext cx="7772400" cy="4191000"/>
          </a:xfrm>
        </p:spPr>
        <p:txBody>
          <a:bodyPr>
            <a:normAutofit lnSpcReduction="10000"/>
          </a:bodyPr>
          <a:lstStyle/>
          <a:p>
            <a:pPr eaLnBrk="1" hangingPunct="1"/>
            <a:r>
              <a:rPr lang="en-US" altLang="en-US"/>
              <a:t>FRAMES: the HTML tags that divide a browser screen into two or more HTML recognizing unique regions .</a:t>
            </a:r>
          </a:p>
          <a:p>
            <a:pPr eaLnBrk="1" hangingPunct="1"/>
            <a:r>
              <a:rPr lang="en-US" altLang="en-US"/>
              <a:t>Tag used is the &lt;FRAMESET&gt;..&lt;/FRAMESET&gt; tags.</a:t>
            </a:r>
          </a:p>
          <a:p>
            <a:pPr eaLnBrk="1" hangingPunct="1"/>
            <a:r>
              <a:rPr lang="en-US" altLang="en-US"/>
              <a:t> Each unique region is called a frame. </a:t>
            </a:r>
          </a:p>
          <a:p>
            <a:pPr eaLnBrk="1" hangingPunct="1"/>
            <a:r>
              <a:rPr lang="en-US" altLang="en-US"/>
              <a:t>Each frame can be loaded with a different document and hence</a:t>
            </a:r>
            <a:r>
              <a:rPr lang="en-US" altLang="en-US" b="1"/>
              <a:t>, allow multiple HTML documents to be seen concurrently.</a:t>
            </a:r>
          </a:p>
          <a:p>
            <a:pPr eaLnBrk="1" hangingPunct="1"/>
            <a:endParaRPr lang="en-US" altLang="en-US"/>
          </a:p>
          <a:p>
            <a:pPr eaLnBrk="1" hangingPunct="1">
              <a:buFont typeface="Wingdings 2" panose="05020102010507070707" pitchFamily="18" charset="2"/>
              <a:buNone/>
            </a:pPr>
            <a:r>
              <a:rPr lang="en-US" altLang="en-US"/>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CE5149-3360-5069-5CA3-DCDD407F440C}"/>
              </a:ext>
            </a:extLst>
          </p:cNvPr>
          <p:cNvSpPr>
            <a:spLocks noGrp="1"/>
          </p:cNvSpPr>
          <p:nvPr>
            <p:ph sz="quarter" idx="1"/>
          </p:nvPr>
        </p:nvSpPr>
        <p:spPr>
          <a:xfrm>
            <a:off x="1752600" y="304800"/>
            <a:ext cx="8458200" cy="6324600"/>
          </a:xfrm>
        </p:spPr>
        <p:txBody>
          <a:bodyPr>
            <a:normAutofit fontScale="92500"/>
          </a:bodyPr>
          <a:lstStyle/>
          <a:p>
            <a:pPr marL="274320" indent="-274320">
              <a:spcBef>
                <a:spcPts val="580"/>
              </a:spcBef>
              <a:buFont typeface="Wingdings 2"/>
              <a:buChar char=""/>
              <a:defRPr/>
            </a:pPr>
            <a:r>
              <a:rPr lang="en-US" dirty="0"/>
              <a:t>FRAMESET tag: this tag is included after &lt;HEAD&gt; tag . This is a paired tag.</a:t>
            </a:r>
          </a:p>
          <a:p>
            <a:pPr marL="548640" lvl="1">
              <a:spcBef>
                <a:spcPts val="370"/>
              </a:spcBef>
              <a:buNone/>
              <a:defRPr/>
            </a:pPr>
            <a:r>
              <a:rPr lang="en-US" dirty="0"/>
              <a:t>&lt;FRAMESET COLS=“width1,width2,  ” ROWS=“height1,height2”&gt;</a:t>
            </a:r>
          </a:p>
          <a:p>
            <a:pPr marL="548640" lvl="1">
              <a:spcBef>
                <a:spcPts val="370"/>
              </a:spcBef>
              <a:buNone/>
              <a:defRPr/>
            </a:pPr>
            <a:r>
              <a:rPr lang="en-US" dirty="0"/>
              <a:t>….. Frame or frameset definitions…..</a:t>
            </a:r>
          </a:p>
          <a:p>
            <a:pPr marL="548640" lvl="1">
              <a:spcBef>
                <a:spcPts val="370"/>
              </a:spcBef>
              <a:buNone/>
              <a:defRPr/>
            </a:pPr>
            <a:r>
              <a:rPr lang="en-US" dirty="0"/>
              <a:t>&lt;/FRAMESET&gt;</a:t>
            </a:r>
          </a:p>
          <a:p>
            <a:pPr marL="274320" indent="-274320">
              <a:spcBef>
                <a:spcPts val="580"/>
              </a:spcBef>
              <a:buFont typeface="Wingdings 2"/>
              <a:buChar char=""/>
              <a:defRPr/>
            </a:pPr>
            <a:r>
              <a:rPr lang="en-US" dirty="0"/>
              <a:t>Cols: this attribute is used for vertical frames and widths are specified as a comma delimited list of sizes in pixels, %age, or as a proportion of the remaining space by using ‘*’.</a:t>
            </a:r>
          </a:p>
          <a:p>
            <a:pPr marL="274320" indent="-274320">
              <a:spcBef>
                <a:spcPts val="580"/>
              </a:spcBef>
              <a:buFont typeface="Wingdings 2"/>
              <a:buChar char=""/>
              <a:defRPr/>
            </a:pPr>
            <a:r>
              <a:rPr lang="en-US" dirty="0"/>
              <a:t>Rows: this attribute is used for horizontal frames and height again is specified in pixels ,%age or as a proportion of the remaining space by using ‘*’.  </a:t>
            </a:r>
          </a:p>
          <a:p>
            <a:pPr marL="274320" indent="-274320">
              <a:spcBef>
                <a:spcPts val="580"/>
              </a:spcBef>
              <a:buFont typeface="Wingdings 2"/>
              <a:buChar char=""/>
              <a:defRPr/>
            </a:pPr>
            <a:r>
              <a:rPr lang="en-US" dirty="0"/>
              <a:t>Attributes:</a:t>
            </a:r>
          </a:p>
          <a:p>
            <a:pPr marL="548640" lvl="1">
              <a:spcBef>
                <a:spcPts val="370"/>
              </a:spcBef>
              <a:buFont typeface="Wingdings" pitchFamily="2" charset="2"/>
              <a:buChar char="Ø"/>
              <a:defRPr/>
            </a:pPr>
            <a:r>
              <a:rPr lang="en-US" dirty="0"/>
              <a:t>Border/ </a:t>
            </a:r>
            <a:r>
              <a:rPr lang="en-US" dirty="0" err="1"/>
              <a:t>FrameBorder</a:t>
            </a:r>
            <a:r>
              <a:rPr lang="en-US" dirty="0"/>
              <a:t>:  value 0 will turn off the border and value 1 will turn it on. To increase the border width change the value of border.</a:t>
            </a:r>
          </a:p>
          <a:p>
            <a:pPr marL="548640" lvl="1">
              <a:spcBef>
                <a:spcPts val="370"/>
              </a:spcBef>
              <a:buFont typeface="Wingdings" pitchFamily="2" charset="2"/>
              <a:buChar char="Ø"/>
              <a:defRPr/>
            </a:pPr>
            <a:r>
              <a:rPr lang="en-US" dirty="0"/>
              <a:t> </a:t>
            </a:r>
            <a:r>
              <a:rPr lang="en-US" dirty="0" err="1"/>
              <a:t>bordercolor</a:t>
            </a:r>
            <a:r>
              <a:rPr lang="en-US" dirty="0"/>
              <a:t>: to set the frame border color to a specified color. </a:t>
            </a:r>
          </a:p>
          <a:p>
            <a:pPr marL="274320" indent="-274320">
              <a:spcBef>
                <a:spcPts val="580"/>
              </a:spcBef>
              <a:buFont typeface="Wingdings 2"/>
              <a:buChar char=""/>
              <a:defRPr/>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DF7E7B-BFBC-E7E0-C404-C9CC58F4CF8D}"/>
              </a:ext>
            </a:extLst>
          </p:cNvPr>
          <p:cNvSpPr>
            <a:spLocks noGrp="1"/>
          </p:cNvSpPr>
          <p:nvPr>
            <p:ph sz="quarter" idx="1"/>
          </p:nvPr>
        </p:nvSpPr>
        <p:spPr>
          <a:xfrm>
            <a:off x="1981200" y="304800"/>
            <a:ext cx="8229600" cy="5715000"/>
          </a:xfrm>
        </p:spPr>
        <p:txBody>
          <a:bodyPr>
            <a:normAutofit lnSpcReduction="10000"/>
          </a:bodyPr>
          <a:lstStyle/>
          <a:p>
            <a:pPr marL="274320" indent="-274320">
              <a:spcBef>
                <a:spcPts val="580"/>
              </a:spcBef>
              <a:buFont typeface="Wingdings 2"/>
              <a:buChar char=""/>
              <a:defRPr/>
            </a:pPr>
            <a:r>
              <a:rPr lang="en-US" dirty="0"/>
              <a:t>FRAME: this tag contains the frame content. It tells the browser, what to put in each frame. Each frameset must include a &lt;FRAME&gt; definition for each division. It is a singular tag.</a:t>
            </a:r>
          </a:p>
          <a:p>
            <a:pPr marL="274320" indent="-274320">
              <a:spcBef>
                <a:spcPts val="580"/>
              </a:spcBef>
              <a:buFont typeface="Wingdings 2"/>
              <a:buChar char=""/>
              <a:defRPr/>
            </a:pPr>
            <a:r>
              <a:rPr lang="en-US" dirty="0"/>
              <a:t>Attributes:</a:t>
            </a:r>
          </a:p>
          <a:p>
            <a:pPr marL="548640" lvl="1">
              <a:spcBef>
                <a:spcPts val="370"/>
              </a:spcBef>
              <a:buFont typeface="Wingdings" pitchFamily="2" charset="2"/>
              <a:buChar char="Ø"/>
              <a:defRPr/>
            </a:pPr>
            <a:r>
              <a:rPr lang="en-US" dirty="0" err="1"/>
              <a:t>Src</a:t>
            </a:r>
            <a:r>
              <a:rPr lang="en-US" dirty="0"/>
              <a:t>: indicates the URL of the document to be loaded into the frame.</a:t>
            </a:r>
          </a:p>
          <a:p>
            <a:pPr marL="548640" lvl="1">
              <a:spcBef>
                <a:spcPts val="370"/>
              </a:spcBef>
              <a:buFont typeface="Wingdings" pitchFamily="2" charset="2"/>
              <a:buChar char="Ø"/>
              <a:defRPr/>
            </a:pPr>
            <a:r>
              <a:rPr lang="en-US" dirty="0" err="1"/>
              <a:t>MarginHeight</a:t>
            </a:r>
            <a:r>
              <a:rPr lang="en-US" dirty="0"/>
              <a:t>: specifies the amount of white space to be left at the top and bottom of the frame.</a:t>
            </a:r>
          </a:p>
          <a:p>
            <a:pPr marL="548640" lvl="1">
              <a:spcBef>
                <a:spcPts val="370"/>
              </a:spcBef>
              <a:buFont typeface="Wingdings" pitchFamily="2" charset="2"/>
              <a:buChar char="Ø"/>
              <a:defRPr/>
            </a:pPr>
            <a:r>
              <a:rPr lang="en-US" dirty="0" err="1"/>
              <a:t>MarginWidth</a:t>
            </a:r>
            <a:r>
              <a:rPr lang="en-US" dirty="0"/>
              <a:t>: specifies the amount of white space to be left along the sides of the frame.</a:t>
            </a:r>
          </a:p>
          <a:p>
            <a:pPr marL="548640" lvl="1">
              <a:spcBef>
                <a:spcPts val="370"/>
              </a:spcBef>
              <a:buFont typeface="Wingdings" pitchFamily="2" charset="2"/>
              <a:buChar char="Ø"/>
              <a:defRPr/>
            </a:pPr>
            <a:r>
              <a:rPr lang="en-US" dirty="0"/>
              <a:t>Name: gives the frame a unique name so it can be targeted by other documents. The name given must be given with an alphanumeric character.</a:t>
            </a:r>
          </a:p>
          <a:p>
            <a:pPr marL="548640" lvl="1">
              <a:spcBef>
                <a:spcPts val="370"/>
              </a:spcBef>
              <a:buFont typeface="Wingdings" pitchFamily="2" charset="2"/>
              <a:buChar char="Ø"/>
              <a:defRPr/>
            </a:pPr>
            <a:r>
              <a:rPr lang="en-US" dirty="0" err="1"/>
              <a:t>Noresize</a:t>
            </a:r>
            <a:r>
              <a:rPr lang="en-US" dirty="0"/>
              <a:t>: disables the frame resizing capability.</a:t>
            </a:r>
          </a:p>
          <a:p>
            <a:pPr marL="548640" lvl="1">
              <a:spcBef>
                <a:spcPts val="370"/>
              </a:spcBef>
              <a:buFont typeface="Wingdings" pitchFamily="2" charset="2"/>
              <a:buChar char="Ø"/>
              <a:defRPr/>
            </a:pPr>
            <a:r>
              <a:rPr lang="en-US" dirty="0"/>
              <a:t>Scrolling: controls the appearance of horizontal and vertical scrollbars in a frame. This takes the value YES/NO/AUTO.</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a:extLst>
              <a:ext uri="{FF2B5EF4-FFF2-40B4-BE49-F238E27FC236}">
                <a16:creationId xmlns:a16="http://schemas.microsoft.com/office/drawing/2014/main" id="{0FD30AF5-94D6-52B1-CCA0-593047F56038}"/>
              </a:ext>
            </a:extLst>
          </p:cNvPr>
          <p:cNvSpPr>
            <a:spLocks noGrp="1"/>
          </p:cNvSpPr>
          <p:nvPr>
            <p:ph sz="quarter" idx="1"/>
          </p:nvPr>
        </p:nvSpPr>
        <p:spPr>
          <a:xfrm>
            <a:off x="2133600" y="533400"/>
            <a:ext cx="7772400" cy="5562600"/>
          </a:xfrm>
        </p:spPr>
        <p:txBody>
          <a:bodyPr/>
          <a:lstStyle/>
          <a:p>
            <a:pPr eaLnBrk="1" hangingPunct="1">
              <a:buFont typeface="Wingdings 2" panose="05020102010507070707" pitchFamily="18" charset="2"/>
              <a:buNone/>
            </a:pPr>
            <a:r>
              <a:rPr lang="en-US" altLang="en-US"/>
              <a:t>&lt;html&gt;</a:t>
            </a:r>
          </a:p>
          <a:p>
            <a:pPr eaLnBrk="1" hangingPunct="1">
              <a:buFont typeface="Wingdings 2" panose="05020102010507070707" pitchFamily="18" charset="2"/>
              <a:buNone/>
            </a:pPr>
            <a:r>
              <a:rPr lang="en-US" altLang="en-US"/>
              <a:t>&lt;head&gt;&lt;title&gt; FRAMING  TAGS&lt;/title&gt;&lt;/head&gt;</a:t>
            </a:r>
          </a:p>
          <a:p>
            <a:pPr eaLnBrk="1" hangingPunct="1">
              <a:buFont typeface="Wingdings 2" panose="05020102010507070707" pitchFamily="18" charset="2"/>
              <a:buNone/>
            </a:pPr>
            <a:r>
              <a:rPr lang="en-US" altLang="en-US"/>
              <a:t>&lt;frameset cols="50%,50%"&gt;</a:t>
            </a:r>
          </a:p>
          <a:p>
            <a:pPr eaLnBrk="1" hangingPunct="1">
              <a:buFont typeface="Wingdings 2" panose="05020102010507070707" pitchFamily="18" charset="2"/>
              <a:buNone/>
            </a:pPr>
            <a:r>
              <a:rPr lang="en-US" altLang="en-US"/>
              <a:t>&lt;frame src="form.html"&gt;</a:t>
            </a:r>
          </a:p>
          <a:p>
            <a:pPr eaLnBrk="1" hangingPunct="1">
              <a:buFont typeface="Wingdings 2" panose="05020102010507070707" pitchFamily="18" charset="2"/>
              <a:buNone/>
            </a:pPr>
            <a:r>
              <a:rPr lang="en-US" altLang="en-US"/>
              <a:t>&lt;frame src="1.html"&gt;</a:t>
            </a:r>
          </a:p>
          <a:p>
            <a:pPr eaLnBrk="1" hangingPunct="1">
              <a:buFont typeface="Wingdings 2" panose="05020102010507070707" pitchFamily="18" charset="2"/>
              <a:buNone/>
            </a:pPr>
            <a:r>
              <a:rPr lang="en-US" altLang="en-US"/>
              <a:t>&lt;/frameset&gt;</a:t>
            </a:r>
          </a:p>
          <a:p>
            <a:pPr eaLnBrk="1" hangingPunct="1">
              <a:buFont typeface="Wingdings 2" panose="05020102010507070707" pitchFamily="18" charset="2"/>
              <a:buNone/>
            </a:pPr>
            <a:r>
              <a:rPr lang="en-US" altLang="en-US"/>
              <a:t>&lt;/html&gt;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029F5BCC-CFDD-5E5B-C101-2210F05452F9}"/>
              </a:ext>
            </a:extLst>
          </p:cNvPr>
          <p:cNvSpPr>
            <a:spLocks noGrp="1"/>
          </p:cNvSpPr>
          <p:nvPr>
            <p:ph type="title"/>
          </p:nvPr>
        </p:nvSpPr>
        <p:spPr/>
        <p:txBody>
          <a:bodyPr/>
          <a:lstStyle/>
          <a:p>
            <a:pPr eaLnBrk="1" hangingPunct="1"/>
            <a:endParaRPr lang="en-US" altLang="en-US"/>
          </a:p>
        </p:txBody>
      </p:sp>
      <p:sp>
        <p:nvSpPr>
          <p:cNvPr id="11267" name="Content Placeholder 2">
            <a:extLst>
              <a:ext uri="{FF2B5EF4-FFF2-40B4-BE49-F238E27FC236}">
                <a16:creationId xmlns:a16="http://schemas.microsoft.com/office/drawing/2014/main" id="{633043B4-C86F-EB97-1DFD-74C063DAA342}"/>
              </a:ext>
            </a:extLst>
          </p:cNvPr>
          <p:cNvSpPr>
            <a:spLocks noGrp="1"/>
          </p:cNvSpPr>
          <p:nvPr>
            <p:ph sz="quarter" idx="1"/>
          </p:nvPr>
        </p:nvSpPr>
        <p:spPr/>
        <p:txBody>
          <a:bodyPr/>
          <a:lstStyle/>
          <a:p>
            <a:pPr eaLnBrk="1" hangingPunct="1"/>
            <a:endParaRPr lang="en-US" altLang="en-US"/>
          </a:p>
        </p:txBody>
      </p:sp>
      <p:pic>
        <p:nvPicPr>
          <p:cNvPr id="11268" name="Picture 2">
            <a:extLst>
              <a:ext uri="{FF2B5EF4-FFF2-40B4-BE49-F238E27FC236}">
                <a16:creationId xmlns:a16="http://schemas.microsoft.com/office/drawing/2014/main" id="{A24EE3A3-CB55-C0AD-F187-EA9991FF8B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a:extLst>
              <a:ext uri="{FF2B5EF4-FFF2-40B4-BE49-F238E27FC236}">
                <a16:creationId xmlns:a16="http://schemas.microsoft.com/office/drawing/2014/main" id="{C26EBB4C-30B8-9126-C12D-562C79D88FFE}"/>
              </a:ext>
            </a:extLst>
          </p:cNvPr>
          <p:cNvSpPr>
            <a:spLocks noGrp="1"/>
          </p:cNvSpPr>
          <p:nvPr>
            <p:ph sz="quarter" idx="1"/>
          </p:nvPr>
        </p:nvSpPr>
        <p:spPr>
          <a:xfrm>
            <a:off x="2438400" y="838200"/>
            <a:ext cx="7772400" cy="5181600"/>
          </a:xfrm>
        </p:spPr>
        <p:txBody>
          <a:bodyPr/>
          <a:lstStyle/>
          <a:p>
            <a:pPr eaLnBrk="1" hangingPunct="1">
              <a:buFont typeface="Wingdings 2" panose="05020102010507070707" pitchFamily="18" charset="2"/>
              <a:buNone/>
            </a:pPr>
            <a:r>
              <a:rPr lang="en-US" altLang="en-US"/>
              <a:t>&lt;html&gt;</a:t>
            </a:r>
          </a:p>
          <a:p>
            <a:pPr eaLnBrk="1" hangingPunct="1">
              <a:buFont typeface="Wingdings 2" panose="05020102010507070707" pitchFamily="18" charset="2"/>
              <a:buNone/>
            </a:pPr>
            <a:r>
              <a:rPr lang="en-US" altLang="en-US"/>
              <a:t>&lt;head&gt;&lt;title&gt; FRAMING  TAGS&lt;/title&gt;&lt;/head&gt;</a:t>
            </a:r>
          </a:p>
          <a:p>
            <a:pPr eaLnBrk="1" hangingPunct="1">
              <a:buFont typeface="Wingdings 2" panose="05020102010507070707" pitchFamily="18" charset="2"/>
              <a:buNone/>
            </a:pPr>
            <a:r>
              <a:rPr lang="en-US" altLang="en-US"/>
              <a:t>&lt;frameset cols="40%,30%,30%"&gt;</a:t>
            </a:r>
          </a:p>
          <a:p>
            <a:pPr eaLnBrk="1" hangingPunct="1">
              <a:buFont typeface="Wingdings 2" panose="05020102010507070707" pitchFamily="18" charset="2"/>
              <a:buNone/>
            </a:pPr>
            <a:r>
              <a:rPr lang="en-US" altLang="en-US"/>
              <a:t>&lt;frame src="form.html"&gt;</a:t>
            </a:r>
          </a:p>
          <a:p>
            <a:pPr eaLnBrk="1" hangingPunct="1">
              <a:buFont typeface="Wingdings 2" panose="05020102010507070707" pitchFamily="18" charset="2"/>
              <a:buNone/>
            </a:pPr>
            <a:r>
              <a:rPr lang="en-US" altLang="en-US"/>
              <a:t>&lt;frame src="1.html"&gt;</a:t>
            </a:r>
          </a:p>
          <a:p>
            <a:pPr eaLnBrk="1" hangingPunct="1">
              <a:buFont typeface="Wingdings 2" panose="05020102010507070707" pitchFamily="18" charset="2"/>
              <a:buNone/>
            </a:pPr>
            <a:r>
              <a:rPr lang="en-US" altLang="en-US"/>
              <a:t>&lt;frame src="table.html"&gt;</a:t>
            </a:r>
          </a:p>
          <a:p>
            <a:pPr eaLnBrk="1" hangingPunct="1">
              <a:buFont typeface="Wingdings 2" panose="05020102010507070707" pitchFamily="18" charset="2"/>
              <a:buNone/>
            </a:pPr>
            <a:r>
              <a:rPr lang="en-US" altLang="en-US"/>
              <a:t>&lt;/frameset&gt;</a:t>
            </a:r>
          </a:p>
          <a:p>
            <a:pPr eaLnBrk="1" hangingPunct="1">
              <a:buFont typeface="Wingdings 2" panose="05020102010507070707" pitchFamily="18" charset="2"/>
              <a:buNone/>
            </a:pPr>
            <a:r>
              <a:rPr lang="en-US" altLang="en-US"/>
              <a:t>&lt;/html&gt;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4B4FCE-A3A3-6152-E366-8B54D566E053}"/>
              </a:ext>
            </a:extLst>
          </p:cNvPr>
          <p:cNvSpPr txBox="1"/>
          <p:nvPr/>
        </p:nvSpPr>
        <p:spPr>
          <a:xfrm>
            <a:off x="707571" y="1129204"/>
            <a:ext cx="10776858" cy="3477875"/>
          </a:xfrm>
          <a:prstGeom prst="rect">
            <a:avLst/>
          </a:prstGeom>
          <a:noFill/>
        </p:spPr>
        <p:txBody>
          <a:bodyPr wrap="square">
            <a:spAutoFit/>
          </a:bodyPr>
          <a:lstStyle/>
          <a:p>
            <a:pPr algn="just"/>
            <a:r>
              <a:rPr lang="en-US" sz="2200" b="1" i="0" dirty="0">
                <a:solidFill>
                  <a:srgbClr val="424242"/>
                </a:solidFill>
                <a:effectLst/>
                <a:latin typeface="Times New Roman" panose="02020603050405020304" pitchFamily="18" charset="0"/>
                <a:cs typeface="Times New Roman" panose="02020603050405020304" pitchFamily="18" charset="0"/>
              </a:rPr>
              <a:t>Web Programming</a:t>
            </a:r>
          </a:p>
          <a:p>
            <a:pPr algn="just"/>
            <a:endParaRPr lang="en-US" sz="2200" b="1" i="0" dirty="0">
              <a:solidFill>
                <a:srgbClr val="424242"/>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sz="2200" b="0" i="0" dirty="0">
                <a:solidFill>
                  <a:srgbClr val="424242"/>
                </a:solidFill>
                <a:effectLst/>
                <a:latin typeface="Times New Roman" panose="02020603050405020304" pitchFamily="18" charset="0"/>
                <a:cs typeface="Times New Roman" panose="02020603050405020304" pitchFamily="18" charset="0"/>
              </a:rPr>
              <a:t>Web programming refers to the writing, markup and coding involved in Web development, which includes Web content, Web client and server scripting and network security. </a:t>
            </a:r>
          </a:p>
          <a:p>
            <a:pPr marL="342900" indent="-342900" algn="just">
              <a:buFont typeface="Arial" panose="020B0604020202020204" pitchFamily="34" charset="0"/>
              <a:buChar char="•"/>
            </a:pPr>
            <a:endParaRPr lang="en-GB" sz="2200" b="0" i="0" dirty="0">
              <a:solidFill>
                <a:srgbClr val="424242"/>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sz="2200" b="0" i="0" dirty="0">
                <a:solidFill>
                  <a:srgbClr val="424242"/>
                </a:solidFill>
                <a:effectLst/>
                <a:latin typeface="Times New Roman" panose="02020603050405020304" pitchFamily="18" charset="0"/>
                <a:cs typeface="Times New Roman" panose="02020603050405020304" pitchFamily="18" charset="0"/>
              </a:rPr>
              <a:t>The most common languages used for Web programming are XML, HTML, JavaScript, Perl 5 and PHP. </a:t>
            </a:r>
          </a:p>
          <a:p>
            <a:pPr marL="342900" indent="-342900" algn="just">
              <a:buFont typeface="Arial" panose="020B0604020202020204" pitchFamily="34" charset="0"/>
              <a:buChar char="•"/>
            </a:pPr>
            <a:endParaRPr lang="en-GB" sz="2200" b="0" i="0" dirty="0">
              <a:solidFill>
                <a:srgbClr val="424242"/>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sz="2200" b="0" i="0" dirty="0">
                <a:solidFill>
                  <a:srgbClr val="424242"/>
                </a:solidFill>
                <a:effectLst/>
                <a:latin typeface="Times New Roman" panose="02020603050405020304" pitchFamily="18" charset="0"/>
                <a:cs typeface="Times New Roman" panose="02020603050405020304" pitchFamily="18" charset="0"/>
              </a:rPr>
              <a:t>Web programming is different from just programming, which requires interdisciplinary knowledge on the application area, client and server scripting, and database technology.</a:t>
            </a:r>
            <a:endParaRPr lang="en-US" sz="2200" b="0" i="0" dirty="0">
              <a:solidFill>
                <a:srgbClr val="424242"/>
              </a:solidFill>
              <a:effectLst/>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54BE406F-5A86-8F30-105D-17A295AAB114}"/>
              </a:ext>
            </a:extLst>
          </p:cNvPr>
          <p:cNvSpPr>
            <a:spLocks noGrp="1"/>
          </p:cNvSpPr>
          <p:nvPr>
            <p:ph type="dt" sz="half" idx="10"/>
          </p:nvPr>
        </p:nvSpPr>
        <p:spPr/>
        <p:txBody>
          <a:bodyPr/>
          <a:lstStyle/>
          <a:p>
            <a:fld id="{4ADA8DAB-53BB-44ED-97C6-1956BA34D180}" type="datetime1">
              <a:rPr lang="en-IN" smtClean="0"/>
              <a:t>03-06-2024</a:t>
            </a:fld>
            <a:endParaRPr lang="en-US"/>
          </a:p>
        </p:txBody>
      </p:sp>
      <p:sp>
        <p:nvSpPr>
          <p:cNvPr id="4" name="Slide Number Placeholder 3">
            <a:extLst>
              <a:ext uri="{FF2B5EF4-FFF2-40B4-BE49-F238E27FC236}">
                <a16:creationId xmlns:a16="http://schemas.microsoft.com/office/drawing/2014/main" id="{BB5CF282-7C6E-4169-DBC6-BE4E216FFF14}"/>
              </a:ext>
            </a:extLst>
          </p:cNvPr>
          <p:cNvSpPr>
            <a:spLocks noGrp="1"/>
          </p:cNvSpPr>
          <p:nvPr>
            <p:ph type="sldNum" sz="quarter" idx="12"/>
          </p:nvPr>
        </p:nvSpPr>
        <p:spPr/>
        <p:txBody>
          <a:bodyPr/>
          <a:lstStyle/>
          <a:p>
            <a:fld id="{4B2FBF1F-16F0-48B6-B7EB-82B078987EFE}" type="slidenum">
              <a:rPr lang="en-US" smtClean="0"/>
              <a:t>4</a:t>
            </a:fld>
            <a:endParaRPr lang="en-US"/>
          </a:p>
        </p:txBody>
      </p:sp>
      <p:sp>
        <p:nvSpPr>
          <p:cNvPr id="5" name="Footer Placeholder 4">
            <a:extLst>
              <a:ext uri="{FF2B5EF4-FFF2-40B4-BE49-F238E27FC236}">
                <a16:creationId xmlns:a16="http://schemas.microsoft.com/office/drawing/2014/main" id="{EE584F60-8BF2-3013-CAF6-9E032E8AD199}"/>
              </a:ext>
            </a:extLst>
          </p:cNvPr>
          <p:cNvSpPr>
            <a:spLocks noGrp="1"/>
          </p:cNvSpPr>
          <p:nvPr>
            <p:ph type="ftr" sz="quarter" idx="11"/>
          </p:nvPr>
        </p:nvSpPr>
        <p:spPr/>
        <p:txBody>
          <a:bodyPr/>
          <a:lstStyle/>
          <a:p>
            <a:r>
              <a:rPr lang="en-US"/>
              <a:t>18AIC302J,CINTEL, SRMIST</a:t>
            </a:r>
          </a:p>
        </p:txBody>
      </p:sp>
    </p:spTree>
    <p:extLst>
      <p:ext uri="{BB962C8B-B14F-4D97-AF65-F5344CB8AC3E}">
        <p14:creationId xmlns:p14="http://schemas.microsoft.com/office/powerpoint/2010/main" val="37114851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D2DAF6AD-016E-9A89-CDC2-F19648EC7067}"/>
              </a:ext>
            </a:extLst>
          </p:cNvPr>
          <p:cNvSpPr>
            <a:spLocks noGrp="1"/>
          </p:cNvSpPr>
          <p:nvPr>
            <p:ph type="title"/>
          </p:nvPr>
        </p:nvSpPr>
        <p:spPr/>
        <p:txBody>
          <a:bodyPr/>
          <a:lstStyle/>
          <a:p>
            <a:pPr eaLnBrk="1" hangingPunct="1"/>
            <a:endParaRPr lang="en-US" altLang="en-US"/>
          </a:p>
        </p:txBody>
      </p:sp>
      <p:sp>
        <p:nvSpPr>
          <p:cNvPr id="13315" name="Content Placeholder 2">
            <a:extLst>
              <a:ext uri="{FF2B5EF4-FFF2-40B4-BE49-F238E27FC236}">
                <a16:creationId xmlns:a16="http://schemas.microsoft.com/office/drawing/2014/main" id="{834E603E-36B1-B9DA-9149-D0D3ED28EB93}"/>
              </a:ext>
            </a:extLst>
          </p:cNvPr>
          <p:cNvSpPr>
            <a:spLocks noGrp="1"/>
          </p:cNvSpPr>
          <p:nvPr>
            <p:ph sz="quarter" idx="1"/>
          </p:nvPr>
        </p:nvSpPr>
        <p:spPr/>
        <p:txBody>
          <a:bodyPr/>
          <a:lstStyle/>
          <a:p>
            <a:pPr eaLnBrk="1" hangingPunct="1"/>
            <a:endParaRPr lang="en-US" altLang="en-US"/>
          </a:p>
        </p:txBody>
      </p:sp>
      <p:pic>
        <p:nvPicPr>
          <p:cNvPr id="13316" name="Picture 2">
            <a:extLst>
              <a:ext uri="{FF2B5EF4-FFF2-40B4-BE49-F238E27FC236}">
                <a16:creationId xmlns:a16="http://schemas.microsoft.com/office/drawing/2014/main" id="{A3DFED79-2E61-C626-0E05-AAE823B8BA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8289" y="0"/>
            <a:ext cx="91154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a:extLst>
              <a:ext uri="{FF2B5EF4-FFF2-40B4-BE49-F238E27FC236}">
                <a16:creationId xmlns:a16="http://schemas.microsoft.com/office/drawing/2014/main" id="{48DCF342-71AB-3DC2-1CEC-2A08D69621E7}"/>
              </a:ext>
            </a:extLst>
          </p:cNvPr>
          <p:cNvSpPr>
            <a:spLocks noGrp="1"/>
          </p:cNvSpPr>
          <p:nvPr>
            <p:ph sz="quarter" idx="1"/>
          </p:nvPr>
        </p:nvSpPr>
        <p:spPr>
          <a:xfrm>
            <a:off x="2133600" y="609600"/>
            <a:ext cx="8077200" cy="5791200"/>
          </a:xfrm>
        </p:spPr>
        <p:txBody>
          <a:bodyPr/>
          <a:lstStyle/>
          <a:p>
            <a:pPr eaLnBrk="1" hangingPunct="1">
              <a:buFont typeface="Wingdings 2" panose="05020102010507070707" pitchFamily="18" charset="2"/>
              <a:buNone/>
            </a:pPr>
            <a:r>
              <a:rPr lang="en-US" altLang="en-US"/>
              <a:t>&lt;html&gt;</a:t>
            </a:r>
          </a:p>
          <a:p>
            <a:pPr eaLnBrk="1" hangingPunct="1">
              <a:buFont typeface="Wingdings 2" panose="05020102010507070707" pitchFamily="18" charset="2"/>
              <a:buNone/>
            </a:pPr>
            <a:r>
              <a:rPr lang="en-US" altLang="en-US"/>
              <a:t>&lt;head&gt;&lt;title&gt; FRAMING TAGS&lt;/title&gt;&lt;/head&gt;</a:t>
            </a:r>
          </a:p>
          <a:p>
            <a:pPr eaLnBrk="1" hangingPunct="1">
              <a:buFont typeface="Wingdings 2" panose="05020102010507070707" pitchFamily="18" charset="2"/>
              <a:buNone/>
            </a:pPr>
            <a:r>
              <a:rPr lang="en-US" altLang="en-US"/>
              <a:t>&lt;frameset rows="40%,30%,30%"&gt;</a:t>
            </a:r>
          </a:p>
          <a:p>
            <a:pPr eaLnBrk="1" hangingPunct="1">
              <a:buFont typeface="Wingdings 2" panose="05020102010507070707" pitchFamily="18" charset="2"/>
              <a:buNone/>
            </a:pPr>
            <a:r>
              <a:rPr lang="en-US" altLang="en-US"/>
              <a:t>&lt;frame src="form.html"&gt;</a:t>
            </a:r>
          </a:p>
          <a:p>
            <a:pPr eaLnBrk="1" hangingPunct="1">
              <a:buFont typeface="Wingdings 2" panose="05020102010507070707" pitchFamily="18" charset="2"/>
              <a:buNone/>
            </a:pPr>
            <a:r>
              <a:rPr lang="en-US" altLang="en-US"/>
              <a:t>&lt;frame src="1.html"&gt;</a:t>
            </a:r>
          </a:p>
          <a:p>
            <a:pPr eaLnBrk="1" hangingPunct="1">
              <a:buFont typeface="Wingdings 2" panose="05020102010507070707" pitchFamily="18" charset="2"/>
              <a:buNone/>
            </a:pPr>
            <a:r>
              <a:rPr lang="en-US" altLang="en-US"/>
              <a:t>&lt;frame src="table.html"&gt;</a:t>
            </a:r>
          </a:p>
          <a:p>
            <a:pPr eaLnBrk="1" hangingPunct="1">
              <a:buFont typeface="Wingdings 2" panose="05020102010507070707" pitchFamily="18" charset="2"/>
              <a:buNone/>
            </a:pPr>
            <a:r>
              <a:rPr lang="en-US" altLang="en-US"/>
              <a:t>&lt;/frameset&gt;</a:t>
            </a:r>
          </a:p>
          <a:p>
            <a:pPr eaLnBrk="1" hangingPunct="1">
              <a:buFont typeface="Wingdings 2" panose="05020102010507070707" pitchFamily="18" charset="2"/>
              <a:buNone/>
            </a:pPr>
            <a:r>
              <a:rPr lang="en-US" altLang="en-US"/>
              <a:t>&lt;/html&gt;</a:t>
            </a:r>
          </a:p>
          <a:p>
            <a:pPr eaLnBrk="1" hangingPunct="1">
              <a:buFont typeface="Wingdings 2" panose="05020102010507070707" pitchFamily="18" charset="2"/>
              <a:buNone/>
            </a:pPr>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C1AA4D23-B53C-B658-A35E-DFB604C36FEB}"/>
              </a:ext>
            </a:extLst>
          </p:cNvPr>
          <p:cNvSpPr>
            <a:spLocks noGrp="1"/>
          </p:cNvSpPr>
          <p:nvPr>
            <p:ph type="title"/>
          </p:nvPr>
        </p:nvSpPr>
        <p:spPr/>
        <p:txBody>
          <a:bodyPr/>
          <a:lstStyle/>
          <a:p>
            <a:pPr eaLnBrk="1" hangingPunct="1"/>
            <a:endParaRPr lang="en-US" altLang="en-US"/>
          </a:p>
        </p:txBody>
      </p:sp>
      <p:sp>
        <p:nvSpPr>
          <p:cNvPr id="15363" name="Content Placeholder 2">
            <a:extLst>
              <a:ext uri="{FF2B5EF4-FFF2-40B4-BE49-F238E27FC236}">
                <a16:creationId xmlns:a16="http://schemas.microsoft.com/office/drawing/2014/main" id="{F8039433-AC98-ADA0-F72E-8343085E158D}"/>
              </a:ext>
            </a:extLst>
          </p:cNvPr>
          <p:cNvSpPr>
            <a:spLocks noGrp="1"/>
          </p:cNvSpPr>
          <p:nvPr>
            <p:ph sz="quarter" idx="1"/>
          </p:nvPr>
        </p:nvSpPr>
        <p:spPr/>
        <p:txBody>
          <a:bodyPr/>
          <a:lstStyle/>
          <a:p>
            <a:pPr eaLnBrk="1" hangingPunct="1"/>
            <a:endParaRPr lang="en-US" altLang="en-US"/>
          </a:p>
        </p:txBody>
      </p:sp>
      <p:pic>
        <p:nvPicPr>
          <p:cNvPr id="15364" name="Picture 2">
            <a:extLst>
              <a:ext uri="{FF2B5EF4-FFF2-40B4-BE49-F238E27FC236}">
                <a16:creationId xmlns:a16="http://schemas.microsoft.com/office/drawing/2014/main" id="{24D7B998-4F6C-ABE0-CB95-1B9E5101FA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C50D19DD-77E3-E99F-3B99-77E9F3258490}"/>
              </a:ext>
            </a:extLst>
          </p:cNvPr>
          <p:cNvSpPr>
            <a:spLocks noGrp="1"/>
          </p:cNvSpPr>
          <p:nvPr>
            <p:ph type="title"/>
          </p:nvPr>
        </p:nvSpPr>
        <p:spPr/>
        <p:txBody>
          <a:bodyPr/>
          <a:lstStyle/>
          <a:p>
            <a:pPr eaLnBrk="1" hangingPunct="1"/>
            <a:r>
              <a:rPr lang="en-US" altLang="en-US"/>
              <a:t>Elastic Frames</a:t>
            </a:r>
          </a:p>
        </p:txBody>
      </p:sp>
      <p:sp>
        <p:nvSpPr>
          <p:cNvPr id="3" name="Content Placeholder 2">
            <a:extLst>
              <a:ext uri="{FF2B5EF4-FFF2-40B4-BE49-F238E27FC236}">
                <a16:creationId xmlns:a16="http://schemas.microsoft.com/office/drawing/2014/main" id="{D5F25651-B36A-81AD-FCD4-802A199B10F2}"/>
              </a:ext>
            </a:extLst>
          </p:cNvPr>
          <p:cNvSpPr>
            <a:spLocks noGrp="1"/>
          </p:cNvSpPr>
          <p:nvPr>
            <p:ph sz="quarter" idx="1"/>
          </p:nvPr>
        </p:nvSpPr>
        <p:spPr>
          <a:xfrm>
            <a:off x="1905000" y="1447800"/>
            <a:ext cx="8305800" cy="4953000"/>
          </a:xfrm>
        </p:spPr>
        <p:txBody>
          <a:bodyPr>
            <a:normAutofit lnSpcReduction="10000"/>
          </a:bodyPr>
          <a:lstStyle/>
          <a:p>
            <a:pPr marL="274320" indent="-274320">
              <a:spcBef>
                <a:spcPts val="580"/>
              </a:spcBef>
              <a:buFont typeface="Wingdings 2"/>
              <a:buChar char=""/>
              <a:defRPr/>
            </a:pPr>
            <a:r>
              <a:rPr lang="en-US" dirty="0"/>
              <a:t>The height/ width of frames can be specified in terms of number of pixels. In elastic frames we use the notation * instead of a number. The ‘*’ means whatever is left over.</a:t>
            </a:r>
          </a:p>
          <a:p>
            <a:pPr marL="274320" indent="-274320">
              <a:spcBef>
                <a:spcPts val="580"/>
              </a:spcBef>
              <a:buNone/>
              <a:defRPr/>
            </a:pPr>
            <a:r>
              <a:rPr lang="en-US" dirty="0"/>
              <a:t>&lt;html&gt;</a:t>
            </a:r>
          </a:p>
          <a:p>
            <a:pPr marL="274320" indent="-274320">
              <a:spcBef>
                <a:spcPts val="580"/>
              </a:spcBef>
              <a:buNone/>
              <a:defRPr/>
            </a:pPr>
            <a:r>
              <a:rPr lang="en-US" dirty="0"/>
              <a:t>&lt;head&gt;&lt;title&gt; FRAMING TAGS&lt;/title&gt;&lt;/head&gt;</a:t>
            </a:r>
          </a:p>
          <a:p>
            <a:pPr marL="274320" indent="-274320">
              <a:spcBef>
                <a:spcPts val="580"/>
              </a:spcBef>
              <a:buNone/>
              <a:defRPr/>
            </a:pPr>
            <a:r>
              <a:rPr lang="en-US" dirty="0"/>
              <a:t>&lt;frameset rows="200,*,*"&gt;</a:t>
            </a:r>
          </a:p>
          <a:p>
            <a:pPr marL="274320" indent="-274320">
              <a:spcBef>
                <a:spcPts val="580"/>
              </a:spcBef>
              <a:buNone/>
              <a:defRPr/>
            </a:pPr>
            <a:r>
              <a:rPr lang="en-US" dirty="0"/>
              <a:t>&lt;frame </a:t>
            </a:r>
            <a:r>
              <a:rPr lang="en-US" dirty="0" err="1"/>
              <a:t>src</a:t>
            </a:r>
            <a:r>
              <a:rPr lang="en-US" dirty="0"/>
              <a:t>="form.html"&gt;</a:t>
            </a:r>
          </a:p>
          <a:p>
            <a:pPr marL="274320" indent="-274320">
              <a:spcBef>
                <a:spcPts val="580"/>
              </a:spcBef>
              <a:buNone/>
              <a:defRPr/>
            </a:pPr>
            <a:r>
              <a:rPr lang="en-US" dirty="0"/>
              <a:t>&lt;frame </a:t>
            </a:r>
            <a:r>
              <a:rPr lang="en-US" dirty="0" err="1"/>
              <a:t>src</a:t>
            </a:r>
            <a:r>
              <a:rPr lang="en-US" dirty="0"/>
              <a:t>="1.html"&gt;</a:t>
            </a:r>
          </a:p>
          <a:p>
            <a:pPr marL="274320" indent="-274320">
              <a:spcBef>
                <a:spcPts val="580"/>
              </a:spcBef>
              <a:buNone/>
              <a:defRPr/>
            </a:pPr>
            <a:r>
              <a:rPr lang="en-US" dirty="0"/>
              <a:t>&lt;frame </a:t>
            </a:r>
            <a:r>
              <a:rPr lang="en-US" dirty="0" err="1"/>
              <a:t>src</a:t>
            </a:r>
            <a:r>
              <a:rPr lang="en-US" dirty="0"/>
              <a:t>="table.html"&gt;</a:t>
            </a:r>
          </a:p>
          <a:p>
            <a:pPr marL="274320" indent="-274320">
              <a:spcBef>
                <a:spcPts val="580"/>
              </a:spcBef>
              <a:buNone/>
              <a:defRPr/>
            </a:pPr>
            <a:r>
              <a:rPr lang="en-US" dirty="0"/>
              <a:t>&lt;/frameset&gt;</a:t>
            </a:r>
          </a:p>
          <a:p>
            <a:pPr marL="274320" indent="-274320">
              <a:spcBef>
                <a:spcPts val="580"/>
              </a:spcBef>
              <a:buNone/>
              <a:defRPr/>
            </a:pPr>
            <a:r>
              <a:rPr lang="en-US" dirty="0"/>
              <a:t>&lt;/html&gt;</a:t>
            </a:r>
          </a:p>
          <a:p>
            <a:pPr marL="274320" indent="-274320">
              <a:spcBef>
                <a:spcPts val="580"/>
              </a:spcBef>
              <a:buNone/>
              <a:defRPr/>
            </a:pP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C4180F72-F02B-10AB-DCF1-002472E40BCA}"/>
              </a:ext>
            </a:extLst>
          </p:cNvPr>
          <p:cNvSpPr>
            <a:spLocks noGrp="1"/>
          </p:cNvSpPr>
          <p:nvPr>
            <p:ph type="title"/>
          </p:nvPr>
        </p:nvSpPr>
        <p:spPr/>
        <p:txBody>
          <a:bodyPr/>
          <a:lstStyle/>
          <a:p>
            <a:pPr eaLnBrk="1" hangingPunct="1"/>
            <a:endParaRPr lang="en-US" altLang="en-US"/>
          </a:p>
        </p:txBody>
      </p:sp>
      <p:sp>
        <p:nvSpPr>
          <p:cNvPr id="17411" name="Content Placeholder 2">
            <a:extLst>
              <a:ext uri="{FF2B5EF4-FFF2-40B4-BE49-F238E27FC236}">
                <a16:creationId xmlns:a16="http://schemas.microsoft.com/office/drawing/2014/main" id="{0C1DCB48-A21D-36C8-1C2C-3D5B3A541F28}"/>
              </a:ext>
            </a:extLst>
          </p:cNvPr>
          <p:cNvSpPr>
            <a:spLocks noGrp="1"/>
          </p:cNvSpPr>
          <p:nvPr>
            <p:ph sz="quarter" idx="1"/>
          </p:nvPr>
        </p:nvSpPr>
        <p:spPr/>
        <p:txBody>
          <a:bodyPr/>
          <a:lstStyle/>
          <a:p>
            <a:pPr eaLnBrk="1" hangingPunct="1"/>
            <a:endParaRPr lang="en-US" altLang="en-US"/>
          </a:p>
        </p:txBody>
      </p:sp>
      <p:pic>
        <p:nvPicPr>
          <p:cNvPr id="17412" name="Picture 3">
            <a:extLst>
              <a:ext uri="{FF2B5EF4-FFF2-40B4-BE49-F238E27FC236}">
                <a16:creationId xmlns:a16="http://schemas.microsoft.com/office/drawing/2014/main" id="{F827B9C7-55E3-5301-2CBF-9C34AF8015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0"/>
            <a:ext cx="91297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C5AEC5F9-A3CA-7490-06FB-09B83F71FFBB}"/>
              </a:ext>
            </a:extLst>
          </p:cNvPr>
          <p:cNvSpPr>
            <a:spLocks noGrp="1"/>
          </p:cNvSpPr>
          <p:nvPr>
            <p:ph type="title"/>
          </p:nvPr>
        </p:nvSpPr>
        <p:spPr>
          <a:xfrm>
            <a:off x="1752600" y="274638"/>
            <a:ext cx="8458200" cy="1143000"/>
          </a:xfrm>
        </p:spPr>
        <p:txBody>
          <a:bodyPr/>
          <a:lstStyle/>
          <a:p>
            <a:pPr eaLnBrk="1" hangingPunct="1"/>
            <a:r>
              <a:rPr lang="en-US" altLang="en-US"/>
              <a:t>NESTED FRAME SETS</a:t>
            </a:r>
          </a:p>
        </p:txBody>
      </p:sp>
      <p:sp>
        <p:nvSpPr>
          <p:cNvPr id="3" name="Content Placeholder 2">
            <a:extLst>
              <a:ext uri="{FF2B5EF4-FFF2-40B4-BE49-F238E27FC236}">
                <a16:creationId xmlns:a16="http://schemas.microsoft.com/office/drawing/2014/main" id="{A704FE92-B560-2BFC-3D49-55EFE1356320}"/>
              </a:ext>
            </a:extLst>
          </p:cNvPr>
          <p:cNvSpPr>
            <a:spLocks noGrp="1"/>
          </p:cNvSpPr>
          <p:nvPr>
            <p:ph sz="quarter" idx="1"/>
          </p:nvPr>
        </p:nvSpPr>
        <p:spPr>
          <a:xfrm>
            <a:off x="1905000" y="1447800"/>
            <a:ext cx="8305800" cy="4572000"/>
          </a:xfrm>
        </p:spPr>
        <p:txBody>
          <a:bodyPr>
            <a:normAutofit fontScale="92500" lnSpcReduction="20000"/>
          </a:bodyPr>
          <a:lstStyle/>
          <a:p>
            <a:pPr marL="274320" indent="-274320">
              <a:spcBef>
                <a:spcPts val="580"/>
              </a:spcBef>
              <a:buFont typeface="Wingdings 2"/>
              <a:buChar char=""/>
              <a:defRPr/>
            </a:pPr>
            <a:r>
              <a:rPr lang="en-US" dirty="0"/>
              <a:t>Combinations of rows and columns</a:t>
            </a:r>
          </a:p>
          <a:p>
            <a:pPr marL="274320" indent="-274320">
              <a:spcBef>
                <a:spcPts val="580"/>
              </a:spcBef>
              <a:buNone/>
              <a:defRPr/>
            </a:pPr>
            <a:r>
              <a:rPr lang="en-US" dirty="0"/>
              <a:t>&lt;html&gt;</a:t>
            </a:r>
          </a:p>
          <a:p>
            <a:pPr marL="274320" indent="-274320">
              <a:spcBef>
                <a:spcPts val="580"/>
              </a:spcBef>
              <a:buNone/>
              <a:defRPr/>
            </a:pPr>
            <a:r>
              <a:rPr lang="en-US" dirty="0"/>
              <a:t>&lt;head&gt;&lt;title&gt; FRAMING TAGS&lt;/title&gt;&lt;/head&gt;</a:t>
            </a:r>
          </a:p>
          <a:p>
            <a:pPr marL="274320" indent="-274320">
              <a:spcBef>
                <a:spcPts val="580"/>
              </a:spcBef>
              <a:buNone/>
              <a:defRPr/>
            </a:pPr>
            <a:r>
              <a:rPr lang="en-US" dirty="0"/>
              <a:t>&lt;frameset   rows="200,*,*"&gt;</a:t>
            </a:r>
          </a:p>
          <a:p>
            <a:pPr marL="274320" indent="-274320">
              <a:spcBef>
                <a:spcPts val="580"/>
              </a:spcBef>
              <a:buNone/>
              <a:defRPr/>
            </a:pPr>
            <a:r>
              <a:rPr lang="en-US" dirty="0"/>
              <a:t>&lt;frame </a:t>
            </a:r>
            <a:r>
              <a:rPr lang="en-US" dirty="0" err="1"/>
              <a:t>src</a:t>
            </a:r>
            <a:r>
              <a:rPr lang="en-US" dirty="0"/>
              <a:t>="form.html"&gt;</a:t>
            </a:r>
          </a:p>
          <a:p>
            <a:pPr marL="274320" indent="-274320">
              <a:spcBef>
                <a:spcPts val="580"/>
              </a:spcBef>
              <a:buNone/>
              <a:defRPr/>
            </a:pPr>
            <a:r>
              <a:rPr lang="en-US" dirty="0"/>
              <a:t>&lt;frameset cols="*,*"&gt;</a:t>
            </a:r>
          </a:p>
          <a:p>
            <a:pPr marL="274320" indent="-274320">
              <a:spcBef>
                <a:spcPts val="580"/>
              </a:spcBef>
              <a:buNone/>
              <a:defRPr/>
            </a:pPr>
            <a:r>
              <a:rPr lang="en-US" dirty="0"/>
              <a:t>&lt;frame </a:t>
            </a:r>
            <a:r>
              <a:rPr lang="en-US" dirty="0" err="1"/>
              <a:t>src</a:t>
            </a:r>
            <a:r>
              <a:rPr lang="en-US" dirty="0"/>
              <a:t>="1.html"&gt;</a:t>
            </a:r>
          </a:p>
          <a:p>
            <a:pPr marL="274320" indent="-274320">
              <a:spcBef>
                <a:spcPts val="580"/>
              </a:spcBef>
              <a:buNone/>
              <a:defRPr/>
            </a:pPr>
            <a:r>
              <a:rPr lang="en-US" dirty="0"/>
              <a:t>&lt;frame </a:t>
            </a:r>
            <a:r>
              <a:rPr lang="en-US" dirty="0" err="1"/>
              <a:t>src</a:t>
            </a:r>
            <a:r>
              <a:rPr lang="en-US" dirty="0"/>
              <a:t>="table.html"&gt;</a:t>
            </a:r>
          </a:p>
          <a:p>
            <a:pPr marL="274320" indent="-274320">
              <a:spcBef>
                <a:spcPts val="580"/>
              </a:spcBef>
              <a:buNone/>
              <a:defRPr/>
            </a:pPr>
            <a:r>
              <a:rPr lang="en-US" dirty="0"/>
              <a:t>&lt;/frameset&gt;</a:t>
            </a:r>
          </a:p>
          <a:p>
            <a:pPr marL="274320" indent="-274320">
              <a:spcBef>
                <a:spcPts val="580"/>
              </a:spcBef>
              <a:buNone/>
              <a:defRPr/>
            </a:pPr>
            <a:r>
              <a:rPr lang="en-US" dirty="0"/>
              <a:t>&lt;frame </a:t>
            </a:r>
            <a:r>
              <a:rPr lang="en-US" dirty="0" err="1"/>
              <a:t>src</a:t>
            </a:r>
            <a:r>
              <a:rPr lang="en-US" dirty="0"/>
              <a:t>="form.html"&gt;</a:t>
            </a:r>
          </a:p>
          <a:p>
            <a:pPr marL="274320" indent="-274320">
              <a:spcBef>
                <a:spcPts val="580"/>
              </a:spcBef>
              <a:buNone/>
              <a:defRPr/>
            </a:pPr>
            <a:r>
              <a:rPr lang="en-US" dirty="0"/>
              <a:t>&lt;/frameset&gt;</a:t>
            </a:r>
          </a:p>
          <a:p>
            <a:pPr marL="274320" indent="-274320">
              <a:spcBef>
                <a:spcPts val="580"/>
              </a:spcBef>
              <a:buNone/>
              <a:defRPr/>
            </a:pPr>
            <a:r>
              <a:rPr lang="en-US" dirty="0"/>
              <a:t>&lt;/html&gt;</a:t>
            </a:r>
          </a:p>
          <a:p>
            <a:pPr marL="274320" indent="-274320">
              <a:spcBef>
                <a:spcPts val="580"/>
              </a:spcBef>
              <a:buNone/>
              <a:defRPr/>
            </a:pPr>
            <a:endParaRPr lang="en-US" dirty="0"/>
          </a:p>
          <a:p>
            <a:pPr marL="274320" indent="-274320">
              <a:spcBef>
                <a:spcPts val="580"/>
              </a:spcBef>
              <a:buFont typeface="Wingdings 2"/>
              <a:buChar char=""/>
              <a:defRPr/>
            </a:pP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7879414D-91FD-B00E-3A0F-D56D4F57E447}"/>
              </a:ext>
            </a:extLst>
          </p:cNvPr>
          <p:cNvSpPr>
            <a:spLocks noGrp="1"/>
          </p:cNvSpPr>
          <p:nvPr>
            <p:ph type="title"/>
          </p:nvPr>
        </p:nvSpPr>
        <p:spPr/>
        <p:txBody>
          <a:bodyPr/>
          <a:lstStyle/>
          <a:p>
            <a:pPr eaLnBrk="1" hangingPunct="1"/>
            <a:endParaRPr lang="en-US" altLang="en-US"/>
          </a:p>
        </p:txBody>
      </p:sp>
      <p:sp>
        <p:nvSpPr>
          <p:cNvPr id="19459" name="Content Placeholder 2">
            <a:extLst>
              <a:ext uri="{FF2B5EF4-FFF2-40B4-BE49-F238E27FC236}">
                <a16:creationId xmlns:a16="http://schemas.microsoft.com/office/drawing/2014/main" id="{915B6FDD-726A-3C4A-B6EA-DF0A2AE0A505}"/>
              </a:ext>
            </a:extLst>
          </p:cNvPr>
          <p:cNvSpPr>
            <a:spLocks noGrp="1"/>
          </p:cNvSpPr>
          <p:nvPr>
            <p:ph sz="quarter" idx="1"/>
          </p:nvPr>
        </p:nvSpPr>
        <p:spPr/>
        <p:txBody>
          <a:bodyPr/>
          <a:lstStyle/>
          <a:p>
            <a:pPr eaLnBrk="1" hangingPunct="1"/>
            <a:endParaRPr lang="en-US" altLang="en-US"/>
          </a:p>
        </p:txBody>
      </p:sp>
      <p:pic>
        <p:nvPicPr>
          <p:cNvPr id="19460" name="Picture 2">
            <a:extLst>
              <a:ext uri="{FF2B5EF4-FFF2-40B4-BE49-F238E27FC236}">
                <a16:creationId xmlns:a16="http://schemas.microsoft.com/office/drawing/2014/main" id="{32856F4B-5448-3A6B-ADB4-FF3FD01A80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035372D6-4947-17CD-6C8E-F163EEB8EDCD}"/>
              </a:ext>
            </a:extLst>
          </p:cNvPr>
          <p:cNvSpPr>
            <a:spLocks noGrp="1"/>
          </p:cNvSpPr>
          <p:nvPr>
            <p:ph type="title"/>
          </p:nvPr>
        </p:nvSpPr>
        <p:spPr>
          <a:xfrm>
            <a:off x="2438400" y="274638"/>
            <a:ext cx="7772400" cy="868362"/>
          </a:xfrm>
        </p:spPr>
        <p:txBody>
          <a:bodyPr/>
          <a:lstStyle/>
          <a:p>
            <a:pPr eaLnBrk="1" hangingPunct="1"/>
            <a:r>
              <a:rPr lang="en-US" altLang="en-US"/>
              <a:t>BORDER</a:t>
            </a:r>
          </a:p>
        </p:txBody>
      </p:sp>
      <p:sp>
        <p:nvSpPr>
          <p:cNvPr id="3" name="Content Placeholder 2">
            <a:extLst>
              <a:ext uri="{FF2B5EF4-FFF2-40B4-BE49-F238E27FC236}">
                <a16:creationId xmlns:a16="http://schemas.microsoft.com/office/drawing/2014/main" id="{517EA4DA-5272-6932-07CE-F6C272BB6FC6}"/>
              </a:ext>
            </a:extLst>
          </p:cNvPr>
          <p:cNvSpPr>
            <a:spLocks noGrp="1"/>
          </p:cNvSpPr>
          <p:nvPr>
            <p:ph sz="quarter" idx="1"/>
          </p:nvPr>
        </p:nvSpPr>
        <p:spPr>
          <a:xfrm>
            <a:off x="1752600" y="1066800"/>
            <a:ext cx="8458200" cy="5486400"/>
          </a:xfrm>
        </p:spPr>
        <p:txBody>
          <a:bodyPr>
            <a:normAutofit fontScale="92500" lnSpcReduction="10000"/>
          </a:bodyPr>
          <a:lstStyle/>
          <a:p>
            <a:pPr marL="274320" indent="-274320">
              <a:spcBef>
                <a:spcPts val="580"/>
              </a:spcBef>
              <a:buFont typeface="Wingdings 2"/>
              <a:buChar char=""/>
              <a:defRPr/>
            </a:pPr>
            <a:r>
              <a:rPr lang="en-US" dirty="0"/>
              <a:t>If value id set to 0 then frame will be without border.</a:t>
            </a:r>
          </a:p>
          <a:p>
            <a:pPr marL="274320" indent="-274320">
              <a:spcBef>
                <a:spcPts val="580"/>
              </a:spcBef>
              <a:buFont typeface="Wingdings 2"/>
              <a:buChar char=""/>
              <a:defRPr/>
            </a:pPr>
            <a:r>
              <a:rPr lang="en-US" dirty="0"/>
              <a:t>If value is some positive number then the border size will increase as per the value.</a:t>
            </a:r>
          </a:p>
          <a:p>
            <a:pPr marL="274320" indent="-274320">
              <a:spcBef>
                <a:spcPts val="580"/>
              </a:spcBef>
              <a:buNone/>
              <a:defRPr/>
            </a:pPr>
            <a:r>
              <a:rPr lang="en-US" dirty="0"/>
              <a:t>&lt;html&gt;</a:t>
            </a:r>
          </a:p>
          <a:p>
            <a:pPr marL="274320" indent="-274320">
              <a:spcBef>
                <a:spcPts val="580"/>
              </a:spcBef>
              <a:buNone/>
              <a:defRPr/>
            </a:pPr>
            <a:r>
              <a:rPr lang="en-US" dirty="0"/>
              <a:t>&lt;head&gt;&lt;title&gt; FRAMING TAGS&lt;/title&gt;&lt;/head&gt;</a:t>
            </a:r>
          </a:p>
          <a:p>
            <a:pPr marL="274320" indent="-274320">
              <a:spcBef>
                <a:spcPts val="580"/>
              </a:spcBef>
              <a:buNone/>
              <a:defRPr/>
            </a:pPr>
            <a:r>
              <a:rPr lang="en-US" dirty="0"/>
              <a:t>&lt;frameset  border=0 rows="200,*,*"&gt;</a:t>
            </a:r>
          </a:p>
          <a:p>
            <a:pPr marL="274320" indent="-274320">
              <a:spcBef>
                <a:spcPts val="580"/>
              </a:spcBef>
              <a:buNone/>
              <a:defRPr/>
            </a:pPr>
            <a:r>
              <a:rPr lang="en-US" dirty="0"/>
              <a:t>&lt;frame </a:t>
            </a:r>
            <a:r>
              <a:rPr lang="en-US" dirty="0" err="1"/>
              <a:t>src</a:t>
            </a:r>
            <a:r>
              <a:rPr lang="en-US" dirty="0"/>
              <a:t>="form.html"&gt;</a:t>
            </a:r>
          </a:p>
          <a:p>
            <a:pPr marL="274320" indent="-274320">
              <a:spcBef>
                <a:spcPts val="580"/>
              </a:spcBef>
              <a:buNone/>
              <a:defRPr/>
            </a:pPr>
            <a:r>
              <a:rPr lang="en-US" dirty="0"/>
              <a:t>&lt;frameset cols="*,*"&gt;</a:t>
            </a:r>
          </a:p>
          <a:p>
            <a:pPr marL="274320" indent="-274320">
              <a:spcBef>
                <a:spcPts val="580"/>
              </a:spcBef>
              <a:buNone/>
              <a:defRPr/>
            </a:pPr>
            <a:r>
              <a:rPr lang="en-US" dirty="0"/>
              <a:t>&lt;frame </a:t>
            </a:r>
            <a:r>
              <a:rPr lang="en-US" dirty="0" err="1"/>
              <a:t>src</a:t>
            </a:r>
            <a:r>
              <a:rPr lang="en-US" dirty="0"/>
              <a:t>="1.html"&gt;</a:t>
            </a:r>
          </a:p>
          <a:p>
            <a:pPr marL="274320" indent="-274320">
              <a:spcBef>
                <a:spcPts val="580"/>
              </a:spcBef>
              <a:buNone/>
              <a:defRPr/>
            </a:pPr>
            <a:r>
              <a:rPr lang="en-US" dirty="0"/>
              <a:t>&lt;frame </a:t>
            </a:r>
            <a:r>
              <a:rPr lang="en-US" dirty="0" err="1"/>
              <a:t>src</a:t>
            </a:r>
            <a:r>
              <a:rPr lang="en-US" dirty="0"/>
              <a:t>="table.html"&gt;</a:t>
            </a:r>
          </a:p>
          <a:p>
            <a:pPr marL="274320" indent="-274320">
              <a:spcBef>
                <a:spcPts val="580"/>
              </a:spcBef>
              <a:buNone/>
              <a:defRPr/>
            </a:pPr>
            <a:r>
              <a:rPr lang="en-US" dirty="0"/>
              <a:t>&lt;/frameset&gt;</a:t>
            </a:r>
          </a:p>
          <a:p>
            <a:pPr marL="274320" indent="-274320">
              <a:spcBef>
                <a:spcPts val="580"/>
              </a:spcBef>
              <a:buNone/>
              <a:defRPr/>
            </a:pPr>
            <a:r>
              <a:rPr lang="en-US" dirty="0"/>
              <a:t>&lt;frame </a:t>
            </a:r>
            <a:r>
              <a:rPr lang="en-US" dirty="0" err="1"/>
              <a:t>src</a:t>
            </a:r>
            <a:r>
              <a:rPr lang="en-US" dirty="0"/>
              <a:t>="form.html"&gt;</a:t>
            </a:r>
          </a:p>
          <a:p>
            <a:pPr marL="274320" indent="-274320">
              <a:spcBef>
                <a:spcPts val="580"/>
              </a:spcBef>
              <a:buNone/>
              <a:defRPr/>
            </a:pPr>
            <a:r>
              <a:rPr lang="en-US" dirty="0"/>
              <a:t>&lt;/frameset&gt;</a:t>
            </a:r>
          </a:p>
          <a:p>
            <a:pPr marL="274320" indent="-274320">
              <a:spcBef>
                <a:spcPts val="580"/>
              </a:spcBef>
              <a:buNone/>
              <a:defRPr/>
            </a:pPr>
            <a:r>
              <a:rPr lang="en-US" dirty="0"/>
              <a:t>&lt;/html&gt;</a:t>
            </a:r>
          </a:p>
          <a:p>
            <a:pPr marL="274320" indent="-274320">
              <a:spcBef>
                <a:spcPts val="580"/>
              </a:spcBef>
              <a:buNone/>
              <a:defRPr/>
            </a:pP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D26BA083-8B06-FDA0-F7D0-72EDA916F491}"/>
              </a:ext>
            </a:extLst>
          </p:cNvPr>
          <p:cNvSpPr>
            <a:spLocks noGrp="1"/>
          </p:cNvSpPr>
          <p:nvPr>
            <p:ph type="title"/>
          </p:nvPr>
        </p:nvSpPr>
        <p:spPr/>
        <p:txBody>
          <a:bodyPr/>
          <a:lstStyle/>
          <a:p>
            <a:pPr eaLnBrk="1" hangingPunct="1"/>
            <a:endParaRPr lang="en-US" altLang="en-US"/>
          </a:p>
        </p:txBody>
      </p:sp>
      <p:sp>
        <p:nvSpPr>
          <p:cNvPr id="21507" name="Content Placeholder 2">
            <a:extLst>
              <a:ext uri="{FF2B5EF4-FFF2-40B4-BE49-F238E27FC236}">
                <a16:creationId xmlns:a16="http://schemas.microsoft.com/office/drawing/2014/main" id="{78F3DF48-64CF-32D0-017B-740EDBCC4F8F}"/>
              </a:ext>
            </a:extLst>
          </p:cNvPr>
          <p:cNvSpPr>
            <a:spLocks noGrp="1"/>
          </p:cNvSpPr>
          <p:nvPr>
            <p:ph sz="quarter" idx="1"/>
          </p:nvPr>
        </p:nvSpPr>
        <p:spPr/>
        <p:txBody>
          <a:bodyPr/>
          <a:lstStyle/>
          <a:p>
            <a:pPr eaLnBrk="1" hangingPunct="1"/>
            <a:endParaRPr lang="en-US" altLang="en-US"/>
          </a:p>
        </p:txBody>
      </p:sp>
      <p:pic>
        <p:nvPicPr>
          <p:cNvPr id="21508" name="Picture 2">
            <a:extLst>
              <a:ext uri="{FF2B5EF4-FFF2-40B4-BE49-F238E27FC236}">
                <a16:creationId xmlns:a16="http://schemas.microsoft.com/office/drawing/2014/main" id="{54EB4977-4BD9-DBA0-6905-E8114C4A19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B1ABE-88D2-C814-1F10-264F895A5991}"/>
              </a:ext>
            </a:extLst>
          </p:cNvPr>
          <p:cNvSpPr>
            <a:spLocks noGrp="1"/>
          </p:cNvSpPr>
          <p:nvPr>
            <p:ph type="title"/>
          </p:nvPr>
        </p:nvSpPr>
        <p:spPr>
          <a:xfrm>
            <a:off x="2438400" y="274638"/>
            <a:ext cx="7772400" cy="715962"/>
          </a:xfrm>
        </p:spPr>
        <p:txBody>
          <a:bodyPr>
            <a:normAutofit/>
          </a:bodyPr>
          <a:lstStyle/>
          <a:p>
            <a:pPr>
              <a:defRPr/>
            </a:pPr>
            <a:r>
              <a:rPr lang="en-US" dirty="0"/>
              <a:t>BORDER COLOR= purple</a:t>
            </a:r>
          </a:p>
        </p:txBody>
      </p:sp>
      <p:pic>
        <p:nvPicPr>
          <p:cNvPr id="22531" name="Picture 2">
            <a:extLst>
              <a:ext uri="{FF2B5EF4-FFF2-40B4-BE49-F238E27FC236}">
                <a16:creationId xmlns:a16="http://schemas.microsoft.com/office/drawing/2014/main" id="{6F95A0D8-4C95-4099-D68A-481F2A044265}"/>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760539" y="1066800"/>
            <a:ext cx="8594725" cy="5562600"/>
          </a:xfr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33F6C6-5AB9-F7DD-65A0-018A837F1677}"/>
              </a:ext>
            </a:extLst>
          </p:cNvPr>
          <p:cNvSpPr txBox="1"/>
          <p:nvPr/>
        </p:nvSpPr>
        <p:spPr>
          <a:xfrm>
            <a:off x="422208" y="335845"/>
            <a:ext cx="11185072" cy="6186309"/>
          </a:xfrm>
          <a:prstGeom prst="rect">
            <a:avLst/>
          </a:prstGeom>
          <a:noFill/>
        </p:spPr>
        <p:txBody>
          <a:bodyPr wrap="square">
            <a:spAutoFit/>
          </a:bodyPr>
          <a:lstStyle/>
          <a:p>
            <a:pPr algn="just"/>
            <a:r>
              <a:rPr lang="en-US" b="1" i="0" dirty="0">
                <a:solidFill>
                  <a:srgbClr val="444444"/>
                </a:solidFill>
                <a:effectLst/>
                <a:latin typeface="Times New Roman" panose="02020603050405020304" pitchFamily="18" charset="0"/>
                <a:cs typeface="Times New Roman" panose="02020603050405020304" pitchFamily="18" charset="0"/>
              </a:rPr>
              <a:t>What is HTML?</a:t>
            </a:r>
          </a:p>
          <a:p>
            <a:pPr algn="just"/>
            <a:r>
              <a:rPr lang="en-GB" b="0" i="0" dirty="0">
                <a:solidFill>
                  <a:srgbClr val="2C2C2C"/>
                </a:solidFill>
                <a:effectLst/>
                <a:latin typeface="Times New Roman" panose="02020603050405020304" pitchFamily="18" charset="0"/>
                <a:cs typeface="Times New Roman" panose="02020603050405020304" pitchFamily="18" charset="0"/>
              </a:rPr>
              <a:t>HTML (Hypertext Markup Language) is the only markup language for creating web pages. It provides some titles, headings, paragraphs, lists, tables, embedded images, etc., to describe the structure of text-based and multimedia information in HTML documents.</a:t>
            </a:r>
          </a:p>
          <a:p>
            <a:pPr algn="just"/>
            <a:endParaRPr lang="en-GB" b="0" i="0" dirty="0">
              <a:solidFill>
                <a:srgbClr val="2C2C2C"/>
              </a:solidFill>
              <a:effectLst/>
              <a:latin typeface="Times New Roman" panose="02020603050405020304" pitchFamily="18" charset="0"/>
              <a:cs typeface="Times New Roman" panose="02020603050405020304" pitchFamily="18" charset="0"/>
            </a:endParaRPr>
          </a:p>
          <a:p>
            <a:pPr algn="just"/>
            <a:r>
              <a:rPr lang="en-GB" b="1" i="0" dirty="0">
                <a:solidFill>
                  <a:srgbClr val="2C2C2C"/>
                </a:solidFill>
                <a:effectLst/>
                <a:latin typeface="Times New Roman" panose="02020603050405020304" pitchFamily="18" charset="0"/>
                <a:cs typeface="Times New Roman" panose="02020603050405020304" pitchFamily="18" charset="0"/>
              </a:rPr>
              <a:t>Here is some key information to easily describe HTML:</a:t>
            </a:r>
          </a:p>
          <a:p>
            <a:pPr algn="just"/>
            <a:endParaRPr lang="en-GB" b="1" i="0" dirty="0">
              <a:solidFill>
                <a:srgbClr val="2C2C2C"/>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b="0" i="0" dirty="0">
                <a:solidFill>
                  <a:srgbClr val="2C2C2C"/>
                </a:solidFill>
                <a:effectLst/>
                <a:latin typeface="Times New Roman" panose="02020603050405020304" pitchFamily="18" charset="0"/>
                <a:cs typeface="Times New Roman" panose="02020603050405020304" pitchFamily="18" charset="0"/>
              </a:rPr>
              <a:t>HTML (Hypertext Markup Language) is a language for </a:t>
            </a:r>
            <a:r>
              <a:rPr lang="en-GB" b="0" i="0" dirty="0">
                <a:solidFill>
                  <a:srgbClr val="000000"/>
                </a:solidFill>
                <a:effectLst/>
                <a:latin typeface="Times New Roman" panose="02020603050405020304" pitchFamily="18" charset="0"/>
                <a:cs typeface="Times New Roman" panose="02020603050405020304" pitchFamily="18" charset="0"/>
              </a:rPr>
              <a:t>publishing text-based and multimedia information</a:t>
            </a:r>
            <a:r>
              <a:rPr lang="en-GB" b="0" i="0" dirty="0">
                <a:solidFill>
                  <a:srgbClr val="2C2C2C"/>
                </a:solidFill>
                <a:effectLst/>
                <a:latin typeface="Times New Roman" panose="02020603050405020304" pitchFamily="18" charset="0"/>
                <a:cs typeface="Times New Roman" panose="02020603050405020304" pitchFamily="18" charset="0"/>
              </a:rPr>
              <a:t> on the World Wide Web.</a:t>
            </a:r>
          </a:p>
          <a:p>
            <a:pPr marL="285750" indent="-285750" algn="just">
              <a:buFont typeface="Arial" panose="020B0604020202020204" pitchFamily="34" charset="0"/>
              <a:buChar char="•"/>
            </a:pPr>
            <a:r>
              <a:rPr lang="en-GB" b="0" i="0" dirty="0">
                <a:solidFill>
                  <a:srgbClr val="2C2C2C"/>
                </a:solidFill>
                <a:effectLst/>
                <a:latin typeface="Times New Roman" panose="02020603050405020304" pitchFamily="18" charset="0"/>
                <a:cs typeface="Times New Roman" panose="02020603050405020304" pitchFamily="18" charset="0"/>
              </a:rPr>
              <a:t>HTML is a straightforward Computer Coding Language. </a:t>
            </a:r>
            <a:r>
              <a:rPr lang="en-GB" b="0" i="0" dirty="0">
                <a:solidFill>
                  <a:srgbClr val="000000"/>
                </a:solidFill>
                <a:effectLst/>
                <a:latin typeface="Times New Roman" panose="02020603050405020304" pitchFamily="18" charset="0"/>
                <a:cs typeface="Times New Roman" panose="02020603050405020304" pitchFamily="18" charset="0"/>
              </a:rPr>
              <a:t>It was developed in the 90’s</a:t>
            </a:r>
            <a:r>
              <a:rPr lang="en-GB" b="0" i="0" dirty="0">
                <a:solidFill>
                  <a:srgbClr val="2C2C2C"/>
                </a:solidFill>
                <a:effectLst/>
                <a:latin typeface="Times New Roman" panose="02020603050405020304" pitchFamily="18" charset="0"/>
                <a:cs typeface="Times New Roman" panose="02020603050405020304" pitchFamily="18" charset="0"/>
              </a:rPr>
              <a:t>. HTML is the basis of a web page, and the web page is the basis of a website. HTML uses </a:t>
            </a:r>
            <a:r>
              <a:rPr lang="en-GB" b="1" i="0" dirty="0">
                <a:solidFill>
                  <a:srgbClr val="2C2C2C"/>
                </a:solidFill>
                <a:effectLst/>
                <a:latin typeface="Times New Roman" panose="02020603050405020304" pitchFamily="18" charset="0"/>
                <a:cs typeface="Times New Roman" panose="02020603050405020304" pitchFamily="18" charset="0"/>
              </a:rPr>
              <a:t>'</a:t>
            </a:r>
            <a:r>
              <a:rPr lang="en-GB" b="1" i="0" u="none" strike="noStrike" dirty="0">
                <a:solidFill>
                  <a:srgbClr val="2C2C2C"/>
                </a:solidFill>
                <a:effectLst/>
                <a:latin typeface="Times New Roman" panose="02020603050405020304" pitchFamily="18" charset="0"/>
                <a:cs typeface="Times New Roman" panose="02020603050405020304" pitchFamily="18" charset="0"/>
              </a:rPr>
              <a:t>tags</a:t>
            </a:r>
            <a:r>
              <a:rPr lang="en-GB" b="1" i="0" dirty="0">
                <a:solidFill>
                  <a:srgbClr val="2C2C2C"/>
                </a:solidFill>
                <a:effectLst/>
                <a:latin typeface="Times New Roman" panose="02020603050405020304" pitchFamily="18" charset="0"/>
                <a:cs typeface="Times New Roman" panose="02020603050405020304" pitchFamily="18" charset="0"/>
              </a:rPr>
              <a:t>'</a:t>
            </a:r>
            <a:r>
              <a:rPr lang="en-GB" b="0" i="0" dirty="0">
                <a:solidFill>
                  <a:srgbClr val="2C2C2C"/>
                </a:solidFill>
                <a:effectLst/>
                <a:latin typeface="Times New Roman" panose="02020603050405020304" pitchFamily="18" charset="0"/>
                <a:cs typeface="Times New Roman" panose="02020603050405020304" pitchFamily="18" charset="0"/>
              </a:rPr>
              <a:t> to create web documents.</a:t>
            </a:r>
          </a:p>
          <a:p>
            <a:pPr marL="285750" indent="-285750" algn="just">
              <a:buFont typeface="Arial" panose="020B0604020202020204" pitchFamily="34" charset="0"/>
              <a:buChar char="•"/>
            </a:pPr>
            <a:r>
              <a:rPr lang="en-GB" b="0" i="0" dirty="0">
                <a:solidFill>
                  <a:srgbClr val="2C2C2C"/>
                </a:solidFill>
                <a:effectLst/>
                <a:latin typeface="Times New Roman" panose="02020603050405020304" pitchFamily="18" charset="0"/>
                <a:cs typeface="Times New Roman" panose="02020603050405020304" pitchFamily="18" charset="0"/>
              </a:rPr>
              <a:t>HTML is a hypertext markup language, a predetermined set of markup tags used to design web pages.</a:t>
            </a:r>
          </a:p>
          <a:p>
            <a:pPr marL="285750" indent="-285750" algn="just">
              <a:buFont typeface="Arial" panose="020B0604020202020204" pitchFamily="34" charset="0"/>
              <a:buChar char="•"/>
            </a:pPr>
            <a:r>
              <a:rPr lang="en-GB" b="0" i="0" dirty="0">
                <a:solidFill>
                  <a:srgbClr val="2C2C2C"/>
                </a:solidFill>
                <a:effectLst/>
                <a:latin typeface="Times New Roman" panose="02020603050405020304" pitchFamily="18" charset="0"/>
                <a:cs typeface="Times New Roman" panose="02020603050405020304" pitchFamily="18" charset="0"/>
              </a:rPr>
              <a:t>HTML is the first language of web designing. CSS is also used along with HTML to improve web page design further. JavaScript is used with HTML to make web pages dynamic.</a:t>
            </a:r>
          </a:p>
          <a:p>
            <a:pPr marL="285750" indent="-285750" algn="just">
              <a:buFont typeface="Arial" panose="020B0604020202020204" pitchFamily="34" charset="0"/>
              <a:buChar char="•"/>
            </a:pPr>
            <a:r>
              <a:rPr lang="en-GB" b="0" i="0" dirty="0">
                <a:solidFill>
                  <a:srgbClr val="2C2C2C"/>
                </a:solidFill>
                <a:effectLst/>
                <a:latin typeface="Times New Roman" panose="02020603050405020304" pitchFamily="18" charset="0"/>
                <a:cs typeface="Times New Roman" panose="02020603050405020304" pitchFamily="18" charset="0"/>
              </a:rPr>
              <a:t>HTML is relatively easy to learn because </a:t>
            </a:r>
            <a:r>
              <a:rPr lang="en-GB" b="0" i="0" dirty="0">
                <a:solidFill>
                  <a:srgbClr val="000000"/>
                </a:solidFill>
                <a:effectLst/>
                <a:latin typeface="Times New Roman" panose="02020603050405020304" pitchFamily="18" charset="0"/>
                <a:cs typeface="Times New Roman" panose="02020603050405020304" pitchFamily="18" charset="0"/>
              </a:rPr>
              <a:t>every tag is predefined</a:t>
            </a:r>
            <a:r>
              <a:rPr lang="en-GB" b="0" i="0" dirty="0">
                <a:solidFill>
                  <a:srgbClr val="2C2C2C"/>
                </a:solidFill>
                <a:effectLst/>
                <a:latin typeface="Times New Roman" panose="02020603050405020304" pitchFamily="18" charset="0"/>
                <a:cs typeface="Times New Roman" panose="02020603050405020304" pitchFamily="18" charset="0"/>
              </a:rPr>
              <a:t>, so only we need to know the work of tags and their attributes.</a:t>
            </a:r>
          </a:p>
          <a:p>
            <a:pPr marL="285750" indent="-285750" algn="just">
              <a:buFont typeface="Arial" panose="020B0604020202020204" pitchFamily="34" charset="0"/>
              <a:buChar char="•"/>
            </a:pPr>
            <a:r>
              <a:rPr lang="en-GB" b="0" i="0" dirty="0">
                <a:solidFill>
                  <a:srgbClr val="2C2C2C"/>
                </a:solidFill>
                <a:effectLst/>
                <a:latin typeface="Times New Roman" panose="02020603050405020304" pitchFamily="18" charset="0"/>
                <a:cs typeface="Times New Roman" panose="02020603050405020304" pitchFamily="18" charset="0"/>
              </a:rPr>
              <a:t>Web browsers (Chrome, Internet Explorer, Firefox, Safari, and other web browsers) are software' to read HTML and display web page design as output.</a:t>
            </a:r>
          </a:p>
          <a:p>
            <a:pPr marL="285750" indent="-285750" algn="just">
              <a:buFont typeface="Arial" panose="020B0604020202020204" pitchFamily="34" charset="0"/>
              <a:buChar char="•"/>
            </a:pPr>
            <a:r>
              <a:rPr lang="en-GB" b="0" i="0" dirty="0">
                <a:solidFill>
                  <a:srgbClr val="2C2C2C"/>
                </a:solidFill>
                <a:effectLst/>
                <a:latin typeface="Times New Roman" panose="02020603050405020304" pitchFamily="18" charset="0"/>
                <a:cs typeface="Times New Roman" panose="02020603050405020304" pitchFamily="18" charset="0"/>
              </a:rPr>
              <a:t>You can write HTML in any simple editor, such as </a:t>
            </a:r>
            <a:r>
              <a:rPr lang="en-GB" b="0" i="0" dirty="0">
                <a:solidFill>
                  <a:srgbClr val="000000"/>
                </a:solidFill>
                <a:effectLst/>
                <a:latin typeface="Times New Roman" panose="02020603050405020304" pitchFamily="18" charset="0"/>
                <a:cs typeface="Times New Roman" panose="02020603050405020304" pitchFamily="18" charset="0"/>
              </a:rPr>
              <a:t>Notepad</a:t>
            </a:r>
            <a:r>
              <a:rPr lang="en-GB" b="0" i="0" dirty="0">
                <a:solidFill>
                  <a:srgbClr val="2C2C2C"/>
                </a:solidFill>
                <a:effectLst/>
                <a:latin typeface="Times New Roman" panose="02020603050405020304" pitchFamily="18" charset="0"/>
                <a:cs typeface="Times New Roman" panose="02020603050405020304" pitchFamily="18" charset="0"/>
              </a:rPr>
              <a:t>. And other software, such as </a:t>
            </a:r>
            <a:r>
              <a:rPr lang="en-GB" b="0" i="0" dirty="0">
                <a:solidFill>
                  <a:srgbClr val="000000"/>
                </a:solidFill>
                <a:effectLst/>
                <a:latin typeface="Times New Roman" panose="02020603050405020304" pitchFamily="18" charset="0"/>
                <a:cs typeface="Times New Roman" panose="02020603050405020304" pitchFamily="18" charset="0"/>
              </a:rPr>
              <a:t>Adobe Dreamweaver</a:t>
            </a:r>
            <a:r>
              <a:rPr lang="en-GB" b="0" i="0" dirty="0">
                <a:solidFill>
                  <a:srgbClr val="2C2C2C"/>
                </a:solidFill>
                <a:effectLst/>
                <a:latin typeface="Times New Roman" panose="02020603050405020304" pitchFamily="18" charset="0"/>
                <a:cs typeface="Times New Roman" panose="02020603050405020304" pitchFamily="18" charset="0"/>
              </a:rPr>
              <a:t>, </a:t>
            </a:r>
            <a:r>
              <a:rPr lang="en-GB" b="0" i="0" dirty="0">
                <a:solidFill>
                  <a:srgbClr val="000000"/>
                </a:solidFill>
                <a:effectLst/>
                <a:latin typeface="Times New Roman" panose="02020603050405020304" pitchFamily="18" charset="0"/>
                <a:cs typeface="Times New Roman" panose="02020603050405020304" pitchFamily="18" charset="0"/>
              </a:rPr>
              <a:t>Sublime</a:t>
            </a:r>
            <a:r>
              <a:rPr lang="en-GB" b="0" i="0" dirty="0">
                <a:solidFill>
                  <a:srgbClr val="2C2C2C"/>
                </a:solidFill>
                <a:effectLst/>
                <a:latin typeface="Times New Roman" panose="02020603050405020304" pitchFamily="18" charset="0"/>
                <a:cs typeface="Times New Roman" panose="02020603050405020304" pitchFamily="18" charset="0"/>
              </a:rPr>
              <a:t>, </a:t>
            </a:r>
            <a:r>
              <a:rPr lang="en-GB" b="0" i="0" dirty="0">
                <a:solidFill>
                  <a:srgbClr val="000000"/>
                </a:solidFill>
                <a:effectLst/>
                <a:latin typeface="Times New Roman" panose="02020603050405020304" pitchFamily="18" charset="0"/>
                <a:cs typeface="Times New Roman" panose="02020603050405020304" pitchFamily="18" charset="0"/>
              </a:rPr>
              <a:t>NetBeans</a:t>
            </a:r>
            <a:r>
              <a:rPr lang="en-GB" b="0" i="0" dirty="0">
                <a:solidFill>
                  <a:srgbClr val="2C2C2C"/>
                </a:solidFill>
                <a:effectLst/>
                <a:latin typeface="Times New Roman" panose="02020603050405020304" pitchFamily="18" charset="0"/>
                <a:cs typeface="Times New Roman" panose="02020603050405020304" pitchFamily="18" charset="0"/>
              </a:rPr>
              <a:t>, </a:t>
            </a:r>
            <a:r>
              <a:rPr lang="en-GB" b="0" i="0" dirty="0">
                <a:solidFill>
                  <a:srgbClr val="000000"/>
                </a:solidFill>
                <a:effectLst/>
                <a:latin typeface="Times New Roman" panose="02020603050405020304" pitchFamily="18" charset="0"/>
                <a:cs typeface="Times New Roman" panose="02020603050405020304" pitchFamily="18" charset="0"/>
              </a:rPr>
              <a:t>Notepad ++</a:t>
            </a:r>
            <a:r>
              <a:rPr lang="en-GB" b="0" i="0" dirty="0">
                <a:solidFill>
                  <a:srgbClr val="2C2C2C"/>
                </a:solidFill>
                <a:effectLst/>
                <a:latin typeface="Times New Roman" panose="02020603050405020304" pitchFamily="18" charset="0"/>
                <a:cs typeface="Times New Roman" panose="02020603050405020304" pitchFamily="18" charset="0"/>
              </a:rPr>
              <a:t>, etc., are mainly used for writing and editing HTML.</a:t>
            </a:r>
          </a:p>
          <a:p>
            <a:pPr marL="285750" indent="-285750" algn="just">
              <a:buFont typeface="Arial" panose="020B0604020202020204" pitchFamily="34" charset="0"/>
              <a:buChar char="•"/>
            </a:pPr>
            <a:r>
              <a:rPr lang="en-GB" b="1" i="0" dirty="0">
                <a:solidFill>
                  <a:srgbClr val="2C2C2C"/>
                </a:solidFill>
                <a:effectLst/>
                <a:latin typeface="Times New Roman" panose="02020603050405020304" pitchFamily="18" charset="0"/>
                <a:cs typeface="Times New Roman" panose="02020603050405020304" pitchFamily="18" charset="0"/>
              </a:rPr>
              <a:t>"</a:t>
            </a:r>
            <a:r>
              <a:rPr lang="en-GB" b="1" i="0" dirty="0">
                <a:solidFill>
                  <a:srgbClr val="000000"/>
                </a:solidFill>
                <a:effectLst/>
                <a:latin typeface="Times New Roman" panose="02020603050405020304" pitchFamily="18" charset="0"/>
                <a:cs typeface="Times New Roman" panose="02020603050405020304" pitchFamily="18" charset="0"/>
              </a:rPr>
              <a:t>.html</a:t>
            </a:r>
            <a:r>
              <a:rPr lang="en-GB" b="1" i="0" dirty="0">
                <a:solidFill>
                  <a:srgbClr val="2C2C2C"/>
                </a:solidFill>
                <a:effectLst/>
                <a:latin typeface="Times New Roman" panose="02020603050405020304" pitchFamily="18" charset="0"/>
                <a:cs typeface="Times New Roman" panose="02020603050405020304" pitchFamily="18" charset="0"/>
              </a:rPr>
              <a:t>" </a:t>
            </a:r>
            <a:r>
              <a:rPr lang="en-GB" b="0" i="0" dirty="0">
                <a:solidFill>
                  <a:srgbClr val="2C2C2C"/>
                </a:solidFill>
                <a:effectLst/>
                <a:latin typeface="Times New Roman" panose="02020603050405020304" pitchFamily="18" charset="0"/>
                <a:cs typeface="Times New Roman" panose="02020603050405020304" pitchFamily="18" charset="0"/>
              </a:rPr>
              <a:t>or "</a:t>
            </a:r>
            <a:r>
              <a:rPr lang="en-GB" b="1" i="0" dirty="0">
                <a:solidFill>
                  <a:srgbClr val="000000"/>
                </a:solidFill>
                <a:effectLst/>
                <a:latin typeface="Times New Roman" panose="02020603050405020304" pitchFamily="18" charset="0"/>
                <a:cs typeface="Times New Roman" panose="02020603050405020304" pitchFamily="18" charset="0"/>
              </a:rPr>
              <a:t>.</a:t>
            </a:r>
            <a:r>
              <a:rPr lang="en-GB" b="1" i="0" dirty="0" err="1">
                <a:solidFill>
                  <a:srgbClr val="000000"/>
                </a:solidFill>
                <a:effectLst/>
                <a:latin typeface="Times New Roman" panose="02020603050405020304" pitchFamily="18" charset="0"/>
                <a:cs typeface="Times New Roman" panose="02020603050405020304" pitchFamily="18" charset="0"/>
              </a:rPr>
              <a:t>htm</a:t>
            </a:r>
            <a:r>
              <a:rPr lang="en-GB" b="0" i="0" dirty="0">
                <a:solidFill>
                  <a:srgbClr val="2C2C2C"/>
                </a:solidFill>
                <a:effectLst/>
                <a:latin typeface="Times New Roman" panose="02020603050405020304" pitchFamily="18" charset="0"/>
                <a:cs typeface="Times New Roman" panose="02020603050405020304" pitchFamily="18" charset="0"/>
              </a:rPr>
              <a:t>" are the two extensions used to write and save HTML files; we can write HTML code in any text editor and save it as "</a:t>
            </a:r>
            <a:r>
              <a:rPr lang="en-GB" b="1" i="0" dirty="0">
                <a:solidFill>
                  <a:srgbClr val="000000"/>
                </a:solidFill>
                <a:effectLst/>
                <a:latin typeface="Times New Roman" panose="02020603050405020304" pitchFamily="18" charset="0"/>
                <a:cs typeface="Times New Roman" panose="02020603050405020304" pitchFamily="18" charset="0"/>
              </a:rPr>
              <a:t>filename.html</a:t>
            </a:r>
            <a:r>
              <a:rPr lang="en-GB" b="0" i="0" dirty="0">
                <a:solidFill>
                  <a:srgbClr val="2C2C2C"/>
                </a:solidFill>
                <a:effectLst/>
                <a:latin typeface="Times New Roman" panose="02020603050405020304" pitchFamily="18" charset="0"/>
                <a:cs typeface="Times New Roman" panose="02020603050405020304" pitchFamily="18" charset="0"/>
              </a:rPr>
              <a:t>" or </a:t>
            </a:r>
            <a:r>
              <a:rPr lang="en-GB" b="1" i="0" dirty="0">
                <a:solidFill>
                  <a:srgbClr val="2C2C2C"/>
                </a:solidFill>
                <a:effectLst/>
                <a:latin typeface="Times New Roman" panose="02020603050405020304" pitchFamily="18" charset="0"/>
                <a:cs typeface="Times New Roman" panose="02020603050405020304" pitchFamily="18" charset="0"/>
              </a:rPr>
              <a:t>"</a:t>
            </a:r>
            <a:r>
              <a:rPr lang="en-GB" b="1" i="0" dirty="0">
                <a:solidFill>
                  <a:srgbClr val="000000"/>
                </a:solidFill>
                <a:effectLst/>
                <a:latin typeface="Times New Roman" panose="02020603050405020304" pitchFamily="18" charset="0"/>
                <a:cs typeface="Times New Roman" panose="02020603050405020304" pitchFamily="18" charset="0"/>
              </a:rPr>
              <a:t>filename.htm</a:t>
            </a:r>
            <a:r>
              <a:rPr lang="en-GB" b="0" i="0" dirty="0">
                <a:solidFill>
                  <a:srgbClr val="2C2C2C"/>
                </a:solidFill>
                <a:effectLst/>
                <a:latin typeface="Times New Roman" panose="02020603050405020304" pitchFamily="18" charset="0"/>
                <a:cs typeface="Times New Roman" panose="02020603050405020304" pitchFamily="18" charset="0"/>
              </a:rPr>
              <a:t> </a:t>
            </a:r>
            <a:r>
              <a:rPr lang="en-GB" b="1" i="0" dirty="0">
                <a:solidFill>
                  <a:srgbClr val="2C2C2C"/>
                </a:solidFill>
                <a:effectLst/>
                <a:latin typeface="Times New Roman" panose="02020603050405020304" pitchFamily="18" charset="0"/>
                <a:cs typeface="Times New Roman" panose="02020603050405020304" pitchFamily="18" charset="0"/>
              </a:rPr>
              <a:t>"</a:t>
            </a:r>
            <a:r>
              <a:rPr lang="en-GB" b="0" i="0" dirty="0">
                <a:solidFill>
                  <a:srgbClr val="2C2C2C"/>
                </a:solidFill>
                <a:effectLst/>
                <a:latin typeface="Times New Roman" panose="02020603050405020304" pitchFamily="18" charset="0"/>
                <a:cs typeface="Times New Roman" panose="02020603050405020304" pitchFamily="18" charset="0"/>
              </a:rPr>
              <a:t>.</a:t>
            </a:r>
            <a:endParaRPr lang="en-GB" b="0" i="0" dirty="0">
              <a:solidFill>
                <a:srgbClr val="444444"/>
              </a:solidFill>
              <a:effectLst/>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1B5461CE-DCC6-5478-7BE6-BE594E3B5B90}"/>
              </a:ext>
            </a:extLst>
          </p:cNvPr>
          <p:cNvSpPr>
            <a:spLocks noGrp="1"/>
          </p:cNvSpPr>
          <p:nvPr>
            <p:ph type="dt" sz="half" idx="10"/>
          </p:nvPr>
        </p:nvSpPr>
        <p:spPr/>
        <p:txBody>
          <a:bodyPr/>
          <a:lstStyle/>
          <a:p>
            <a:fld id="{CF921756-9FE4-47BE-8021-BED03D89B349}" type="datetime1">
              <a:rPr lang="en-IN" smtClean="0"/>
              <a:t>03-06-2024</a:t>
            </a:fld>
            <a:endParaRPr lang="en-US"/>
          </a:p>
        </p:txBody>
      </p:sp>
      <p:sp>
        <p:nvSpPr>
          <p:cNvPr id="4" name="Slide Number Placeholder 3">
            <a:extLst>
              <a:ext uri="{FF2B5EF4-FFF2-40B4-BE49-F238E27FC236}">
                <a16:creationId xmlns:a16="http://schemas.microsoft.com/office/drawing/2014/main" id="{09F08F81-D01E-F6D9-67D6-451CCFF79A6F}"/>
              </a:ext>
            </a:extLst>
          </p:cNvPr>
          <p:cNvSpPr>
            <a:spLocks noGrp="1"/>
          </p:cNvSpPr>
          <p:nvPr>
            <p:ph type="sldNum" sz="quarter" idx="12"/>
          </p:nvPr>
        </p:nvSpPr>
        <p:spPr/>
        <p:txBody>
          <a:bodyPr/>
          <a:lstStyle/>
          <a:p>
            <a:fld id="{4B2FBF1F-16F0-48B6-B7EB-82B078987EFE}" type="slidenum">
              <a:rPr lang="en-US" smtClean="0"/>
              <a:t>5</a:t>
            </a:fld>
            <a:endParaRPr lang="en-US"/>
          </a:p>
        </p:txBody>
      </p:sp>
      <p:sp>
        <p:nvSpPr>
          <p:cNvPr id="5" name="Footer Placeholder 4">
            <a:extLst>
              <a:ext uri="{FF2B5EF4-FFF2-40B4-BE49-F238E27FC236}">
                <a16:creationId xmlns:a16="http://schemas.microsoft.com/office/drawing/2014/main" id="{06740BD3-775E-D498-D15D-BD656A82C106}"/>
              </a:ext>
            </a:extLst>
          </p:cNvPr>
          <p:cNvSpPr>
            <a:spLocks noGrp="1"/>
          </p:cNvSpPr>
          <p:nvPr>
            <p:ph type="ftr" sz="quarter" idx="11"/>
          </p:nvPr>
        </p:nvSpPr>
        <p:spPr/>
        <p:txBody>
          <a:bodyPr/>
          <a:lstStyle/>
          <a:p>
            <a:r>
              <a:rPr lang="en-US"/>
              <a:t>18AIC302J,CINTEL, SRMIST</a:t>
            </a:r>
          </a:p>
        </p:txBody>
      </p:sp>
    </p:spTree>
    <p:extLst>
      <p:ext uri="{BB962C8B-B14F-4D97-AF65-F5344CB8AC3E}">
        <p14:creationId xmlns:p14="http://schemas.microsoft.com/office/powerpoint/2010/main" val="13815474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0AE09-11A4-9868-79BA-D89C195E5395}"/>
              </a:ext>
            </a:extLst>
          </p:cNvPr>
          <p:cNvSpPr>
            <a:spLocks noGrp="1"/>
          </p:cNvSpPr>
          <p:nvPr>
            <p:ph type="title"/>
          </p:nvPr>
        </p:nvSpPr>
        <p:spPr/>
        <p:txBody>
          <a:bodyPr/>
          <a:lstStyle/>
          <a:p>
            <a:pPr algn="ctr"/>
            <a:r>
              <a:rPr lang="en-US" dirty="0"/>
              <a:t>HTML </a:t>
            </a:r>
            <a:r>
              <a:rPr lang="en-US" dirty="0" err="1"/>
              <a:t>iframe</a:t>
            </a:r>
            <a:r>
              <a:rPr lang="en-US"/>
              <a:t> </a:t>
            </a:r>
            <a:br>
              <a:rPr lang="en-US"/>
            </a:br>
            <a:endParaRPr lang="en-IN" dirty="0"/>
          </a:p>
        </p:txBody>
      </p:sp>
      <p:sp>
        <p:nvSpPr>
          <p:cNvPr id="3" name="Content Placeholder 2">
            <a:extLst>
              <a:ext uri="{FF2B5EF4-FFF2-40B4-BE49-F238E27FC236}">
                <a16:creationId xmlns:a16="http://schemas.microsoft.com/office/drawing/2014/main" id="{67EAF171-1200-7A2C-3E91-8B2D73996E82}"/>
              </a:ext>
            </a:extLst>
          </p:cNvPr>
          <p:cNvSpPr>
            <a:spLocks noGrp="1"/>
          </p:cNvSpPr>
          <p:nvPr>
            <p:ph idx="1"/>
          </p:nvPr>
        </p:nvSpPr>
        <p:spPr/>
        <p:txBody>
          <a:bodyPr>
            <a:normAutofit fontScale="85000" lnSpcReduction="10000"/>
          </a:bodyPr>
          <a:lstStyle/>
          <a:p>
            <a:pPr marL="0" indent="0">
              <a:buNone/>
            </a:pPr>
            <a:r>
              <a:rPr lang="en-US" dirty="0"/>
              <a:t>The </a:t>
            </a:r>
            <a:r>
              <a:rPr lang="en-US" dirty="0" err="1"/>
              <a:t>iframe</a:t>
            </a:r>
            <a:r>
              <a:rPr lang="en-US" dirty="0"/>
              <a:t> HTML tag is used to specify the URL of the document to be embedded.</a:t>
            </a:r>
          </a:p>
          <a:p>
            <a:pPr marL="0" indent="0">
              <a:buNone/>
            </a:pPr>
            <a:endParaRPr lang="en-US" dirty="0"/>
          </a:p>
          <a:p>
            <a:pPr marL="0" indent="0">
              <a:buNone/>
            </a:pPr>
            <a:r>
              <a:rPr lang="en-US" dirty="0" err="1"/>
              <a:t>Iframes</a:t>
            </a:r>
            <a:r>
              <a:rPr lang="en-US" dirty="0"/>
              <a:t> are often used to embed videos, maps, and other media on a web page. You can also use them to embed another web page into a web page. Here are a few examples of code using </a:t>
            </a:r>
            <a:r>
              <a:rPr lang="en-US" dirty="0" err="1"/>
              <a:t>iframe</a:t>
            </a:r>
            <a:r>
              <a:rPr lang="en-US" dirty="0"/>
              <a:t> to embed an external resource:</a:t>
            </a:r>
          </a:p>
          <a:p>
            <a:pPr marL="0" indent="0">
              <a:buNone/>
            </a:pPr>
            <a:endParaRPr lang="en-US" dirty="0"/>
          </a:p>
          <a:p>
            <a:pPr marL="0" indent="0">
              <a:buNone/>
            </a:pPr>
            <a:r>
              <a:rPr lang="en-US" dirty="0"/>
              <a:t>&lt;</a:t>
            </a:r>
            <a:r>
              <a:rPr lang="en-US" dirty="0" err="1"/>
              <a:t>iframe</a:t>
            </a:r>
            <a:r>
              <a:rPr lang="en-US" dirty="0"/>
              <a:t> </a:t>
            </a:r>
            <a:r>
              <a:rPr lang="en-US" dirty="0" err="1"/>
              <a:t>src</a:t>
            </a:r>
            <a:r>
              <a:rPr lang="en-US" dirty="0"/>
              <a:t>="http://www.example.com/"&gt;</a:t>
            </a:r>
          </a:p>
          <a:p>
            <a:pPr marL="0" indent="0">
              <a:buNone/>
            </a:pPr>
            <a:endParaRPr lang="en-US" dirty="0"/>
          </a:p>
          <a:p>
            <a:pPr marL="0" indent="0">
              <a:buNone/>
            </a:pPr>
            <a:r>
              <a:rPr lang="en-US" dirty="0"/>
              <a:t>&lt;</a:t>
            </a:r>
            <a:r>
              <a:rPr lang="en-US" dirty="0" err="1"/>
              <a:t>iframe</a:t>
            </a:r>
            <a:r>
              <a:rPr lang="en-US" dirty="0"/>
              <a:t> </a:t>
            </a:r>
            <a:r>
              <a:rPr lang="en-US" dirty="0" err="1"/>
              <a:t>src</a:t>
            </a:r>
            <a:r>
              <a:rPr lang="en-US" dirty="0"/>
              <a:t>="http://www.example.com/" width="400" height="300"&gt;</a:t>
            </a:r>
          </a:p>
          <a:p>
            <a:pPr marL="0" indent="0">
              <a:buNone/>
            </a:pPr>
            <a:endParaRPr lang="en-US" dirty="0"/>
          </a:p>
          <a:p>
            <a:pPr marL="0" indent="0">
              <a:buNone/>
            </a:pPr>
            <a:r>
              <a:rPr lang="en-US" dirty="0"/>
              <a:t>&lt;</a:t>
            </a:r>
            <a:r>
              <a:rPr lang="en-US" dirty="0" err="1"/>
              <a:t>iframe</a:t>
            </a:r>
            <a:r>
              <a:rPr lang="en-US" dirty="0"/>
              <a:t> </a:t>
            </a:r>
            <a:r>
              <a:rPr lang="en-US" dirty="0" err="1"/>
              <a:t>src</a:t>
            </a:r>
            <a:r>
              <a:rPr lang="en-US" dirty="0"/>
              <a:t>="http://www.example.com/" style="border: 0;"&gt;</a:t>
            </a:r>
            <a:endParaRPr lang="en-IN" dirty="0"/>
          </a:p>
        </p:txBody>
      </p:sp>
      <p:sp>
        <p:nvSpPr>
          <p:cNvPr id="4" name="Date Placeholder 3">
            <a:extLst>
              <a:ext uri="{FF2B5EF4-FFF2-40B4-BE49-F238E27FC236}">
                <a16:creationId xmlns:a16="http://schemas.microsoft.com/office/drawing/2014/main" id="{91CEC09B-50DB-A79A-16B9-032890E843FA}"/>
              </a:ext>
            </a:extLst>
          </p:cNvPr>
          <p:cNvSpPr>
            <a:spLocks noGrp="1"/>
          </p:cNvSpPr>
          <p:nvPr>
            <p:ph type="dt" sz="half" idx="10"/>
          </p:nvPr>
        </p:nvSpPr>
        <p:spPr/>
        <p:txBody>
          <a:bodyPr/>
          <a:lstStyle/>
          <a:p>
            <a:fld id="{7ADA1F7B-26BB-436E-BCDD-EAA6BEE4EC22}" type="datetime1">
              <a:rPr lang="en-IN" smtClean="0"/>
              <a:t>03-06-2024</a:t>
            </a:fld>
            <a:endParaRPr lang="en-US"/>
          </a:p>
        </p:txBody>
      </p:sp>
      <p:sp>
        <p:nvSpPr>
          <p:cNvPr id="5" name="Footer Placeholder 4">
            <a:extLst>
              <a:ext uri="{FF2B5EF4-FFF2-40B4-BE49-F238E27FC236}">
                <a16:creationId xmlns:a16="http://schemas.microsoft.com/office/drawing/2014/main" id="{A93DCFF5-7CD6-6CFE-B5BF-C775CA048173}"/>
              </a:ext>
            </a:extLst>
          </p:cNvPr>
          <p:cNvSpPr>
            <a:spLocks noGrp="1"/>
          </p:cNvSpPr>
          <p:nvPr>
            <p:ph type="ftr" sz="quarter" idx="11"/>
          </p:nvPr>
        </p:nvSpPr>
        <p:spPr/>
        <p:txBody>
          <a:bodyPr/>
          <a:lstStyle/>
          <a:p>
            <a:r>
              <a:rPr lang="en-US"/>
              <a:t>18AIC302J,CINTEL, SRMIST</a:t>
            </a:r>
          </a:p>
        </p:txBody>
      </p:sp>
      <p:sp>
        <p:nvSpPr>
          <p:cNvPr id="6" name="Slide Number Placeholder 5">
            <a:extLst>
              <a:ext uri="{FF2B5EF4-FFF2-40B4-BE49-F238E27FC236}">
                <a16:creationId xmlns:a16="http://schemas.microsoft.com/office/drawing/2014/main" id="{1B930363-DA35-7CFA-726B-3BF372163534}"/>
              </a:ext>
            </a:extLst>
          </p:cNvPr>
          <p:cNvSpPr>
            <a:spLocks noGrp="1"/>
          </p:cNvSpPr>
          <p:nvPr>
            <p:ph type="sldNum" sz="quarter" idx="12"/>
          </p:nvPr>
        </p:nvSpPr>
        <p:spPr/>
        <p:txBody>
          <a:bodyPr/>
          <a:lstStyle/>
          <a:p>
            <a:fld id="{4B2FBF1F-16F0-48B6-B7EB-82B078987EFE}" type="slidenum">
              <a:rPr lang="en-US" smtClean="0"/>
              <a:t>50</a:t>
            </a:fld>
            <a:endParaRPr lang="en-US"/>
          </a:p>
        </p:txBody>
      </p:sp>
    </p:spTree>
    <p:extLst>
      <p:ext uri="{BB962C8B-B14F-4D97-AF65-F5344CB8AC3E}">
        <p14:creationId xmlns:p14="http://schemas.microsoft.com/office/powerpoint/2010/main" val="41193651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F0B86E-9BAF-FCEA-7C73-1D96626D613A}"/>
              </a:ext>
            </a:extLst>
          </p:cNvPr>
          <p:cNvSpPr txBox="1"/>
          <p:nvPr/>
        </p:nvSpPr>
        <p:spPr>
          <a:xfrm>
            <a:off x="2731537" y="109248"/>
            <a:ext cx="6097554" cy="400110"/>
          </a:xfrm>
          <a:prstGeom prst="rect">
            <a:avLst/>
          </a:prstGeom>
          <a:noFill/>
        </p:spPr>
        <p:txBody>
          <a:bodyPr wrap="square">
            <a:spAutoFit/>
          </a:bodyPr>
          <a:lstStyle/>
          <a:p>
            <a:pPr algn="ctr"/>
            <a:r>
              <a:rPr lang="en-US" sz="2000" b="1" i="0" dirty="0">
                <a:solidFill>
                  <a:srgbClr val="000000"/>
                </a:solidFill>
                <a:effectLst/>
                <a:latin typeface="Times New Roman" panose="02020603050405020304" pitchFamily="18" charset="0"/>
                <a:cs typeface="Times New Roman" panose="02020603050405020304" pitchFamily="18" charset="0"/>
              </a:rPr>
              <a:t>HTML Multimedia</a:t>
            </a:r>
          </a:p>
        </p:txBody>
      </p:sp>
      <p:sp>
        <p:nvSpPr>
          <p:cNvPr id="6" name="TextBox 5">
            <a:extLst>
              <a:ext uri="{FF2B5EF4-FFF2-40B4-BE49-F238E27FC236}">
                <a16:creationId xmlns:a16="http://schemas.microsoft.com/office/drawing/2014/main" id="{4637AAAC-BCD3-8708-F8A5-4B997E4430C9}"/>
              </a:ext>
            </a:extLst>
          </p:cNvPr>
          <p:cNvSpPr txBox="1"/>
          <p:nvPr/>
        </p:nvSpPr>
        <p:spPr>
          <a:xfrm>
            <a:off x="325016" y="789812"/>
            <a:ext cx="11541968" cy="1323439"/>
          </a:xfrm>
          <a:prstGeom prst="rect">
            <a:avLst/>
          </a:prstGeom>
          <a:noFill/>
        </p:spPr>
        <p:txBody>
          <a:bodyPr wrap="square">
            <a:spAutoFit/>
          </a:bodyPr>
          <a:lstStyle/>
          <a:p>
            <a:pPr algn="l"/>
            <a:r>
              <a:rPr lang="en-GB" sz="2000" b="1" i="0" u="sng" dirty="0">
                <a:solidFill>
                  <a:srgbClr val="000000"/>
                </a:solidFill>
                <a:effectLst/>
                <a:latin typeface="Times New Roman" panose="02020603050405020304" pitchFamily="18" charset="0"/>
                <a:cs typeface="Times New Roman" panose="02020603050405020304" pitchFamily="18" charset="0"/>
              </a:rPr>
              <a:t>What is Multimedia?</a:t>
            </a:r>
          </a:p>
          <a:p>
            <a:pPr marL="285750" indent="-285750" algn="l">
              <a:buFont typeface="Arial" panose="020B0604020202020204" pitchFamily="34" charset="0"/>
              <a:buChar char="•"/>
            </a:pPr>
            <a:r>
              <a:rPr lang="en-GB" sz="2000" b="0" i="0" dirty="0">
                <a:solidFill>
                  <a:srgbClr val="000000"/>
                </a:solidFill>
                <a:effectLst/>
                <a:latin typeface="Times New Roman" panose="02020603050405020304" pitchFamily="18" charset="0"/>
                <a:cs typeface="Times New Roman" panose="02020603050405020304" pitchFamily="18" charset="0"/>
              </a:rPr>
              <a:t>Multimedia comes in many different formats. It can be almost anything you can hear or see, like images, music, sound, videos, records, films, animations, and more.</a:t>
            </a:r>
          </a:p>
          <a:p>
            <a:pPr marL="285750" indent="-285750" algn="l">
              <a:buFont typeface="Arial" panose="020B0604020202020204" pitchFamily="34" charset="0"/>
              <a:buChar char="•"/>
            </a:pPr>
            <a:r>
              <a:rPr lang="en-GB" sz="2000" b="0" i="0" dirty="0">
                <a:solidFill>
                  <a:srgbClr val="000000"/>
                </a:solidFill>
                <a:effectLst/>
                <a:latin typeface="Times New Roman" panose="02020603050405020304" pitchFamily="18" charset="0"/>
                <a:cs typeface="Times New Roman" panose="02020603050405020304" pitchFamily="18" charset="0"/>
              </a:rPr>
              <a:t>Web pages often contain multimedia elements of different types and formats.</a:t>
            </a:r>
          </a:p>
        </p:txBody>
      </p:sp>
      <p:sp>
        <p:nvSpPr>
          <p:cNvPr id="7" name="Rectangle 1">
            <a:extLst>
              <a:ext uri="{FF2B5EF4-FFF2-40B4-BE49-F238E27FC236}">
                <a16:creationId xmlns:a16="http://schemas.microsoft.com/office/drawing/2014/main" id="{163F64E6-5912-0205-AE46-0FEBD8B1D43D}"/>
              </a:ext>
            </a:extLst>
          </p:cNvPr>
          <p:cNvSpPr>
            <a:spLocks noChangeArrowheads="1"/>
          </p:cNvSpPr>
          <p:nvPr/>
        </p:nvSpPr>
        <p:spPr bwMode="auto">
          <a:xfrm>
            <a:off x="548173" y="2566862"/>
            <a:ext cx="10871719" cy="11797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568" tIns="126960" rIns="-101568"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Browser Support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first web browsers had support for text only, limited to a single font in a single color.</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Later came browsers with support for colors, fonts, images, and multimedia!</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Rectangle 3">
            <a:extLst>
              <a:ext uri="{FF2B5EF4-FFF2-40B4-BE49-F238E27FC236}">
                <a16:creationId xmlns:a16="http://schemas.microsoft.com/office/drawing/2014/main" id="{B8D3BE6D-BFEB-14E5-F8B1-8E90AD5D09BA}"/>
              </a:ext>
            </a:extLst>
          </p:cNvPr>
          <p:cNvSpPr>
            <a:spLocks noChangeArrowheads="1"/>
          </p:cNvSpPr>
          <p:nvPr/>
        </p:nvSpPr>
        <p:spPr bwMode="auto">
          <a:xfrm>
            <a:off x="417545" y="4291138"/>
            <a:ext cx="10871719" cy="13593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Multimedia Formats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Multimedia elements (like audio or video) are stored in media files.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most common way to discover the type of a file, is to look at the file extension.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Multimedia files have formats and different extensions like: .wav, .mp3, .mp4, .mpg,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wmv</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and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avi</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74219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3F61EA9-A0FE-C79C-3EA6-E7E4F9FFF58D}"/>
              </a:ext>
            </a:extLst>
          </p:cNvPr>
          <p:cNvSpPr txBox="1"/>
          <p:nvPr/>
        </p:nvSpPr>
        <p:spPr>
          <a:xfrm>
            <a:off x="382556" y="3256584"/>
            <a:ext cx="11299372" cy="1754326"/>
          </a:xfrm>
          <a:prstGeom prst="rect">
            <a:avLst/>
          </a:prstGeom>
          <a:noFill/>
        </p:spPr>
        <p:txBody>
          <a:bodyPr wrap="square">
            <a:spAutoFit/>
          </a:bodyPr>
          <a:lstStyle/>
          <a:p>
            <a:pPr algn="l" fontAlgn="base"/>
            <a:r>
              <a:rPr lang="en-US" b="1" i="0" dirty="0">
                <a:effectLst/>
                <a:latin typeface="Times New Roman" panose="02020603050405020304" pitchFamily="18" charset="0"/>
                <a:cs typeface="Times New Roman" panose="02020603050405020304" pitchFamily="18" charset="0"/>
              </a:rPr>
              <a:t>Advantage of Media tag:</a:t>
            </a:r>
            <a:endParaRPr lang="en-US" b="0" i="0" dirty="0">
              <a:effectLst/>
              <a:latin typeface="Times New Roman" panose="02020603050405020304" pitchFamily="18" charset="0"/>
              <a:cs typeface="Times New Roman" panose="02020603050405020304" pitchFamily="18" charset="0"/>
            </a:endParaRPr>
          </a:p>
          <a:p>
            <a:pPr marL="285750" indent="-285750" algn="l" fontAlgn="base">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Plugins are no longer required</a:t>
            </a:r>
          </a:p>
          <a:p>
            <a:pPr marL="285750" indent="-285750" algn="l" fontAlgn="base">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Speed – anything naturally integrated into a browser will be rendered and executed in a faster fashion than imported third-party.</a:t>
            </a:r>
          </a:p>
          <a:p>
            <a:pPr marL="285750" indent="-285750" algn="l" fontAlgn="base">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Native (built-in) controls are provided by the browser.</a:t>
            </a:r>
          </a:p>
          <a:p>
            <a:pPr marL="285750" indent="-285750" algn="l" fontAlgn="base">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Accessibilities (keyboard, mouse) are built-in automatically</a:t>
            </a:r>
            <a:r>
              <a:rPr lang="en-US" b="0" i="0" dirty="0">
                <a:effectLst/>
                <a:latin typeface="Times New Roman" panose="02020603050405020304" pitchFamily="18" charset="0"/>
                <a:cs typeface="Times New Roman" panose="02020603050405020304" pitchFamily="18" charset="0"/>
              </a:rPr>
              <a:t>.</a:t>
            </a:r>
            <a:endParaRPr lang="en-GB" b="0" i="0" dirty="0">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DB45128-9421-EF34-3362-A4E54A3C5A7C}"/>
              </a:ext>
            </a:extLst>
          </p:cNvPr>
          <p:cNvSpPr txBox="1"/>
          <p:nvPr/>
        </p:nvSpPr>
        <p:spPr>
          <a:xfrm>
            <a:off x="382555" y="491587"/>
            <a:ext cx="11541968" cy="2031325"/>
          </a:xfrm>
          <a:prstGeom prst="rect">
            <a:avLst/>
          </a:prstGeom>
          <a:noFill/>
        </p:spPr>
        <p:txBody>
          <a:bodyPr wrap="square">
            <a:spAutoFit/>
          </a:bodyPr>
          <a:lstStyle/>
          <a:p>
            <a:pPr algn="l" fontAlgn="base"/>
            <a:r>
              <a:rPr lang="en-GB" b="1" i="0" u="sng" dirty="0">
                <a:effectLst/>
                <a:latin typeface="Times New Roman" panose="02020603050405020304" pitchFamily="18" charset="0"/>
                <a:cs typeface="Times New Roman" panose="02020603050405020304" pitchFamily="18" charset="0"/>
              </a:rPr>
              <a:t>Media Tags:</a:t>
            </a:r>
          </a:p>
          <a:p>
            <a:pPr marL="285750" indent="-285750" algn="l" fontAlgn="base">
              <a:buFont typeface="Arial" panose="020B0604020202020204" pitchFamily="34" charset="0"/>
              <a:buChar char="•"/>
            </a:pPr>
            <a:r>
              <a:rPr lang="en-GB" b="1" i="0" u="sng" dirty="0">
                <a:effectLst/>
                <a:latin typeface="Times New Roman" panose="02020603050405020304" pitchFamily="18" charset="0"/>
                <a:cs typeface="Times New Roman" panose="02020603050405020304" pitchFamily="18" charset="0"/>
              </a:rPr>
              <a:t>&lt;audio&gt;</a:t>
            </a:r>
            <a:r>
              <a:rPr lang="en-GB" b="1" i="0" dirty="0">
                <a:effectLst/>
                <a:latin typeface="Times New Roman" panose="02020603050405020304" pitchFamily="18" charset="0"/>
                <a:cs typeface="Times New Roman" panose="02020603050405020304" pitchFamily="18" charset="0"/>
              </a:rPr>
              <a:t>:</a:t>
            </a:r>
            <a:r>
              <a:rPr lang="en-GB" b="0" i="0" dirty="0">
                <a:effectLst/>
                <a:latin typeface="Times New Roman" panose="02020603050405020304" pitchFamily="18" charset="0"/>
                <a:cs typeface="Times New Roman" panose="02020603050405020304" pitchFamily="18" charset="0"/>
              </a:rPr>
              <a:t> It is an inline element that is used to embed sound files into a web page.</a:t>
            </a:r>
          </a:p>
          <a:p>
            <a:pPr marL="285750" indent="-285750" algn="l" fontAlgn="base">
              <a:buFont typeface="Arial" panose="020B0604020202020204" pitchFamily="34" charset="0"/>
              <a:buChar char="•"/>
            </a:pPr>
            <a:r>
              <a:rPr lang="en-GB" b="1" i="0" u="sng" dirty="0">
                <a:effectLst/>
                <a:latin typeface="Times New Roman" panose="02020603050405020304" pitchFamily="18" charset="0"/>
                <a:cs typeface="Times New Roman" panose="02020603050405020304" pitchFamily="18" charset="0"/>
              </a:rPr>
              <a:t>&lt;video&gt;</a:t>
            </a:r>
            <a:r>
              <a:rPr lang="en-GB" b="1" i="0" dirty="0">
                <a:effectLst/>
                <a:latin typeface="Times New Roman" panose="02020603050405020304" pitchFamily="18" charset="0"/>
                <a:cs typeface="Times New Roman" panose="02020603050405020304" pitchFamily="18" charset="0"/>
              </a:rPr>
              <a:t>: </a:t>
            </a:r>
            <a:r>
              <a:rPr lang="en-GB" b="0" i="0" dirty="0">
                <a:effectLst/>
                <a:latin typeface="Times New Roman" panose="02020603050405020304" pitchFamily="18" charset="0"/>
                <a:cs typeface="Times New Roman" panose="02020603050405020304" pitchFamily="18" charset="0"/>
              </a:rPr>
              <a:t> It is used to embed video files into a web page.</a:t>
            </a:r>
          </a:p>
          <a:p>
            <a:pPr marL="285750" indent="-285750" algn="l" fontAlgn="base">
              <a:buFont typeface="Arial" panose="020B0604020202020204" pitchFamily="34" charset="0"/>
              <a:buChar char="•"/>
            </a:pPr>
            <a:r>
              <a:rPr lang="en-GB" b="1" i="0" u="sng" dirty="0">
                <a:effectLst/>
                <a:latin typeface="Times New Roman" panose="02020603050405020304" pitchFamily="18" charset="0"/>
                <a:cs typeface="Times New Roman" panose="02020603050405020304" pitchFamily="18" charset="0"/>
              </a:rPr>
              <a:t>&lt;source&gt;</a:t>
            </a:r>
            <a:r>
              <a:rPr lang="en-GB" b="0" i="0" dirty="0">
                <a:effectLst/>
                <a:latin typeface="Times New Roman" panose="02020603050405020304" pitchFamily="18" charset="0"/>
                <a:cs typeface="Times New Roman" panose="02020603050405020304" pitchFamily="18" charset="0"/>
              </a:rPr>
              <a:t>: It is used to attach multimedia files like audio, video, and pictures.</a:t>
            </a:r>
          </a:p>
          <a:p>
            <a:pPr marL="285750" indent="-285750" algn="l" fontAlgn="base">
              <a:buFont typeface="Arial" panose="020B0604020202020204" pitchFamily="34" charset="0"/>
              <a:buChar char="•"/>
            </a:pPr>
            <a:r>
              <a:rPr lang="en-GB" b="1" i="0" dirty="0">
                <a:effectLst/>
                <a:latin typeface="Times New Roman" panose="02020603050405020304" pitchFamily="18" charset="0"/>
                <a:cs typeface="Times New Roman" panose="02020603050405020304" pitchFamily="18" charset="0"/>
              </a:rPr>
              <a:t>&lt;</a:t>
            </a:r>
            <a:r>
              <a:rPr lang="en-GB" b="1" i="0" u="sng" dirty="0">
                <a:effectLst/>
                <a:latin typeface="Times New Roman" panose="02020603050405020304" pitchFamily="18" charset="0"/>
                <a:cs typeface="Times New Roman" panose="02020603050405020304" pitchFamily="18" charset="0"/>
              </a:rPr>
              <a:t>embed</a:t>
            </a:r>
            <a:r>
              <a:rPr lang="en-GB" b="1" i="0" dirty="0">
                <a:effectLst/>
                <a:latin typeface="Times New Roman" panose="02020603050405020304" pitchFamily="18" charset="0"/>
                <a:cs typeface="Times New Roman" panose="02020603050405020304" pitchFamily="18" charset="0"/>
              </a:rPr>
              <a:t>&gt;:</a:t>
            </a:r>
            <a:r>
              <a:rPr lang="en-GB" b="0" i="0" dirty="0">
                <a:effectLst/>
                <a:latin typeface="Times New Roman" panose="02020603050405020304" pitchFamily="18" charset="0"/>
                <a:cs typeface="Times New Roman" panose="02020603050405020304" pitchFamily="18" charset="0"/>
              </a:rPr>
              <a:t> It is used for embedding external applications which are generally multimedia content like audio or video into an HTML document.</a:t>
            </a:r>
          </a:p>
          <a:p>
            <a:pPr marL="285750" indent="-285750" algn="l" fontAlgn="base">
              <a:buFont typeface="Arial" panose="020B0604020202020204" pitchFamily="34" charset="0"/>
              <a:buChar char="•"/>
            </a:pPr>
            <a:r>
              <a:rPr lang="en-GB" b="1" i="0" u="sng" dirty="0">
                <a:effectLst/>
                <a:latin typeface="Times New Roman" panose="02020603050405020304" pitchFamily="18" charset="0"/>
                <a:cs typeface="Times New Roman" panose="02020603050405020304" pitchFamily="18" charset="0"/>
              </a:rPr>
              <a:t>&lt;track&gt;</a:t>
            </a:r>
            <a:r>
              <a:rPr lang="en-GB" b="1" i="0" dirty="0">
                <a:effectLst/>
                <a:latin typeface="Times New Roman" panose="02020603050405020304" pitchFamily="18" charset="0"/>
                <a:cs typeface="Times New Roman" panose="02020603050405020304" pitchFamily="18" charset="0"/>
              </a:rPr>
              <a:t>:  </a:t>
            </a:r>
            <a:r>
              <a:rPr lang="en-GB" b="0" i="0" dirty="0">
                <a:effectLst/>
                <a:latin typeface="Times New Roman" panose="02020603050405020304" pitchFamily="18" charset="0"/>
                <a:cs typeface="Times New Roman" panose="02020603050405020304" pitchFamily="18" charset="0"/>
              </a:rPr>
              <a:t>It specifies text tracks for media components audio and video.</a:t>
            </a:r>
          </a:p>
        </p:txBody>
      </p:sp>
    </p:spTree>
    <p:extLst>
      <p:ext uri="{BB962C8B-B14F-4D97-AF65-F5344CB8AC3E}">
        <p14:creationId xmlns:p14="http://schemas.microsoft.com/office/powerpoint/2010/main" val="28501764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6B1981-740B-79FE-400B-0631E08390DE}"/>
              </a:ext>
            </a:extLst>
          </p:cNvPr>
          <p:cNvSpPr txBox="1"/>
          <p:nvPr/>
        </p:nvSpPr>
        <p:spPr>
          <a:xfrm>
            <a:off x="2806181" y="0"/>
            <a:ext cx="6097554" cy="369332"/>
          </a:xfrm>
          <a:prstGeom prst="rect">
            <a:avLst/>
          </a:prstGeom>
          <a:noFill/>
        </p:spPr>
        <p:txBody>
          <a:bodyPr wrap="square">
            <a:spAutoFit/>
          </a:bodyPr>
          <a:lstStyle/>
          <a:p>
            <a:pPr algn="ctr"/>
            <a:r>
              <a:rPr lang="en-US" b="1" i="0" u="sng" dirty="0">
                <a:solidFill>
                  <a:srgbClr val="000000"/>
                </a:solidFill>
                <a:effectLst/>
                <a:latin typeface="Times New Roman" panose="02020603050405020304" pitchFamily="18" charset="0"/>
                <a:cs typeface="Times New Roman" panose="02020603050405020304" pitchFamily="18" charset="0"/>
              </a:rPr>
              <a:t>HTML Video</a:t>
            </a:r>
          </a:p>
        </p:txBody>
      </p:sp>
      <p:sp>
        <p:nvSpPr>
          <p:cNvPr id="6" name="TextBox 5">
            <a:extLst>
              <a:ext uri="{FF2B5EF4-FFF2-40B4-BE49-F238E27FC236}">
                <a16:creationId xmlns:a16="http://schemas.microsoft.com/office/drawing/2014/main" id="{C329026E-6C96-F5BF-16DF-2D24C55FCEFE}"/>
              </a:ext>
            </a:extLst>
          </p:cNvPr>
          <p:cNvSpPr txBox="1"/>
          <p:nvPr/>
        </p:nvSpPr>
        <p:spPr>
          <a:xfrm>
            <a:off x="485192" y="282552"/>
            <a:ext cx="10412963" cy="1569660"/>
          </a:xfrm>
          <a:prstGeom prst="rect">
            <a:avLst/>
          </a:prstGeom>
          <a:noFill/>
        </p:spPr>
        <p:txBody>
          <a:bodyPr wrap="square">
            <a:spAutoFit/>
          </a:bodyPr>
          <a:lstStyle/>
          <a:p>
            <a:pPr algn="l"/>
            <a:r>
              <a:rPr lang="en-US" sz="1600" b="1" i="0" u="sng" dirty="0">
                <a:solidFill>
                  <a:srgbClr val="000000"/>
                </a:solidFill>
                <a:effectLst/>
                <a:latin typeface="Times New Roman" panose="02020603050405020304" pitchFamily="18" charset="0"/>
                <a:cs typeface="Times New Roman" panose="02020603050405020304" pitchFamily="18" charset="0"/>
              </a:rPr>
              <a:t>Common Video Formats:</a:t>
            </a:r>
          </a:p>
          <a:p>
            <a:pPr algn="l"/>
            <a:r>
              <a:rPr lang="en-GB" sz="1600" b="1" i="0" dirty="0">
                <a:solidFill>
                  <a:srgbClr val="000000"/>
                </a:solidFill>
                <a:effectLst/>
                <a:latin typeface="Times New Roman" panose="02020603050405020304" pitchFamily="18" charset="0"/>
                <a:cs typeface="Times New Roman" panose="02020603050405020304" pitchFamily="18" charset="0"/>
              </a:rPr>
              <a:t>There are many video formats out there.</a:t>
            </a:r>
            <a:endParaRPr lang="en-GB" sz="16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GB" sz="1600" b="0" i="0" dirty="0">
                <a:solidFill>
                  <a:srgbClr val="000000"/>
                </a:solidFill>
                <a:effectLst/>
                <a:latin typeface="Times New Roman" panose="02020603050405020304" pitchFamily="18" charset="0"/>
                <a:cs typeface="Times New Roman" panose="02020603050405020304" pitchFamily="18" charset="0"/>
              </a:rPr>
              <a:t>The MP4, </a:t>
            </a:r>
            <a:r>
              <a:rPr lang="en-GB" sz="1600" b="0" i="0" dirty="0" err="1">
                <a:solidFill>
                  <a:srgbClr val="000000"/>
                </a:solidFill>
                <a:effectLst/>
                <a:latin typeface="Times New Roman" panose="02020603050405020304" pitchFamily="18" charset="0"/>
                <a:cs typeface="Times New Roman" panose="02020603050405020304" pitchFamily="18" charset="0"/>
              </a:rPr>
              <a:t>WebM</a:t>
            </a:r>
            <a:r>
              <a:rPr lang="en-GB" sz="1600" b="0" i="0" dirty="0">
                <a:solidFill>
                  <a:srgbClr val="000000"/>
                </a:solidFill>
                <a:effectLst/>
                <a:latin typeface="Times New Roman" panose="02020603050405020304" pitchFamily="18" charset="0"/>
                <a:cs typeface="Times New Roman" panose="02020603050405020304" pitchFamily="18" charset="0"/>
              </a:rPr>
              <a:t>, and </a:t>
            </a:r>
            <a:r>
              <a:rPr lang="en-GB" sz="1600" b="0" i="0" dirty="0" err="1">
                <a:solidFill>
                  <a:srgbClr val="000000"/>
                </a:solidFill>
                <a:effectLst/>
                <a:latin typeface="Times New Roman" panose="02020603050405020304" pitchFamily="18" charset="0"/>
                <a:cs typeface="Times New Roman" panose="02020603050405020304" pitchFamily="18" charset="0"/>
              </a:rPr>
              <a:t>Ogg</a:t>
            </a:r>
            <a:r>
              <a:rPr lang="en-GB" sz="1600" b="0" i="0" dirty="0">
                <a:solidFill>
                  <a:srgbClr val="000000"/>
                </a:solidFill>
                <a:effectLst/>
                <a:latin typeface="Times New Roman" panose="02020603050405020304" pitchFamily="18" charset="0"/>
                <a:cs typeface="Times New Roman" panose="02020603050405020304" pitchFamily="18" charset="0"/>
              </a:rPr>
              <a:t> formats are supported by HTML.</a:t>
            </a:r>
          </a:p>
          <a:p>
            <a:pPr marL="285750" indent="-285750" algn="l">
              <a:buFont typeface="Arial" panose="020B0604020202020204" pitchFamily="34" charset="0"/>
              <a:buChar char="•"/>
            </a:pPr>
            <a:r>
              <a:rPr lang="en-GB" sz="1600" b="0" i="0" dirty="0">
                <a:solidFill>
                  <a:srgbClr val="000000"/>
                </a:solidFill>
                <a:effectLst/>
                <a:latin typeface="Times New Roman" panose="02020603050405020304" pitchFamily="18" charset="0"/>
                <a:cs typeface="Times New Roman" panose="02020603050405020304" pitchFamily="18" charset="0"/>
              </a:rPr>
              <a:t>The MP4 format is recommended by YouTube.</a:t>
            </a:r>
          </a:p>
          <a:p>
            <a:pPr marL="285750" indent="-285750">
              <a:buFont typeface="Arial" panose="020B0604020202020204" pitchFamily="34" charset="0"/>
              <a:buChar char="•"/>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HTML </a:t>
            </a:r>
            <a:r>
              <a:rPr kumimoji="0" lang="en-US" altLang="en-US" sz="16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&lt;video&gt;</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element is used to show a video on a web page.</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l"/>
            <a:endParaRPr lang="en-US" sz="1600" b="0" i="0" dirty="0">
              <a:solidFill>
                <a:srgbClr val="000000"/>
              </a:solidFill>
              <a:effectLst/>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41701450-5013-BFD6-820A-4205CAFE757C}"/>
              </a:ext>
            </a:extLst>
          </p:cNvPr>
          <p:cNvGraphicFramePr>
            <a:graphicFrameLocks noGrp="1"/>
          </p:cNvGraphicFramePr>
          <p:nvPr/>
        </p:nvGraphicFramePr>
        <p:xfrm>
          <a:off x="0" y="1763485"/>
          <a:ext cx="12192001" cy="4873326"/>
        </p:xfrm>
        <a:graphic>
          <a:graphicData uri="http://schemas.openxmlformats.org/drawingml/2006/table">
            <a:tbl>
              <a:tblPr/>
              <a:tblGrid>
                <a:gridCol w="1073020">
                  <a:extLst>
                    <a:ext uri="{9D8B030D-6E8A-4147-A177-3AD203B41FA5}">
                      <a16:colId xmlns:a16="http://schemas.microsoft.com/office/drawing/2014/main" val="2489455262"/>
                    </a:ext>
                  </a:extLst>
                </a:gridCol>
                <a:gridCol w="886245">
                  <a:extLst>
                    <a:ext uri="{9D8B030D-6E8A-4147-A177-3AD203B41FA5}">
                      <a16:colId xmlns:a16="http://schemas.microsoft.com/office/drawing/2014/main" val="3508396719"/>
                    </a:ext>
                  </a:extLst>
                </a:gridCol>
                <a:gridCol w="10232736">
                  <a:extLst>
                    <a:ext uri="{9D8B030D-6E8A-4147-A177-3AD203B41FA5}">
                      <a16:colId xmlns:a16="http://schemas.microsoft.com/office/drawing/2014/main" val="2616558909"/>
                    </a:ext>
                  </a:extLst>
                </a:gridCol>
              </a:tblGrid>
              <a:tr h="287329">
                <a:tc>
                  <a:txBody>
                    <a:bodyPr/>
                    <a:lstStyle/>
                    <a:p>
                      <a:pPr algn="ctr" fontAlgn="t"/>
                      <a:r>
                        <a:rPr lang="en-US" sz="1600" b="1">
                          <a:effectLst/>
                          <a:latin typeface="Times New Roman" panose="02020603050405020304" pitchFamily="18" charset="0"/>
                          <a:cs typeface="Times New Roman" panose="02020603050405020304" pitchFamily="18" charset="0"/>
                        </a:rPr>
                        <a:t>Format</a:t>
                      </a:r>
                    </a:p>
                  </a:txBody>
                  <a:tcPr marL="43513" marR="21757" marT="21757" marB="2175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fontAlgn="t"/>
                      <a:r>
                        <a:rPr lang="en-US" sz="1600" b="1">
                          <a:effectLst/>
                          <a:latin typeface="Times New Roman" panose="02020603050405020304" pitchFamily="18" charset="0"/>
                          <a:cs typeface="Times New Roman" panose="02020603050405020304" pitchFamily="18" charset="0"/>
                        </a:rPr>
                        <a:t>File</a:t>
                      </a:r>
                    </a:p>
                  </a:txBody>
                  <a:tcPr marL="21757" marR="21757" marT="21757" marB="2175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fontAlgn="t"/>
                      <a:r>
                        <a:rPr lang="en-US" sz="1600" b="1" dirty="0">
                          <a:effectLst/>
                          <a:latin typeface="Times New Roman" panose="02020603050405020304" pitchFamily="18" charset="0"/>
                          <a:cs typeface="Times New Roman" panose="02020603050405020304" pitchFamily="18" charset="0"/>
                        </a:rPr>
                        <a:t>Description</a:t>
                      </a:r>
                    </a:p>
                  </a:txBody>
                  <a:tcPr marL="21757" marR="21757" marT="21757" marB="2175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511230380"/>
                  </a:ext>
                </a:extLst>
              </a:tr>
              <a:tr h="530809">
                <a:tc>
                  <a:txBody>
                    <a:bodyPr/>
                    <a:lstStyle/>
                    <a:p>
                      <a:pPr algn="l" fontAlgn="t"/>
                      <a:r>
                        <a:rPr lang="en-US" sz="1600">
                          <a:effectLst/>
                          <a:latin typeface="Times New Roman" panose="02020603050405020304" pitchFamily="18" charset="0"/>
                          <a:cs typeface="Times New Roman" panose="02020603050405020304" pitchFamily="18" charset="0"/>
                        </a:rPr>
                        <a:t>MPEG</a:t>
                      </a:r>
                    </a:p>
                  </a:txBody>
                  <a:tcPr marL="43513" marR="21757" marT="21757" marB="2175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dirty="0">
                          <a:effectLst/>
                          <a:latin typeface="Times New Roman" panose="02020603050405020304" pitchFamily="18" charset="0"/>
                          <a:cs typeface="Times New Roman" panose="02020603050405020304" pitchFamily="18" charset="0"/>
                        </a:rPr>
                        <a:t>.mpg</a:t>
                      </a:r>
                      <a:br>
                        <a:rPr lang="en-US" sz="1600" dirty="0">
                          <a:effectLst/>
                          <a:latin typeface="Times New Roman" panose="02020603050405020304" pitchFamily="18" charset="0"/>
                          <a:cs typeface="Times New Roman" panose="02020603050405020304" pitchFamily="18" charset="0"/>
                        </a:rPr>
                      </a:br>
                      <a:r>
                        <a:rPr lang="en-US" sz="1600" dirty="0">
                          <a:effectLst/>
                          <a:latin typeface="Times New Roman" panose="02020603050405020304" pitchFamily="18" charset="0"/>
                          <a:cs typeface="Times New Roman" panose="02020603050405020304" pitchFamily="18" charset="0"/>
                        </a:rPr>
                        <a:t>.mpeg</a:t>
                      </a:r>
                    </a:p>
                  </a:txBody>
                  <a:tcPr marL="21757" marR="21757" marT="21757" marB="2175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GB" sz="1600" dirty="0">
                          <a:effectLst/>
                          <a:latin typeface="Times New Roman" panose="02020603050405020304" pitchFamily="18" charset="0"/>
                          <a:cs typeface="Times New Roman" panose="02020603050405020304" pitchFamily="18" charset="0"/>
                        </a:rPr>
                        <a:t>MPEG. Developed by the Moving Pictures Expert Group. The first popular video format on the web. Not supported anymore in HTML.</a:t>
                      </a:r>
                    </a:p>
                  </a:txBody>
                  <a:tcPr marL="21757" marR="21757" marT="21757" marB="2175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437179312"/>
                  </a:ext>
                </a:extLst>
              </a:tr>
              <a:tr h="525157">
                <a:tc>
                  <a:txBody>
                    <a:bodyPr/>
                    <a:lstStyle/>
                    <a:p>
                      <a:pPr algn="l" fontAlgn="t"/>
                      <a:r>
                        <a:rPr lang="en-US" sz="1600">
                          <a:effectLst/>
                          <a:latin typeface="Times New Roman" panose="02020603050405020304" pitchFamily="18" charset="0"/>
                          <a:cs typeface="Times New Roman" panose="02020603050405020304" pitchFamily="18" charset="0"/>
                        </a:rPr>
                        <a:t>AVI</a:t>
                      </a:r>
                    </a:p>
                  </a:txBody>
                  <a:tcPr marL="43513" marR="21757" marT="21757" marB="2175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dirty="0">
                          <a:effectLst/>
                          <a:latin typeface="Times New Roman" panose="02020603050405020304" pitchFamily="18" charset="0"/>
                          <a:cs typeface="Times New Roman" panose="02020603050405020304" pitchFamily="18" charset="0"/>
                        </a:rPr>
                        <a:t>.</a:t>
                      </a:r>
                      <a:r>
                        <a:rPr lang="en-US" sz="1600" dirty="0" err="1">
                          <a:effectLst/>
                          <a:latin typeface="Times New Roman" panose="02020603050405020304" pitchFamily="18" charset="0"/>
                          <a:cs typeface="Times New Roman" panose="02020603050405020304" pitchFamily="18" charset="0"/>
                        </a:rPr>
                        <a:t>avi</a:t>
                      </a:r>
                      <a:endParaRPr lang="en-US" sz="1600" dirty="0">
                        <a:effectLst/>
                        <a:latin typeface="Times New Roman" panose="02020603050405020304" pitchFamily="18" charset="0"/>
                        <a:cs typeface="Times New Roman" panose="02020603050405020304" pitchFamily="18" charset="0"/>
                      </a:endParaRPr>
                    </a:p>
                  </a:txBody>
                  <a:tcPr marL="21757" marR="21757" marT="21757" marB="2175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GB" sz="1600" dirty="0">
                          <a:effectLst/>
                          <a:latin typeface="Times New Roman" panose="02020603050405020304" pitchFamily="18" charset="0"/>
                          <a:cs typeface="Times New Roman" panose="02020603050405020304" pitchFamily="18" charset="0"/>
                        </a:rPr>
                        <a:t>AVI (Audio Video Interleave). Developed by Microsoft. Commonly used in video cameras and TV hardware. Plays well on Windows computers, but not in web browsers.</a:t>
                      </a:r>
                    </a:p>
                  </a:txBody>
                  <a:tcPr marL="21757" marR="21757" marT="21757" marB="2175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202883014"/>
                  </a:ext>
                </a:extLst>
              </a:tr>
              <a:tr h="509786">
                <a:tc>
                  <a:txBody>
                    <a:bodyPr/>
                    <a:lstStyle/>
                    <a:p>
                      <a:pPr algn="l" fontAlgn="t"/>
                      <a:r>
                        <a:rPr lang="en-US" sz="1600">
                          <a:effectLst/>
                          <a:latin typeface="Times New Roman" panose="02020603050405020304" pitchFamily="18" charset="0"/>
                          <a:cs typeface="Times New Roman" panose="02020603050405020304" pitchFamily="18" charset="0"/>
                        </a:rPr>
                        <a:t>WMV</a:t>
                      </a:r>
                    </a:p>
                  </a:txBody>
                  <a:tcPr marL="43513" marR="21757" marT="21757" marB="2175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a:effectLst/>
                          <a:latin typeface="Times New Roman" panose="02020603050405020304" pitchFamily="18" charset="0"/>
                          <a:cs typeface="Times New Roman" panose="02020603050405020304" pitchFamily="18" charset="0"/>
                        </a:rPr>
                        <a:t>.wmv</a:t>
                      </a:r>
                    </a:p>
                  </a:txBody>
                  <a:tcPr marL="21757" marR="21757" marT="21757" marB="2175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GB" sz="1600" dirty="0">
                          <a:effectLst/>
                          <a:latin typeface="Times New Roman" panose="02020603050405020304" pitchFamily="18" charset="0"/>
                          <a:cs typeface="Times New Roman" panose="02020603050405020304" pitchFamily="18" charset="0"/>
                        </a:rPr>
                        <a:t>WMV (Windows Media Video). Developed by Microsoft. Commonly used in video cameras and TV hardware. Plays well on Windows computers, but not in web browsers.</a:t>
                      </a:r>
                    </a:p>
                  </a:txBody>
                  <a:tcPr marL="21757" marR="21757" marT="21757" marB="2175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196113863"/>
                  </a:ext>
                </a:extLst>
              </a:tr>
              <a:tr h="509786">
                <a:tc>
                  <a:txBody>
                    <a:bodyPr/>
                    <a:lstStyle/>
                    <a:p>
                      <a:pPr algn="l" fontAlgn="t"/>
                      <a:r>
                        <a:rPr lang="en-US" sz="1600">
                          <a:effectLst/>
                          <a:latin typeface="Times New Roman" panose="02020603050405020304" pitchFamily="18" charset="0"/>
                          <a:cs typeface="Times New Roman" panose="02020603050405020304" pitchFamily="18" charset="0"/>
                        </a:rPr>
                        <a:t>QuickTime</a:t>
                      </a:r>
                    </a:p>
                  </a:txBody>
                  <a:tcPr marL="43513" marR="21757" marT="21757" marB="2175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latin typeface="Times New Roman" panose="02020603050405020304" pitchFamily="18" charset="0"/>
                          <a:cs typeface="Times New Roman" panose="02020603050405020304" pitchFamily="18" charset="0"/>
                        </a:rPr>
                        <a:t>.mov</a:t>
                      </a:r>
                    </a:p>
                  </a:txBody>
                  <a:tcPr marL="21757" marR="21757" marT="21757" marB="2175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GB" sz="1600" dirty="0">
                          <a:effectLst/>
                          <a:latin typeface="Times New Roman" panose="02020603050405020304" pitchFamily="18" charset="0"/>
                          <a:cs typeface="Times New Roman" panose="02020603050405020304" pitchFamily="18" charset="0"/>
                        </a:rPr>
                        <a:t>QuickTime. Developed by Apple. Commonly used in video cameras and TV hardware. Plays well on Apple computers, but not in web browsers.</a:t>
                      </a:r>
                    </a:p>
                  </a:txBody>
                  <a:tcPr marL="21757" marR="21757" marT="21757" marB="2175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921215074"/>
                  </a:ext>
                </a:extLst>
              </a:tr>
              <a:tr h="525157">
                <a:tc>
                  <a:txBody>
                    <a:bodyPr/>
                    <a:lstStyle/>
                    <a:p>
                      <a:pPr algn="l" fontAlgn="t"/>
                      <a:r>
                        <a:rPr lang="en-US" sz="1600">
                          <a:effectLst/>
                          <a:latin typeface="Times New Roman" panose="02020603050405020304" pitchFamily="18" charset="0"/>
                          <a:cs typeface="Times New Roman" panose="02020603050405020304" pitchFamily="18" charset="0"/>
                        </a:rPr>
                        <a:t>RealVideo</a:t>
                      </a:r>
                    </a:p>
                  </a:txBody>
                  <a:tcPr marL="43513" marR="21757" marT="21757" marB="2175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a:effectLst/>
                          <a:latin typeface="Times New Roman" panose="02020603050405020304" pitchFamily="18" charset="0"/>
                          <a:cs typeface="Times New Roman" panose="02020603050405020304" pitchFamily="18" charset="0"/>
                        </a:rPr>
                        <a:t>.rm</a:t>
                      </a:r>
                      <a:br>
                        <a:rPr lang="en-US" sz="1600">
                          <a:effectLst/>
                          <a:latin typeface="Times New Roman" panose="02020603050405020304" pitchFamily="18" charset="0"/>
                          <a:cs typeface="Times New Roman" panose="02020603050405020304" pitchFamily="18" charset="0"/>
                        </a:rPr>
                      </a:br>
                      <a:r>
                        <a:rPr lang="en-US" sz="1600">
                          <a:effectLst/>
                          <a:latin typeface="Times New Roman" panose="02020603050405020304" pitchFamily="18" charset="0"/>
                          <a:cs typeface="Times New Roman" panose="02020603050405020304" pitchFamily="18" charset="0"/>
                        </a:rPr>
                        <a:t>.ram</a:t>
                      </a:r>
                    </a:p>
                  </a:txBody>
                  <a:tcPr marL="21757" marR="21757" marT="21757" marB="2175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GB" sz="1600">
                          <a:effectLst/>
                          <a:latin typeface="Times New Roman" panose="02020603050405020304" pitchFamily="18" charset="0"/>
                          <a:cs typeface="Times New Roman" panose="02020603050405020304" pitchFamily="18" charset="0"/>
                        </a:rPr>
                        <a:t>RealVideo. Developed by Real Media to allow video streaming with low bandwidths. Does not play in web browsers.</a:t>
                      </a:r>
                    </a:p>
                  </a:txBody>
                  <a:tcPr marL="21757" marR="21757" marT="21757" marB="2175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31157090"/>
                  </a:ext>
                </a:extLst>
              </a:tr>
              <a:tr h="525157">
                <a:tc>
                  <a:txBody>
                    <a:bodyPr/>
                    <a:lstStyle/>
                    <a:p>
                      <a:pPr algn="l" fontAlgn="t"/>
                      <a:r>
                        <a:rPr lang="en-US" sz="1600">
                          <a:effectLst/>
                          <a:latin typeface="Times New Roman" panose="02020603050405020304" pitchFamily="18" charset="0"/>
                          <a:cs typeface="Times New Roman" panose="02020603050405020304" pitchFamily="18" charset="0"/>
                        </a:rPr>
                        <a:t>Flash</a:t>
                      </a:r>
                    </a:p>
                  </a:txBody>
                  <a:tcPr marL="43513" marR="21757" marT="21757" marB="2175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dirty="0">
                          <a:effectLst/>
                          <a:latin typeface="Times New Roman" panose="02020603050405020304" pitchFamily="18" charset="0"/>
                          <a:cs typeface="Times New Roman" panose="02020603050405020304" pitchFamily="18" charset="0"/>
                        </a:rPr>
                        <a:t>.</a:t>
                      </a:r>
                      <a:r>
                        <a:rPr lang="en-US" sz="1600" dirty="0" err="1">
                          <a:effectLst/>
                          <a:latin typeface="Times New Roman" panose="02020603050405020304" pitchFamily="18" charset="0"/>
                          <a:cs typeface="Times New Roman" panose="02020603050405020304" pitchFamily="18" charset="0"/>
                        </a:rPr>
                        <a:t>swf</a:t>
                      </a:r>
                      <a:br>
                        <a:rPr lang="en-US" sz="1600" dirty="0">
                          <a:effectLst/>
                          <a:latin typeface="Times New Roman" panose="02020603050405020304" pitchFamily="18" charset="0"/>
                          <a:cs typeface="Times New Roman" panose="02020603050405020304" pitchFamily="18" charset="0"/>
                        </a:rPr>
                      </a:br>
                      <a:r>
                        <a:rPr lang="en-US" sz="1600" dirty="0">
                          <a:effectLst/>
                          <a:latin typeface="Times New Roman" panose="02020603050405020304" pitchFamily="18" charset="0"/>
                          <a:cs typeface="Times New Roman" panose="02020603050405020304" pitchFamily="18" charset="0"/>
                        </a:rPr>
                        <a:t>.</a:t>
                      </a:r>
                      <a:r>
                        <a:rPr lang="en-US" sz="1600" dirty="0" err="1">
                          <a:effectLst/>
                          <a:latin typeface="Times New Roman" panose="02020603050405020304" pitchFamily="18" charset="0"/>
                          <a:cs typeface="Times New Roman" panose="02020603050405020304" pitchFamily="18" charset="0"/>
                        </a:rPr>
                        <a:t>flv</a:t>
                      </a:r>
                      <a:endParaRPr lang="en-US" sz="1600" dirty="0">
                        <a:effectLst/>
                        <a:latin typeface="Times New Roman" panose="02020603050405020304" pitchFamily="18" charset="0"/>
                        <a:cs typeface="Times New Roman" panose="02020603050405020304" pitchFamily="18" charset="0"/>
                      </a:endParaRPr>
                    </a:p>
                  </a:txBody>
                  <a:tcPr marL="21757" marR="21757" marT="21757" marB="2175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GB" sz="1600">
                          <a:effectLst/>
                          <a:latin typeface="Times New Roman" panose="02020603050405020304" pitchFamily="18" charset="0"/>
                          <a:cs typeface="Times New Roman" panose="02020603050405020304" pitchFamily="18" charset="0"/>
                        </a:rPr>
                        <a:t>Flash. Developed by Macromedia. Often requires an extra component (plug-in) to play in web browsers.</a:t>
                      </a:r>
                    </a:p>
                  </a:txBody>
                  <a:tcPr marL="21757" marR="21757" marT="21757" marB="2175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6868027"/>
                  </a:ext>
                </a:extLst>
              </a:tr>
              <a:tr h="287329">
                <a:tc>
                  <a:txBody>
                    <a:bodyPr/>
                    <a:lstStyle/>
                    <a:p>
                      <a:pPr algn="l" fontAlgn="t"/>
                      <a:r>
                        <a:rPr lang="en-US" sz="1600">
                          <a:effectLst/>
                          <a:latin typeface="Times New Roman" panose="02020603050405020304" pitchFamily="18" charset="0"/>
                          <a:cs typeface="Times New Roman" panose="02020603050405020304" pitchFamily="18" charset="0"/>
                        </a:rPr>
                        <a:t>Ogg</a:t>
                      </a:r>
                    </a:p>
                  </a:txBody>
                  <a:tcPr marL="43513" marR="21757" marT="21757" marB="2175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a:effectLst/>
                          <a:latin typeface="Times New Roman" panose="02020603050405020304" pitchFamily="18" charset="0"/>
                          <a:cs typeface="Times New Roman" panose="02020603050405020304" pitchFamily="18" charset="0"/>
                        </a:rPr>
                        <a:t>.ogg</a:t>
                      </a:r>
                    </a:p>
                  </a:txBody>
                  <a:tcPr marL="21757" marR="21757" marT="21757" marB="2175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GB" sz="1600">
                          <a:effectLst/>
                          <a:latin typeface="Times New Roman" panose="02020603050405020304" pitchFamily="18" charset="0"/>
                          <a:cs typeface="Times New Roman" panose="02020603050405020304" pitchFamily="18" charset="0"/>
                        </a:rPr>
                        <a:t>Theora Ogg. Developed by the Xiph.Org Foundation. Supported by HTML.</a:t>
                      </a:r>
                    </a:p>
                  </a:txBody>
                  <a:tcPr marL="21757" marR="21757" marT="21757" marB="2175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916170141"/>
                  </a:ext>
                </a:extLst>
              </a:tr>
              <a:tr h="291698">
                <a:tc>
                  <a:txBody>
                    <a:bodyPr/>
                    <a:lstStyle/>
                    <a:p>
                      <a:pPr algn="l" fontAlgn="t"/>
                      <a:r>
                        <a:rPr lang="en-US" sz="1600">
                          <a:effectLst/>
                          <a:latin typeface="Times New Roman" panose="02020603050405020304" pitchFamily="18" charset="0"/>
                          <a:cs typeface="Times New Roman" panose="02020603050405020304" pitchFamily="18" charset="0"/>
                        </a:rPr>
                        <a:t>WebM</a:t>
                      </a:r>
                    </a:p>
                  </a:txBody>
                  <a:tcPr marL="43513" marR="21757" marT="21757" marB="2175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latin typeface="Times New Roman" panose="02020603050405020304" pitchFamily="18" charset="0"/>
                          <a:cs typeface="Times New Roman" panose="02020603050405020304" pitchFamily="18" charset="0"/>
                        </a:rPr>
                        <a:t>.webm</a:t>
                      </a:r>
                    </a:p>
                  </a:txBody>
                  <a:tcPr marL="21757" marR="21757" marT="21757" marB="2175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GB" sz="1600" dirty="0" err="1">
                          <a:effectLst/>
                          <a:latin typeface="Times New Roman" panose="02020603050405020304" pitchFamily="18" charset="0"/>
                          <a:cs typeface="Times New Roman" panose="02020603050405020304" pitchFamily="18" charset="0"/>
                        </a:rPr>
                        <a:t>WebM</a:t>
                      </a:r>
                      <a:r>
                        <a:rPr lang="en-GB" sz="1600" dirty="0">
                          <a:effectLst/>
                          <a:latin typeface="Times New Roman" panose="02020603050405020304" pitchFamily="18" charset="0"/>
                          <a:cs typeface="Times New Roman" panose="02020603050405020304" pitchFamily="18" charset="0"/>
                        </a:rPr>
                        <a:t>. Developed by Mozilla, Opera, Adobe, and Google. Supported by HTML.</a:t>
                      </a:r>
                    </a:p>
                  </a:txBody>
                  <a:tcPr marL="21757" marR="21757" marT="21757" marB="2175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221677712"/>
                  </a:ext>
                </a:extLst>
              </a:tr>
              <a:tr h="819756">
                <a:tc>
                  <a:txBody>
                    <a:bodyPr/>
                    <a:lstStyle/>
                    <a:p>
                      <a:pPr algn="l" fontAlgn="t"/>
                      <a:r>
                        <a:rPr lang="en-US" sz="1600">
                          <a:effectLst/>
                          <a:latin typeface="Times New Roman" panose="02020603050405020304" pitchFamily="18" charset="0"/>
                          <a:cs typeface="Times New Roman" panose="02020603050405020304" pitchFamily="18" charset="0"/>
                        </a:rPr>
                        <a:t>MPEG-4</a:t>
                      </a:r>
                      <a:br>
                        <a:rPr lang="en-US" sz="1600">
                          <a:effectLst/>
                          <a:latin typeface="Times New Roman" panose="02020603050405020304" pitchFamily="18" charset="0"/>
                          <a:cs typeface="Times New Roman" panose="02020603050405020304" pitchFamily="18" charset="0"/>
                        </a:rPr>
                      </a:br>
                      <a:r>
                        <a:rPr lang="en-US" sz="1600">
                          <a:effectLst/>
                          <a:latin typeface="Times New Roman" panose="02020603050405020304" pitchFamily="18" charset="0"/>
                          <a:cs typeface="Times New Roman" panose="02020603050405020304" pitchFamily="18" charset="0"/>
                        </a:rPr>
                        <a:t>or MP4</a:t>
                      </a:r>
                    </a:p>
                  </a:txBody>
                  <a:tcPr marL="43513" marR="21757" marT="21757" marB="2175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600">
                          <a:effectLst/>
                          <a:latin typeface="Times New Roman" panose="02020603050405020304" pitchFamily="18" charset="0"/>
                          <a:cs typeface="Times New Roman" panose="02020603050405020304" pitchFamily="18" charset="0"/>
                        </a:rPr>
                        <a:t>.mp4</a:t>
                      </a:r>
                    </a:p>
                  </a:txBody>
                  <a:tcPr marL="21757" marR="21757" marT="21757" marB="2175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GB" sz="1600" dirty="0">
                          <a:effectLst/>
                          <a:latin typeface="Times New Roman" panose="02020603050405020304" pitchFamily="18" charset="0"/>
                          <a:cs typeface="Times New Roman" panose="02020603050405020304" pitchFamily="18" charset="0"/>
                        </a:rPr>
                        <a:t>MP4. Developed by the Moving Pictures Expert Group. Commonly used in video cameras and TV hardware. Supported by all browsers and  recommended by YouTube. </a:t>
                      </a:r>
                    </a:p>
                  </a:txBody>
                  <a:tcPr marL="21757" marR="21757" marT="21757" marB="2175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2322679635"/>
                  </a:ext>
                </a:extLst>
              </a:tr>
            </a:tbl>
          </a:graphicData>
        </a:graphic>
      </p:graphicFrame>
    </p:spTree>
    <p:extLst>
      <p:ext uri="{BB962C8B-B14F-4D97-AF65-F5344CB8AC3E}">
        <p14:creationId xmlns:p14="http://schemas.microsoft.com/office/powerpoint/2010/main" val="11029020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2F4F14-B4EB-A391-EB9C-39D5BE0EA88D}"/>
              </a:ext>
            </a:extLst>
          </p:cNvPr>
          <p:cNvSpPr>
            <a:spLocks noChangeArrowheads="1"/>
          </p:cNvSpPr>
          <p:nvPr/>
        </p:nvSpPr>
        <p:spPr bwMode="auto">
          <a:xfrm>
            <a:off x="176980" y="78937"/>
            <a:ext cx="11405420"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controls</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attribute adds video controls, like play, pause, and volume.</a:t>
            </a:r>
          </a:p>
          <a:p>
            <a:pPr marL="285750" indent="-285750">
              <a:buFont typeface="Arial" panose="020B0604020202020204" pitchFamily="34" charset="0"/>
              <a:buChar char="•"/>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 start an audio file automatically, use the </a:t>
            </a:r>
            <a:r>
              <a:rPr kumimoji="0" lang="en-US" altLang="en-US" sz="1800" b="0" i="0" u="none" strike="noStrike" cap="none" normalizeH="0" baseline="0" dirty="0" err="1">
                <a:ln>
                  <a:noFill/>
                </a:ln>
                <a:solidFill>
                  <a:srgbClr val="DC143C"/>
                </a:solidFill>
                <a:effectLst/>
                <a:latin typeface="Times New Roman" panose="02020603050405020304" pitchFamily="18" charset="0"/>
                <a:cs typeface="Times New Roman" panose="02020603050405020304" pitchFamily="18" charset="0"/>
              </a:rPr>
              <a:t>autoplay</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attribute.</a:t>
            </a:r>
          </a:p>
          <a:p>
            <a:pPr marL="285750" indent="-285750">
              <a:buFont typeface="Arial" panose="020B0604020202020204" pitchFamily="34" charset="0"/>
              <a:buChar char="•"/>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Add </a:t>
            </a:r>
            <a:r>
              <a:rPr kumimoji="0" lang="en-US" altLang="en-US" sz="18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muted</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after </a:t>
            </a:r>
            <a:r>
              <a:rPr kumimoji="0" lang="en-US" altLang="en-US" sz="1800" b="0" i="0" u="none" strike="noStrike" cap="none" normalizeH="0" baseline="0" dirty="0" err="1">
                <a:ln>
                  <a:noFill/>
                </a:ln>
                <a:solidFill>
                  <a:srgbClr val="DC143C"/>
                </a:solidFill>
                <a:effectLst/>
                <a:latin typeface="Times New Roman" panose="02020603050405020304" pitchFamily="18" charset="0"/>
                <a:cs typeface="Times New Roman" panose="02020603050405020304" pitchFamily="18" charset="0"/>
              </a:rPr>
              <a:t>autoplay</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to let your audio file start playing automatically (but muted).</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It is a good idea to always include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width</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and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height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attributes. If height and width are not set, the page might flicker while the video loads.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&lt;source&gt;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element allows you to specify alternative video files which the browser may choose from. The browser will use the first recognized format.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text between the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&lt;video&gt;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and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&lt;/video&gt;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tags will only be displayed in browsers that do not support the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&lt;video&gt;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element.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E548AA1-3125-EF8A-EEF6-84764D77CD06}"/>
              </a:ext>
            </a:extLst>
          </p:cNvPr>
          <p:cNvSpPr txBox="1"/>
          <p:nvPr/>
        </p:nvSpPr>
        <p:spPr>
          <a:xfrm>
            <a:off x="462116" y="3087330"/>
            <a:ext cx="9271819" cy="1477328"/>
          </a:xfrm>
          <a:prstGeom prst="rect">
            <a:avLst/>
          </a:prstGeom>
          <a:noFill/>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video</a:t>
            </a:r>
            <a:r>
              <a:rPr lang="en-US" b="0" i="0" dirty="0">
                <a:solidFill>
                  <a:srgbClr val="FF0000"/>
                </a:solidFill>
                <a:effectLst/>
                <a:latin typeface="Consolas" panose="020B0609020204030204" pitchFamily="49" charset="0"/>
              </a:rPr>
              <a:t> width</a:t>
            </a:r>
            <a:r>
              <a:rPr lang="en-US" b="0" i="0" dirty="0">
                <a:solidFill>
                  <a:srgbClr val="0000CD"/>
                </a:solidFill>
                <a:effectLst/>
                <a:latin typeface="Consolas" panose="020B0609020204030204" pitchFamily="49" charset="0"/>
              </a:rPr>
              <a:t>="320"</a:t>
            </a:r>
            <a:r>
              <a:rPr lang="en-US" b="0" i="0" dirty="0">
                <a:solidFill>
                  <a:srgbClr val="FF0000"/>
                </a:solidFill>
                <a:effectLst/>
                <a:latin typeface="Consolas" panose="020B0609020204030204" pitchFamily="49" charset="0"/>
              </a:rPr>
              <a:t> height</a:t>
            </a:r>
            <a:r>
              <a:rPr lang="en-US" b="0" i="0" dirty="0">
                <a:solidFill>
                  <a:srgbClr val="0000CD"/>
                </a:solidFill>
                <a:effectLst/>
                <a:latin typeface="Consolas" panose="020B0609020204030204" pitchFamily="49" charset="0"/>
              </a:rPr>
              <a:t>="240"</a:t>
            </a:r>
            <a:r>
              <a:rPr lang="en-US" b="0" i="0" dirty="0">
                <a:solidFill>
                  <a:srgbClr val="FF0000"/>
                </a:solidFill>
                <a:effectLst/>
                <a:latin typeface="Consolas" panose="020B0609020204030204" pitchFamily="49" charset="0"/>
              </a:rPr>
              <a:t> controls </a:t>
            </a:r>
            <a:r>
              <a:rPr lang="en-US" b="0" i="0" dirty="0" err="1">
                <a:solidFill>
                  <a:srgbClr val="FF0000"/>
                </a:solidFill>
                <a:effectLst/>
                <a:latin typeface="Consolas" panose="020B0609020204030204" pitchFamily="49" charset="0"/>
              </a:rPr>
              <a:t>autoplay</a:t>
            </a:r>
            <a:r>
              <a:rPr lang="en-US" b="0" i="0" dirty="0">
                <a:solidFill>
                  <a:srgbClr val="FF0000"/>
                </a:solidFill>
                <a:effectLst/>
                <a:latin typeface="Consolas" panose="020B0609020204030204" pitchFamily="49" charset="0"/>
              </a:rPr>
              <a:t> muted </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source</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src</a:t>
            </a:r>
            <a:r>
              <a:rPr lang="en-US" b="0" i="0" dirty="0">
                <a:solidFill>
                  <a:srgbClr val="0000CD"/>
                </a:solidFill>
                <a:effectLst/>
                <a:latin typeface="Consolas" panose="020B0609020204030204" pitchFamily="49" charset="0"/>
              </a:rPr>
              <a:t>="movie.mp4"</a:t>
            </a:r>
            <a:r>
              <a:rPr lang="en-US" b="0" i="0" dirty="0">
                <a:solidFill>
                  <a:srgbClr val="FF0000"/>
                </a:solidFill>
                <a:effectLst/>
                <a:latin typeface="Consolas" panose="020B0609020204030204" pitchFamily="49" charset="0"/>
              </a:rPr>
              <a:t> type</a:t>
            </a:r>
            <a:r>
              <a:rPr lang="en-US" b="0" i="0" dirty="0">
                <a:solidFill>
                  <a:srgbClr val="0000CD"/>
                </a:solidFill>
                <a:effectLst/>
                <a:latin typeface="Consolas" panose="020B0609020204030204" pitchFamily="49" charset="0"/>
              </a:rPr>
              <a:t>="video/mp4"&gt;</a:t>
            </a:r>
          </a:p>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source</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src</a:t>
            </a:r>
            <a:r>
              <a:rPr lang="en-US" b="0" i="0" dirty="0">
                <a:solidFill>
                  <a:srgbClr val="0000CD"/>
                </a:solidFill>
                <a:effectLst/>
                <a:latin typeface="Consolas" panose="020B0609020204030204" pitchFamily="49" charset="0"/>
              </a:rPr>
              <a:t>="movie.ogg"</a:t>
            </a:r>
            <a:r>
              <a:rPr lang="en-US" b="0" i="0" dirty="0">
                <a:solidFill>
                  <a:srgbClr val="FF0000"/>
                </a:solidFill>
                <a:effectLst/>
                <a:latin typeface="Consolas" panose="020B0609020204030204" pitchFamily="49" charset="0"/>
              </a:rPr>
              <a:t> type</a:t>
            </a:r>
            <a:r>
              <a:rPr lang="en-US" b="0" i="0" dirty="0">
                <a:solidFill>
                  <a:srgbClr val="0000CD"/>
                </a:solidFill>
                <a:effectLst/>
                <a:latin typeface="Consolas" panose="020B0609020204030204" pitchFamily="49" charset="0"/>
              </a:rPr>
              <a:t>="video/</a:t>
            </a:r>
            <a:r>
              <a:rPr lang="en-US" b="0" i="0" dirty="0" err="1">
                <a:solidFill>
                  <a:srgbClr val="0000CD"/>
                </a:solidFill>
                <a:effectLst/>
                <a:latin typeface="Consolas" panose="020B0609020204030204" pitchFamily="49" charset="0"/>
              </a:rPr>
              <a:t>ogg</a:t>
            </a:r>
            <a:r>
              <a:rPr lang="en-US" b="0" i="0" dirty="0">
                <a:solidFill>
                  <a:srgbClr val="0000CD"/>
                </a:solidFill>
                <a:effectLst/>
                <a:latin typeface="Consolas" panose="020B0609020204030204" pitchFamily="49" charset="0"/>
              </a:rPr>
              <a:t>"&gt;</a:t>
            </a:r>
          </a:p>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source</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src</a:t>
            </a:r>
            <a:r>
              <a:rPr lang="en-US" b="0" i="0" dirty="0">
                <a:solidFill>
                  <a:srgbClr val="0000CD"/>
                </a:solidFill>
                <a:effectLst/>
                <a:latin typeface="Consolas" panose="020B0609020204030204" pitchFamily="49" charset="0"/>
              </a:rPr>
              <a:t>="movie. </a:t>
            </a:r>
            <a:r>
              <a:rPr lang="en-US" b="0" i="0" dirty="0" err="1">
                <a:solidFill>
                  <a:srgbClr val="0000CD"/>
                </a:solidFill>
                <a:effectLst/>
                <a:latin typeface="Consolas" panose="020B0609020204030204" pitchFamily="49" charset="0"/>
              </a:rPr>
              <a:t>webm</a:t>
            </a:r>
            <a:r>
              <a:rPr lang="en-US" b="0" i="0" dirty="0">
                <a:solidFill>
                  <a:srgbClr val="0000CD"/>
                </a:solidFill>
                <a:effectLst/>
                <a:latin typeface="Consolas" panose="020B0609020204030204" pitchFamily="49" charset="0"/>
              </a:rPr>
              <a:t>"</a:t>
            </a:r>
            <a:r>
              <a:rPr lang="en-US" b="0" i="0" dirty="0">
                <a:solidFill>
                  <a:srgbClr val="FF0000"/>
                </a:solidFill>
                <a:effectLst/>
                <a:latin typeface="Consolas" panose="020B0609020204030204" pitchFamily="49" charset="0"/>
              </a:rPr>
              <a:t> type</a:t>
            </a:r>
            <a:r>
              <a:rPr lang="en-US" b="0" i="0" dirty="0">
                <a:solidFill>
                  <a:srgbClr val="0000CD"/>
                </a:solidFill>
                <a:effectLst/>
                <a:latin typeface="Consolas" panose="020B0609020204030204" pitchFamily="49" charset="0"/>
              </a:rPr>
              <a:t>="video/</a:t>
            </a:r>
            <a:r>
              <a:rPr lang="en-US" b="0" i="0" dirty="0" err="1">
                <a:solidFill>
                  <a:srgbClr val="0000CD"/>
                </a:solidFill>
                <a:effectLst/>
                <a:latin typeface="Consolas" panose="020B0609020204030204" pitchFamily="49" charset="0"/>
              </a:rPr>
              <a:t>webm</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/video</a:t>
            </a:r>
            <a:r>
              <a:rPr lang="en-US" b="0" i="0" dirty="0">
                <a:solidFill>
                  <a:srgbClr val="0000CD"/>
                </a:solidFill>
                <a:effectLst/>
                <a:latin typeface="Consolas" panose="020B0609020204030204" pitchFamily="49" charset="0"/>
              </a:rPr>
              <a:t>&gt;</a:t>
            </a:r>
            <a:endParaRPr lang="en-US" dirty="0"/>
          </a:p>
        </p:txBody>
      </p:sp>
      <p:sp>
        <p:nvSpPr>
          <p:cNvPr id="7" name="Title 6">
            <a:extLst>
              <a:ext uri="{FF2B5EF4-FFF2-40B4-BE49-F238E27FC236}">
                <a16:creationId xmlns:a16="http://schemas.microsoft.com/office/drawing/2014/main" id="{B91CE193-B3E6-EF67-6A2D-643843E13FB8}"/>
              </a:ext>
            </a:extLst>
          </p:cNvPr>
          <p:cNvSpPr>
            <a:spLocks noGrp="1"/>
          </p:cNvSpPr>
          <p:nvPr>
            <p:ph type="title"/>
          </p:nvPr>
        </p:nvSpPr>
        <p:spPr>
          <a:xfrm>
            <a:off x="267931" y="2500760"/>
            <a:ext cx="2072146" cy="586570"/>
          </a:xfrm>
        </p:spPr>
        <p:txBody>
          <a:bodyPr>
            <a:normAutofit/>
          </a:bodyPr>
          <a:lstStyle/>
          <a:p>
            <a:r>
              <a:rPr lang="en-GB" sz="3600" b="1" u="sng" dirty="0"/>
              <a:t>Syntax:</a:t>
            </a:r>
            <a:endParaRPr lang="en-US" sz="3600" b="1" u="sng" dirty="0"/>
          </a:p>
        </p:txBody>
      </p:sp>
    </p:spTree>
    <p:extLst>
      <p:ext uri="{BB962C8B-B14F-4D97-AF65-F5344CB8AC3E}">
        <p14:creationId xmlns:p14="http://schemas.microsoft.com/office/powerpoint/2010/main" val="30241572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65492E-FB5C-4701-0EC5-0D6811B993D0}"/>
              </a:ext>
            </a:extLst>
          </p:cNvPr>
          <p:cNvSpPr>
            <a:spLocks noChangeArrowheads="1"/>
          </p:cNvSpPr>
          <p:nvPr/>
        </p:nvSpPr>
        <p:spPr bwMode="auto">
          <a:xfrm>
            <a:off x="4580305" y="-5866"/>
            <a:ext cx="2146486" cy="7334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1568" tIns="126960" rIns="-101568"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100" b="1" i="0" u="sng" strike="noStrike" cap="none" normalizeH="0" baseline="0" dirty="0">
                <a:ln>
                  <a:noFill/>
                </a:ln>
                <a:solidFill>
                  <a:srgbClr val="000000"/>
                </a:solidFill>
                <a:effectLst/>
                <a:latin typeface="Segoe UI" panose="020B0502040204020203" pitchFamily="34" charset="0"/>
                <a:cs typeface="Segoe UI" panose="020B0502040204020203" pitchFamily="34" charset="0"/>
              </a:rPr>
              <a:t>HTML Audio</a:t>
            </a:r>
          </a:p>
        </p:txBody>
      </p:sp>
      <p:sp>
        <p:nvSpPr>
          <p:cNvPr id="5" name="Rectangle 4">
            <a:extLst>
              <a:ext uri="{FF2B5EF4-FFF2-40B4-BE49-F238E27FC236}">
                <a16:creationId xmlns:a16="http://schemas.microsoft.com/office/drawing/2014/main" id="{F108AB16-E050-D0FF-E962-DE1B4BB7ABF5}"/>
              </a:ext>
            </a:extLst>
          </p:cNvPr>
          <p:cNvSpPr>
            <a:spLocks noChangeArrowheads="1"/>
          </p:cNvSpPr>
          <p:nvPr/>
        </p:nvSpPr>
        <p:spPr bwMode="auto">
          <a:xfrm>
            <a:off x="176982" y="589087"/>
            <a:ext cx="11838036" cy="23441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HTML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&lt;audio&gt;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element is used to play an audio file on a web page.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controls</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attribute adds audio controls, like play, pause, and volume.</a:t>
            </a:r>
          </a:p>
          <a:p>
            <a:pPr marL="285750" marR="0" lvl="0" indent="-285750">
              <a:lnSpc>
                <a:spcPct val="100000"/>
              </a:lnSpc>
              <a:buClrTx/>
              <a:buSzTx/>
              <a:buFont typeface="Arial" panose="020B0604020202020204" pitchFamily="34" charset="0"/>
              <a:buChar char="•"/>
              <a:tabLst/>
            </a:pPr>
            <a:r>
              <a:rPr lang="en-GB" dirty="0">
                <a:solidFill>
                  <a:srgbClr val="000000"/>
                </a:solidFill>
                <a:latin typeface="Times New Roman" panose="02020603050405020304" pitchFamily="18" charset="0"/>
                <a:cs typeface="Times New Roman" panose="02020603050405020304" pitchFamily="18" charset="0"/>
              </a:rPr>
              <a:t>Using the </a:t>
            </a:r>
            <a:r>
              <a:rPr lang="en-GB" dirty="0">
                <a:solidFill>
                  <a:srgbClr val="DC143C"/>
                </a:solidFill>
                <a:latin typeface="Times New Roman" panose="02020603050405020304" pitchFamily="18" charset="0"/>
                <a:cs typeface="Times New Roman" panose="02020603050405020304" pitchFamily="18" charset="0"/>
              </a:rPr>
              <a:t>loop</a:t>
            </a:r>
            <a:r>
              <a:rPr lang="en-GB" dirty="0">
                <a:solidFill>
                  <a:srgbClr val="000000"/>
                </a:solidFill>
                <a:latin typeface="Times New Roman" panose="02020603050405020304" pitchFamily="18" charset="0"/>
                <a:cs typeface="Times New Roman" panose="02020603050405020304" pitchFamily="18" charset="0"/>
              </a:rPr>
              <a:t> attribute will make the audio file play over and over again</a:t>
            </a:r>
            <a:endParaRPr lang="en-US" altLang="en-US"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 start an audio file automatically, use the </a:t>
            </a:r>
            <a:r>
              <a:rPr kumimoji="0" lang="en-US" altLang="en-US" sz="1800" b="0" i="0" u="none" strike="noStrike" cap="none" normalizeH="0" baseline="0" dirty="0" err="1">
                <a:ln>
                  <a:noFill/>
                </a:ln>
                <a:solidFill>
                  <a:srgbClr val="DC143C"/>
                </a:solidFill>
                <a:effectLst/>
                <a:latin typeface="Times New Roman" panose="02020603050405020304" pitchFamily="18" charset="0"/>
                <a:cs typeface="Times New Roman" panose="02020603050405020304" pitchFamily="18" charset="0"/>
              </a:rPr>
              <a:t>autoplay</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attribute.</a:t>
            </a:r>
          </a:p>
          <a:p>
            <a:pPr marL="285750" indent="-285750">
              <a:buFont typeface="Arial" panose="020B0604020202020204" pitchFamily="34" charset="0"/>
              <a:buChar char="•"/>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Add </a:t>
            </a:r>
            <a:r>
              <a:rPr kumimoji="0" lang="en-US" altLang="en-US" sz="18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muted</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after </a:t>
            </a:r>
            <a:r>
              <a:rPr kumimoji="0" lang="en-US" altLang="en-US" sz="1800" b="0" i="0" u="none" strike="noStrike" cap="none" normalizeH="0" baseline="0" dirty="0" err="1">
                <a:ln>
                  <a:noFill/>
                </a:ln>
                <a:solidFill>
                  <a:srgbClr val="DC143C"/>
                </a:solidFill>
                <a:effectLst/>
                <a:latin typeface="Times New Roman" panose="02020603050405020304" pitchFamily="18" charset="0"/>
                <a:cs typeface="Times New Roman" panose="02020603050405020304" pitchFamily="18" charset="0"/>
              </a:rPr>
              <a:t>autoplay</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to let your audio file start playing automatically (but muted).</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&lt;source&gt;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element allows you to specify alternative audio files which the browser may choose from. The browser will use the first recognized format.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text between the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&lt;audio&gt;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and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&lt;/audio&gt;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tags will only be displayed in browsers that do not support the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&lt;audio&gt;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element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DD31A04-D392-6ED8-75D0-E9BD7648B413}"/>
              </a:ext>
            </a:extLst>
          </p:cNvPr>
          <p:cNvSpPr txBox="1"/>
          <p:nvPr/>
        </p:nvSpPr>
        <p:spPr>
          <a:xfrm>
            <a:off x="462116" y="3306463"/>
            <a:ext cx="9979742" cy="1754326"/>
          </a:xfrm>
          <a:prstGeom prst="rect">
            <a:avLst/>
          </a:prstGeom>
          <a:noFill/>
        </p:spPr>
        <p:txBody>
          <a:bodyPr wrap="square">
            <a:spAutoFit/>
          </a:bodyPr>
          <a:lstStyle/>
          <a:p>
            <a:r>
              <a:rPr lang="en-US" b="0" i="0" dirty="0">
                <a:solidFill>
                  <a:srgbClr val="0000CD"/>
                </a:solidFill>
                <a:effectLst/>
                <a:latin typeface="Times New Roman" panose="02020603050405020304" pitchFamily="18" charset="0"/>
                <a:cs typeface="Times New Roman" panose="02020603050405020304" pitchFamily="18" charset="0"/>
              </a:rPr>
              <a:t>&lt;</a:t>
            </a:r>
            <a:r>
              <a:rPr lang="en-US" b="0" i="0" dirty="0">
                <a:solidFill>
                  <a:srgbClr val="A52A2A"/>
                </a:solidFill>
                <a:effectLst/>
                <a:latin typeface="Times New Roman" panose="02020603050405020304" pitchFamily="18" charset="0"/>
                <a:cs typeface="Times New Roman" panose="02020603050405020304" pitchFamily="18" charset="0"/>
              </a:rPr>
              <a:t>audio</a:t>
            </a:r>
            <a:r>
              <a:rPr lang="en-US" b="0" i="0" dirty="0">
                <a:solidFill>
                  <a:srgbClr val="FF0000"/>
                </a:solidFill>
                <a:effectLst/>
                <a:latin typeface="Times New Roman" panose="02020603050405020304" pitchFamily="18" charset="0"/>
                <a:cs typeface="Times New Roman" panose="02020603050405020304" pitchFamily="18" charset="0"/>
              </a:rPr>
              <a:t> </a:t>
            </a:r>
            <a:r>
              <a:rPr lang="en-US" b="0" i="0" dirty="0" err="1">
                <a:solidFill>
                  <a:srgbClr val="FF0000"/>
                </a:solidFill>
                <a:effectLst/>
                <a:latin typeface="Times New Roman" panose="02020603050405020304" pitchFamily="18" charset="0"/>
                <a:cs typeface="Times New Roman" panose="02020603050405020304" pitchFamily="18" charset="0"/>
              </a:rPr>
              <a:t>autoplay</a:t>
            </a:r>
            <a:r>
              <a:rPr lang="en-US" b="0" i="0" dirty="0">
                <a:solidFill>
                  <a:srgbClr val="FF0000"/>
                </a:solidFill>
                <a:effectLst/>
                <a:latin typeface="Times New Roman" panose="02020603050405020304" pitchFamily="18" charset="0"/>
                <a:cs typeface="Times New Roman" panose="02020603050405020304" pitchFamily="18" charset="0"/>
              </a:rPr>
              <a:t> controls loop muted</a:t>
            </a:r>
            <a:r>
              <a:rPr lang="en-US" b="0" i="0" dirty="0">
                <a:solidFill>
                  <a:srgbClr val="0000CD"/>
                </a:solidFill>
                <a:effectLst/>
                <a:latin typeface="Times New Roman" panose="02020603050405020304" pitchFamily="18" charset="0"/>
                <a:cs typeface="Times New Roman" panose="02020603050405020304" pitchFamily="18" charset="0"/>
              </a:rPr>
              <a:t>&gt;</a:t>
            </a:r>
            <a:br>
              <a:rPr lang="en-US" dirty="0">
                <a:latin typeface="Times New Roman" panose="02020603050405020304" pitchFamily="18" charset="0"/>
                <a:cs typeface="Times New Roman" panose="02020603050405020304" pitchFamily="18" charset="0"/>
              </a:rPr>
            </a:b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a:solidFill>
                  <a:srgbClr val="0000CD"/>
                </a:solidFill>
                <a:effectLst/>
                <a:latin typeface="Times New Roman" panose="02020603050405020304" pitchFamily="18" charset="0"/>
                <a:cs typeface="Times New Roman" panose="02020603050405020304" pitchFamily="18" charset="0"/>
              </a:rPr>
              <a:t>&lt;</a:t>
            </a:r>
            <a:r>
              <a:rPr lang="en-US" b="0" i="0" dirty="0">
                <a:solidFill>
                  <a:srgbClr val="A52A2A"/>
                </a:solidFill>
                <a:effectLst/>
                <a:latin typeface="Times New Roman" panose="02020603050405020304" pitchFamily="18" charset="0"/>
                <a:cs typeface="Times New Roman" panose="02020603050405020304" pitchFamily="18" charset="0"/>
              </a:rPr>
              <a:t>source</a:t>
            </a:r>
            <a:r>
              <a:rPr lang="en-US" b="0" i="0" dirty="0">
                <a:solidFill>
                  <a:srgbClr val="FF0000"/>
                </a:solidFill>
                <a:effectLst/>
                <a:latin typeface="Times New Roman" panose="02020603050405020304" pitchFamily="18" charset="0"/>
                <a:cs typeface="Times New Roman" panose="02020603050405020304" pitchFamily="18" charset="0"/>
              </a:rPr>
              <a:t> </a:t>
            </a:r>
            <a:r>
              <a:rPr lang="en-US" b="0" i="0" dirty="0" err="1">
                <a:solidFill>
                  <a:srgbClr val="FF0000"/>
                </a:solidFill>
                <a:effectLst/>
                <a:latin typeface="Times New Roman" panose="02020603050405020304" pitchFamily="18" charset="0"/>
                <a:cs typeface="Times New Roman" panose="02020603050405020304" pitchFamily="18" charset="0"/>
              </a:rPr>
              <a:t>src</a:t>
            </a:r>
            <a:r>
              <a:rPr lang="en-US" b="0" i="0" dirty="0">
                <a:solidFill>
                  <a:srgbClr val="0000CD"/>
                </a:solidFill>
                <a:effectLst/>
                <a:latin typeface="Times New Roman" panose="02020603050405020304" pitchFamily="18" charset="0"/>
                <a:cs typeface="Times New Roman" panose="02020603050405020304" pitchFamily="18" charset="0"/>
              </a:rPr>
              <a:t>="horse.ogg"</a:t>
            </a:r>
            <a:r>
              <a:rPr lang="en-US" b="0" i="0" dirty="0">
                <a:solidFill>
                  <a:srgbClr val="FF0000"/>
                </a:solidFill>
                <a:effectLst/>
                <a:latin typeface="Times New Roman" panose="02020603050405020304" pitchFamily="18" charset="0"/>
                <a:cs typeface="Times New Roman" panose="02020603050405020304" pitchFamily="18" charset="0"/>
              </a:rPr>
              <a:t> type</a:t>
            </a:r>
            <a:r>
              <a:rPr lang="en-US" b="0" i="0" dirty="0">
                <a:solidFill>
                  <a:srgbClr val="0000CD"/>
                </a:solidFill>
                <a:effectLst/>
                <a:latin typeface="Times New Roman" panose="02020603050405020304" pitchFamily="18" charset="0"/>
                <a:cs typeface="Times New Roman" panose="02020603050405020304" pitchFamily="18" charset="0"/>
              </a:rPr>
              <a:t>="audio/</a:t>
            </a:r>
            <a:r>
              <a:rPr lang="en-US" b="0" i="0" dirty="0" err="1">
                <a:solidFill>
                  <a:srgbClr val="0000CD"/>
                </a:solidFill>
                <a:effectLst/>
                <a:latin typeface="Times New Roman" panose="02020603050405020304" pitchFamily="18" charset="0"/>
                <a:cs typeface="Times New Roman" panose="02020603050405020304" pitchFamily="18" charset="0"/>
              </a:rPr>
              <a:t>ogg</a:t>
            </a:r>
            <a:r>
              <a:rPr lang="en-US" b="0" i="0" dirty="0">
                <a:solidFill>
                  <a:srgbClr val="0000CD"/>
                </a:solidFill>
                <a:effectLst/>
                <a:latin typeface="Times New Roman" panose="02020603050405020304" pitchFamily="18" charset="0"/>
                <a:cs typeface="Times New Roman" panose="02020603050405020304" pitchFamily="18" charset="0"/>
              </a:rPr>
              <a:t>"&gt;</a:t>
            </a:r>
            <a:br>
              <a:rPr lang="en-US" dirty="0">
                <a:latin typeface="Times New Roman" panose="02020603050405020304" pitchFamily="18" charset="0"/>
                <a:cs typeface="Times New Roman" panose="02020603050405020304" pitchFamily="18" charset="0"/>
              </a:rPr>
            </a:b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a:solidFill>
                  <a:srgbClr val="0000CD"/>
                </a:solidFill>
                <a:effectLst/>
                <a:latin typeface="Times New Roman" panose="02020603050405020304" pitchFamily="18" charset="0"/>
                <a:cs typeface="Times New Roman" panose="02020603050405020304" pitchFamily="18" charset="0"/>
              </a:rPr>
              <a:t>&lt;</a:t>
            </a:r>
            <a:r>
              <a:rPr lang="en-US" b="0" i="0" dirty="0">
                <a:solidFill>
                  <a:srgbClr val="A52A2A"/>
                </a:solidFill>
                <a:effectLst/>
                <a:latin typeface="Times New Roman" panose="02020603050405020304" pitchFamily="18" charset="0"/>
                <a:cs typeface="Times New Roman" panose="02020603050405020304" pitchFamily="18" charset="0"/>
              </a:rPr>
              <a:t>source</a:t>
            </a:r>
            <a:r>
              <a:rPr lang="en-US" b="0" i="0" dirty="0">
                <a:solidFill>
                  <a:srgbClr val="FF0000"/>
                </a:solidFill>
                <a:effectLst/>
                <a:latin typeface="Times New Roman" panose="02020603050405020304" pitchFamily="18" charset="0"/>
                <a:cs typeface="Times New Roman" panose="02020603050405020304" pitchFamily="18" charset="0"/>
              </a:rPr>
              <a:t> </a:t>
            </a:r>
            <a:r>
              <a:rPr lang="en-US" b="0" i="0" dirty="0" err="1">
                <a:solidFill>
                  <a:srgbClr val="FF0000"/>
                </a:solidFill>
                <a:effectLst/>
                <a:latin typeface="Times New Roman" panose="02020603050405020304" pitchFamily="18" charset="0"/>
                <a:cs typeface="Times New Roman" panose="02020603050405020304" pitchFamily="18" charset="0"/>
              </a:rPr>
              <a:t>src</a:t>
            </a:r>
            <a:r>
              <a:rPr lang="en-US" b="0" i="0" dirty="0">
                <a:solidFill>
                  <a:srgbClr val="0000CD"/>
                </a:solidFill>
                <a:effectLst/>
                <a:latin typeface="Times New Roman" panose="02020603050405020304" pitchFamily="18" charset="0"/>
                <a:cs typeface="Times New Roman" panose="02020603050405020304" pitchFamily="18" charset="0"/>
              </a:rPr>
              <a:t>="horse.mp3"</a:t>
            </a:r>
            <a:r>
              <a:rPr lang="en-US" b="0" i="0" dirty="0">
                <a:solidFill>
                  <a:srgbClr val="FF0000"/>
                </a:solidFill>
                <a:effectLst/>
                <a:latin typeface="Times New Roman" panose="02020603050405020304" pitchFamily="18" charset="0"/>
                <a:cs typeface="Times New Roman" panose="02020603050405020304" pitchFamily="18" charset="0"/>
              </a:rPr>
              <a:t> type</a:t>
            </a:r>
            <a:r>
              <a:rPr lang="en-US" b="0" i="0" dirty="0">
                <a:solidFill>
                  <a:srgbClr val="0000CD"/>
                </a:solidFill>
                <a:effectLst/>
                <a:latin typeface="Times New Roman" panose="02020603050405020304" pitchFamily="18" charset="0"/>
                <a:cs typeface="Times New Roman" panose="02020603050405020304" pitchFamily="18" charset="0"/>
              </a:rPr>
              <a:t>="audio/mpeg"&gt;</a:t>
            </a:r>
          </a:p>
          <a:p>
            <a:r>
              <a:rPr lang="en-US" b="0" i="0" dirty="0">
                <a:solidFill>
                  <a:srgbClr val="0000CD"/>
                </a:solidFill>
                <a:effectLst/>
                <a:latin typeface="Times New Roman" panose="02020603050405020304" pitchFamily="18" charset="0"/>
                <a:cs typeface="Times New Roman" panose="02020603050405020304" pitchFamily="18" charset="0"/>
              </a:rPr>
              <a:t>&lt;</a:t>
            </a:r>
            <a:r>
              <a:rPr lang="en-US" b="0" i="0" dirty="0">
                <a:solidFill>
                  <a:srgbClr val="A52A2A"/>
                </a:solidFill>
                <a:effectLst/>
                <a:latin typeface="Times New Roman" panose="02020603050405020304" pitchFamily="18" charset="0"/>
                <a:cs typeface="Times New Roman" panose="02020603050405020304" pitchFamily="18" charset="0"/>
              </a:rPr>
              <a:t>source</a:t>
            </a:r>
            <a:r>
              <a:rPr lang="en-US" b="0" i="0" dirty="0">
                <a:solidFill>
                  <a:srgbClr val="FF0000"/>
                </a:solidFill>
                <a:effectLst/>
                <a:latin typeface="Times New Roman" panose="02020603050405020304" pitchFamily="18" charset="0"/>
                <a:cs typeface="Times New Roman" panose="02020603050405020304" pitchFamily="18" charset="0"/>
              </a:rPr>
              <a:t> </a:t>
            </a:r>
            <a:r>
              <a:rPr lang="en-US" b="0" i="0" dirty="0" err="1">
                <a:solidFill>
                  <a:srgbClr val="FF0000"/>
                </a:solidFill>
                <a:effectLst/>
                <a:latin typeface="Times New Roman" panose="02020603050405020304" pitchFamily="18" charset="0"/>
                <a:cs typeface="Times New Roman" panose="02020603050405020304" pitchFamily="18" charset="0"/>
              </a:rPr>
              <a:t>src</a:t>
            </a:r>
            <a:r>
              <a:rPr lang="en-US" b="0" i="0" dirty="0">
                <a:solidFill>
                  <a:srgbClr val="0000CD"/>
                </a:solidFill>
                <a:effectLst/>
                <a:latin typeface="Times New Roman" panose="02020603050405020304" pitchFamily="18" charset="0"/>
                <a:cs typeface="Times New Roman" panose="02020603050405020304" pitchFamily="18" charset="0"/>
              </a:rPr>
              <a:t>="horse.wav"</a:t>
            </a:r>
            <a:r>
              <a:rPr lang="en-US" b="0" i="0" dirty="0">
                <a:solidFill>
                  <a:srgbClr val="FF0000"/>
                </a:solidFill>
                <a:effectLst/>
                <a:latin typeface="Times New Roman" panose="02020603050405020304" pitchFamily="18" charset="0"/>
                <a:cs typeface="Times New Roman" panose="02020603050405020304" pitchFamily="18" charset="0"/>
              </a:rPr>
              <a:t> type</a:t>
            </a:r>
            <a:r>
              <a:rPr lang="en-US" b="0" i="0" dirty="0">
                <a:solidFill>
                  <a:srgbClr val="0000CD"/>
                </a:solidFill>
                <a:effectLst/>
                <a:latin typeface="Times New Roman" panose="02020603050405020304" pitchFamily="18" charset="0"/>
                <a:cs typeface="Times New Roman" panose="02020603050405020304" pitchFamily="18" charset="0"/>
              </a:rPr>
              <a:t>="audio/wav"&gt;</a:t>
            </a:r>
            <a:br>
              <a:rPr lang="en-US" dirty="0">
                <a:latin typeface="Times New Roman" panose="02020603050405020304" pitchFamily="18" charset="0"/>
                <a:cs typeface="Times New Roman" panose="02020603050405020304" pitchFamily="18" charset="0"/>
              </a:rPr>
            </a:br>
            <a:r>
              <a:rPr lang="en-US" b="0" i="0" dirty="0">
                <a:solidFill>
                  <a:srgbClr val="000000"/>
                </a:solidFill>
                <a:effectLst/>
                <a:latin typeface="Times New Roman" panose="02020603050405020304" pitchFamily="18" charset="0"/>
                <a:cs typeface="Times New Roman" panose="02020603050405020304" pitchFamily="18" charset="0"/>
              </a:rPr>
              <a:t>Your browser does not support the audio element.</a:t>
            </a:r>
            <a:br>
              <a:rPr lang="en-US" dirty="0">
                <a:latin typeface="Times New Roman" panose="02020603050405020304" pitchFamily="18" charset="0"/>
                <a:cs typeface="Times New Roman" panose="02020603050405020304" pitchFamily="18" charset="0"/>
              </a:rPr>
            </a:br>
            <a:r>
              <a:rPr lang="en-US" b="0" i="0" dirty="0">
                <a:solidFill>
                  <a:srgbClr val="0000CD"/>
                </a:solidFill>
                <a:effectLst/>
                <a:latin typeface="Times New Roman" panose="02020603050405020304" pitchFamily="18" charset="0"/>
                <a:cs typeface="Times New Roman" panose="02020603050405020304" pitchFamily="18" charset="0"/>
              </a:rPr>
              <a:t>&lt;</a:t>
            </a:r>
            <a:r>
              <a:rPr lang="en-US" b="0" i="0" dirty="0">
                <a:solidFill>
                  <a:srgbClr val="A52A2A"/>
                </a:solidFill>
                <a:effectLst/>
                <a:latin typeface="Times New Roman" panose="02020603050405020304" pitchFamily="18" charset="0"/>
                <a:cs typeface="Times New Roman" panose="02020603050405020304" pitchFamily="18" charset="0"/>
              </a:rPr>
              <a:t>/audio</a:t>
            </a:r>
            <a:r>
              <a:rPr lang="en-US" b="0" i="0" dirty="0">
                <a:solidFill>
                  <a:srgbClr val="0000CD"/>
                </a:solidFill>
                <a:effectLst/>
                <a:latin typeface="Times New Roman" panose="02020603050405020304" pitchFamily="18" charset="0"/>
                <a:cs typeface="Times New Roman" panose="02020603050405020304" pitchFamily="18" charset="0"/>
              </a:rPr>
              <a:t>&gt;</a:t>
            </a:r>
            <a:endParaRPr lang="en-US" dirty="0">
              <a:latin typeface="Times New Roman" panose="02020603050405020304" pitchFamily="18" charset="0"/>
              <a:cs typeface="Times New Roman" panose="02020603050405020304" pitchFamily="18" charset="0"/>
            </a:endParaRPr>
          </a:p>
        </p:txBody>
      </p:sp>
      <p:sp>
        <p:nvSpPr>
          <p:cNvPr id="13" name="Title 12">
            <a:extLst>
              <a:ext uri="{FF2B5EF4-FFF2-40B4-BE49-F238E27FC236}">
                <a16:creationId xmlns:a16="http://schemas.microsoft.com/office/drawing/2014/main" id="{FFDF4D89-4438-98E6-8862-453D27541F66}"/>
              </a:ext>
            </a:extLst>
          </p:cNvPr>
          <p:cNvSpPr>
            <a:spLocks noGrp="1"/>
          </p:cNvSpPr>
          <p:nvPr>
            <p:ph type="title"/>
          </p:nvPr>
        </p:nvSpPr>
        <p:spPr>
          <a:xfrm>
            <a:off x="176982" y="2908283"/>
            <a:ext cx="4058265" cy="147023"/>
          </a:xfrm>
        </p:spPr>
        <p:txBody>
          <a:bodyPr>
            <a:noAutofit/>
          </a:bodyPr>
          <a:lstStyle/>
          <a:p>
            <a:r>
              <a:rPr lang="en-GB" sz="3600" b="1" u="sng" dirty="0"/>
              <a:t>Syntax:</a:t>
            </a:r>
            <a:endParaRPr lang="en-US" sz="3600" b="1" u="sng" dirty="0"/>
          </a:p>
        </p:txBody>
      </p:sp>
    </p:spTree>
    <p:extLst>
      <p:ext uri="{BB962C8B-B14F-4D97-AF65-F5344CB8AC3E}">
        <p14:creationId xmlns:p14="http://schemas.microsoft.com/office/powerpoint/2010/main" val="41657104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95829B7-78C7-650E-F07B-E90A2C5DC948}"/>
              </a:ext>
            </a:extLst>
          </p:cNvPr>
          <p:cNvSpPr txBox="1"/>
          <p:nvPr/>
        </p:nvSpPr>
        <p:spPr>
          <a:xfrm>
            <a:off x="2753033" y="41476"/>
            <a:ext cx="6096000" cy="461665"/>
          </a:xfrm>
          <a:prstGeom prst="rect">
            <a:avLst/>
          </a:prstGeom>
          <a:noFill/>
        </p:spPr>
        <p:txBody>
          <a:bodyPr wrap="square">
            <a:spAutoFit/>
          </a:bodyPr>
          <a:lstStyle/>
          <a:p>
            <a:pPr algn="ctr"/>
            <a:r>
              <a:rPr lang="en-US" sz="2400" b="1" i="0" u="sng" dirty="0">
                <a:solidFill>
                  <a:srgbClr val="000000"/>
                </a:solidFill>
                <a:effectLst/>
                <a:latin typeface="Times New Roman" panose="02020603050405020304" pitchFamily="18" charset="0"/>
                <a:cs typeface="Times New Roman" panose="02020603050405020304" pitchFamily="18" charset="0"/>
              </a:rPr>
              <a:t>HTML YouTube Videos</a:t>
            </a:r>
          </a:p>
        </p:txBody>
      </p:sp>
      <p:sp>
        <p:nvSpPr>
          <p:cNvPr id="7" name="TextBox 6">
            <a:extLst>
              <a:ext uri="{FF2B5EF4-FFF2-40B4-BE49-F238E27FC236}">
                <a16:creationId xmlns:a16="http://schemas.microsoft.com/office/drawing/2014/main" id="{D9E3E020-AB22-3D18-B5E3-71AF65B1B205}"/>
              </a:ext>
            </a:extLst>
          </p:cNvPr>
          <p:cNvSpPr txBox="1"/>
          <p:nvPr/>
        </p:nvSpPr>
        <p:spPr>
          <a:xfrm>
            <a:off x="68826" y="552979"/>
            <a:ext cx="11464413" cy="369332"/>
          </a:xfrm>
          <a:prstGeom prst="rect">
            <a:avLst/>
          </a:prstGeom>
          <a:noFill/>
        </p:spPr>
        <p:txBody>
          <a:bodyPr wrap="square">
            <a:spAutoFit/>
          </a:bodyPr>
          <a:lstStyle/>
          <a:p>
            <a:r>
              <a:rPr lang="en-GB" b="0" i="0" dirty="0">
                <a:solidFill>
                  <a:srgbClr val="000000"/>
                </a:solidFill>
                <a:effectLst/>
                <a:latin typeface="Times New Roman" panose="02020603050405020304" pitchFamily="18" charset="0"/>
                <a:cs typeface="Times New Roman" panose="02020603050405020304" pitchFamily="18" charset="0"/>
              </a:rPr>
              <a:t>The easiest way to play videos in HTML, is to use YouTube.</a:t>
            </a:r>
          </a:p>
        </p:txBody>
      </p:sp>
      <p:sp>
        <p:nvSpPr>
          <p:cNvPr id="8" name="Rectangle 1">
            <a:extLst>
              <a:ext uri="{FF2B5EF4-FFF2-40B4-BE49-F238E27FC236}">
                <a16:creationId xmlns:a16="http://schemas.microsoft.com/office/drawing/2014/main" id="{7C20D826-21BA-5B86-6A13-25E18E0BB64D}"/>
              </a:ext>
            </a:extLst>
          </p:cNvPr>
          <p:cNvSpPr>
            <a:spLocks noChangeArrowheads="1"/>
          </p:cNvSpPr>
          <p:nvPr/>
        </p:nvSpPr>
        <p:spPr bwMode="auto">
          <a:xfrm>
            <a:off x="196645" y="1054031"/>
            <a:ext cx="10028903" cy="23749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Playing a YouTube Video in HTML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 play your video on a web page, do the following:</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Upload the video to YouTube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Take a note of the video id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Define an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a:t>
            </a:r>
            <a:r>
              <a:rPr kumimoji="0" lang="en-US" altLang="en-US" b="0" i="0" u="none" strike="noStrike" cap="none" normalizeH="0" baseline="0" dirty="0" err="1">
                <a:ln>
                  <a:noFill/>
                </a:ln>
                <a:solidFill>
                  <a:srgbClr val="DC143C"/>
                </a:solidFill>
                <a:effectLst/>
                <a:latin typeface="Times New Roman" panose="02020603050405020304" pitchFamily="18" charset="0"/>
                <a:cs typeface="Times New Roman" panose="02020603050405020304" pitchFamily="18" charset="0"/>
              </a:rPr>
              <a:t>iframe</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&gt;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element in your web page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Let the </a:t>
            </a:r>
            <a:r>
              <a:rPr kumimoji="0" lang="en-US" altLang="en-US" b="0" i="0" u="none" strike="noStrike" cap="none" normalizeH="0" baseline="0" dirty="0" err="1">
                <a:ln>
                  <a:noFill/>
                </a:ln>
                <a:solidFill>
                  <a:srgbClr val="DC143C"/>
                </a:solidFill>
                <a:effectLst/>
                <a:latin typeface="Times New Roman" panose="02020603050405020304" pitchFamily="18" charset="0"/>
                <a:cs typeface="Times New Roman" panose="02020603050405020304" pitchFamily="18" charset="0"/>
              </a:rPr>
              <a:t>src</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attribute point to the video URL</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width</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and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height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attributes to specify the dimension of the player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Rectangle 2">
            <a:extLst>
              <a:ext uri="{FF2B5EF4-FFF2-40B4-BE49-F238E27FC236}">
                <a16:creationId xmlns:a16="http://schemas.microsoft.com/office/drawing/2014/main" id="{9018FAED-9494-97D8-255C-183627F9BAF2}"/>
              </a:ext>
            </a:extLst>
          </p:cNvPr>
          <p:cNvSpPr>
            <a:spLocks noChangeArrowheads="1"/>
          </p:cNvSpPr>
          <p:nvPr/>
        </p:nvSpPr>
        <p:spPr bwMode="auto">
          <a:xfrm>
            <a:off x="196645" y="3204233"/>
            <a:ext cx="11464413" cy="7129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YouTube Autoplay + Mute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You can let your video start playing automatically when a user visits the page, by adding </a:t>
            </a:r>
            <a:r>
              <a:rPr kumimoji="0" lang="en-US" altLang="en-US" b="0" i="0" u="none" strike="noStrike" cap="none" normalizeH="0" baseline="0" dirty="0" err="1">
                <a:ln>
                  <a:noFill/>
                </a:ln>
                <a:solidFill>
                  <a:srgbClr val="DC143C"/>
                </a:solidFill>
                <a:effectLst/>
                <a:latin typeface="Times New Roman" panose="02020603050405020304" pitchFamily="18" charset="0"/>
                <a:cs typeface="Times New Roman" panose="02020603050405020304" pitchFamily="18" charset="0"/>
              </a:rPr>
              <a:t>autoplay</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=1</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to the YouTube URL.</a:t>
            </a:r>
          </a:p>
        </p:txBody>
      </p:sp>
      <p:sp>
        <p:nvSpPr>
          <p:cNvPr id="10" name="Rectangle 3">
            <a:extLst>
              <a:ext uri="{FF2B5EF4-FFF2-40B4-BE49-F238E27FC236}">
                <a16:creationId xmlns:a16="http://schemas.microsoft.com/office/drawing/2014/main" id="{AE8BBBDE-FDE5-CA6B-DE07-F84FCB4F48C6}"/>
              </a:ext>
            </a:extLst>
          </p:cNvPr>
          <p:cNvSpPr>
            <a:spLocks noChangeArrowheads="1"/>
          </p:cNvSpPr>
          <p:nvPr/>
        </p:nvSpPr>
        <p:spPr bwMode="auto">
          <a:xfrm>
            <a:off x="196645" y="3860903"/>
            <a:ext cx="8222123"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Add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mute=1</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after </a:t>
            </a:r>
            <a:r>
              <a:rPr kumimoji="0" lang="en-US" altLang="en-US" b="0" i="0" u="none" strike="noStrike" cap="none" normalizeH="0" baseline="0" dirty="0" err="1">
                <a:ln>
                  <a:noFill/>
                </a:ln>
                <a:solidFill>
                  <a:srgbClr val="DC143C"/>
                </a:solidFill>
                <a:effectLst/>
                <a:latin typeface="Times New Roman" panose="02020603050405020304" pitchFamily="18" charset="0"/>
                <a:cs typeface="Times New Roman" panose="02020603050405020304" pitchFamily="18" charset="0"/>
              </a:rPr>
              <a:t>autoplay</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=1</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to let your video start playing automatically (but muted).</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21181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984EEF-795B-8CB0-7940-C956465F8940}"/>
              </a:ext>
            </a:extLst>
          </p:cNvPr>
          <p:cNvSpPr txBox="1"/>
          <p:nvPr/>
        </p:nvSpPr>
        <p:spPr>
          <a:xfrm>
            <a:off x="462116" y="3322907"/>
            <a:ext cx="10874478" cy="923330"/>
          </a:xfrm>
          <a:prstGeom prst="rect">
            <a:avLst/>
          </a:prstGeom>
          <a:noFill/>
        </p:spPr>
        <p:txBody>
          <a:bodyPr wrap="square">
            <a:spAutoFit/>
          </a:bodyPr>
          <a:lstStyle/>
          <a:p>
            <a:r>
              <a:rPr lang="en-GB" b="0" dirty="0">
                <a:solidFill>
                  <a:srgbClr val="800000"/>
                </a:solidFill>
                <a:effectLst/>
                <a:latin typeface="Consolas" panose="020B0609020204030204" pitchFamily="49" charset="0"/>
              </a:rPr>
              <a:t>&lt;</a:t>
            </a:r>
            <a:r>
              <a:rPr lang="en-GB" b="0" dirty="0" err="1">
                <a:solidFill>
                  <a:srgbClr val="800000"/>
                </a:solidFill>
                <a:effectLst/>
                <a:latin typeface="Consolas" panose="020B0609020204030204" pitchFamily="49" charset="0"/>
              </a:rPr>
              <a:t>iframe</a:t>
            </a:r>
            <a:r>
              <a:rPr lang="en-GB" b="0" dirty="0">
                <a:solidFill>
                  <a:srgbClr val="000000"/>
                </a:solidFill>
                <a:effectLst/>
                <a:latin typeface="Consolas" panose="020B0609020204030204" pitchFamily="49" charset="0"/>
              </a:rPr>
              <a:t> </a:t>
            </a:r>
            <a:r>
              <a:rPr lang="en-GB" b="0" dirty="0">
                <a:solidFill>
                  <a:srgbClr val="E50000"/>
                </a:solidFill>
                <a:effectLst/>
                <a:latin typeface="Consolas" panose="020B0609020204030204" pitchFamily="49" charset="0"/>
              </a:rPr>
              <a:t>width</a:t>
            </a:r>
            <a:r>
              <a:rPr lang="en-GB" b="0" dirty="0">
                <a:solidFill>
                  <a:srgbClr val="000000"/>
                </a:solidFill>
                <a:effectLst/>
                <a:latin typeface="Consolas" panose="020B0609020204030204" pitchFamily="49" charset="0"/>
              </a:rPr>
              <a:t>=</a:t>
            </a:r>
            <a:r>
              <a:rPr lang="en-GB" b="0" dirty="0">
                <a:solidFill>
                  <a:srgbClr val="0000FF"/>
                </a:solidFill>
                <a:effectLst/>
                <a:latin typeface="Consolas" panose="020B0609020204030204" pitchFamily="49" charset="0"/>
              </a:rPr>
              <a:t>"420"</a:t>
            </a:r>
            <a:r>
              <a:rPr lang="en-GB" b="0" dirty="0">
                <a:solidFill>
                  <a:srgbClr val="000000"/>
                </a:solidFill>
                <a:effectLst/>
                <a:latin typeface="Consolas" panose="020B0609020204030204" pitchFamily="49" charset="0"/>
              </a:rPr>
              <a:t> </a:t>
            </a:r>
            <a:r>
              <a:rPr lang="en-GB" b="0" dirty="0">
                <a:solidFill>
                  <a:srgbClr val="E50000"/>
                </a:solidFill>
                <a:effectLst/>
                <a:latin typeface="Consolas" panose="020B0609020204030204" pitchFamily="49" charset="0"/>
              </a:rPr>
              <a:t>height</a:t>
            </a:r>
            <a:r>
              <a:rPr lang="en-GB" b="0" dirty="0">
                <a:solidFill>
                  <a:srgbClr val="000000"/>
                </a:solidFill>
                <a:effectLst/>
                <a:latin typeface="Consolas" panose="020B0609020204030204" pitchFamily="49" charset="0"/>
              </a:rPr>
              <a:t>=</a:t>
            </a:r>
            <a:r>
              <a:rPr lang="en-GB" b="0" dirty="0">
                <a:solidFill>
                  <a:srgbClr val="0000FF"/>
                </a:solidFill>
                <a:effectLst/>
                <a:latin typeface="Consolas" panose="020B0609020204030204" pitchFamily="49" charset="0"/>
              </a:rPr>
              <a:t>"345"</a:t>
            </a:r>
            <a:r>
              <a:rPr lang="en-GB" b="0" dirty="0">
                <a:solidFill>
                  <a:srgbClr val="000000"/>
                </a:solidFill>
                <a:effectLst/>
                <a:latin typeface="Consolas" panose="020B0609020204030204" pitchFamily="49" charset="0"/>
              </a:rPr>
              <a:t> </a:t>
            </a:r>
            <a:r>
              <a:rPr lang="en-GB" b="0" dirty="0" err="1">
                <a:solidFill>
                  <a:srgbClr val="E50000"/>
                </a:solidFill>
                <a:effectLst/>
                <a:latin typeface="Consolas" panose="020B0609020204030204" pitchFamily="49" charset="0"/>
              </a:rPr>
              <a:t>src</a:t>
            </a:r>
            <a:r>
              <a:rPr lang="en-GB" b="0" dirty="0">
                <a:solidFill>
                  <a:srgbClr val="000000"/>
                </a:solidFill>
                <a:effectLst/>
                <a:latin typeface="Consolas" panose="020B0609020204030204" pitchFamily="49" charset="0"/>
              </a:rPr>
              <a:t>=</a:t>
            </a:r>
            <a:r>
              <a:rPr lang="en-GB" b="0" dirty="0">
                <a:solidFill>
                  <a:srgbClr val="0000FF"/>
                </a:solidFill>
                <a:effectLst/>
                <a:latin typeface="Consolas" panose="020B0609020204030204" pitchFamily="49" charset="0"/>
              </a:rPr>
              <a:t>"https://www.youtube.com/embed/tgbNymZ7vqY?&amp;loop=1&amp;controls=1&amp;autoplay=1&amp;mute=1"</a:t>
            </a:r>
            <a:r>
              <a:rPr lang="en-GB" b="0" dirty="0">
                <a:solidFill>
                  <a:srgbClr val="800000"/>
                </a:solidFill>
                <a:effectLst/>
                <a:latin typeface="Consolas" panose="020B0609020204030204" pitchFamily="49" charset="0"/>
              </a:rPr>
              <a:t>&gt;</a:t>
            </a:r>
            <a:endParaRPr lang="en-GB" b="0" dirty="0">
              <a:solidFill>
                <a:srgbClr val="000000"/>
              </a:solidFill>
              <a:effectLst/>
              <a:latin typeface="Consolas" panose="020B0609020204030204" pitchFamily="49" charset="0"/>
            </a:endParaRPr>
          </a:p>
          <a:p>
            <a:r>
              <a:rPr lang="en-GB" b="0" dirty="0">
                <a:solidFill>
                  <a:srgbClr val="800000"/>
                </a:solidFill>
                <a:effectLst/>
                <a:latin typeface="Consolas" panose="020B0609020204030204" pitchFamily="49" charset="0"/>
              </a:rPr>
              <a:t>&lt;/</a:t>
            </a:r>
            <a:r>
              <a:rPr lang="en-GB" b="0" dirty="0" err="1">
                <a:solidFill>
                  <a:srgbClr val="800000"/>
                </a:solidFill>
                <a:effectLst/>
                <a:latin typeface="Consolas" panose="020B0609020204030204" pitchFamily="49" charset="0"/>
              </a:rPr>
              <a:t>iframe</a:t>
            </a:r>
            <a:r>
              <a:rPr lang="en-GB" b="0" dirty="0">
                <a:solidFill>
                  <a:srgbClr val="800000"/>
                </a:solidFill>
                <a:effectLst/>
                <a:latin typeface="Consolas" panose="020B0609020204030204" pitchFamily="49" charset="0"/>
              </a:rPr>
              <a:t>&gt;</a:t>
            </a:r>
            <a:endParaRPr lang="en-GB" b="0" dirty="0">
              <a:solidFill>
                <a:srgbClr val="000000"/>
              </a:solidFill>
              <a:effectLst/>
              <a:latin typeface="Consolas" panose="020B0609020204030204" pitchFamily="49" charset="0"/>
            </a:endParaRPr>
          </a:p>
        </p:txBody>
      </p:sp>
      <p:sp>
        <p:nvSpPr>
          <p:cNvPr id="4" name="Rectangle 4">
            <a:extLst>
              <a:ext uri="{FF2B5EF4-FFF2-40B4-BE49-F238E27FC236}">
                <a16:creationId xmlns:a16="http://schemas.microsoft.com/office/drawing/2014/main" id="{B10D3FE9-363D-FD2B-7959-05C5849F1AAA}"/>
              </a:ext>
            </a:extLst>
          </p:cNvPr>
          <p:cNvSpPr>
            <a:spLocks noChangeArrowheads="1"/>
          </p:cNvSpPr>
          <p:nvPr/>
        </p:nvSpPr>
        <p:spPr bwMode="auto">
          <a:xfrm>
            <a:off x="708243" y="265101"/>
            <a:ext cx="5387757" cy="12669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YouTube Controls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Add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controls=0</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to not display controls in the video player.</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Value 0: Player controls does not display.</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Value 1 (default): Player controls display.</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5">
            <a:extLst>
              <a:ext uri="{FF2B5EF4-FFF2-40B4-BE49-F238E27FC236}">
                <a16:creationId xmlns:a16="http://schemas.microsoft.com/office/drawing/2014/main" id="{979B9036-3564-01A7-4798-74877F4A9B51}"/>
              </a:ext>
            </a:extLst>
          </p:cNvPr>
          <p:cNvSpPr>
            <a:spLocks noChangeArrowheads="1"/>
          </p:cNvSpPr>
          <p:nvPr/>
        </p:nvSpPr>
        <p:spPr bwMode="auto">
          <a:xfrm>
            <a:off x="708243" y="1794004"/>
            <a:ext cx="4490717" cy="12669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YouTube Loop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Add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loop=1</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to let your video loop forever.</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Value 0 (default): The video will play only once.</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Value 1: The video will loop (forever).</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14392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7ED6CC7-A6E0-FE3A-F70E-D3AA2FF1B910}"/>
              </a:ext>
            </a:extLst>
          </p:cNvPr>
          <p:cNvSpPr txBox="1"/>
          <p:nvPr/>
        </p:nvSpPr>
        <p:spPr>
          <a:xfrm>
            <a:off x="2802193" y="139799"/>
            <a:ext cx="6096000" cy="369332"/>
          </a:xfrm>
          <a:prstGeom prst="rect">
            <a:avLst/>
          </a:prstGeom>
          <a:noFill/>
        </p:spPr>
        <p:txBody>
          <a:bodyPr wrap="square">
            <a:spAutoFit/>
          </a:bodyPr>
          <a:lstStyle/>
          <a:p>
            <a:pPr algn="ctr"/>
            <a:r>
              <a:rPr lang="en-US" b="1" i="0" u="sng" dirty="0">
                <a:solidFill>
                  <a:srgbClr val="000000"/>
                </a:solidFill>
                <a:effectLst/>
                <a:latin typeface="Times New Roman" panose="02020603050405020304" pitchFamily="18" charset="0"/>
                <a:cs typeface="Times New Roman" panose="02020603050405020304" pitchFamily="18" charset="0"/>
              </a:rPr>
              <a:t>HTML SVG Graphics</a:t>
            </a:r>
          </a:p>
        </p:txBody>
      </p:sp>
      <p:sp>
        <p:nvSpPr>
          <p:cNvPr id="6" name="TextBox 5">
            <a:extLst>
              <a:ext uri="{FF2B5EF4-FFF2-40B4-BE49-F238E27FC236}">
                <a16:creationId xmlns:a16="http://schemas.microsoft.com/office/drawing/2014/main" id="{1F541B11-6B33-2F48-B0F8-81E1BE12CC40}"/>
              </a:ext>
            </a:extLst>
          </p:cNvPr>
          <p:cNvSpPr txBox="1"/>
          <p:nvPr/>
        </p:nvSpPr>
        <p:spPr>
          <a:xfrm>
            <a:off x="432620" y="634465"/>
            <a:ext cx="11130116" cy="1754326"/>
          </a:xfrm>
          <a:prstGeom prst="rect">
            <a:avLst/>
          </a:prstGeom>
          <a:noFill/>
        </p:spPr>
        <p:txBody>
          <a:bodyPr wrap="square">
            <a:spAutoFit/>
          </a:bodyPr>
          <a:lstStyle/>
          <a:p>
            <a:pPr marL="285750" indent="-285750" algn="l">
              <a:buFont typeface="Arial" panose="020B0604020202020204" pitchFamily="34" charset="0"/>
              <a:buChar char="•"/>
            </a:pPr>
            <a:r>
              <a:rPr lang="en-GB" b="0" i="0" dirty="0">
                <a:solidFill>
                  <a:srgbClr val="000000"/>
                </a:solidFill>
                <a:effectLst/>
                <a:latin typeface="Times New Roman" panose="02020603050405020304" pitchFamily="18" charset="0"/>
                <a:cs typeface="Times New Roman" panose="02020603050405020304" pitchFamily="18" charset="0"/>
              </a:rPr>
              <a:t>SVG stands for Scalable Vector Graphics</a:t>
            </a:r>
          </a:p>
          <a:p>
            <a:pPr marL="285750" indent="-285750" algn="l">
              <a:buFont typeface="Arial" panose="020B0604020202020204" pitchFamily="34" charset="0"/>
              <a:buChar char="•"/>
            </a:pPr>
            <a:r>
              <a:rPr lang="en-GB" b="0" i="0" dirty="0">
                <a:solidFill>
                  <a:srgbClr val="000000"/>
                </a:solidFill>
                <a:effectLst/>
                <a:latin typeface="Times New Roman" panose="02020603050405020304" pitchFamily="18" charset="0"/>
                <a:cs typeface="Times New Roman" panose="02020603050405020304" pitchFamily="18" charset="0"/>
              </a:rPr>
              <a:t>SVG is used to define vector-based graphics for the Web</a:t>
            </a:r>
          </a:p>
          <a:p>
            <a:pPr marL="285750" indent="-285750" algn="l">
              <a:buFont typeface="Arial" panose="020B0604020202020204" pitchFamily="34" charset="0"/>
              <a:buChar char="•"/>
            </a:pPr>
            <a:r>
              <a:rPr lang="en-GB" b="0" i="0" dirty="0">
                <a:solidFill>
                  <a:srgbClr val="000000"/>
                </a:solidFill>
                <a:effectLst/>
                <a:latin typeface="Times New Roman" panose="02020603050405020304" pitchFamily="18" charset="0"/>
                <a:cs typeface="Times New Roman" panose="02020603050405020304" pitchFamily="18" charset="0"/>
              </a:rPr>
              <a:t>SVG defines the graphics in XML format</a:t>
            </a:r>
          </a:p>
          <a:p>
            <a:pPr marL="285750" indent="-285750" algn="l">
              <a:buFont typeface="Arial" panose="020B0604020202020204" pitchFamily="34" charset="0"/>
              <a:buChar char="•"/>
            </a:pPr>
            <a:r>
              <a:rPr lang="en-GB" b="0" i="0" dirty="0">
                <a:solidFill>
                  <a:srgbClr val="000000"/>
                </a:solidFill>
                <a:effectLst/>
                <a:latin typeface="Times New Roman" panose="02020603050405020304" pitchFamily="18" charset="0"/>
                <a:cs typeface="Times New Roman" panose="02020603050405020304" pitchFamily="18" charset="0"/>
              </a:rPr>
              <a:t>Every element and every attribute in SVG files can be animated</a:t>
            </a:r>
          </a:p>
          <a:p>
            <a:pPr marL="285750" indent="-285750" algn="l">
              <a:buFont typeface="Arial" panose="020B0604020202020204" pitchFamily="34" charset="0"/>
              <a:buChar char="•"/>
            </a:pPr>
            <a:r>
              <a:rPr lang="en-GB" b="0" i="0" dirty="0">
                <a:solidFill>
                  <a:srgbClr val="000000"/>
                </a:solidFill>
                <a:effectLst/>
                <a:latin typeface="Times New Roman" panose="02020603050405020304" pitchFamily="18" charset="0"/>
                <a:cs typeface="Times New Roman" panose="02020603050405020304" pitchFamily="18" charset="0"/>
              </a:rPr>
              <a:t>SVG is a W3C recommendation</a:t>
            </a:r>
          </a:p>
          <a:p>
            <a:pPr marL="285750" indent="-285750" algn="l">
              <a:buFont typeface="Arial" panose="020B0604020202020204" pitchFamily="34" charset="0"/>
              <a:buChar char="•"/>
            </a:pPr>
            <a:r>
              <a:rPr lang="en-GB" b="0" i="0" dirty="0">
                <a:solidFill>
                  <a:srgbClr val="000000"/>
                </a:solidFill>
                <a:effectLst/>
                <a:latin typeface="Times New Roman" panose="02020603050405020304" pitchFamily="18" charset="0"/>
                <a:cs typeface="Times New Roman" panose="02020603050405020304" pitchFamily="18" charset="0"/>
              </a:rPr>
              <a:t>SVG integrates with other W3C standards such as the DOM and XSL</a:t>
            </a:r>
          </a:p>
        </p:txBody>
      </p:sp>
      <p:sp>
        <p:nvSpPr>
          <p:cNvPr id="7" name="Rectangle 1">
            <a:extLst>
              <a:ext uri="{FF2B5EF4-FFF2-40B4-BE49-F238E27FC236}">
                <a16:creationId xmlns:a16="http://schemas.microsoft.com/office/drawing/2014/main" id="{0C9BF7A7-963F-B7F4-5A08-2C5097B3BDEB}"/>
              </a:ext>
            </a:extLst>
          </p:cNvPr>
          <p:cNvSpPr>
            <a:spLocks noChangeArrowheads="1"/>
          </p:cNvSpPr>
          <p:nvPr/>
        </p:nvSpPr>
        <p:spPr bwMode="auto">
          <a:xfrm>
            <a:off x="629264" y="2304776"/>
            <a:ext cx="7239354" cy="13643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1568" tIns="126960" rIns="-101568"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sng"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SVG is a W3C Recommendation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SVG 1.0 became a W3C Recommendation on 4 September 2001.</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SVG 1.1 became a W3C Recommendation on 14 January 2003.</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SVG 1.1 (Second Edition) became a W3C Recommendation on 16 August 2011.</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Rectangle 3">
            <a:extLst>
              <a:ext uri="{FF2B5EF4-FFF2-40B4-BE49-F238E27FC236}">
                <a16:creationId xmlns:a16="http://schemas.microsoft.com/office/drawing/2014/main" id="{B74B7B60-9706-FDC0-6CA3-D0841D70F851}"/>
              </a:ext>
            </a:extLst>
          </p:cNvPr>
          <p:cNvSpPr>
            <a:spLocks noChangeArrowheads="1"/>
          </p:cNvSpPr>
          <p:nvPr/>
        </p:nvSpPr>
        <p:spPr bwMode="auto">
          <a:xfrm>
            <a:off x="481780" y="3576058"/>
            <a:ext cx="10618839" cy="28981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sng"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SVG Advantages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Advantages of using SVG over other image formats (like JPEG and GIF) are:</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SVG images can be created and edited with any text editor</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SVG images can be searched, indexed, scripted, and compressed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SVG images are scalable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SVG images can be printed with high quality at any resolution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SVG images are zoomable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SVG graphics do NOT lose any quality if they are zoomed or resized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SVG is an open standard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SVG files are pure XML</a:t>
            </a:r>
          </a:p>
        </p:txBody>
      </p:sp>
    </p:spTree>
    <p:extLst>
      <p:ext uri="{BB962C8B-B14F-4D97-AF65-F5344CB8AC3E}">
        <p14:creationId xmlns:p14="http://schemas.microsoft.com/office/powerpoint/2010/main" val="10293509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D98ED012-A76D-999B-A60F-70D6C36B77C4}"/>
              </a:ext>
            </a:extLst>
          </p:cNvPr>
          <p:cNvSpPr>
            <a:spLocks noChangeArrowheads="1"/>
          </p:cNvSpPr>
          <p:nvPr/>
        </p:nvSpPr>
        <p:spPr bwMode="auto">
          <a:xfrm>
            <a:off x="344129" y="641279"/>
            <a:ext cx="10795819" cy="9591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sng"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HTML &lt;</a:t>
            </a:r>
            <a:r>
              <a:rPr kumimoji="0" lang="en-US" altLang="en-US" b="1" i="0" u="sng"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svg</a:t>
            </a:r>
            <a:r>
              <a:rPr kumimoji="0" lang="en-US" altLang="en-US" b="1" i="0" u="sng"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&gt; Element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HTML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a:t>
            </a:r>
            <a:r>
              <a:rPr kumimoji="0" lang="en-US" altLang="en-US" b="0" i="0" u="none" strike="noStrike" cap="none" normalizeH="0" baseline="0" dirty="0" err="1">
                <a:ln>
                  <a:noFill/>
                </a:ln>
                <a:solidFill>
                  <a:srgbClr val="DC143C"/>
                </a:solidFill>
                <a:effectLst/>
                <a:latin typeface="Times New Roman" panose="02020603050405020304" pitchFamily="18" charset="0"/>
                <a:cs typeface="Times New Roman" panose="02020603050405020304" pitchFamily="18" charset="0"/>
              </a:rPr>
              <a:t>svg</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&gt;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element is a container for SVG graphics.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SVG has several methods for drawing paths, boxes, circles, text, and graphic images.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2F569FA-5588-6CF8-6338-42BE15413E7B}"/>
              </a:ext>
            </a:extLst>
          </p:cNvPr>
          <p:cNvSpPr txBox="1"/>
          <p:nvPr/>
        </p:nvSpPr>
        <p:spPr>
          <a:xfrm>
            <a:off x="344128" y="1911807"/>
            <a:ext cx="10795819" cy="2585323"/>
          </a:xfrm>
          <a:prstGeom prst="rect">
            <a:avLst/>
          </a:prstGeom>
          <a:noFill/>
        </p:spPr>
        <p:txBody>
          <a:bodyPr wrap="square">
            <a:spAutoFit/>
          </a:bodyPr>
          <a:lstStyle/>
          <a:p>
            <a:pPr algn="l"/>
            <a:r>
              <a:rPr lang="en-GB" b="1" i="0" u="sng" dirty="0">
                <a:solidFill>
                  <a:srgbClr val="000000"/>
                </a:solidFill>
                <a:effectLst/>
                <a:latin typeface="Times New Roman" panose="02020603050405020304" pitchFamily="18" charset="0"/>
                <a:cs typeface="Times New Roman" panose="02020603050405020304" pitchFamily="18" charset="0"/>
              </a:rPr>
              <a:t>SVG Shapes</a:t>
            </a:r>
          </a:p>
          <a:p>
            <a:pPr algn="l"/>
            <a:r>
              <a:rPr lang="en-GB" b="0" i="0" dirty="0">
                <a:solidFill>
                  <a:srgbClr val="000000"/>
                </a:solidFill>
                <a:effectLst/>
                <a:latin typeface="Times New Roman" panose="02020603050405020304" pitchFamily="18" charset="0"/>
                <a:cs typeface="Times New Roman" panose="02020603050405020304" pitchFamily="18" charset="0"/>
              </a:rPr>
              <a:t>SVG has some predefined shape elements that can be used by developers:</a:t>
            </a:r>
          </a:p>
          <a:p>
            <a:pPr marL="285750" indent="-285750" algn="l">
              <a:buFont typeface="Arial" panose="020B0604020202020204" pitchFamily="34" charset="0"/>
              <a:buChar char="•"/>
            </a:pPr>
            <a:r>
              <a:rPr lang="en-GB" b="0" i="0" dirty="0">
                <a:solidFill>
                  <a:srgbClr val="000000"/>
                </a:solidFill>
                <a:effectLst/>
                <a:latin typeface="Times New Roman" panose="02020603050405020304" pitchFamily="18" charset="0"/>
                <a:cs typeface="Times New Roman" panose="02020603050405020304" pitchFamily="18" charset="0"/>
              </a:rPr>
              <a:t>Rectangle &lt;</a:t>
            </a:r>
            <a:r>
              <a:rPr lang="en-GB" b="0" i="0" dirty="0" err="1">
                <a:solidFill>
                  <a:srgbClr val="000000"/>
                </a:solidFill>
                <a:effectLst/>
                <a:latin typeface="Times New Roman" panose="02020603050405020304" pitchFamily="18" charset="0"/>
                <a:cs typeface="Times New Roman" panose="02020603050405020304" pitchFamily="18" charset="0"/>
              </a:rPr>
              <a:t>rect</a:t>
            </a:r>
            <a:r>
              <a:rPr lang="en-GB" b="0" i="0" dirty="0">
                <a:solidFill>
                  <a:srgbClr val="000000"/>
                </a:solidFill>
                <a:effectLst/>
                <a:latin typeface="Times New Roman" panose="02020603050405020304" pitchFamily="18" charset="0"/>
                <a:cs typeface="Times New Roman" panose="02020603050405020304" pitchFamily="18" charset="0"/>
              </a:rPr>
              <a:t>&gt;</a:t>
            </a:r>
          </a:p>
          <a:p>
            <a:pPr marL="285750" indent="-285750" algn="l">
              <a:buFont typeface="Arial" panose="020B0604020202020204" pitchFamily="34" charset="0"/>
              <a:buChar char="•"/>
            </a:pPr>
            <a:r>
              <a:rPr lang="en-GB" b="0" i="0" dirty="0">
                <a:solidFill>
                  <a:srgbClr val="000000"/>
                </a:solidFill>
                <a:effectLst/>
                <a:latin typeface="Times New Roman" panose="02020603050405020304" pitchFamily="18" charset="0"/>
                <a:cs typeface="Times New Roman" panose="02020603050405020304" pitchFamily="18" charset="0"/>
              </a:rPr>
              <a:t>Circle &lt;circle&gt;</a:t>
            </a:r>
          </a:p>
          <a:p>
            <a:pPr marL="285750" indent="-285750" algn="l">
              <a:buFont typeface="Arial" panose="020B0604020202020204" pitchFamily="34" charset="0"/>
              <a:buChar char="•"/>
            </a:pPr>
            <a:r>
              <a:rPr lang="en-GB" b="0" i="0" dirty="0">
                <a:solidFill>
                  <a:srgbClr val="000000"/>
                </a:solidFill>
                <a:effectLst/>
                <a:latin typeface="Times New Roman" panose="02020603050405020304" pitchFamily="18" charset="0"/>
                <a:cs typeface="Times New Roman" panose="02020603050405020304" pitchFamily="18" charset="0"/>
              </a:rPr>
              <a:t>Ellipse &lt;ellipse&gt;</a:t>
            </a:r>
          </a:p>
          <a:p>
            <a:pPr marL="285750" indent="-285750" algn="l">
              <a:buFont typeface="Arial" panose="020B0604020202020204" pitchFamily="34" charset="0"/>
              <a:buChar char="•"/>
            </a:pPr>
            <a:r>
              <a:rPr lang="en-GB" b="0" i="0" dirty="0">
                <a:solidFill>
                  <a:srgbClr val="000000"/>
                </a:solidFill>
                <a:effectLst/>
                <a:latin typeface="Times New Roman" panose="02020603050405020304" pitchFamily="18" charset="0"/>
                <a:cs typeface="Times New Roman" panose="02020603050405020304" pitchFamily="18" charset="0"/>
              </a:rPr>
              <a:t>Line &lt;line&gt;</a:t>
            </a:r>
          </a:p>
          <a:p>
            <a:pPr marL="285750" indent="-285750" algn="l">
              <a:buFont typeface="Arial" panose="020B0604020202020204" pitchFamily="34" charset="0"/>
              <a:buChar char="•"/>
            </a:pPr>
            <a:r>
              <a:rPr lang="en-GB" b="0" i="0" dirty="0">
                <a:solidFill>
                  <a:srgbClr val="000000"/>
                </a:solidFill>
                <a:effectLst/>
                <a:latin typeface="Times New Roman" panose="02020603050405020304" pitchFamily="18" charset="0"/>
                <a:cs typeface="Times New Roman" panose="02020603050405020304" pitchFamily="18" charset="0"/>
              </a:rPr>
              <a:t>Polyline &lt;polyline&gt;</a:t>
            </a:r>
          </a:p>
          <a:p>
            <a:pPr marL="285750" indent="-285750" algn="l">
              <a:buFont typeface="Arial" panose="020B0604020202020204" pitchFamily="34" charset="0"/>
              <a:buChar char="•"/>
            </a:pPr>
            <a:r>
              <a:rPr lang="en-GB" b="0" i="0" dirty="0">
                <a:solidFill>
                  <a:srgbClr val="000000"/>
                </a:solidFill>
                <a:effectLst/>
                <a:latin typeface="Times New Roman" panose="02020603050405020304" pitchFamily="18" charset="0"/>
                <a:cs typeface="Times New Roman" panose="02020603050405020304" pitchFamily="18" charset="0"/>
              </a:rPr>
              <a:t>Polygon &lt;polygon&gt;</a:t>
            </a:r>
          </a:p>
          <a:p>
            <a:pPr marL="285750" indent="-285750" algn="l">
              <a:buFont typeface="Arial" panose="020B0604020202020204" pitchFamily="34" charset="0"/>
              <a:buChar char="•"/>
            </a:pPr>
            <a:r>
              <a:rPr lang="en-GB" b="0" i="0" dirty="0">
                <a:solidFill>
                  <a:srgbClr val="000000"/>
                </a:solidFill>
                <a:effectLst/>
                <a:latin typeface="Times New Roman" panose="02020603050405020304" pitchFamily="18" charset="0"/>
                <a:cs typeface="Times New Roman" panose="02020603050405020304" pitchFamily="18" charset="0"/>
              </a:rPr>
              <a:t>Text&lt;text&gt;</a:t>
            </a:r>
          </a:p>
        </p:txBody>
      </p:sp>
      <p:sp>
        <p:nvSpPr>
          <p:cNvPr id="7" name="TextBox 6">
            <a:extLst>
              <a:ext uri="{FF2B5EF4-FFF2-40B4-BE49-F238E27FC236}">
                <a16:creationId xmlns:a16="http://schemas.microsoft.com/office/drawing/2014/main" id="{CD35CC7E-5139-7780-C560-C8932870BD8A}"/>
              </a:ext>
            </a:extLst>
          </p:cNvPr>
          <p:cNvSpPr txBox="1"/>
          <p:nvPr/>
        </p:nvSpPr>
        <p:spPr>
          <a:xfrm>
            <a:off x="530942" y="4808461"/>
            <a:ext cx="11041626" cy="923330"/>
          </a:xfrm>
          <a:prstGeom prst="rect">
            <a:avLst/>
          </a:prstGeom>
          <a:noFill/>
        </p:spPr>
        <p:txBody>
          <a:bodyPr wrap="square">
            <a:spAutoFit/>
          </a:bodyPr>
          <a:lstStyle/>
          <a:p>
            <a:r>
              <a:rPr lang="en-GB" b="0" i="0" dirty="0">
                <a:solidFill>
                  <a:srgbClr val="0000CD"/>
                </a:solidFill>
                <a:effectLst/>
                <a:latin typeface="Consolas" panose="020B0609020204030204" pitchFamily="49" charset="0"/>
              </a:rPr>
              <a:t>&lt;</a:t>
            </a:r>
            <a:r>
              <a:rPr lang="en-GB" b="0" i="0" dirty="0" err="1">
                <a:solidFill>
                  <a:srgbClr val="A52A2A"/>
                </a:solidFill>
                <a:effectLst/>
                <a:latin typeface="Consolas" panose="020B0609020204030204" pitchFamily="49" charset="0"/>
              </a:rPr>
              <a:t>svg</a:t>
            </a:r>
            <a:r>
              <a:rPr lang="en-GB" b="0" i="0" dirty="0">
                <a:solidFill>
                  <a:srgbClr val="FF0000"/>
                </a:solidFill>
                <a:effectLst/>
                <a:latin typeface="Consolas" panose="020B0609020204030204" pitchFamily="49" charset="0"/>
              </a:rPr>
              <a:t> width</a:t>
            </a:r>
            <a:r>
              <a:rPr lang="en-GB" b="0" i="0" dirty="0">
                <a:solidFill>
                  <a:srgbClr val="0000CD"/>
                </a:solidFill>
                <a:effectLst/>
                <a:latin typeface="Consolas" panose="020B0609020204030204" pitchFamily="49" charset="0"/>
              </a:rPr>
              <a:t>="100"</a:t>
            </a:r>
            <a:r>
              <a:rPr lang="en-GB" b="0" i="0" dirty="0">
                <a:solidFill>
                  <a:srgbClr val="FF0000"/>
                </a:solidFill>
                <a:effectLst/>
                <a:latin typeface="Consolas" panose="020B0609020204030204" pitchFamily="49" charset="0"/>
              </a:rPr>
              <a:t> height</a:t>
            </a:r>
            <a:r>
              <a:rPr lang="en-GB" b="0" i="0" dirty="0">
                <a:solidFill>
                  <a:srgbClr val="0000CD"/>
                </a:solidFill>
                <a:effectLst/>
                <a:latin typeface="Consolas" panose="020B0609020204030204" pitchFamily="49" charset="0"/>
              </a:rPr>
              <a:t>="100"&gt;</a:t>
            </a:r>
            <a:br>
              <a:rPr lang="en-GB" dirty="0"/>
            </a:br>
            <a:r>
              <a:rPr lang="en-GB" b="0" i="0" dirty="0">
                <a:solidFill>
                  <a:srgbClr val="000000"/>
                </a:solidFill>
                <a:effectLst/>
                <a:latin typeface="Consolas" panose="020B0609020204030204" pitchFamily="49" charset="0"/>
              </a:rPr>
              <a:t>  </a:t>
            </a:r>
            <a:r>
              <a:rPr lang="en-GB" b="0" i="0" dirty="0">
                <a:solidFill>
                  <a:srgbClr val="0000CD"/>
                </a:solidFill>
                <a:effectLst/>
                <a:latin typeface="Consolas" panose="020B0609020204030204" pitchFamily="49" charset="0"/>
              </a:rPr>
              <a:t>&lt;</a:t>
            </a:r>
            <a:r>
              <a:rPr lang="en-GB" b="0" i="0" dirty="0">
                <a:solidFill>
                  <a:srgbClr val="A52A2A"/>
                </a:solidFill>
                <a:effectLst/>
                <a:latin typeface="Consolas" panose="020B0609020204030204" pitchFamily="49" charset="0"/>
              </a:rPr>
              <a:t>circle</a:t>
            </a:r>
            <a:r>
              <a:rPr lang="en-GB" b="0" i="0" dirty="0">
                <a:solidFill>
                  <a:srgbClr val="FF0000"/>
                </a:solidFill>
                <a:effectLst/>
                <a:latin typeface="Consolas" panose="020B0609020204030204" pitchFamily="49" charset="0"/>
              </a:rPr>
              <a:t> cx</a:t>
            </a:r>
            <a:r>
              <a:rPr lang="en-GB" b="0" i="0" dirty="0">
                <a:solidFill>
                  <a:srgbClr val="0000CD"/>
                </a:solidFill>
                <a:effectLst/>
                <a:latin typeface="Consolas" panose="020B0609020204030204" pitchFamily="49" charset="0"/>
              </a:rPr>
              <a:t>="50"</a:t>
            </a:r>
            <a:r>
              <a:rPr lang="en-GB" b="0" i="0" dirty="0">
                <a:solidFill>
                  <a:srgbClr val="FF0000"/>
                </a:solidFill>
                <a:effectLst/>
                <a:latin typeface="Consolas" panose="020B0609020204030204" pitchFamily="49" charset="0"/>
              </a:rPr>
              <a:t> cy</a:t>
            </a:r>
            <a:r>
              <a:rPr lang="en-GB" b="0" i="0" dirty="0">
                <a:solidFill>
                  <a:srgbClr val="0000CD"/>
                </a:solidFill>
                <a:effectLst/>
                <a:latin typeface="Consolas" panose="020B0609020204030204" pitchFamily="49" charset="0"/>
              </a:rPr>
              <a:t>="50"</a:t>
            </a:r>
            <a:r>
              <a:rPr lang="en-GB" b="0" i="0" dirty="0">
                <a:solidFill>
                  <a:srgbClr val="FF0000"/>
                </a:solidFill>
                <a:effectLst/>
                <a:latin typeface="Consolas" panose="020B0609020204030204" pitchFamily="49" charset="0"/>
              </a:rPr>
              <a:t> r</a:t>
            </a:r>
            <a:r>
              <a:rPr lang="en-GB" b="0" i="0" dirty="0">
                <a:solidFill>
                  <a:srgbClr val="0000CD"/>
                </a:solidFill>
                <a:effectLst/>
                <a:latin typeface="Consolas" panose="020B0609020204030204" pitchFamily="49" charset="0"/>
              </a:rPr>
              <a:t>="40"</a:t>
            </a:r>
            <a:r>
              <a:rPr lang="en-GB" b="0" i="0" dirty="0">
                <a:solidFill>
                  <a:srgbClr val="FF0000"/>
                </a:solidFill>
                <a:effectLst/>
                <a:latin typeface="Consolas" panose="020B0609020204030204" pitchFamily="49" charset="0"/>
              </a:rPr>
              <a:t> stroke</a:t>
            </a:r>
            <a:r>
              <a:rPr lang="en-GB" b="0" i="0" dirty="0">
                <a:solidFill>
                  <a:srgbClr val="0000CD"/>
                </a:solidFill>
                <a:effectLst/>
                <a:latin typeface="Consolas" panose="020B0609020204030204" pitchFamily="49" charset="0"/>
              </a:rPr>
              <a:t>="green"</a:t>
            </a:r>
            <a:r>
              <a:rPr lang="en-GB" b="0" i="0" dirty="0">
                <a:solidFill>
                  <a:srgbClr val="FF0000"/>
                </a:solidFill>
                <a:effectLst/>
                <a:latin typeface="Consolas" panose="020B0609020204030204" pitchFamily="49" charset="0"/>
              </a:rPr>
              <a:t> stroke-width</a:t>
            </a:r>
            <a:r>
              <a:rPr lang="en-GB" b="0" i="0" dirty="0">
                <a:solidFill>
                  <a:srgbClr val="0000CD"/>
                </a:solidFill>
                <a:effectLst/>
                <a:latin typeface="Consolas" panose="020B0609020204030204" pitchFamily="49" charset="0"/>
              </a:rPr>
              <a:t>="4"</a:t>
            </a:r>
            <a:r>
              <a:rPr lang="en-GB" b="0" i="0" dirty="0">
                <a:solidFill>
                  <a:srgbClr val="FF0000"/>
                </a:solidFill>
                <a:effectLst/>
                <a:latin typeface="Consolas" panose="020B0609020204030204" pitchFamily="49" charset="0"/>
              </a:rPr>
              <a:t> fill</a:t>
            </a:r>
            <a:r>
              <a:rPr lang="en-GB" b="0" i="0" dirty="0">
                <a:solidFill>
                  <a:srgbClr val="0000CD"/>
                </a:solidFill>
                <a:effectLst/>
                <a:latin typeface="Consolas" panose="020B0609020204030204" pitchFamily="49" charset="0"/>
              </a:rPr>
              <a:t>="yellow"</a:t>
            </a:r>
            <a:r>
              <a:rPr lang="en-GB" b="0" i="0" dirty="0">
                <a:solidFill>
                  <a:srgbClr val="FF0000"/>
                </a:solidFill>
                <a:effectLst/>
                <a:latin typeface="Consolas" panose="020B0609020204030204" pitchFamily="49" charset="0"/>
              </a:rPr>
              <a:t> /</a:t>
            </a:r>
            <a:r>
              <a:rPr lang="en-GB" b="0" i="0" dirty="0">
                <a:solidFill>
                  <a:srgbClr val="0000CD"/>
                </a:solidFill>
                <a:effectLst/>
                <a:latin typeface="Consolas" panose="020B0609020204030204" pitchFamily="49" charset="0"/>
              </a:rPr>
              <a:t>&gt;</a:t>
            </a:r>
            <a:br>
              <a:rPr lang="en-GB" dirty="0"/>
            </a:br>
            <a:r>
              <a:rPr lang="en-GB" b="0" i="0" dirty="0">
                <a:solidFill>
                  <a:srgbClr val="0000CD"/>
                </a:solidFill>
                <a:effectLst/>
                <a:latin typeface="Consolas" panose="020B0609020204030204" pitchFamily="49" charset="0"/>
              </a:rPr>
              <a:t>&lt;</a:t>
            </a:r>
            <a:r>
              <a:rPr lang="en-GB" b="0" i="0" dirty="0">
                <a:solidFill>
                  <a:srgbClr val="A52A2A"/>
                </a:solidFill>
                <a:effectLst/>
                <a:latin typeface="Consolas" panose="020B0609020204030204" pitchFamily="49" charset="0"/>
              </a:rPr>
              <a:t>/</a:t>
            </a:r>
            <a:r>
              <a:rPr lang="en-GB" b="0" i="0" dirty="0" err="1">
                <a:solidFill>
                  <a:srgbClr val="A52A2A"/>
                </a:solidFill>
                <a:effectLst/>
                <a:latin typeface="Consolas" panose="020B0609020204030204" pitchFamily="49" charset="0"/>
              </a:rPr>
              <a:t>svg</a:t>
            </a:r>
            <a:r>
              <a:rPr lang="en-GB" b="0" i="0" dirty="0">
                <a:solidFill>
                  <a:srgbClr val="0000CD"/>
                </a:solidFill>
                <a:effectLst/>
                <a:latin typeface="Consolas" panose="020B0609020204030204" pitchFamily="49" charset="0"/>
              </a:rPr>
              <a:t>&gt;</a:t>
            </a:r>
            <a:endParaRPr lang="en-US" dirty="0"/>
          </a:p>
        </p:txBody>
      </p:sp>
    </p:spTree>
    <p:extLst>
      <p:ext uri="{BB962C8B-B14F-4D97-AF65-F5344CB8AC3E}">
        <p14:creationId xmlns:p14="http://schemas.microsoft.com/office/powerpoint/2010/main" val="3431664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2BBEFF-C5D6-0664-4491-AD2EEC558AB7}"/>
              </a:ext>
            </a:extLst>
          </p:cNvPr>
          <p:cNvSpPr txBox="1"/>
          <p:nvPr/>
        </p:nvSpPr>
        <p:spPr>
          <a:xfrm>
            <a:off x="662473" y="2015413"/>
            <a:ext cx="10851504" cy="1754326"/>
          </a:xfrm>
          <a:prstGeom prst="rect">
            <a:avLst/>
          </a:prstGeom>
          <a:noFill/>
        </p:spPr>
        <p:txBody>
          <a:bodyPr wrap="square">
            <a:spAutoFit/>
          </a:bodyPr>
          <a:lstStyle/>
          <a:p>
            <a:pPr algn="l">
              <a:buFont typeface="Arial" panose="020B0604020202020204" pitchFamily="34" charset="0"/>
              <a:buChar char="•"/>
            </a:pPr>
            <a:r>
              <a:rPr lang="en-GB" b="0" i="0" dirty="0">
                <a:solidFill>
                  <a:srgbClr val="444444"/>
                </a:solidFill>
                <a:effectLst/>
                <a:latin typeface="Times New Roman" panose="02020603050405020304" pitchFamily="18" charset="0"/>
                <a:cs typeface="Times New Roman" panose="02020603050405020304" pitchFamily="18" charset="0"/>
              </a:rPr>
              <a:t>HTML stands for Hyper Text Markup Language</a:t>
            </a:r>
          </a:p>
          <a:p>
            <a:pPr algn="l">
              <a:buFont typeface="Arial" panose="020B0604020202020204" pitchFamily="34" charset="0"/>
              <a:buChar char="•"/>
            </a:pPr>
            <a:r>
              <a:rPr lang="en-GB" b="0" i="0" dirty="0">
                <a:solidFill>
                  <a:srgbClr val="444444"/>
                </a:solidFill>
                <a:effectLst/>
                <a:latin typeface="Times New Roman" panose="02020603050405020304" pitchFamily="18" charset="0"/>
                <a:cs typeface="Times New Roman" panose="02020603050405020304" pitchFamily="18" charset="0"/>
              </a:rPr>
              <a:t>HTML is the standard markup language for creating Web pages</a:t>
            </a:r>
          </a:p>
          <a:p>
            <a:pPr algn="l">
              <a:buFont typeface="Arial" panose="020B0604020202020204" pitchFamily="34" charset="0"/>
              <a:buChar char="•"/>
            </a:pPr>
            <a:r>
              <a:rPr lang="en-GB" b="0" i="0" dirty="0">
                <a:solidFill>
                  <a:srgbClr val="444444"/>
                </a:solidFill>
                <a:effectLst/>
                <a:latin typeface="Times New Roman" panose="02020603050405020304" pitchFamily="18" charset="0"/>
                <a:cs typeface="Times New Roman" panose="02020603050405020304" pitchFamily="18" charset="0"/>
              </a:rPr>
              <a:t>HTML describes the structure of a Web page</a:t>
            </a:r>
          </a:p>
          <a:p>
            <a:pPr algn="l">
              <a:buFont typeface="Arial" panose="020B0604020202020204" pitchFamily="34" charset="0"/>
              <a:buChar char="•"/>
            </a:pPr>
            <a:r>
              <a:rPr lang="en-GB" b="0" i="0" dirty="0">
                <a:solidFill>
                  <a:srgbClr val="444444"/>
                </a:solidFill>
                <a:effectLst/>
                <a:latin typeface="Times New Roman" panose="02020603050405020304" pitchFamily="18" charset="0"/>
                <a:cs typeface="Times New Roman" panose="02020603050405020304" pitchFamily="18" charset="0"/>
              </a:rPr>
              <a:t>HTML consists of a series of elements</a:t>
            </a:r>
          </a:p>
          <a:p>
            <a:pPr algn="l">
              <a:buFont typeface="Arial" panose="020B0604020202020204" pitchFamily="34" charset="0"/>
              <a:buChar char="•"/>
            </a:pPr>
            <a:r>
              <a:rPr lang="en-GB" b="0" i="0" dirty="0">
                <a:solidFill>
                  <a:srgbClr val="444444"/>
                </a:solidFill>
                <a:effectLst/>
                <a:latin typeface="Times New Roman" panose="02020603050405020304" pitchFamily="18" charset="0"/>
                <a:cs typeface="Times New Roman" panose="02020603050405020304" pitchFamily="18" charset="0"/>
              </a:rPr>
              <a:t>HTML elements tell the browser how to display the content</a:t>
            </a:r>
          </a:p>
          <a:p>
            <a:pPr algn="l">
              <a:buFont typeface="Arial" panose="020B0604020202020204" pitchFamily="34" charset="0"/>
              <a:buChar char="•"/>
            </a:pPr>
            <a:r>
              <a:rPr lang="en-GB" b="0" i="0" dirty="0">
                <a:solidFill>
                  <a:srgbClr val="444444"/>
                </a:solidFill>
                <a:effectLst/>
                <a:latin typeface="Times New Roman" panose="02020603050405020304" pitchFamily="18" charset="0"/>
                <a:cs typeface="Times New Roman" panose="02020603050405020304" pitchFamily="18" charset="0"/>
              </a:rPr>
              <a:t>HTML elements label pieces of content such as "this is a heading", "this is a paragraph", "this is a link", etc.</a:t>
            </a:r>
          </a:p>
        </p:txBody>
      </p:sp>
      <p:sp>
        <p:nvSpPr>
          <p:cNvPr id="2" name="Date Placeholder 1">
            <a:extLst>
              <a:ext uri="{FF2B5EF4-FFF2-40B4-BE49-F238E27FC236}">
                <a16:creationId xmlns:a16="http://schemas.microsoft.com/office/drawing/2014/main" id="{CDE46972-5BD4-335A-8D4A-0E2B05E6A0E0}"/>
              </a:ext>
            </a:extLst>
          </p:cNvPr>
          <p:cNvSpPr>
            <a:spLocks noGrp="1"/>
          </p:cNvSpPr>
          <p:nvPr>
            <p:ph type="dt" sz="half" idx="10"/>
          </p:nvPr>
        </p:nvSpPr>
        <p:spPr/>
        <p:txBody>
          <a:bodyPr/>
          <a:lstStyle/>
          <a:p>
            <a:fld id="{74CA1C92-359B-4A9A-9D7D-D4F9EDE72710}" type="datetime1">
              <a:rPr lang="en-IN" smtClean="0"/>
              <a:t>03-06-2024</a:t>
            </a:fld>
            <a:endParaRPr lang="en-US"/>
          </a:p>
        </p:txBody>
      </p:sp>
      <p:sp>
        <p:nvSpPr>
          <p:cNvPr id="4" name="Slide Number Placeholder 3">
            <a:extLst>
              <a:ext uri="{FF2B5EF4-FFF2-40B4-BE49-F238E27FC236}">
                <a16:creationId xmlns:a16="http://schemas.microsoft.com/office/drawing/2014/main" id="{CCB79E85-76EB-1771-7AF8-D67225FD5306}"/>
              </a:ext>
            </a:extLst>
          </p:cNvPr>
          <p:cNvSpPr>
            <a:spLocks noGrp="1"/>
          </p:cNvSpPr>
          <p:nvPr>
            <p:ph type="sldNum" sz="quarter" idx="12"/>
          </p:nvPr>
        </p:nvSpPr>
        <p:spPr/>
        <p:txBody>
          <a:bodyPr/>
          <a:lstStyle/>
          <a:p>
            <a:fld id="{4B2FBF1F-16F0-48B6-B7EB-82B078987EFE}" type="slidenum">
              <a:rPr lang="en-US" smtClean="0"/>
              <a:t>6</a:t>
            </a:fld>
            <a:endParaRPr lang="en-US"/>
          </a:p>
        </p:txBody>
      </p:sp>
      <p:sp>
        <p:nvSpPr>
          <p:cNvPr id="5" name="Footer Placeholder 4">
            <a:extLst>
              <a:ext uri="{FF2B5EF4-FFF2-40B4-BE49-F238E27FC236}">
                <a16:creationId xmlns:a16="http://schemas.microsoft.com/office/drawing/2014/main" id="{4490653F-BC0F-903F-2F00-9AA8B44EB92B}"/>
              </a:ext>
            </a:extLst>
          </p:cNvPr>
          <p:cNvSpPr>
            <a:spLocks noGrp="1"/>
          </p:cNvSpPr>
          <p:nvPr>
            <p:ph type="ftr" sz="quarter" idx="11"/>
          </p:nvPr>
        </p:nvSpPr>
        <p:spPr/>
        <p:txBody>
          <a:bodyPr/>
          <a:lstStyle/>
          <a:p>
            <a:r>
              <a:rPr lang="en-US"/>
              <a:t>18AIC302J,CINTEL, SRMIST</a:t>
            </a:r>
          </a:p>
        </p:txBody>
      </p:sp>
    </p:spTree>
    <p:extLst>
      <p:ext uri="{BB962C8B-B14F-4D97-AF65-F5344CB8AC3E}">
        <p14:creationId xmlns:p14="http://schemas.microsoft.com/office/powerpoint/2010/main" val="17030953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2A98A11-C164-1B6F-E03D-A733F5221791}"/>
              </a:ext>
            </a:extLst>
          </p:cNvPr>
          <p:cNvSpPr txBox="1"/>
          <p:nvPr/>
        </p:nvSpPr>
        <p:spPr>
          <a:xfrm>
            <a:off x="127820" y="165057"/>
            <a:ext cx="11464412" cy="923330"/>
          </a:xfrm>
          <a:prstGeom prst="rect">
            <a:avLst/>
          </a:prstGeom>
          <a:noFill/>
        </p:spPr>
        <p:txBody>
          <a:bodyPr wrap="square">
            <a:spAutoFit/>
          </a:bodyPr>
          <a:lstStyle/>
          <a:p>
            <a:pPr algn="l"/>
            <a:r>
              <a:rPr lang="en-GB" b="1" i="0" u="sng" dirty="0">
                <a:solidFill>
                  <a:srgbClr val="000000"/>
                </a:solidFill>
                <a:effectLst/>
                <a:latin typeface="Segoe UI" panose="020B0502040204020203" pitchFamily="34" charset="0"/>
              </a:rPr>
              <a:t>SVG Rectangle - &lt;</a:t>
            </a:r>
            <a:r>
              <a:rPr lang="en-GB" b="1" i="0" u="sng" dirty="0" err="1">
                <a:solidFill>
                  <a:srgbClr val="000000"/>
                </a:solidFill>
                <a:effectLst/>
                <a:latin typeface="Segoe UI" panose="020B0502040204020203" pitchFamily="34" charset="0"/>
              </a:rPr>
              <a:t>rect</a:t>
            </a:r>
            <a:r>
              <a:rPr lang="en-GB" b="1" i="0" u="sng" dirty="0">
                <a:solidFill>
                  <a:srgbClr val="000000"/>
                </a:solidFill>
                <a:effectLst/>
                <a:latin typeface="Segoe UI" panose="020B0502040204020203" pitchFamily="34" charset="0"/>
              </a:rPr>
              <a:t>&gt;</a:t>
            </a:r>
          </a:p>
          <a:p>
            <a:pPr algn="l"/>
            <a:r>
              <a:rPr lang="en-GB" b="1" i="0" u="sng" dirty="0">
                <a:solidFill>
                  <a:srgbClr val="000000"/>
                </a:solidFill>
                <a:effectLst/>
                <a:latin typeface="Segoe UI" panose="020B0502040204020203" pitchFamily="34" charset="0"/>
              </a:rPr>
              <a:t>Example:</a:t>
            </a:r>
          </a:p>
          <a:p>
            <a:pPr algn="l"/>
            <a:r>
              <a:rPr lang="en-GB" b="0" i="0" dirty="0">
                <a:solidFill>
                  <a:srgbClr val="000000"/>
                </a:solidFill>
                <a:effectLst/>
                <a:latin typeface="Verdana" panose="020B0604030504040204" pitchFamily="34" charset="0"/>
              </a:rPr>
              <a:t>The &lt;</a:t>
            </a:r>
            <a:r>
              <a:rPr lang="en-GB" b="0" i="0" dirty="0" err="1">
                <a:solidFill>
                  <a:srgbClr val="000000"/>
                </a:solidFill>
                <a:effectLst/>
                <a:latin typeface="Verdana" panose="020B0604030504040204" pitchFamily="34" charset="0"/>
              </a:rPr>
              <a:t>rect</a:t>
            </a:r>
            <a:r>
              <a:rPr lang="en-GB" b="0" i="0" dirty="0">
                <a:solidFill>
                  <a:srgbClr val="000000"/>
                </a:solidFill>
                <a:effectLst/>
                <a:latin typeface="Verdana" panose="020B0604030504040204" pitchFamily="34" charset="0"/>
              </a:rPr>
              <a:t>&gt; element is used to create a rectangle and variations of a rectangle shape</a:t>
            </a:r>
            <a:r>
              <a:rPr lang="en-GB" dirty="0">
                <a:solidFill>
                  <a:srgbClr val="000000"/>
                </a:solidFill>
                <a:latin typeface="Verdana" panose="020B0604030504040204" pitchFamily="34" charset="0"/>
              </a:rPr>
              <a:t>.</a:t>
            </a:r>
            <a:endParaRPr lang="en-US" dirty="0"/>
          </a:p>
        </p:txBody>
      </p:sp>
      <p:sp>
        <p:nvSpPr>
          <p:cNvPr id="6" name="TextBox 5">
            <a:extLst>
              <a:ext uri="{FF2B5EF4-FFF2-40B4-BE49-F238E27FC236}">
                <a16:creationId xmlns:a16="http://schemas.microsoft.com/office/drawing/2014/main" id="{206AB38F-E278-62C4-15E2-1290AA42330A}"/>
              </a:ext>
            </a:extLst>
          </p:cNvPr>
          <p:cNvSpPr txBox="1"/>
          <p:nvPr/>
        </p:nvSpPr>
        <p:spPr>
          <a:xfrm>
            <a:off x="127820" y="1513771"/>
            <a:ext cx="12192000" cy="1200329"/>
          </a:xfrm>
          <a:prstGeom prst="rect">
            <a:avLst/>
          </a:prstGeom>
          <a:noFill/>
        </p:spPr>
        <p:txBody>
          <a:bodyPr wrap="square">
            <a:spAutoFit/>
          </a:bodyPr>
          <a:lstStyle/>
          <a:p>
            <a:r>
              <a:rPr lang="en-GB" b="0" i="0" dirty="0">
                <a:solidFill>
                  <a:srgbClr val="0000CD"/>
                </a:solidFill>
                <a:effectLst/>
                <a:latin typeface="Consolas" panose="020B0609020204030204" pitchFamily="49" charset="0"/>
              </a:rPr>
              <a:t>&lt;</a:t>
            </a:r>
            <a:r>
              <a:rPr lang="en-GB" b="0" i="0" dirty="0" err="1">
                <a:solidFill>
                  <a:srgbClr val="A52A2A"/>
                </a:solidFill>
                <a:effectLst/>
                <a:latin typeface="Consolas" panose="020B0609020204030204" pitchFamily="49" charset="0"/>
              </a:rPr>
              <a:t>svg</a:t>
            </a:r>
            <a:r>
              <a:rPr lang="en-GB" b="0" i="0" dirty="0">
                <a:solidFill>
                  <a:srgbClr val="FF0000"/>
                </a:solidFill>
                <a:effectLst/>
                <a:latin typeface="Consolas" panose="020B0609020204030204" pitchFamily="49" charset="0"/>
              </a:rPr>
              <a:t> width</a:t>
            </a:r>
            <a:r>
              <a:rPr lang="en-GB" b="0" i="0" dirty="0">
                <a:solidFill>
                  <a:srgbClr val="0000CD"/>
                </a:solidFill>
                <a:effectLst/>
                <a:latin typeface="Consolas" panose="020B0609020204030204" pitchFamily="49" charset="0"/>
              </a:rPr>
              <a:t>="400"</a:t>
            </a:r>
            <a:r>
              <a:rPr lang="en-GB" b="0" i="0" dirty="0">
                <a:solidFill>
                  <a:srgbClr val="FF0000"/>
                </a:solidFill>
                <a:effectLst/>
                <a:latin typeface="Consolas" panose="020B0609020204030204" pitchFamily="49" charset="0"/>
              </a:rPr>
              <a:t> height</a:t>
            </a:r>
            <a:r>
              <a:rPr lang="en-GB" b="0" i="0" dirty="0">
                <a:solidFill>
                  <a:srgbClr val="0000CD"/>
                </a:solidFill>
                <a:effectLst/>
                <a:latin typeface="Consolas" panose="020B0609020204030204" pitchFamily="49" charset="0"/>
              </a:rPr>
              <a:t>="180"&gt;</a:t>
            </a:r>
            <a:br>
              <a:rPr lang="en-GB" dirty="0"/>
            </a:br>
            <a:r>
              <a:rPr lang="en-GB" b="0" i="0" dirty="0">
                <a:solidFill>
                  <a:srgbClr val="000000"/>
                </a:solidFill>
                <a:effectLst/>
                <a:latin typeface="Consolas" panose="020B0609020204030204" pitchFamily="49" charset="0"/>
              </a:rPr>
              <a:t>  </a:t>
            </a:r>
            <a:r>
              <a:rPr lang="en-GB" b="0" i="0" dirty="0">
                <a:solidFill>
                  <a:srgbClr val="0000CD"/>
                </a:solidFill>
                <a:effectLst/>
                <a:latin typeface="Consolas" panose="020B0609020204030204" pitchFamily="49" charset="0"/>
              </a:rPr>
              <a:t>&lt;</a:t>
            </a:r>
            <a:r>
              <a:rPr lang="en-GB" b="0" i="0" dirty="0" err="1">
                <a:solidFill>
                  <a:srgbClr val="A52A2A"/>
                </a:solidFill>
                <a:effectLst/>
                <a:latin typeface="Consolas" panose="020B0609020204030204" pitchFamily="49" charset="0"/>
              </a:rPr>
              <a:t>rect</a:t>
            </a:r>
            <a:r>
              <a:rPr lang="en-GB" b="0" i="0" dirty="0">
                <a:solidFill>
                  <a:srgbClr val="FF0000"/>
                </a:solidFill>
                <a:effectLst/>
                <a:latin typeface="Consolas" panose="020B0609020204030204" pitchFamily="49" charset="0"/>
              </a:rPr>
              <a:t> x</a:t>
            </a:r>
            <a:r>
              <a:rPr lang="en-GB" b="0" i="0" dirty="0">
                <a:solidFill>
                  <a:srgbClr val="0000CD"/>
                </a:solidFill>
                <a:effectLst/>
                <a:latin typeface="Consolas" panose="020B0609020204030204" pitchFamily="49" charset="0"/>
              </a:rPr>
              <a:t>="50"</a:t>
            </a:r>
            <a:r>
              <a:rPr lang="en-GB" b="0" i="0" dirty="0">
                <a:solidFill>
                  <a:srgbClr val="FF0000"/>
                </a:solidFill>
                <a:effectLst/>
                <a:latin typeface="Consolas" panose="020B0609020204030204" pitchFamily="49" charset="0"/>
              </a:rPr>
              <a:t> y</a:t>
            </a:r>
            <a:r>
              <a:rPr lang="en-GB" b="0" i="0" dirty="0">
                <a:solidFill>
                  <a:srgbClr val="0000CD"/>
                </a:solidFill>
                <a:effectLst/>
                <a:latin typeface="Consolas" panose="020B0609020204030204" pitchFamily="49" charset="0"/>
              </a:rPr>
              <a:t>="20"</a:t>
            </a:r>
            <a:r>
              <a:rPr lang="en-GB" b="0" i="0" dirty="0">
                <a:solidFill>
                  <a:srgbClr val="FF0000"/>
                </a:solidFill>
                <a:effectLst/>
                <a:latin typeface="Consolas" panose="020B0609020204030204" pitchFamily="49" charset="0"/>
              </a:rPr>
              <a:t> width</a:t>
            </a:r>
            <a:r>
              <a:rPr lang="en-GB" b="0" i="0" dirty="0">
                <a:solidFill>
                  <a:srgbClr val="0000CD"/>
                </a:solidFill>
                <a:effectLst/>
                <a:latin typeface="Consolas" panose="020B0609020204030204" pitchFamily="49" charset="0"/>
              </a:rPr>
              <a:t>="150"</a:t>
            </a:r>
            <a:r>
              <a:rPr lang="en-GB" b="0" i="0" dirty="0">
                <a:solidFill>
                  <a:srgbClr val="FF0000"/>
                </a:solidFill>
                <a:effectLst/>
                <a:latin typeface="Consolas" panose="020B0609020204030204" pitchFamily="49" charset="0"/>
              </a:rPr>
              <a:t> height</a:t>
            </a:r>
            <a:r>
              <a:rPr lang="en-GB" b="0" i="0" dirty="0">
                <a:solidFill>
                  <a:srgbClr val="0000CD"/>
                </a:solidFill>
                <a:effectLst/>
                <a:latin typeface="Consolas" panose="020B0609020204030204" pitchFamily="49" charset="0"/>
              </a:rPr>
              <a:t>="150"</a:t>
            </a:r>
            <a:br>
              <a:rPr lang="en-GB" b="0" i="0" dirty="0">
                <a:solidFill>
                  <a:srgbClr val="FF0000"/>
                </a:solidFill>
                <a:effectLst/>
                <a:latin typeface="Consolas" panose="020B0609020204030204" pitchFamily="49" charset="0"/>
              </a:rPr>
            </a:br>
            <a:r>
              <a:rPr lang="en-GB" b="0" i="0" dirty="0">
                <a:solidFill>
                  <a:srgbClr val="FF0000"/>
                </a:solidFill>
                <a:effectLst/>
                <a:latin typeface="Consolas" panose="020B0609020204030204" pitchFamily="49" charset="0"/>
              </a:rPr>
              <a:t>  style</a:t>
            </a:r>
            <a:r>
              <a:rPr lang="en-GB" b="0" i="0" dirty="0">
                <a:solidFill>
                  <a:srgbClr val="0000CD"/>
                </a:solidFill>
                <a:effectLst/>
                <a:latin typeface="Consolas" panose="020B0609020204030204" pitchFamily="49" charset="0"/>
              </a:rPr>
              <a:t>="fill:blue;stroke:pink;stroke-width:5;fill-opacity:0.1;stroke-opacity:0.9"</a:t>
            </a:r>
            <a:r>
              <a:rPr lang="en-GB" b="0" i="0" dirty="0">
                <a:solidFill>
                  <a:srgbClr val="FF0000"/>
                </a:solidFill>
                <a:effectLst/>
                <a:latin typeface="Consolas" panose="020B0609020204030204" pitchFamily="49" charset="0"/>
              </a:rPr>
              <a:t> /</a:t>
            </a:r>
            <a:r>
              <a:rPr lang="en-GB" b="0" i="0" dirty="0">
                <a:solidFill>
                  <a:srgbClr val="0000CD"/>
                </a:solidFill>
                <a:effectLst/>
                <a:latin typeface="Consolas" panose="020B0609020204030204" pitchFamily="49" charset="0"/>
              </a:rPr>
              <a:t>&gt;</a:t>
            </a:r>
            <a:br>
              <a:rPr lang="en-GB" dirty="0"/>
            </a:br>
            <a:r>
              <a:rPr lang="en-GB" b="0" i="0" dirty="0">
                <a:solidFill>
                  <a:srgbClr val="0000CD"/>
                </a:solidFill>
                <a:effectLst/>
                <a:latin typeface="Consolas" panose="020B0609020204030204" pitchFamily="49" charset="0"/>
              </a:rPr>
              <a:t>&lt;</a:t>
            </a:r>
            <a:r>
              <a:rPr lang="en-GB" b="0" i="0" dirty="0">
                <a:solidFill>
                  <a:srgbClr val="A52A2A"/>
                </a:solidFill>
                <a:effectLst/>
                <a:latin typeface="Consolas" panose="020B0609020204030204" pitchFamily="49" charset="0"/>
              </a:rPr>
              <a:t>/</a:t>
            </a:r>
            <a:r>
              <a:rPr lang="en-GB" b="0" i="0" dirty="0" err="1">
                <a:solidFill>
                  <a:srgbClr val="A52A2A"/>
                </a:solidFill>
                <a:effectLst/>
                <a:latin typeface="Consolas" panose="020B0609020204030204" pitchFamily="49" charset="0"/>
              </a:rPr>
              <a:t>svg</a:t>
            </a:r>
            <a:r>
              <a:rPr lang="en-GB" b="0" i="0" dirty="0">
                <a:solidFill>
                  <a:srgbClr val="0000CD"/>
                </a:solidFill>
                <a:effectLst/>
                <a:latin typeface="Consolas" panose="020B0609020204030204" pitchFamily="49" charset="0"/>
              </a:rPr>
              <a:t>&gt;</a:t>
            </a:r>
            <a:endParaRPr lang="en-US" dirty="0"/>
          </a:p>
        </p:txBody>
      </p:sp>
      <p:sp>
        <p:nvSpPr>
          <p:cNvPr id="9" name="TextBox 8">
            <a:extLst>
              <a:ext uri="{FF2B5EF4-FFF2-40B4-BE49-F238E27FC236}">
                <a16:creationId xmlns:a16="http://schemas.microsoft.com/office/drawing/2014/main" id="{96D4920D-E053-3658-4C05-9D577DCA62B5}"/>
              </a:ext>
            </a:extLst>
          </p:cNvPr>
          <p:cNvSpPr txBox="1"/>
          <p:nvPr/>
        </p:nvSpPr>
        <p:spPr>
          <a:xfrm>
            <a:off x="344127" y="2618034"/>
            <a:ext cx="10589344" cy="2031325"/>
          </a:xfrm>
          <a:prstGeom prst="rect">
            <a:avLst/>
          </a:prstGeom>
          <a:noFill/>
        </p:spPr>
        <p:txBody>
          <a:bodyPr wrap="square">
            <a:spAutoFit/>
          </a:bodyPr>
          <a:lstStyle/>
          <a:p>
            <a:pPr algn="l"/>
            <a:r>
              <a:rPr lang="en-GB" b="1" i="0" u="sng" dirty="0">
                <a:solidFill>
                  <a:srgbClr val="000000"/>
                </a:solidFill>
                <a:effectLst/>
                <a:latin typeface="Times New Roman" panose="02020603050405020304" pitchFamily="18" charset="0"/>
                <a:cs typeface="Times New Roman" panose="02020603050405020304" pitchFamily="18" charset="0"/>
              </a:rPr>
              <a:t>Code explanation:</a:t>
            </a:r>
          </a:p>
          <a:p>
            <a:pPr marL="285750" indent="-285750" algn="l">
              <a:buFont typeface="Arial" panose="020B0604020202020204" pitchFamily="34" charset="0"/>
              <a:buChar char="•"/>
            </a:pPr>
            <a:r>
              <a:rPr lang="en-GB" b="0" i="0" dirty="0">
                <a:solidFill>
                  <a:srgbClr val="000000"/>
                </a:solidFill>
                <a:effectLst/>
                <a:latin typeface="Times New Roman" panose="02020603050405020304" pitchFamily="18" charset="0"/>
                <a:cs typeface="Times New Roman" panose="02020603050405020304" pitchFamily="18" charset="0"/>
              </a:rPr>
              <a:t>The x attribute defines the left position of the rectangle (e.g. x="50" places the rectangle 50 </a:t>
            </a:r>
            <a:r>
              <a:rPr lang="en-GB" b="0" i="0" dirty="0" err="1">
                <a:solidFill>
                  <a:srgbClr val="000000"/>
                </a:solidFill>
                <a:effectLst/>
                <a:latin typeface="Times New Roman" panose="02020603050405020304" pitchFamily="18" charset="0"/>
                <a:cs typeface="Times New Roman" panose="02020603050405020304" pitchFamily="18" charset="0"/>
              </a:rPr>
              <a:t>px</a:t>
            </a:r>
            <a:r>
              <a:rPr lang="en-GB" b="0" i="0" dirty="0">
                <a:solidFill>
                  <a:srgbClr val="000000"/>
                </a:solidFill>
                <a:effectLst/>
                <a:latin typeface="Times New Roman" panose="02020603050405020304" pitchFamily="18" charset="0"/>
                <a:cs typeface="Times New Roman" panose="02020603050405020304" pitchFamily="18" charset="0"/>
              </a:rPr>
              <a:t> from the left margin)</a:t>
            </a:r>
          </a:p>
          <a:p>
            <a:pPr marL="285750" indent="-285750" algn="l">
              <a:buFont typeface="Arial" panose="020B0604020202020204" pitchFamily="34" charset="0"/>
              <a:buChar char="•"/>
            </a:pPr>
            <a:r>
              <a:rPr lang="en-GB" b="0" i="0" dirty="0">
                <a:solidFill>
                  <a:srgbClr val="000000"/>
                </a:solidFill>
                <a:effectLst/>
                <a:latin typeface="Times New Roman" panose="02020603050405020304" pitchFamily="18" charset="0"/>
                <a:cs typeface="Times New Roman" panose="02020603050405020304" pitchFamily="18" charset="0"/>
              </a:rPr>
              <a:t>The y attribute defines the top position of the rectangle (e.g. y="20" places the rectangle 20 </a:t>
            </a:r>
            <a:r>
              <a:rPr lang="en-GB" b="0" i="0" dirty="0" err="1">
                <a:solidFill>
                  <a:srgbClr val="000000"/>
                </a:solidFill>
                <a:effectLst/>
                <a:latin typeface="Times New Roman" panose="02020603050405020304" pitchFamily="18" charset="0"/>
                <a:cs typeface="Times New Roman" panose="02020603050405020304" pitchFamily="18" charset="0"/>
              </a:rPr>
              <a:t>px</a:t>
            </a:r>
            <a:r>
              <a:rPr lang="en-GB" b="0" i="0" dirty="0">
                <a:solidFill>
                  <a:srgbClr val="000000"/>
                </a:solidFill>
                <a:effectLst/>
                <a:latin typeface="Times New Roman" panose="02020603050405020304" pitchFamily="18" charset="0"/>
                <a:cs typeface="Times New Roman" panose="02020603050405020304" pitchFamily="18" charset="0"/>
              </a:rPr>
              <a:t> from the top margin)</a:t>
            </a:r>
          </a:p>
          <a:p>
            <a:pPr marL="285750" indent="-285750" algn="l">
              <a:buFont typeface="Arial" panose="020B0604020202020204" pitchFamily="34" charset="0"/>
              <a:buChar char="•"/>
            </a:pPr>
            <a:r>
              <a:rPr lang="en-GB" b="0" i="0" dirty="0">
                <a:solidFill>
                  <a:srgbClr val="000000"/>
                </a:solidFill>
                <a:effectLst/>
                <a:latin typeface="Times New Roman" panose="02020603050405020304" pitchFamily="18" charset="0"/>
                <a:cs typeface="Times New Roman" panose="02020603050405020304" pitchFamily="18" charset="0"/>
              </a:rPr>
              <a:t>The CSS fill-opacity property defines the opacity of the fill </a:t>
            </a:r>
            <a:r>
              <a:rPr lang="en-GB" b="0" i="0" dirty="0" err="1">
                <a:solidFill>
                  <a:srgbClr val="000000"/>
                </a:solidFill>
                <a:effectLst/>
                <a:latin typeface="Times New Roman" panose="02020603050405020304" pitchFamily="18" charset="0"/>
                <a:cs typeface="Times New Roman" panose="02020603050405020304" pitchFamily="18" charset="0"/>
              </a:rPr>
              <a:t>color</a:t>
            </a:r>
            <a:r>
              <a:rPr lang="en-GB" b="0" i="0" dirty="0">
                <a:solidFill>
                  <a:srgbClr val="000000"/>
                </a:solidFill>
                <a:effectLst/>
                <a:latin typeface="Times New Roman" panose="02020603050405020304" pitchFamily="18" charset="0"/>
                <a:cs typeface="Times New Roman" panose="02020603050405020304" pitchFamily="18" charset="0"/>
              </a:rPr>
              <a:t> (legal range: 0 to 1)</a:t>
            </a:r>
          </a:p>
          <a:p>
            <a:pPr marL="285750" indent="-285750" algn="l">
              <a:buFont typeface="Arial" panose="020B0604020202020204" pitchFamily="34" charset="0"/>
              <a:buChar char="•"/>
            </a:pPr>
            <a:r>
              <a:rPr lang="en-GB" b="0" i="0" dirty="0">
                <a:solidFill>
                  <a:srgbClr val="000000"/>
                </a:solidFill>
                <a:effectLst/>
                <a:latin typeface="Times New Roman" panose="02020603050405020304" pitchFamily="18" charset="0"/>
                <a:cs typeface="Times New Roman" panose="02020603050405020304" pitchFamily="18" charset="0"/>
              </a:rPr>
              <a:t>The CSS stroke-opacity property defines the opacity of the stroke </a:t>
            </a:r>
            <a:r>
              <a:rPr lang="en-GB" b="0" i="0" dirty="0" err="1">
                <a:solidFill>
                  <a:srgbClr val="000000"/>
                </a:solidFill>
                <a:effectLst/>
                <a:latin typeface="Times New Roman" panose="02020603050405020304" pitchFamily="18" charset="0"/>
                <a:cs typeface="Times New Roman" panose="02020603050405020304" pitchFamily="18" charset="0"/>
              </a:rPr>
              <a:t>color</a:t>
            </a:r>
            <a:r>
              <a:rPr lang="en-GB" b="0" i="0" dirty="0">
                <a:solidFill>
                  <a:srgbClr val="000000"/>
                </a:solidFill>
                <a:effectLst/>
                <a:latin typeface="Times New Roman" panose="02020603050405020304" pitchFamily="18" charset="0"/>
                <a:cs typeface="Times New Roman" panose="02020603050405020304" pitchFamily="18" charset="0"/>
              </a:rPr>
              <a:t> (legal range: 0 to 1)</a:t>
            </a:r>
          </a:p>
        </p:txBody>
      </p:sp>
      <p:pic>
        <p:nvPicPr>
          <p:cNvPr id="11" name="Picture 10">
            <a:extLst>
              <a:ext uri="{FF2B5EF4-FFF2-40B4-BE49-F238E27FC236}">
                <a16:creationId xmlns:a16="http://schemas.microsoft.com/office/drawing/2014/main" id="{0D9578CB-1F46-02B0-FF8E-4D67C5506133}"/>
              </a:ext>
            </a:extLst>
          </p:cNvPr>
          <p:cNvPicPr>
            <a:picLocks noChangeAspect="1"/>
          </p:cNvPicPr>
          <p:nvPr/>
        </p:nvPicPr>
        <p:blipFill>
          <a:blip r:embed="rId2"/>
          <a:stretch>
            <a:fillRect/>
          </a:stretch>
        </p:blipFill>
        <p:spPr>
          <a:xfrm>
            <a:off x="3579102" y="4649359"/>
            <a:ext cx="1966130" cy="1798476"/>
          </a:xfrm>
          <a:prstGeom prst="rect">
            <a:avLst/>
          </a:prstGeom>
        </p:spPr>
      </p:pic>
    </p:spTree>
    <p:extLst>
      <p:ext uri="{BB962C8B-B14F-4D97-AF65-F5344CB8AC3E}">
        <p14:creationId xmlns:p14="http://schemas.microsoft.com/office/powerpoint/2010/main" val="39187823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A4809D-44F3-5107-09F6-370522735534}"/>
              </a:ext>
            </a:extLst>
          </p:cNvPr>
          <p:cNvSpPr txBox="1"/>
          <p:nvPr/>
        </p:nvSpPr>
        <p:spPr>
          <a:xfrm>
            <a:off x="344129" y="149630"/>
            <a:ext cx="6096000" cy="369332"/>
          </a:xfrm>
          <a:prstGeom prst="rect">
            <a:avLst/>
          </a:prstGeom>
          <a:noFill/>
        </p:spPr>
        <p:txBody>
          <a:bodyPr wrap="square">
            <a:spAutoFit/>
          </a:bodyPr>
          <a:lstStyle/>
          <a:p>
            <a:pPr algn="l"/>
            <a:r>
              <a:rPr lang="en-GB" b="1" i="0" u="sng" dirty="0">
                <a:solidFill>
                  <a:srgbClr val="000000"/>
                </a:solidFill>
                <a:effectLst/>
                <a:latin typeface="Times New Roman" panose="02020603050405020304" pitchFamily="18" charset="0"/>
                <a:cs typeface="Times New Roman" panose="02020603050405020304" pitchFamily="18" charset="0"/>
              </a:rPr>
              <a:t>SVG Rounded Rectangle - &lt;</a:t>
            </a:r>
            <a:r>
              <a:rPr lang="en-GB" b="1" i="0" u="sng" dirty="0" err="1">
                <a:solidFill>
                  <a:srgbClr val="000000"/>
                </a:solidFill>
                <a:effectLst/>
                <a:latin typeface="Times New Roman" panose="02020603050405020304" pitchFamily="18" charset="0"/>
                <a:cs typeface="Times New Roman" panose="02020603050405020304" pitchFamily="18" charset="0"/>
              </a:rPr>
              <a:t>rect</a:t>
            </a:r>
            <a:r>
              <a:rPr lang="en-GB" b="1" i="0" u="sng" dirty="0">
                <a:solidFill>
                  <a:srgbClr val="000000"/>
                </a:solidFill>
                <a:effectLst/>
                <a:latin typeface="Times New Roman" panose="02020603050405020304" pitchFamily="18" charset="0"/>
                <a:cs typeface="Times New Roman" panose="02020603050405020304" pitchFamily="18" charset="0"/>
              </a:rPr>
              <a:t>&gt;</a:t>
            </a:r>
          </a:p>
        </p:txBody>
      </p:sp>
      <p:sp>
        <p:nvSpPr>
          <p:cNvPr id="6" name="TextBox 5">
            <a:extLst>
              <a:ext uri="{FF2B5EF4-FFF2-40B4-BE49-F238E27FC236}">
                <a16:creationId xmlns:a16="http://schemas.microsoft.com/office/drawing/2014/main" id="{1ACA14CE-D324-129E-9B02-6E44EE484BE3}"/>
              </a:ext>
            </a:extLst>
          </p:cNvPr>
          <p:cNvSpPr txBox="1"/>
          <p:nvPr/>
        </p:nvSpPr>
        <p:spPr>
          <a:xfrm>
            <a:off x="265470" y="1158114"/>
            <a:ext cx="11090788" cy="1200329"/>
          </a:xfrm>
          <a:prstGeom prst="rect">
            <a:avLst/>
          </a:prstGeom>
          <a:noFill/>
        </p:spPr>
        <p:txBody>
          <a:bodyPr wrap="square">
            <a:spAutoFit/>
          </a:bodyPr>
          <a:lstStyle/>
          <a:p>
            <a:r>
              <a:rPr lang="en-GB" b="0" i="0" dirty="0">
                <a:solidFill>
                  <a:srgbClr val="0000CD"/>
                </a:solidFill>
                <a:effectLst/>
                <a:latin typeface="Times New Roman" panose="02020603050405020304" pitchFamily="18" charset="0"/>
                <a:cs typeface="Times New Roman" panose="02020603050405020304" pitchFamily="18" charset="0"/>
              </a:rPr>
              <a:t>&lt;</a:t>
            </a:r>
            <a:r>
              <a:rPr lang="en-GB" b="0" i="0" dirty="0" err="1">
                <a:solidFill>
                  <a:srgbClr val="A52A2A"/>
                </a:solidFill>
                <a:effectLst/>
                <a:latin typeface="Times New Roman" panose="02020603050405020304" pitchFamily="18" charset="0"/>
                <a:cs typeface="Times New Roman" panose="02020603050405020304" pitchFamily="18" charset="0"/>
              </a:rPr>
              <a:t>svg</a:t>
            </a:r>
            <a:r>
              <a:rPr lang="en-GB" b="0" i="0" dirty="0">
                <a:solidFill>
                  <a:srgbClr val="FF0000"/>
                </a:solidFill>
                <a:effectLst/>
                <a:latin typeface="Times New Roman" panose="02020603050405020304" pitchFamily="18" charset="0"/>
                <a:cs typeface="Times New Roman" panose="02020603050405020304" pitchFamily="18" charset="0"/>
              </a:rPr>
              <a:t> width</a:t>
            </a:r>
            <a:r>
              <a:rPr lang="en-GB" b="0" i="0" dirty="0">
                <a:solidFill>
                  <a:srgbClr val="0000CD"/>
                </a:solidFill>
                <a:effectLst/>
                <a:latin typeface="Times New Roman" panose="02020603050405020304" pitchFamily="18" charset="0"/>
                <a:cs typeface="Times New Roman" panose="02020603050405020304" pitchFamily="18" charset="0"/>
              </a:rPr>
              <a:t>="400"</a:t>
            </a:r>
            <a:r>
              <a:rPr lang="en-GB" b="0" i="0" dirty="0">
                <a:solidFill>
                  <a:srgbClr val="FF0000"/>
                </a:solidFill>
                <a:effectLst/>
                <a:latin typeface="Times New Roman" panose="02020603050405020304" pitchFamily="18" charset="0"/>
                <a:cs typeface="Times New Roman" panose="02020603050405020304" pitchFamily="18" charset="0"/>
              </a:rPr>
              <a:t> height</a:t>
            </a:r>
            <a:r>
              <a:rPr lang="en-GB" b="0" i="0" dirty="0">
                <a:solidFill>
                  <a:srgbClr val="0000CD"/>
                </a:solidFill>
                <a:effectLst/>
                <a:latin typeface="Times New Roman" panose="02020603050405020304" pitchFamily="18" charset="0"/>
                <a:cs typeface="Times New Roman" panose="02020603050405020304" pitchFamily="18" charset="0"/>
              </a:rPr>
              <a:t>="180"&gt;</a:t>
            </a:r>
            <a:br>
              <a:rPr lang="en-GB" dirty="0">
                <a:latin typeface="Times New Roman" panose="02020603050405020304" pitchFamily="18" charset="0"/>
                <a:cs typeface="Times New Roman" panose="02020603050405020304" pitchFamily="18" charset="0"/>
              </a:rPr>
            </a:br>
            <a:r>
              <a:rPr lang="en-GB" b="0" i="0" dirty="0">
                <a:solidFill>
                  <a:srgbClr val="000000"/>
                </a:solidFill>
                <a:effectLst/>
                <a:latin typeface="Times New Roman" panose="02020603050405020304" pitchFamily="18" charset="0"/>
                <a:cs typeface="Times New Roman" panose="02020603050405020304" pitchFamily="18" charset="0"/>
              </a:rPr>
              <a:t>  </a:t>
            </a:r>
            <a:r>
              <a:rPr lang="en-GB" b="0" i="0" dirty="0">
                <a:solidFill>
                  <a:srgbClr val="0000CD"/>
                </a:solidFill>
                <a:effectLst/>
                <a:latin typeface="Times New Roman" panose="02020603050405020304" pitchFamily="18" charset="0"/>
                <a:cs typeface="Times New Roman" panose="02020603050405020304" pitchFamily="18" charset="0"/>
              </a:rPr>
              <a:t>&lt;</a:t>
            </a:r>
            <a:r>
              <a:rPr lang="en-GB" b="0" i="0" dirty="0" err="1">
                <a:solidFill>
                  <a:srgbClr val="A52A2A"/>
                </a:solidFill>
                <a:effectLst/>
                <a:latin typeface="Times New Roman" panose="02020603050405020304" pitchFamily="18" charset="0"/>
                <a:cs typeface="Times New Roman" panose="02020603050405020304" pitchFamily="18" charset="0"/>
              </a:rPr>
              <a:t>rect</a:t>
            </a:r>
            <a:r>
              <a:rPr lang="en-GB" b="0" i="0" dirty="0">
                <a:solidFill>
                  <a:srgbClr val="FF0000"/>
                </a:solidFill>
                <a:effectLst/>
                <a:latin typeface="Times New Roman" panose="02020603050405020304" pitchFamily="18" charset="0"/>
                <a:cs typeface="Times New Roman" panose="02020603050405020304" pitchFamily="18" charset="0"/>
              </a:rPr>
              <a:t> x</a:t>
            </a:r>
            <a:r>
              <a:rPr lang="en-GB" b="0" i="0" dirty="0">
                <a:solidFill>
                  <a:srgbClr val="0000CD"/>
                </a:solidFill>
                <a:effectLst/>
                <a:latin typeface="Times New Roman" panose="02020603050405020304" pitchFamily="18" charset="0"/>
                <a:cs typeface="Times New Roman" panose="02020603050405020304" pitchFamily="18" charset="0"/>
              </a:rPr>
              <a:t>="50"</a:t>
            </a:r>
            <a:r>
              <a:rPr lang="en-GB" b="0" i="0" dirty="0">
                <a:solidFill>
                  <a:srgbClr val="FF0000"/>
                </a:solidFill>
                <a:effectLst/>
                <a:latin typeface="Times New Roman" panose="02020603050405020304" pitchFamily="18" charset="0"/>
                <a:cs typeface="Times New Roman" panose="02020603050405020304" pitchFamily="18" charset="0"/>
              </a:rPr>
              <a:t> y</a:t>
            </a:r>
            <a:r>
              <a:rPr lang="en-GB" b="0" i="0" dirty="0">
                <a:solidFill>
                  <a:srgbClr val="0000CD"/>
                </a:solidFill>
                <a:effectLst/>
                <a:latin typeface="Times New Roman" panose="02020603050405020304" pitchFamily="18" charset="0"/>
                <a:cs typeface="Times New Roman" panose="02020603050405020304" pitchFamily="18" charset="0"/>
              </a:rPr>
              <a:t>="20"</a:t>
            </a:r>
            <a:r>
              <a:rPr lang="en-GB" b="0" i="0" dirty="0">
                <a:solidFill>
                  <a:srgbClr val="FF0000"/>
                </a:solidFill>
                <a:effectLst/>
                <a:latin typeface="Times New Roman" panose="02020603050405020304" pitchFamily="18" charset="0"/>
                <a:cs typeface="Times New Roman" panose="02020603050405020304" pitchFamily="18" charset="0"/>
              </a:rPr>
              <a:t> </a:t>
            </a:r>
            <a:r>
              <a:rPr lang="en-GB" b="0" i="0" dirty="0" err="1">
                <a:solidFill>
                  <a:srgbClr val="FF0000"/>
                </a:solidFill>
                <a:effectLst/>
                <a:latin typeface="Times New Roman" panose="02020603050405020304" pitchFamily="18" charset="0"/>
                <a:cs typeface="Times New Roman" panose="02020603050405020304" pitchFamily="18" charset="0"/>
              </a:rPr>
              <a:t>rx</a:t>
            </a:r>
            <a:r>
              <a:rPr lang="en-GB" b="0" i="0" dirty="0">
                <a:solidFill>
                  <a:srgbClr val="0000CD"/>
                </a:solidFill>
                <a:effectLst/>
                <a:latin typeface="Times New Roman" panose="02020603050405020304" pitchFamily="18" charset="0"/>
                <a:cs typeface="Times New Roman" panose="02020603050405020304" pitchFamily="18" charset="0"/>
              </a:rPr>
              <a:t>="20"</a:t>
            </a:r>
            <a:r>
              <a:rPr lang="en-GB" b="0" i="0" dirty="0">
                <a:solidFill>
                  <a:srgbClr val="FF0000"/>
                </a:solidFill>
                <a:effectLst/>
                <a:latin typeface="Times New Roman" panose="02020603050405020304" pitchFamily="18" charset="0"/>
                <a:cs typeface="Times New Roman" panose="02020603050405020304" pitchFamily="18" charset="0"/>
              </a:rPr>
              <a:t> </a:t>
            </a:r>
            <a:r>
              <a:rPr lang="en-GB" b="0" i="0" dirty="0" err="1">
                <a:solidFill>
                  <a:srgbClr val="FF0000"/>
                </a:solidFill>
                <a:effectLst/>
                <a:latin typeface="Times New Roman" panose="02020603050405020304" pitchFamily="18" charset="0"/>
                <a:cs typeface="Times New Roman" panose="02020603050405020304" pitchFamily="18" charset="0"/>
              </a:rPr>
              <a:t>ry</a:t>
            </a:r>
            <a:r>
              <a:rPr lang="en-GB" b="0" i="0" dirty="0">
                <a:solidFill>
                  <a:srgbClr val="0000CD"/>
                </a:solidFill>
                <a:effectLst/>
                <a:latin typeface="Times New Roman" panose="02020603050405020304" pitchFamily="18" charset="0"/>
                <a:cs typeface="Times New Roman" panose="02020603050405020304" pitchFamily="18" charset="0"/>
              </a:rPr>
              <a:t>="20"</a:t>
            </a:r>
            <a:r>
              <a:rPr lang="en-GB" b="0" i="0" dirty="0">
                <a:solidFill>
                  <a:srgbClr val="FF0000"/>
                </a:solidFill>
                <a:effectLst/>
                <a:latin typeface="Times New Roman" panose="02020603050405020304" pitchFamily="18" charset="0"/>
                <a:cs typeface="Times New Roman" panose="02020603050405020304" pitchFamily="18" charset="0"/>
              </a:rPr>
              <a:t> width</a:t>
            </a:r>
            <a:r>
              <a:rPr lang="en-GB" b="0" i="0" dirty="0">
                <a:solidFill>
                  <a:srgbClr val="0000CD"/>
                </a:solidFill>
                <a:effectLst/>
                <a:latin typeface="Times New Roman" panose="02020603050405020304" pitchFamily="18" charset="0"/>
                <a:cs typeface="Times New Roman" panose="02020603050405020304" pitchFamily="18" charset="0"/>
              </a:rPr>
              <a:t>="150"</a:t>
            </a:r>
            <a:r>
              <a:rPr lang="en-GB" b="0" i="0" dirty="0">
                <a:solidFill>
                  <a:srgbClr val="FF0000"/>
                </a:solidFill>
                <a:effectLst/>
                <a:latin typeface="Times New Roman" panose="02020603050405020304" pitchFamily="18" charset="0"/>
                <a:cs typeface="Times New Roman" panose="02020603050405020304" pitchFamily="18" charset="0"/>
              </a:rPr>
              <a:t> height</a:t>
            </a:r>
            <a:r>
              <a:rPr lang="en-GB" b="0" i="0" dirty="0">
                <a:solidFill>
                  <a:srgbClr val="0000CD"/>
                </a:solidFill>
                <a:effectLst/>
                <a:latin typeface="Times New Roman" panose="02020603050405020304" pitchFamily="18" charset="0"/>
                <a:cs typeface="Times New Roman" panose="02020603050405020304" pitchFamily="18" charset="0"/>
              </a:rPr>
              <a:t>="150"</a:t>
            </a:r>
            <a:br>
              <a:rPr lang="en-GB" b="0" i="0" dirty="0">
                <a:solidFill>
                  <a:srgbClr val="FF0000"/>
                </a:solidFill>
                <a:effectLst/>
                <a:latin typeface="Times New Roman" panose="02020603050405020304" pitchFamily="18" charset="0"/>
                <a:cs typeface="Times New Roman" panose="02020603050405020304" pitchFamily="18" charset="0"/>
              </a:rPr>
            </a:br>
            <a:r>
              <a:rPr lang="en-GB" b="0" i="0" dirty="0">
                <a:solidFill>
                  <a:srgbClr val="FF0000"/>
                </a:solidFill>
                <a:effectLst/>
                <a:latin typeface="Times New Roman" panose="02020603050405020304" pitchFamily="18" charset="0"/>
                <a:cs typeface="Times New Roman" panose="02020603050405020304" pitchFamily="18" charset="0"/>
              </a:rPr>
              <a:t>  style</a:t>
            </a:r>
            <a:r>
              <a:rPr lang="en-GB" b="0" i="0" dirty="0">
                <a:solidFill>
                  <a:srgbClr val="0000CD"/>
                </a:solidFill>
                <a:effectLst/>
                <a:latin typeface="Times New Roman" panose="02020603050405020304" pitchFamily="18" charset="0"/>
                <a:cs typeface="Times New Roman" panose="02020603050405020304" pitchFamily="18" charset="0"/>
              </a:rPr>
              <a:t>="fill:red;stroke:black;stroke-width:5;opacity:0.5"</a:t>
            </a:r>
            <a:r>
              <a:rPr lang="en-GB" b="0" i="0" dirty="0">
                <a:solidFill>
                  <a:srgbClr val="FF0000"/>
                </a:solidFill>
                <a:effectLst/>
                <a:latin typeface="Times New Roman" panose="02020603050405020304" pitchFamily="18" charset="0"/>
                <a:cs typeface="Times New Roman" panose="02020603050405020304" pitchFamily="18" charset="0"/>
              </a:rPr>
              <a:t> /</a:t>
            </a:r>
            <a:r>
              <a:rPr lang="en-GB" b="0" i="0" dirty="0">
                <a:solidFill>
                  <a:srgbClr val="0000CD"/>
                </a:solidFill>
                <a:effectLst/>
                <a:latin typeface="Times New Roman" panose="02020603050405020304" pitchFamily="18" charset="0"/>
                <a:cs typeface="Times New Roman" panose="02020603050405020304" pitchFamily="18" charset="0"/>
              </a:rPr>
              <a:t>&gt;</a:t>
            </a:r>
            <a:br>
              <a:rPr lang="en-GB" dirty="0">
                <a:latin typeface="Times New Roman" panose="02020603050405020304" pitchFamily="18" charset="0"/>
                <a:cs typeface="Times New Roman" panose="02020603050405020304" pitchFamily="18" charset="0"/>
              </a:rPr>
            </a:br>
            <a:r>
              <a:rPr lang="en-GB" b="0" i="0" dirty="0">
                <a:solidFill>
                  <a:srgbClr val="0000CD"/>
                </a:solidFill>
                <a:effectLst/>
                <a:latin typeface="Times New Roman" panose="02020603050405020304" pitchFamily="18" charset="0"/>
                <a:cs typeface="Times New Roman" panose="02020603050405020304" pitchFamily="18" charset="0"/>
              </a:rPr>
              <a:t>&lt;</a:t>
            </a:r>
            <a:r>
              <a:rPr lang="en-GB" b="0" i="0" dirty="0">
                <a:solidFill>
                  <a:srgbClr val="A52A2A"/>
                </a:solidFill>
                <a:effectLst/>
                <a:latin typeface="Times New Roman" panose="02020603050405020304" pitchFamily="18" charset="0"/>
                <a:cs typeface="Times New Roman" panose="02020603050405020304" pitchFamily="18" charset="0"/>
              </a:rPr>
              <a:t>/</a:t>
            </a:r>
            <a:r>
              <a:rPr lang="en-GB" b="0" i="0" dirty="0" err="1">
                <a:solidFill>
                  <a:srgbClr val="A52A2A"/>
                </a:solidFill>
                <a:effectLst/>
                <a:latin typeface="Times New Roman" panose="02020603050405020304" pitchFamily="18" charset="0"/>
                <a:cs typeface="Times New Roman" panose="02020603050405020304" pitchFamily="18" charset="0"/>
              </a:rPr>
              <a:t>svg</a:t>
            </a:r>
            <a:r>
              <a:rPr lang="en-GB" b="0" i="0" dirty="0">
                <a:solidFill>
                  <a:srgbClr val="0000CD"/>
                </a:solidFill>
                <a:effectLst/>
                <a:latin typeface="Times New Roman" panose="02020603050405020304" pitchFamily="18" charset="0"/>
                <a:cs typeface="Times New Roman" panose="02020603050405020304" pitchFamily="18" charset="0"/>
              </a:rPr>
              <a:t>&gt;</a:t>
            </a:r>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6946249-76F9-CA47-2714-8A2714294D15}"/>
              </a:ext>
            </a:extLst>
          </p:cNvPr>
          <p:cNvSpPr txBox="1"/>
          <p:nvPr/>
        </p:nvSpPr>
        <p:spPr>
          <a:xfrm>
            <a:off x="422787" y="2596167"/>
            <a:ext cx="11208774" cy="646331"/>
          </a:xfrm>
          <a:prstGeom prst="rect">
            <a:avLst/>
          </a:prstGeom>
          <a:noFill/>
        </p:spPr>
        <p:txBody>
          <a:bodyPr wrap="square">
            <a:spAutoFit/>
          </a:bodyPr>
          <a:lstStyle/>
          <a:p>
            <a:pPr algn="l"/>
            <a:r>
              <a:rPr lang="en-GB" b="1" i="0" u="sng" dirty="0">
                <a:solidFill>
                  <a:srgbClr val="000000"/>
                </a:solidFill>
                <a:effectLst/>
                <a:latin typeface="Times New Roman" panose="02020603050405020304" pitchFamily="18" charset="0"/>
                <a:cs typeface="Times New Roman" panose="02020603050405020304" pitchFamily="18" charset="0"/>
              </a:rPr>
              <a:t>Code explanation:</a:t>
            </a:r>
          </a:p>
          <a:p>
            <a:pPr algn="l">
              <a:buFont typeface="Arial" panose="020B0604020202020204" pitchFamily="34" charset="0"/>
              <a:buChar char="•"/>
            </a:pPr>
            <a:r>
              <a:rPr lang="en-GB" b="0" i="0" dirty="0">
                <a:solidFill>
                  <a:srgbClr val="000000"/>
                </a:solidFill>
                <a:effectLst/>
                <a:latin typeface="Times New Roman" panose="02020603050405020304" pitchFamily="18" charset="0"/>
                <a:cs typeface="Times New Roman" panose="02020603050405020304" pitchFamily="18" charset="0"/>
              </a:rPr>
              <a:t>The </a:t>
            </a:r>
            <a:r>
              <a:rPr lang="en-GB" b="0" i="0" dirty="0" err="1">
                <a:solidFill>
                  <a:srgbClr val="000000"/>
                </a:solidFill>
                <a:effectLst/>
                <a:latin typeface="Times New Roman" panose="02020603050405020304" pitchFamily="18" charset="0"/>
                <a:cs typeface="Times New Roman" panose="02020603050405020304" pitchFamily="18" charset="0"/>
              </a:rPr>
              <a:t>rx</a:t>
            </a:r>
            <a:r>
              <a:rPr lang="en-GB" b="0" i="0" dirty="0">
                <a:solidFill>
                  <a:srgbClr val="000000"/>
                </a:solidFill>
                <a:effectLst/>
                <a:latin typeface="Times New Roman" panose="02020603050405020304" pitchFamily="18" charset="0"/>
                <a:cs typeface="Times New Roman" panose="02020603050405020304" pitchFamily="18" charset="0"/>
              </a:rPr>
              <a:t> and the </a:t>
            </a:r>
            <a:r>
              <a:rPr lang="en-GB" b="0" i="0" dirty="0" err="1">
                <a:solidFill>
                  <a:srgbClr val="000000"/>
                </a:solidFill>
                <a:effectLst/>
                <a:latin typeface="Times New Roman" panose="02020603050405020304" pitchFamily="18" charset="0"/>
                <a:cs typeface="Times New Roman" panose="02020603050405020304" pitchFamily="18" charset="0"/>
              </a:rPr>
              <a:t>ry</a:t>
            </a:r>
            <a:r>
              <a:rPr lang="en-GB" b="0" i="0" dirty="0">
                <a:solidFill>
                  <a:srgbClr val="000000"/>
                </a:solidFill>
                <a:effectLst/>
                <a:latin typeface="Times New Roman" panose="02020603050405020304" pitchFamily="18" charset="0"/>
                <a:cs typeface="Times New Roman" panose="02020603050405020304" pitchFamily="18" charset="0"/>
              </a:rPr>
              <a:t> attributes rounds the corners of the rectangle</a:t>
            </a:r>
          </a:p>
        </p:txBody>
      </p:sp>
      <p:pic>
        <p:nvPicPr>
          <p:cNvPr id="10" name="Picture 9">
            <a:extLst>
              <a:ext uri="{FF2B5EF4-FFF2-40B4-BE49-F238E27FC236}">
                <a16:creationId xmlns:a16="http://schemas.microsoft.com/office/drawing/2014/main" id="{E3ADA888-6563-574F-B9BC-0920BBDDACE7}"/>
              </a:ext>
            </a:extLst>
          </p:cNvPr>
          <p:cNvPicPr>
            <a:picLocks noChangeAspect="1"/>
          </p:cNvPicPr>
          <p:nvPr/>
        </p:nvPicPr>
        <p:blipFill>
          <a:blip r:embed="rId2"/>
          <a:stretch>
            <a:fillRect/>
          </a:stretch>
        </p:blipFill>
        <p:spPr>
          <a:xfrm>
            <a:off x="2112497" y="3867935"/>
            <a:ext cx="1988992" cy="1737511"/>
          </a:xfrm>
          <a:prstGeom prst="rect">
            <a:avLst/>
          </a:prstGeom>
        </p:spPr>
      </p:pic>
    </p:spTree>
    <p:extLst>
      <p:ext uri="{BB962C8B-B14F-4D97-AF65-F5344CB8AC3E}">
        <p14:creationId xmlns:p14="http://schemas.microsoft.com/office/powerpoint/2010/main" val="40587304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DAA5D2-4973-BA1C-CE2E-3099BEECA699}"/>
              </a:ext>
            </a:extLst>
          </p:cNvPr>
          <p:cNvSpPr txBox="1"/>
          <p:nvPr/>
        </p:nvSpPr>
        <p:spPr>
          <a:xfrm>
            <a:off x="294968" y="424087"/>
            <a:ext cx="8475406" cy="646331"/>
          </a:xfrm>
          <a:prstGeom prst="rect">
            <a:avLst/>
          </a:prstGeom>
          <a:noFill/>
        </p:spPr>
        <p:txBody>
          <a:bodyPr wrap="square">
            <a:spAutoFit/>
          </a:bodyPr>
          <a:lstStyle/>
          <a:p>
            <a:pPr algn="l"/>
            <a:r>
              <a:rPr lang="en-GB" b="1" i="0" u="sng" dirty="0">
                <a:solidFill>
                  <a:srgbClr val="000000"/>
                </a:solidFill>
                <a:effectLst/>
                <a:latin typeface="Times New Roman" panose="02020603050405020304" pitchFamily="18" charset="0"/>
                <a:cs typeface="Times New Roman" panose="02020603050405020304" pitchFamily="18" charset="0"/>
              </a:rPr>
              <a:t>SVG Circle - &lt;circle&gt;</a:t>
            </a:r>
          </a:p>
          <a:p>
            <a:pPr algn="l"/>
            <a:r>
              <a:rPr lang="en-GB" b="0" i="0" dirty="0">
                <a:solidFill>
                  <a:srgbClr val="000000"/>
                </a:solidFill>
                <a:effectLst/>
                <a:latin typeface="Times New Roman" panose="02020603050405020304" pitchFamily="18" charset="0"/>
                <a:cs typeface="Times New Roman" panose="02020603050405020304" pitchFamily="18" charset="0"/>
              </a:rPr>
              <a:t>The &lt;circle&gt; element is used to create a circle:</a:t>
            </a:r>
          </a:p>
        </p:txBody>
      </p:sp>
      <p:sp>
        <p:nvSpPr>
          <p:cNvPr id="6" name="TextBox 5">
            <a:extLst>
              <a:ext uri="{FF2B5EF4-FFF2-40B4-BE49-F238E27FC236}">
                <a16:creationId xmlns:a16="http://schemas.microsoft.com/office/drawing/2014/main" id="{2E69655A-DF59-5495-0578-B1756EC93113}"/>
              </a:ext>
            </a:extLst>
          </p:cNvPr>
          <p:cNvSpPr txBox="1"/>
          <p:nvPr/>
        </p:nvSpPr>
        <p:spPr>
          <a:xfrm>
            <a:off x="294968" y="1336790"/>
            <a:ext cx="11130116" cy="923330"/>
          </a:xfrm>
          <a:prstGeom prst="rect">
            <a:avLst/>
          </a:prstGeom>
          <a:noFill/>
        </p:spPr>
        <p:txBody>
          <a:bodyPr wrap="square">
            <a:spAutoFit/>
          </a:bodyPr>
          <a:lstStyle/>
          <a:p>
            <a:r>
              <a:rPr lang="en-GB" b="0" i="0" dirty="0">
                <a:solidFill>
                  <a:srgbClr val="0000CD"/>
                </a:solidFill>
                <a:effectLst/>
                <a:latin typeface="Times New Roman" panose="02020603050405020304" pitchFamily="18" charset="0"/>
                <a:cs typeface="Times New Roman" panose="02020603050405020304" pitchFamily="18" charset="0"/>
              </a:rPr>
              <a:t>&lt;</a:t>
            </a:r>
            <a:r>
              <a:rPr lang="en-GB" b="0" i="0" dirty="0" err="1">
                <a:solidFill>
                  <a:srgbClr val="A52A2A"/>
                </a:solidFill>
                <a:effectLst/>
                <a:latin typeface="Times New Roman" panose="02020603050405020304" pitchFamily="18" charset="0"/>
                <a:cs typeface="Times New Roman" panose="02020603050405020304" pitchFamily="18" charset="0"/>
              </a:rPr>
              <a:t>svg</a:t>
            </a:r>
            <a:r>
              <a:rPr lang="en-GB" b="0" i="0" dirty="0">
                <a:solidFill>
                  <a:srgbClr val="FF0000"/>
                </a:solidFill>
                <a:effectLst/>
                <a:latin typeface="Times New Roman" panose="02020603050405020304" pitchFamily="18" charset="0"/>
                <a:cs typeface="Times New Roman" panose="02020603050405020304" pitchFamily="18" charset="0"/>
              </a:rPr>
              <a:t> height</a:t>
            </a:r>
            <a:r>
              <a:rPr lang="en-GB" b="0" i="0" dirty="0">
                <a:solidFill>
                  <a:srgbClr val="0000CD"/>
                </a:solidFill>
                <a:effectLst/>
                <a:latin typeface="Times New Roman" panose="02020603050405020304" pitchFamily="18" charset="0"/>
                <a:cs typeface="Times New Roman" panose="02020603050405020304" pitchFamily="18" charset="0"/>
              </a:rPr>
              <a:t>="100"</a:t>
            </a:r>
            <a:r>
              <a:rPr lang="en-GB" b="0" i="0" dirty="0">
                <a:solidFill>
                  <a:srgbClr val="FF0000"/>
                </a:solidFill>
                <a:effectLst/>
                <a:latin typeface="Times New Roman" panose="02020603050405020304" pitchFamily="18" charset="0"/>
                <a:cs typeface="Times New Roman" panose="02020603050405020304" pitchFamily="18" charset="0"/>
              </a:rPr>
              <a:t> width</a:t>
            </a:r>
            <a:r>
              <a:rPr lang="en-GB" b="0" i="0" dirty="0">
                <a:solidFill>
                  <a:srgbClr val="0000CD"/>
                </a:solidFill>
                <a:effectLst/>
                <a:latin typeface="Times New Roman" panose="02020603050405020304" pitchFamily="18" charset="0"/>
                <a:cs typeface="Times New Roman" panose="02020603050405020304" pitchFamily="18" charset="0"/>
              </a:rPr>
              <a:t>="100"&gt;</a:t>
            </a:r>
            <a:br>
              <a:rPr lang="en-GB" dirty="0">
                <a:latin typeface="Times New Roman" panose="02020603050405020304" pitchFamily="18" charset="0"/>
                <a:cs typeface="Times New Roman" panose="02020603050405020304" pitchFamily="18" charset="0"/>
              </a:rPr>
            </a:br>
            <a:r>
              <a:rPr lang="en-GB" b="0" i="0" dirty="0">
                <a:solidFill>
                  <a:srgbClr val="000000"/>
                </a:solidFill>
                <a:effectLst/>
                <a:latin typeface="Times New Roman" panose="02020603050405020304" pitchFamily="18" charset="0"/>
                <a:cs typeface="Times New Roman" panose="02020603050405020304" pitchFamily="18" charset="0"/>
              </a:rPr>
              <a:t>  </a:t>
            </a:r>
            <a:r>
              <a:rPr lang="en-GB" b="0" i="0" dirty="0">
                <a:solidFill>
                  <a:srgbClr val="0000CD"/>
                </a:solidFill>
                <a:effectLst/>
                <a:latin typeface="Times New Roman" panose="02020603050405020304" pitchFamily="18" charset="0"/>
                <a:cs typeface="Times New Roman" panose="02020603050405020304" pitchFamily="18" charset="0"/>
              </a:rPr>
              <a:t>&lt;</a:t>
            </a:r>
            <a:r>
              <a:rPr lang="en-GB" b="0" i="0" dirty="0">
                <a:solidFill>
                  <a:srgbClr val="A52A2A"/>
                </a:solidFill>
                <a:effectLst/>
                <a:latin typeface="Times New Roman" panose="02020603050405020304" pitchFamily="18" charset="0"/>
                <a:cs typeface="Times New Roman" panose="02020603050405020304" pitchFamily="18" charset="0"/>
              </a:rPr>
              <a:t>circle</a:t>
            </a:r>
            <a:r>
              <a:rPr lang="en-GB" b="0" i="0" dirty="0">
                <a:solidFill>
                  <a:srgbClr val="FF0000"/>
                </a:solidFill>
                <a:effectLst/>
                <a:latin typeface="Times New Roman" panose="02020603050405020304" pitchFamily="18" charset="0"/>
                <a:cs typeface="Times New Roman" panose="02020603050405020304" pitchFamily="18" charset="0"/>
              </a:rPr>
              <a:t> cx</a:t>
            </a:r>
            <a:r>
              <a:rPr lang="en-GB" b="0" i="0" dirty="0">
                <a:solidFill>
                  <a:srgbClr val="0000CD"/>
                </a:solidFill>
                <a:effectLst/>
                <a:latin typeface="Times New Roman" panose="02020603050405020304" pitchFamily="18" charset="0"/>
                <a:cs typeface="Times New Roman" panose="02020603050405020304" pitchFamily="18" charset="0"/>
              </a:rPr>
              <a:t>="50"</a:t>
            </a:r>
            <a:r>
              <a:rPr lang="en-GB" b="0" i="0" dirty="0">
                <a:solidFill>
                  <a:srgbClr val="FF0000"/>
                </a:solidFill>
                <a:effectLst/>
                <a:latin typeface="Times New Roman" panose="02020603050405020304" pitchFamily="18" charset="0"/>
                <a:cs typeface="Times New Roman" panose="02020603050405020304" pitchFamily="18" charset="0"/>
              </a:rPr>
              <a:t> cy</a:t>
            </a:r>
            <a:r>
              <a:rPr lang="en-GB" b="0" i="0" dirty="0">
                <a:solidFill>
                  <a:srgbClr val="0000CD"/>
                </a:solidFill>
                <a:effectLst/>
                <a:latin typeface="Times New Roman" panose="02020603050405020304" pitchFamily="18" charset="0"/>
                <a:cs typeface="Times New Roman" panose="02020603050405020304" pitchFamily="18" charset="0"/>
              </a:rPr>
              <a:t>="50"</a:t>
            </a:r>
            <a:r>
              <a:rPr lang="en-GB" b="0" i="0" dirty="0">
                <a:solidFill>
                  <a:srgbClr val="FF0000"/>
                </a:solidFill>
                <a:effectLst/>
                <a:latin typeface="Times New Roman" panose="02020603050405020304" pitchFamily="18" charset="0"/>
                <a:cs typeface="Times New Roman" panose="02020603050405020304" pitchFamily="18" charset="0"/>
              </a:rPr>
              <a:t> r</a:t>
            </a:r>
            <a:r>
              <a:rPr lang="en-GB" b="0" i="0" dirty="0">
                <a:solidFill>
                  <a:srgbClr val="0000CD"/>
                </a:solidFill>
                <a:effectLst/>
                <a:latin typeface="Times New Roman" panose="02020603050405020304" pitchFamily="18" charset="0"/>
                <a:cs typeface="Times New Roman" panose="02020603050405020304" pitchFamily="18" charset="0"/>
              </a:rPr>
              <a:t>="40"</a:t>
            </a:r>
            <a:r>
              <a:rPr lang="en-GB" b="0" i="0" dirty="0">
                <a:solidFill>
                  <a:srgbClr val="FF0000"/>
                </a:solidFill>
                <a:effectLst/>
                <a:latin typeface="Times New Roman" panose="02020603050405020304" pitchFamily="18" charset="0"/>
                <a:cs typeface="Times New Roman" panose="02020603050405020304" pitchFamily="18" charset="0"/>
              </a:rPr>
              <a:t> stroke</a:t>
            </a:r>
            <a:r>
              <a:rPr lang="en-GB" b="0" i="0" dirty="0">
                <a:solidFill>
                  <a:srgbClr val="0000CD"/>
                </a:solidFill>
                <a:effectLst/>
                <a:latin typeface="Times New Roman" panose="02020603050405020304" pitchFamily="18" charset="0"/>
                <a:cs typeface="Times New Roman" panose="02020603050405020304" pitchFamily="18" charset="0"/>
              </a:rPr>
              <a:t>="black"</a:t>
            </a:r>
            <a:r>
              <a:rPr lang="en-GB" b="0" i="0" dirty="0">
                <a:solidFill>
                  <a:srgbClr val="FF0000"/>
                </a:solidFill>
                <a:effectLst/>
                <a:latin typeface="Times New Roman" panose="02020603050405020304" pitchFamily="18" charset="0"/>
                <a:cs typeface="Times New Roman" panose="02020603050405020304" pitchFamily="18" charset="0"/>
              </a:rPr>
              <a:t> stroke-width</a:t>
            </a:r>
            <a:r>
              <a:rPr lang="en-GB" b="0" i="0" dirty="0">
                <a:solidFill>
                  <a:srgbClr val="0000CD"/>
                </a:solidFill>
                <a:effectLst/>
                <a:latin typeface="Times New Roman" panose="02020603050405020304" pitchFamily="18" charset="0"/>
                <a:cs typeface="Times New Roman" panose="02020603050405020304" pitchFamily="18" charset="0"/>
              </a:rPr>
              <a:t>="3"</a:t>
            </a:r>
            <a:r>
              <a:rPr lang="en-GB" b="0" i="0" dirty="0">
                <a:solidFill>
                  <a:srgbClr val="FF0000"/>
                </a:solidFill>
                <a:effectLst/>
                <a:latin typeface="Times New Roman" panose="02020603050405020304" pitchFamily="18" charset="0"/>
                <a:cs typeface="Times New Roman" panose="02020603050405020304" pitchFamily="18" charset="0"/>
              </a:rPr>
              <a:t> fill</a:t>
            </a:r>
            <a:r>
              <a:rPr lang="en-GB" b="0" i="0" dirty="0">
                <a:solidFill>
                  <a:srgbClr val="0000CD"/>
                </a:solidFill>
                <a:effectLst/>
                <a:latin typeface="Times New Roman" panose="02020603050405020304" pitchFamily="18" charset="0"/>
                <a:cs typeface="Times New Roman" panose="02020603050405020304" pitchFamily="18" charset="0"/>
              </a:rPr>
              <a:t>="red"</a:t>
            </a:r>
            <a:r>
              <a:rPr lang="en-GB" b="0" i="0" dirty="0">
                <a:solidFill>
                  <a:srgbClr val="FF0000"/>
                </a:solidFill>
                <a:effectLst/>
                <a:latin typeface="Times New Roman" panose="02020603050405020304" pitchFamily="18" charset="0"/>
                <a:cs typeface="Times New Roman" panose="02020603050405020304" pitchFamily="18" charset="0"/>
              </a:rPr>
              <a:t> /</a:t>
            </a:r>
            <a:r>
              <a:rPr lang="en-GB" b="0" i="0" dirty="0">
                <a:solidFill>
                  <a:srgbClr val="0000CD"/>
                </a:solidFill>
                <a:effectLst/>
                <a:latin typeface="Times New Roman" panose="02020603050405020304" pitchFamily="18" charset="0"/>
                <a:cs typeface="Times New Roman" panose="02020603050405020304" pitchFamily="18" charset="0"/>
              </a:rPr>
              <a:t>&gt;</a:t>
            </a:r>
            <a:br>
              <a:rPr lang="en-GB" dirty="0">
                <a:latin typeface="Times New Roman" panose="02020603050405020304" pitchFamily="18" charset="0"/>
                <a:cs typeface="Times New Roman" panose="02020603050405020304" pitchFamily="18" charset="0"/>
              </a:rPr>
            </a:br>
            <a:r>
              <a:rPr lang="en-GB" b="0" i="0" dirty="0">
                <a:solidFill>
                  <a:srgbClr val="0000CD"/>
                </a:solidFill>
                <a:effectLst/>
                <a:latin typeface="Times New Roman" panose="02020603050405020304" pitchFamily="18" charset="0"/>
                <a:cs typeface="Times New Roman" panose="02020603050405020304" pitchFamily="18" charset="0"/>
              </a:rPr>
              <a:t>&lt;</a:t>
            </a:r>
            <a:r>
              <a:rPr lang="en-GB" b="0" i="0" dirty="0">
                <a:solidFill>
                  <a:srgbClr val="A52A2A"/>
                </a:solidFill>
                <a:effectLst/>
                <a:latin typeface="Times New Roman" panose="02020603050405020304" pitchFamily="18" charset="0"/>
                <a:cs typeface="Times New Roman" panose="02020603050405020304" pitchFamily="18" charset="0"/>
              </a:rPr>
              <a:t>/</a:t>
            </a:r>
            <a:r>
              <a:rPr lang="en-GB" b="0" i="0" dirty="0" err="1">
                <a:solidFill>
                  <a:srgbClr val="A52A2A"/>
                </a:solidFill>
                <a:effectLst/>
                <a:latin typeface="Times New Roman" panose="02020603050405020304" pitchFamily="18" charset="0"/>
                <a:cs typeface="Times New Roman" panose="02020603050405020304" pitchFamily="18" charset="0"/>
              </a:rPr>
              <a:t>svg</a:t>
            </a:r>
            <a:r>
              <a:rPr lang="en-GB" b="0" i="0" dirty="0">
                <a:solidFill>
                  <a:srgbClr val="0000CD"/>
                </a:solidFill>
                <a:effectLst/>
                <a:latin typeface="Times New Roman" panose="02020603050405020304" pitchFamily="18" charset="0"/>
                <a:cs typeface="Times New Roman" panose="02020603050405020304" pitchFamily="18" charset="0"/>
              </a:rPr>
              <a:t>&gt;</a:t>
            </a:r>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C0D9604-273E-047F-90E3-17EEBE1E3121}"/>
              </a:ext>
            </a:extLst>
          </p:cNvPr>
          <p:cNvSpPr txBox="1"/>
          <p:nvPr/>
        </p:nvSpPr>
        <p:spPr>
          <a:xfrm>
            <a:off x="294968" y="2692794"/>
            <a:ext cx="11602064" cy="1200329"/>
          </a:xfrm>
          <a:prstGeom prst="rect">
            <a:avLst/>
          </a:prstGeom>
          <a:noFill/>
        </p:spPr>
        <p:txBody>
          <a:bodyPr wrap="square">
            <a:spAutoFit/>
          </a:bodyPr>
          <a:lstStyle/>
          <a:p>
            <a:pPr algn="l"/>
            <a:r>
              <a:rPr lang="en-GB" b="1" i="0" dirty="0">
                <a:solidFill>
                  <a:srgbClr val="000000"/>
                </a:solidFill>
                <a:effectLst/>
                <a:latin typeface="Times New Roman" panose="02020603050405020304" pitchFamily="18" charset="0"/>
                <a:cs typeface="Times New Roman" panose="02020603050405020304" pitchFamily="18" charset="0"/>
              </a:rPr>
              <a:t>Code explanation:</a:t>
            </a:r>
            <a:endParaRPr lang="en-GB" b="0" i="0" dirty="0">
              <a:solidFill>
                <a:srgbClr val="000000"/>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GB" b="0" i="0" dirty="0">
                <a:solidFill>
                  <a:srgbClr val="000000"/>
                </a:solidFill>
                <a:effectLst/>
                <a:latin typeface="Times New Roman" panose="02020603050405020304" pitchFamily="18" charset="0"/>
                <a:cs typeface="Times New Roman" panose="02020603050405020304" pitchFamily="18" charset="0"/>
              </a:rPr>
              <a:t>The cx and cy attributes define the x and y coordinates of the </a:t>
            </a:r>
            <a:r>
              <a:rPr lang="en-GB" b="0" i="0" dirty="0" err="1">
                <a:solidFill>
                  <a:srgbClr val="000000"/>
                </a:solidFill>
                <a:effectLst/>
                <a:latin typeface="Times New Roman" panose="02020603050405020304" pitchFamily="18" charset="0"/>
                <a:cs typeface="Times New Roman" panose="02020603050405020304" pitchFamily="18" charset="0"/>
              </a:rPr>
              <a:t>center</a:t>
            </a:r>
            <a:r>
              <a:rPr lang="en-GB" b="0" i="0" dirty="0">
                <a:solidFill>
                  <a:srgbClr val="000000"/>
                </a:solidFill>
                <a:effectLst/>
                <a:latin typeface="Times New Roman" panose="02020603050405020304" pitchFamily="18" charset="0"/>
                <a:cs typeface="Times New Roman" panose="02020603050405020304" pitchFamily="18" charset="0"/>
              </a:rPr>
              <a:t> of the circle. If cx and cy are omitted, the circle's </a:t>
            </a:r>
            <a:r>
              <a:rPr lang="en-GB" b="0" i="0" dirty="0" err="1">
                <a:solidFill>
                  <a:srgbClr val="000000"/>
                </a:solidFill>
                <a:effectLst/>
                <a:latin typeface="Times New Roman" panose="02020603050405020304" pitchFamily="18" charset="0"/>
                <a:cs typeface="Times New Roman" panose="02020603050405020304" pitchFamily="18" charset="0"/>
              </a:rPr>
              <a:t>center</a:t>
            </a:r>
            <a:r>
              <a:rPr lang="en-GB" b="0" i="0" dirty="0">
                <a:solidFill>
                  <a:srgbClr val="000000"/>
                </a:solidFill>
                <a:effectLst/>
                <a:latin typeface="Times New Roman" panose="02020603050405020304" pitchFamily="18" charset="0"/>
                <a:cs typeface="Times New Roman" panose="02020603050405020304" pitchFamily="18" charset="0"/>
              </a:rPr>
              <a:t> is set to (0,0)</a:t>
            </a:r>
          </a:p>
          <a:p>
            <a:pPr marL="285750" indent="-285750" algn="l">
              <a:buFont typeface="Arial" panose="020B0604020202020204" pitchFamily="34" charset="0"/>
              <a:buChar char="•"/>
            </a:pPr>
            <a:r>
              <a:rPr lang="en-GB" b="0" i="0" dirty="0">
                <a:solidFill>
                  <a:srgbClr val="000000"/>
                </a:solidFill>
                <a:effectLst/>
                <a:latin typeface="Times New Roman" panose="02020603050405020304" pitchFamily="18" charset="0"/>
                <a:cs typeface="Times New Roman" panose="02020603050405020304" pitchFamily="18" charset="0"/>
              </a:rPr>
              <a:t>The r attribute defines the radius of the circle</a:t>
            </a:r>
          </a:p>
        </p:txBody>
      </p:sp>
    </p:spTree>
    <p:extLst>
      <p:ext uri="{BB962C8B-B14F-4D97-AF65-F5344CB8AC3E}">
        <p14:creationId xmlns:p14="http://schemas.microsoft.com/office/powerpoint/2010/main" val="31231071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5D7D5E-D69F-8521-E397-328EF080C53A}"/>
              </a:ext>
            </a:extLst>
          </p:cNvPr>
          <p:cNvSpPr txBox="1"/>
          <p:nvPr/>
        </p:nvSpPr>
        <p:spPr>
          <a:xfrm>
            <a:off x="127820" y="361701"/>
            <a:ext cx="11661058" cy="1200329"/>
          </a:xfrm>
          <a:prstGeom prst="rect">
            <a:avLst/>
          </a:prstGeom>
          <a:noFill/>
        </p:spPr>
        <p:txBody>
          <a:bodyPr wrap="square">
            <a:spAutoFit/>
          </a:bodyPr>
          <a:lstStyle/>
          <a:p>
            <a:pPr algn="l"/>
            <a:r>
              <a:rPr lang="en-GB" b="1" i="0" u="sng" dirty="0">
                <a:solidFill>
                  <a:srgbClr val="000000"/>
                </a:solidFill>
                <a:effectLst/>
                <a:latin typeface="Times New Roman" panose="02020603050405020304" pitchFamily="18" charset="0"/>
                <a:cs typeface="Times New Roman" panose="02020603050405020304" pitchFamily="18" charset="0"/>
              </a:rPr>
              <a:t>SVG Ellipse - &lt;ellipse&gt;</a:t>
            </a:r>
          </a:p>
          <a:p>
            <a:pPr marL="285750" indent="-285750" algn="l">
              <a:buFont typeface="Arial" panose="020B0604020202020204" pitchFamily="34" charset="0"/>
              <a:buChar char="•"/>
            </a:pPr>
            <a:r>
              <a:rPr lang="en-GB" b="0" i="0" dirty="0">
                <a:solidFill>
                  <a:srgbClr val="000000"/>
                </a:solidFill>
                <a:effectLst/>
                <a:latin typeface="Times New Roman" panose="02020603050405020304" pitchFamily="18" charset="0"/>
                <a:cs typeface="Times New Roman" panose="02020603050405020304" pitchFamily="18" charset="0"/>
              </a:rPr>
              <a:t>The &lt;ellipse&gt; element is used to create an ellipse.</a:t>
            </a:r>
          </a:p>
          <a:p>
            <a:pPr marL="285750" indent="-285750" algn="l">
              <a:buFont typeface="Arial" panose="020B0604020202020204" pitchFamily="34" charset="0"/>
              <a:buChar char="•"/>
            </a:pPr>
            <a:r>
              <a:rPr lang="en-GB" b="0" i="0" dirty="0">
                <a:solidFill>
                  <a:srgbClr val="000000"/>
                </a:solidFill>
                <a:effectLst/>
                <a:latin typeface="Times New Roman" panose="02020603050405020304" pitchFamily="18" charset="0"/>
                <a:cs typeface="Times New Roman" panose="02020603050405020304" pitchFamily="18" charset="0"/>
              </a:rPr>
              <a:t>An ellipse is closely related to a circle. The difference is that an ellipse has an x and a y radius that differs from each other, while a circle has equal x and y radius:</a:t>
            </a:r>
          </a:p>
        </p:txBody>
      </p:sp>
      <p:sp>
        <p:nvSpPr>
          <p:cNvPr id="7" name="TextBox 6">
            <a:extLst>
              <a:ext uri="{FF2B5EF4-FFF2-40B4-BE49-F238E27FC236}">
                <a16:creationId xmlns:a16="http://schemas.microsoft.com/office/drawing/2014/main" id="{E11ADC38-0D78-C9D8-CA52-6D79F8AF2BAA}"/>
              </a:ext>
            </a:extLst>
          </p:cNvPr>
          <p:cNvSpPr txBox="1"/>
          <p:nvPr/>
        </p:nvSpPr>
        <p:spPr>
          <a:xfrm>
            <a:off x="432620" y="1788227"/>
            <a:ext cx="11051458" cy="923330"/>
          </a:xfrm>
          <a:prstGeom prst="rect">
            <a:avLst/>
          </a:prstGeom>
          <a:noFill/>
        </p:spPr>
        <p:txBody>
          <a:bodyPr wrap="square">
            <a:spAutoFit/>
          </a:bodyPr>
          <a:lstStyle/>
          <a:p>
            <a:r>
              <a:rPr lang="en-US" b="0" i="0" dirty="0">
                <a:solidFill>
                  <a:srgbClr val="0000CD"/>
                </a:solidFill>
                <a:effectLst/>
                <a:latin typeface="Times New Roman" panose="02020603050405020304" pitchFamily="18" charset="0"/>
                <a:cs typeface="Times New Roman" panose="02020603050405020304" pitchFamily="18" charset="0"/>
              </a:rPr>
              <a:t>&lt;</a:t>
            </a:r>
            <a:r>
              <a:rPr lang="en-US" b="0" i="0" dirty="0" err="1">
                <a:solidFill>
                  <a:srgbClr val="A52A2A"/>
                </a:solidFill>
                <a:effectLst/>
                <a:latin typeface="Times New Roman" panose="02020603050405020304" pitchFamily="18" charset="0"/>
                <a:cs typeface="Times New Roman" panose="02020603050405020304" pitchFamily="18" charset="0"/>
              </a:rPr>
              <a:t>svg</a:t>
            </a:r>
            <a:r>
              <a:rPr lang="en-US" b="0" i="0" dirty="0">
                <a:solidFill>
                  <a:srgbClr val="FF0000"/>
                </a:solidFill>
                <a:effectLst/>
                <a:latin typeface="Times New Roman" panose="02020603050405020304" pitchFamily="18" charset="0"/>
                <a:cs typeface="Times New Roman" panose="02020603050405020304" pitchFamily="18" charset="0"/>
              </a:rPr>
              <a:t> height</a:t>
            </a:r>
            <a:r>
              <a:rPr lang="en-US" b="0" i="0" dirty="0">
                <a:solidFill>
                  <a:srgbClr val="0000CD"/>
                </a:solidFill>
                <a:effectLst/>
                <a:latin typeface="Times New Roman" panose="02020603050405020304" pitchFamily="18" charset="0"/>
                <a:cs typeface="Times New Roman" panose="02020603050405020304" pitchFamily="18" charset="0"/>
              </a:rPr>
              <a:t>="140"</a:t>
            </a:r>
            <a:r>
              <a:rPr lang="en-US" b="0" i="0" dirty="0">
                <a:solidFill>
                  <a:srgbClr val="FF0000"/>
                </a:solidFill>
                <a:effectLst/>
                <a:latin typeface="Times New Roman" panose="02020603050405020304" pitchFamily="18" charset="0"/>
                <a:cs typeface="Times New Roman" panose="02020603050405020304" pitchFamily="18" charset="0"/>
              </a:rPr>
              <a:t> width</a:t>
            </a:r>
            <a:r>
              <a:rPr lang="en-US" b="0" i="0" dirty="0">
                <a:solidFill>
                  <a:srgbClr val="0000CD"/>
                </a:solidFill>
                <a:effectLst/>
                <a:latin typeface="Times New Roman" panose="02020603050405020304" pitchFamily="18" charset="0"/>
                <a:cs typeface="Times New Roman" panose="02020603050405020304" pitchFamily="18" charset="0"/>
              </a:rPr>
              <a:t>="500"&gt;</a:t>
            </a:r>
            <a:br>
              <a:rPr lang="en-US" dirty="0">
                <a:latin typeface="Times New Roman" panose="02020603050405020304" pitchFamily="18" charset="0"/>
                <a:cs typeface="Times New Roman" panose="02020603050405020304" pitchFamily="18" charset="0"/>
              </a:rPr>
            </a:b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a:solidFill>
                  <a:srgbClr val="0000CD"/>
                </a:solidFill>
                <a:effectLst/>
                <a:latin typeface="Times New Roman" panose="02020603050405020304" pitchFamily="18" charset="0"/>
                <a:cs typeface="Times New Roman" panose="02020603050405020304" pitchFamily="18" charset="0"/>
              </a:rPr>
              <a:t>&lt;</a:t>
            </a:r>
            <a:r>
              <a:rPr lang="en-US" b="0" i="0" dirty="0">
                <a:solidFill>
                  <a:srgbClr val="A52A2A"/>
                </a:solidFill>
                <a:effectLst/>
                <a:latin typeface="Times New Roman" panose="02020603050405020304" pitchFamily="18" charset="0"/>
                <a:cs typeface="Times New Roman" panose="02020603050405020304" pitchFamily="18" charset="0"/>
              </a:rPr>
              <a:t>ellipse</a:t>
            </a:r>
            <a:r>
              <a:rPr lang="en-US" b="0" i="0" dirty="0">
                <a:solidFill>
                  <a:srgbClr val="FF0000"/>
                </a:solidFill>
                <a:effectLst/>
                <a:latin typeface="Times New Roman" panose="02020603050405020304" pitchFamily="18" charset="0"/>
                <a:cs typeface="Times New Roman" panose="02020603050405020304" pitchFamily="18" charset="0"/>
              </a:rPr>
              <a:t> cx</a:t>
            </a:r>
            <a:r>
              <a:rPr lang="en-US" b="0" i="0" dirty="0">
                <a:solidFill>
                  <a:srgbClr val="0000CD"/>
                </a:solidFill>
                <a:effectLst/>
                <a:latin typeface="Times New Roman" panose="02020603050405020304" pitchFamily="18" charset="0"/>
                <a:cs typeface="Times New Roman" panose="02020603050405020304" pitchFamily="18" charset="0"/>
              </a:rPr>
              <a:t>="200"</a:t>
            </a:r>
            <a:r>
              <a:rPr lang="en-US" b="0" i="0" dirty="0">
                <a:solidFill>
                  <a:srgbClr val="FF0000"/>
                </a:solidFill>
                <a:effectLst/>
                <a:latin typeface="Times New Roman" panose="02020603050405020304" pitchFamily="18" charset="0"/>
                <a:cs typeface="Times New Roman" panose="02020603050405020304" pitchFamily="18" charset="0"/>
              </a:rPr>
              <a:t> cy</a:t>
            </a:r>
            <a:r>
              <a:rPr lang="en-US" b="0" i="0" dirty="0">
                <a:solidFill>
                  <a:srgbClr val="0000CD"/>
                </a:solidFill>
                <a:effectLst/>
                <a:latin typeface="Times New Roman" panose="02020603050405020304" pitchFamily="18" charset="0"/>
                <a:cs typeface="Times New Roman" panose="02020603050405020304" pitchFamily="18" charset="0"/>
              </a:rPr>
              <a:t>="80"</a:t>
            </a:r>
            <a:r>
              <a:rPr lang="en-US" b="0" i="0" dirty="0">
                <a:solidFill>
                  <a:srgbClr val="FF0000"/>
                </a:solidFill>
                <a:effectLst/>
                <a:latin typeface="Times New Roman" panose="02020603050405020304" pitchFamily="18" charset="0"/>
                <a:cs typeface="Times New Roman" panose="02020603050405020304" pitchFamily="18" charset="0"/>
              </a:rPr>
              <a:t> </a:t>
            </a:r>
            <a:r>
              <a:rPr lang="en-US" b="0" i="0" dirty="0" err="1">
                <a:solidFill>
                  <a:srgbClr val="FF0000"/>
                </a:solidFill>
                <a:effectLst/>
                <a:latin typeface="Times New Roman" panose="02020603050405020304" pitchFamily="18" charset="0"/>
                <a:cs typeface="Times New Roman" panose="02020603050405020304" pitchFamily="18" charset="0"/>
              </a:rPr>
              <a:t>rx</a:t>
            </a:r>
            <a:r>
              <a:rPr lang="en-US" b="0" i="0" dirty="0">
                <a:solidFill>
                  <a:srgbClr val="0000CD"/>
                </a:solidFill>
                <a:effectLst/>
                <a:latin typeface="Times New Roman" panose="02020603050405020304" pitchFamily="18" charset="0"/>
                <a:cs typeface="Times New Roman" panose="02020603050405020304" pitchFamily="18" charset="0"/>
              </a:rPr>
              <a:t>="100"</a:t>
            </a:r>
            <a:r>
              <a:rPr lang="en-US" b="0" i="0" dirty="0">
                <a:solidFill>
                  <a:srgbClr val="FF0000"/>
                </a:solidFill>
                <a:effectLst/>
                <a:latin typeface="Times New Roman" panose="02020603050405020304" pitchFamily="18" charset="0"/>
                <a:cs typeface="Times New Roman" panose="02020603050405020304" pitchFamily="18" charset="0"/>
              </a:rPr>
              <a:t> </a:t>
            </a:r>
            <a:r>
              <a:rPr lang="en-US" b="0" i="0" dirty="0" err="1">
                <a:solidFill>
                  <a:srgbClr val="FF0000"/>
                </a:solidFill>
                <a:effectLst/>
                <a:latin typeface="Times New Roman" panose="02020603050405020304" pitchFamily="18" charset="0"/>
                <a:cs typeface="Times New Roman" panose="02020603050405020304" pitchFamily="18" charset="0"/>
              </a:rPr>
              <a:t>ry</a:t>
            </a:r>
            <a:r>
              <a:rPr lang="en-US" b="0" i="0" dirty="0">
                <a:solidFill>
                  <a:srgbClr val="0000CD"/>
                </a:solidFill>
                <a:effectLst/>
                <a:latin typeface="Times New Roman" panose="02020603050405020304" pitchFamily="18" charset="0"/>
                <a:cs typeface="Times New Roman" panose="02020603050405020304" pitchFamily="18" charset="0"/>
              </a:rPr>
              <a:t>="50“</a:t>
            </a:r>
            <a:r>
              <a:rPr lang="en-US" dirty="0">
                <a:solidFill>
                  <a:srgbClr val="FF0000"/>
                </a:solidFill>
                <a:latin typeface="Times New Roman" panose="02020603050405020304" pitchFamily="18" charset="0"/>
                <a:cs typeface="Times New Roman" panose="02020603050405020304" pitchFamily="18" charset="0"/>
              </a:rPr>
              <a:t> </a:t>
            </a:r>
            <a:r>
              <a:rPr lang="en-US" b="0" i="0" dirty="0">
                <a:solidFill>
                  <a:srgbClr val="FF0000"/>
                </a:solidFill>
                <a:effectLst/>
                <a:latin typeface="Times New Roman" panose="02020603050405020304" pitchFamily="18" charset="0"/>
                <a:cs typeface="Times New Roman" panose="02020603050405020304" pitchFamily="18" charset="0"/>
              </a:rPr>
              <a:t>style</a:t>
            </a:r>
            <a:r>
              <a:rPr lang="en-US" b="0" i="0" dirty="0">
                <a:solidFill>
                  <a:srgbClr val="0000CD"/>
                </a:solidFill>
                <a:effectLst/>
                <a:latin typeface="Times New Roman" panose="02020603050405020304" pitchFamily="18" charset="0"/>
                <a:cs typeface="Times New Roman" panose="02020603050405020304" pitchFamily="18" charset="0"/>
              </a:rPr>
              <a:t>="fill:yellow;stroke:purple;stroke-width:2"</a:t>
            </a:r>
            <a:r>
              <a:rPr lang="en-US" b="0" i="0" dirty="0">
                <a:solidFill>
                  <a:srgbClr val="FF0000"/>
                </a:solidFill>
                <a:effectLst/>
                <a:latin typeface="Times New Roman" panose="02020603050405020304" pitchFamily="18" charset="0"/>
                <a:cs typeface="Times New Roman" panose="02020603050405020304" pitchFamily="18" charset="0"/>
              </a:rPr>
              <a:t> /</a:t>
            </a:r>
            <a:r>
              <a:rPr lang="en-US" b="0" i="0" dirty="0">
                <a:solidFill>
                  <a:srgbClr val="0000CD"/>
                </a:solidFill>
                <a:effectLst/>
                <a:latin typeface="Times New Roman" panose="02020603050405020304" pitchFamily="18" charset="0"/>
                <a:cs typeface="Times New Roman" panose="02020603050405020304" pitchFamily="18" charset="0"/>
              </a:rPr>
              <a:t>&gt;</a:t>
            </a:r>
            <a:br>
              <a:rPr lang="en-US" dirty="0">
                <a:latin typeface="Times New Roman" panose="02020603050405020304" pitchFamily="18" charset="0"/>
                <a:cs typeface="Times New Roman" panose="02020603050405020304" pitchFamily="18" charset="0"/>
              </a:rPr>
            </a:br>
            <a:r>
              <a:rPr lang="en-US" b="0" i="0" dirty="0">
                <a:solidFill>
                  <a:srgbClr val="0000CD"/>
                </a:solidFill>
                <a:effectLst/>
                <a:latin typeface="Times New Roman" panose="02020603050405020304" pitchFamily="18" charset="0"/>
                <a:cs typeface="Times New Roman" panose="02020603050405020304" pitchFamily="18" charset="0"/>
              </a:rPr>
              <a:t>&lt;</a:t>
            </a:r>
            <a:r>
              <a:rPr lang="en-US" b="0" i="0" dirty="0">
                <a:solidFill>
                  <a:srgbClr val="A52A2A"/>
                </a:solidFill>
                <a:effectLst/>
                <a:latin typeface="Times New Roman" panose="02020603050405020304" pitchFamily="18" charset="0"/>
                <a:cs typeface="Times New Roman" panose="02020603050405020304" pitchFamily="18" charset="0"/>
              </a:rPr>
              <a:t>/</a:t>
            </a:r>
            <a:r>
              <a:rPr lang="en-US" b="0" i="0" dirty="0" err="1">
                <a:solidFill>
                  <a:srgbClr val="A52A2A"/>
                </a:solidFill>
                <a:effectLst/>
                <a:latin typeface="Times New Roman" panose="02020603050405020304" pitchFamily="18" charset="0"/>
                <a:cs typeface="Times New Roman" panose="02020603050405020304" pitchFamily="18" charset="0"/>
              </a:rPr>
              <a:t>svg</a:t>
            </a:r>
            <a:r>
              <a:rPr lang="en-US" b="0" i="0" dirty="0">
                <a:solidFill>
                  <a:srgbClr val="0000CD"/>
                </a:solidFill>
                <a:effectLst/>
                <a:latin typeface="Times New Roman" panose="02020603050405020304" pitchFamily="18" charset="0"/>
                <a:cs typeface="Times New Roman" panose="02020603050405020304" pitchFamily="18" charset="0"/>
              </a:rPr>
              <a:t>&gt;</a:t>
            </a:r>
            <a:endParaRPr lang="en-US"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C46C814-6759-2446-55D1-ED5356707098}"/>
              </a:ext>
            </a:extLst>
          </p:cNvPr>
          <p:cNvSpPr txBox="1"/>
          <p:nvPr/>
        </p:nvSpPr>
        <p:spPr>
          <a:xfrm>
            <a:off x="304801" y="3130781"/>
            <a:ext cx="10933470" cy="1477328"/>
          </a:xfrm>
          <a:prstGeom prst="rect">
            <a:avLst/>
          </a:prstGeom>
          <a:noFill/>
        </p:spPr>
        <p:txBody>
          <a:bodyPr wrap="square">
            <a:spAutoFit/>
          </a:bodyPr>
          <a:lstStyle/>
          <a:p>
            <a:pPr algn="l"/>
            <a:r>
              <a:rPr lang="en-GB" b="1" i="0" u="sng" dirty="0">
                <a:solidFill>
                  <a:srgbClr val="000000"/>
                </a:solidFill>
                <a:effectLst/>
                <a:latin typeface="Times New Roman" panose="02020603050405020304" pitchFamily="18" charset="0"/>
                <a:cs typeface="Times New Roman" panose="02020603050405020304" pitchFamily="18" charset="0"/>
              </a:rPr>
              <a:t>Code explanation:</a:t>
            </a:r>
          </a:p>
          <a:p>
            <a:pPr marL="285750" indent="-285750" algn="l">
              <a:buFont typeface="Arial" panose="020B0604020202020204" pitchFamily="34" charset="0"/>
              <a:buChar char="•"/>
            </a:pPr>
            <a:r>
              <a:rPr lang="en-GB" b="0" i="0" dirty="0">
                <a:solidFill>
                  <a:srgbClr val="000000"/>
                </a:solidFill>
                <a:effectLst/>
                <a:latin typeface="Times New Roman" panose="02020603050405020304" pitchFamily="18" charset="0"/>
                <a:cs typeface="Times New Roman" panose="02020603050405020304" pitchFamily="18" charset="0"/>
              </a:rPr>
              <a:t>The cx attribute defines the x coordinate of the </a:t>
            </a:r>
            <a:r>
              <a:rPr lang="en-GB" b="0" i="0" dirty="0" err="1">
                <a:solidFill>
                  <a:srgbClr val="000000"/>
                </a:solidFill>
                <a:effectLst/>
                <a:latin typeface="Times New Roman" panose="02020603050405020304" pitchFamily="18" charset="0"/>
                <a:cs typeface="Times New Roman" panose="02020603050405020304" pitchFamily="18" charset="0"/>
              </a:rPr>
              <a:t>center</a:t>
            </a:r>
            <a:r>
              <a:rPr lang="en-GB" b="0" i="0" dirty="0">
                <a:solidFill>
                  <a:srgbClr val="000000"/>
                </a:solidFill>
                <a:effectLst/>
                <a:latin typeface="Times New Roman" panose="02020603050405020304" pitchFamily="18" charset="0"/>
                <a:cs typeface="Times New Roman" panose="02020603050405020304" pitchFamily="18" charset="0"/>
              </a:rPr>
              <a:t> of the ellipse</a:t>
            </a:r>
          </a:p>
          <a:p>
            <a:pPr marL="285750" indent="-285750" algn="l">
              <a:buFont typeface="Arial" panose="020B0604020202020204" pitchFamily="34" charset="0"/>
              <a:buChar char="•"/>
            </a:pPr>
            <a:r>
              <a:rPr lang="en-GB" b="0" i="0" dirty="0">
                <a:solidFill>
                  <a:srgbClr val="000000"/>
                </a:solidFill>
                <a:effectLst/>
                <a:latin typeface="Times New Roman" panose="02020603050405020304" pitchFamily="18" charset="0"/>
                <a:cs typeface="Times New Roman" panose="02020603050405020304" pitchFamily="18" charset="0"/>
              </a:rPr>
              <a:t>The cy attribute defines the y coordinate of the </a:t>
            </a:r>
            <a:r>
              <a:rPr lang="en-GB" b="0" i="0" dirty="0" err="1">
                <a:solidFill>
                  <a:srgbClr val="000000"/>
                </a:solidFill>
                <a:effectLst/>
                <a:latin typeface="Times New Roman" panose="02020603050405020304" pitchFamily="18" charset="0"/>
                <a:cs typeface="Times New Roman" panose="02020603050405020304" pitchFamily="18" charset="0"/>
              </a:rPr>
              <a:t>center</a:t>
            </a:r>
            <a:r>
              <a:rPr lang="en-GB" b="0" i="0" dirty="0">
                <a:solidFill>
                  <a:srgbClr val="000000"/>
                </a:solidFill>
                <a:effectLst/>
                <a:latin typeface="Times New Roman" panose="02020603050405020304" pitchFamily="18" charset="0"/>
                <a:cs typeface="Times New Roman" panose="02020603050405020304" pitchFamily="18" charset="0"/>
              </a:rPr>
              <a:t> of the ellipse</a:t>
            </a:r>
          </a:p>
          <a:p>
            <a:pPr marL="285750" indent="-285750" algn="l">
              <a:buFont typeface="Arial" panose="020B0604020202020204" pitchFamily="34" charset="0"/>
              <a:buChar char="•"/>
            </a:pPr>
            <a:r>
              <a:rPr lang="en-GB" b="0" i="0" dirty="0">
                <a:solidFill>
                  <a:srgbClr val="000000"/>
                </a:solidFill>
                <a:effectLst/>
                <a:latin typeface="Times New Roman" panose="02020603050405020304" pitchFamily="18" charset="0"/>
                <a:cs typeface="Times New Roman" panose="02020603050405020304" pitchFamily="18" charset="0"/>
              </a:rPr>
              <a:t>The </a:t>
            </a:r>
            <a:r>
              <a:rPr lang="en-GB" b="0" i="0" dirty="0" err="1">
                <a:solidFill>
                  <a:srgbClr val="000000"/>
                </a:solidFill>
                <a:effectLst/>
                <a:latin typeface="Times New Roman" panose="02020603050405020304" pitchFamily="18" charset="0"/>
                <a:cs typeface="Times New Roman" panose="02020603050405020304" pitchFamily="18" charset="0"/>
              </a:rPr>
              <a:t>rx</a:t>
            </a:r>
            <a:r>
              <a:rPr lang="en-GB" b="0" i="0" dirty="0">
                <a:solidFill>
                  <a:srgbClr val="000000"/>
                </a:solidFill>
                <a:effectLst/>
                <a:latin typeface="Times New Roman" panose="02020603050405020304" pitchFamily="18" charset="0"/>
                <a:cs typeface="Times New Roman" panose="02020603050405020304" pitchFamily="18" charset="0"/>
              </a:rPr>
              <a:t> attribute defines the horizontal radius</a:t>
            </a:r>
          </a:p>
          <a:p>
            <a:pPr marL="285750" indent="-285750" algn="l">
              <a:buFont typeface="Arial" panose="020B0604020202020204" pitchFamily="34" charset="0"/>
              <a:buChar char="•"/>
            </a:pPr>
            <a:r>
              <a:rPr lang="en-GB" b="0" i="0" dirty="0">
                <a:solidFill>
                  <a:srgbClr val="000000"/>
                </a:solidFill>
                <a:effectLst/>
                <a:latin typeface="Times New Roman" panose="02020603050405020304" pitchFamily="18" charset="0"/>
                <a:cs typeface="Times New Roman" panose="02020603050405020304" pitchFamily="18" charset="0"/>
              </a:rPr>
              <a:t>The </a:t>
            </a:r>
            <a:r>
              <a:rPr lang="en-GB" b="0" i="0" dirty="0" err="1">
                <a:solidFill>
                  <a:srgbClr val="000000"/>
                </a:solidFill>
                <a:effectLst/>
                <a:latin typeface="Times New Roman" panose="02020603050405020304" pitchFamily="18" charset="0"/>
                <a:cs typeface="Times New Roman" panose="02020603050405020304" pitchFamily="18" charset="0"/>
              </a:rPr>
              <a:t>ry</a:t>
            </a:r>
            <a:r>
              <a:rPr lang="en-GB" b="0" i="0" dirty="0">
                <a:solidFill>
                  <a:srgbClr val="000000"/>
                </a:solidFill>
                <a:effectLst/>
                <a:latin typeface="Times New Roman" panose="02020603050405020304" pitchFamily="18" charset="0"/>
                <a:cs typeface="Times New Roman" panose="02020603050405020304" pitchFamily="18" charset="0"/>
              </a:rPr>
              <a:t> attribute defines the vertical radius</a:t>
            </a:r>
          </a:p>
        </p:txBody>
      </p:sp>
      <p:pic>
        <p:nvPicPr>
          <p:cNvPr id="11" name="Picture 10">
            <a:extLst>
              <a:ext uri="{FF2B5EF4-FFF2-40B4-BE49-F238E27FC236}">
                <a16:creationId xmlns:a16="http://schemas.microsoft.com/office/drawing/2014/main" id="{515EABCB-E6CB-E7C4-51BA-411185516E85}"/>
              </a:ext>
            </a:extLst>
          </p:cNvPr>
          <p:cNvPicPr>
            <a:picLocks noChangeAspect="1"/>
          </p:cNvPicPr>
          <p:nvPr/>
        </p:nvPicPr>
        <p:blipFill>
          <a:blip r:embed="rId2"/>
          <a:stretch>
            <a:fillRect/>
          </a:stretch>
        </p:blipFill>
        <p:spPr>
          <a:xfrm>
            <a:off x="3127167" y="4797520"/>
            <a:ext cx="2644369" cy="1379340"/>
          </a:xfrm>
          <a:prstGeom prst="rect">
            <a:avLst/>
          </a:prstGeom>
        </p:spPr>
      </p:pic>
    </p:spTree>
    <p:extLst>
      <p:ext uri="{BB962C8B-B14F-4D97-AF65-F5344CB8AC3E}">
        <p14:creationId xmlns:p14="http://schemas.microsoft.com/office/powerpoint/2010/main" val="22096199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0E7359-98A1-0110-A642-11E6A66786FE}"/>
              </a:ext>
            </a:extLst>
          </p:cNvPr>
          <p:cNvSpPr txBox="1"/>
          <p:nvPr/>
        </p:nvSpPr>
        <p:spPr>
          <a:xfrm>
            <a:off x="344129" y="417193"/>
            <a:ext cx="6096000" cy="646331"/>
          </a:xfrm>
          <a:prstGeom prst="rect">
            <a:avLst/>
          </a:prstGeom>
          <a:noFill/>
        </p:spPr>
        <p:txBody>
          <a:bodyPr wrap="square">
            <a:spAutoFit/>
          </a:bodyPr>
          <a:lstStyle/>
          <a:p>
            <a:pPr algn="l"/>
            <a:r>
              <a:rPr lang="en-GB" b="1" i="0" u="sng" dirty="0">
                <a:solidFill>
                  <a:srgbClr val="000000"/>
                </a:solidFill>
                <a:effectLst/>
                <a:latin typeface="Times New Roman" panose="02020603050405020304" pitchFamily="18" charset="0"/>
                <a:cs typeface="Times New Roman" panose="02020603050405020304" pitchFamily="18" charset="0"/>
              </a:rPr>
              <a:t>SVG Line - &lt;line&gt;</a:t>
            </a:r>
          </a:p>
          <a:p>
            <a:pPr algn="l"/>
            <a:r>
              <a:rPr lang="en-GB" b="0" i="0" dirty="0">
                <a:solidFill>
                  <a:srgbClr val="000000"/>
                </a:solidFill>
                <a:effectLst/>
                <a:latin typeface="Times New Roman" panose="02020603050405020304" pitchFamily="18" charset="0"/>
                <a:cs typeface="Times New Roman" panose="02020603050405020304" pitchFamily="18" charset="0"/>
              </a:rPr>
              <a:t>The &lt;line&gt; element is used to create a line:</a:t>
            </a:r>
          </a:p>
        </p:txBody>
      </p:sp>
      <p:sp>
        <p:nvSpPr>
          <p:cNvPr id="6" name="TextBox 5">
            <a:extLst>
              <a:ext uri="{FF2B5EF4-FFF2-40B4-BE49-F238E27FC236}">
                <a16:creationId xmlns:a16="http://schemas.microsoft.com/office/drawing/2014/main" id="{706D9055-A7E8-5C99-6B5E-D9C13BCF168D}"/>
              </a:ext>
            </a:extLst>
          </p:cNvPr>
          <p:cNvSpPr txBox="1"/>
          <p:nvPr/>
        </p:nvSpPr>
        <p:spPr>
          <a:xfrm>
            <a:off x="344129" y="1356456"/>
            <a:ext cx="11641394" cy="923330"/>
          </a:xfrm>
          <a:prstGeom prst="rect">
            <a:avLst/>
          </a:prstGeom>
          <a:noFill/>
        </p:spPr>
        <p:txBody>
          <a:bodyPr wrap="square">
            <a:spAutoFit/>
          </a:bodyPr>
          <a:lstStyle/>
          <a:p>
            <a:r>
              <a:rPr lang="en-GB" b="0" i="0" dirty="0">
                <a:solidFill>
                  <a:srgbClr val="0000CD"/>
                </a:solidFill>
                <a:effectLst/>
                <a:latin typeface="Times New Roman" panose="02020603050405020304" pitchFamily="18" charset="0"/>
                <a:cs typeface="Times New Roman" panose="02020603050405020304" pitchFamily="18" charset="0"/>
              </a:rPr>
              <a:t>&lt;</a:t>
            </a:r>
            <a:r>
              <a:rPr lang="en-GB" b="0" i="0" dirty="0" err="1">
                <a:solidFill>
                  <a:srgbClr val="A52A2A"/>
                </a:solidFill>
                <a:effectLst/>
                <a:latin typeface="Times New Roman" panose="02020603050405020304" pitchFamily="18" charset="0"/>
                <a:cs typeface="Times New Roman" panose="02020603050405020304" pitchFamily="18" charset="0"/>
              </a:rPr>
              <a:t>svg</a:t>
            </a:r>
            <a:r>
              <a:rPr lang="en-GB" b="0" i="0" dirty="0">
                <a:solidFill>
                  <a:srgbClr val="FF0000"/>
                </a:solidFill>
                <a:effectLst/>
                <a:latin typeface="Times New Roman" panose="02020603050405020304" pitchFamily="18" charset="0"/>
                <a:cs typeface="Times New Roman" panose="02020603050405020304" pitchFamily="18" charset="0"/>
              </a:rPr>
              <a:t> height</a:t>
            </a:r>
            <a:r>
              <a:rPr lang="en-GB" b="0" i="0" dirty="0">
                <a:solidFill>
                  <a:srgbClr val="0000CD"/>
                </a:solidFill>
                <a:effectLst/>
                <a:latin typeface="Times New Roman" panose="02020603050405020304" pitchFamily="18" charset="0"/>
                <a:cs typeface="Times New Roman" panose="02020603050405020304" pitchFamily="18" charset="0"/>
              </a:rPr>
              <a:t>="210"</a:t>
            </a:r>
            <a:r>
              <a:rPr lang="en-GB" b="0" i="0" dirty="0">
                <a:solidFill>
                  <a:srgbClr val="FF0000"/>
                </a:solidFill>
                <a:effectLst/>
                <a:latin typeface="Times New Roman" panose="02020603050405020304" pitchFamily="18" charset="0"/>
                <a:cs typeface="Times New Roman" panose="02020603050405020304" pitchFamily="18" charset="0"/>
              </a:rPr>
              <a:t> width</a:t>
            </a:r>
            <a:r>
              <a:rPr lang="en-GB" b="0" i="0" dirty="0">
                <a:solidFill>
                  <a:srgbClr val="0000CD"/>
                </a:solidFill>
                <a:effectLst/>
                <a:latin typeface="Times New Roman" panose="02020603050405020304" pitchFamily="18" charset="0"/>
                <a:cs typeface="Times New Roman" panose="02020603050405020304" pitchFamily="18" charset="0"/>
              </a:rPr>
              <a:t>="500"&gt;</a:t>
            </a:r>
            <a:br>
              <a:rPr lang="en-GB" dirty="0">
                <a:latin typeface="Times New Roman" panose="02020603050405020304" pitchFamily="18" charset="0"/>
                <a:cs typeface="Times New Roman" panose="02020603050405020304" pitchFamily="18" charset="0"/>
              </a:rPr>
            </a:br>
            <a:r>
              <a:rPr lang="en-GB" b="0" i="0" dirty="0">
                <a:solidFill>
                  <a:srgbClr val="000000"/>
                </a:solidFill>
                <a:effectLst/>
                <a:latin typeface="Times New Roman" panose="02020603050405020304" pitchFamily="18" charset="0"/>
                <a:cs typeface="Times New Roman" panose="02020603050405020304" pitchFamily="18" charset="0"/>
              </a:rPr>
              <a:t>  </a:t>
            </a:r>
            <a:r>
              <a:rPr lang="en-GB" b="0" i="0" dirty="0">
                <a:solidFill>
                  <a:srgbClr val="0000CD"/>
                </a:solidFill>
                <a:effectLst/>
                <a:latin typeface="Times New Roman" panose="02020603050405020304" pitchFamily="18" charset="0"/>
                <a:cs typeface="Times New Roman" panose="02020603050405020304" pitchFamily="18" charset="0"/>
              </a:rPr>
              <a:t>&lt;</a:t>
            </a:r>
            <a:r>
              <a:rPr lang="en-GB" b="0" i="0" dirty="0">
                <a:solidFill>
                  <a:srgbClr val="A52A2A"/>
                </a:solidFill>
                <a:effectLst/>
                <a:latin typeface="Times New Roman" panose="02020603050405020304" pitchFamily="18" charset="0"/>
                <a:cs typeface="Times New Roman" panose="02020603050405020304" pitchFamily="18" charset="0"/>
              </a:rPr>
              <a:t>line</a:t>
            </a:r>
            <a:r>
              <a:rPr lang="en-GB" b="0" i="0" dirty="0">
                <a:solidFill>
                  <a:srgbClr val="FF0000"/>
                </a:solidFill>
                <a:effectLst/>
                <a:latin typeface="Times New Roman" panose="02020603050405020304" pitchFamily="18" charset="0"/>
                <a:cs typeface="Times New Roman" panose="02020603050405020304" pitchFamily="18" charset="0"/>
              </a:rPr>
              <a:t> x1</a:t>
            </a:r>
            <a:r>
              <a:rPr lang="en-GB" b="0" i="0" dirty="0">
                <a:solidFill>
                  <a:srgbClr val="0000CD"/>
                </a:solidFill>
                <a:effectLst/>
                <a:latin typeface="Times New Roman" panose="02020603050405020304" pitchFamily="18" charset="0"/>
                <a:cs typeface="Times New Roman" panose="02020603050405020304" pitchFamily="18" charset="0"/>
              </a:rPr>
              <a:t>="0"</a:t>
            </a:r>
            <a:r>
              <a:rPr lang="en-GB" b="0" i="0" dirty="0">
                <a:solidFill>
                  <a:srgbClr val="FF0000"/>
                </a:solidFill>
                <a:effectLst/>
                <a:latin typeface="Times New Roman" panose="02020603050405020304" pitchFamily="18" charset="0"/>
                <a:cs typeface="Times New Roman" panose="02020603050405020304" pitchFamily="18" charset="0"/>
              </a:rPr>
              <a:t> y1</a:t>
            </a:r>
            <a:r>
              <a:rPr lang="en-GB" b="0" i="0" dirty="0">
                <a:solidFill>
                  <a:srgbClr val="0000CD"/>
                </a:solidFill>
                <a:effectLst/>
                <a:latin typeface="Times New Roman" panose="02020603050405020304" pitchFamily="18" charset="0"/>
                <a:cs typeface="Times New Roman" panose="02020603050405020304" pitchFamily="18" charset="0"/>
              </a:rPr>
              <a:t>="0"</a:t>
            </a:r>
            <a:r>
              <a:rPr lang="en-GB" b="0" i="0" dirty="0">
                <a:solidFill>
                  <a:srgbClr val="FF0000"/>
                </a:solidFill>
                <a:effectLst/>
                <a:latin typeface="Times New Roman" panose="02020603050405020304" pitchFamily="18" charset="0"/>
                <a:cs typeface="Times New Roman" panose="02020603050405020304" pitchFamily="18" charset="0"/>
              </a:rPr>
              <a:t> x2</a:t>
            </a:r>
            <a:r>
              <a:rPr lang="en-GB" b="0" i="0" dirty="0">
                <a:solidFill>
                  <a:srgbClr val="0000CD"/>
                </a:solidFill>
                <a:effectLst/>
                <a:latin typeface="Times New Roman" panose="02020603050405020304" pitchFamily="18" charset="0"/>
                <a:cs typeface="Times New Roman" panose="02020603050405020304" pitchFamily="18" charset="0"/>
              </a:rPr>
              <a:t>="200"</a:t>
            </a:r>
            <a:r>
              <a:rPr lang="en-GB" b="0" i="0" dirty="0">
                <a:solidFill>
                  <a:srgbClr val="FF0000"/>
                </a:solidFill>
                <a:effectLst/>
                <a:latin typeface="Times New Roman" panose="02020603050405020304" pitchFamily="18" charset="0"/>
                <a:cs typeface="Times New Roman" panose="02020603050405020304" pitchFamily="18" charset="0"/>
              </a:rPr>
              <a:t> y2</a:t>
            </a:r>
            <a:r>
              <a:rPr lang="en-GB" b="0" i="0" dirty="0">
                <a:solidFill>
                  <a:srgbClr val="0000CD"/>
                </a:solidFill>
                <a:effectLst/>
                <a:latin typeface="Times New Roman" panose="02020603050405020304" pitchFamily="18" charset="0"/>
                <a:cs typeface="Times New Roman" panose="02020603050405020304" pitchFamily="18" charset="0"/>
              </a:rPr>
              <a:t>="200"</a:t>
            </a:r>
            <a:r>
              <a:rPr lang="en-GB" b="0" i="0" dirty="0">
                <a:solidFill>
                  <a:srgbClr val="FF0000"/>
                </a:solidFill>
                <a:effectLst/>
                <a:latin typeface="Times New Roman" panose="02020603050405020304" pitchFamily="18" charset="0"/>
                <a:cs typeface="Times New Roman" panose="02020603050405020304" pitchFamily="18" charset="0"/>
              </a:rPr>
              <a:t> style</a:t>
            </a:r>
            <a:r>
              <a:rPr lang="en-GB" b="0" i="0" dirty="0">
                <a:solidFill>
                  <a:srgbClr val="0000CD"/>
                </a:solidFill>
                <a:effectLst/>
                <a:latin typeface="Times New Roman" panose="02020603050405020304" pitchFamily="18" charset="0"/>
                <a:cs typeface="Times New Roman" panose="02020603050405020304" pitchFamily="18" charset="0"/>
              </a:rPr>
              <a:t>="</a:t>
            </a:r>
            <a:r>
              <a:rPr lang="en-GB" b="0" i="0" dirty="0" err="1">
                <a:solidFill>
                  <a:srgbClr val="0000CD"/>
                </a:solidFill>
                <a:effectLst/>
                <a:latin typeface="Times New Roman" panose="02020603050405020304" pitchFamily="18" charset="0"/>
                <a:cs typeface="Times New Roman" panose="02020603050405020304" pitchFamily="18" charset="0"/>
              </a:rPr>
              <a:t>stroke:rgb</a:t>
            </a:r>
            <a:r>
              <a:rPr lang="en-GB" b="0" i="0" dirty="0">
                <a:solidFill>
                  <a:srgbClr val="0000CD"/>
                </a:solidFill>
                <a:effectLst/>
                <a:latin typeface="Times New Roman" panose="02020603050405020304" pitchFamily="18" charset="0"/>
                <a:cs typeface="Times New Roman" panose="02020603050405020304" pitchFamily="18" charset="0"/>
              </a:rPr>
              <a:t>(255,0,0);stroke-width:2"</a:t>
            </a:r>
            <a:r>
              <a:rPr lang="en-GB" b="0" i="0" dirty="0">
                <a:solidFill>
                  <a:srgbClr val="FF0000"/>
                </a:solidFill>
                <a:effectLst/>
                <a:latin typeface="Times New Roman" panose="02020603050405020304" pitchFamily="18" charset="0"/>
                <a:cs typeface="Times New Roman" panose="02020603050405020304" pitchFamily="18" charset="0"/>
              </a:rPr>
              <a:t> /</a:t>
            </a:r>
            <a:r>
              <a:rPr lang="en-GB" b="0" i="0" dirty="0">
                <a:solidFill>
                  <a:srgbClr val="0000CD"/>
                </a:solidFill>
                <a:effectLst/>
                <a:latin typeface="Times New Roman" panose="02020603050405020304" pitchFamily="18" charset="0"/>
                <a:cs typeface="Times New Roman" panose="02020603050405020304" pitchFamily="18" charset="0"/>
              </a:rPr>
              <a:t>&gt;</a:t>
            </a:r>
            <a:br>
              <a:rPr lang="en-GB" dirty="0">
                <a:latin typeface="Times New Roman" panose="02020603050405020304" pitchFamily="18" charset="0"/>
                <a:cs typeface="Times New Roman" panose="02020603050405020304" pitchFamily="18" charset="0"/>
              </a:rPr>
            </a:br>
            <a:r>
              <a:rPr lang="en-GB" b="0" i="0" dirty="0">
                <a:solidFill>
                  <a:srgbClr val="0000CD"/>
                </a:solidFill>
                <a:effectLst/>
                <a:latin typeface="Times New Roman" panose="02020603050405020304" pitchFamily="18" charset="0"/>
                <a:cs typeface="Times New Roman" panose="02020603050405020304" pitchFamily="18" charset="0"/>
              </a:rPr>
              <a:t>&lt;</a:t>
            </a:r>
            <a:r>
              <a:rPr lang="en-GB" b="0" i="0" dirty="0">
                <a:solidFill>
                  <a:srgbClr val="A52A2A"/>
                </a:solidFill>
                <a:effectLst/>
                <a:latin typeface="Times New Roman" panose="02020603050405020304" pitchFamily="18" charset="0"/>
                <a:cs typeface="Times New Roman" panose="02020603050405020304" pitchFamily="18" charset="0"/>
              </a:rPr>
              <a:t>/</a:t>
            </a:r>
            <a:r>
              <a:rPr lang="en-GB" b="0" i="0" dirty="0" err="1">
                <a:solidFill>
                  <a:srgbClr val="A52A2A"/>
                </a:solidFill>
                <a:effectLst/>
                <a:latin typeface="Times New Roman" panose="02020603050405020304" pitchFamily="18" charset="0"/>
                <a:cs typeface="Times New Roman" panose="02020603050405020304" pitchFamily="18" charset="0"/>
              </a:rPr>
              <a:t>svg</a:t>
            </a:r>
            <a:r>
              <a:rPr lang="en-GB" b="0" i="0" dirty="0">
                <a:solidFill>
                  <a:srgbClr val="0000CD"/>
                </a:solidFill>
                <a:effectLst/>
                <a:latin typeface="Times New Roman" panose="02020603050405020304" pitchFamily="18" charset="0"/>
                <a:cs typeface="Times New Roman" panose="02020603050405020304" pitchFamily="18" charset="0"/>
              </a:rPr>
              <a:t>&gt;</a:t>
            </a:r>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B5B2A96-BFED-6471-1447-96730EDF20F4}"/>
              </a:ext>
            </a:extLst>
          </p:cNvPr>
          <p:cNvSpPr txBox="1"/>
          <p:nvPr/>
        </p:nvSpPr>
        <p:spPr>
          <a:xfrm>
            <a:off x="344129" y="2572718"/>
            <a:ext cx="10304206" cy="1477328"/>
          </a:xfrm>
          <a:prstGeom prst="rect">
            <a:avLst/>
          </a:prstGeom>
          <a:noFill/>
        </p:spPr>
        <p:txBody>
          <a:bodyPr wrap="square">
            <a:spAutoFit/>
          </a:bodyPr>
          <a:lstStyle/>
          <a:p>
            <a:pPr algn="l"/>
            <a:r>
              <a:rPr lang="en-GB" b="1" i="0" u="sng" dirty="0">
                <a:solidFill>
                  <a:srgbClr val="000000"/>
                </a:solidFill>
                <a:effectLst/>
                <a:latin typeface="Times New Roman" panose="02020603050405020304" pitchFamily="18" charset="0"/>
                <a:cs typeface="Times New Roman" panose="02020603050405020304" pitchFamily="18" charset="0"/>
              </a:rPr>
              <a:t>Code explanation:</a:t>
            </a:r>
          </a:p>
          <a:p>
            <a:pPr algn="l">
              <a:buFont typeface="Arial" panose="020B0604020202020204" pitchFamily="34" charset="0"/>
              <a:buChar char="•"/>
            </a:pPr>
            <a:r>
              <a:rPr lang="en-GB" b="0" i="0" dirty="0">
                <a:solidFill>
                  <a:srgbClr val="000000"/>
                </a:solidFill>
                <a:effectLst/>
                <a:latin typeface="Times New Roman" panose="02020603050405020304" pitchFamily="18" charset="0"/>
                <a:cs typeface="Times New Roman" panose="02020603050405020304" pitchFamily="18" charset="0"/>
              </a:rPr>
              <a:t>The x1 attribute defines the start of the line on the x-axis</a:t>
            </a:r>
          </a:p>
          <a:p>
            <a:pPr algn="l">
              <a:buFont typeface="Arial" panose="020B0604020202020204" pitchFamily="34" charset="0"/>
              <a:buChar char="•"/>
            </a:pPr>
            <a:r>
              <a:rPr lang="en-GB" b="0" i="0" dirty="0">
                <a:solidFill>
                  <a:srgbClr val="000000"/>
                </a:solidFill>
                <a:effectLst/>
                <a:latin typeface="Times New Roman" panose="02020603050405020304" pitchFamily="18" charset="0"/>
                <a:cs typeface="Times New Roman" panose="02020603050405020304" pitchFamily="18" charset="0"/>
              </a:rPr>
              <a:t>The y1 attribute defines the start of the line on the y-axis</a:t>
            </a:r>
          </a:p>
          <a:p>
            <a:pPr algn="l">
              <a:buFont typeface="Arial" panose="020B0604020202020204" pitchFamily="34" charset="0"/>
              <a:buChar char="•"/>
            </a:pPr>
            <a:r>
              <a:rPr lang="en-GB" b="0" i="0" dirty="0">
                <a:solidFill>
                  <a:srgbClr val="000000"/>
                </a:solidFill>
                <a:effectLst/>
                <a:latin typeface="Times New Roman" panose="02020603050405020304" pitchFamily="18" charset="0"/>
                <a:cs typeface="Times New Roman" panose="02020603050405020304" pitchFamily="18" charset="0"/>
              </a:rPr>
              <a:t>The x2 attribute defines the end of the line on the x-axis</a:t>
            </a:r>
          </a:p>
          <a:p>
            <a:pPr algn="l">
              <a:buFont typeface="Arial" panose="020B0604020202020204" pitchFamily="34" charset="0"/>
              <a:buChar char="•"/>
            </a:pPr>
            <a:r>
              <a:rPr lang="en-GB" b="0" i="0" dirty="0">
                <a:solidFill>
                  <a:srgbClr val="000000"/>
                </a:solidFill>
                <a:effectLst/>
                <a:latin typeface="Times New Roman" panose="02020603050405020304" pitchFamily="18" charset="0"/>
                <a:cs typeface="Times New Roman" panose="02020603050405020304" pitchFamily="18" charset="0"/>
              </a:rPr>
              <a:t>The y2 attribute defines the end of the line on the y-axis</a:t>
            </a:r>
          </a:p>
        </p:txBody>
      </p:sp>
      <p:pic>
        <p:nvPicPr>
          <p:cNvPr id="10" name="Picture 9">
            <a:extLst>
              <a:ext uri="{FF2B5EF4-FFF2-40B4-BE49-F238E27FC236}">
                <a16:creationId xmlns:a16="http://schemas.microsoft.com/office/drawing/2014/main" id="{886593D5-36B8-1A8A-8759-53F45FFA9E80}"/>
              </a:ext>
            </a:extLst>
          </p:cNvPr>
          <p:cNvPicPr>
            <a:picLocks noChangeAspect="1"/>
          </p:cNvPicPr>
          <p:nvPr/>
        </p:nvPicPr>
        <p:blipFill>
          <a:blip r:embed="rId2"/>
          <a:stretch>
            <a:fillRect/>
          </a:stretch>
        </p:blipFill>
        <p:spPr>
          <a:xfrm>
            <a:off x="4174047" y="4342978"/>
            <a:ext cx="2644369" cy="2187130"/>
          </a:xfrm>
          <a:prstGeom prst="rect">
            <a:avLst/>
          </a:prstGeom>
        </p:spPr>
      </p:pic>
    </p:spTree>
    <p:extLst>
      <p:ext uri="{BB962C8B-B14F-4D97-AF65-F5344CB8AC3E}">
        <p14:creationId xmlns:p14="http://schemas.microsoft.com/office/powerpoint/2010/main" val="29831196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BF14C0-B868-2DD0-3924-9D951AE82981}"/>
              </a:ext>
            </a:extLst>
          </p:cNvPr>
          <p:cNvSpPr txBox="1"/>
          <p:nvPr/>
        </p:nvSpPr>
        <p:spPr>
          <a:xfrm>
            <a:off x="196645" y="254394"/>
            <a:ext cx="11798710" cy="1200329"/>
          </a:xfrm>
          <a:prstGeom prst="rect">
            <a:avLst/>
          </a:prstGeom>
          <a:noFill/>
        </p:spPr>
        <p:txBody>
          <a:bodyPr wrap="square">
            <a:spAutoFit/>
          </a:bodyPr>
          <a:lstStyle/>
          <a:p>
            <a:pPr algn="l"/>
            <a:r>
              <a:rPr lang="en-GB" b="1" i="0" u="sng" dirty="0">
                <a:solidFill>
                  <a:srgbClr val="000000"/>
                </a:solidFill>
                <a:effectLst/>
                <a:latin typeface="Times New Roman" panose="02020603050405020304" pitchFamily="18" charset="0"/>
                <a:cs typeface="Times New Roman" panose="02020603050405020304" pitchFamily="18" charset="0"/>
              </a:rPr>
              <a:t>SVG Polygon - &lt;polygon&gt;</a:t>
            </a:r>
          </a:p>
          <a:p>
            <a:pPr marL="285750" indent="-285750" algn="l">
              <a:buFont typeface="Arial" panose="020B0604020202020204" pitchFamily="34" charset="0"/>
              <a:buChar char="•"/>
            </a:pPr>
            <a:r>
              <a:rPr lang="en-GB" b="0" i="0" dirty="0">
                <a:solidFill>
                  <a:srgbClr val="000000"/>
                </a:solidFill>
                <a:effectLst/>
                <a:latin typeface="Times New Roman" panose="02020603050405020304" pitchFamily="18" charset="0"/>
                <a:cs typeface="Times New Roman" panose="02020603050405020304" pitchFamily="18" charset="0"/>
              </a:rPr>
              <a:t>The &lt;polygon&gt; element is used to create a graphic that contains at least three sides.</a:t>
            </a:r>
          </a:p>
          <a:p>
            <a:pPr marL="285750" indent="-285750" algn="l">
              <a:buFont typeface="Arial" panose="020B0604020202020204" pitchFamily="34" charset="0"/>
              <a:buChar char="•"/>
            </a:pPr>
            <a:r>
              <a:rPr lang="en-GB" b="0" i="0" dirty="0">
                <a:solidFill>
                  <a:srgbClr val="000000"/>
                </a:solidFill>
                <a:effectLst/>
                <a:latin typeface="Times New Roman" panose="02020603050405020304" pitchFamily="18" charset="0"/>
                <a:cs typeface="Times New Roman" panose="02020603050405020304" pitchFamily="18" charset="0"/>
              </a:rPr>
              <a:t>Polygons are made of straight lines, and the shape is "closed" (all the lines connect up).</a:t>
            </a:r>
          </a:p>
          <a:p>
            <a:pPr marL="285750" indent="-285750" algn="l">
              <a:buFont typeface="Arial" panose="020B0604020202020204" pitchFamily="34" charset="0"/>
              <a:buChar char="•"/>
            </a:pPr>
            <a:r>
              <a:rPr lang="en-GB" b="0" i="0" dirty="0">
                <a:solidFill>
                  <a:srgbClr val="000000"/>
                </a:solidFill>
                <a:effectLst/>
                <a:latin typeface="Times New Roman" panose="02020603050405020304" pitchFamily="18" charset="0"/>
                <a:cs typeface="Times New Roman" panose="02020603050405020304" pitchFamily="18" charset="0"/>
              </a:rPr>
              <a:t>Polygon comes from Greek. "Poly" means "many" and "</a:t>
            </a:r>
            <a:r>
              <a:rPr lang="en-GB" b="0" i="0" dirty="0" err="1">
                <a:solidFill>
                  <a:srgbClr val="000000"/>
                </a:solidFill>
                <a:effectLst/>
                <a:latin typeface="Times New Roman" panose="02020603050405020304" pitchFamily="18" charset="0"/>
                <a:cs typeface="Times New Roman" panose="02020603050405020304" pitchFamily="18" charset="0"/>
              </a:rPr>
              <a:t>gon</a:t>
            </a:r>
            <a:r>
              <a:rPr lang="en-GB" b="0" i="0" dirty="0">
                <a:solidFill>
                  <a:srgbClr val="000000"/>
                </a:solidFill>
                <a:effectLst/>
                <a:latin typeface="Times New Roman" panose="02020603050405020304" pitchFamily="18" charset="0"/>
                <a:cs typeface="Times New Roman" panose="02020603050405020304" pitchFamily="18" charset="0"/>
              </a:rPr>
              <a:t>" means "angle".</a:t>
            </a:r>
          </a:p>
        </p:txBody>
      </p:sp>
      <p:sp>
        <p:nvSpPr>
          <p:cNvPr id="6" name="TextBox 5">
            <a:extLst>
              <a:ext uri="{FF2B5EF4-FFF2-40B4-BE49-F238E27FC236}">
                <a16:creationId xmlns:a16="http://schemas.microsoft.com/office/drawing/2014/main" id="{CE90D726-9B87-5D2D-B6CF-997F934001C2}"/>
              </a:ext>
            </a:extLst>
          </p:cNvPr>
          <p:cNvSpPr txBox="1"/>
          <p:nvPr/>
        </p:nvSpPr>
        <p:spPr>
          <a:xfrm>
            <a:off x="196645" y="1817723"/>
            <a:ext cx="11287432" cy="923330"/>
          </a:xfrm>
          <a:prstGeom prst="rect">
            <a:avLst/>
          </a:prstGeom>
          <a:noFill/>
        </p:spPr>
        <p:txBody>
          <a:bodyPr wrap="square">
            <a:spAutoFit/>
          </a:bodyPr>
          <a:lstStyle/>
          <a:p>
            <a:r>
              <a:rPr lang="en-GB" b="0" i="0" dirty="0">
                <a:solidFill>
                  <a:srgbClr val="0000CD"/>
                </a:solidFill>
                <a:effectLst/>
                <a:latin typeface="Times New Roman" panose="02020603050405020304" pitchFamily="18" charset="0"/>
                <a:cs typeface="Times New Roman" panose="02020603050405020304" pitchFamily="18" charset="0"/>
              </a:rPr>
              <a:t>&lt;</a:t>
            </a:r>
            <a:r>
              <a:rPr lang="en-GB" b="0" i="0" dirty="0" err="1">
                <a:solidFill>
                  <a:srgbClr val="A52A2A"/>
                </a:solidFill>
                <a:effectLst/>
                <a:latin typeface="Times New Roman" panose="02020603050405020304" pitchFamily="18" charset="0"/>
                <a:cs typeface="Times New Roman" panose="02020603050405020304" pitchFamily="18" charset="0"/>
              </a:rPr>
              <a:t>svg</a:t>
            </a:r>
            <a:r>
              <a:rPr lang="en-GB" b="0" i="0" dirty="0">
                <a:solidFill>
                  <a:srgbClr val="FF0000"/>
                </a:solidFill>
                <a:effectLst/>
                <a:latin typeface="Times New Roman" panose="02020603050405020304" pitchFamily="18" charset="0"/>
                <a:cs typeface="Times New Roman" panose="02020603050405020304" pitchFamily="18" charset="0"/>
              </a:rPr>
              <a:t> height</a:t>
            </a:r>
            <a:r>
              <a:rPr lang="en-GB" b="0" i="0" dirty="0">
                <a:solidFill>
                  <a:srgbClr val="0000CD"/>
                </a:solidFill>
                <a:effectLst/>
                <a:latin typeface="Times New Roman" panose="02020603050405020304" pitchFamily="18" charset="0"/>
                <a:cs typeface="Times New Roman" panose="02020603050405020304" pitchFamily="18" charset="0"/>
              </a:rPr>
              <a:t>="210"</a:t>
            </a:r>
            <a:r>
              <a:rPr lang="en-GB" b="0" i="0" dirty="0">
                <a:solidFill>
                  <a:srgbClr val="FF0000"/>
                </a:solidFill>
                <a:effectLst/>
                <a:latin typeface="Times New Roman" panose="02020603050405020304" pitchFamily="18" charset="0"/>
                <a:cs typeface="Times New Roman" panose="02020603050405020304" pitchFamily="18" charset="0"/>
              </a:rPr>
              <a:t> width</a:t>
            </a:r>
            <a:r>
              <a:rPr lang="en-GB" b="0" i="0" dirty="0">
                <a:solidFill>
                  <a:srgbClr val="0000CD"/>
                </a:solidFill>
                <a:effectLst/>
                <a:latin typeface="Times New Roman" panose="02020603050405020304" pitchFamily="18" charset="0"/>
                <a:cs typeface="Times New Roman" panose="02020603050405020304" pitchFamily="18" charset="0"/>
              </a:rPr>
              <a:t>="500"&gt;</a:t>
            </a:r>
            <a:br>
              <a:rPr lang="en-GB" dirty="0">
                <a:latin typeface="Times New Roman" panose="02020603050405020304" pitchFamily="18" charset="0"/>
                <a:cs typeface="Times New Roman" panose="02020603050405020304" pitchFamily="18" charset="0"/>
              </a:rPr>
            </a:br>
            <a:r>
              <a:rPr lang="en-GB" b="0" i="0" dirty="0">
                <a:solidFill>
                  <a:srgbClr val="000000"/>
                </a:solidFill>
                <a:effectLst/>
                <a:latin typeface="Times New Roman" panose="02020603050405020304" pitchFamily="18" charset="0"/>
                <a:cs typeface="Times New Roman" panose="02020603050405020304" pitchFamily="18" charset="0"/>
              </a:rPr>
              <a:t>  </a:t>
            </a:r>
            <a:r>
              <a:rPr lang="en-GB" b="0" i="0" dirty="0">
                <a:solidFill>
                  <a:srgbClr val="0000CD"/>
                </a:solidFill>
                <a:effectLst/>
                <a:latin typeface="Times New Roman" panose="02020603050405020304" pitchFamily="18" charset="0"/>
                <a:cs typeface="Times New Roman" panose="02020603050405020304" pitchFamily="18" charset="0"/>
              </a:rPr>
              <a:t>&lt;</a:t>
            </a:r>
            <a:r>
              <a:rPr lang="en-GB" b="0" i="0" dirty="0">
                <a:solidFill>
                  <a:srgbClr val="A52A2A"/>
                </a:solidFill>
                <a:effectLst/>
                <a:latin typeface="Times New Roman" panose="02020603050405020304" pitchFamily="18" charset="0"/>
                <a:cs typeface="Times New Roman" panose="02020603050405020304" pitchFamily="18" charset="0"/>
              </a:rPr>
              <a:t>polygon</a:t>
            </a:r>
            <a:r>
              <a:rPr lang="en-GB" b="0" i="0" dirty="0">
                <a:solidFill>
                  <a:srgbClr val="FF0000"/>
                </a:solidFill>
                <a:effectLst/>
                <a:latin typeface="Times New Roman" panose="02020603050405020304" pitchFamily="18" charset="0"/>
                <a:cs typeface="Times New Roman" panose="02020603050405020304" pitchFamily="18" charset="0"/>
              </a:rPr>
              <a:t> points</a:t>
            </a:r>
            <a:r>
              <a:rPr lang="en-GB" b="0" i="0" dirty="0">
                <a:solidFill>
                  <a:srgbClr val="0000CD"/>
                </a:solidFill>
                <a:effectLst/>
                <a:latin typeface="Times New Roman" panose="02020603050405020304" pitchFamily="18" charset="0"/>
                <a:cs typeface="Times New Roman" panose="02020603050405020304" pitchFamily="18" charset="0"/>
              </a:rPr>
              <a:t>="200,10,250,190 160,210"</a:t>
            </a:r>
            <a:r>
              <a:rPr lang="en-GB" b="0" i="0" dirty="0">
                <a:solidFill>
                  <a:srgbClr val="FF0000"/>
                </a:solidFill>
                <a:effectLst/>
                <a:latin typeface="Times New Roman" panose="02020603050405020304" pitchFamily="18" charset="0"/>
                <a:cs typeface="Times New Roman" panose="02020603050405020304" pitchFamily="18" charset="0"/>
              </a:rPr>
              <a:t> style</a:t>
            </a:r>
            <a:r>
              <a:rPr lang="en-GB" b="0" i="0" dirty="0">
                <a:solidFill>
                  <a:srgbClr val="0000CD"/>
                </a:solidFill>
                <a:effectLst/>
                <a:latin typeface="Times New Roman" panose="02020603050405020304" pitchFamily="18" charset="0"/>
                <a:cs typeface="Times New Roman" panose="02020603050405020304" pitchFamily="18" charset="0"/>
              </a:rPr>
              <a:t>="fill:lime;stroke:purple;stroke-width:1"</a:t>
            </a:r>
            <a:r>
              <a:rPr lang="en-GB" b="0" i="0" dirty="0">
                <a:solidFill>
                  <a:srgbClr val="FF0000"/>
                </a:solidFill>
                <a:effectLst/>
                <a:latin typeface="Times New Roman" panose="02020603050405020304" pitchFamily="18" charset="0"/>
                <a:cs typeface="Times New Roman" panose="02020603050405020304" pitchFamily="18" charset="0"/>
              </a:rPr>
              <a:t> /</a:t>
            </a:r>
            <a:r>
              <a:rPr lang="en-GB" b="0" i="0" dirty="0">
                <a:solidFill>
                  <a:srgbClr val="0000CD"/>
                </a:solidFill>
                <a:effectLst/>
                <a:latin typeface="Times New Roman" panose="02020603050405020304" pitchFamily="18" charset="0"/>
                <a:cs typeface="Times New Roman" panose="02020603050405020304" pitchFamily="18" charset="0"/>
              </a:rPr>
              <a:t>&gt;</a:t>
            </a:r>
            <a:br>
              <a:rPr lang="en-GB" dirty="0">
                <a:latin typeface="Times New Roman" panose="02020603050405020304" pitchFamily="18" charset="0"/>
                <a:cs typeface="Times New Roman" panose="02020603050405020304" pitchFamily="18" charset="0"/>
              </a:rPr>
            </a:br>
            <a:r>
              <a:rPr lang="en-GB" b="0" i="0" dirty="0">
                <a:solidFill>
                  <a:srgbClr val="0000CD"/>
                </a:solidFill>
                <a:effectLst/>
                <a:latin typeface="Times New Roman" panose="02020603050405020304" pitchFamily="18" charset="0"/>
                <a:cs typeface="Times New Roman" panose="02020603050405020304" pitchFamily="18" charset="0"/>
              </a:rPr>
              <a:t>&lt;</a:t>
            </a:r>
            <a:r>
              <a:rPr lang="en-GB" b="0" i="0" dirty="0">
                <a:solidFill>
                  <a:srgbClr val="A52A2A"/>
                </a:solidFill>
                <a:effectLst/>
                <a:latin typeface="Times New Roman" panose="02020603050405020304" pitchFamily="18" charset="0"/>
                <a:cs typeface="Times New Roman" panose="02020603050405020304" pitchFamily="18" charset="0"/>
              </a:rPr>
              <a:t>/</a:t>
            </a:r>
            <a:r>
              <a:rPr lang="en-GB" b="0" i="0" dirty="0" err="1">
                <a:solidFill>
                  <a:srgbClr val="A52A2A"/>
                </a:solidFill>
                <a:effectLst/>
                <a:latin typeface="Times New Roman" panose="02020603050405020304" pitchFamily="18" charset="0"/>
                <a:cs typeface="Times New Roman" panose="02020603050405020304" pitchFamily="18" charset="0"/>
              </a:rPr>
              <a:t>svg</a:t>
            </a:r>
            <a:r>
              <a:rPr lang="en-GB" b="0" i="0" dirty="0">
                <a:solidFill>
                  <a:srgbClr val="0000CD"/>
                </a:solidFill>
                <a:effectLst/>
                <a:latin typeface="Times New Roman" panose="02020603050405020304" pitchFamily="18" charset="0"/>
                <a:cs typeface="Times New Roman" panose="02020603050405020304" pitchFamily="18" charset="0"/>
              </a:rPr>
              <a:t>&gt;</a:t>
            </a:r>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101A2A1-BB4C-C030-B699-EAEE516572CE}"/>
              </a:ext>
            </a:extLst>
          </p:cNvPr>
          <p:cNvSpPr txBox="1"/>
          <p:nvPr/>
        </p:nvSpPr>
        <p:spPr>
          <a:xfrm>
            <a:off x="147484" y="3361839"/>
            <a:ext cx="11385754" cy="646331"/>
          </a:xfrm>
          <a:prstGeom prst="rect">
            <a:avLst/>
          </a:prstGeom>
          <a:noFill/>
        </p:spPr>
        <p:txBody>
          <a:bodyPr wrap="square">
            <a:spAutoFit/>
          </a:bodyPr>
          <a:lstStyle/>
          <a:p>
            <a:pPr algn="l"/>
            <a:r>
              <a:rPr lang="en-GB" b="1" i="0" u="sng" dirty="0">
                <a:solidFill>
                  <a:srgbClr val="000000"/>
                </a:solidFill>
                <a:effectLst/>
                <a:latin typeface="Times New Roman" panose="02020603050405020304" pitchFamily="18" charset="0"/>
                <a:cs typeface="Times New Roman" panose="02020603050405020304" pitchFamily="18" charset="0"/>
              </a:rPr>
              <a:t>Code explanation:</a:t>
            </a:r>
            <a:endParaRPr lang="en-GB" b="0" i="0" u="sng" dirty="0">
              <a:solidFill>
                <a:srgbClr val="000000"/>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GB" b="0" i="0" dirty="0">
                <a:solidFill>
                  <a:srgbClr val="000000"/>
                </a:solidFill>
                <a:effectLst/>
                <a:latin typeface="Times New Roman" panose="02020603050405020304" pitchFamily="18" charset="0"/>
                <a:cs typeface="Times New Roman" panose="02020603050405020304" pitchFamily="18" charset="0"/>
              </a:rPr>
              <a:t>The points attribute defines the x and y coordinates for each corner of the polygon</a:t>
            </a:r>
          </a:p>
        </p:txBody>
      </p:sp>
      <p:pic>
        <p:nvPicPr>
          <p:cNvPr id="10" name="Picture 9">
            <a:extLst>
              <a:ext uri="{FF2B5EF4-FFF2-40B4-BE49-F238E27FC236}">
                <a16:creationId xmlns:a16="http://schemas.microsoft.com/office/drawing/2014/main" id="{3E06A93B-9E8E-590C-5E40-E155A04574B3}"/>
              </a:ext>
            </a:extLst>
          </p:cNvPr>
          <p:cNvPicPr>
            <a:picLocks noChangeAspect="1"/>
          </p:cNvPicPr>
          <p:nvPr/>
        </p:nvPicPr>
        <p:blipFill>
          <a:blip r:embed="rId2"/>
          <a:stretch>
            <a:fillRect/>
          </a:stretch>
        </p:blipFill>
        <p:spPr>
          <a:xfrm>
            <a:off x="2273144" y="4008170"/>
            <a:ext cx="5101049" cy="2242561"/>
          </a:xfrm>
          <a:prstGeom prst="rect">
            <a:avLst/>
          </a:prstGeom>
        </p:spPr>
      </p:pic>
    </p:spTree>
    <p:extLst>
      <p:ext uri="{BB962C8B-B14F-4D97-AF65-F5344CB8AC3E}">
        <p14:creationId xmlns:p14="http://schemas.microsoft.com/office/powerpoint/2010/main" val="29467503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A46EA6-275F-FAFE-3627-B5BF7A369D20}"/>
              </a:ext>
            </a:extLst>
          </p:cNvPr>
          <p:cNvSpPr txBox="1"/>
          <p:nvPr/>
        </p:nvSpPr>
        <p:spPr>
          <a:xfrm>
            <a:off x="285136" y="188960"/>
            <a:ext cx="6096000" cy="369332"/>
          </a:xfrm>
          <a:prstGeom prst="rect">
            <a:avLst/>
          </a:prstGeom>
          <a:noFill/>
        </p:spPr>
        <p:txBody>
          <a:bodyPr wrap="square">
            <a:spAutoFit/>
          </a:bodyPr>
          <a:lstStyle/>
          <a:p>
            <a:pPr algn="l"/>
            <a:r>
              <a:rPr lang="en-US" b="1" i="0" u="sng" dirty="0">
                <a:solidFill>
                  <a:srgbClr val="000000"/>
                </a:solidFill>
                <a:effectLst/>
                <a:latin typeface="Times New Roman" panose="02020603050405020304" pitchFamily="18" charset="0"/>
                <a:cs typeface="Times New Roman" panose="02020603050405020304" pitchFamily="18" charset="0"/>
              </a:rPr>
              <a:t>SVG Polyline - &lt;polyline&gt;</a:t>
            </a:r>
          </a:p>
        </p:txBody>
      </p:sp>
      <p:sp>
        <p:nvSpPr>
          <p:cNvPr id="6" name="TextBox 5">
            <a:extLst>
              <a:ext uri="{FF2B5EF4-FFF2-40B4-BE49-F238E27FC236}">
                <a16:creationId xmlns:a16="http://schemas.microsoft.com/office/drawing/2014/main" id="{61B9868B-1494-AF8C-C5B0-E20EA81EAF45}"/>
              </a:ext>
            </a:extLst>
          </p:cNvPr>
          <p:cNvSpPr txBox="1"/>
          <p:nvPr/>
        </p:nvSpPr>
        <p:spPr>
          <a:xfrm>
            <a:off x="285136" y="558292"/>
            <a:ext cx="11621728" cy="369332"/>
          </a:xfrm>
          <a:prstGeom prst="rect">
            <a:avLst/>
          </a:prstGeom>
          <a:noFill/>
        </p:spPr>
        <p:txBody>
          <a:bodyPr wrap="square">
            <a:spAutoFit/>
          </a:bodyPr>
          <a:lstStyle/>
          <a:p>
            <a:r>
              <a:rPr lang="en-GB" b="0" i="0" dirty="0">
                <a:solidFill>
                  <a:srgbClr val="000000"/>
                </a:solidFill>
                <a:effectLst/>
                <a:latin typeface="Times New Roman" panose="02020603050405020304" pitchFamily="18" charset="0"/>
                <a:cs typeface="Times New Roman" panose="02020603050405020304" pitchFamily="18" charset="0"/>
              </a:rPr>
              <a:t>The &lt;polyline&gt; element is used to create any shape that consists of only straight lines (that is connected at several points):</a:t>
            </a:r>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A024499-72A3-4E0E-B58A-0B97055E3351}"/>
              </a:ext>
            </a:extLst>
          </p:cNvPr>
          <p:cNvSpPr txBox="1"/>
          <p:nvPr/>
        </p:nvSpPr>
        <p:spPr>
          <a:xfrm>
            <a:off x="176980" y="1296956"/>
            <a:ext cx="11346426" cy="1200329"/>
          </a:xfrm>
          <a:prstGeom prst="rect">
            <a:avLst/>
          </a:prstGeom>
          <a:noFill/>
        </p:spPr>
        <p:txBody>
          <a:bodyPr wrap="square">
            <a:spAutoFit/>
          </a:bodyPr>
          <a:lstStyle/>
          <a:p>
            <a:r>
              <a:rPr lang="en-GB" b="0" i="0" dirty="0">
                <a:solidFill>
                  <a:srgbClr val="0000CD"/>
                </a:solidFill>
                <a:effectLst/>
                <a:latin typeface="Times New Roman" panose="02020603050405020304" pitchFamily="18" charset="0"/>
                <a:cs typeface="Times New Roman" panose="02020603050405020304" pitchFamily="18" charset="0"/>
              </a:rPr>
              <a:t>&lt;</a:t>
            </a:r>
            <a:r>
              <a:rPr lang="en-GB" b="0" i="0" dirty="0" err="1">
                <a:solidFill>
                  <a:srgbClr val="A52A2A"/>
                </a:solidFill>
                <a:effectLst/>
                <a:latin typeface="Times New Roman" panose="02020603050405020304" pitchFamily="18" charset="0"/>
                <a:cs typeface="Times New Roman" panose="02020603050405020304" pitchFamily="18" charset="0"/>
              </a:rPr>
              <a:t>svg</a:t>
            </a:r>
            <a:r>
              <a:rPr lang="en-GB" b="0" i="0" dirty="0">
                <a:solidFill>
                  <a:srgbClr val="FF0000"/>
                </a:solidFill>
                <a:effectLst/>
                <a:latin typeface="Times New Roman" panose="02020603050405020304" pitchFamily="18" charset="0"/>
                <a:cs typeface="Times New Roman" panose="02020603050405020304" pitchFamily="18" charset="0"/>
              </a:rPr>
              <a:t> height</a:t>
            </a:r>
            <a:r>
              <a:rPr lang="en-GB" b="0" i="0" dirty="0">
                <a:solidFill>
                  <a:srgbClr val="0000CD"/>
                </a:solidFill>
                <a:effectLst/>
                <a:latin typeface="Times New Roman" panose="02020603050405020304" pitchFamily="18" charset="0"/>
                <a:cs typeface="Times New Roman" panose="02020603050405020304" pitchFamily="18" charset="0"/>
              </a:rPr>
              <a:t>="200"</a:t>
            </a:r>
            <a:r>
              <a:rPr lang="en-GB" b="0" i="0" dirty="0">
                <a:solidFill>
                  <a:srgbClr val="FF0000"/>
                </a:solidFill>
                <a:effectLst/>
                <a:latin typeface="Times New Roman" panose="02020603050405020304" pitchFamily="18" charset="0"/>
                <a:cs typeface="Times New Roman" panose="02020603050405020304" pitchFamily="18" charset="0"/>
              </a:rPr>
              <a:t> width</a:t>
            </a:r>
            <a:r>
              <a:rPr lang="en-GB" b="0" i="0" dirty="0">
                <a:solidFill>
                  <a:srgbClr val="0000CD"/>
                </a:solidFill>
                <a:effectLst/>
                <a:latin typeface="Times New Roman" panose="02020603050405020304" pitchFamily="18" charset="0"/>
                <a:cs typeface="Times New Roman" panose="02020603050405020304" pitchFamily="18" charset="0"/>
              </a:rPr>
              <a:t>="500"&gt;</a:t>
            </a:r>
            <a:br>
              <a:rPr lang="en-GB" dirty="0">
                <a:latin typeface="Times New Roman" panose="02020603050405020304" pitchFamily="18" charset="0"/>
                <a:cs typeface="Times New Roman" panose="02020603050405020304" pitchFamily="18" charset="0"/>
              </a:rPr>
            </a:br>
            <a:r>
              <a:rPr lang="en-GB" b="0" i="0" dirty="0">
                <a:solidFill>
                  <a:srgbClr val="000000"/>
                </a:solidFill>
                <a:effectLst/>
                <a:latin typeface="Times New Roman" panose="02020603050405020304" pitchFamily="18" charset="0"/>
                <a:cs typeface="Times New Roman" panose="02020603050405020304" pitchFamily="18" charset="0"/>
              </a:rPr>
              <a:t>  </a:t>
            </a:r>
            <a:r>
              <a:rPr lang="en-GB" b="0" i="0" dirty="0">
                <a:solidFill>
                  <a:srgbClr val="0000CD"/>
                </a:solidFill>
                <a:effectLst/>
                <a:latin typeface="Times New Roman" panose="02020603050405020304" pitchFamily="18" charset="0"/>
                <a:cs typeface="Times New Roman" panose="02020603050405020304" pitchFamily="18" charset="0"/>
              </a:rPr>
              <a:t>&lt;</a:t>
            </a:r>
            <a:r>
              <a:rPr lang="en-GB" b="0" i="0" dirty="0">
                <a:solidFill>
                  <a:srgbClr val="A52A2A"/>
                </a:solidFill>
                <a:effectLst/>
                <a:latin typeface="Times New Roman" panose="02020603050405020304" pitchFamily="18" charset="0"/>
                <a:cs typeface="Times New Roman" panose="02020603050405020304" pitchFamily="18" charset="0"/>
              </a:rPr>
              <a:t>polyline</a:t>
            </a:r>
            <a:r>
              <a:rPr lang="en-GB" b="0" i="0" dirty="0">
                <a:solidFill>
                  <a:srgbClr val="FF0000"/>
                </a:solidFill>
                <a:effectLst/>
                <a:latin typeface="Times New Roman" panose="02020603050405020304" pitchFamily="18" charset="0"/>
                <a:cs typeface="Times New Roman" panose="02020603050405020304" pitchFamily="18" charset="0"/>
              </a:rPr>
              <a:t> points</a:t>
            </a:r>
            <a:r>
              <a:rPr lang="en-GB" b="0" i="0" dirty="0">
                <a:solidFill>
                  <a:srgbClr val="0000CD"/>
                </a:solidFill>
                <a:effectLst/>
                <a:latin typeface="Times New Roman" panose="02020603050405020304" pitchFamily="18" charset="0"/>
                <a:cs typeface="Times New Roman" panose="02020603050405020304" pitchFamily="18" charset="0"/>
              </a:rPr>
              <a:t>="20,20 40,25 60,40 80,120 120,140 200,180"</a:t>
            </a:r>
            <a:br>
              <a:rPr lang="en-GB" b="0" i="0" dirty="0">
                <a:solidFill>
                  <a:srgbClr val="FF0000"/>
                </a:solidFill>
                <a:effectLst/>
                <a:latin typeface="Times New Roman" panose="02020603050405020304" pitchFamily="18" charset="0"/>
                <a:cs typeface="Times New Roman" panose="02020603050405020304" pitchFamily="18" charset="0"/>
              </a:rPr>
            </a:br>
            <a:r>
              <a:rPr lang="en-GB" b="0" i="0" dirty="0">
                <a:solidFill>
                  <a:srgbClr val="FF0000"/>
                </a:solidFill>
                <a:effectLst/>
                <a:latin typeface="Times New Roman" panose="02020603050405020304" pitchFamily="18" charset="0"/>
                <a:cs typeface="Times New Roman" panose="02020603050405020304" pitchFamily="18" charset="0"/>
              </a:rPr>
              <a:t>  style</a:t>
            </a:r>
            <a:r>
              <a:rPr lang="en-GB" b="0" i="0" dirty="0">
                <a:solidFill>
                  <a:srgbClr val="0000CD"/>
                </a:solidFill>
                <a:effectLst/>
                <a:latin typeface="Times New Roman" panose="02020603050405020304" pitchFamily="18" charset="0"/>
                <a:cs typeface="Times New Roman" panose="02020603050405020304" pitchFamily="18" charset="0"/>
              </a:rPr>
              <a:t>="fill:none;stroke:black;stroke-width:3"</a:t>
            </a:r>
            <a:r>
              <a:rPr lang="en-GB" b="0" i="0" dirty="0">
                <a:solidFill>
                  <a:srgbClr val="FF0000"/>
                </a:solidFill>
                <a:effectLst/>
                <a:latin typeface="Times New Roman" panose="02020603050405020304" pitchFamily="18" charset="0"/>
                <a:cs typeface="Times New Roman" panose="02020603050405020304" pitchFamily="18" charset="0"/>
              </a:rPr>
              <a:t> /</a:t>
            </a:r>
            <a:r>
              <a:rPr lang="en-GB" b="0" i="0" dirty="0">
                <a:solidFill>
                  <a:srgbClr val="0000CD"/>
                </a:solidFill>
                <a:effectLst/>
                <a:latin typeface="Times New Roman" panose="02020603050405020304" pitchFamily="18" charset="0"/>
                <a:cs typeface="Times New Roman" panose="02020603050405020304" pitchFamily="18" charset="0"/>
              </a:rPr>
              <a:t>&gt;</a:t>
            </a:r>
            <a:br>
              <a:rPr lang="en-GB" dirty="0">
                <a:latin typeface="Times New Roman" panose="02020603050405020304" pitchFamily="18" charset="0"/>
                <a:cs typeface="Times New Roman" panose="02020603050405020304" pitchFamily="18" charset="0"/>
              </a:rPr>
            </a:br>
            <a:r>
              <a:rPr lang="en-GB" b="0" i="0" dirty="0">
                <a:solidFill>
                  <a:srgbClr val="0000CD"/>
                </a:solidFill>
                <a:effectLst/>
                <a:latin typeface="Times New Roman" panose="02020603050405020304" pitchFamily="18" charset="0"/>
                <a:cs typeface="Times New Roman" panose="02020603050405020304" pitchFamily="18" charset="0"/>
              </a:rPr>
              <a:t>&lt;</a:t>
            </a:r>
            <a:r>
              <a:rPr lang="en-GB" b="0" i="0" dirty="0">
                <a:solidFill>
                  <a:srgbClr val="A52A2A"/>
                </a:solidFill>
                <a:effectLst/>
                <a:latin typeface="Times New Roman" panose="02020603050405020304" pitchFamily="18" charset="0"/>
                <a:cs typeface="Times New Roman" panose="02020603050405020304" pitchFamily="18" charset="0"/>
              </a:rPr>
              <a:t>/</a:t>
            </a:r>
            <a:r>
              <a:rPr lang="en-GB" b="0" i="0" dirty="0" err="1">
                <a:solidFill>
                  <a:srgbClr val="A52A2A"/>
                </a:solidFill>
                <a:effectLst/>
                <a:latin typeface="Times New Roman" panose="02020603050405020304" pitchFamily="18" charset="0"/>
                <a:cs typeface="Times New Roman" panose="02020603050405020304" pitchFamily="18" charset="0"/>
              </a:rPr>
              <a:t>svg</a:t>
            </a:r>
            <a:r>
              <a:rPr lang="en-GB" b="0" i="0" dirty="0">
                <a:solidFill>
                  <a:srgbClr val="0000CD"/>
                </a:solidFill>
                <a:effectLst/>
                <a:latin typeface="Times New Roman" panose="02020603050405020304" pitchFamily="18" charset="0"/>
                <a:cs typeface="Times New Roman" panose="02020603050405020304" pitchFamily="18" charset="0"/>
              </a:rPr>
              <a:t>&gt;</a:t>
            </a:r>
            <a:endParaRPr lang="en-US"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91B537A-1177-2366-0016-AE47C9AEAAD1}"/>
              </a:ext>
            </a:extLst>
          </p:cNvPr>
          <p:cNvSpPr txBox="1"/>
          <p:nvPr/>
        </p:nvSpPr>
        <p:spPr>
          <a:xfrm>
            <a:off x="285136" y="2782669"/>
            <a:ext cx="11621728" cy="646331"/>
          </a:xfrm>
          <a:prstGeom prst="rect">
            <a:avLst/>
          </a:prstGeom>
          <a:noFill/>
        </p:spPr>
        <p:txBody>
          <a:bodyPr wrap="square">
            <a:spAutoFit/>
          </a:bodyPr>
          <a:lstStyle/>
          <a:p>
            <a:pPr algn="l"/>
            <a:r>
              <a:rPr lang="en-GB" b="1" i="0" dirty="0">
                <a:solidFill>
                  <a:srgbClr val="000000"/>
                </a:solidFill>
                <a:effectLst/>
                <a:latin typeface="Times New Roman" panose="02020603050405020304" pitchFamily="18" charset="0"/>
                <a:cs typeface="Times New Roman" panose="02020603050405020304" pitchFamily="18" charset="0"/>
              </a:rPr>
              <a:t>Code explanation:</a:t>
            </a:r>
            <a:endParaRPr lang="en-GB" b="0" i="0" dirty="0">
              <a:solidFill>
                <a:srgbClr val="000000"/>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GB" b="0" i="0" dirty="0">
                <a:solidFill>
                  <a:srgbClr val="000000"/>
                </a:solidFill>
                <a:effectLst/>
                <a:latin typeface="Times New Roman" panose="02020603050405020304" pitchFamily="18" charset="0"/>
                <a:cs typeface="Times New Roman" panose="02020603050405020304" pitchFamily="18" charset="0"/>
              </a:rPr>
              <a:t>The points attribute defines the list of points (pairs of x and y coordinates) required to draw the polyline</a:t>
            </a:r>
          </a:p>
        </p:txBody>
      </p:sp>
      <p:pic>
        <p:nvPicPr>
          <p:cNvPr id="12" name="Picture 11">
            <a:extLst>
              <a:ext uri="{FF2B5EF4-FFF2-40B4-BE49-F238E27FC236}">
                <a16:creationId xmlns:a16="http://schemas.microsoft.com/office/drawing/2014/main" id="{D3906A64-2E2A-8655-4428-A672B7234E70}"/>
              </a:ext>
            </a:extLst>
          </p:cNvPr>
          <p:cNvPicPr>
            <a:picLocks noChangeAspect="1"/>
          </p:cNvPicPr>
          <p:nvPr/>
        </p:nvPicPr>
        <p:blipFill>
          <a:blip r:embed="rId2"/>
          <a:stretch>
            <a:fillRect/>
          </a:stretch>
        </p:blipFill>
        <p:spPr>
          <a:xfrm>
            <a:off x="1691415" y="3929380"/>
            <a:ext cx="2339543" cy="1889924"/>
          </a:xfrm>
          <a:prstGeom prst="rect">
            <a:avLst/>
          </a:prstGeom>
        </p:spPr>
      </p:pic>
    </p:spTree>
    <p:extLst>
      <p:ext uri="{BB962C8B-B14F-4D97-AF65-F5344CB8AC3E}">
        <p14:creationId xmlns:p14="http://schemas.microsoft.com/office/powerpoint/2010/main" val="6538314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B9F677-E613-11EC-4D29-AECB29D96A02}"/>
              </a:ext>
            </a:extLst>
          </p:cNvPr>
          <p:cNvSpPr txBox="1"/>
          <p:nvPr/>
        </p:nvSpPr>
        <p:spPr>
          <a:xfrm>
            <a:off x="201562" y="256939"/>
            <a:ext cx="11788876" cy="1754326"/>
          </a:xfrm>
          <a:prstGeom prst="rect">
            <a:avLst/>
          </a:prstGeom>
          <a:noFill/>
        </p:spPr>
        <p:txBody>
          <a:bodyPr wrap="square">
            <a:spAutoFit/>
          </a:bodyPr>
          <a:lstStyle/>
          <a:p>
            <a:pPr algn="l"/>
            <a:r>
              <a:rPr lang="en-GB" b="1" i="0" u="sng" dirty="0">
                <a:solidFill>
                  <a:srgbClr val="000000"/>
                </a:solidFill>
                <a:effectLst/>
                <a:latin typeface="Times New Roman" panose="02020603050405020304" pitchFamily="18" charset="0"/>
                <a:cs typeface="Times New Roman" panose="02020603050405020304" pitchFamily="18" charset="0"/>
              </a:rPr>
              <a:t>SVG Text - &lt;text&gt;</a:t>
            </a:r>
          </a:p>
          <a:p>
            <a:pPr algn="l"/>
            <a:r>
              <a:rPr lang="en-GB" b="0" i="0" dirty="0">
                <a:solidFill>
                  <a:srgbClr val="000000"/>
                </a:solidFill>
                <a:effectLst/>
                <a:latin typeface="Times New Roman" panose="02020603050405020304" pitchFamily="18" charset="0"/>
                <a:cs typeface="Times New Roman" panose="02020603050405020304" pitchFamily="18" charset="0"/>
              </a:rPr>
              <a:t>The &lt;text&gt; element is used to define a text.</a:t>
            </a:r>
          </a:p>
          <a:p>
            <a:pPr algn="l"/>
            <a:endParaRPr lang="en-GB" dirty="0">
              <a:solidFill>
                <a:srgbClr val="000000"/>
              </a:solidFill>
              <a:latin typeface="Times New Roman" panose="02020603050405020304" pitchFamily="18" charset="0"/>
              <a:cs typeface="Times New Roman" panose="02020603050405020304" pitchFamily="18" charset="0"/>
            </a:endParaRPr>
          </a:p>
          <a:p>
            <a:pPr algn="l"/>
            <a:r>
              <a:rPr lang="en-GB" b="0" i="0" dirty="0">
                <a:solidFill>
                  <a:srgbClr val="0000CD"/>
                </a:solidFill>
                <a:effectLst/>
                <a:latin typeface="Times New Roman" panose="02020603050405020304" pitchFamily="18" charset="0"/>
                <a:cs typeface="Times New Roman" panose="02020603050405020304" pitchFamily="18" charset="0"/>
              </a:rPr>
              <a:t>&lt;</a:t>
            </a:r>
            <a:r>
              <a:rPr lang="en-GB" b="0" i="0" dirty="0" err="1">
                <a:solidFill>
                  <a:srgbClr val="A52A2A"/>
                </a:solidFill>
                <a:effectLst/>
                <a:latin typeface="Times New Roman" panose="02020603050405020304" pitchFamily="18" charset="0"/>
                <a:cs typeface="Times New Roman" panose="02020603050405020304" pitchFamily="18" charset="0"/>
              </a:rPr>
              <a:t>svg</a:t>
            </a:r>
            <a:r>
              <a:rPr lang="en-GB" b="0" i="0" dirty="0">
                <a:solidFill>
                  <a:srgbClr val="FF0000"/>
                </a:solidFill>
                <a:effectLst/>
                <a:latin typeface="Times New Roman" panose="02020603050405020304" pitchFamily="18" charset="0"/>
                <a:cs typeface="Times New Roman" panose="02020603050405020304" pitchFamily="18" charset="0"/>
              </a:rPr>
              <a:t> height</a:t>
            </a:r>
            <a:r>
              <a:rPr lang="en-GB" b="0" i="0" dirty="0">
                <a:solidFill>
                  <a:srgbClr val="0000CD"/>
                </a:solidFill>
                <a:effectLst/>
                <a:latin typeface="Times New Roman" panose="02020603050405020304" pitchFamily="18" charset="0"/>
                <a:cs typeface="Times New Roman" panose="02020603050405020304" pitchFamily="18" charset="0"/>
              </a:rPr>
              <a:t>="30"</a:t>
            </a:r>
            <a:r>
              <a:rPr lang="en-GB" b="0" i="0" dirty="0">
                <a:solidFill>
                  <a:srgbClr val="FF0000"/>
                </a:solidFill>
                <a:effectLst/>
                <a:latin typeface="Times New Roman" panose="02020603050405020304" pitchFamily="18" charset="0"/>
                <a:cs typeface="Times New Roman" panose="02020603050405020304" pitchFamily="18" charset="0"/>
              </a:rPr>
              <a:t> width</a:t>
            </a:r>
            <a:r>
              <a:rPr lang="en-GB" b="0" i="0" dirty="0">
                <a:solidFill>
                  <a:srgbClr val="0000CD"/>
                </a:solidFill>
                <a:effectLst/>
                <a:latin typeface="Times New Roman" panose="02020603050405020304" pitchFamily="18" charset="0"/>
                <a:cs typeface="Times New Roman" panose="02020603050405020304" pitchFamily="18" charset="0"/>
              </a:rPr>
              <a:t>="200"&gt;</a:t>
            </a:r>
            <a:br>
              <a:rPr lang="en-GB" dirty="0">
                <a:latin typeface="Times New Roman" panose="02020603050405020304" pitchFamily="18" charset="0"/>
                <a:cs typeface="Times New Roman" panose="02020603050405020304" pitchFamily="18" charset="0"/>
              </a:rPr>
            </a:br>
            <a:r>
              <a:rPr lang="en-GB" b="0" i="0" dirty="0">
                <a:solidFill>
                  <a:srgbClr val="000000"/>
                </a:solidFill>
                <a:effectLst/>
                <a:latin typeface="Times New Roman" panose="02020603050405020304" pitchFamily="18" charset="0"/>
                <a:cs typeface="Times New Roman" panose="02020603050405020304" pitchFamily="18" charset="0"/>
              </a:rPr>
              <a:t>  </a:t>
            </a:r>
            <a:r>
              <a:rPr lang="en-GB" b="0" i="0" dirty="0">
                <a:solidFill>
                  <a:srgbClr val="0000CD"/>
                </a:solidFill>
                <a:effectLst/>
                <a:latin typeface="Times New Roman" panose="02020603050405020304" pitchFamily="18" charset="0"/>
                <a:cs typeface="Times New Roman" panose="02020603050405020304" pitchFamily="18" charset="0"/>
              </a:rPr>
              <a:t>&lt;</a:t>
            </a:r>
            <a:r>
              <a:rPr lang="en-GB" b="0" i="0" dirty="0">
                <a:solidFill>
                  <a:srgbClr val="A52A2A"/>
                </a:solidFill>
                <a:effectLst/>
                <a:latin typeface="Times New Roman" panose="02020603050405020304" pitchFamily="18" charset="0"/>
                <a:cs typeface="Times New Roman" panose="02020603050405020304" pitchFamily="18" charset="0"/>
              </a:rPr>
              <a:t>text</a:t>
            </a:r>
            <a:r>
              <a:rPr lang="en-GB" b="0" i="0" dirty="0">
                <a:solidFill>
                  <a:srgbClr val="FF0000"/>
                </a:solidFill>
                <a:effectLst/>
                <a:latin typeface="Times New Roman" panose="02020603050405020304" pitchFamily="18" charset="0"/>
                <a:cs typeface="Times New Roman" panose="02020603050405020304" pitchFamily="18" charset="0"/>
              </a:rPr>
              <a:t> x</a:t>
            </a:r>
            <a:r>
              <a:rPr lang="en-GB" b="0" i="0" dirty="0">
                <a:solidFill>
                  <a:srgbClr val="0000CD"/>
                </a:solidFill>
                <a:effectLst/>
                <a:latin typeface="Times New Roman" panose="02020603050405020304" pitchFamily="18" charset="0"/>
                <a:cs typeface="Times New Roman" panose="02020603050405020304" pitchFamily="18" charset="0"/>
              </a:rPr>
              <a:t>="0"</a:t>
            </a:r>
            <a:r>
              <a:rPr lang="en-GB" b="0" i="0" dirty="0">
                <a:solidFill>
                  <a:srgbClr val="FF0000"/>
                </a:solidFill>
                <a:effectLst/>
                <a:latin typeface="Times New Roman" panose="02020603050405020304" pitchFamily="18" charset="0"/>
                <a:cs typeface="Times New Roman" panose="02020603050405020304" pitchFamily="18" charset="0"/>
              </a:rPr>
              <a:t> y</a:t>
            </a:r>
            <a:r>
              <a:rPr lang="en-GB" b="0" i="0" dirty="0">
                <a:solidFill>
                  <a:srgbClr val="0000CD"/>
                </a:solidFill>
                <a:effectLst/>
                <a:latin typeface="Times New Roman" panose="02020603050405020304" pitchFamily="18" charset="0"/>
                <a:cs typeface="Times New Roman" panose="02020603050405020304" pitchFamily="18" charset="0"/>
              </a:rPr>
              <a:t>="15"</a:t>
            </a:r>
            <a:r>
              <a:rPr lang="en-GB" b="0" i="0" dirty="0">
                <a:solidFill>
                  <a:srgbClr val="FF0000"/>
                </a:solidFill>
                <a:effectLst/>
                <a:latin typeface="Times New Roman" panose="02020603050405020304" pitchFamily="18" charset="0"/>
                <a:cs typeface="Times New Roman" panose="02020603050405020304" pitchFamily="18" charset="0"/>
              </a:rPr>
              <a:t> fill</a:t>
            </a:r>
            <a:r>
              <a:rPr lang="en-GB" b="0" i="0" dirty="0">
                <a:solidFill>
                  <a:srgbClr val="0000CD"/>
                </a:solidFill>
                <a:effectLst/>
                <a:latin typeface="Times New Roman" panose="02020603050405020304" pitchFamily="18" charset="0"/>
                <a:cs typeface="Times New Roman" panose="02020603050405020304" pitchFamily="18" charset="0"/>
              </a:rPr>
              <a:t>="red"&gt;</a:t>
            </a:r>
            <a:r>
              <a:rPr lang="en-GB" b="0" i="0" dirty="0">
                <a:solidFill>
                  <a:srgbClr val="000000"/>
                </a:solidFill>
                <a:effectLst/>
                <a:latin typeface="Times New Roman" panose="02020603050405020304" pitchFamily="18" charset="0"/>
                <a:cs typeface="Times New Roman" panose="02020603050405020304" pitchFamily="18" charset="0"/>
              </a:rPr>
              <a:t>I love SVG!</a:t>
            </a:r>
            <a:r>
              <a:rPr lang="en-GB" b="0" i="0" dirty="0">
                <a:solidFill>
                  <a:srgbClr val="0000CD"/>
                </a:solidFill>
                <a:effectLst/>
                <a:latin typeface="Times New Roman" panose="02020603050405020304" pitchFamily="18" charset="0"/>
                <a:cs typeface="Times New Roman" panose="02020603050405020304" pitchFamily="18" charset="0"/>
              </a:rPr>
              <a:t>&lt;</a:t>
            </a:r>
            <a:r>
              <a:rPr lang="en-GB" b="0" i="0" dirty="0">
                <a:solidFill>
                  <a:srgbClr val="A52A2A"/>
                </a:solidFill>
                <a:effectLst/>
                <a:latin typeface="Times New Roman" panose="02020603050405020304" pitchFamily="18" charset="0"/>
                <a:cs typeface="Times New Roman" panose="02020603050405020304" pitchFamily="18" charset="0"/>
              </a:rPr>
              <a:t>/text</a:t>
            </a:r>
            <a:r>
              <a:rPr lang="en-GB" b="0" i="0" dirty="0">
                <a:solidFill>
                  <a:srgbClr val="0000CD"/>
                </a:solidFill>
                <a:effectLst/>
                <a:latin typeface="Times New Roman" panose="02020603050405020304" pitchFamily="18" charset="0"/>
                <a:cs typeface="Times New Roman" panose="02020603050405020304" pitchFamily="18" charset="0"/>
              </a:rPr>
              <a:t>&gt;</a:t>
            </a:r>
            <a:br>
              <a:rPr lang="en-GB" dirty="0">
                <a:latin typeface="Times New Roman" panose="02020603050405020304" pitchFamily="18" charset="0"/>
                <a:cs typeface="Times New Roman" panose="02020603050405020304" pitchFamily="18" charset="0"/>
              </a:rPr>
            </a:br>
            <a:r>
              <a:rPr lang="en-GB" b="0" i="0" dirty="0">
                <a:solidFill>
                  <a:srgbClr val="0000CD"/>
                </a:solidFill>
                <a:effectLst/>
                <a:latin typeface="Times New Roman" panose="02020603050405020304" pitchFamily="18" charset="0"/>
                <a:cs typeface="Times New Roman" panose="02020603050405020304" pitchFamily="18" charset="0"/>
              </a:rPr>
              <a:t>&lt;</a:t>
            </a:r>
            <a:r>
              <a:rPr lang="en-GB" b="0" i="0" dirty="0">
                <a:solidFill>
                  <a:srgbClr val="A52A2A"/>
                </a:solidFill>
                <a:effectLst/>
                <a:latin typeface="Times New Roman" panose="02020603050405020304" pitchFamily="18" charset="0"/>
                <a:cs typeface="Times New Roman" panose="02020603050405020304" pitchFamily="18" charset="0"/>
              </a:rPr>
              <a:t>/</a:t>
            </a:r>
            <a:r>
              <a:rPr lang="en-GB" b="0" i="0" dirty="0" err="1">
                <a:solidFill>
                  <a:srgbClr val="A52A2A"/>
                </a:solidFill>
                <a:effectLst/>
                <a:latin typeface="Times New Roman" panose="02020603050405020304" pitchFamily="18" charset="0"/>
                <a:cs typeface="Times New Roman" panose="02020603050405020304" pitchFamily="18" charset="0"/>
              </a:rPr>
              <a:t>svg</a:t>
            </a:r>
            <a:r>
              <a:rPr lang="en-GB" b="0" i="0" dirty="0">
                <a:solidFill>
                  <a:srgbClr val="0000CD"/>
                </a:solidFill>
                <a:effectLst/>
                <a:latin typeface="Times New Roman" panose="02020603050405020304" pitchFamily="18" charset="0"/>
                <a:cs typeface="Times New Roman" panose="02020603050405020304" pitchFamily="18" charset="0"/>
              </a:rPr>
              <a:t>&gt;</a:t>
            </a:r>
            <a:endParaRPr lang="en-GB" b="0" i="0" dirty="0">
              <a:solidFill>
                <a:srgbClr val="000000"/>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023CDFF-3D85-C142-8611-2193F2BADBA1}"/>
              </a:ext>
            </a:extLst>
          </p:cNvPr>
          <p:cNvSpPr txBox="1"/>
          <p:nvPr/>
        </p:nvSpPr>
        <p:spPr>
          <a:xfrm>
            <a:off x="7541343" y="764770"/>
            <a:ext cx="6096000" cy="369332"/>
          </a:xfrm>
          <a:prstGeom prst="rect">
            <a:avLst/>
          </a:prstGeom>
          <a:noFill/>
        </p:spPr>
        <p:txBody>
          <a:bodyPr wrap="square">
            <a:spAutoFit/>
          </a:bodyPr>
          <a:lstStyle/>
          <a:p>
            <a:r>
              <a:rPr lang="en-US" b="0" i="0" dirty="0">
                <a:solidFill>
                  <a:srgbClr val="FF0000"/>
                </a:solidFill>
                <a:effectLst/>
                <a:latin typeface="Times New Roman" panose="02020603050405020304" pitchFamily="18" charset="0"/>
                <a:cs typeface="Times New Roman" panose="02020603050405020304" pitchFamily="18" charset="0"/>
              </a:rPr>
              <a:t>I love SVG!</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AEB21FA-5E6F-EFFD-854B-9F4AA9E610BF}"/>
              </a:ext>
            </a:extLst>
          </p:cNvPr>
          <p:cNvSpPr txBox="1"/>
          <p:nvPr/>
        </p:nvSpPr>
        <p:spPr>
          <a:xfrm>
            <a:off x="272845" y="2322559"/>
            <a:ext cx="10562303" cy="1200329"/>
          </a:xfrm>
          <a:prstGeom prst="rect">
            <a:avLst/>
          </a:prstGeom>
          <a:noFill/>
        </p:spPr>
        <p:txBody>
          <a:bodyPr wrap="square">
            <a:spAutoFit/>
          </a:bodyPr>
          <a:lstStyle/>
          <a:p>
            <a:r>
              <a:rPr lang="en-US" b="1" i="0" u="sng" dirty="0">
                <a:solidFill>
                  <a:srgbClr val="000000"/>
                </a:solidFill>
                <a:effectLst/>
                <a:latin typeface="Times New Roman" panose="02020603050405020304" pitchFamily="18" charset="0"/>
                <a:cs typeface="Times New Roman" panose="02020603050405020304" pitchFamily="18" charset="0"/>
              </a:rPr>
              <a:t>Rotate the text:</a:t>
            </a:r>
          </a:p>
          <a:p>
            <a:r>
              <a:rPr lang="en-GB" b="0" i="0" dirty="0">
                <a:solidFill>
                  <a:srgbClr val="0000CD"/>
                </a:solidFill>
                <a:effectLst/>
                <a:latin typeface="Times New Roman" panose="02020603050405020304" pitchFamily="18" charset="0"/>
                <a:cs typeface="Times New Roman" panose="02020603050405020304" pitchFamily="18" charset="0"/>
              </a:rPr>
              <a:t>&lt;</a:t>
            </a:r>
            <a:r>
              <a:rPr lang="en-GB" b="0" i="0" dirty="0" err="1">
                <a:solidFill>
                  <a:srgbClr val="A52A2A"/>
                </a:solidFill>
                <a:effectLst/>
                <a:latin typeface="Times New Roman" panose="02020603050405020304" pitchFamily="18" charset="0"/>
                <a:cs typeface="Times New Roman" panose="02020603050405020304" pitchFamily="18" charset="0"/>
              </a:rPr>
              <a:t>svg</a:t>
            </a:r>
            <a:r>
              <a:rPr lang="en-GB" b="0" i="0" dirty="0">
                <a:solidFill>
                  <a:srgbClr val="FF0000"/>
                </a:solidFill>
                <a:effectLst/>
                <a:latin typeface="Times New Roman" panose="02020603050405020304" pitchFamily="18" charset="0"/>
                <a:cs typeface="Times New Roman" panose="02020603050405020304" pitchFamily="18" charset="0"/>
              </a:rPr>
              <a:t> height</a:t>
            </a:r>
            <a:r>
              <a:rPr lang="en-GB" b="0" i="0" dirty="0">
                <a:solidFill>
                  <a:srgbClr val="0000CD"/>
                </a:solidFill>
                <a:effectLst/>
                <a:latin typeface="Times New Roman" panose="02020603050405020304" pitchFamily="18" charset="0"/>
                <a:cs typeface="Times New Roman" panose="02020603050405020304" pitchFamily="18" charset="0"/>
              </a:rPr>
              <a:t>="60"</a:t>
            </a:r>
            <a:r>
              <a:rPr lang="en-GB" b="0" i="0" dirty="0">
                <a:solidFill>
                  <a:srgbClr val="FF0000"/>
                </a:solidFill>
                <a:effectLst/>
                <a:latin typeface="Times New Roman" panose="02020603050405020304" pitchFamily="18" charset="0"/>
                <a:cs typeface="Times New Roman" panose="02020603050405020304" pitchFamily="18" charset="0"/>
              </a:rPr>
              <a:t> width</a:t>
            </a:r>
            <a:r>
              <a:rPr lang="en-GB" b="0" i="0" dirty="0">
                <a:solidFill>
                  <a:srgbClr val="0000CD"/>
                </a:solidFill>
                <a:effectLst/>
                <a:latin typeface="Times New Roman" panose="02020603050405020304" pitchFamily="18" charset="0"/>
                <a:cs typeface="Times New Roman" panose="02020603050405020304" pitchFamily="18" charset="0"/>
              </a:rPr>
              <a:t>="200"&gt;</a:t>
            </a:r>
            <a:br>
              <a:rPr lang="en-GB" dirty="0">
                <a:latin typeface="Times New Roman" panose="02020603050405020304" pitchFamily="18" charset="0"/>
                <a:cs typeface="Times New Roman" panose="02020603050405020304" pitchFamily="18" charset="0"/>
              </a:rPr>
            </a:br>
            <a:r>
              <a:rPr lang="en-GB" b="0" i="0" dirty="0">
                <a:solidFill>
                  <a:srgbClr val="000000"/>
                </a:solidFill>
                <a:effectLst/>
                <a:latin typeface="Times New Roman" panose="02020603050405020304" pitchFamily="18" charset="0"/>
                <a:cs typeface="Times New Roman" panose="02020603050405020304" pitchFamily="18" charset="0"/>
              </a:rPr>
              <a:t>  </a:t>
            </a:r>
            <a:r>
              <a:rPr lang="en-GB" b="0" i="0" dirty="0">
                <a:solidFill>
                  <a:srgbClr val="0000CD"/>
                </a:solidFill>
                <a:effectLst/>
                <a:latin typeface="Times New Roman" panose="02020603050405020304" pitchFamily="18" charset="0"/>
                <a:cs typeface="Times New Roman" panose="02020603050405020304" pitchFamily="18" charset="0"/>
              </a:rPr>
              <a:t>&lt;</a:t>
            </a:r>
            <a:r>
              <a:rPr lang="en-GB" b="0" i="0" dirty="0">
                <a:solidFill>
                  <a:srgbClr val="A52A2A"/>
                </a:solidFill>
                <a:effectLst/>
                <a:latin typeface="Times New Roman" panose="02020603050405020304" pitchFamily="18" charset="0"/>
                <a:cs typeface="Times New Roman" panose="02020603050405020304" pitchFamily="18" charset="0"/>
              </a:rPr>
              <a:t>text</a:t>
            </a:r>
            <a:r>
              <a:rPr lang="en-GB" b="0" i="0" dirty="0">
                <a:solidFill>
                  <a:srgbClr val="FF0000"/>
                </a:solidFill>
                <a:effectLst/>
                <a:latin typeface="Times New Roman" panose="02020603050405020304" pitchFamily="18" charset="0"/>
                <a:cs typeface="Times New Roman" panose="02020603050405020304" pitchFamily="18" charset="0"/>
              </a:rPr>
              <a:t> x</a:t>
            </a:r>
            <a:r>
              <a:rPr lang="en-GB" b="0" i="0" dirty="0">
                <a:solidFill>
                  <a:srgbClr val="0000CD"/>
                </a:solidFill>
                <a:effectLst/>
                <a:latin typeface="Times New Roman" panose="02020603050405020304" pitchFamily="18" charset="0"/>
                <a:cs typeface="Times New Roman" panose="02020603050405020304" pitchFamily="18" charset="0"/>
              </a:rPr>
              <a:t>="0"</a:t>
            </a:r>
            <a:r>
              <a:rPr lang="en-GB" b="0" i="0" dirty="0">
                <a:solidFill>
                  <a:srgbClr val="FF0000"/>
                </a:solidFill>
                <a:effectLst/>
                <a:latin typeface="Times New Roman" panose="02020603050405020304" pitchFamily="18" charset="0"/>
                <a:cs typeface="Times New Roman" panose="02020603050405020304" pitchFamily="18" charset="0"/>
              </a:rPr>
              <a:t> y</a:t>
            </a:r>
            <a:r>
              <a:rPr lang="en-GB" b="0" i="0" dirty="0">
                <a:solidFill>
                  <a:srgbClr val="0000CD"/>
                </a:solidFill>
                <a:effectLst/>
                <a:latin typeface="Times New Roman" panose="02020603050405020304" pitchFamily="18" charset="0"/>
                <a:cs typeface="Times New Roman" panose="02020603050405020304" pitchFamily="18" charset="0"/>
              </a:rPr>
              <a:t>="15"</a:t>
            </a:r>
            <a:r>
              <a:rPr lang="en-GB" b="0" i="0" dirty="0">
                <a:solidFill>
                  <a:srgbClr val="FF0000"/>
                </a:solidFill>
                <a:effectLst/>
                <a:latin typeface="Times New Roman" panose="02020603050405020304" pitchFamily="18" charset="0"/>
                <a:cs typeface="Times New Roman" panose="02020603050405020304" pitchFamily="18" charset="0"/>
              </a:rPr>
              <a:t> fill</a:t>
            </a:r>
            <a:r>
              <a:rPr lang="en-GB" b="0" i="0" dirty="0">
                <a:solidFill>
                  <a:srgbClr val="0000CD"/>
                </a:solidFill>
                <a:effectLst/>
                <a:latin typeface="Times New Roman" panose="02020603050405020304" pitchFamily="18" charset="0"/>
                <a:cs typeface="Times New Roman" panose="02020603050405020304" pitchFamily="18" charset="0"/>
              </a:rPr>
              <a:t>="red"</a:t>
            </a:r>
            <a:r>
              <a:rPr lang="en-GB" b="0" i="0" dirty="0">
                <a:solidFill>
                  <a:srgbClr val="FF0000"/>
                </a:solidFill>
                <a:effectLst/>
                <a:latin typeface="Times New Roman" panose="02020603050405020304" pitchFamily="18" charset="0"/>
                <a:cs typeface="Times New Roman" panose="02020603050405020304" pitchFamily="18" charset="0"/>
              </a:rPr>
              <a:t> transform</a:t>
            </a:r>
            <a:r>
              <a:rPr lang="en-GB" b="0" i="0" dirty="0">
                <a:solidFill>
                  <a:srgbClr val="0000CD"/>
                </a:solidFill>
                <a:effectLst/>
                <a:latin typeface="Times New Roman" panose="02020603050405020304" pitchFamily="18" charset="0"/>
                <a:cs typeface="Times New Roman" panose="02020603050405020304" pitchFamily="18" charset="0"/>
              </a:rPr>
              <a:t>="rotate(30 20,40)"&gt;</a:t>
            </a:r>
            <a:r>
              <a:rPr lang="en-GB" b="0" i="0" dirty="0">
                <a:solidFill>
                  <a:srgbClr val="000000"/>
                </a:solidFill>
                <a:effectLst/>
                <a:latin typeface="Times New Roman" panose="02020603050405020304" pitchFamily="18" charset="0"/>
                <a:cs typeface="Times New Roman" panose="02020603050405020304" pitchFamily="18" charset="0"/>
              </a:rPr>
              <a:t>I love SVG</a:t>
            </a:r>
            <a:r>
              <a:rPr lang="en-GB" b="0" i="0" dirty="0">
                <a:solidFill>
                  <a:srgbClr val="0000CD"/>
                </a:solidFill>
                <a:effectLst/>
                <a:latin typeface="Times New Roman" panose="02020603050405020304" pitchFamily="18" charset="0"/>
                <a:cs typeface="Times New Roman" panose="02020603050405020304" pitchFamily="18" charset="0"/>
              </a:rPr>
              <a:t>&lt;</a:t>
            </a:r>
            <a:r>
              <a:rPr lang="en-GB" b="0" i="0" dirty="0">
                <a:solidFill>
                  <a:srgbClr val="A52A2A"/>
                </a:solidFill>
                <a:effectLst/>
                <a:latin typeface="Times New Roman" panose="02020603050405020304" pitchFamily="18" charset="0"/>
                <a:cs typeface="Times New Roman" panose="02020603050405020304" pitchFamily="18" charset="0"/>
              </a:rPr>
              <a:t>/text</a:t>
            </a:r>
            <a:r>
              <a:rPr lang="en-GB" b="0" i="0" dirty="0">
                <a:solidFill>
                  <a:srgbClr val="0000CD"/>
                </a:solidFill>
                <a:effectLst/>
                <a:latin typeface="Times New Roman" panose="02020603050405020304" pitchFamily="18" charset="0"/>
                <a:cs typeface="Times New Roman" panose="02020603050405020304" pitchFamily="18" charset="0"/>
              </a:rPr>
              <a:t>&gt;</a:t>
            </a:r>
            <a:br>
              <a:rPr lang="en-GB" dirty="0">
                <a:latin typeface="Times New Roman" panose="02020603050405020304" pitchFamily="18" charset="0"/>
                <a:cs typeface="Times New Roman" panose="02020603050405020304" pitchFamily="18" charset="0"/>
              </a:rPr>
            </a:br>
            <a:r>
              <a:rPr lang="en-GB" b="0" i="0" dirty="0">
                <a:solidFill>
                  <a:srgbClr val="0000CD"/>
                </a:solidFill>
                <a:effectLst/>
                <a:latin typeface="Times New Roman" panose="02020603050405020304" pitchFamily="18" charset="0"/>
                <a:cs typeface="Times New Roman" panose="02020603050405020304" pitchFamily="18" charset="0"/>
              </a:rPr>
              <a:t>&lt;</a:t>
            </a:r>
            <a:r>
              <a:rPr lang="en-GB" b="0" i="0" dirty="0">
                <a:solidFill>
                  <a:srgbClr val="A52A2A"/>
                </a:solidFill>
                <a:effectLst/>
                <a:latin typeface="Times New Roman" panose="02020603050405020304" pitchFamily="18" charset="0"/>
                <a:cs typeface="Times New Roman" panose="02020603050405020304" pitchFamily="18" charset="0"/>
              </a:rPr>
              <a:t>/</a:t>
            </a:r>
            <a:r>
              <a:rPr lang="en-GB" b="0" i="0" dirty="0" err="1">
                <a:solidFill>
                  <a:srgbClr val="A52A2A"/>
                </a:solidFill>
                <a:effectLst/>
                <a:latin typeface="Times New Roman" panose="02020603050405020304" pitchFamily="18" charset="0"/>
                <a:cs typeface="Times New Roman" panose="02020603050405020304" pitchFamily="18" charset="0"/>
              </a:rPr>
              <a:t>svg</a:t>
            </a:r>
            <a:r>
              <a:rPr lang="en-GB" b="0" i="0" dirty="0">
                <a:solidFill>
                  <a:srgbClr val="0000CD"/>
                </a:solidFill>
                <a:effectLst/>
                <a:latin typeface="Times New Roman" panose="02020603050405020304" pitchFamily="18" charset="0"/>
                <a:cs typeface="Times New Roman" panose="02020603050405020304" pitchFamily="18" charset="0"/>
              </a:rPr>
              <a:t>&gt;</a:t>
            </a:r>
            <a:endParaRPr lang="en-US" b="1" u="sng"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9CE7932-D8DC-CD4C-0399-19D60956FA1C}"/>
              </a:ext>
            </a:extLst>
          </p:cNvPr>
          <p:cNvSpPr txBox="1"/>
          <p:nvPr/>
        </p:nvSpPr>
        <p:spPr>
          <a:xfrm rot="1963118">
            <a:off x="2711558" y="4061680"/>
            <a:ext cx="1878468" cy="369332"/>
          </a:xfrm>
          <a:prstGeom prst="rect">
            <a:avLst/>
          </a:prstGeom>
          <a:noFill/>
        </p:spPr>
        <p:txBody>
          <a:bodyPr wrap="square">
            <a:spAutoFit/>
          </a:bodyPr>
          <a:lstStyle/>
          <a:p>
            <a:r>
              <a:rPr lang="en-US" b="0" i="0" dirty="0">
                <a:solidFill>
                  <a:srgbClr val="FF0000"/>
                </a:solidFill>
                <a:effectLst/>
                <a:latin typeface="Times New Roman" panose="02020603050405020304" pitchFamily="18" charset="0"/>
                <a:cs typeface="Times New Roman" panose="02020603050405020304" pitchFamily="18" charset="0"/>
              </a:rPr>
              <a:t>I love SVG</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E2422F6D-3047-FBB4-AE7F-58851DABB1E6}"/>
              </a:ext>
            </a:extLst>
          </p:cNvPr>
          <p:cNvSpPr txBox="1"/>
          <p:nvPr/>
        </p:nvSpPr>
        <p:spPr>
          <a:xfrm>
            <a:off x="469491" y="4540050"/>
            <a:ext cx="6818670" cy="369332"/>
          </a:xfrm>
          <a:prstGeom prst="rect">
            <a:avLst/>
          </a:prstGeom>
          <a:noFill/>
        </p:spPr>
        <p:txBody>
          <a:bodyPr wrap="square">
            <a:spAutoFit/>
          </a:bodyPr>
          <a:lstStyle/>
          <a:p>
            <a:r>
              <a:rPr lang="en-GB" b="1" i="0" u="sng" dirty="0">
                <a:solidFill>
                  <a:srgbClr val="000000"/>
                </a:solidFill>
                <a:effectLst/>
                <a:latin typeface="Times New Roman" panose="02020603050405020304" pitchFamily="18" charset="0"/>
                <a:cs typeface="Times New Roman" panose="02020603050405020304" pitchFamily="18" charset="0"/>
              </a:rPr>
              <a:t>Text as a link (with the &lt;a&gt; element):</a:t>
            </a:r>
            <a:endParaRPr lang="en-US" b="1" u="sng"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CD00D1FC-EE91-54ED-A8CD-047BB4DEA843}"/>
              </a:ext>
            </a:extLst>
          </p:cNvPr>
          <p:cNvSpPr txBox="1"/>
          <p:nvPr/>
        </p:nvSpPr>
        <p:spPr>
          <a:xfrm>
            <a:off x="371167" y="4814145"/>
            <a:ext cx="9421761" cy="1477328"/>
          </a:xfrm>
          <a:prstGeom prst="rect">
            <a:avLst/>
          </a:prstGeom>
          <a:noFill/>
        </p:spPr>
        <p:txBody>
          <a:bodyPr wrap="square">
            <a:spAutoFit/>
          </a:bodyPr>
          <a:lstStyle/>
          <a:p>
            <a:r>
              <a:rPr lang="en-GB" b="0" i="0" dirty="0">
                <a:solidFill>
                  <a:srgbClr val="0000CD"/>
                </a:solidFill>
                <a:effectLst/>
                <a:latin typeface="Times New Roman" panose="02020603050405020304" pitchFamily="18" charset="0"/>
                <a:cs typeface="Times New Roman" panose="02020603050405020304" pitchFamily="18" charset="0"/>
              </a:rPr>
              <a:t>&lt;</a:t>
            </a:r>
            <a:r>
              <a:rPr lang="en-GB" b="0" i="0" dirty="0" err="1">
                <a:solidFill>
                  <a:srgbClr val="A52A2A"/>
                </a:solidFill>
                <a:effectLst/>
                <a:latin typeface="Times New Roman" panose="02020603050405020304" pitchFamily="18" charset="0"/>
                <a:cs typeface="Times New Roman" panose="02020603050405020304" pitchFamily="18" charset="0"/>
              </a:rPr>
              <a:t>svg</a:t>
            </a:r>
            <a:r>
              <a:rPr lang="en-GB" b="0" i="0" dirty="0">
                <a:solidFill>
                  <a:srgbClr val="FF0000"/>
                </a:solidFill>
                <a:effectLst/>
                <a:latin typeface="Times New Roman" panose="02020603050405020304" pitchFamily="18" charset="0"/>
                <a:cs typeface="Times New Roman" panose="02020603050405020304" pitchFamily="18" charset="0"/>
              </a:rPr>
              <a:t> height</a:t>
            </a:r>
            <a:r>
              <a:rPr lang="en-GB" b="0" i="0" dirty="0">
                <a:solidFill>
                  <a:srgbClr val="0000CD"/>
                </a:solidFill>
                <a:effectLst/>
                <a:latin typeface="Times New Roman" panose="02020603050405020304" pitchFamily="18" charset="0"/>
                <a:cs typeface="Times New Roman" panose="02020603050405020304" pitchFamily="18" charset="0"/>
              </a:rPr>
              <a:t>="30"</a:t>
            </a:r>
            <a:r>
              <a:rPr lang="en-GB" b="0" i="0" dirty="0">
                <a:solidFill>
                  <a:srgbClr val="FF0000"/>
                </a:solidFill>
                <a:effectLst/>
                <a:latin typeface="Times New Roman" panose="02020603050405020304" pitchFamily="18" charset="0"/>
                <a:cs typeface="Times New Roman" panose="02020603050405020304" pitchFamily="18" charset="0"/>
              </a:rPr>
              <a:t> width</a:t>
            </a:r>
            <a:r>
              <a:rPr lang="en-GB" b="0" i="0" dirty="0">
                <a:solidFill>
                  <a:srgbClr val="0000CD"/>
                </a:solidFill>
                <a:effectLst/>
                <a:latin typeface="Times New Roman" panose="02020603050405020304" pitchFamily="18" charset="0"/>
                <a:cs typeface="Times New Roman" panose="02020603050405020304" pitchFamily="18" charset="0"/>
              </a:rPr>
              <a:t>="200"</a:t>
            </a:r>
            <a:r>
              <a:rPr lang="en-GB" b="0" i="0" dirty="0">
                <a:solidFill>
                  <a:srgbClr val="FF0000"/>
                </a:solidFill>
                <a:effectLst/>
                <a:latin typeface="Times New Roman" panose="02020603050405020304" pitchFamily="18" charset="0"/>
                <a:cs typeface="Times New Roman" panose="02020603050405020304" pitchFamily="18" charset="0"/>
              </a:rPr>
              <a:t> </a:t>
            </a:r>
            <a:r>
              <a:rPr lang="en-GB" b="0" i="0" dirty="0">
                <a:solidFill>
                  <a:srgbClr val="0000CD"/>
                </a:solidFill>
                <a:effectLst/>
                <a:latin typeface="Times New Roman" panose="02020603050405020304" pitchFamily="18" charset="0"/>
                <a:cs typeface="Times New Roman" panose="02020603050405020304" pitchFamily="18" charset="0"/>
              </a:rPr>
              <a:t>&gt;</a:t>
            </a:r>
            <a:br>
              <a:rPr lang="en-GB" dirty="0">
                <a:latin typeface="Times New Roman" panose="02020603050405020304" pitchFamily="18" charset="0"/>
                <a:cs typeface="Times New Roman" panose="02020603050405020304" pitchFamily="18" charset="0"/>
              </a:rPr>
            </a:br>
            <a:r>
              <a:rPr lang="en-GB" b="0" i="0" dirty="0">
                <a:solidFill>
                  <a:srgbClr val="000000"/>
                </a:solidFill>
                <a:effectLst/>
                <a:latin typeface="Times New Roman" panose="02020603050405020304" pitchFamily="18" charset="0"/>
                <a:cs typeface="Times New Roman" panose="02020603050405020304" pitchFamily="18" charset="0"/>
              </a:rPr>
              <a:t>  </a:t>
            </a:r>
            <a:r>
              <a:rPr lang="en-GB" b="0" i="0" dirty="0">
                <a:solidFill>
                  <a:srgbClr val="0000CD"/>
                </a:solidFill>
                <a:effectLst/>
                <a:latin typeface="Times New Roman" panose="02020603050405020304" pitchFamily="18" charset="0"/>
                <a:cs typeface="Times New Roman" panose="02020603050405020304" pitchFamily="18" charset="0"/>
              </a:rPr>
              <a:t>&lt;</a:t>
            </a:r>
            <a:r>
              <a:rPr lang="en-GB" b="0" i="0" dirty="0">
                <a:solidFill>
                  <a:srgbClr val="A52A2A"/>
                </a:solidFill>
                <a:effectLst/>
                <a:latin typeface="Times New Roman" panose="02020603050405020304" pitchFamily="18" charset="0"/>
                <a:cs typeface="Times New Roman" panose="02020603050405020304" pitchFamily="18" charset="0"/>
              </a:rPr>
              <a:t>a</a:t>
            </a:r>
            <a:r>
              <a:rPr lang="en-GB" b="0" i="0" dirty="0">
                <a:solidFill>
                  <a:srgbClr val="FF0000"/>
                </a:solidFill>
                <a:effectLst/>
                <a:latin typeface="Times New Roman" panose="02020603050405020304" pitchFamily="18" charset="0"/>
                <a:cs typeface="Times New Roman" panose="02020603050405020304" pitchFamily="18" charset="0"/>
              </a:rPr>
              <a:t> </a:t>
            </a:r>
            <a:r>
              <a:rPr lang="en-GB" b="0" i="0" dirty="0" err="1">
                <a:solidFill>
                  <a:srgbClr val="FF0000"/>
                </a:solidFill>
                <a:effectLst/>
                <a:latin typeface="Times New Roman" panose="02020603050405020304" pitchFamily="18" charset="0"/>
                <a:cs typeface="Times New Roman" panose="02020603050405020304" pitchFamily="18" charset="0"/>
              </a:rPr>
              <a:t>href</a:t>
            </a:r>
            <a:r>
              <a:rPr lang="en-GB" b="0" i="0" dirty="0">
                <a:solidFill>
                  <a:srgbClr val="0000CD"/>
                </a:solidFill>
                <a:effectLst/>
                <a:latin typeface="Times New Roman" panose="02020603050405020304" pitchFamily="18" charset="0"/>
                <a:cs typeface="Times New Roman" panose="02020603050405020304" pitchFamily="18" charset="0"/>
              </a:rPr>
              <a:t>="https://www.w3schools.com/graphics/"</a:t>
            </a:r>
            <a:r>
              <a:rPr lang="en-GB" b="0" i="0" dirty="0">
                <a:solidFill>
                  <a:srgbClr val="FF0000"/>
                </a:solidFill>
                <a:effectLst/>
                <a:latin typeface="Times New Roman" panose="02020603050405020304" pitchFamily="18" charset="0"/>
                <a:cs typeface="Times New Roman" panose="02020603050405020304" pitchFamily="18" charset="0"/>
              </a:rPr>
              <a:t> target</a:t>
            </a:r>
            <a:r>
              <a:rPr lang="en-GB" b="0" i="0" dirty="0">
                <a:solidFill>
                  <a:srgbClr val="0000CD"/>
                </a:solidFill>
                <a:effectLst/>
                <a:latin typeface="Times New Roman" panose="02020603050405020304" pitchFamily="18" charset="0"/>
                <a:cs typeface="Times New Roman" panose="02020603050405020304" pitchFamily="18" charset="0"/>
              </a:rPr>
              <a:t>="_blank"&gt;</a:t>
            </a:r>
            <a:br>
              <a:rPr lang="en-GB" dirty="0">
                <a:latin typeface="Times New Roman" panose="02020603050405020304" pitchFamily="18" charset="0"/>
                <a:cs typeface="Times New Roman" panose="02020603050405020304" pitchFamily="18" charset="0"/>
              </a:rPr>
            </a:br>
            <a:r>
              <a:rPr lang="en-GB" b="0" i="0" dirty="0">
                <a:solidFill>
                  <a:srgbClr val="000000"/>
                </a:solidFill>
                <a:effectLst/>
                <a:latin typeface="Times New Roman" panose="02020603050405020304" pitchFamily="18" charset="0"/>
                <a:cs typeface="Times New Roman" panose="02020603050405020304" pitchFamily="18" charset="0"/>
              </a:rPr>
              <a:t>    </a:t>
            </a:r>
            <a:r>
              <a:rPr lang="en-GB" b="0" i="0" dirty="0">
                <a:solidFill>
                  <a:srgbClr val="0000CD"/>
                </a:solidFill>
                <a:effectLst/>
                <a:latin typeface="Times New Roman" panose="02020603050405020304" pitchFamily="18" charset="0"/>
                <a:cs typeface="Times New Roman" panose="02020603050405020304" pitchFamily="18" charset="0"/>
              </a:rPr>
              <a:t>&lt;</a:t>
            </a:r>
            <a:r>
              <a:rPr lang="en-GB" b="0" i="0" dirty="0">
                <a:solidFill>
                  <a:srgbClr val="A52A2A"/>
                </a:solidFill>
                <a:effectLst/>
                <a:latin typeface="Times New Roman" panose="02020603050405020304" pitchFamily="18" charset="0"/>
                <a:cs typeface="Times New Roman" panose="02020603050405020304" pitchFamily="18" charset="0"/>
              </a:rPr>
              <a:t>text</a:t>
            </a:r>
            <a:r>
              <a:rPr lang="en-GB" b="0" i="0" dirty="0">
                <a:solidFill>
                  <a:srgbClr val="FF0000"/>
                </a:solidFill>
                <a:effectLst/>
                <a:latin typeface="Times New Roman" panose="02020603050405020304" pitchFamily="18" charset="0"/>
                <a:cs typeface="Times New Roman" panose="02020603050405020304" pitchFamily="18" charset="0"/>
              </a:rPr>
              <a:t> x</a:t>
            </a:r>
            <a:r>
              <a:rPr lang="en-GB" b="0" i="0" dirty="0">
                <a:solidFill>
                  <a:srgbClr val="0000CD"/>
                </a:solidFill>
                <a:effectLst/>
                <a:latin typeface="Times New Roman" panose="02020603050405020304" pitchFamily="18" charset="0"/>
                <a:cs typeface="Times New Roman" panose="02020603050405020304" pitchFamily="18" charset="0"/>
              </a:rPr>
              <a:t>="0"</a:t>
            </a:r>
            <a:r>
              <a:rPr lang="en-GB" b="0" i="0" dirty="0">
                <a:solidFill>
                  <a:srgbClr val="FF0000"/>
                </a:solidFill>
                <a:effectLst/>
                <a:latin typeface="Times New Roman" panose="02020603050405020304" pitchFamily="18" charset="0"/>
                <a:cs typeface="Times New Roman" panose="02020603050405020304" pitchFamily="18" charset="0"/>
              </a:rPr>
              <a:t> y</a:t>
            </a:r>
            <a:r>
              <a:rPr lang="en-GB" b="0" i="0" dirty="0">
                <a:solidFill>
                  <a:srgbClr val="0000CD"/>
                </a:solidFill>
                <a:effectLst/>
                <a:latin typeface="Times New Roman" panose="02020603050405020304" pitchFamily="18" charset="0"/>
                <a:cs typeface="Times New Roman" panose="02020603050405020304" pitchFamily="18" charset="0"/>
              </a:rPr>
              <a:t>="15"</a:t>
            </a:r>
            <a:r>
              <a:rPr lang="en-GB" b="0" i="0" dirty="0">
                <a:solidFill>
                  <a:srgbClr val="FF0000"/>
                </a:solidFill>
                <a:effectLst/>
                <a:latin typeface="Times New Roman" panose="02020603050405020304" pitchFamily="18" charset="0"/>
                <a:cs typeface="Times New Roman" panose="02020603050405020304" pitchFamily="18" charset="0"/>
              </a:rPr>
              <a:t> fill</a:t>
            </a:r>
            <a:r>
              <a:rPr lang="en-GB" b="0" i="0" dirty="0">
                <a:solidFill>
                  <a:srgbClr val="0000CD"/>
                </a:solidFill>
                <a:effectLst/>
                <a:latin typeface="Times New Roman" panose="02020603050405020304" pitchFamily="18" charset="0"/>
                <a:cs typeface="Times New Roman" panose="02020603050405020304" pitchFamily="18" charset="0"/>
              </a:rPr>
              <a:t>="red"&gt;</a:t>
            </a:r>
            <a:r>
              <a:rPr lang="en-GB" b="0" i="0" dirty="0">
                <a:solidFill>
                  <a:srgbClr val="000000"/>
                </a:solidFill>
                <a:effectLst/>
                <a:latin typeface="Times New Roman" panose="02020603050405020304" pitchFamily="18" charset="0"/>
                <a:cs typeface="Times New Roman" panose="02020603050405020304" pitchFamily="18" charset="0"/>
              </a:rPr>
              <a:t>I love SVG!</a:t>
            </a:r>
            <a:r>
              <a:rPr lang="en-GB" b="0" i="0" dirty="0">
                <a:solidFill>
                  <a:srgbClr val="0000CD"/>
                </a:solidFill>
                <a:effectLst/>
                <a:latin typeface="Times New Roman" panose="02020603050405020304" pitchFamily="18" charset="0"/>
                <a:cs typeface="Times New Roman" panose="02020603050405020304" pitchFamily="18" charset="0"/>
              </a:rPr>
              <a:t>&lt;</a:t>
            </a:r>
            <a:r>
              <a:rPr lang="en-GB" b="0" i="0" dirty="0">
                <a:solidFill>
                  <a:srgbClr val="A52A2A"/>
                </a:solidFill>
                <a:effectLst/>
                <a:latin typeface="Times New Roman" panose="02020603050405020304" pitchFamily="18" charset="0"/>
                <a:cs typeface="Times New Roman" panose="02020603050405020304" pitchFamily="18" charset="0"/>
              </a:rPr>
              <a:t>/text</a:t>
            </a:r>
            <a:r>
              <a:rPr lang="en-GB" b="0" i="0" dirty="0">
                <a:solidFill>
                  <a:srgbClr val="0000CD"/>
                </a:solidFill>
                <a:effectLst/>
                <a:latin typeface="Times New Roman" panose="02020603050405020304" pitchFamily="18" charset="0"/>
                <a:cs typeface="Times New Roman" panose="02020603050405020304" pitchFamily="18" charset="0"/>
              </a:rPr>
              <a:t>&gt;</a:t>
            </a:r>
            <a:br>
              <a:rPr lang="en-GB" dirty="0">
                <a:latin typeface="Times New Roman" panose="02020603050405020304" pitchFamily="18" charset="0"/>
                <a:cs typeface="Times New Roman" panose="02020603050405020304" pitchFamily="18" charset="0"/>
              </a:rPr>
            </a:br>
            <a:r>
              <a:rPr lang="en-GB" b="0" i="0" dirty="0">
                <a:solidFill>
                  <a:srgbClr val="000000"/>
                </a:solidFill>
                <a:effectLst/>
                <a:latin typeface="Times New Roman" panose="02020603050405020304" pitchFamily="18" charset="0"/>
                <a:cs typeface="Times New Roman" panose="02020603050405020304" pitchFamily="18" charset="0"/>
              </a:rPr>
              <a:t>  </a:t>
            </a:r>
            <a:r>
              <a:rPr lang="en-GB" b="0" i="0" dirty="0">
                <a:solidFill>
                  <a:srgbClr val="0000CD"/>
                </a:solidFill>
                <a:effectLst/>
                <a:latin typeface="Times New Roman" panose="02020603050405020304" pitchFamily="18" charset="0"/>
                <a:cs typeface="Times New Roman" panose="02020603050405020304" pitchFamily="18" charset="0"/>
              </a:rPr>
              <a:t>&lt;</a:t>
            </a:r>
            <a:r>
              <a:rPr lang="en-GB" b="0" i="0" dirty="0">
                <a:solidFill>
                  <a:srgbClr val="A52A2A"/>
                </a:solidFill>
                <a:effectLst/>
                <a:latin typeface="Times New Roman" panose="02020603050405020304" pitchFamily="18" charset="0"/>
                <a:cs typeface="Times New Roman" panose="02020603050405020304" pitchFamily="18" charset="0"/>
              </a:rPr>
              <a:t>/a</a:t>
            </a:r>
            <a:r>
              <a:rPr lang="en-GB" b="0" i="0" dirty="0">
                <a:solidFill>
                  <a:srgbClr val="0000CD"/>
                </a:solidFill>
                <a:effectLst/>
                <a:latin typeface="Times New Roman" panose="02020603050405020304" pitchFamily="18" charset="0"/>
                <a:cs typeface="Times New Roman" panose="02020603050405020304" pitchFamily="18" charset="0"/>
              </a:rPr>
              <a:t>&gt;</a:t>
            </a:r>
            <a:br>
              <a:rPr lang="en-GB" dirty="0">
                <a:latin typeface="Times New Roman" panose="02020603050405020304" pitchFamily="18" charset="0"/>
                <a:cs typeface="Times New Roman" panose="02020603050405020304" pitchFamily="18" charset="0"/>
              </a:rPr>
            </a:br>
            <a:r>
              <a:rPr lang="en-GB" b="0" i="0" dirty="0">
                <a:solidFill>
                  <a:srgbClr val="0000CD"/>
                </a:solidFill>
                <a:effectLst/>
                <a:latin typeface="Times New Roman" panose="02020603050405020304" pitchFamily="18" charset="0"/>
                <a:cs typeface="Times New Roman" panose="02020603050405020304" pitchFamily="18" charset="0"/>
              </a:rPr>
              <a:t>&lt;</a:t>
            </a:r>
            <a:r>
              <a:rPr lang="en-GB" b="0" i="0" dirty="0">
                <a:solidFill>
                  <a:srgbClr val="A52A2A"/>
                </a:solidFill>
                <a:effectLst/>
                <a:latin typeface="Times New Roman" panose="02020603050405020304" pitchFamily="18" charset="0"/>
                <a:cs typeface="Times New Roman" panose="02020603050405020304" pitchFamily="18" charset="0"/>
              </a:rPr>
              <a:t>/</a:t>
            </a:r>
            <a:r>
              <a:rPr lang="en-GB" b="0" i="0" dirty="0" err="1">
                <a:solidFill>
                  <a:srgbClr val="A52A2A"/>
                </a:solidFill>
                <a:effectLst/>
                <a:latin typeface="Times New Roman" panose="02020603050405020304" pitchFamily="18" charset="0"/>
                <a:cs typeface="Times New Roman" panose="02020603050405020304" pitchFamily="18" charset="0"/>
              </a:rPr>
              <a:t>svg</a:t>
            </a:r>
            <a:r>
              <a:rPr lang="en-GB" b="0" i="0" dirty="0">
                <a:solidFill>
                  <a:srgbClr val="0000CD"/>
                </a:solidFill>
                <a:effectLst/>
                <a:latin typeface="Times New Roman" panose="02020603050405020304" pitchFamily="18" charset="0"/>
                <a:cs typeface="Times New Roman" panose="02020603050405020304" pitchFamily="18" charset="0"/>
              </a:rPr>
              <a:t>&gt;</a:t>
            </a:r>
            <a:endParaRPr lang="en-US"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CC4EE5EC-530B-FCA6-C836-94BEE90A06A3}"/>
              </a:ext>
            </a:extLst>
          </p:cNvPr>
          <p:cNvSpPr txBox="1"/>
          <p:nvPr/>
        </p:nvSpPr>
        <p:spPr>
          <a:xfrm>
            <a:off x="3409336" y="3246792"/>
            <a:ext cx="6818670" cy="369332"/>
          </a:xfrm>
          <a:prstGeom prst="rect">
            <a:avLst/>
          </a:prstGeom>
          <a:noFill/>
        </p:spPr>
        <p:txBody>
          <a:bodyPr wrap="square">
            <a:spAutoFit/>
          </a:bodyPr>
          <a:lstStyle/>
          <a:p>
            <a:r>
              <a:rPr lang="en-US" b="0" i="0" dirty="0">
                <a:solidFill>
                  <a:srgbClr val="000000"/>
                </a:solidFill>
                <a:effectLst/>
                <a:latin typeface="Verdana" panose="020B0604030504040204" pitchFamily="34" charset="0"/>
              </a:rPr>
              <a:t>I love SVG!</a:t>
            </a:r>
            <a:endParaRPr lang="en-US" dirty="0"/>
          </a:p>
        </p:txBody>
      </p:sp>
      <p:sp>
        <p:nvSpPr>
          <p:cNvPr id="20" name="TextBox 19">
            <a:extLst>
              <a:ext uri="{FF2B5EF4-FFF2-40B4-BE49-F238E27FC236}">
                <a16:creationId xmlns:a16="http://schemas.microsoft.com/office/drawing/2014/main" id="{517B74CB-791A-6F01-06D3-817190BEE069}"/>
              </a:ext>
            </a:extLst>
          </p:cNvPr>
          <p:cNvSpPr txBox="1"/>
          <p:nvPr/>
        </p:nvSpPr>
        <p:spPr>
          <a:xfrm>
            <a:off x="7425813" y="5358581"/>
            <a:ext cx="3281516" cy="369332"/>
          </a:xfrm>
          <a:prstGeom prst="rect">
            <a:avLst/>
          </a:prstGeom>
          <a:noFill/>
        </p:spPr>
        <p:txBody>
          <a:bodyPr wrap="square">
            <a:spAutoFit/>
          </a:bodyPr>
          <a:lstStyle/>
          <a:p>
            <a:r>
              <a:rPr lang="en-US" b="0" i="0" dirty="0">
                <a:solidFill>
                  <a:srgbClr val="FF0000"/>
                </a:solidFill>
                <a:effectLst/>
                <a:latin typeface="Times New Roman" panose="02020603050405020304" pitchFamily="18" charset="0"/>
                <a:cs typeface="Times New Roman" panose="02020603050405020304" pitchFamily="18" charset="0"/>
              </a:rPr>
              <a:t>I love SVG!</a:t>
            </a:r>
            <a:endParaRPr 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05074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D4C83-79F4-946E-38FB-EB4034B0F46B}"/>
              </a:ext>
            </a:extLst>
          </p:cNvPr>
          <p:cNvSpPr>
            <a:spLocks noGrp="1"/>
          </p:cNvSpPr>
          <p:nvPr>
            <p:ph type="title"/>
          </p:nvPr>
        </p:nvSpPr>
        <p:spPr>
          <a:xfrm>
            <a:off x="975852" y="1928454"/>
            <a:ext cx="10515600" cy="1325563"/>
          </a:xfrm>
        </p:spPr>
        <p:txBody>
          <a:bodyPr/>
          <a:lstStyle/>
          <a:p>
            <a:pPr algn="ctr"/>
            <a:r>
              <a:rPr lang="en-IN" dirty="0"/>
              <a:t>Thank You</a:t>
            </a:r>
          </a:p>
        </p:txBody>
      </p:sp>
      <p:sp>
        <p:nvSpPr>
          <p:cNvPr id="3" name="Date Placeholder 2">
            <a:extLst>
              <a:ext uri="{FF2B5EF4-FFF2-40B4-BE49-F238E27FC236}">
                <a16:creationId xmlns:a16="http://schemas.microsoft.com/office/drawing/2014/main" id="{994E7D52-4274-A448-F289-322E77DA3093}"/>
              </a:ext>
            </a:extLst>
          </p:cNvPr>
          <p:cNvSpPr>
            <a:spLocks noGrp="1"/>
          </p:cNvSpPr>
          <p:nvPr>
            <p:ph type="dt" sz="half" idx="10"/>
          </p:nvPr>
        </p:nvSpPr>
        <p:spPr/>
        <p:txBody>
          <a:bodyPr/>
          <a:lstStyle/>
          <a:p>
            <a:fld id="{0B7C339E-9ED4-4916-901F-2E352378C5A6}" type="datetime1">
              <a:rPr lang="en-IN" smtClean="0"/>
              <a:t>03-06-2024</a:t>
            </a:fld>
            <a:endParaRPr lang="en-US"/>
          </a:p>
        </p:txBody>
      </p:sp>
      <p:sp>
        <p:nvSpPr>
          <p:cNvPr id="4" name="Footer Placeholder 3">
            <a:extLst>
              <a:ext uri="{FF2B5EF4-FFF2-40B4-BE49-F238E27FC236}">
                <a16:creationId xmlns:a16="http://schemas.microsoft.com/office/drawing/2014/main" id="{3EB29C17-01F4-F478-EA3B-6322E64C223A}"/>
              </a:ext>
            </a:extLst>
          </p:cNvPr>
          <p:cNvSpPr>
            <a:spLocks noGrp="1"/>
          </p:cNvSpPr>
          <p:nvPr>
            <p:ph type="ftr" sz="quarter" idx="11"/>
          </p:nvPr>
        </p:nvSpPr>
        <p:spPr/>
        <p:txBody>
          <a:bodyPr/>
          <a:lstStyle/>
          <a:p>
            <a:r>
              <a:rPr lang="en-US"/>
              <a:t>18AIC302J,CINTEL, SRMIST</a:t>
            </a:r>
          </a:p>
        </p:txBody>
      </p:sp>
      <p:sp>
        <p:nvSpPr>
          <p:cNvPr id="5" name="Slide Number Placeholder 4">
            <a:extLst>
              <a:ext uri="{FF2B5EF4-FFF2-40B4-BE49-F238E27FC236}">
                <a16:creationId xmlns:a16="http://schemas.microsoft.com/office/drawing/2014/main" id="{077DD43A-C385-D019-BB7C-132D9088769D}"/>
              </a:ext>
            </a:extLst>
          </p:cNvPr>
          <p:cNvSpPr>
            <a:spLocks noGrp="1"/>
          </p:cNvSpPr>
          <p:nvPr>
            <p:ph type="sldNum" sz="quarter" idx="12"/>
          </p:nvPr>
        </p:nvSpPr>
        <p:spPr/>
        <p:txBody>
          <a:bodyPr/>
          <a:lstStyle/>
          <a:p>
            <a:fld id="{4B2FBF1F-16F0-48B6-B7EB-82B078987EFE}" type="slidenum">
              <a:rPr lang="en-US" smtClean="0"/>
              <a:t>68</a:t>
            </a:fld>
            <a:endParaRPr lang="en-US"/>
          </a:p>
        </p:txBody>
      </p:sp>
    </p:spTree>
    <p:extLst>
      <p:ext uri="{BB962C8B-B14F-4D97-AF65-F5344CB8AC3E}">
        <p14:creationId xmlns:p14="http://schemas.microsoft.com/office/powerpoint/2010/main" val="3074492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65F2CB-58C9-0605-287B-54C130B36D98}"/>
              </a:ext>
            </a:extLst>
          </p:cNvPr>
          <p:cNvSpPr>
            <a:spLocks noGrp="1"/>
          </p:cNvSpPr>
          <p:nvPr>
            <p:ph type="title"/>
          </p:nvPr>
        </p:nvSpPr>
        <p:spPr>
          <a:xfrm>
            <a:off x="2471058" y="0"/>
            <a:ext cx="5581260" cy="444792"/>
          </a:xfrm>
        </p:spPr>
        <p:txBody>
          <a:bodyPr>
            <a:normAutofit fontScale="90000"/>
          </a:bodyPr>
          <a:lstStyle/>
          <a:p>
            <a:pPr algn="ctr"/>
            <a:r>
              <a:rPr lang="en-GB" sz="2800" b="1" dirty="0">
                <a:latin typeface="Times New Roman" panose="02020603050405020304" pitchFamily="18" charset="0"/>
                <a:cs typeface="Times New Roman" panose="02020603050405020304" pitchFamily="18" charset="0"/>
              </a:rPr>
              <a:t>HTML HISTORY</a:t>
            </a:r>
            <a:endParaRPr lang="en-US" sz="28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87096E8-2616-A1E7-7D58-95E85BA98CA3}"/>
              </a:ext>
            </a:extLst>
          </p:cNvPr>
          <p:cNvSpPr txBox="1"/>
          <p:nvPr/>
        </p:nvSpPr>
        <p:spPr>
          <a:xfrm>
            <a:off x="139959" y="592566"/>
            <a:ext cx="11765904" cy="6186309"/>
          </a:xfrm>
          <a:prstGeom prst="rect">
            <a:avLst/>
          </a:prstGeom>
          <a:noFill/>
        </p:spPr>
        <p:txBody>
          <a:bodyPr wrap="square">
            <a:spAutoFit/>
          </a:bodyPr>
          <a:lstStyle/>
          <a:p>
            <a:pPr marL="285750" indent="-285750" algn="just">
              <a:buFont typeface="Arial" panose="020B0604020202020204" pitchFamily="34" charset="0"/>
              <a:buChar char="•"/>
            </a:pPr>
            <a:r>
              <a:rPr lang="en-GB" b="0" i="0" dirty="0">
                <a:solidFill>
                  <a:srgbClr val="2C2C2C"/>
                </a:solidFill>
                <a:effectLst/>
                <a:latin typeface="Times New Roman" panose="02020603050405020304" pitchFamily="18" charset="0"/>
                <a:cs typeface="Times New Roman" panose="02020603050405020304" pitchFamily="18" charset="0"/>
              </a:rPr>
              <a:t>HTML was created by </a:t>
            </a:r>
            <a:r>
              <a:rPr lang="en-GB" b="0" i="0" dirty="0">
                <a:solidFill>
                  <a:srgbClr val="000000"/>
                </a:solidFill>
                <a:effectLst/>
                <a:latin typeface="Times New Roman" panose="02020603050405020304" pitchFamily="18" charset="0"/>
                <a:cs typeface="Times New Roman" panose="02020603050405020304" pitchFamily="18" charset="0"/>
              </a:rPr>
              <a:t>Sir Tim Berners-Lee in late 1991</a:t>
            </a:r>
            <a:r>
              <a:rPr lang="en-GB" b="0" i="0" dirty="0">
                <a:solidFill>
                  <a:srgbClr val="2C2C2C"/>
                </a:solidFill>
                <a:effectLst/>
                <a:latin typeface="Times New Roman" panose="02020603050405020304" pitchFamily="18" charset="0"/>
                <a:cs typeface="Times New Roman" panose="02020603050405020304" pitchFamily="18" charset="0"/>
              </a:rPr>
              <a:t> but was not officially released. It was published in 1995 as HTML 2.0. HTML 4.01 was published in late 1999 and was a major version of HTML.</a:t>
            </a:r>
          </a:p>
          <a:p>
            <a:pPr marL="285750" indent="-285750" algn="just">
              <a:buFont typeface="Arial" panose="020B0604020202020204" pitchFamily="34" charset="0"/>
              <a:buChar char="•"/>
            </a:pPr>
            <a:endParaRPr lang="en-GB" b="0" i="0" dirty="0">
              <a:solidFill>
                <a:srgbClr val="2C2C2C"/>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b="0" i="0" dirty="0">
                <a:solidFill>
                  <a:srgbClr val="2C2C2C"/>
                </a:solidFill>
                <a:effectLst/>
                <a:latin typeface="Times New Roman" panose="02020603050405020304" pitchFamily="18" charset="0"/>
                <a:cs typeface="Times New Roman" panose="02020603050405020304" pitchFamily="18" charset="0"/>
              </a:rPr>
              <a:t>HTML is a very evolving markup language and has evolved with various versions updating. Long before its revised standards and specifications are carried in, each version has allowed its user to create web pages in a much easier and prettier way and make sites very efficient.</a:t>
            </a:r>
          </a:p>
          <a:p>
            <a:pPr marL="285750" indent="-285750" algn="just">
              <a:buFont typeface="Arial" panose="020B0604020202020204" pitchFamily="34" charset="0"/>
              <a:buChar char="•"/>
            </a:pPr>
            <a:endParaRPr lang="en-GB" b="0" i="0" dirty="0">
              <a:solidFill>
                <a:srgbClr val="2C2C2C"/>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b="0" i="0" dirty="0">
                <a:solidFill>
                  <a:srgbClr val="2C2C2C"/>
                </a:solidFill>
                <a:effectLst/>
                <a:latin typeface="Times New Roman" panose="02020603050405020304" pitchFamily="18" charset="0"/>
                <a:cs typeface="Times New Roman" panose="02020603050405020304" pitchFamily="18" charset="0"/>
              </a:rPr>
              <a:t>HTML 1.0 was released in 1993 with the intention of sharing information that can be readable and accessible via web browsers. But not many of the developers were involved in creating websites. So the language was also not growing.</a:t>
            </a:r>
          </a:p>
          <a:p>
            <a:pPr marL="285750" indent="-285750" algn="just">
              <a:buFont typeface="Arial" panose="020B0604020202020204" pitchFamily="34" charset="0"/>
              <a:buChar char="•"/>
            </a:pPr>
            <a:endParaRPr lang="en-GB" b="0" i="0" dirty="0">
              <a:solidFill>
                <a:srgbClr val="2C2C2C"/>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b="0" i="0" dirty="0">
                <a:solidFill>
                  <a:srgbClr val="2C2C2C"/>
                </a:solidFill>
                <a:effectLst/>
                <a:latin typeface="Times New Roman" panose="02020603050405020304" pitchFamily="18" charset="0"/>
                <a:cs typeface="Times New Roman" panose="02020603050405020304" pitchFamily="18" charset="0"/>
              </a:rPr>
              <a:t>Then comes HTML 2.0, published in 1995, which contains all the features of HTML 1.0 along with a few additional features, which remained the standard markup language for designing and creating websites until January 1997 and refined various core features of HTML.</a:t>
            </a:r>
          </a:p>
          <a:p>
            <a:pPr marL="285750" indent="-285750" algn="just">
              <a:buFont typeface="Arial" panose="020B0604020202020204" pitchFamily="34" charset="0"/>
              <a:buChar char="•"/>
            </a:pPr>
            <a:endParaRPr lang="en-GB" b="0" i="0" dirty="0">
              <a:solidFill>
                <a:srgbClr val="2C2C2C"/>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b="0" i="0" dirty="0">
                <a:solidFill>
                  <a:srgbClr val="2C2C2C"/>
                </a:solidFill>
                <a:effectLst/>
                <a:latin typeface="Times New Roman" panose="02020603050405020304" pitchFamily="18" charset="0"/>
                <a:cs typeface="Times New Roman" panose="02020603050405020304" pitchFamily="18" charset="0"/>
              </a:rPr>
              <a:t>Then comes HTML 3.0, where </a:t>
            </a:r>
            <a:r>
              <a:rPr lang="en-GB" b="0" i="0" u="none" strike="noStrike" dirty="0">
                <a:solidFill>
                  <a:srgbClr val="2C2C2C"/>
                </a:solidFill>
                <a:effectLst/>
                <a:latin typeface="Times New Roman" panose="02020603050405020304" pitchFamily="18" charset="0"/>
                <a:cs typeface="Times New Roman" panose="02020603050405020304" pitchFamily="18" charset="0"/>
              </a:rPr>
              <a:t>Dave Raggett</a:t>
            </a:r>
            <a:r>
              <a:rPr lang="en-GB" b="0" i="0" dirty="0">
                <a:solidFill>
                  <a:srgbClr val="2C2C2C"/>
                </a:solidFill>
                <a:effectLst/>
                <a:latin typeface="Times New Roman" panose="02020603050405020304" pitchFamily="18" charset="0"/>
                <a:cs typeface="Times New Roman" panose="02020603050405020304" pitchFamily="18" charset="0"/>
              </a:rPr>
              <a:t> introduced a fresh paper or draft on HTML. It included improved new features of HTML, giving more powerful characteristics for webmasters in designing web pages. But these powerful features of the new HTML slowed down the browser in applying further improvements.</a:t>
            </a:r>
          </a:p>
          <a:p>
            <a:pPr marL="285750" indent="-285750" algn="just">
              <a:buFont typeface="Arial" panose="020B0604020202020204" pitchFamily="34" charset="0"/>
              <a:buChar char="•"/>
            </a:pPr>
            <a:endParaRPr lang="en-GB" b="0" i="0" dirty="0">
              <a:solidFill>
                <a:srgbClr val="2C2C2C"/>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b="0" i="0" dirty="0">
                <a:solidFill>
                  <a:srgbClr val="2C2C2C"/>
                </a:solidFill>
                <a:effectLst/>
                <a:latin typeface="Times New Roman" panose="02020603050405020304" pitchFamily="18" charset="0"/>
                <a:cs typeface="Times New Roman" panose="02020603050405020304" pitchFamily="18" charset="0"/>
              </a:rPr>
              <a:t>Then comes HTML 4.01, which is widely used and was a successful version of HTML before HTML 5.0, which is currently released and used worldwide. HTML 5 can be said for an extended version of HTML 4.01, which was published in the year 2012.</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7FCC4CA4-FDDD-EA97-0903-E404E332F9B4}"/>
              </a:ext>
            </a:extLst>
          </p:cNvPr>
          <p:cNvSpPr>
            <a:spLocks noGrp="1"/>
          </p:cNvSpPr>
          <p:nvPr>
            <p:ph type="dt" sz="half" idx="10"/>
          </p:nvPr>
        </p:nvSpPr>
        <p:spPr/>
        <p:txBody>
          <a:bodyPr/>
          <a:lstStyle/>
          <a:p>
            <a:fld id="{0FAAB2DC-7A07-4A4E-9CE3-B505576BAEC5}" type="datetime1">
              <a:rPr lang="en-IN" smtClean="0"/>
              <a:t>03-06-2024</a:t>
            </a:fld>
            <a:endParaRPr lang="en-US"/>
          </a:p>
        </p:txBody>
      </p:sp>
      <p:sp>
        <p:nvSpPr>
          <p:cNvPr id="3" name="Slide Number Placeholder 2">
            <a:extLst>
              <a:ext uri="{FF2B5EF4-FFF2-40B4-BE49-F238E27FC236}">
                <a16:creationId xmlns:a16="http://schemas.microsoft.com/office/drawing/2014/main" id="{31A4AEA2-F40B-A202-2731-9F2CEA665A10}"/>
              </a:ext>
            </a:extLst>
          </p:cNvPr>
          <p:cNvSpPr>
            <a:spLocks noGrp="1"/>
          </p:cNvSpPr>
          <p:nvPr>
            <p:ph type="sldNum" sz="quarter" idx="12"/>
          </p:nvPr>
        </p:nvSpPr>
        <p:spPr/>
        <p:txBody>
          <a:bodyPr/>
          <a:lstStyle/>
          <a:p>
            <a:fld id="{4B2FBF1F-16F0-48B6-B7EB-82B078987EFE}" type="slidenum">
              <a:rPr lang="en-US" smtClean="0"/>
              <a:t>7</a:t>
            </a:fld>
            <a:endParaRPr lang="en-US"/>
          </a:p>
        </p:txBody>
      </p:sp>
      <p:sp>
        <p:nvSpPr>
          <p:cNvPr id="5" name="Footer Placeholder 4">
            <a:extLst>
              <a:ext uri="{FF2B5EF4-FFF2-40B4-BE49-F238E27FC236}">
                <a16:creationId xmlns:a16="http://schemas.microsoft.com/office/drawing/2014/main" id="{3E30202D-7350-449E-30B6-B661C429CA01}"/>
              </a:ext>
            </a:extLst>
          </p:cNvPr>
          <p:cNvSpPr>
            <a:spLocks noGrp="1"/>
          </p:cNvSpPr>
          <p:nvPr>
            <p:ph type="ftr" sz="quarter" idx="11"/>
          </p:nvPr>
        </p:nvSpPr>
        <p:spPr/>
        <p:txBody>
          <a:bodyPr/>
          <a:lstStyle/>
          <a:p>
            <a:r>
              <a:rPr lang="en-US"/>
              <a:t>18AIC302J,CINTEL, SRMIST</a:t>
            </a:r>
          </a:p>
        </p:txBody>
      </p:sp>
    </p:spTree>
    <p:extLst>
      <p:ext uri="{BB962C8B-B14F-4D97-AF65-F5344CB8AC3E}">
        <p14:creationId xmlns:p14="http://schemas.microsoft.com/office/powerpoint/2010/main" val="2628637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51C229-1A24-5700-B823-E0E3D4ACA2B4}"/>
              </a:ext>
            </a:extLst>
          </p:cNvPr>
          <p:cNvSpPr txBox="1"/>
          <p:nvPr/>
        </p:nvSpPr>
        <p:spPr>
          <a:xfrm>
            <a:off x="102638" y="1"/>
            <a:ext cx="11588618" cy="7017306"/>
          </a:xfrm>
          <a:prstGeom prst="rect">
            <a:avLst/>
          </a:prstGeom>
          <a:noFill/>
        </p:spPr>
        <p:txBody>
          <a:bodyPr wrap="square">
            <a:spAutoFit/>
          </a:bodyPr>
          <a:lstStyle/>
          <a:p>
            <a:pPr algn="ctr"/>
            <a:r>
              <a:rPr lang="en-GB" b="1" i="0" dirty="0">
                <a:solidFill>
                  <a:srgbClr val="2B324D"/>
                </a:solidFill>
                <a:effectLst/>
                <a:latin typeface="Arial" panose="020B0604020202020204" pitchFamily="34" charset="0"/>
              </a:rPr>
              <a:t>Versions of HTML</a:t>
            </a:r>
          </a:p>
          <a:p>
            <a:pPr algn="just"/>
            <a:r>
              <a:rPr lang="en-GB" b="0" i="0" dirty="0">
                <a:solidFill>
                  <a:srgbClr val="343546"/>
                </a:solidFill>
                <a:effectLst/>
                <a:latin typeface="Arial" panose="020B0604020202020204" pitchFamily="34" charset="0"/>
              </a:rPr>
              <a:t>Let's see the list of different versions of HTML with their timeline and features.</a:t>
            </a:r>
          </a:p>
          <a:p>
            <a:pPr algn="just">
              <a:buFont typeface="Arial" panose="020B0604020202020204" pitchFamily="34" charset="0"/>
              <a:buChar char="•"/>
            </a:pPr>
            <a:r>
              <a:rPr lang="en-GB" b="1" i="0" dirty="0">
                <a:solidFill>
                  <a:srgbClr val="343546"/>
                </a:solidFill>
                <a:effectLst/>
                <a:latin typeface="-system-ui"/>
              </a:rPr>
              <a:t>1991</a:t>
            </a:r>
            <a:r>
              <a:rPr lang="en-GB" b="0" i="0" dirty="0">
                <a:solidFill>
                  <a:srgbClr val="343546"/>
                </a:solidFill>
                <a:effectLst/>
                <a:latin typeface="-system-ui"/>
              </a:rPr>
              <a:t> - </a:t>
            </a:r>
            <a:r>
              <a:rPr lang="en-GB" b="0" i="0" dirty="0">
                <a:solidFill>
                  <a:srgbClr val="C7254E"/>
                </a:solidFill>
                <a:effectLst/>
                <a:latin typeface="-system-ui"/>
              </a:rPr>
              <a:t>Tim Berners-Lee</a:t>
            </a:r>
            <a:r>
              <a:rPr lang="en-GB" b="0" i="0" dirty="0">
                <a:solidFill>
                  <a:srgbClr val="343546"/>
                </a:solidFill>
                <a:effectLst/>
                <a:latin typeface="-system-ui"/>
              </a:rPr>
              <a:t> created HTML 1.0</a:t>
            </a:r>
          </a:p>
          <a:p>
            <a:pPr algn="just">
              <a:buFont typeface="Arial" panose="020B0604020202020204" pitchFamily="34" charset="0"/>
              <a:buChar char="•"/>
            </a:pPr>
            <a:r>
              <a:rPr lang="en-GB" b="1" i="0" dirty="0">
                <a:solidFill>
                  <a:srgbClr val="343546"/>
                </a:solidFill>
                <a:effectLst/>
                <a:latin typeface="-system-ui"/>
              </a:rPr>
              <a:t>1993</a:t>
            </a:r>
            <a:r>
              <a:rPr lang="en-GB" b="0" i="0" dirty="0">
                <a:solidFill>
                  <a:srgbClr val="343546"/>
                </a:solidFill>
                <a:effectLst/>
                <a:latin typeface="-system-ui"/>
              </a:rPr>
              <a:t>:-</a:t>
            </a:r>
          </a:p>
          <a:p>
            <a:pPr marL="742950" lvl="1" indent="-285750" algn="just">
              <a:buFont typeface="Arial" panose="020B0604020202020204" pitchFamily="34" charset="0"/>
              <a:buChar char="•"/>
            </a:pPr>
            <a:r>
              <a:rPr lang="en-GB" b="0" i="0" dirty="0">
                <a:solidFill>
                  <a:srgbClr val="343546"/>
                </a:solidFill>
                <a:effectLst/>
                <a:latin typeface="-system-ui"/>
              </a:rPr>
              <a:t>HTML 1.0 was first released in 1993 for developers</a:t>
            </a:r>
          </a:p>
          <a:p>
            <a:pPr marL="742950" lvl="1" indent="-285750" algn="just">
              <a:buFont typeface="Arial" panose="020B0604020202020204" pitchFamily="34" charset="0"/>
              <a:buChar char="•"/>
            </a:pPr>
            <a:r>
              <a:rPr lang="en-GB" b="0" i="0" dirty="0">
                <a:solidFill>
                  <a:srgbClr val="343546"/>
                </a:solidFill>
                <a:effectLst/>
                <a:latin typeface="-system-ui"/>
              </a:rPr>
              <a:t>back then not many developers were creating websites so it was evolving slowly during those time</a:t>
            </a:r>
          </a:p>
          <a:p>
            <a:pPr marL="742950" lvl="1" indent="-285750" algn="just">
              <a:buFont typeface="Arial" panose="020B0604020202020204" pitchFamily="34" charset="0"/>
              <a:buChar char="•"/>
            </a:pPr>
            <a:r>
              <a:rPr lang="en-GB" b="0" i="0" dirty="0">
                <a:solidFill>
                  <a:srgbClr val="343546"/>
                </a:solidFill>
                <a:effectLst/>
                <a:latin typeface="-system-ui"/>
              </a:rPr>
              <a:t>This version only had basic tags like text, even tables and fonts were not available in this version</a:t>
            </a:r>
          </a:p>
          <a:p>
            <a:pPr algn="just">
              <a:buFont typeface="Arial" panose="020B0604020202020204" pitchFamily="34" charset="0"/>
              <a:buChar char="•"/>
            </a:pPr>
            <a:r>
              <a:rPr lang="en-GB" b="1" i="0" dirty="0">
                <a:solidFill>
                  <a:srgbClr val="343546"/>
                </a:solidFill>
                <a:effectLst/>
                <a:latin typeface="-system-ui"/>
              </a:rPr>
              <a:t>Nov 24, 1995</a:t>
            </a:r>
            <a:r>
              <a:rPr lang="en-GB" b="0" i="0" dirty="0">
                <a:solidFill>
                  <a:srgbClr val="343546"/>
                </a:solidFill>
                <a:effectLst/>
                <a:latin typeface="-system-ui"/>
              </a:rPr>
              <a:t> - This year HTML 2.0 was published. All the features of HTML 1.0 were inherited in HTML 2.0 plus new features were added. Until the release of HTML 3.0, it remains the standard markup language for creating websites.</a:t>
            </a:r>
          </a:p>
          <a:p>
            <a:pPr algn="just">
              <a:buFont typeface="Arial" panose="020B0604020202020204" pitchFamily="34" charset="0"/>
              <a:buChar char="•"/>
            </a:pPr>
            <a:r>
              <a:rPr lang="en-GB" b="1" i="0" dirty="0">
                <a:solidFill>
                  <a:srgbClr val="343546"/>
                </a:solidFill>
                <a:effectLst/>
                <a:latin typeface="-system-ui"/>
              </a:rPr>
              <a:t>Jan 14, 1997</a:t>
            </a:r>
            <a:r>
              <a:rPr lang="en-GB" b="0" i="0" dirty="0">
                <a:solidFill>
                  <a:srgbClr val="343546"/>
                </a:solidFill>
                <a:effectLst/>
                <a:latin typeface="-system-ui"/>
              </a:rPr>
              <a:t>:-</a:t>
            </a:r>
          </a:p>
          <a:p>
            <a:pPr marL="742950" lvl="1" indent="-285750" algn="just">
              <a:buFont typeface="Arial" panose="020B0604020202020204" pitchFamily="34" charset="0"/>
              <a:buChar char="•"/>
            </a:pPr>
            <a:r>
              <a:rPr lang="en-GB" b="0" i="0" dirty="0">
                <a:solidFill>
                  <a:srgbClr val="343546"/>
                </a:solidFill>
                <a:effectLst/>
                <a:latin typeface="-system-ui"/>
              </a:rPr>
              <a:t>HTML 3.2 was published in 1997 as W3C Recommendation</a:t>
            </a:r>
          </a:p>
          <a:p>
            <a:pPr marL="742950" lvl="1" indent="-285750" algn="just">
              <a:buFont typeface="Arial" panose="020B0604020202020204" pitchFamily="34" charset="0"/>
              <a:buChar char="•"/>
            </a:pPr>
            <a:r>
              <a:rPr lang="en-GB" b="0" i="0" dirty="0">
                <a:solidFill>
                  <a:srgbClr val="343546"/>
                </a:solidFill>
                <a:effectLst/>
                <a:latin typeface="-system-ui"/>
              </a:rPr>
              <a:t>It was the first version of HTML which was developed by W3C</a:t>
            </a:r>
          </a:p>
          <a:p>
            <a:pPr marL="742950" lvl="1" indent="-285750" algn="just">
              <a:buFont typeface="Arial" panose="020B0604020202020204" pitchFamily="34" charset="0"/>
              <a:buChar char="•"/>
            </a:pPr>
            <a:r>
              <a:rPr lang="en-GB" b="0" i="0" dirty="0">
                <a:solidFill>
                  <a:srgbClr val="343546"/>
                </a:solidFill>
                <a:effectLst/>
                <a:latin typeface="-system-ui"/>
              </a:rPr>
              <a:t>In this version, there was good support for </a:t>
            </a:r>
            <a:r>
              <a:rPr lang="en-GB" b="0" i="0" u="sng" dirty="0">
                <a:solidFill>
                  <a:srgbClr val="0071BF"/>
                </a:solidFill>
                <a:effectLst/>
                <a:latin typeface="-system-ui"/>
                <a:hlinkClick r:id="rId2"/>
              </a:rPr>
              <a:t>form elements</a:t>
            </a:r>
            <a:endParaRPr lang="en-GB" b="0" i="0" dirty="0">
              <a:solidFill>
                <a:srgbClr val="343546"/>
              </a:solidFill>
              <a:effectLst/>
              <a:latin typeface="-system-ui"/>
            </a:endParaRPr>
          </a:p>
          <a:p>
            <a:pPr marL="742950" lvl="1" indent="-285750" algn="just">
              <a:buFont typeface="Arial" panose="020B0604020202020204" pitchFamily="34" charset="0"/>
              <a:buChar char="•"/>
            </a:pPr>
            <a:r>
              <a:rPr lang="en-GB" b="0" i="0" dirty="0">
                <a:solidFill>
                  <a:srgbClr val="343546"/>
                </a:solidFill>
                <a:effectLst/>
                <a:latin typeface="-system-ui"/>
              </a:rPr>
              <a:t>One most important thing that was added in this version was the support of </a:t>
            </a:r>
            <a:r>
              <a:rPr lang="en-GB" b="1" i="0" dirty="0">
                <a:solidFill>
                  <a:srgbClr val="343546"/>
                </a:solidFill>
                <a:effectLst/>
                <a:latin typeface="-system-ui"/>
              </a:rPr>
              <a:t>CSS</a:t>
            </a:r>
            <a:endParaRPr lang="en-GB" b="0" i="0" dirty="0">
              <a:solidFill>
                <a:srgbClr val="343546"/>
              </a:solidFill>
              <a:effectLst/>
              <a:latin typeface="-system-ui"/>
            </a:endParaRPr>
          </a:p>
          <a:p>
            <a:pPr algn="just">
              <a:buFont typeface="Arial" panose="020B0604020202020204" pitchFamily="34" charset="0"/>
              <a:buChar char="•"/>
            </a:pPr>
            <a:r>
              <a:rPr lang="en-GB" b="1" i="0" dirty="0">
                <a:solidFill>
                  <a:srgbClr val="343546"/>
                </a:solidFill>
                <a:effectLst/>
                <a:latin typeface="-system-ui"/>
              </a:rPr>
              <a:t>1999</a:t>
            </a:r>
            <a:r>
              <a:rPr lang="en-GB" b="0" i="0" dirty="0">
                <a:solidFill>
                  <a:srgbClr val="343546"/>
                </a:solidFill>
                <a:effectLst/>
                <a:latin typeface="-system-ui"/>
              </a:rPr>
              <a:t>:-</a:t>
            </a:r>
          </a:p>
          <a:p>
            <a:pPr marL="742950" lvl="1" indent="-285750" algn="just">
              <a:buFont typeface="Arial" panose="020B0604020202020204" pitchFamily="34" charset="0"/>
              <a:buChar char="•"/>
            </a:pPr>
            <a:r>
              <a:rPr lang="en-GB" b="0" i="0" dirty="0">
                <a:solidFill>
                  <a:srgbClr val="343546"/>
                </a:solidFill>
                <a:effectLst/>
                <a:latin typeface="-system-ui"/>
              </a:rPr>
              <a:t>HTML 4.01 was published as W3C Recommendation on Dec 14, 1999</a:t>
            </a:r>
          </a:p>
          <a:p>
            <a:pPr marL="742950" lvl="1" indent="-285750" algn="just">
              <a:buFont typeface="Arial" panose="020B0604020202020204" pitchFamily="34" charset="0"/>
              <a:buChar char="•"/>
            </a:pPr>
            <a:r>
              <a:rPr lang="en-GB" b="0" i="0" dirty="0">
                <a:solidFill>
                  <a:srgbClr val="343546"/>
                </a:solidFill>
                <a:effectLst/>
                <a:latin typeface="-system-ui"/>
              </a:rPr>
              <a:t>This version was the most successful of all previous HTML released versions</a:t>
            </a:r>
          </a:p>
          <a:p>
            <a:pPr marL="742950" lvl="1" indent="-285750" algn="just">
              <a:buFont typeface="Arial" panose="020B0604020202020204" pitchFamily="34" charset="0"/>
              <a:buChar char="•"/>
            </a:pPr>
            <a:r>
              <a:rPr lang="en-GB" b="0" i="0" dirty="0">
                <a:solidFill>
                  <a:srgbClr val="343546"/>
                </a:solidFill>
                <a:effectLst/>
                <a:latin typeface="-system-ui"/>
              </a:rPr>
              <a:t>In this version features like multimedia, scripting, better printing features and more were added.</a:t>
            </a:r>
          </a:p>
          <a:p>
            <a:pPr marL="742950" lvl="1" indent="-285750" algn="just">
              <a:buFont typeface="Arial" panose="020B0604020202020204" pitchFamily="34" charset="0"/>
              <a:buChar char="•"/>
            </a:pPr>
            <a:r>
              <a:rPr lang="en-GB" b="0" i="0" dirty="0">
                <a:solidFill>
                  <a:srgbClr val="343546"/>
                </a:solidFill>
                <a:effectLst/>
                <a:latin typeface="-system-ui"/>
              </a:rPr>
              <a:t>After the release of HTML 4.01, no newer version of HTML was released for many years because W3C's HTML working group were busy building the language </a:t>
            </a:r>
            <a:r>
              <a:rPr lang="en-GB" b="1" i="0" dirty="0">
                <a:solidFill>
                  <a:srgbClr val="343546"/>
                </a:solidFill>
                <a:effectLst/>
                <a:latin typeface="-system-ui"/>
              </a:rPr>
              <a:t>XHTML</a:t>
            </a:r>
            <a:endParaRPr lang="en-GB" b="0" i="0" dirty="0">
              <a:solidFill>
                <a:srgbClr val="343546"/>
              </a:solidFill>
              <a:effectLst/>
              <a:latin typeface="-system-ui"/>
            </a:endParaRPr>
          </a:p>
          <a:p>
            <a:pPr algn="just">
              <a:buFont typeface="Arial" panose="020B0604020202020204" pitchFamily="34" charset="0"/>
              <a:buChar char="•"/>
            </a:pPr>
            <a:r>
              <a:rPr lang="en-GB" b="1" i="0" dirty="0">
                <a:solidFill>
                  <a:srgbClr val="343546"/>
                </a:solidFill>
                <a:effectLst/>
                <a:latin typeface="-system-ui"/>
              </a:rPr>
              <a:t>2014</a:t>
            </a:r>
            <a:r>
              <a:rPr lang="en-GB" b="0" i="0" dirty="0">
                <a:solidFill>
                  <a:srgbClr val="343546"/>
                </a:solidFill>
                <a:effectLst/>
                <a:latin typeface="-system-ui"/>
              </a:rPr>
              <a:t>:-</a:t>
            </a:r>
          </a:p>
          <a:p>
            <a:pPr marL="742950" lvl="1" indent="-285750" algn="just">
              <a:buFont typeface="Arial" panose="020B0604020202020204" pitchFamily="34" charset="0"/>
              <a:buChar char="•"/>
            </a:pPr>
            <a:r>
              <a:rPr lang="en-GB" b="0" i="0" dirty="0">
                <a:solidFill>
                  <a:srgbClr val="343546"/>
                </a:solidFill>
                <a:effectLst/>
                <a:latin typeface="-system-ui"/>
              </a:rPr>
              <a:t>HTML5 (the latest version of HTML) was released on Oct 28, 2014 as W3C Recommendation</a:t>
            </a:r>
          </a:p>
          <a:p>
            <a:pPr marL="742950" lvl="1" indent="-285750" algn="just">
              <a:buFont typeface="Arial" panose="020B0604020202020204" pitchFamily="34" charset="0"/>
              <a:buChar char="•"/>
            </a:pPr>
            <a:r>
              <a:rPr lang="en-GB" b="0" i="0" dirty="0">
                <a:solidFill>
                  <a:srgbClr val="343546"/>
                </a:solidFill>
                <a:effectLst/>
                <a:latin typeface="-system-ui"/>
              </a:rPr>
              <a:t>It was an extended version of HTML 4.01 published in 2012</a:t>
            </a:r>
          </a:p>
          <a:p>
            <a:pPr marL="742950" lvl="1" indent="-285750" algn="just">
              <a:buFont typeface="Arial" panose="020B0604020202020204" pitchFamily="34" charset="0"/>
              <a:buChar char="•"/>
            </a:pPr>
            <a:r>
              <a:rPr lang="en-GB" b="0" i="0" dirty="0">
                <a:solidFill>
                  <a:srgbClr val="343546"/>
                </a:solidFill>
                <a:effectLst/>
                <a:latin typeface="-system-ui"/>
              </a:rPr>
              <a:t>Many new tags were added in this version like &lt;header&gt;, &lt;footer&gt;, &lt;main&gt;, &lt;video&gt;, etc.</a:t>
            </a:r>
          </a:p>
          <a:p>
            <a:pPr marL="742950" lvl="1" indent="-285750" algn="just">
              <a:buFont typeface="Arial" panose="020B0604020202020204" pitchFamily="34" charset="0"/>
              <a:buChar char="•"/>
            </a:pPr>
            <a:r>
              <a:rPr lang="en-GB" b="0" i="0" dirty="0">
                <a:solidFill>
                  <a:srgbClr val="343546"/>
                </a:solidFill>
                <a:effectLst/>
                <a:latin typeface="-system-ui"/>
              </a:rPr>
              <a:t>HTML5 support </a:t>
            </a:r>
            <a:r>
              <a:rPr lang="en-GB" b="0" i="0" dirty="0" err="1">
                <a:solidFill>
                  <a:srgbClr val="C7254E"/>
                </a:solidFill>
                <a:effectLst/>
                <a:latin typeface="-system-ui"/>
              </a:rPr>
              <a:t>mathML</a:t>
            </a:r>
            <a:r>
              <a:rPr lang="en-GB" b="0" i="0" dirty="0">
                <a:solidFill>
                  <a:srgbClr val="343546"/>
                </a:solidFill>
                <a:effectLst/>
                <a:latin typeface="-system-ui"/>
              </a:rPr>
              <a:t> and </a:t>
            </a:r>
            <a:r>
              <a:rPr lang="en-GB" b="0" i="0" u="sng" dirty="0">
                <a:solidFill>
                  <a:srgbClr val="0071BF"/>
                </a:solidFill>
                <a:effectLst/>
                <a:latin typeface="-system-ui"/>
                <a:hlinkClick r:id="rId3"/>
              </a:rPr>
              <a:t>SVG</a:t>
            </a:r>
            <a:r>
              <a:rPr lang="en-GB" b="0" i="0" dirty="0">
                <a:solidFill>
                  <a:srgbClr val="343546"/>
                </a:solidFill>
                <a:effectLst/>
                <a:latin typeface="-system-ui"/>
              </a:rPr>
              <a:t> in text.</a:t>
            </a:r>
          </a:p>
        </p:txBody>
      </p:sp>
      <p:sp>
        <p:nvSpPr>
          <p:cNvPr id="2" name="Date Placeholder 1">
            <a:extLst>
              <a:ext uri="{FF2B5EF4-FFF2-40B4-BE49-F238E27FC236}">
                <a16:creationId xmlns:a16="http://schemas.microsoft.com/office/drawing/2014/main" id="{07A7B130-3DAB-031B-616E-8B0977636633}"/>
              </a:ext>
            </a:extLst>
          </p:cNvPr>
          <p:cNvSpPr>
            <a:spLocks noGrp="1"/>
          </p:cNvSpPr>
          <p:nvPr>
            <p:ph type="dt" sz="half" idx="10"/>
          </p:nvPr>
        </p:nvSpPr>
        <p:spPr/>
        <p:txBody>
          <a:bodyPr/>
          <a:lstStyle/>
          <a:p>
            <a:fld id="{8A269B8D-6FE0-4FA2-AED3-381BACB90EFE}" type="datetime1">
              <a:rPr lang="en-IN" smtClean="0"/>
              <a:t>03-06-2024</a:t>
            </a:fld>
            <a:endParaRPr lang="en-US"/>
          </a:p>
        </p:txBody>
      </p:sp>
      <p:sp>
        <p:nvSpPr>
          <p:cNvPr id="3" name="Slide Number Placeholder 2">
            <a:extLst>
              <a:ext uri="{FF2B5EF4-FFF2-40B4-BE49-F238E27FC236}">
                <a16:creationId xmlns:a16="http://schemas.microsoft.com/office/drawing/2014/main" id="{835F4D94-62AB-C918-29C9-F53604A44329}"/>
              </a:ext>
            </a:extLst>
          </p:cNvPr>
          <p:cNvSpPr>
            <a:spLocks noGrp="1"/>
          </p:cNvSpPr>
          <p:nvPr>
            <p:ph type="sldNum" sz="quarter" idx="12"/>
          </p:nvPr>
        </p:nvSpPr>
        <p:spPr/>
        <p:txBody>
          <a:bodyPr/>
          <a:lstStyle/>
          <a:p>
            <a:fld id="{4B2FBF1F-16F0-48B6-B7EB-82B078987EFE}" type="slidenum">
              <a:rPr lang="en-US" smtClean="0"/>
              <a:t>8</a:t>
            </a:fld>
            <a:endParaRPr lang="en-US"/>
          </a:p>
        </p:txBody>
      </p:sp>
      <p:sp>
        <p:nvSpPr>
          <p:cNvPr id="5" name="Footer Placeholder 4">
            <a:extLst>
              <a:ext uri="{FF2B5EF4-FFF2-40B4-BE49-F238E27FC236}">
                <a16:creationId xmlns:a16="http://schemas.microsoft.com/office/drawing/2014/main" id="{5B60044A-E327-ABCA-0674-17D4DD491BE9}"/>
              </a:ext>
            </a:extLst>
          </p:cNvPr>
          <p:cNvSpPr>
            <a:spLocks noGrp="1"/>
          </p:cNvSpPr>
          <p:nvPr>
            <p:ph type="ftr" sz="quarter" idx="11"/>
          </p:nvPr>
        </p:nvSpPr>
        <p:spPr/>
        <p:txBody>
          <a:bodyPr/>
          <a:lstStyle/>
          <a:p>
            <a:r>
              <a:rPr lang="en-US"/>
              <a:t>18AIC302J,CINTEL, SRMIST</a:t>
            </a:r>
          </a:p>
        </p:txBody>
      </p:sp>
    </p:spTree>
    <p:extLst>
      <p:ext uri="{BB962C8B-B14F-4D97-AF65-F5344CB8AC3E}">
        <p14:creationId xmlns:p14="http://schemas.microsoft.com/office/powerpoint/2010/main" val="3053932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770746-9C39-B2D6-6586-BE3CEAC71F59}"/>
              </a:ext>
            </a:extLst>
          </p:cNvPr>
          <p:cNvSpPr>
            <a:spLocks noChangeArrowheads="1"/>
          </p:cNvSpPr>
          <p:nvPr/>
        </p:nvSpPr>
        <p:spPr bwMode="auto">
          <a:xfrm>
            <a:off x="192832" y="283520"/>
            <a:ext cx="11806336" cy="276998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A0A08"/>
                </a:solidFill>
                <a:effectLst/>
                <a:latin typeface="Times New Roman" panose="02020603050405020304" pitchFamily="18" charset="0"/>
                <a:cs typeface="Times New Roman" panose="02020603050405020304" pitchFamily="18" charset="0"/>
              </a:rPr>
              <a:t>Basic Construction of an HTML Page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These tags should be placed underneath each other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the top of every HTML page</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that you create.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7254E"/>
                </a:solidFill>
                <a:effectLst/>
                <a:latin typeface="Times New Roman" panose="02020603050405020304" pitchFamily="18" charset="0"/>
                <a:cs typeface="Times New Roman" panose="02020603050405020304" pitchFamily="18" charset="0"/>
                <a:hlinkClick r:id="rId2"/>
              </a:rPr>
              <a:t>&lt;!DOCTYPE html&gt;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This tag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specifies the language</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you will write on the page. In this case, the language is HTML 5.</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7254E"/>
                </a:solidFill>
                <a:effectLst/>
                <a:latin typeface="Times New Roman" panose="02020603050405020304" pitchFamily="18" charset="0"/>
                <a:cs typeface="Times New Roman" panose="02020603050405020304" pitchFamily="18" charset="0"/>
                <a:hlinkClick r:id="rId3"/>
              </a:rPr>
              <a:t>&lt;html&gt;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This tag signals that from here on we are going to write in HTML code.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7254E"/>
                </a:solidFill>
                <a:effectLst/>
                <a:latin typeface="Times New Roman" panose="02020603050405020304" pitchFamily="18" charset="0"/>
                <a:cs typeface="Times New Roman" panose="02020603050405020304" pitchFamily="18" charset="0"/>
                <a:hlinkClick r:id="rId4"/>
              </a:rPr>
              <a:t>&lt;head&gt;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This is where all the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metadata for the page</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goes — stuff mostly meant for search engines and other computer programs.</a:t>
            </a:r>
          </a:p>
          <a:p>
            <a:pPr algn="just"/>
            <a:r>
              <a:rPr lang="en-US" altLang="en-US" sz="2000" dirty="0">
                <a:solidFill>
                  <a:schemeClr val="accent1"/>
                </a:solidFill>
                <a:latin typeface="Times New Roman" panose="02020603050405020304" pitchFamily="18" charset="0"/>
                <a:cs typeface="Times New Roman" panose="02020603050405020304" pitchFamily="18" charset="0"/>
              </a:rPr>
              <a:t>&lt;title&gt;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This tag specifies a title for the HTML page (which is shown in the browser's title bar or in the page's tab)</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7254E"/>
                </a:solidFill>
                <a:effectLst/>
                <a:latin typeface="Times New Roman" panose="02020603050405020304" pitchFamily="18" charset="0"/>
                <a:cs typeface="Times New Roman" panose="02020603050405020304" pitchFamily="18" charset="0"/>
                <a:hlinkClick r:id="rId5"/>
              </a:rPr>
              <a:t>&lt;body&gt;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This is where the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content of the page</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goes.</a:t>
            </a:r>
          </a:p>
        </p:txBody>
      </p:sp>
      <p:pic>
        <p:nvPicPr>
          <p:cNvPr id="1027" name="Picture 3" descr="HTML Structure">
            <a:extLst>
              <a:ext uri="{FF2B5EF4-FFF2-40B4-BE49-F238E27FC236}">
                <a16:creationId xmlns:a16="http://schemas.microsoft.com/office/drawing/2014/main" id="{00E72408-11B1-D48E-229A-7382A22A9A3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5183" y="3076499"/>
            <a:ext cx="8363500" cy="3613549"/>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B7BBB56B-8A5C-9044-50B8-E5E968941F34}"/>
              </a:ext>
            </a:extLst>
          </p:cNvPr>
          <p:cNvSpPr>
            <a:spLocks noGrp="1"/>
          </p:cNvSpPr>
          <p:nvPr>
            <p:ph type="dt" sz="half" idx="10"/>
          </p:nvPr>
        </p:nvSpPr>
        <p:spPr/>
        <p:txBody>
          <a:bodyPr/>
          <a:lstStyle/>
          <a:p>
            <a:fld id="{DF9F18DA-A625-4CBE-AF01-4451C82E8FE9}" type="datetime1">
              <a:rPr lang="en-IN" smtClean="0"/>
              <a:t>03-06-2024</a:t>
            </a:fld>
            <a:endParaRPr lang="en-US"/>
          </a:p>
        </p:txBody>
      </p:sp>
      <p:sp>
        <p:nvSpPr>
          <p:cNvPr id="4" name="Slide Number Placeholder 3">
            <a:extLst>
              <a:ext uri="{FF2B5EF4-FFF2-40B4-BE49-F238E27FC236}">
                <a16:creationId xmlns:a16="http://schemas.microsoft.com/office/drawing/2014/main" id="{669383AF-1BEF-D689-FA13-3EA0AF7B54D6}"/>
              </a:ext>
            </a:extLst>
          </p:cNvPr>
          <p:cNvSpPr>
            <a:spLocks noGrp="1"/>
          </p:cNvSpPr>
          <p:nvPr>
            <p:ph type="sldNum" sz="quarter" idx="12"/>
          </p:nvPr>
        </p:nvSpPr>
        <p:spPr/>
        <p:txBody>
          <a:bodyPr/>
          <a:lstStyle/>
          <a:p>
            <a:fld id="{4B2FBF1F-16F0-48B6-B7EB-82B078987EFE}" type="slidenum">
              <a:rPr lang="en-US" smtClean="0"/>
              <a:t>9</a:t>
            </a:fld>
            <a:endParaRPr lang="en-US"/>
          </a:p>
        </p:txBody>
      </p:sp>
      <p:sp>
        <p:nvSpPr>
          <p:cNvPr id="5" name="Footer Placeholder 4">
            <a:extLst>
              <a:ext uri="{FF2B5EF4-FFF2-40B4-BE49-F238E27FC236}">
                <a16:creationId xmlns:a16="http://schemas.microsoft.com/office/drawing/2014/main" id="{F8A10FBA-0F77-4EA2-FE6B-6CE6687481A0}"/>
              </a:ext>
            </a:extLst>
          </p:cNvPr>
          <p:cNvSpPr>
            <a:spLocks noGrp="1"/>
          </p:cNvSpPr>
          <p:nvPr>
            <p:ph type="ftr" sz="quarter" idx="11"/>
          </p:nvPr>
        </p:nvSpPr>
        <p:spPr/>
        <p:txBody>
          <a:bodyPr/>
          <a:lstStyle/>
          <a:p>
            <a:r>
              <a:rPr lang="en-US"/>
              <a:t>18AIC302J,CINTEL, SRMIST</a:t>
            </a:r>
          </a:p>
        </p:txBody>
      </p:sp>
    </p:spTree>
    <p:extLst>
      <p:ext uri="{BB962C8B-B14F-4D97-AF65-F5344CB8AC3E}">
        <p14:creationId xmlns:p14="http://schemas.microsoft.com/office/powerpoint/2010/main" val="37663913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TYPE" val="ctColumn"/>
  <p:tag name="ARS_SLIDE_DUENO" val="4"/>
  <p:tag name="ARS_SLIDE_PARTICIPANTNUM" val="4"/>
  <p:tag name="ARS_SLIDE_SUBMITNUM" val="0"/>
  <p:tag name="ARS_SLIDE_CORRECTNUM" val="0"/>
  <p:tag name="ARS_SLIDE_VOTEMEAN"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Unit--1</Template>
  <TotalTime>1095</TotalTime>
  <Words>9398</Words>
  <Application>Microsoft Office PowerPoint</Application>
  <PresentationFormat>Widescreen</PresentationFormat>
  <Paragraphs>859</Paragraphs>
  <Slides>68</Slides>
  <Notes>2</Notes>
  <HiddenSlides>0</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68</vt:i4>
      </vt:variant>
    </vt:vector>
  </HeadingPairs>
  <TitlesOfParts>
    <vt:vector size="90" baseType="lpstr">
      <vt:lpstr>-apple-system</vt:lpstr>
      <vt:lpstr>Arial</vt:lpstr>
      <vt:lpstr>Bell MT</vt:lpstr>
      <vt:lpstr>Calibri</vt:lpstr>
      <vt:lpstr>Calibri Light</vt:lpstr>
      <vt:lpstr>Consolas</vt:lpstr>
      <vt:lpstr>erdana</vt:lpstr>
      <vt:lpstr>Heebo</vt:lpstr>
      <vt:lpstr>inter-bold</vt:lpstr>
      <vt:lpstr>inter-regular</vt:lpstr>
      <vt:lpstr>Nunito</vt:lpstr>
      <vt:lpstr>Rockwell</vt:lpstr>
      <vt:lpstr>Segoe UI</vt:lpstr>
      <vt:lpstr>-system-ui</vt:lpstr>
      <vt:lpstr>Times New Roman</vt:lpstr>
      <vt:lpstr>Times New Roman</vt:lpstr>
      <vt:lpstr>urw-din</vt:lpstr>
      <vt:lpstr>var(--bs-font-monospace)</vt:lpstr>
      <vt:lpstr>Verdana</vt:lpstr>
      <vt:lpstr>Wingdings</vt:lpstr>
      <vt:lpstr>Wingdings 2</vt:lpstr>
      <vt:lpstr>Office Theme</vt:lpstr>
      <vt:lpstr>PowerPoint Presentation</vt:lpstr>
      <vt:lpstr>PowerPoint Presentation</vt:lpstr>
      <vt:lpstr>PowerPoint Presentation</vt:lpstr>
      <vt:lpstr>PowerPoint Presentation</vt:lpstr>
      <vt:lpstr>PowerPoint Presentation</vt:lpstr>
      <vt:lpstr>PowerPoint Presentation</vt:lpstr>
      <vt:lpstr>HTML HISTORY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PowerPoint Presentation</vt:lpstr>
      <vt:lpstr>HTML Basic Examples</vt:lpstr>
      <vt:lpstr>PowerPoint Presentation</vt:lpstr>
      <vt:lpstr>Difference between HTML div tag and span tag</vt:lpstr>
      <vt:lpstr>Lists Tag:</vt:lpstr>
      <vt:lpstr>PowerPoint Presentation</vt:lpstr>
      <vt:lpstr>HTML Tables</vt:lpstr>
      <vt:lpstr>PowerPoint Presentation</vt:lpstr>
      <vt:lpstr>   HTML Formatting is a process of formatting text for better look and feel. HTML provides us ability to format text without using CSS.   There are many formatting tags in HTML.  These tags are used to make text bold, italicized, or underlined.  There are almost 14 options available that how text appears in HTML and XHTML.  In HTML the formatting tags are divided into two categories: Physical tag: These tags are used to provide the visual appearance to the text. Logical tag: These tags are used to add some logical or semantic value to the text.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HTML Frames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Elastic Frames</vt:lpstr>
      <vt:lpstr>PowerPoint Presentation</vt:lpstr>
      <vt:lpstr>NESTED FRAME SETS</vt:lpstr>
      <vt:lpstr>PowerPoint Presentation</vt:lpstr>
      <vt:lpstr>BORDER</vt:lpstr>
      <vt:lpstr>PowerPoint Presentation</vt:lpstr>
      <vt:lpstr>BORDER COLOR= purple</vt:lpstr>
      <vt:lpstr>HTML iframe  </vt:lpstr>
      <vt:lpstr>PowerPoint Presentation</vt:lpstr>
      <vt:lpstr>PowerPoint Presentation</vt:lpstr>
      <vt:lpstr>PowerPoint Presentation</vt:lpstr>
      <vt:lpstr>Syntax:</vt:lpstr>
      <vt:lpstr>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Najeem Dheen Abdul Majeeth</dc:creator>
  <cp:lastModifiedBy>Suresh K</cp:lastModifiedBy>
  <cp:revision>112</cp:revision>
  <dcterms:created xsi:type="dcterms:W3CDTF">2023-01-02T04:52:03Z</dcterms:created>
  <dcterms:modified xsi:type="dcterms:W3CDTF">2024-06-03T07:46:27Z</dcterms:modified>
</cp:coreProperties>
</file>