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07" d="100"/>
          <a:sy n="107" d="100"/>
        </p:scale>
        <p:origin x="6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28790-A607-512A-1568-1AF6851982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1DDCDF-1DA1-E2A3-FA20-7B996CE898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7FC89D-D859-4F72-5E30-EF710DF5A5E1}"/>
              </a:ext>
            </a:extLst>
          </p:cNvPr>
          <p:cNvSpPr>
            <a:spLocks noGrp="1"/>
          </p:cNvSpPr>
          <p:nvPr>
            <p:ph type="dt" sz="half" idx="10"/>
          </p:nvPr>
        </p:nvSpPr>
        <p:spPr/>
        <p:txBody>
          <a:bodyPr/>
          <a:lstStyle/>
          <a:p>
            <a:fld id="{589B34BE-6615-4FB6-9873-730505C0290A}" type="datetimeFigureOut">
              <a:rPr lang="en-IN" smtClean="0"/>
              <a:t>06/11/23</a:t>
            </a:fld>
            <a:endParaRPr lang="en-IN"/>
          </a:p>
        </p:txBody>
      </p:sp>
      <p:sp>
        <p:nvSpPr>
          <p:cNvPr id="5" name="Footer Placeholder 4">
            <a:extLst>
              <a:ext uri="{FF2B5EF4-FFF2-40B4-BE49-F238E27FC236}">
                <a16:creationId xmlns:a16="http://schemas.microsoft.com/office/drawing/2014/main" id="{F4E96E2B-C095-1418-D416-71D9A4FCA6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B3C719-E3B8-2632-932B-42701647CD62}"/>
              </a:ext>
            </a:extLst>
          </p:cNvPr>
          <p:cNvSpPr>
            <a:spLocks noGrp="1"/>
          </p:cNvSpPr>
          <p:nvPr>
            <p:ph type="sldNum" sz="quarter" idx="12"/>
          </p:nvPr>
        </p:nvSpPr>
        <p:spPr/>
        <p:txBody>
          <a:bodyPr/>
          <a:lstStyle/>
          <a:p>
            <a:fld id="{0F1F511A-7FFF-4BD9-9EF4-D9B80FA93DD0}" type="slidenum">
              <a:rPr lang="en-IN" smtClean="0"/>
              <a:t>‹#›</a:t>
            </a:fld>
            <a:endParaRPr lang="en-IN"/>
          </a:p>
        </p:txBody>
      </p:sp>
    </p:spTree>
    <p:extLst>
      <p:ext uri="{BB962C8B-B14F-4D97-AF65-F5344CB8AC3E}">
        <p14:creationId xmlns:p14="http://schemas.microsoft.com/office/powerpoint/2010/main" val="4266058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1477D-C4D5-B8DD-3FF9-44A59D74A8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366FE8-1A77-20DE-366B-0926617FD0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C29472-D45D-FE17-7838-8C9A2D88E416}"/>
              </a:ext>
            </a:extLst>
          </p:cNvPr>
          <p:cNvSpPr>
            <a:spLocks noGrp="1"/>
          </p:cNvSpPr>
          <p:nvPr>
            <p:ph type="dt" sz="half" idx="10"/>
          </p:nvPr>
        </p:nvSpPr>
        <p:spPr/>
        <p:txBody>
          <a:bodyPr/>
          <a:lstStyle/>
          <a:p>
            <a:fld id="{589B34BE-6615-4FB6-9873-730505C0290A}" type="datetimeFigureOut">
              <a:rPr lang="en-IN" smtClean="0"/>
              <a:t>06/11/23</a:t>
            </a:fld>
            <a:endParaRPr lang="en-IN"/>
          </a:p>
        </p:txBody>
      </p:sp>
      <p:sp>
        <p:nvSpPr>
          <p:cNvPr id="5" name="Footer Placeholder 4">
            <a:extLst>
              <a:ext uri="{FF2B5EF4-FFF2-40B4-BE49-F238E27FC236}">
                <a16:creationId xmlns:a16="http://schemas.microsoft.com/office/drawing/2014/main" id="{82CE3816-4FB8-C32E-1B88-2C4422143C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4C172E-305E-01E9-AB78-42ED6AB1CF06}"/>
              </a:ext>
            </a:extLst>
          </p:cNvPr>
          <p:cNvSpPr>
            <a:spLocks noGrp="1"/>
          </p:cNvSpPr>
          <p:nvPr>
            <p:ph type="sldNum" sz="quarter" idx="12"/>
          </p:nvPr>
        </p:nvSpPr>
        <p:spPr/>
        <p:txBody>
          <a:bodyPr/>
          <a:lstStyle/>
          <a:p>
            <a:fld id="{0F1F511A-7FFF-4BD9-9EF4-D9B80FA93DD0}" type="slidenum">
              <a:rPr lang="en-IN" smtClean="0"/>
              <a:t>‹#›</a:t>
            </a:fld>
            <a:endParaRPr lang="en-IN"/>
          </a:p>
        </p:txBody>
      </p:sp>
    </p:spTree>
    <p:extLst>
      <p:ext uri="{BB962C8B-B14F-4D97-AF65-F5344CB8AC3E}">
        <p14:creationId xmlns:p14="http://schemas.microsoft.com/office/powerpoint/2010/main" val="3861013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27BB84-7D02-DEFA-0BD7-3D3C2CC0EF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540157-5208-4834-A551-A74B500B3A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62550B-3ECC-6718-D4C5-AD91D46CB389}"/>
              </a:ext>
            </a:extLst>
          </p:cNvPr>
          <p:cNvSpPr>
            <a:spLocks noGrp="1"/>
          </p:cNvSpPr>
          <p:nvPr>
            <p:ph type="dt" sz="half" idx="10"/>
          </p:nvPr>
        </p:nvSpPr>
        <p:spPr/>
        <p:txBody>
          <a:bodyPr/>
          <a:lstStyle/>
          <a:p>
            <a:fld id="{589B34BE-6615-4FB6-9873-730505C0290A}" type="datetimeFigureOut">
              <a:rPr lang="en-IN" smtClean="0"/>
              <a:t>06/11/23</a:t>
            </a:fld>
            <a:endParaRPr lang="en-IN"/>
          </a:p>
        </p:txBody>
      </p:sp>
      <p:sp>
        <p:nvSpPr>
          <p:cNvPr id="5" name="Footer Placeholder 4">
            <a:extLst>
              <a:ext uri="{FF2B5EF4-FFF2-40B4-BE49-F238E27FC236}">
                <a16:creationId xmlns:a16="http://schemas.microsoft.com/office/drawing/2014/main" id="{037C9136-141D-F263-6648-77B90B0CDF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7A769C-8434-8C92-BB2F-34582DC02D9A}"/>
              </a:ext>
            </a:extLst>
          </p:cNvPr>
          <p:cNvSpPr>
            <a:spLocks noGrp="1"/>
          </p:cNvSpPr>
          <p:nvPr>
            <p:ph type="sldNum" sz="quarter" idx="12"/>
          </p:nvPr>
        </p:nvSpPr>
        <p:spPr/>
        <p:txBody>
          <a:bodyPr/>
          <a:lstStyle/>
          <a:p>
            <a:fld id="{0F1F511A-7FFF-4BD9-9EF4-D9B80FA93DD0}" type="slidenum">
              <a:rPr lang="en-IN" smtClean="0"/>
              <a:t>‹#›</a:t>
            </a:fld>
            <a:endParaRPr lang="en-IN"/>
          </a:p>
        </p:txBody>
      </p:sp>
    </p:spTree>
    <p:extLst>
      <p:ext uri="{BB962C8B-B14F-4D97-AF65-F5344CB8AC3E}">
        <p14:creationId xmlns:p14="http://schemas.microsoft.com/office/powerpoint/2010/main" val="1438656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09A6B-E7EB-82A8-883D-497CF8E0FA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1C6777-D2D3-958B-EA65-C22CC9C012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F1913E-7B8B-FD01-3476-E3C5F98C439B}"/>
              </a:ext>
            </a:extLst>
          </p:cNvPr>
          <p:cNvSpPr>
            <a:spLocks noGrp="1"/>
          </p:cNvSpPr>
          <p:nvPr>
            <p:ph type="dt" sz="half" idx="10"/>
          </p:nvPr>
        </p:nvSpPr>
        <p:spPr/>
        <p:txBody>
          <a:bodyPr/>
          <a:lstStyle/>
          <a:p>
            <a:fld id="{589B34BE-6615-4FB6-9873-730505C0290A}" type="datetimeFigureOut">
              <a:rPr lang="en-IN" smtClean="0"/>
              <a:t>06/11/23</a:t>
            </a:fld>
            <a:endParaRPr lang="en-IN"/>
          </a:p>
        </p:txBody>
      </p:sp>
      <p:sp>
        <p:nvSpPr>
          <p:cNvPr id="5" name="Footer Placeholder 4">
            <a:extLst>
              <a:ext uri="{FF2B5EF4-FFF2-40B4-BE49-F238E27FC236}">
                <a16:creationId xmlns:a16="http://schemas.microsoft.com/office/drawing/2014/main" id="{C88C44A0-3582-56B7-1040-34F6B38A38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97B9BC-660B-DB98-0339-B59891D4570A}"/>
              </a:ext>
            </a:extLst>
          </p:cNvPr>
          <p:cNvSpPr>
            <a:spLocks noGrp="1"/>
          </p:cNvSpPr>
          <p:nvPr>
            <p:ph type="sldNum" sz="quarter" idx="12"/>
          </p:nvPr>
        </p:nvSpPr>
        <p:spPr/>
        <p:txBody>
          <a:bodyPr/>
          <a:lstStyle/>
          <a:p>
            <a:fld id="{0F1F511A-7FFF-4BD9-9EF4-D9B80FA93DD0}" type="slidenum">
              <a:rPr lang="en-IN" smtClean="0"/>
              <a:t>‹#›</a:t>
            </a:fld>
            <a:endParaRPr lang="en-IN"/>
          </a:p>
        </p:txBody>
      </p:sp>
    </p:spTree>
    <p:extLst>
      <p:ext uri="{BB962C8B-B14F-4D97-AF65-F5344CB8AC3E}">
        <p14:creationId xmlns:p14="http://schemas.microsoft.com/office/powerpoint/2010/main" val="1009639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784FC-A25D-799E-76BC-4926BEEC0F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F72E429-2BE1-F3AC-6B17-15D62F1FE9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844784-17DB-E29A-E26D-C54B3A3725F5}"/>
              </a:ext>
            </a:extLst>
          </p:cNvPr>
          <p:cNvSpPr>
            <a:spLocks noGrp="1"/>
          </p:cNvSpPr>
          <p:nvPr>
            <p:ph type="dt" sz="half" idx="10"/>
          </p:nvPr>
        </p:nvSpPr>
        <p:spPr/>
        <p:txBody>
          <a:bodyPr/>
          <a:lstStyle/>
          <a:p>
            <a:fld id="{589B34BE-6615-4FB6-9873-730505C0290A}" type="datetimeFigureOut">
              <a:rPr lang="en-IN" smtClean="0"/>
              <a:t>06/11/23</a:t>
            </a:fld>
            <a:endParaRPr lang="en-IN"/>
          </a:p>
        </p:txBody>
      </p:sp>
      <p:sp>
        <p:nvSpPr>
          <p:cNvPr id="5" name="Footer Placeholder 4">
            <a:extLst>
              <a:ext uri="{FF2B5EF4-FFF2-40B4-BE49-F238E27FC236}">
                <a16:creationId xmlns:a16="http://schemas.microsoft.com/office/drawing/2014/main" id="{D8B65C29-1F0C-D4F1-7735-7096D37F28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612854-C576-2664-2F0F-91522FDE5042}"/>
              </a:ext>
            </a:extLst>
          </p:cNvPr>
          <p:cNvSpPr>
            <a:spLocks noGrp="1"/>
          </p:cNvSpPr>
          <p:nvPr>
            <p:ph type="sldNum" sz="quarter" idx="12"/>
          </p:nvPr>
        </p:nvSpPr>
        <p:spPr/>
        <p:txBody>
          <a:bodyPr/>
          <a:lstStyle/>
          <a:p>
            <a:fld id="{0F1F511A-7FFF-4BD9-9EF4-D9B80FA93DD0}" type="slidenum">
              <a:rPr lang="en-IN" smtClean="0"/>
              <a:t>‹#›</a:t>
            </a:fld>
            <a:endParaRPr lang="en-IN"/>
          </a:p>
        </p:txBody>
      </p:sp>
    </p:spTree>
    <p:extLst>
      <p:ext uri="{BB962C8B-B14F-4D97-AF65-F5344CB8AC3E}">
        <p14:creationId xmlns:p14="http://schemas.microsoft.com/office/powerpoint/2010/main" val="769255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FB9F3-DE8E-EB97-57A2-08E4DD81A0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75D6D9-F182-0506-B9F3-50A78403D1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91C3E8-37D7-73A9-D678-4FF61B35C1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94901F5-0435-3CA5-3941-858F92F5DC90}"/>
              </a:ext>
            </a:extLst>
          </p:cNvPr>
          <p:cNvSpPr>
            <a:spLocks noGrp="1"/>
          </p:cNvSpPr>
          <p:nvPr>
            <p:ph type="dt" sz="half" idx="10"/>
          </p:nvPr>
        </p:nvSpPr>
        <p:spPr/>
        <p:txBody>
          <a:bodyPr/>
          <a:lstStyle/>
          <a:p>
            <a:fld id="{589B34BE-6615-4FB6-9873-730505C0290A}" type="datetimeFigureOut">
              <a:rPr lang="en-IN" smtClean="0"/>
              <a:t>06/11/23</a:t>
            </a:fld>
            <a:endParaRPr lang="en-IN"/>
          </a:p>
        </p:txBody>
      </p:sp>
      <p:sp>
        <p:nvSpPr>
          <p:cNvPr id="6" name="Footer Placeholder 5">
            <a:extLst>
              <a:ext uri="{FF2B5EF4-FFF2-40B4-BE49-F238E27FC236}">
                <a16:creationId xmlns:a16="http://schemas.microsoft.com/office/drawing/2014/main" id="{AEB68E18-4E3B-9092-34B0-2CCC8AD460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4D8CD1-D09F-7C52-CE88-DE48C6A1CFE0}"/>
              </a:ext>
            </a:extLst>
          </p:cNvPr>
          <p:cNvSpPr>
            <a:spLocks noGrp="1"/>
          </p:cNvSpPr>
          <p:nvPr>
            <p:ph type="sldNum" sz="quarter" idx="12"/>
          </p:nvPr>
        </p:nvSpPr>
        <p:spPr/>
        <p:txBody>
          <a:bodyPr/>
          <a:lstStyle/>
          <a:p>
            <a:fld id="{0F1F511A-7FFF-4BD9-9EF4-D9B80FA93DD0}" type="slidenum">
              <a:rPr lang="en-IN" smtClean="0"/>
              <a:t>‹#›</a:t>
            </a:fld>
            <a:endParaRPr lang="en-IN"/>
          </a:p>
        </p:txBody>
      </p:sp>
    </p:spTree>
    <p:extLst>
      <p:ext uri="{BB962C8B-B14F-4D97-AF65-F5344CB8AC3E}">
        <p14:creationId xmlns:p14="http://schemas.microsoft.com/office/powerpoint/2010/main" val="1725217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BA4A2-DB33-0A69-EC30-0904EE18CF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57E940-F2E7-8577-450D-4C64A4D0F4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1A9F9D-67ED-9917-24B2-EF2ABADD71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DBED7F1-7099-C02D-0E06-3B26E528AF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9995E-784D-131D-98C2-E5D4287B26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3D036DE-11CC-5618-90D6-A4BEA30868DD}"/>
              </a:ext>
            </a:extLst>
          </p:cNvPr>
          <p:cNvSpPr>
            <a:spLocks noGrp="1"/>
          </p:cNvSpPr>
          <p:nvPr>
            <p:ph type="dt" sz="half" idx="10"/>
          </p:nvPr>
        </p:nvSpPr>
        <p:spPr/>
        <p:txBody>
          <a:bodyPr/>
          <a:lstStyle/>
          <a:p>
            <a:fld id="{589B34BE-6615-4FB6-9873-730505C0290A}" type="datetimeFigureOut">
              <a:rPr lang="en-IN" smtClean="0"/>
              <a:t>06/11/23</a:t>
            </a:fld>
            <a:endParaRPr lang="en-IN"/>
          </a:p>
        </p:txBody>
      </p:sp>
      <p:sp>
        <p:nvSpPr>
          <p:cNvPr id="8" name="Footer Placeholder 7">
            <a:extLst>
              <a:ext uri="{FF2B5EF4-FFF2-40B4-BE49-F238E27FC236}">
                <a16:creationId xmlns:a16="http://schemas.microsoft.com/office/drawing/2014/main" id="{A10CBFA7-9DA1-AD82-F53D-35031D4FB1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64FD5AF-C3C5-22E4-A654-E6054238E969}"/>
              </a:ext>
            </a:extLst>
          </p:cNvPr>
          <p:cNvSpPr>
            <a:spLocks noGrp="1"/>
          </p:cNvSpPr>
          <p:nvPr>
            <p:ph type="sldNum" sz="quarter" idx="12"/>
          </p:nvPr>
        </p:nvSpPr>
        <p:spPr/>
        <p:txBody>
          <a:bodyPr/>
          <a:lstStyle/>
          <a:p>
            <a:fld id="{0F1F511A-7FFF-4BD9-9EF4-D9B80FA93DD0}" type="slidenum">
              <a:rPr lang="en-IN" smtClean="0"/>
              <a:t>‹#›</a:t>
            </a:fld>
            <a:endParaRPr lang="en-IN"/>
          </a:p>
        </p:txBody>
      </p:sp>
    </p:spTree>
    <p:extLst>
      <p:ext uri="{BB962C8B-B14F-4D97-AF65-F5344CB8AC3E}">
        <p14:creationId xmlns:p14="http://schemas.microsoft.com/office/powerpoint/2010/main" val="3371269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F3ED-0685-FDA1-AC18-C58978AD819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70087B8-C85B-BD15-DD85-7BA2A6CA3E3B}"/>
              </a:ext>
            </a:extLst>
          </p:cNvPr>
          <p:cNvSpPr>
            <a:spLocks noGrp="1"/>
          </p:cNvSpPr>
          <p:nvPr>
            <p:ph type="dt" sz="half" idx="10"/>
          </p:nvPr>
        </p:nvSpPr>
        <p:spPr/>
        <p:txBody>
          <a:bodyPr/>
          <a:lstStyle/>
          <a:p>
            <a:fld id="{589B34BE-6615-4FB6-9873-730505C0290A}" type="datetimeFigureOut">
              <a:rPr lang="en-IN" smtClean="0"/>
              <a:t>06/11/23</a:t>
            </a:fld>
            <a:endParaRPr lang="en-IN"/>
          </a:p>
        </p:txBody>
      </p:sp>
      <p:sp>
        <p:nvSpPr>
          <p:cNvPr id="4" name="Footer Placeholder 3">
            <a:extLst>
              <a:ext uri="{FF2B5EF4-FFF2-40B4-BE49-F238E27FC236}">
                <a16:creationId xmlns:a16="http://schemas.microsoft.com/office/drawing/2014/main" id="{208192CF-9EE4-7281-D42D-9A2592C2315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116A7C-C858-9F9A-5E16-2F66E2038194}"/>
              </a:ext>
            </a:extLst>
          </p:cNvPr>
          <p:cNvSpPr>
            <a:spLocks noGrp="1"/>
          </p:cNvSpPr>
          <p:nvPr>
            <p:ph type="sldNum" sz="quarter" idx="12"/>
          </p:nvPr>
        </p:nvSpPr>
        <p:spPr/>
        <p:txBody>
          <a:bodyPr/>
          <a:lstStyle/>
          <a:p>
            <a:fld id="{0F1F511A-7FFF-4BD9-9EF4-D9B80FA93DD0}" type="slidenum">
              <a:rPr lang="en-IN" smtClean="0"/>
              <a:t>‹#›</a:t>
            </a:fld>
            <a:endParaRPr lang="en-IN"/>
          </a:p>
        </p:txBody>
      </p:sp>
    </p:spTree>
    <p:extLst>
      <p:ext uri="{BB962C8B-B14F-4D97-AF65-F5344CB8AC3E}">
        <p14:creationId xmlns:p14="http://schemas.microsoft.com/office/powerpoint/2010/main" val="2603733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65AC02-473D-FA61-6FB3-E6B928AED96F}"/>
              </a:ext>
            </a:extLst>
          </p:cNvPr>
          <p:cNvSpPr>
            <a:spLocks noGrp="1"/>
          </p:cNvSpPr>
          <p:nvPr>
            <p:ph type="dt" sz="half" idx="10"/>
          </p:nvPr>
        </p:nvSpPr>
        <p:spPr/>
        <p:txBody>
          <a:bodyPr/>
          <a:lstStyle/>
          <a:p>
            <a:fld id="{589B34BE-6615-4FB6-9873-730505C0290A}" type="datetimeFigureOut">
              <a:rPr lang="en-IN" smtClean="0"/>
              <a:t>06/11/23</a:t>
            </a:fld>
            <a:endParaRPr lang="en-IN"/>
          </a:p>
        </p:txBody>
      </p:sp>
      <p:sp>
        <p:nvSpPr>
          <p:cNvPr id="3" name="Footer Placeholder 2">
            <a:extLst>
              <a:ext uri="{FF2B5EF4-FFF2-40B4-BE49-F238E27FC236}">
                <a16:creationId xmlns:a16="http://schemas.microsoft.com/office/drawing/2014/main" id="{65624A71-919F-EFE4-3CB6-637FE38135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1FADCA0-E97C-B530-465E-AF6184ADA9D7}"/>
              </a:ext>
            </a:extLst>
          </p:cNvPr>
          <p:cNvSpPr>
            <a:spLocks noGrp="1"/>
          </p:cNvSpPr>
          <p:nvPr>
            <p:ph type="sldNum" sz="quarter" idx="12"/>
          </p:nvPr>
        </p:nvSpPr>
        <p:spPr/>
        <p:txBody>
          <a:bodyPr/>
          <a:lstStyle/>
          <a:p>
            <a:fld id="{0F1F511A-7FFF-4BD9-9EF4-D9B80FA93DD0}" type="slidenum">
              <a:rPr lang="en-IN" smtClean="0"/>
              <a:t>‹#›</a:t>
            </a:fld>
            <a:endParaRPr lang="en-IN"/>
          </a:p>
        </p:txBody>
      </p:sp>
    </p:spTree>
    <p:extLst>
      <p:ext uri="{BB962C8B-B14F-4D97-AF65-F5344CB8AC3E}">
        <p14:creationId xmlns:p14="http://schemas.microsoft.com/office/powerpoint/2010/main" val="3780341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BC42-E09A-17F7-723A-124044A1F0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1EA8DCA-06CE-EA55-82EB-523CC687BD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3FE45B-76D3-5593-53FE-4449DFFBA0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843A9F-A765-67F0-80EA-3B92AC3F49DA}"/>
              </a:ext>
            </a:extLst>
          </p:cNvPr>
          <p:cNvSpPr>
            <a:spLocks noGrp="1"/>
          </p:cNvSpPr>
          <p:nvPr>
            <p:ph type="dt" sz="half" idx="10"/>
          </p:nvPr>
        </p:nvSpPr>
        <p:spPr/>
        <p:txBody>
          <a:bodyPr/>
          <a:lstStyle/>
          <a:p>
            <a:fld id="{589B34BE-6615-4FB6-9873-730505C0290A}" type="datetimeFigureOut">
              <a:rPr lang="en-IN" smtClean="0"/>
              <a:t>06/11/23</a:t>
            </a:fld>
            <a:endParaRPr lang="en-IN"/>
          </a:p>
        </p:txBody>
      </p:sp>
      <p:sp>
        <p:nvSpPr>
          <p:cNvPr id="6" name="Footer Placeholder 5">
            <a:extLst>
              <a:ext uri="{FF2B5EF4-FFF2-40B4-BE49-F238E27FC236}">
                <a16:creationId xmlns:a16="http://schemas.microsoft.com/office/drawing/2014/main" id="{26ABF13F-61F0-5A82-F239-BFC23291C3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1825FF-9DED-2A54-7812-5D8824B38200}"/>
              </a:ext>
            </a:extLst>
          </p:cNvPr>
          <p:cNvSpPr>
            <a:spLocks noGrp="1"/>
          </p:cNvSpPr>
          <p:nvPr>
            <p:ph type="sldNum" sz="quarter" idx="12"/>
          </p:nvPr>
        </p:nvSpPr>
        <p:spPr/>
        <p:txBody>
          <a:bodyPr/>
          <a:lstStyle/>
          <a:p>
            <a:fld id="{0F1F511A-7FFF-4BD9-9EF4-D9B80FA93DD0}" type="slidenum">
              <a:rPr lang="en-IN" smtClean="0"/>
              <a:t>‹#›</a:t>
            </a:fld>
            <a:endParaRPr lang="en-IN"/>
          </a:p>
        </p:txBody>
      </p:sp>
    </p:spTree>
    <p:extLst>
      <p:ext uri="{BB962C8B-B14F-4D97-AF65-F5344CB8AC3E}">
        <p14:creationId xmlns:p14="http://schemas.microsoft.com/office/powerpoint/2010/main" val="65325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B3A41-F990-0511-28A4-08CD6EB91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76F89D3-10DF-FC26-403F-05F3E71C09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C3D272-EFE2-75C2-ED9F-A05FDBACCF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192D60-7A7A-EEA7-DE82-71C18A46E72C}"/>
              </a:ext>
            </a:extLst>
          </p:cNvPr>
          <p:cNvSpPr>
            <a:spLocks noGrp="1"/>
          </p:cNvSpPr>
          <p:nvPr>
            <p:ph type="dt" sz="half" idx="10"/>
          </p:nvPr>
        </p:nvSpPr>
        <p:spPr/>
        <p:txBody>
          <a:bodyPr/>
          <a:lstStyle/>
          <a:p>
            <a:fld id="{589B34BE-6615-4FB6-9873-730505C0290A}" type="datetimeFigureOut">
              <a:rPr lang="en-IN" smtClean="0"/>
              <a:t>06/11/23</a:t>
            </a:fld>
            <a:endParaRPr lang="en-IN"/>
          </a:p>
        </p:txBody>
      </p:sp>
      <p:sp>
        <p:nvSpPr>
          <p:cNvPr id="6" name="Footer Placeholder 5">
            <a:extLst>
              <a:ext uri="{FF2B5EF4-FFF2-40B4-BE49-F238E27FC236}">
                <a16:creationId xmlns:a16="http://schemas.microsoft.com/office/drawing/2014/main" id="{FBADC8AB-85A0-7BEE-86C1-B817BFF2D3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A51798-4939-33DD-8C55-C2ABAC82DCA9}"/>
              </a:ext>
            </a:extLst>
          </p:cNvPr>
          <p:cNvSpPr>
            <a:spLocks noGrp="1"/>
          </p:cNvSpPr>
          <p:nvPr>
            <p:ph type="sldNum" sz="quarter" idx="12"/>
          </p:nvPr>
        </p:nvSpPr>
        <p:spPr/>
        <p:txBody>
          <a:bodyPr/>
          <a:lstStyle/>
          <a:p>
            <a:fld id="{0F1F511A-7FFF-4BD9-9EF4-D9B80FA93DD0}" type="slidenum">
              <a:rPr lang="en-IN" smtClean="0"/>
              <a:t>‹#›</a:t>
            </a:fld>
            <a:endParaRPr lang="en-IN"/>
          </a:p>
        </p:txBody>
      </p:sp>
    </p:spTree>
    <p:extLst>
      <p:ext uri="{BB962C8B-B14F-4D97-AF65-F5344CB8AC3E}">
        <p14:creationId xmlns:p14="http://schemas.microsoft.com/office/powerpoint/2010/main" val="2759701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F5622B-2B48-86DD-0418-9D9AA25C69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B63C30-EA88-9BEA-1EF8-59497E7056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4075D5-B054-D1E7-ED91-345467D1F3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9B34BE-6615-4FB6-9873-730505C0290A}" type="datetimeFigureOut">
              <a:rPr lang="en-IN" smtClean="0"/>
              <a:t>06/11/23</a:t>
            </a:fld>
            <a:endParaRPr lang="en-IN"/>
          </a:p>
        </p:txBody>
      </p:sp>
      <p:sp>
        <p:nvSpPr>
          <p:cNvPr id="5" name="Footer Placeholder 4">
            <a:extLst>
              <a:ext uri="{FF2B5EF4-FFF2-40B4-BE49-F238E27FC236}">
                <a16:creationId xmlns:a16="http://schemas.microsoft.com/office/drawing/2014/main" id="{B875E351-59F3-557B-E1F2-D93F358DD1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4F9AA50-05F1-6705-FF72-189ED31B26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F511A-7FFF-4BD9-9EF4-D9B80FA93DD0}" type="slidenum">
              <a:rPr lang="en-IN" smtClean="0"/>
              <a:t>‹#›</a:t>
            </a:fld>
            <a:endParaRPr lang="en-IN"/>
          </a:p>
        </p:txBody>
      </p:sp>
    </p:spTree>
    <p:extLst>
      <p:ext uri="{BB962C8B-B14F-4D97-AF65-F5344CB8AC3E}">
        <p14:creationId xmlns:p14="http://schemas.microsoft.com/office/powerpoint/2010/main" val="918658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17384-F5B5-D93E-5DCB-9F9D144526CF}"/>
              </a:ext>
            </a:extLst>
          </p:cNvPr>
          <p:cNvSpPr>
            <a:spLocks noGrp="1"/>
          </p:cNvSpPr>
          <p:nvPr>
            <p:ph type="ctrTitle"/>
          </p:nvPr>
        </p:nvSpPr>
        <p:spPr/>
        <p:txBody>
          <a:bodyPr/>
          <a:lstStyle/>
          <a:p>
            <a:r>
              <a:rPr lang="en-US" b="1" dirty="0"/>
              <a:t>AI FOR SMART CITIES</a:t>
            </a:r>
            <a:endParaRPr lang="en-IN" b="1" dirty="0"/>
          </a:p>
        </p:txBody>
      </p:sp>
    </p:spTree>
    <p:extLst>
      <p:ext uri="{BB962C8B-B14F-4D97-AF65-F5344CB8AC3E}">
        <p14:creationId xmlns:p14="http://schemas.microsoft.com/office/powerpoint/2010/main" val="1069375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FC0FAD-6A29-9578-9368-3B298DAD1A56}"/>
              </a:ext>
            </a:extLst>
          </p:cNvPr>
          <p:cNvSpPr>
            <a:spLocks noGrp="1"/>
          </p:cNvSpPr>
          <p:nvPr>
            <p:ph type="title"/>
          </p:nvPr>
        </p:nvSpPr>
        <p:spPr>
          <a:xfrm>
            <a:off x="645064" y="525982"/>
            <a:ext cx="4282983" cy="1200361"/>
          </a:xfrm>
        </p:spPr>
        <p:txBody>
          <a:bodyPr anchor="b">
            <a:normAutofit/>
          </a:bodyPr>
          <a:lstStyle/>
          <a:p>
            <a:r>
              <a:rPr lang="en-US" sz="3600" b="1" dirty="0">
                <a:latin typeface="+mn-lt"/>
                <a:cs typeface="Times New Roman" panose="02020603050405020304" pitchFamily="18" charset="0"/>
              </a:rPr>
              <a:t>Smart Governance</a:t>
            </a:r>
            <a:endParaRPr lang="en-IN" sz="3600" b="1" dirty="0">
              <a:latin typeface="+mn-lt"/>
              <a:cs typeface="Times New Roman" panose="02020603050405020304" pitchFamily="18" charset="0"/>
            </a:endParaRPr>
          </a:p>
        </p:txBody>
      </p:sp>
      <p:sp>
        <p:nvSpPr>
          <p:cNvPr id="9225" name="Rectangle 922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687913E-FDBE-36A0-4899-DFE44C8AEF16}"/>
              </a:ext>
            </a:extLst>
          </p:cNvPr>
          <p:cNvSpPr>
            <a:spLocks noGrp="1"/>
          </p:cNvSpPr>
          <p:nvPr>
            <p:ph idx="1"/>
          </p:nvPr>
        </p:nvSpPr>
        <p:spPr>
          <a:xfrm>
            <a:off x="645066" y="2031101"/>
            <a:ext cx="4282984" cy="3511943"/>
          </a:xfrm>
        </p:spPr>
        <p:txBody>
          <a:bodyPr anchor="ctr">
            <a:normAutofit/>
          </a:bodyPr>
          <a:lstStyle/>
          <a:p>
            <a:r>
              <a:rPr lang="en-US" sz="1500" dirty="0"/>
              <a:t>Smart governance involves the use of technology to improve the efficiency and transparency of public services. </a:t>
            </a:r>
          </a:p>
          <a:p>
            <a:r>
              <a:rPr lang="en-US" sz="1500" b="1" dirty="0"/>
              <a:t>E-Government Services</a:t>
            </a:r>
            <a:endParaRPr lang="en-US" sz="1500" dirty="0"/>
          </a:p>
          <a:p>
            <a:r>
              <a:rPr lang="en-US" sz="1500" b="1" dirty="0"/>
              <a:t>Data Analytics for Decision-Making</a:t>
            </a:r>
            <a:endParaRPr lang="en-US" sz="1500" dirty="0"/>
          </a:p>
          <a:p>
            <a:r>
              <a:rPr lang="en-US" sz="1500" b="1" dirty="0"/>
              <a:t>Citizen Engagement Platforms</a:t>
            </a:r>
            <a:endParaRPr lang="en-US" sz="1500" dirty="0"/>
          </a:p>
          <a:p>
            <a:r>
              <a:rPr lang="en-US" sz="1500" b="1" dirty="0"/>
              <a:t>Open Data Initiatives</a:t>
            </a:r>
            <a:endParaRPr lang="en-IN" sz="1500" dirty="0"/>
          </a:p>
        </p:txBody>
      </p:sp>
      <p:sp>
        <p:nvSpPr>
          <p:cNvPr id="9227" name="Rectangle 922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9" name="Rectangle 9228">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1" name="Rectangle 923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Smart Government PowerPoint Presentation Slides - PPT Template">
            <a:extLst>
              <a:ext uri="{FF2B5EF4-FFF2-40B4-BE49-F238E27FC236}">
                <a16:creationId xmlns:a16="http://schemas.microsoft.com/office/drawing/2014/main" id="{F39CC6D9-BDE0-756D-A0A2-D627E12B1D5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87738" y="1729685"/>
            <a:ext cx="5628018" cy="3165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7731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9192C51-B764-4A9B-9587-5EF8B628B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4C369C-3BB3-096A-25CF-90B529ECDDB4}"/>
              </a:ext>
            </a:extLst>
          </p:cNvPr>
          <p:cNvSpPr>
            <a:spLocks noGrp="1"/>
          </p:cNvSpPr>
          <p:nvPr>
            <p:ph type="title"/>
          </p:nvPr>
        </p:nvSpPr>
        <p:spPr>
          <a:xfrm>
            <a:off x="648929" y="557190"/>
            <a:ext cx="5181510" cy="1671569"/>
          </a:xfrm>
        </p:spPr>
        <p:txBody>
          <a:bodyPr>
            <a:normAutofit/>
          </a:bodyPr>
          <a:lstStyle/>
          <a:p>
            <a:r>
              <a:rPr lang="en-US" sz="3600" b="1" dirty="0">
                <a:latin typeface="+mn-lt"/>
                <a:cs typeface="Times New Roman" panose="02020603050405020304" pitchFamily="18" charset="0"/>
              </a:rPr>
              <a:t>FUTURE PROSPECTS</a:t>
            </a:r>
            <a:endParaRPr lang="en-IN" sz="3600" b="1" dirty="0">
              <a:latin typeface="+mn-lt"/>
              <a:cs typeface="Times New Roman" panose="02020603050405020304" pitchFamily="18" charset="0"/>
            </a:endParaRPr>
          </a:p>
        </p:txBody>
      </p:sp>
      <p:sp>
        <p:nvSpPr>
          <p:cNvPr id="3" name="Content Placeholder 2">
            <a:extLst>
              <a:ext uri="{FF2B5EF4-FFF2-40B4-BE49-F238E27FC236}">
                <a16:creationId xmlns:a16="http://schemas.microsoft.com/office/drawing/2014/main" id="{26C90C11-4A17-6E6C-3AB3-447AD748E3DF}"/>
              </a:ext>
            </a:extLst>
          </p:cNvPr>
          <p:cNvSpPr>
            <a:spLocks noGrp="1"/>
          </p:cNvSpPr>
          <p:nvPr>
            <p:ph idx="1"/>
          </p:nvPr>
        </p:nvSpPr>
        <p:spPr>
          <a:xfrm>
            <a:off x="648930" y="2406650"/>
            <a:ext cx="5181508" cy="3722438"/>
          </a:xfrm>
        </p:spPr>
        <p:txBody>
          <a:bodyPr>
            <a:normAutofit/>
          </a:bodyPr>
          <a:lstStyle/>
          <a:p>
            <a:r>
              <a:rPr lang="en-US" sz="1600" dirty="0"/>
              <a:t>Urban spaces have become increasingly chaotic and incompatible with a healthy lifestyle. </a:t>
            </a:r>
          </a:p>
          <a:p>
            <a:r>
              <a:rPr lang="en-US" sz="1600" dirty="0"/>
              <a:t>Smart Cities have the potential to generate $20 trillion in economic benefits by 2026. </a:t>
            </a:r>
          </a:p>
          <a:p>
            <a:r>
              <a:rPr lang="en-US" sz="1600" dirty="0"/>
              <a:t>Companies are being incentivized to fund Smart City projects through green stimulus packages and strategies that help reduce their financial risk whilst also providing potential for ancillary income. </a:t>
            </a:r>
          </a:p>
          <a:p>
            <a:r>
              <a:rPr lang="en-US" sz="1600" dirty="0"/>
              <a:t>The fourth wave of the Industrial Revolution is driven by artificial intelligence and robotics, which thankfully offer more scalable solutions than the ones we currently have. </a:t>
            </a:r>
          </a:p>
          <a:p>
            <a:r>
              <a:rPr lang="en-US" sz="1600" dirty="0"/>
              <a:t>They expect four key investment areas to rise to the top in smart cities: enabling technologies, buildings &amp; construction, energy and water &amp; waste management.</a:t>
            </a:r>
            <a:endParaRPr lang="en-IN" sz="1600" dirty="0"/>
          </a:p>
        </p:txBody>
      </p:sp>
      <p:pic>
        <p:nvPicPr>
          <p:cNvPr id="5" name="Picture 4" descr="Low angle view of modern financial skyscrapers into the sky">
            <a:extLst>
              <a:ext uri="{FF2B5EF4-FFF2-40B4-BE49-F238E27FC236}">
                <a16:creationId xmlns:a16="http://schemas.microsoft.com/office/drawing/2014/main" id="{71FBFE6D-4178-5DD0-3433-F9A997D42088}"/>
              </a:ext>
            </a:extLst>
          </p:cNvPr>
          <p:cNvPicPr>
            <a:picLocks noChangeAspect="1"/>
          </p:cNvPicPr>
          <p:nvPr/>
        </p:nvPicPr>
        <p:blipFill rotWithShape="1">
          <a:blip r:embed="rId2"/>
          <a:srcRect l="25701" r="15871" b="-1"/>
          <a:stretch/>
        </p:blipFill>
        <p:spPr>
          <a:xfrm>
            <a:off x="6189155" y="10"/>
            <a:ext cx="6002844" cy="6857990"/>
          </a:xfrm>
          <a:prstGeom prst="rect">
            <a:avLst/>
          </a:prstGeom>
          <a:effectLst/>
        </p:spPr>
      </p:pic>
    </p:spTree>
    <p:extLst>
      <p:ext uri="{BB962C8B-B14F-4D97-AF65-F5344CB8AC3E}">
        <p14:creationId xmlns:p14="http://schemas.microsoft.com/office/powerpoint/2010/main" val="130892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2DF7F1-2183-E8F5-1193-370C99456253}"/>
              </a:ext>
            </a:extLst>
          </p:cNvPr>
          <p:cNvSpPr>
            <a:spLocks noGrp="1"/>
          </p:cNvSpPr>
          <p:nvPr>
            <p:ph type="title"/>
          </p:nvPr>
        </p:nvSpPr>
        <p:spPr>
          <a:xfrm>
            <a:off x="836679" y="723898"/>
            <a:ext cx="6002110" cy="1495425"/>
          </a:xfrm>
        </p:spPr>
        <p:txBody>
          <a:bodyPr>
            <a:normAutofit/>
          </a:bodyPr>
          <a:lstStyle/>
          <a:p>
            <a:r>
              <a:rPr lang="en-US" sz="4000" b="1" dirty="0">
                <a:latin typeface="+mn-lt"/>
                <a:cs typeface="Times New Roman" panose="02020603050405020304" pitchFamily="18" charset="0"/>
              </a:rPr>
              <a:t>CONCLUSION</a:t>
            </a:r>
            <a:endParaRPr lang="en-IN" sz="4000" b="1" dirty="0">
              <a:latin typeface="+mn-lt"/>
              <a:cs typeface="Times New Roman" panose="02020603050405020304" pitchFamily="18" charset="0"/>
            </a:endParaRPr>
          </a:p>
        </p:txBody>
      </p:sp>
      <p:sp>
        <p:nvSpPr>
          <p:cNvPr id="3" name="Content Placeholder 2">
            <a:extLst>
              <a:ext uri="{FF2B5EF4-FFF2-40B4-BE49-F238E27FC236}">
                <a16:creationId xmlns:a16="http://schemas.microsoft.com/office/drawing/2014/main" id="{2DE82062-AC55-EC47-BDF6-80F4E5D9E3F5}"/>
              </a:ext>
            </a:extLst>
          </p:cNvPr>
          <p:cNvSpPr>
            <a:spLocks noGrp="1"/>
          </p:cNvSpPr>
          <p:nvPr>
            <p:ph idx="1"/>
          </p:nvPr>
        </p:nvSpPr>
        <p:spPr>
          <a:xfrm>
            <a:off x="836680" y="2405067"/>
            <a:ext cx="6002110" cy="3729034"/>
          </a:xfrm>
        </p:spPr>
        <p:txBody>
          <a:bodyPr>
            <a:normAutofit/>
          </a:bodyPr>
          <a:lstStyle/>
          <a:p>
            <a:r>
              <a:rPr lang="en-US" sz="1600"/>
              <a:t>Technology is changing fast, and the world is changing with it. Concepts that were mere science fiction only a couple of decades ago like artificial intelligence (AI) are quickly becoming commonplace.</a:t>
            </a:r>
          </a:p>
          <a:p>
            <a:r>
              <a:rPr lang="en-US" sz="1600"/>
              <a:t> Advancements of AI in smart cities can assist the human thoughts, human power, human resources effectively and efficiently.</a:t>
            </a:r>
          </a:p>
          <a:p>
            <a:r>
              <a:rPr lang="en-US" sz="1600"/>
              <a:t>We know every advancements have both pros and cons. Al could mean a lot of power will be in the hands of a few who are controlling.</a:t>
            </a:r>
          </a:p>
          <a:p>
            <a:r>
              <a:rPr lang="en-US" sz="1600"/>
              <a:t>In this way, The Smart City agenda entails improving the citizens' quality of life, strengthening and diversifying the economy while prioritizing environmental sustainability through adoption of smart solutions.</a:t>
            </a:r>
            <a:endParaRPr lang="en-IN" sz="1600"/>
          </a:p>
        </p:txBody>
      </p:sp>
      <p:pic>
        <p:nvPicPr>
          <p:cNvPr id="5" name="Picture 4" descr="Aerial view of a city skyline">
            <a:extLst>
              <a:ext uri="{FF2B5EF4-FFF2-40B4-BE49-F238E27FC236}">
                <a16:creationId xmlns:a16="http://schemas.microsoft.com/office/drawing/2014/main" id="{2E628198-0606-A1C9-C735-CF9609B5B23A}"/>
              </a:ext>
            </a:extLst>
          </p:cNvPr>
          <p:cNvPicPr>
            <a:picLocks noChangeAspect="1"/>
          </p:cNvPicPr>
          <p:nvPr/>
        </p:nvPicPr>
        <p:blipFill rotWithShape="1">
          <a:blip r:embed="rId2"/>
          <a:srcRect l="25095" r="26311" b="-1"/>
          <a:stretch/>
        </p:blipFill>
        <p:spPr>
          <a:xfrm>
            <a:off x="7199440" y="10"/>
            <a:ext cx="4992560" cy="6857990"/>
          </a:xfrm>
          <a:prstGeom prst="rect">
            <a:avLst/>
          </a:prstGeom>
          <a:effectLst/>
        </p:spPr>
      </p:pic>
    </p:spTree>
    <p:extLst>
      <p:ext uri="{BB962C8B-B14F-4D97-AF65-F5344CB8AC3E}">
        <p14:creationId xmlns:p14="http://schemas.microsoft.com/office/powerpoint/2010/main" val="4173861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98AB2-0F10-F68C-9C29-5945A2FF845F}"/>
              </a:ext>
            </a:extLst>
          </p:cNvPr>
          <p:cNvSpPr>
            <a:spLocks noGrp="1"/>
          </p:cNvSpPr>
          <p:nvPr>
            <p:ph type="title"/>
          </p:nvPr>
        </p:nvSpPr>
        <p:spPr>
          <a:xfrm>
            <a:off x="838200" y="2642499"/>
            <a:ext cx="10515600" cy="1325563"/>
          </a:xfrm>
        </p:spPr>
        <p:txBody>
          <a:bodyPr>
            <a:normAutofit/>
          </a:bodyPr>
          <a:lstStyle/>
          <a:p>
            <a:pPr algn="ctr"/>
            <a:r>
              <a:rPr lang="en-IN" sz="8800" b="1" dirty="0"/>
              <a:t>Thank You</a:t>
            </a:r>
          </a:p>
        </p:txBody>
      </p:sp>
    </p:spTree>
    <p:extLst>
      <p:ext uri="{BB962C8B-B14F-4D97-AF65-F5344CB8AC3E}">
        <p14:creationId xmlns:p14="http://schemas.microsoft.com/office/powerpoint/2010/main" val="2798250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43812-2878-2413-69B7-1A9C46A0F8D8}"/>
              </a:ext>
            </a:extLst>
          </p:cNvPr>
          <p:cNvSpPr>
            <a:spLocks noGrp="1"/>
          </p:cNvSpPr>
          <p:nvPr>
            <p:ph type="title"/>
          </p:nvPr>
        </p:nvSpPr>
        <p:spPr>
          <a:xfrm>
            <a:off x="876693" y="741391"/>
            <a:ext cx="4597747" cy="1616203"/>
          </a:xfrm>
        </p:spPr>
        <p:txBody>
          <a:bodyPr anchor="b">
            <a:normAutofit/>
          </a:bodyPr>
          <a:lstStyle/>
          <a:p>
            <a:r>
              <a:rPr lang="en-IN" sz="3200" b="1" dirty="0">
                <a:latin typeface="+mn-lt"/>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C3460FA3-1B6A-D240-80DE-BC41051E47B0}"/>
              </a:ext>
            </a:extLst>
          </p:cNvPr>
          <p:cNvSpPr>
            <a:spLocks noGrp="1"/>
          </p:cNvSpPr>
          <p:nvPr>
            <p:ph idx="1"/>
          </p:nvPr>
        </p:nvSpPr>
        <p:spPr>
          <a:xfrm>
            <a:off x="876693" y="2533476"/>
            <a:ext cx="4597746" cy="3447832"/>
          </a:xfrm>
        </p:spPr>
        <p:txBody>
          <a:bodyPr anchor="t">
            <a:normAutofit/>
          </a:bodyPr>
          <a:lstStyle/>
          <a:p>
            <a:r>
              <a:rPr lang="en-US" sz="1400" dirty="0"/>
              <a:t>In the dynamic landscape of Smart Cities, the symbiotic relationship between Artificial Intelligence (AI) and the Internet of Things (</a:t>
            </a:r>
            <a:r>
              <a:rPr lang="en-US" sz="1400" dirty="0" err="1"/>
              <a:t>IoT</a:t>
            </a:r>
            <a:r>
              <a:rPr lang="en-US" sz="1400" dirty="0"/>
              <a:t>) plays a pivotal role in reshaping urban environments</a:t>
            </a:r>
          </a:p>
          <a:p>
            <a:r>
              <a:rPr lang="en-US" sz="1400" dirty="0"/>
              <a:t>In a world where cities are no longer just collections of buildings but intricate ecosystems of interconnected systems, AI and </a:t>
            </a:r>
            <a:r>
              <a:rPr lang="en-US" sz="1400" dirty="0" err="1"/>
              <a:t>IoT</a:t>
            </a:r>
            <a:r>
              <a:rPr lang="en-US" sz="1400" dirty="0"/>
              <a:t> emerge as the architects of change. Let's dive into why these technologies are not just pivotal but indispensable in the context of Smart Cities.</a:t>
            </a:r>
          </a:p>
          <a:p>
            <a:r>
              <a:rPr lang="en-US" sz="1400" dirty="0"/>
              <a:t>AI can leverage the same networks of sensors and cameras used for traffic monitoring for real-time monitoring, analytics, and decision-making, which can save lives and prevent crime.</a:t>
            </a:r>
          </a:p>
          <a:p>
            <a:endParaRPr lang="en-IN" sz="1400" dirty="0"/>
          </a:p>
        </p:txBody>
      </p:sp>
      <p:pic>
        <p:nvPicPr>
          <p:cNvPr id="1026" name="Picture 2" descr="We Were Promised Smart Cities. What Happened? | Built In">
            <a:extLst>
              <a:ext uri="{FF2B5EF4-FFF2-40B4-BE49-F238E27FC236}">
                <a16:creationId xmlns:a16="http://schemas.microsoft.com/office/drawing/2014/main" id="{5FD1CB01-3DE6-DACE-C8F5-11EC4DF65E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114" r="15313" b="2"/>
          <a:stretch/>
        </p:blipFill>
        <p:spPr bwMode="auto">
          <a:xfrm>
            <a:off x="6151396" y="867064"/>
            <a:ext cx="5208271" cy="5048790"/>
          </a:xfrm>
          <a:prstGeom prst="rect">
            <a:avLst/>
          </a:prstGeom>
          <a:noFill/>
          <a:extLst>
            <a:ext uri="{909E8E84-426E-40DD-AFC4-6F175D3DCCD1}">
              <a14:hiddenFill xmlns:a14="http://schemas.microsoft.com/office/drawing/2010/main">
                <a:solidFill>
                  <a:srgbClr val="FFFFFF"/>
                </a:solidFill>
              </a14:hiddenFill>
            </a:ext>
          </a:extLst>
        </p:spPr>
      </p:pic>
      <p:grpSp>
        <p:nvGrpSpPr>
          <p:cNvPr id="1067" name="Group 1066">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062" name="Rectangle 1061">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8" name="Rectangle 1067">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59176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85" name="Rectangle 2084">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9AFD31-9B85-154B-433E-5C7B7992F7DC}"/>
              </a:ext>
            </a:extLst>
          </p:cNvPr>
          <p:cNvSpPr>
            <a:spLocks noGrp="1"/>
          </p:cNvSpPr>
          <p:nvPr>
            <p:ph type="title"/>
          </p:nvPr>
        </p:nvSpPr>
        <p:spPr>
          <a:xfrm>
            <a:off x="645064" y="525982"/>
            <a:ext cx="4282983" cy="1200361"/>
          </a:xfrm>
        </p:spPr>
        <p:txBody>
          <a:bodyPr anchor="b">
            <a:normAutofit/>
          </a:bodyPr>
          <a:lstStyle/>
          <a:p>
            <a:r>
              <a:rPr lang="en-IN" sz="3600" b="1" dirty="0">
                <a:latin typeface="+mn-lt"/>
                <a:cs typeface="Times New Roman" panose="02020603050405020304" pitchFamily="18" charset="0"/>
              </a:rPr>
              <a:t>Smart City</a:t>
            </a:r>
          </a:p>
        </p:txBody>
      </p:sp>
      <p:sp>
        <p:nvSpPr>
          <p:cNvPr id="2087" name="Rectangle 208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5F6274D-2352-91AD-E229-EC3F2AE65596}"/>
              </a:ext>
            </a:extLst>
          </p:cNvPr>
          <p:cNvSpPr>
            <a:spLocks noGrp="1"/>
          </p:cNvSpPr>
          <p:nvPr>
            <p:ph idx="1"/>
          </p:nvPr>
        </p:nvSpPr>
        <p:spPr>
          <a:xfrm>
            <a:off x="645066" y="2031101"/>
            <a:ext cx="4282984" cy="3511943"/>
          </a:xfrm>
        </p:spPr>
        <p:txBody>
          <a:bodyPr anchor="ctr">
            <a:normAutofit/>
          </a:bodyPr>
          <a:lstStyle/>
          <a:p>
            <a:r>
              <a:rPr lang="en-US" sz="1500"/>
              <a:t>WHAT IS A SMART CITY?</a:t>
            </a:r>
          </a:p>
          <a:p>
            <a:pPr marL="0" indent="0">
              <a:buNone/>
            </a:pPr>
            <a:r>
              <a:rPr lang="en-US" sz="1500"/>
              <a:t>A smart city is an urban area represented the four pillars of comprehensive development - institutional, physical, social and economic infrastructure. In the long term, cities can work towards developing such comprehensive infrastructure incrementally, adding on layers of 'smartness’.</a:t>
            </a:r>
          </a:p>
          <a:p>
            <a:pPr marL="0" indent="0">
              <a:buNone/>
            </a:pPr>
            <a:r>
              <a:rPr lang="en-US" sz="1500"/>
              <a:t>• AIM OF THE SMART CITIES</a:t>
            </a:r>
          </a:p>
          <a:p>
            <a:pPr marL="0" indent="0">
              <a:buNone/>
            </a:pPr>
            <a:r>
              <a:rPr lang="en-US" sz="1500"/>
              <a:t>Accordingly, the purpose of the Smart Cities Mission is to drive economic growth and improve the quality of life of people by enabling local area development and harnessing technology, especially technology that leads to Smart outcomes</a:t>
            </a:r>
            <a:endParaRPr lang="en-IN" sz="1500"/>
          </a:p>
        </p:txBody>
      </p:sp>
      <p:sp>
        <p:nvSpPr>
          <p:cNvPr id="2089" name="Rectangle 208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1" name="Rectangle 209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3" name="Rectangle 209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6" name="Picture 8" descr="Smart Cities Need Culture and Community, Not Just Data - Omrania">
            <a:extLst>
              <a:ext uri="{FF2B5EF4-FFF2-40B4-BE49-F238E27FC236}">
                <a16:creationId xmlns:a16="http://schemas.microsoft.com/office/drawing/2014/main" id="{A5FC5C6E-24C4-975C-8ED9-88819CCF3A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713" r="22386"/>
          <a:stretch/>
        </p:blipFill>
        <p:spPr bwMode="auto">
          <a:xfrm>
            <a:off x="6055560" y="650494"/>
            <a:ext cx="5492374" cy="5324142"/>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6" descr="A Vision of Smart City: Digital Solutions for a Better Quality of Life">
            <a:extLst>
              <a:ext uri="{FF2B5EF4-FFF2-40B4-BE49-F238E27FC236}">
                <a16:creationId xmlns:a16="http://schemas.microsoft.com/office/drawing/2014/main" id="{E8E5AEDD-150D-F17F-898D-314DB133EBEE}"/>
              </a:ext>
            </a:extLst>
          </p:cNvPr>
          <p:cNvSpPr>
            <a:spLocks noChangeAspect="1" noChangeArrowheads="1"/>
          </p:cNvSpPr>
          <p:nvPr/>
        </p:nvSpPr>
        <p:spPr bwMode="auto">
          <a:xfrm flipH="1" flipV="1">
            <a:off x="4064000" y="3581400"/>
            <a:ext cx="1879600" cy="1879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106885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3" name="Rectangle 3082">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D84A66-AD7E-B193-90BB-667D2F288BB4}"/>
              </a:ext>
            </a:extLst>
          </p:cNvPr>
          <p:cNvSpPr>
            <a:spLocks noGrp="1"/>
          </p:cNvSpPr>
          <p:nvPr>
            <p:ph type="title"/>
          </p:nvPr>
        </p:nvSpPr>
        <p:spPr>
          <a:xfrm>
            <a:off x="589560" y="856180"/>
            <a:ext cx="4560584" cy="1128068"/>
          </a:xfrm>
        </p:spPr>
        <p:txBody>
          <a:bodyPr anchor="ctr">
            <a:noAutofit/>
          </a:bodyPr>
          <a:lstStyle/>
          <a:p>
            <a:r>
              <a:rPr lang="en-US" sz="3200" b="1" dirty="0">
                <a:latin typeface="+mn-lt"/>
                <a:cs typeface="Times New Roman" panose="02020603050405020304" pitchFamily="18" charset="0"/>
              </a:rPr>
              <a:t>HOW AI WILL IMPACT SMART CITIES</a:t>
            </a:r>
            <a:endParaRPr lang="en-IN" sz="3200" b="1" dirty="0">
              <a:latin typeface="+mn-lt"/>
              <a:cs typeface="Times New Roman" panose="02020603050405020304" pitchFamily="18" charset="0"/>
            </a:endParaRPr>
          </a:p>
        </p:txBody>
      </p:sp>
      <p:grpSp>
        <p:nvGrpSpPr>
          <p:cNvPr id="3085" name="Group 308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086" name="Rectangle 308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7" name="Rectangle 308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89" name="Rectangle 308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4B9A7B7-555E-3A70-E585-664D9FEB0FAF}"/>
              </a:ext>
            </a:extLst>
          </p:cNvPr>
          <p:cNvSpPr>
            <a:spLocks noGrp="1"/>
          </p:cNvSpPr>
          <p:nvPr>
            <p:ph idx="1"/>
          </p:nvPr>
        </p:nvSpPr>
        <p:spPr>
          <a:xfrm>
            <a:off x="590719" y="2330505"/>
            <a:ext cx="4559425" cy="3979585"/>
          </a:xfrm>
        </p:spPr>
        <p:txBody>
          <a:bodyPr anchor="ctr">
            <a:normAutofit/>
          </a:bodyPr>
          <a:lstStyle/>
          <a:p>
            <a:r>
              <a:rPr lang="en-US" sz="2000"/>
              <a:t>Artificial Intelligence is the science and engineering of making intelligent machines, especially intelligent computer programs. It is related to the similar task of using computers to understand human intelligence.</a:t>
            </a:r>
            <a:endParaRPr lang="en-IN" sz="2000"/>
          </a:p>
        </p:txBody>
      </p:sp>
      <p:sp>
        <p:nvSpPr>
          <p:cNvPr id="3091" name="Rectangle 309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3" name="Rectangle 309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8" name="Picture 6" descr="Role of 4IR and Geospatial in making cities smarter - Geospatial World">
            <a:extLst>
              <a:ext uri="{FF2B5EF4-FFF2-40B4-BE49-F238E27FC236}">
                <a16:creationId xmlns:a16="http://schemas.microsoft.com/office/drawing/2014/main" id="{87F38DB8-F31A-60B4-A21E-0DA622047B9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092" r="21799"/>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460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AE29-D3E3-165D-4C3A-CED25B0E5882}"/>
              </a:ext>
            </a:extLst>
          </p:cNvPr>
          <p:cNvSpPr>
            <a:spLocks noGrp="1"/>
          </p:cNvSpPr>
          <p:nvPr>
            <p:ph type="title"/>
          </p:nvPr>
        </p:nvSpPr>
        <p:spPr>
          <a:xfrm>
            <a:off x="914399" y="566844"/>
            <a:ext cx="5181601" cy="1642956"/>
          </a:xfrm>
        </p:spPr>
        <p:txBody>
          <a:bodyPr anchor="b">
            <a:normAutofit/>
          </a:bodyPr>
          <a:lstStyle/>
          <a:p>
            <a:r>
              <a:rPr lang="en-US" sz="3200" b="1" dirty="0">
                <a:latin typeface="+mn-lt"/>
                <a:cs typeface="Times New Roman" panose="02020603050405020304" pitchFamily="18" charset="0"/>
              </a:rPr>
              <a:t>Smart Traffic Management</a:t>
            </a:r>
            <a:r>
              <a:rPr lang="en-US" sz="3200" b="1" dirty="0">
                <a:latin typeface="Times New Roman" panose="02020603050405020304" pitchFamily="18" charset="0"/>
                <a:cs typeface="Times New Roman" panose="02020603050405020304" pitchFamily="18" charset="0"/>
              </a:rPr>
              <a: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9F4F2AE-4FD0-C6DA-F10E-4CBFC625414F}"/>
              </a:ext>
            </a:extLst>
          </p:cNvPr>
          <p:cNvSpPr>
            <a:spLocks noGrp="1"/>
          </p:cNvSpPr>
          <p:nvPr>
            <p:ph idx="1"/>
          </p:nvPr>
        </p:nvSpPr>
        <p:spPr>
          <a:xfrm>
            <a:off x="896112" y="2596243"/>
            <a:ext cx="5199888" cy="3507524"/>
          </a:xfrm>
        </p:spPr>
        <p:txBody>
          <a:bodyPr>
            <a:normAutofit/>
          </a:bodyPr>
          <a:lstStyle/>
          <a:p>
            <a:r>
              <a:rPr lang="en-US" sz="1600" dirty="0">
                <a:solidFill>
                  <a:schemeClr val="tx2"/>
                </a:solidFill>
              </a:rPr>
              <a:t>Smart traffic management involves the use of technology to optimize the flow of vehicles and pedestrians in urban areas. It aims to reduce congestion, enhance safety, and improve overall transportation efficiency. </a:t>
            </a:r>
          </a:p>
          <a:p>
            <a:r>
              <a:rPr lang="en-US" sz="1600" b="1" dirty="0">
                <a:solidFill>
                  <a:schemeClr val="tx2"/>
                </a:solidFill>
              </a:rPr>
              <a:t>Traffic Monitoring Sensors</a:t>
            </a:r>
            <a:endParaRPr lang="en-US" sz="1600" dirty="0">
              <a:solidFill>
                <a:schemeClr val="tx2"/>
              </a:solidFill>
            </a:endParaRPr>
          </a:p>
          <a:p>
            <a:r>
              <a:rPr lang="en-US" sz="1600" b="1" dirty="0">
                <a:solidFill>
                  <a:schemeClr val="tx2"/>
                </a:solidFill>
              </a:rPr>
              <a:t>Predictive Analytics</a:t>
            </a:r>
            <a:endParaRPr lang="en-US" sz="1600" dirty="0">
              <a:solidFill>
                <a:schemeClr val="tx2"/>
              </a:solidFill>
            </a:endParaRPr>
          </a:p>
          <a:p>
            <a:r>
              <a:rPr lang="en-US" sz="1600" b="1" dirty="0">
                <a:solidFill>
                  <a:schemeClr val="tx2"/>
                </a:solidFill>
              </a:rPr>
              <a:t>Smart Traffic Lights</a:t>
            </a:r>
            <a:endParaRPr lang="en-US" sz="1600" dirty="0">
              <a:solidFill>
                <a:schemeClr val="tx2"/>
              </a:solidFill>
            </a:endParaRPr>
          </a:p>
          <a:p>
            <a:r>
              <a:rPr lang="en-US" sz="1600" b="1" dirty="0">
                <a:solidFill>
                  <a:schemeClr val="tx2"/>
                </a:solidFill>
              </a:rPr>
              <a:t>Connected Vehicles</a:t>
            </a:r>
            <a:endParaRPr lang="en-IN" sz="1600" dirty="0">
              <a:solidFill>
                <a:schemeClr val="tx2"/>
              </a:solidFill>
            </a:endParaRPr>
          </a:p>
        </p:txBody>
      </p:sp>
      <p:grpSp>
        <p:nvGrpSpPr>
          <p:cNvPr id="4118" name="Group 4117">
            <a:extLst>
              <a:ext uri="{FF2B5EF4-FFF2-40B4-BE49-F238E27FC236}">
                <a16:creationId xmlns:a16="http://schemas.microsoft.com/office/drawing/2014/main" id="{59D47941-986F-4A15-FC41-7527D904BD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285" y="4887325"/>
            <a:ext cx="2022729" cy="1993164"/>
            <a:chOff x="-60285" y="4581559"/>
            <a:chExt cx="2330572" cy="2296509"/>
          </a:xfrm>
        </p:grpSpPr>
        <p:sp>
          <p:nvSpPr>
            <p:cNvPr id="4119" name="Freeform: Shape 4118">
              <a:extLst>
                <a:ext uri="{FF2B5EF4-FFF2-40B4-BE49-F238E27FC236}">
                  <a16:creationId xmlns:a16="http://schemas.microsoft.com/office/drawing/2014/main" id="{360EC868-83E9-43E0-4856-1190B2886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1400132">
              <a:off x="1073269" y="6038524"/>
              <a:ext cx="374890" cy="373361"/>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849482"/>
                <a:gd name="connsiteY0" fmla="*/ 2 h 4963949"/>
                <a:gd name="connsiteX1" fmla="*/ 4735908 w 4849482"/>
                <a:gd name="connsiteY1" fmla="*/ 1905908 h 4963949"/>
                <a:gd name="connsiteX2" fmla="*/ 4451030 w 4849482"/>
                <a:gd name="connsiteY2" fmla="*/ 3809089 h 4963949"/>
                <a:gd name="connsiteX3" fmla="*/ 3419865 w 4849482"/>
                <a:gd name="connsiteY3" fmla="*/ 4844857 h 4963949"/>
                <a:gd name="connsiteX4" fmla="*/ 1074535 w 4849482"/>
                <a:gd name="connsiteY4" fmla="*/ 4657238 h 4963949"/>
                <a:gd name="connsiteX5" fmla="*/ 33359 w 4849482"/>
                <a:gd name="connsiteY5" fmla="*/ 2995667 h 4963949"/>
                <a:gd name="connsiteX6" fmla="*/ 592137 w 4849482"/>
                <a:gd name="connsiteY6" fmla="*/ 805858 h 4963949"/>
                <a:gd name="connsiteX7" fmla="*/ 2649000 w 4849482"/>
                <a:gd name="connsiteY7" fmla="*/ 2 h 4963949"/>
                <a:gd name="connsiteX0" fmla="*/ 2649000 w 4942023"/>
                <a:gd name="connsiteY0" fmla="*/ 2 h 4678955"/>
                <a:gd name="connsiteX1" fmla="*/ 4735908 w 4942023"/>
                <a:gd name="connsiteY1" fmla="*/ 1905908 h 4678955"/>
                <a:gd name="connsiteX2" fmla="*/ 4451030 w 4942023"/>
                <a:gd name="connsiteY2" fmla="*/ 3809089 h 4678955"/>
                <a:gd name="connsiteX3" fmla="*/ 1074535 w 4942023"/>
                <a:gd name="connsiteY3" fmla="*/ 4657238 h 4678955"/>
                <a:gd name="connsiteX4" fmla="*/ 33359 w 4942023"/>
                <a:gd name="connsiteY4" fmla="*/ 2995667 h 4678955"/>
                <a:gd name="connsiteX5" fmla="*/ 592137 w 4942023"/>
                <a:gd name="connsiteY5" fmla="*/ 805858 h 4678955"/>
                <a:gd name="connsiteX6" fmla="*/ 2649000 w 4942023"/>
                <a:gd name="connsiteY6" fmla="*/ 2 h 4678955"/>
                <a:gd name="connsiteX0" fmla="*/ 2649000 w 4806392"/>
                <a:gd name="connsiteY0" fmla="*/ 2 h 4842789"/>
                <a:gd name="connsiteX1" fmla="*/ 4735908 w 4806392"/>
                <a:gd name="connsiteY1" fmla="*/ 1905908 h 4842789"/>
                <a:gd name="connsiteX2" fmla="*/ 3706624 w 4806392"/>
                <a:gd name="connsiteY2" fmla="*/ 4493428 h 4842789"/>
                <a:gd name="connsiteX3" fmla="*/ 1074535 w 4806392"/>
                <a:gd name="connsiteY3" fmla="*/ 4657238 h 4842789"/>
                <a:gd name="connsiteX4" fmla="*/ 33359 w 4806392"/>
                <a:gd name="connsiteY4" fmla="*/ 2995667 h 4842789"/>
                <a:gd name="connsiteX5" fmla="*/ 592137 w 4806392"/>
                <a:gd name="connsiteY5" fmla="*/ 805858 h 4842789"/>
                <a:gd name="connsiteX6" fmla="*/ 2649000 w 4806392"/>
                <a:gd name="connsiteY6" fmla="*/ 2 h 4842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6392" h="4842789">
                  <a:moveTo>
                    <a:pt x="2649000" y="2"/>
                  </a:moveTo>
                  <a:cubicBezTo>
                    <a:pt x="3339628" y="183344"/>
                    <a:pt x="4435570" y="1271060"/>
                    <a:pt x="4735908" y="1905908"/>
                  </a:cubicBezTo>
                  <a:cubicBezTo>
                    <a:pt x="5036246" y="2540756"/>
                    <a:pt x="4316853" y="4034873"/>
                    <a:pt x="3706624" y="4493428"/>
                  </a:cubicBezTo>
                  <a:cubicBezTo>
                    <a:pt x="3096395" y="4951983"/>
                    <a:pt x="1686746" y="4906865"/>
                    <a:pt x="1074535" y="4657238"/>
                  </a:cubicBezTo>
                  <a:cubicBezTo>
                    <a:pt x="462324" y="4407611"/>
                    <a:pt x="145196" y="3624902"/>
                    <a:pt x="33359" y="2995667"/>
                  </a:cubicBezTo>
                  <a:cubicBezTo>
                    <a:pt x="-94426" y="2318585"/>
                    <a:pt x="156197" y="1305135"/>
                    <a:pt x="592137" y="805858"/>
                  </a:cubicBezTo>
                  <a:cubicBezTo>
                    <a:pt x="1028077" y="306581"/>
                    <a:pt x="1996327" y="30750"/>
                    <a:pt x="2649000" y="2"/>
                  </a:cubicBez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20" name="Freeform: Shape 4119">
              <a:extLst>
                <a:ext uri="{FF2B5EF4-FFF2-40B4-BE49-F238E27FC236}">
                  <a16:creationId xmlns:a16="http://schemas.microsoft.com/office/drawing/2014/main" id="{6D985B52-4EDF-48D5-D47E-F9B38F2A1C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29076">
              <a:off x="962723" y="6319494"/>
              <a:ext cx="1307564" cy="558574"/>
            </a:xfrm>
            <a:custGeom>
              <a:avLst/>
              <a:gdLst>
                <a:gd name="connsiteX0" fmla="*/ 1307564 w 1307564"/>
                <a:gd name="connsiteY0" fmla="*/ 360848 h 558574"/>
                <a:gd name="connsiteX1" fmla="*/ 1264610 w 1307564"/>
                <a:gd name="connsiteY1" fmla="*/ 558387 h 558574"/>
                <a:gd name="connsiteX2" fmla="*/ 496925 w 1307564"/>
                <a:gd name="connsiteY2" fmla="*/ 469382 h 558574"/>
                <a:gd name="connsiteX3" fmla="*/ 472802 w 1307564"/>
                <a:gd name="connsiteY3" fmla="*/ 464872 h 558574"/>
                <a:gd name="connsiteX4" fmla="*/ 0 w 1307564"/>
                <a:gd name="connsiteY4" fmla="*/ 0 h 558574"/>
                <a:gd name="connsiteX5" fmla="*/ 152076 w 1307564"/>
                <a:gd name="connsiteY5" fmla="*/ 41404 h 558574"/>
                <a:gd name="connsiteX6" fmla="*/ 1307564 w 1307564"/>
                <a:gd name="connsiteY6" fmla="*/ 360848 h 558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7564" h="558574">
                  <a:moveTo>
                    <a:pt x="1307564" y="360848"/>
                  </a:moveTo>
                  <a:cubicBezTo>
                    <a:pt x="1303188" y="403876"/>
                    <a:pt x="1279827" y="564823"/>
                    <a:pt x="1264610" y="558387"/>
                  </a:cubicBezTo>
                  <a:cubicBezTo>
                    <a:pt x="1237694" y="559849"/>
                    <a:pt x="802592" y="520038"/>
                    <a:pt x="496925" y="469382"/>
                  </a:cubicBezTo>
                  <a:lnTo>
                    <a:pt x="472802" y="464872"/>
                  </a:lnTo>
                  <a:lnTo>
                    <a:pt x="0" y="0"/>
                  </a:lnTo>
                  <a:lnTo>
                    <a:pt x="152076" y="41404"/>
                  </a:lnTo>
                  <a:cubicBezTo>
                    <a:pt x="614511" y="166095"/>
                    <a:pt x="1270124" y="336305"/>
                    <a:pt x="1307564" y="360848"/>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21" name="Freeform: Shape 4120">
              <a:extLst>
                <a:ext uri="{FF2B5EF4-FFF2-40B4-BE49-F238E27FC236}">
                  <a16:creationId xmlns:a16="http://schemas.microsoft.com/office/drawing/2014/main" id="{3DFB3DD7-EE05-3397-7AB2-0974D469A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29076">
              <a:off x="962723" y="6319494"/>
              <a:ext cx="1307564" cy="558574"/>
            </a:xfrm>
            <a:custGeom>
              <a:avLst/>
              <a:gdLst>
                <a:gd name="connsiteX0" fmla="*/ 1307564 w 1307564"/>
                <a:gd name="connsiteY0" fmla="*/ 360848 h 558574"/>
                <a:gd name="connsiteX1" fmla="*/ 1264610 w 1307564"/>
                <a:gd name="connsiteY1" fmla="*/ 558387 h 558574"/>
                <a:gd name="connsiteX2" fmla="*/ 496925 w 1307564"/>
                <a:gd name="connsiteY2" fmla="*/ 469382 h 558574"/>
                <a:gd name="connsiteX3" fmla="*/ 472802 w 1307564"/>
                <a:gd name="connsiteY3" fmla="*/ 464872 h 558574"/>
                <a:gd name="connsiteX4" fmla="*/ 0 w 1307564"/>
                <a:gd name="connsiteY4" fmla="*/ 0 h 558574"/>
                <a:gd name="connsiteX5" fmla="*/ 152076 w 1307564"/>
                <a:gd name="connsiteY5" fmla="*/ 41404 h 558574"/>
                <a:gd name="connsiteX6" fmla="*/ 1307564 w 1307564"/>
                <a:gd name="connsiteY6" fmla="*/ 360848 h 558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7564" h="558574">
                  <a:moveTo>
                    <a:pt x="1307564" y="360848"/>
                  </a:moveTo>
                  <a:cubicBezTo>
                    <a:pt x="1303188" y="403876"/>
                    <a:pt x="1279827" y="564823"/>
                    <a:pt x="1264610" y="558387"/>
                  </a:cubicBezTo>
                  <a:cubicBezTo>
                    <a:pt x="1237694" y="559849"/>
                    <a:pt x="802592" y="520038"/>
                    <a:pt x="496925" y="469382"/>
                  </a:cubicBezTo>
                  <a:lnTo>
                    <a:pt x="472802" y="464872"/>
                  </a:lnTo>
                  <a:lnTo>
                    <a:pt x="0" y="0"/>
                  </a:lnTo>
                  <a:lnTo>
                    <a:pt x="152076" y="41404"/>
                  </a:lnTo>
                  <a:cubicBezTo>
                    <a:pt x="614511" y="166095"/>
                    <a:pt x="1270124" y="336305"/>
                    <a:pt x="1307564" y="360848"/>
                  </a:cubicBezTo>
                  <a:close/>
                </a:path>
              </a:pathLst>
            </a:custGeom>
            <a:solidFill>
              <a:schemeClr val="accent3">
                <a:lumMod val="20000"/>
                <a:lumOff val="80000"/>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22" name="Freeform: Shape 4121">
              <a:extLst>
                <a:ext uri="{FF2B5EF4-FFF2-40B4-BE49-F238E27FC236}">
                  <a16:creationId xmlns:a16="http://schemas.microsoft.com/office/drawing/2014/main" id="{D1E859F5-3E53-24D1-D141-628C029B79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938007" flipV="1">
              <a:off x="-570599" y="5091873"/>
              <a:ext cx="1904974" cy="884345"/>
            </a:xfrm>
            <a:custGeom>
              <a:avLst/>
              <a:gdLst>
                <a:gd name="connsiteX0" fmla="*/ 0 w 1904974"/>
                <a:gd name="connsiteY0" fmla="*/ 421557 h 884345"/>
                <a:gd name="connsiteX1" fmla="*/ 416370 w 1904974"/>
                <a:gd name="connsiteY1" fmla="*/ 530740 h 884345"/>
                <a:gd name="connsiteX2" fmla="*/ 1800731 w 1904974"/>
                <a:gd name="connsiteY2" fmla="*/ 866036 h 884345"/>
                <a:gd name="connsiteX3" fmla="*/ 1904485 w 1904974"/>
                <a:gd name="connsiteY3" fmla="*/ 880134 h 884345"/>
                <a:gd name="connsiteX4" fmla="*/ 1894966 w 1904974"/>
                <a:gd name="connsiteY4" fmla="*/ 779469 h 884345"/>
                <a:gd name="connsiteX5" fmla="*/ 1761844 w 1904974"/>
                <a:gd name="connsiteY5" fmla="*/ 402374 h 884345"/>
                <a:gd name="connsiteX6" fmla="*/ 1377785 w 1904974"/>
                <a:gd name="connsiteY6" fmla="*/ 3317 h 884345"/>
                <a:gd name="connsiteX7" fmla="*/ 1372668 w 1904974"/>
                <a:gd name="connsiteY7" fmla="*/ 0 h 884345"/>
                <a:gd name="connsiteX8" fmla="*/ 337869 w 1904974"/>
                <a:gd name="connsiteY8" fmla="*/ 139908 h 884345"/>
                <a:gd name="connsiteX9" fmla="*/ 188081 w 1904974"/>
                <a:gd name="connsiteY9" fmla="*/ 203651 h 884345"/>
                <a:gd name="connsiteX10" fmla="*/ 125663 w 1904974"/>
                <a:gd name="connsiteY10" fmla="*/ 268413 h 884345"/>
                <a:gd name="connsiteX11" fmla="*/ 0 w 1904974"/>
                <a:gd name="connsiteY11" fmla="*/ 421557 h 884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4974" h="884345">
                  <a:moveTo>
                    <a:pt x="0" y="421557"/>
                  </a:moveTo>
                  <a:cubicBezTo>
                    <a:pt x="3634" y="427260"/>
                    <a:pt x="235761" y="473169"/>
                    <a:pt x="416370" y="530740"/>
                  </a:cubicBezTo>
                  <a:lnTo>
                    <a:pt x="1800731" y="866036"/>
                  </a:lnTo>
                  <a:cubicBezTo>
                    <a:pt x="1847450" y="875071"/>
                    <a:pt x="1894389" y="892323"/>
                    <a:pt x="1904485" y="880134"/>
                  </a:cubicBezTo>
                  <a:cubicBezTo>
                    <a:pt x="1907165" y="859490"/>
                    <a:pt x="1898113" y="808332"/>
                    <a:pt x="1894966" y="779469"/>
                  </a:cubicBezTo>
                  <a:cubicBezTo>
                    <a:pt x="1878988" y="675447"/>
                    <a:pt x="1847255" y="520751"/>
                    <a:pt x="1761844" y="402374"/>
                  </a:cubicBezTo>
                  <a:cubicBezTo>
                    <a:pt x="1676433" y="283997"/>
                    <a:pt x="1531056" y="114087"/>
                    <a:pt x="1377785" y="3317"/>
                  </a:cubicBezTo>
                  <a:lnTo>
                    <a:pt x="1372668" y="0"/>
                  </a:lnTo>
                  <a:lnTo>
                    <a:pt x="337869" y="139908"/>
                  </a:lnTo>
                  <a:lnTo>
                    <a:pt x="188081" y="203651"/>
                  </a:lnTo>
                  <a:lnTo>
                    <a:pt x="125663" y="268413"/>
                  </a:lnTo>
                  <a:cubicBezTo>
                    <a:pt x="56438" y="343137"/>
                    <a:pt x="7361" y="404648"/>
                    <a:pt x="0" y="421557"/>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23" name="Freeform: Shape 4122">
              <a:extLst>
                <a:ext uri="{FF2B5EF4-FFF2-40B4-BE49-F238E27FC236}">
                  <a16:creationId xmlns:a16="http://schemas.microsoft.com/office/drawing/2014/main" id="{2E19958B-8991-2DE4-0301-6ADCA0C20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938007" flipV="1">
              <a:off x="-570599" y="5091873"/>
              <a:ext cx="1904974" cy="884345"/>
            </a:xfrm>
            <a:custGeom>
              <a:avLst/>
              <a:gdLst>
                <a:gd name="connsiteX0" fmla="*/ 0 w 1904974"/>
                <a:gd name="connsiteY0" fmla="*/ 421557 h 884345"/>
                <a:gd name="connsiteX1" fmla="*/ 416370 w 1904974"/>
                <a:gd name="connsiteY1" fmla="*/ 530740 h 884345"/>
                <a:gd name="connsiteX2" fmla="*/ 1800731 w 1904974"/>
                <a:gd name="connsiteY2" fmla="*/ 866036 h 884345"/>
                <a:gd name="connsiteX3" fmla="*/ 1904485 w 1904974"/>
                <a:gd name="connsiteY3" fmla="*/ 880134 h 884345"/>
                <a:gd name="connsiteX4" fmla="*/ 1894966 w 1904974"/>
                <a:gd name="connsiteY4" fmla="*/ 779469 h 884345"/>
                <a:gd name="connsiteX5" fmla="*/ 1761844 w 1904974"/>
                <a:gd name="connsiteY5" fmla="*/ 402374 h 884345"/>
                <a:gd name="connsiteX6" fmla="*/ 1377785 w 1904974"/>
                <a:gd name="connsiteY6" fmla="*/ 3317 h 884345"/>
                <a:gd name="connsiteX7" fmla="*/ 1372668 w 1904974"/>
                <a:gd name="connsiteY7" fmla="*/ 0 h 884345"/>
                <a:gd name="connsiteX8" fmla="*/ 337869 w 1904974"/>
                <a:gd name="connsiteY8" fmla="*/ 139908 h 884345"/>
                <a:gd name="connsiteX9" fmla="*/ 188081 w 1904974"/>
                <a:gd name="connsiteY9" fmla="*/ 203651 h 884345"/>
                <a:gd name="connsiteX10" fmla="*/ 125663 w 1904974"/>
                <a:gd name="connsiteY10" fmla="*/ 268413 h 884345"/>
                <a:gd name="connsiteX11" fmla="*/ 0 w 1904974"/>
                <a:gd name="connsiteY11" fmla="*/ 421557 h 884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4974" h="884345">
                  <a:moveTo>
                    <a:pt x="0" y="421557"/>
                  </a:moveTo>
                  <a:cubicBezTo>
                    <a:pt x="3634" y="427260"/>
                    <a:pt x="235761" y="473169"/>
                    <a:pt x="416370" y="530740"/>
                  </a:cubicBezTo>
                  <a:lnTo>
                    <a:pt x="1800731" y="866036"/>
                  </a:lnTo>
                  <a:cubicBezTo>
                    <a:pt x="1847450" y="875071"/>
                    <a:pt x="1894389" y="892323"/>
                    <a:pt x="1904485" y="880134"/>
                  </a:cubicBezTo>
                  <a:cubicBezTo>
                    <a:pt x="1907165" y="859490"/>
                    <a:pt x="1898113" y="808332"/>
                    <a:pt x="1894966" y="779469"/>
                  </a:cubicBezTo>
                  <a:cubicBezTo>
                    <a:pt x="1878988" y="675447"/>
                    <a:pt x="1847255" y="520751"/>
                    <a:pt x="1761844" y="402374"/>
                  </a:cubicBezTo>
                  <a:cubicBezTo>
                    <a:pt x="1676433" y="283997"/>
                    <a:pt x="1531056" y="114087"/>
                    <a:pt x="1377785" y="3317"/>
                  </a:cubicBezTo>
                  <a:lnTo>
                    <a:pt x="1372668" y="0"/>
                  </a:lnTo>
                  <a:lnTo>
                    <a:pt x="337869" y="139908"/>
                  </a:lnTo>
                  <a:lnTo>
                    <a:pt x="188081" y="203651"/>
                  </a:lnTo>
                  <a:lnTo>
                    <a:pt x="125663" y="268413"/>
                  </a:lnTo>
                  <a:cubicBezTo>
                    <a:pt x="56438" y="343137"/>
                    <a:pt x="7361" y="404648"/>
                    <a:pt x="0" y="421557"/>
                  </a:cubicBezTo>
                  <a:close/>
                </a:path>
              </a:pathLst>
            </a:custGeom>
            <a:solidFill>
              <a:schemeClr val="accent4">
                <a:lumMod val="40000"/>
                <a:lumOff val="60000"/>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4098" name="Picture 2" descr="IoT in Traffic Monitoring: Use Cases, Advantages, Features &amp; More">
            <a:extLst>
              <a:ext uri="{FF2B5EF4-FFF2-40B4-BE49-F238E27FC236}">
                <a16:creationId xmlns:a16="http://schemas.microsoft.com/office/drawing/2014/main" id="{D8EC3193-306B-9E68-1303-C0A8496E93D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336" r="16327" b="1"/>
          <a:stretch/>
        </p:blipFill>
        <p:spPr bwMode="auto">
          <a:xfrm>
            <a:off x="6925456" y="1230477"/>
            <a:ext cx="4519782" cy="4381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890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EBA58-CCEE-3BB7-8F71-C64BA22A7EE0}"/>
              </a:ext>
            </a:extLst>
          </p:cNvPr>
          <p:cNvSpPr>
            <a:spLocks noGrp="1"/>
          </p:cNvSpPr>
          <p:nvPr>
            <p:ph type="title"/>
          </p:nvPr>
        </p:nvSpPr>
        <p:spPr>
          <a:xfrm>
            <a:off x="910119" y="572569"/>
            <a:ext cx="3380527" cy="1642956"/>
          </a:xfrm>
        </p:spPr>
        <p:txBody>
          <a:bodyPr anchor="b">
            <a:normAutofit/>
          </a:bodyPr>
          <a:lstStyle/>
          <a:p>
            <a:r>
              <a:rPr lang="en-US" sz="3600" b="1" dirty="0">
                <a:latin typeface="+mn-lt"/>
                <a:cs typeface="Times New Roman" panose="02020603050405020304" pitchFamily="18" charset="0"/>
              </a:rPr>
              <a:t>Smart Parking</a:t>
            </a:r>
            <a:endParaRPr lang="en-IN" sz="3600" b="1" dirty="0">
              <a:latin typeface="+mn-lt"/>
              <a:cs typeface="Times New Roman" panose="02020603050405020304" pitchFamily="18" charset="0"/>
            </a:endParaRPr>
          </a:p>
        </p:txBody>
      </p:sp>
      <p:sp>
        <p:nvSpPr>
          <p:cNvPr id="3" name="Content Placeholder 2">
            <a:extLst>
              <a:ext uri="{FF2B5EF4-FFF2-40B4-BE49-F238E27FC236}">
                <a16:creationId xmlns:a16="http://schemas.microsoft.com/office/drawing/2014/main" id="{75CD2E70-D334-4E3E-7F17-DB5D6007F049}"/>
              </a:ext>
            </a:extLst>
          </p:cNvPr>
          <p:cNvSpPr>
            <a:spLocks noGrp="1"/>
          </p:cNvSpPr>
          <p:nvPr>
            <p:ph idx="1"/>
          </p:nvPr>
        </p:nvSpPr>
        <p:spPr>
          <a:xfrm>
            <a:off x="899811" y="2596242"/>
            <a:ext cx="3380527" cy="3652157"/>
          </a:xfrm>
        </p:spPr>
        <p:txBody>
          <a:bodyPr>
            <a:normAutofit/>
          </a:bodyPr>
          <a:lstStyle/>
          <a:p>
            <a:r>
              <a:rPr lang="en-US" sz="1200" dirty="0">
                <a:solidFill>
                  <a:schemeClr val="tx2"/>
                </a:solidFill>
              </a:rPr>
              <a:t>Smart parking solutions leverage technology to help drivers find parking spaces more efficiently, reducing traffic congestion and emissions. </a:t>
            </a:r>
          </a:p>
          <a:p>
            <a:r>
              <a:rPr lang="en-US" sz="1200" b="1" dirty="0">
                <a:solidFill>
                  <a:schemeClr val="tx2"/>
                </a:solidFill>
              </a:rPr>
              <a:t>Parking Sensors</a:t>
            </a:r>
            <a:endParaRPr lang="en-US" sz="1200" dirty="0">
              <a:solidFill>
                <a:schemeClr val="tx2"/>
              </a:solidFill>
            </a:endParaRPr>
          </a:p>
          <a:p>
            <a:r>
              <a:rPr lang="en-US" sz="1200" b="1" dirty="0">
                <a:solidFill>
                  <a:schemeClr val="tx2"/>
                </a:solidFill>
              </a:rPr>
              <a:t>Mobile Apps</a:t>
            </a:r>
            <a:endParaRPr lang="en-US" sz="1200" dirty="0">
              <a:solidFill>
                <a:schemeClr val="tx2"/>
              </a:solidFill>
            </a:endParaRPr>
          </a:p>
          <a:p>
            <a:r>
              <a:rPr lang="en-US" sz="1200" b="1" dirty="0">
                <a:solidFill>
                  <a:schemeClr val="tx2"/>
                </a:solidFill>
              </a:rPr>
              <a:t>Payment Integration</a:t>
            </a:r>
            <a:endParaRPr lang="en-US" sz="1200" dirty="0">
              <a:solidFill>
                <a:schemeClr val="tx2"/>
              </a:solidFill>
            </a:endParaRPr>
          </a:p>
          <a:p>
            <a:r>
              <a:rPr lang="en-US" sz="1200" b="1" dirty="0">
                <a:solidFill>
                  <a:schemeClr val="tx2"/>
                </a:solidFill>
              </a:rPr>
              <a:t>Data Analytics</a:t>
            </a:r>
            <a:endParaRPr lang="en-IN" sz="1200" dirty="0">
              <a:solidFill>
                <a:schemeClr val="tx2"/>
              </a:solidFill>
            </a:endParaRPr>
          </a:p>
        </p:txBody>
      </p:sp>
      <p:pic>
        <p:nvPicPr>
          <p:cNvPr id="5122" name="Picture 2" descr="Smart Parking Solutions - LTS">
            <a:extLst>
              <a:ext uri="{FF2B5EF4-FFF2-40B4-BE49-F238E27FC236}">
                <a16:creationId xmlns:a16="http://schemas.microsoft.com/office/drawing/2014/main" id="{37743691-C191-D2EB-FFB6-4703679D93F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94031" y="1518373"/>
            <a:ext cx="6588369" cy="3821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119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68" name="Rectangle 6167">
            <a:extLst>
              <a:ext uri="{FF2B5EF4-FFF2-40B4-BE49-F238E27FC236}">
                <a16:creationId xmlns:a16="http://schemas.microsoft.com/office/drawing/2014/main" id="{B0B8DCBA-FEED-46EF-A140-35B904015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69" name="Group 616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6154" name="Rectangle 615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70" name="Rectangle 616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6" name="Rectangle 615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58" name="Rectangle 615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72C8A1-D12F-6868-570C-F1D1A4F9EEA9}"/>
              </a:ext>
            </a:extLst>
          </p:cNvPr>
          <p:cNvSpPr>
            <a:spLocks noGrp="1"/>
          </p:cNvSpPr>
          <p:nvPr>
            <p:ph type="title"/>
          </p:nvPr>
        </p:nvSpPr>
        <p:spPr>
          <a:xfrm>
            <a:off x="1043631" y="873940"/>
            <a:ext cx="4928291" cy="1035781"/>
          </a:xfrm>
        </p:spPr>
        <p:txBody>
          <a:bodyPr anchor="ctr">
            <a:normAutofit/>
          </a:bodyPr>
          <a:lstStyle/>
          <a:p>
            <a:r>
              <a:rPr lang="en-US" sz="3200" b="1" dirty="0">
                <a:latin typeface="+mn-lt"/>
                <a:cs typeface="Times New Roman" panose="02020603050405020304" pitchFamily="18" charset="0"/>
              </a:rPr>
              <a:t>Smart Waste Management</a:t>
            </a:r>
            <a:endParaRPr lang="en-IN" sz="3200" b="1" dirty="0">
              <a:latin typeface="+mn-lt"/>
              <a:cs typeface="Times New Roman" panose="02020603050405020304" pitchFamily="18" charset="0"/>
            </a:endParaRPr>
          </a:p>
        </p:txBody>
      </p:sp>
      <p:sp>
        <p:nvSpPr>
          <p:cNvPr id="3" name="Content Placeholder 2">
            <a:extLst>
              <a:ext uri="{FF2B5EF4-FFF2-40B4-BE49-F238E27FC236}">
                <a16:creationId xmlns:a16="http://schemas.microsoft.com/office/drawing/2014/main" id="{800E5212-F5FC-5D70-577E-7B3329CA0180}"/>
              </a:ext>
            </a:extLst>
          </p:cNvPr>
          <p:cNvSpPr>
            <a:spLocks noGrp="1"/>
          </p:cNvSpPr>
          <p:nvPr>
            <p:ph idx="1"/>
          </p:nvPr>
        </p:nvSpPr>
        <p:spPr>
          <a:xfrm>
            <a:off x="1045029" y="2524721"/>
            <a:ext cx="4991629" cy="3677123"/>
          </a:xfrm>
        </p:spPr>
        <p:txBody>
          <a:bodyPr anchor="ctr">
            <a:normAutofit/>
          </a:bodyPr>
          <a:lstStyle/>
          <a:p>
            <a:r>
              <a:rPr lang="en-US" sz="1800" dirty="0"/>
              <a:t>Smart waste management employs technology to optimize waste collection and reduce environmental impact. </a:t>
            </a:r>
          </a:p>
          <a:p>
            <a:r>
              <a:rPr lang="en-US" sz="1800" b="1" dirty="0"/>
              <a:t>Smart Bins</a:t>
            </a:r>
            <a:endParaRPr lang="en-US" sz="1800" dirty="0"/>
          </a:p>
          <a:p>
            <a:r>
              <a:rPr lang="en-US" sz="1800" b="1" dirty="0"/>
              <a:t>Route Optimization</a:t>
            </a:r>
            <a:endParaRPr lang="en-US" sz="1800" dirty="0"/>
          </a:p>
          <a:p>
            <a:r>
              <a:rPr lang="en-US" sz="1800" b="1" dirty="0"/>
              <a:t>Environmental Sensors</a:t>
            </a:r>
            <a:endParaRPr lang="en-US" sz="1800" dirty="0"/>
          </a:p>
          <a:p>
            <a:r>
              <a:rPr lang="en-US" sz="1800" b="1" dirty="0"/>
              <a:t>Recycling Initiatives</a:t>
            </a:r>
            <a:endParaRPr lang="en-IN" sz="1800" dirty="0"/>
          </a:p>
        </p:txBody>
      </p:sp>
      <p:pic>
        <p:nvPicPr>
          <p:cNvPr id="6146" name="Picture 2" descr="Sustainability | Free Full-Text | Smart Waste Management and Classification  Systems Using Cutting Edge Approach">
            <a:extLst>
              <a:ext uri="{FF2B5EF4-FFF2-40B4-BE49-F238E27FC236}">
                <a16:creationId xmlns:a16="http://schemas.microsoft.com/office/drawing/2014/main" id="{EC6D2ECC-BE80-434E-1229-AD86ADD7A1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03" r="30253" b="2"/>
          <a:stretch/>
        </p:blipFill>
        <p:spPr bwMode="auto">
          <a:xfrm>
            <a:off x="6788383" y="613147"/>
            <a:ext cx="4565417" cy="5593443"/>
          </a:xfrm>
          <a:prstGeom prst="rect">
            <a:avLst/>
          </a:prstGeom>
          <a:noFill/>
          <a:extLst>
            <a:ext uri="{909E8E84-426E-40DD-AFC4-6F175D3DCCD1}">
              <a14:hiddenFill xmlns:a14="http://schemas.microsoft.com/office/drawing/2010/main">
                <a:solidFill>
                  <a:srgbClr val="FFFFFF"/>
                </a:solidFill>
              </a14:hiddenFill>
            </a:ext>
          </a:extLst>
        </p:spPr>
      </p:pic>
      <p:cxnSp>
        <p:nvCxnSpPr>
          <p:cNvPr id="6160" name="Straight Connector 615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5683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6EFC920F-B85A-4068-BD93-41064EDE9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77" name="Group 7176">
            <a:extLst>
              <a:ext uri="{FF2B5EF4-FFF2-40B4-BE49-F238E27FC236}">
                <a16:creationId xmlns:a16="http://schemas.microsoft.com/office/drawing/2014/main" id="{1C559108-BBAE-426C-8564-051D2BA6D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7178" name="Rectangle 7177">
              <a:extLst>
                <a:ext uri="{FF2B5EF4-FFF2-40B4-BE49-F238E27FC236}">
                  <a16:creationId xmlns:a16="http://schemas.microsoft.com/office/drawing/2014/main" id="{42BC35EE-6650-42D2-AEFB-4B7CD1AFC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9" name="Rectangle 7178">
              <a:extLst>
                <a:ext uri="{FF2B5EF4-FFF2-40B4-BE49-F238E27FC236}">
                  <a16:creationId xmlns:a16="http://schemas.microsoft.com/office/drawing/2014/main" id="{0952C743-9049-4DFB-878B-2AB07B6E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181" name="Rectangle 7180">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F4A402-26DE-545C-8B52-5071A8D8AD13}"/>
              </a:ext>
            </a:extLst>
          </p:cNvPr>
          <p:cNvSpPr>
            <a:spLocks noGrp="1"/>
          </p:cNvSpPr>
          <p:nvPr>
            <p:ph type="title"/>
          </p:nvPr>
        </p:nvSpPr>
        <p:spPr>
          <a:xfrm>
            <a:off x="1099425" y="1238081"/>
            <a:ext cx="4709345" cy="962953"/>
          </a:xfrm>
        </p:spPr>
        <p:txBody>
          <a:bodyPr anchor="b">
            <a:normAutofit/>
          </a:bodyPr>
          <a:lstStyle/>
          <a:p>
            <a:r>
              <a:rPr lang="en-US" sz="3800" b="1" dirty="0">
                <a:latin typeface="+mn-lt"/>
                <a:cs typeface="Times New Roman" panose="02020603050405020304" pitchFamily="18" charset="0"/>
              </a:rPr>
              <a:t>Smart Policing</a:t>
            </a:r>
            <a:endParaRPr lang="en-IN" sz="3800" b="1" dirty="0">
              <a:latin typeface="+mn-lt"/>
              <a:cs typeface="Times New Roman" panose="02020603050405020304" pitchFamily="18" charset="0"/>
            </a:endParaRPr>
          </a:p>
        </p:txBody>
      </p:sp>
      <p:sp>
        <p:nvSpPr>
          <p:cNvPr id="7183" name="Rectangle 7182">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39885" y="2372170"/>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3DFF91-8023-48CB-AF72-26B19E135611}"/>
              </a:ext>
            </a:extLst>
          </p:cNvPr>
          <p:cNvSpPr>
            <a:spLocks noGrp="1"/>
          </p:cNvSpPr>
          <p:nvPr>
            <p:ph idx="1"/>
          </p:nvPr>
        </p:nvSpPr>
        <p:spPr>
          <a:xfrm>
            <a:off x="1100736" y="2508105"/>
            <a:ext cx="4709345" cy="3632493"/>
          </a:xfrm>
        </p:spPr>
        <p:txBody>
          <a:bodyPr anchor="ctr">
            <a:normAutofit/>
          </a:bodyPr>
          <a:lstStyle/>
          <a:p>
            <a:r>
              <a:rPr lang="en-US" sz="1700" dirty="0"/>
              <a:t>Smart policing involves the use of technology to enhance public safety and improve law enforcement capabilities. </a:t>
            </a:r>
          </a:p>
          <a:p>
            <a:r>
              <a:rPr lang="en-US" sz="1700" b="1" dirty="0"/>
              <a:t>Surveillance Systems</a:t>
            </a:r>
            <a:endParaRPr lang="en-US" sz="1700" dirty="0"/>
          </a:p>
          <a:p>
            <a:r>
              <a:rPr lang="en-US" sz="1700" b="1" dirty="0"/>
              <a:t>Predictive Policing</a:t>
            </a:r>
            <a:endParaRPr lang="en-US" sz="1700" dirty="0"/>
          </a:p>
          <a:p>
            <a:r>
              <a:rPr lang="en-US" sz="1700" b="1" dirty="0"/>
              <a:t>Emergency Response Systems</a:t>
            </a:r>
            <a:endParaRPr lang="en-US" sz="1700" dirty="0"/>
          </a:p>
          <a:p>
            <a:r>
              <a:rPr lang="en-US" sz="1700" b="1" dirty="0"/>
              <a:t>Community Engagement Apps</a:t>
            </a:r>
            <a:endParaRPr lang="en-IN" sz="1700" dirty="0"/>
          </a:p>
        </p:txBody>
      </p:sp>
      <p:pic>
        <p:nvPicPr>
          <p:cNvPr id="7170" name="Picture 2" descr="Information About How To Avail Benefits Under Smart Policing - Sentinelassam">
            <a:extLst>
              <a:ext uri="{FF2B5EF4-FFF2-40B4-BE49-F238E27FC236}">
                <a16:creationId xmlns:a16="http://schemas.microsoft.com/office/drawing/2014/main" id="{6DD24FAD-9624-D618-899C-09945380BE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422" r="18033"/>
          <a:stretch/>
        </p:blipFill>
        <p:spPr bwMode="auto">
          <a:xfrm>
            <a:off x="6538366" y="1383738"/>
            <a:ext cx="4929098" cy="4756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2004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Here's How To Personalize Your Home With Smart Lighting">
            <a:extLst>
              <a:ext uri="{FF2B5EF4-FFF2-40B4-BE49-F238E27FC236}">
                <a16:creationId xmlns:a16="http://schemas.microsoft.com/office/drawing/2014/main" id="{08737273-32D0-755C-0F73-FBED6C2710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03" r="879" b="-1"/>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8201" name="Rectangle 820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D19B88-C477-E47A-FBBC-7B5693FA2131}"/>
              </a:ext>
            </a:extLst>
          </p:cNvPr>
          <p:cNvSpPr>
            <a:spLocks noGrp="1"/>
          </p:cNvSpPr>
          <p:nvPr>
            <p:ph type="title"/>
          </p:nvPr>
        </p:nvSpPr>
        <p:spPr>
          <a:xfrm>
            <a:off x="838200" y="365125"/>
            <a:ext cx="3822189" cy="1899912"/>
          </a:xfrm>
        </p:spPr>
        <p:txBody>
          <a:bodyPr>
            <a:normAutofit/>
          </a:bodyPr>
          <a:lstStyle/>
          <a:p>
            <a:r>
              <a:rPr lang="en-US" sz="4000" b="1" dirty="0">
                <a:latin typeface="+mn-lt"/>
                <a:cs typeface="Times New Roman" panose="02020603050405020304" pitchFamily="18" charset="0"/>
              </a:rPr>
              <a:t>Smart Lighting</a:t>
            </a:r>
            <a:endParaRPr lang="en-IN" sz="4000" b="1" dirty="0">
              <a:latin typeface="+mn-lt"/>
              <a:cs typeface="Times New Roman" panose="02020603050405020304" pitchFamily="18" charset="0"/>
            </a:endParaRPr>
          </a:p>
        </p:txBody>
      </p:sp>
      <p:sp>
        <p:nvSpPr>
          <p:cNvPr id="3" name="Content Placeholder 2">
            <a:extLst>
              <a:ext uri="{FF2B5EF4-FFF2-40B4-BE49-F238E27FC236}">
                <a16:creationId xmlns:a16="http://schemas.microsoft.com/office/drawing/2014/main" id="{225465F0-AF6F-A1BE-056D-01D903ADA811}"/>
              </a:ext>
            </a:extLst>
          </p:cNvPr>
          <p:cNvSpPr>
            <a:spLocks noGrp="1"/>
          </p:cNvSpPr>
          <p:nvPr>
            <p:ph idx="1"/>
          </p:nvPr>
        </p:nvSpPr>
        <p:spPr>
          <a:xfrm>
            <a:off x="838200" y="2434201"/>
            <a:ext cx="3822189" cy="3742762"/>
          </a:xfrm>
        </p:spPr>
        <p:txBody>
          <a:bodyPr>
            <a:normAutofit/>
          </a:bodyPr>
          <a:lstStyle/>
          <a:p>
            <a:r>
              <a:rPr lang="en-US" sz="1400" dirty="0"/>
              <a:t>Smart lighting focuses on energy-efficient and adaptive lighting solutions for urban areas. </a:t>
            </a:r>
          </a:p>
          <a:p>
            <a:r>
              <a:rPr lang="en-US" sz="1400" b="1" dirty="0"/>
              <a:t>Connected Streetlights</a:t>
            </a:r>
            <a:endParaRPr lang="en-US" sz="1400" dirty="0"/>
          </a:p>
          <a:p>
            <a:r>
              <a:rPr lang="en-US" sz="1400" b="1" dirty="0"/>
              <a:t>Energy Efficiency</a:t>
            </a:r>
            <a:endParaRPr lang="en-US" sz="1400" dirty="0"/>
          </a:p>
          <a:p>
            <a:r>
              <a:rPr lang="en-US" sz="1400" b="1" dirty="0"/>
              <a:t>Remote Monitoring</a:t>
            </a:r>
            <a:endParaRPr lang="en-US" sz="1400" dirty="0"/>
          </a:p>
          <a:p>
            <a:r>
              <a:rPr lang="en-US" sz="1400" b="1" dirty="0"/>
              <a:t>Security Integration</a:t>
            </a:r>
            <a:endParaRPr lang="en-IN" sz="1400" dirty="0"/>
          </a:p>
        </p:txBody>
      </p:sp>
    </p:spTree>
    <p:extLst>
      <p:ext uri="{BB962C8B-B14F-4D97-AF65-F5344CB8AC3E}">
        <p14:creationId xmlns:p14="http://schemas.microsoft.com/office/powerpoint/2010/main" val="2013733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678</Words>
  <Application>Microsoft Macintosh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AI FOR SMART CITIES</vt:lpstr>
      <vt:lpstr>Introduction</vt:lpstr>
      <vt:lpstr>Smart City</vt:lpstr>
      <vt:lpstr>HOW AI WILL IMPACT SMART CITIES</vt:lpstr>
      <vt:lpstr>Smart Traffic Management:</vt:lpstr>
      <vt:lpstr>Smart Parking</vt:lpstr>
      <vt:lpstr>Smart Waste Management</vt:lpstr>
      <vt:lpstr>Smart Policing</vt:lpstr>
      <vt:lpstr>Smart Lighting</vt:lpstr>
      <vt:lpstr>Smart Governance</vt:lpstr>
      <vt:lpstr>FUTURE PROSPECTS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chandan krishna</dc:creator>
  <cp:lastModifiedBy>sherin.shibi sherin.shibi</cp:lastModifiedBy>
  <cp:revision>5</cp:revision>
  <dcterms:created xsi:type="dcterms:W3CDTF">2023-10-17T05:34:03Z</dcterms:created>
  <dcterms:modified xsi:type="dcterms:W3CDTF">2023-11-06T08:56:26Z</dcterms:modified>
</cp:coreProperties>
</file>