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62" r:id="rId7"/>
    <p:sldId id="266" r:id="rId8"/>
    <p:sldId id="259"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2" r:id="rId26"/>
    <p:sldId id="284" r:id="rId27"/>
    <p:sldId id="285" r:id="rId28"/>
    <p:sldId id="286" r:id="rId29"/>
    <p:sldId id="287" r:id="rId30"/>
    <p:sldId id="288" r:id="rId31"/>
    <p:sldId id="290" r:id="rId32"/>
    <p:sldId id="291" r:id="rId33"/>
    <p:sldId id="292" r:id="rId34"/>
    <p:sldId id="293" r:id="rId35"/>
    <p:sldId id="294" r:id="rId36"/>
    <p:sldId id="295" r:id="rId37"/>
    <p:sldId id="296" r:id="rId38"/>
    <p:sldId id="297" r:id="rId39"/>
    <p:sldId id="299" r:id="rId40"/>
    <p:sldId id="300" r:id="rId41"/>
    <p:sldId id="301" r:id="rId42"/>
    <p:sldId id="302" r:id="rId43"/>
    <p:sldId id="303" r:id="rId44"/>
    <p:sldId id="304" r:id="rId45"/>
    <p:sldId id="305" r:id="rId46"/>
    <p:sldId id="306" r:id="rId47"/>
    <p:sldId id="308" r:id="rId48"/>
    <p:sldId id="316" r:id="rId49"/>
    <p:sldId id="321" r:id="rId50"/>
    <p:sldId id="317" r:id="rId51"/>
    <p:sldId id="320" r:id="rId52"/>
    <p:sldId id="318" r:id="rId53"/>
    <p:sldId id="322" r:id="rId54"/>
    <p:sldId id="323" r:id="rId55"/>
    <p:sldId id="319" r:id="rId56"/>
    <p:sldId id="327" r:id="rId57"/>
    <p:sldId id="328" r:id="rId58"/>
    <p:sldId id="329" r:id="rId59"/>
    <p:sldId id="307" r:id="rId60"/>
    <p:sldId id="309" r:id="rId61"/>
    <p:sldId id="314" r:id="rId62"/>
    <p:sldId id="315" r:id="rId63"/>
    <p:sldId id="310" r:id="rId64"/>
    <p:sldId id="311" r:id="rId65"/>
    <p:sldId id="324" r:id="rId66"/>
    <p:sldId id="325" r:id="rId67"/>
    <p:sldId id="326"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9F2989-C78E-4F1B-84C0-35F44FF6DAA9}"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783A97-1F58-47A2-B575-2140A28925BD}" type="slidenum">
              <a:rPr lang="en-US" smtClean="0"/>
              <a:t>‹#›</a:t>
            </a:fld>
            <a:endParaRPr lang="en-US"/>
          </a:p>
        </p:txBody>
      </p:sp>
    </p:spTree>
    <p:extLst>
      <p:ext uri="{BB962C8B-B14F-4D97-AF65-F5344CB8AC3E}">
        <p14:creationId xmlns:p14="http://schemas.microsoft.com/office/powerpoint/2010/main" val="2608994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9F2989-C78E-4F1B-84C0-35F44FF6DAA9}"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783A97-1F58-47A2-B575-2140A28925BD}" type="slidenum">
              <a:rPr lang="en-US" smtClean="0"/>
              <a:t>‹#›</a:t>
            </a:fld>
            <a:endParaRPr lang="en-US"/>
          </a:p>
        </p:txBody>
      </p:sp>
    </p:spTree>
    <p:extLst>
      <p:ext uri="{BB962C8B-B14F-4D97-AF65-F5344CB8AC3E}">
        <p14:creationId xmlns:p14="http://schemas.microsoft.com/office/powerpoint/2010/main" val="55158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9F2989-C78E-4F1B-84C0-35F44FF6DAA9}"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783A97-1F58-47A2-B575-2140A28925BD}" type="slidenum">
              <a:rPr lang="en-US" smtClean="0"/>
              <a:t>‹#›</a:t>
            </a:fld>
            <a:endParaRPr lang="en-US"/>
          </a:p>
        </p:txBody>
      </p:sp>
    </p:spTree>
    <p:extLst>
      <p:ext uri="{BB962C8B-B14F-4D97-AF65-F5344CB8AC3E}">
        <p14:creationId xmlns:p14="http://schemas.microsoft.com/office/powerpoint/2010/main" val="85564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9F2989-C78E-4F1B-84C0-35F44FF6DAA9}"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783A97-1F58-47A2-B575-2140A28925BD}" type="slidenum">
              <a:rPr lang="en-US" smtClean="0"/>
              <a:t>‹#›</a:t>
            </a:fld>
            <a:endParaRPr lang="en-US"/>
          </a:p>
        </p:txBody>
      </p:sp>
    </p:spTree>
    <p:extLst>
      <p:ext uri="{BB962C8B-B14F-4D97-AF65-F5344CB8AC3E}">
        <p14:creationId xmlns:p14="http://schemas.microsoft.com/office/powerpoint/2010/main" val="3691879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9F2989-C78E-4F1B-84C0-35F44FF6DAA9}"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783A97-1F58-47A2-B575-2140A28925BD}" type="slidenum">
              <a:rPr lang="en-US" smtClean="0"/>
              <a:t>‹#›</a:t>
            </a:fld>
            <a:endParaRPr lang="en-US"/>
          </a:p>
        </p:txBody>
      </p:sp>
    </p:spTree>
    <p:extLst>
      <p:ext uri="{BB962C8B-B14F-4D97-AF65-F5344CB8AC3E}">
        <p14:creationId xmlns:p14="http://schemas.microsoft.com/office/powerpoint/2010/main" val="647333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9F2989-C78E-4F1B-84C0-35F44FF6DAA9}"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783A97-1F58-47A2-B575-2140A28925BD}" type="slidenum">
              <a:rPr lang="en-US" smtClean="0"/>
              <a:t>‹#›</a:t>
            </a:fld>
            <a:endParaRPr lang="en-US"/>
          </a:p>
        </p:txBody>
      </p:sp>
    </p:spTree>
    <p:extLst>
      <p:ext uri="{BB962C8B-B14F-4D97-AF65-F5344CB8AC3E}">
        <p14:creationId xmlns:p14="http://schemas.microsoft.com/office/powerpoint/2010/main" val="2722630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9F2989-C78E-4F1B-84C0-35F44FF6DAA9}" type="datetimeFigureOut">
              <a:rPr lang="en-US" smtClean="0"/>
              <a:t>5/30/2024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783A97-1F58-47A2-B575-2140A28925BD}" type="slidenum">
              <a:rPr lang="en-US" smtClean="0"/>
              <a:t>‹#›</a:t>
            </a:fld>
            <a:endParaRPr lang="en-US"/>
          </a:p>
        </p:txBody>
      </p:sp>
    </p:spTree>
    <p:extLst>
      <p:ext uri="{BB962C8B-B14F-4D97-AF65-F5344CB8AC3E}">
        <p14:creationId xmlns:p14="http://schemas.microsoft.com/office/powerpoint/2010/main" val="1621551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9F2989-C78E-4F1B-84C0-35F44FF6DAA9}" type="datetimeFigureOut">
              <a:rPr lang="en-US" smtClean="0"/>
              <a:t>5/30/2024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783A97-1F58-47A2-B575-2140A28925BD}" type="slidenum">
              <a:rPr lang="en-US" smtClean="0"/>
              <a:t>‹#›</a:t>
            </a:fld>
            <a:endParaRPr lang="en-US"/>
          </a:p>
        </p:txBody>
      </p:sp>
    </p:spTree>
    <p:extLst>
      <p:ext uri="{BB962C8B-B14F-4D97-AF65-F5344CB8AC3E}">
        <p14:creationId xmlns:p14="http://schemas.microsoft.com/office/powerpoint/2010/main" val="579891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9F2989-C78E-4F1B-84C0-35F44FF6DAA9}" type="datetimeFigureOut">
              <a:rPr lang="en-US" smtClean="0"/>
              <a:t>5/30/2024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783A97-1F58-47A2-B575-2140A28925BD}" type="slidenum">
              <a:rPr lang="en-US" smtClean="0"/>
              <a:t>‹#›</a:t>
            </a:fld>
            <a:endParaRPr lang="en-US"/>
          </a:p>
        </p:txBody>
      </p:sp>
    </p:spTree>
    <p:extLst>
      <p:ext uri="{BB962C8B-B14F-4D97-AF65-F5344CB8AC3E}">
        <p14:creationId xmlns:p14="http://schemas.microsoft.com/office/powerpoint/2010/main" val="2628334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9F2989-C78E-4F1B-84C0-35F44FF6DAA9}"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783A97-1F58-47A2-B575-2140A28925BD}" type="slidenum">
              <a:rPr lang="en-US" smtClean="0"/>
              <a:t>‹#›</a:t>
            </a:fld>
            <a:endParaRPr lang="en-US"/>
          </a:p>
        </p:txBody>
      </p:sp>
    </p:spTree>
    <p:extLst>
      <p:ext uri="{BB962C8B-B14F-4D97-AF65-F5344CB8AC3E}">
        <p14:creationId xmlns:p14="http://schemas.microsoft.com/office/powerpoint/2010/main" val="2331682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9F2989-C78E-4F1B-84C0-35F44FF6DAA9}"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783A97-1F58-47A2-B575-2140A28925BD}" type="slidenum">
              <a:rPr lang="en-US" smtClean="0"/>
              <a:t>‹#›</a:t>
            </a:fld>
            <a:endParaRPr lang="en-US"/>
          </a:p>
        </p:txBody>
      </p:sp>
    </p:spTree>
    <p:extLst>
      <p:ext uri="{BB962C8B-B14F-4D97-AF65-F5344CB8AC3E}">
        <p14:creationId xmlns:p14="http://schemas.microsoft.com/office/powerpoint/2010/main" val="284466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9F2989-C78E-4F1B-84C0-35F44FF6DAA9}" type="datetimeFigureOut">
              <a:rPr lang="en-US" smtClean="0"/>
              <a:t>5/30/2024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783A97-1F58-47A2-B575-2140A28925BD}" type="slidenum">
              <a:rPr lang="en-US" smtClean="0"/>
              <a:t>‹#›</a:t>
            </a:fld>
            <a:endParaRPr lang="en-US"/>
          </a:p>
        </p:txBody>
      </p:sp>
    </p:spTree>
    <p:extLst>
      <p:ext uri="{BB962C8B-B14F-4D97-AF65-F5344CB8AC3E}">
        <p14:creationId xmlns:p14="http://schemas.microsoft.com/office/powerpoint/2010/main" val="1065762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1203546" cy="5811838"/>
          </a:xfrm>
        </p:spPr>
        <p:txBody>
          <a:bodyPr>
            <a:normAutofit/>
          </a:bodyPr>
          <a:lstStyle/>
          <a:p>
            <a:r>
              <a:rPr lang="en-US" i="1" dirty="0" smtClean="0">
                <a:latin typeface="Algerian" panose="04020705040A02060702" pitchFamily="82" charset="0"/>
              </a:rPr>
              <a:t>                   </a:t>
            </a:r>
            <a:r>
              <a:rPr lang="en-US" i="1" kern="100" dirty="0" smtClean="0">
                <a:effectLst/>
                <a:latin typeface="Algerian" panose="04020705040A02060702" pitchFamily="82" charset="0"/>
                <a:ea typeface="Calibri" panose="020F0502020204030204" pitchFamily="34" charset="0"/>
                <a:cs typeface="Times New Roman" panose="02020603050405020304" pitchFamily="18" charset="0"/>
              </a:rPr>
              <a:t>18AIE424T- ARTIFICIAL INTELLIGENCE AND INTERNET OF THINGS</a:t>
            </a:r>
            <a:endParaRPr lang="en-US" i="1" dirty="0">
              <a:latin typeface="Algerian" panose="04020705040A02060702" pitchFamily="82" charset="0"/>
            </a:endParaRPr>
          </a:p>
        </p:txBody>
      </p:sp>
      <p:sp>
        <p:nvSpPr>
          <p:cNvPr id="5" name="Content Placeholder 4"/>
          <p:cNvSpPr>
            <a:spLocks noGrp="1"/>
          </p:cNvSpPr>
          <p:nvPr>
            <p:ph idx="1"/>
          </p:nvPr>
        </p:nvSpPr>
        <p:spPr>
          <a:xfrm>
            <a:off x="3618962" y="1825625"/>
            <a:ext cx="7734837" cy="4351338"/>
          </a:xfrm>
        </p:spPr>
        <p:txBody>
          <a:bodyPr/>
          <a:lstStyle/>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p>
          <a:p>
            <a:pPr marL="0" indent="0">
              <a:buNone/>
            </a:pPr>
            <a:r>
              <a:rPr lang="en-US" dirty="0" smtClean="0"/>
              <a:t> </a:t>
            </a:r>
            <a:r>
              <a:rPr lang="en-US" dirty="0" smtClean="0"/>
              <a:t> </a:t>
            </a:r>
            <a:r>
              <a:rPr lang="en-US" sz="3600" b="1" i="1" kern="100" dirty="0" smtClean="0">
                <a:latin typeface="Times New Roman" panose="02020603050405020304" pitchFamily="18" charset="0"/>
                <a:ea typeface="Calibri" panose="020F0502020204030204" pitchFamily="34" charset="0"/>
                <a:cs typeface="Times New Roman" panose="02020603050405020304" pitchFamily="18" charset="0"/>
              </a:rPr>
              <a:t>2024 -25 ODD </a:t>
            </a:r>
            <a:r>
              <a:rPr lang="en-US" sz="3600" b="1" i="1" kern="100" dirty="0" err="1" smtClean="0">
                <a:latin typeface="Times New Roman" panose="02020603050405020304" pitchFamily="18" charset="0"/>
                <a:ea typeface="Calibri" panose="020F0502020204030204" pitchFamily="34" charset="0"/>
                <a:cs typeface="Times New Roman" panose="02020603050405020304" pitchFamily="18" charset="0"/>
              </a:rPr>
              <a:t>Sem</a:t>
            </a:r>
            <a:endParaRPr lang="en-US" sz="3600" b="1" i="1" dirty="0"/>
          </a:p>
        </p:txBody>
      </p:sp>
    </p:spTree>
    <p:extLst>
      <p:ext uri="{BB962C8B-B14F-4D97-AF65-F5344CB8AC3E}">
        <p14:creationId xmlns:p14="http://schemas.microsoft.com/office/powerpoint/2010/main" val="3034785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515155"/>
            <a:ext cx="10515600" cy="5661808"/>
          </a:xfrm>
        </p:spPr>
        <p:txBody>
          <a:bodyPr>
            <a:normAutofit fontScale="92500" lnSpcReduction="20000"/>
          </a:bodyPr>
          <a:lstStyle/>
          <a:p>
            <a:pPr algn="just">
              <a:lnSpc>
                <a:spcPct val="120000"/>
              </a:lnSpc>
            </a:pPr>
            <a:r>
              <a:rPr lang="en-IN" sz="1800" dirty="0" smtClean="0">
                <a:solidFill>
                  <a:srgbClr val="FF0000"/>
                </a:solidFill>
                <a:effectLst/>
                <a:latin typeface="Times New Roman" panose="02020603050405020304" pitchFamily="18" charset="0"/>
                <a:cs typeface="Times New Roman" panose="02020603050405020304" pitchFamily="18" charset="0"/>
              </a:rPr>
              <a:t>The Device Layer: </a:t>
            </a:r>
          </a:p>
          <a:p>
            <a:pPr lvl="1" algn="just">
              <a:lnSpc>
                <a:spcPct val="120000"/>
              </a:lnSpc>
              <a:buFont typeface="Wingdings" pitchFamily="2" charset="2"/>
              <a:buChar char="v"/>
            </a:pPr>
            <a:r>
              <a:rPr lang="en-IN" sz="1800" dirty="0" smtClean="0">
                <a:effectLst/>
                <a:latin typeface="Times New Roman" panose="02020603050405020304" pitchFamily="18" charset="0"/>
                <a:cs typeface="Times New Roman" panose="02020603050405020304" pitchFamily="18" charset="0"/>
              </a:rPr>
              <a:t>At the bottom of the stack, we have the device layer, also called the perception layer. This layer contains the physical things needed to sense or control the  physical world and acquire data (that is, by perceiving the physical world). </a:t>
            </a:r>
          </a:p>
          <a:p>
            <a:pPr lvl="1" algn="just">
              <a:lnSpc>
                <a:spcPct val="120000"/>
              </a:lnSpc>
              <a:buFont typeface="Wingdings" pitchFamily="2" charset="2"/>
              <a:buChar char="v"/>
            </a:pPr>
            <a:r>
              <a:rPr lang="en-IN" sz="1800" dirty="0" smtClean="0">
                <a:effectLst/>
                <a:latin typeface="Times New Roman" panose="02020603050405020304" pitchFamily="18" charset="0"/>
                <a:cs typeface="Times New Roman" panose="02020603050405020304" pitchFamily="18" charset="0"/>
              </a:rPr>
              <a:t>Existing hardware, such as sensors, RFID, and actuators, constitutes the perception layer.</a:t>
            </a:r>
          </a:p>
          <a:p>
            <a:pPr algn="just">
              <a:lnSpc>
                <a:spcPct val="120000"/>
              </a:lnSpc>
            </a:pPr>
            <a:r>
              <a:rPr lang="en-IN" sz="1800" dirty="0" smtClean="0">
                <a:solidFill>
                  <a:srgbClr val="FF0000"/>
                </a:solidFill>
                <a:effectLst/>
                <a:latin typeface="Times New Roman" panose="02020603050405020304" pitchFamily="18" charset="0"/>
                <a:cs typeface="Times New Roman" panose="02020603050405020304" pitchFamily="18" charset="0"/>
              </a:rPr>
              <a:t>The Network Layer</a:t>
            </a:r>
            <a:r>
              <a:rPr lang="en-IN" sz="1800" dirty="0" smtClean="0">
                <a:effectLst/>
                <a:latin typeface="Times New Roman" panose="02020603050405020304" pitchFamily="18" charset="0"/>
                <a:cs typeface="Times New Roman" panose="02020603050405020304" pitchFamily="18" charset="0"/>
              </a:rPr>
              <a:t>: </a:t>
            </a:r>
          </a:p>
          <a:p>
            <a:pPr lvl="1" algn="just">
              <a:lnSpc>
                <a:spcPct val="120000"/>
              </a:lnSpc>
              <a:buFont typeface="Wingdings" pitchFamily="2" charset="2"/>
              <a:buChar char="v"/>
            </a:pPr>
            <a:r>
              <a:rPr lang="en-IN" sz="1800" dirty="0" smtClean="0">
                <a:effectLst/>
                <a:latin typeface="Times New Roman" panose="02020603050405020304" pitchFamily="18" charset="0"/>
                <a:cs typeface="Times New Roman" panose="02020603050405020304" pitchFamily="18" charset="0"/>
              </a:rPr>
              <a:t>This layer provides the networking support and transfer of data over either wired or wireless network. </a:t>
            </a:r>
          </a:p>
          <a:p>
            <a:pPr lvl="1" algn="just">
              <a:lnSpc>
                <a:spcPct val="120000"/>
              </a:lnSpc>
              <a:buFont typeface="Wingdings" pitchFamily="2" charset="2"/>
              <a:buChar char="v"/>
            </a:pPr>
            <a:r>
              <a:rPr lang="en-IN" sz="1800" dirty="0" smtClean="0">
                <a:effectLst/>
                <a:latin typeface="Times New Roman" panose="02020603050405020304" pitchFamily="18" charset="0"/>
                <a:cs typeface="Times New Roman" panose="02020603050405020304" pitchFamily="18" charset="0"/>
              </a:rPr>
              <a:t>The layer securely transmits the information from the devices in the device layer to the information processing system. </a:t>
            </a:r>
          </a:p>
          <a:p>
            <a:pPr lvl="1" algn="just">
              <a:lnSpc>
                <a:spcPct val="120000"/>
              </a:lnSpc>
              <a:buFont typeface="Wingdings" pitchFamily="2" charset="2"/>
              <a:buChar char="v"/>
            </a:pPr>
            <a:r>
              <a:rPr lang="en-IN" sz="1800" dirty="0" smtClean="0">
                <a:effectLst/>
                <a:latin typeface="Times New Roman" panose="02020603050405020304" pitchFamily="18" charset="0"/>
                <a:cs typeface="Times New Roman" panose="02020603050405020304" pitchFamily="18" charset="0"/>
              </a:rPr>
              <a:t>Both transmission Medium and Technology are part of the networking layer. Examples include 3G, UMTS, </a:t>
            </a:r>
            <a:r>
              <a:rPr lang="en-IN" sz="1800" dirty="0" err="1" smtClean="0">
                <a:effectLst/>
                <a:latin typeface="Times New Roman" panose="02020603050405020304" pitchFamily="18" charset="0"/>
                <a:cs typeface="Times New Roman" panose="02020603050405020304" pitchFamily="18" charset="0"/>
              </a:rPr>
              <a:t>ZigBee</a:t>
            </a:r>
            <a:r>
              <a:rPr lang="en-IN" sz="1800" dirty="0" smtClean="0">
                <a:effectLst/>
                <a:latin typeface="Times New Roman" panose="02020603050405020304" pitchFamily="18" charset="0"/>
                <a:cs typeface="Times New Roman" panose="02020603050405020304" pitchFamily="18" charset="0"/>
              </a:rPr>
              <a:t>, Bluetooth, Wi-Fi, and so on.</a:t>
            </a:r>
          </a:p>
          <a:p>
            <a:pPr algn="just">
              <a:lnSpc>
                <a:spcPct val="120000"/>
              </a:lnSpc>
            </a:pPr>
            <a:r>
              <a:rPr lang="en-IN" sz="1800" dirty="0" smtClean="0">
                <a:solidFill>
                  <a:srgbClr val="FF0000"/>
                </a:solidFill>
                <a:effectLst/>
                <a:latin typeface="Times New Roman" panose="02020603050405020304" pitchFamily="18" charset="0"/>
                <a:cs typeface="Times New Roman" panose="02020603050405020304" pitchFamily="18" charset="0"/>
              </a:rPr>
              <a:t>The Service Layer: </a:t>
            </a:r>
          </a:p>
          <a:p>
            <a:pPr lvl="1" algn="just">
              <a:lnSpc>
                <a:spcPct val="120000"/>
              </a:lnSpc>
              <a:buFont typeface="Wingdings" pitchFamily="2" charset="2"/>
              <a:buChar char="v"/>
            </a:pPr>
            <a:r>
              <a:rPr lang="en-IN" sz="1800" dirty="0" smtClean="0">
                <a:effectLst/>
                <a:latin typeface="Times New Roman" panose="02020603050405020304" pitchFamily="18" charset="0"/>
                <a:cs typeface="Times New Roman" panose="02020603050405020304" pitchFamily="18" charset="0"/>
              </a:rPr>
              <a:t>This layer is responsible for service management. It receives information from the network layer, stores it into the database, processes that information, and can make an automatic decision based on the results.</a:t>
            </a:r>
          </a:p>
          <a:p>
            <a:pPr algn="just">
              <a:lnSpc>
                <a:spcPct val="120000"/>
              </a:lnSpc>
            </a:pPr>
            <a:r>
              <a:rPr lang="en-IN" sz="1800" dirty="0" smtClean="0">
                <a:solidFill>
                  <a:srgbClr val="FF0000"/>
                </a:solidFill>
                <a:effectLst/>
                <a:latin typeface="Times New Roman" panose="02020603050405020304" pitchFamily="18" charset="0"/>
                <a:cs typeface="Times New Roman" panose="02020603050405020304" pitchFamily="18" charset="0"/>
              </a:rPr>
              <a:t>The Application Layer: </a:t>
            </a:r>
          </a:p>
          <a:p>
            <a:pPr lvl="1" algn="just">
              <a:lnSpc>
                <a:spcPct val="120000"/>
              </a:lnSpc>
              <a:buFont typeface="Wingdings" pitchFamily="2" charset="2"/>
              <a:buChar char="v"/>
            </a:pPr>
            <a:r>
              <a:rPr lang="en-IN" sz="1800" dirty="0" smtClean="0">
                <a:effectLst/>
                <a:latin typeface="Times New Roman" panose="02020603050405020304" pitchFamily="18" charset="0"/>
                <a:cs typeface="Times New Roman" panose="02020603050405020304" pitchFamily="18" charset="0"/>
              </a:rPr>
              <a:t>This layer manages the applications dependent upon the information processed in the service layer. There's a wide range of applications that can be implemented by </a:t>
            </a:r>
            <a:r>
              <a:rPr lang="en-IN" sz="1800" dirty="0" err="1" smtClean="0">
                <a:effectLst/>
                <a:latin typeface="Times New Roman" panose="02020603050405020304" pitchFamily="18" charset="0"/>
                <a:cs typeface="Times New Roman" panose="02020603050405020304" pitchFamily="18" charset="0"/>
              </a:rPr>
              <a:t>IoT</a:t>
            </a:r>
            <a:r>
              <a:rPr lang="en-IN" sz="1800" dirty="0" smtClean="0">
                <a:effectLst/>
                <a:latin typeface="Times New Roman" panose="02020603050405020304" pitchFamily="18" charset="0"/>
                <a:cs typeface="Times New Roman" panose="02020603050405020304" pitchFamily="18" charset="0"/>
              </a:rPr>
              <a:t>: smart cities, smart farming, and smart homes, to name a few.</a:t>
            </a:r>
          </a:p>
          <a:p>
            <a:pPr algn="just">
              <a:lnSpc>
                <a:spcPct val="120000"/>
              </a:lnSpc>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5092686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IOT Platforms</a:t>
            </a:r>
            <a:endParaRPr lang="en-US"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0" y="-740743"/>
            <a:ext cx="13431776" cy="689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dirty="0">
              <a:latin typeface="Arial" panose="020B0604020202020204" pitchFamily="34" charset="0"/>
            </a:endParaRPr>
          </a:p>
          <a:p>
            <a:pPr eaLnBrk="0" fontAlgn="base" hangingPunct="0">
              <a:lnSpc>
                <a:spcPct val="100000"/>
              </a:lnSpc>
              <a:spcBef>
                <a:spcPct val="0"/>
              </a:spcBef>
              <a:spcAft>
                <a:spcPct val="0"/>
              </a:spcAft>
            </a:pP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platforms provide a set of tools and services to manage </a:t>
            </a: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devices and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They act as middleware that connects hardware and application layers.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Facilitate device connectivity, data collection, processing, and visualization. </a:t>
            </a:r>
          </a:p>
          <a:p>
            <a:pPr lvl="0" eaLnBrk="0" fontAlgn="base" hangingPunct="0">
              <a:lnSpc>
                <a:spcPct val="100000"/>
              </a:lnSpc>
              <a:spcBef>
                <a:spcPct val="0"/>
              </a:spcBef>
              <a:spcAft>
                <a:spcPct val="0"/>
              </a:spcAft>
              <a:buFont typeface="Wingdings" panose="05000000000000000000" pitchFamily="2" charset="2"/>
              <a:buChar char="ü"/>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Device Management:</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Onboarding, configuration, and monitoring of devices.</a:t>
            </a:r>
          </a:p>
          <a:p>
            <a:pPr lvl="0" eaLnBrk="0" fontAlgn="base" hangingPunct="0">
              <a:lnSpc>
                <a:spcPct val="100000"/>
              </a:lnSpc>
              <a:spcBef>
                <a:spcPct val="0"/>
              </a:spcBef>
              <a:spcAft>
                <a:spcPct val="0"/>
              </a:spcAft>
              <a:buFont typeface="Wingdings" panose="05000000000000000000" pitchFamily="2" charset="2"/>
              <a:buChar char="ü"/>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Management:</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Collection, storage, and analysis of data.</a:t>
            </a:r>
          </a:p>
          <a:p>
            <a:pPr lvl="0" eaLnBrk="0" fontAlgn="base" hangingPunct="0">
              <a:lnSpc>
                <a:spcPct val="100000"/>
              </a:lnSpc>
              <a:spcBef>
                <a:spcPct val="0"/>
              </a:spcBef>
              <a:spcAft>
                <a:spcPct val="0"/>
              </a:spcAft>
              <a:buFont typeface="Wingdings" panose="05000000000000000000" pitchFamily="2" charset="2"/>
              <a:buChar char="ü"/>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Connectivity:</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Support for various communication protocols (</a:t>
            </a: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WiFi</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Bluetooth, etc.).</a:t>
            </a:r>
          </a:p>
          <a:p>
            <a:pPr lvl="0" eaLnBrk="0" fontAlgn="base" hangingPunct="0">
              <a:lnSpc>
                <a:spcPct val="100000"/>
              </a:lnSpc>
              <a:spcBef>
                <a:spcPct val="0"/>
              </a:spcBef>
              <a:spcAft>
                <a:spcPct val="0"/>
              </a:spcAft>
              <a:buFont typeface="Wingdings" panose="05000000000000000000" pitchFamily="2" charset="2"/>
              <a:buChar char="ü"/>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Security:</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Data encryption, access control, and authentication.</a:t>
            </a:r>
          </a:p>
          <a:p>
            <a:pPr lvl="0" eaLnBrk="0" fontAlgn="base" hangingPunct="0">
              <a:lnSpc>
                <a:spcPct val="100000"/>
              </a:lnSpc>
              <a:spcBef>
                <a:spcPct val="0"/>
              </a:spcBef>
              <a:spcAft>
                <a:spcPct val="0"/>
              </a:spcAft>
              <a:buFont typeface="Wingdings" panose="05000000000000000000" pitchFamily="2" charset="2"/>
              <a:buChar char="ü"/>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Scalability:</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Ability to handle a large number of devices and data.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0059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err="1" smtClean="0">
                <a:latin typeface="Times New Roman" panose="02020603050405020304" pitchFamily="18" charset="0"/>
                <a:cs typeface="Times New Roman" panose="02020603050405020304" pitchFamily="18" charset="0"/>
              </a:rPr>
              <a:t>IoT</a:t>
            </a:r>
            <a:r>
              <a:rPr lang="en-US" dirty="0" smtClean="0">
                <a:latin typeface="Times New Roman" panose="02020603050405020304" pitchFamily="18" charset="0"/>
                <a:cs typeface="Times New Roman" panose="02020603050405020304" pitchFamily="18" charset="0"/>
              </a:rPr>
              <a:t> platform can be chosen according to the following criteria:</a:t>
            </a:r>
          </a:p>
          <a:p>
            <a:pPr algn="just"/>
            <a:r>
              <a:rPr lang="en-US" dirty="0" smtClean="0">
                <a:solidFill>
                  <a:srgbClr val="C00000"/>
                </a:solidFill>
                <a:latin typeface="Times New Roman" panose="02020603050405020304" pitchFamily="18" charset="0"/>
                <a:cs typeface="Times New Roman" panose="02020603050405020304" pitchFamily="18" charset="0"/>
              </a:rPr>
              <a:t>Scalability: </a:t>
            </a:r>
            <a:r>
              <a:rPr lang="en-US" dirty="0" smtClean="0">
                <a:latin typeface="Times New Roman" panose="02020603050405020304" pitchFamily="18" charset="0"/>
                <a:cs typeface="Times New Roman" panose="02020603050405020304" pitchFamily="18" charset="0"/>
              </a:rPr>
              <a:t>Addition and deletion of new devices to the existing </a:t>
            </a:r>
            <a:r>
              <a:rPr lang="en-US" dirty="0" err="1" smtClean="0">
                <a:latin typeface="Times New Roman" panose="02020603050405020304" pitchFamily="18" charset="0"/>
                <a:cs typeface="Times New Roman" panose="02020603050405020304" pitchFamily="18" charset="0"/>
              </a:rPr>
              <a:t>IoT</a:t>
            </a:r>
            <a:r>
              <a:rPr lang="en-US" dirty="0" smtClean="0">
                <a:latin typeface="Times New Roman" panose="02020603050405020304" pitchFamily="18" charset="0"/>
                <a:cs typeface="Times New Roman" panose="02020603050405020304" pitchFamily="18" charset="0"/>
              </a:rPr>
              <a:t> network should be possible</a:t>
            </a:r>
          </a:p>
          <a:p>
            <a:pPr algn="just"/>
            <a:r>
              <a:rPr lang="en-US" dirty="0" smtClean="0">
                <a:solidFill>
                  <a:srgbClr val="C00000"/>
                </a:solidFill>
                <a:latin typeface="Times New Roman" panose="02020603050405020304" pitchFamily="18" charset="0"/>
                <a:cs typeface="Times New Roman" panose="02020603050405020304" pitchFamily="18" charset="0"/>
              </a:rPr>
              <a:t>Ease of use: </a:t>
            </a:r>
            <a:r>
              <a:rPr lang="en-US" dirty="0" smtClean="0">
                <a:latin typeface="Times New Roman" panose="02020603050405020304" pitchFamily="18" charset="0"/>
                <a:cs typeface="Times New Roman" panose="02020603050405020304" pitchFamily="18" charset="0"/>
              </a:rPr>
              <a:t>The system should be perfectly working and delivering all its specifications with minimum intervention</a:t>
            </a:r>
          </a:p>
          <a:p>
            <a:pPr algn="just"/>
            <a:r>
              <a:rPr lang="en-US" dirty="0" smtClean="0">
                <a:solidFill>
                  <a:srgbClr val="C00000"/>
                </a:solidFill>
                <a:latin typeface="Times New Roman" panose="02020603050405020304" pitchFamily="18" charset="0"/>
                <a:cs typeface="Times New Roman" panose="02020603050405020304" pitchFamily="18" charset="0"/>
              </a:rPr>
              <a:t>Third party integration: </a:t>
            </a:r>
            <a:r>
              <a:rPr lang="en-US" dirty="0" smtClean="0">
                <a:latin typeface="Times New Roman" panose="02020603050405020304" pitchFamily="18" charset="0"/>
                <a:cs typeface="Times New Roman" panose="02020603050405020304" pitchFamily="18" charset="0"/>
              </a:rPr>
              <a:t>Heterogeneous devices and protocols should be able to inter-network with each other</a:t>
            </a:r>
          </a:p>
          <a:p>
            <a:pPr algn="just"/>
            <a:r>
              <a:rPr lang="en-US" dirty="0" smtClean="0">
                <a:solidFill>
                  <a:srgbClr val="C00000"/>
                </a:solidFill>
                <a:latin typeface="Times New Roman" panose="02020603050405020304" pitchFamily="18" charset="0"/>
                <a:cs typeface="Times New Roman" panose="02020603050405020304" pitchFamily="18" charset="0"/>
              </a:rPr>
              <a:t>Deployment options: </a:t>
            </a:r>
            <a:r>
              <a:rPr lang="en-US" dirty="0" smtClean="0">
                <a:latin typeface="Times New Roman" panose="02020603050405020304" pitchFamily="18" charset="0"/>
                <a:cs typeface="Times New Roman" panose="02020603050405020304" pitchFamily="18" charset="0"/>
              </a:rPr>
              <a:t>It should be workable on a broad variety of hardware devices and software platforms</a:t>
            </a:r>
          </a:p>
          <a:p>
            <a:pPr algn="just"/>
            <a:r>
              <a:rPr lang="en-US" dirty="0" smtClean="0">
                <a:solidFill>
                  <a:srgbClr val="C00000"/>
                </a:solidFill>
                <a:latin typeface="Times New Roman" panose="02020603050405020304" pitchFamily="18" charset="0"/>
                <a:cs typeface="Times New Roman" panose="02020603050405020304" pitchFamily="18" charset="0"/>
              </a:rPr>
              <a:t>Data security: </a:t>
            </a:r>
            <a:r>
              <a:rPr lang="en-US" dirty="0" smtClean="0">
                <a:latin typeface="Times New Roman" panose="02020603050405020304" pitchFamily="18" charset="0"/>
                <a:cs typeface="Times New Roman" panose="02020603050405020304" pitchFamily="18" charset="0"/>
              </a:rPr>
              <a:t>The security of data and devices is ensured</a:t>
            </a:r>
          </a:p>
          <a:p>
            <a:pPr marL="0" indent="0">
              <a:buNone/>
            </a:pPr>
            <a:endParaRPr lang="en-US" dirty="0"/>
          </a:p>
        </p:txBody>
      </p:sp>
    </p:spTree>
    <p:extLst>
      <p:ext uri="{BB962C8B-B14F-4D97-AF65-F5344CB8AC3E}">
        <p14:creationId xmlns:p14="http://schemas.microsoft.com/office/powerpoint/2010/main" val="2189118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Challenges in Using </a:t>
            </a:r>
            <a:r>
              <a:rPr lang="en-US" b="1" dirty="0" err="1" smtClean="0">
                <a:latin typeface="Times New Roman" panose="02020603050405020304" pitchFamily="18" charset="0"/>
                <a:cs typeface="Times New Roman" panose="02020603050405020304" pitchFamily="18" charset="0"/>
              </a:rPr>
              <a:t>IoT</a:t>
            </a:r>
            <a:r>
              <a:rPr lang="en-US" b="1" dirty="0" smtClean="0">
                <a:latin typeface="Times New Roman" panose="02020603050405020304" pitchFamily="18" charset="0"/>
                <a:cs typeface="Times New Roman" panose="02020603050405020304" pitchFamily="18" charset="0"/>
              </a:rPr>
              <a:t> Platforms</a:t>
            </a:r>
            <a:endParaRPr lang="en-US" b="1"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270456" y="2516437"/>
            <a:ext cx="1258096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Integration Complexity:</a:t>
            </a:r>
            <a:r>
              <a:rPr kumimoji="0" 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Integrating with existing systems can</a:t>
            </a:r>
          </a:p>
          <a:p>
            <a:pPr marL="0" marR="0" lvl="0" indent="0" algn="l" defTabSz="914400" rtl="0" eaLnBrk="0" fontAlgn="base" latinLnBrk="0" hangingPunct="0">
              <a:lnSpc>
                <a:spcPct val="100000"/>
              </a:lnSpc>
              <a:spcBef>
                <a:spcPct val="0"/>
              </a:spcBef>
              <a:spcAft>
                <a:spcPct val="0"/>
              </a:spcAft>
              <a:buClrTx/>
              <a:buSzTx/>
              <a:buNone/>
              <a:tabLst/>
            </a:pPr>
            <a:r>
              <a:rPr kumimoji="0" 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be difficult.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Privacy:</a:t>
            </a:r>
            <a:r>
              <a:rPr kumimoji="0" 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Ensuring data privacy and compliance with regulations.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Security Risks:</a:t>
            </a:r>
            <a:r>
              <a:rPr kumimoji="0" 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Protecting against cyber threats and vulnerabilities.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Scalability Issues:</a:t>
            </a:r>
            <a:r>
              <a:rPr kumimoji="0" 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Managing large-scale deployments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Vendor Lock-in:</a:t>
            </a:r>
            <a:r>
              <a:rPr kumimoji="0" 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Risk of being tied to a single vendor's ecosystem</a:t>
            </a:r>
            <a:r>
              <a:rPr kumimoji="0" lang="en-US" sz="18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476818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100" dirty="0" smtClean="0">
                <a:effectLst/>
                <a:latin typeface="Times New Roman" panose="02020603050405020304" pitchFamily="18" charset="0"/>
                <a:ea typeface="Calibri" panose="020F0502020204030204" pitchFamily="34" charset="0"/>
                <a:cs typeface="Times New Roman" panose="02020603050405020304" pitchFamily="18" charset="0"/>
              </a:rPr>
              <a:t>IOT verticals</a:t>
            </a:r>
            <a:endParaRPr lang="en-US" b="1" dirty="0"/>
          </a:p>
        </p:txBody>
      </p:sp>
      <p:sp>
        <p:nvSpPr>
          <p:cNvPr id="4" name="Rectangle 1"/>
          <p:cNvSpPr>
            <a:spLocks noGrp="1" noChangeArrowheads="1"/>
          </p:cNvSpPr>
          <p:nvPr>
            <p:ph idx="1"/>
          </p:nvPr>
        </p:nvSpPr>
        <p:spPr bwMode="auto">
          <a:xfrm>
            <a:off x="387440" y="1690688"/>
            <a:ext cx="1106258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verticals refer to specific industries and sectors where </a:t>
            </a:r>
          </a:p>
          <a:p>
            <a:pPr marL="457200" marR="0" lvl="1" indent="0" algn="l" defTabSz="914400" rtl="0" eaLnBrk="0" fontAlgn="base" latinLnBrk="0" hangingPunct="0">
              <a:lnSpc>
                <a:spcPct val="100000"/>
              </a:lnSpc>
              <a:spcBef>
                <a:spcPct val="0"/>
              </a:spcBef>
              <a:spcAft>
                <a:spcPct val="0"/>
              </a:spcAft>
              <a:buClrTx/>
              <a:buSzTx/>
              <a:buNone/>
              <a:tabLst/>
            </a:pPr>
            <a:r>
              <a:rPr kumimoji="0" 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technology is applied.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Each vertical has unique applications and benefits from </a:t>
            </a:r>
            <a:r>
              <a:rPr kumimoji="0" 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integration.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Common </a:t>
            </a:r>
            <a:r>
              <a:rPr kumimoji="0" 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verticals include Smart Home, Healthcare, Industrial </a:t>
            </a:r>
            <a:r>
              <a:rPr kumimoji="0" 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lang="en-US" sz="2800" dirty="0" smtClean="0">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None/>
              <a:tabLst/>
            </a:pPr>
            <a:r>
              <a:rPr kumimoji="0" 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Smart Cities, Agriculture, and Retail.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13512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err="1" smtClean="0">
                <a:latin typeface="Times New Roman" panose="02020603050405020304" pitchFamily="18" charset="0"/>
                <a:cs typeface="Times New Roman" panose="02020603050405020304" pitchFamily="18" charset="0"/>
              </a:rPr>
              <a:t>IoT</a:t>
            </a:r>
            <a:r>
              <a:rPr lang="en-US" dirty="0" smtClean="0">
                <a:latin typeface="Times New Roman" panose="02020603050405020304" pitchFamily="18" charset="0"/>
                <a:cs typeface="Times New Roman" panose="02020603050405020304" pitchFamily="18" charset="0"/>
              </a:rPr>
              <a:t> enables the possibility of many such verticals, and some of the top </a:t>
            </a:r>
            <a:r>
              <a:rPr lang="en-US" dirty="0" err="1" smtClean="0">
                <a:latin typeface="Times New Roman" panose="02020603050405020304" pitchFamily="18" charset="0"/>
                <a:cs typeface="Times New Roman" panose="02020603050405020304" pitchFamily="18" charset="0"/>
              </a:rPr>
              <a:t>IoT</a:t>
            </a:r>
            <a:r>
              <a:rPr lang="en-US" dirty="0" smtClean="0">
                <a:latin typeface="Times New Roman" panose="02020603050405020304" pitchFamily="18" charset="0"/>
                <a:cs typeface="Times New Roman" panose="02020603050405020304" pitchFamily="18" charset="0"/>
              </a:rPr>
              <a:t> verticals are as follows:</a:t>
            </a:r>
          </a:p>
          <a:p>
            <a:pPr lvl="1" algn="just">
              <a:buFont typeface="Wingdings" pitchFamily="2" charset="2"/>
              <a:buChar char="v"/>
            </a:pPr>
            <a:r>
              <a:rPr lang="en-IN" dirty="0" smtClean="0">
                <a:solidFill>
                  <a:srgbClr val="FF0000"/>
                </a:solidFill>
                <a:effectLst/>
                <a:latin typeface="Times New Roman" panose="02020603050405020304" pitchFamily="18" charset="0"/>
                <a:cs typeface="Times New Roman" panose="02020603050405020304" pitchFamily="18" charset="0"/>
              </a:rPr>
              <a:t>Smart building : </a:t>
            </a:r>
            <a:r>
              <a:rPr lang="en-IN" dirty="0" smtClean="0">
                <a:effectLst/>
                <a:latin typeface="Times New Roman" panose="02020603050405020304" pitchFamily="18" charset="0"/>
                <a:cs typeface="Times New Roman" panose="02020603050405020304" pitchFamily="18" charset="0"/>
              </a:rPr>
              <a:t>Data is collected via these smart devices and sensors to remotely monitor a building, energy, security, landscaping, HVAC, lighting, and so on. The data is then used to predict actions, which can be automated according to events and hence efficiency can be optimized, saving time, resources, and cost.</a:t>
            </a:r>
            <a:endParaRPr lang="en-IN" dirty="0" smtClean="0">
              <a:solidFill>
                <a:srgbClr val="FF0000"/>
              </a:solidFill>
              <a:effectLst/>
              <a:latin typeface="Times New Roman" panose="02020603050405020304" pitchFamily="18" charset="0"/>
              <a:cs typeface="Times New Roman" panose="02020603050405020304" pitchFamily="18" charset="0"/>
            </a:endParaRPr>
          </a:p>
          <a:p>
            <a:pPr lvl="1" algn="just">
              <a:buFont typeface="Wingdings" pitchFamily="2" charset="2"/>
              <a:buChar char="v"/>
            </a:pPr>
            <a:r>
              <a:rPr lang="en-IN" dirty="0" smtClean="0">
                <a:solidFill>
                  <a:srgbClr val="FF0000"/>
                </a:solidFill>
                <a:effectLst/>
                <a:latin typeface="Times New Roman" panose="02020603050405020304" pitchFamily="18" charset="0"/>
                <a:cs typeface="Times New Roman" panose="02020603050405020304" pitchFamily="18" charset="0"/>
              </a:rPr>
              <a:t>Smart agriculture: </a:t>
            </a:r>
            <a:r>
              <a:rPr lang="en-IN" dirty="0" smtClean="0">
                <a:effectLst/>
                <a:latin typeface="Times New Roman" panose="02020603050405020304" pitchFamily="18" charset="0"/>
                <a:cs typeface="Times New Roman" panose="02020603050405020304" pitchFamily="18" charset="0"/>
              </a:rPr>
              <a:t>Sensors placed through the farm can help in automating the process of irrigation</a:t>
            </a:r>
          </a:p>
          <a:p>
            <a:pPr lvl="1" algn="just">
              <a:buFont typeface="Wingdings" pitchFamily="2" charset="2"/>
              <a:buChar char="v"/>
            </a:pPr>
            <a:r>
              <a:rPr lang="en-IN" dirty="0" smtClean="0">
                <a:solidFill>
                  <a:srgbClr val="FF0000"/>
                </a:solidFill>
                <a:effectLst/>
                <a:latin typeface="Times New Roman" panose="02020603050405020304" pitchFamily="18" charset="0"/>
                <a:cs typeface="Times New Roman" panose="02020603050405020304" pitchFamily="18" charset="0"/>
              </a:rPr>
              <a:t>Smart city: </a:t>
            </a:r>
            <a:r>
              <a:rPr lang="en-IN" dirty="0" smtClean="0">
                <a:effectLst/>
                <a:latin typeface="Times New Roman" panose="02020603050405020304" pitchFamily="18" charset="0"/>
                <a:cs typeface="Times New Roman" panose="02020603050405020304" pitchFamily="18" charset="0"/>
              </a:rPr>
              <a:t>A smart city has the capability to address traffic, public safety,</a:t>
            </a:r>
            <a:r>
              <a:rPr lang="en-IN" dirty="0" smtClean="0">
                <a:latin typeface="Times New Roman" panose="02020603050405020304" pitchFamily="18" charset="0"/>
                <a:cs typeface="Times New Roman" panose="02020603050405020304" pitchFamily="18" charset="0"/>
              </a:rPr>
              <a:t> </a:t>
            </a:r>
            <a:r>
              <a:rPr lang="en-IN" dirty="0" smtClean="0">
                <a:effectLst/>
                <a:latin typeface="Times New Roman" panose="02020603050405020304" pitchFamily="18" charset="0"/>
                <a:cs typeface="Times New Roman" panose="02020603050405020304" pitchFamily="18" charset="0"/>
              </a:rPr>
              <a:t>energy management, and more for both its government and citizens.</a:t>
            </a:r>
            <a:endParaRPr lang="en-IN" dirty="0" smtClean="0">
              <a:solidFill>
                <a:srgbClr val="FF0000"/>
              </a:solidFill>
              <a:effectLst/>
              <a:latin typeface="Times New Roman" panose="02020603050405020304" pitchFamily="18" charset="0"/>
              <a:cs typeface="Times New Roman" panose="02020603050405020304" pitchFamily="18" charset="0"/>
            </a:endParaRPr>
          </a:p>
          <a:p>
            <a:pPr lvl="1" algn="just">
              <a:buFont typeface="Wingdings" pitchFamily="2" charset="2"/>
              <a:buChar char="v"/>
            </a:pPr>
            <a:r>
              <a:rPr lang="en-IN" dirty="0" smtClean="0">
                <a:solidFill>
                  <a:srgbClr val="FF0000"/>
                </a:solidFill>
                <a:latin typeface="Times New Roman" panose="02020603050405020304" pitchFamily="18" charset="0"/>
                <a:cs typeface="Times New Roman" panose="02020603050405020304" pitchFamily="18" charset="0"/>
              </a:rPr>
              <a:t>Connected Healthcare: </a:t>
            </a:r>
            <a:r>
              <a:rPr lang="en-IN" dirty="0" smtClean="0">
                <a:latin typeface="Times New Roman" panose="02020603050405020304" pitchFamily="18" charset="0"/>
                <a:cs typeface="Times New Roman" panose="02020603050405020304" pitchFamily="18" charset="0"/>
              </a:rPr>
              <a:t>Individuals carry medical sensor to monitor body parameters such as heartbeat, body temperature, glucose level, and so on. The wearable sensors, such as accelerometers and gyroscopes, can be used to monitor a person's daily activity.</a:t>
            </a:r>
          </a:p>
          <a:p>
            <a:pPr lvl="1" algn="just">
              <a:buFont typeface="Wingdings" pitchFamily="2" charset="2"/>
              <a:buChar char="v"/>
            </a:pPr>
            <a:endParaRPr lang="en-IN" dirty="0" smtClean="0">
              <a:effectLst/>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9704705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ea typeface="+mj-ea"/>
                <a:cs typeface="Times New Roman" panose="02020603050405020304" pitchFamily="18" charset="0"/>
              </a:rPr>
              <a:t>Big Data and IOT</a:t>
            </a:r>
            <a:endParaRPr lang="en-US" dirty="0"/>
          </a:p>
        </p:txBody>
      </p:sp>
      <p:sp>
        <p:nvSpPr>
          <p:cNvPr id="4" name="Rectangle 1"/>
          <p:cNvSpPr>
            <a:spLocks noGrp="1" noChangeArrowheads="1"/>
          </p:cNvSpPr>
          <p:nvPr>
            <p:ph idx="1"/>
          </p:nvPr>
        </p:nvSpPr>
        <p:spPr bwMode="auto">
          <a:xfrm>
            <a:off x="838200" y="1846859"/>
            <a:ext cx="10841429"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Definition of Big Data:</a:t>
            </a:r>
            <a:endParaRPr kumimoji="0" 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Big Data refers to large, complex datasets that traditional </a:t>
            </a:r>
          </a:p>
          <a:p>
            <a:pPr marL="0" marR="0" lvl="0" indent="0" algn="l" defTabSz="914400" rtl="0" eaLnBrk="0" fontAlgn="base" latinLnBrk="0" hangingPunct="0">
              <a:lnSpc>
                <a:spcPct val="100000"/>
              </a:lnSpc>
              <a:spcBef>
                <a:spcPct val="0"/>
              </a:spcBef>
              <a:spcAft>
                <a:spcPct val="0"/>
              </a:spcAft>
              <a:buClrTx/>
              <a:buSzTx/>
              <a:buNone/>
              <a:tabLst/>
            </a:pPr>
            <a:r>
              <a:rPr kumimoji="0" 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processing software cannot manage efficiently.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Intersection of </a:t>
            </a:r>
            <a:r>
              <a:rPr kumimoji="0" lang="en-US" sz="32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sz="3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Big Data:</a:t>
            </a:r>
            <a:endParaRPr kumimoji="0" 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devices generate massive amounts of data,</a:t>
            </a:r>
          </a:p>
          <a:p>
            <a:pPr marL="0" marR="0" lvl="0" indent="0" algn="l" defTabSz="914400" rtl="0" eaLnBrk="0" fontAlgn="base" latinLnBrk="0" hangingPunct="0">
              <a:lnSpc>
                <a:spcPct val="100000"/>
              </a:lnSpc>
              <a:spcBef>
                <a:spcPct val="0"/>
              </a:spcBef>
              <a:spcAft>
                <a:spcPct val="0"/>
              </a:spcAft>
              <a:buClrTx/>
              <a:buSzTx/>
              <a:buNone/>
              <a:tabLst/>
            </a:pPr>
            <a:r>
              <a:rPr kumimoji="0" 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contributing to the Big Data landscape.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This data can be analyzed for insights to drive decision-making,</a:t>
            </a:r>
          </a:p>
          <a:p>
            <a:pPr marL="0" marR="0" lvl="0" indent="0" algn="l" defTabSz="914400" rtl="0" eaLnBrk="0" fontAlgn="base" latinLnBrk="0" hangingPunct="0">
              <a:lnSpc>
                <a:spcPct val="100000"/>
              </a:lnSpc>
              <a:spcBef>
                <a:spcPct val="0"/>
              </a:spcBef>
              <a:spcAft>
                <a:spcPct val="0"/>
              </a:spcAft>
              <a:buClrTx/>
              <a:buSzTx/>
              <a:buNone/>
              <a:tabLst/>
            </a:pPr>
            <a:r>
              <a:rPr kumimoji="0" 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improve operations, and create new business models</a:t>
            </a:r>
            <a:r>
              <a:rPr kumimoji="0" 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80518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How </a:t>
            </a:r>
            <a:r>
              <a:rPr lang="en-US" dirty="0" err="1" smtClean="0">
                <a:latin typeface="Times New Roman" panose="02020603050405020304" pitchFamily="18" charset="0"/>
                <a:cs typeface="Times New Roman" panose="02020603050405020304" pitchFamily="18" charset="0"/>
              </a:rPr>
              <a:t>IoT</a:t>
            </a:r>
            <a:r>
              <a:rPr lang="en-US" dirty="0" smtClean="0">
                <a:latin typeface="Times New Roman" panose="02020603050405020304" pitchFamily="18" charset="0"/>
                <a:cs typeface="Times New Roman" panose="02020603050405020304" pitchFamily="18" charset="0"/>
              </a:rPr>
              <a:t> Generates Big Data</a:t>
            </a:r>
            <a:endParaRPr lang="en-US"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838200" y="1154363"/>
            <a:ext cx="11392799"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Generation:</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devices such as sensors, cameras, and smart meters continuously collect</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data.</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Example: A smart city’s sensors collect data on traffic, air quality, and </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energy usage.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Characteristics of </a:t>
            </a:r>
            <a:r>
              <a:rPr kumimoji="0" lang="en-US"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Data:</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Volume:</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Large amounts of data generated in real-time.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Velocity:</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High speed at which data is generated and processed.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Variety:</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Different types of data including structured, semi-structured, </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and unstructured data.</a:t>
            </a:r>
          </a:p>
          <a:p>
            <a:pPr marL="0" marR="0" lvl="0" indent="0" algn="l" defTabSz="914400" rtl="0" eaLnBrk="0" fontAlgn="base" latinLnBrk="0" hangingPunct="0">
              <a:lnSpc>
                <a:spcPct val="100000"/>
              </a:lnSpc>
              <a:spcBef>
                <a:spcPct val="0"/>
              </a:spcBef>
              <a:spcAft>
                <a:spcPct val="0"/>
              </a:spcAft>
              <a:buClrTx/>
              <a:buSzTx/>
              <a:buNone/>
              <a:tabLst/>
            </a:pP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8053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lvl="0" indent="0" eaLnBrk="0" fontAlgn="base" hangingPunct="0">
              <a:lnSpc>
                <a:spcPct val="100000"/>
              </a:lnSpc>
              <a:spcBef>
                <a:spcPct val="0"/>
              </a:spcBef>
              <a:spcAft>
                <a:spcPct val="0"/>
              </a:spcAft>
              <a:buFontTx/>
              <a:buChar char="•"/>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Sources:</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lnSpc>
                <a:spcPct val="100000"/>
              </a:lnSpc>
              <a:spcBef>
                <a:spcPct val="0"/>
              </a:spcBef>
              <a:spcAft>
                <a:spcPct val="0"/>
              </a:spcAft>
              <a:buFont typeface="Wingdings" panose="05000000000000000000" pitchFamily="2" charset="2"/>
              <a:buChar char="ü"/>
            </a:pPr>
            <a:r>
              <a:rPr kumimoji="0" lang="en-US"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Wearables</a:t>
            </a: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Health data from fitness trackers.</a:t>
            </a:r>
          </a:p>
          <a:p>
            <a:pPr lvl="0" eaLnBrk="0" fontAlgn="base" hangingPunct="0">
              <a:lnSpc>
                <a:spcPct val="100000"/>
              </a:lnSpc>
              <a:spcBef>
                <a:spcPct val="0"/>
              </a:spcBef>
              <a:spcAft>
                <a:spcPct val="0"/>
              </a:spcAft>
              <a:buFont typeface="Wingdings" panose="05000000000000000000" pitchFamily="2" charset="2"/>
              <a:buChar char="ü"/>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Smart Homes:</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Usage data from smart appliances.</a:t>
            </a:r>
          </a:p>
          <a:p>
            <a:pPr lvl="0" eaLnBrk="0" fontAlgn="base" hangingPunct="0">
              <a:lnSpc>
                <a:spcPct val="100000"/>
              </a:lnSpc>
              <a:spcBef>
                <a:spcPct val="0"/>
              </a:spcBef>
              <a:spcAft>
                <a:spcPct val="0"/>
              </a:spcAft>
              <a:buFont typeface="Wingdings" panose="05000000000000000000" pitchFamily="2" charset="2"/>
              <a:buChar char="ü"/>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Industrial </a:t>
            </a:r>
            <a:r>
              <a:rPr kumimoji="0" lang="en-US"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Machine performance data from manufacturing equipment.</a:t>
            </a:r>
          </a:p>
          <a:p>
            <a:pPr lvl="0" eaLnBrk="0" fontAlgn="base" hangingPunct="0">
              <a:lnSpc>
                <a:spcPct val="100000"/>
              </a:lnSpc>
              <a:spcBef>
                <a:spcPct val="0"/>
              </a:spcBef>
              <a:spcAft>
                <a:spcPct val="0"/>
              </a:spcAft>
              <a:buFont typeface="Wingdings" panose="05000000000000000000" pitchFamily="2" charset="2"/>
              <a:buChar char="ü"/>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Agricultural </a:t>
            </a:r>
            <a:r>
              <a:rPr kumimoji="0" lang="en-US"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Soil and weather data from farming sensors.</a:t>
            </a:r>
          </a:p>
          <a:p>
            <a:pPr marL="0" indent="0">
              <a:buNone/>
            </a:pPr>
            <a:endParaRPr lang="en-US" dirty="0"/>
          </a:p>
        </p:txBody>
      </p:sp>
    </p:spTree>
    <p:extLst>
      <p:ext uri="{BB962C8B-B14F-4D97-AF65-F5344CB8AC3E}">
        <p14:creationId xmlns:p14="http://schemas.microsoft.com/office/powerpoint/2010/main" val="1368752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Benefits</a:t>
            </a:r>
            <a:r>
              <a:rPr kumimoji="0" lang="en-US" b="1" i="0" u="none" strike="noStrike" cap="none" normalizeH="0" baseline="0" dirty="0" smtClean="0">
                <a:ln>
                  <a:noFill/>
                </a:ln>
                <a:solidFill>
                  <a:schemeClr val="tx1"/>
                </a:solidFill>
                <a:effectLst/>
                <a:latin typeface="Arial" panose="020B0604020202020204" pitchFamily="34" charset="0"/>
              </a:rPr>
              <a:t>:</a:t>
            </a:r>
            <a:r>
              <a:rPr kumimoji="0" lang="en-US" b="0" i="0" u="none" strike="noStrike" cap="none" normalizeH="0" baseline="0" dirty="0" smtClean="0">
                <a:ln>
                  <a:noFill/>
                </a:ln>
                <a:solidFill>
                  <a:schemeClr val="tx1"/>
                </a:solidFill>
                <a:effectLst/>
                <a:latin typeface="Arial" panose="020B0604020202020204" pitchFamily="34" charset="0"/>
              </a:rPr>
              <a:t/>
            </a:r>
            <a:br>
              <a:rPr kumimoji="0" lang="en-US" b="0" i="0" u="none" strike="noStrike" cap="none" normalizeH="0" baseline="0" dirty="0" smtClean="0">
                <a:ln>
                  <a:noFill/>
                </a:ln>
                <a:solidFill>
                  <a:schemeClr val="tx1"/>
                </a:solidFill>
                <a:effectLst/>
                <a:latin typeface="Arial" panose="020B0604020202020204" pitchFamily="34" charset="0"/>
              </a:rPr>
            </a:br>
            <a:endParaRPr lang="en-US" dirty="0"/>
          </a:p>
        </p:txBody>
      </p:sp>
      <p:sp>
        <p:nvSpPr>
          <p:cNvPr id="4" name="Rectangle 1"/>
          <p:cNvSpPr>
            <a:spLocks noGrp="1" noChangeArrowheads="1"/>
          </p:cNvSpPr>
          <p:nvPr>
            <p:ph idx="1"/>
          </p:nvPr>
        </p:nvSpPr>
        <p:spPr bwMode="auto">
          <a:xfrm>
            <a:off x="471255" y="1195385"/>
            <a:ext cx="1124949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Enhanced Decision-Making:</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Analyzing </a:t>
            </a: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data helps organizations make</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informed decisions.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Predictive Maintenance:</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Predict failures and perform maintenance </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before issues occur.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Operational Efficiency:</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Optimize processes and improve productivity.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Personalization:</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Tailor services and products to individual</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customer preferences.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Innovative Solutions:</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Create new products and business models</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based on data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0103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                     UNIT 1</a:t>
            </a:r>
            <a:endParaRPr lang="en-US" dirty="0">
              <a:latin typeface="Arial Black" panose="020B0A04020102020204" pitchFamily="34" charset="0"/>
            </a:endParaRPr>
          </a:p>
        </p:txBody>
      </p:sp>
      <p:sp>
        <p:nvSpPr>
          <p:cNvPr id="3" name="Content Placeholder 2"/>
          <p:cNvSpPr>
            <a:spLocks noGrp="1"/>
          </p:cNvSpPr>
          <p:nvPr>
            <p:ph idx="1"/>
          </p:nvPr>
        </p:nvSpPr>
        <p:spPr>
          <a:xfrm>
            <a:off x="316069" y="1690688"/>
            <a:ext cx="11559862" cy="4351338"/>
          </a:xfrm>
        </p:spPr>
        <p:txBody>
          <a:bodyPr>
            <a:normAutofit/>
          </a:bodyPr>
          <a:lstStyle/>
          <a:p>
            <a:pPr marL="0" indent="0" algn="just">
              <a:buNone/>
            </a:pPr>
            <a:r>
              <a:rPr lang="en-US" sz="3200" dirty="0">
                <a:latin typeface="Times New Roman" panose="02020603050405020304" pitchFamily="18" charset="0"/>
                <a:ea typeface="+mj-ea"/>
                <a:cs typeface="Times New Roman" panose="02020603050405020304" pitchFamily="18" charset="0"/>
              </a:rPr>
              <a:t>Principles of IOT and AI, Fundamentals of IOT and AI, Definition of IOT, IOT reference model, IOT Platforms, IOT verticals, Big Data and IOT, Infusion of AI and IOT, The standard process in data mining, IOT Platforms and AI Platforms, Introduction to Datasets, </a:t>
            </a:r>
            <a:r>
              <a:rPr lang="en-US" sz="3200" dirty="0" err="1">
                <a:latin typeface="Times New Roman" panose="02020603050405020304" pitchFamily="18" charset="0"/>
                <a:ea typeface="+mj-ea"/>
                <a:cs typeface="Times New Roman" panose="02020603050405020304" pitchFamily="18" charset="0"/>
              </a:rPr>
              <a:t>Tensorflow</a:t>
            </a:r>
            <a:r>
              <a:rPr lang="en-US" sz="3200" dirty="0">
                <a:latin typeface="Times New Roman" panose="02020603050405020304" pitchFamily="18" charset="0"/>
                <a:ea typeface="+mj-ea"/>
                <a:cs typeface="Times New Roman" panose="02020603050405020304" pitchFamily="18" charset="0"/>
              </a:rPr>
              <a:t>, </a:t>
            </a:r>
            <a:r>
              <a:rPr lang="en-US" sz="3200" dirty="0" err="1">
                <a:latin typeface="Times New Roman" panose="02020603050405020304" pitchFamily="18" charset="0"/>
                <a:ea typeface="+mj-ea"/>
                <a:cs typeface="Times New Roman" panose="02020603050405020304" pitchFamily="18" charset="0"/>
              </a:rPr>
              <a:t>Keras</a:t>
            </a:r>
            <a:r>
              <a:rPr lang="en-US" sz="3200" dirty="0">
                <a:latin typeface="Times New Roman" panose="02020603050405020304" pitchFamily="18" charset="0"/>
                <a:ea typeface="+mj-ea"/>
                <a:cs typeface="Times New Roman" panose="02020603050405020304" pitchFamily="18" charset="0"/>
              </a:rPr>
              <a:t>, Dataset Examples, Data Access and distributed processing for IOT, Text files in python, SQL data, HDF5</a:t>
            </a:r>
            <a:endParaRPr lang="en-IN" sz="3200" dirty="0">
              <a:latin typeface="Times New Roman" panose="02020603050405020304" pitchFamily="18" charset="0"/>
              <a:ea typeface="+mj-ea"/>
              <a:cs typeface="Times New Roman" panose="02020603050405020304" pitchFamily="18" charset="0"/>
            </a:endParaRPr>
          </a:p>
          <a:p>
            <a:pPr marL="0" indent="0">
              <a:buNone/>
            </a:pPr>
            <a:endParaRPr lang="en-US" sz="3200" dirty="0"/>
          </a:p>
        </p:txBody>
      </p:sp>
    </p:spTree>
    <p:extLst>
      <p:ext uri="{BB962C8B-B14F-4D97-AF65-F5344CB8AC3E}">
        <p14:creationId xmlns:p14="http://schemas.microsoft.com/office/powerpoint/2010/main" val="16676905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Challenges</a:t>
            </a:r>
            <a:endParaRPr lang="en-US"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265750" y="2118056"/>
            <a:ext cx="116605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Security and Privacy:</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Ensuring the protection of sensitive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Management:</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Handling the volume, velocity, and variety of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Integration:</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Combining </a:t>
            </a: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data with existing systems and data 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Quality:</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Ensuring the accuracy and reliability of collected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Scalability:</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Managing the increasing number of </a:t>
            </a: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devices and data volume. </a:t>
            </a:r>
          </a:p>
        </p:txBody>
      </p:sp>
    </p:spTree>
    <p:extLst>
      <p:ext uri="{BB962C8B-B14F-4D97-AF65-F5344CB8AC3E}">
        <p14:creationId xmlns:p14="http://schemas.microsoft.com/office/powerpoint/2010/main" val="375107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EAD9AB-7A76-86B7-DFB2-4E47B6C8CBDD}"/>
              </a:ext>
            </a:extLst>
          </p:cNvPr>
          <p:cNvSpPr>
            <a:spLocks noGrp="1"/>
          </p:cNvSpPr>
          <p:nvPr>
            <p:ph type="title"/>
          </p:nvPr>
        </p:nvSpPr>
        <p:spPr>
          <a:xfrm>
            <a:off x="733926" y="365125"/>
            <a:ext cx="10619874" cy="609433"/>
          </a:xfrm>
        </p:spPr>
        <p:txBody>
          <a:bodyPr>
            <a:normAutofit/>
          </a:bodyPr>
          <a:lstStyle/>
          <a:p>
            <a:pPr algn="ctr"/>
            <a:r>
              <a:rPr lang="en-IN" sz="3200" dirty="0">
                <a:effectLst/>
                <a:latin typeface="Times New Roman" panose="02020603050405020304" pitchFamily="18" charset="0"/>
                <a:cs typeface="Times New Roman" panose="02020603050405020304" pitchFamily="18" charset="0"/>
              </a:rPr>
              <a:t>Infusion of AI – data science in IoT</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56D82E0-45E1-05D8-5D72-FB080E2A43EE}"/>
              </a:ext>
            </a:extLst>
          </p:cNvPr>
          <p:cNvSpPr>
            <a:spLocks noGrp="1"/>
          </p:cNvSpPr>
          <p:nvPr>
            <p:ph idx="1"/>
          </p:nvPr>
        </p:nvSpPr>
        <p:spPr>
          <a:xfrm>
            <a:off x="288758" y="1130968"/>
            <a:ext cx="11065042" cy="5045995"/>
          </a:xfrm>
        </p:spPr>
        <p:txBody>
          <a:bodyPr/>
          <a:lstStyle/>
          <a:p>
            <a:pPr algn="just"/>
            <a:r>
              <a:rPr lang="en-IN" dirty="0">
                <a:effectLst/>
                <a:latin typeface="Times New Roman" panose="02020603050405020304" pitchFamily="18" charset="0"/>
                <a:cs typeface="Times New Roman" panose="02020603050405020304" pitchFamily="18" charset="0"/>
              </a:rPr>
              <a:t>IoT generates an enormous amount of data; presently, 90% of the data generated isn't even</a:t>
            </a:r>
            <a:r>
              <a:rPr lang="en-IN" dirty="0">
                <a:latin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cs typeface="Times New Roman" panose="02020603050405020304" pitchFamily="18" charset="0"/>
              </a:rPr>
              <a:t>captured, and out of the 10% that is captured, most is time-dependent and loses its value</a:t>
            </a:r>
            <a:r>
              <a:rPr lang="en-IN" dirty="0">
                <a:latin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cs typeface="Times New Roman" panose="02020603050405020304" pitchFamily="18" charset="0"/>
              </a:rPr>
              <a:t>within milliseconds.</a:t>
            </a:r>
          </a:p>
          <a:p>
            <a:pPr algn="just"/>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BDA037E7-A10C-C73A-DD11-A52D802573E0}"/>
              </a:ext>
            </a:extLst>
          </p:cNvPr>
          <p:cNvPicPr>
            <a:picLocks noChangeAspect="1"/>
          </p:cNvPicPr>
          <p:nvPr/>
        </p:nvPicPr>
        <p:blipFill>
          <a:blip r:embed="rId2"/>
          <a:stretch>
            <a:fillRect/>
          </a:stretch>
        </p:blipFill>
        <p:spPr>
          <a:xfrm>
            <a:off x="2806366" y="2551196"/>
            <a:ext cx="5448300" cy="4025900"/>
          </a:xfrm>
          <a:prstGeom prst="rect">
            <a:avLst/>
          </a:prstGeom>
        </p:spPr>
      </p:pic>
    </p:spTree>
    <p:extLst>
      <p:ext uri="{BB962C8B-B14F-4D97-AF65-F5344CB8AC3E}">
        <p14:creationId xmlns:p14="http://schemas.microsoft.com/office/powerpoint/2010/main" val="1271335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1800694"/>
            <a:ext cx="1075647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AI (Artificial Intelligence) and </a:t>
            </a: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(Internet of Things) are two</a:t>
            </a:r>
          </a:p>
          <a:p>
            <a:pPr marL="0" marR="0" lvl="0" indent="0" algn="just"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transformative technologies that, when combined, have the potential to </a:t>
            </a:r>
          </a:p>
          <a:p>
            <a:pPr marL="0" marR="0" lvl="0" indent="0" algn="just" defTabSz="914400" rtl="0" eaLnBrk="0" fontAlgn="base" latinLnBrk="0" hangingPunct="0">
              <a:lnSpc>
                <a:spcPct val="100000"/>
              </a:lnSpc>
              <a:spcBef>
                <a:spcPct val="0"/>
              </a:spcBef>
              <a:spcAft>
                <a:spcPct val="0"/>
              </a:spcAft>
              <a:buClrTx/>
              <a:buSzTx/>
              <a:buNone/>
              <a:tabLst/>
            </a:pPr>
            <a:r>
              <a:rPr lang="en-US" dirty="0">
                <a:latin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revolutionize various industries.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AI refers to the simulation of human intelligence processes by machines,</a:t>
            </a:r>
          </a:p>
          <a:p>
            <a:pPr marL="0" marR="0" lvl="0" indent="0" algn="just"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enabling them to learn from data, adapt to new situations, </a:t>
            </a:r>
          </a:p>
          <a:p>
            <a:pPr marL="0" marR="0" lvl="0" indent="0" algn="just" defTabSz="914400" rtl="0" eaLnBrk="0" fontAlgn="base" latinLnBrk="0" hangingPunct="0">
              <a:lnSpc>
                <a:spcPct val="100000"/>
              </a:lnSpc>
              <a:spcBef>
                <a:spcPct val="0"/>
              </a:spcBef>
              <a:spcAft>
                <a:spcPct val="0"/>
              </a:spcAft>
              <a:buClrTx/>
              <a:buSzTx/>
              <a:buNone/>
              <a:tabLst/>
            </a:pPr>
            <a:r>
              <a:rPr lang="en-US" dirty="0">
                <a:latin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and perform tasks autonomously.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involves connecting everyday objects to the internet, </a:t>
            </a:r>
          </a:p>
          <a:p>
            <a:pPr marL="0" marR="0" lvl="0" indent="0" algn="just"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allowing them to send and receive data, facilitating real-time monitoring,</a:t>
            </a:r>
          </a:p>
          <a:p>
            <a:pPr marL="0" marR="0" lvl="0" indent="0" algn="just"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control, and automation.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9409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Definition</a:t>
            </a:r>
            <a:endParaRPr lang="en-US"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300165" y="2798398"/>
            <a:ext cx="1177117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intersection of AI and </a:t>
            </a: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refers to the integration of artificial intelligence </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algorithms and techniques with </a:t>
            </a: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devices and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AI enhances </a:t>
            </a: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applications by enabling devices to analyze data, make</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intelligent decisions, and take autonomous actions without human intervention.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5787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Examples</a:t>
            </a:r>
            <a:endParaRPr lang="en-US"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838200" y="1585251"/>
            <a:ext cx="1147782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Smart Home: AI-powered virtual assistants (e.g., Amazon Alexa, </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Google Assistant) analyze </a:t>
            </a: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sensor data to automate home functions </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like adjusting thermostats, controlling lighting, and managing appliances</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based on user preferences.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Industrial </a:t>
            </a: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AI algorithms analyze data from sensors installed in </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manufacturing equipment to optimize production processes, predict equipment</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failures, and enable predictive maintenance.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Healthcare: Wearable </a:t>
            </a: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devices equipped with AI algorithms monitor</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patients' health metrics in real-time, detect anomalies, and provide</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personalized health recommendations. </a:t>
            </a:r>
          </a:p>
        </p:txBody>
      </p:sp>
    </p:spTree>
    <p:extLst>
      <p:ext uri="{BB962C8B-B14F-4D97-AF65-F5344CB8AC3E}">
        <p14:creationId xmlns:p14="http://schemas.microsoft.com/office/powerpoint/2010/main" val="1927812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EDE8FEB-ACE8-0C6C-247D-AEFA4720F980}"/>
              </a:ext>
            </a:extLst>
          </p:cNvPr>
          <p:cNvSpPr>
            <a:spLocks noGrp="1"/>
          </p:cNvSpPr>
          <p:nvPr>
            <p:ph idx="1"/>
          </p:nvPr>
        </p:nvSpPr>
        <p:spPr>
          <a:xfrm>
            <a:off x="397042" y="252663"/>
            <a:ext cx="10956758" cy="5924300"/>
          </a:xfrm>
        </p:spPr>
        <p:txBody>
          <a:bodyPr>
            <a:normAutofit/>
          </a:bodyPr>
          <a:lstStyle/>
          <a:p>
            <a:pPr algn="just"/>
            <a:r>
              <a:rPr lang="en-US" dirty="0">
                <a:latin typeface="Times New Roman" panose="02020603050405020304" pitchFamily="18" charset="0"/>
                <a:cs typeface="Times New Roman" panose="02020603050405020304" pitchFamily="18" charset="0"/>
              </a:rPr>
              <a:t>By observing the behavior of multiple things, IoT (with the help of big data and AI) aims to gain insight into the data and optimize underlying processes. </a:t>
            </a:r>
          </a:p>
          <a:p>
            <a:pPr algn="just"/>
            <a:r>
              <a:rPr lang="en-US" dirty="0">
                <a:latin typeface="Times New Roman" panose="02020603050405020304" pitchFamily="18" charset="0"/>
                <a:cs typeface="Times New Roman" panose="02020603050405020304" pitchFamily="18" charset="0"/>
              </a:rPr>
              <a:t>This involves multiple challenges:</a:t>
            </a:r>
          </a:p>
          <a:p>
            <a:pPr lvl="1" algn="just">
              <a:buFont typeface="Wingdings" pitchFamily="2" charset="2"/>
              <a:buChar char="Ø"/>
            </a:pPr>
            <a:r>
              <a:rPr lang="en-US" dirty="0">
                <a:latin typeface="Times New Roman" panose="02020603050405020304" pitchFamily="18" charset="0"/>
                <a:cs typeface="Times New Roman" panose="02020603050405020304" pitchFamily="18" charset="0"/>
              </a:rPr>
              <a:t>Storing real-time generated events</a:t>
            </a:r>
          </a:p>
          <a:p>
            <a:pPr lvl="1" algn="just">
              <a:buFont typeface="Wingdings" pitchFamily="2" charset="2"/>
              <a:buChar char="Ø"/>
            </a:pPr>
            <a:r>
              <a:rPr lang="en-US" dirty="0">
                <a:latin typeface="Times New Roman" panose="02020603050405020304" pitchFamily="18" charset="0"/>
                <a:cs typeface="Times New Roman" panose="02020603050405020304" pitchFamily="18" charset="0"/>
              </a:rPr>
              <a:t>Running analytical queries over stored events</a:t>
            </a:r>
          </a:p>
          <a:p>
            <a:pPr lvl="1" algn="just">
              <a:buFont typeface="Wingdings" pitchFamily="2" charset="2"/>
              <a:buChar char="Ø"/>
            </a:pPr>
            <a:r>
              <a:rPr lang="en-US" dirty="0">
                <a:latin typeface="Times New Roman" panose="02020603050405020304" pitchFamily="18" charset="0"/>
                <a:cs typeface="Times New Roman" panose="02020603050405020304" pitchFamily="18" charset="0"/>
              </a:rPr>
              <a:t>Performing analytics using AI/ML/DL techniques over the data to gain insights and make predictions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6805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13B79F-CD9A-2E7E-7BA1-B2DDC7AB7EB8}"/>
              </a:ext>
            </a:extLst>
          </p:cNvPr>
          <p:cNvSpPr>
            <a:spLocks noGrp="1"/>
          </p:cNvSpPr>
          <p:nvPr>
            <p:ph type="title"/>
          </p:nvPr>
        </p:nvSpPr>
        <p:spPr>
          <a:xfrm>
            <a:off x="838200" y="365126"/>
            <a:ext cx="10515600" cy="633495"/>
          </a:xfrm>
        </p:spPr>
        <p:txBody>
          <a:bodyPr>
            <a:normAutofit fontScale="90000"/>
          </a:bodyPr>
          <a:lstStyle/>
          <a:p>
            <a:pPr algn="ctr"/>
            <a:r>
              <a:rPr lang="en-IN" dirty="0">
                <a:effectLst/>
                <a:latin typeface="Times New Roman" panose="02020603050405020304" pitchFamily="18" charset="0"/>
                <a:cs typeface="Times New Roman" panose="02020603050405020304" pitchFamily="18" charset="0"/>
              </a:rPr>
              <a:t>Standard process for data mining</a:t>
            </a:r>
            <a:endParaRPr lang="en-US" dirty="0"/>
          </a:p>
        </p:txBody>
      </p:sp>
      <p:sp>
        <p:nvSpPr>
          <p:cNvPr id="3" name="Content Placeholder 2">
            <a:extLst>
              <a:ext uri="{FF2B5EF4-FFF2-40B4-BE49-F238E27FC236}">
                <a16:creationId xmlns:a16="http://schemas.microsoft.com/office/drawing/2014/main" xmlns="" id="{947E6328-318A-04DE-3C40-E2FE8A5916EE}"/>
              </a:ext>
            </a:extLst>
          </p:cNvPr>
          <p:cNvSpPr>
            <a:spLocks noGrp="1"/>
          </p:cNvSpPr>
          <p:nvPr>
            <p:ph idx="1"/>
          </p:nvPr>
        </p:nvSpPr>
        <p:spPr>
          <a:xfrm>
            <a:off x="252663" y="998621"/>
            <a:ext cx="11101137" cy="5178342"/>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For IoT problems, the most used data management (DM) methodology is cross-industry standard process for data mining (CRISP-DM) proposed by Chapman et al. </a:t>
            </a:r>
          </a:p>
          <a:p>
            <a:pPr algn="just"/>
            <a:r>
              <a:rPr lang="en-US" dirty="0">
                <a:latin typeface="Times New Roman" panose="02020603050405020304" pitchFamily="18" charset="0"/>
                <a:cs typeface="Times New Roman" panose="02020603050405020304" pitchFamily="18" charset="0"/>
              </a:rPr>
              <a:t>It's a process model that states the tasks that need to be carried out for successfully completing DM. </a:t>
            </a:r>
          </a:p>
          <a:p>
            <a:pPr algn="just"/>
            <a:r>
              <a:rPr lang="en-US" dirty="0">
                <a:latin typeface="Times New Roman" panose="02020603050405020304" pitchFamily="18" charset="0"/>
                <a:cs typeface="Times New Roman" panose="02020603050405020304" pitchFamily="18" charset="0"/>
              </a:rPr>
              <a:t>It’s a vendor-independent methodology divided into these six different phases:</a:t>
            </a:r>
          </a:p>
          <a:p>
            <a:pPr marL="0" indent="0" algn="just">
              <a:buNone/>
            </a:pPr>
            <a:r>
              <a:rPr lang="en-US" dirty="0">
                <a:latin typeface="Times New Roman" panose="02020603050405020304" pitchFamily="18" charset="0"/>
                <a:cs typeface="Times New Roman" panose="02020603050405020304" pitchFamily="18" charset="0"/>
              </a:rPr>
              <a:t>		1. Business understanding</a:t>
            </a:r>
          </a:p>
          <a:p>
            <a:pPr marL="0" indent="0" algn="just">
              <a:buNone/>
            </a:pPr>
            <a:r>
              <a:rPr lang="en-US" dirty="0">
                <a:latin typeface="Times New Roman" panose="02020603050405020304" pitchFamily="18" charset="0"/>
                <a:cs typeface="Times New Roman" panose="02020603050405020304" pitchFamily="18" charset="0"/>
              </a:rPr>
              <a:t>		2. Data understanding</a:t>
            </a:r>
          </a:p>
          <a:p>
            <a:pPr marL="0" indent="0" algn="just">
              <a:buNone/>
            </a:pPr>
            <a:r>
              <a:rPr lang="en-US" dirty="0">
                <a:latin typeface="Times New Roman" panose="02020603050405020304" pitchFamily="18" charset="0"/>
                <a:cs typeface="Times New Roman" panose="02020603050405020304" pitchFamily="18" charset="0"/>
              </a:rPr>
              <a:t>		3. Data preparation</a:t>
            </a:r>
          </a:p>
          <a:p>
            <a:pPr marL="0" indent="0" algn="just">
              <a:buNone/>
            </a:pPr>
            <a:r>
              <a:rPr lang="en-US" dirty="0">
                <a:latin typeface="Times New Roman" panose="02020603050405020304" pitchFamily="18" charset="0"/>
                <a:cs typeface="Times New Roman" panose="02020603050405020304" pitchFamily="18" charset="0"/>
              </a:rPr>
              <a:t>		4. Modelling</a:t>
            </a:r>
          </a:p>
          <a:p>
            <a:pPr marL="0" indent="0" algn="just">
              <a:buNone/>
            </a:pPr>
            <a:r>
              <a:rPr lang="en-US" dirty="0">
                <a:latin typeface="Times New Roman" panose="02020603050405020304" pitchFamily="18" charset="0"/>
                <a:cs typeface="Times New Roman" panose="02020603050405020304" pitchFamily="18" charset="0"/>
              </a:rPr>
              <a:t>		5. Evaluation</a:t>
            </a:r>
          </a:p>
          <a:p>
            <a:pPr marL="0" indent="0" algn="just">
              <a:buNone/>
            </a:pPr>
            <a:r>
              <a:rPr lang="en-US" dirty="0">
                <a:latin typeface="Times New Roman" panose="02020603050405020304" pitchFamily="18" charset="0"/>
                <a:cs typeface="Times New Roman" panose="02020603050405020304" pitchFamily="18" charset="0"/>
              </a:rPr>
              <a:t>		6. Deployment</a:t>
            </a:r>
          </a:p>
          <a:p>
            <a:pPr algn="just"/>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3034A5AC-21E5-5552-B4B3-D0C94457BF2E}"/>
              </a:ext>
            </a:extLst>
          </p:cNvPr>
          <p:cNvPicPr>
            <a:picLocks noChangeAspect="1"/>
          </p:cNvPicPr>
          <p:nvPr/>
        </p:nvPicPr>
        <p:blipFill>
          <a:blip r:embed="rId2"/>
          <a:stretch>
            <a:fillRect/>
          </a:stretch>
        </p:blipFill>
        <p:spPr>
          <a:xfrm>
            <a:off x="6705264" y="3429000"/>
            <a:ext cx="4648535" cy="3260584"/>
          </a:xfrm>
          <a:prstGeom prst="rect">
            <a:avLst/>
          </a:prstGeom>
        </p:spPr>
      </p:pic>
    </p:spTree>
    <p:extLst>
      <p:ext uri="{BB962C8B-B14F-4D97-AF65-F5344CB8AC3E}">
        <p14:creationId xmlns:p14="http://schemas.microsoft.com/office/powerpoint/2010/main" val="941605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Definition</a:t>
            </a:r>
            <a:r>
              <a:rPr lang="en-US" dirty="0" smtClean="0"/>
              <a:t> </a:t>
            </a:r>
            <a:endParaRPr lang="en-US" dirty="0"/>
          </a:p>
        </p:txBody>
      </p:sp>
      <p:sp>
        <p:nvSpPr>
          <p:cNvPr id="4" name="Rectangle 1"/>
          <p:cNvSpPr>
            <a:spLocks noGrp="1" noChangeArrowheads="1"/>
          </p:cNvSpPr>
          <p:nvPr>
            <p:ph idx="1"/>
          </p:nvPr>
        </p:nvSpPr>
        <p:spPr bwMode="auto">
          <a:xfrm>
            <a:off x="413194" y="1441620"/>
            <a:ext cx="11365612"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mining is the process of discovering patterns, trends, and insights</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from large datasets to extract actionable knowledge and make </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informed decisions.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standard data mining process consists of several sequential steps, </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each aimed at transforming raw data into valuable information.</a:t>
            </a:r>
          </a:p>
          <a:p>
            <a:pPr marL="0" lvl="0" indent="0" eaLnBrk="0" fontAlgn="base" hangingPunct="0">
              <a:lnSpc>
                <a:spcPct val="100000"/>
              </a:lnSpc>
              <a:spcBef>
                <a:spcPct val="0"/>
              </a:spcBef>
              <a:spcAft>
                <a:spcPct val="0"/>
              </a:spcAft>
              <a:buNone/>
            </a:pPr>
            <a:r>
              <a:rPr lang="en-US" b="1" dirty="0">
                <a:latin typeface="Times New Roman" panose="02020603050405020304" pitchFamily="18" charset="0"/>
                <a:cs typeface="Times New Roman" panose="02020603050405020304" pitchFamily="18" charset="0"/>
              </a:rPr>
              <a:t>Importance:</a:t>
            </a:r>
          </a:p>
          <a:p>
            <a:pPr marL="0" lvl="0" indent="0" eaLnBrk="0" fontAlgn="base" hangingPunct="0">
              <a:lnSpc>
                <a:spcPct val="100000"/>
              </a:lnSpc>
              <a:spcBef>
                <a:spcPct val="0"/>
              </a:spcBef>
              <a:spcAft>
                <a:spcPct val="0"/>
              </a:spcAft>
              <a:buFontTx/>
              <a:buChar char="•"/>
            </a:pPr>
            <a:r>
              <a:rPr lang="en-US" dirty="0">
                <a:latin typeface="Times New Roman" panose="02020603050405020304" pitchFamily="18" charset="0"/>
                <a:cs typeface="Times New Roman" panose="02020603050405020304" pitchFamily="18" charset="0"/>
              </a:rPr>
              <a:t>Data mining enables organizations to uncover hidden patterns </a:t>
            </a:r>
            <a:r>
              <a:rPr lang="en-US" dirty="0" smtClean="0">
                <a:latin typeface="Times New Roman" panose="02020603050405020304" pitchFamily="18" charset="0"/>
                <a:cs typeface="Times New Roman" panose="02020603050405020304" pitchFamily="18" charset="0"/>
              </a:rPr>
              <a:t>and</a:t>
            </a:r>
          </a:p>
          <a:p>
            <a:pPr marL="0" lvl="0" indent="0" eaLnBrk="0" fontAlgn="base" hangingPunct="0">
              <a:lnSpc>
                <a:spcPct val="100000"/>
              </a:lnSpc>
              <a:spcBef>
                <a:spcPct val="0"/>
              </a:spcBef>
              <a:spcAft>
                <a:spcPct val="0"/>
              </a:spcAft>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relationships in data, leading to improved decision-making, </a:t>
            </a:r>
            <a:r>
              <a:rPr lang="en-US" dirty="0" smtClean="0">
                <a:latin typeface="Times New Roman" panose="02020603050405020304" pitchFamily="18" charset="0"/>
                <a:cs typeface="Times New Roman" panose="02020603050405020304" pitchFamily="18" charset="0"/>
              </a:rPr>
              <a:t>enhanced</a:t>
            </a:r>
          </a:p>
          <a:p>
            <a:pPr marL="0" lvl="0" indent="0" eaLnBrk="0" fontAlgn="base" hangingPunct="0">
              <a:lnSpc>
                <a:spcPct val="100000"/>
              </a:lnSpc>
              <a:spcBef>
                <a:spcPct val="0"/>
              </a:spcBef>
              <a:spcAft>
                <a:spcPct val="0"/>
              </a:spcAft>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efficiency, and competitive advantage.</a:t>
            </a:r>
          </a:p>
          <a:p>
            <a:pPr marL="0" lvl="0" indent="0" eaLnBrk="0" fontAlgn="base" hangingPunct="0">
              <a:lnSpc>
                <a:spcPct val="100000"/>
              </a:lnSpc>
              <a:spcBef>
                <a:spcPct val="0"/>
              </a:spcBef>
              <a:spcAft>
                <a:spcPct val="0"/>
              </a:spcAft>
              <a:buFontTx/>
              <a:buChar char="•"/>
            </a:pPr>
            <a:r>
              <a:rPr lang="en-US" dirty="0">
                <a:latin typeface="Times New Roman" panose="02020603050405020304" pitchFamily="18" charset="0"/>
                <a:cs typeface="Times New Roman" panose="02020603050405020304" pitchFamily="18" charset="0"/>
              </a:rPr>
              <a:t>Understanding the standard process in data mining is crucial for </a:t>
            </a:r>
            <a:r>
              <a:rPr lang="en-US" dirty="0" smtClean="0">
                <a:latin typeface="Times New Roman" panose="02020603050405020304" pitchFamily="18" charset="0"/>
                <a:cs typeface="Times New Roman" panose="02020603050405020304" pitchFamily="18" charset="0"/>
              </a:rPr>
              <a:t>practitioners</a:t>
            </a:r>
          </a:p>
          <a:p>
            <a:pPr marL="0" lvl="0" indent="0" eaLnBrk="0" fontAlgn="base" hangingPunct="0">
              <a:lnSpc>
                <a:spcPct val="100000"/>
              </a:lnSpc>
              <a:spcBef>
                <a:spcPct val="0"/>
              </a:spcBef>
              <a:spcAft>
                <a:spcPct val="0"/>
              </a:spcAft>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analysts to effectively extract insights and derive actionable </a:t>
            </a:r>
            <a:r>
              <a:rPr lang="en-US" dirty="0" smtClean="0">
                <a:latin typeface="Times New Roman" panose="02020603050405020304" pitchFamily="18" charset="0"/>
                <a:cs typeface="Times New Roman" panose="02020603050405020304" pitchFamily="18" charset="0"/>
              </a:rPr>
              <a:t>intelligence</a:t>
            </a:r>
          </a:p>
          <a:p>
            <a:pPr marL="0" lvl="0" indent="0" eaLnBrk="0" fontAlgn="base" hangingPunct="0">
              <a:lnSpc>
                <a:spcPct val="100000"/>
              </a:lnSpc>
              <a:spcBef>
                <a:spcPct val="0"/>
              </a:spcBef>
              <a:spcAft>
                <a:spcPct val="0"/>
              </a:spcAft>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from data.</a:t>
            </a:r>
          </a:p>
          <a:p>
            <a:pPr marL="0" lvl="0" indent="0" eaLnBrk="0" fontAlgn="base" hangingPunct="0">
              <a:lnSpc>
                <a:spcPct val="100000"/>
              </a:lnSpc>
              <a:spcBef>
                <a:spcPct val="0"/>
              </a:spcBef>
              <a:spcAft>
                <a:spcPct val="0"/>
              </a:spcAf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6552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Steps in the Data Mining Process</a:t>
            </a:r>
            <a:endParaRPr lang="en-US"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838200" y="1923802"/>
            <a:ext cx="10782119"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Collection:</a:t>
            </a: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Gather relevant datasets from various sources, including databases, data warehouses,</a:t>
            </a:r>
          </a:p>
          <a:p>
            <a:pPr marL="0" marR="0" lvl="0" indent="0" algn="l"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and external 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Ensure data quality by cleaning, preprocessing, and integrating disparate datasets </a:t>
            </a:r>
          </a:p>
          <a:p>
            <a:pPr marL="0" marR="0" lvl="0" indent="0" algn="l"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to remove noise, inconsistencies, and missing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Exploration:</a:t>
            </a: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Explore the dataset to gain insights into its characteristics, distribution, </a:t>
            </a:r>
          </a:p>
          <a:p>
            <a:pPr marL="0" marR="0" lvl="0" indent="0" algn="l"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and relationships between variables.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 descriptive statistics, data visualization techniques, and exploratory data analysis</a:t>
            </a:r>
          </a:p>
          <a:p>
            <a:pPr marL="0" marR="0" lvl="0" indent="0" algn="l"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(EDA) to identify patterns and anomalies.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9091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latin typeface="Times New Roman" panose="02020603050405020304" pitchFamily="18" charset="0"/>
                <a:cs typeface="Times New Roman" panose="02020603050405020304" pitchFamily="18" charset="0"/>
              </a:rPr>
              <a:t>Feature Selection/Engineering:</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Select relevant features (variables) that are most predictive or influential for the mining task.</a:t>
            </a:r>
          </a:p>
          <a:p>
            <a:r>
              <a:rPr lang="en-US" dirty="0" smtClean="0">
                <a:latin typeface="Times New Roman" panose="02020603050405020304" pitchFamily="18" charset="0"/>
                <a:cs typeface="Times New Roman" panose="02020603050405020304" pitchFamily="18" charset="0"/>
              </a:rPr>
              <a:t>Engineer new features or transform existing ones to improve the performance of machine learning models.</a:t>
            </a:r>
          </a:p>
          <a:p>
            <a:r>
              <a:rPr lang="en-US" b="1" dirty="0" smtClean="0">
                <a:latin typeface="Times New Roman" panose="02020603050405020304" pitchFamily="18" charset="0"/>
                <a:cs typeface="Times New Roman" panose="02020603050405020304" pitchFamily="18" charset="0"/>
              </a:rPr>
              <a:t>Model Building:</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Choose appropriate data mining techniques and algorithms based on the mining task and data characteristics.</a:t>
            </a:r>
          </a:p>
          <a:p>
            <a:r>
              <a:rPr lang="en-US" dirty="0" smtClean="0">
                <a:latin typeface="Times New Roman" panose="02020603050405020304" pitchFamily="18" charset="0"/>
                <a:cs typeface="Times New Roman" panose="02020603050405020304" pitchFamily="18" charset="0"/>
              </a:rPr>
              <a:t>Train and evaluate predictive models using training data, employing techniques such as classification, regression, clustering, or association analysis.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2801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566" y="699976"/>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What is IOT?</a:t>
            </a:r>
            <a:endParaRPr lang="en-US" b="1"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838200" y="1985358"/>
            <a:ext cx="10778544"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buFont typeface="Wingdings" panose="05000000000000000000" pitchFamily="2" charset="2"/>
              <a:buChar char="§"/>
            </a:pPr>
            <a:r>
              <a:rPr lang="en-IN" sz="3200" dirty="0" smtClean="0">
                <a:effectLst/>
                <a:latin typeface="Times New Roman" panose="02020603050405020304" pitchFamily="18" charset="0"/>
                <a:cs typeface="Times New Roman" panose="02020603050405020304" pitchFamily="18" charset="0"/>
              </a:rPr>
              <a:t>The term </a:t>
            </a:r>
            <a:r>
              <a:rPr lang="en-IN" sz="3200" dirty="0" err="1" smtClean="0">
                <a:effectLst/>
                <a:latin typeface="Times New Roman" panose="02020603050405020304" pitchFamily="18" charset="0"/>
                <a:cs typeface="Times New Roman" panose="02020603050405020304" pitchFamily="18" charset="0"/>
              </a:rPr>
              <a:t>IoT</a:t>
            </a:r>
            <a:r>
              <a:rPr lang="en-IN" sz="3200" dirty="0" smtClean="0">
                <a:effectLst/>
                <a:latin typeface="Times New Roman" panose="02020603050405020304" pitchFamily="18" charset="0"/>
                <a:cs typeface="Times New Roman" panose="02020603050405020304" pitchFamily="18" charset="0"/>
              </a:rPr>
              <a:t> was coined by Kevin Ashton in 1999.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a:t>
            </a:r>
            <a:r>
              <a:rPr kumimoji="0" lang="en-US" sz="32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refers to the network of physical devices embedded with sensors, software, and other technologies that collect and exchange data.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These devices connect to the internet, enabling them to communicate with other devices and systems.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Examples of </a:t>
            </a:r>
            <a:r>
              <a:rPr kumimoji="0" lang="en-US" sz="32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devices include smart home appliances, </a:t>
            </a:r>
            <a:r>
              <a:rPr kumimoji="0" lang="en-US" sz="32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wearables</a:t>
            </a:r>
            <a:r>
              <a:rPr kumimoji="0" 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industrial sensors, and connected vehicles. </a:t>
            </a:r>
          </a:p>
        </p:txBody>
      </p:sp>
    </p:spTree>
    <p:extLst>
      <p:ext uri="{BB962C8B-B14F-4D97-AF65-F5344CB8AC3E}">
        <p14:creationId xmlns:p14="http://schemas.microsoft.com/office/powerpoint/2010/main" val="10807025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1585249"/>
            <a:ext cx="10543271"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Model Evaluation:</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buFont typeface="Wingdings" panose="05000000000000000000" pitchFamily="2" charset="2"/>
              <a:buChar char="ü"/>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Assess the performance of the trained models using evaluation metrics</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such as accuracy, precision, recall, F1-score, or ROC curve.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Validate the model's generalization ability and reliability using </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cross-validation or holdout validation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Deployment and Interpretation:</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Deploy the trained model into production environments for</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real-world applications.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Interpret the model's predictions and insights to derive actionable </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recommendations and guide decision-making processes.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8972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C474DF5-CC71-05FE-4C06-127D736D4077}"/>
              </a:ext>
            </a:extLst>
          </p:cNvPr>
          <p:cNvSpPr>
            <a:spLocks noGrp="1"/>
          </p:cNvSpPr>
          <p:nvPr>
            <p:ph idx="1"/>
          </p:nvPr>
        </p:nvSpPr>
        <p:spPr>
          <a:xfrm>
            <a:off x="838200" y="1019591"/>
            <a:ext cx="10515600" cy="5157372"/>
          </a:xfrm>
        </p:spPr>
        <p:txBody>
          <a:bodyPr/>
          <a:lstStyle/>
          <a:p>
            <a:pPr algn="just"/>
            <a:r>
              <a:rPr lang="en-IN" dirty="0">
                <a:effectLst/>
                <a:latin typeface="Times New Roman" panose="02020603050405020304" pitchFamily="18" charset="0"/>
                <a:cs typeface="Times New Roman" panose="02020603050405020304" pitchFamily="18" charset="0"/>
              </a:rPr>
              <a:t>There exist more than 30 cloud platforms in the global market, each</a:t>
            </a:r>
            <a:r>
              <a:rPr lang="en-IN" dirty="0">
                <a:latin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cs typeface="Times New Roman" panose="02020603050405020304" pitchFamily="18" charset="0"/>
              </a:rPr>
              <a:t>targeting different IoT verticals and services.</a:t>
            </a:r>
          </a:p>
          <a:p>
            <a:pPr algn="just"/>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7DBFB250-8C7D-04C1-4D34-D9DBB1D28790}"/>
              </a:ext>
            </a:extLst>
          </p:cNvPr>
          <p:cNvSpPr txBox="1"/>
          <p:nvPr/>
        </p:nvSpPr>
        <p:spPr>
          <a:xfrm>
            <a:off x="838200" y="311705"/>
            <a:ext cx="10515600" cy="707886"/>
          </a:xfrm>
          <a:prstGeom prst="rect">
            <a:avLst/>
          </a:prstGeom>
          <a:noFill/>
        </p:spPr>
        <p:txBody>
          <a:bodyPr wrap="square">
            <a:spAutoFit/>
          </a:bodyPr>
          <a:lstStyle/>
          <a:p>
            <a:pPr algn="ctr"/>
            <a:r>
              <a:rPr lang="en-IN" sz="4000" dirty="0">
                <a:effectLst/>
                <a:latin typeface="Times New Roman" panose="02020603050405020304" pitchFamily="18" charset="0"/>
                <a:cs typeface="Times New Roman" panose="02020603050405020304" pitchFamily="18" charset="0"/>
              </a:rPr>
              <a:t>AI platforms and IoT platforms</a:t>
            </a:r>
          </a:p>
        </p:txBody>
      </p:sp>
      <p:pic>
        <p:nvPicPr>
          <p:cNvPr id="6" name="Picture 5">
            <a:extLst>
              <a:ext uri="{FF2B5EF4-FFF2-40B4-BE49-F238E27FC236}">
                <a16:creationId xmlns:a16="http://schemas.microsoft.com/office/drawing/2014/main" xmlns="" id="{376AEB77-CD71-AC67-695B-F7ACA26B6FCE}"/>
              </a:ext>
            </a:extLst>
          </p:cNvPr>
          <p:cNvPicPr>
            <a:picLocks noChangeAspect="1"/>
          </p:cNvPicPr>
          <p:nvPr/>
        </p:nvPicPr>
        <p:blipFill>
          <a:blip r:embed="rId2"/>
          <a:stretch>
            <a:fillRect/>
          </a:stretch>
        </p:blipFill>
        <p:spPr>
          <a:xfrm>
            <a:off x="2261936" y="1919982"/>
            <a:ext cx="4692316" cy="4840659"/>
          </a:xfrm>
          <a:prstGeom prst="rect">
            <a:avLst/>
          </a:prstGeom>
        </p:spPr>
      </p:pic>
    </p:spTree>
    <p:extLst>
      <p:ext uri="{BB962C8B-B14F-4D97-AF65-F5344CB8AC3E}">
        <p14:creationId xmlns:p14="http://schemas.microsoft.com/office/powerpoint/2010/main" val="3583663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1"/>
          <p:cNvSpPr>
            <a:spLocks noGrp="1" noChangeArrowheads="1"/>
          </p:cNvSpPr>
          <p:nvPr>
            <p:ph idx="1"/>
          </p:nvPr>
        </p:nvSpPr>
        <p:spPr bwMode="auto">
          <a:xfrm>
            <a:off x="838200" y="1585250"/>
            <a:ext cx="11206786"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platforms are tailored to specific verticals such as industrial </a:t>
            </a: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IIoT</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consumer </a:t>
            </a: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healthcare </a:t>
            </a: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smart agriculture.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Similarly, AI platforms offer specialized services like computer vision,</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natural language processing (NLP), predictive analytics, and</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recommendation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Services Offered: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platforms provide a range of services including device management, </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analytics, connectivity solutions, and application development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AI platforms offer services such as model training, inference, data</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preprocessing, and integration with third-party APIs.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8559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1"/>
          <p:cNvSpPr>
            <a:spLocks noGrp="1" noChangeArrowheads="1"/>
          </p:cNvSpPr>
          <p:nvPr>
            <p:ph idx="1"/>
          </p:nvPr>
        </p:nvSpPr>
        <p:spPr bwMode="auto">
          <a:xfrm>
            <a:off x="838200" y="2877911"/>
            <a:ext cx="1132983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Major players in the </a:t>
            </a: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platform market include AWS </a:t>
            </a: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Microsoft Azure</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Google Cloud </a:t>
            </a: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IBM Watson </a:t>
            </a: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Siemens </a:t>
            </a: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MindSphere</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Leading AI platform providers comprise AWS AI/ML, Google Cloud AI,</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Microsoft Azure AI, IBM Watson AI, and </a:t>
            </a: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Nvidia</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2950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8173AB9-7A67-E5A9-28D3-F0F55D7FFF08}"/>
              </a:ext>
            </a:extLst>
          </p:cNvPr>
          <p:cNvSpPr>
            <a:spLocks noGrp="1"/>
          </p:cNvSpPr>
          <p:nvPr>
            <p:ph idx="1"/>
          </p:nvPr>
        </p:nvSpPr>
        <p:spPr>
          <a:xfrm>
            <a:off x="481263" y="336884"/>
            <a:ext cx="10872537" cy="5840079"/>
          </a:xfrm>
        </p:spPr>
        <p:txBody>
          <a:bodyPr>
            <a:noAutofit/>
          </a:bodyPr>
          <a:lstStyle/>
          <a:p>
            <a:pPr algn="just"/>
            <a:r>
              <a:rPr lang="en-IN" sz="2000" dirty="0">
                <a:solidFill>
                  <a:srgbClr val="FF0000"/>
                </a:solidFill>
                <a:effectLst/>
                <a:latin typeface="Helvetica" pitchFamily="2" charset="0"/>
              </a:rPr>
              <a:t>IBM Watson IoT Platform: </a:t>
            </a:r>
          </a:p>
          <a:p>
            <a:pPr lvl="1" algn="just">
              <a:buFont typeface="Wingdings" pitchFamily="2" charset="2"/>
              <a:buChar char="Ø"/>
            </a:pPr>
            <a:r>
              <a:rPr lang="en-IN" sz="2000" dirty="0">
                <a:effectLst/>
                <a:latin typeface="Helvetica" pitchFamily="2" charset="0"/>
              </a:rPr>
              <a:t>Hosted by IBM, the platform provides device</a:t>
            </a:r>
            <a:r>
              <a:rPr lang="en-IN" sz="2000" dirty="0">
                <a:latin typeface="Helvetica" pitchFamily="2" charset="0"/>
              </a:rPr>
              <a:t> </a:t>
            </a:r>
            <a:r>
              <a:rPr lang="en-IN" sz="2000" dirty="0">
                <a:effectLst/>
                <a:latin typeface="Helvetica" pitchFamily="2" charset="0"/>
              </a:rPr>
              <a:t>management; it uses the </a:t>
            </a:r>
            <a:r>
              <a:rPr lang="en-IN" sz="2000" dirty="0">
                <a:effectLst/>
                <a:highlight>
                  <a:srgbClr val="FFFF00"/>
                </a:highlight>
                <a:latin typeface="Helvetica" pitchFamily="2" charset="0"/>
              </a:rPr>
              <a:t>Message Queuing Telemetry Transport (MQTT)</a:t>
            </a:r>
            <a:r>
              <a:rPr lang="en-IN" sz="2000" dirty="0">
                <a:effectLst/>
                <a:latin typeface="Helvetica" pitchFamily="2" charset="0"/>
              </a:rPr>
              <a:t> protocol to connect with IoT devices and</a:t>
            </a:r>
            <a:r>
              <a:rPr lang="en-IN" sz="2000" dirty="0">
                <a:latin typeface="Helvetica" pitchFamily="2" charset="0"/>
              </a:rPr>
              <a:t> </a:t>
            </a:r>
            <a:r>
              <a:rPr lang="en-IN" sz="2000" dirty="0">
                <a:effectLst/>
                <a:latin typeface="Helvetica" pitchFamily="2" charset="0"/>
              </a:rPr>
              <a:t>applications. </a:t>
            </a:r>
          </a:p>
          <a:p>
            <a:pPr lvl="1" algn="just">
              <a:buFont typeface="Wingdings" pitchFamily="2" charset="2"/>
              <a:buChar char="Ø"/>
            </a:pPr>
            <a:r>
              <a:rPr lang="en-IN" sz="2000" dirty="0">
                <a:effectLst/>
                <a:latin typeface="Helvetica" pitchFamily="2" charset="0"/>
              </a:rPr>
              <a:t>It provides real-time scalable connectivity. </a:t>
            </a:r>
          </a:p>
          <a:p>
            <a:pPr lvl="1" algn="just">
              <a:buFont typeface="Wingdings" pitchFamily="2" charset="2"/>
              <a:buChar char="Ø"/>
            </a:pPr>
            <a:r>
              <a:rPr lang="en-IN" sz="2000" dirty="0">
                <a:effectLst/>
                <a:latin typeface="Helvetica" pitchFamily="2" charset="0"/>
              </a:rPr>
              <a:t>The data can be stored for a period and accessed in real time. </a:t>
            </a:r>
          </a:p>
          <a:p>
            <a:pPr lvl="1" algn="just">
              <a:buFont typeface="Wingdings" pitchFamily="2" charset="2"/>
              <a:buChar char="Ø"/>
            </a:pPr>
            <a:r>
              <a:rPr lang="en-IN" sz="2000" dirty="0">
                <a:effectLst/>
                <a:latin typeface="Helvetica" pitchFamily="2" charset="0"/>
              </a:rPr>
              <a:t>IBM Watson also provides </a:t>
            </a:r>
            <a:r>
              <a:rPr lang="en-IN" sz="2000" dirty="0">
                <a:effectLst/>
                <a:highlight>
                  <a:srgbClr val="FFFF00"/>
                </a:highlight>
                <a:latin typeface="Helvetica" pitchFamily="2" charset="0"/>
              </a:rPr>
              <a:t>Bluemix Platform-as-a-Service (PaaS) </a:t>
            </a:r>
            <a:r>
              <a:rPr lang="en-IN" sz="2000" dirty="0">
                <a:effectLst/>
                <a:latin typeface="Helvetica" pitchFamily="2" charset="0"/>
              </a:rPr>
              <a:t>for analytics and visualizations. </a:t>
            </a:r>
          </a:p>
          <a:p>
            <a:pPr lvl="1" algn="just">
              <a:buFont typeface="Wingdings" pitchFamily="2" charset="2"/>
              <a:buChar char="Ø"/>
            </a:pPr>
            <a:r>
              <a:rPr lang="en-IN" sz="2000" dirty="0">
                <a:effectLst/>
                <a:latin typeface="Helvetica" pitchFamily="2" charset="0"/>
              </a:rPr>
              <a:t>We can write code to build and manage applications that interact with the data and connected devices.</a:t>
            </a:r>
          </a:p>
          <a:p>
            <a:pPr lvl="1" algn="just">
              <a:buFont typeface="Wingdings" pitchFamily="2" charset="2"/>
              <a:buChar char="Ø"/>
            </a:pPr>
            <a:r>
              <a:rPr lang="en-IN" sz="2000" dirty="0">
                <a:effectLst/>
                <a:latin typeface="Helvetica" pitchFamily="2" charset="0"/>
              </a:rPr>
              <a:t> It supports Python along with C#, Java, and Node.js.</a:t>
            </a:r>
          </a:p>
          <a:p>
            <a:pPr algn="just"/>
            <a:r>
              <a:rPr lang="en-IN" sz="2000" dirty="0">
                <a:solidFill>
                  <a:srgbClr val="FF0000"/>
                </a:solidFill>
                <a:effectLst/>
                <a:latin typeface="Helvetica" pitchFamily="2" charset="0"/>
              </a:rPr>
              <a:t>Microsoft IoT-Azure IoT suite: </a:t>
            </a:r>
          </a:p>
          <a:p>
            <a:pPr lvl="1" algn="just">
              <a:buFont typeface="Wingdings" pitchFamily="2" charset="2"/>
              <a:buChar char="Ø"/>
            </a:pPr>
            <a:r>
              <a:rPr lang="en-IN" sz="2000" dirty="0">
                <a:effectLst/>
                <a:latin typeface="Helvetica" pitchFamily="2" charset="0"/>
              </a:rPr>
              <a:t>It provides a collection of preconfigured solutions built on </a:t>
            </a:r>
            <a:r>
              <a:rPr lang="en-IN" sz="2000" dirty="0">
                <a:effectLst/>
                <a:highlight>
                  <a:srgbClr val="FFFF00"/>
                </a:highlight>
                <a:latin typeface="Helvetica" pitchFamily="2" charset="0"/>
              </a:rPr>
              <a:t>Azure PaaS</a:t>
            </a:r>
            <a:r>
              <a:rPr lang="en-IN" sz="2000" dirty="0">
                <a:effectLst/>
                <a:latin typeface="Helvetica" pitchFamily="2" charset="0"/>
              </a:rPr>
              <a:t>. It enables a reliable and secure bidirectional communication between IoT devices and cloud. </a:t>
            </a:r>
          </a:p>
          <a:p>
            <a:pPr lvl="1" algn="just">
              <a:buFont typeface="Wingdings" pitchFamily="2" charset="2"/>
              <a:buChar char="Ø"/>
            </a:pPr>
            <a:r>
              <a:rPr lang="en-IN" sz="2000" dirty="0">
                <a:effectLst/>
                <a:latin typeface="Helvetica" pitchFamily="2" charset="0"/>
              </a:rPr>
              <a:t>The preconfigured solutions include data visualization, remote monitoring, and configuring rules and alarms over live IoT telemetry. </a:t>
            </a:r>
          </a:p>
          <a:p>
            <a:pPr lvl="1" algn="just">
              <a:buFont typeface="Wingdings" pitchFamily="2" charset="2"/>
              <a:buChar char="Ø"/>
            </a:pPr>
            <a:r>
              <a:rPr lang="en-IN" sz="2000" dirty="0">
                <a:effectLst/>
                <a:latin typeface="Helvetica" pitchFamily="2" charset="0"/>
              </a:rPr>
              <a:t>It also provides Azure Stream Analytics to process the data in real time. </a:t>
            </a:r>
          </a:p>
          <a:p>
            <a:pPr lvl="1" algn="just">
              <a:buFont typeface="Wingdings" pitchFamily="2" charset="2"/>
              <a:buChar char="Ø"/>
            </a:pPr>
            <a:r>
              <a:rPr lang="en-IN" sz="2000" dirty="0">
                <a:effectLst/>
                <a:latin typeface="Helvetica" pitchFamily="2" charset="0"/>
              </a:rPr>
              <a:t>The Azure Stream Analytics allows us to use </a:t>
            </a:r>
            <a:r>
              <a:rPr lang="en-IN" sz="2000" dirty="0">
                <a:effectLst/>
                <a:highlight>
                  <a:srgbClr val="FFFF00"/>
                </a:highlight>
                <a:latin typeface="Helvetica" pitchFamily="2" charset="0"/>
              </a:rPr>
              <a:t>Visual Studio</a:t>
            </a:r>
            <a:r>
              <a:rPr lang="en-IN" sz="2000" dirty="0">
                <a:effectLst/>
                <a:latin typeface="Helvetica" pitchFamily="2" charset="0"/>
              </a:rPr>
              <a:t>. It supports Python, Node.js, C, and Arduino, depending upon the IoT devices.</a:t>
            </a:r>
          </a:p>
          <a:p>
            <a:pPr algn="just"/>
            <a:endParaRPr lang="en-US" sz="2000" dirty="0"/>
          </a:p>
        </p:txBody>
      </p:sp>
    </p:spTree>
    <p:extLst>
      <p:ext uri="{BB962C8B-B14F-4D97-AF65-F5344CB8AC3E}">
        <p14:creationId xmlns:p14="http://schemas.microsoft.com/office/powerpoint/2010/main" val="1780412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4F0001F-FDE1-1A04-3D2A-666A803536F8}"/>
              </a:ext>
            </a:extLst>
          </p:cNvPr>
          <p:cNvSpPr>
            <a:spLocks noGrp="1"/>
          </p:cNvSpPr>
          <p:nvPr>
            <p:ph idx="1"/>
          </p:nvPr>
        </p:nvSpPr>
        <p:spPr>
          <a:xfrm>
            <a:off x="372979" y="228600"/>
            <a:ext cx="10980821" cy="5948363"/>
          </a:xfrm>
        </p:spPr>
        <p:txBody>
          <a:bodyPr>
            <a:noAutofit/>
          </a:bodyPr>
          <a:lstStyle/>
          <a:p>
            <a:pPr algn="just"/>
            <a:r>
              <a:rPr lang="en-IN" sz="2000" dirty="0">
                <a:solidFill>
                  <a:srgbClr val="FF0000"/>
                </a:solidFill>
                <a:effectLst/>
                <a:latin typeface="Helvetica" pitchFamily="2" charset="0"/>
              </a:rPr>
              <a:t>Google Cloud IoT: </a:t>
            </a:r>
          </a:p>
          <a:p>
            <a:pPr lvl="1" algn="just">
              <a:buFont typeface="Wingdings" pitchFamily="2" charset="2"/>
              <a:buChar char="Ø"/>
            </a:pPr>
            <a:r>
              <a:rPr lang="en-IN" sz="2000" dirty="0">
                <a:effectLst/>
                <a:latin typeface="Helvetica" pitchFamily="2" charset="0"/>
              </a:rPr>
              <a:t>The Google Cloud IoT provides a fully managed service for securely connecting and managing IoT devices. It supports both </a:t>
            </a:r>
            <a:r>
              <a:rPr lang="en-IN" sz="2000" dirty="0">
                <a:effectLst/>
                <a:highlight>
                  <a:srgbClr val="FFFF00"/>
                </a:highlight>
                <a:latin typeface="Helvetica" pitchFamily="2" charset="0"/>
              </a:rPr>
              <a:t>MQTT and HTTP </a:t>
            </a:r>
            <a:r>
              <a:rPr lang="en-IN" sz="2000" dirty="0">
                <a:effectLst/>
                <a:latin typeface="Helvetica" pitchFamily="2" charset="0"/>
              </a:rPr>
              <a:t>protocols. </a:t>
            </a:r>
          </a:p>
          <a:p>
            <a:pPr lvl="1" algn="just">
              <a:buFont typeface="Wingdings" pitchFamily="2" charset="2"/>
              <a:buChar char="Ø"/>
            </a:pPr>
            <a:r>
              <a:rPr lang="en-IN" sz="2000" dirty="0">
                <a:effectLst/>
                <a:latin typeface="Helvetica" pitchFamily="2" charset="0"/>
              </a:rPr>
              <a:t>It also provides bidirectional communication between IoT devices and the cloud. It provides support for Go, PHP, Ruby, JS, .NET, Java, Objective-C, and Python. </a:t>
            </a:r>
          </a:p>
          <a:p>
            <a:pPr lvl="1" algn="just">
              <a:buFont typeface="Wingdings" pitchFamily="2" charset="2"/>
              <a:buChar char="Ø"/>
            </a:pPr>
            <a:r>
              <a:rPr lang="en-IN" sz="2000" dirty="0">
                <a:effectLst/>
                <a:latin typeface="Helvetica" pitchFamily="2" charset="0"/>
              </a:rPr>
              <a:t>It also has </a:t>
            </a:r>
            <a:r>
              <a:rPr lang="en-IN" sz="2000" dirty="0" err="1">
                <a:effectLst/>
                <a:latin typeface="Helvetica" pitchFamily="2" charset="0"/>
              </a:rPr>
              <a:t>BigQuery</a:t>
            </a:r>
            <a:r>
              <a:rPr lang="en-IN" sz="2000" dirty="0">
                <a:effectLst/>
                <a:latin typeface="Helvetica" pitchFamily="2" charset="0"/>
              </a:rPr>
              <a:t>, which allows users to perform data analytics and visualization.</a:t>
            </a:r>
          </a:p>
          <a:p>
            <a:pPr algn="just"/>
            <a:r>
              <a:rPr lang="en-IN" sz="2000" dirty="0">
                <a:solidFill>
                  <a:srgbClr val="FF0000"/>
                </a:solidFill>
                <a:effectLst/>
                <a:latin typeface="Helvetica" pitchFamily="2" charset="0"/>
              </a:rPr>
              <a:t>Amazon AWS IoT: </a:t>
            </a:r>
          </a:p>
          <a:p>
            <a:pPr lvl="1" algn="just">
              <a:buFont typeface="Wingdings" pitchFamily="2" charset="2"/>
              <a:buChar char="Ø"/>
            </a:pPr>
            <a:r>
              <a:rPr lang="en-IN" sz="2000" dirty="0">
                <a:effectLst/>
                <a:latin typeface="Helvetica" pitchFamily="2" charset="0"/>
              </a:rPr>
              <a:t>The Amazon AWS IoT allows IoT devices to communicate via MQTT, HTTP, and Web Sockets. </a:t>
            </a:r>
          </a:p>
          <a:p>
            <a:pPr lvl="1" algn="just">
              <a:buFont typeface="Wingdings" pitchFamily="2" charset="2"/>
              <a:buChar char="Ø"/>
            </a:pPr>
            <a:r>
              <a:rPr lang="en-IN" sz="2000" dirty="0">
                <a:effectLst/>
                <a:latin typeface="Helvetica" pitchFamily="2" charset="0"/>
              </a:rPr>
              <a:t>It provides secure, bi-directional communication between IoT devices and the cloud. </a:t>
            </a:r>
          </a:p>
          <a:p>
            <a:pPr lvl="1" algn="just">
              <a:buFont typeface="Wingdings" pitchFamily="2" charset="2"/>
              <a:buChar char="Ø"/>
            </a:pPr>
            <a:r>
              <a:rPr lang="en-IN" sz="2000" dirty="0">
                <a:effectLst/>
                <a:latin typeface="Helvetica" pitchFamily="2" charset="0"/>
              </a:rPr>
              <a:t>It also has a rules engine that can be used to integrate data with other AWS services and transform the data. </a:t>
            </a:r>
          </a:p>
          <a:p>
            <a:pPr lvl="1" algn="just">
              <a:buFont typeface="Wingdings" pitchFamily="2" charset="2"/>
              <a:buChar char="Ø"/>
            </a:pPr>
            <a:r>
              <a:rPr lang="en-IN" sz="2000" dirty="0">
                <a:effectLst/>
                <a:latin typeface="Helvetica" pitchFamily="2" charset="0"/>
              </a:rPr>
              <a:t>Rules can be defined that trigger the execution of user code in Java, Python, or Node.js. AWS Lambda allows us to use our own custom trained models.</a:t>
            </a:r>
          </a:p>
          <a:p>
            <a:pPr marL="0" indent="0">
              <a:buNone/>
            </a:pPr>
            <a:endParaRPr lang="en-US" sz="2000" dirty="0"/>
          </a:p>
        </p:txBody>
      </p:sp>
    </p:spTree>
    <p:extLst>
      <p:ext uri="{BB962C8B-B14F-4D97-AF65-F5344CB8AC3E}">
        <p14:creationId xmlns:p14="http://schemas.microsoft.com/office/powerpoint/2010/main" val="2610012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Introduction to Datasets</a:t>
            </a:r>
            <a:endParaRPr lang="en-US"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838200" y="2108468"/>
            <a:ext cx="1132540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Datasets are the foundation of data-driven decision-making and analysis in various fields,</a:t>
            </a:r>
          </a:p>
          <a:p>
            <a:pPr marL="0" marR="0" lvl="0" indent="0" algn="l"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ranging from business and science to healthcare and technology.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 dataset is a structured collection of data points or observations, organized in a way that </a:t>
            </a:r>
          </a:p>
          <a:p>
            <a:pPr marL="0" marR="0" lvl="0" indent="0" algn="l"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facilitates analysis and interpretation.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Importance of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Datasets serve as raw material for data analysis, machine learning, statistical modeling, </a:t>
            </a:r>
          </a:p>
          <a:p>
            <a:pPr marL="0" marR="0" lvl="0" indent="0" algn="l"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and other data-driven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They enable researchers, analysts, and businesses to derive insights, make predictions, </a:t>
            </a:r>
          </a:p>
          <a:p>
            <a:pPr marL="0" marR="0" lvl="0" indent="0" algn="l"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and solve complex problems by analyzing patterns and trends in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320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Characteristics:</a:t>
            </a:r>
            <a:br>
              <a:rPr lang="en-US" dirty="0" smtClean="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latin typeface="Times New Roman" panose="02020603050405020304" pitchFamily="18" charset="0"/>
                <a:cs typeface="Times New Roman" panose="02020603050405020304" pitchFamily="18" charset="0"/>
              </a:rPr>
              <a:t>Structure: Datasets may have different structures, such as tabular, hierarchical, relational, or unstructured, depending on the type of data they contain.</a:t>
            </a:r>
          </a:p>
          <a:p>
            <a:pPr algn="just"/>
            <a:r>
              <a:rPr lang="en-US" dirty="0" smtClean="0">
                <a:latin typeface="Times New Roman" panose="02020603050405020304" pitchFamily="18" charset="0"/>
                <a:cs typeface="Times New Roman" panose="02020603050405020304" pitchFamily="18" charset="0"/>
              </a:rPr>
              <a:t>Size: Datasets can vary widely in size, from small datasets with a few hundred records to large datasets with millions or even billions of records.</a:t>
            </a:r>
          </a:p>
          <a:p>
            <a:pPr algn="just"/>
            <a:r>
              <a:rPr lang="en-US" dirty="0" smtClean="0">
                <a:latin typeface="Times New Roman" panose="02020603050405020304" pitchFamily="18" charset="0"/>
                <a:cs typeface="Times New Roman" panose="02020603050405020304" pitchFamily="18" charset="0"/>
              </a:rPr>
              <a:t>Complexity: Datasets may contain simple data types like numbers and strings or more complex data types like images, text, time-series, or geospatial data.</a:t>
            </a:r>
          </a:p>
          <a:p>
            <a:pPr algn="just"/>
            <a:r>
              <a:rPr lang="en-US" dirty="0" smtClean="0">
                <a:latin typeface="Times New Roman" panose="02020603050405020304" pitchFamily="18" charset="0"/>
                <a:cs typeface="Times New Roman" panose="02020603050405020304" pitchFamily="18" charset="0"/>
              </a:rPr>
              <a:t>Granularity: Datasets may be granular, consisting of fine-grained details at the individual level, or aggregated, summarizing data at higher levels of abstraction.</a:t>
            </a:r>
          </a:p>
          <a:p>
            <a:pPr marL="0" indent="0" algn="just">
              <a:buNone/>
            </a:pPr>
            <a:endParaRPr lang="en-US" dirty="0"/>
          </a:p>
        </p:txBody>
      </p:sp>
    </p:spTree>
    <p:extLst>
      <p:ext uri="{BB962C8B-B14F-4D97-AF65-F5344CB8AC3E}">
        <p14:creationId xmlns:p14="http://schemas.microsoft.com/office/powerpoint/2010/main" val="4062524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Types of Datasets</a:t>
            </a:r>
            <a:endParaRPr lang="en-US"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838200" y="2108468"/>
            <a:ext cx="1120229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Tabular Datasets: These datasets are like spreadsheets, with rows representing individual</a:t>
            </a:r>
          </a:p>
          <a:p>
            <a:pPr marL="0" marR="0" lvl="0" indent="0" algn="just"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data points and columns representing attributes or features.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Image Datasets: Collections of digital images used for tasks such as recognizing objects</a:t>
            </a:r>
          </a:p>
          <a:p>
            <a:pPr marL="0" marR="0" lvl="0" indent="0" algn="just"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 photos or analyzing patterns.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Text Datasets: These contain textual data like articles, tweets, or chat logs, often used in</a:t>
            </a:r>
          </a:p>
          <a:p>
            <a:pPr marL="0" marR="0" lvl="0" indent="0" algn="just"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tasks such as sentiment analysis or language translation.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Time-Series Datasets: These datasets contain data points collected at regular intervals </a:t>
            </a:r>
          </a:p>
          <a:p>
            <a:pPr marL="0" marR="0" lvl="0" indent="0" algn="just"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over time, often used for forecasting or trend analysis.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Geospatial Datasets: These datasets represent spatial or geographical information, like </a:t>
            </a:r>
          </a:p>
          <a:p>
            <a:pPr marL="0" marR="0" lvl="0" indent="0" algn="just"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maps or GPS coordinates, used for applications such as navigation or urban planning.</a:t>
            </a:r>
          </a:p>
        </p:txBody>
      </p:sp>
    </p:spTree>
    <p:extLst>
      <p:ext uri="{BB962C8B-B14F-4D97-AF65-F5344CB8AC3E}">
        <p14:creationId xmlns:p14="http://schemas.microsoft.com/office/powerpoint/2010/main" val="32644703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TensorFlow</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lgn="just">
              <a:buNone/>
            </a:pPr>
            <a:r>
              <a:rPr lang="en-US" dirty="0" smtClean="0"/>
              <a:t>● </a:t>
            </a:r>
            <a:r>
              <a:rPr lang="en-US" dirty="0" err="1" smtClean="0">
                <a:latin typeface="Times New Roman" panose="02020603050405020304" pitchFamily="18" charset="0"/>
                <a:cs typeface="Times New Roman" panose="02020603050405020304" pitchFamily="18" charset="0"/>
              </a:rPr>
              <a:t>TensorFlow</a:t>
            </a:r>
            <a:r>
              <a:rPr lang="en-US" dirty="0" smtClean="0">
                <a:latin typeface="Times New Roman" panose="02020603050405020304" pitchFamily="18" charset="0"/>
                <a:cs typeface="Times New Roman" panose="02020603050405020304" pitchFamily="18" charset="0"/>
              </a:rPr>
              <a:t> is an open-source library for Deep Learning. </a:t>
            </a:r>
          </a:p>
          <a:p>
            <a:pPr marL="0" indent="0" algn="just">
              <a:buNone/>
            </a:pPr>
            <a:r>
              <a:rPr lang="en-US" dirty="0" smtClean="0">
                <a:latin typeface="Times New Roman" panose="02020603050405020304" pitchFamily="18" charset="0"/>
                <a:cs typeface="Times New Roman" panose="02020603050405020304" pitchFamily="18" charset="0"/>
              </a:rPr>
              <a:t>● Developed by the Google Brain team and released in November 2015. </a:t>
            </a:r>
          </a:p>
          <a:p>
            <a:pPr marL="0" indent="0" algn="just">
              <a:buNone/>
            </a:pPr>
            <a:r>
              <a:rPr lang="en-US" dirty="0" smtClean="0">
                <a:latin typeface="Times New Roman" panose="02020603050405020304" pitchFamily="18" charset="0"/>
                <a:cs typeface="Times New Roman" panose="02020603050405020304" pitchFamily="18" charset="0"/>
              </a:rPr>
              <a:t>● Version 1.0.0 was launched in February 2017</a:t>
            </a:r>
          </a:p>
          <a:p>
            <a:pPr marL="0" lvl="0" indent="0" algn="just" eaLnBrk="0" fontAlgn="base" hangingPunct="0">
              <a:lnSpc>
                <a:spcPct val="100000"/>
              </a:lnSpc>
              <a:spcBef>
                <a:spcPct val="0"/>
              </a:spcBef>
              <a:spcAft>
                <a:spcPct val="0"/>
              </a:spcAft>
              <a:buFontTx/>
              <a:buChar char="•"/>
            </a:pP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TensorFlow</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is built on the concept of tensors, which are multi-dimensional arrays or matrices. Tensors represent the fundamental data structure used in </a:t>
            </a: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TensorFlow</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storing and manipulating data during the computation process.</a:t>
            </a:r>
          </a:p>
          <a:p>
            <a:pPr marL="0" lvl="0" indent="0" algn="just" eaLnBrk="0" fontAlgn="base" hangingPunct="0">
              <a:lnSpc>
                <a:spcPct val="100000"/>
              </a:lnSpc>
              <a:spcBef>
                <a:spcPct val="0"/>
              </a:spcBef>
              <a:spcAft>
                <a:spcPct val="0"/>
              </a:spcAft>
              <a:buFontTx/>
              <a:buChar char="•"/>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It provides a flexible and efficient framework for defining computational graphs, where nodes represent mathematical operations, and edges represent the flow of data (tensors) between nodes.</a:t>
            </a:r>
          </a:p>
          <a:p>
            <a:pPr marL="0" lvl="0" indent="0" algn="just" eaLnBrk="0" fontAlgn="base" hangingPunct="0">
              <a:lnSpc>
                <a:spcPct val="100000"/>
              </a:lnSpc>
              <a:spcBef>
                <a:spcPct val="0"/>
              </a:spcBef>
              <a:spcAft>
                <a:spcPct val="0"/>
              </a:spcAft>
              <a:buNone/>
            </a:pPr>
            <a:endParaRPr kumimoji="0" lang="en-US" b="0" i="0" u="none" strike="noStrike" cap="none" normalizeH="0" baseline="0" dirty="0" smtClean="0">
              <a:ln>
                <a:noFill/>
              </a:ln>
              <a:solidFill>
                <a:schemeClr val="tx1"/>
              </a:solidFill>
              <a:effectLst/>
              <a:latin typeface="Arial" panose="020B0604020202020204" pitchFamily="34" charset="0"/>
            </a:endParaRPr>
          </a:p>
          <a:p>
            <a:pPr marL="0" indent="0" algn="just">
              <a:buNone/>
            </a:pPr>
            <a:endParaRPr lang="en-US" dirty="0" smtClean="0"/>
          </a:p>
          <a:p>
            <a:pPr marL="0" indent="0" algn="just">
              <a:buNone/>
            </a:pPr>
            <a:endParaRPr lang="en-US" dirty="0"/>
          </a:p>
        </p:txBody>
      </p:sp>
    </p:spTree>
    <p:extLst>
      <p:ext uri="{BB962C8B-B14F-4D97-AF65-F5344CB8AC3E}">
        <p14:creationId xmlns:p14="http://schemas.microsoft.com/office/powerpoint/2010/main" val="2326949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Definition</a:t>
            </a:r>
            <a:r>
              <a:rPr lang="en-US" b="1" dirty="0" smtClean="0"/>
              <a:t> </a:t>
            </a:r>
            <a:r>
              <a:rPr lang="en-US" b="1" dirty="0">
                <a:latin typeface="Times New Roman" panose="02020603050405020304" pitchFamily="18" charset="0"/>
                <a:cs typeface="Times New Roman" panose="02020603050405020304" pitchFamily="18" charset="0"/>
              </a:rPr>
              <a:t>of IOT</a:t>
            </a:r>
          </a:p>
        </p:txBody>
      </p:sp>
      <p:sp>
        <p:nvSpPr>
          <p:cNvPr id="3" name="Content Placeholder 2"/>
          <p:cNvSpPr>
            <a:spLocks noGrp="1"/>
          </p:cNvSpPr>
          <p:nvPr>
            <p:ph idx="1"/>
          </p:nvPr>
        </p:nvSpPr>
        <p:spPr/>
        <p:txBody>
          <a:bodyPr/>
          <a:lstStyle/>
          <a:p>
            <a:pPr marL="0" indent="0" algn="just">
              <a:buNone/>
            </a:pPr>
            <a:r>
              <a:rPr lang="en-IN" sz="3200" dirty="0" smtClean="0">
                <a:effectLst/>
                <a:latin typeface="Times New Roman" panose="02020603050405020304" pitchFamily="18" charset="0"/>
                <a:cs typeface="Times New Roman" panose="02020603050405020304" pitchFamily="18" charset="0"/>
              </a:rPr>
              <a:t>The International Telecommunication Unit (ITU), a United Nations agency, defines </a:t>
            </a:r>
            <a:r>
              <a:rPr lang="en-IN" sz="3200" dirty="0" err="1" smtClean="0">
                <a:effectLst/>
                <a:latin typeface="Times New Roman" panose="02020603050405020304" pitchFamily="18" charset="0"/>
                <a:cs typeface="Times New Roman" panose="02020603050405020304" pitchFamily="18" charset="0"/>
              </a:rPr>
              <a:t>IoT</a:t>
            </a:r>
            <a:r>
              <a:rPr lang="en-IN" sz="3200" dirty="0" smtClean="0">
                <a:effectLst/>
                <a:latin typeface="Times New Roman" panose="02020603050405020304" pitchFamily="18" charset="0"/>
                <a:cs typeface="Times New Roman" panose="02020603050405020304" pitchFamily="18" charset="0"/>
              </a:rPr>
              <a:t> as:</a:t>
            </a:r>
          </a:p>
          <a:p>
            <a:pPr marL="0" indent="0" algn="just">
              <a:buNone/>
            </a:pPr>
            <a:r>
              <a:rPr lang="en-IN" sz="3200" dirty="0" smtClean="0">
                <a:effectLst/>
                <a:latin typeface="Times New Roman" panose="02020603050405020304" pitchFamily="18" charset="0"/>
                <a:cs typeface="Times New Roman" panose="02020603050405020304" pitchFamily="18" charset="0"/>
              </a:rPr>
              <a:t>		</a:t>
            </a:r>
            <a:r>
              <a:rPr lang="en-IN" sz="3200" dirty="0" smtClean="0">
                <a:solidFill>
                  <a:srgbClr val="FF0000"/>
                </a:solidFill>
                <a:effectLst/>
                <a:latin typeface="Times New Roman" panose="02020603050405020304" pitchFamily="18" charset="0"/>
                <a:cs typeface="Times New Roman" panose="02020603050405020304" pitchFamily="18" charset="0"/>
              </a:rPr>
              <a:t>"a global infrastructure for the information society, enabling advanced services by interconnecting (physical and virtual) things based on existing and evolving interoperable information and communication technologies."</a:t>
            </a:r>
          </a:p>
          <a:p>
            <a:pPr marL="0" indent="0">
              <a:buNone/>
            </a:pPr>
            <a:endParaRPr lang="en-US" dirty="0"/>
          </a:p>
        </p:txBody>
      </p:sp>
    </p:spTree>
    <p:extLst>
      <p:ext uri="{BB962C8B-B14F-4D97-AF65-F5344CB8AC3E}">
        <p14:creationId xmlns:p14="http://schemas.microsoft.com/office/powerpoint/2010/main" val="31074247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Install </a:t>
            </a:r>
            <a:r>
              <a:rPr lang="en-US" dirty="0" err="1" smtClean="0">
                <a:latin typeface="Times New Roman" panose="02020603050405020304" pitchFamily="18" charset="0"/>
                <a:cs typeface="Times New Roman" panose="02020603050405020304" pitchFamily="18" charset="0"/>
              </a:rPr>
              <a:t>TensorFlow</a:t>
            </a:r>
            <a:r>
              <a:rPr lang="en-US" dirty="0" smtClean="0">
                <a:latin typeface="Times New Roman" panose="02020603050405020304" pitchFamily="18" charset="0"/>
                <a:cs typeface="Times New Roman" panose="02020603050405020304" pitchFamily="18" charset="0"/>
              </a:rPr>
              <a:t> (Windows)</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t>● </a:t>
            </a:r>
            <a:r>
              <a:rPr lang="en-US" dirty="0" smtClean="0">
                <a:latin typeface="Times New Roman" panose="02020603050405020304" pitchFamily="18" charset="0"/>
                <a:cs typeface="Times New Roman" panose="02020603050405020304" pitchFamily="18" charset="0"/>
              </a:rPr>
              <a:t>Download Anaconda</a:t>
            </a:r>
          </a:p>
          <a:p>
            <a:pPr marL="0" indent="0">
              <a:buNone/>
            </a:pPr>
            <a:r>
              <a:rPr lang="en-US" dirty="0" smtClean="0">
                <a:latin typeface="Times New Roman" panose="02020603050405020304" pitchFamily="18" charset="0"/>
                <a:cs typeface="Times New Roman" panose="02020603050405020304" pitchFamily="18" charset="0"/>
              </a:rPr>
              <a:t>● Create an environment with all must-have libraries.</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conda</a:t>
            </a:r>
            <a:r>
              <a:rPr lang="en-US" dirty="0" smtClean="0">
                <a:latin typeface="Times New Roman" panose="02020603050405020304" pitchFamily="18" charset="0"/>
                <a:cs typeface="Times New Roman" panose="02020603050405020304" pitchFamily="18" charset="0"/>
              </a:rPr>
              <a:t> create -n </a:t>
            </a:r>
            <a:r>
              <a:rPr lang="en-US" dirty="0" err="1" smtClean="0">
                <a:latin typeface="Times New Roman" panose="02020603050405020304" pitchFamily="18" charset="0"/>
                <a:cs typeface="Times New Roman" panose="02020603050405020304" pitchFamily="18" charset="0"/>
              </a:rPr>
              <a:t>tensorflow</a:t>
            </a:r>
            <a:r>
              <a:rPr lang="en-US" dirty="0" smtClean="0">
                <a:latin typeface="Times New Roman" panose="02020603050405020304" pitchFamily="18" charset="0"/>
                <a:cs typeface="Times New Roman" panose="02020603050405020304" pitchFamily="18" charset="0"/>
              </a:rPr>
              <a:t> python=3.5</a:t>
            </a:r>
          </a:p>
          <a:p>
            <a:pPr marL="0" indent="0">
              <a:buNone/>
            </a:pPr>
            <a:r>
              <a:rPr lang="en-US" dirty="0" smtClean="0">
                <a:latin typeface="Times New Roman" panose="02020603050405020304" pitchFamily="18" charset="0"/>
                <a:cs typeface="Times New Roman" panose="02020603050405020304" pitchFamily="18" charset="0"/>
              </a:rPr>
              <a:t>$ activate </a:t>
            </a:r>
            <a:r>
              <a:rPr lang="en-US" dirty="0" err="1" smtClean="0">
                <a:latin typeface="Times New Roman" panose="02020603050405020304" pitchFamily="18" charset="0"/>
                <a:cs typeface="Times New Roman" panose="02020603050405020304" pitchFamily="18" charset="0"/>
              </a:rPr>
              <a:t>tensorflow</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conda</a:t>
            </a:r>
            <a:r>
              <a:rPr lang="en-US" dirty="0" smtClean="0">
                <a:latin typeface="Times New Roman" panose="02020603050405020304" pitchFamily="18" charset="0"/>
                <a:cs typeface="Times New Roman" panose="02020603050405020304" pitchFamily="18" charset="0"/>
              </a:rPr>
              <a:t> install pandas </a:t>
            </a:r>
            <a:r>
              <a:rPr lang="en-US" dirty="0" err="1" smtClean="0">
                <a:latin typeface="Times New Roman" panose="02020603050405020304" pitchFamily="18" charset="0"/>
                <a:cs typeface="Times New Roman" panose="02020603050405020304" pitchFamily="18" charset="0"/>
              </a:rPr>
              <a:t>matplotlib</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jupyter</a:t>
            </a:r>
            <a:r>
              <a:rPr lang="en-US" dirty="0" smtClean="0">
                <a:latin typeface="Times New Roman" panose="02020603050405020304" pitchFamily="18" charset="0"/>
                <a:cs typeface="Times New Roman" panose="02020603050405020304" pitchFamily="18" charset="0"/>
              </a:rPr>
              <a:t> notebook </a:t>
            </a:r>
            <a:r>
              <a:rPr lang="en-US" dirty="0" err="1" smtClean="0">
                <a:latin typeface="Times New Roman" panose="02020603050405020304" pitchFamily="18" charset="0"/>
                <a:cs typeface="Times New Roman" panose="02020603050405020304" pitchFamily="18" charset="0"/>
              </a:rPr>
              <a:t>scipy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scikit</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pip install </a:t>
            </a:r>
            <a:r>
              <a:rPr lang="en-US" dirty="0" err="1" smtClean="0">
                <a:latin typeface="Times New Roman" panose="02020603050405020304" pitchFamily="18" charset="0"/>
                <a:cs typeface="Times New Roman" panose="02020603050405020304" pitchFamily="18" charset="0"/>
              </a:rPr>
              <a:t>tensorflow</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11006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Components</a:t>
            </a:r>
            <a:r>
              <a:rPr lang="en-US" dirty="0" smtClean="0"/>
              <a:t>:</a:t>
            </a:r>
            <a:endParaRPr lang="en-US" dirty="0"/>
          </a:p>
        </p:txBody>
      </p:sp>
      <p:sp>
        <p:nvSpPr>
          <p:cNvPr id="3" name="Content Placeholder 2"/>
          <p:cNvSpPr>
            <a:spLocks noGrp="1"/>
          </p:cNvSpPr>
          <p:nvPr>
            <p:ph idx="1"/>
          </p:nvPr>
        </p:nvSpPr>
        <p:spPr/>
        <p:txBody>
          <a:bodyPr/>
          <a:lstStyle/>
          <a:p>
            <a:pPr marL="0" indent="0" algn="just">
              <a:buNone/>
            </a:pPr>
            <a:r>
              <a:rPr lang="en-US" dirty="0" err="1" smtClean="0">
                <a:latin typeface="Times New Roman" panose="02020603050405020304" pitchFamily="18" charset="0"/>
                <a:cs typeface="Times New Roman" panose="02020603050405020304" pitchFamily="18" charset="0"/>
              </a:rPr>
              <a:t>TensorFlow</a:t>
            </a:r>
            <a:r>
              <a:rPr lang="en-US" dirty="0" smtClean="0">
                <a:latin typeface="Times New Roman" panose="02020603050405020304" pitchFamily="18" charset="0"/>
                <a:cs typeface="Times New Roman" panose="02020603050405020304" pitchFamily="18" charset="0"/>
              </a:rPr>
              <a:t> Core: The core library provides essential functionalities for defining, training, and deploying machine learning models. It includes APIs for constructing computational graphs, defining loss functions, optimizing parameters, and executing operations.</a:t>
            </a:r>
          </a:p>
          <a:p>
            <a:pPr marL="0" indent="0" algn="just">
              <a:buNone/>
            </a:pPr>
            <a:r>
              <a:rPr lang="en-US" dirty="0" err="1" smtClean="0">
                <a:latin typeface="Times New Roman" panose="02020603050405020304" pitchFamily="18" charset="0"/>
                <a:cs typeface="Times New Roman" panose="02020603050405020304" pitchFamily="18" charset="0"/>
              </a:rPr>
              <a:t>TensorFlow</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Keras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Keras</a:t>
            </a:r>
            <a:r>
              <a:rPr lang="en-US" dirty="0" smtClean="0">
                <a:latin typeface="Times New Roman" panose="02020603050405020304" pitchFamily="18" charset="0"/>
                <a:cs typeface="Times New Roman" panose="02020603050405020304" pitchFamily="18" charset="0"/>
              </a:rPr>
              <a:t> is an high-level API built on top of </a:t>
            </a:r>
            <a:r>
              <a:rPr lang="en-US" dirty="0" err="1" smtClean="0">
                <a:latin typeface="Times New Roman" panose="02020603050405020304" pitchFamily="18" charset="0"/>
                <a:cs typeface="Times New Roman" panose="02020603050405020304" pitchFamily="18" charset="0"/>
              </a:rPr>
              <a:t>TensorFlow</a:t>
            </a:r>
            <a:r>
              <a:rPr lang="en-US" dirty="0" smtClean="0">
                <a:latin typeface="Times New Roman" panose="02020603050405020304" pitchFamily="18" charset="0"/>
                <a:cs typeface="Times New Roman" panose="02020603050405020304" pitchFamily="18" charset="0"/>
              </a:rPr>
              <a:t> that provides an easy-to-use interface for building and training neural networks. It simplifies the process of defining model architectures, specifying layers, and configuring training parameters.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42822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err="1" smtClean="0">
                <a:latin typeface="Times New Roman" panose="02020603050405020304" pitchFamily="18" charset="0"/>
                <a:cs typeface="Times New Roman" panose="02020603050405020304" pitchFamily="18" charset="0"/>
              </a:rPr>
              <a:t>TensorFlow</a:t>
            </a:r>
            <a:r>
              <a:rPr lang="en-US" dirty="0" smtClean="0">
                <a:latin typeface="Times New Roman" panose="02020603050405020304" pitchFamily="18" charset="0"/>
                <a:cs typeface="Times New Roman" panose="02020603050405020304" pitchFamily="18" charset="0"/>
              </a:rPr>
              <a:t> Estimators: Estimators are a high-level API for building machine learning models in </a:t>
            </a:r>
            <a:r>
              <a:rPr lang="en-US" dirty="0" err="1" smtClean="0">
                <a:latin typeface="Times New Roman" panose="02020603050405020304" pitchFamily="18" charset="0"/>
                <a:cs typeface="Times New Roman" panose="02020603050405020304" pitchFamily="18" charset="0"/>
              </a:rPr>
              <a:t>TensorFlow</a:t>
            </a:r>
            <a:r>
              <a:rPr lang="en-US" dirty="0" smtClean="0">
                <a:latin typeface="Times New Roman" panose="02020603050405020304" pitchFamily="18" charset="0"/>
                <a:cs typeface="Times New Roman" panose="02020603050405020304" pitchFamily="18" charset="0"/>
              </a:rPr>
              <a:t>. They encapsulate the model definition, training, evaluation, and prediction processes, making it easier to develop scalable and production-ready models.</a:t>
            </a:r>
          </a:p>
          <a:p>
            <a:pPr marL="0" indent="0" algn="just">
              <a:buNone/>
            </a:pPr>
            <a:r>
              <a:rPr lang="en-US" dirty="0" err="1" smtClean="0">
                <a:latin typeface="Times New Roman" panose="02020603050405020304" pitchFamily="18" charset="0"/>
                <a:cs typeface="Times New Roman" panose="02020603050405020304" pitchFamily="18" charset="0"/>
              </a:rPr>
              <a:t>TensorFlow</a:t>
            </a:r>
            <a:r>
              <a:rPr lang="en-US" dirty="0" smtClean="0">
                <a:latin typeface="Times New Roman" panose="02020603050405020304" pitchFamily="18" charset="0"/>
                <a:cs typeface="Times New Roman" panose="02020603050405020304" pitchFamily="18" charset="0"/>
              </a:rPr>
              <a:t> Datasets: </a:t>
            </a:r>
            <a:r>
              <a:rPr lang="en-US" dirty="0" err="1" smtClean="0">
                <a:latin typeface="Times New Roman" panose="02020603050405020304" pitchFamily="18" charset="0"/>
                <a:cs typeface="Times New Roman" panose="02020603050405020304" pitchFamily="18" charset="0"/>
              </a:rPr>
              <a:t>TensorFlow</a:t>
            </a:r>
            <a:r>
              <a:rPr lang="en-US" dirty="0" smtClean="0">
                <a:latin typeface="Times New Roman" panose="02020603050405020304" pitchFamily="18" charset="0"/>
                <a:cs typeface="Times New Roman" panose="02020603050405020304" pitchFamily="18" charset="0"/>
              </a:rPr>
              <a:t> Datasets (TFDS) provides a collection of standard datasets for machine learning research and experimentation. It offers a convenient way to access and preprocess datasets for training and evaluation.</a:t>
            </a:r>
          </a:p>
          <a:p>
            <a:pPr marL="0" indent="0" algn="just">
              <a:buNone/>
            </a:pPr>
            <a:r>
              <a:rPr lang="en-US" dirty="0" err="1" smtClean="0">
                <a:latin typeface="Times New Roman" panose="02020603050405020304" pitchFamily="18" charset="0"/>
                <a:cs typeface="Times New Roman" panose="02020603050405020304" pitchFamily="18" charset="0"/>
              </a:rPr>
              <a:t>TensorFlow</a:t>
            </a:r>
            <a:r>
              <a:rPr lang="en-US" dirty="0" smtClean="0">
                <a:latin typeface="Times New Roman" panose="02020603050405020304" pitchFamily="18" charset="0"/>
                <a:cs typeface="Times New Roman" panose="02020603050405020304" pitchFamily="18" charset="0"/>
              </a:rPr>
              <a:t> Serving: </a:t>
            </a:r>
            <a:r>
              <a:rPr lang="en-US" dirty="0" err="1" smtClean="0">
                <a:latin typeface="Times New Roman" panose="02020603050405020304" pitchFamily="18" charset="0"/>
                <a:cs typeface="Times New Roman" panose="02020603050405020304" pitchFamily="18" charset="0"/>
              </a:rPr>
              <a:t>TensorFlow</a:t>
            </a:r>
            <a:r>
              <a:rPr lang="en-US" dirty="0" smtClean="0">
                <a:latin typeface="Times New Roman" panose="02020603050405020304" pitchFamily="18" charset="0"/>
                <a:cs typeface="Times New Roman" panose="02020603050405020304" pitchFamily="18" charset="0"/>
              </a:rPr>
              <a:t> Serving is a dedicated server for deploying trained </a:t>
            </a:r>
            <a:r>
              <a:rPr lang="en-US" dirty="0" err="1" smtClean="0">
                <a:latin typeface="Times New Roman" panose="02020603050405020304" pitchFamily="18" charset="0"/>
                <a:cs typeface="Times New Roman" panose="02020603050405020304" pitchFamily="18" charset="0"/>
              </a:rPr>
              <a:t>TensorFlow</a:t>
            </a:r>
            <a:r>
              <a:rPr lang="en-US" dirty="0" smtClean="0">
                <a:latin typeface="Times New Roman" panose="02020603050405020304" pitchFamily="18" charset="0"/>
                <a:cs typeface="Times New Roman" panose="02020603050405020304" pitchFamily="18" charset="0"/>
              </a:rPr>
              <a:t> models in production environments. It enables efficient and scalable serving of machine learning models via </a:t>
            </a:r>
            <a:r>
              <a:rPr lang="en-US" dirty="0" err="1" smtClean="0">
                <a:latin typeface="Times New Roman" panose="02020603050405020304" pitchFamily="18" charset="0"/>
                <a:cs typeface="Times New Roman" panose="02020603050405020304" pitchFamily="18" charset="0"/>
              </a:rPr>
              <a:t>RESTful</a:t>
            </a:r>
            <a:r>
              <a:rPr lang="en-US" dirty="0" smtClean="0">
                <a:latin typeface="Times New Roman" panose="02020603050405020304" pitchFamily="18" charset="0"/>
                <a:cs typeface="Times New Roman" panose="02020603050405020304" pitchFamily="18" charset="0"/>
              </a:rPr>
              <a:t> APIs, making it easy to integrate models into production systems.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3170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smtClean="0">
                <a:effectLst/>
                <a:latin typeface="Times New Roman" panose="02020603050405020304" pitchFamily="18" charset="0"/>
                <a:cs typeface="Times New Roman" panose="02020603050405020304" pitchFamily="18" charset="0"/>
              </a:rPr>
              <a:t>In </a:t>
            </a:r>
            <a:r>
              <a:rPr lang="en-IN" dirty="0" err="1" smtClean="0">
                <a:effectLst/>
                <a:latin typeface="Times New Roman" panose="02020603050405020304" pitchFamily="18" charset="0"/>
                <a:cs typeface="Times New Roman" panose="02020603050405020304" pitchFamily="18" charset="0"/>
              </a:rPr>
              <a:t>TensorFlow</a:t>
            </a:r>
            <a:r>
              <a:rPr lang="en-IN" dirty="0" smtClean="0">
                <a:effectLst/>
                <a:latin typeface="Times New Roman" panose="02020603050405020304" pitchFamily="18" charset="0"/>
                <a:cs typeface="Times New Roman" panose="02020603050405020304" pitchFamily="18" charset="0"/>
              </a:rPr>
              <a:t>, a program has two distinct components: </a:t>
            </a:r>
          </a:p>
          <a:p>
            <a:pPr lvl="1" algn="just">
              <a:buFont typeface="Wingdings" pitchFamily="2" charset="2"/>
              <a:buChar char="v"/>
            </a:pPr>
            <a:r>
              <a:rPr lang="en-IN" dirty="0" smtClean="0">
                <a:solidFill>
                  <a:srgbClr val="FF0000"/>
                </a:solidFill>
                <a:effectLst/>
                <a:latin typeface="Times New Roman" panose="02020603050405020304" pitchFamily="18" charset="0"/>
                <a:cs typeface="Times New Roman" panose="02020603050405020304" pitchFamily="18" charset="0"/>
              </a:rPr>
              <a:t>Computation graph </a:t>
            </a:r>
            <a:r>
              <a:rPr lang="en-IN" dirty="0" smtClean="0">
                <a:effectLst/>
                <a:latin typeface="Times New Roman" panose="02020603050405020304" pitchFamily="18" charset="0"/>
                <a:cs typeface="Times New Roman" panose="02020603050405020304" pitchFamily="18" charset="0"/>
              </a:rPr>
              <a:t>is a network of nodes and edges. Here all of the data, variables, placeholders, and the computations to be performed are defined. </a:t>
            </a:r>
            <a:r>
              <a:rPr lang="en-IN" dirty="0" err="1" smtClean="0">
                <a:effectLst/>
                <a:latin typeface="Times New Roman" panose="02020603050405020304" pitchFamily="18" charset="0"/>
                <a:cs typeface="Times New Roman" panose="02020603050405020304" pitchFamily="18" charset="0"/>
              </a:rPr>
              <a:t>TensorFlow</a:t>
            </a:r>
            <a:r>
              <a:rPr lang="en-IN" dirty="0" smtClean="0">
                <a:effectLst/>
                <a:latin typeface="Times New Roman" panose="02020603050405020304" pitchFamily="18" charset="0"/>
                <a:cs typeface="Times New Roman" panose="02020603050405020304" pitchFamily="18" charset="0"/>
              </a:rPr>
              <a:t> supports three types of data objects: constants, variables, and placeholders.</a:t>
            </a:r>
          </a:p>
          <a:p>
            <a:pPr lvl="1" algn="just">
              <a:buFont typeface="Wingdings" pitchFamily="2" charset="2"/>
              <a:buChar char="v"/>
            </a:pPr>
            <a:r>
              <a:rPr lang="en-IN" dirty="0" smtClean="0">
                <a:solidFill>
                  <a:srgbClr val="FF0000"/>
                </a:solidFill>
                <a:effectLst/>
                <a:latin typeface="Times New Roman" panose="02020603050405020304" pitchFamily="18" charset="0"/>
                <a:cs typeface="Times New Roman" panose="02020603050405020304" pitchFamily="18" charset="0"/>
              </a:rPr>
              <a:t>Execution graph </a:t>
            </a:r>
            <a:r>
              <a:rPr lang="en-IN" dirty="0" smtClean="0">
                <a:effectLst/>
                <a:latin typeface="Times New Roman" panose="02020603050405020304" pitchFamily="18" charset="0"/>
                <a:cs typeface="Times New Roman" panose="02020603050405020304" pitchFamily="18" charset="0"/>
              </a:rPr>
              <a:t>actually computes the network using a Session object. Actual calculations and transfer of information from one layer to another takes place in the Session object.</a:t>
            </a:r>
          </a:p>
          <a:p>
            <a:pPr marL="0" indent="0">
              <a:buNone/>
            </a:pPr>
            <a:endParaRPr lang="en-US" dirty="0"/>
          </a:p>
        </p:txBody>
      </p:sp>
    </p:spTree>
    <p:extLst>
      <p:ext uri="{BB962C8B-B14F-4D97-AF65-F5344CB8AC3E}">
        <p14:creationId xmlns:p14="http://schemas.microsoft.com/office/powerpoint/2010/main" val="28506279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2914"/>
          </a:xfrm>
        </p:spPr>
        <p:txBody>
          <a:bodyPr/>
          <a:lstStyle/>
          <a:p>
            <a:r>
              <a:rPr lang="en-US" b="1" dirty="0" smtClean="0"/>
              <a:t>Computation Graph (Defining the Operations)</a:t>
            </a:r>
            <a:r>
              <a:rPr lang="en-US" dirty="0" smtClean="0"/>
              <a:t>:</a:t>
            </a:r>
            <a:endParaRPr lang="en-US" dirty="0"/>
          </a:p>
        </p:txBody>
      </p:sp>
      <p:sp>
        <p:nvSpPr>
          <p:cNvPr id="3" name="Content Placeholder 2"/>
          <p:cNvSpPr>
            <a:spLocks noGrp="1"/>
          </p:cNvSpPr>
          <p:nvPr>
            <p:ph idx="1"/>
          </p:nvPr>
        </p:nvSpPr>
        <p:spPr>
          <a:xfrm>
            <a:off x="838200" y="1378040"/>
            <a:ext cx="10515600" cy="5254579"/>
          </a:xfrm>
        </p:spPr>
        <p:txBody>
          <a:bodyPr/>
          <a:lstStyle/>
          <a:p>
            <a:pPr marL="0" indent="0">
              <a:buNone/>
            </a:pPr>
            <a:r>
              <a:rPr lang="en-US" dirty="0" smtClean="0"/>
              <a:t>import </a:t>
            </a:r>
            <a:r>
              <a:rPr lang="en-US" dirty="0" err="1" smtClean="0"/>
              <a:t>tensorflow</a:t>
            </a:r>
            <a:r>
              <a:rPr lang="en-US" dirty="0" smtClean="0"/>
              <a:t> as </a:t>
            </a:r>
            <a:r>
              <a:rPr lang="en-US" dirty="0" err="1" smtClean="0"/>
              <a:t>tf</a:t>
            </a:r>
            <a:endParaRPr lang="en-US" dirty="0" smtClean="0"/>
          </a:p>
          <a:p>
            <a:pPr marL="0" indent="0">
              <a:buNone/>
            </a:pPr>
            <a:r>
              <a:rPr lang="en-US" dirty="0" smtClean="0"/>
              <a:t># Define placeholder nodes for input numbers</a:t>
            </a:r>
          </a:p>
          <a:p>
            <a:pPr marL="0" indent="0">
              <a:buNone/>
            </a:pPr>
            <a:r>
              <a:rPr lang="en-US" dirty="0" smtClean="0"/>
              <a:t>num1 = </a:t>
            </a:r>
            <a:r>
              <a:rPr lang="en-US" dirty="0" err="1" smtClean="0"/>
              <a:t>tf.placeholder</a:t>
            </a:r>
            <a:r>
              <a:rPr lang="en-US" dirty="0" smtClean="0"/>
              <a:t>(tf.float32, name='num1')</a:t>
            </a:r>
          </a:p>
          <a:p>
            <a:pPr marL="0" indent="0">
              <a:buNone/>
            </a:pPr>
            <a:r>
              <a:rPr lang="en-US" dirty="0" smtClean="0"/>
              <a:t>num2 = </a:t>
            </a:r>
            <a:r>
              <a:rPr lang="en-US" dirty="0" err="1" smtClean="0"/>
              <a:t>tf.placeholder</a:t>
            </a:r>
            <a:r>
              <a:rPr lang="en-US" dirty="0" smtClean="0"/>
              <a:t>(tf.float32, name='num2')</a:t>
            </a:r>
          </a:p>
          <a:p>
            <a:pPr marL="0" indent="0">
              <a:buNone/>
            </a:pPr>
            <a:r>
              <a:rPr lang="en-US" dirty="0" smtClean="0"/>
              <a:t># Define addition operation</a:t>
            </a:r>
          </a:p>
          <a:p>
            <a:pPr marL="0" indent="0">
              <a:buNone/>
            </a:pPr>
            <a:r>
              <a:rPr lang="en-US" dirty="0" smtClean="0"/>
              <a:t>sum = </a:t>
            </a:r>
            <a:r>
              <a:rPr lang="en-US" dirty="0" err="1" smtClean="0"/>
              <a:t>tf.add</a:t>
            </a:r>
            <a:r>
              <a:rPr lang="en-US" dirty="0" smtClean="0"/>
              <a:t>(num1, num2, name='sum')</a:t>
            </a:r>
          </a:p>
          <a:p>
            <a:pPr marL="0" indent="0" algn="just">
              <a:buNone/>
            </a:pPr>
            <a:r>
              <a:rPr lang="en-US" dirty="0" err="1" smtClean="0"/>
              <a:t>tf.placeholder</a:t>
            </a:r>
            <a:r>
              <a:rPr lang="en-US" dirty="0" smtClean="0"/>
              <a:t> creates placeholder nodes for the input numbers. Placeholders are used to feed actual data into the graph during the execution phase.</a:t>
            </a:r>
          </a:p>
          <a:p>
            <a:pPr marL="0" indent="0" algn="just">
              <a:buNone/>
            </a:pPr>
            <a:r>
              <a:rPr lang="en-US" dirty="0" err="1" smtClean="0"/>
              <a:t>tf.add</a:t>
            </a:r>
            <a:r>
              <a:rPr lang="en-US" dirty="0" smtClean="0"/>
              <a:t> defines an addition operation that takes two input nodes (num1 and num2) and produces an output node (sum). </a:t>
            </a:r>
          </a:p>
          <a:p>
            <a:pPr marL="0" indent="0" algn="just">
              <a:buNone/>
            </a:pPr>
            <a:endParaRPr lang="en-US" dirty="0"/>
          </a:p>
        </p:txBody>
      </p:sp>
    </p:spTree>
    <p:extLst>
      <p:ext uri="{BB962C8B-B14F-4D97-AF65-F5344CB8AC3E}">
        <p14:creationId xmlns:p14="http://schemas.microsoft.com/office/powerpoint/2010/main" val="22336226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Execution Graph (Computing the Operations)</a:t>
            </a:r>
            <a:r>
              <a:rPr lang="en-US" dirty="0" smtClean="0"/>
              <a:t>:</a:t>
            </a:r>
            <a:endParaRPr lang="en-US" dirty="0"/>
          </a:p>
        </p:txBody>
      </p:sp>
      <p:sp>
        <p:nvSpPr>
          <p:cNvPr id="3" name="Content Placeholder 2"/>
          <p:cNvSpPr>
            <a:spLocks noGrp="1"/>
          </p:cNvSpPr>
          <p:nvPr>
            <p:ph idx="1"/>
          </p:nvPr>
        </p:nvSpPr>
        <p:spPr>
          <a:xfrm>
            <a:off x="838200" y="1455313"/>
            <a:ext cx="10515600" cy="4721650"/>
          </a:xfrm>
        </p:spPr>
        <p:txBody>
          <a:bodyPr/>
          <a:lstStyle/>
          <a:p>
            <a:pPr marL="0" indent="0">
              <a:buNone/>
            </a:pPr>
            <a:r>
              <a:rPr lang="en-US" dirty="0" smtClean="0"/>
              <a:t>with </a:t>
            </a:r>
            <a:r>
              <a:rPr lang="en-US" dirty="0" err="1" smtClean="0"/>
              <a:t>tf.Session</a:t>
            </a:r>
            <a:r>
              <a:rPr lang="en-US" dirty="0" smtClean="0"/>
              <a:t>() as </a:t>
            </a:r>
            <a:r>
              <a:rPr lang="en-US" dirty="0" err="1" smtClean="0"/>
              <a:t>sess</a:t>
            </a:r>
            <a:r>
              <a:rPr lang="en-US" dirty="0" smtClean="0"/>
              <a:t>:</a:t>
            </a:r>
          </a:p>
          <a:p>
            <a:pPr marL="0" indent="0">
              <a:buNone/>
            </a:pPr>
            <a:r>
              <a:rPr lang="en-US" dirty="0" smtClean="0"/>
              <a:t>    # Feed actual data into the graph using </a:t>
            </a:r>
            <a:r>
              <a:rPr lang="en-US" dirty="0" err="1" smtClean="0"/>
              <a:t>feed_dict</a:t>
            </a:r>
            <a:endParaRPr lang="en-US" dirty="0" smtClean="0"/>
          </a:p>
          <a:p>
            <a:pPr marL="0" indent="0">
              <a:buNone/>
            </a:pPr>
            <a:r>
              <a:rPr lang="en-US" dirty="0" smtClean="0"/>
              <a:t>    result = </a:t>
            </a:r>
            <a:r>
              <a:rPr lang="en-US" dirty="0" err="1" smtClean="0"/>
              <a:t>sess.run</a:t>
            </a:r>
            <a:r>
              <a:rPr lang="en-US" dirty="0" smtClean="0"/>
              <a:t>(sum, </a:t>
            </a:r>
            <a:r>
              <a:rPr lang="en-US" dirty="0" err="1" smtClean="0"/>
              <a:t>feed_dict</a:t>
            </a:r>
            <a:r>
              <a:rPr lang="en-US" dirty="0" smtClean="0"/>
              <a:t>={num1: 5.0, num2: 3.0})</a:t>
            </a:r>
          </a:p>
          <a:p>
            <a:pPr marL="0" indent="0">
              <a:buNone/>
            </a:pPr>
            <a:r>
              <a:rPr lang="en-US" dirty="0" smtClean="0"/>
              <a:t>    print("Result:", result)</a:t>
            </a:r>
          </a:p>
          <a:p>
            <a:pPr marL="0" indent="0">
              <a:buNone/>
            </a:pPr>
            <a:r>
              <a:rPr lang="en-US" dirty="0" smtClean="0"/>
              <a:t>In this code:</a:t>
            </a:r>
          </a:p>
          <a:p>
            <a:pPr marL="0" indent="0">
              <a:buNone/>
            </a:pPr>
            <a:r>
              <a:rPr lang="en-US" dirty="0" smtClean="0"/>
              <a:t>We create a </a:t>
            </a:r>
            <a:r>
              <a:rPr lang="en-US" dirty="0" err="1" smtClean="0"/>
              <a:t>TensorFlow</a:t>
            </a:r>
            <a:r>
              <a:rPr lang="en-US" dirty="0" smtClean="0"/>
              <a:t> Session object (</a:t>
            </a:r>
            <a:r>
              <a:rPr lang="en-US" dirty="0" err="1" smtClean="0"/>
              <a:t>sess</a:t>
            </a:r>
            <a:r>
              <a:rPr lang="en-US" dirty="0" smtClean="0"/>
              <a:t>) to run the computation graph.</a:t>
            </a:r>
          </a:p>
          <a:p>
            <a:pPr marL="0" indent="0">
              <a:buNone/>
            </a:pPr>
            <a:r>
              <a:rPr lang="en-US" dirty="0" smtClean="0"/>
              <a:t>We use the </a:t>
            </a:r>
            <a:r>
              <a:rPr lang="en-US" dirty="0" err="1" smtClean="0"/>
              <a:t>sess.run</a:t>
            </a:r>
            <a:r>
              <a:rPr lang="en-US" dirty="0" smtClean="0"/>
              <a:t>() method to execute the graph and compute the value of the sum node. We provide actual values for the placeholders using the </a:t>
            </a:r>
            <a:r>
              <a:rPr lang="en-US" dirty="0" err="1" smtClean="0"/>
              <a:t>feed_dict</a:t>
            </a:r>
            <a:r>
              <a:rPr lang="en-US" dirty="0" smtClean="0"/>
              <a:t> argument.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071850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Explanation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In the computation graph, we defined placeholders (num1 and num2) to hold the input numbers and an addition operation (sum) to compute their sum.</a:t>
            </a:r>
          </a:p>
          <a:p>
            <a:pPr marL="0" indent="0" algn="just">
              <a:buNone/>
            </a:pPr>
            <a:r>
              <a:rPr lang="en-US" dirty="0" smtClean="0">
                <a:latin typeface="Times New Roman" panose="02020603050405020304" pitchFamily="18" charset="0"/>
                <a:cs typeface="Times New Roman" panose="02020603050405020304" pitchFamily="18" charset="0"/>
              </a:rPr>
              <a:t>In the execution graph, we created a </a:t>
            </a:r>
            <a:r>
              <a:rPr lang="en-US" dirty="0" err="1" smtClean="0">
                <a:latin typeface="Times New Roman" panose="02020603050405020304" pitchFamily="18" charset="0"/>
                <a:cs typeface="Times New Roman" panose="02020603050405020304" pitchFamily="18" charset="0"/>
              </a:rPr>
              <a:t>TensorFlow</a:t>
            </a:r>
            <a:r>
              <a:rPr lang="en-US" dirty="0" smtClean="0">
                <a:latin typeface="Times New Roman" panose="02020603050405020304" pitchFamily="18" charset="0"/>
                <a:cs typeface="Times New Roman" panose="02020603050405020304" pitchFamily="18" charset="0"/>
              </a:rPr>
              <a:t> Session (</a:t>
            </a:r>
            <a:r>
              <a:rPr lang="en-US" dirty="0" err="1" smtClean="0">
                <a:latin typeface="Times New Roman" panose="02020603050405020304" pitchFamily="18" charset="0"/>
                <a:cs typeface="Times New Roman" panose="02020603050405020304" pitchFamily="18" charset="0"/>
              </a:rPr>
              <a:t>sess</a:t>
            </a:r>
            <a:r>
              <a:rPr lang="en-US" dirty="0" smtClean="0">
                <a:latin typeface="Times New Roman" panose="02020603050405020304" pitchFamily="18" charset="0"/>
                <a:cs typeface="Times New Roman" panose="02020603050405020304" pitchFamily="18" charset="0"/>
              </a:rPr>
              <a:t>) to run the computation graph. We used the </a:t>
            </a:r>
            <a:r>
              <a:rPr lang="en-US" dirty="0" err="1" smtClean="0">
                <a:latin typeface="Times New Roman" panose="02020603050405020304" pitchFamily="18" charset="0"/>
                <a:cs typeface="Times New Roman" panose="02020603050405020304" pitchFamily="18" charset="0"/>
              </a:rPr>
              <a:t>sess.run</a:t>
            </a:r>
            <a:r>
              <a:rPr lang="en-US" dirty="0" smtClean="0">
                <a:latin typeface="Times New Roman" panose="02020603050405020304" pitchFamily="18" charset="0"/>
                <a:cs typeface="Times New Roman" panose="02020603050405020304" pitchFamily="18" charset="0"/>
              </a:rPr>
              <a:t>() method to compute the value of the sum node, providing actual values for the input numbers.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29750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F978370-1B39-DF42-E40B-68D5710C8F23}"/>
              </a:ext>
            </a:extLst>
          </p:cNvPr>
          <p:cNvSpPr>
            <a:spLocks noGrp="1"/>
          </p:cNvSpPr>
          <p:nvPr>
            <p:ph idx="1"/>
          </p:nvPr>
        </p:nvSpPr>
        <p:spPr>
          <a:xfrm>
            <a:off x="589547" y="385011"/>
            <a:ext cx="10764253" cy="5791952"/>
          </a:xfrm>
        </p:spPr>
        <p:txBody>
          <a:bodyPr>
            <a:normAutofit fontScale="47500" lnSpcReduction="20000"/>
          </a:bodyPr>
          <a:lstStyle/>
          <a:p>
            <a:pPr marL="0" indent="0">
              <a:buNone/>
            </a:pPr>
            <a:r>
              <a:rPr lang="en-US" sz="5900" dirty="0">
                <a:latin typeface="Times New Roman" panose="02020603050405020304" pitchFamily="18" charset="0"/>
                <a:cs typeface="Times New Roman" panose="02020603050405020304" pitchFamily="18" charset="0"/>
              </a:rPr>
              <a:t>Let's see the code to perform matrix multiplication in TensorFlow.</a:t>
            </a:r>
          </a:p>
          <a:p>
            <a:pPr marL="0" indent="0">
              <a:buNone/>
            </a:pPr>
            <a:r>
              <a:rPr lang="en-IN" b="0" dirty="0">
                <a:solidFill>
                  <a:srgbClr val="6A9955"/>
                </a:solidFill>
                <a:effectLst/>
                <a:latin typeface="Menlo" panose="020B0609030804020204" pitchFamily="49" charset="0"/>
              </a:rPr>
              <a:t># import libraries and modules needed for the code</a:t>
            </a:r>
            <a:endParaRPr lang="en-IN" b="0" dirty="0">
              <a:solidFill>
                <a:srgbClr val="D4D4D4"/>
              </a:solidFill>
              <a:effectLst/>
              <a:latin typeface="Menlo" panose="020B0609030804020204" pitchFamily="49" charset="0"/>
            </a:endParaRPr>
          </a:p>
          <a:p>
            <a:pPr marL="0" indent="0">
              <a:buNone/>
            </a:pPr>
            <a:r>
              <a:rPr lang="en-IN" b="0" dirty="0">
                <a:effectLst/>
                <a:latin typeface="Menlo" panose="020B0609030804020204" pitchFamily="49" charset="0"/>
              </a:rPr>
              <a:t>import </a:t>
            </a:r>
            <a:r>
              <a:rPr lang="en-IN" b="0" dirty="0" err="1">
                <a:effectLst/>
                <a:latin typeface="Menlo" panose="020B0609030804020204" pitchFamily="49" charset="0"/>
              </a:rPr>
              <a:t>tensorflow</a:t>
            </a:r>
            <a:r>
              <a:rPr lang="en-IN" b="0" dirty="0">
                <a:effectLst/>
                <a:latin typeface="Menlo" panose="020B0609030804020204" pitchFamily="49" charset="0"/>
              </a:rPr>
              <a:t> as </a:t>
            </a:r>
            <a:r>
              <a:rPr lang="en-IN" b="0" dirty="0" err="1">
                <a:effectLst/>
                <a:latin typeface="Menlo" panose="020B0609030804020204" pitchFamily="49" charset="0"/>
              </a:rPr>
              <a:t>tf</a:t>
            </a:r>
            <a:endParaRPr lang="en-IN" b="0" dirty="0">
              <a:effectLst/>
              <a:latin typeface="Menlo" panose="020B0609030804020204" pitchFamily="49" charset="0"/>
            </a:endParaRPr>
          </a:p>
          <a:p>
            <a:pPr marL="0" indent="0">
              <a:buNone/>
            </a:pPr>
            <a:r>
              <a:rPr lang="en-IN" b="0" dirty="0">
                <a:effectLst/>
                <a:latin typeface="Menlo" panose="020B0609030804020204" pitchFamily="49" charset="0"/>
              </a:rPr>
              <a:t>import </a:t>
            </a:r>
            <a:r>
              <a:rPr lang="en-IN" b="0" dirty="0" err="1">
                <a:effectLst/>
                <a:latin typeface="Menlo" panose="020B0609030804020204" pitchFamily="49" charset="0"/>
              </a:rPr>
              <a:t>numpy</a:t>
            </a:r>
            <a:r>
              <a:rPr lang="en-IN" b="0" dirty="0">
                <a:effectLst/>
                <a:latin typeface="Menlo" panose="020B0609030804020204" pitchFamily="49" charset="0"/>
              </a:rPr>
              <a:t> as np</a:t>
            </a:r>
          </a:p>
          <a:p>
            <a:pPr marL="0" indent="0">
              <a:buNone/>
            </a:pPr>
            <a:r>
              <a:rPr lang="en-IN" b="0" dirty="0">
                <a:effectLst/>
                <a:latin typeface="Menlo" panose="020B0609030804020204" pitchFamily="49" charset="0"/>
              </a:rPr>
              <a:t/>
            </a:r>
            <a:br>
              <a:rPr lang="en-IN" b="0" dirty="0">
                <a:effectLst/>
                <a:latin typeface="Menlo" panose="020B0609030804020204" pitchFamily="49" charset="0"/>
              </a:rPr>
            </a:br>
            <a:r>
              <a:rPr lang="en-IN" b="0" dirty="0">
                <a:effectLst/>
                <a:latin typeface="Menlo" panose="020B0609030804020204" pitchFamily="49" charset="0"/>
              </a:rPr>
              <a:t># Data</a:t>
            </a:r>
          </a:p>
          <a:p>
            <a:pPr marL="0" indent="0">
              <a:buNone/>
            </a:pPr>
            <a:r>
              <a:rPr lang="en-IN" b="0" dirty="0">
                <a:effectLst/>
                <a:latin typeface="Menlo" panose="020B0609030804020204" pitchFamily="49" charset="0"/>
              </a:rPr>
              <a:t># A random matrix of size [3,5]</a:t>
            </a:r>
          </a:p>
          <a:p>
            <a:pPr marL="0" indent="0">
              <a:buNone/>
            </a:pPr>
            <a:r>
              <a:rPr lang="en-IN" b="0" dirty="0">
                <a:effectLst/>
                <a:latin typeface="Menlo" panose="020B0609030804020204" pitchFamily="49" charset="0"/>
              </a:rPr>
              <a:t>mat1 = </a:t>
            </a:r>
            <a:r>
              <a:rPr lang="en-IN" b="0" dirty="0" err="1">
                <a:effectLst/>
                <a:latin typeface="Menlo" panose="020B0609030804020204" pitchFamily="49" charset="0"/>
              </a:rPr>
              <a:t>np.random.rand</a:t>
            </a:r>
            <a:r>
              <a:rPr lang="en-IN" b="0" dirty="0">
                <a:effectLst/>
                <a:latin typeface="Menlo" panose="020B0609030804020204" pitchFamily="49" charset="0"/>
              </a:rPr>
              <a:t>(3,5) </a:t>
            </a:r>
          </a:p>
          <a:p>
            <a:pPr marL="0" indent="0">
              <a:buNone/>
            </a:pPr>
            <a:r>
              <a:rPr lang="en-IN" b="0" dirty="0">
                <a:effectLst/>
                <a:latin typeface="Menlo" panose="020B0609030804020204" pitchFamily="49" charset="0"/>
              </a:rPr>
              <a:t># A random matrix of size [5,2]</a:t>
            </a:r>
          </a:p>
          <a:p>
            <a:pPr marL="0" indent="0">
              <a:buNone/>
            </a:pPr>
            <a:r>
              <a:rPr lang="en-IN" b="0" dirty="0">
                <a:effectLst/>
                <a:latin typeface="Menlo" panose="020B0609030804020204" pitchFamily="49" charset="0"/>
              </a:rPr>
              <a:t>mat2 = </a:t>
            </a:r>
            <a:r>
              <a:rPr lang="en-IN" b="0" dirty="0" err="1">
                <a:effectLst/>
                <a:latin typeface="Menlo" panose="020B0609030804020204" pitchFamily="49" charset="0"/>
              </a:rPr>
              <a:t>np.random.rand</a:t>
            </a:r>
            <a:r>
              <a:rPr lang="en-IN" b="0" dirty="0">
                <a:effectLst/>
                <a:latin typeface="Menlo" panose="020B0609030804020204" pitchFamily="49" charset="0"/>
              </a:rPr>
              <a:t>(5,2) </a:t>
            </a:r>
          </a:p>
          <a:p>
            <a:pPr marL="0" indent="0">
              <a:buNone/>
            </a:pPr>
            <a:r>
              <a:rPr lang="en-IN" b="0" dirty="0">
                <a:effectLst/>
                <a:latin typeface="Menlo" panose="020B0609030804020204" pitchFamily="49" charset="0"/>
              </a:rPr>
              <a:t/>
            </a:r>
            <a:br>
              <a:rPr lang="en-IN" b="0" dirty="0">
                <a:effectLst/>
                <a:latin typeface="Menlo" panose="020B0609030804020204" pitchFamily="49" charset="0"/>
              </a:rPr>
            </a:br>
            <a:r>
              <a:rPr lang="en-IN" b="0" dirty="0">
                <a:effectLst/>
                <a:latin typeface="Menlo" panose="020B0609030804020204" pitchFamily="49" charset="0"/>
              </a:rPr>
              <a:t/>
            </a:r>
            <a:br>
              <a:rPr lang="en-IN" b="0" dirty="0">
                <a:effectLst/>
                <a:latin typeface="Menlo" panose="020B0609030804020204" pitchFamily="49" charset="0"/>
              </a:rPr>
            </a:br>
            <a:r>
              <a:rPr lang="en-IN" b="0" dirty="0">
                <a:effectLst/>
                <a:latin typeface="Menlo" panose="020B0609030804020204" pitchFamily="49" charset="0"/>
              </a:rPr>
              <a:t>#Computation Graph</a:t>
            </a:r>
          </a:p>
          <a:p>
            <a:pPr marL="0" indent="0">
              <a:buNone/>
            </a:pPr>
            <a:r>
              <a:rPr lang="en-IN" b="0" dirty="0">
                <a:effectLst/>
                <a:latin typeface="Menlo" panose="020B0609030804020204" pitchFamily="49" charset="0"/>
              </a:rPr>
              <a:t>A = </a:t>
            </a:r>
            <a:r>
              <a:rPr lang="en-IN" b="0" dirty="0" err="1">
                <a:effectLst/>
                <a:latin typeface="Menlo" panose="020B0609030804020204" pitchFamily="49" charset="0"/>
              </a:rPr>
              <a:t>tf.placeholder</a:t>
            </a:r>
            <a:r>
              <a:rPr lang="en-IN" b="0" dirty="0">
                <a:effectLst/>
                <a:latin typeface="Menlo" panose="020B0609030804020204" pitchFamily="49" charset="0"/>
              </a:rPr>
              <a:t>(tf.float32, None, name='A')</a:t>
            </a:r>
          </a:p>
          <a:p>
            <a:pPr marL="0" indent="0">
              <a:buNone/>
            </a:pPr>
            <a:r>
              <a:rPr lang="en-IN" b="0" dirty="0">
                <a:effectLst/>
                <a:latin typeface="Menlo" panose="020B0609030804020204" pitchFamily="49" charset="0"/>
              </a:rPr>
              <a:t>B = </a:t>
            </a:r>
            <a:r>
              <a:rPr lang="en-IN" b="0" dirty="0" err="1">
                <a:effectLst/>
                <a:latin typeface="Menlo" panose="020B0609030804020204" pitchFamily="49" charset="0"/>
              </a:rPr>
              <a:t>tf.placeholder</a:t>
            </a:r>
            <a:r>
              <a:rPr lang="en-IN" b="0" dirty="0">
                <a:effectLst/>
                <a:latin typeface="Menlo" panose="020B0609030804020204" pitchFamily="49" charset="0"/>
              </a:rPr>
              <a:t>(tf.float32, None, name='B')</a:t>
            </a:r>
          </a:p>
          <a:p>
            <a:pPr marL="0" indent="0">
              <a:buNone/>
            </a:pPr>
            <a:r>
              <a:rPr lang="en-IN" b="0" dirty="0">
                <a:effectLst/>
                <a:latin typeface="Menlo" panose="020B0609030804020204" pitchFamily="49" charset="0"/>
              </a:rPr>
              <a:t>C = </a:t>
            </a:r>
            <a:r>
              <a:rPr lang="en-IN" b="0" dirty="0" err="1">
                <a:effectLst/>
                <a:latin typeface="Menlo" panose="020B0609030804020204" pitchFamily="49" charset="0"/>
              </a:rPr>
              <a:t>tf.matmul</a:t>
            </a:r>
            <a:r>
              <a:rPr lang="en-IN" b="0" dirty="0">
                <a:effectLst/>
                <a:latin typeface="Menlo" panose="020B0609030804020204" pitchFamily="49" charset="0"/>
              </a:rPr>
              <a:t>(A,B)</a:t>
            </a:r>
          </a:p>
          <a:p>
            <a:pPr marL="0" indent="0">
              <a:buNone/>
            </a:pPr>
            <a:r>
              <a:rPr lang="en-IN" b="0" dirty="0">
                <a:effectLst/>
                <a:latin typeface="Menlo" panose="020B0609030804020204" pitchFamily="49" charset="0"/>
              </a:rPr>
              <a:t/>
            </a:r>
            <a:br>
              <a:rPr lang="en-IN" b="0" dirty="0">
                <a:effectLst/>
                <a:latin typeface="Menlo" panose="020B0609030804020204" pitchFamily="49" charset="0"/>
              </a:rPr>
            </a:br>
            <a:r>
              <a:rPr lang="en-IN" b="0" dirty="0">
                <a:effectLst/>
                <a:latin typeface="Menlo" panose="020B0609030804020204" pitchFamily="49" charset="0"/>
              </a:rPr>
              <a:t/>
            </a:r>
            <a:br>
              <a:rPr lang="en-IN" b="0" dirty="0">
                <a:effectLst/>
                <a:latin typeface="Menlo" panose="020B0609030804020204" pitchFamily="49" charset="0"/>
              </a:rPr>
            </a:br>
            <a:r>
              <a:rPr lang="en-IN" b="0" dirty="0">
                <a:effectLst/>
                <a:latin typeface="Menlo" panose="020B0609030804020204" pitchFamily="49" charset="0"/>
              </a:rPr>
              <a:t>#Execution Graph</a:t>
            </a:r>
          </a:p>
          <a:p>
            <a:pPr marL="0" indent="0">
              <a:buNone/>
            </a:pPr>
            <a:r>
              <a:rPr lang="en-IN" b="0" dirty="0">
                <a:effectLst/>
                <a:latin typeface="Menlo" panose="020B0609030804020204" pitchFamily="49" charset="0"/>
              </a:rPr>
              <a:t>with </a:t>
            </a:r>
            <a:r>
              <a:rPr lang="en-IN" b="0" dirty="0" err="1">
                <a:effectLst/>
                <a:latin typeface="Menlo" panose="020B0609030804020204" pitchFamily="49" charset="0"/>
              </a:rPr>
              <a:t>tf.Session</a:t>
            </a:r>
            <a:r>
              <a:rPr lang="en-IN" b="0" dirty="0">
                <a:effectLst/>
                <a:latin typeface="Menlo" panose="020B0609030804020204" pitchFamily="49" charset="0"/>
              </a:rPr>
              <a:t>() as sess:</a:t>
            </a:r>
          </a:p>
          <a:p>
            <a:pPr marL="0" indent="0">
              <a:buNone/>
            </a:pPr>
            <a:r>
              <a:rPr lang="en-IN" b="0" dirty="0">
                <a:effectLst/>
                <a:latin typeface="Menlo" panose="020B0609030804020204" pitchFamily="49" charset="0"/>
              </a:rPr>
              <a:t>result = </a:t>
            </a:r>
            <a:r>
              <a:rPr lang="en-IN" b="0" dirty="0" err="1">
                <a:effectLst/>
                <a:latin typeface="Menlo" panose="020B0609030804020204" pitchFamily="49" charset="0"/>
              </a:rPr>
              <a:t>sess.run</a:t>
            </a:r>
            <a:r>
              <a:rPr lang="en-IN" b="0" dirty="0">
                <a:effectLst/>
                <a:latin typeface="Menlo" panose="020B0609030804020204" pitchFamily="49" charset="0"/>
              </a:rPr>
              <a:t>(C, </a:t>
            </a:r>
            <a:r>
              <a:rPr lang="en-IN" b="0" dirty="0" err="1">
                <a:effectLst/>
                <a:latin typeface="Menlo" panose="020B0609030804020204" pitchFamily="49" charset="0"/>
              </a:rPr>
              <a:t>feed_dict</a:t>
            </a:r>
            <a:r>
              <a:rPr lang="en-IN" b="0" dirty="0">
                <a:effectLst/>
                <a:latin typeface="Menlo" panose="020B0609030804020204" pitchFamily="49" charset="0"/>
              </a:rPr>
              <a:t>={A: mat1, B:mat2})</a:t>
            </a:r>
          </a:p>
          <a:p>
            <a:pPr marL="0" indent="0">
              <a:buNone/>
            </a:pPr>
            <a:r>
              <a:rPr lang="en-IN" b="0" dirty="0">
                <a:effectLst/>
                <a:latin typeface="Menlo" panose="020B0609030804020204" pitchFamily="49" charset="0"/>
              </a:rPr>
              <a:t>print(result)</a:t>
            </a:r>
          </a:p>
          <a:p>
            <a:pPr marL="914400" lvl="2" indent="0">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894632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1028343"/>
            <a:ext cx="8229600" cy="5262979"/>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What is </a:t>
            </a:r>
            <a:r>
              <a:rPr lang="en-US" sz="2400" b="1" dirty="0" err="1" smtClean="0">
                <a:latin typeface="Times New Roman" panose="02020603050405020304" pitchFamily="18" charset="0"/>
                <a:cs typeface="Times New Roman" panose="02020603050405020304" pitchFamily="18" charset="0"/>
              </a:rPr>
              <a:t>Keras</a:t>
            </a:r>
            <a:r>
              <a:rPr lang="en-US" sz="2400" b="1" dirty="0" smtClean="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 Deep neural network library in Python</a:t>
            </a:r>
          </a:p>
          <a:p>
            <a:r>
              <a:rPr lang="en-US" sz="2400" dirty="0" smtClean="0">
                <a:latin typeface="Times New Roman" panose="02020603050405020304" pitchFamily="18" charset="0"/>
                <a:cs typeface="Times New Roman" panose="02020603050405020304" pitchFamily="18" charset="0"/>
              </a:rPr>
              <a:t>• High-level neural networks API</a:t>
            </a:r>
          </a:p>
          <a:p>
            <a:r>
              <a:rPr lang="en-US" sz="2400" dirty="0" smtClean="0">
                <a:latin typeface="Times New Roman" panose="02020603050405020304" pitchFamily="18" charset="0"/>
                <a:cs typeface="Times New Roman" panose="02020603050405020304" pitchFamily="18" charset="0"/>
              </a:rPr>
              <a:t>• Modular – Building model is just stacking layers and connecting computational</a:t>
            </a:r>
          </a:p>
          <a:p>
            <a:r>
              <a:rPr lang="en-US" sz="2400" dirty="0" smtClean="0">
                <a:latin typeface="Times New Roman" panose="02020603050405020304" pitchFamily="18" charset="0"/>
                <a:cs typeface="Times New Roman" panose="02020603050405020304" pitchFamily="18" charset="0"/>
              </a:rPr>
              <a:t>graphs</a:t>
            </a:r>
          </a:p>
          <a:p>
            <a:r>
              <a:rPr lang="en-US" sz="2400" dirty="0" smtClean="0">
                <a:latin typeface="Times New Roman" panose="02020603050405020304" pitchFamily="18" charset="0"/>
                <a:cs typeface="Times New Roman" panose="02020603050405020304" pitchFamily="18" charset="0"/>
              </a:rPr>
              <a:t>• Runs on top of either </a:t>
            </a:r>
            <a:r>
              <a:rPr lang="en-US" sz="2400" dirty="0" err="1" smtClean="0">
                <a:latin typeface="Times New Roman" panose="02020603050405020304" pitchFamily="18" charset="0"/>
                <a:cs typeface="Times New Roman" panose="02020603050405020304" pitchFamily="18" charset="0"/>
              </a:rPr>
              <a:t>TensorFlow</a:t>
            </a:r>
            <a:r>
              <a:rPr lang="en-US" sz="2400" dirty="0" smtClean="0">
                <a:latin typeface="Times New Roman" panose="02020603050405020304" pitchFamily="18" charset="0"/>
                <a:cs typeface="Times New Roman" panose="02020603050405020304" pitchFamily="18" charset="0"/>
              </a:rPr>
              <a:t> or </a:t>
            </a:r>
            <a:r>
              <a:rPr lang="en-US" sz="2400" dirty="0" err="1" smtClean="0">
                <a:latin typeface="Times New Roman" panose="02020603050405020304" pitchFamily="18" charset="0"/>
                <a:cs typeface="Times New Roman" panose="02020603050405020304" pitchFamily="18" charset="0"/>
              </a:rPr>
              <a:t>Theano</a:t>
            </a:r>
            <a:r>
              <a:rPr lang="en-US" sz="2400" dirty="0" smtClean="0">
                <a:latin typeface="Times New Roman" panose="02020603050405020304" pitchFamily="18" charset="0"/>
                <a:cs typeface="Times New Roman" panose="02020603050405020304" pitchFamily="18" charset="0"/>
              </a:rPr>
              <a:t> or CNTK</a:t>
            </a:r>
          </a:p>
          <a:p>
            <a:r>
              <a:rPr lang="en-US" sz="2400" b="1" dirty="0" smtClean="0">
                <a:latin typeface="Times New Roman" panose="02020603050405020304" pitchFamily="18" charset="0"/>
                <a:cs typeface="Times New Roman" panose="02020603050405020304" pitchFamily="18" charset="0"/>
              </a:rPr>
              <a:t> Why use </a:t>
            </a:r>
            <a:r>
              <a:rPr lang="en-US" sz="2400" b="1" dirty="0" err="1" smtClean="0">
                <a:latin typeface="Times New Roman" panose="02020603050405020304" pitchFamily="18" charset="0"/>
                <a:cs typeface="Times New Roman" panose="02020603050405020304" pitchFamily="18" charset="0"/>
              </a:rPr>
              <a:t>Keras</a:t>
            </a:r>
            <a:r>
              <a:rPr lang="en-US" sz="2400" b="1" dirty="0" smtClean="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 Useful for fast prototyping, ignoring the details of implementing </a:t>
            </a:r>
            <a:r>
              <a:rPr lang="en-US" sz="2400" dirty="0" err="1" smtClean="0">
                <a:latin typeface="Times New Roman" panose="02020603050405020304" pitchFamily="18" charset="0"/>
                <a:cs typeface="Times New Roman" panose="02020603050405020304" pitchFamily="18" charset="0"/>
              </a:rPr>
              <a:t>backprop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orwriting</a:t>
            </a:r>
            <a:r>
              <a:rPr lang="en-US" sz="2400" dirty="0" smtClean="0">
                <a:latin typeface="Times New Roman" panose="02020603050405020304" pitchFamily="18" charset="0"/>
                <a:cs typeface="Times New Roman" panose="02020603050405020304" pitchFamily="18" charset="0"/>
              </a:rPr>
              <a:t> optimization procedure</a:t>
            </a:r>
          </a:p>
          <a:p>
            <a:r>
              <a:rPr lang="en-US" sz="2400" dirty="0" smtClean="0">
                <a:latin typeface="Times New Roman" panose="02020603050405020304" pitchFamily="18" charset="0"/>
                <a:cs typeface="Times New Roman" panose="02020603050405020304" pitchFamily="18" charset="0"/>
              </a:rPr>
              <a:t>• Supports Convolution, Recurrent layer and combination of both.</a:t>
            </a:r>
          </a:p>
          <a:p>
            <a:r>
              <a:rPr lang="en-US" sz="2400" dirty="0" smtClean="0">
                <a:latin typeface="Times New Roman" panose="02020603050405020304" pitchFamily="18" charset="0"/>
                <a:cs typeface="Times New Roman" panose="02020603050405020304" pitchFamily="18" charset="0"/>
              </a:rPr>
              <a:t>• Runs seamlessly on CPU and GPU</a:t>
            </a:r>
          </a:p>
          <a:p>
            <a:r>
              <a:rPr lang="en-US" sz="2400" dirty="0" smtClean="0">
                <a:latin typeface="Times New Roman" panose="02020603050405020304" pitchFamily="18" charset="0"/>
                <a:cs typeface="Times New Roman" panose="02020603050405020304" pitchFamily="18" charset="0"/>
              </a:rPr>
              <a:t>• Almost any architecture can be designed using this framework</a:t>
            </a:r>
          </a:p>
          <a:p>
            <a:r>
              <a:rPr lang="en-US" sz="2400" dirty="0" smtClean="0">
                <a:latin typeface="Times New Roman" panose="02020603050405020304" pitchFamily="18" charset="0"/>
                <a:cs typeface="Times New Roman" panose="02020603050405020304" pitchFamily="18" charset="0"/>
              </a:rPr>
              <a:t>• Open Source code – Large community support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22643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5185" y="528034"/>
            <a:ext cx="11049891" cy="5652690"/>
          </a:xfrm>
          <a:prstGeom prst="rect">
            <a:avLst/>
          </a:prstGeom>
        </p:spPr>
      </p:pic>
    </p:spTree>
    <p:extLst>
      <p:ext uri="{BB962C8B-B14F-4D97-AF65-F5344CB8AC3E}">
        <p14:creationId xmlns:p14="http://schemas.microsoft.com/office/powerpoint/2010/main" val="3659162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Dimension of IOT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US" dirty="0"/>
          </a:p>
        </p:txBody>
      </p:sp>
      <p:pic>
        <p:nvPicPr>
          <p:cNvPr id="4" name="Content Placeholder 3">
            <a:extLst>
              <a:ext uri="{FF2B5EF4-FFF2-40B4-BE49-F238E27FC236}">
                <a16:creationId xmlns:a16="http://schemas.microsoft.com/office/drawing/2014/main" xmlns="" id="{1A51481A-1B0E-DD58-168F-00EB8963D2C2}"/>
              </a:ext>
            </a:extLst>
          </p:cNvPr>
          <p:cNvPicPr>
            <a:picLocks noChangeAspect="1"/>
          </p:cNvPicPr>
          <p:nvPr/>
        </p:nvPicPr>
        <p:blipFill>
          <a:blip r:embed="rId2"/>
          <a:stretch>
            <a:fillRect/>
          </a:stretch>
        </p:blipFill>
        <p:spPr>
          <a:xfrm>
            <a:off x="3096748" y="1825625"/>
            <a:ext cx="5998504" cy="4351338"/>
          </a:xfrm>
          <a:prstGeom prst="rect">
            <a:avLst/>
          </a:prstGeom>
        </p:spPr>
      </p:pic>
    </p:spTree>
    <p:extLst>
      <p:ext uri="{BB962C8B-B14F-4D97-AF65-F5344CB8AC3E}">
        <p14:creationId xmlns:p14="http://schemas.microsoft.com/office/powerpoint/2010/main" val="18027350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97227" y="925518"/>
            <a:ext cx="10590727" cy="4524315"/>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Working principle - Backend</a:t>
            </a:r>
          </a:p>
          <a:p>
            <a:r>
              <a:rPr lang="en-US" sz="2400" dirty="0" smtClean="0">
                <a:latin typeface="Times New Roman" panose="02020603050405020304" pitchFamily="18" charset="0"/>
                <a:cs typeface="Times New Roman" panose="02020603050405020304" pitchFamily="18" charset="0"/>
              </a:rPr>
              <a:t>• Computational Graphs</a:t>
            </a:r>
          </a:p>
          <a:p>
            <a:r>
              <a:rPr lang="en-US" sz="2400" dirty="0" smtClean="0">
                <a:latin typeface="Times New Roman" panose="02020603050405020304" pitchFamily="18" charset="0"/>
                <a:cs typeface="Times New Roman" panose="02020603050405020304" pitchFamily="18" charset="0"/>
              </a:rPr>
              <a:t>• Expressing complex expressions as</a:t>
            </a:r>
          </a:p>
          <a:p>
            <a:r>
              <a:rPr lang="en-US" sz="2400" dirty="0" smtClean="0">
                <a:latin typeface="Times New Roman" panose="02020603050405020304" pitchFamily="18" charset="0"/>
                <a:cs typeface="Times New Roman" panose="02020603050405020304" pitchFamily="18" charset="0"/>
              </a:rPr>
              <a:t>a combination of simple operations</a:t>
            </a:r>
          </a:p>
          <a:p>
            <a:r>
              <a:rPr lang="en-US" sz="2400" dirty="0" smtClean="0">
                <a:latin typeface="Times New Roman" panose="02020603050405020304" pitchFamily="18" charset="0"/>
                <a:cs typeface="Times New Roman" panose="02020603050405020304" pitchFamily="18" charset="0"/>
              </a:rPr>
              <a:t>• Useful for calculating derivatives</a:t>
            </a:r>
          </a:p>
          <a:p>
            <a:r>
              <a:rPr lang="en-US" sz="2400" dirty="0" smtClean="0">
                <a:latin typeface="Times New Roman" panose="02020603050405020304" pitchFamily="18" charset="0"/>
                <a:cs typeface="Times New Roman" panose="02020603050405020304" pitchFamily="18" charset="0"/>
              </a:rPr>
              <a:t>during </a:t>
            </a:r>
            <a:r>
              <a:rPr lang="en-US" sz="2400" dirty="0" err="1" smtClean="0">
                <a:latin typeface="Times New Roman" panose="02020603050405020304" pitchFamily="18" charset="0"/>
                <a:cs typeface="Times New Roman" panose="02020603050405020304" pitchFamily="18" charset="0"/>
              </a:rPr>
              <a:t>backpropagation</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Easier to implement distributed</a:t>
            </a:r>
          </a:p>
          <a:p>
            <a:r>
              <a:rPr lang="en-US" sz="2400" dirty="0" smtClean="0">
                <a:latin typeface="Times New Roman" panose="02020603050405020304" pitchFamily="18" charset="0"/>
                <a:cs typeface="Times New Roman" panose="02020603050405020304" pitchFamily="18" charset="0"/>
              </a:rPr>
              <a:t>computation</a:t>
            </a:r>
          </a:p>
          <a:p>
            <a:r>
              <a:rPr lang="en-US" sz="2400" dirty="0" smtClean="0">
                <a:latin typeface="Times New Roman" panose="02020603050405020304" pitchFamily="18" charset="0"/>
                <a:cs typeface="Times New Roman" panose="02020603050405020304" pitchFamily="18" charset="0"/>
              </a:rPr>
              <a:t>• Just specify the inputs, outputs and</a:t>
            </a:r>
          </a:p>
          <a:p>
            <a:r>
              <a:rPr lang="en-US" sz="2400" dirty="0" smtClean="0">
                <a:latin typeface="Times New Roman" panose="02020603050405020304" pitchFamily="18" charset="0"/>
                <a:cs typeface="Times New Roman" panose="02020603050405020304" pitchFamily="18" charset="0"/>
              </a:rPr>
              <a:t>make sure the graph is connected e = c*d where, “c = </a:t>
            </a:r>
            <a:r>
              <a:rPr lang="en-US" sz="2400" dirty="0" err="1" smtClean="0">
                <a:latin typeface="Times New Roman" panose="02020603050405020304" pitchFamily="18" charset="0"/>
                <a:cs typeface="Times New Roman" panose="02020603050405020304" pitchFamily="18" charset="0"/>
              </a:rPr>
              <a:t>a+b</a:t>
            </a:r>
            <a:r>
              <a:rPr lang="en-US" sz="2400" dirty="0" smtClean="0">
                <a:latin typeface="Times New Roman" panose="02020603050405020304" pitchFamily="18" charset="0"/>
                <a:cs typeface="Times New Roman" panose="02020603050405020304" pitchFamily="18" charset="0"/>
              </a:rPr>
              <a:t>” and “d = b+1”</a:t>
            </a:r>
          </a:p>
          <a:p>
            <a:r>
              <a:rPr lang="en-US" sz="2400" dirty="0" smtClean="0">
                <a:latin typeface="Times New Roman" panose="02020603050405020304" pitchFamily="18" charset="0"/>
                <a:cs typeface="Times New Roman" panose="02020603050405020304" pitchFamily="18" charset="0"/>
              </a:rPr>
              <a:t>So, e = (</a:t>
            </a:r>
            <a:r>
              <a:rPr lang="en-US" sz="2400" dirty="0" err="1" smtClean="0">
                <a:latin typeface="Times New Roman" panose="02020603050405020304" pitchFamily="18" charset="0"/>
                <a:cs typeface="Times New Roman" panose="02020603050405020304" pitchFamily="18" charset="0"/>
              </a:rPr>
              <a:t>a+b</a:t>
            </a:r>
            <a:r>
              <a:rPr lang="en-US" sz="2400" dirty="0" smtClean="0">
                <a:latin typeface="Times New Roman" panose="02020603050405020304" pitchFamily="18" charset="0"/>
                <a:cs typeface="Times New Roman" panose="02020603050405020304" pitchFamily="18" charset="0"/>
              </a:rPr>
              <a:t>)*(b+1)</a:t>
            </a:r>
          </a:p>
          <a:p>
            <a:r>
              <a:rPr lang="en-US" sz="2400" dirty="0" smtClean="0">
                <a:latin typeface="Times New Roman" panose="02020603050405020304" pitchFamily="18" charset="0"/>
                <a:cs typeface="Times New Roman" panose="02020603050405020304" pitchFamily="18" charset="0"/>
              </a:rPr>
              <a:t>Here “a” ,“b” are inputs </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693258" y="925518"/>
            <a:ext cx="4343400" cy="2257425"/>
          </a:xfrm>
          <a:prstGeom prst="rect">
            <a:avLst/>
          </a:prstGeom>
        </p:spPr>
      </p:pic>
    </p:spTree>
    <p:extLst>
      <p:ext uri="{BB962C8B-B14F-4D97-AF65-F5344CB8AC3E}">
        <p14:creationId xmlns:p14="http://schemas.microsoft.com/office/powerpoint/2010/main" val="17339810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3672" y="605307"/>
            <a:ext cx="10253217" cy="5271342"/>
          </a:xfrm>
          <a:prstGeom prst="rect">
            <a:avLst/>
          </a:prstGeom>
        </p:spPr>
      </p:pic>
    </p:spTree>
    <p:extLst>
      <p:ext uri="{BB962C8B-B14F-4D97-AF65-F5344CB8AC3E}">
        <p14:creationId xmlns:p14="http://schemas.microsoft.com/office/powerpoint/2010/main" val="8357105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31065" y="708338"/>
            <a:ext cx="11062951" cy="3785652"/>
          </a:xfrm>
          <a:prstGeom prst="rect">
            <a:avLst/>
          </a:prstGeom>
        </p:spPr>
        <p:txBody>
          <a:bodyPr wrap="square">
            <a:spAutoFit/>
          </a:bodyPr>
          <a:lstStyle/>
          <a:p>
            <a:pPr algn="just"/>
            <a:r>
              <a:rPr lang="en-US" sz="2400" dirty="0" smtClean="0">
                <a:latin typeface="Times New Roman" panose="02020603050405020304" pitchFamily="18" charset="0"/>
                <a:cs typeface="Times New Roman" panose="02020603050405020304" pitchFamily="18" charset="0"/>
              </a:rPr>
              <a:t>Implementing a neural network in </a:t>
            </a:r>
            <a:r>
              <a:rPr lang="en-US" sz="2400" dirty="0" err="1" smtClean="0">
                <a:latin typeface="Times New Roman" panose="02020603050405020304" pitchFamily="18" charset="0"/>
                <a:cs typeface="Times New Roman" panose="02020603050405020304" pitchFamily="18" charset="0"/>
              </a:rPr>
              <a:t>Keras</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 Five major steps</a:t>
            </a:r>
          </a:p>
          <a:p>
            <a:pPr algn="just"/>
            <a:r>
              <a:rPr lang="en-US" sz="2400" dirty="0" smtClean="0">
                <a:latin typeface="Times New Roman" panose="02020603050405020304" pitchFamily="18" charset="0"/>
                <a:cs typeface="Times New Roman" panose="02020603050405020304" pitchFamily="18" charset="0"/>
              </a:rPr>
              <a:t>• Preparing the input and specify the input dimension (size)</a:t>
            </a:r>
          </a:p>
          <a:p>
            <a:pPr algn="just"/>
            <a:r>
              <a:rPr lang="en-US" sz="2400" dirty="0" smtClean="0">
                <a:latin typeface="Times New Roman" panose="02020603050405020304" pitchFamily="18" charset="0"/>
                <a:cs typeface="Times New Roman" panose="02020603050405020304" pitchFamily="18" charset="0"/>
              </a:rPr>
              <a:t>• Define the model architecture and build the computational graph</a:t>
            </a:r>
          </a:p>
          <a:p>
            <a:pPr algn="just"/>
            <a:r>
              <a:rPr lang="en-US" sz="2400" dirty="0" smtClean="0">
                <a:latin typeface="Times New Roman" panose="02020603050405020304" pitchFamily="18" charset="0"/>
                <a:cs typeface="Times New Roman" panose="02020603050405020304" pitchFamily="18" charset="0"/>
              </a:rPr>
              <a:t>• Specify the optimizer and configure the learning process</a:t>
            </a:r>
          </a:p>
          <a:p>
            <a:pPr algn="just"/>
            <a:r>
              <a:rPr lang="en-US" sz="2400" dirty="0" smtClean="0">
                <a:latin typeface="Times New Roman" panose="02020603050405020304" pitchFamily="18" charset="0"/>
                <a:cs typeface="Times New Roman" panose="02020603050405020304" pitchFamily="18" charset="0"/>
              </a:rPr>
              <a:t>• Specify the Inputs, Outputs of the computational graph (model) and the Loss function</a:t>
            </a:r>
          </a:p>
          <a:p>
            <a:pPr algn="just"/>
            <a:r>
              <a:rPr lang="en-US" sz="2400" dirty="0" smtClean="0">
                <a:latin typeface="Times New Roman" panose="02020603050405020304" pitchFamily="18" charset="0"/>
                <a:cs typeface="Times New Roman" panose="02020603050405020304" pitchFamily="18" charset="0"/>
              </a:rPr>
              <a:t>• Train and test the model on the dataset</a:t>
            </a:r>
          </a:p>
          <a:p>
            <a:pPr algn="just"/>
            <a:r>
              <a:rPr lang="en-US" sz="2400" dirty="0" smtClean="0">
                <a:latin typeface="Times New Roman" panose="02020603050405020304" pitchFamily="18" charset="0"/>
                <a:cs typeface="Times New Roman" panose="02020603050405020304" pitchFamily="18" charset="0"/>
              </a:rPr>
              <a:t>Note: Gradient calculations are taken care by Auto – Differentiation and parameter updates are done automatically in the backend</a:t>
            </a:r>
          </a:p>
          <a:p>
            <a:pPr algn="just"/>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30901" y="4493990"/>
            <a:ext cx="9505950" cy="1371600"/>
          </a:xfrm>
          <a:prstGeom prst="rect">
            <a:avLst/>
          </a:prstGeom>
        </p:spPr>
      </p:pic>
    </p:spTree>
    <p:extLst>
      <p:ext uri="{BB962C8B-B14F-4D97-AF65-F5344CB8AC3E}">
        <p14:creationId xmlns:p14="http://schemas.microsoft.com/office/powerpoint/2010/main" val="21593872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Keras</a:t>
            </a:r>
            <a:r>
              <a:rPr lang="en-US" dirty="0" smtClean="0"/>
              <a:t> models – Sequential</a:t>
            </a:r>
            <a:endParaRPr lang="en-US" dirty="0"/>
          </a:p>
        </p:txBody>
      </p:sp>
      <p:sp>
        <p:nvSpPr>
          <p:cNvPr id="3" name="Content Placeholder 2"/>
          <p:cNvSpPr>
            <a:spLocks noGrp="1"/>
          </p:cNvSpPr>
          <p:nvPr>
            <p:ph idx="1"/>
          </p:nvPr>
        </p:nvSpPr>
        <p:spPr/>
        <p:txBody>
          <a:bodyPr/>
          <a:lstStyle/>
          <a:p>
            <a:pPr marL="0" indent="0">
              <a:buNone/>
            </a:pPr>
            <a:r>
              <a:rPr lang="en-US" dirty="0" smtClean="0"/>
              <a:t>Sequential model</a:t>
            </a:r>
          </a:p>
          <a:p>
            <a:pPr marL="0" indent="0">
              <a:buNone/>
            </a:pPr>
            <a:r>
              <a:rPr lang="en-US" dirty="0" smtClean="0"/>
              <a:t>• Linear stack of layers</a:t>
            </a:r>
          </a:p>
          <a:p>
            <a:pPr marL="0" indent="0">
              <a:buNone/>
            </a:pPr>
            <a:r>
              <a:rPr lang="en-US" dirty="0" smtClean="0"/>
              <a:t>• Useful for building simple models</a:t>
            </a:r>
          </a:p>
          <a:p>
            <a:pPr marL="0" indent="0">
              <a:buNone/>
            </a:pPr>
            <a:r>
              <a:rPr lang="en-US" dirty="0" smtClean="0"/>
              <a:t>• Simple classification network</a:t>
            </a:r>
          </a:p>
          <a:p>
            <a:pPr marL="0" indent="0">
              <a:buNone/>
            </a:pPr>
            <a:r>
              <a:rPr lang="en-US" dirty="0" smtClean="0"/>
              <a:t>• Encoder – Decoder models</a:t>
            </a:r>
            <a:endParaRPr lang="en-US" dirty="0"/>
          </a:p>
        </p:txBody>
      </p:sp>
      <p:pic>
        <p:nvPicPr>
          <p:cNvPr id="4" name="Picture 3"/>
          <p:cNvPicPr>
            <a:picLocks noChangeAspect="1"/>
          </p:cNvPicPr>
          <p:nvPr/>
        </p:nvPicPr>
        <p:blipFill>
          <a:blip r:embed="rId2"/>
          <a:stretch>
            <a:fillRect/>
          </a:stretch>
        </p:blipFill>
        <p:spPr>
          <a:xfrm>
            <a:off x="6096000" y="1571223"/>
            <a:ext cx="5649532" cy="4443211"/>
          </a:xfrm>
          <a:prstGeom prst="rect">
            <a:avLst/>
          </a:prstGeom>
        </p:spPr>
      </p:pic>
    </p:spTree>
    <p:extLst>
      <p:ext uri="{BB962C8B-B14F-4D97-AF65-F5344CB8AC3E}">
        <p14:creationId xmlns:p14="http://schemas.microsoft.com/office/powerpoint/2010/main" val="918675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Keras</a:t>
            </a:r>
            <a:r>
              <a:rPr lang="en-US" dirty="0" smtClean="0"/>
              <a:t> models – Functional</a:t>
            </a:r>
            <a:endParaRPr lang="en-US" dirty="0"/>
          </a:p>
        </p:txBody>
      </p:sp>
      <p:sp>
        <p:nvSpPr>
          <p:cNvPr id="3" name="Content Placeholder 2"/>
          <p:cNvSpPr>
            <a:spLocks noGrp="1"/>
          </p:cNvSpPr>
          <p:nvPr>
            <p:ph idx="1"/>
          </p:nvPr>
        </p:nvSpPr>
        <p:spPr/>
        <p:txBody>
          <a:bodyPr/>
          <a:lstStyle/>
          <a:p>
            <a:pPr marL="0" indent="0">
              <a:buNone/>
            </a:pPr>
            <a:r>
              <a:rPr lang="en-US" dirty="0" smtClean="0"/>
              <a:t>•Functional Model</a:t>
            </a:r>
          </a:p>
          <a:p>
            <a:pPr marL="0" indent="0">
              <a:buNone/>
            </a:pPr>
            <a:r>
              <a:rPr lang="en-US" dirty="0" smtClean="0"/>
              <a:t>• Multi – input and Multi –output models</a:t>
            </a:r>
          </a:p>
          <a:p>
            <a:pPr marL="0" indent="0">
              <a:buNone/>
            </a:pPr>
            <a:r>
              <a:rPr lang="en-US" dirty="0" smtClean="0"/>
              <a:t>• Complex models which forks into 2 or more branches</a:t>
            </a:r>
          </a:p>
          <a:p>
            <a:pPr marL="0" indent="0">
              <a:buNone/>
            </a:pPr>
            <a:r>
              <a:rPr lang="en-US" dirty="0" smtClean="0"/>
              <a:t>• Models with shared (Weights) layers</a:t>
            </a:r>
            <a:endParaRPr lang="en-US" dirty="0"/>
          </a:p>
        </p:txBody>
      </p:sp>
      <p:pic>
        <p:nvPicPr>
          <p:cNvPr id="4" name="Picture 3"/>
          <p:cNvPicPr>
            <a:picLocks noChangeAspect="1"/>
          </p:cNvPicPr>
          <p:nvPr/>
        </p:nvPicPr>
        <p:blipFill>
          <a:blip r:embed="rId2"/>
          <a:stretch>
            <a:fillRect/>
          </a:stretch>
        </p:blipFill>
        <p:spPr>
          <a:xfrm>
            <a:off x="1847850" y="3786390"/>
            <a:ext cx="5312804" cy="2283652"/>
          </a:xfrm>
          <a:prstGeom prst="rect">
            <a:avLst/>
          </a:prstGeom>
        </p:spPr>
      </p:pic>
    </p:spTree>
    <p:extLst>
      <p:ext uri="{BB962C8B-B14F-4D97-AF65-F5344CB8AC3E}">
        <p14:creationId xmlns:p14="http://schemas.microsoft.com/office/powerpoint/2010/main" val="473481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52395" y="3244334"/>
            <a:ext cx="4087209" cy="369332"/>
          </a:xfrm>
          <a:prstGeom prst="rect">
            <a:avLst/>
          </a:prstGeom>
        </p:spPr>
        <p:txBody>
          <a:bodyPr wrap="none">
            <a:spAutoFit/>
          </a:bodyPr>
          <a:lstStyle/>
          <a:p>
            <a:r>
              <a:rPr lang="en-US" dirty="0" smtClean="0"/>
              <a:t>Procedure to implement an ANN in </a:t>
            </a:r>
            <a:r>
              <a:rPr lang="en-US" dirty="0" err="1" smtClean="0"/>
              <a:t>Keras</a:t>
            </a:r>
            <a:r>
              <a:rPr lang="en-US" dirty="0" smtClean="0"/>
              <a:t> </a:t>
            </a:r>
            <a:endParaRPr lang="en-US" dirty="0"/>
          </a:p>
        </p:txBody>
      </p:sp>
      <p:sp>
        <p:nvSpPr>
          <p:cNvPr id="3" name="Title 2"/>
          <p:cNvSpPr>
            <a:spLocks noGrp="1"/>
          </p:cNvSpPr>
          <p:nvPr>
            <p:ph type="title"/>
          </p:nvPr>
        </p:nvSpPr>
        <p:spPr/>
        <p:txBody>
          <a:bodyPr/>
          <a:lstStyle/>
          <a:p>
            <a:r>
              <a:rPr lang="en-US" dirty="0" smtClean="0"/>
              <a:t>Procedure to implement an ANN in </a:t>
            </a:r>
            <a:r>
              <a:rPr lang="en-US" dirty="0" err="1" smtClean="0"/>
              <a:t>Keras</a:t>
            </a:r>
            <a:r>
              <a:rPr lang="en-US" dirty="0" smtClean="0"/>
              <a:t> </a:t>
            </a:r>
            <a:endParaRPr lang="en-US" dirty="0"/>
          </a:p>
        </p:txBody>
      </p:sp>
      <p:pic>
        <p:nvPicPr>
          <p:cNvPr id="5" name="Content Placeholder 4"/>
          <p:cNvPicPr>
            <a:picLocks noGrp="1" noChangeAspect="1"/>
          </p:cNvPicPr>
          <p:nvPr>
            <p:ph idx="1"/>
          </p:nvPr>
        </p:nvPicPr>
        <p:blipFill>
          <a:blip r:embed="rId2"/>
          <a:stretch>
            <a:fillRect/>
          </a:stretch>
        </p:blipFill>
        <p:spPr>
          <a:xfrm>
            <a:off x="1030310" y="1690689"/>
            <a:ext cx="9878096" cy="4502466"/>
          </a:xfrm>
          <a:prstGeom prst="rect">
            <a:avLst/>
          </a:prstGeom>
        </p:spPr>
      </p:pic>
    </p:spTree>
    <p:extLst>
      <p:ext uri="{BB962C8B-B14F-4D97-AF65-F5344CB8AC3E}">
        <p14:creationId xmlns:p14="http://schemas.microsoft.com/office/powerpoint/2010/main" val="19088867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ea typeface="+mj-ea"/>
                <a:cs typeface="Times New Roman" panose="02020603050405020304" pitchFamily="18" charset="0"/>
              </a:rPr>
              <a:t>Dataset Examples</a:t>
            </a:r>
            <a:endParaRPr lang="en-US" dirty="0"/>
          </a:p>
        </p:txBody>
      </p:sp>
      <p:sp>
        <p:nvSpPr>
          <p:cNvPr id="3" name="Content Placeholder 2"/>
          <p:cNvSpPr>
            <a:spLocks noGrp="1"/>
          </p:cNvSpPr>
          <p:nvPr>
            <p:ph idx="1"/>
          </p:nvPr>
        </p:nvSpPr>
        <p:spPr>
          <a:xfrm>
            <a:off x="838200" y="1481070"/>
            <a:ext cx="10515600" cy="4695893"/>
          </a:xfrm>
        </p:spPr>
        <p:txBody>
          <a:bodyPr>
            <a:normAutofit fontScale="85000" lnSpcReduction="20000"/>
          </a:bodyPr>
          <a:lstStyle/>
          <a:p>
            <a:pPr marL="0" indent="0">
              <a:buNone/>
            </a:pPr>
            <a:r>
              <a:rPr lang="en-US" b="1" dirty="0" smtClean="0"/>
              <a:t>MNIST Dataset:</a:t>
            </a:r>
          </a:p>
          <a:p>
            <a:pPr marL="0" indent="0">
              <a:buNone/>
            </a:pPr>
            <a:r>
              <a:rPr lang="en-US" dirty="0" smtClean="0"/>
              <a:t>Description: The MNIST dataset contains 28x28 grayscale images of handwritten digits (0-9), along with their corresponding labels.</a:t>
            </a:r>
          </a:p>
          <a:p>
            <a:pPr marL="0" indent="0">
              <a:buNone/>
            </a:pPr>
            <a:r>
              <a:rPr lang="en-US" dirty="0" smtClean="0"/>
              <a:t>Use Case: Handwritten digit recognition, classification algorithms, image processing.</a:t>
            </a:r>
          </a:p>
          <a:p>
            <a:pPr marL="0" indent="0">
              <a:buNone/>
            </a:pPr>
            <a:r>
              <a:rPr lang="en-US" b="1" dirty="0" smtClean="0"/>
              <a:t>CIFAR-10 Dataset:</a:t>
            </a:r>
          </a:p>
          <a:p>
            <a:pPr marL="0" indent="0">
              <a:buNone/>
            </a:pPr>
            <a:r>
              <a:rPr lang="en-US" dirty="0" smtClean="0"/>
              <a:t>Description: The CIFAR-10 dataset consists of 60,000 32x32 color images in 10 classes, with 6,000 images per class.</a:t>
            </a:r>
          </a:p>
          <a:p>
            <a:pPr marL="0" indent="0">
              <a:buNone/>
            </a:pPr>
            <a:r>
              <a:rPr lang="en-US" dirty="0" smtClean="0"/>
              <a:t>Use Case: Object recognition, image classification, deep learning.</a:t>
            </a:r>
          </a:p>
          <a:p>
            <a:pPr marL="0" indent="0">
              <a:buNone/>
            </a:pPr>
            <a:r>
              <a:rPr lang="en-US" b="1" dirty="0" smtClean="0"/>
              <a:t>IMDB Reviews Dataset</a:t>
            </a:r>
            <a:r>
              <a:rPr lang="en-US" dirty="0" smtClean="0"/>
              <a:t>:</a:t>
            </a:r>
          </a:p>
          <a:p>
            <a:pPr marL="0" indent="0">
              <a:buNone/>
            </a:pPr>
            <a:r>
              <a:rPr lang="en-US" dirty="0" smtClean="0"/>
              <a:t>Description: This dataset contains a collection of movie reviews from the IMDB website, along with their corresponding sentiment labels (positive or negative).</a:t>
            </a:r>
          </a:p>
          <a:p>
            <a:pPr marL="0" indent="0">
              <a:buNone/>
            </a:pPr>
            <a:r>
              <a:rPr lang="en-US" dirty="0" smtClean="0"/>
              <a:t>Use Case: Sentiment analysis, natural language processing (NLP), text classification.</a:t>
            </a:r>
            <a:endParaRPr lang="en-US" dirty="0"/>
          </a:p>
        </p:txBody>
      </p:sp>
    </p:spTree>
    <p:extLst>
      <p:ext uri="{BB962C8B-B14F-4D97-AF65-F5344CB8AC3E}">
        <p14:creationId xmlns:p14="http://schemas.microsoft.com/office/powerpoint/2010/main" val="32077954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2581" y="197346"/>
            <a:ext cx="10715222" cy="4216539"/>
          </a:xfrm>
          <a:prstGeom prst="rect">
            <a:avLst/>
          </a:prstGeom>
        </p:spPr>
        <p:txBody>
          <a:bodyPr wrap="square">
            <a:spAutoFit/>
          </a:bodyPr>
          <a:lstStyle/>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Titanic Dataset:</a:t>
            </a:r>
          </a:p>
          <a:p>
            <a:pPr algn="just"/>
            <a:r>
              <a:rPr lang="en-US" sz="2400" dirty="0" smtClean="0">
                <a:latin typeface="Times New Roman" panose="02020603050405020304" pitchFamily="18" charset="0"/>
                <a:cs typeface="Times New Roman" panose="02020603050405020304" pitchFamily="18" charset="0"/>
              </a:rPr>
              <a:t>Description: The Titanic dataset contains information about passengers aboard the Titanic, </a:t>
            </a:r>
            <a:r>
              <a:rPr lang="en-US" sz="2800" dirty="0" smtClean="0">
                <a:latin typeface="Times New Roman" panose="02020603050405020304" pitchFamily="18" charset="0"/>
                <a:cs typeface="Times New Roman" panose="02020603050405020304" pitchFamily="18" charset="0"/>
              </a:rPr>
              <a:t>including</a:t>
            </a:r>
            <a:r>
              <a:rPr lang="en-US" sz="2400" dirty="0" smtClean="0">
                <a:latin typeface="Times New Roman" panose="02020603050405020304" pitchFamily="18" charset="0"/>
                <a:cs typeface="Times New Roman" panose="02020603050405020304" pitchFamily="18" charset="0"/>
              </a:rPr>
              <a:t> features like age, gender, ticket class, fare, and survival status.</a:t>
            </a:r>
          </a:p>
          <a:p>
            <a:pPr algn="just"/>
            <a:r>
              <a:rPr lang="en-US" sz="2400" dirty="0" smtClean="0">
                <a:latin typeface="Times New Roman" panose="02020603050405020304" pitchFamily="18" charset="0"/>
                <a:cs typeface="Times New Roman" panose="02020603050405020304" pitchFamily="18" charset="0"/>
              </a:rPr>
              <a:t>Use Case: Predictive modeling, survival analysis, classification algorithms.</a:t>
            </a:r>
          </a:p>
          <a:p>
            <a:pPr algn="just"/>
            <a:r>
              <a:rPr lang="en-US" sz="2400" b="1" dirty="0" smtClean="0">
                <a:latin typeface="Times New Roman" panose="02020603050405020304" pitchFamily="18" charset="0"/>
                <a:cs typeface="Times New Roman" panose="02020603050405020304" pitchFamily="18" charset="0"/>
              </a:rPr>
              <a:t>Iris Dataset:</a:t>
            </a:r>
          </a:p>
          <a:p>
            <a:pPr algn="just"/>
            <a:r>
              <a:rPr lang="en-US" sz="2400" dirty="0" smtClean="0">
                <a:latin typeface="Times New Roman" panose="02020603050405020304" pitchFamily="18" charset="0"/>
                <a:cs typeface="Times New Roman" panose="02020603050405020304" pitchFamily="18" charset="0"/>
              </a:rPr>
              <a:t>Description: The Iris dataset consists of measurements of various iris flowers, including sepal length, sepal width, petal length, and petal width, along with their species labels.</a:t>
            </a:r>
          </a:p>
          <a:p>
            <a:pPr algn="just"/>
            <a:r>
              <a:rPr lang="en-US" sz="2400" dirty="0" smtClean="0">
                <a:latin typeface="Times New Roman" panose="02020603050405020304" pitchFamily="18" charset="0"/>
                <a:cs typeface="Times New Roman" panose="02020603050405020304" pitchFamily="18" charset="0"/>
              </a:rPr>
              <a:t>Use Case: Classification, pattern recognition, clustering algorithms.</a:t>
            </a:r>
          </a:p>
        </p:txBody>
      </p:sp>
    </p:spTree>
    <p:extLst>
      <p:ext uri="{BB962C8B-B14F-4D97-AF65-F5344CB8AC3E}">
        <p14:creationId xmlns:p14="http://schemas.microsoft.com/office/powerpoint/2010/main" val="41084699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7126" y="873796"/>
            <a:ext cx="9659156" cy="5262979"/>
          </a:xfrm>
          <a:prstGeom prst="rect">
            <a:avLst/>
          </a:prstGeom>
        </p:spPr>
        <p:txBody>
          <a:bodyPr wrap="square">
            <a:spAutoFit/>
          </a:bodyPr>
          <a:lstStyle/>
          <a:p>
            <a:pPr algn="just"/>
            <a:r>
              <a:rPr lang="en-US" sz="2400" b="1" dirty="0" smtClean="0">
                <a:latin typeface="Times New Roman" panose="02020603050405020304" pitchFamily="18" charset="0"/>
                <a:cs typeface="Times New Roman" panose="02020603050405020304" pitchFamily="18" charset="0"/>
              </a:rPr>
              <a:t>Boston Housing Dataset:</a:t>
            </a:r>
          </a:p>
          <a:p>
            <a:pPr algn="just"/>
            <a:r>
              <a:rPr lang="en-US" sz="2400" dirty="0" smtClean="0">
                <a:latin typeface="Times New Roman" panose="02020603050405020304" pitchFamily="18" charset="0"/>
                <a:cs typeface="Times New Roman" panose="02020603050405020304" pitchFamily="18" charset="0"/>
              </a:rPr>
              <a:t>Description: This dataset contains housing prices and attributes for various neighborhoods in Boston, including features like crime rate, average number of rooms, and proximity to employment centers.</a:t>
            </a:r>
          </a:p>
          <a:p>
            <a:pPr algn="just"/>
            <a:r>
              <a:rPr lang="en-US" sz="2400" dirty="0" smtClean="0">
                <a:latin typeface="Times New Roman" panose="02020603050405020304" pitchFamily="18" charset="0"/>
                <a:cs typeface="Times New Roman" panose="02020603050405020304" pitchFamily="18" charset="0"/>
              </a:rPr>
              <a:t>Use Case: Regression analysis, predictive modeling, housing market trends.</a:t>
            </a:r>
          </a:p>
          <a:p>
            <a:pPr algn="just"/>
            <a:r>
              <a:rPr lang="en-US" sz="2400" b="1" dirty="0" smtClean="0">
                <a:latin typeface="Times New Roman" panose="02020603050405020304" pitchFamily="18" charset="0"/>
                <a:cs typeface="Times New Roman" panose="02020603050405020304" pitchFamily="18" charset="0"/>
              </a:rPr>
              <a:t>Breast Cancer Wisconsin (Diagnostic) Dataset:</a:t>
            </a:r>
          </a:p>
          <a:p>
            <a:pPr algn="just"/>
            <a:r>
              <a:rPr lang="en-US" sz="2400" dirty="0" smtClean="0">
                <a:latin typeface="Times New Roman" panose="02020603050405020304" pitchFamily="18" charset="0"/>
                <a:cs typeface="Times New Roman" panose="02020603050405020304" pitchFamily="18" charset="0"/>
              </a:rPr>
              <a:t>Description: The Breast Cancer Wisconsin dataset contains features computed from a digitized image of a fine needle aspirate (FNA) of a breast mass, along with diagnosis labels (malignant or benign).</a:t>
            </a:r>
          </a:p>
          <a:p>
            <a:pPr algn="just"/>
            <a:r>
              <a:rPr lang="en-US" sz="2400" dirty="0" smtClean="0">
                <a:latin typeface="Times New Roman" panose="02020603050405020304" pitchFamily="18" charset="0"/>
                <a:cs typeface="Times New Roman" panose="02020603050405020304" pitchFamily="18" charset="0"/>
              </a:rPr>
              <a:t>Use Case: Classification, tumor diagnosis, medical image analysis.</a:t>
            </a:r>
          </a:p>
          <a:p>
            <a:pPr algn="just"/>
            <a:r>
              <a:rPr lang="en-US" sz="2400" b="1" dirty="0" smtClean="0">
                <a:latin typeface="Times New Roman" panose="02020603050405020304" pitchFamily="18" charset="0"/>
                <a:cs typeface="Times New Roman" panose="02020603050405020304" pitchFamily="18" charset="0"/>
              </a:rPr>
              <a:t>Wine Dataset:</a:t>
            </a:r>
          </a:p>
          <a:p>
            <a:pPr algn="just"/>
            <a:r>
              <a:rPr lang="en-US" sz="2400" dirty="0" smtClean="0">
                <a:latin typeface="Times New Roman" panose="02020603050405020304" pitchFamily="18" charset="0"/>
                <a:cs typeface="Times New Roman" panose="02020603050405020304" pitchFamily="18" charset="0"/>
              </a:rPr>
              <a:t>Description: The Wine dataset contains measurements of various chemical compounds found in wines, along with their respective cultivar labels.</a:t>
            </a:r>
          </a:p>
          <a:p>
            <a:pPr algn="just"/>
            <a:r>
              <a:rPr lang="en-US" sz="2400" dirty="0" smtClean="0">
                <a:latin typeface="Times New Roman" panose="02020603050405020304" pitchFamily="18" charset="0"/>
                <a:cs typeface="Times New Roman" panose="02020603050405020304" pitchFamily="18" charset="0"/>
              </a:rPr>
              <a:t>Use Case: Classification, pattern recognition, quality assessment.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4476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00" dirty="0" smtClean="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Data Access and distributed processing for IOT</a:t>
            </a:r>
            <a:endParaRPr lang="en-US" dirty="0"/>
          </a:p>
        </p:txBody>
      </p:sp>
      <p:sp>
        <p:nvSpPr>
          <p:cNvPr id="3" name="Content Placeholder 2"/>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Data access and distributed processing are crucial aspects of handling </a:t>
            </a:r>
            <a:r>
              <a:rPr lang="en-US" dirty="0" err="1" smtClean="0">
                <a:latin typeface="Times New Roman" panose="02020603050405020304" pitchFamily="18" charset="0"/>
                <a:cs typeface="Times New Roman" panose="02020603050405020304" pitchFamily="18" charset="0"/>
              </a:rPr>
              <a:t>IoT</a:t>
            </a:r>
            <a:r>
              <a:rPr lang="en-US" dirty="0" smtClean="0">
                <a:latin typeface="Times New Roman" panose="02020603050405020304" pitchFamily="18" charset="0"/>
                <a:cs typeface="Times New Roman" panose="02020603050405020304" pitchFamily="18" charset="0"/>
              </a:rPr>
              <a:t> (Internet of Things) data efficiently due to the sheer volume, velocity, and variety of data generated by </a:t>
            </a:r>
            <a:r>
              <a:rPr lang="en-US" dirty="0" err="1" smtClean="0">
                <a:latin typeface="Times New Roman" panose="02020603050405020304" pitchFamily="18" charset="0"/>
                <a:cs typeface="Times New Roman" panose="02020603050405020304" pitchFamily="18" charset="0"/>
              </a:rPr>
              <a:t>IoT</a:t>
            </a:r>
            <a:r>
              <a:rPr lang="en-US" dirty="0" smtClean="0">
                <a:latin typeface="Times New Roman" panose="02020603050405020304" pitchFamily="18" charset="0"/>
                <a:cs typeface="Times New Roman" panose="02020603050405020304" pitchFamily="18" charset="0"/>
              </a:rPr>
              <a:t> devices. Here's an overview of data access and distributed processing for </a:t>
            </a:r>
            <a:r>
              <a:rPr lang="en-US" dirty="0" err="1" smtClean="0">
                <a:latin typeface="Times New Roman" panose="02020603050405020304" pitchFamily="18" charset="0"/>
                <a:cs typeface="Times New Roman" panose="02020603050405020304" pitchFamily="18" charset="0"/>
              </a:rPr>
              <a:t>IoT</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1095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Principles of </a:t>
            </a:r>
            <a:r>
              <a:rPr lang="en-US" b="1" dirty="0" err="1" smtClean="0">
                <a:latin typeface="Times New Roman" panose="02020603050405020304" pitchFamily="18" charset="0"/>
                <a:cs typeface="Times New Roman" panose="02020603050405020304" pitchFamily="18" charset="0"/>
              </a:rPr>
              <a:t>IoT</a:t>
            </a:r>
            <a:r>
              <a:rPr lang="en-US" b="1" dirty="0" smtClean="0">
                <a:latin typeface="Times New Roman" panose="02020603050405020304" pitchFamily="18" charset="0"/>
                <a:cs typeface="Times New Roman" panose="02020603050405020304" pitchFamily="18" charset="0"/>
              </a:rPr>
              <a:t> and AI</a:t>
            </a:r>
            <a:endParaRPr lang="en-US" b="1"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838201" y="-456352"/>
            <a:ext cx="9992932" cy="843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AI are complementary technologies.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focuses on connecting devices and gathering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AI focuses on analyzing data and making intelligent decision</a:t>
            </a:r>
          </a:p>
          <a:p>
            <a:pPr lvl="0" eaLnBrk="0" fontAlgn="base" hangingPunct="0">
              <a:lnSpc>
                <a:spcPct val="100000"/>
              </a:lnSpc>
              <a:spcBef>
                <a:spcPct val="0"/>
              </a:spcBef>
              <a:spcAft>
                <a:spcPct val="0"/>
              </a:spcAft>
              <a:buFont typeface="Wingdings" panose="05000000000000000000" pitchFamily="2" charset="2"/>
              <a:buChar char="ü"/>
            </a:pPr>
            <a:r>
              <a:rPr lang="en-US" sz="3200" dirty="0" smtClean="0">
                <a:latin typeface="Times New Roman" panose="02020603050405020304" pitchFamily="18" charset="0"/>
                <a:cs typeface="Times New Roman" panose="02020603050405020304" pitchFamily="18" charset="0"/>
              </a:rPr>
              <a:t>Connectivity</a:t>
            </a:r>
            <a:r>
              <a:rPr lang="en-US" sz="3200" dirty="0">
                <a:latin typeface="Times New Roman" panose="02020603050405020304" pitchFamily="18" charset="0"/>
                <a:cs typeface="Times New Roman" panose="02020603050405020304" pitchFamily="18" charset="0"/>
              </a:rPr>
              <a:t>: Seamless connection of devices.</a:t>
            </a:r>
          </a:p>
          <a:p>
            <a:pPr lvl="0" eaLnBrk="0" fontAlgn="base" hangingPunct="0">
              <a:lnSpc>
                <a:spcPct val="100000"/>
              </a:lnSpc>
              <a:spcBef>
                <a:spcPct val="0"/>
              </a:spcBef>
              <a:spcAft>
                <a:spcPct val="0"/>
              </a:spcAft>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Data: Collection and management of data.</a:t>
            </a:r>
          </a:p>
          <a:p>
            <a:pPr lvl="0" eaLnBrk="0" fontAlgn="base" hangingPunct="0">
              <a:lnSpc>
                <a:spcPct val="100000"/>
              </a:lnSpc>
              <a:spcBef>
                <a:spcPct val="0"/>
              </a:spcBef>
              <a:spcAft>
                <a:spcPct val="0"/>
              </a:spcAft>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Analytics: Analyzing data to extract valuable insights.</a:t>
            </a:r>
          </a:p>
          <a:p>
            <a:pPr lvl="0" eaLnBrk="0" fontAlgn="base" hangingPunct="0">
              <a:lnSpc>
                <a:spcPct val="100000"/>
              </a:lnSpc>
              <a:spcBef>
                <a:spcPct val="0"/>
              </a:spcBef>
              <a:spcAft>
                <a:spcPct val="0"/>
              </a:spcAft>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Intelligence: Using AI to make informed decisions.</a:t>
            </a:r>
          </a:p>
          <a:p>
            <a:pPr lvl="0" eaLnBrk="0" fontAlgn="base" hangingPunct="0">
              <a:lnSpc>
                <a:spcPct val="100000"/>
              </a:lnSpc>
              <a:spcBef>
                <a:spcPct val="0"/>
              </a:spcBef>
              <a:spcAft>
                <a:spcPct val="0"/>
              </a:spcAft>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Automation: Automating processes based on AI decisions.</a:t>
            </a:r>
          </a:p>
          <a:p>
            <a:pPr lvl="0" eaLnBrk="0" fontAlgn="base" hangingPunct="0">
              <a:lnSpc>
                <a:spcPct val="100000"/>
              </a:lnSpc>
              <a:spcBef>
                <a:spcPct val="0"/>
              </a:spcBef>
              <a:spcAft>
                <a:spcPct val="0"/>
              </a:spcAft>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Scalability: Ability to scale </a:t>
            </a:r>
            <a:r>
              <a:rPr lang="en-US" sz="3200" dirty="0" err="1">
                <a:latin typeface="Times New Roman" panose="02020603050405020304" pitchFamily="18" charset="0"/>
                <a:cs typeface="Times New Roman" panose="02020603050405020304" pitchFamily="18" charset="0"/>
              </a:rPr>
              <a:t>IoT</a:t>
            </a:r>
            <a:r>
              <a:rPr lang="en-US" sz="3200" dirty="0">
                <a:latin typeface="Times New Roman" panose="02020603050405020304" pitchFamily="18" charset="0"/>
                <a:cs typeface="Times New Roman" panose="02020603050405020304" pitchFamily="18" charset="0"/>
              </a:rPr>
              <a:t> systems. </a:t>
            </a:r>
          </a:p>
          <a:p>
            <a:pPr marL="0" lvl="0" indent="0" eaLnBrk="0" fontAlgn="base" hangingPunct="0">
              <a:lnSpc>
                <a:spcPct val="100000"/>
              </a:lnSpc>
              <a:spcBef>
                <a:spcPct val="0"/>
              </a:spcBef>
              <a:spcAft>
                <a:spcPct val="0"/>
              </a:spcAft>
              <a:buNone/>
            </a:pPr>
            <a:endParaRPr lang="en-US" sz="32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34247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6670" y="283336"/>
            <a:ext cx="10844012" cy="5632311"/>
          </a:xfrm>
          <a:prstGeom prst="rect">
            <a:avLst/>
          </a:prstGeom>
        </p:spPr>
        <p:txBody>
          <a:bodyPr wrap="square">
            <a:spAutoFit/>
          </a:bodyPr>
          <a:lstStyle/>
          <a:p>
            <a:pPr algn="just"/>
            <a:r>
              <a:rPr lang="en-US" sz="2400" b="1" dirty="0" smtClean="0">
                <a:latin typeface="Times New Roman" panose="02020603050405020304" pitchFamily="18" charset="0"/>
                <a:cs typeface="Times New Roman" panose="02020603050405020304" pitchFamily="18" charset="0"/>
              </a:rPr>
              <a:t>Data Access:</a:t>
            </a:r>
          </a:p>
          <a:p>
            <a:pPr algn="just"/>
            <a:r>
              <a:rPr lang="en-US" sz="2400" b="1" dirty="0" smtClean="0">
                <a:latin typeface="Times New Roman" panose="02020603050405020304" pitchFamily="18" charset="0"/>
                <a:cs typeface="Times New Roman" panose="02020603050405020304" pitchFamily="18" charset="0"/>
              </a:rPr>
              <a:t>Data Collection: </a:t>
            </a:r>
            <a:r>
              <a:rPr lang="en-US" sz="2400" dirty="0" err="1" smtClean="0">
                <a:latin typeface="Times New Roman" panose="02020603050405020304" pitchFamily="18" charset="0"/>
                <a:cs typeface="Times New Roman" panose="02020603050405020304" pitchFamily="18" charset="0"/>
              </a:rPr>
              <a:t>IoT</a:t>
            </a:r>
            <a:r>
              <a:rPr lang="en-US" sz="2400" dirty="0" smtClean="0">
                <a:latin typeface="Times New Roman" panose="02020603050405020304" pitchFamily="18" charset="0"/>
                <a:cs typeface="Times New Roman" panose="02020603050405020304" pitchFamily="18" charset="0"/>
              </a:rPr>
              <a:t> devices generate vast amounts of data from sensors, actuators, and other sources. Efficient data collection mechanisms are essential for gathering this data in real-time or at regular intervals.</a:t>
            </a:r>
          </a:p>
          <a:p>
            <a:pPr algn="just"/>
            <a:r>
              <a:rPr lang="en-US" sz="2400" b="1" dirty="0" smtClean="0">
                <a:latin typeface="Times New Roman" panose="02020603050405020304" pitchFamily="18" charset="0"/>
                <a:cs typeface="Times New Roman" panose="02020603050405020304" pitchFamily="18" charset="0"/>
              </a:rPr>
              <a:t>Data Ingestion</a:t>
            </a:r>
            <a:r>
              <a:rPr lang="en-US" sz="2400" dirty="0" smtClean="0">
                <a:latin typeface="Times New Roman" panose="02020603050405020304" pitchFamily="18" charset="0"/>
                <a:cs typeface="Times New Roman" panose="02020603050405020304" pitchFamily="18" charset="0"/>
              </a:rPr>
              <a:t>: Once collected, </a:t>
            </a:r>
            <a:r>
              <a:rPr lang="en-US" sz="2400" dirty="0" err="1" smtClean="0">
                <a:latin typeface="Times New Roman" panose="02020603050405020304" pitchFamily="18" charset="0"/>
                <a:cs typeface="Times New Roman" panose="02020603050405020304" pitchFamily="18" charset="0"/>
              </a:rPr>
              <a:t>IoT</a:t>
            </a:r>
            <a:r>
              <a:rPr lang="en-US" sz="2400" dirty="0" smtClean="0">
                <a:latin typeface="Times New Roman" panose="02020603050405020304" pitchFamily="18" charset="0"/>
                <a:cs typeface="Times New Roman" panose="02020603050405020304" pitchFamily="18" charset="0"/>
              </a:rPr>
              <a:t> data needs to be ingested into a centralized system or platform for further processing and analysis. This may involve protocols like MQTT, </a:t>
            </a:r>
            <a:r>
              <a:rPr lang="en-US" sz="2400" dirty="0" err="1" smtClean="0">
                <a:latin typeface="Times New Roman" panose="02020603050405020304" pitchFamily="18" charset="0"/>
                <a:cs typeface="Times New Roman" panose="02020603050405020304" pitchFamily="18" charset="0"/>
              </a:rPr>
              <a:t>CoAP</a:t>
            </a:r>
            <a:r>
              <a:rPr lang="en-US" sz="2400" dirty="0" smtClean="0">
                <a:latin typeface="Times New Roman" panose="02020603050405020304" pitchFamily="18" charset="0"/>
                <a:cs typeface="Times New Roman" panose="02020603050405020304" pitchFamily="18" charset="0"/>
              </a:rPr>
              <a:t>, or HTTP for communication between devices and the data processing infrastructure.</a:t>
            </a:r>
          </a:p>
          <a:p>
            <a:pPr algn="just"/>
            <a:r>
              <a:rPr lang="en-US" sz="2400" b="1" dirty="0" smtClean="0">
                <a:latin typeface="Times New Roman" panose="02020603050405020304" pitchFamily="18" charset="0"/>
                <a:cs typeface="Times New Roman" panose="02020603050405020304" pitchFamily="18" charset="0"/>
              </a:rPr>
              <a:t>Data Storage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IoT</a:t>
            </a:r>
            <a:r>
              <a:rPr lang="en-US" sz="2400" dirty="0" smtClean="0">
                <a:latin typeface="Times New Roman" panose="02020603050405020304" pitchFamily="18" charset="0"/>
                <a:cs typeface="Times New Roman" panose="02020603050405020304" pitchFamily="18" charset="0"/>
              </a:rPr>
              <a:t> data is typically stored in distributed databases or data lakes that can handle large volumes of data and support scalable storage solutions. </a:t>
            </a:r>
            <a:r>
              <a:rPr lang="en-US" sz="2400" dirty="0" err="1" smtClean="0">
                <a:latin typeface="Times New Roman" panose="02020603050405020304" pitchFamily="18" charset="0"/>
                <a:cs typeface="Times New Roman" panose="02020603050405020304" pitchFamily="18" charset="0"/>
              </a:rPr>
              <a:t>NoSQL</a:t>
            </a:r>
            <a:r>
              <a:rPr lang="en-US" sz="2400" dirty="0" smtClean="0">
                <a:latin typeface="Times New Roman" panose="02020603050405020304" pitchFamily="18" charset="0"/>
                <a:cs typeface="Times New Roman" panose="02020603050405020304" pitchFamily="18" charset="0"/>
              </a:rPr>
              <a:t> databases like Apache Cassandra or key-value stores like </a:t>
            </a:r>
            <a:r>
              <a:rPr lang="en-US" sz="2400" dirty="0" err="1" smtClean="0">
                <a:latin typeface="Times New Roman" panose="02020603050405020304" pitchFamily="18" charset="0"/>
                <a:cs typeface="Times New Roman" panose="02020603050405020304" pitchFamily="18" charset="0"/>
              </a:rPr>
              <a:t>Redis</a:t>
            </a:r>
            <a:r>
              <a:rPr lang="en-US" sz="2400" dirty="0" smtClean="0">
                <a:latin typeface="Times New Roman" panose="02020603050405020304" pitchFamily="18" charset="0"/>
                <a:cs typeface="Times New Roman" panose="02020603050405020304" pitchFamily="18" charset="0"/>
              </a:rPr>
              <a:t> are commonly used for storing </a:t>
            </a:r>
            <a:r>
              <a:rPr lang="en-US" sz="2400" dirty="0" err="1" smtClean="0">
                <a:latin typeface="Times New Roman" panose="02020603050405020304" pitchFamily="18" charset="0"/>
                <a:cs typeface="Times New Roman" panose="02020603050405020304" pitchFamily="18" charset="0"/>
              </a:rPr>
              <a:t>IoT</a:t>
            </a:r>
            <a:r>
              <a:rPr lang="en-US" sz="2400" dirty="0" smtClean="0">
                <a:latin typeface="Times New Roman" panose="02020603050405020304" pitchFamily="18" charset="0"/>
                <a:cs typeface="Times New Roman" panose="02020603050405020304" pitchFamily="18" charset="0"/>
              </a:rPr>
              <a:t> data.</a:t>
            </a:r>
          </a:p>
          <a:p>
            <a:pPr algn="just"/>
            <a:r>
              <a:rPr lang="en-US" sz="2400" b="1" dirty="0" smtClean="0">
                <a:latin typeface="Times New Roman" panose="02020603050405020304" pitchFamily="18" charset="0"/>
                <a:cs typeface="Times New Roman" panose="02020603050405020304" pitchFamily="18" charset="0"/>
              </a:rPr>
              <a:t>Data Streaming</a:t>
            </a:r>
            <a:r>
              <a:rPr lang="en-US" sz="2400" dirty="0" smtClean="0">
                <a:latin typeface="Times New Roman" panose="02020603050405020304" pitchFamily="18" charset="0"/>
                <a:cs typeface="Times New Roman" panose="02020603050405020304" pitchFamily="18" charset="0"/>
              </a:rPr>
              <a:t>: In addition to batch processing, </a:t>
            </a:r>
            <a:r>
              <a:rPr lang="en-US" sz="2400" dirty="0" err="1" smtClean="0">
                <a:latin typeface="Times New Roman" panose="02020603050405020304" pitchFamily="18" charset="0"/>
                <a:cs typeface="Times New Roman" panose="02020603050405020304" pitchFamily="18" charset="0"/>
              </a:rPr>
              <a:t>IoT</a:t>
            </a:r>
            <a:r>
              <a:rPr lang="en-US" sz="2400" dirty="0" smtClean="0">
                <a:latin typeface="Times New Roman" panose="02020603050405020304" pitchFamily="18" charset="0"/>
                <a:cs typeface="Times New Roman" panose="02020603050405020304" pitchFamily="18" charset="0"/>
              </a:rPr>
              <a:t> data often arrives in continuous streams. Stream processing frameworks like Apache Kafka or Apache </a:t>
            </a:r>
            <a:r>
              <a:rPr lang="en-US" sz="2400" dirty="0" err="1" smtClean="0">
                <a:latin typeface="Times New Roman" panose="02020603050405020304" pitchFamily="18" charset="0"/>
                <a:cs typeface="Times New Roman" panose="02020603050405020304" pitchFamily="18" charset="0"/>
              </a:rPr>
              <a:t>Flink</a:t>
            </a:r>
            <a:r>
              <a:rPr lang="en-US" sz="2400" dirty="0" smtClean="0">
                <a:latin typeface="Times New Roman" panose="02020603050405020304" pitchFamily="18" charset="0"/>
                <a:cs typeface="Times New Roman" panose="02020603050405020304" pitchFamily="18" charset="0"/>
              </a:rPr>
              <a:t> enable real-time processing and analysis of streaming data from </a:t>
            </a:r>
            <a:r>
              <a:rPr lang="en-US" sz="2400" dirty="0" err="1" smtClean="0">
                <a:latin typeface="Times New Roman" panose="02020603050405020304" pitchFamily="18" charset="0"/>
                <a:cs typeface="Times New Roman" panose="02020603050405020304" pitchFamily="18" charset="0"/>
              </a:rPr>
              <a:t>IoT</a:t>
            </a:r>
            <a:r>
              <a:rPr lang="en-US" sz="2400" dirty="0" smtClean="0">
                <a:latin typeface="Times New Roman" panose="02020603050405020304" pitchFamily="18" charset="0"/>
                <a:cs typeface="Times New Roman" panose="02020603050405020304" pitchFamily="18" charset="0"/>
              </a:rPr>
              <a:t> devices.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662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Distributed Processing: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87887"/>
            <a:ext cx="10515600" cy="4889076"/>
          </a:xfrm>
        </p:spPr>
        <p:txBody>
          <a:bodyPr>
            <a:noAutofit/>
          </a:bodyPr>
          <a:lstStyle/>
          <a:p>
            <a:pPr marL="0" indent="0">
              <a:buNone/>
            </a:pPr>
            <a:r>
              <a:rPr lang="en-US" sz="2400" dirty="0" smtClean="0">
                <a:latin typeface="Times New Roman" panose="02020603050405020304" pitchFamily="18" charset="0"/>
                <a:cs typeface="Times New Roman" panose="02020603050405020304" pitchFamily="18" charset="0"/>
              </a:rPr>
              <a:t>Parallel Processing:</a:t>
            </a:r>
          </a:p>
          <a:p>
            <a:r>
              <a:rPr lang="en-US" sz="2400" dirty="0" smtClean="0">
                <a:latin typeface="Times New Roman" panose="02020603050405020304" pitchFamily="18" charset="0"/>
                <a:cs typeface="Times New Roman" panose="02020603050405020304" pitchFamily="18" charset="0"/>
              </a:rPr>
              <a:t>Involves breaking tasks into smaller sub-tasks for simultaneous execution by multiple processors.</a:t>
            </a:r>
          </a:p>
          <a:p>
            <a:r>
              <a:rPr lang="en-US" sz="2400" dirty="0" smtClean="0">
                <a:latin typeface="Times New Roman" panose="02020603050405020304" pitchFamily="18" charset="0"/>
                <a:cs typeface="Times New Roman" panose="02020603050405020304" pitchFamily="18" charset="0"/>
              </a:rPr>
              <a:t>Handles large </a:t>
            </a:r>
            <a:r>
              <a:rPr lang="en-US" sz="2400" dirty="0" err="1" smtClean="0">
                <a:latin typeface="Times New Roman" panose="02020603050405020304" pitchFamily="18" charset="0"/>
                <a:cs typeface="Times New Roman" panose="02020603050405020304" pitchFamily="18" charset="0"/>
              </a:rPr>
              <a:t>IoT</a:t>
            </a:r>
            <a:r>
              <a:rPr lang="en-US" sz="2400" dirty="0" smtClean="0">
                <a:latin typeface="Times New Roman" panose="02020603050405020304" pitchFamily="18" charset="0"/>
                <a:cs typeface="Times New Roman" panose="02020603050405020304" pitchFamily="18" charset="0"/>
              </a:rPr>
              <a:t> data volumes efficiently by distributing workload across multiple units.</a:t>
            </a:r>
          </a:p>
          <a:p>
            <a:r>
              <a:rPr lang="en-US" sz="2400" dirty="0" smtClean="0">
                <a:latin typeface="Times New Roman" panose="02020603050405020304" pitchFamily="18" charset="0"/>
                <a:cs typeface="Times New Roman" panose="02020603050405020304" pitchFamily="18" charset="0"/>
              </a:rPr>
              <a:t>Examples include Apache Spark and Apache </a:t>
            </a:r>
            <a:r>
              <a:rPr lang="en-US" sz="2400" dirty="0" err="1" smtClean="0">
                <a:latin typeface="Times New Roman" panose="02020603050405020304" pitchFamily="18" charset="0"/>
                <a:cs typeface="Times New Roman" panose="02020603050405020304" pitchFamily="18" charset="0"/>
              </a:rPr>
              <a:t>Hadoop</a:t>
            </a:r>
            <a:r>
              <a:rPr lang="en-US" sz="2400" dirty="0" smtClean="0">
                <a:latin typeface="Times New Roman" panose="02020603050405020304" pitchFamily="18" charset="0"/>
                <a:cs typeface="Times New Roman" panose="02020603050405020304" pitchFamily="18" charset="0"/>
              </a:rPr>
              <a:t> for analyzing large-scale </a:t>
            </a:r>
            <a:r>
              <a:rPr lang="en-US" sz="2400" dirty="0" err="1" smtClean="0">
                <a:latin typeface="Times New Roman" panose="02020603050405020304" pitchFamily="18" charset="0"/>
                <a:cs typeface="Times New Roman" panose="02020603050405020304" pitchFamily="18" charset="0"/>
              </a:rPr>
              <a:t>IoT</a:t>
            </a:r>
            <a:r>
              <a:rPr lang="en-US" sz="2400" dirty="0" smtClean="0">
                <a:latin typeface="Times New Roman" panose="02020603050405020304" pitchFamily="18" charset="0"/>
                <a:cs typeface="Times New Roman" panose="02020603050405020304" pitchFamily="18" charset="0"/>
              </a:rPr>
              <a:t> datasets.</a:t>
            </a:r>
          </a:p>
          <a:p>
            <a:pPr marL="0" indent="0">
              <a:buNone/>
            </a:pPr>
            <a:r>
              <a:rPr lang="en-US" sz="2400" dirty="0" smtClean="0">
                <a:latin typeface="Times New Roman" panose="02020603050405020304" pitchFamily="18" charset="0"/>
                <a:cs typeface="Times New Roman" panose="02020603050405020304" pitchFamily="18" charset="0"/>
              </a:rPr>
              <a:t>Edge Computing:</a:t>
            </a:r>
          </a:p>
          <a:p>
            <a:r>
              <a:rPr lang="en-US" sz="2400" dirty="0" smtClean="0">
                <a:latin typeface="Times New Roman" panose="02020603050405020304" pitchFamily="18" charset="0"/>
                <a:cs typeface="Times New Roman" panose="02020603050405020304" pitchFamily="18" charset="0"/>
              </a:rPr>
              <a:t>Brings computational resources closer to </a:t>
            </a:r>
            <a:r>
              <a:rPr lang="en-US" sz="2400" dirty="0" err="1" smtClean="0">
                <a:latin typeface="Times New Roman" panose="02020603050405020304" pitchFamily="18" charset="0"/>
                <a:cs typeface="Times New Roman" panose="02020603050405020304" pitchFamily="18" charset="0"/>
              </a:rPr>
              <a:t>IoT</a:t>
            </a:r>
            <a:r>
              <a:rPr lang="en-US" sz="2400" dirty="0" smtClean="0">
                <a:latin typeface="Times New Roman" panose="02020603050405020304" pitchFamily="18" charset="0"/>
                <a:cs typeface="Times New Roman" panose="02020603050405020304" pitchFamily="18" charset="0"/>
              </a:rPr>
              <a:t> devices, enabling local data processing at the network edge.</a:t>
            </a:r>
          </a:p>
          <a:p>
            <a:r>
              <a:rPr lang="en-US" sz="2400" dirty="0" smtClean="0">
                <a:latin typeface="Times New Roman" panose="02020603050405020304" pitchFamily="18" charset="0"/>
                <a:cs typeface="Times New Roman" panose="02020603050405020304" pitchFamily="18" charset="0"/>
              </a:rPr>
              <a:t>Reduces latency and bandwidth by analyzing data directly on devices before transmitting to the cloud.</a:t>
            </a:r>
          </a:p>
          <a:p>
            <a:r>
              <a:rPr lang="en-US" sz="2400" dirty="0" smtClean="0">
                <a:latin typeface="Times New Roman" panose="02020603050405020304" pitchFamily="18" charset="0"/>
                <a:cs typeface="Times New Roman" panose="02020603050405020304" pitchFamily="18" charset="0"/>
              </a:rPr>
              <a:t>Facilitates real-time decision-making in </a:t>
            </a:r>
            <a:r>
              <a:rPr lang="en-US" sz="2400" dirty="0" err="1" smtClean="0">
                <a:latin typeface="Times New Roman" panose="02020603050405020304" pitchFamily="18" charset="0"/>
                <a:cs typeface="Times New Roman" panose="02020603050405020304" pitchFamily="18" charset="0"/>
              </a:rPr>
              <a:t>IoT</a:t>
            </a:r>
            <a:r>
              <a:rPr lang="en-US" sz="2400" dirty="0" smtClean="0">
                <a:latin typeface="Times New Roman" panose="02020603050405020304" pitchFamily="18" charset="0"/>
                <a:cs typeface="Times New Roman" panose="02020603050405020304" pitchFamily="18" charset="0"/>
              </a:rPr>
              <a:t> applications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27797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8338" y="927279"/>
            <a:ext cx="9852338" cy="4832092"/>
          </a:xfrm>
          <a:prstGeom prst="rect">
            <a:avLst/>
          </a:prstGeom>
        </p:spPr>
        <p:txBody>
          <a:bodyPr wrap="square">
            <a:spAutoFit/>
          </a:bodyPr>
          <a:lstStyle/>
          <a:p>
            <a:pPr algn="just"/>
            <a:r>
              <a:rPr lang="en-US" sz="2800" dirty="0" smtClean="0">
                <a:latin typeface="Times New Roman" panose="02020603050405020304" pitchFamily="18" charset="0"/>
                <a:cs typeface="Times New Roman" panose="02020603050405020304" pitchFamily="18" charset="0"/>
              </a:rPr>
              <a:t>Fog </a:t>
            </a:r>
            <a:r>
              <a:rPr lang="en-US" sz="2800" dirty="0" err="1" smtClean="0">
                <a:latin typeface="Times New Roman" panose="02020603050405020304" pitchFamily="18" charset="0"/>
                <a:cs typeface="Times New Roman" panose="02020603050405020304" pitchFamily="18" charset="0"/>
              </a:rPr>
              <a:t>Computing:Extends</a:t>
            </a:r>
            <a:r>
              <a:rPr lang="en-US" sz="2800" dirty="0" smtClean="0">
                <a:latin typeface="Times New Roman" panose="02020603050405020304" pitchFamily="18" charset="0"/>
                <a:cs typeface="Times New Roman" panose="02020603050405020304" pitchFamily="18" charset="0"/>
              </a:rPr>
              <a:t> edge computing with intermediate fog nodes between devices and the </a:t>
            </a:r>
            <a:r>
              <a:rPr lang="en-US" sz="2800" dirty="0" err="1" smtClean="0">
                <a:latin typeface="Times New Roman" panose="02020603050405020304" pitchFamily="18" charset="0"/>
                <a:cs typeface="Times New Roman" panose="02020603050405020304" pitchFamily="18" charset="0"/>
              </a:rPr>
              <a:t>cloud.Fog</a:t>
            </a:r>
            <a:r>
              <a:rPr lang="en-US" sz="2800" dirty="0" smtClean="0">
                <a:latin typeface="Times New Roman" panose="02020603050405020304" pitchFamily="18" charset="0"/>
                <a:cs typeface="Times New Roman" panose="02020603050405020304" pitchFamily="18" charset="0"/>
              </a:rPr>
              <a:t> nodes perform data processing closer to devices, reducing the need for distant cloud </a:t>
            </a:r>
            <a:r>
              <a:rPr lang="en-US" sz="2800" dirty="0" err="1" smtClean="0">
                <a:latin typeface="Times New Roman" panose="02020603050405020304" pitchFamily="18" charset="0"/>
                <a:cs typeface="Times New Roman" panose="02020603050405020304" pitchFamily="18" charset="0"/>
              </a:rPr>
              <a:t>servers.Balances</a:t>
            </a:r>
            <a:r>
              <a:rPr lang="en-US" sz="2800" dirty="0" smtClean="0">
                <a:latin typeface="Times New Roman" panose="02020603050405020304" pitchFamily="18" charset="0"/>
                <a:cs typeface="Times New Roman" panose="02020603050405020304" pitchFamily="18" charset="0"/>
              </a:rPr>
              <a:t> local edge processing and centralized cloud processing, optimizing resource usage.</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Distributed </a:t>
            </a:r>
            <a:r>
              <a:rPr lang="en-US" sz="2800" dirty="0" err="1" smtClean="0">
                <a:latin typeface="Times New Roman" panose="02020603050405020304" pitchFamily="18" charset="0"/>
                <a:cs typeface="Times New Roman" panose="02020603050405020304" pitchFamily="18" charset="0"/>
              </a:rPr>
              <a:t>Analytics:Utilizes</a:t>
            </a:r>
            <a:r>
              <a:rPr lang="en-US" sz="2800" dirty="0" smtClean="0">
                <a:latin typeface="Times New Roman" panose="02020603050405020304" pitchFamily="18" charset="0"/>
                <a:cs typeface="Times New Roman" panose="02020603050405020304" pitchFamily="18" charset="0"/>
              </a:rPr>
              <a:t> distributed machine learning and analytics algorithms for insights from </a:t>
            </a:r>
            <a:r>
              <a:rPr lang="en-US" sz="2800" dirty="0" err="1" smtClean="0">
                <a:latin typeface="Times New Roman" panose="02020603050405020304" pitchFamily="18" charset="0"/>
                <a:cs typeface="Times New Roman" panose="02020603050405020304" pitchFamily="18" charset="0"/>
              </a:rPr>
              <a:t>IoT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data.Enables</a:t>
            </a:r>
            <a:r>
              <a:rPr lang="en-US" sz="2800" dirty="0" smtClean="0">
                <a:latin typeface="Times New Roman" panose="02020603050405020304" pitchFamily="18" charset="0"/>
                <a:cs typeface="Times New Roman" panose="02020603050405020304" pitchFamily="18" charset="0"/>
              </a:rPr>
              <a:t> scalable analytics across multiple nodes, efficiently processing large data </a:t>
            </a:r>
            <a:r>
              <a:rPr lang="en-US" sz="2800" dirty="0" err="1" smtClean="0">
                <a:latin typeface="Times New Roman" panose="02020603050405020304" pitchFamily="18" charset="0"/>
                <a:cs typeface="Times New Roman" panose="02020603050405020304" pitchFamily="18" charset="0"/>
              </a:rPr>
              <a:t>volumes.Techniques</a:t>
            </a:r>
            <a:r>
              <a:rPr lang="en-US" sz="2800" dirty="0" smtClean="0">
                <a:latin typeface="Times New Roman" panose="02020603050405020304" pitchFamily="18" charset="0"/>
                <a:cs typeface="Times New Roman" panose="02020603050405020304" pitchFamily="18" charset="0"/>
              </a:rPr>
              <a:t> like parallelized deep learning or distributed clustering extract meaningful insights for decision-making.</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56372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3037" y="1291225"/>
            <a:ext cx="10740979" cy="4154984"/>
          </a:xfrm>
          <a:prstGeom prst="rect">
            <a:avLst/>
          </a:prstGeom>
        </p:spPr>
        <p:txBody>
          <a:bodyPr wrap="square">
            <a:spAutoFit/>
          </a:bodyPr>
          <a:lstStyle/>
          <a:p>
            <a:pPr algn="just"/>
            <a:r>
              <a:rPr lang="en-US" sz="2400" dirty="0" smtClean="0">
                <a:latin typeface="Times New Roman" panose="02020603050405020304" pitchFamily="18" charset="0"/>
                <a:cs typeface="Times New Roman" panose="02020603050405020304" pitchFamily="18" charset="0"/>
              </a:rPr>
              <a:t>To effectively manage and utilize this diverse data, it is stored and made available in various formats, including:</a:t>
            </a:r>
          </a:p>
          <a:p>
            <a:pPr algn="just">
              <a:buFont typeface="+mj-lt"/>
              <a:buAutoNum type="arabicPeriod"/>
            </a:pPr>
            <a:r>
              <a:rPr lang="en-US" sz="2400" b="1" dirty="0" smtClean="0">
                <a:latin typeface="Times New Roman" panose="02020603050405020304" pitchFamily="18" charset="0"/>
                <a:cs typeface="Times New Roman" panose="02020603050405020304" pitchFamily="18" charset="0"/>
              </a:rPr>
              <a:t>Text</a:t>
            </a:r>
            <a:r>
              <a:rPr lang="en-US" sz="2400" dirty="0" smtClean="0">
                <a:latin typeface="Times New Roman" panose="02020603050405020304" pitchFamily="18" charset="0"/>
                <a:cs typeface="Times New Roman" panose="02020603050405020304" pitchFamily="18" charset="0"/>
              </a:rPr>
              <a:t>: Plain text files are a simple and widely compatible format for storing </a:t>
            </a:r>
            <a:r>
              <a:rPr lang="en-US" sz="2400" dirty="0" err="1" smtClean="0">
                <a:latin typeface="Times New Roman" panose="02020603050405020304" pitchFamily="18" charset="0"/>
                <a:cs typeface="Times New Roman" panose="02020603050405020304" pitchFamily="18" charset="0"/>
              </a:rPr>
              <a:t>IoT</a:t>
            </a:r>
            <a:r>
              <a:rPr lang="en-US" sz="2400" dirty="0" smtClean="0">
                <a:latin typeface="Times New Roman" panose="02020603050405020304" pitchFamily="18" charset="0"/>
                <a:cs typeface="Times New Roman" panose="02020603050405020304" pitchFamily="18" charset="0"/>
              </a:rPr>
              <a:t> data. Each line typically represents a single data record, with values separated by delimiters such as commas or tabs. Text files are easy to create, read, and manipulate using standard text editors or programming languages.</a:t>
            </a:r>
          </a:p>
          <a:p>
            <a:pPr algn="just">
              <a:buFont typeface="+mj-lt"/>
              <a:buAutoNum type="arabicPeriod"/>
            </a:pPr>
            <a:r>
              <a:rPr lang="en-US" sz="2400" b="1" dirty="0" smtClean="0">
                <a:latin typeface="Times New Roman" panose="02020603050405020304" pitchFamily="18" charset="0"/>
                <a:cs typeface="Times New Roman" panose="02020603050405020304" pitchFamily="18" charset="0"/>
              </a:rPr>
              <a:t>CSV (Comma-Separated Values)</a:t>
            </a:r>
            <a:r>
              <a:rPr lang="en-US" sz="2400" dirty="0" smtClean="0">
                <a:latin typeface="Times New Roman" panose="02020603050405020304" pitchFamily="18" charset="0"/>
                <a:cs typeface="Times New Roman" panose="02020603050405020304" pitchFamily="18" charset="0"/>
              </a:rPr>
              <a:t>: CSV files are structured text files where each line represents a single data record, and values within each record are separated by commas. CSV is a popular format for storing tabular data, as it can be easily imported into spreadsheet software like Microsoft Excel or Google Sheets and processed using data analysis tools.</a:t>
            </a:r>
          </a:p>
        </p:txBody>
      </p:sp>
    </p:spTree>
    <p:extLst>
      <p:ext uri="{BB962C8B-B14F-4D97-AF65-F5344CB8AC3E}">
        <p14:creationId xmlns:p14="http://schemas.microsoft.com/office/powerpoint/2010/main" val="417775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3791" y="0"/>
            <a:ext cx="10161431" cy="5632311"/>
          </a:xfrm>
          <a:prstGeom prst="rect">
            <a:avLst/>
          </a:prstGeom>
        </p:spPr>
        <p:txBody>
          <a:bodyPr wrap="square">
            <a:spAutoFit/>
          </a:bodyPr>
          <a:lstStyle/>
          <a:p>
            <a:pPr algn="just"/>
            <a:r>
              <a:rPr lang="en-US" sz="2400" dirty="0" smtClean="0">
                <a:latin typeface="Times New Roman" panose="02020603050405020304" pitchFamily="18" charset="0"/>
                <a:cs typeface="Times New Roman" panose="02020603050405020304" pitchFamily="18" charset="0"/>
              </a:rPr>
              <a:t>JSON (JavaScript Object Notation): JSON is a lightweight data interchange format that is widely used for transmitting and storing structured data. It is human-readable and easy to parse, making it well-suited for representing hierarchical data structures commonly found in </a:t>
            </a:r>
            <a:r>
              <a:rPr lang="en-US" sz="2400" dirty="0" err="1" smtClean="0">
                <a:latin typeface="Times New Roman" panose="02020603050405020304" pitchFamily="18" charset="0"/>
                <a:cs typeface="Times New Roman" panose="02020603050405020304" pitchFamily="18" charset="0"/>
              </a:rPr>
              <a:t>IoT</a:t>
            </a:r>
            <a:r>
              <a:rPr lang="en-US" sz="2400" dirty="0" smtClean="0">
                <a:latin typeface="Times New Roman" panose="02020603050405020304" pitchFamily="18" charset="0"/>
                <a:cs typeface="Times New Roman" panose="02020603050405020304" pitchFamily="18" charset="0"/>
              </a:rPr>
              <a:t> applications. JSON is often used for web-based APIs and data storage in </a:t>
            </a:r>
            <a:r>
              <a:rPr lang="en-US" sz="2400" dirty="0" err="1" smtClean="0">
                <a:latin typeface="Times New Roman" panose="02020603050405020304" pitchFamily="18" charset="0"/>
                <a:cs typeface="Times New Roman" panose="02020603050405020304" pitchFamily="18" charset="0"/>
              </a:rPr>
              <a:t>NoSQL</a:t>
            </a:r>
            <a:r>
              <a:rPr lang="en-US" sz="2400" dirty="0" smtClean="0">
                <a:latin typeface="Times New Roman" panose="02020603050405020304" pitchFamily="18" charset="0"/>
                <a:cs typeface="Times New Roman" panose="02020603050405020304" pitchFamily="18" charset="0"/>
              </a:rPr>
              <a:t> databases like </a:t>
            </a:r>
            <a:r>
              <a:rPr lang="en-US" sz="2400" dirty="0" err="1" smtClean="0">
                <a:latin typeface="Times New Roman" panose="02020603050405020304" pitchFamily="18" charset="0"/>
                <a:cs typeface="Times New Roman" panose="02020603050405020304" pitchFamily="18" charset="0"/>
              </a:rPr>
              <a:t>MongoDB</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HDF5 (Hierarchical Data Format version 5): HDF5 is a versatile and efficient file format for storing and organizing large volumes of scientific data. It supports hierarchical data structures, metadata, and compression, making it suitable for storing multidimensional arrays, time-series data, and other complex data types commonly encountered in </a:t>
            </a:r>
            <a:r>
              <a:rPr lang="en-US" sz="2400" dirty="0" err="1" smtClean="0">
                <a:latin typeface="Times New Roman" panose="02020603050405020304" pitchFamily="18" charset="0"/>
                <a:cs typeface="Times New Roman" panose="02020603050405020304" pitchFamily="18" charset="0"/>
              </a:rPr>
              <a:t>IoT</a:t>
            </a:r>
            <a:r>
              <a:rPr lang="en-US" sz="2400" dirty="0" smtClean="0">
                <a:latin typeface="Times New Roman" panose="02020603050405020304" pitchFamily="18" charset="0"/>
                <a:cs typeface="Times New Roman" panose="02020603050405020304" pitchFamily="18" charset="0"/>
              </a:rPr>
              <a:t> applications.</a:t>
            </a:r>
          </a:p>
          <a:p>
            <a:pPr algn="just"/>
            <a:r>
              <a:rPr lang="en-US" sz="2400" dirty="0" smtClean="0">
                <a:latin typeface="Times New Roman" panose="02020603050405020304" pitchFamily="18" charset="0"/>
                <a:cs typeface="Times New Roman" panose="02020603050405020304" pitchFamily="18" charset="0"/>
              </a:rPr>
              <a:t>SQL Data: SQL databases, such as MySQL, </a:t>
            </a:r>
            <a:r>
              <a:rPr lang="en-US" sz="2400" dirty="0" err="1" smtClean="0">
                <a:latin typeface="Times New Roman" panose="02020603050405020304" pitchFamily="18" charset="0"/>
                <a:cs typeface="Times New Roman" panose="02020603050405020304" pitchFamily="18" charset="0"/>
              </a:rPr>
              <a:t>PostgreSQL</a:t>
            </a:r>
            <a:r>
              <a:rPr lang="en-US" sz="2400" dirty="0" smtClean="0">
                <a:latin typeface="Times New Roman" panose="02020603050405020304" pitchFamily="18" charset="0"/>
                <a:cs typeface="Times New Roman" panose="02020603050405020304" pitchFamily="18" charset="0"/>
              </a:rPr>
              <a:t>, or SQLite, are commonly used for storing structured </a:t>
            </a:r>
            <a:r>
              <a:rPr lang="en-US" sz="2400" dirty="0" err="1" smtClean="0">
                <a:latin typeface="Times New Roman" panose="02020603050405020304" pitchFamily="18" charset="0"/>
                <a:cs typeface="Times New Roman" panose="02020603050405020304" pitchFamily="18" charset="0"/>
              </a:rPr>
              <a:t>IoT</a:t>
            </a:r>
            <a:r>
              <a:rPr lang="en-US" sz="2400" dirty="0" smtClean="0">
                <a:latin typeface="Times New Roman" panose="02020603050405020304" pitchFamily="18" charset="0"/>
                <a:cs typeface="Times New Roman" panose="02020603050405020304" pitchFamily="18" charset="0"/>
              </a:rPr>
              <a:t> data in relational tables. SQL provides a powerful querying language for retrieving and manipulating data, making it well-suited for applications that require complex data analysis and reporting capabilities.</a:t>
            </a:r>
          </a:p>
        </p:txBody>
      </p:sp>
    </p:spTree>
    <p:extLst>
      <p:ext uri="{BB962C8B-B14F-4D97-AF65-F5344CB8AC3E}">
        <p14:creationId xmlns:p14="http://schemas.microsoft.com/office/powerpoint/2010/main" val="34008632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ea typeface="+mj-ea"/>
                <a:cs typeface="Times New Roman" panose="02020603050405020304" pitchFamily="18" charset="0"/>
              </a:rPr>
              <a:t>Text files in python, SQL data, HDF5</a:t>
            </a:r>
            <a:r>
              <a:rPr lang="en-IN" dirty="0" smtClean="0">
                <a:latin typeface="Times New Roman" panose="02020603050405020304" pitchFamily="18" charset="0"/>
                <a:ea typeface="+mj-ea"/>
                <a:cs typeface="Times New Roman" panose="02020603050405020304" pitchFamily="18" charset="0"/>
              </a:rPr>
              <a:t/>
            </a:r>
            <a:br>
              <a:rPr lang="en-IN" dirty="0" smtClean="0">
                <a:latin typeface="Times New Roman" panose="02020603050405020304" pitchFamily="18" charset="0"/>
                <a:ea typeface="+mj-ea"/>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0" indent="0">
              <a:buNone/>
            </a:pPr>
            <a:r>
              <a:rPr lang="en-US" dirty="0" smtClean="0"/>
              <a:t>Reading Text Files:</a:t>
            </a:r>
          </a:p>
          <a:p>
            <a:pPr marL="0" indent="0">
              <a:buNone/>
            </a:pPr>
            <a:r>
              <a:rPr lang="en-US" dirty="0" smtClean="0"/>
              <a:t>with open('filename.txt', 'r') as file:  </a:t>
            </a:r>
          </a:p>
          <a:p>
            <a:pPr marL="0" indent="0">
              <a:buNone/>
            </a:pPr>
            <a:r>
              <a:rPr lang="en-US" dirty="0"/>
              <a:t> </a:t>
            </a:r>
            <a:r>
              <a:rPr lang="en-US" dirty="0" smtClean="0"/>
              <a:t>             data = </a:t>
            </a:r>
            <a:r>
              <a:rPr lang="en-US" dirty="0" err="1" smtClean="0"/>
              <a:t>file.read</a:t>
            </a:r>
            <a:r>
              <a:rPr lang="en-US" dirty="0" smtClean="0"/>
              <a:t>()</a:t>
            </a:r>
          </a:p>
          <a:p>
            <a:pPr marL="0" indent="0">
              <a:buNone/>
            </a:pPr>
            <a:r>
              <a:rPr lang="en-US" dirty="0" smtClean="0"/>
              <a:t>Writing to Text Files:</a:t>
            </a:r>
          </a:p>
          <a:p>
            <a:pPr marL="0" indent="0">
              <a:buNone/>
            </a:pPr>
            <a:endParaRPr lang="en-US" dirty="0"/>
          </a:p>
          <a:p>
            <a:pPr marL="0" indent="0">
              <a:buNone/>
            </a:pPr>
            <a:r>
              <a:rPr lang="en-US" dirty="0" smtClean="0"/>
              <a:t>with open('filename.txt', 'w') as file: </a:t>
            </a:r>
          </a:p>
          <a:p>
            <a:pPr marL="0" indent="0">
              <a:buNone/>
            </a:pPr>
            <a:r>
              <a:rPr lang="en-US" dirty="0"/>
              <a:t> </a:t>
            </a:r>
            <a:r>
              <a:rPr lang="en-US" dirty="0" smtClean="0"/>
              <a:t>               </a:t>
            </a:r>
            <a:r>
              <a:rPr lang="en-US" dirty="0" err="1" smtClean="0"/>
              <a:t>file.write</a:t>
            </a:r>
            <a:r>
              <a:rPr lang="en-US" dirty="0" smtClean="0"/>
              <a:t>('Hello, world!')</a:t>
            </a:r>
            <a:endParaRPr lang="en-US" dirty="0"/>
          </a:p>
        </p:txBody>
      </p:sp>
    </p:spTree>
    <p:extLst>
      <p:ext uri="{BB962C8B-B14F-4D97-AF65-F5344CB8AC3E}">
        <p14:creationId xmlns:p14="http://schemas.microsoft.com/office/powerpoint/2010/main" val="32505333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SQL DATA</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26524"/>
            <a:ext cx="10515600" cy="4850439"/>
          </a:xfrm>
        </p:spPr>
        <p:txBody>
          <a:bodyPr>
            <a:normAutofit fontScale="92500" lnSpcReduction="10000"/>
          </a:bodyPr>
          <a:lstStyle/>
          <a:p>
            <a:pPr marL="0" indent="0">
              <a:buNone/>
            </a:pPr>
            <a:r>
              <a:rPr lang="en-US" dirty="0" smtClean="0"/>
              <a:t>Connecting to a Database (using SQLite as an example)</a:t>
            </a:r>
          </a:p>
          <a:p>
            <a:pPr marL="0" indent="0">
              <a:buNone/>
            </a:pPr>
            <a:r>
              <a:rPr lang="en-US" dirty="0" smtClean="0"/>
              <a:t>import sqlite3</a:t>
            </a:r>
          </a:p>
          <a:p>
            <a:pPr marL="0" indent="0">
              <a:buNone/>
            </a:pPr>
            <a:r>
              <a:rPr lang="en-US" dirty="0" smtClean="0"/>
              <a:t># Connect to database</a:t>
            </a:r>
          </a:p>
          <a:p>
            <a:pPr marL="0" indent="0">
              <a:buNone/>
            </a:pPr>
            <a:r>
              <a:rPr lang="en-US" dirty="0" smtClean="0"/>
              <a:t>conn = sqlite3.connect('</a:t>
            </a:r>
            <a:r>
              <a:rPr lang="en-US" dirty="0" err="1" smtClean="0"/>
              <a:t>example.db</a:t>
            </a:r>
            <a:r>
              <a:rPr lang="en-US" dirty="0" smtClean="0"/>
              <a:t>')</a:t>
            </a:r>
          </a:p>
          <a:p>
            <a:pPr marL="0" indent="0">
              <a:buNone/>
            </a:pPr>
            <a:r>
              <a:rPr lang="en-US" dirty="0" smtClean="0"/>
              <a:t># Create a cursor </a:t>
            </a:r>
          </a:p>
          <a:p>
            <a:pPr marL="0" indent="0">
              <a:buNone/>
            </a:pPr>
            <a:r>
              <a:rPr lang="en-US" dirty="0" err="1" smtClean="0"/>
              <a:t>objectcursor</a:t>
            </a:r>
            <a:r>
              <a:rPr lang="en-US" dirty="0" smtClean="0"/>
              <a:t> = </a:t>
            </a:r>
            <a:r>
              <a:rPr lang="en-US" dirty="0" err="1" smtClean="0"/>
              <a:t>conn.cursor</a:t>
            </a:r>
            <a:r>
              <a:rPr lang="en-US" dirty="0" smtClean="0"/>
              <a:t>()</a:t>
            </a:r>
          </a:p>
          <a:p>
            <a:pPr marL="0" indent="0">
              <a:buNone/>
            </a:pPr>
            <a:r>
              <a:rPr lang="en-US" dirty="0" smtClean="0"/>
              <a:t>Executing SQL Queries:</a:t>
            </a:r>
          </a:p>
          <a:p>
            <a:pPr marL="0" indent="0">
              <a:buNone/>
            </a:pPr>
            <a:r>
              <a:rPr lang="en-US" dirty="0" smtClean="0"/>
              <a:t># Execute SQL </a:t>
            </a:r>
          </a:p>
          <a:p>
            <a:pPr marL="0" indent="0">
              <a:buNone/>
            </a:pPr>
            <a:r>
              <a:rPr lang="en-US" dirty="0" err="1" smtClean="0"/>
              <a:t>querycursor.execute</a:t>
            </a:r>
            <a:r>
              <a:rPr lang="en-US" dirty="0" smtClean="0"/>
              <a:t>("SELECT * FROM </a:t>
            </a:r>
            <a:r>
              <a:rPr lang="en-US" dirty="0" err="1" smtClean="0"/>
              <a:t>table_name</a:t>
            </a:r>
            <a:r>
              <a:rPr lang="en-US" dirty="0" smtClean="0"/>
              <a:t>")</a:t>
            </a:r>
          </a:p>
          <a:p>
            <a:pPr marL="0" indent="0">
              <a:buNone/>
            </a:pPr>
            <a:r>
              <a:rPr lang="en-US" dirty="0" smtClean="0"/>
              <a:t># Fetch</a:t>
            </a:r>
          </a:p>
          <a:p>
            <a:pPr marL="0" indent="0">
              <a:buNone/>
            </a:pPr>
            <a:r>
              <a:rPr lang="en-US" dirty="0" smtClean="0"/>
              <a:t> </a:t>
            </a:r>
            <a:r>
              <a:rPr lang="en-US" dirty="0" err="1" smtClean="0"/>
              <a:t>datadata</a:t>
            </a:r>
            <a:r>
              <a:rPr lang="en-US" dirty="0" smtClean="0"/>
              <a:t> = </a:t>
            </a:r>
            <a:r>
              <a:rPr lang="en-US" dirty="0" err="1" smtClean="0"/>
              <a:t>cursor.fetchall</a:t>
            </a:r>
            <a:r>
              <a:rPr lang="en-US" dirty="0" smtClean="0"/>
              <a:t>()</a:t>
            </a:r>
            <a:endParaRPr lang="en-US" dirty="0"/>
          </a:p>
        </p:txBody>
      </p:sp>
    </p:spTree>
    <p:extLst>
      <p:ext uri="{BB962C8B-B14F-4D97-AF65-F5344CB8AC3E}">
        <p14:creationId xmlns:p14="http://schemas.microsoft.com/office/powerpoint/2010/main" val="42097997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HDF5 Files</a:t>
            </a:r>
            <a:r>
              <a:rPr lang="en-US" dirty="0" smtClean="0"/>
              <a:t>:</a:t>
            </a:r>
            <a:endParaRPr lang="en-US" dirty="0"/>
          </a:p>
        </p:txBody>
      </p:sp>
      <p:sp>
        <p:nvSpPr>
          <p:cNvPr id="3" name="Content Placeholder 2"/>
          <p:cNvSpPr>
            <a:spLocks noGrp="1"/>
          </p:cNvSpPr>
          <p:nvPr>
            <p:ph idx="1"/>
          </p:nvPr>
        </p:nvSpPr>
        <p:spPr>
          <a:xfrm>
            <a:off x="838200" y="1468192"/>
            <a:ext cx="10515600" cy="4708771"/>
          </a:xfrm>
        </p:spPr>
        <p:txBody>
          <a:bodyPr>
            <a:normAutofit fontScale="92500" lnSpcReduction="20000"/>
          </a:bodyPr>
          <a:lstStyle/>
          <a:p>
            <a:pPr marL="0" indent="0">
              <a:buNone/>
            </a:pPr>
            <a:r>
              <a:rPr lang="en-US" dirty="0" smtClean="0"/>
              <a:t>Reading HDF5 Files:</a:t>
            </a:r>
          </a:p>
          <a:p>
            <a:pPr marL="0" indent="0">
              <a:buNone/>
            </a:pPr>
            <a:r>
              <a:rPr lang="en-US" dirty="0" smtClean="0"/>
              <a:t>import h5py</a:t>
            </a:r>
          </a:p>
          <a:p>
            <a:pPr marL="0" indent="0">
              <a:buNone/>
            </a:pPr>
            <a:r>
              <a:rPr lang="en-US" dirty="0" smtClean="0"/>
              <a:t># Open HDF5 file</a:t>
            </a:r>
          </a:p>
          <a:p>
            <a:pPr marL="0" indent="0">
              <a:buNone/>
            </a:pPr>
            <a:r>
              <a:rPr lang="en-US" dirty="0" smtClean="0"/>
              <a:t>with h5py.File('filename.h5', 'r') as file:    </a:t>
            </a:r>
          </a:p>
          <a:p>
            <a:pPr marL="0" indent="0">
              <a:buNone/>
            </a:pPr>
            <a:r>
              <a:rPr lang="en-US" dirty="0" smtClean="0"/>
              <a:t>    data = file['</a:t>
            </a:r>
            <a:r>
              <a:rPr lang="en-US" dirty="0" err="1" smtClean="0"/>
              <a:t>dataset_name</a:t>
            </a:r>
            <a:r>
              <a:rPr lang="en-US" dirty="0" smtClean="0"/>
              <a:t>'][:]</a:t>
            </a:r>
          </a:p>
          <a:p>
            <a:pPr marL="0" indent="0">
              <a:buNone/>
            </a:pPr>
            <a:r>
              <a:rPr lang="en-US" dirty="0" smtClean="0"/>
              <a:t>Writing to HDF5 Files:</a:t>
            </a:r>
          </a:p>
          <a:p>
            <a:pPr marL="0" indent="0">
              <a:buNone/>
            </a:pPr>
            <a:r>
              <a:rPr lang="en-US" dirty="0" smtClean="0"/>
              <a:t>import h5py</a:t>
            </a:r>
          </a:p>
          <a:p>
            <a:pPr marL="0" indent="0">
              <a:buNone/>
            </a:pPr>
            <a:r>
              <a:rPr lang="en-US" dirty="0" smtClean="0"/>
              <a:t># Create HDF5 file</a:t>
            </a:r>
          </a:p>
          <a:p>
            <a:pPr marL="0" indent="0">
              <a:buNone/>
            </a:pPr>
            <a:r>
              <a:rPr lang="en-US" dirty="0" smtClean="0"/>
              <a:t>with h5py.File('filename.h5', 'w') as file:   </a:t>
            </a:r>
          </a:p>
          <a:p>
            <a:pPr marL="0" indent="0">
              <a:buNone/>
            </a:pPr>
            <a:r>
              <a:rPr lang="en-US" dirty="0" smtClean="0"/>
              <a:t> # Create dataset    </a:t>
            </a:r>
          </a:p>
          <a:p>
            <a:pPr marL="0" indent="0">
              <a:buNone/>
            </a:pPr>
            <a:r>
              <a:rPr lang="en-US" dirty="0" smtClean="0"/>
              <a:t>dataset = </a:t>
            </a:r>
            <a:r>
              <a:rPr lang="en-US" dirty="0" err="1" smtClean="0"/>
              <a:t>file.create_dataset</a:t>
            </a:r>
            <a:r>
              <a:rPr lang="en-US" dirty="0" smtClean="0"/>
              <a:t>('</a:t>
            </a:r>
            <a:r>
              <a:rPr lang="en-US" dirty="0" err="1" smtClean="0"/>
              <a:t>dataset_name</a:t>
            </a:r>
            <a:r>
              <a:rPr lang="en-US" dirty="0" smtClean="0"/>
              <a:t>', data=</a:t>
            </a:r>
            <a:r>
              <a:rPr lang="en-US" dirty="0" err="1" smtClean="0"/>
              <a:t>my_data</a:t>
            </a:r>
            <a:r>
              <a:rPr lang="en-US" dirty="0" smtClean="0"/>
              <a:t>)</a:t>
            </a:r>
            <a:endParaRPr lang="en-US" dirty="0"/>
          </a:p>
        </p:txBody>
      </p:sp>
    </p:spTree>
    <p:extLst>
      <p:ext uri="{BB962C8B-B14F-4D97-AF65-F5344CB8AC3E}">
        <p14:creationId xmlns:p14="http://schemas.microsoft.com/office/powerpoint/2010/main" val="4205569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Integration of </a:t>
            </a:r>
            <a:r>
              <a:rPr lang="en-US" b="1" dirty="0" err="1">
                <a:latin typeface="Times New Roman" panose="02020603050405020304" pitchFamily="18" charset="0"/>
                <a:cs typeface="Times New Roman" panose="02020603050405020304" pitchFamily="18" charset="0"/>
              </a:rPr>
              <a:t>IoT</a:t>
            </a:r>
            <a:r>
              <a:rPr lang="en-US" b="1" dirty="0">
                <a:latin typeface="Times New Roman" panose="02020603050405020304" pitchFamily="18" charset="0"/>
                <a:cs typeface="Times New Roman" panose="02020603050405020304" pitchFamily="18" charset="0"/>
              </a:rPr>
              <a:t> and AI</a:t>
            </a:r>
            <a:endParaRPr lang="en-US" dirty="0"/>
          </a:p>
        </p:txBody>
      </p:sp>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FontTx/>
              <a:buChar char="•"/>
            </a:pPr>
            <a:r>
              <a:rPr kumimoji="0" lang="en-US" sz="32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devices generate vast amounts of data.</a:t>
            </a:r>
          </a:p>
          <a:p>
            <a:pPr marL="0" lvl="0" indent="0" eaLnBrk="0" fontAlgn="base" hangingPunct="0">
              <a:lnSpc>
                <a:spcPct val="100000"/>
              </a:lnSpc>
              <a:spcBef>
                <a:spcPct val="0"/>
              </a:spcBef>
              <a:spcAft>
                <a:spcPct val="0"/>
              </a:spcAft>
              <a:buFontTx/>
              <a:buChar char="•"/>
            </a:pPr>
            <a:r>
              <a:rPr kumimoji="0" 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AI algorithms analyze this data to provide insights.</a:t>
            </a:r>
          </a:p>
          <a:p>
            <a:pPr marL="0" lvl="0" indent="0" eaLnBrk="0" fontAlgn="base" hangingPunct="0">
              <a:lnSpc>
                <a:spcPct val="100000"/>
              </a:lnSpc>
              <a:spcBef>
                <a:spcPct val="0"/>
              </a:spcBef>
              <a:spcAft>
                <a:spcPct val="0"/>
              </a:spcAft>
              <a:buFontTx/>
              <a:buChar char="•"/>
            </a:pPr>
            <a:r>
              <a:rPr kumimoji="0" 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Example: Smart homes using </a:t>
            </a:r>
            <a:r>
              <a:rPr kumimoji="0" lang="en-US" sz="32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sensors and AI for automation</a:t>
            </a:r>
            <a:endParaRPr lang="en-US" sz="3200" dirty="0"/>
          </a:p>
        </p:txBody>
      </p:sp>
    </p:spTree>
    <p:extLst>
      <p:ext uri="{BB962C8B-B14F-4D97-AF65-F5344CB8AC3E}">
        <p14:creationId xmlns:p14="http://schemas.microsoft.com/office/powerpoint/2010/main" val="4158636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latin typeface="Times New Roman" panose="02020603050405020304" pitchFamily="18" charset="0"/>
                <a:cs typeface="Times New Roman" panose="02020603050405020304" pitchFamily="18" charset="0"/>
              </a:rPr>
              <a:t>IoT</a:t>
            </a:r>
            <a:r>
              <a:rPr lang="en-US" b="1" dirty="0" smtClean="0">
                <a:latin typeface="Times New Roman" panose="02020603050405020304" pitchFamily="18" charset="0"/>
                <a:cs typeface="Times New Roman" panose="02020603050405020304" pitchFamily="18" charset="0"/>
              </a:rPr>
              <a:t> reference model</a:t>
            </a:r>
            <a:endParaRPr lang="en-US" b="1" dirty="0"/>
          </a:p>
        </p:txBody>
      </p:sp>
      <p:pic>
        <p:nvPicPr>
          <p:cNvPr id="4" name="Content Placeholder 3">
            <a:extLst>
              <a:ext uri="{FF2B5EF4-FFF2-40B4-BE49-F238E27FC236}">
                <a16:creationId xmlns:a16="http://schemas.microsoft.com/office/drawing/2014/main" xmlns="" id="{2B895CDC-AB2D-4570-6A9E-E5C49AE67AF6}"/>
              </a:ext>
            </a:extLst>
          </p:cNvPr>
          <p:cNvPicPr>
            <a:picLocks noGrp="1" noChangeAspect="1"/>
          </p:cNvPicPr>
          <p:nvPr>
            <p:ph idx="1"/>
          </p:nvPr>
        </p:nvPicPr>
        <p:blipFill>
          <a:blip r:embed="rId2"/>
          <a:stretch>
            <a:fillRect/>
          </a:stretch>
        </p:blipFill>
        <p:spPr>
          <a:xfrm>
            <a:off x="3562220" y="1969189"/>
            <a:ext cx="5465870" cy="4383656"/>
          </a:xfrm>
          <a:prstGeom prst="rect">
            <a:avLst/>
          </a:prstGeom>
        </p:spPr>
      </p:pic>
    </p:spTree>
    <p:extLst>
      <p:ext uri="{BB962C8B-B14F-4D97-AF65-F5344CB8AC3E}">
        <p14:creationId xmlns:p14="http://schemas.microsoft.com/office/powerpoint/2010/main" val="457122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285750" indent="-285750" algn="just"/>
            <a:r>
              <a:rPr lang="en-IN" dirty="0" smtClean="0">
                <a:effectLst/>
                <a:latin typeface="Times New Roman" panose="02020603050405020304" pitchFamily="18" charset="0"/>
                <a:cs typeface="Times New Roman" panose="02020603050405020304" pitchFamily="18" charset="0"/>
              </a:rPr>
              <a:t>Just like the OSI reference model for the internet, </a:t>
            </a:r>
            <a:r>
              <a:rPr lang="en-IN" dirty="0" err="1" smtClean="0">
                <a:effectLst/>
                <a:latin typeface="Times New Roman" panose="02020603050405020304" pitchFamily="18" charset="0"/>
                <a:cs typeface="Times New Roman" panose="02020603050405020304" pitchFamily="18" charset="0"/>
              </a:rPr>
              <a:t>IoT</a:t>
            </a:r>
            <a:r>
              <a:rPr lang="en-IN" dirty="0" smtClean="0">
                <a:effectLst/>
                <a:latin typeface="Times New Roman" panose="02020603050405020304" pitchFamily="18" charset="0"/>
                <a:cs typeface="Times New Roman" panose="02020603050405020304" pitchFamily="18" charset="0"/>
              </a:rPr>
              <a:t> architecture is defined through six</a:t>
            </a:r>
            <a:r>
              <a:rPr lang="en-IN" dirty="0" smtClean="0">
                <a:latin typeface="Times New Roman" panose="02020603050405020304" pitchFamily="18" charset="0"/>
                <a:cs typeface="Times New Roman" panose="02020603050405020304" pitchFamily="18" charset="0"/>
              </a:rPr>
              <a:t> </a:t>
            </a:r>
            <a:r>
              <a:rPr lang="en-IN" dirty="0" smtClean="0">
                <a:effectLst/>
                <a:latin typeface="Times New Roman" panose="02020603050405020304" pitchFamily="18" charset="0"/>
                <a:cs typeface="Times New Roman" panose="02020603050405020304" pitchFamily="18" charset="0"/>
              </a:rPr>
              <a:t>layers: four horizontal layers and two vertical layers. </a:t>
            </a:r>
          </a:p>
          <a:p>
            <a:pPr marL="285750" indent="-285750" algn="just"/>
            <a:r>
              <a:rPr lang="en-IN" dirty="0" smtClean="0">
                <a:effectLst/>
                <a:latin typeface="Times New Roman" panose="02020603050405020304" pitchFamily="18" charset="0"/>
                <a:cs typeface="Times New Roman" panose="02020603050405020304" pitchFamily="18" charset="0"/>
              </a:rPr>
              <a:t>The two vertical layers are</a:t>
            </a:r>
            <a:r>
              <a:rPr lang="en-IN" dirty="0" smtClean="0">
                <a:latin typeface="Times New Roman" panose="02020603050405020304" pitchFamily="18" charset="0"/>
                <a:cs typeface="Times New Roman" panose="02020603050405020304" pitchFamily="18" charset="0"/>
              </a:rPr>
              <a:t> </a:t>
            </a:r>
            <a:r>
              <a:rPr lang="en-IN" dirty="0" smtClean="0">
                <a:effectLst/>
                <a:latin typeface="Times New Roman" panose="02020603050405020304" pitchFamily="18" charset="0"/>
                <a:cs typeface="Times New Roman" panose="02020603050405020304" pitchFamily="18" charset="0"/>
              </a:rPr>
              <a:t>Management and Security and they're spread over all four horizontal layers.</a:t>
            </a:r>
          </a:p>
          <a:p>
            <a:pPr marL="0" indent="0">
              <a:buNone/>
            </a:pPr>
            <a:endParaRPr lang="en-US" dirty="0"/>
          </a:p>
        </p:txBody>
      </p:sp>
    </p:spTree>
    <p:extLst>
      <p:ext uri="{BB962C8B-B14F-4D97-AF65-F5344CB8AC3E}">
        <p14:creationId xmlns:p14="http://schemas.microsoft.com/office/powerpoint/2010/main" val="2016194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5248</Words>
  <Application>Microsoft Office PowerPoint</Application>
  <PresentationFormat>Widescreen</PresentationFormat>
  <Paragraphs>473</Paragraphs>
  <Slides>67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67</vt:i4>
      </vt:variant>
    </vt:vector>
  </HeadingPairs>
  <TitlesOfParts>
    <vt:vector size="77" baseType="lpstr">
      <vt:lpstr>Algerian</vt:lpstr>
      <vt:lpstr>Arial</vt:lpstr>
      <vt:lpstr>Arial Black</vt:lpstr>
      <vt:lpstr>Calibri</vt:lpstr>
      <vt:lpstr>Calibri Light</vt:lpstr>
      <vt:lpstr>Helvetica</vt:lpstr>
      <vt:lpstr>Menlo</vt:lpstr>
      <vt:lpstr>Times New Roman</vt:lpstr>
      <vt:lpstr>Wingdings</vt:lpstr>
      <vt:lpstr>Office Theme</vt:lpstr>
      <vt:lpstr>                   18AIE424T- ARTIFICIAL INTELLIGENCE AND INTERNET OF THINGS</vt:lpstr>
      <vt:lpstr>                     UNIT 1</vt:lpstr>
      <vt:lpstr>What is IOT?</vt:lpstr>
      <vt:lpstr>Definition of IOT</vt:lpstr>
      <vt:lpstr>Dimension of IOT</vt:lpstr>
      <vt:lpstr>Principles of IoT and AI</vt:lpstr>
      <vt:lpstr>Integration of IoT and AI</vt:lpstr>
      <vt:lpstr>IoT reference model</vt:lpstr>
      <vt:lpstr>PowerPoint Presentation</vt:lpstr>
      <vt:lpstr>PowerPoint Presentation</vt:lpstr>
      <vt:lpstr>IOT Platforms</vt:lpstr>
      <vt:lpstr>PowerPoint Presentation</vt:lpstr>
      <vt:lpstr>Challenges in Using IoT Platforms</vt:lpstr>
      <vt:lpstr>IOT verticals</vt:lpstr>
      <vt:lpstr>PowerPoint Presentation</vt:lpstr>
      <vt:lpstr>Big Data and IOT</vt:lpstr>
      <vt:lpstr>How IoT Generates Big Data</vt:lpstr>
      <vt:lpstr>PowerPoint Presentation</vt:lpstr>
      <vt:lpstr>Benefits: </vt:lpstr>
      <vt:lpstr>Challenges</vt:lpstr>
      <vt:lpstr>Infusion of AI – data science in IoT</vt:lpstr>
      <vt:lpstr>PowerPoint Presentation</vt:lpstr>
      <vt:lpstr>Definition</vt:lpstr>
      <vt:lpstr>Examples</vt:lpstr>
      <vt:lpstr>PowerPoint Presentation</vt:lpstr>
      <vt:lpstr>Standard process for data mining</vt:lpstr>
      <vt:lpstr>Definition </vt:lpstr>
      <vt:lpstr>Steps in the Data Mining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Datasets</vt:lpstr>
      <vt:lpstr>Characteristics: </vt:lpstr>
      <vt:lpstr>Types of Datasets</vt:lpstr>
      <vt:lpstr>TensorFlow</vt:lpstr>
      <vt:lpstr>Install TensorFlow (Windows) </vt:lpstr>
      <vt:lpstr>Components:</vt:lpstr>
      <vt:lpstr>PowerPoint Presentation</vt:lpstr>
      <vt:lpstr>PowerPoint Presentation</vt:lpstr>
      <vt:lpstr>Computation Graph (Defining the Operations):</vt:lpstr>
      <vt:lpstr>Execution Graph (Computing the Operations):</vt:lpstr>
      <vt:lpstr>Explanation</vt:lpstr>
      <vt:lpstr>PowerPoint Presentation</vt:lpstr>
      <vt:lpstr>PowerPoint Presentation</vt:lpstr>
      <vt:lpstr>PowerPoint Presentation</vt:lpstr>
      <vt:lpstr>PowerPoint Presentation</vt:lpstr>
      <vt:lpstr>PowerPoint Presentation</vt:lpstr>
      <vt:lpstr>PowerPoint Presentation</vt:lpstr>
      <vt:lpstr>Keras models – Sequential</vt:lpstr>
      <vt:lpstr>Keras models – Functional</vt:lpstr>
      <vt:lpstr>Procedure to implement an ANN in Keras </vt:lpstr>
      <vt:lpstr>Dataset Examples</vt:lpstr>
      <vt:lpstr>PowerPoint Presentation</vt:lpstr>
      <vt:lpstr>PowerPoint Presentation</vt:lpstr>
      <vt:lpstr>Data Access and distributed processing for IOT</vt:lpstr>
      <vt:lpstr>PowerPoint Presentation</vt:lpstr>
      <vt:lpstr>Distributed Processing:</vt:lpstr>
      <vt:lpstr>PowerPoint Presentation</vt:lpstr>
      <vt:lpstr>PowerPoint Presentation</vt:lpstr>
      <vt:lpstr>PowerPoint Presentation</vt:lpstr>
      <vt:lpstr>Text files in python, SQL data, HDF5 </vt:lpstr>
      <vt:lpstr>SQL DATA</vt:lpstr>
      <vt:lpstr>HDF5 Files: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18AIE424T- ARTIFICIAL INTELLIGENCE AND INTERNET OF THINGS</dc:title>
  <dc:creator>admin</dc:creator>
  <cp:lastModifiedBy>admin</cp:lastModifiedBy>
  <cp:revision>37</cp:revision>
  <dcterms:created xsi:type="dcterms:W3CDTF">2024-05-30T06:12:19Z</dcterms:created>
  <dcterms:modified xsi:type="dcterms:W3CDTF">2024-05-30T11:11:32Z</dcterms:modified>
</cp:coreProperties>
</file>