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FD12-3CBE-41F4-B989-A67D4D59CE21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021F-E7D2-4F11-BBBA-F31648DAF9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FD12-3CBE-41F4-B989-A67D4D59CE21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021F-E7D2-4F11-BBBA-F31648DAF9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FD12-3CBE-41F4-B989-A67D4D59CE21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021F-E7D2-4F11-BBBA-F31648DAF9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FD12-3CBE-41F4-B989-A67D4D59CE21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021F-E7D2-4F11-BBBA-F31648DAF9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FD12-3CBE-41F4-B989-A67D4D59CE21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021F-E7D2-4F11-BBBA-F31648DAF9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FD12-3CBE-41F4-B989-A67D4D59CE21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021F-E7D2-4F11-BBBA-F31648DAF9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FD12-3CBE-41F4-B989-A67D4D59CE21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021F-E7D2-4F11-BBBA-F31648DAF9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FD12-3CBE-41F4-B989-A67D4D59CE21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021F-E7D2-4F11-BBBA-F31648DAF9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FD12-3CBE-41F4-B989-A67D4D59CE21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021F-E7D2-4F11-BBBA-F31648DAF9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FD12-3CBE-41F4-B989-A67D4D59CE21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021F-E7D2-4F11-BBBA-F31648DAF9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2FD12-3CBE-41F4-B989-A67D4D59CE21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4021F-E7D2-4F11-BBBA-F31648DAF9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2FD12-3CBE-41F4-B989-A67D4D59CE21}" type="datetimeFigureOut">
              <a:rPr lang="en-US" smtClean="0"/>
              <a:pPr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4021F-E7D2-4F11-BBBA-F31648DAF9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getting-starte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default.asp" TargetMode="External"/><Relationship Id="rId2" Type="http://schemas.openxmlformats.org/officeDocument/2006/relationships/hyperlink" Target="https://www.w3schools.com/bootstrap/defaul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query/default.as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Bootstrap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Bootstrap 5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You learned from the previous chapter that Bootstrap requires a containing element to wrap site contents.</a:t>
            </a:r>
          </a:p>
          <a:p>
            <a:pPr algn="just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Containers are used to pad the content inside of them, and there are two container classes available:</a:t>
            </a:r>
          </a:p>
          <a:p>
            <a:pPr algn="just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The .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container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 class provides a responsive 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fixed width container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The .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container-fluid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 class provides a 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full width container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, spanning the entire width of the viewport.</a:t>
            </a:r>
          </a:p>
          <a:p>
            <a:pPr algn="just"/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container</a:t>
            </a:r>
            <a:r>
              <a:rPr lang="en-US" dirty="0"/>
              <a:t> class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7816" t="33724" r="16870" b="24056"/>
          <a:stretch>
            <a:fillRect/>
          </a:stretch>
        </p:blipFill>
        <p:spPr bwMode="auto">
          <a:xfrm>
            <a:off x="381000" y="1219200"/>
            <a:ext cx="841248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.container-fluid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Fluid Container</a:t>
            </a:r>
          </a:p>
          <a:p>
            <a:r>
              <a:rPr lang="en-US" dirty="0"/>
              <a:t>Use the .container-fluid class to create a full width container, that will always span the entire width of the screen (width is always 100%):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Container 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Containers have left and right padding, with no top or bottom padding. </a:t>
            </a:r>
          </a:p>
          <a:p>
            <a:pPr algn="just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Therefore, we often use 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spacing utilities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, such as extra padding and margins to make them look even better.</a:t>
            </a:r>
          </a:p>
          <a:p>
            <a:pPr algn="just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For example, .pt-5 means "add a large 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top padding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":</a:t>
            </a:r>
          </a:p>
          <a:p>
            <a:pPr algn="just">
              <a:buNone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algn="just">
              <a:buNone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&lt;div class="container pt-5"&gt;&lt;/div&gt;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 Border and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utilities, such as borders and colors, are also often used together with containers: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Responsive Containers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4815" t="27441" r="16667" b="33034"/>
          <a:stretch>
            <a:fillRect/>
          </a:stretch>
        </p:blipFill>
        <p:spPr bwMode="auto">
          <a:xfrm>
            <a:off x="457200" y="3276600"/>
            <a:ext cx="8229600" cy="2669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57200" y="1676400"/>
            <a:ext cx="8229600" cy="14105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Responsive Containers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You can also use the 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itchFamily="18" charset="0"/>
                <a:cs typeface="Times New Roman" pitchFamily="18" charset="0"/>
              </a:rPr>
              <a:t>.container-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Times New Roman" pitchFamily="18" charset="0"/>
                <a:cs typeface="Times New Roman" pitchFamily="18" charset="0"/>
              </a:rPr>
              <a:t>sm|md|lg|xl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classes to determine when the container should be responsive.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The 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itchFamily="18" charset="0"/>
                <a:cs typeface="Times New Roman" pitchFamily="18" charset="0"/>
              </a:rPr>
              <a:t>max-width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of the container will change on different screen sizes/viewports: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5 Grid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Bootstrap's grid system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 uses a series of containers, rows, and columns to layout and align content.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 It is widely used to design layout and content structure in print design.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Bootstrap's grid system is built with </a:t>
            </a:r>
            <a:r>
              <a:rPr lang="en-US" sz="2500" b="1" dirty="0" err="1">
                <a:latin typeface="Times New Roman" pitchFamily="18" charset="0"/>
                <a:cs typeface="Times New Roman" pitchFamily="18" charset="0"/>
              </a:rPr>
              <a:t>flexbox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and allows up to 12 columns across the page.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If you do not want to use all 12 columns individually, you can group the columns together to create wider columns: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7985" t="30305" r="17816" b="34339"/>
          <a:stretch>
            <a:fillRect/>
          </a:stretch>
        </p:blipFill>
        <p:spPr bwMode="auto">
          <a:xfrm>
            <a:off x="0" y="609600"/>
            <a:ext cx="8613406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6200" y="4267200"/>
            <a:ext cx="876300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The grid system is responsive, and the columns will re-arrange automatically depending on the screen size.</a:t>
            </a: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Make sure that the sum adds up to 12 or fewer (it is not required that you use all 12 available columns).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Grid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The Bootstrap 5 grid system has six classes:</a:t>
            </a:r>
          </a:p>
          <a:p>
            <a:pPr>
              <a:buNone/>
            </a:pPr>
            <a:endParaRPr lang="en-US" dirty="0"/>
          </a:p>
          <a:p>
            <a:r>
              <a:rPr lang="en-US" b="1" dirty="0"/>
              <a:t>.</a:t>
            </a:r>
            <a:r>
              <a:rPr lang="en-US" b="1" dirty="0" err="1"/>
              <a:t>col</a:t>
            </a:r>
            <a:r>
              <a:rPr lang="en-US" b="1" dirty="0"/>
              <a:t>-</a:t>
            </a:r>
            <a:r>
              <a:rPr lang="en-US" dirty="0"/>
              <a:t> (extra small devices - screen width less than 576px) (Mobile)</a:t>
            </a:r>
          </a:p>
          <a:p>
            <a:r>
              <a:rPr lang="en-US" b="1" dirty="0"/>
              <a:t>.</a:t>
            </a:r>
            <a:r>
              <a:rPr lang="en-US" b="1" dirty="0" err="1"/>
              <a:t>col-sm</a:t>
            </a:r>
            <a:r>
              <a:rPr lang="en-US" b="1" dirty="0"/>
              <a:t>-</a:t>
            </a:r>
            <a:r>
              <a:rPr lang="en-US" dirty="0"/>
              <a:t> (small devices - screen width equal to or greater than 576px) (Tablets)</a:t>
            </a:r>
          </a:p>
          <a:p>
            <a:r>
              <a:rPr lang="en-US" b="1" dirty="0"/>
              <a:t>.</a:t>
            </a:r>
            <a:r>
              <a:rPr lang="en-US" b="1" dirty="0" err="1"/>
              <a:t>col-md</a:t>
            </a:r>
            <a:r>
              <a:rPr lang="en-US" b="1" dirty="0"/>
              <a:t>- </a:t>
            </a:r>
            <a:r>
              <a:rPr lang="en-US" dirty="0"/>
              <a:t>(medium devices - screen width equal to or greater than 768px) (Desktop)</a:t>
            </a:r>
          </a:p>
          <a:p>
            <a:r>
              <a:rPr lang="en-US" b="1" dirty="0"/>
              <a:t>.</a:t>
            </a:r>
            <a:r>
              <a:rPr lang="en-US" b="1" dirty="0" err="1"/>
              <a:t>col-lg</a:t>
            </a:r>
            <a:r>
              <a:rPr lang="en-US" b="1" dirty="0"/>
              <a:t>- </a:t>
            </a:r>
            <a:r>
              <a:rPr lang="en-US" dirty="0"/>
              <a:t>(large devices - screen width equal to or greater than 992px) (Larger Desktop)</a:t>
            </a:r>
          </a:p>
          <a:p>
            <a:r>
              <a:rPr lang="en-US" b="1" dirty="0"/>
              <a:t>.</a:t>
            </a:r>
            <a:r>
              <a:rPr lang="en-US" b="1" dirty="0" err="1"/>
              <a:t>col</a:t>
            </a:r>
            <a:r>
              <a:rPr lang="en-US" b="1" dirty="0"/>
              <a:t>-xl- </a:t>
            </a:r>
            <a:r>
              <a:rPr lang="en-US" dirty="0"/>
              <a:t>(</a:t>
            </a:r>
            <a:r>
              <a:rPr lang="en-US" dirty="0" err="1"/>
              <a:t>xlarge</a:t>
            </a:r>
            <a:r>
              <a:rPr lang="en-US" dirty="0"/>
              <a:t> devices - screen width equal to or greater than 1200px)</a:t>
            </a:r>
          </a:p>
          <a:p>
            <a:r>
              <a:rPr lang="en-US" b="1" dirty="0"/>
              <a:t>.</a:t>
            </a:r>
            <a:r>
              <a:rPr lang="en-US" b="1" dirty="0" err="1"/>
              <a:t>col-xxl</a:t>
            </a:r>
            <a:r>
              <a:rPr lang="en-US" b="1" dirty="0"/>
              <a:t>-</a:t>
            </a:r>
            <a:r>
              <a:rPr lang="en-US" dirty="0"/>
              <a:t> (</a:t>
            </a:r>
            <a:r>
              <a:rPr lang="en-US" dirty="0" err="1"/>
              <a:t>xxlarge</a:t>
            </a:r>
            <a:r>
              <a:rPr lang="en-US" dirty="0"/>
              <a:t> devices - screen width equal to or greater than 1400px)</a:t>
            </a:r>
          </a:p>
          <a:p>
            <a:r>
              <a:rPr lang="en-US" dirty="0"/>
              <a:t>The classes above can be combined to create more dynamic and flexible layouts.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Structure of a Bootstrap 5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&lt;!-- Control the column width, and how they should appear on different devices --&gt;</a:t>
            </a:r>
            <a:br>
              <a:rPr lang="en-US" dirty="0"/>
            </a:br>
            <a:r>
              <a:rPr lang="en-US" dirty="0"/>
              <a:t>&lt;div class="row"&gt;</a:t>
            </a:r>
            <a:br>
              <a:rPr lang="en-US" dirty="0"/>
            </a:br>
            <a:r>
              <a:rPr lang="en-US" dirty="0"/>
              <a:t>  &lt;div class="</a:t>
            </a:r>
            <a:r>
              <a:rPr lang="en-US" dirty="0" err="1"/>
              <a:t>col</a:t>
            </a:r>
            <a:r>
              <a:rPr lang="en-US" dirty="0"/>
              <a:t>-*-*"&gt;&lt;/div&gt;</a:t>
            </a:r>
            <a:br>
              <a:rPr lang="en-US" dirty="0"/>
            </a:br>
            <a:r>
              <a:rPr lang="en-US" dirty="0"/>
              <a:t>  &lt;div class="</a:t>
            </a:r>
            <a:r>
              <a:rPr lang="en-US" dirty="0" err="1"/>
              <a:t>col</a:t>
            </a:r>
            <a:r>
              <a:rPr lang="en-US" dirty="0"/>
              <a:t>-*-*"&gt;&lt;/div&gt;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r>
              <a:rPr lang="en-US" dirty="0"/>
              <a:t>&lt;div class="row"&gt;</a:t>
            </a:r>
            <a:br>
              <a:rPr lang="en-US" dirty="0"/>
            </a:br>
            <a:r>
              <a:rPr lang="en-US" dirty="0"/>
              <a:t>  &lt;div class="</a:t>
            </a:r>
            <a:r>
              <a:rPr lang="en-US" dirty="0" err="1"/>
              <a:t>col</a:t>
            </a:r>
            <a:r>
              <a:rPr lang="en-US" dirty="0"/>
              <a:t>-*-*"&gt;&lt;/div&gt;</a:t>
            </a:r>
            <a:br>
              <a:rPr lang="en-US" dirty="0"/>
            </a:br>
            <a:r>
              <a:rPr lang="en-US" dirty="0"/>
              <a:t>  &lt;div class="</a:t>
            </a:r>
            <a:r>
              <a:rPr lang="en-US" dirty="0" err="1"/>
              <a:t>col</a:t>
            </a:r>
            <a:r>
              <a:rPr lang="en-US" dirty="0"/>
              <a:t>-*-*"&gt;&lt;/div&gt;</a:t>
            </a:r>
            <a:br>
              <a:rPr lang="en-US" dirty="0"/>
            </a:br>
            <a:r>
              <a:rPr lang="en-US" dirty="0"/>
              <a:t>  &lt;div class="</a:t>
            </a:r>
            <a:r>
              <a:rPr lang="en-US" dirty="0" err="1"/>
              <a:t>col</a:t>
            </a:r>
            <a:r>
              <a:rPr lang="en-US" dirty="0"/>
              <a:t>-*-*"&gt;&lt;/div&gt;</a:t>
            </a:r>
            <a:br>
              <a:rPr lang="en-US" dirty="0"/>
            </a:br>
            <a:r>
              <a:rPr lang="en-US" dirty="0"/>
              <a:t>&lt;/div&gt;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&lt;!-- Or let Bootstrap automatically handle the layout --&gt;</a:t>
            </a:r>
            <a:br>
              <a:rPr lang="en-US" dirty="0"/>
            </a:br>
            <a:r>
              <a:rPr lang="en-US" dirty="0"/>
              <a:t>&lt;div class="row"&gt;</a:t>
            </a:r>
            <a:br>
              <a:rPr lang="en-US" dirty="0"/>
            </a:br>
            <a:r>
              <a:rPr lang="en-US" dirty="0"/>
              <a:t>  &lt;div class="</a:t>
            </a:r>
            <a:r>
              <a:rPr lang="en-US" dirty="0" err="1"/>
              <a:t>col</a:t>
            </a:r>
            <a:r>
              <a:rPr lang="en-US" dirty="0"/>
              <a:t>"&gt;&lt;/div&gt;</a:t>
            </a:r>
            <a:br>
              <a:rPr lang="en-US" dirty="0"/>
            </a:br>
            <a:r>
              <a:rPr lang="en-US" dirty="0"/>
              <a:t>  &lt;div class="</a:t>
            </a:r>
            <a:r>
              <a:rPr lang="en-US" dirty="0" err="1"/>
              <a:t>col</a:t>
            </a:r>
            <a:r>
              <a:rPr lang="en-US" dirty="0"/>
              <a:t>"&gt;&lt;/div&gt;</a:t>
            </a:r>
            <a:br>
              <a:rPr lang="en-US" dirty="0"/>
            </a:br>
            <a:r>
              <a:rPr lang="en-US" dirty="0"/>
              <a:t>  &lt;div class="</a:t>
            </a:r>
            <a:r>
              <a:rPr lang="en-US" dirty="0" err="1"/>
              <a:t>col</a:t>
            </a:r>
            <a:r>
              <a:rPr lang="en-US" dirty="0"/>
              <a:t>"&gt;&lt;/div&gt;</a:t>
            </a:r>
            <a:br>
              <a:rPr lang="en-US" dirty="0"/>
            </a:br>
            <a:r>
              <a:rPr lang="en-US" dirty="0"/>
              <a:t>&lt;/div&gt;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135562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Bootstrap is a free, open source front-end development framework for the creation of websites and web apps.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Designed to enable responsive development of mobile-first websites, Bootstrap provides a collection of syntax for template designs.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 a framework, Bootstrap includes the basics for responsive web development, so developers only need to insert the code into a pre-defined grid system. 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 Bootstrap framework is built on Hypertext Markup Language (HTML), cascading style sheets (CSS) and JavaScript. 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Web developers using Bootstrap can build websites much faster without spending time worrying about basic commands and functions.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/>
              <a:t>Bootstrap developers – Mark Otto and Jacob Thornton of Twitter, though it was later declared to be an open-source project.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22437"/>
            <a:ext cx="85344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First example: create a row (&lt;div class="row"&gt;). Then, add the desired number of columns (tags with appropriate .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-*-* classes). The first star (*) represents the responsiveness: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xl or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xxl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while the second star represents a number, which should add up to 12 for each row.</a:t>
            </a:r>
          </a:p>
          <a:p>
            <a:pPr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Second example: instead of adding a number to each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let bootstrap handle the layout, to create equal width columns: two "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 elements = 50% width to each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while three cols = 33.33% width to each col. Four cols = 25% width, etc. You can also use .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col-sm|md|lg|xl|xxl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to make the columns responsive.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table is an arrangement of information or data, typically in rows and columns, or possibly in a more complex structure.</a:t>
            </a:r>
          </a:p>
          <a:p>
            <a:r>
              <a:rPr lang="en-US" dirty="0"/>
              <a:t>Tables are widely used in communication, research, and data analysis.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-46038"/>
            <a:ext cx="8534400" cy="67516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Bootstrap Basic Table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A basic Bootstrap table has a light padding and only horizontal dividers.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The .table class adds basic styling to a table</a:t>
            </a:r>
          </a:p>
          <a:p>
            <a:pPr>
              <a:buNone/>
            </a:pP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Striped Rows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The .table-striped class adds zebra-stripes to a table</a:t>
            </a:r>
          </a:p>
          <a:p>
            <a:pPr>
              <a:buNone/>
            </a:pP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Bordered Table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The .table-bordered class adds borders on all sides of the table and cells</a:t>
            </a:r>
          </a:p>
          <a:p>
            <a:pPr>
              <a:buNone/>
            </a:pP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Hover Rows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The .table-hover class adds a hover effect (grey background color) on table rows</a:t>
            </a:r>
          </a:p>
          <a:p>
            <a:pPr>
              <a:buNone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Contextual Classes</a:t>
            </a:r>
            <a:br>
              <a:rPr lang="en-US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5923" t="38723" r="16870" b="24237"/>
          <a:stretch>
            <a:fillRect/>
          </a:stretch>
        </p:blipFill>
        <p:spPr bwMode="auto">
          <a:xfrm>
            <a:off x="990600" y="3200400"/>
            <a:ext cx="7239000" cy="224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04800" y="1753321"/>
            <a:ext cx="9144000" cy="45647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Contextual classes can be used to color table rows 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Consolas" pitchFamily="49" charset="0"/>
              </a:rPr>
              <a:t>tr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) or table cells 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itchFamily="49" charset="0"/>
                <a:cs typeface="Consolas" pitchFamily="49" charset="0"/>
              </a:rPr>
              <a:t>&lt;td&gt;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)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Responsive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 .table-responsive class creates a responsive table. The table will then scroll horizontally on small devices (under 768px). When viewing on anything larger than 768px wide, there is no difference.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Bootstrap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Its used to insert the image shapes.</a:t>
            </a:r>
          </a:p>
          <a:p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Bootstrap Images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Rounded Corners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. The .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-rounded class adds rounded corners to an image (IE8 does not support rounded corners)</a:t>
            </a:r>
          </a:p>
          <a:p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Circle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. The .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-circle class shapes the image to a circle (IE8 does not support rounded corners)</a:t>
            </a:r>
          </a:p>
          <a:p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Thumbnail.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The .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-thumbnail class shapes the image to a thumbnail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Responsive Images.</a:t>
            </a:r>
          </a:p>
          <a:p>
            <a:pPr>
              <a:buNone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705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Rounded Corners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 .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-rounded class adds rounded corners to an image (IE8 does not support rounded corners)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="cinqueterre.jpg" class="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-rounded" alt="Cinque Terre"&gt;</a:t>
            </a: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Circle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 .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-circle class shapes the image to a circle.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="cinqueterre.jpg" class="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-circle" alt="Cinque Terre"&gt;</a:t>
            </a: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Thumbnail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 .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-thumbnail class shapes the image to a thumbnail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="cinqueterre.jpg" class="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-thumbnail" alt="Cinque Terre"&gt;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Responsive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Images come in all sizes. So do screens. Responsive images automatically adjust to fit the size of the screen.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Create responsive images by adding an .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-responsive class to the 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 tag. The image will then scale nicely to the parent element.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 .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-responsive class applies display: block; and max-width: 100%; and height: auto; to the image.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class="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-responsive"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="img_chania.jpg" alt="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Chania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"&gt;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 Alerts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Alert messages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can be used to notify the user about something special: danger, success, information or warning.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Bootstrap provides an easy way to create predefined alert messages: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Alerts are created with the .alert class, followed by one of the four contextual classes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.alert-success, .alert-info, .alert-warning or .alert-danger: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1"/>
            <a:ext cx="82296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0" hangingPunc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Advantages of Bootstrap:</a:t>
            </a:r>
          </a:p>
          <a:p>
            <a:pPr marL="228600" indent="-228600" algn="just" eaLnBrk="0" hangingPunct="0">
              <a:lnSpc>
                <a:spcPct val="90000"/>
              </a:lnSpc>
              <a:spcBef>
                <a:spcPts val="1000"/>
              </a:spcBef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Easy to use: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Anybody with just basic knowledge of HTML and CSS can start using Bootstrap</a:t>
            </a:r>
          </a:p>
          <a:p>
            <a:pPr marL="228600" indent="-228600" algn="just" eaLnBrk="0" hangingPunct="0">
              <a:lnSpc>
                <a:spcPct val="90000"/>
              </a:lnSpc>
              <a:spcBef>
                <a:spcPts val="1000"/>
              </a:spcBef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Responsive features: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Bootstrap's responsive CSS adjusts to phones, tablets, and desktops</a:t>
            </a:r>
          </a:p>
          <a:p>
            <a:pPr marL="228600" indent="-228600" algn="just" eaLnBrk="0" hangingPunct="0">
              <a:lnSpc>
                <a:spcPct val="90000"/>
              </a:lnSpc>
              <a:spcBef>
                <a:spcPts val="1000"/>
              </a:spcBef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Mobile-first approach: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Bootstrap 3, mobile-first styles are part of the core framework</a:t>
            </a:r>
          </a:p>
          <a:p>
            <a:pPr marL="228600" indent="-228600" algn="just" eaLnBrk="0" hangingPunct="0">
              <a:lnSpc>
                <a:spcPct val="90000"/>
              </a:lnSpc>
              <a:spcBef>
                <a:spcPts val="1000"/>
              </a:spcBef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Browser compatibility: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Bootstrap is compatible with all modern browsers (Chrome, Firefox, Internet Explorer, Safari, and Opera).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Alert-Link</a:t>
            </a:r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45991"/>
            <a:ext cx="8229600" cy="3234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Closing Alerts</a:t>
            </a:r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6870" t="35356" r="16870" b="54542"/>
          <a:stretch>
            <a:fillRect/>
          </a:stretch>
        </p:blipFill>
        <p:spPr bwMode="auto">
          <a:xfrm>
            <a:off x="254000" y="1447800"/>
            <a:ext cx="8890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228600" y="2743201"/>
            <a:ext cx="86868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To close the alert message, add a 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itchFamily="18" charset="0"/>
                <a:cs typeface="Times New Roman" pitchFamily="18" charset="0"/>
              </a:rPr>
              <a:t>.alert-dismissible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class to the alert container. Then add 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itchFamily="18" charset="0"/>
                <a:cs typeface="Times New Roman" pitchFamily="18" charset="0"/>
              </a:rPr>
              <a:t>class="close"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and 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itchFamily="18" charset="0"/>
                <a:cs typeface="Times New Roman" pitchFamily="18" charset="0"/>
              </a:rPr>
              <a:t>data-dismiss="alert"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to a link or a button element (when you click on this the alert box will disappear)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5476"/>
            <a:ext cx="8229600" cy="441324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Bootstrap 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Bootstrap's Default Settings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Form controls automatically receive some global styling with Bootstrap: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 textual &lt;input&gt;, 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&gt;, and &lt;select&gt; elements with class .form-control have a width of 100%.</a:t>
            </a:r>
          </a:p>
          <a:p>
            <a:pPr>
              <a:buNone/>
            </a:pPr>
            <a:r>
              <a:rPr lang="en-US" sz="2400" b="1" dirty="0"/>
              <a:t>Bootstrap Form Layouts</a:t>
            </a:r>
          </a:p>
          <a:p>
            <a:pPr>
              <a:buNone/>
            </a:pPr>
            <a:r>
              <a:rPr lang="en-US" sz="2400" dirty="0"/>
              <a:t>Bootstrap provides three types of form layouts:</a:t>
            </a:r>
          </a:p>
          <a:p>
            <a:r>
              <a:rPr lang="en-US" sz="2400" dirty="0"/>
              <a:t>Vertical form (this is default)</a:t>
            </a:r>
          </a:p>
          <a:p>
            <a:r>
              <a:rPr lang="en-US" sz="2400" dirty="0"/>
              <a:t>Horizontal form</a:t>
            </a:r>
          </a:p>
          <a:p>
            <a:r>
              <a:rPr lang="en-US" sz="2400" dirty="0"/>
              <a:t>Inline form</a:t>
            </a:r>
          </a:p>
          <a:p>
            <a:pPr>
              <a:buNone/>
            </a:pPr>
            <a:r>
              <a:rPr lang="en-US" sz="2400" b="1" dirty="0"/>
              <a:t>Standard rules for all three form layouts:</a:t>
            </a:r>
          </a:p>
          <a:p>
            <a:r>
              <a:rPr lang="en-US" sz="2400" dirty="0"/>
              <a:t>Wrap labels and form controls in &lt;div class="form-group"&gt; (needed for optimum spacing)</a:t>
            </a:r>
          </a:p>
          <a:p>
            <a:r>
              <a:rPr lang="en-US" sz="2400" dirty="0"/>
              <a:t>Add class .form-control to all textual &lt;input&gt;, &lt;</a:t>
            </a:r>
            <a:r>
              <a:rPr lang="en-US" sz="2400" dirty="0" err="1"/>
              <a:t>textarea</a:t>
            </a:r>
            <a:r>
              <a:rPr lang="en-US" sz="2400" dirty="0"/>
              <a:t>&gt;, and &lt;select&gt; elements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Bootstrap Vertical Form (default)</a:t>
            </a:r>
          </a:p>
          <a:p>
            <a:r>
              <a:rPr lang="en-US" dirty="0"/>
              <a:t>The following example creates a vertical form with two input fields, one checkbox, and a submit button.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5227" t="52083" r="15081" b="16667"/>
          <a:stretch>
            <a:fillRect/>
          </a:stretch>
        </p:blipFill>
        <p:spPr bwMode="auto">
          <a:xfrm>
            <a:off x="0" y="3505200"/>
            <a:ext cx="9067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3276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Bootstrap Inline Form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an inline form, all of the elements are inline, left-aligned, and the labels are alongside.</a:t>
            </a:r>
          </a:p>
          <a:p>
            <a:pPr algn="just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Note: This only applies to forms within viewports that are at least 768px wide!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Additional rule for an inline form: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Add class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 .form-inline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to the &lt;form&gt; element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following example creates an inline form with two input fields, one checkbox, and one submit button</a:t>
            </a:r>
          </a:p>
          <a:p>
            <a:pPr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6398" t="25000" r="17423" b="54167"/>
          <a:stretch>
            <a:fillRect/>
          </a:stretch>
        </p:blipFill>
        <p:spPr bwMode="auto">
          <a:xfrm>
            <a:off x="228600" y="3657600"/>
            <a:ext cx="8610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1"/>
            <a:ext cx="8229600" cy="33528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Bootstrap Horizontal Form</a:t>
            </a:r>
          </a:p>
          <a:p>
            <a:pPr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horizontal form means that the labels are aligned next to the input field (horizontal) on large and medium screens.</a:t>
            </a:r>
          </a:p>
          <a:p>
            <a:pPr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On small screens (767px and below), it will transform to a vertical form (labels are placed on top of each input).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Additional rules for a horizontal form: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Add class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 .form-horizontal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to the &lt;form&gt; element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Add class 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.control-label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to all &lt;label&gt; elements</a:t>
            </a:r>
          </a:p>
          <a:p>
            <a:pPr algn="just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7570" t="30208" r="16837" b="35417"/>
          <a:stretch>
            <a:fillRect/>
          </a:stretch>
        </p:blipFill>
        <p:spPr bwMode="auto">
          <a:xfrm>
            <a:off x="152400" y="3657600"/>
            <a:ext cx="8534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to Get Bootstrap?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There are two ways to start using Bootstrap on your own web site.</a:t>
            </a:r>
          </a:p>
          <a:p>
            <a:pPr lvl="1"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Download Bootstrap from getbootstrap.com</a:t>
            </a:r>
          </a:p>
          <a:p>
            <a:pPr marL="1257300" lvl="2" indent="-342900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you want to download and host Bootstrap yourself, go to 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hlinkClick r:id="rId2"/>
              </a:rPr>
              <a:t>getbootstrap.com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and follow the instructions there.</a:t>
            </a:r>
          </a:p>
          <a:p>
            <a:pPr lvl="1"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Include Bootstrap from a CDN</a:t>
            </a:r>
          </a:p>
          <a:p>
            <a:pPr marL="1257300" lvl="2" indent="-342900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you don't want to download and host Bootstrap yourself, you can include it from a CDN (Content Delivery Network).</a:t>
            </a:r>
          </a:p>
          <a:p>
            <a:pPr marL="1257300" lvl="2" indent="-342900" algn="just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MaxCDN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provides CDN support for Bootstrap's CSS and JavaScript. You must also include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4953000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You must include the following Bootstrap’s CSS, JavaScript, and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MaxCDN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into your web page.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&lt;!-- Latest compiled and minified Bootstrap CSS --&gt;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&lt;link 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stylesheet"href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="https://maxcdn.bootstrapcdn.com/bootstrap/3.3.7/css/bootstrap.min.css"&gt;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&lt;!-- Latest compiled Bootstrap JavaScript --&gt;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&lt;script 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="https://maxcdn.bootstrapcdn.com/bootstrap/3.3.7/js/bootstrap.min.js"&gt;&lt;/script&gt; 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&lt;!-- latest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library --&gt;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&lt;script 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="https://code.jquery.com/jquery-latest.js"&gt;&lt;/script&gt;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package contains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983164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Scaffolding: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Bootstrap provides a basic structure with Grid System, link styles, and background.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CSS: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Bootstrap comes with the feature of global CSS settings, fundamental HTML elements style and an advanced grid system.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Components: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Bootstrap contains a lot of reusable components built to provide iconography, dropdowns, navigation, alerts, pop-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overs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and much more.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JavaScript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Plugins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Bootstrap also contains a lot of custom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plugins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You can easily include them all, or one by one.</a:t>
            </a:r>
          </a:p>
          <a:p>
            <a:pPr algn="just"/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Customize: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Bootstrap components are customizable and you can customize Bootstrap's components, LESS variables,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plugins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to get your own style.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Bootstrap 5 vs. Bootstrap 3 &amp;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Bootstrap 5 is the newest version of 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hlinkClick r:id="rId2"/>
              </a:rPr>
              <a:t>Bootstrap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; with new components, faster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stylesheet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and more responsiveness.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Bootstrap 5 supports the latest, stable releases of all major browsers and platforms. However, Internet Explorer 11 and down is not supported.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main differences between Bootstrap 5 and Bootstrap 3 &amp; 4, is that Bootstrap 5 has switched to </a:t>
            </a:r>
            <a:r>
              <a:rPr lang="en-US" sz="2200" dirty="0">
                <a:latin typeface="Times New Roman" pitchFamily="18" charset="0"/>
                <a:cs typeface="Times New Roman" pitchFamily="18" charset="0"/>
                <a:hlinkClick r:id="rId3"/>
              </a:rPr>
              <a:t>JavaScript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instead of 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  <a:hlinkClick r:id="rId4"/>
              </a:rPr>
              <a:t>jQuery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6038"/>
            <a:ext cx="9144000" cy="67516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Bootstrap uses HTML elements and CSS properties, so you have to add the HTML 5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doctype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at the beginning of the page with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lang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attribute and correct character set.</a:t>
            </a:r>
          </a:p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&lt;html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lang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="en"&gt; &lt;head&gt;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&lt;title&gt;Bootstrap Example&lt;/title&gt;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&lt;meta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charset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="utf-8"&gt;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&lt;meta name="viewport" content="width=device-width, initial-scale=1"&gt;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&lt;link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="https://cdn.jsdelivr.net/npm/bootstrap@5.1.3/dist/css/bootstrap.min.css"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stylesheet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&lt;script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="https://cdn.jsdelivr.net/npm/bootstrap@5.1.3/dist/js/bootstrap.bundle.min.js"&gt;&lt;/script&gt;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&lt;/head&gt; &lt;body&gt; &lt;div class="container"&gt;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&lt;h1&gt;My First Bootstrap Page&lt;/h1&gt;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&lt;p&gt;This part is inside a .container class.&lt;/p&gt;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&lt;p&gt;The .container class provides a responsive fixed width container.&lt;/p&gt;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&lt;p&gt;Resize the browser window to see that the container width will change at different breakpoints.&lt;/p&gt; &lt;/div&gt;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&lt;/body&gt;&lt;/html&gt;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001000" cy="5334000"/>
          </a:xfrm>
        </p:spPr>
        <p:txBody>
          <a:bodyPr>
            <a:noAutofit/>
          </a:bodyPr>
          <a:lstStyle/>
          <a:p>
            <a:pPr algn="just"/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Bootstrap is mobile friendly: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 Bootstrap 3 is designed to be responsive to mobile devices.</a:t>
            </a:r>
          </a:p>
          <a:p>
            <a:pPr algn="just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Mobile-first styles are part of the core framework of Bootstrap. You have to add the following &lt;meta&gt; tag inside the &lt;head&gt; element for proper rendering and touch zooming:</a:t>
            </a:r>
          </a:p>
          <a:p>
            <a:pPr>
              <a:buNone/>
            </a:pP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&lt;meta name="viewport" content="width=device-width, initial-scale=1"&gt; 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"width=device-width" 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part is used to set the width of the page to follow the screen-width of the device (vary according to the devices).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initial-scale=1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 part is used to set the initial zoom level when the page is first loaded by the browser.</a:t>
            </a:r>
          </a:p>
          <a:p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2543</Words>
  <Application>Microsoft Office PowerPoint</Application>
  <PresentationFormat>On-screen Show (4:3)</PresentationFormat>
  <Paragraphs>190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Segoe UI</vt:lpstr>
      <vt:lpstr>Times New Roman</vt:lpstr>
      <vt:lpstr>Verdana</vt:lpstr>
      <vt:lpstr>Office Theme</vt:lpstr>
      <vt:lpstr>Bootstrap </vt:lpstr>
      <vt:lpstr>Bootstrap</vt:lpstr>
      <vt:lpstr>Bootstrap Framework</vt:lpstr>
      <vt:lpstr>Where to Get Bootstrap?</vt:lpstr>
      <vt:lpstr>PowerPoint Presentation</vt:lpstr>
      <vt:lpstr>Bootstrap package contains</vt:lpstr>
      <vt:lpstr>Bootstrap 5 vs. Bootstrap 3 &amp; 4</vt:lpstr>
      <vt:lpstr>PowerPoint Presentation</vt:lpstr>
      <vt:lpstr>PowerPoint Presentation</vt:lpstr>
      <vt:lpstr>Bootstrap 5 Containers</vt:lpstr>
      <vt:lpstr>container class</vt:lpstr>
      <vt:lpstr>.container-fluid Class</vt:lpstr>
      <vt:lpstr>Container Padding</vt:lpstr>
      <vt:lpstr>Container Border and Color</vt:lpstr>
      <vt:lpstr>Responsive Containers</vt:lpstr>
      <vt:lpstr>Bootstrap 5 Grid System</vt:lpstr>
      <vt:lpstr>PowerPoint Presentation</vt:lpstr>
      <vt:lpstr>Grid Classes</vt:lpstr>
      <vt:lpstr>Basic Structure of a Bootstrap 5 Grid</vt:lpstr>
      <vt:lpstr>PowerPoint Presentation</vt:lpstr>
      <vt:lpstr>Tables</vt:lpstr>
      <vt:lpstr>PowerPoint Presentation</vt:lpstr>
      <vt:lpstr>Contextual Classes </vt:lpstr>
      <vt:lpstr>Responsive Tables</vt:lpstr>
      <vt:lpstr>Bootstrap Images</vt:lpstr>
      <vt:lpstr>PowerPoint Presentation</vt:lpstr>
      <vt:lpstr>Responsive Images</vt:lpstr>
      <vt:lpstr>BS Alerts</vt:lpstr>
      <vt:lpstr>PowerPoint Presentation</vt:lpstr>
      <vt:lpstr>Alert-Link</vt:lpstr>
      <vt:lpstr>Closing Alerts</vt:lpstr>
      <vt:lpstr>Bootstrap Forms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Najeem Sumaiya</dc:creator>
  <cp:lastModifiedBy>Babu R</cp:lastModifiedBy>
  <cp:revision>72</cp:revision>
  <dcterms:created xsi:type="dcterms:W3CDTF">2022-09-01T08:53:58Z</dcterms:created>
  <dcterms:modified xsi:type="dcterms:W3CDTF">2023-07-30T07:14:50Z</dcterms:modified>
</cp:coreProperties>
</file>