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97" r:id="rId3"/>
    <p:sldId id="298" r:id="rId4"/>
    <p:sldId id="299" r:id="rId5"/>
    <p:sldId id="300" r:id="rId6"/>
    <p:sldId id="302" r:id="rId7"/>
    <p:sldId id="303" r:id="rId8"/>
    <p:sldId id="306" r:id="rId9"/>
    <p:sldId id="307" r:id="rId10"/>
    <p:sldId id="308" r:id="rId11"/>
    <p:sldId id="309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19" autoAdjust="0"/>
  </p:normalViewPr>
  <p:slideViewPr>
    <p:cSldViewPr>
      <p:cViewPr varScale="1">
        <p:scale>
          <a:sx n="75" d="100"/>
          <a:sy n="75" d="100"/>
        </p:scale>
        <p:origin x="16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A09F94-09C1-4E4E-923E-32C7CB1ECB93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92ECC-84B6-4388-BB50-22013D5FE60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Int</a:t>
            </a:r>
            <a:r>
              <a:rPr lang="en-US" dirty="0"/>
              <a:t> a =10; /*</a:t>
            </a:r>
            <a:r>
              <a:rPr lang="en-US" dirty="0" err="1"/>
              <a:t>singl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Nbhj</a:t>
            </a:r>
            <a:endParaRPr lang="en-US" dirty="0"/>
          </a:p>
          <a:p>
            <a:r>
              <a:rPr lang="en-US" dirty="0" err="1"/>
              <a:t>Jkhkjhk</a:t>
            </a:r>
            <a:endParaRPr lang="en-US" dirty="0"/>
          </a:p>
          <a:p>
            <a:r>
              <a:rPr lang="en-US" dirty="0" err="1"/>
              <a:t>bbh</a:t>
            </a:r>
            <a:endParaRPr lang="en-US" dirty="0"/>
          </a:p>
          <a:p>
            <a:endParaRPr lang="en-US" dirty="0"/>
          </a:p>
          <a:p>
            <a:r>
              <a:rPr lang="en-US" dirty="0"/>
              <a:t>*/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92ECC-84B6-4388-BB50-22013D5FE60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92ECC-84B6-4388-BB50-22013D5FE60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6666-083E-49EC-AFD3-31836FDB7422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8DA-EDD7-4736-9396-063F31F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6666-083E-49EC-AFD3-31836FDB7422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8DA-EDD7-4736-9396-063F31F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6666-083E-49EC-AFD3-31836FDB7422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8DA-EDD7-4736-9396-063F31F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6666-083E-49EC-AFD3-31836FDB7422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8DA-EDD7-4736-9396-063F31F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6666-083E-49EC-AFD3-31836FDB7422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8DA-EDD7-4736-9396-063F31F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6666-083E-49EC-AFD3-31836FDB7422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8DA-EDD7-4736-9396-063F31F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6666-083E-49EC-AFD3-31836FDB7422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8DA-EDD7-4736-9396-063F31F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6666-083E-49EC-AFD3-31836FDB7422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8DA-EDD7-4736-9396-063F31F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6666-083E-49EC-AFD3-31836FDB7422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8DA-EDD7-4736-9396-063F31F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6666-083E-49EC-AFD3-31836FDB7422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8DA-EDD7-4736-9396-063F31F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06666-083E-49EC-AFD3-31836FDB7422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B18DA-EDD7-4736-9396-063F31F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06666-083E-49EC-AFD3-31836FDB7422}" type="datetimeFigureOut">
              <a:rPr lang="en-US" smtClean="0"/>
              <a:pPr/>
              <a:t>7/27/2023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B18DA-EDD7-4736-9396-063F31FAE6B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tryit.asp?filename=trycss_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CSS </a:t>
            </a:r>
            <a:r>
              <a:rPr lang="en-US" dirty="0"/>
              <a:t>(</a:t>
            </a:r>
            <a:r>
              <a:rPr lang="en-US" b="1" dirty="0"/>
              <a:t>Cascading Style Sheets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Grouping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The CSS Grouping Selector</a:t>
            </a:r>
          </a:p>
          <a:p>
            <a:r>
              <a:rPr lang="en-US" dirty="0"/>
              <a:t>The grouping selector selects all the HTML elements with the same style definitions.</a:t>
            </a:r>
          </a:p>
          <a:p>
            <a:r>
              <a:rPr lang="en-US" dirty="0"/>
              <a:t>Look at the following CSS code (the h1, h2, and p elements have the same style definitions):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h1, h2, p {</a:t>
            </a:r>
            <a:br>
              <a:rPr lang="en-US" dirty="0"/>
            </a:br>
            <a:r>
              <a:rPr lang="en-US" dirty="0"/>
              <a:t>  text-align: center;</a:t>
            </a:r>
            <a:br>
              <a:rPr lang="en-US" dirty="0"/>
            </a:br>
            <a:r>
              <a:rPr lang="en-US" dirty="0"/>
              <a:t>  color: red;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External CSS</a:t>
            </a:r>
          </a:p>
          <a:p>
            <a:r>
              <a:rPr lang="en-US" dirty="0"/>
              <a:t>An external style sheet is used to define the style for many HTML pages.</a:t>
            </a:r>
          </a:p>
          <a:p>
            <a:r>
              <a:rPr lang="en-US" dirty="0"/>
              <a:t>To use an external style sheet, add a link to it in the &lt;head&gt; section of each HTML page: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  &lt;link 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 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  <a:br>
              <a:rPr lang="en-US" dirty="0"/>
            </a:br>
            <a:r>
              <a:rPr lang="en-US" dirty="0"/>
              <a:t>&lt;/head&gt;</a:t>
            </a:r>
          </a:p>
          <a:p>
            <a:pPr>
              <a:buNone/>
            </a:pPr>
            <a:endParaRPr lang="en-US" dirty="0"/>
          </a:p>
          <a:p>
            <a:pPr algn="just">
              <a:buNone/>
            </a:pPr>
            <a:r>
              <a:rPr lang="en-US" dirty="0"/>
              <a:t>The external style sheet can be written in any text editor. The file must not contain any HTML code, and must be saved with a .</a:t>
            </a:r>
            <a:r>
              <a:rPr lang="en-US" dirty="0" err="1"/>
              <a:t>css</a:t>
            </a:r>
            <a:r>
              <a:rPr lang="en-US" dirty="0"/>
              <a:t> extension.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 Comments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Comments</a:t>
            </a:r>
          </a:p>
          <a:p>
            <a:r>
              <a:rPr lang="en-US" dirty="0"/>
              <a:t>Comments are used to explain the code, and may help when you edit the source code at a later date.</a:t>
            </a:r>
          </a:p>
          <a:p>
            <a:r>
              <a:rPr lang="en-US" dirty="0"/>
              <a:t>Comments are ignored by browsers.</a:t>
            </a:r>
          </a:p>
          <a:p>
            <a:r>
              <a:rPr lang="en-US" dirty="0"/>
              <a:t>A CSS comment is placed inside the &lt;style&gt; element, and starts with /* and ends with */: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&lt;!DOCTYPE html&gt;</a:t>
            </a:r>
          </a:p>
          <a:p>
            <a:pPr>
              <a:buNone/>
            </a:pPr>
            <a:r>
              <a:rPr lang="en-US" sz="1600" dirty="0"/>
              <a:t>&lt;html&gt;</a:t>
            </a:r>
          </a:p>
          <a:p>
            <a:pPr>
              <a:buNone/>
            </a:pPr>
            <a:r>
              <a:rPr lang="en-US" sz="1600" dirty="0"/>
              <a:t>&lt;head&gt;</a:t>
            </a:r>
          </a:p>
          <a:p>
            <a:pPr>
              <a:buNone/>
            </a:pPr>
            <a:r>
              <a:rPr lang="en-US" sz="1600" dirty="0"/>
              <a:t>&lt;style&gt;</a:t>
            </a:r>
          </a:p>
          <a:p>
            <a:pPr>
              <a:buNone/>
            </a:pPr>
            <a:r>
              <a:rPr lang="en-US" sz="1600" dirty="0"/>
              <a:t>/* This is a single-line comment */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/* This is</a:t>
            </a:r>
          </a:p>
          <a:p>
            <a:pPr>
              <a:buNone/>
            </a:pPr>
            <a:r>
              <a:rPr lang="en-US" sz="1600" dirty="0"/>
              <a:t> a multi-line </a:t>
            </a:r>
          </a:p>
          <a:p>
            <a:pPr>
              <a:buNone/>
            </a:pPr>
            <a:r>
              <a:rPr lang="en-US" sz="1600" dirty="0"/>
              <a:t>comment */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p {</a:t>
            </a:r>
          </a:p>
          <a:p>
            <a:pPr>
              <a:buNone/>
            </a:pPr>
            <a:r>
              <a:rPr lang="en-US" sz="1600" dirty="0"/>
              <a:t>  color: red;</a:t>
            </a:r>
          </a:p>
          <a:p>
            <a:pPr>
              <a:buNone/>
            </a:pPr>
            <a:r>
              <a:rPr lang="en-US" sz="1600" dirty="0"/>
              <a:t>} </a:t>
            </a:r>
          </a:p>
          <a:p>
            <a:pPr>
              <a:buNone/>
            </a:pPr>
            <a:r>
              <a:rPr lang="en-US" sz="1600" dirty="0"/>
              <a:t>&lt;/style&gt;</a:t>
            </a:r>
          </a:p>
          <a:p>
            <a:pPr>
              <a:buNone/>
            </a:pPr>
            <a:r>
              <a:rPr lang="en-US" sz="1600" dirty="0"/>
              <a:t>&lt;/head&gt;</a:t>
            </a:r>
          </a:p>
          <a:p>
            <a:pPr>
              <a:buNone/>
            </a:pPr>
            <a:r>
              <a:rPr lang="en-US" sz="1600" dirty="0"/>
              <a:t>&lt;body&gt;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&lt;p&gt;Hello World!&lt;/p&gt;</a:t>
            </a:r>
          </a:p>
          <a:p>
            <a:pPr>
              <a:buNone/>
            </a:pPr>
            <a:r>
              <a:rPr lang="en-US" sz="1600" dirty="0"/>
              <a:t>&lt;p&gt;This paragraph is styled with CSS.&lt;/p&gt;</a:t>
            </a:r>
          </a:p>
          <a:p>
            <a:pPr>
              <a:buNone/>
            </a:pPr>
            <a:r>
              <a:rPr lang="en-US" sz="1600" dirty="0"/>
              <a:t>&lt;p&gt;CSS comments are not shown in the output.&lt;/p&gt;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&lt;/body&gt;</a:t>
            </a:r>
          </a:p>
          <a:p>
            <a:pPr>
              <a:buNone/>
            </a:pPr>
            <a:r>
              <a:rPr lang="en-US" sz="1600" dirty="0"/>
              <a:t>&lt;/html&gt;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Colors are specified using predefined color names, or RGB, HEX, HSL, RGBA, HSLA values.</a:t>
            </a:r>
          </a:p>
          <a:p>
            <a:pPr marL="0" indent="0">
              <a:buNone/>
            </a:pPr>
            <a:r>
              <a:rPr lang="en-US" dirty="0"/>
              <a:t>CSS Color Names</a:t>
            </a:r>
          </a:p>
          <a:p>
            <a:r>
              <a:rPr lang="en-US" dirty="0"/>
              <a:t>In CSS, a color can be specified by using a predefined color name:</a:t>
            </a:r>
          </a:p>
          <a:p>
            <a:r>
              <a:rPr lang="en-US" dirty="0"/>
              <a:t>Orange</a:t>
            </a:r>
          </a:p>
          <a:p>
            <a:r>
              <a:rPr lang="en-US" dirty="0" err="1"/>
              <a:t>DodgerBlue</a:t>
            </a:r>
            <a:endParaRPr lang="en-US" dirty="0"/>
          </a:p>
          <a:p>
            <a:r>
              <a:rPr lang="en-US" dirty="0" err="1"/>
              <a:t>MediumSeaGreen</a:t>
            </a:r>
            <a:endParaRPr lang="en-US" dirty="0"/>
          </a:p>
          <a:p>
            <a:r>
              <a:rPr lang="en-US" dirty="0"/>
              <a:t>Gray</a:t>
            </a:r>
          </a:p>
          <a:p>
            <a:r>
              <a:rPr lang="en-US" dirty="0" err="1"/>
              <a:t>SlateBlue</a:t>
            </a:r>
            <a:endParaRPr lang="en-US" dirty="0"/>
          </a:p>
          <a:p>
            <a:r>
              <a:rPr lang="en-US" dirty="0"/>
              <a:t>Violet</a:t>
            </a:r>
          </a:p>
          <a:p>
            <a:r>
              <a:rPr lang="en-US" dirty="0" err="1"/>
              <a:t>LightGray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RGB:</a:t>
            </a:r>
          </a:p>
          <a:p>
            <a:r>
              <a:rPr lang="en-US" dirty="0"/>
              <a:t>In CSS, a color can be specified as an RGB value, using this formula:</a:t>
            </a:r>
          </a:p>
          <a:p>
            <a:r>
              <a:rPr lang="en-US" b="1" dirty="0" err="1"/>
              <a:t>rgb</a:t>
            </a:r>
            <a:r>
              <a:rPr lang="en-US" b="1" dirty="0"/>
              <a:t>(</a:t>
            </a:r>
            <a:r>
              <a:rPr lang="en-US" b="1" i="1" dirty="0"/>
              <a:t>red,</a:t>
            </a:r>
            <a:r>
              <a:rPr lang="en-US" b="1" dirty="0"/>
              <a:t> </a:t>
            </a:r>
            <a:r>
              <a:rPr lang="en-US" b="1" i="1" dirty="0"/>
              <a:t>green</a:t>
            </a:r>
            <a:r>
              <a:rPr lang="en-US" b="1" dirty="0"/>
              <a:t>, </a:t>
            </a:r>
            <a:r>
              <a:rPr lang="en-US" b="1" i="1" dirty="0"/>
              <a:t>blue</a:t>
            </a:r>
            <a:r>
              <a:rPr lang="en-US" b="1" dirty="0"/>
              <a:t>)</a:t>
            </a:r>
          </a:p>
          <a:p>
            <a:r>
              <a:rPr lang="en-US" dirty="0"/>
              <a:t>Each parameter (red, green, and blue) defines the intensity of the color between 0 and 255.</a:t>
            </a:r>
          </a:p>
          <a:p>
            <a:r>
              <a:rPr lang="en-US" dirty="0"/>
              <a:t>To display black, set all color parameters to 0, like this: </a:t>
            </a:r>
            <a:r>
              <a:rPr lang="en-US" dirty="0" err="1"/>
              <a:t>rgb</a:t>
            </a:r>
            <a:r>
              <a:rPr lang="en-US" dirty="0"/>
              <a:t>(0, 0, 0)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&lt;h2 style="background-</a:t>
            </a:r>
            <a:r>
              <a:rPr lang="en-US" dirty="0" err="1"/>
              <a:t>color:rgb</a:t>
            </a:r>
            <a:r>
              <a:rPr lang="en-US" dirty="0"/>
              <a:t>(255, 0, 0);"&gt;</a:t>
            </a:r>
            <a:r>
              <a:rPr lang="en-US" dirty="0" err="1"/>
              <a:t>rgb</a:t>
            </a:r>
            <a:r>
              <a:rPr lang="en-US" dirty="0"/>
              <a:t>(255, 0, 0)&lt;/h2&gt;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HEX:</a:t>
            </a:r>
          </a:p>
          <a:p>
            <a:r>
              <a:rPr lang="en-US" dirty="0"/>
              <a:t>HEX Value</a:t>
            </a:r>
          </a:p>
          <a:p>
            <a:r>
              <a:rPr lang="en-US" dirty="0"/>
              <a:t>In CSS, a color can be specified using a hexadecimal value in the form:</a:t>
            </a:r>
          </a:p>
          <a:p>
            <a:r>
              <a:rPr lang="en-US" b="1" dirty="0"/>
              <a:t>#</a:t>
            </a:r>
            <a:r>
              <a:rPr lang="en-US" b="1" i="1" dirty="0" err="1"/>
              <a:t>rrggbb</a:t>
            </a:r>
            <a:endParaRPr lang="en-US" b="1" dirty="0"/>
          </a:p>
          <a:p>
            <a:r>
              <a:rPr lang="en-US" dirty="0"/>
              <a:t>Where </a:t>
            </a:r>
            <a:r>
              <a:rPr lang="en-US" dirty="0" err="1"/>
              <a:t>rr</a:t>
            </a:r>
            <a:r>
              <a:rPr lang="en-US" dirty="0"/>
              <a:t> (red), </a:t>
            </a:r>
            <a:r>
              <a:rPr lang="en-US" dirty="0" err="1"/>
              <a:t>gg</a:t>
            </a:r>
            <a:r>
              <a:rPr lang="en-US" dirty="0"/>
              <a:t> (green) and bb (blue) are hexadecimal values between 00 and ff (same as decimal 0-255).</a:t>
            </a:r>
          </a:p>
          <a:p>
            <a:r>
              <a:rPr lang="en-US" dirty="0"/>
              <a:t>For example, #ff0000 is displayed as red, because red is set to its highest value (ff) and the others are set to the lowest value (00).</a:t>
            </a:r>
          </a:p>
          <a:p>
            <a:r>
              <a:rPr lang="en-US" dirty="0"/>
              <a:t>To display black, set all values to 00, like this: #000000.</a:t>
            </a:r>
          </a:p>
          <a:p>
            <a:r>
              <a:rPr lang="en-US" dirty="0"/>
              <a:t>To display white, set all values to ff, like this: #</a:t>
            </a:r>
            <a:r>
              <a:rPr lang="en-US" dirty="0" err="1"/>
              <a:t>ffffff</a:t>
            </a:r>
            <a:r>
              <a:rPr lang="en-US" dirty="0"/>
              <a:t>.  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&lt;h2 style="background-color:#ff0000;"&gt;#ff0000&lt;/h2&gt;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HSL Value</a:t>
            </a:r>
          </a:p>
          <a:p>
            <a:r>
              <a:rPr lang="en-US" dirty="0"/>
              <a:t>In CSS, a color can be specified using hue, saturation, and lightness (HSL) in the form:</a:t>
            </a:r>
          </a:p>
          <a:p>
            <a:r>
              <a:rPr lang="en-US" b="1" dirty="0" err="1"/>
              <a:t>hsl</a:t>
            </a:r>
            <a:r>
              <a:rPr lang="en-US" b="1" dirty="0"/>
              <a:t>(</a:t>
            </a:r>
            <a:r>
              <a:rPr lang="en-US" b="1" i="1" dirty="0"/>
              <a:t>hue</a:t>
            </a:r>
            <a:r>
              <a:rPr lang="en-US" b="1" dirty="0"/>
              <a:t>, </a:t>
            </a:r>
            <a:r>
              <a:rPr lang="en-US" b="1" i="1" dirty="0"/>
              <a:t>saturation</a:t>
            </a:r>
            <a:r>
              <a:rPr lang="en-US" b="1" dirty="0"/>
              <a:t>, </a:t>
            </a:r>
            <a:r>
              <a:rPr lang="en-US" b="1" i="1" dirty="0"/>
              <a:t>lightness</a:t>
            </a:r>
            <a:r>
              <a:rPr lang="en-US" b="1" dirty="0"/>
              <a:t>)</a:t>
            </a:r>
          </a:p>
          <a:p>
            <a:r>
              <a:rPr lang="en-US" dirty="0"/>
              <a:t>Hue is a degree on the color wheel from 0 to 360. 0 is red, 120 is green, and 240 is blue.</a:t>
            </a:r>
          </a:p>
          <a:p>
            <a:r>
              <a:rPr lang="en-US" dirty="0"/>
              <a:t>Saturation is a percentage value, 0% means a shade of gray, and 100% is the full color.</a:t>
            </a:r>
          </a:p>
          <a:p>
            <a:r>
              <a:rPr lang="en-US" dirty="0"/>
              <a:t>Lightness is also a percentage, 0% is black, 50% is neither light or dark, 100% is white</a:t>
            </a:r>
          </a:p>
          <a:p>
            <a:r>
              <a:rPr lang="en-US" dirty="0"/>
              <a:t>EX:</a:t>
            </a:r>
          </a:p>
          <a:p>
            <a:r>
              <a:rPr lang="en-US" dirty="0"/>
              <a:t>&lt;h2 style="background-</a:t>
            </a:r>
            <a:r>
              <a:rPr lang="en-US" dirty="0" err="1"/>
              <a:t>color:hsl</a:t>
            </a:r>
            <a:r>
              <a:rPr lang="en-US" dirty="0"/>
              <a:t>(0, 100%, 50%);"&gt;</a:t>
            </a:r>
            <a:r>
              <a:rPr lang="en-US" dirty="0" err="1"/>
              <a:t>hsl</a:t>
            </a:r>
            <a:r>
              <a:rPr lang="en-US" dirty="0"/>
              <a:t>(0, 100%, 50%)&lt;/h2&gt;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CSS Borders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CSS border properties allow you to specify the style, width, and color of an element's border.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CSS Border Style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 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border-style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property specifies what kind of border to display.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following values are allowed: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dotted - Defines a dotted border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dashed - Defines a dashed border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solid - Defines a solid border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double - Defines a double border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groove - Defines a 3D grooved border. The effect depends on the border-color value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ridge - Defines a 3D ridged border. The effect depends on the border-color value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inset - Defines a 3D inset border. The effect depends on the border-color value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outset - Defines a 3D outset border. The effect depends on the border-color value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none - Defines no border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hidden - Defines a hidden border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0718" y="457200"/>
            <a:ext cx="8863282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is the language we use to style an HTML document.</a:t>
            </a:r>
          </a:p>
          <a:p>
            <a:r>
              <a:rPr lang="en-US" dirty="0"/>
              <a:t>CSS describes how HTML elements should be displayed.</a:t>
            </a:r>
          </a:p>
          <a:p>
            <a:r>
              <a:rPr lang="en-US" dirty="0"/>
              <a:t>Cascading means that a style applied to a parent element and it also apply to all children element with in parent.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CSS Border Width</a:t>
            </a:r>
          </a:p>
          <a:p>
            <a:r>
              <a:rPr lang="en-US" dirty="0"/>
              <a:t>The border-width property specifies the width of the four borders.</a:t>
            </a:r>
          </a:p>
          <a:p>
            <a:r>
              <a:rPr lang="en-US" dirty="0"/>
              <a:t>The width can be set as a specific size (in </a:t>
            </a:r>
            <a:r>
              <a:rPr lang="en-US" dirty="0" err="1"/>
              <a:t>px</a:t>
            </a:r>
            <a:r>
              <a:rPr lang="en-US" dirty="0"/>
              <a:t>, pt, cm, </a:t>
            </a:r>
            <a:r>
              <a:rPr lang="en-US" dirty="0" err="1"/>
              <a:t>em</a:t>
            </a:r>
            <a:r>
              <a:rPr lang="en-US" dirty="0"/>
              <a:t>, etc) or by using one of the three pre-defined values: thin, medium, or thick:</a:t>
            </a:r>
          </a:p>
          <a:p>
            <a:r>
              <a:rPr lang="en-US" dirty="0"/>
              <a:t>border-width: 5px;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762000"/>
            <a:ext cx="8050085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CSS Border Color</a:t>
            </a:r>
          </a:p>
          <a:p>
            <a:r>
              <a:rPr lang="en-US" dirty="0"/>
              <a:t>The border-color property is used to set the color of the four borders.</a:t>
            </a:r>
          </a:p>
          <a:p>
            <a:r>
              <a:rPr lang="en-US" dirty="0"/>
              <a:t>The color can be set by:</a:t>
            </a:r>
          </a:p>
          <a:p>
            <a:r>
              <a:rPr lang="en-US" dirty="0"/>
              <a:t>name - specify a color name, like "red"</a:t>
            </a:r>
          </a:p>
          <a:p>
            <a:r>
              <a:rPr lang="en-US" dirty="0"/>
              <a:t>HEX - specify a HEX value, like "#ff0000"</a:t>
            </a:r>
          </a:p>
          <a:p>
            <a:r>
              <a:rPr lang="en-US" dirty="0"/>
              <a:t>RGB - specify a RGB value, like "</a:t>
            </a:r>
            <a:r>
              <a:rPr lang="en-US" dirty="0" err="1"/>
              <a:t>rgb</a:t>
            </a:r>
            <a:r>
              <a:rPr lang="en-US" dirty="0"/>
              <a:t>(255,0,0)"</a:t>
            </a:r>
          </a:p>
          <a:p>
            <a:r>
              <a:rPr lang="en-US" dirty="0"/>
              <a:t>HSL - specify a HSL value, like "</a:t>
            </a:r>
            <a:r>
              <a:rPr lang="en-US" dirty="0" err="1"/>
              <a:t>hsl</a:t>
            </a:r>
            <a:r>
              <a:rPr lang="en-US" dirty="0"/>
              <a:t>(0, 100%, 50%)"</a:t>
            </a:r>
          </a:p>
          <a:p>
            <a:r>
              <a:rPr lang="en-US" dirty="0"/>
              <a:t>transparent</a:t>
            </a:r>
          </a:p>
          <a:p>
            <a:r>
              <a:rPr lang="en-US" b="1" dirty="0"/>
              <a:t>Note:</a:t>
            </a:r>
            <a:r>
              <a:rPr lang="en-US" dirty="0"/>
              <a:t> If border-color is not set, it inherits the color of the element.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CSS Border - Individual Sides</a:t>
            </a:r>
          </a:p>
          <a:p>
            <a:r>
              <a:rPr lang="en-US" dirty="0"/>
              <a:t>From the examples on the previous pages, you have seen that it is possible to specify a different border for each side.</a:t>
            </a:r>
          </a:p>
          <a:p>
            <a:r>
              <a:rPr lang="en-US" dirty="0"/>
              <a:t>In CSS, there are also properties for specifying each of the borders (top, right, bottom, and left):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CSS Border - Shorthand Property</a:t>
            </a:r>
          </a:p>
          <a:p>
            <a:r>
              <a:rPr lang="en-US" dirty="0"/>
              <a:t>Like you saw in the previous page, there are many properties to consider when dealing with borders.</a:t>
            </a:r>
          </a:p>
          <a:p>
            <a:r>
              <a:rPr lang="en-US" dirty="0"/>
              <a:t>To shorten the code, it is also possible to specify all the individual border properties in one property.</a:t>
            </a:r>
          </a:p>
          <a:p>
            <a:r>
              <a:rPr lang="en-US" dirty="0"/>
              <a:t>The border property is a shorthand property for the following individual border properties:</a:t>
            </a:r>
          </a:p>
          <a:p>
            <a:r>
              <a:rPr lang="en-US" dirty="0"/>
              <a:t>border-width</a:t>
            </a:r>
          </a:p>
          <a:p>
            <a:r>
              <a:rPr lang="en-US" dirty="0"/>
              <a:t>border-style (required)</a:t>
            </a:r>
          </a:p>
          <a:p>
            <a:r>
              <a:rPr lang="en-US" dirty="0"/>
              <a:t>border-color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Rounded Borders</a:t>
            </a:r>
          </a:p>
          <a:p>
            <a:r>
              <a:rPr lang="en-US" dirty="0"/>
              <a:t>The border-radius property is used to add rounded borders to an element: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can be added to HTML documents in 3 ways:</a:t>
            </a:r>
          </a:p>
          <a:p>
            <a:r>
              <a:rPr lang="en-US" b="1" dirty="0"/>
              <a:t>Inline</a:t>
            </a:r>
            <a:r>
              <a:rPr lang="en-US" dirty="0"/>
              <a:t> - by using the style attribute inside HTML elements</a:t>
            </a:r>
          </a:p>
          <a:p>
            <a:r>
              <a:rPr lang="en-US" b="1" dirty="0"/>
              <a:t>Internal</a:t>
            </a:r>
            <a:r>
              <a:rPr lang="en-US" dirty="0"/>
              <a:t> - by using a &lt;style&gt; element in the &lt;head&gt; section</a:t>
            </a:r>
          </a:p>
          <a:p>
            <a:r>
              <a:rPr lang="en-US" b="1" dirty="0"/>
              <a:t>External</a:t>
            </a:r>
            <a:r>
              <a:rPr lang="en-US" dirty="0"/>
              <a:t> - by using a &lt;link&gt; element to link to an external CSS file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Margins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Margins are used to create space around elements, outside of any defined borders.</a:t>
            </a:r>
          </a:p>
          <a:p>
            <a:r>
              <a:rPr lang="en-US" dirty="0"/>
              <a:t>he CSS margin properties are used to create space around elements, outside of any defined borders.</a:t>
            </a:r>
          </a:p>
          <a:p>
            <a:r>
              <a:rPr lang="en-US" dirty="0"/>
              <a:t>With CSS, you have full control over the margins. There are properties for setting the margin for each side of an element (top, right, bottom, and left).</a:t>
            </a:r>
          </a:p>
          <a:p>
            <a:r>
              <a:rPr lang="en-US" dirty="0"/>
              <a:t>Margin - Individual Sides</a:t>
            </a:r>
          </a:p>
          <a:p>
            <a:r>
              <a:rPr lang="en-US" dirty="0"/>
              <a:t>CSS has properties for specifying the margin for each side of an element:</a:t>
            </a:r>
          </a:p>
          <a:p>
            <a:r>
              <a:rPr lang="en-US" dirty="0"/>
              <a:t>margin-top</a:t>
            </a:r>
          </a:p>
          <a:p>
            <a:r>
              <a:rPr lang="en-US" dirty="0"/>
              <a:t>margin-right</a:t>
            </a:r>
          </a:p>
          <a:p>
            <a:r>
              <a:rPr lang="en-US" dirty="0"/>
              <a:t>margin-bottom</a:t>
            </a:r>
          </a:p>
          <a:p>
            <a:r>
              <a:rPr lang="en-US" dirty="0"/>
              <a:t>margin-left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CSS padding properties are used to generate space around an element's content, inside of any defined borders.</a:t>
            </a:r>
          </a:p>
          <a:p>
            <a:r>
              <a:rPr lang="en-US" dirty="0"/>
              <a:t>With CSS, you have full control over the padding. There are properties for setting the padding for each side of an element (top, right, bottom, and left).</a:t>
            </a:r>
          </a:p>
          <a:p>
            <a:r>
              <a:rPr lang="en-US" dirty="0"/>
              <a:t>Padding - Individual Sides</a:t>
            </a:r>
          </a:p>
          <a:p>
            <a:r>
              <a:rPr lang="en-US" dirty="0"/>
              <a:t>CSS has properties for specifying the padding for each side of an element:</a:t>
            </a:r>
          </a:p>
          <a:p>
            <a:r>
              <a:rPr lang="en-US" dirty="0"/>
              <a:t>padding-top</a:t>
            </a:r>
          </a:p>
          <a:p>
            <a:r>
              <a:rPr lang="en-US" dirty="0"/>
              <a:t>padding-right</a:t>
            </a:r>
          </a:p>
          <a:p>
            <a:r>
              <a:rPr lang="en-US" dirty="0"/>
              <a:t>padding-bottom</a:t>
            </a:r>
          </a:p>
          <a:p>
            <a:r>
              <a:rPr lang="en-US" dirty="0"/>
              <a:t>padding-left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914400"/>
            <a:ext cx="8388345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CSS 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CSS, the term "box model" is used when talking about design and layout.</a:t>
            </a:r>
          </a:p>
          <a:p>
            <a:r>
              <a:rPr lang="en-US" dirty="0"/>
              <a:t>The CSS box model is essentially a box that wraps around every HTML element. It consists of: margins, borders, padding, and the actual content. The image below illustrates the box model: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1325563"/>
            <a:ext cx="8686798" cy="507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26" y="1295401"/>
            <a:ext cx="9134348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text is styled with some of the text formatting properties. The heading uses the text-align, text-transform, and color properties. The paragraph is indented, aligned, and the space between characters is specified. The underline is removed from this colored </a:t>
            </a:r>
            <a:r>
              <a:rPr lang="en-US" dirty="0">
                <a:hlinkClick r:id="rId3"/>
              </a:rPr>
              <a:t>"Try it Yourself"</a:t>
            </a:r>
            <a:r>
              <a:rPr lang="en-US" dirty="0"/>
              <a:t> link.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color property is used to set the color of the text. The color is specified by:</a:t>
            </a:r>
          </a:p>
          <a:p>
            <a:r>
              <a:rPr lang="en-US" dirty="0"/>
              <a:t>a color name - like "red"</a:t>
            </a:r>
          </a:p>
          <a:p>
            <a:r>
              <a:rPr lang="en-US" dirty="0"/>
              <a:t>a HEX value - like "#ff0000"</a:t>
            </a:r>
          </a:p>
          <a:p>
            <a:r>
              <a:rPr lang="en-US" dirty="0"/>
              <a:t>an RGB value - like "</a:t>
            </a:r>
            <a:r>
              <a:rPr lang="en-US" dirty="0" err="1"/>
              <a:t>rgb</a:t>
            </a:r>
            <a:r>
              <a:rPr lang="en-US" dirty="0"/>
              <a:t>(255,0,0)“</a:t>
            </a:r>
          </a:p>
          <a:p>
            <a:pPr>
              <a:buNone/>
            </a:pPr>
            <a:r>
              <a:rPr lang="en-US" b="1" dirty="0"/>
              <a:t>Text Color and Background Color</a:t>
            </a:r>
          </a:p>
          <a:p>
            <a:pPr>
              <a:buNone/>
            </a:pPr>
            <a:r>
              <a:rPr lang="en-US" dirty="0"/>
              <a:t>we define both the background-color property and the color property: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26" y="1295401"/>
            <a:ext cx="9134348" cy="5135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inline CSS is used to apply a unique style to a single HTML element.</a:t>
            </a:r>
          </a:p>
          <a:p>
            <a:r>
              <a:rPr lang="en-US" dirty="0"/>
              <a:t>An inline CSS uses the style attribute of an HTML element.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>
              <a:buNone/>
            </a:pPr>
            <a:r>
              <a:rPr lang="en-US" dirty="0"/>
              <a:t>&lt;h1 style="</a:t>
            </a:r>
            <a:r>
              <a:rPr lang="en-US" dirty="0" err="1"/>
              <a:t>color:blue</a:t>
            </a:r>
            <a:r>
              <a:rPr lang="en-US" dirty="0"/>
              <a:t>;"&gt;A Blue Heading&lt;/h1&gt;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8037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Text Transformation</a:t>
            </a:r>
          </a:p>
          <a:p>
            <a:r>
              <a:rPr lang="en-US" dirty="0"/>
              <a:t>The text-transform property is used to specify uppercase and lowercase letters in a text.</a:t>
            </a:r>
          </a:p>
          <a:p>
            <a:pPr>
              <a:buNone/>
            </a:pPr>
            <a:r>
              <a:rPr lang="en-US" dirty="0" err="1"/>
              <a:t>p.uppercase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text-transform: uppercase;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p.lowercase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text-transform: lowercase;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p.capitalize</a:t>
            </a:r>
            <a:r>
              <a:rPr lang="en-US" dirty="0"/>
              <a:t> {</a:t>
            </a:r>
            <a:br>
              <a:rPr lang="en-US" dirty="0"/>
            </a:br>
            <a:r>
              <a:rPr lang="en-US" dirty="0"/>
              <a:t>  text-transform: capitalize;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46957" y="1600200"/>
            <a:ext cx="805008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Internal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An internal CSS is used to define a style for a single HTML page.</a:t>
            </a:r>
          </a:p>
          <a:p>
            <a:r>
              <a:rPr lang="en-US" dirty="0"/>
              <a:t>An internal CSS is defined in the &lt;head&gt; section of an HTML page, within a &lt;style&gt; element.</a:t>
            </a:r>
          </a:p>
          <a:p>
            <a:pPr>
              <a:buNone/>
            </a:pPr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&lt;head&gt;</a:t>
            </a:r>
            <a:br>
              <a:rPr lang="en-US" dirty="0"/>
            </a:br>
            <a:r>
              <a:rPr lang="en-US" dirty="0"/>
              <a:t>&lt;style&gt;</a:t>
            </a:r>
            <a:br>
              <a:rPr lang="en-US" dirty="0"/>
            </a:br>
            <a:r>
              <a:rPr lang="en-US" dirty="0"/>
              <a:t>body {background-color: </a:t>
            </a:r>
            <a:r>
              <a:rPr lang="en-US" dirty="0" err="1"/>
              <a:t>powderblue</a:t>
            </a:r>
            <a:r>
              <a:rPr lang="en-US" dirty="0"/>
              <a:t>;}</a:t>
            </a:r>
            <a:br>
              <a:rPr lang="en-US" dirty="0"/>
            </a:br>
            <a:r>
              <a:rPr lang="en-US" dirty="0"/>
              <a:t>h1   {color: blue;}</a:t>
            </a:r>
            <a:br>
              <a:rPr lang="en-US" dirty="0"/>
            </a:br>
            <a:r>
              <a:rPr lang="en-US" dirty="0"/>
              <a:t>p    {color: red;}</a:t>
            </a:r>
            <a:br>
              <a:rPr lang="en-US" dirty="0"/>
            </a:br>
            <a:r>
              <a:rPr lang="en-US" dirty="0"/>
              <a:t>&lt;/style&gt;</a:t>
            </a:r>
            <a:br>
              <a:rPr lang="en-US" dirty="0"/>
            </a:br>
            <a:r>
              <a:rPr lang="en-US" dirty="0"/>
              <a:t>&lt;/head&gt;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 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CSS selectors are used to "find" (or select) the HTML elements you want to style.</a:t>
            </a:r>
          </a:p>
          <a:p>
            <a:pPr>
              <a:buNone/>
            </a:pPr>
            <a:r>
              <a:rPr lang="en-US" b="1" dirty="0"/>
              <a:t>The CSS element Selector:</a:t>
            </a:r>
          </a:p>
          <a:p>
            <a:pPr>
              <a:buNone/>
            </a:pPr>
            <a:r>
              <a:rPr lang="en-US" dirty="0"/>
              <a:t>The element selector selects HTML elements based on the element name.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p {</a:t>
            </a:r>
            <a:br>
              <a:rPr lang="en-US" dirty="0"/>
            </a:br>
            <a:r>
              <a:rPr lang="en-US" dirty="0"/>
              <a:t>  text-align: center;</a:t>
            </a:r>
            <a:br>
              <a:rPr lang="en-US" dirty="0"/>
            </a:br>
            <a:r>
              <a:rPr lang="en-US" dirty="0"/>
              <a:t>  color: red;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CSS id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id selector uses the id attribute of an HTML element to select a specific element.</a:t>
            </a:r>
          </a:p>
          <a:p>
            <a:r>
              <a:rPr lang="en-US" dirty="0"/>
              <a:t>The id of an element is unique within a page, so the id selector is used to select one unique element!</a:t>
            </a:r>
          </a:p>
          <a:p>
            <a:r>
              <a:rPr lang="en-US" dirty="0"/>
              <a:t>To select an element with a specific id, write a hash (#) character, followed by the id of the element.</a:t>
            </a:r>
          </a:p>
          <a:p>
            <a:pPr>
              <a:buNone/>
            </a:pPr>
            <a:r>
              <a:rPr lang="es-ES" b="1" dirty="0" err="1"/>
              <a:t>Example</a:t>
            </a:r>
            <a:r>
              <a:rPr lang="es-ES" b="1" dirty="0"/>
              <a:t>:</a:t>
            </a:r>
          </a:p>
          <a:p>
            <a:pPr>
              <a:buNone/>
            </a:pPr>
            <a:r>
              <a:rPr lang="es-ES" dirty="0"/>
              <a:t>#para1 {</a:t>
            </a:r>
            <a:br>
              <a:rPr lang="es-ES" dirty="0"/>
            </a:br>
            <a:r>
              <a:rPr lang="es-ES" dirty="0"/>
              <a:t>  </a:t>
            </a:r>
            <a:r>
              <a:rPr lang="es-ES" dirty="0" err="1"/>
              <a:t>text-align</a:t>
            </a:r>
            <a:r>
              <a:rPr lang="es-ES" dirty="0"/>
              <a:t>: center;</a:t>
            </a:r>
            <a:br>
              <a:rPr lang="es-ES" dirty="0"/>
            </a:br>
            <a:r>
              <a:rPr lang="es-ES" dirty="0"/>
              <a:t>  color: red;</a:t>
            </a:r>
            <a:br>
              <a:rPr lang="es-ES" dirty="0"/>
            </a:br>
            <a:r>
              <a:rPr lang="es-E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class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The CSS class Selector</a:t>
            </a:r>
          </a:p>
          <a:p>
            <a:r>
              <a:rPr lang="en-US" dirty="0"/>
              <a:t>The class selector selects HTML elements with a specific class attribute.</a:t>
            </a:r>
          </a:p>
          <a:p>
            <a:r>
              <a:rPr lang="en-US" dirty="0"/>
              <a:t>To select elements with a specific class, write a period (.) character, followed by the class name.</a:t>
            </a:r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b="1" dirty="0"/>
              <a:t>.</a:t>
            </a:r>
            <a:r>
              <a:rPr lang="en-US" dirty="0"/>
              <a:t>center {</a:t>
            </a:r>
            <a:br>
              <a:rPr lang="en-US" dirty="0"/>
            </a:br>
            <a:r>
              <a:rPr lang="en-US" dirty="0"/>
              <a:t>  text-align: center;</a:t>
            </a:r>
            <a:br>
              <a:rPr lang="en-US" dirty="0"/>
            </a:br>
            <a:r>
              <a:rPr lang="en-US" dirty="0"/>
              <a:t>  color: red;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Universal Selector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CSS Universal Selector</a:t>
            </a:r>
          </a:p>
          <a:p>
            <a:r>
              <a:rPr lang="en-US" dirty="0"/>
              <a:t>The universal selector (*) selects all HTML elements on the page.</a:t>
            </a:r>
          </a:p>
          <a:p>
            <a:pPr>
              <a:buNone/>
            </a:pPr>
            <a:r>
              <a:rPr lang="en-US" b="1" dirty="0"/>
              <a:t>Example:</a:t>
            </a:r>
            <a:endParaRPr lang="en-US" dirty="0"/>
          </a:p>
          <a:p>
            <a:pPr>
              <a:buNone/>
            </a:pPr>
            <a:r>
              <a:rPr lang="en-US" dirty="0"/>
              <a:t>* {</a:t>
            </a:r>
            <a:br>
              <a:rPr lang="en-US" dirty="0"/>
            </a:br>
            <a:r>
              <a:rPr lang="en-US" dirty="0"/>
              <a:t>  text-align: center;</a:t>
            </a:r>
            <a:br>
              <a:rPr lang="en-US" dirty="0"/>
            </a:br>
            <a:r>
              <a:rPr lang="en-US" dirty="0"/>
              <a:t>  color: blue;</a:t>
            </a:r>
            <a:br>
              <a:rPr lang="en-US" dirty="0"/>
            </a:br>
            <a:r>
              <a:rPr lang="en-US" dirty="0"/>
              <a:t>}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1997</Words>
  <Application>Microsoft Office PowerPoint</Application>
  <PresentationFormat>On-screen Show (4:3)</PresentationFormat>
  <Paragraphs>206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Times New Roman</vt:lpstr>
      <vt:lpstr>Office Theme</vt:lpstr>
      <vt:lpstr>CSS (Cascading Style Sheets </vt:lpstr>
      <vt:lpstr>CSS</vt:lpstr>
      <vt:lpstr>CSS Types</vt:lpstr>
      <vt:lpstr>Inline CSS</vt:lpstr>
      <vt:lpstr>Internal CSS</vt:lpstr>
      <vt:lpstr>CSS Selectors</vt:lpstr>
      <vt:lpstr>The CSS id Selector</vt:lpstr>
      <vt:lpstr>CSS class Selector</vt:lpstr>
      <vt:lpstr>CSS Universal Selector</vt:lpstr>
      <vt:lpstr>CSS Grouping Selector</vt:lpstr>
      <vt:lpstr>External CSS</vt:lpstr>
      <vt:lpstr>CSS Comments </vt:lpstr>
      <vt:lpstr>PowerPoint Presentation</vt:lpstr>
      <vt:lpstr>CSS Colors</vt:lpstr>
      <vt:lpstr>PowerPoint Presentation</vt:lpstr>
      <vt:lpstr>PowerPoint Presentation</vt:lpstr>
      <vt:lpstr>PowerPoint Presentation</vt:lpstr>
      <vt:lpstr>CSS Borders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CSS Margins</vt:lpstr>
      <vt:lpstr>PowerPoint Presentation</vt:lpstr>
      <vt:lpstr>CSS Padding</vt:lpstr>
      <vt:lpstr>PowerPoint Presentation</vt:lpstr>
      <vt:lpstr>CSS Box Model</vt:lpstr>
      <vt:lpstr>PowerPoint Presentation</vt:lpstr>
      <vt:lpstr>PowerPoint Presentation</vt:lpstr>
      <vt:lpstr>CSS Text</vt:lpstr>
      <vt:lpstr>Text-Color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Najeem Sumaiya</dc:creator>
  <cp:lastModifiedBy>Babu R</cp:lastModifiedBy>
  <cp:revision>75</cp:revision>
  <dcterms:created xsi:type="dcterms:W3CDTF">2022-08-23T15:45:26Z</dcterms:created>
  <dcterms:modified xsi:type="dcterms:W3CDTF">2023-07-27T05:38:30Z</dcterms:modified>
</cp:coreProperties>
</file>