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99"/>
  </p:notesMasterIdLst>
  <p:sldIdLst>
    <p:sldId id="256" r:id="rId2"/>
    <p:sldId id="257" r:id="rId3"/>
    <p:sldId id="386" r:id="rId4"/>
    <p:sldId id="389" r:id="rId5"/>
    <p:sldId id="387" r:id="rId6"/>
    <p:sldId id="388" r:id="rId7"/>
    <p:sldId id="390" r:id="rId8"/>
    <p:sldId id="392" r:id="rId9"/>
    <p:sldId id="391" r:id="rId10"/>
    <p:sldId id="262" r:id="rId11"/>
    <p:sldId id="393" r:id="rId12"/>
    <p:sldId id="394" r:id="rId13"/>
    <p:sldId id="397" r:id="rId14"/>
    <p:sldId id="396" r:id="rId15"/>
    <p:sldId id="395" r:id="rId16"/>
    <p:sldId id="425" r:id="rId17"/>
    <p:sldId id="423" r:id="rId18"/>
    <p:sldId id="428" r:id="rId19"/>
    <p:sldId id="429" r:id="rId20"/>
    <p:sldId id="295" r:id="rId21"/>
    <p:sldId id="296" r:id="rId22"/>
    <p:sldId id="297" r:id="rId23"/>
    <p:sldId id="298" r:id="rId24"/>
    <p:sldId id="299" r:id="rId25"/>
    <p:sldId id="400" r:id="rId26"/>
    <p:sldId id="401" r:id="rId27"/>
    <p:sldId id="398" r:id="rId28"/>
    <p:sldId id="402" r:id="rId29"/>
    <p:sldId id="403" r:id="rId30"/>
    <p:sldId id="404" r:id="rId31"/>
    <p:sldId id="406" r:id="rId32"/>
    <p:sldId id="405" r:id="rId33"/>
    <p:sldId id="407" r:id="rId34"/>
    <p:sldId id="409" r:id="rId35"/>
    <p:sldId id="408" r:id="rId36"/>
    <p:sldId id="410" r:id="rId37"/>
    <p:sldId id="411" r:id="rId38"/>
    <p:sldId id="414" r:id="rId39"/>
    <p:sldId id="413" r:id="rId40"/>
    <p:sldId id="415" r:id="rId41"/>
    <p:sldId id="412" r:id="rId42"/>
    <p:sldId id="417" r:id="rId43"/>
    <p:sldId id="419" r:id="rId44"/>
    <p:sldId id="418" r:id="rId45"/>
    <p:sldId id="420" r:id="rId46"/>
    <p:sldId id="421" r:id="rId47"/>
    <p:sldId id="422" r:id="rId48"/>
    <p:sldId id="424" r:id="rId49"/>
    <p:sldId id="432" r:id="rId50"/>
    <p:sldId id="430" r:id="rId51"/>
    <p:sldId id="433" r:id="rId52"/>
    <p:sldId id="326" r:id="rId53"/>
    <p:sldId id="330" r:id="rId54"/>
    <p:sldId id="327" r:id="rId55"/>
    <p:sldId id="328" r:id="rId56"/>
    <p:sldId id="329" r:id="rId57"/>
    <p:sldId id="331" r:id="rId58"/>
    <p:sldId id="332" r:id="rId59"/>
    <p:sldId id="333" r:id="rId60"/>
    <p:sldId id="336" r:id="rId61"/>
    <p:sldId id="334" r:id="rId62"/>
    <p:sldId id="335" r:id="rId63"/>
    <p:sldId id="337" r:id="rId64"/>
    <p:sldId id="338" r:id="rId65"/>
    <p:sldId id="339" r:id="rId66"/>
    <p:sldId id="340" r:id="rId67"/>
    <p:sldId id="343" r:id="rId68"/>
    <p:sldId id="342" r:id="rId69"/>
    <p:sldId id="344" r:id="rId70"/>
    <p:sldId id="345" r:id="rId71"/>
    <p:sldId id="346" r:id="rId72"/>
    <p:sldId id="347" r:id="rId73"/>
    <p:sldId id="348" r:id="rId74"/>
    <p:sldId id="349" r:id="rId75"/>
    <p:sldId id="350" r:id="rId76"/>
    <p:sldId id="352" r:id="rId77"/>
    <p:sldId id="434" r:id="rId78"/>
    <p:sldId id="435" r:id="rId79"/>
    <p:sldId id="437" r:id="rId80"/>
    <p:sldId id="438" r:id="rId81"/>
    <p:sldId id="439" r:id="rId82"/>
    <p:sldId id="440" r:id="rId83"/>
    <p:sldId id="441" r:id="rId84"/>
    <p:sldId id="442" r:id="rId85"/>
    <p:sldId id="436" r:id="rId86"/>
    <p:sldId id="445" r:id="rId87"/>
    <p:sldId id="444" r:id="rId88"/>
    <p:sldId id="446" r:id="rId89"/>
    <p:sldId id="443" r:id="rId90"/>
    <p:sldId id="447" r:id="rId91"/>
    <p:sldId id="449" r:id="rId92"/>
    <p:sldId id="448" r:id="rId93"/>
    <p:sldId id="450" r:id="rId94"/>
    <p:sldId id="451" r:id="rId95"/>
    <p:sldId id="453" r:id="rId96"/>
    <p:sldId id="454" r:id="rId97"/>
    <p:sldId id="452" r:id="rId98"/>
  </p:sldIdLst>
  <p:sldSz cx="12192000" cy="6858000"/>
  <p:notesSz cx="6858000" cy="9144000"/>
  <p:embeddedFontLst>
    <p:embeddedFont>
      <p:font typeface="Palatino Linotype" panose="02040502050505030304" pitchFamily="18" charset="0"/>
      <p:regular r:id="rId100"/>
      <p:bold r:id="rId101"/>
      <p:italic r:id="rId102"/>
      <p:boldItalic r:id="rId10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9AB97F-341F-45B5-80C6-AEBF7B05B064}">
  <a:tblStyle styleId="{EE9AB97F-341F-45B5-80C6-AEBF7B05B06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1386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2090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40143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1307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401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82204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526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404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81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3676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4852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3452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99350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91571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76345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29725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245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2685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5883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8953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20340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37993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2501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263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361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208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076126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1381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8381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926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88112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598790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90046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1012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6294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5750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602735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10531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S3 Slot</a:t>
            </a:r>
          </a:p>
        </p:txBody>
      </p:sp>
      <p:sp>
        <p:nvSpPr>
          <p:cNvPr id="4" name="Slide Number Placeholder 3"/>
          <p:cNvSpPr>
            <a:spLocks noGrp="1"/>
          </p:cNvSpPr>
          <p:nvPr>
            <p:ph type="sldNum" sz="quarter" idx="10"/>
          </p:nvPr>
        </p:nvSpPr>
        <p:spPr/>
        <p:txBody>
          <a:bodyPr/>
          <a:lstStyle/>
          <a:p>
            <a:fld id="{AD2F4901-62FF-4253-9866-1CD54D715DB7}" type="slidenum">
              <a:rPr lang="en-US" smtClean="0"/>
              <a:pPr/>
              <a:t>61</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49" name="Google Shape;14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15646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1024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730013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217625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40952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0772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88235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14439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173264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27598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36896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80220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188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592650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35254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47766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077034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4495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50617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92931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848141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317561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59332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622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895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676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20" name="Google Shape;20;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21" name="Google Shape;2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888888"/>
                </a:solidFill>
                <a:latin typeface="Calibri"/>
                <a:ea typeface="Calibri"/>
                <a:cs typeface="Calibri"/>
                <a:sym typeface="Calibri"/>
              </a:defRPr>
            </a:lvl1pPr>
            <a:lvl2pPr marL="0" lvl="1" indent="0" algn="r">
              <a:spcBef>
                <a:spcPts val="0"/>
              </a:spcBef>
              <a:buNone/>
              <a:defRPr sz="1200" b="0" i="0" u="none" strike="noStrike" cap="none">
                <a:solidFill>
                  <a:srgbClr val="888888"/>
                </a:solidFill>
                <a:latin typeface="Calibri"/>
                <a:ea typeface="Calibri"/>
                <a:cs typeface="Calibri"/>
                <a:sym typeface="Calibri"/>
              </a:defRPr>
            </a:lvl2pPr>
            <a:lvl3pPr marL="0" lvl="2" indent="0" algn="r">
              <a:spcBef>
                <a:spcPts val="0"/>
              </a:spcBef>
              <a:buNone/>
              <a:defRPr sz="1200" b="0" i="0" u="none" strike="noStrike" cap="none">
                <a:solidFill>
                  <a:srgbClr val="888888"/>
                </a:solidFill>
                <a:latin typeface="Calibri"/>
                <a:ea typeface="Calibri"/>
                <a:cs typeface="Calibri"/>
                <a:sym typeface="Calibri"/>
              </a:defRPr>
            </a:lvl3pPr>
            <a:lvl4pPr marL="0" lvl="3" indent="0" algn="r">
              <a:spcBef>
                <a:spcPts val="0"/>
              </a:spcBef>
              <a:buNone/>
              <a:defRPr sz="1200" b="0" i="0" u="none" strike="noStrike" cap="none">
                <a:solidFill>
                  <a:srgbClr val="888888"/>
                </a:solidFill>
                <a:latin typeface="Calibri"/>
                <a:ea typeface="Calibri"/>
                <a:cs typeface="Calibri"/>
                <a:sym typeface="Calibri"/>
              </a:defRPr>
            </a:lvl4pPr>
            <a:lvl5pPr marL="0" lvl="4" indent="0" algn="r">
              <a:spcBef>
                <a:spcPts val="0"/>
              </a:spcBef>
              <a:buNone/>
              <a:defRPr sz="1200" b="0" i="0" u="none" strike="noStrike" cap="none">
                <a:solidFill>
                  <a:srgbClr val="888888"/>
                </a:solidFill>
                <a:latin typeface="Calibri"/>
                <a:ea typeface="Calibri"/>
                <a:cs typeface="Calibri"/>
                <a:sym typeface="Calibri"/>
              </a:defRPr>
            </a:lvl5pPr>
            <a:lvl6pPr marL="0" lvl="5" indent="0" algn="r">
              <a:spcBef>
                <a:spcPts val="0"/>
              </a:spcBef>
              <a:buNone/>
              <a:defRPr sz="1200" b="0" i="0" u="none" strike="noStrike" cap="none">
                <a:solidFill>
                  <a:srgbClr val="888888"/>
                </a:solidFill>
                <a:latin typeface="Calibri"/>
                <a:ea typeface="Calibri"/>
                <a:cs typeface="Calibri"/>
                <a:sym typeface="Calibri"/>
              </a:defRPr>
            </a:lvl6pPr>
            <a:lvl7pPr marL="0" lvl="6" indent="0" algn="r">
              <a:spcBef>
                <a:spcPts val="0"/>
              </a:spcBef>
              <a:buNone/>
              <a:defRPr sz="1200" b="0" i="0" u="none" strike="noStrike" cap="none">
                <a:solidFill>
                  <a:srgbClr val="888888"/>
                </a:solidFill>
                <a:latin typeface="Calibri"/>
                <a:ea typeface="Calibri"/>
                <a:cs typeface="Calibri"/>
                <a:sym typeface="Calibri"/>
              </a:defRPr>
            </a:lvl7pPr>
            <a:lvl8pPr marL="0" lvl="7" indent="0" algn="r">
              <a:spcBef>
                <a:spcPts val="0"/>
              </a:spcBef>
              <a:buNone/>
              <a:defRPr sz="1200" b="0" i="0" u="none" strike="noStrike" cap="none">
                <a:solidFill>
                  <a:srgbClr val="888888"/>
                </a:solidFill>
                <a:latin typeface="Calibri"/>
                <a:ea typeface="Calibri"/>
                <a:cs typeface="Calibri"/>
                <a:sym typeface="Calibri"/>
              </a:defRPr>
            </a:lvl8pPr>
            <a:lvl9pPr marL="0" lvl="8" indent="0" algn="r">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26" name="Google Shape;26;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27" name="Google Shape;2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59" name="Google Shape;5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60" name="Google Shape;6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64" name="Google Shape;64;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65" name="Google Shape;6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6"/>
        <p:cNvGrpSpPr/>
        <p:nvPr/>
      </p:nvGrpSpPr>
      <p:grpSpPr>
        <a:xfrm>
          <a:off x="0" y="0"/>
          <a:ext cx="0" cy="0"/>
          <a:chOff x="0" y="0"/>
          <a:chExt cx="0" cy="0"/>
        </a:xfrm>
      </p:grpSpPr>
      <p:sp>
        <p:nvSpPr>
          <p:cNvPr id="67" name="Google Shape;67;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1"/>
          <p:cNvSpPr>
            <a:spLocks noGrp="1"/>
          </p:cNvSpPr>
          <p:nvPr>
            <p:ph type="pic" idx="2"/>
          </p:nvPr>
        </p:nvSpPr>
        <p:spPr>
          <a:xfrm>
            <a:off x="5183188" y="987425"/>
            <a:ext cx="6172200" cy="4873625"/>
          </a:xfrm>
          <a:prstGeom prst="rect">
            <a:avLst/>
          </a:prstGeom>
          <a:noFill/>
          <a:ln>
            <a:noFill/>
          </a:ln>
        </p:spPr>
      </p:sp>
      <p:sp>
        <p:nvSpPr>
          <p:cNvPr id="76" name="Google Shape;76;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78" name="Google Shape;78;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79" name="Google Shape;7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84" name="Google Shape;84;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85" name="Google Shape;85;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01-08-2023</a:t>
            </a:r>
            <a:endParaRPr/>
          </a:p>
        </p:txBody>
      </p:sp>
      <p:sp>
        <p:nvSpPr>
          <p:cNvPr id="90" name="Google Shape;9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21CSS201T - Computer Organization and Architecture</a:t>
            </a:r>
            <a:endParaRPr/>
          </a:p>
        </p:txBody>
      </p:sp>
      <p:sp>
        <p:nvSpPr>
          <p:cNvPr id="91" name="Google Shape;9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888888"/>
                </a:solidFill>
                <a:latin typeface="Calibri"/>
                <a:ea typeface="Calibri"/>
                <a:cs typeface="Calibri"/>
                <a:sym typeface="Calibri"/>
              </a:defRPr>
            </a:lvl1pPr>
            <a:lvl2pPr marL="0" lvl="1" indent="0" algn="r">
              <a:spcBef>
                <a:spcPts val="0"/>
              </a:spcBef>
              <a:buNone/>
              <a:defRPr sz="1200">
                <a:solidFill>
                  <a:srgbClr val="888888"/>
                </a:solidFill>
                <a:latin typeface="Calibri"/>
                <a:ea typeface="Calibri"/>
                <a:cs typeface="Calibri"/>
                <a:sym typeface="Calibri"/>
              </a:defRPr>
            </a:lvl2pPr>
            <a:lvl3pPr marL="0" lvl="2" indent="0" algn="r">
              <a:spcBef>
                <a:spcPts val="0"/>
              </a:spcBef>
              <a:buNone/>
              <a:defRPr sz="1200">
                <a:solidFill>
                  <a:srgbClr val="888888"/>
                </a:solidFill>
                <a:latin typeface="Calibri"/>
                <a:ea typeface="Calibri"/>
                <a:cs typeface="Calibri"/>
                <a:sym typeface="Calibri"/>
              </a:defRPr>
            </a:lvl3pPr>
            <a:lvl4pPr marL="0" lvl="3" indent="0" algn="r">
              <a:spcBef>
                <a:spcPts val="0"/>
              </a:spcBef>
              <a:buNone/>
              <a:defRPr sz="1200">
                <a:solidFill>
                  <a:srgbClr val="888888"/>
                </a:solidFill>
                <a:latin typeface="Calibri"/>
                <a:ea typeface="Calibri"/>
                <a:cs typeface="Calibri"/>
                <a:sym typeface="Calibri"/>
              </a:defRPr>
            </a:lvl4pPr>
            <a:lvl5pPr marL="0" lvl="4" indent="0" algn="r">
              <a:spcBef>
                <a:spcPts val="0"/>
              </a:spcBef>
              <a:buNone/>
              <a:defRPr sz="1200">
                <a:solidFill>
                  <a:srgbClr val="888888"/>
                </a:solidFill>
                <a:latin typeface="Calibri"/>
                <a:ea typeface="Calibri"/>
                <a:cs typeface="Calibri"/>
                <a:sym typeface="Calibri"/>
              </a:defRPr>
            </a:lvl5pPr>
            <a:lvl6pPr marL="0" lvl="5" indent="0" algn="r">
              <a:spcBef>
                <a:spcPts val="0"/>
              </a:spcBef>
              <a:buNone/>
              <a:defRPr sz="1200">
                <a:solidFill>
                  <a:srgbClr val="888888"/>
                </a:solidFill>
                <a:latin typeface="Calibri"/>
                <a:ea typeface="Calibri"/>
                <a:cs typeface="Calibri"/>
                <a:sym typeface="Calibri"/>
              </a:defRPr>
            </a:lvl6pPr>
            <a:lvl7pPr marL="0" lvl="6" indent="0" algn="r">
              <a:spcBef>
                <a:spcPts val="0"/>
              </a:spcBef>
              <a:buNone/>
              <a:defRPr sz="1200">
                <a:solidFill>
                  <a:srgbClr val="888888"/>
                </a:solidFill>
                <a:latin typeface="Calibri"/>
                <a:ea typeface="Calibri"/>
                <a:cs typeface="Calibri"/>
                <a:sym typeface="Calibri"/>
              </a:defRPr>
            </a:lvl7pPr>
            <a:lvl8pPr marL="0" lvl="7" indent="0" algn="r">
              <a:spcBef>
                <a:spcPts val="0"/>
              </a:spcBef>
              <a:buNone/>
              <a:defRPr sz="1200">
                <a:solidFill>
                  <a:srgbClr val="888888"/>
                </a:solidFill>
                <a:latin typeface="Calibri"/>
                <a:ea typeface="Calibri"/>
                <a:cs typeface="Calibri"/>
                <a:sym typeface="Calibri"/>
              </a:defRPr>
            </a:lvl8pPr>
            <a:lvl9pPr marL="0" lvl="8" indent="0" algn="r">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01-08-2023</a:t>
            </a:r>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US"/>
              <a:t>21CSS201T - Computer Organization and Architecture</a:t>
            </a:r>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p:nvPr/>
        </p:nvSpPr>
        <p:spPr>
          <a:xfrm>
            <a:off x="10504715" y="230188"/>
            <a:ext cx="1231640" cy="690465"/>
          </a:xfrm>
          <a:prstGeom prst="rect">
            <a:avLst/>
          </a:prstGeom>
          <a:blipFill rotWithShape="1">
            <a:blip r:embed="rId11">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p:nvPr/>
        </p:nvSpPr>
        <p:spPr>
          <a:xfrm>
            <a:off x="623392" y="908720"/>
            <a:ext cx="11089232" cy="5472608"/>
          </a:xfrm>
          <a:prstGeom prst="rect">
            <a:avLst/>
          </a:prstGeom>
          <a:noFill/>
          <a:ln w="2857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14"/>
          <p:cNvSpPr txBox="1">
            <a:spLocks noGrp="1"/>
          </p:cNvSpPr>
          <p:nvPr>
            <p:ph type="ctrTitle"/>
          </p:nvPr>
        </p:nvSpPr>
        <p:spPr>
          <a:xfrm>
            <a:off x="1596008" y="3284984"/>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Palatino Linotype"/>
              <a:buNone/>
            </a:pP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18AIC302J</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Web programming for Artificial Intelligence</a:t>
            </a:r>
            <a:br>
              <a:rPr lang="en-US" sz="4800" b="1" i="0" u="none" strike="noStrike" cap="none" dirty="0">
                <a:solidFill>
                  <a:schemeClr val="dk1"/>
                </a:solidFill>
                <a:latin typeface="Palatino Linotype"/>
                <a:ea typeface="Palatino Linotype"/>
                <a:cs typeface="Palatino Linotype"/>
                <a:sym typeface="Palatino Linotype"/>
              </a:rPr>
            </a:b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UNIT-2</a:t>
            </a:r>
            <a:br>
              <a:rPr lang="en-US" sz="4800" b="1" i="0" u="none" strike="noStrike" cap="none" dirty="0">
                <a:solidFill>
                  <a:schemeClr val="dk1"/>
                </a:solidFill>
                <a:latin typeface="Palatino Linotype"/>
                <a:ea typeface="Palatino Linotype"/>
                <a:cs typeface="Palatino Linotype"/>
                <a:sym typeface="Palatino Linotype"/>
              </a:rPr>
            </a:br>
            <a:r>
              <a:rPr lang="en-US" sz="4800" b="1" i="0" u="none" strike="noStrike" cap="none" dirty="0">
                <a:solidFill>
                  <a:schemeClr val="dk1"/>
                </a:solidFill>
                <a:latin typeface="Palatino Linotype"/>
                <a:ea typeface="Palatino Linotype"/>
                <a:cs typeface="Palatino Linotype"/>
                <a:sym typeface="Palatino Linotype"/>
              </a:rPr>
              <a:t>JavaScript &amp; </a:t>
            </a:r>
            <a:r>
              <a:rPr lang="en-US" sz="4800" b="1" i="0" u="none" strike="noStrike" cap="none" dirty="0" err="1">
                <a:solidFill>
                  <a:schemeClr val="dk1"/>
                </a:solidFill>
                <a:latin typeface="Palatino Linotype"/>
                <a:ea typeface="Palatino Linotype"/>
                <a:cs typeface="Palatino Linotype"/>
                <a:sym typeface="Palatino Linotype"/>
              </a:rPr>
              <a:t>JQuery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964096" y="2454965"/>
            <a:ext cx="10366513" cy="830997"/>
          </a:xfrm>
          <a:prstGeom prst="rect">
            <a:avLst/>
          </a:prstGeom>
          <a:noFill/>
        </p:spPr>
        <p:txBody>
          <a:bodyPr wrap="square">
            <a:spAutoFit/>
          </a:bodyPr>
          <a:lstStyle/>
          <a:p>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Topic : Basic Syntax–Structure of JS</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Basic Syntax</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pic>
        <p:nvPicPr>
          <p:cNvPr id="31" name="Picture 30">
            <a:extLst>
              <a:ext uri="{FF2B5EF4-FFF2-40B4-BE49-F238E27FC236}">
                <a16:creationId xmlns:a16="http://schemas.microsoft.com/office/drawing/2014/main" id="{691A066E-418F-92BE-7BAD-CF01E003179D}"/>
              </a:ext>
            </a:extLst>
          </p:cNvPr>
          <p:cNvPicPr>
            <a:picLocks noChangeAspect="1"/>
          </p:cNvPicPr>
          <p:nvPr/>
        </p:nvPicPr>
        <p:blipFill>
          <a:blip r:embed="rId3"/>
          <a:stretch>
            <a:fillRect/>
          </a:stretch>
        </p:blipFill>
        <p:spPr>
          <a:xfrm>
            <a:off x="1073356" y="1133934"/>
            <a:ext cx="8170721" cy="4778668"/>
          </a:xfrm>
          <a:prstGeom prst="rect">
            <a:avLst/>
          </a:prstGeom>
        </p:spPr>
      </p:pic>
    </p:spTree>
    <p:extLst>
      <p:ext uri="{BB962C8B-B14F-4D97-AF65-F5344CB8AC3E}">
        <p14:creationId xmlns:p14="http://schemas.microsoft.com/office/powerpoint/2010/main" val="225184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Basic Syntax</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Notice that there is no main() function/method</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Comments like Java/C++ (/* */ also allowed)</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Variable declarations: Not required Data type not specified</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Semi-colons are usually not required, but always allowed at statement end</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Arithmetic operators same as Java/C++</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String concatenation operator as well as addition</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Argument lists are comma-separated</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Object dot notation for method calls as in Java/C++</a:t>
            </a:r>
            <a:endParaRPr lang="en-IN" sz="1600" dirty="0">
              <a:effectLst/>
              <a:latin typeface="Times New Roman" panose="02020603050405020304" pitchFamily="18" charset="0"/>
              <a:ea typeface="Times New Roman" panose="02020603050405020304" pitchFamily="18" charset="0"/>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231507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964096" y="2454965"/>
            <a:ext cx="10366513" cy="830997"/>
          </a:xfrm>
          <a:prstGeom prst="rect">
            <a:avLst/>
          </a:prstGeom>
          <a:noFill/>
        </p:spPr>
        <p:txBody>
          <a:bodyPr wrap="square">
            <a:spAutoFit/>
          </a:bodyPr>
          <a:lstStyle/>
          <a:p>
            <a:pPr algn="ctr"/>
            <a:r>
              <a:rPr kumimoji="0" lang="en-US" sz="4800" b="1" i="0" u="none" strike="noStrike" kern="0" cap="none" spc="0" normalizeH="0" baseline="0" noProof="0" dirty="0" err="1">
                <a:ln>
                  <a:noFill/>
                </a:ln>
                <a:solidFill>
                  <a:srgbClr val="000000"/>
                </a:solidFill>
                <a:effectLst/>
                <a:uLnTx/>
                <a:uFillTx/>
                <a:latin typeface="Palatino Linotype"/>
                <a:ea typeface="Palatino Linotype"/>
                <a:cs typeface="Palatino Linotype"/>
                <a:sym typeface="Palatino Linotype"/>
              </a:rPr>
              <a:t>DataTypes</a:t>
            </a: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-Variables</a:t>
            </a:r>
            <a:endParaRPr lang="en-IN" dirty="0"/>
          </a:p>
        </p:txBody>
      </p:sp>
    </p:spTree>
    <p:extLst>
      <p:ext uri="{BB962C8B-B14F-4D97-AF65-F5344CB8AC3E}">
        <p14:creationId xmlns:p14="http://schemas.microsoft.com/office/powerpoint/2010/main" val="57695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Datatypes-Variables</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JavaScript variables are used to hold values or expressions.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A variable can have a short name, like x, or a more descriptive name, like </a:t>
            </a:r>
            <a:r>
              <a:rPr lang="en-AU" sz="2400" dirty="0" err="1">
                <a:effectLst/>
                <a:latin typeface="Calibri" panose="020F0502020204030204" pitchFamily="34" charset="0"/>
                <a:ea typeface="Times New Roman" panose="02020603050405020304" pitchFamily="18" charset="0"/>
              </a:rPr>
              <a:t>carname</a:t>
            </a:r>
            <a:r>
              <a:rPr lang="en-AU" sz="2400" dirty="0">
                <a:effectLst/>
                <a:latin typeface="Calibri" panose="020F0502020204030204" pitchFamily="34"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Rules for JavaScript variable names: Variable names are case sensitive (y and Y are two different variables).</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 Variable names must begin with a letter or the underscore character.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Because JavaScript is case-sensitive, variable names are case-sensitive.</a:t>
            </a:r>
            <a:endParaRPr lang="en-IN" sz="2400" dirty="0">
              <a:effectLst/>
              <a:latin typeface="Times New Roman" panose="02020603050405020304" pitchFamily="18" charset="0"/>
              <a:ea typeface="Times New Roman" panose="02020603050405020304" pitchFamily="18" charset="0"/>
            </a:endParaRPr>
          </a:p>
          <a:p>
            <a:pPr marL="457200"/>
            <a:r>
              <a:rPr lang="en-AU" sz="2400" dirty="0">
                <a:effectLst/>
                <a:latin typeface="Calibri" panose="020F0502020204030204" pitchFamily="34" charset="0"/>
                <a:ea typeface="Times New Roman" panose="02020603050405020304" pitchFamily="18" charset="0"/>
              </a:rPr>
              <a:t> Type of a variable is dynamic: depends on the type of data it contains. JavaScript has six data types:</a:t>
            </a:r>
            <a:endParaRPr lang="en-IN" sz="24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Number</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String</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Boolean (values true and false)</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Object</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Null (only value of this type is null)</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400" dirty="0">
                <a:effectLst/>
                <a:latin typeface="Calibri" panose="020F0502020204030204" pitchFamily="34" charset="0"/>
                <a:ea typeface="Times New Roman" panose="02020603050405020304" pitchFamily="18" charset="0"/>
              </a:rPr>
              <a:t>Undefined (data type represented by variable that has been declared but has not yet been assigned a value)</a:t>
            </a:r>
            <a:endParaRPr lang="en-IN" sz="1600" dirty="0">
              <a:effectLst/>
              <a:latin typeface="Times New Roman" panose="02020603050405020304" pitchFamily="18" charset="0"/>
              <a:ea typeface="Times New Roman" panose="02020603050405020304" pitchFamily="18" charset="0"/>
            </a:endParaRPr>
          </a:p>
          <a:p>
            <a:pPr marL="0" lvl="0" indent="0">
              <a:buNone/>
            </a:pPr>
            <a:r>
              <a:rPr lang="en-AU" sz="2400" dirty="0">
                <a:effectLst/>
                <a:latin typeface="Calibri" panose="020F0502020204030204" pitchFamily="34" charset="0"/>
                <a:ea typeface="Times New Roman" panose="02020603050405020304" pitchFamily="18" charset="0"/>
              </a:rPr>
              <a:t>	The five JavaScript data types other than Object are referred to as Primitive data types.</a:t>
            </a:r>
            <a:endParaRPr lang="en-IN" sz="2400" dirty="0">
              <a:effectLst/>
              <a:latin typeface="Times New Roman" panose="02020603050405020304" pitchFamily="18" charset="0"/>
              <a:ea typeface="Times New Roman" panose="02020603050405020304" pitchFamily="18" charset="0"/>
            </a:endParaRPr>
          </a:p>
          <a:p>
            <a:pPr marL="114300" indent="0">
              <a:buNone/>
            </a:pPr>
            <a:r>
              <a:rPr lang="en-AU" sz="2400" dirty="0" err="1">
                <a:effectLst/>
                <a:latin typeface="Calibri" panose="020F0502020204030204" pitchFamily="34" charset="0"/>
                <a:ea typeface="Times New Roman" panose="02020603050405020304" pitchFamily="18" charset="0"/>
              </a:rPr>
              <a:t>typeof</a:t>
            </a:r>
            <a:r>
              <a:rPr lang="en-AU" sz="2400" dirty="0">
                <a:effectLst/>
                <a:latin typeface="Calibri" panose="020F0502020204030204" pitchFamily="34" charset="0"/>
                <a:ea typeface="Times New Roman" panose="02020603050405020304" pitchFamily="18" charset="0"/>
              </a:rPr>
              <a:t> operator returns string related to data type</a:t>
            </a:r>
            <a:endParaRPr lang="en-IN" sz="2400" dirty="0">
              <a:effectLst/>
              <a:latin typeface="Times New Roman" panose="02020603050405020304" pitchFamily="18" charset="0"/>
              <a:ea typeface="Times New Roman" panose="02020603050405020304" pitchFamily="18" charset="0"/>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573075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Datatypes-Variables</a:t>
            </a:r>
            <a:endParaRPr dirty="0"/>
          </a:p>
        </p:txBody>
      </p:sp>
      <p:pic>
        <p:nvPicPr>
          <p:cNvPr id="12" name="Picture 11">
            <a:extLst>
              <a:ext uri="{FF2B5EF4-FFF2-40B4-BE49-F238E27FC236}">
                <a16:creationId xmlns:a16="http://schemas.microsoft.com/office/drawing/2014/main" id="{8405EF56-9A96-2457-ADDE-370F1C167C19}"/>
              </a:ext>
            </a:extLst>
          </p:cNvPr>
          <p:cNvPicPr>
            <a:picLocks noChangeAspect="1"/>
          </p:cNvPicPr>
          <p:nvPr/>
        </p:nvPicPr>
        <p:blipFill>
          <a:blip r:embed="rId3"/>
          <a:stretch>
            <a:fillRect/>
          </a:stretch>
        </p:blipFill>
        <p:spPr>
          <a:xfrm>
            <a:off x="1034067" y="1381538"/>
            <a:ext cx="9730011" cy="4214192"/>
          </a:xfrm>
          <a:prstGeom prst="rect">
            <a:avLst/>
          </a:prstGeom>
        </p:spPr>
      </p:pic>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243202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218661" y="2504661"/>
            <a:ext cx="10366513" cy="830997"/>
          </a:xfrm>
          <a:prstGeom prst="rect">
            <a:avLst/>
          </a:prstGeom>
          <a:noFill/>
        </p:spPr>
        <p:txBody>
          <a:bodyPr wrap="square">
            <a:spAutoFit/>
          </a:bodyPr>
          <a:lstStyle/>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Control Structures</a:t>
            </a:r>
            <a:endParaRPr lang="en-IN" dirty="0"/>
          </a:p>
        </p:txBody>
      </p:sp>
    </p:spTree>
    <p:extLst>
      <p:ext uri="{BB962C8B-B14F-4D97-AF65-F5344CB8AC3E}">
        <p14:creationId xmlns:p14="http://schemas.microsoft.com/office/powerpoint/2010/main" val="2748012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Conditional statements </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algn="just"/>
            <a:r>
              <a:rPr lang="en-US" sz="2400" dirty="0">
                <a:latin typeface="Times New Roman" pitchFamily="18" charset="0"/>
                <a:cs typeface="Times New Roman" pitchFamily="18" charset="0"/>
              </a:rPr>
              <a:t>Conditional statements are used to decide the flow of execution based on different conditions. If a condition is true, you can perform one action and if the condition is false, you can perform another action.</a:t>
            </a:r>
          </a:p>
          <a:p>
            <a:pPr>
              <a:buNone/>
            </a:pPr>
            <a:r>
              <a:rPr lang="en-US" sz="2400" b="1" dirty="0">
                <a:latin typeface="Times New Roman" pitchFamily="18" charset="0"/>
                <a:cs typeface="Times New Roman" pitchFamily="18" charset="0"/>
              </a:rPr>
              <a:t>Different Types of Conditional Statements</a:t>
            </a:r>
          </a:p>
          <a:p>
            <a:r>
              <a:rPr lang="en-US" sz="2400" dirty="0">
                <a:latin typeface="Times New Roman" pitchFamily="18" charset="0"/>
                <a:cs typeface="Times New Roman" pitchFamily="18" charset="0"/>
              </a:rPr>
              <a:t>If statement</a:t>
            </a:r>
          </a:p>
          <a:p>
            <a:r>
              <a:rPr lang="en-US" sz="2400" dirty="0">
                <a:latin typeface="Times New Roman" pitchFamily="18" charset="0"/>
                <a:cs typeface="Times New Roman" pitchFamily="18" charset="0"/>
              </a:rPr>
              <a:t>If…Else statement</a:t>
            </a:r>
          </a:p>
          <a:p>
            <a:r>
              <a:rPr lang="en-US" sz="2400" dirty="0">
                <a:latin typeface="Times New Roman" pitchFamily="18" charset="0"/>
                <a:cs typeface="Times New Roman" pitchFamily="18" charset="0"/>
              </a:rPr>
              <a:t>If…Else If…Else statement</a:t>
            </a:r>
          </a:p>
          <a:p>
            <a:pPr algn="just"/>
            <a:endParaRPr lang="en-US" sz="2400" dirty="0">
              <a:latin typeface="Times New Roman" pitchFamily="18" charset="0"/>
              <a:cs typeface="Times New Roman" pitchFamily="18" charset="0"/>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073745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Conditional statements </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14300" indent="0" algn="just">
              <a:buNone/>
            </a:pPr>
            <a:endParaRPr lang="en-US" sz="2400" dirty="0">
              <a:latin typeface="Times New Roman" pitchFamily="18" charset="0"/>
              <a:cs typeface="Times New Roman" pitchFamily="18" charset="0"/>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if Statement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Use the if statement to specify a block of JavaScript code to be executed if a condition is true.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Syntax</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if (condition) {</a:t>
            </a:r>
            <a:br>
              <a:rPr lang="en-US" sz="2400" b="0" i="0" u="none" strike="noStrike" cap="none" dirty="0">
                <a:solidFill>
                  <a:schemeClr val="dk1"/>
                </a:solidFill>
                <a:latin typeface="Palatino Linotype"/>
                <a:ea typeface="Palatino Linotype"/>
                <a:cs typeface="Palatino Linotype"/>
                <a:sym typeface="Palatino Linotype"/>
              </a:rPr>
            </a:br>
            <a:r>
              <a:rPr lang="en-US" sz="2400" b="0" i="0" u="none" strike="noStrike" cap="none" dirty="0">
                <a:solidFill>
                  <a:schemeClr val="dk1"/>
                </a:solidFill>
                <a:latin typeface="Palatino Linotype"/>
                <a:ea typeface="Palatino Linotype"/>
                <a:cs typeface="Palatino Linotype"/>
                <a:sym typeface="Palatino Linotype"/>
              </a:rPr>
              <a:t>  //  block of code to be executed if the condition is true</a:t>
            </a:r>
            <a:br>
              <a:rPr lang="en-US" sz="2400" b="0" i="0" u="none" strike="noStrike" cap="none" dirty="0">
                <a:solidFill>
                  <a:schemeClr val="dk1"/>
                </a:solidFill>
                <a:latin typeface="Palatino Linotype"/>
                <a:ea typeface="Palatino Linotype"/>
                <a:cs typeface="Palatino Linotype"/>
                <a:sym typeface="Palatino Linotype"/>
              </a:rPr>
            </a:b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09110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Conditional statements </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114300" indent="0" algn="just">
              <a:buNone/>
            </a:pPr>
            <a:endParaRPr lang="en-US" sz="2400" dirty="0">
              <a:latin typeface="Times New Roman" pitchFamily="18" charset="0"/>
              <a:cs typeface="Times New Roman" pitchFamily="18" charset="0"/>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if Statement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Use the if statement to specify a block of JavaScript code to be executed if a condition is true.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Syntax</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if (condition) {</a:t>
            </a:r>
            <a:br>
              <a:rPr lang="en-US" sz="2400" b="0" i="0" u="none" strike="noStrike" cap="none" dirty="0">
                <a:solidFill>
                  <a:schemeClr val="dk1"/>
                </a:solidFill>
                <a:latin typeface="Palatino Linotype"/>
                <a:ea typeface="Palatino Linotype"/>
                <a:cs typeface="Palatino Linotype"/>
                <a:sym typeface="Palatino Linotype"/>
              </a:rPr>
            </a:br>
            <a:r>
              <a:rPr lang="en-US" sz="2400" b="0" i="0" u="none" strike="noStrike" cap="none" dirty="0">
                <a:solidFill>
                  <a:schemeClr val="dk1"/>
                </a:solidFill>
                <a:latin typeface="Palatino Linotype"/>
                <a:ea typeface="Palatino Linotype"/>
                <a:cs typeface="Palatino Linotype"/>
                <a:sym typeface="Palatino Linotype"/>
              </a:rPr>
              <a:t>  //  block of code to be executed if the condition is true</a:t>
            </a:r>
            <a:br>
              <a:rPr lang="en-US" sz="2400" b="0" i="0" u="none" strike="noStrike" cap="none" dirty="0">
                <a:solidFill>
                  <a:schemeClr val="dk1"/>
                </a:solidFill>
                <a:latin typeface="Palatino Linotype"/>
                <a:ea typeface="Palatino Linotype"/>
                <a:cs typeface="Palatino Linotype"/>
                <a:sym typeface="Palatino Linotype"/>
              </a:rPr>
            </a:b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29113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Introduction</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r>
              <a:rPr lang="en-US" sz="2000" b="0" i="0" u="none" strike="noStrike" cap="none" dirty="0">
                <a:solidFill>
                  <a:schemeClr val="dk1"/>
                </a:solidFill>
                <a:latin typeface="Palatino Linotype"/>
                <a:ea typeface="Palatino Linotype"/>
                <a:cs typeface="Palatino Linotype"/>
                <a:sym typeface="Palatino Linotype"/>
              </a:rPr>
              <a:t>The JavaScript language</a:t>
            </a:r>
          </a:p>
          <a:p>
            <a:pPr marL="817563" marR="0" lvl="1" indent="-457200" algn="just" rtl="0">
              <a:lnSpc>
                <a:spcPct val="150000"/>
              </a:lnSpc>
              <a:spcBef>
                <a:spcPts val="500"/>
              </a:spcBef>
              <a:spcAft>
                <a:spcPts val="0"/>
              </a:spcAft>
              <a:buClr>
                <a:schemeClr val="dk1"/>
              </a:buClr>
              <a:buSzPts val="2000"/>
              <a:buFont typeface="Noto Sans Symbols"/>
              <a:buChar char="⮚"/>
            </a:pPr>
            <a:r>
              <a:rPr lang="en-US" sz="2000" b="0" i="0" u="none" strike="noStrike" cap="none" dirty="0">
                <a:solidFill>
                  <a:schemeClr val="dk1"/>
                </a:solidFill>
                <a:latin typeface="Palatino Linotype"/>
                <a:ea typeface="Palatino Linotype"/>
                <a:cs typeface="Palatino Linotype"/>
                <a:sym typeface="Palatino Linotype"/>
              </a:rPr>
              <a:t>History and Versions of JavaScript</a:t>
            </a:r>
          </a:p>
          <a:p>
            <a:pPr marL="817563" marR="0" lvl="1" indent="-457200" algn="just" rtl="0">
              <a:lnSpc>
                <a:spcPct val="150000"/>
              </a:lnSpc>
              <a:spcBef>
                <a:spcPts val="500"/>
              </a:spcBef>
              <a:spcAft>
                <a:spcPts val="0"/>
              </a:spcAft>
              <a:buClr>
                <a:schemeClr val="dk1"/>
              </a:buClr>
              <a:buSzPts val="2000"/>
              <a:buFont typeface="Noto Sans Symbols"/>
              <a:buChar char="⮚"/>
            </a:pPr>
            <a:r>
              <a:rPr lang="en-US" sz="2000" b="0" i="0" u="none" strike="noStrike" cap="none" dirty="0">
                <a:solidFill>
                  <a:schemeClr val="dk1"/>
                </a:solidFill>
                <a:latin typeface="Palatino Linotype"/>
                <a:ea typeface="Palatino Linotype"/>
                <a:cs typeface="Palatino Linotype"/>
                <a:sym typeface="Palatino Linotype"/>
              </a:rPr>
              <a:t>•	JavaScript was introduced as part of the Netscape 2.0 browser. </a:t>
            </a:r>
          </a:p>
          <a:p>
            <a:pPr marL="817563" marR="0" lvl="1" indent="-457200" algn="just" rtl="0">
              <a:lnSpc>
                <a:spcPct val="150000"/>
              </a:lnSpc>
              <a:spcBef>
                <a:spcPts val="500"/>
              </a:spcBef>
              <a:spcAft>
                <a:spcPts val="0"/>
              </a:spcAft>
              <a:buClr>
                <a:schemeClr val="dk1"/>
              </a:buClr>
              <a:buSzPts val="2000"/>
              <a:buFont typeface="Noto Sans Symbols"/>
              <a:buChar char="⮚"/>
            </a:pPr>
            <a:r>
              <a:rPr lang="en-US" sz="2000" b="0" i="0" u="none" strike="noStrike" cap="none" dirty="0">
                <a:solidFill>
                  <a:schemeClr val="dk1"/>
                </a:solidFill>
                <a:latin typeface="Palatino Linotype"/>
                <a:ea typeface="Palatino Linotype"/>
                <a:cs typeface="Palatino Linotype"/>
                <a:sym typeface="Palatino Linotype"/>
              </a:rPr>
              <a:t>•	Microsoft soon released its own version called JavaScript .</a:t>
            </a:r>
          </a:p>
          <a:p>
            <a:pPr marL="817563" marR="0" lvl="1" indent="-457200" algn="just" rtl="0">
              <a:lnSpc>
                <a:spcPct val="150000"/>
              </a:lnSpc>
              <a:spcBef>
                <a:spcPts val="500"/>
              </a:spcBef>
              <a:spcAft>
                <a:spcPts val="0"/>
              </a:spcAft>
              <a:buClr>
                <a:schemeClr val="dk1"/>
              </a:buClr>
              <a:buSzPts val="2000"/>
              <a:buFont typeface="Noto Sans Symbols"/>
              <a:buChar char="⮚"/>
            </a:pPr>
            <a:r>
              <a:rPr lang="en-US" sz="2000" b="0" i="0" u="none" strike="noStrike" cap="none" dirty="0">
                <a:solidFill>
                  <a:schemeClr val="dk1"/>
                </a:solidFill>
                <a:latin typeface="Palatino Linotype"/>
                <a:ea typeface="Palatino Linotype"/>
                <a:cs typeface="Palatino Linotype"/>
                <a:sym typeface="Palatino Linotype"/>
              </a:rPr>
              <a:t>•	European Computer Manufacturers Association (ECMA) developed a standard language known as ECMAScript. </a:t>
            </a:r>
          </a:p>
          <a:p>
            <a:pPr marL="817563" marR="0" lvl="1" indent="-457200" algn="just" rtl="0">
              <a:lnSpc>
                <a:spcPct val="150000"/>
              </a:lnSpc>
              <a:spcBef>
                <a:spcPts val="500"/>
              </a:spcBef>
              <a:spcAft>
                <a:spcPts val="0"/>
              </a:spcAft>
              <a:buClr>
                <a:schemeClr val="dk1"/>
              </a:buClr>
              <a:buSzPts val="2000"/>
              <a:buFont typeface="Noto Sans Symbols"/>
              <a:buChar char="⮚"/>
            </a:pPr>
            <a:r>
              <a:rPr lang="en-US" sz="2000" b="0" i="0" u="none" strike="noStrike" cap="none" dirty="0">
                <a:solidFill>
                  <a:schemeClr val="dk1"/>
                </a:solidFill>
                <a:latin typeface="Palatino Linotype"/>
                <a:ea typeface="Palatino Linotype"/>
                <a:cs typeface="Palatino Linotype"/>
                <a:sym typeface="Palatino Linotype"/>
              </a:rPr>
              <a:t>•	ECMAScript Edition 3 is widely supported and is what we will call “JavaScript”</a:t>
            </a: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85801"/>
            <a:ext cx="8229600" cy="5440363"/>
          </a:xfrm>
        </p:spPr>
        <p:txBody>
          <a:bodyPr/>
          <a:lstStyle/>
          <a:p>
            <a:pPr>
              <a:buNone/>
            </a:pPr>
            <a:r>
              <a:rPr lang="en-US" dirty="0">
                <a:latin typeface="Times New Roman" pitchFamily="18" charset="0"/>
                <a:cs typeface="Times New Roman" pitchFamily="18" charset="0"/>
              </a:rPr>
              <a:t>Flowchart of JavaScript If statement</a:t>
            </a:r>
          </a:p>
          <a:p>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4495800" y="1752600"/>
            <a:ext cx="3048000" cy="3636818"/>
          </a:xfrm>
          <a:prstGeom prst="rect">
            <a:avLst/>
          </a:prstGeom>
          <a:noFill/>
          <a:ln w="9525">
            <a:noFill/>
            <a:miter lim="800000"/>
            <a:headEnd/>
            <a:tailEnd/>
          </a:ln>
          <a:effectLst/>
        </p:spPr>
      </p:pic>
      <p:sp>
        <p:nvSpPr>
          <p:cNvPr id="2" name="Google Shape;106;p15">
            <a:extLst>
              <a:ext uri="{FF2B5EF4-FFF2-40B4-BE49-F238E27FC236}">
                <a16:creationId xmlns:a16="http://schemas.microsoft.com/office/drawing/2014/main" id="{01D17BA1-DB49-1788-0DA0-E86FB20C8968}"/>
              </a:ext>
            </a:extLst>
          </p:cNvPr>
          <p:cNvSpPr txBox="1">
            <a:spLocks/>
          </p:cNvSpPr>
          <p:nvPr/>
        </p:nvSpPr>
        <p:spPr>
          <a:xfrm>
            <a:off x="785190" y="1550504"/>
            <a:ext cx="10492409" cy="449427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Font typeface="Arial"/>
              <a:buNone/>
            </a:pPr>
            <a:endParaRPr lang="en-US" sz="2400" dirty="0">
              <a:latin typeface="Times New Roman" pitchFamily="18" charset="0"/>
              <a:cs typeface="Times New Roman" pitchFamily="18" charset="0"/>
            </a:endParaRPr>
          </a:p>
          <a:p>
            <a:pPr marL="228600" indent="-76200" algn="just">
              <a:lnSpc>
                <a:spcPct val="100000"/>
              </a:lnSpc>
              <a:spcBef>
                <a:spcPts val="0"/>
              </a:spcBef>
              <a:buSzPts val="2400"/>
              <a:buFont typeface="Arial"/>
              <a:buNone/>
            </a:pPr>
            <a:endParaRPr lang="en-US" sz="2400" dirty="0">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07946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The else Statement</a:t>
            </a:r>
            <a:br>
              <a:rPr lang="en-US" dirty="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Use the else statement to specify a block of code to be executed if the condition is false.</a:t>
            </a:r>
          </a:p>
          <a:p>
            <a:pPr>
              <a:buNone/>
            </a:pPr>
            <a:r>
              <a:rPr lang="en-US" b="1" dirty="0">
                <a:latin typeface="Times New Roman" pitchFamily="18" charset="0"/>
                <a:cs typeface="Times New Roman" pitchFamily="18" charset="0"/>
              </a:rPr>
              <a:t>Syntax</a:t>
            </a:r>
          </a:p>
          <a:p>
            <a:r>
              <a:rPr lang="en-US" dirty="0">
                <a:latin typeface="Times New Roman" pitchFamily="18" charset="0"/>
                <a:cs typeface="Times New Roman" pitchFamily="18" charset="0"/>
              </a:rPr>
              <a:t>if (</a:t>
            </a:r>
            <a:r>
              <a:rPr lang="en-US" i="1" dirty="0">
                <a:latin typeface="Times New Roman" pitchFamily="18" charset="0"/>
                <a:cs typeface="Times New Roman" pitchFamily="18" charset="0"/>
              </a:rPr>
              <a:t>condition</a:t>
            </a: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block of code to be executed if the condition is true</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 else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block of code to be executed if the condition is false</a:t>
            </a:r>
            <a:br>
              <a:rPr lang="en-US" i="1" dirty="0">
                <a:latin typeface="Times New Roman" pitchFamily="18" charset="0"/>
                <a:cs typeface="Times New Roman" pitchFamily="18" charset="0"/>
              </a:rPr>
            </a:br>
            <a:r>
              <a:rPr lang="en-US"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AA38990A-3B78-733C-5C12-18E3B88182F0}"/>
              </a:ext>
            </a:extLst>
          </p:cNvPr>
          <p:cNvSpPr txBox="1">
            <a:spLocks/>
          </p:cNvSpPr>
          <p:nvPr/>
        </p:nvSpPr>
        <p:spPr>
          <a:xfrm>
            <a:off x="347870" y="1351722"/>
            <a:ext cx="10929730" cy="4693060"/>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Font typeface="Arial"/>
              <a:buNone/>
            </a:pPr>
            <a:endParaRPr lang="en-US" sz="2400" dirty="0">
              <a:latin typeface="Times New Roman" pitchFamily="18" charset="0"/>
              <a:cs typeface="Times New Roman" pitchFamily="18" charset="0"/>
            </a:endParaRPr>
          </a:p>
          <a:p>
            <a:pPr marL="228600" indent="-76200" algn="just">
              <a:lnSpc>
                <a:spcPct val="100000"/>
              </a:lnSpc>
              <a:spcBef>
                <a:spcPts val="0"/>
              </a:spcBef>
              <a:buSzPts val="2400"/>
              <a:buFont typeface="Arial"/>
              <a:buNone/>
            </a:pPr>
            <a:endParaRPr lang="en-US" sz="2400" dirty="0">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180038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3962400" y="1447801"/>
            <a:ext cx="3793822" cy="4525963"/>
          </a:xfrm>
          <a:prstGeom prst="rect">
            <a:avLst/>
          </a:prstGeom>
          <a:noFill/>
          <a:ln w="9525">
            <a:noFill/>
            <a:miter lim="800000"/>
            <a:headEnd/>
            <a:tailEnd/>
          </a:ln>
          <a:effectLst/>
        </p:spPr>
      </p:pic>
      <p:sp>
        <p:nvSpPr>
          <p:cNvPr id="5" name="Rectangle 4"/>
          <p:cNvSpPr/>
          <p:nvPr/>
        </p:nvSpPr>
        <p:spPr>
          <a:xfrm>
            <a:off x="1905000" y="914400"/>
            <a:ext cx="6856364" cy="523220"/>
          </a:xfrm>
          <a:prstGeom prst="rect">
            <a:avLst/>
          </a:prstGeom>
        </p:spPr>
        <p:txBody>
          <a:bodyPr wrap="none">
            <a:spAutoFit/>
          </a:bodyPr>
          <a:lstStyle/>
          <a:p>
            <a:r>
              <a:rPr lang="en-US" sz="2800" dirty="0"/>
              <a:t>Flowchart of JavaScript If...else statement</a:t>
            </a:r>
          </a:p>
        </p:txBody>
      </p:sp>
      <p:sp>
        <p:nvSpPr>
          <p:cNvPr id="2" name="Google Shape;106;p15">
            <a:extLst>
              <a:ext uri="{FF2B5EF4-FFF2-40B4-BE49-F238E27FC236}">
                <a16:creationId xmlns:a16="http://schemas.microsoft.com/office/drawing/2014/main" id="{1A895F27-B885-F69E-4FC1-F65EF544B8A2}"/>
              </a:ext>
            </a:extLst>
          </p:cNvPr>
          <p:cNvSpPr txBox="1">
            <a:spLocks/>
          </p:cNvSpPr>
          <p:nvPr/>
        </p:nvSpPr>
        <p:spPr>
          <a:xfrm>
            <a:off x="762000" y="813217"/>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Font typeface="Arial"/>
              <a:buNone/>
            </a:pPr>
            <a:endParaRPr lang="en-US" sz="2400" dirty="0">
              <a:latin typeface="Times New Roman" pitchFamily="18" charset="0"/>
              <a:cs typeface="Times New Roman" pitchFamily="18" charset="0"/>
            </a:endParaRPr>
          </a:p>
          <a:p>
            <a:pPr marL="228600" indent="-76200" algn="just">
              <a:lnSpc>
                <a:spcPct val="100000"/>
              </a:lnSpc>
              <a:spcBef>
                <a:spcPts val="0"/>
              </a:spcBef>
              <a:buSzPts val="2400"/>
              <a:buFont typeface="Arial"/>
              <a:buNone/>
            </a:pPr>
            <a:endParaRPr lang="en-US" sz="2400" dirty="0">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58969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dirty="0">
                <a:latin typeface="Times New Roman" pitchFamily="18" charset="0"/>
                <a:cs typeface="Times New Roman" pitchFamily="18" charset="0"/>
              </a:rPr>
              <a:t>JavaScript If...else if statement</a:t>
            </a:r>
          </a:p>
        </p:txBody>
      </p:sp>
      <p:sp>
        <p:nvSpPr>
          <p:cNvPr id="3" name="Content Placeholder 2"/>
          <p:cNvSpPr>
            <a:spLocks noGrp="1"/>
          </p:cNvSpPr>
          <p:nvPr>
            <p:ph idx="1"/>
          </p:nvPr>
        </p:nvSpPr>
        <p:spPr>
          <a:xfrm>
            <a:off x="1905000" y="990600"/>
            <a:ext cx="8229600" cy="5486400"/>
          </a:xfrm>
        </p:spPr>
        <p:txBody>
          <a:bodyPr>
            <a:normAutofit fontScale="70000" lnSpcReduction="20000"/>
          </a:bodyPr>
          <a:lstStyle/>
          <a:p>
            <a:pPr algn="just"/>
            <a:r>
              <a:rPr lang="en-US" dirty="0">
                <a:latin typeface="Times New Roman" pitchFamily="18" charset="0"/>
                <a:cs typeface="Times New Roman" pitchFamily="18" charset="0"/>
              </a:rPr>
              <a:t>It evaluates the content only if expression is true from several expressions. The signature of JavaScript if else if statement is given below.</a:t>
            </a:r>
          </a:p>
          <a:p>
            <a:pPr algn="just">
              <a:buNone/>
            </a:pPr>
            <a:r>
              <a:rPr lang="en-US" b="1" dirty="0">
                <a:latin typeface="Times New Roman" pitchFamily="18" charset="0"/>
                <a:cs typeface="Times New Roman" pitchFamily="18" charset="0"/>
              </a:rPr>
              <a:t>Syntax</a:t>
            </a:r>
          </a:p>
          <a:p>
            <a:pPr>
              <a:buNone/>
            </a:pPr>
            <a:r>
              <a:rPr lang="en-US" dirty="0">
                <a:latin typeface="Times New Roman" pitchFamily="18" charset="0"/>
                <a:cs typeface="Times New Roman" pitchFamily="18" charset="0"/>
              </a:rPr>
              <a:t>if(expression1){  </a:t>
            </a:r>
          </a:p>
          <a:p>
            <a:pPr>
              <a:buNone/>
            </a:pPr>
            <a:r>
              <a:rPr lang="en-US" dirty="0">
                <a:latin typeface="Times New Roman" pitchFamily="18" charset="0"/>
                <a:cs typeface="Times New Roman" pitchFamily="18" charset="0"/>
              </a:rPr>
              <a:t>//content to be evaluated if expression1 is true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else if(expression2){  </a:t>
            </a:r>
          </a:p>
          <a:p>
            <a:pPr>
              <a:buNone/>
            </a:pPr>
            <a:r>
              <a:rPr lang="en-US" dirty="0">
                <a:latin typeface="Times New Roman" pitchFamily="18" charset="0"/>
                <a:cs typeface="Times New Roman" pitchFamily="18" charset="0"/>
              </a:rPr>
              <a:t>//content to be evaluated if expression2 is true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else if(expression3){  </a:t>
            </a:r>
          </a:p>
          <a:p>
            <a:pPr>
              <a:buNone/>
            </a:pPr>
            <a:r>
              <a:rPr lang="en-US" dirty="0">
                <a:latin typeface="Times New Roman" pitchFamily="18" charset="0"/>
                <a:cs typeface="Times New Roman" pitchFamily="18" charset="0"/>
              </a:rPr>
              <a:t>//content to be evaluated if expression3 is true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else{  </a:t>
            </a:r>
          </a:p>
          <a:p>
            <a:pPr>
              <a:buNone/>
            </a:pPr>
            <a:r>
              <a:rPr lang="en-US" dirty="0">
                <a:latin typeface="Times New Roman" pitchFamily="18" charset="0"/>
                <a:cs typeface="Times New Roman" pitchFamily="18" charset="0"/>
              </a:rPr>
              <a:t>//content to be evaluated if no expression is true  </a:t>
            </a:r>
          </a:p>
          <a:p>
            <a:pPr>
              <a:buNone/>
            </a:pPr>
            <a:r>
              <a:rPr lang="en-US" dirty="0">
                <a:latin typeface="Times New Roman" pitchFamily="18" charset="0"/>
                <a:cs typeface="Times New Roman" pitchFamily="18" charset="0"/>
              </a:rPr>
              <a:t>}  </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CE86949A-D544-4F2A-F3D4-CB4B1CC1EB84}"/>
              </a:ext>
            </a:extLst>
          </p:cNvPr>
          <p:cNvSpPr txBox="1">
            <a:spLocks/>
          </p:cNvSpPr>
          <p:nvPr/>
        </p:nvSpPr>
        <p:spPr>
          <a:xfrm>
            <a:off x="762000" y="813217"/>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Font typeface="Arial"/>
              <a:buNone/>
            </a:pPr>
            <a:endParaRPr lang="en-US" sz="2400" dirty="0">
              <a:latin typeface="Times New Roman" pitchFamily="18" charset="0"/>
              <a:cs typeface="Times New Roman" pitchFamily="18" charset="0"/>
            </a:endParaRPr>
          </a:p>
          <a:p>
            <a:pPr marL="228600" indent="-76200" algn="just">
              <a:lnSpc>
                <a:spcPct val="100000"/>
              </a:lnSpc>
              <a:spcBef>
                <a:spcPts val="0"/>
              </a:spcBef>
              <a:buSzPts val="2400"/>
              <a:buFont typeface="Arial"/>
              <a:buNone/>
            </a:pPr>
            <a:endParaRPr lang="en-US" sz="2400" dirty="0">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726795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838200"/>
          </a:xfrm>
        </p:spPr>
        <p:txBody>
          <a:bodyPr>
            <a:normAutofit/>
          </a:bodyPr>
          <a:lstStyle/>
          <a:p>
            <a:r>
              <a:rPr lang="en-US" dirty="0">
                <a:latin typeface="Times New Roman" pitchFamily="18" charset="0"/>
                <a:cs typeface="Times New Roman" pitchFamily="18" charset="0"/>
              </a:rPr>
              <a:t>JavaScript Switch</a:t>
            </a:r>
          </a:p>
        </p:txBody>
      </p:sp>
      <p:sp>
        <p:nvSpPr>
          <p:cNvPr id="3" name="Content Placeholder 2"/>
          <p:cNvSpPr>
            <a:spLocks noGrp="1"/>
          </p:cNvSpPr>
          <p:nvPr>
            <p:ph idx="1"/>
          </p:nvPr>
        </p:nvSpPr>
        <p:spPr>
          <a:xfrm>
            <a:off x="1981200" y="762000"/>
            <a:ext cx="8229600" cy="6096000"/>
          </a:xfrm>
        </p:spPr>
        <p:txBody>
          <a:bodyPr>
            <a:noAutofit/>
          </a:bodyPr>
          <a:lstStyle/>
          <a:p>
            <a:r>
              <a:rPr lang="en-US" sz="2300" dirty="0">
                <a:latin typeface="Times New Roman" pitchFamily="18" charset="0"/>
                <a:cs typeface="Times New Roman" pitchFamily="18" charset="0"/>
              </a:rPr>
              <a:t>The </a:t>
            </a:r>
            <a:r>
              <a:rPr lang="en-US" sz="2300" b="1" dirty="0">
                <a:latin typeface="Times New Roman" pitchFamily="18" charset="0"/>
                <a:cs typeface="Times New Roman" pitchFamily="18" charset="0"/>
              </a:rPr>
              <a:t>JavaScript switch statement</a:t>
            </a:r>
            <a:r>
              <a:rPr lang="en-US" sz="2300" dirty="0">
                <a:latin typeface="Times New Roman" pitchFamily="18" charset="0"/>
                <a:cs typeface="Times New Roman" pitchFamily="18" charset="0"/>
              </a:rPr>
              <a:t> is used </a:t>
            </a:r>
            <a:r>
              <a:rPr lang="en-US" sz="2300" i="1" dirty="0">
                <a:latin typeface="Times New Roman" pitchFamily="18" charset="0"/>
                <a:cs typeface="Times New Roman" pitchFamily="18" charset="0"/>
              </a:rPr>
              <a:t>to execute one code from multiple expressions</a:t>
            </a:r>
            <a:r>
              <a:rPr lang="en-US" sz="2300" dirty="0">
                <a:latin typeface="Times New Roman" pitchFamily="18" charset="0"/>
                <a:cs typeface="Times New Roman" pitchFamily="18" charset="0"/>
              </a:rPr>
              <a:t>.</a:t>
            </a:r>
          </a:p>
          <a:p>
            <a:pPr>
              <a:buNone/>
            </a:pPr>
            <a:r>
              <a:rPr lang="en-US" sz="2300" dirty="0" err="1">
                <a:latin typeface="Times New Roman" pitchFamily="18" charset="0"/>
                <a:cs typeface="Times New Roman" pitchFamily="18" charset="0"/>
              </a:rPr>
              <a:t>Syantax</a:t>
            </a:r>
            <a:r>
              <a:rPr lang="en-US" sz="2300" dirty="0">
                <a:latin typeface="Times New Roman" pitchFamily="18" charset="0"/>
                <a:cs typeface="Times New Roman" pitchFamily="18" charset="0"/>
              </a:rPr>
              <a:t>:</a:t>
            </a:r>
          </a:p>
          <a:p>
            <a:pPr>
              <a:buNone/>
            </a:pPr>
            <a:r>
              <a:rPr lang="en-US" sz="2300" dirty="0">
                <a:latin typeface="Times New Roman" pitchFamily="18" charset="0"/>
                <a:cs typeface="Times New Roman" pitchFamily="18" charset="0"/>
              </a:rPr>
              <a:t>switch(expression){  </a:t>
            </a:r>
          </a:p>
          <a:p>
            <a:pPr>
              <a:buNone/>
            </a:pPr>
            <a:r>
              <a:rPr lang="en-US" sz="2300" dirty="0">
                <a:latin typeface="Times New Roman" pitchFamily="18" charset="0"/>
                <a:cs typeface="Times New Roman" pitchFamily="18" charset="0"/>
              </a:rPr>
              <a:t>case value1:  </a:t>
            </a:r>
          </a:p>
          <a:p>
            <a:pPr>
              <a:buNone/>
            </a:pPr>
            <a:r>
              <a:rPr lang="en-US" sz="2300" dirty="0">
                <a:latin typeface="Times New Roman" pitchFamily="18" charset="0"/>
                <a:cs typeface="Times New Roman" pitchFamily="18" charset="0"/>
              </a:rPr>
              <a:t> code to be executed;  </a:t>
            </a:r>
          </a:p>
          <a:p>
            <a:pPr>
              <a:buNone/>
            </a:pPr>
            <a:r>
              <a:rPr lang="en-US" sz="2300" dirty="0">
                <a:latin typeface="Times New Roman" pitchFamily="18" charset="0"/>
                <a:cs typeface="Times New Roman" pitchFamily="18" charset="0"/>
              </a:rPr>
              <a:t> break;  </a:t>
            </a:r>
          </a:p>
          <a:p>
            <a:pPr>
              <a:buNone/>
            </a:pPr>
            <a:r>
              <a:rPr lang="en-US" sz="2300" dirty="0">
                <a:latin typeface="Times New Roman" pitchFamily="18" charset="0"/>
                <a:cs typeface="Times New Roman" pitchFamily="18" charset="0"/>
              </a:rPr>
              <a:t>case value2:  </a:t>
            </a:r>
          </a:p>
          <a:p>
            <a:pPr>
              <a:buNone/>
            </a:pPr>
            <a:r>
              <a:rPr lang="en-US" sz="2300" dirty="0">
                <a:latin typeface="Times New Roman" pitchFamily="18" charset="0"/>
                <a:cs typeface="Times New Roman" pitchFamily="18" charset="0"/>
              </a:rPr>
              <a:t> code to be executed;  </a:t>
            </a:r>
          </a:p>
          <a:p>
            <a:pPr>
              <a:buNone/>
            </a:pPr>
            <a:r>
              <a:rPr lang="en-US" sz="2300" dirty="0">
                <a:latin typeface="Times New Roman" pitchFamily="18" charset="0"/>
                <a:cs typeface="Times New Roman" pitchFamily="18" charset="0"/>
              </a:rPr>
              <a:t> break;  </a:t>
            </a:r>
          </a:p>
          <a:p>
            <a:pPr>
              <a:buNone/>
            </a:pPr>
            <a:r>
              <a:rPr lang="en-US" sz="2300" dirty="0">
                <a:latin typeface="Times New Roman" pitchFamily="18" charset="0"/>
                <a:cs typeface="Times New Roman" pitchFamily="18" charset="0"/>
              </a:rPr>
              <a:t>......  </a:t>
            </a:r>
          </a:p>
          <a:p>
            <a:pPr>
              <a:buNone/>
            </a:pPr>
            <a:r>
              <a:rPr lang="en-US" sz="2300" dirty="0">
                <a:latin typeface="Times New Roman" pitchFamily="18" charset="0"/>
                <a:cs typeface="Times New Roman" pitchFamily="18" charset="0"/>
              </a:rPr>
              <a:t>default:   </a:t>
            </a:r>
          </a:p>
          <a:p>
            <a:pPr>
              <a:buNone/>
            </a:pPr>
            <a:r>
              <a:rPr lang="en-US" sz="2300" dirty="0">
                <a:latin typeface="Times New Roman" pitchFamily="18" charset="0"/>
                <a:cs typeface="Times New Roman" pitchFamily="18" charset="0"/>
              </a:rPr>
              <a:t> code to be executed if above values are not matched;  </a:t>
            </a:r>
          </a:p>
          <a:p>
            <a:pPr>
              <a:buNone/>
            </a:pPr>
            <a:r>
              <a:rPr lang="en-US" sz="2300" dirty="0">
                <a:latin typeface="Times New Roman" pitchFamily="18" charset="0"/>
                <a:cs typeface="Times New Roman" pitchFamily="18" charset="0"/>
              </a:rPr>
              <a:t>}  </a:t>
            </a:r>
          </a:p>
          <a:p>
            <a:pPr>
              <a:buNone/>
            </a:pPr>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19346840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964096" y="2454965"/>
            <a:ext cx="10366513" cy="830997"/>
          </a:xfrm>
          <a:prstGeom prst="rect">
            <a:avLst/>
          </a:prstGeom>
          <a:noFill/>
        </p:spPr>
        <p:txBody>
          <a:bodyPr wrap="square">
            <a:spAutoFit/>
          </a:bodyPr>
          <a:lstStyle/>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Functions</a:t>
            </a:r>
            <a:endParaRPr lang="en-IN" dirty="0"/>
          </a:p>
        </p:txBody>
      </p:sp>
    </p:spTree>
    <p:extLst>
      <p:ext uri="{BB962C8B-B14F-4D97-AF65-F5344CB8AC3E}">
        <p14:creationId xmlns:p14="http://schemas.microsoft.com/office/powerpoint/2010/main" val="1545993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Functions</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r>
              <a:rPr lang="en-AU" sz="2400" b="1" dirty="0">
                <a:effectLst/>
                <a:latin typeface="Calibri" panose="020F0502020204030204" pitchFamily="34" charset="0"/>
                <a:ea typeface="Times New Roman" panose="02020603050405020304" pitchFamily="18" charset="0"/>
              </a:rPr>
              <a:t>Functions</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A function will be executed by an event or by a call to the function.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To keep the browser from executing a script when the page loads, you can put your script into a function.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A function contains code that will be executed by an event or by a call to the function.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You may call a function from anywhere within a page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Functions can be defined both in the &lt;head&gt; and in the &lt;body&gt; section of a document.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AU" sz="2400" dirty="0">
                <a:effectLst/>
                <a:latin typeface="Calibri" panose="020F0502020204030204" pitchFamily="34" charset="0"/>
                <a:ea typeface="Times New Roman" panose="02020603050405020304" pitchFamily="18" charset="0"/>
              </a:rPr>
              <a:t>However, to assure that a function is read/loaded by the browser before it is called, it could be wise to put functions in the &lt;head&gt; section.</a:t>
            </a:r>
            <a:endParaRPr lang="en-IN" sz="2400" dirty="0">
              <a:effectLst/>
              <a:latin typeface="Times New Roman" panose="02020603050405020304" pitchFamily="18" charset="0"/>
              <a:ea typeface="Times New Roman" panose="02020603050405020304" pitchFamily="18" charset="0"/>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0896387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Functions</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How to Define a Function</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Syntax</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function </a:t>
            </a:r>
            <a:r>
              <a:rPr lang="en-US" sz="2400" b="0" i="0" u="none" strike="noStrike" cap="none" dirty="0" err="1">
                <a:solidFill>
                  <a:schemeClr val="dk1"/>
                </a:solidFill>
                <a:latin typeface="Palatino Linotype"/>
                <a:ea typeface="Palatino Linotype"/>
                <a:cs typeface="Palatino Linotype"/>
                <a:sym typeface="Palatino Linotype"/>
              </a:rPr>
              <a:t>functionname</a:t>
            </a:r>
            <a:r>
              <a:rPr lang="en-US" sz="2400" b="0" i="0" u="none" strike="noStrike" cap="none" dirty="0">
                <a:solidFill>
                  <a:schemeClr val="dk1"/>
                </a:solidFill>
                <a:latin typeface="Palatino Linotype"/>
                <a:ea typeface="Palatino Linotype"/>
                <a:cs typeface="Palatino Linotype"/>
                <a:sym typeface="Palatino Linotype"/>
              </a:rPr>
              <a:t>(var1,var2,...,</a:t>
            </a:r>
            <a:r>
              <a:rPr lang="en-US" sz="2400" b="0" i="0" u="none" strike="noStrike" cap="none" dirty="0" err="1">
                <a:solidFill>
                  <a:schemeClr val="dk1"/>
                </a:solidFill>
                <a:latin typeface="Palatino Linotype"/>
                <a:ea typeface="Palatino Linotype"/>
                <a:cs typeface="Palatino Linotype"/>
                <a:sym typeface="Palatino Linotype"/>
              </a:rPr>
              <a:t>varX</a:t>
            </a:r>
            <a:r>
              <a:rPr lang="en-US" sz="2400" b="0" i="0" u="none" strike="noStrike" cap="none" dirty="0">
                <a:solidFill>
                  <a:schemeClr val="dk1"/>
                </a:solidFill>
                <a:latin typeface="Palatino Linotype"/>
                <a:ea typeface="Palatino Linotype"/>
                <a:cs typeface="Palatino Linotype"/>
                <a:sym typeface="Palatino Linotype"/>
              </a:rPr>
              <a:t>)</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some code</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The parameters var1, var2, etc. are variables or values passed into the function. </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The { and the } defines the start and end of the function. </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A function with no parameters must include the parentheses () after the function name. </a:t>
            </a:r>
          </a:p>
          <a:p>
            <a:pPr marL="152400" indent="0" algn="just">
              <a:lnSpc>
                <a:spcPct val="100000"/>
              </a:lnSpc>
              <a:spcBef>
                <a:spcPts val="0"/>
              </a:spcBef>
              <a:buSzPts val="2400"/>
              <a:buNone/>
            </a:pPr>
            <a:endParaRPr lang="en-US" sz="2400" b="0" i="0" u="none" strike="noStrike" cap="none" dirty="0">
              <a:solidFill>
                <a:schemeClr val="dk1"/>
              </a:solidFill>
              <a:latin typeface="Palatino Linotype"/>
              <a:ea typeface="Palatino Linotype"/>
              <a:cs typeface="Palatino Linotype"/>
              <a:sym typeface="Palatino Linotype"/>
            </a:endParaRP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function name(arg1, …, </a:t>
            </a:r>
            <a:r>
              <a:rPr lang="en-US" sz="2400" b="0" i="0" u="none" strike="noStrike" cap="none" dirty="0" err="1">
                <a:solidFill>
                  <a:schemeClr val="dk1"/>
                </a:solidFill>
                <a:latin typeface="Palatino Linotype"/>
                <a:ea typeface="Palatino Linotype"/>
                <a:cs typeface="Palatino Linotype"/>
                <a:sym typeface="Palatino Linotype"/>
              </a:rPr>
              <a:t>argN</a:t>
            </a:r>
            <a:r>
              <a:rPr lang="en-US" sz="2400" b="0" i="0" u="none" strike="noStrike" cap="none" dirty="0">
                <a:solidFill>
                  <a:schemeClr val="dk1"/>
                </a:solidFill>
                <a:latin typeface="Palatino Linotype"/>
                <a:ea typeface="Palatino Linotype"/>
                <a:cs typeface="Palatino Linotype"/>
                <a:sym typeface="Palatino Linotype"/>
              </a:rPr>
              <a:t>) { statements } </a:t>
            </a:r>
          </a:p>
          <a:p>
            <a:pPr marL="152400" indent="0" algn="just">
              <a:lnSpc>
                <a:spcPct val="100000"/>
              </a:lnSpc>
              <a:spcBef>
                <a:spcPts val="0"/>
              </a:spcBef>
              <a:buSzPts val="2400"/>
              <a:buNone/>
            </a:pPr>
            <a:endParaRPr lang="en-US" sz="2400" b="0" i="0" u="none" strike="noStrike" cap="none" dirty="0">
              <a:solidFill>
                <a:schemeClr val="dk1"/>
              </a:solidFill>
              <a:latin typeface="Palatino Linotype"/>
              <a:ea typeface="Palatino Linotype"/>
              <a:cs typeface="Palatino Linotype"/>
              <a:sym typeface="Palatino Linotype"/>
            </a:endParaRP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The function may contain return value; statements. </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Any variables declared within the function are local to it. </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The syntax for calling a function is just</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a:t>
            </a: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name(arg1, …, </a:t>
            </a:r>
            <a:r>
              <a:rPr lang="en-US" sz="2400" b="0" i="0" u="none" strike="noStrike" cap="none" dirty="0" err="1">
                <a:solidFill>
                  <a:schemeClr val="dk1"/>
                </a:solidFill>
                <a:latin typeface="Palatino Linotype"/>
                <a:ea typeface="Palatino Linotype"/>
                <a:cs typeface="Palatino Linotype"/>
                <a:sym typeface="Palatino Linotype"/>
              </a:rPr>
              <a:t>argN</a:t>
            </a:r>
            <a:r>
              <a:rPr lang="en-US" sz="2400" b="0" i="0" u="none" strike="noStrike" cap="none" dirty="0">
                <a:solidFill>
                  <a:schemeClr val="dk1"/>
                </a:solidFill>
                <a:latin typeface="Palatino Linotype"/>
                <a:ea typeface="Palatino Linotype"/>
                <a:cs typeface="Palatino Linotype"/>
                <a:sym typeface="Palatino Linotype"/>
              </a:rPr>
              <a:t>) </a:t>
            </a:r>
          </a:p>
          <a:p>
            <a:pPr marL="152400" indent="0" algn="just">
              <a:lnSpc>
                <a:spcPct val="100000"/>
              </a:lnSpc>
              <a:spcBef>
                <a:spcPts val="0"/>
              </a:spcBef>
              <a:buSzPts val="2400"/>
              <a:buNone/>
            </a:pPr>
            <a:endParaRPr lang="en-US" sz="2400" b="0" i="0" u="none" strike="noStrike" cap="none" dirty="0">
              <a:solidFill>
                <a:schemeClr val="dk1"/>
              </a:solidFill>
              <a:latin typeface="Palatino Linotype"/>
              <a:ea typeface="Palatino Linotype"/>
              <a:cs typeface="Palatino Linotype"/>
              <a:sym typeface="Palatino Linotype"/>
            </a:endParaRPr>
          </a:p>
          <a:p>
            <a:pPr marL="152400" indent="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Simple parameters are passed by value, objects are passed by reference</a:t>
            </a:r>
          </a:p>
          <a:p>
            <a:pPr marL="152400" indent="0" algn="just">
              <a:lnSpc>
                <a:spcPct val="100000"/>
              </a:lnSpc>
              <a:spcBef>
                <a:spcPts val="0"/>
              </a:spcBef>
              <a:buSzPts val="2400"/>
              <a:buNone/>
            </a:pPr>
            <a:endParaRPr lang="en-IN"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054622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Functions</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700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JavaScript Function Example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 type="text/</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function </a:t>
            </a:r>
            <a:r>
              <a:rPr lang="en-US" sz="2400" b="0" i="0" u="none" strike="noStrike" cap="none" dirty="0" err="1">
                <a:solidFill>
                  <a:schemeClr val="dk1"/>
                </a:solidFill>
                <a:latin typeface="Palatino Linotype"/>
                <a:ea typeface="Palatino Linotype"/>
                <a:cs typeface="Palatino Linotype"/>
                <a:sym typeface="Palatino Linotype"/>
              </a:rPr>
              <a:t>displaymessage</a:t>
            </a: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alert("Hello World!");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&lt;form&gt;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&lt;input type="button" value="Click me!" onclick="</a:t>
            </a:r>
            <a:r>
              <a:rPr lang="en-US" sz="2400" b="0" i="0" u="none" strike="noStrike" cap="none" dirty="0" err="1">
                <a:solidFill>
                  <a:schemeClr val="dk1"/>
                </a:solidFill>
                <a:latin typeface="Palatino Linotype"/>
                <a:ea typeface="Palatino Linotype"/>
                <a:cs typeface="Palatino Linotype"/>
                <a:sym typeface="Palatino Linotype"/>
              </a:rPr>
              <a:t>displaymessage</a:t>
            </a:r>
            <a:r>
              <a:rPr lang="en-US" sz="2400" b="0" i="0" u="none" strike="noStrike" cap="none" dirty="0">
                <a:solidFill>
                  <a:schemeClr val="dk1"/>
                </a:solidFill>
                <a:latin typeface="Palatino Linotype"/>
                <a:ea typeface="Palatino Linotype"/>
                <a:cs typeface="Palatino Linotype"/>
                <a:sym typeface="Palatino Linotype"/>
              </a:rPr>
              <a:t>()" /&gt;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&lt;/form&gt;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If the line: alert("Hello world!!") in the example above had not been put within a function, </a:t>
            </a:r>
          </a:p>
          <a:p>
            <a:pPr marL="228600" indent="-76200" algn="just">
              <a:lnSpc>
                <a:spcPct val="100000"/>
              </a:lnSpc>
              <a:spcBef>
                <a:spcPts val="0"/>
              </a:spcBef>
              <a:buSzPts val="2400"/>
              <a:buNone/>
            </a:pPr>
            <a:r>
              <a:rPr lang="en-US" sz="2400" b="0" i="0" u="none" strike="noStrike" cap="none" dirty="0">
                <a:solidFill>
                  <a:schemeClr val="dk1"/>
                </a:solidFill>
                <a:latin typeface="Palatino Linotype"/>
                <a:ea typeface="Palatino Linotype"/>
                <a:cs typeface="Palatino Linotype"/>
                <a:sym typeface="Palatino Linotype"/>
              </a:rPr>
              <a:t>•	it would have been executed as soon as the line was loaded. </a:t>
            </a:r>
            <a:r>
              <a:rPr lang="en-US" sz="2400" dirty="0">
                <a:latin typeface="Palatino Linotype"/>
                <a:ea typeface="Palatino Linotype"/>
                <a:cs typeface="Palatino Linotype"/>
                <a:sym typeface="Palatino Linotype"/>
              </a:rPr>
              <a:t>before a user hits the input button. </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Now, the script is not executed •	The function </a:t>
            </a:r>
            <a:r>
              <a:rPr lang="en-US" sz="2400" b="0" i="0" u="none" strike="noStrike" cap="none" dirty="0" err="1">
                <a:solidFill>
                  <a:schemeClr val="dk1"/>
                </a:solidFill>
                <a:latin typeface="Palatino Linotype"/>
                <a:ea typeface="Palatino Linotype"/>
                <a:cs typeface="Palatino Linotype"/>
                <a:sym typeface="Palatino Linotype"/>
              </a:rPr>
              <a:t>displaymessage</a:t>
            </a:r>
            <a:r>
              <a:rPr lang="en-US" sz="2400" b="0" i="0" u="none" strike="noStrike" cap="none" dirty="0">
                <a:solidFill>
                  <a:schemeClr val="dk1"/>
                </a:solidFill>
                <a:latin typeface="Palatino Linotype"/>
                <a:ea typeface="Palatino Linotype"/>
                <a:cs typeface="Palatino Linotype"/>
                <a:sym typeface="Palatino Linotype"/>
              </a:rPr>
              <a:t>() will be executed if the input button is clicked. </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182068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Functions</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return Statement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return statement is used to specify the value that is returned from the function. So, functions that are going to return a value must use the return statement. The example below returns the product of two numbers (a and b).</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 type="text/</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function product(</a:t>
            </a:r>
            <a:r>
              <a:rPr lang="en-US" sz="2400" b="0" i="0" u="none" strike="noStrike" cap="none" dirty="0" err="1">
                <a:solidFill>
                  <a:schemeClr val="dk1"/>
                </a:solidFill>
                <a:latin typeface="Palatino Linotype"/>
                <a:ea typeface="Palatino Linotype"/>
                <a:cs typeface="Palatino Linotype"/>
                <a:sym typeface="Palatino Linotype"/>
              </a:rPr>
              <a:t>a,b</a:t>
            </a: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return a*b;</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 type="text/</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document.write</a:t>
            </a:r>
            <a:r>
              <a:rPr lang="en-US" sz="2400" b="0" i="0" u="none" strike="noStrike" cap="none" dirty="0">
                <a:solidFill>
                  <a:schemeClr val="dk1"/>
                </a:solidFill>
                <a:latin typeface="Palatino Linotype"/>
                <a:ea typeface="Palatino Linotype"/>
                <a:cs typeface="Palatino Linotype"/>
                <a:sym typeface="Palatino Linotype"/>
              </a:rPr>
              <a:t>(product(4,3));</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762076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Introduction</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360363" marR="0" lvl="1" indent="0" algn="just" rtl="0">
              <a:lnSpc>
                <a:spcPct val="150000"/>
              </a:lnSpc>
              <a:spcBef>
                <a:spcPts val="500"/>
              </a:spcBef>
              <a:spcAft>
                <a:spcPts val="0"/>
              </a:spcAft>
              <a:buClr>
                <a:schemeClr val="dk1"/>
              </a:buClr>
              <a:buSzPts val="2000"/>
              <a:buNone/>
            </a:pPr>
            <a:r>
              <a:rPr lang="en-US" sz="2000" b="0" i="0" u="none" strike="noStrike" cap="none" dirty="0">
                <a:solidFill>
                  <a:schemeClr val="dk1"/>
                </a:solidFill>
                <a:latin typeface="Palatino Linotype"/>
                <a:ea typeface="Palatino Linotype"/>
                <a:cs typeface="Palatino Linotype"/>
                <a:sym typeface="Palatino Linotype"/>
              </a:rPr>
              <a:t>•	JavaScript was designed to add interactivity to HTML pages. </a:t>
            </a:r>
          </a:p>
          <a:p>
            <a:pPr marL="360363" marR="0" lvl="1" indent="0" algn="just" rtl="0">
              <a:lnSpc>
                <a:spcPct val="150000"/>
              </a:lnSpc>
              <a:spcBef>
                <a:spcPts val="500"/>
              </a:spcBef>
              <a:spcAft>
                <a:spcPts val="0"/>
              </a:spcAft>
              <a:buClr>
                <a:schemeClr val="dk1"/>
              </a:buClr>
              <a:buSzPts val="2000"/>
              <a:buNone/>
            </a:pPr>
            <a:r>
              <a:rPr lang="en-US" sz="2000" b="0" i="0" u="none" strike="noStrike" cap="none" dirty="0">
                <a:solidFill>
                  <a:schemeClr val="dk1"/>
                </a:solidFill>
                <a:latin typeface="Palatino Linotype"/>
                <a:ea typeface="Palatino Linotype"/>
                <a:cs typeface="Palatino Linotype"/>
                <a:sym typeface="Palatino Linotype"/>
              </a:rPr>
              <a:t>•	JavaScript is a scripting language. </a:t>
            </a:r>
          </a:p>
          <a:p>
            <a:pPr marL="360363" marR="0" lvl="1" indent="0" algn="just" rtl="0">
              <a:lnSpc>
                <a:spcPct val="150000"/>
              </a:lnSpc>
              <a:spcBef>
                <a:spcPts val="500"/>
              </a:spcBef>
              <a:spcAft>
                <a:spcPts val="0"/>
              </a:spcAft>
              <a:buClr>
                <a:schemeClr val="dk1"/>
              </a:buClr>
              <a:buSzPts val="2000"/>
              <a:buNone/>
            </a:pPr>
            <a:r>
              <a:rPr lang="en-US" sz="2000" b="0" i="0" u="none" strike="noStrike" cap="none" dirty="0">
                <a:solidFill>
                  <a:schemeClr val="dk1"/>
                </a:solidFill>
                <a:latin typeface="Palatino Linotype"/>
                <a:ea typeface="Palatino Linotype"/>
                <a:cs typeface="Palatino Linotype"/>
                <a:sym typeface="Palatino Linotype"/>
              </a:rPr>
              <a:t>•	A scripting language is a lightweight programming language. </a:t>
            </a:r>
          </a:p>
          <a:p>
            <a:pPr marL="360363" marR="0" lvl="1" indent="0" algn="just" rtl="0">
              <a:lnSpc>
                <a:spcPct val="150000"/>
              </a:lnSpc>
              <a:spcBef>
                <a:spcPts val="500"/>
              </a:spcBef>
              <a:spcAft>
                <a:spcPts val="0"/>
              </a:spcAft>
              <a:buClr>
                <a:schemeClr val="dk1"/>
              </a:buClr>
              <a:buSzPts val="2000"/>
              <a:buNone/>
            </a:pPr>
            <a:r>
              <a:rPr lang="en-US" sz="2000" b="0" i="0" u="none" strike="noStrike" cap="none" dirty="0">
                <a:solidFill>
                  <a:schemeClr val="dk1"/>
                </a:solidFill>
                <a:latin typeface="Palatino Linotype"/>
                <a:ea typeface="Palatino Linotype"/>
                <a:cs typeface="Palatino Linotype"/>
                <a:sym typeface="Palatino Linotype"/>
              </a:rPr>
              <a:t>•	JavaScript is usually embedded directly into HTML pages. </a:t>
            </a:r>
          </a:p>
          <a:p>
            <a:pPr marL="360363" marR="0" lvl="1" indent="0" algn="just" rtl="0">
              <a:lnSpc>
                <a:spcPct val="150000"/>
              </a:lnSpc>
              <a:spcBef>
                <a:spcPts val="500"/>
              </a:spcBef>
              <a:spcAft>
                <a:spcPts val="0"/>
              </a:spcAft>
              <a:buClr>
                <a:schemeClr val="dk1"/>
              </a:buClr>
              <a:buSzPts val="2000"/>
              <a:buNone/>
            </a:pPr>
            <a:r>
              <a:rPr lang="en-US" sz="2000" b="0" i="0" u="none" strike="noStrike" cap="none" dirty="0">
                <a:solidFill>
                  <a:schemeClr val="dk1"/>
                </a:solidFill>
                <a:latin typeface="Palatino Linotype"/>
                <a:ea typeface="Palatino Linotype"/>
                <a:cs typeface="Palatino Linotype"/>
                <a:sym typeface="Palatino Linotype"/>
              </a:rPr>
              <a:t>•	JavaScript is an interpreted language (means that scripts execute without preliminary compilation)</a:t>
            </a: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501135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Functions</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Function call semantics details: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Arguments: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May be expressions: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Object’s effectively passed by reference.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Formal parameters: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May be assigned values, argument is not affected (see example at the end of page 210)</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Return value: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If last statement executed is not a return-value statement, then returned value is of type Undefined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Number mismatch between argument list and formal parameter list: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More arguments: excess ignored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Fewer arguments: remaining parameters are given Undefined value</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968028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218661" y="2504661"/>
            <a:ext cx="10366513" cy="830997"/>
          </a:xfrm>
          <a:prstGeom prst="rect">
            <a:avLst/>
          </a:prstGeom>
          <a:noFill/>
        </p:spPr>
        <p:txBody>
          <a:bodyPr wrap="square">
            <a:spAutoFit/>
          </a:bodyPr>
          <a:lstStyle/>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JAVASCRIPT ARRAYS</a:t>
            </a:r>
            <a:endParaRPr lang="en-IN" dirty="0"/>
          </a:p>
        </p:txBody>
      </p:sp>
    </p:spTree>
    <p:extLst>
      <p:ext uri="{BB962C8B-B14F-4D97-AF65-F5344CB8AC3E}">
        <p14:creationId xmlns:p14="http://schemas.microsoft.com/office/powerpoint/2010/main" val="1227537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ARRAYS</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775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An array is a special variable, which can hold more than one value, at a time. If you have a list of items (a list of car names, for example), storing the cars in single variables could look like this</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cars1="Saab";</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cars2="Volvo";</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cars3="BMW";</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Create an Array</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An array can be defined in three ways. The following code creates an Array object called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var </a:t>
            </a: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=new Array(); // regular array (add an optional integer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[0]="Saab"; // argument to control array's size)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[1]="Volvo";</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[2]="BMW";</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var </a:t>
            </a: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=new Array("</a:t>
            </a:r>
            <a:r>
              <a:rPr lang="en-US" sz="2400" b="0" i="0" u="none" strike="noStrike" cap="none" dirty="0" err="1">
                <a:solidFill>
                  <a:schemeClr val="dk1"/>
                </a:solidFill>
                <a:latin typeface="Palatino Linotype"/>
                <a:ea typeface="Palatino Linotype"/>
                <a:cs typeface="Palatino Linotype"/>
                <a:sym typeface="Palatino Linotype"/>
              </a:rPr>
              <a:t>Saab","Volvo","BMW</a:t>
            </a:r>
            <a:r>
              <a:rPr lang="en-US" sz="2400" b="0" i="0" u="none" strike="noStrike" cap="none" dirty="0">
                <a:solidFill>
                  <a:schemeClr val="dk1"/>
                </a:solidFill>
                <a:latin typeface="Palatino Linotype"/>
                <a:ea typeface="Palatino Linotype"/>
                <a:cs typeface="Palatino Linotype"/>
                <a:sym typeface="Palatino Linotype"/>
              </a:rPr>
              <a:t>"); // condensed array</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3:</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var </a:t>
            </a:r>
            <a:r>
              <a:rPr lang="en-US" sz="2400" b="0" i="0" u="none" strike="noStrike" cap="none" dirty="0" err="1">
                <a:solidFill>
                  <a:schemeClr val="dk1"/>
                </a:solidFill>
                <a:latin typeface="Palatino Linotype"/>
                <a:ea typeface="Palatino Linotype"/>
                <a:cs typeface="Palatino Linotype"/>
                <a:sym typeface="Palatino Linotype"/>
              </a:rPr>
              <a:t>myCars</a:t>
            </a:r>
            <a:r>
              <a:rPr lang="en-US" sz="2400" b="0" i="0" u="none" strike="noStrike" cap="none" dirty="0">
                <a:solidFill>
                  <a:schemeClr val="dk1"/>
                </a:solidFill>
                <a:latin typeface="Palatino Linotype"/>
                <a:ea typeface="Palatino Linotype"/>
                <a:cs typeface="Palatino Linotype"/>
                <a:sym typeface="Palatino Linotype"/>
              </a:rPr>
              <a:t>=["</a:t>
            </a:r>
            <a:r>
              <a:rPr lang="en-US" sz="2400" b="0" i="0" u="none" strike="noStrike" cap="none" dirty="0" err="1">
                <a:solidFill>
                  <a:schemeClr val="dk1"/>
                </a:solidFill>
                <a:latin typeface="Palatino Linotype"/>
                <a:ea typeface="Palatino Linotype"/>
                <a:cs typeface="Palatino Linotype"/>
                <a:sym typeface="Palatino Linotype"/>
              </a:rPr>
              <a:t>Saab","Volvo","BMW</a:t>
            </a:r>
            <a:r>
              <a:rPr lang="en-US" sz="2400" b="0" i="0" u="none" strike="noStrike" cap="none" dirty="0">
                <a:solidFill>
                  <a:schemeClr val="dk1"/>
                </a:solidFill>
                <a:latin typeface="Palatino Linotype"/>
                <a:ea typeface="Palatino Linotype"/>
                <a:cs typeface="Palatino Linotype"/>
                <a:sym typeface="Palatino Linotype"/>
              </a:rPr>
              <a:t>"]; // literal array</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6254070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ARRAYS</a:t>
            </a:r>
          </a:p>
        </p:txBody>
      </p:sp>
      <p:sp>
        <p:nvSpPr>
          <p:cNvPr id="106" name="Google Shape;106;p15"/>
          <p:cNvSpPr txBox="1">
            <a:spLocks noGrp="1"/>
          </p:cNvSpPr>
          <p:nvPr>
            <p:ph type="body" idx="1"/>
          </p:nvPr>
        </p:nvSpPr>
        <p:spPr>
          <a:xfrm>
            <a:off x="149087" y="945398"/>
            <a:ext cx="11204713" cy="5420101"/>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Access an Array</a:t>
            </a: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You can refer to a particular element in an array by referring to the name of the array and the index number. The index number starts at 0. The following code line:</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err="1">
                <a:solidFill>
                  <a:schemeClr val="dk1"/>
                </a:solidFill>
                <a:latin typeface="Palatino Linotype"/>
                <a:ea typeface="Palatino Linotype"/>
                <a:cs typeface="Palatino Linotype"/>
                <a:sym typeface="Palatino Linotype"/>
              </a:rPr>
              <a:t>document.write</a:t>
            </a:r>
            <a:r>
              <a:rPr lang="en-US" sz="1600" b="0" i="0" u="none" strike="noStrike" cap="none" dirty="0">
                <a:solidFill>
                  <a:schemeClr val="dk1"/>
                </a:solidFill>
                <a:latin typeface="Palatino Linotype"/>
                <a:ea typeface="Palatino Linotype"/>
                <a:cs typeface="Palatino Linotype"/>
                <a:sym typeface="Palatino Linotype"/>
              </a:rPr>
              <a:t>(</a:t>
            </a:r>
            <a:r>
              <a:rPr lang="en-US" sz="1600" b="0" i="0" u="none" strike="noStrike" cap="none" dirty="0" err="1">
                <a:solidFill>
                  <a:schemeClr val="dk1"/>
                </a:solidFill>
                <a:latin typeface="Palatino Linotype"/>
                <a:ea typeface="Palatino Linotype"/>
                <a:cs typeface="Palatino Linotype"/>
                <a:sym typeface="Palatino Linotype"/>
              </a:rPr>
              <a:t>myCars</a:t>
            </a:r>
            <a:r>
              <a:rPr lang="en-US" sz="1600" b="0" i="0" u="none" strike="noStrike" cap="none" dirty="0">
                <a:solidFill>
                  <a:schemeClr val="dk1"/>
                </a:solidFill>
                <a:latin typeface="Palatino Linotype"/>
                <a:ea typeface="Palatino Linotype"/>
                <a:cs typeface="Palatino Linotype"/>
                <a:sym typeface="Palatino Linotype"/>
              </a:rPr>
              <a:t>[0]);</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Will result in the following output:</a:t>
            </a: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Saab</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	Modify Values in an Array</a:t>
            </a: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	To modify a value in an existing array, just add a new value to the array with a specified index number:</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err="1">
                <a:solidFill>
                  <a:schemeClr val="dk1"/>
                </a:solidFill>
                <a:latin typeface="Palatino Linotype"/>
                <a:ea typeface="Palatino Linotype"/>
                <a:cs typeface="Palatino Linotype"/>
                <a:sym typeface="Palatino Linotype"/>
              </a:rPr>
              <a:t>myCars</a:t>
            </a:r>
            <a:r>
              <a:rPr lang="en-US" sz="1600" b="0" i="0" u="none" strike="noStrike" cap="none" dirty="0">
                <a:solidFill>
                  <a:schemeClr val="dk1"/>
                </a:solidFill>
                <a:latin typeface="Palatino Linotype"/>
                <a:ea typeface="Palatino Linotype"/>
                <a:cs typeface="Palatino Linotype"/>
                <a:sym typeface="Palatino Linotype"/>
              </a:rPr>
              <a:t>[0]="Opel";</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Now, the following code line:</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err="1">
                <a:solidFill>
                  <a:schemeClr val="dk1"/>
                </a:solidFill>
                <a:latin typeface="Palatino Linotype"/>
                <a:ea typeface="Palatino Linotype"/>
                <a:cs typeface="Palatino Linotype"/>
                <a:sym typeface="Palatino Linotype"/>
              </a:rPr>
              <a:t>document.write</a:t>
            </a:r>
            <a:r>
              <a:rPr lang="en-US" sz="1600" b="0" i="0" u="none" strike="noStrike" cap="none" dirty="0">
                <a:solidFill>
                  <a:schemeClr val="dk1"/>
                </a:solidFill>
                <a:latin typeface="Palatino Linotype"/>
                <a:ea typeface="Palatino Linotype"/>
                <a:cs typeface="Palatino Linotype"/>
                <a:sym typeface="Palatino Linotype"/>
              </a:rPr>
              <a:t>(</a:t>
            </a:r>
            <a:r>
              <a:rPr lang="en-US" sz="1600" b="0" i="0" u="none" strike="noStrike" cap="none" dirty="0" err="1">
                <a:solidFill>
                  <a:schemeClr val="dk1"/>
                </a:solidFill>
                <a:latin typeface="Palatino Linotype"/>
                <a:ea typeface="Palatino Linotype"/>
                <a:cs typeface="Palatino Linotype"/>
                <a:sym typeface="Palatino Linotype"/>
              </a:rPr>
              <a:t>myCars</a:t>
            </a:r>
            <a:r>
              <a:rPr lang="en-US" sz="1600" b="0" i="0" u="none" strike="noStrike" cap="none" dirty="0">
                <a:solidFill>
                  <a:schemeClr val="dk1"/>
                </a:solidFill>
                <a:latin typeface="Palatino Linotype"/>
                <a:ea typeface="Palatino Linotype"/>
                <a:cs typeface="Palatino Linotype"/>
                <a:sym typeface="Palatino Linotype"/>
              </a:rPr>
              <a:t>[0]);</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will result in the following output:</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Opel</a:t>
            </a:r>
          </a:p>
          <a:p>
            <a:pPr marL="228600" marR="0" lvl="0" indent="-76200" algn="just" rtl="0">
              <a:lnSpc>
                <a:spcPct val="100000"/>
              </a:lnSpc>
              <a:spcBef>
                <a:spcPts val="0"/>
              </a:spcBef>
              <a:spcAft>
                <a:spcPts val="0"/>
              </a:spcAft>
              <a:buClr>
                <a:schemeClr val="dk1"/>
              </a:buClr>
              <a:buSzPts val="2400"/>
              <a:buFont typeface="Arial"/>
              <a:buNone/>
            </a:pPr>
            <a:endParaRPr lang="en-US" sz="16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1600" b="0" i="0" u="none" strike="noStrike" cap="none" dirty="0">
                <a:solidFill>
                  <a:schemeClr val="dk1"/>
                </a:solidFill>
                <a:latin typeface="Palatino Linotype"/>
                <a:ea typeface="Palatino Linotype"/>
                <a:cs typeface="Palatino Linotype"/>
                <a:sym typeface="Palatino Linotype"/>
              </a:rPr>
              <a:t>The Array built-in object can be used to construct objects with special properties and that inherit various methods</a:t>
            </a:r>
            <a:endParaRPr sz="16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380200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218661" y="2504661"/>
            <a:ext cx="10366513" cy="2523768"/>
          </a:xfrm>
          <a:prstGeom prst="rect">
            <a:avLst/>
          </a:prstGeom>
          <a:noFill/>
        </p:spPr>
        <p:txBody>
          <a:bodyPr wrap="square">
            <a:spAutoFit/>
          </a:bodyPr>
          <a:lstStyle/>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Java Script Events</a:t>
            </a:r>
          </a:p>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 </a:t>
            </a:r>
          </a:p>
          <a:p>
            <a:pPr algn="ctr"/>
            <a:r>
              <a:rPr lang="en-US" sz="4800" b="1" dirty="0">
                <a:latin typeface="Palatino Linotype"/>
                <a:sym typeface="Palatino Linotype"/>
              </a:rPr>
              <a:t>DOM Handling</a:t>
            </a:r>
          </a:p>
          <a:p>
            <a:pPr algn="ctr"/>
            <a:endParaRPr lang="en-IN" dirty="0"/>
          </a:p>
        </p:txBody>
      </p:sp>
      <p:sp>
        <p:nvSpPr>
          <p:cNvPr id="2" name="Google Shape;106;p15">
            <a:extLst>
              <a:ext uri="{FF2B5EF4-FFF2-40B4-BE49-F238E27FC236}">
                <a16:creationId xmlns:a16="http://schemas.microsoft.com/office/drawing/2014/main" id="{42091F84-F778-735A-BE79-7E319D1B0E67}"/>
              </a:ext>
            </a:extLst>
          </p:cNvPr>
          <p:cNvSpPr txBox="1">
            <a:spLocks/>
          </p:cNvSpPr>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064831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DOM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Introduction to the Document Object Model</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Document Object Model (DOM) is an API that allows programs to interact with HTML (or XML) documents. </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DOM is an interface that permits scripts to access and update the content, structure and style of the document.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DOM is a W3C standard.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DOM reads the entire HTML (or XML) document into memory and stores it as a tree data structure.</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DOM is slow and requires huge amounts of memory, so it cannot be used for large XML documents. </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6292956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DOM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DOM Objects: </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Every element of the web page can be dynamically updated in response to input from the user or other programs. </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HTML elements are treated as objects; their attributes are treated as properties of the objects</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programs access the DOM through a host object named document. </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 number of other host objects. alert, prompt are examples</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22304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DOM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DOM History and Levels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With JavaScript you can restructure an entire HTML document.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You can add, remove, change, or reorder items on a page.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To change anything on a page, JavaScript needs access to all elements in the HTML document.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This access, along with methods and properties to add, move, change, or remove HTML elements, is given through the Document Object Model (DOM).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Very simple DOM was part of Netscape 2.0. Starting with Netscape 4.0 and IE 4.0, browser DOM API’s diverged significantly.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In 1998, W3C published the Level 1 DOM specification.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This specification allowed access to and manipulation of every single element in an HTML page.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6885719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DOM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DOM History and Levels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All browsers have implemented this recommendation, and therefore, incompatibility problems in the DOM have almost disappeared.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DOM can be used by JavaScript to read and change HTML, XHTML, and XML documents.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DOM is separated into different parts (Core, XML, and HTML) and different levels (DOM Level 1/2/3):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	Core DOM - defines a standard set of objects for any structured document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	XML DOM - defines a standard set of objects for XML documents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3.	HTML DOM - defines a standard set of objects for HTML documents </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6192016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DOM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HTML DOM (Document Object Model)</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When a web page is loaded, the browser creates a Document Object Model of the page.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HTML DOM model is constructed as a tree of Objects:</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pic>
        <p:nvPicPr>
          <p:cNvPr id="2" name="Picture 1">
            <a:extLst>
              <a:ext uri="{FF2B5EF4-FFF2-40B4-BE49-F238E27FC236}">
                <a16:creationId xmlns:a16="http://schemas.microsoft.com/office/drawing/2014/main" id="{50BFE3FB-E47F-C900-D1AA-C08AF33AF13E}"/>
              </a:ext>
            </a:extLst>
          </p:cNvPr>
          <p:cNvPicPr>
            <a:picLocks noChangeAspect="1"/>
          </p:cNvPicPr>
          <p:nvPr/>
        </p:nvPicPr>
        <p:blipFill>
          <a:blip r:embed="rId3"/>
          <a:stretch>
            <a:fillRect/>
          </a:stretch>
        </p:blipFill>
        <p:spPr>
          <a:xfrm>
            <a:off x="1492671" y="2677700"/>
            <a:ext cx="9102442" cy="3619414"/>
          </a:xfrm>
          <a:prstGeom prst="rect">
            <a:avLst/>
          </a:prstGeom>
        </p:spPr>
      </p:pic>
    </p:spTree>
    <p:extLst>
      <p:ext uri="{BB962C8B-B14F-4D97-AF65-F5344CB8AC3E}">
        <p14:creationId xmlns:p14="http://schemas.microsoft.com/office/powerpoint/2010/main" val="252329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 JavaScript can do</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lnSpcReduction="100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gives HTML designers a programming tool </a:t>
            </a:r>
            <a:r>
              <a:rPr lang="en-US" sz="2400" b="0" i="0" u="none" strike="noStrike" cap="none" dirty="0">
                <a:solidFill>
                  <a:schemeClr val="dk1"/>
                </a:solidFill>
                <a:latin typeface="Palatino Linotype"/>
                <a:ea typeface="Palatino Linotype"/>
                <a:cs typeface="Palatino Linotype"/>
                <a:sym typeface="Palatino Linotype"/>
              </a:rPr>
              <a:t>- HTML authors are normally not programmers, but JavaScript is a scripting language with a very simple syntax! Almost anyone can put small code into their HTML pages</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can put dynamic text into an HTML page </a:t>
            </a:r>
            <a:r>
              <a:rPr lang="en-US" sz="2400" b="0" i="0" u="none" strike="noStrike" cap="none" dirty="0">
                <a:solidFill>
                  <a:schemeClr val="dk1"/>
                </a:solidFill>
                <a:latin typeface="Palatino Linotype"/>
                <a:ea typeface="Palatino Linotype"/>
                <a:cs typeface="Palatino Linotype"/>
                <a:sym typeface="Palatino Linotype"/>
              </a:rPr>
              <a:t>- A JavaScript statement like this: </a:t>
            </a:r>
            <a:r>
              <a:rPr lang="en-US" sz="2400" b="0" i="0" u="none" strike="noStrike" cap="none" dirty="0" err="1">
                <a:solidFill>
                  <a:schemeClr val="dk1"/>
                </a:solidFill>
                <a:latin typeface="Palatino Linotype"/>
                <a:ea typeface="Palatino Linotype"/>
                <a:cs typeface="Palatino Linotype"/>
                <a:sym typeface="Palatino Linotype"/>
              </a:rPr>
              <a:t>document.write</a:t>
            </a:r>
            <a:r>
              <a:rPr lang="en-US" sz="2400" b="0" i="0" u="none" strike="noStrike" cap="none" dirty="0">
                <a:solidFill>
                  <a:schemeClr val="dk1"/>
                </a:solidFill>
                <a:latin typeface="Palatino Linotype"/>
                <a:ea typeface="Palatino Linotype"/>
                <a:cs typeface="Palatino Linotype"/>
                <a:sym typeface="Palatino Linotype"/>
              </a:rPr>
              <a:t>("&lt;h1&gt;" + name + "&lt;/h1&gt;") can write a variable text into an HTML page.</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can react to events </a:t>
            </a:r>
            <a:r>
              <a:rPr lang="en-US" sz="2400" b="0" i="0" u="none" strike="noStrike" cap="none" dirty="0">
                <a:solidFill>
                  <a:schemeClr val="dk1"/>
                </a:solidFill>
                <a:latin typeface="Palatino Linotype"/>
                <a:ea typeface="Palatino Linotype"/>
                <a:cs typeface="Palatino Linotype"/>
                <a:sym typeface="Palatino Linotype"/>
              </a:rPr>
              <a:t>- A JavaScript can be set to execute when something happens, like when a page has finished loading or when a user clicks on an HTML element.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can read and write HTML elements </a:t>
            </a:r>
            <a:r>
              <a:rPr lang="en-US" sz="2400" b="0" i="0" u="none" strike="noStrike" cap="none" dirty="0">
                <a:solidFill>
                  <a:schemeClr val="dk1"/>
                </a:solidFill>
                <a:latin typeface="Palatino Linotype"/>
                <a:ea typeface="Palatino Linotype"/>
                <a:cs typeface="Palatino Linotype"/>
                <a:sym typeface="Palatino Linotype"/>
              </a:rPr>
              <a:t>- A JavaScript can read and change the content of an HTML element.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360363" marR="0" lvl="1" indent="0" algn="just" rtl="0">
              <a:lnSpc>
                <a:spcPct val="150000"/>
              </a:lnSpc>
              <a:spcBef>
                <a:spcPts val="500"/>
              </a:spcBef>
              <a:spcAft>
                <a:spcPts val="0"/>
              </a:spcAft>
              <a:buClr>
                <a:schemeClr val="dk1"/>
              </a:buClr>
              <a:buSzPts val="2000"/>
              <a:buNone/>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377677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DOM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With the object model, JavaScript gets all the power it needs to create dynamic HTML:</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change all the HTML elements in the page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change all the HTML attributes in the page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change all the CSS styles in the page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remove existing HTML elements and attributes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add new HTML elements and attributes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react to all existing HTML events in the page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create new HTML events in the page.</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886899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endParaRPr lang="en-US" sz="4000" b="1" i="0" u="none" strike="noStrike" cap="none" dirty="0">
              <a:solidFill>
                <a:schemeClr val="dk1"/>
              </a:solidFill>
              <a:latin typeface="Palatino Linotype"/>
              <a:ea typeface="Palatino Linotype"/>
              <a:cs typeface="Palatino Linotype"/>
              <a:sym typeface="Palatino Linotype"/>
            </a:endParaRP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JavaScript Can Change HTML Content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One of many JavaScript HTML methods is </a:t>
            </a:r>
            <a:r>
              <a:rPr lang="en-IN" sz="2400" b="0" i="0" u="none" strike="noStrike" cap="none" dirty="0" err="1">
                <a:solidFill>
                  <a:schemeClr val="dk1"/>
                </a:solidFill>
                <a:latin typeface="Palatino Linotype"/>
                <a:ea typeface="Palatino Linotype"/>
                <a:cs typeface="Palatino Linotype"/>
                <a:sym typeface="Palatino Linotype"/>
              </a:rPr>
              <a:t>getElementById</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The example below "finds" an HTML element (with id="demo"), and changes the element content (</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to "Hello JavaScript“.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innerHTML</a:t>
            </a: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To access an HTML element, JavaScript can use the </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(id) method.</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The id attribute defines the HTML element. The </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property defines the HTML content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&lt;!DOCTYPE 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&lt;h2&gt;What Can JavaScript Do?&lt;/h2&gt;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 id="demo"&gt;JavaScript can change HTML content.&lt;/p&gt;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&lt;button type="button" onclick="</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 'Hello JavaScript!'"&gt;Click Me!&lt;/button&gt;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15395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JavaScript changes the value of the </a:t>
            </a:r>
            <a:r>
              <a:rPr lang="en-IN" sz="2400" b="0" i="0" u="none" strike="noStrike" cap="none" dirty="0" err="1">
                <a:solidFill>
                  <a:schemeClr val="dk1"/>
                </a:solidFill>
                <a:latin typeface="Palatino Linotype"/>
                <a:ea typeface="Palatino Linotype"/>
                <a:cs typeface="Palatino Linotype"/>
                <a:sym typeface="Palatino Linotype"/>
              </a:rPr>
              <a:t>src</a:t>
            </a:r>
            <a:r>
              <a:rPr lang="en-IN" sz="2400" b="0" i="0" u="none" strike="noStrike" cap="none" dirty="0">
                <a:solidFill>
                  <a:schemeClr val="dk1"/>
                </a:solidFill>
                <a:latin typeface="Palatino Linotype"/>
                <a:ea typeface="Palatino Linotype"/>
                <a:cs typeface="Palatino Linotype"/>
                <a:sym typeface="Palatino Linotype"/>
              </a:rPr>
              <a:t> (source) attribute of an &lt;</a:t>
            </a:r>
            <a:r>
              <a:rPr lang="en-IN" sz="2400" b="0" i="0" u="none" strike="noStrike" cap="none" dirty="0" err="1">
                <a:solidFill>
                  <a:schemeClr val="dk1"/>
                </a:solidFill>
                <a:latin typeface="Palatino Linotype"/>
                <a:ea typeface="Palatino Linotype"/>
                <a:cs typeface="Palatino Linotype"/>
                <a:sym typeface="Palatino Linotype"/>
              </a:rPr>
              <a:t>img</a:t>
            </a:r>
            <a:r>
              <a:rPr lang="en-IN" sz="2400" b="0" i="0" u="none" strike="noStrike" cap="none" dirty="0">
                <a:solidFill>
                  <a:schemeClr val="dk1"/>
                </a:solidFill>
                <a:latin typeface="Palatino Linotype"/>
                <a:ea typeface="Palatino Linotype"/>
                <a:cs typeface="Palatino Linotype"/>
                <a:sym typeface="Palatino Linotype"/>
              </a:rPr>
              <a:t>&gt; tag</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&lt;button onclick="</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myImage</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src</a:t>
            </a:r>
            <a:r>
              <a:rPr lang="en-IN" sz="2400" b="0" i="0" u="none" strike="noStrike" cap="none" dirty="0">
                <a:solidFill>
                  <a:schemeClr val="dk1"/>
                </a:solidFill>
                <a:latin typeface="Palatino Linotype"/>
                <a:ea typeface="Palatino Linotype"/>
                <a:cs typeface="Palatino Linotype"/>
                <a:sym typeface="Palatino Linotype"/>
              </a:rPr>
              <a:t>='pic_bulbon.gif'"&gt;Turn on the light&lt;/button&gt;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Changing the style of an HTML element, is a variant of changing an HTML attribute.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style.fontSize</a:t>
            </a:r>
            <a:r>
              <a:rPr lang="en-IN" sz="2400" b="0" i="0" u="none" strike="noStrike" cap="none" dirty="0">
                <a:solidFill>
                  <a:schemeClr val="dk1"/>
                </a:solidFill>
                <a:latin typeface="Palatino Linotype"/>
                <a:ea typeface="Palatino Linotype"/>
                <a:cs typeface="Palatino Linotype"/>
                <a:sym typeface="Palatino Linotype"/>
              </a:rPr>
              <a:t> = "35px";</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Hiding HTML elements can be done by changing the display style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style.display</a:t>
            </a:r>
            <a:r>
              <a:rPr lang="en-IN" sz="2400" b="0" i="0" u="none" strike="noStrike" cap="none" dirty="0">
                <a:solidFill>
                  <a:schemeClr val="dk1"/>
                </a:solidFill>
                <a:latin typeface="Palatino Linotype"/>
                <a:ea typeface="Palatino Linotype"/>
                <a:cs typeface="Palatino Linotype"/>
                <a:sym typeface="Palatino Linotype"/>
              </a:rPr>
              <a:t> = "none";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Showing hidden HTML elements can also be done by changing the display style.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style.display</a:t>
            </a:r>
            <a:r>
              <a:rPr lang="en-IN" sz="2400" b="0" i="0" u="none" strike="noStrike" cap="none" dirty="0">
                <a:solidFill>
                  <a:schemeClr val="dk1"/>
                </a:solidFill>
                <a:latin typeface="Palatino Linotype"/>
                <a:ea typeface="Palatino Linotype"/>
                <a:cs typeface="Palatino Linotype"/>
                <a:sym typeface="Palatino Linotype"/>
              </a:rPr>
              <a:t> = "block";</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1606214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The &lt;script&gt; Tag</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In HTML, JavaScript code is inserted between &lt;script&gt; and &lt;/script&gt; tags.</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&lt;!DOCTYPE 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&lt;h2&gt;JavaScript in Body&lt;/h2&gt;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 id="demo"&gt; &lt;/p&gt;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 "My First JavaScript";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4360510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 JavaScript function is a block of JavaScript code, that can be executed when "called" for.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For example, a function can be called when an event occurs, like when the user clicks a button.</a:t>
            </a:r>
          </a:p>
          <a:p>
            <a:r>
              <a:rPr lang="en-US" sz="2400" dirty="0">
                <a:latin typeface="Times New Roman" pitchFamily="18" charset="0"/>
                <a:cs typeface="Times New Roman" pitchFamily="18" charset="0"/>
              </a:rPr>
              <a:t>You can place any number of scripts in an HTML document.</a:t>
            </a:r>
          </a:p>
          <a:p>
            <a:r>
              <a:rPr lang="en-US" sz="2400" dirty="0">
                <a:latin typeface="Times New Roman" pitchFamily="18" charset="0"/>
                <a:cs typeface="Times New Roman" pitchFamily="18" charset="0"/>
              </a:rPr>
              <a:t>Scripts can be placed in the &lt;body&gt;, or in the &lt;head&gt; section of an HTML page, or in both.</a:t>
            </a:r>
          </a:p>
          <a:p>
            <a:r>
              <a:rPr lang="en-US" sz="2400" b="1" dirty="0">
                <a:latin typeface="Times New Roman" pitchFamily="18" charset="0"/>
                <a:cs typeface="Times New Roman" pitchFamily="18" charset="0"/>
              </a:rPr>
              <a:t>JavaScript in &lt;head&gt;</a:t>
            </a:r>
          </a:p>
          <a:p>
            <a:r>
              <a:rPr lang="en-US" sz="2400" dirty="0">
                <a:latin typeface="Times New Roman" pitchFamily="18" charset="0"/>
                <a:cs typeface="Times New Roman" pitchFamily="18" charset="0"/>
              </a:rPr>
              <a:t>In this example, a JavaScript function is placed in the &lt;head&gt; section of an HTML page.</a:t>
            </a:r>
          </a:p>
          <a:p>
            <a:r>
              <a:rPr lang="en-US" sz="2400" dirty="0">
                <a:latin typeface="Times New Roman" pitchFamily="18" charset="0"/>
                <a:cs typeface="Times New Roman" pitchFamily="18" charset="0"/>
              </a:rPr>
              <a:t>The function is invoked (called) when a button is clicked:</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156281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 &lt;head&gt;</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&lt;!DOCTYPE 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function </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 {</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 "Paragraph changed.";</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&lt;h2&gt;Demo JavaScript in Head&lt;/h2&gt;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 id="demo"&gt;A Paragraph.&lt;/p&gt;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&lt;button type="button" onclick="</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()"&gt;Try it&lt;/button&gt;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 </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719033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 &lt;body&gt;</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&lt;!DOCTYPE 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&lt;h2&gt;Demo External JavaScript&lt;/h2&gt;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 id="demo"&gt;A Paragraph.&lt;/p&gt;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&lt;button type="button" onclick="</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()"&gt;Try it&lt;/button&gt;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&lt;p&gt;This example links to "External_script.js".&lt;/p&gt;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&lt;p&gt;(</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 is stored in "External_script.js")&lt;/p&gt;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 </a:t>
            </a:r>
            <a:r>
              <a:rPr lang="en-IN" sz="2400" b="0" i="0" u="none" strike="noStrike" cap="none" dirty="0" err="1">
                <a:solidFill>
                  <a:schemeClr val="dk1"/>
                </a:solidFill>
                <a:latin typeface="Palatino Linotype"/>
                <a:ea typeface="Palatino Linotype"/>
                <a:cs typeface="Palatino Linotype"/>
                <a:sym typeface="Palatino Linotype"/>
              </a:rPr>
              <a:t>src</a:t>
            </a:r>
            <a:r>
              <a:rPr lang="en-IN" sz="2400" b="0" i="0" u="none" strike="noStrike" cap="none" dirty="0">
                <a:solidFill>
                  <a:schemeClr val="dk1"/>
                </a:solidFill>
                <a:latin typeface="Palatino Linotype"/>
                <a:ea typeface="Palatino Linotype"/>
                <a:cs typeface="Palatino Linotype"/>
                <a:sym typeface="Palatino Linotype"/>
              </a:rPr>
              <a:t>=“Path://External_script.js"&gt;&lt;/script&gt;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0135983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 &lt;body&gt;</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In this example, a JavaScript function is placed in the &lt;body&gt; section of an HTML page.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The function is invoked (called) when a button is clicked.</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&lt;!DOCTYPE 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&lt;h2&gt;Demo JavaScript in Body&lt;/h2&gt;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&lt;p id="demo"&gt;A Paragraph.&lt;/p&gt;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&lt;button type="button" onclick="</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()"&gt;Try it&lt;/button&gt;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function </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 {</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 "Paragraph changed.";</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 &lt;/body&gt;&lt;/html&gt; </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7059994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Events Handling – External </a:t>
            </a:r>
            <a:r>
              <a:rPr lang="en-US" sz="4000" b="1" i="0" u="none" strike="noStrike" cap="none" dirty="0" err="1">
                <a:solidFill>
                  <a:schemeClr val="dk1"/>
                </a:solidFill>
                <a:latin typeface="Palatino Linotype"/>
                <a:ea typeface="Palatino Linotype"/>
                <a:cs typeface="Palatino Linotype"/>
                <a:sym typeface="Palatino Linotype"/>
              </a:rPr>
              <a:t>js</a:t>
            </a:r>
            <a:r>
              <a:rPr lang="en-US" sz="4000" b="1" i="0" u="none" strike="noStrike" cap="none" dirty="0">
                <a:solidFill>
                  <a:schemeClr val="dk1"/>
                </a:solidFill>
                <a:latin typeface="Palatino Linotype"/>
                <a:ea typeface="Palatino Linotype"/>
                <a:cs typeface="Palatino Linotype"/>
                <a:sym typeface="Palatino Linotype"/>
              </a:rPr>
              <a:t> file</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Scripts can also be placed in external files</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External file: myScript.js</a:t>
            </a:r>
          </a:p>
          <a:p>
            <a:pPr marL="228600" marR="0" lvl="0" indent="-76200"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Function </a:t>
            </a:r>
            <a:r>
              <a:rPr lang="en-IN" sz="2400" b="0" i="0" u="none" strike="noStrike" cap="none" dirty="0" err="1">
                <a:solidFill>
                  <a:schemeClr val="dk1"/>
                </a:solidFill>
                <a:latin typeface="Palatino Linotype"/>
                <a:ea typeface="Palatino Linotype"/>
                <a:cs typeface="Palatino Linotype"/>
                <a:sym typeface="Palatino Linotype"/>
              </a:rPr>
              <a:t>myFunction</a:t>
            </a:r>
            <a:r>
              <a:rPr lang="en-IN" sz="2400" b="0" i="0" u="none" strike="noStrike" cap="none" dirty="0">
                <a:solidFill>
                  <a:schemeClr val="dk1"/>
                </a:solidFill>
                <a:latin typeface="Palatino Linotype"/>
                <a:ea typeface="Palatino Linotype"/>
                <a:cs typeface="Palatino Linotype"/>
                <a:sym typeface="Palatino Linotype"/>
              </a:rPr>
              <a:t>() {</a:t>
            </a:r>
            <a:br>
              <a:rPr lang="en-IN" sz="2400" b="0" i="0" u="none" strike="noStrike" cap="none" dirty="0">
                <a:solidFill>
                  <a:schemeClr val="dk1"/>
                </a:solidFill>
                <a:latin typeface="Palatino Linotype"/>
                <a:ea typeface="Palatino Linotype"/>
                <a:cs typeface="Palatino Linotype"/>
                <a:sym typeface="Palatino Linotype"/>
              </a:rPr>
            </a:b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("demo").</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 = "Paragraph changed.";</a:t>
            </a:r>
            <a:br>
              <a:rPr lang="en-IN" sz="2400" b="0" i="0" u="none" strike="noStrike" cap="none" dirty="0">
                <a:solidFill>
                  <a:schemeClr val="dk1"/>
                </a:solidFill>
                <a:latin typeface="Palatino Linotype"/>
                <a:ea typeface="Palatino Linotype"/>
                <a:cs typeface="Palatino Linotype"/>
                <a:sym typeface="Palatino Linotype"/>
              </a:rPr>
            </a:b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External scripts are practical when the same code is used in many different web pages.</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JavaScript files have the file extension .</a:t>
            </a:r>
            <a:r>
              <a:rPr lang="en-IN" sz="2400" b="0" i="0" u="none" strike="noStrike" cap="none" dirty="0" err="1">
                <a:solidFill>
                  <a:schemeClr val="dk1"/>
                </a:solidFill>
                <a:latin typeface="Palatino Linotype"/>
                <a:ea typeface="Palatino Linotype"/>
                <a:cs typeface="Palatino Linotype"/>
                <a:sym typeface="Palatino Linotype"/>
              </a:rPr>
              <a:t>js</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4126910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Validation</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850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Validation</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You can use JavaScript to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Make sure that your form contain valid information</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Check data in one field against data in another field (choose a new password)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Highlight incorrect information to let the user know what needs to be changed</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Example1</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FormPsw.htm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If passwd1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tell the user to enter a password and reposition the cursor to the correct field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If passwd1!=passwd2</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tell the user the 2 passwords don’t match and reposition the cursor </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&lt;form name=“</a:t>
            </a:r>
            <a:r>
              <a:rPr lang="en-US" sz="2400" b="0" i="0" u="none" strike="noStrike" cap="none" dirty="0" err="1">
                <a:solidFill>
                  <a:schemeClr val="dk1"/>
                </a:solidFill>
                <a:latin typeface="Palatino Linotype"/>
                <a:ea typeface="Palatino Linotype"/>
                <a:cs typeface="Palatino Linotype"/>
                <a:sym typeface="Palatino Linotype"/>
              </a:rPr>
              <a:t>changepsw</a:t>
            </a:r>
            <a:r>
              <a:rPr lang="en-US" sz="2400" b="0" i="0" u="none" strike="noStrike" cap="none" dirty="0">
                <a:solidFill>
                  <a:schemeClr val="dk1"/>
                </a:solidFill>
                <a:latin typeface="Palatino Linotype"/>
                <a:ea typeface="Palatino Linotype"/>
                <a:cs typeface="Palatino Linotype"/>
                <a:sym typeface="Palatino Linotype"/>
              </a:rPr>
              <a:t>” &gt;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your name: &lt;input type="text" size="30"&gt;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&lt;p&gt;choose a password: &lt;input type="password" name="passwd1"&gt;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&lt;p&gt;verify password: &lt;input type="password" name="passwd2"&gt;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&lt;p&gt;&lt;input type="submit" value="submit"&gt; &lt;input type="reset"&gt;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&lt;/form&gt;</a:t>
            </a: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709424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 JavaScript can do</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can be used to validate data </a:t>
            </a:r>
            <a:r>
              <a:rPr lang="en-US" sz="2400" b="0" i="0" u="none" strike="noStrike" cap="none" dirty="0">
                <a:solidFill>
                  <a:schemeClr val="dk1"/>
                </a:solidFill>
                <a:latin typeface="Palatino Linotype"/>
                <a:ea typeface="Palatino Linotype"/>
                <a:cs typeface="Palatino Linotype"/>
                <a:sym typeface="Palatino Linotype"/>
              </a:rPr>
              <a:t>- A JavaScript can be used to validate form data before it is submitted to a server. This saves the server from extra processing.</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can be used to detect the visitor's browser </a:t>
            </a:r>
            <a:r>
              <a:rPr lang="en-US" sz="2400" b="0" i="0" u="none" strike="noStrike" cap="none" dirty="0">
                <a:solidFill>
                  <a:schemeClr val="dk1"/>
                </a:solidFill>
                <a:latin typeface="Palatino Linotype"/>
                <a:ea typeface="Palatino Linotype"/>
                <a:cs typeface="Palatino Linotype"/>
                <a:sym typeface="Palatino Linotype"/>
              </a:rPr>
              <a:t>- A JavaScript can be used to detect the visitor's browser, and - depending on the browser - load another page specifically designed for that browser.</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1" i="0" u="none" strike="noStrike" cap="none" dirty="0">
                <a:solidFill>
                  <a:schemeClr val="dk1"/>
                </a:solidFill>
                <a:latin typeface="Palatino Linotype"/>
                <a:ea typeface="Palatino Linotype"/>
                <a:cs typeface="Palatino Linotype"/>
                <a:sym typeface="Palatino Linotype"/>
              </a:rPr>
              <a:t>JavaScript can be used to create cookies </a:t>
            </a:r>
            <a:r>
              <a:rPr lang="en-US" sz="2400" b="0" i="0" u="none" strike="noStrike" cap="none" dirty="0">
                <a:solidFill>
                  <a:schemeClr val="dk1"/>
                </a:solidFill>
                <a:latin typeface="Palatino Linotype"/>
                <a:ea typeface="Palatino Linotype"/>
                <a:cs typeface="Palatino Linotype"/>
                <a:sym typeface="Palatino Linotype"/>
              </a:rPr>
              <a:t>- A JavaScript can be used to store and retrieve information on the visitor's computer The example below shows how to use JavaScript to write text on a web page:</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360363" marR="0" lvl="1" indent="0" algn="just" rtl="0">
              <a:lnSpc>
                <a:spcPct val="150000"/>
              </a:lnSpc>
              <a:spcBef>
                <a:spcPts val="500"/>
              </a:spcBef>
              <a:spcAft>
                <a:spcPts val="0"/>
              </a:spcAft>
              <a:buClr>
                <a:schemeClr val="dk1"/>
              </a:buClr>
              <a:buSzPts val="2000"/>
              <a:buNone/>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362523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Validation</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pic>
        <p:nvPicPr>
          <p:cNvPr id="6" name="Picture 5">
            <a:extLst>
              <a:ext uri="{FF2B5EF4-FFF2-40B4-BE49-F238E27FC236}">
                <a16:creationId xmlns:a16="http://schemas.microsoft.com/office/drawing/2014/main" id="{E8E2DD7E-356B-3E58-2749-E5F203F3E56A}"/>
              </a:ext>
            </a:extLst>
          </p:cNvPr>
          <p:cNvPicPr>
            <a:picLocks noChangeAspect="1"/>
          </p:cNvPicPr>
          <p:nvPr/>
        </p:nvPicPr>
        <p:blipFill>
          <a:blip r:embed="rId3"/>
          <a:stretch>
            <a:fillRect/>
          </a:stretch>
        </p:blipFill>
        <p:spPr>
          <a:xfrm>
            <a:off x="1322180" y="1393118"/>
            <a:ext cx="7136020" cy="4906013"/>
          </a:xfrm>
          <a:prstGeom prst="rect">
            <a:avLst/>
          </a:prstGeom>
        </p:spPr>
      </p:pic>
    </p:spTree>
    <p:extLst>
      <p:ext uri="{BB962C8B-B14F-4D97-AF65-F5344CB8AC3E}">
        <p14:creationId xmlns:p14="http://schemas.microsoft.com/office/powerpoint/2010/main" val="4269570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218661" y="2504661"/>
            <a:ext cx="10366513" cy="830997"/>
          </a:xfrm>
          <a:prstGeom prst="rect">
            <a:avLst/>
          </a:prstGeom>
          <a:noFill/>
        </p:spPr>
        <p:txBody>
          <a:bodyPr wrap="square">
            <a:spAutoFit/>
          </a:bodyPr>
          <a:lstStyle/>
          <a:p>
            <a:pPr algn="ctr"/>
            <a:r>
              <a:rPr kumimoji="0" lang="en-US" sz="4800" b="1" i="0" u="none" strike="noStrike" kern="0" cap="none" spc="0" normalizeH="0" baseline="0" noProof="0">
                <a:ln>
                  <a:noFill/>
                </a:ln>
                <a:solidFill>
                  <a:srgbClr val="000000"/>
                </a:solidFill>
                <a:effectLst/>
                <a:uLnTx/>
                <a:uFillTx/>
                <a:latin typeface="Palatino Linotype"/>
                <a:ea typeface="Palatino Linotype"/>
                <a:cs typeface="Palatino Linotype"/>
                <a:sym typeface="Palatino Linotype"/>
              </a:rPr>
              <a:t>jQuery</a:t>
            </a:r>
            <a:endParaRPr lang="en-IN" dirty="0"/>
          </a:p>
        </p:txBody>
      </p:sp>
      <p:sp>
        <p:nvSpPr>
          <p:cNvPr id="2" name="Google Shape;106;p15">
            <a:extLst>
              <a:ext uri="{FF2B5EF4-FFF2-40B4-BE49-F238E27FC236}">
                <a16:creationId xmlns:a16="http://schemas.microsoft.com/office/drawing/2014/main" id="{42091F84-F778-735A-BE79-7E319D1B0E67}"/>
              </a:ext>
            </a:extLst>
          </p:cNvPr>
          <p:cNvSpPr txBox="1">
            <a:spLocks/>
          </p:cNvSpPr>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060215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imes New Roman" pitchFamily="18" charset="0"/>
                <a:cs typeface="Times New Roman" pitchFamily="18" charset="0"/>
              </a:rPr>
              <a:t>jQuery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300" dirty="0" err="1">
                <a:latin typeface="Times New Roman" pitchFamily="18" charset="0"/>
                <a:cs typeface="Times New Roman" pitchFamily="18" charset="0"/>
              </a:rPr>
              <a:t>jQuery</a:t>
            </a:r>
            <a:r>
              <a:rPr lang="en-US" sz="2300" dirty="0">
                <a:latin typeface="Times New Roman" pitchFamily="18" charset="0"/>
                <a:cs typeface="Times New Roman" pitchFamily="18" charset="0"/>
              </a:rPr>
              <a:t> is a lightweight, "write less, do more", JavaScript library.</a:t>
            </a:r>
          </a:p>
          <a:p>
            <a:pPr algn="just"/>
            <a:r>
              <a:rPr lang="en-US" sz="2300" dirty="0">
                <a:latin typeface="Times New Roman" pitchFamily="18" charset="0"/>
                <a:cs typeface="Times New Roman" pitchFamily="18" charset="0"/>
              </a:rPr>
              <a:t>The purpose of </a:t>
            </a:r>
            <a:r>
              <a:rPr lang="en-US" sz="2300" dirty="0" err="1">
                <a:latin typeface="Times New Roman" pitchFamily="18" charset="0"/>
                <a:cs typeface="Times New Roman" pitchFamily="18" charset="0"/>
              </a:rPr>
              <a:t>jQuery</a:t>
            </a:r>
            <a:r>
              <a:rPr lang="en-US" sz="2300" dirty="0">
                <a:latin typeface="Times New Roman" pitchFamily="18" charset="0"/>
                <a:cs typeface="Times New Roman" pitchFamily="18" charset="0"/>
              </a:rPr>
              <a:t> is to make it much </a:t>
            </a:r>
            <a:r>
              <a:rPr lang="en-US" sz="2300" b="1" dirty="0">
                <a:latin typeface="Times New Roman" pitchFamily="18" charset="0"/>
                <a:cs typeface="Times New Roman" pitchFamily="18" charset="0"/>
              </a:rPr>
              <a:t>easier to use JavaScript on your website.</a:t>
            </a:r>
          </a:p>
          <a:p>
            <a:pPr algn="just"/>
            <a:r>
              <a:rPr lang="en-US" sz="2300" dirty="0" err="1">
                <a:latin typeface="Times New Roman" pitchFamily="18" charset="0"/>
                <a:cs typeface="Times New Roman" pitchFamily="18" charset="0"/>
              </a:rPr>
              <a:t>jQuery</a:t>
            </a:r>
            <a:r>
              <a:rPr lang="en-US" sz="2300" dirty="0">
                <a:latin typeface="Times New Roman" pitchFamily="18" charset="0"/>
                <a:cs typeface="Times New Roman" pitchFamily="18" charset="0"/>
              </a:rPr>
              <a:t> takes a lot of common tasks that require many lines of JavaScript code to accomplish, and wraps them into methods that you can call with a single line of code.</a:t>
            </a:r>
          </a:p>
          <a:p>
            <a:pPr algn="just"/>
            <a:r>
              <a:rPr lang="en-US" sz="2300" dirty="0" err="1">
                <a:latin typeface="Times New Roman" pitchFamily="18" charset="0"/>
                <a:cs typeface="Times New Roman" pitchFamily="18" charset="0"/>
              </a:rPr>
              <a:t>jQuery</a:t>
            </a:r>
            <a:r>
              <a:rPr lang="en-US" sz="2300" dirty="0">
                <a:latin typeface="Times New Roman" pitchFamily="18" charset="0"/>
                <a:cs typeface="Times New Roman" pitchFamily="18" charset="0"/>
              </a:rPr>
              <a:t> also simplifies a lot of the complicated things from JavaScript, like AJAX calls and DOM manipulation.</a:t>
            </a:r>
          </a:p>
          <a:p>
            <a:pPr algn="just"/>
            <a:endParaRPr lang="en-US" sz="23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4C0A45E8-6B6E-B15B-0784-C5DA74BE92AE}"/>
              </a:ext>
            </a:extLst>
          </p:cNvPr>
          <p:cNvSpPr txBox="1">
            <a:spLocks/>
          </p:cNvSpPr>
          <p:nvPr/>
        </p:nvSpPr>
        <p:spPr>
          <a:xfrm>
            <a:off x="718931" y="1626435"/>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History</a:t>
            </a:r>
          </a:p>
        </p:txBody>
      </p:sp>
      <p:sp>
        <p:nvSpPr>
          <p:cNvPr id="3" name="Content Placeholder 2"/>
          <p:cNvSpPr>
            <a:spLocks noGrp="1"/>
          </p:cNvSpPr>
          <p:nvPr>
            <p:ph idx="1"/>
          </p:nvPr>
        </p:nvSpPr>
        <p:spPr>
          <a:xfrm>
            <a:off x="1981200" y="1676400"/>
            <a:ext cx="8229600" cy="2286000"/>
          </a:xfrm>
        </p:spPr>
        <p:txBody>
          <a:bodyPr>
            <a:normAutofit lnSpcReduction="10000"/>
          </a:bodyPr>
          <a:lstStyle/>
          <a:p>
            <a:r>
              <a:rPr lang="en-US" sz="2700" dirty="0" err="1">
                <a:latin typeface="Times New Roman" pitchFamily="18" charset="0"/>
                <a:cs typeface="Times New Roman" pitchFamily="18" charset="0"/>
              </a:rPr>
              <a:t>jQuery</a:t>
            </a:r>
            <a:r>
              <a:rPr lang="en-US" sz="2700" dirty="0">
                <a:latin typeface="Times New Roman" pitchFamily="18" charset="0"/>
                <a:cs typeface="Times New Roman" pitchFamily="18" charset="0"/>
              </a:rPr>
              <a:t> was first released in January 2006 by </a:t>
            </a:r>
            <a:r>
              <a:rPr lang="en-US" sz="2700" b="1" dirty="0">
                <a:latin typeface="Times New Roman" pitchFamily="18" charset="0"/>
                <a:cs typeface="Times New Roman" pitchFamily="18" charset="0"/>
              </a:rPr>
              <a:t>John </a:t>
            </a:r>
            <a:r>
              <a:rPr lang="en-US" sz="2700" b="1" dirty="0" err="1">
                <a:latin typeface="Times New Roman" pitchFamily="18" charset="0"/>
                <a:cs typeface="Times New Roman" pitchFamily="18" charset="0"/>
              </a:rPr>
              <a:t>Resig</a:t>
            </a:r>
            <a:r>
              <a:rPr lang="en-US" sz="2700" dirty="0">
                <a:latin typeface="Times New Roman" pitchFamily="18" charset="0"/>
                <a:cs typeface="Times New Roman" pitchFamily="18" charset="0"/>
              </a:rPr>
              <a:t> at </a:t>
            </a:r>
            <a:r>
              <a:rPr lang="en-US" sz="2700" dirty="0" err="1">
                <a:latin typeface="Times New Roman" pitchFamily="18" charset="0"/>
                <a:cs typeface="Times New Roman" pitchFamily="18" charset="0"/>
              </a:rPr>
              <a:t>BarCamp</a:t>
            </a:r>
            <a:r>
              <a:rPr lang="en-US" sz="2700" dirty="0">
                <a:latin typeface="Times New Roman" pitchFamily="18" charset="0"/>
                <a:cs typeface="Times New Roman" pitchFamily="18" charset="0"/>
              </a:rPr>
              <a:t> NYC.</a:t>
            </a:r>
          </a:p>
          <a:p>
            <a:r>
              <a:rPr lang="en-US" sz="2700" dirty="0">
                <a:latin typeface="Times New Roman" pitchFamily="18" charset="0"/>
                <a:cs typeface="Times New Roman" pitchFamily="18" charset="0"/>
              </a:rPr>
              <a:t> It is currently headed by Timmy Wilson and maintained by a team of developers.</a:t>
            </a:r>
          </a:p>
          <a:p>
            <a:r>
              <a:rPr lang="en-US" sz="2700" dirty="0">
                <a:latin typeface="Times New Roman" pitchFamily="18" charset="0"/>
                <a:cs typeface="Times New Roman" pitchFamily="18" charset="0"/>
              </a:rPr>
              <a:t>Now a days we can use jQuery2.1</a:t>
            </a:r>
          </a:p>
          <a:p>
            <a:pPr>
              <a:buNone/>
            </a:pPr>
            <a:endParaRPr lang="en-US" sz="2700" dirty="0">
              <a:latin typeface="Times New Roman" pitchFamily="18" charset="0"/>
              <a:cs typeface="Times New Roman" pitchFamily="18" charset="0"/>
            </a:endParaRPr>
          </a:p>
          <a:p>
            <a:endParaRPr lang="en-US" sz="27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F7029DE4-A8C1-970B-FB61-16C5618C0315}"/>
              </a:ext>
            </a:extLst>
          </p:cNvPr>
          <p:cNvSpPr txBox="1">
            <a:spLocks/>
          </p:cNvSpPr>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dirty="0" err="1">
                <a:latin typeface="Times New Roman" pitchFamily="18" charset="0"/>
                <a:cs typeface="Times New Roman" pitchFamily="18" charset="0"/>
              </a:rPr>
              <a:t>jQuery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US" sz="2500" dirty="0">
                <a:latin typeface="Times New Roman" pitchFamily="18" charset="0"/>
                <a:cs typeface="Times New Roman" pitchFamily="18" charset="0"/>
              </a:rPr>
              <a:t>What is </a:t>
            </a:r>
            <a:r>
              <a:rPr lang="en-US" sz="2500" dirty="0" err="1">
                <a:latin typeface="Times New Roman" pitchFamily="18" charset="0"/>
                <a:cs typeface="Times New Roman" pitchFamily="18" charset="0"/>
              </a:rPr>
              <a:t>jQuery</a:t>
            </a:r>
            <a:endParaRPr lang="en-US" sz="2500" dirty="0">
              <a:latin typeface="Times New Roman" pitchFamily="18" charset="0"/>
              <a:cs typeface="Times New Roman" pitchFamily="18" charset="0"/>
            </a:endParaRPr>
          </a:p>
          <a:p>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is a small and lightweight JavaScript library.</a:t>
            </a:r>
          </a:p>
          <a:p>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is cross-platform.</a:t>
            </a:r>
          </a:p>
          <a:p>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means "write less do more".</a:t>
            </a:r>
          </a:p>
          <a:p>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simplifies AJAX call and DOM manipulation.</a:t>
            </a:r>
          </a:p>
          <a:p>
            <a:pPr>
              <a:buNone/>
            </a:pPr>
            <a:endParaRPr lang="en-US" sz="25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97D19769-0D47-8785-0FAD-46D10AED7C40}"/>
              </a:ext>
            </a:extLst>
          </p:cNvPr>
          <p:cNvSpPr txBox="1">
            <a:spLocks/>
          </p:cNvSpPr>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Features</a:t>
            </a:r>
          </a:p>
        </p:txBody>
      </p:sp>
      <p:sp>
        <p:nvSpPr>
          <p:cNvPr id="3" name="Content Placeholder 2"/>
          <p:cNvSpPr>
            <a:spLocks noGrp="1"/>
          </p:cNvSpPr>
          <p:nvPr>
            <p:ph idx="1"/>
          </p:nvPr>
        </p:nvSpPr>
        <p:spPr/>
        <p:txBody>
          <a:bodyPr>
            <a:normAutofit fontScale="92500" lnSpcReduction="20000"/>
          </a:bodyPr>
          <a:lstStyle/>
          <a:p>
            <a:r>
              <a:rPr lang="en-US" dirty="0">
                <a:latin typeface="Times New Roman" pitchFamily="18" charset="0"/>
                <a:cs typeface="Times New Roman" pitchFamily="18" charset="0"/>
              </a:rPr>
              <a:t>HTML manipulation</a:t>
            </a:r>
          </a:p>
          <a:p>
            <a:r>
              <a:rPr lang="en-US" dirty="0">
                <a:latin typeface="Times New Roman" pitchFamily="18" charset="0"/>
                <a:cs typeface="Times New Roman" pitchFamily="18" charset="0"/>
              </a:rPr>
              <a:t>DOM manipulation</a:t>
            </a:r>
          </a:p>
          <a:p>
            <a:r>
              <a:rPr lang="en-US" dirty="0">
                <a:latin typeface="Times New Roman" pitchFamily="18" charset="0"/>
                <a:cs typeface="Times New Roman" pitchFamily="18" charset="0"/>
              </a:rPr>
              <a:t>DOM element selection</a:t>
            </a:r>
          </a:p>
          <a:p>
            <a:r>
              <a:rPr lang="en-US" dirty="0">
                <a:latin typeface="Times New Roman" pitchFamily="18" charset="0"/>
                <a:cs typeface="Times New Roman" pitchFamily="18" charset="0"/>
              </a:rPr>
              <a:t>CSS manipulation</a:t>
            </a:r>
          </a:p>
          <a:p>
            <a:r>
              <a:rPr lang="en-US" dirty="0">
                <a:latin typeface="Times New Roman" pitchFamily="18" charset="0"/>
                <a:cs typeface="Times New Roman" pitchFamily="18" charset="0"/>
              </a:rPr>
              <a:t>Effects and Animations</a:t>
            </a:r>
          </a:p>
          <a:p>
            <a:r>
              <a:rPr lang="en-US" dirty="0">
                <a:latin typeface="Times New Roman" pitchFamily="18" charset="0"/>
                <a:cs typeface="Times New Roman" pitchFamily="18" charset="0"/>
              </a:rPr>
              <a:t>Utilities</a:t>
            </a:r>
          </a:p>
          <a:p>
            <a:r>
              <a:rPr lang="en-US" dirty="0">
                <a:latin typeface="Times New Roman" pitchFamily="18" charset="0"/>
                <a:cs typeface="Times New Roman" pitchFamily="18" charset="0"/>
              </a:rPr>
              <a:t>AJAX</a:t>
            </a:r>
          </a:p>
          <a:p>
            <a:r>
              <a:rPr lang="en-US" dirty="0">
                <a:latin typeface="Times New Roman" pitchFamily="18" charset="0"/>
                <a:cs typeface="Times New Roman" pitchFamily="18" charset="0"/>
              </a:rPr>
              <a:t>HTML event methods</a:t>
            </a:r>
          </a:p>
          <a:p>
            <a:r>
              <a:rPr lang="en-US" dirty="0">
                <a:latin typeface="Times New Roman" pitchFamily="18" charset="0"/>
                <a:cs typeface="Times New Roman" pitchFamily="18" charset="0"/>
              </a:rPr>
              <a:t>JSON Parsing</a:t>
            </a:r>
          </a:p>
          <a:p>
            <a:r>
              <a:rPr lang="en-US" dirty="0">
                <a:latin typeface="Times New Roman" pitchFamily="18" charset="0"/>
                <a:cs typeface="Times New Roman" pitchFamily="18" charset="0"/>
              </a:rPr>
              <a:t>Extensibility through plug-ins</a:t>
            </a:r>
          </a:p>
        </p:txBody>
      </p:sp>
      <p:sp>
        <p:nvSpPr>
          <p:cNvPr id="4" name="Google Shape;106;p15">
            <a:extLst>
              <a:ext uri="{FF2B5EF4-FFF2-40B4-BE49-F238E27FC236}">
                <a16:creationId xmlns:a16="http://schemas.microsoft.com/office/drawing/2014/main" id="{F6519901-817F-E433-4896-96006D10ECBC}"/>
              </a:ext>
            </a:extLst>
          </p:cNvPr>
          <p:cNvSpPr txBox="1">
            <a:spLocks/>
          </p:cNvSpPr>
          <p:nvPr/>
        </p:nvSpPr>
        <p:spPr>
          <a:xfrm>
            <a:off x="619540" y="1626435"/>
            <a:ext cx="10515600" cy="445631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Why </a:t>
            </a:r>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is required</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It is very fast and extensible.</a:t>
            </a:r>
          </a:p>
          <a:p>
            <a:r>
              <a:rPr lang="en-US" dirty="0">
                <a:latin typeface="Times New Roman" pitchFamily="18" charset="0"/>
                <a:cs typeface="Times New Roman" pitchFamily="18" charset="0"/>
              </a:rPr>
              <a:t>It facilitates the users to write UI related function codes in minimum possible lines.</a:t>
            </a:r>
          </a:p>
          <a:p>
            <a:r>
              <a:rPr lang="en-US" dirty="0">
                <a:latin typeface="Times New Roman" pitchFamily="18" charset="0"/>
                <a:cs typeface="Times New Roman" pitchFamily="18" charset="0"/>
              </a:rPr>
              <a:t>It improves the performance of an application.</a:t>
            </a:r>
          </a:p>
          <a:p>
            <a:r>
              <a:rPr lang="en-US" dirty="0">
                <a:latin typeface="Times New Roman" pitchFamily="18" charset="0"/>
                <a:cs typeface="Times New Roman" pitchFamily="18" charset="0"/>
              </a:rPr>
              <a:t>Browser's compatible web applications can be developed.</a:t>
            </a:r>
          </a:p>
          <a:p>
            <a:r>
              <a:rPr lang="en-US" dirty="0">
                <a:latin typeface="Times New Roman" pitchFamily="18" charset="0"/>
                <a:cs typeface="Times New Roman" pitchFamily="18" charset="0"/>
              </a:rPr>
              <a:t>It uses mostly new features of new browsers.</a:t>
            </a:r>
          </a:p>
        </p:txBody>
      </p:sp>
      <p:sp>
        <p:nvSpPr>
          <p:cNvPr id="4" name="Google Shape;106;p15">
            <a:extLst>
              <a:ext uri="{FF2B5EF4-FFF2-40B4-BE49-F238E27FC236}">
                <a16:creationId xmlns:a16="http://schemas.microsoft.com/office/drawing/2014/main" id="{A4125762-1F47-EC7D-7179-63DE9E957276}"/>
              </a:ext>
            </a:extLst>
          </p:cNvPr>
          <p:cNvSpPr txBox="1">
            <a:spLocks/>
          </p:cNvSpPr>
          <p:nvPr/>
        </p:nvSpPr>
        <p:spPr>
          <a:xfrm>
            <a:off x="619540" y="1626435"/>
            <a:ext cx="10515600" cy="445631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a:latin typeface="Times New Roman" pitchFamily="18" charset="0"/>
                <a:cs typeface="Times New Roman" pitchFamily="18" charset="0"/>
              </a:rPr>
              <a:t>Downloading </a:t>
            </a:r>
            <a:r>
              <a:rPr lang="en-US" dirty="0" err="1">
                <a:latin typeface="Times New Roman" pitchFamily="18" charset="0"/>
                <a:cs typeface="Times New Roman" pitchFamily="18" charset="0"/>
              </a:rPr>
              <a:t>jQuery</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81200" y="914401"/>
            <a:ext cx="8229600" cy="5211763"/>
          </a:xfrm>
        </p:spPr>
        <p:txBody>
          <a:bodyPr>
            <a:normAutofit/>
          </a:bodyPr>
          <a:lstStyle/>
          <a:p>
            <a:pPr algn="just"/>
            <a:r>
              <a:rPr lang="en-US" sz="2200" dirty="0">
                <a:latin typeface="Times New Roman" pitchFamily="18" charset="0"/>
                <a:cs typeface="Times New Roman" pitchFamily="18" charset="0"/>
              </a:rPr>
              <a:t>There are two versions of </a:t>
            </a:r>
            <a:r>
              <a:rPr lang="en-US" sz="2200" dirty="0" err="1">
                <a:latin typeface="Times New Roman" pitchFamily="18" charset="0"/>
                <a:cs typeface="Times New Roman" pitchFamily="18" charset="0"/>
              </a:rPr>
              <a:t>jQuery</a:t>
            </a:r>
            <a:r>
              <a:rPr lang="en-US" sz="2200" dirty="0">
                <a:latin typeface="Times New Roman" pitchFamily="18" charset="0"/>
                <a:cs typeface="Times New Roman" pitchFamily="18" charset="0"/>
              </a:rPr>
              <a:t> available for downloading:</a:t>
            </a:r>
          </a:p>
          <a:p>
            <a:pPr algn="just"/>
            <a:r>
              <a:rPr lang="en-US" sz="2200" b="1" dirty="0">
                <a:latin typeface="Times New Roman" pitchFamily="18" charset="0"/>
                <a:cs typeface="Times New Roman" pitchFamily="18" charset="0"/>
              </a:rPr>
              <a:t>Production version </a:t>
            </a:r>
            <a:r>
              <a:rPr lang="en-US" sz="2200" dirty="0">
                <a:latin typeface="Times New Roman" pitchFamily="18" charset="0"/>
                <a:cs typeface="Times New Roman" pitchFamily="18" charset="0"/>
              </a:rPr>
              <a:t>- this is for your live website because it has been minified and compressed</a:t>
            </a:r>
          </a:p>
          <a:p>
            <a:pPr algn="just"/>
            <a:r>
              <a:rPr lang="en-US" sz="2200" b="1" dirty="0">
                <a:latin typeface="Times New Roman" pitchFamily="18" charset="0"/>
                <a:cs typeface="Times New Roman" pitchFamily="18" charset="0"/>
              </a:rPr>
              <a:t>Development version </a:t>
            </a:r>
            <a:r>
              <a:rPr lang="en-US" sz="2200" dirty="0">
                <a:latin typeface="Times New Roman" pitchFamily="18" charset="0"/>
                <a:cs typeface="Times New Roman" pitchFamily="18" charset="0"/>
              </a:rPr>
              <a:t>- this is for testing and development (uncompressed and readable code)</a:t>
            </a:r>
          </a:p>
          <a:p>
            <a:pPr algn="just"/>
            <a:r>
              <a:rPr lang="en-US" sz="2200" dirty="0">
                <a:latin typeface="Times New Roman" pitchFamily="18" charset="0"/>
                <a:cs typeface="Times New Roman" pitchFamily="18" charset="0"/>
              </a:rPr>
              <a:t>Both versions can be downloaded from </a:t>
            </a:r>
            <a:r>
              <a:rPr lang="en-US" sz="2200" dirty="0">
                <a:latin typeface="Times New Roman" pitchFamily="18" charset="0"/>
                <a:cs typeface="Times New Roman" pitchFamily="18" charset="0"/>
                <a:hlinkClick r:id="rId2"/>
              </a:rPr>
              <a:t>jQuery.com</a:t>
            </a:r>
            <a:r>
              <a:rPr lang="en-US" sz="2200" dirty="0">
                <a:latin typeface="Times New Roman" pitchFamily="18" charset="0"/>
                <a:cs typeface="Times New Roman" pitchFamily="18" charset="0"/>
              </a:rPr>
              <a:t>.</a:t>
            </a:r>
          </a:p>
          <a:p>
            <a:pPr algn="just"/>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jQuery</a:t>
            </a:r>
            <a:r>
              <a:rPr lang="en-US" sz="2200" dirty="0">
                <a:latin typeface="Times New Roman" pitchFamily="18" charset="0"/>
                <a:cs typeface="Times New Roman" pitchFamily="18" charset="0"/>
              </a:rPr>
              <a:t> library is a single JavaScript file, and you reference it with the HTML &lt;script&gt; tag (notice that the &lt;script&gt; tag should be inside the &lt;head&gt; section):</a:t>
            </a:r>
          </a:p>
          <a:p>
            <a:r>
              <a:rPr lang="en-US" sz="2200" b="1" dirty="0">
                <a:latin typeface="Times New Roman" pitchFamily="18" charset="0"/>
                <a:cs typeface="Times New Roman" pitchFamily="18" charset="0"/>
              </a:rPr>
              <a:t>&lt;head&gt;</a:t>
            </a:r>
            <a:br>
              <a:rPr lang="en-US" sz="2200" b="1" dirty="0">
                <a:latin typeface="Times New Roman" pitchFamily="18" charset="0"/>
                <a:cs typeface="Times New Roman" pitchFamily="18" charset="0"/>
              </a:rPr>
            </a:br>
            <a:r>
              <a:rPr lang="en-US" sz="2200" b="1" dirty="0">
                <a:latin typeface="Times New Roman" pitchFamily="18" charset="0"/>
                <a:cs typeface="Times New Roman" pitchFamily="18" charset="0"/>
              </a:rPr>
              <a:t>&lt;script </a:t>
            </a:r>
            <a:r>
              <a:rPr lang="en-US" sz="2200" b="1" dirty="0" err="1">
                <a:latin typeface="Times New Roman" pitchFamily="18" charset="0"/>
                <a:cs typeface="Times New Roman" pitchFamily="18" charset="0"/>
              </a:rPr>
              <a:t>src</a:t>
            </a:r>
            <a:r>
              <a:rPr lang="en-US" sz="2200" b="1" dirty="0">
                <a:latin typeface="Times New Roman" pitchFamily="18" charset="0"/>
                <a:cs typeface="Times New Roman" pitchFamily="18" charset="0"/>
              </a:rPr>
              <a:t>="jquery-3.6.0.min.js"&gt;&lt;/script&gt;</a:t>
            </a:r>
            <a:br>
              <a:rPr lang="en-US" sz="2200" b="1" dirty="0">
                <a:latin typeface="Times New Roman" pitchFamily="18" charset="0"/>
                <a:cs typeface="Times New Roman" pitchFamily="18" charset="0"/>
              </a:rPr>
            </a:br>
            <a:r>
              <a:rPr lang="en-US" sz="2200" b="1" dirty="0">
                <a:latin typeface="Times New Roman" pitchFamily="18" charset="0"/>
                <a:cs typeface="Times New Roman" pitchFamily="18" charset="0"/>
              </a:rPr>
              <a:t>&lt;/head&gt;</a:t>
            </a:r>
          </a:p>
          <a:p>
            <a:endParaRPr lang="en-US" sz="2200" b="1"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ABA287CC-F2A4-7E98-B0E7-B43C349DC0D9}"/>
              </a:ext>
            </a:extLst>
          </p:cNvPr>
          <p:cNvSpPr txBox="1">
            <a:spLocks/>
          </p:cNvSpPr>
          <p:nvPr/>
        </p:nvSpPr>
        <p:spPr>
          <a:xfrm>
            <a:off x="596348" y="1023731"/>
            <a:ext cx="10538792" cy="505901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066801"/>
            <a:ext cx="8229600" cy="5592762"/>
          </a:xfrm>
        </p:spPr>
        <p:txBody>
          <a:bodyPr>
            <a:normAutofit/>
          </a:bodyPr>
          <a:lstStyle/>
          <a:p>
            <a:pPr>
              <a:buNone/>
            </a:pP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CDN</a:t>
            </a:r>
          </a:p>
          <a:p>
            <a:r>
              <a:rPr lang="en-US" sz="2400" dirty="0">
                <a:latin typeface="Times New Roman" pitchFamily="18" charset="0"/>
                <a:cs typeface="Times New Roman" pitchFamily="18" charset="0"/>
              </a:rPr>
              <a:t>If you don't want to download and host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yourself, you can include it from a CDN (Content Delivery Network).</a:t>
            </a:r>
          </a:p>
          <a:p>
            <a:r>
              <a:rPr lang="en-US" sz="2400" dirty="0">
                <a:latin typeface="Times New Roman" pitchFamily="18" charset="0"/>
                <a:cs typeface="Times New Roman" pitchFamily="18" charset="0"/>
              </a:rPr>
              <a:t>Google is an example of someone who host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Google CDN:</a:t>
            </a:r>
          </a:p>
          <a:p>
            <a:r>
              <a:rPr lang="en-US" sz="2400" dirty="0">
                <a:latin typeface="Times New Roman" pitchFamily="18" charset="0"/>
                <a:cs typeface="Times New Roman" pitchFamily="18" charset="0"/>
              </a:rPr>
              <a:t>&lt;head&gt;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&lt;script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="https://ajax.googleapis.com/ajax/libs/jquery/3.6.0/jquery.min.js"&gt;&lt;/script&gt;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&lt;/head&gt;</a:t>
            </a:r>
          </a:p>
          <a:p>
            <a:endParaRPr lang="en-US" sz="2400" dirty="0">
              <a:latin typeface="Times New Roman" pitchFamily="18" charset="0"/>
              <a:cs typeface="Times New Roman" pitchFamily="18" charset="0"/>
            </a:endParaRPr>
          </a:p>
        </p:txBody>
      </p:sp>
      <p:sp>
        <p:nvSpPr>
          <p:cNvPr id="2" name="Google Shape;106;p15">
            <a:extLst>
              <a:ext uri="{FF2B5EF4-FFF2-40B4-BE49-F238E27FC236}">
                <a16:creationId xmlns:a16="http://schemas.microsoft.com/office/drawing/2014/main" id="{67524F61-BD4A-3BCC-9BA1-2CF88AA8D434}"/>
              </a:ext>
            </a:extLst>
          </p:cNvPr>
          <p:cNvSpPr txBox="1">
            <a:spLocks/>
          </p:cNvSpPr>
          <p:nvPr/>
        </p:nvSpPr>
        <p:spPr>
          <a:xfrm>
            <a:off x="626164" y="1066801"/>
            <a:ext cx="10508975" cy="5015947"/>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441324"/>
          </a:xfrm>
        </p:spPr>
        <p:txBody>
          <a:bodyPr>
            <a:noAutofit/>
          </a:bodyPr>
          <a:lstStyle/>
          <a:p>
            <a:r>
              <a:rPr lang="en-US" sz="2800" dirty="0" err="1">
                <a:latin typeface="Times New Roman" pitchFamily="18" charset="0"/>
                <a:cs typeface="Times New Roman" pitchFamily="18" charset="0"/>
              </a:rPr>
              <a:t>jQuery</a:t>
            </a:r>
            <a:r>
              <a:rPr lang="en-US" sz="2800" dirty="0">
                <a:latin typeface="Times New Roman" pitchFamily="18" charset="0"/>
                <a:cs typeface="Times New Roman" pitchFamily="18" charset="0"/>
              </a:rPr>
              <a:t> Syntax</a:t>
            </a:r>
          </a:p>
        </p:txBody>
      </p:sp>
      <p:sp>
        <p:nvSpPr>
          <p:cNvPr id="3" name="Content Placeholder 2"/>
          <p:cNvSpPr>
            <a:spLocks noGrp="1"/>
          </p:cNvSpPr>
          <p:nvPr>
            <p:ph idx="1"/>
          </p:nvPr>
        </p:nvSpPr>
        <p:spPr>
          <a:xfrm>
            <a:off x="1981200" y="609600"/>
            <a:ext cx="8229600" cy="5943600"/>
          </a:xfrm>
        </p:spPr>
        <p:txBody>
          <a:bodyPr>
            <a:normAutofit fontScale="85000" lnSpcReduction="20000"/>
          </a:bodyPr>
          <a:lstStyle/>
          <a:p>
            <a:pPr algn="just"/>
            <a:r>
              <a:rPr lang="en-US" sz="2200" dirty="0">
                <a:latin typeface="Times New Roman" pitchFamily="18" charset="0"/>
                <a:cs typeface="Times New Roman" pitchFamily="18" charset="0"/>
              </a:rPr>
              <a:t>The </a:t>
            </a:r>
            <a:r>
              <a:rPr lang="en-US" sz="2200" dirty="0" err="1">
                <a:latin typeface="Times New Roman" pitchFamily="18" charset="0"/>
                <a:cs typeface="Times New Roman" pitchFamily="18" charset="0"/>
              </a:rPr>
              <a:t>jQuery</a:t>
            </a:r>
            <a:r>
              <a:rPr lang="en-US" sz="2200" dirty="0">
                <a:latin typeface="Times New Roman" pitchFamily="18" charset="0"/>
                <a:cs typeface="Times New Roman" pitchFamily="18" charset="0"/>
              </a:rPr>
              <a:t> syntax is tailor-made for </a:t>
            </a:r>
            <a:r>
              <a:rPr lang="en-US" sz="2200" b="1" dirty="0">
                <a:latin typeface="Times New Roman" pitchFamily="18" charset="0"/>
                <a:cs typeface="Times New Roman" pitchFamily="18" charset="0"/>
              </a:rPr>
              <a:t>selecting</a:t>
            </a:r>
            <a:r>
              <a:rPr lang="en-US" sz="2200" dirty="0">
                <a:latin typeface="Times New Roman" pitchFamily="18" charset="0"/>
                <a:cs typeface="Times New Roman" pitchFamily="18" charset="0"/>
              </a:rPr>
              <a:t> HTML elements and performing some </a:t>
            </a:r>
            <a:r>
              <a:rPr lang="en-US" sz="2200" b="1" dirty="0">
                <a:latin typeface="Times New Roman" pitchFamily="18" charset="0"/>
                <a:cs typeface="Times New Roman" pitchFamily="18" charset="0"/>
              </a:rPr>
              <a:t>action</a:t>
            </a:r>
            <a:r>
              <a:rPr lang="en-US" sz="2200" dirty="0">
                <a:latin typeface="Times New Roman" pitchFamily="18" charset="0"/>
                <a:cs typeface="Times New Roman" pitchFamily="18" charset="0"/>
              </a:rPr>
              <a:t> on the element(s).</a:t>
            </a:r>
          </a:p>
          <a:p>
            <a:pPr algn="just"/>
            <a:r>
              <a:rPr lang="en-US" sz="2200" dirty="0">
                <a:latin typeface="Times New Roman" pitchFamily="18" charset="0"/>
                <a:cs typeface="Times New Roman" pitchFamily="18" charset="0"/>
              </a:rPr>
              <a:t>Basic syntax is: </a:t>
            </a:r>
            <a:r>
              <a:rPr lang="en-US" sz="2200" b="1" dirty="0">
                <a:latin typeface="Times New Roman" pitchFamily="18" charset="0"/>
                <a:cs typeface="Times New Roman" pitchFamily="18" charset="0"/>
              </a:rPr>
              <a:t>$(</a:t>
            </a:r>
            <a:r>
              <a:rPr lang="en-US" sz="2200" b="1" i="1" dirty="0">
                <a:latin typeface="Times New Roman" pitchFamily="18" charset="0"/>
                <a:cs typeface="Times New Roman" pitchFamily="18" charset="0"/>
              </a:rPr>
              <a:t>selector</a:t>
            </a:r>
            <a:r>
              <a:rPr lang="en-US" sz="2200" b="1" dirty="0">
                <a:latin typeface="Times New Roman" pitchFamily="18" charset="0"/>
                <a:cs typeface="Times New Roman" pitchFamily="18" charset="0"/>
              </a:rPr>
              <a:t>).</a:t>
            </a:r>
            <a:r>
              <a:rPr lang="en-US" sz="2200" b="1" i="1" dirty="0">
                <a:latin typeface="Times New Roman" pitchFamily="18" charset="0"/>
                <a:cs typeface="Times New Roman" pitchFamily="18" charset="0"/>
              </a:rPr>
              <a:t>action</a:t>
            </a:r>
            <a:r>
              <a:rPr lang="en-US" sz="2200" b="1" dirty="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A $ sign to define/access </a:t>
            </a:r>
            <a:r>
              <a:rPr lang="en-US" sz="2200" dirty="0" err="1">
                <a:latin typeface="Times New Roman" pitchFamily="18" charset="0"/>
                <a:cs typeface="Times New Roman" pitchFamily="18" charset="0"/>
              </a:rPr>
              <a:t>jQuery</a:t>
            </a:r>
            <a:endParaRPr lang="en-US" sz="2200" dirty="0">
              <a:latin typeface="Times New Roman" pitchFamily="18" charset="0"/>
              <a:cs typeface="Times New Roman" pitchFamily="18" charset="0"/>
            </a:endParaRPr>
          </a:p>
          <a:p>
            <a:pPr algn="just"/>
            <a:r>
              <a:rPr lang="en-US" sz="2200" dirty="0">
                <a:latin typeface="Times New Roman" pitchFamily="18" charset="0"/>
                <a:cs typeface="Times New Roman" pitchFamily="18" charset="0"/>
              </a:rPr>
              <a:t>A (</a:t>
            </a:r>
            <a:r>
              <a:rPr lang="en-US" sz="2200" i="1" dirty="0">
                <a:latin typeface="Times New Roman" pitchFamily="18" charset="0"/>
                <a:cs typeface="Times New Roman" pitchFamily="18" charset="0"/>
              </a:rPr>
              <a:t>selector</a:t>
            </a:r>
            <a:r>
              <a:rPr lang="en-US" sz="2200" dirty="0">
                <a:latin typeface="Times New Roman" pitchFamily="18" charset="0"/>
                <a:cs typeface="Times New Roman" pitchFamily="18" charset="0"/>
              </a:rPr>
              <a:t>) to "query (or find)" HTML elements</a:t>
            </a:r>
          </a:p>
          <a:p>
            <a:pPr algn="just"/>
            <a:r>
              <a:rPr lang="en-US" sz="2200" dirty="0">
                <a:latin typeface="Times New Roman" pitchFamily="18" charset="0"/>
                <a:cs typeface="Times New Roman" pitchFamily="18" charset="0"/>
              </a:rPr>
              <a:t>A </a:t>
            </a:r>
            <a:r>
              <a:rPr lang="en-US" sz="2200" dirty="0" err="1">
                <a:latin typeface="Times New Roman" pitchFamily="18" charset="0"/>
                <a:cs typeface="Times New Roman" pitchFamily="18" charset="0"/>
              </a:rPr>
              <a:t>jQuery</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action</a:t>
            </a:r>
            <a:r>
              <a:rPr lang="en-US" sz="2200" dirty="0">
                <a:latin typeface="Times New Roman" pitchFamily="18" charset="0"/>
                <a:cs typeface="Times New Roman" pitchFamily="18" charset="0"/>
              </a:rPr>
              <a:t>() to be performed on the element(s)</a:t>
            </a:r>
          </a:p>
          <a:p>
            <a:pPr algn="just">
              <a:buNone/>
            </a:pPr>
            <a:r>
              <a:rPr lang="en-US" sz="2200" b="1" dirty="0">
                <a:latin typeface="Times New Roman" pitchFamily="18" charset="0"/>
                <a:cs typeface="Times New Roman" pitchFamily="18" charset="0"/>
              </a:rPr>
              <a:t>Syntax:</a:t>
            </a:r>
          </a:p>
          <a:p>
            <a:pPr>
              <a:buNone/>
            </a:pPr>
            <a:r>
              <a:rPr lang="en-US" sz="2400" dirty="0">
                <a:latin typeface="Times New Roman" pitchFamily="18" charset="0"/>
                <a:cs typeface="Times New Roman" pitchFamily="18" charset="0"/>
              </a:rPr>
              <a:t>$(document).ready(function(){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 </a:t>
            </a:r>
            <a:r>
              <a:rPr lang="en-US" sz="2400" i="1" dirty="0" err="1">
                <a:latin typeface="Times New Roman" pitchFamily="18" charset="0"/>
                <a:cs typeface="Times New Roman" pitchFamily="18" charset="0"/>
              </a:rPr>
              <a:t>jQuery</a:t>
            </a:r>
            <a:r>
              <a:rPr lang="en-US" sz="2400" i="1" dirty="0">
                <a:latin typeface="Times New Roman" pitchFamily="18" charset="0"/>
                <a:cs typeface="Times New Roman" pitchFamily="18" charset="0"/>
              </a:rPr>
              <a:t> methods go here...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a:p>
            <a:pPr>
              <a:buNone/>
            </a:pPr>
            <a:r>
              <a:rPr lang="en-US" sz="2200" dirty="0">
                <a:latin typeface="Times New Roman" pitchFamily="18" charset="0"/>
                <a:cs typeface="Times New Roman" pitchFamily="18" charset="0"/>
              </a:rPr>
              <a:t>$(function() {  </a:t>
            </a:r>
          </a:p>
          <a:p>
            <a:pPr>
              <a:buNone/>
            </a:pP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 </a:t>
            </a:r>
            <a:r>
              <a:rPr lang="en-US" sz="2200" i="1" dirty="0" err="1">
                <a:latin typeface="Times New Roman" pitchFamily="18" charset="0"/>
                <a:cs typeface="Times New Roman" pitchFamily="18" charset="0"/>
              </a:rPr>
              <a:t>jQuery</a:t>
            </a:r>
            <a:r>
              <a:rPr lang="en-US" sz="2200" i="1" dirty="0">
                <a:latin typeface="Times New Roman" pitchFamily="18" charset="0"/>
                <a:cs typeface="Times New Roman" pitchFamily="18" charset="0"/>
              </a:rPr>
              <a:t> methods go here...</a:t>
            </a:r>
            <a:r>
              <a:rPr lang="en-US" sz="2200" dirty="0">
                <a:latin typeface="Times New Roman" pitchFamily="18" charset="0"/>
                <a:cs typeface="Times New Roman" pitchFamily="18" charset="0"/>
              </a:rPr>
              <a:t>});</a:t>
            </a:r>
          </a:p>
          <a:p>
            <a:pPr>
              <a:buNone/>
            </a:pPr>
            <a:endParaRPr lang="en-US" sz="22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$(document).ready() and $()</a:t>
            </a:r>
          </a:p>
          <a:p>
            <a:pPr algn="just"/>
            <a:r>
              <a:rPr lang="en-US" sz="2400" dirty="0">
                <a:latin typeface="Times New Roman" pitchFamily="18" charset="0"/>
                <a:cs typeface="Times New Roman" pitchFamily="18" charset="0"/>
              </a:rPr>
              <a:t>The code inserted between $(document).ready() is executed only once when page is ready for JavaScript code to execute.</a:t>
            </a:r>
          </a:p>
          <a:p>
            <a:pPr algn="just"/>
            <a:r>
              <a:rPr lang="en-US" sz="2400" dirty="0">
                <a:latin typeface="Times New Roman" pitchFamily="18" charset="0"/>
                <a:cs typeface="Times New Roman" pitchFamily="18" charset="0"/>
              </a:rPr>
              <a:t>In place of $(document).ready(), you can use shorthand notation $() only.</a:t>
            </a:r>
          </a:p>
          <a:p>
            <a:pPr algn="just"/>
            <a:endParaRPr lang="en-US" sz="22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AD223687-F49D-DC06-90F2-F744C2C2402A}"/>
              </a:ext>
            </a:extLst>
          </p:cNvPr>
          <p:cNvSpPr txBox="1">
            <a:spLocks/>
          </p:cNvSpPr>
          <p:nvPr/>
        </p:nvSpPr>
        <p:spPr>
          <a:xfrm>
            <a:off x="268357" y="609600"/>
            <a:ext cx="10866783" cy="5771321"/>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Example</a:t>
            </a:r>
            <a:endParaRPr lang="en-US"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342900" indent="0">
              <a:buNone/>
            </a:pPr>
            <a:r>
              <a:rPr lang="en-US" sz="2400" dirty="0">
                <a:effectLst/>
                <a:latin typeface="Calibri" panose="020F0502020204030204" pitchFamily="34" charset="0"/>
                <a:ea typeface="Times New Roman" panose="02020603050405020304" pitchFamily="18" charset="0"/>
              </a:rPr>
              <a:t>&lt;script type="text/</a:t>
            </a:r>
            <a:r>
              <a:rPr lang="en-US" sz="2400" dirty="0" err="1">
                <a:effectLst/>
                <a:latin typeface="Calibri" panose="020F0502020204030204" pitchFamily="34" charset="0"/>
                <a:ea typeface="Times New Roman" panose="02020603050405020304" pitchFamily="18" charset="0"/>
              </a:rPr>
              <a:t>javascript</a:t>
            </a:r>
            <a:r>
              <a:rPr lang="en-US" sz="2400" dirty="0">
                <a:effectLst/>
                <a:latin typeface="Calibri" panose="020F0502020204030204" pitchFamily="34" charset="0"/>
                <a:ea typeface="Times New Roman" panose="02020603050405020304" pitchFamily="18" charset="0"/>
              </a:rPr>
              <a:t>"&gt;</a:t>
            </a:r>
            <a:br>
              <a:rPr lang="en-US" sz="2400" dirty="0">
                <a:effectLst/>
                <a:latin typeface="Calibri" panose="020F0502020204030204" pitchFamily="34" charset="0"/>
                <a:ea typeface="Times New Roman" panose="02020603050405020304" pitchFamily="18" charset="0"/>
              </a:rPr>
            </a:br>
            <a:r>
              <a:rPr lang="en-US" sz="2400" dirty="0">
                <a:effectLst/>
                <a:latin typeface="Calibri" panose="020F0502020204030204" pitchFamily="34" charset="0"/>
                <a:ea typeface="Times New Roman" panose="02020603050405020304" pitchFamily="18" charset="0"/>
              </a:rPr>
              <a:t>    &lt;!--</a:t>
            </a:r>
            <a:br>
              <a:rPr lang="en-US" sz="2400" dirty="0">
                <a:effectLst/>
                <a:latin typeface="Calibri" panose="020F0502020204030204" pitchFamily="34" charset="0"/>
                <a:ea typeface="Times New Roman" panose="02020603050405020304" pitchFamily="18" charset="0"/>
              </a:rPr>
            </a:br>
            <a:r>
              <a:rPr lang="en-US" sz="2400" dirty="0">
                <a:effectLst/>
                <a:latin typeface="Calibri" panose="020F0502020204030204" pitchFamily="34" charset="0"/>
                <a:ea typeface="Times New Roman" panose="02020603050405020304" pitchFamily="18" charset="0"/>
              </a:rPr>
              <a:t>        </a:t>
            </a:r>
            <a:r>
              <a:rPr lang="en-US" sz="2400" dirty="0" err="1">
                <a:effectLst/>
                <a:latin typeface="Calibri" panose="020F0502020204030204" pitchFamily="34" charset="0"/>
                <a:ea typeface="Times New Roman" panose="02020603050405020304" pitchFamily="18" charset="0"/>
              </a:rPr>
              <a:t>document.write</a:t>
            </a:r>
            <a:r>
              <a:rPr lang="en-US" sz="2400" dirty="0">
                <a:effectLst/>
                <a:latin typeface="Calibri" panose="020F0502020204030204" pitchFamily="34" charset="0"/>
                <a:ea typeface="Times New Roman" panose="02020603050405020304" pitchFamily="18" charset="0"/>
              </a:rPr>
              <a:t>("Hello World!")</a:t>
            </a:r>
            <a:br>
              <a:rPr lang="en-US" sz="2400" dirty="0">
                <a:effectLst/>
                <a:latin typeface="Calibri" panose="020F0502020204030204" pitchFamily="34" charset="0"/>
                <a:ea typeface="Times New Roman" panose="02020603050405020304" pitchFamily="18" charset="0"/>
              </a:rPr>
            </a:br>
            <a:r>
              <a:rPr lang="en-US" sz="2400" dirty="0">
                <a:effectLst/>
                <a:latin typeface="Calibri" panose="020F0502020204030204" pitchFamily="34" charset="0"/>
                <a:ea typeface="Times New Roman" panose="02020603050405020304" pitchFamily="18" charset="0"/>
              </a:rPr>
              <a:t>    //--&gt;</a:t>
            </a:r>
            <a:br>
              <a:rPr lang="en-US" sz="2400" dirty="0">
                <a:effectLst/>
                <a:latin typeface="Calibri" panose="020F0502020204030204" pitchFamily="34" charset="0"/>
                <a:ea typeface="Times New Roman" panose="02020603050405020304" pitchFamily="18" charset="0"/>
              </a:rPr>
            </a:br>
            <a:r>
              <a:rPr lang="en-US" sz="2400" dirty="0">
                <a:effectLst/>
                <a:latin typeface="Calibri" panose="020F0502020204030204" pitchFamily="34" charset="0"/>
                <a:ea typeface="Times New Roman" panose="02020603050405020304" pitchFamily="18" charset="0"/>
              </a:rPr>
              <a:t>    &lt;/script&gt;</a:t>
            </a:r>
            <a:endParaRPr lang="en-IN" sz="1600" dirty="0">
              <a:effectLst/>
              <a:latin typeface="Times New Roman" panose="02020603050405020304" pitchFamily="18" charset="0"/>
              <a:ea typeface="Times New Roman" panose="02020603050405020304" pitchFamily="18" charset="0"/>
            </a:endParaRPr>
          </a:p>
          <a:p>
            <a:pPr marL="228600" marR="0" lvl="0" indent="-76200" algn="just" rtl="0">
              <a:lnSpc>
                <a:spcPct val="100000"/>
              </a:lnSpc>
              <a:spcBef>
                <a:spcPts val="0"/>
              </a:spcBef>
              <a:spcAft>
                <a:spcPts val="0"/>
              </a:spcAft>
              <a:buClr>
                <a:schemeClr val="dk1"/>
              </a:buClr>
              <a:buSzPts val="2400"/>
              <a:buFont typeface="Arial"/>
              <a:buNone/>
            </a:pPr>
            <a:endParaRPr lang="en-IN" sz="2400" b="0" i="0" u="none" strike="noStrike" cap="none" dirty="0">
              <a:solidFill>
                <a:schemeClr val="dk1"/>
              </a:solidFill>
              <a:latin typeface="Palatino Linotype"/>
              <a:ea typeface="Palatino Linotype"/>
              <a:cs typeface="Palatino Linotype"/>
              <a:sym typeface="Palatino Linotype"/>
            </a:endParaRPr>
          </a:p>
        </p:txBody>
      </p:sp>
      <p:pic>
        <p:nvPicPr>
          <p:cNvPr id="2" name="Picture 1">
            <a:extLst>
              <a:ext uri="{FF2B5EF4-FFF2-40B4-BE49-F238E27FC236}">
                <a16:creationId xmlns:a16="http://schemas.microsoft.com/office/drawing/2014/main" id="{BC6E4B3C-81BF-4E28-C0BD-A487801EF98B}"/>
              </a:ext>
            </a:extLst>
          </p:cNvPr>
          <p:cNvPicPr>
            <a:picLocks noChangeAspect="1"/>
          </p:cNvPicPr>
          <p:nvPr/>
        </p:nvPicPr>
        <p:blipFill>
          <a:blip r:embed="rId3"/>
          <a:stretch>
            <a:fillRect/>
          </a:stretch>
        </p:blipFill>
        <p:spPr>
          <a:xfrm>
            <a:off x="3921527" y="2834649"/>
            <a:ext cx="7008204" cy="2810777"/>
          </a:xfrm>
          <a:prstGeom prst="rect">
            <a:avLst/>
          </a:prstGeom>
        </p:spPr>
      </p:pic>
    </p:spTree>
    <p:extLst>
      <p:ext uri="{BB962C8B-B14F-4D97-AF65-F5344CB8AC3E}">
        <p14:creationId xmlns:p14="http://schemas.microsoft.com/office/powerpoint/2010/main" val="19509744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04802"/>
            <a:ext cx="8229600" cy="5562599"/>
          </a:xfrm>
        </p:spPr>
        <p:txBody>
          <a:bodyPr>
            <a:normAutofit lnSpcReduction="10000"/>
          </a:bodyPr>
          <a:lstStyle/>
          <a:p>
            <a:pPr>
              <a:buNone/>
            </a:pPr>
            <a:r>
              <a:rPr lang="en-US" sz="2200" b="1" dirty="0">
                <a:latin typeface="Times New Roman" pitchFamily="18" charset="0"/>
                <a:cs typeface="Times New Roman" pitchFamily="18" charset="0"/>
              </a:rPr>
              <a:t>Examples:</a:t>
            </a:r>
          </a:p>
          <a:p>
            <a:pPr>
              <a:buNone/>
            </a:pPr>
            <a:r>
              <a:rPr lang="en-US" sz="2200" dirty="0">
                <a:latin typeface="Times New Roman" pitchFamily="18" charset="0"/>
                <a:cs typeface="Times New Roman" pitchFamily="18" charset="0"/>
              </a:rPr>
              <a:t>$(document).ready(function(){</a:t>
            </a:r>
          </a:p>
          <a:p>
            <a:pPr>
              <a:buNone/>
            </a:pPr>
            <a:r>
              <a:rPr lang="en-US" sz="2200" dirty="0">
                <a:latin typeface="Times New Roman" pitchFamily="18" charset="0"/>
                <a:cs typeface="Times New Roman" pitchFamily="18" charset="0"/>
              </a:rPr>
              <a:t>  $(".demo").</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("background-color", "red" ); </a:t>
            </a:r>
          </a:p>
          <a:p>
            <a:pPr>
              <a:buNone/>
            </a:pPr>
            <a:r>
              <a:rPr lang="en-US" sz="2200" dirty="0">
                <a:latin typeface="Times New Roman" pitchFamily="18" charset="0"/>
                <a:cs typeface="Times New Roman" pitchFamily="18" charset="0"/>
              </a:rPr>
              <a:t>   $("#demo1").</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("color", "yellow");</a:t>
            </a:r>
          </a:p>
          <a:p>
            <a:pPr>
              <a:buNone/>
            </a:pPr>
            <a:r>
              <a:rPr lang="en-US" sz="2200" dirty="0">
                <a:latin typeface="Times New Roman" pitchFamily="18" charset="0"/>
                <a:cs typeface="Times New Roman" pitchFamily="18" charset="0"/>
              </a:rPr>
              <a:t>   $("h1").hide();</a:t>
            </a:r>
          </a:p>
          <a:p>
            <a:pPr>
              <a:buNone/>
            </a:pPr>
            <a:r>
              <a:rPr lang="en-US" sz="2200" dirty="0">
                <a:latin typeface="Times New Roman" pitchFamily="18" charset="0"/>
                <a:cs typeface="Times New Roman" pitchFamily="18" charset="0"/>
              </a:rPr>
              <a:t>   // $("#demo1").hide(); </a:t>
            </a:r>
          </a:p>
          <a:p>
            <a:pPr>
              <a:buNone/>
            </a:pPr>
            <a:r>
              <a:rPr lang="en-US" sz="2200" dirty="0">
                <a:latin typeface="Times New Roman" pitchFamily="18" charset="0"/>
                <a:cs typeface="Times New Roman" pitchFamily="18" charset="0"/>
              </a:rPr>
              <a:t>   //  $("p").</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("color", "blue"); </a:t>
            </a:r>
          </a:p>
          <a:p>
            <a:pPr>
              <a:buNone/>
            </a:pPr>
            <a:r>
              <a:rPr lang="en-US" sz="2200" dirty="0">
                <a:latin typeface="Times New Roman" pitchFamily="18" charset="0"/>
                <a:cs typeface="Times New Roman" pitchFamily="18" charset="0"/>
              </a:rPr>
              <a:t>});</a:t>
            </a:r>
          </a:p>
          <a:p>
            <a:pPr algn="just">
              <a:buNone/>
            </a:pPr>
            <a:r>
              <a:rPr lang="en-US" sz="2200" b="1" dirty="0">
                <a:latin typeface="Times New Roman" pitchFamily="18" charset="0"/>
                <a:cs typeface="Times New Roman" pitchFamily="18" charset="0"/>
              </a:rPr>
              <a:t>Examples:</a:t>
            </a:r>
          </a:p>
          <a:p>
            <a:r>
              <a:rPr lang="en-US" sz="2200" dirty="0">
                <a:latin typeface="Times New Roman" pitchFamily="18" charset="0"/>
                <a:cs typeface="Times New Roman" pitchFamily="18" charset="0"/>
              </a:rPr>
              <a:t>$(this).hide() - hides the current element.</a:t>
            </a:r>
          </a:p>
          <a:p>
            <a:r>
              <a:rPr lang="en-US" sz="2200" dirty="0">
                <a:latin typeface="Times New Roman" pitchFamily="18" charset="0"/>
                <a:cs typeface="Times New Roman" pitchFamily="18" charset="0"/>
              </a:rPr>
              <a:t>$("p").hide() - hides all &lt;p&gt; elements.</a:t>
            </a:r>
          </a:p>
          <a:p>
            <a:r>
              <a:rPr lang="en-US" sz="2200" dirty="0">
                <a:latin typeface="Times New Roman" pitchFamily="18" charset="0"/>
                <a:cs typeface="Times New Roman" pitchFamily="18" charset="0"/>
              </a:rPr>
              <a:t>$(".test").hide() - hides all elements with class="test".</a:t>
            </a:r>
          </a:p>
          <a:p>
            <a:r>
              <a:rPr lang="en-US" sz="2200" dirty="0">
                <a:latin typeface="Times New Roman" pitchFamily="18" charset="0"/>
                <a:cs typeface="Times New Roman" pitchFamily="18" charset="0"/>
              </a:rPr>
              <a:t>$("#test").hide() - hides the element with id="test".</a:t>
            </a:r>
          </a:p>
          <a:p>
            <a:pPr>
              <a:buNone/>
            </a:pPr>
            <a:endParaRPr lang="en-US" sz="2200" dirty="0">
              <a:latin typeface="Times New Roman" pitchFamily="18" charset="0"/>
              <a:cs typeface="Times New Roman" pitchFamily="18" charset="0"/>
            </a:endParaRPr>
          </a:p>
        </p:txBody>
      </p:sp>
      <p:sp>
        <p:nvSpPr>
          <p:cNvPr id="2" name="Google Shape;106;p15">
            <a:extLst>
              <a:ext uri="{FF2B5EF4-FFF2-40B4-BE49-F238E27FC236}">
                <a16:creationId xmlns:a16="http://schemas.microsoft.com/office/drawing/2014/main" id="{9A27F5C8-ED83-01C4-D6C3-325A30E5967E}"/>
              </a:ext>
            </a:extLst>
          </p:cNvPr>
          <p:cNvSpPr txBox="1">
            <a:spLocks/>
          </p:cNvSpPr>
          <p:nvPr/>
        </p:nvSpPr>
        <p:spPr>
          <a:xfrm>
            <a:off x="298174" y="795131"/>
            <a:ext cx="10836966" cy="5287618"/>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563562"/>
          </a:xfrm>
        </p:spPr>
        <p:txBody>
          <a:bodyPr>
            <a:noAutofit/>
          </a:bodyPr>
          <a:lstStyle/>
          <a:p>
            <a:r>
              <a:rPr lang="en-US" sz="3200" dirty="0" err="1">
                <a:latin typeface="Times New Roman" pitchFamily="18" charset="0"/>
                <a:cs typeface="Times New Roman" pitchFamily="18" charset="0"/>
              </a:rPr>
              <a:t>jQuery</a:t>
            </a:r>
            <a:r>
              <a:rPr lang="en-US" sz="3200" dirty="0">
                <a:latin typeface="Times New Roman" pitchFamily="18" charset="0"/>
                <a:cs typeface="Times New Roman" pitchFamily="18" charset="0"/>
              </a:rPr>
              <a:t> Selectors</a:t>
            </a:r>
          </a:p>
        </p:txBody>
      </p:sp>
      <p:sp>
        <p:nvSpPr>
          <p:cNvPr id="3" name="Content Placeholder 2"/>
          <p:cNvSpPr>
            <a:spLocks noGrp="1"/>
          </p:cNvSpPr>
          <p:nvPr>
            <p:ph idx="1"/>
          </p:nvPr>
        </p:nvSpPr>
        <p:spPr>
          <a:xfrm>
            <a:off x="1828800" y="762000"/>
            <a:ext cx="8534400" cy="5867400"/>
          </a:xfrm>
        </p:spPr>
        <p:txBody>
          <a:bodyPr>
            <a:normAutofit/>
          </a:bodyPr>
          <a:lstStyle/>
          <a:p>
            <a:pPr>
              <a:buNone/>
            </a:pPr>
            <a:r>
              <a:rPr lang="en-US" sz="2300" dirty="0">
                <a:latin typeface="Times New Roman" pitchFamily="18" charset="0"/>
                <a:cs typeface="Times New Roman" pitchFamily="18" charset="0"/>
              </a:rPr>
              <a:t>The element Selector</a:t>
            </a:r>
          </a:p>
          <a:p>
            <a:r>
              <a:rPr lang="en-US" sz="2300" dirty="0">
                <a:latin typeface="Times New Roman" pitchFamily="18" charset="0"/>
                <a:cs typeface="Times New Roman" pitchFamily="18" charset="0"/>
              </a:rPr>
              <a:t>The </a:t>
            </a:r>
            <a:r>
              <a:rPr lang="en-US" sz="2300" dirty="0" err="1">
                <a:latin typeface="Times New Roman" pitchFamily="18" charset="0"/>
                <a:cs typeface="Times New Roman" pitchFamily="18" charset="0"/>
              </a:rPr>
              <a:t>jQuery</a:t>
            </a:r>
            <a:r>
              <a:rPr lang="en-US" sz="2300" dirty="0">
                <a:latin typeface="Times New Roman" pitchFamily="18" charset="0"/>
                <a:cs typeface="Times New Roman" pitchFamily="18" charset="0"/>
              </a:rPr>
              <a:t> element selector selects elements based on the element name.</a:t>
            </a:r>
          </a:p>
          <a:p>
            <a:pPr>
              <a:buNone/>
            </a:pPr>
            <a:r>
              <a:rPr lang="en-US" sz="2300" dirty="0">
                <a:latin typeface="Times New Roman" pitchFamily="18" charset="0"/>
                <a:cs typeface="Times New Roman" pitchFamily="18" charset="0"/>
              </a:rPr>
              <a:t>You can select all &lt;p&gt; elements on a page like this:</a:t>
            </a:r>
          </a:p>
          <a:p>
            <a:pPr>
              <a:buNone/>
            </a:pPr>
            <a:r>
              <a:rPr lang="en-US" sz="2300" dirty="0">
                <a:latin typeface="Times New Roman" pitchFamily="18" charset="0"/>
                <a:cs typeface="Times New Roman" pitchFamily="18" charset="0"/>
              </a:rPr>
              <a:t>$("p")</a:t>
            </a:r>
          </a:p>
          <a:p>
            <a:pPr>
              <a:buNone/>
            </a:pPr>
            <a:endParaRPr lang="en-US" sz="2300" dirty="0">
              <a:latin typeface="Times New Roman" pitchFamily="18" charset="0"/>
              <a:cs typeface="Times New Roman" pitchFamily="18" charset="0"/>
            </a:endParaRPr>
          </a:p>
          <a:p>
            <a:pPr>
              <a:buNone/>
            </a:pPr>
            <a:r>
              <a:rPr lang="en-US" sz="2300" b="1" dirty="0">
                <a:latin typeface="Times New Roman" pitchFamily="18" charset="0"/>
                <a:cs typeface="Times New Roman" pitchFamily="18" charset="0"/>
              </a:rPr>
              <a:t>Example:</a:t>
            </a:r>
          </a:p>
          <a:p>
            <a:pPr>
              <a:buNone/>
            </a:pPr>
            <a:r>
              <a:rPr lang="en-US" sz="2300" dirty="0">
                <a:latin typeface="Times New Roman" pitchFamily="18" charset="0"/>
                <a:cs typeface="Times New Roman" pitchFamily="18" charset="0"/>
              </a:rPr>
              <a:t>$(document).ready(function(){</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$("button").click(function(){</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$("p").hide();</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  });</a:t>
            </a:r>
            <a:br>
              <a:rPr lang="en-US" sz="2300" dirty="0">
                <a:latin typeface="Times New Roman" pitchFamily="18" charset="0"/>
                <a:cs typeface="Times New Roman" pitchFamily="18" charset="0"/>
              </a:rPr>
            </a:br>
            <a:r>
              <a:rPr lang="en-US" sz="2300" dirty="0">
                <a:latin typeface="Times New Roman" pitchFamily="18" charset="0"/>
                <a:cs typeface="Times New Roman" pitchFamily="18" charset="0"/>
              </a:rPr>
              <a:t>});</a:t>
            </a:r>
            <a:endParaRPr lang="en-US" sz="2300" b="1"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2CC0DF87-11F1-042C-D75A-4E3629DE5475}"/>
              </a:ext>
            </a:extLst>
          </p:cNvPr>
          <p:cNvSpPr txBox="1">
            <a:spLocks/>
          </p:cNvSpPr>
          <p:nvPr/>
        </p:nvSpPr>
        <p:spPr>
          <a:xfrm>
            <a:off x="417443" y="944217"/>
            <a:ext cx="10717697" cy="5138531"/>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a:bodyPr>
          <a:lstStyle/>
          <a:p>
            <a:r>
              <a:rPr lang="en-US" sz="2800" dirty="0">
                <a:latin typeface="Times New Roman" pitchFamily="18" charset="0"/>
                <a:cs typeface="Times New Roman" pitchFamily="18" charset="0"/>
              </a:rPr>
              <a:t>The #id Selector</a:t>
            </a:r>
          </a:p>
        </p:txBody>
      </p:sp>
      <p:sp>
        <p:nvSpPr>
          <p:cNvPr id="3" name="Content Placeholder 2"/>
          <p:cNvSpPr>
            <a:spLocks noGrp="1"/>
          </p:cNvSpPr>
          <p:nvPr>
            <p:ph idx="1"/>
          </p:nvPr>
        </p:nvSpPr>
        <p:spPr>
          <a:xfrm>
            <a:off x="1981200" y="914400"/>
            <a:ext cx="8382000" cy="5486400"/>
          </a:xfrm>
        </p:spPr>
        <p:txBody>
          <a:bodyPr>
            <a:normAutofit fontScale="85000" lnSpcReduction="20000"/>
          </a:bodyPr>
          <a:lstStyle/>
          <a:p>
            <a:r>
              <a:rPr lang="en-US" sz="2900" dirty="0">
                <a:latin typeface="Times New Roman" pitchFamily="18" charset="0"/>
                <a:cs typeface="Times New Roman" pitchFamily="18" charset="0"/>
              </a:rPr>
              <a:t>The </a:t>
            </a:r>
            <a:r>
              <a:rPr lang="en-US" sz="2900" dirty="0" err="1">
                <a:latin typeface="Times New Roman" pitchFamily="18" charset="0"/>
                <a:cs typeface="Times New Roman" pitchFamily="18" charset="0"/>
              </a:rPr>
              <a:t>jQuery</a:t>
            </a:r>
            <a:r>
              <a:rPr lang="en-US" sz="2900" dirty="0">
                <a:latin typeface="Times New Roman" pitchFamily="18" charset="0"/>
                <a:cs typeface="Times New Roman" pitchFamily="18" charset="0"/>
              </a:rPr>
              <a:t> #</a:t>
            </a:r>
            <a:r>
              <a:rPr lang="en-US" sz="2900" i="1" dirty="0">
                <a:latin typeface="Times New Roman" pitchFamily="18" charset="0"/>
                <a:cs typeface="Times New Roman" pitchFamily="18" charset="0"/>
              </a:rPr>
              <a:t>id</a:t>
            </a:r>
            <a:r>
              <a:rPr lang="en-US" sz="2900" dirty="0">
                <a:latin typeface="Times New Roman" pitchFamily="18" charset="0"/>
                <a:cs typeface="Times New Roman" pitchFamily="18" charset="0"/>
              </a:rPr>
              <a:t> selector uses the id attribute of an HTML tag to find the specific element.</a:t>
            </a:r>
          </a:p>
          <a:p>
            <a:r>
              <a:rPr lang="en-US" sz="2900" dirty="0">
                <a:latin typeface="Times New Roman" pitchFamily="18" charset="0"/>
                <a:cs typeface="Times New Roman" pitchFamily="18" charset="0"/>
              </a:rPr>
              <a:t>An id should be unique within a page, so you should use the #id selector when you want to find a single, unique element.</a:t>
            </a:r>
          </a:p>
          <a:p>
            <a:pPr>
              <a:buNone/>
            </a:pPr>
            <a:r>
              <a:rPr lang="en-US" sz="2900" dirty="0">
                <a:latin typeface="Times New Roman" pitchFamily="18" charset="0"/>
                <a:cs typeface="Times New Roman" pitchFamily="18" charset="0"/>
              </a:rPr>
              <a:t>To find an element with a specific id, write a hash character, followed by the id of the HTML element:</a:t>
            </a:r>
          </a:p>
          <a:p>
            <a:pPr>
              <a:buNone/>
            </a:pPr>
            <a:endParaRPr lang="en-US" sz="2900" dirty="0">
              <a:latin typeface="Times New Roman" pitchFamily="18" charset="0"/>
              <a:cs typeface="Times New Roman" pitchFamily="18" charset="0"/>
            </a:endParaRPr>
          </a:p>
          <a:p>
            <a:pPr>
              <a:buNone/>
            </a:pPr>
            <a:r>
              <a:rPr lang="en-US" sz="2900" b="1" dirty="0">
                <a:latin typeface="Times New Roman" pitchFamily="18" charset="0"/>
                <a:cs typeface="Times New Roman" pitchFamily="18" charset="0"/>
              </a:rPr>
              <a:t>$("#test")</a:t>
            </a:r>
          </a:p>
          <a:p>
            <a:pPr>
              <a:buNone/>
            </a:pPr>
            <a:endParaRPr lang="en-US" sz="2900" dirty="0">
              <a:latin typeface="Times New Roman" pitchFamily="18" charset="0"/>
              <a:cs typeface="Times New Roman" pitchFamily="18" charset="0"/>
            </a:endParaRPr>
          </a:p>
          <a:p>
            <a:pPr>
              <a:buNone/>
            </a:pPr>
            <a:r>
              <a:rPr lang="en-US" sz="2900" b="1" dirty="0">
                <a:latin typeface="Times New Roman" pitchFamily="18" charset="0"/>
                <a:cs typeface="Times New Roman" pitchFamily="18" charset="0"/>
              </a:rPr>
              <a:t>Example</a:t>
            </a:r>
          </a:p>
          <a:p>
            <a:pPr>
              <a:buNone/>
            </a:pPr>
            <a:r>
              <a:rPr lang="en-US" sz="2900" dirty="0">
                <a:latin typeface="Times New Roman" pitchFamily="18" charset="0"/>
                <a:cs typeface="Times New Roman" pitchFamily="18" charset="0"/>
              </a:rPr>
              <a:t>$(document).ready(function(){</a:t>
            </a: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$("button").click(function(){</a:t>
            </a: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$("#test").hide();</a:t>
            </a: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  });</a:t>
            </a:r>
            <a:br>
              <a:rPr lang="en-US" sz="2900" dirty="0">
                <a:latin typeface="Times New Roman" pitchFamily="18" charset="0"/>
                <a:cs typeface="Times New Roman" pitchFamily="18" charset="0"/>
              </a:rPr>
            </a:br>
            <a:r>
              <a:rPr lang="en-US" sz="2900" dirty="0">
                <a:latin typeface="Times New Roman" pitchFamily="18" charset="0"/>
                <a:cs typeface="Times New Roman" pitchFamily="18" charset="0"/>
              </a:rPr>
              <a:t>});</a:t>
            </a:r>
          </a:p>
          <a:p>
            <a:pPr>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754CCEA5-5E57-A70D-73CC-18B8755CBD26}"/>
              </a:ext>
            </a:extLst>
          </p:cNvPr>
          <p:cNvSpPr txBox="1">
            <a:spLocks/>
          </p:cNvSpPr>
          <p:nvPr/>
        </p:nvSpPr>
        <p:spPr>
          <a:xfrm>
            <a:off x="506896" y="1003853"/>
            <a:ext cx="10628244" cy="5078896"/>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The .class Selector</a:t>
            </a:r>
          </a:p>
        </p:txBody>
      </p:sp>
      <p:sp>
        <p:nvSpPr>
          <p:cNvPr id="3" name="Content Placeholder 2"/>
          <p:cNvSpPr>
            <a:spLocks noGrp="1"/>
          </p:cNvSpPr>
          <p:nvPr>
            <p:ph idx="1"/>
          </p:nvPr>
        </p:nvSpPr>
        <p:spPr/>
        <p:txBody>
          <a:bodyPr>
            <a:noAutofit/>
          </a:bodyPr>
          <a:lstStyle/>
          <a:p>
            <a:r>
              <a:rPr lang="en-US" sz="2500" dirty="0">
                <a:latin typeface="Times New Roman" pitchFamily="18" charset="0"/>
                <a:cs typeface="Times New Roman" pitchFamily="18" charset="0"/>
              </a:rPr>
              <a:t>The </a:t>
            </a:r>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a:t>
            </a:r>
            <a:r>
              <a:rPr lang="en-US" sz="2500" i="1" dirty="0">
                <a:latin typeface="Times New Roman" pitchFamily="18" charset="0"/>
                <a:cs typeface="Times New Roman" pitchFamily="18" charset="0"/>
              </a:rPr>
              <a:t>.class</a:t>
            </a:r>
            <a:r>
              <a:rPr lang="en-US" sz="2500" dirty="0">
                <a:latin typeface="Times New Roman" pitchFamily="18" charset="0"/>
                <a:cs typeface="Times New Roman" pitchFamily="18" charset="0"/>
              </a:rPr>
              <a:t> selector finds elements with a specific class.</a:t>
            </a:r>
          </a:p>
          <a:p>
            <a:pPr>
              <a:buNone/>
            </a:pPr>
            <a:r>
              <a:rPr lang="en-US" sz="2500" dirty="0">
                <a:latin typeface="Times New Roman" pitchFamily="18" charset="0"/>
                <a:cs typeface="Times New Roman" pitchFamily="18" charset="0"/>
              </a:rPr>
              <a:t>To find elements with a specific class, write a period character, followed by the name of the class:</a:t>
            </a:r>
          </a:p>
          <a:p>
            <a:pPr>
              <a:buNone/>
            </a:pPr>
            <a:r>
              <a:rPr lang="en-US" sz="2500" dirty="0">
                <a:latin typeface="Times New Roman" pitchFamily="18" charset="0"/>
                <a:cs typeface="Times New Roman" pitchFamily="18" charset="0"/>
              </a:rPr>
              <a:t>$(".test")</a:t>
            </a:r>
          </a:p>
          <a:p>
            <a:pPr>
              <a:buNone/>
            </a:pPr>
            <a:r>
              <a:rPr lang="en-US" sz="2500" b="1" dirty="0">
                <a:latin typeface="Times New Roman" pitchFamily="18" charset="0"/>
                <a:cs typeface="Times New Roman" pitchFamily="18" charset="0"/>
              </a:rPr>
              <a:t>Example</a:t>
            </a:r>
          </a:p>
          <a:p>
            <a:pPr>
              <a:buNone/>
            </a:pPr>
            <a:r>
              <a:rPr lang="en-US" sz="2500" dirty="0">
                <a:latin typeface="Times New Roman" pitchFamily="18" charset="0"/>
                <a:cs typeface="Times New Roman" pitchFamily="18" charset="0"/>
              </a:rPr>
              <a:t>$(document).ready(function(){</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$("button").click(function(){</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$(".test").hide();</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a:t>
            </a:r>
          </a:p>
          <a:p>
            <a:pPr>
              <a:buNone/>
            </a:pPr>
            <a:endParaRPr lang="en-US" sz="2500" dirty="0">
              <a:latin typeface="Times New Roman" pitchFamily="18" charset="0"/>
              <a:cs typeface="Times New Roman" pitchFamily="18" charset="0"/>
            </a:endParaRPr>
          </a:p>
          <a:p>
            <a:endParaRPr lang="en-US" sz="2500" dirty="0">
              <a:latin typeface="Times New Roman" pitchFamily="18" charset="0"/>
              <a:cs typeface="Times New Roman" pitchFamily="18" charset="0"/>
            </a:endParaRPr>
          </a:p>
        </p:txBody>
      </p:sp>
      <p:sp>
        <p:nvSpPr>
          <p:cNvPr id="4" name="Google Shape;106;p15">
            <a:extLst>
              <a:ext uri="{FF2B5EF4-FFF2-40B4-BE49-F238E27FC236}">
                <a16:creationId xmlns:a16="http://schemas.microsoft.com/office/drawing/2014/main" id="{30F624E4-940E-CD3C-E214-CD0E08205732}"/>
              </a:ext>
            </a:extLst>
          </p:cNvPr>
          <p:cNvSpPr txBox="1">
            <a:spLocks/>
          </p:cNvSpPr>
          <p:nvPr/>
        </p:nvSpPr>
        <p:spPr>
          <a:xfrm>
            <a:off x="619540" y="1626435"/>
            <a:ext cx="10515600" cy="445631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Universal (*) Selector</a:t>
            </a:r>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t>
            </a:r>
            <a:r>
              <a:rPr lang="en-US" dirty="0">
                <a:latin typeface="Times New Roman" pitchFamily="18" charset="0"/>
                <a:cs typeface="Times New Roman" pitchFamily="18" charset="0"/>
              </a:rPr>
              <a:t> selector finds elements with a specific class.</a:t>
            </a:r>
          </a:p>
          <a:p>
            <a:pPr>
              <a:buNone/>
            </a:pPr>
            <a:r>
              <a:rPr lang="en-US" dirty="0">
                <a:latin typeface="Times New Roman" pitchFamily="18" charset="0"/>
                <a:cs typeface="Times New Roman" pitchFamily="18" charset="0"/>
              </a:rPr>
              <a:t>To find elements with a specific class, write a period character, followed by the name of the class:</a:t>
            </a:r>
          </a:p>
          <a:p>
            <a:pPr>
              <a:buNone/>
            </a:pPr>
            <a:r>
              <a:rPr lang="en-US" dirty="0">
                <a:latin typeface="Times New Roman" pitchFamily="18" charset="0"/>
                <a:cs typeface="Times New Roman" pitchFamily="18" charset="0"/>
              </a:rPr>
              <a:t>$(".test")</a:t>
            </a:r>
          </a:p>
          <a:p>
            <a:pPr>
              <a:buNone/>
            </a:pPr>
            <a:r>
              <a:rPr lang="en-US" b="1" dirty="0">
                <a:latin typeface="Times New Roman" pitchFamily="18" charset="0"/>
                <a:cs typeface="Times New Roman" pitchFamily="18" charset="0"/>
              </a:rPr>
              <a:t>Example</a:t>
            </a:r>
          </a:p>
          <a:p>
            <a:pPr>
              <a:buNone/>
            </a:pPr>
            <a:r>
              <a:rPr lang="en-US" dirty="0">
                <a:latin typeface="Times New Roman" pitchFamily="18" charset="0"/>
                <a:cs typeface="Times New Roman" pitchFamily="18" charset="0"/>
              </a:rPr>
              <a:t>$(document).ready(function(){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$("button").click(function(){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$(“*").hide();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Universal(*)It selects all elements available in a DOM.</a:t>
            </a:r>
          </a:p>
        </p:txBody>
      </p:sp>
      <p:sp>
        <p:nvSpPr>
          <p:cNvPr id="4" name="Google Shape;106;p15">
            <a:extLst>
              <a:ext uri="{FF2B5EF4-FFF2-40B4-BE49-F238E27FC236}">
                <a16:creationId xmlns:a16="http://schemas.microsoft.com/office/drawing/2014/main" id="{FAB7B331-417E-837A-18B4-FA1EBE9E2BBB}"/>
              </a:ext>
            </a:extLst>
          </p:cNvPr>
          <p:cNvSpPr txBox="1">
            <a:spLocks/>
          </p:cNvSpPr>
          <p:nvPr/>
        </p:nvSpPr>
        <p:spPr>
          <a:xfrm>
            <a:off x="619540" y="1626435"/>
            <a:ext cx="10515600" cy="445631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Multiple Element Selector</a:t>
            </a:r>
          </a:p>
        </p:txBody>
      </p:sp>
      <p:sp>
        <p:nvSpPr>
          <p:cNvPr id="3" name="Content Placeholder 2"/>
          <p:cNvSpPr>
            <a:spLocks noGrp="1"/>
          </p:cNvSpPr>
          <p:nvPr>
            <p:ph idx="1"/>
          </p:nvPr>
        </p:nvSpPr>
        <p:spPr/>
        <p:txBody>
          <a:bodyPr>
            <a:normAutofit lnSpcReduction="10000"/>
          </a:bodyPr>
          <a:lstStyle/>
          <a:p>
            <a:pPr>
              <a:buNone/>
            </a:pPr>
            <a:r>
              <a:rPr lang="en-US" dirty="0">
                <a:latin typeface="Times New Roman" pitchFamily="18" charset="0"/>
                <a:cs typeface="Times New Roman" pitchFamily="18" charset="0"/>
              </a:rPr>
              <a:t>The element Selector</a:t>
            </a:r>
          </a:p>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element selector selects elements based on the element name.</a:t>
            </a:r>
          </a:p>
          <a:p>
            <a:pPr>
              <a:buNone/>
            </a:pPr>
            <a:r>
              <a:rPr lang="en-US" dirty="0">
                <a:latin typeface="Times New Roman" pitchFamily="18" charset="0"/>
                <a:cs typeface="Times New Roman" pitchFamily="18" charset="0"/>
              </a:rPr>
              <a:t>You can select all &lt;p&gt; elements on a page like this:</a:t>
            </a:r>
          </a:p>
          <a:p>
            <a:pPr>
              <a:buNone/>
            </a:pPr>
            <a:r>
              <a:rPr lang="en-US" dirty="0">
                <a:latin typeface="Times New Roman" pitchFamily="18" charset="0"/>
                <a:cs typeface="Times New Roman" pitchFamily="18" charset="0"/>
              </a:rPr>
              <a:t>$("p ,h1,h3")</a:t>
            </a:r>
          </a:p>
          <a:p>
            <a:pPr>
              <a:buNone/>
            </a:pPr>
            <a:r>
              <a:rPr lang="en-US" b="1" dirty="0">
                <a:latin typeface="Times New Roman" pitchFamily="18" charset="0"/>
                <a:cs typeface="Times New Roman" pitchFamily="18" charset="0"/>
              </a:rPr>
              <a:t>Example:</a:t>
            </a:r>
          </a:p>
          <a:p>
            <a:pPr>
              <a:buNone/>
            </a:pPr>
            <a:r>
              <a:rPr lang="en-US" dirty="0">
                <a:latin typeface="Times New Roman" pitchFamily="18" charset="0"/>
                <a:cs typeface="Times New Roman" pitchFamily="18" charset="0"/>
              </a:rPr>
              <a:t>$(document).ready(function(){</a:t>
            </a:r>
          </a:p>
          <a:p>
            <a:pPr>
              <a:buNone/>
            </a:pPr>
            <a:r>
              <a:rPr lang="en-US" dirty="0">
                <a:latin typeface="Times New Roman" pitchFamily="18" charset="0"/>
                <a:cs typeface="Times New Roman" pitchFamily="18" charset="0"/>
              </a:rPr>
              <a:t>   $("p, h1, h3").</a:t>
            </a:r>
            <a:r>
              <a:rPr lang="en-US" dirty="0" err="1">
                <a:latin typeface="Times New Roman" pitchFamily="18" charset="0"/>
                <a:cs typeface="Times New Roman" pitchFamily="18" charset="0"/>
              </a:rPr>
              <a:t>css</a:t>
            </a:r>
            <a:r>
              <a:rPr lang="en-US" dirty="0">
                <a:latin typeface="Times New Roman" pitchFamily="18" charset="0"/>
                <a:cs typeface="Times New Roman" pitchFamily="18" charset="0"/>
              </a:rPr>
              <a:t>("color", "blue"); </a:t>
            </a:r>
          </a:p>
          <a:p>
            <a:pPr>
              <a:buNone/>
            </a:pPr>
            <a:r>
              <a:rPr lang="en-US" dirty="0">
                <a:latin typeface="Times New Roman" pitchFamily="18" charset="0"/>
                <a:cs typeface="Times New Roman"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609600"/>
          </a:xfrm>
        </p:spPr>
        <p:txBody>
          <a:bodyPr>
            <a:normAutofit fontScale="90000"/>
          </a:bodyPr>
          <a:lstStyle/>
          <a:p>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Events</a:t>
            </a:r>
          </a:p>
        </p:txBody>
      </p:sp>
      <p:sp>
        <p:nvSpPr>
          <p:cNvPr id="3" name="Content Placeholder 2"/>
          <p:cNvSpPr>
            <a:spLocks noGrp="1"/>
          </p:cNvSpPr>
          <p:nvPr>
            <p:ph idx="1"/>
          </p:nvPr>
        </p:nvSpPr>
        <p:spPr>
          <a:xfrm>
            <a:off x="1981200" y="609601"/>
            <a:ext cx="8229600" cy="5516563"/>
          </a:xfrm>
        </p:spPr>
        <p:txBody>
          <a:bodyPr>
            <a:normAutofit/>
          </a:bodyPr>
          <a:lstStyle/>
          <a:p>
            <a:r>
              <a:rPr lang="en-US" sz="2300" dirty="0" err="1">
                <a:latin typeface="Times New Roman" pitchFamily="18" charset="0"/>
                <a:cs typeface="Times New Roman" pitchFamily="18" charset="0"/>
              </a:rPr>
              <a:t>jQuery</a:t>
            </a:r>
            <a:r>
              <a:rPr lang="en-US" sz="2300" dirty="0">
                <a:latin typeface="Times New Roman" pitchFamily="18" charset="0"/>
                <a:cs typeface="Times New Roman" pitchFamily="18" charset="0"/>
              </a:rPr>
              <a:t> events are the actions that can be detected by your web application. They are used to create dynamic web pages.</a:t>
            </a:r>
          </a:p>
          <a:p>
            <a:pPr>
              <a:buNone/>
            </a:pPr>
            <a:r>
              <a:rPr lang="en-US" sz="2300" b="1" dirty="0">
                <a:latin typeface="Times New Roman" pitchFamily="18" charset="0"/>
                <a:cs typeface="Times New Roman" pitchFamily="18" charset="0"/>
              </a:rPr>
              <a:t>These are some examples of events.</a:t>
            </a:r>
          </a:p>
          <a:p>
            <a:r>
              <a:rPr lang="en-US" sz="2300" dirty="0">
                <a:latin typeface="Times New Roman" pitchFamily="18" charset="0"/>
                <a:cs typeface="Times New Roman" pitchFamily="18" charset="0"/>
              </a:rPr>
              <a:t>A mouse click</a:t>
            </a:r>
          </a:p>
          <a:p>
            <a:r>
              <a:rPr lang="en-US" sz="2300" dirty="0">
                <a:latin typeface="Times New Roman" pitchFamily="18" charset="0"/>
                <a:cs typeface="Times New Roman" pitchFamily="18" charset="0"/>
              </a:rPr>
              <a:t>An HTML form submission</a:t>
            </a:r>
          </a:p>
          <a:p>
            <a:r>
              <a:rPr lang="en-US" sz="2300" dirty="0">
                <a:latin typeface="Times New Roman" pitchFamily="18" charset="0"/>
                <a:cs typeface="Times New Roman" pitchFamily="18" charset="0"/>
              </a:rPr>
              <a:t>A web page loading</a:t>
            </a:r>
          </a:p>
          <a:p>
            <a:r>
              <a:rPr lang="en-US" sz="2300" dirty="0">
                <a:latin typeface="Times New Roman" pitchFamily="18" charset="0"/>
                <a:cs typeface="Times New Roman" pitchFamily="18" charset="0"/>
              </a:rPr>
              <a:t>A keystroke on the keyboard</a:t>
            </a:r>
          </a:p>
          <a:p>
            <a:r>
              <a:rPr lang="en-US" sz="2300" dirty="0">
                <a:latin typeface="Times New Roman" pitchFamily="18" charset="0"/>
                <a:cs typeface="Times New Roman" pitchFamily="18" charset="0"/>
              </a:rPr>
              <a:t>Scrolling of the web page etc.</a:t>
            </a:r>
          </a:p>
          <a:p>
            <a:pPr>
              <a:buNone/>
            </a:pPr>
            <a:endParaRPr lang="en-US" sz="2300" dirty="0">
              <a:latin typeface="Times New Roman" pitchFamily="18" charset="0"/>
              <a:cs typeface="Times New Roman" pitchFamily="18" charset="0"/>
            </a:endParaRPr>
          </a:p>
          <a:p>
            <a:pPr>
              <a:buNone/>
            </a:pPr>
            <a:endParaRPr lang="en-US" sz="2300" dirty="0">
              <a:latin typeface="Times New Roman" pitchFamily="18" charset="0"/>
              <a:cs typeface="Times New Roman" pitchFamily="18" charset="0"/>
            </a:endParaRPr>
          </a:p>
          <a:p>
            <a:endParaRPr lang="en-US" sz="23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l="16870" t="44993" r="15923" b="26943"/>
          <a:stretch>
            <a:fillRect/>
          </a:stretch>
        </p:blipFill>
        <p:spPr bwMode="auto">
          <a:xfrm>
            <a:off x="2286000" y="4191000"/>
            <a:ext cx="7239000" cy="2209800"/>
          </a:xfrm>
          <a:prstGeom prst="rect">
            <a:avLst/>
          </a:prstGeom>
          <a:noFill/>
          <a:ln w="9525">
            <a:noFill/>
            <a:miter lim="800000"/>
            <a:headEnd/>
            <a:tailEnd/>
          </a:ln>
          <a:effectLst/>
        </p:spPr>
      </p:pic>
      <p:sp>
        <p:nvSpPr>
          <p:cNvPr id="5" name="Google Shape;106;p15">
            <a:extLst>
              <a:ext uri="{FF2B5EF4-FFF2-40B4-BE49-F238E27FC236}">
                <a16:creationId xmlns:a16="http://schemas.microsoft.com/office/drawing/2014/main" id="{92071958-416F-150B-C580-5701F49EC02D}"/>
              </a:ext>
            </a:extLst>
          </p:cNvPr>
          <p:cNvSpPr txBox="1">
            <a:spLocks/>
          </p:cNvSpPr>
          <p:nvPr/>
        </p:nvSpPr>
        <p:spPr>
          <a:xfrm>
            <a:off x="457200" y="731836"/>
            <a:ext cx="10677940" cy="5668963"/>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981200" y="990601"/>
            <a:ext cx="8229600" cy="5135563"/>
          </a:xfrm>
        </p:spPr>
        <p:txBody>
          <a:bodyPr>
            <a:normAutofit/>
          </a:bodyPr>
          <a:lstStyle/>
          <a:p>
            <a:r>
              <a:rPr lang="en-US" sz="2400" dirty="0">
                <a:latin typeface="Times New Roman" pitchFamily="18" charset="0"/>
                <a:cs typeface="Times New Roman" pitchFamily="18" charset="0"/>
              </a:rPr>
              <a:t>To assign a click event to all paragraphs on a page, you can do this:</a:t>
            </a:r>
          </a:p>
          <a:p>
            <a:pPr>
              <a:buNone/>
            </a:pPr>
            <a:r>
              <a:rPr lang="en-US" sz="2400" dirty="0">
                <a:latin typeface="Times New Roman" pitchFamily="18" charset="0"/>
                <a:cs typeface="Times New Roman" pitchFamily="18" charset="0"/>
              </a:rPr>
              <a:t>$("p").click();</a:t>
            </a:r>
          </a:p>
          <a:p>
            <a:r>
              <a:rPr lang="en-US" sz="2400" dirty="0">
                <a:latin typeface="Times New Roman" pitchFamily="18" charset="0"/>
                <a:cs typeface="Times New Roman" pitchFamily="18" charset="0"/>
              </a:rPr>
              <a:t>The next step is to define what should happen when the event fires. You must pass a function to the event:</a:t>
            </a:r>
          </a:p>
          <a:p>
            <a:pPr>
              <a:buNone/>
            </a:pPr>
            <a:r>
              <a:rPr lang="en-US" sz="2400" dirty="0">
                <a:latin typeface="Times New Roman" pitchFamily="18" charset="0"/>
                <a:cs typeface="Times New Roman" pitchFamily="18" charset="0"/>
              </a:rPr>
              <a:t>$("p").click(function(){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 action goes here!!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a:p>
            <a:pPr>
              <a:buNone/>
            </a:pPr>
            <a:endParaRPr lang="en-US" sz="2400" dirty="0">
              <a:latin typeface="Times New Roman" pitchFamily="18" charset="0"/>
              <a:cs typeface="Times New Roman" pitchFamily="18" charset="0"/>
            </a:endParaRPr>
          </a:p>
        </p:txBody>
      </p:sp>
      <p:sp>
        <p:nvSpPr>
          <p:cNvPr id="6" name="Rectangle 5"/>
          <p:cNvSpPr/>
          <p:nvPr/>
        </p:nvSpPr>
        <p:spPr>
          <a:xfrm>
            <a:off x="2743200" y="155139"/>
            <a:ext cx="7696200" cy="1431161"/>
          </a:xfrm>
          <a:prstGeom prst="rect">
            <a:avLst/>
          </a:prstGeom>
        </p:spPr>
        <p:txBody>
          <a:bodyPr wrap="square">
            <a:spAutoFit/>
          </a:bodyPr>
          <a:lstStyle/>
          <a:p>
            <a:r>
              <a:rPr lang="en-US" sz="3500" dirty="0" err="1">
                <a:latin typeface="Times New Roman" pitchFamily="18" charset="0"/>
                <a:cs typeface="Times New Roman" pitchFamily="18" charset="0"/>
              </a:rPr>
              <a:t>jQuery</a:t>
            </a:r>
            <a:r>
              <a:rPr lang="en-US" sz="3500" dirty="0">
                <a:latin typeface="Times New Roman" pitchFamily="18" charset="0"/>
                <a:cs typeface="Times New Roman" pitchFamily="18" charset="0"/>
              </a:rPr>
              <a:t> Syntax For Event Methods</a:t>
            </a:r>
          </a:p>
          <a:p>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
        <p:nvSpPr>
          <p:cNvPr id="2" name="Google Shape;106;p15">
            <a:extLst>
              <a:ext uri="{FF2B5EF4-FFF2-40B4-BE49-F238E27FC236}">
                <a16:creationId xmlns:a16="http://schemas.microsoft.com/office/drawing/2014/main" id="{25026482-12D2-796C-EAE0-2401498700A3}"/>
              </a:ext>
            </a:extLst>
          </p:cNvPr>
          <p:cNvSpPr txBox="1">
            <a:spLocks/>
          </p:cNvSpPr>
          <p:nvPr/>
        </p:nvSpPr>
        <p:spPr>
          <a:xfrm>
            <a:off x="596348" y="1113183"/>
            <a:ext cx="10538792" cy="4969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76200" algn="just">
              <a:buClr>
                <a:schemeClr val="dk1"/>
              </a:buClr>
              <a:buSzPts val="2400"/>
            </a:pPr>
            <a:endParaRPr lang="en-US" sz="2400" dirty="0">
              <a:solidFill>
                <a:schemeClr val="dk1"/>
              </a:solidFill>
              <a:latin typeface="Palatino Linotype"/>
              <a:ea typeface="Palatino Linotype"/>
              <a:cs typeface="Palatino Linotype"/>
              <a:sym typeface="Palatino Linotype"/>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dirty="0">
                <a:latin typeface="Times New Roman" pitchFamily="18" charset="0"/>
                <a:cs typeface="Times New Roman" pitchFamily="18" charset="0"/>
              </a:rPr>
              <a:t>Events</a:t>
            </a:r>
          </a:p>
        </p:txBody>
      </p:sp>
      <p:sp>
        <p:nvSpPr>
          <p:cNvPr id="3" name="Content Placeholder 2"/>
          <p:cNvSpPr>
            <a:spLocks noGrp="1"/>
          </p:cNvSpPr>
          <p:nvPr>
            <p:ph idx="1"/>
          </p:nvPr>
        </p:nvSpPr>
        <p:spPr>
          <a:xfrm>
            <a:off x="665922" y="447260"/>
            <a:ext cx="11370365" cy="6410739"/>
          </a:xfrm>
        </p:spPr>
        <p:txBody>
          <a:bodyPr>
            <a:noAutofit/>
          </a:bodyPr>
          <a:lstStyle/>
          <a:p>
            <a:pPr>
              <a:buNone/>
            </a:pPr>
            <a:r>
              <a:rPr lang="en-US" sz="1800" b="1" dirty="0">
                <a:latin typeface="Times New Roman" pitchFamily="18" charset="0"/>
                <a:cs typeface="Times New Roman" pitchFamily="18" charset="0"/>
              </a:rPr>
              <a:t>click()</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click() method attaches an event handler function to an HTML element.</a:t>
            </a:r>
          </a:p>
          <a:p>
            <a:r>
              <a:rPr lang="en-US" sz="1800" dirty="0">
                <a:latin typeface="Times New Roman" pitchFamily="18" charset="0"/>
                <a:cs typeface="Times New Roman" pitchFamily="18" charset="0"/>
              </a:rPr>
              <a:t>The function is executed when the user clicks on the HTML element.</a:t>
            </a:r>
          </a:p>
          <a:p>
            <a:pPr>
              <a:buNone/>
            </a:pPr>
            <a:r>
              <a:rPr lang="en-US" sz="1800" dirty="0">
                <a:latin typeface="Times New Roman" pitchFamily="18" charset="0"/>
                <a:cs typeface="Times New Roman" pitchFamily="18" charset="0"/>
              </a:rPr>
              <a:t>Example:</a:t>
            </a:r>
          </a:p>
          <a:p>
            <a:pPr>
              <a:buNone/>
            </a:pPr>
            <a:r>
              <a:rPr lang="en-US" sz="1800" dirty="0">
                <a:latin typeface="Times New Roman" pitchFamily="18" charset="0"/>
                <a:cs typeface="Times New Roman" pitchFamily="18" charset="0"/>
              </a:rPr>
              <a:t>$("p").click(function(){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$(this).hide(); });</a:t>
            </a:r>
          </a:p>
          <a:p>
            <a:pPr>
              <a:buNone/>
            </a:pPr>
            <a:r>
              <a:rPr lang="en-US" sz="1800" b="1" dirty="0" err="1">
                <a:latin typeface="Times New Roman" pitchFamily="18" charset="0"/>
                <a:cs typeface="Times New Roman" pitchFamily="18" charset="0"/>
              </a:rPr>
              <a:t>dblclick</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dblclick</a:t>
            </a:r>
            <a:r>
              <a:rPr lang="en-US" sz="1800" dirty="0">
                <a:latin typeface="Times New Roman" pitchFamily="18" charset="0"/>
                <a:cs typeface="Times New Roman" pitchFamily="18" charset="0"/>
              </a:rPr>
              <a:t>() method attaches an event handler function to an HTML element.</a:t>
            </a:r>
          </a:p>
          <a:p>
            <a:r>
              <a:rPr lang="en-US" sz="1800" dirty="0">
                <a:latin typeface="Times New Roman" pitchFamily="18" charset="0"/>
                <a:cs typeface="Times New Roman" pitchFamily="18" charset="0"/>
              </a:rPr>
              <a:t>The function is executed when the user double-clicks on the HTML element:</a:t>
            </a:r>
          </a:p>
          <a:p>
            <a:pPr>
              <a:buNone/>
            </a:pPr>
            <a:r>
              <a:rPr lang="en-US" sz="1800" b="1" dirty="0">
                <a:latin typeface="Times New Roman" pitchFamily="18" charset="0"/>
                <a:cs typeface="Times New Roman" pitchFamily="18" charset="0"/>
              </a:rPr>
              <a:t>Example</a:t>
            </a:r>
          </a:p>
          <a:p>
            <a:pPr>
              <a:buNone/>
            </a:pPr>
            <a:r>
              <a:rPr lang="en-US" sz="1800" dirty="0">
                <a:latin typeface="Times New Roman" pitchFamily="18" charset="0"/>
                <a:cs typeface="Times New Roman" pitchFamily="18" charset="0"/>
              </a:rPr>
              <a:t>$("p").</a:t>
            </a:r>
            <a:r>
              <a:rPr lang="en-US" sz="1800" dirty="0" err="1">
                <a:latin typeface="Times New Roman" pitchFamily="18" charset="0"/>
                <a:cs typeface="Times New Roman" pitchFamily="18" charset="0"/>
              </a:rPr>
              <a:t>dblclick</a:t>
            </a:r>
            <a:r>
              <a:rPr lang="en-US" sz="1800" dirty="0">
                <a:latin typeface="Times New Roman" pitchFamily="18" charset="0"/>
                <a:cs typeface="Times New Roman" pitchFamily="18" charset="0"/>
              </a:rPr>
              <a:t>(function(){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$(this).hide();});</a:t>
            </a:r>
          </a:p>
          <a:p>
            <a:pPr>
              <a:buNone/>
            </a:pPr>
            <a:r>
              <a:rPr lang="en-US" sz="1800" b="1" dirty="0" err="1">
                <a:latin typeface="Times New Roman" pitchFamily="18" charset="0"/>
                <a:cs typeface="Times New Roman" pitchFamily="18" charset="0"/>
              </a:rPr>
              <a:t>mouseenter</a:t>
            </a:r>
            <a:r>
              <a:rPr lang="en-US" sz="1800" b="1" dirty="0">
                <a:latin typeface="Times New Roman" pitchFamily="18" charset="0"/>
                <a:cs typeface="Times New Roman" pitchFamily="18" charset="0"/>
              </a:rPr>
              <a:t>()</a:t>
            </a:r>
            <a:endParaRPr lang="en-US" sz="1800" dirty="0">
              <a:latin typeface="Times New Roman" pitchFamily="18" charset="0"/>
              <a:cs typeface="Times New Roman" pitchFamily="18" charset="0"/>
            </a:endParaRPr>
          </a:p>
          <a:p>
            <a:r>
              <a:rPr lang="en-US" sz="1800" dirty="0">
                <a:latin typeface="Times New Roman" pitchFamily="18" charset="0"/>
                <a:cs typeface="Times New Roman" pitchFamily="18" charset="0"/>
              </a:rPr>
              <a:t>The </a:t>
            </a:r>
            <a:r>
              <a:rPr lang="en-US" sz="1800" dirty="0" err="1">
                <a:latin typeface="Times New Roman" pitchFamily="18" charset="0"/>
                <a:cs typeface="Times New Roman" pitchFamily="18" charset="0"/>
              </a:rPr>
              <a:t>mouseenter</a:t>
            </a:r>
            <a:r>
              <a:rPr lang="en-US" sz="1800" dirty="0">
                <a:latin typeface="Times New Roman" pitchFamily="18" charset="0"/>
                <a:cs typeface="Times New Roman" pitchFamily="18" charset="0"/>
              </a:rPr>
              <a:t>() method attaches an event handler function to an HTML element.</a:t>
            </a:r>
          </a:p>
          <a:p>
            <a:r>
              <a:rPr lang="en-US" sz="1800" dirty="0">
                <a:latin typeface="Times New Roman" pitchFamily="18" charset="0"/>
                <a:cs typeface="Times New Roman" pitchFamily="18" charset="0"/>
              </a:rPr>
              <a:t>The function is executed when the mouse pointer enters the HTML element:</a:t>
            </a:r>
          </a:p>
          <a:p>
            <a:pPr>
              <a:buNone/>
            </a:pPr>
            <a:r>
              <a:rPr lang="en-US" sz="1800" b="1" dirty="0">
                <a:latin typeface="Times New Roman" pitchFamily="18" charset="0"/>
                <a:cs typeface="Times New Roman" pitchFamily="18" charset="0"/>
              </a:rPr>
              <a:t>Example</a:t>
            </a:r>
          </a:p>
          <a:p>
            <a:pPr>
              <a:buNone/>
            </a:pPr>
            <a:r>
              <a:rPr lang="en-US" sz="1800" dirty="0">
                <a:latin typeface="Times New Roman" pitchFamily="18" charset="0"/>
                <a:cs typeface="Times New Roman" pitchFamily="18" charset="0"/>
              </a:rPr>
              <a:t>$("#p1").</a:t>
            </a:r>
            <a:r>
              <a:rPr lang="en-US" sz="1800" dirty="0" err="1">
                <a:latin typeface="Times New Roman" pitchFamily="18" charset="0"/>
                <a:cs typeface="Times New Roman" pitchFamily="18" charset="0"/>
              </a:rPr>
              <a:t>mouseenter</a:t>
            </a:r>
            <a:r>
              <a:rPr lang="en-US" sz="1800" dirty="0">
                <a:latin typeface="Times New Roman" pitchFamily="18" charset="0"/>
                <a:cs typeface="Times New Roman" pitchFamily="18" charset="0"/>
              </a:rPr>
              <a:t>(function(){</a:t>
            </a:r>
            <a:br>
              <a:rPr lang="en-US" sz="1800" dirty="0">
                <a:latin typeface="Times New Roman" pitchFamily="18" charset="0"/>
                <a:cs typeface="Times New Roman" pitchFamily="18" charset="0"/>
              </a:rPr>
            </a:br>
            <a:r>
              <a:rPr lang="en-US" sz="1800" dirty="0">
                <a:latin typeface="Times New Roman" pitchFamily="18" charset="0"/>
                <a:cs typeface="Times New Roman" pitchFamily="18" charset="0"/>
              </a:rPr>
              <a:t>  alert("You entered p1!");});</a:t>
            </a:r>
          </a:p>
          <a:p>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pPr>
              <a:buNone/>
            </a:pPr>
            <a:endParaRPr lang="en-US" sz="1800" dirty="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304800"/>
            <a:ext cx="8229600" cy="6553200"/>
          </a:xfrm>
        </p:spPr>
        <p:txBody>
          <a:bodyPr>
            <a:noAutofit/>
          </a:bodyPr>
          <a:lstStyle/>
          <a:p>
            <a:pPr>
              <a:buNone/>
            </a:pPr>
            <a:r>
              <a:rPr lang="en-US" sz="2000" b="1" dirty="0" err="1">
                <a:latin typeface="Times New Roman" pitchFamily="18" charset="0"/>
                <a:cs typeface="Times New Roman" pitchFamily="18" charset="0"/>
              </a:rPr>
              <a:t>mouseleave</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mouseleave</a:t>
            </a:r>
            <a:r>
              <a:rPr lang="en-US" sz="2000" dirty="0">
                <a:latin typeface="Times New Roman" pitchFamily="18" charset="0"/>
                <a:cs typeface="Times New Roman" pitchFamily="18" charset="0"/>
              </a:rPr>
              <a:t>() method attaches an event handler function to an HTML element.</a:t>
            </a:r>
          </a:p>
          <a:p>
            <a:r>
              <a:rPr lang="en-US" sz="2000" dirty="0">
                <a:latin typeface="Times New Roman" pitchFamily="18" charset="0"/>
                <a:cs typeface="Times New Roman" pitchFamily="18" charset="0"/>
              </a:rPr>
              <a:t>The function is executed when the mouse pointer leaves the HTML element:</a:t>
            </a:r>
          </a:p>
          <a:p>
            <a:pPr>
              <a:buNone/>
            </a:pPr>
            <a:r>
              <a:rPr lang="en-US" sz="2000" b="1" dirty="0">
                <a:latin typeface="Times New Roman" pitchFamily="18" charset="0"/>
                <a:cs typeface="Times New Roman" pitchFamily="18" charset="0"/>
              </a:rPr>
              <a:t>Example</a:t>
            </a:r>
          </a:p>
          <a:p>
            <a:r>
              <a:rPr lang="en-US" sz="2000" dirty="0">
                <a:latin typeface="Times New Roman" pitchFamily="18" charset="0"/>
                <a:cs typeface="Times New Roman" pitchFamily="18" charset="0"/>
              </a:rPr>
              <a:t>$("#p1").</a:t>
            </a:r>
            <a:r>
              <a:rPr lang="en-US" sz="2000" dirty="0" err="1">
                <a:latin typeface="Times New Roman" pitchFamily="18" charset="0"/>
                <a:cs typeface="Times New Roman" pitchFamily="18" charset="0"/>
              </a:rPr>
              <a:t>mouseleave</a:t>
            </a:r>
            <a:r>
              <a:rPr lang="en-US" sz="2000" dirty="0">
                <a:latin typeface="Times New Roman" pitchFamily="18" charset="0"/>
                <a:cs typeface="Times New Roman" pitchFamily="18" charset="0"/>
              </a:rPr>
              <a:t>(function(){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alert("Bye! You now leave p1!");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a:p>
            <a:pPr>
              <a:buNone/>
            </a:pPr>
            <a:r>
              <a:rPr lang="en-US" sz="2000" b="1" dirty="0" err="1">
                <a:latin typeface="Times New Roman" pitchFamily="18" charset="0"/>
                <a:cs typeface="Times New Roman" pitchFamily="18" charset="0"/>
              </a:rPr>
              <a:t>mousedown</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a:t>
            </a:r>
            <a:r>
              <a:rPr lang="en-US" sz="2000" dirty="0" err="1">
                <a:latin typeface="Times New Roman" pitchFamily="18" charset="0"/>
                <a:cs typeface="Times New Roman" pitchFamily="18" charset="0"/>
              </a:rPr>
              <a:t>mousedown</a:t>
            </a:r>
            <a:r>
              <a:rPr lang="en-US" sz="2000" dirty="0">
                <a:latin typeface="Times New Roman" pitchFamily="18" charset="0"/>
                <a:cs typeface="Times New Roman" pitchFamily="18" charset="0"/>
              </a:rPr>
              <a:t>() method attaches an event handler function to an HTML element.</a:t>
            </a:r>
          </a:p>
          <a:p>
            <a:r>
              <a:rPr lang="en-US" sz="2000" dirty="0">
                <a:latin typeface="Times New Roman" pitchFamily="18" charset="0"/>
                <a:cs typeface="Times New Roman" pitchFamily="18" charset="0"/>
              </a:rPr>
              <a:t>The function is executed, when the left, middle or right mouse button is pressed down, while the mouse is over the HTML element:</a:t>
            </a:r>
          </a:p>
          <a:p>
            <a:pPr>
              <a:buNone/>
            </a:pPr>
            <a:r>
              <a:rPr lang="en-US" sz="2000" b="1" dirty="0">
                <a:latin typeface="Times New Roman" pitchFamily="18" charset="0"/>
                <a:cs typeface="Times New Roman" pitchFamily="18" charset="0"/>
              </a:rPr>
              <a:t>Example</a:t>
            </a:r>
          </a:p>
          <a:p>
            <a:r>
              <a:rPr lang="en-US" sz="2000" dirty="0">
                <a:latin typeface="Times New Roman" pitchFamily="18" charset="0"/>
                <a:cs typeface="Times New Roman" pitchFamily="18" charset="0"/>
              </a:rPr>
              <a:t>$("#p1").</a:t>
            </a:r>
            <a:r>
              <a:rPr lang="en-US" sz="2000" dirty="0" err="1">
                <a:latin typeface="Times New Roman" pitchFamily="18" charset="0"/>
                <a:cs typeface="Times New Roman" pitchFamily="18" charset="0"/>
              </a:rPr>
              <a:t>mousedown</a:t>
            </a:r>
            <a:r>
              <a:rPr lang="en-US" sz="2000" dirty="0">
                <a:latin typeface="Times New Roman" pitchFamily="18" charset="0"/>
                <a:cs typeface="Times New Roman" pitchFamily="18" charset="0"/>
              </a:rPr>
              <a:t>(function(){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alert("Mouse down over p1!");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Introduction</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Example Explained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To insert a JavaScript into an HTML page, we use the &lt;script&gt; tag.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Inside the &lt;script&gt; tag we use the type attribute to define the scripting language.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So, the &lt;script type="text/</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"&gt; and &lt;/script&gt; tells where the JavaScript starts and ends: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 type="text/</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91440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228600"/>
            <a:ext cx="8229600" cy="6248400"/>
          </a:xfrm>
        </p:spPr>
        <p:txBody>
          <a:bodyPr>
            <a:normAutofit fontScale="70000" lnSpcReduction="20000"/>
          </a:bodyPr>
          <a:lstStyle/>
          <a:p>
            <a:pPr>
              <a:buNone/>
            </a:pPr>
            <a:r>
              <a:rPr lang="en-US" b="1" dirty="0" err="1">
                <a:latin typeface="Times New Roman" pitchFamily="18" charset="0"/>
                <a:cs typeface="Times New Roman" pitchFamily="18" charset="0"/>
              </a:rPr>
              <a:t>mouseup</a:t>
            </a:r>
            <a:r>
              <a:rPr lang="en-US" b="1" dirty="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mouseup</a:t>
            </a:r>
            <a:r>
              <a:rPr lang="en-US" dirty="0">
                <a:latin typeface="Times New Roman" pitchFamily="18" charset="0"/>
                <a:cs typeface="Times New Roman" pitchFamily="18" charset="0"/>
              </a:rPr>
              <a:t>() method attaches an event handler function to an HTML element.</a:t>
            </a:r>
          </a:p>
          <a:p>
            <a:r>
              <a:rPr lang="en-US" dirty="0">
                <a:latin typeface="Times New Roman" pitchFamily="18" charset="0"/>
                <a:cs typeface="Times New Roman" pitchFamily="18" charset="0"/>
              </a:rPr>
              <a:t>The function is executed, when the left, middle or right mouse button is released, while the mouse is over the HTML element:</a:t>
            </a:r>
          </a:p>
          <a:p>
            <a:pPr>
              <a:buNone/>
            </a:pPr>
            <a:r>
              <a:rPr lang="en-US" b="1" dirty="0">
                <a:latin typeface="Times New Roman" pitchFamily="18" charset="0"/>
                <a:cs typeface="Times New Roman" pitchFamily="18" charset="0"/>
              </a:rPr>
              <a:t>Example</a:t>
            </a:r>
          </a:p>
          <a:p>
            <a:r>
              <a:rPr lang="en-US" dirty="0">
                <a:latin typeface="Times New Roman" pitchFamily="18" charset="0"/>
                <a:cs typeface="Times New Roman" pitchFamily="18" charset="0"/>
              </a:rPr>
              <a:t>$("#p1").</a:t>
            </a:r>
            <a:r>
              <a:rPr lang="en-US" dirty="0" err="1">
                <a:latin typeface="Times New Roman" pitchFamily="18" charset="0"/>
                <a:cs typeface="Times New Roman" pitchFamily="18" charset="0"/>
              </a:rPr>
              <a:t>mouseup</a:t>
            </a:r>
            <a:r>
              <a:rPr lang="en-US" dirty="0">
                <a:latin typeface="Times New Roman" pitchFamily="18" charset="0"/>
                <a:cs typeface="Times New Roman" pitchFamily="18" charset="0"/>
              </a:rPr>
              <a:t>(function(){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alert("Mouse up over p1!");</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pPr>
              <a:buNone/>
            </a:pPr>
            <a:r>
              <a:rPr lang="en-US" b="1" dirty="0">
                <a:latin typeface="Times New Roman" pitchFamily="18" charset="0"/>
                <a:cs typeface="Times New Roman" pitchFamily="18" charset="0"/>
              </a:rPr>
              <a:t>hover()</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hover() method takes two functions and is a combination of the </a:t>
            </a:r>
            <a:r>
              <a:rPr lang="en-US" dirty="0" err="1">
                <a:latin typeface="Times New Roman" pitchFamily="18" charset="0"/>
                <a:cs typeface="Times New Roman" pitchFamily="18" charset="0"/>
              </a:rPr>
              <a:t>mouseenter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mouseleave</a:t>
            </a:r>
            <a:r>
              <a:rPr lang="en-US" dirty="0">
                <a:latin typeface="Times New Roman" pitchFamily="18" charset="0"/>
                <a:cs typeface="Times New Roman" pitchFamily="18" charset="0"/>
              </a:rPr>
              <a:t>() methods.</a:t>
            </a:r>
          </a:p>
          <a:p>
            <a:r>
              <a:rPr lang="en-US" dirty="0">
                <a:latin typeface="Times New Roman" pitchFamily="18" charset="0"/>
                <a:cs typeface="Times New Roman" pitchFamily="18" charset="0"/>
              </a:rPr>
              <a:t>The first function is executed when the mouse enters the HTML element, and the second function is executed when the mouse leaves the HTML element:</a:t>
            </a:r>
          </a:p>
          <a:p>
            <a:pPr>
              <a:buNone/>
            </a:pPr>
            <a:r>
              <a:rPr lang="en-US" b="1" dirty="0">
                <a:latin typeface="Times New Roman" pitchFamily="18" charset="0"/>
                <a:cs typeface="Times New Roman" pitchFamily="18" charset="0"/>
              </a:rPr>
              <a:t>Example</a:t>
            </a:r>
          </a:p>
          <a:p>
            <a:pPr>
              <a:buNone/>
            </a:pPr>
            <a:r>
              <a:rPr lang="en-US" dirty="0">
                <a:latin typeface="Times New Roman" pitchFamily="18" charset="0"/>
                <a:cs typeface="Times New Roman" pitchFamily="18" charset="0"/>
              </a:rPr>
              <a:t>$("#p1").hover(function(){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alert("You entered p1!");</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function(){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alert("Bye! You now leave p1!");</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609600"/>
            <a:ext cx="8229600" cy="5638800"/>
          </a:xfrm>
        </p:spPr>
        <p:txBody>
          <a:bodyPr>
            <a:noAutofit/>
          </a:bodyPr>
          <a:lstStyle/>
          <a:p>
            <a:pPr>
              <a:buNone/>
            </a:pPr>
            <a:r>
              <a:rPr lang="en-US" sz="2000" b="1" dirty="0">
                <a:latin typeface="Times New Roman" pitchFamily="18" charset="0"/>
                <a:cs typeface="Times New Roman" pitchFamily="18" charset="0"/>
              </a:rPr>
              <a:t>focus()</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focus() method attaches an event handler function to an HTML form field.</a:t>
            </a:r>
          </a:p>
          <a:p>
            <a:r>
              <a:rPr lang="en-US" sz="2000" dirty="0">
                <a:latin typeface="Times New Roman" pitchFamily="18" charset="0"/>
                <a:cs typeface="Times New Roman" pitchFamily="18" charset="0"/>
              </a:rPr>
              <a:t>The function is executed when the form field gets focus:</a:t>
            </a:r>
          </a:p>
          <a:p>
            <a:pPr>
              <a:buNone/>
            </a:pPr>
            <a:r>
              <a:rPr lang="en-US" sz="2000" b="1" dirty="0">
                <a:latin typeface="Times New Roman" pitchFamily="18" charset="0"/>
                <a:cs typeface="Times New Roman" pitchFamily="18" charset="0"/>
              </a:rPr>
              <a:t>Example</a:t>
            </a:r>
          </a:p>
          <a:p>
            <a:pPr>
              <a:buNone/>
            </a:pPr>
            <a:r>
              <a:rPr lang="en-US" sz="2000" dirty="0">
                <a:latin typeface="Times New Roman" pitchFamily="18" charset="0"/>
                <a:cs typeface="Times New Roman" pitchFamily="18" charset="0"/>
              </a:rPr>
              <a:t>$("input").focus(function(){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$(this).</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("background-color", "#</a:t>
            </a:r>
            <a:r>
              <a:rPr lang="en-US" sz="2000" dirty="0" err="1">
                <a:latin typeface="Times New Roman" pitchFamily="18" charset="0"/>
                <a:cs typeface="Times New Roman" pitchFamily="18" charset="0"/>
              </a:rPr>
              <a:t>cccccc</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a:p>
            <a:pPr>
              <a:buNone/>
            </a:pPr>
            <a:r>
              <a:rPr lang="en-US" sz="2000" b="1" dirty="0">
                <a:latin typeface="Times New Roman" pitchFamily="18" charset="0"/>
                <a:cs typeface="Times New Roman" pitchFamily="18" charset="0"/>
              </a:rPr>
              <a:t>blur()</a:t>
            </a:r>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blur() method attaches an event handler function to an HTML form field.</a:t>
            </a:r>
          </a:p>
          <a:p>
            <a:r>
              <a:rPr lang="en-US" sz="2000" dirty="0">
                <a:latin typeface="Times New Roman" pitchFamily="18" charset="0"/>
                <a:cs typeface="Times New Roman" pitchFamily="18" charset="0"/>
              </a:rPr>
              <a:t>The function is executed when the form field loses focus:</a:t>
            </a:r>
          </a:p>
          <a:p>
            <a:pPr>
              <a:buNone/>
            </a:pPr>
            <a:r>
              <a:rPr lang="en-US" sz="2000" b="1" dirty="0">
                <a:latin typeface="Times New Roman" pitchFamily="18" charset="0"/>
                <a:cs typeface="Times New Roman" pitchFamily="18" charset="0"/>
              </a:rPr>
              <a:t>Example</a:t>
            </a:r>
          </a:p>
          <a:p>
            <a:pPr>
              <a:buNone/>
            </a:pPr>
            <a:r>
              <a:rPr lang="en-US" sz="2000" dirty="0">
                <a:latin typeface="Times New Roman" pitchFamily="18" charset="0"/>
                <a:cs typeface="Times New Roman" pitchFamily="18" charset="0"/>
              </a:rPr>
              <a:t>$("input").blur(function(){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$(this).</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("background-color", "#</a:t>
            </a:r>
            <a:r>
              <a:rPr lang="en-US" sz="2000" dirty="0" err="1">
                <a:latin typeface="Times New Roman" pitchFamily="18" charset="0"/>
                <a:cs typeface="Times New Roman" pitchFamily="18" charset="0"/>
              </a:rPr>
              <a:t>ffffff</a:t>
            </a: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6038"/>
            <a:ext cx="8229600" cy="715962"/>
          </a:xfrm>
        </p:spPr>
        <p:txBody>
          <a:bodyPr>
            <a:normAutofit/>
          </a:bodyPr>
          <a:lstStyle/>
          <a:p>
            <a:pPr fontAlgn="base"/>
            <a:r>
              <a:rPr lang="en-US" b="1" dirty="0" err="1">
                <a:latin typeface="Times New Roman" pitchFamily="18" charset="0"/>
                <a:cs typeface="Times New Roman" pitchFamily="18" charset="0"/>
              </a:rPr>
              <a:t>jQuery</a:t>
            </a:r>
            <a:r>
              <a:rPr lang="en-US" b="1" dirty="0">
                <a:latin typeface="Times New Roman" pitchFamily="18" charset="0"/>
                <a:cs typeface="Times New Roman" pitchFamily="18" charset="0"/>
              </a:rPr>
              <a:t> Animation Effects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981200" y="762000"/>
            <a:ext cx="8229600" cy="5791200"/>
          </a:xfrm>
        </p:spPr>
        <p:txBody>
          <a:bodyPr>
            <a:normAutofit lnSpcReduction="10000"/>
          </a:bodyPr>
          <a:lstStyle/>
          <a:p>
            <a:pPr algn="just"/>
            <a:r>
              <a:rPr lang="en-US" sz="2400" dirty="0">
                <a:latin typeface="Times New Roman" pitchFamily="18" charset="0"/>
                <a:cs typeface="Times New Roman" pitchFamily="18" charset="0"/>
              </a:rPr>
              <a:t>An </a:t>
            </a:r>
            <a:r>
              <a:rPr lang="en-US" sz="2400" b="1" dirty="0">
                <a:latin typeface="Times New Roman" pitchFamily="18" charset="0"/>
                <a:cs typeface="Times New Roman" pitchFamily="18" charset="0"/>
              </a:rPr>
              <a:t>animation</a:t>
            </a:r>
            <a:r>
              <a:rPr lang="en-US" sz="2400" dirty="0">
                <a:latin typeface="Times New Roman" pitchFamily="18" charset="0"/>
                <a:cs typeface="Times New Roman" pitchFamily="18" charset="0"/>
              </a:rPr>
              <a:t> lets an element gradually change from one style to another.</a:t>
            </a:r>
          </a:p>
          <a:p>
            <a:pPr algn="just"/>
            <a:r>
              <a:rPr lang="en-US" sz="2400" dirty="0">
                <a:latin typeface="Times New Roman" pitchFamily="18" charset="0"/>
                <a:cs typeface="Times New Roman" pitchFamily="18" charset="0"/>
              </a:rPr>
              <a:t>Animation is </a:t>
            </a:r>
            <a:r>
              <a:rPr lang="en-US" sz="2400" b="1" dirty="0">
                <a:latin typeface="Times New Roman" pitchFamily="18" charset="0"/>
                <a:cs typeface="Times New Roman" pitchFamily="18" charset="0"/>
              </a:rPr>
              <a:t>a method by which still figures are manipulated to appear as moving images</a:t>
            </a:r>
            <a:r>
              <a:rPr lang="en-US" sz="2400" dirty="0">
                <a:latin typeface="Times New Roman" pitchFamily="18" charset="0"/>
                <a:cs typeface="Times New Roman" pitchFamily="18" charset="0"/>
              </a:rPr>
              <a:t>.</a:t>
            </a:r>
          </a:p>
          <a:p>
            <a:pPr>
              <a:buNone/>
            </a:pPr>
            <a:r>
              <a:rPr lang="en-US" sz="2400" b="1" dirty="0">
                <a:latin typeface="Times New Roman" pitchFamily="18" charset="0"/>
                <a:cs typeface="Times New Roman" pitchFamily="18" charset="0"/>
              </a:rPr>
              <a:t>The animate() Method</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jQuery</a:t>
            </a:r>
            <a:r>
              <a:rPr lang="en-US" sz="2400" dirty="0">
                <a:latin typeface="Times New Roman" pitchFamily="18" charset="0"/>
                <a:cs typeface="Times New Roman" pitchFamily="18" charset="0"/>
              </a:rPr>
              <a:t> animate() method is used to create custom animations.</a:t>
            </a:r>
          </a:p>
          <a:p>
            <a:pPr>
              <a:buNone/>
            </a:pPr>
            <a:r>
              <a:rPr lang="en-US" sz="2400" b="1" dirty="0">
                <a:latin typeface="Times New Roman" pitchFamily="18" charset="0"/>
                <a:cs typeface="Times New Roman" pitchFamily="18" charset="0"/>
              </a:rPr>
              <a:t>Syntax:</a:t>
            </a:r>
            <a:endParaRPr lang="en-US" sz="2400" dirty="0">
              <a:latin typeface="Times New Roman" pitchFamily="18" charset="0"/>
              <a:cs typeface="Times New Roman" pitchFamily="18" charset="0"/>
            </a:endParaRPr>
          </a:p>
          <a:p>
            <a:pPr>
              <a:buNone/>
            </a:pPr>
            <a:r>
              <a:rPr lang="en-US" sz="2400" b="1" dirty="0">
                <a:latin typeface="Times New Roman" pitchFamily="18" charset="0"/>
                <a:cs typeface="Times New Roman" pitchFamily="18" charset="0"/>
              </a:rPr>
              <a:t>	$(</a:t>
            </a:r>
            <a:r>
              <a:rPr lang="en-US" sz="2400" b="1" i="1" dirty="0">
                <a:latin typeface="Times New Roman" pitchFamily="18" charset="0"/>
                <a:cs typeface="Times New Roman" pitchFamily="18" charset="0"/>
              </a:rPr>
              <a:t>selector</a:t>
            </a:r>
            <a:r>
              <a:rPr lang="en-US" sz="2400" b="1" dirty="0">
                <a:latin typeface="Times New Roman" pitchFamily="18" charset="0"/>
                <a:cs typeface="Times New Roman" pitchFamily="18" charset="0"/>
              </a:rPr>
              <a:t>).animate({</a:t>
            </a:r>
            <a:r>
              <a:rPr lang="en-US" sz="2400" b="1" i="1" dirty="0" err="1">
                <a:latin typeface="Times New Roman" pitchFamily="18" charset="0"/>
                <a:cs typeface="Times New Roman" pitchFamily="18" charset="0"/>
              </a:rPr>
              <a:t>params</a:t>
            </a:r>
            <a:r>
              <a:rPr lang="en-US" sz="2400" b="1" dirty="0">
                <a:latin typeface="Times New Roman" pitchFamily="18" charset="0"/>
                <a:cs typeface="Times New Roman" pitchFamily="18" charset="0"/>
              </a:rPr>
              <a:t>}</a:t>
            </a:r>
            <a:r>
              <a:rPr lang="en-US" sz="2400" b="1" i="1" dirty="0">
                <a:latin typeface="Times New Roman" pitchFamily="18" charset="0"/>
                <a:cs typeface="Times New Roman" pitchFamily="18" charset="0"/>
              </a:rPr>
              <a:t>,</a:t>
            </a:r>
            <a:r>
              <a:rPr lang="en-US" sz="2400" b="1" i="1" dirty="0" err="1">
                <a:latin typeface="Times New Roman" pitchFamily="18" charset="0"/>
                <a:cs typeface="Times New Roman" pitchFamily="18" charset="0"/>
              </a:rPr>
              <a:t>speed,callback</a:t>
            </a:r>
            <a:r>
              <a:rPr lang="en-US" sz="2400" b="1" dirty="0">
                <a:latin typeface="Times New Roman" pitchFamily="18" charset="0"/>
                <a:cs typeface="Times New Roman" pitchFamily="18" charset="0"/>
              </a:rPr>
              <a:t>);</a:t>
            </a:r>
          </a:p>
          <a:p>
            <a:r>
              <a:rPr lang="en-US" sz="2400" dirty="0">
                <a:latin typeface="Times New Roman" pitchFamily="18" charset="0"/>
                <a:cs typeface="Times New Roman" pitchFamily="18" charset="0"/>
              </a:rPr>
              <a:t>Here, </a:t>
            </a:r>
            <a:r>
              <a:rPr lang="en-US" sz="2400" b="1" dirty="0" err="1">
                <a:latin typeface="Times New Roman" pitchFamily="18" charset="0"/>
                <a:cs typeface="Times New Roman" pitchFamily="18" charset="0"/>
              </a:rPr>
              <a:t>params</a:t>
            </a:r>
            <a:r>
              <a:rPr lang="en-US" sz="2400" dirty="0">
                <a:latin typeface="Times New Roman" pitchFamily="18" charset="0"/>
                <a:cs typeface="Times New Roman" pitchFamily="18" charset="0"/>
              </a:rPr>
              <a:t> parameter defines the CSS properties to be animated.</a:t>
            </a:r>
          </a:p>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speed</a:t>
            </a:r>
            <a:r>
              <a:rPr lang="en-US" sz="2400" dirty="0">
                <a:latin typeface="Times New Roman" pitchFamily="18" charset="0"/>
                <a:cs typeface="Times New Roman" pitchFamily="18" charset="0"/>
              </a:rPr>
              <a:t> parameter is optional and specifies the duration of the effect. It can be set as "slow" , "fast" or milliseconds.</a:t>
            </a:r>
          </a:p>
          <a:p>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callback</a:t>
            </a:r>
            <a:r>
              <a:rPr lang="en-US" sz="2400" dirty="0">
                <a:latin typeface="Times New Roman" pitchFamily="18" charset="0"/>
                <a:cs typeface="Times New Roman" pitchFamily="18" charset="0"/>
              </a:rPr>
              <a:t> parameter is also optional and it is a function which is executed after the animation completes</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err="1">
                <a:latin typeface="Times New Roman" pitchFamily="18" charset="0"/>
                <a:cs typeface="Times New Roman" pitchFamily="18" charset="0"/>
              </a:rPr>
              <a:t>jQuery</a:t>
            </a:r>
            <a:r>
              <a:rPr lang="en-US" b="1" dirty="0">
                <a:latin typeface="Times New Roman" pitchFamily="18" charset="0"/>
                <a:cs typeface="Times New Roman" pitchFamily="18" charset="0"/>
              </a:rPr>
              <a:t> Animations - The animate() Method</a:t>
            </a:r>
          </a:p>
          <a:p>
            <a:pPr>
              <a:buNone/>
            </a:pPr>
            <a:r>
              <a:rPr lang="en-US" b="1" dirty="0">
                <a:latin typeface="Times New Roman" pitchFamily="18" charset="0"/>
                <a:cs typeface="Times New Roman" pitchFamily="18" charset="0"/>
              </a:rPr>
              <a:t>Example</a:t>
            </a:r>
          </a:p>
          <a:p>
            <a:pPr>
              <a:buNone/>
            </a:pPr>
            <a:r>
              <a:rPr lang="en-US" dirty="0">
                <a:latin typeface="Times New Roman" pitchFamily="18" charset="0"/>
                <a:cs typeface="Times New Roman" pitchFamily="18" charset="0"/>
              </a:rPr>
              <a:t>$("button").click(function(){</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$("div").animate({left: '250px'});</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t>
            </a:r>
          </a:p>
          <a:p>
            <a:pPr>
              <a:buNone/>
            </a:pPr>
            <a:endParaRPr lang="en-US" dirty="0">
              <a:latin typeface="Times New Roman" pitchFamily="18" charset="0"/>
              <a:cs typeface="Times New Roman" pitchFamily="18"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animate() - Manipulate Multiple Properties</a:t>
            </a:r>
          </a:p>
        </p:txBody>
      </p:sp>
      <p:sp>
        <p:nvSpPr>
          <p:cNvPr id="3" name="Content Placeholder 2"/>
          <p:cNvSpPr>
            <a:spLocks noGrp="1"/>
          </p:cNvSpPr>
          <p:nvPr>
            <p:ph idx="1"/>
          </p:nvPr>
        </p:nvSpPr>
        <p:spPr>
          <a:xfrm>
            <a:off x="1981200" y="1600201"/>
            <a:ext cx="8458200" cy="4525963"/>
          </a:xfrm>
        </p:spPr>
        <p:txBody>
          <a:bodyPr>
            <a:normAutofit/>
          </a:bodyPr>
          <a:lstStyle/>
          <a:p>
            <a:pPr>
              <a:buNone/>
            </a:pPr>
            <a:r>
              <a:rPr lang="en-US" sz="2500" dirty="0">
                <a:latin typeface="Times New Roman" pitchFamily="18" charset="0"/>
                <a:cs typeface="Times New Roman" pitchFamily="18" charset="0"/>
              </a:rPr>
              <a:t>Notice that multiple properties can be animated at the same time</a:t>
            </a:r>
          </a:p>
          <a:p>
            <a:pPr>
              <a:buNone/>
            </a:pPr>
            <a:r>
              <a:rPr lang="en-US" sz="2500" b="1" dirty="0">
                <a:latin typeface="Times New Roman" pitchFamily="18" charset="0"/>
                <a:cs typeface="Times New Roman" pitchFamily="18" charset="0"/>
              </a:rPr>
              <a:t>Example</a:t>
            </a:r>
          </a:p>
          <a:p>
            <a:pPr>
              <a:buNone/>
            </a:pPr>
            <a:r>
              <a:rPr lang="en-US" sz="2500" dirty="0">
                <a:latin typeface="Times New Roman" pitchFamily="18" charset="0"/>
                <a:cs typeface="Times New Roman" pitchFamily="18" charset="0"/>
              </a:rPr>
              <a:t>$("button").click(function(){</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$("div").animate({</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left: '250px',</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opacity: '0.5',</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height: '150px',</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width: '150px'</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a:t>
            </a:r>
          </a:p>
          <a:p>
            <a:endParaRPr lang="en-US" sz="2500" dirty="0">
              <a:latin typeface="Times New Roman" pitchFamily="18" charset="0"/>
              <a:cs typeface="Times New Roman"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latin typeface="Times New Roman" pitchFamily="18" charset="0"/>
                <a:cs typeface="Times New Roman" pitchFamily="18" charset="0"/>
              </a:rPr>
              <a:t>jQuery</a:t>
            </a:r>
            <a:r>
              <a:rPr lang="en-US" dirty="0">
                <a:latin typeface="Times New Roman" pitchFamily="18" charset="0"/>
                <a:cs typeface="Times New Roman" pitchFamily="18" charset="0"/>
              </a:rPr>
              <a:t> animate() - Using Relative Values</a:t>
            </a:r>
          </a:p>
        </p:txBody>
      </p:sp>
      <p:sp>
        <p:nvSpPr>
          <p:cNvPr id="3" name="Content Placeholder 2"/>
          <p:cNvSpPr>
            <a:spLocks noGrp="1"/>
          </p:cNvSpPr>
          <p:nvPr>
            <p:ph idx="1"/>
          </p:nvPr>
        </p:nvSpPr>
        <p:spPr>
          <a:xfrm>
            <a:off x="1828800" y="1600200"/>
            <a:ext cx="8610600" cy="4724400"/>
          </a:xfrm>
        </p:spPr>
        <p:txBody>
          <a:bodyPr>
            <a:normAutofit/>
          </a:bodyPr>
          <a:lstStyle/>
          <a:p>
            <a:r>
              <a:rPr lang="en-US" sz="2400" dirty="0">
                <a:latin typeface="Times New Roman" pitchFamily="18" charset="0"/>
                <a:cs typeface="Times New Roman" pitchFamily="18" charset="0"/>
              </a:rPr>
              <a:t>It is also possible to define relative values  ( the value is then relative to the element's current value). </a:t>
            </a:r>
          </a:p>
          <a:p>
            <a:r>
              <a:rPr lang="en-US" sz="2400" dirty="0">
                <a:latin typeface="Times New Roman" pitchFamily="18" charset="0"/>
                <a:cs typeface="Times New Roman" pitchFamily="18" charset="0"/>
              </a:rPr>
              <a:t>This is done by putting += or -= in front of the value:</a:t>
            </a:r>
          </a:p>
          <a:p>
            <a:pPr>
              <a:buNone/>
            </a:pPr>
            <a:r>
              <a:rPr lang="en-US" sz="2400" b="1" dirty="0">
                <a:latin typeface="Times New Roman" pitchFamily="18" charset="0"/>
                <a:cs typeface="Times New Roman" pitchFamily="18" charset="0"/>
              </a:rPr>
              <a:t>Example</a:t>
            </a:r>
          </a:p>
          <a:p>
            <a:pPr>
              <a:buNone/>
            </a:pPr>
            <a:r>
              <a:rPr lang="en-US" sz="2400" dirty="0">
                <a:latin typeface="Times New Roman" pitchFamily="18" charset="0"/>
                <a:cs typeface="Times New Roman" pitchFamily="18" charset="0"/>
              </a:rPr>
              <a:t>$("button").click(function(){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$("div").animate({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left: '250px',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height: '+=150px',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width: '+=150px'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715962"/>
          </a:xfrm>
        </p:spPr>
        <p:txBody>
          <a:bodyPr>
            <a:normAutofit/>
          </a:bodyPr>
          <a:lstStyle/>
          <a:p>
            <a:r>
              <a:rPr lang="en-US" sz="2800" b="1" dirty="0" err="1">
                <a:latin typeface="Times New Roman" pitchFamily="18" charset="0"/>
                <a:cs typeface="Times New Roman" pitchFamily="18" charset="0"/>
              </a:rPr>
              <a:t>jQuery</a:t>
            </a:r>
            <a:r>
              <a:rPr lang="en-US" sz="2800" b="1" dirty="0">
                <a:latin typeface="Times New Roman" pitchFamily="18" charset="0"/>
                <a:cs typeface="Times New Roman" pitchFamily="18" charset="0"/>
              </a:rPr>
              <a:t> animate() - Uses Queue Functionality</a:t>
            </a:r>
          </a:p>
        </p:txBody>
      </p:sp>
      <p:sp>
        <p:nvSpPr>
          <p:cNvPr id="3" name="Content Placeholder 2"/>
          <p:cNvSpPr>
            <a:spLocks noGrp="1"/>
          </p:cNvSpPr>
          <p:nvPr>
            <p:ph idx="1"/>
          </p:nvPr>
        </p:nvSpPr>
        <p:spPr>
          <a:xfrm>
            <a:off x="1981200" y="762000"/>
            <a:ext cx="8229600" cy="6400800"/>
          </a:xfrm>
        </p:spPr>
        <p:txBody>
          <a:bodyPr>
            <a:noAutofit/>
          </a:bodyPr>
          <a:lstStyle/>
          <a:p>
            <a:r>
              <a:rPr lang="en-US" sz="2500" dirty="0">
                <a:latin typeface="Times New Roman" pitchFamily="18" charset="0"/>
                <a:cs typeface="Times New Roman" pitchFamily="18" charset="0"/>
              </a:rPr>
              <a:t>By default, </a:t>
            </a:r>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comes with queue functionality for animations.</a:t>
            </a:r>
          </a:p>
          <a:p>
            <a:r>
              <a:rPr lang="en-US" sz="2500" dirty="0">
                <a:latin typeface="Times New Roman" pitchFamily="18" charset="0"/>
                <a:cs typeface="Times New Roman" pitchFamily="18" charset="0"/>
              </a:rPr>
              <a:t>This means that if you write multiple animate() calls after each other, </a:t>
            </a:r>
            <a:r>
              <a:rPr lang="en-US" sz="2500" dirty="0" err="1">
                <a:latin typeface="Times New Roman" pitchFamily="18" charset="0"/>
                <a:cs typeface="Times New Roman" pitchFamily="18" charset="0"/>
              </a:rPr>
              <a:t>jQuery</a:t>
            </a:r>
            <a:r>
              <a:rPr lang="en-US" sz="2500" dirty="0">
                <a:latin typeface="Times New Roman" pitchFamily="18" charset="0"/>
                <a:cs typeface="Times New Roman" pitchFamily="18" charset="0"/>
              </a:rPr>
              <a:t> creates an "internal" queue with these method calls. Then it runs the animate calls ONE by ONE.</a:t>
            </a:r>
          </a:p>
          <a:p>
            <a:r>
              <a:rPr lang="en-US" sz="2500" dirty="0">
                <a:latin typeface="Times New Roman" pitchFamily="18" charset="0"/>
                <a:cs typeface="Times New Roman" pitchFamily="18" charset="0"/>
              </a:rPr>
              <a:t>So, if you want to perform different animations after each other, we take advantage of the queue functionality:</a:t>
            </a:r>
          </a:p>
          <a:p>
            <a:pPr>
              <a:buNone/>
            </a:pPr>
            <a:r>
              <a:rPr lang="en-US" sz="2500" b="1" dirty="0">
                <a:latin typeface="Times New Roman" pitchFamily="18" charset="0"/>
                <a:cs typeface="Times New Roman" pitchFamily="18" charset="0"/>
              </a:rPr>
              <a:t>Example 1</a:t>
            </a:r>
          </a:p>
          <a:p>
            <a:pPr>
              <a:buNone/>
            </a:pPr>
            <a:r>
              <a:rPr lang="en-US" sz="2500" dirty="0">
                <a:latin typeface="Times New Roman" pitchFamily="18" charset="0"/>
                <a:cs typeface="Times New Roman" pitchFamily="18" charset="0"/>
              </a:rPr>
              <a:t>$("button").click(function(){</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var</a:t>
            </a:r>
            <a:r>
              <a:rPr lang="en-US" sz="2500" dirty="0">
                <a:latin typeface="Times New Roman" pitchFamily="18" charset="0"/>
                <a:cs typeface="Times New Roman" pitchFamily="18" charset="0"/>
              </a:rPr>
              <a:t> div = $("div");</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div.animate</a:t>
            </a:r>
            <a:r>
              <a:rPr lang="en-US" sz="2500" dirty="0">
                <a:latin typeface="Times New Roman" pitchFamily="18" charset="0"/>
                <a:cs typeface="Times New Roman" pitchFamily="18" charset="0"/>
              </a:rPr>
              <a:t>({height: '300px', opacity: '0.4'}, "slow");</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div.animate</a:t>
            </a:r>
            <a:r>
              <a:rPr lang="en-US" sz="2500" dirty="0">
                <a:latin typeface="Times New Roman" pitchFamily="18" charset="0"/>
                <a:cs typeface="Times New Roman" pitchFamily="18" charset="0"/>
              </a:rPr>
              <a:t>({width: '300px', opacity: '0.8'}, "slow");</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div.animate</a:t>
            </a:r>
            <a:r>
              <a:rPr lang="en-US" sz="2500" dirty="0">
                <a:latin typeface="Times New Roman" pitchFamily="18" charset="0"/>
                <a:cs typeface="Times New Roman" pitchFamily="18" charset="0"/>
              </a:rPr>
              <a:t>({height: '100px', opacity: '0.4'}, "slow");</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r>
              <a:rPr lang="en-US" sz="2500" dirty="0" err="1">
                <a:latin typeface="Times New Roman" pitchFamily="18" charset="0"/>
                <a:cs typeface="Times New Roman" pitchFamily="18" charset="0"/>
              </a:rPr>
              <a:t>div.animate</a:t>
            </a:r>
            <a:r>
              <a:rPr lang="en-US" sz="2500" dirty="0">
                <a:latin typeface="Times New Roman" pitchFamily="18" charset="0"/>
                <a:cs typeface="Times New Roman" pitchFamily="18" charset="0"/>
              </a:rPr>
              <a:t>({width: '100px', opacity: '0.8'}, "slow");</a:t>
            </a:r>
            <a:br>
              <a:rPr lang="en-US" sz="2500" dirty="0">
                <a:latin typeface="Times New Roman" pitchFamily="18" charset="0"/>
                <a:cs typeface="Times New Roman" pitchFamily="18" charset="0"/>
              </a:rPr>
            </a:br>
            <a:r>
              <a:rPr lang="en-US" sz="2500" dirty="0">
                <a:latin typeface="Times New Roman" pitchFamily="18" charset="0"/>
                <a:cs typeface="Times New Roman" pitchFamily="18" charset="0"/>
              </a:rPr>
              <a:t>}); </a:t>
            </a:r>
          </a:p>
          <a:p>
            <a:endParaRPr lang="en-US" sz="2500" dirty="0">
              <a:latin typeface="Times New Roman" pitchFamily="18" charset="0"/>
              <a:cs typeface="Times New Roman"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5" name="TextBox 4">
            <a:extLst>
              <a:ext uri="{FF2B5EF4-FFF2-40B4-BE49-F238E27FC236}">
                <a16:creationId xmlns:a16="http://schemas.microsoft.com/office/drawing/2014/main" id="{1D7A465C-574D-C34A-2814-6FA6799DF1CA}"/>
              </a:ext>
            </a:extLst>
          </p:cNvPr>
          <p:cNvSpPr txBox="1"/>
          <p:nvPr/>
        </p:nvSpPr>
        <p:spPr>
          <a:xfrm>
            <a:off x="218661" y="2504661"/>
            <a:ext cx="10366513" cy="1569660"/>
          </a:xfrm>
          <a:prstGeom prst="rect">
            <a:avLst/>
          </a:prstGeom>
          <a:noFill/>
        </p:spPr>
        <p:txBody>
          <a:bodyPr wrap="square">
            <a:spAutoFit/>
          </a:bodyPr>
          <a:lstStyle/>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AJAX–Introduction-Asynchronous</a:t>
            </a:r>
          </a:p>
          <a:p>
            <a:pPr algn="ctr"/>
            <a:r>
              <a:rPr kumimoji="0" lang="en-US" sz="4800" b="1" i="0" u="none" strike="noStrike" kern="0" cap="none" spc="0" normalizeH="0" baseline="0" noProof="0" dirty="0">
                <a:ln>
                  <a:noFill/>
                </a:ln>
                <a:solidFill>
                  <a:srgbClr val="000000"/>
                </a:solidFill>
                <a:effectLst/>
                <a:uLnTx/>
                <a:uFillTx/>
                <a:latin typeface="Palatino Linotype"/>
                <a:ea typeface="Palatino Linotype"/>
                <a:cs typeface="Palatino Linotype"/>
                <a:sym typeface="Palatino Linotype"/>
              </a:rPr>
              <a:t>-</a:t>
            </a:r>
            <a:r>
              <a:rPr kumimoji="0" lang="en-US" sz="4800" b="1" i="0" u="none" strike="noStrike" kern="0" cap="none" spc="0" normalizeH="0" baseline="0" noProof="0" dirty="0" err="1">
                <a:ln>
                  <a:noFill/>
                </a:ln>
                <a:solidFill>
                  <a:srgbClr val="000000"/>
                </a:solidFill>
                <a:effectLst/>
                <a:uLnTx/>
                <a:uFillTx/>
                <a:latin typeface="Palatino Linotype"/>
                <a:ea typeface="Palatino Linotype"/>
                <a:cs typeface="Palatino Linotype"/>
                <a:sym typeface="Palatino Linotype"/>
              </a:rPr>
              <a:t>XMLHTTPRequest</a:t>
            </a:r>
            <a:endParaRPr lang="en-IN" dirty="0"/>
          </a:p>
        </p:txBody>
      </p:sp>
    </p:spTree>
    <p:extLst>
      <p:ext uri="{BB962C8B-B14F-4D97-AF65-F5344CB8AC3E}">
        <p14:creationId xmlns:p14="http://schemas.microsoft.com/office/powerpoint/2010/main" val="38476884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AJAX–Introduction</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is an acronym for Asynchronous </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 and XML. </a:t>
            </a: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It is used to communicate with the server without refreshing the web page and thus increasing the user experience and better performance</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Why to Learn Ajax?</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AJAX stands for Asynchronous JavaScript and XML. AJAX is a new technique for creating better, faster, and more interactive web applications with the help of XML, HTML, CSS, and Java Script.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	Ajax uses XHTML for content, CSS for presentation, along with Document Object Model and JavaScript for dynamic content display.</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5996269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AJAX–Introduction</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Conventional web applications transmit information to and from the sever using synchronous requests. It means you fill out a form, hit submit, and get directed to a new page with new information from the server.</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With AJAX, when you hit submit, JavaScript will make a request to the server, interpret the results, and update the current screen. In the purest sense, the user would never know that anything was even transmitted to the server.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XML is commonly used as the format for receiving server data, although any format, including plain text, can be used.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AJAX is a web browser technology independent of web server software.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 user can continue to use the application while the client program requests information from the server in the background.</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57418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Introduction</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a:t>
            </a:r>
            <a:r>
              <a:rPr lang="en-US" sz="2400" b="0" i="0" u="none" strike="noStrike" cap="none" dirty="0" err="1">
                <a:solidFill>
                  <a:schemeClr val="dk1"/>
                </a:solidFill>
                <a:latin typeface="Palatino Linotype"/>
                <a:ea typeface="Palatino Linotype"/>
                <a:cs typeface="Palatino Linotype"/>
                <a:sym typeface="Palatino Linotype"/>
              </a:rPr>
              <a:t>document.write</a:t>
            </a:r>
            <a:r>
              <a:rPr lang="en-US" sz="2400" b="0" i="0" u="none" strike="noStrike" cap="none" dirty="0">
                <a:solidFill>
                  <a:schemeClr val="dk1"/>
                </a:solidFill>
                <a:latin typeface="Palatino Linotype"/>
                <a:ea typeface="Palatino Linotype"/>
                <a:cs typeface="Palatino Linotype"/>
                <a:sym typeface="Palatino Linotype"/>
              </a:rPr>
              <a:t> command is a standard JavaScript command for writing output to a page.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By entering the </a:t>
            </a:r>
            <a:r>
              <a:rPr lang="en-US" sz="2400" b="0" i="0" u="none" strike="noStrike" cap="none" dirty="0" err="1">
                <a:solidFill>
                  <a:schemeClr val="dk1"/>
                </a:solidFill>
                <a:latin typeface="Palatino Linotype"/>
                <a:ea typeface="Palatino Linotype"/>
                <a:cs typeface="Palatino Linotype"/>
                <a:sym typeface="Palatino Linotype"/>
              </a:rPr>
              <a:t>document.write</a:t>
            </a:r>
            <a:r>
              <a:rPr lang="en-US" sz="2400" b="0" i="0" u="none" strike="noStrike" cap="none" dirty="0">
                <a:solidFill>
                  <a:schemeClr val="dk1"/>
                </a:solidFill>
                <a:latin typeface="Palatino Linotype"/>
                <a:ea typeface="Palatino Linotype"/>
                <a:cs typeface="Palatino Linotype"/>
                <a:sym typeface="Palatino Linotype"/>
              </a:rPr>
              <a:t> command between the &lt;script&gt; and &lt;/script&gt; tags, the browser will recognize it as a JavaScript command and execute the code line.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&lt;!-- introduces an HTML comment. To get JavaScript to ignore the HTML close comment, --&gt;,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 starts a JavaScript comment, which extends to the end of the line.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can be put in the &lt;head&gt; or in the &lt;body&gt; of an HTML document.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functions should be defined in the &lt;head&gt;.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This ensures that the function is loaded before it is needed.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in the &lt;body&gt; will be executed as the page loads. J</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r>
              <a:rPr lang="en-US" sz="2400" b="0" i="0" u="none" strike="noStrike" cap="none" dirty="0" err="1">
                <a:solidFill>
                  <a:schemeClr val="dk1"/>
                </a:solidFill>
                <a:latin typeface="Palatino Linotype"/>
                <a:ea typeface="Palatino Linotype"/>
                <a:cs typeface="Palatino Linotype"/>
                <a:sym typeface="Palatino Linotype"/>
              </a:rPr>
              <a:t>avaScript</a:t>
            </a:r>
            <a:r>
              <a:rPr lang="en-US" sz="2400" b="0" i="0" u="none" strike="noStrike" cap="none" dirty="0">
                <a:solidFill>
                  <a:schemeClr val="dk1"/>
                </a:solidFill>
                <a:latin typeface="Palatino Linotype"/>
                <a:ea typeface="Palatino Linotype"/>
                <a:cs typeface="Palatino Linotype"/>
                <a:sym typeface="Palatino Linotype"/>
              </a:rPr>
              <a:t> can be put in a separate .</a:t>
            </a:r>
            <a:r>
              <a:rPr lang="en-US" sz="2400" b="0" i="0" u="none" strike="noStrike" cap="none" dirty="0" err="1">
                <a:solidFill>
                  <a:schemeClr val="dk1"/>
                </a:solidFill>
                <a:latin typeface="Palatino Linotype"/>
                <a:ea typeface="Palatino Linotype"/>
                <a:cs typeface="Palatino Linotype"/>
                <a:sym typeface="Palatino Linotype"/>
              </a:rPr>
              <a:t>js</a:t>
            </a:r>
            <a:r>
              <a:rPr lang="en-US" sz="2400" b="0" i="0" u="none" strike="noStrike" cap="none" dirty="0">
                <a:solidFill>
                  <a:schemeClr val="dk1"/>
                </a:solidFill>
                <a:latin typeface="Palatino Linotype"/>
                <a:ea typeface="Palatino Linotype"/>
                <a:cs typeface="Palatino Linotype"/>
                <a:sym typeface="Palatino Linotype"/>
              </a:rPr>
              <a:t> file.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 </a:t>
            </a:r>
            <a:r>
              <a:rPr lang="en-US" sz="2400" b="0" i="0" u="none" strike="noStrike" cap="none" dirty="0" err="1">
                <a:solidFill>
                  <a:schemeClr val="dk1"/>
                </a:solidFill>
                <a:latin typeface="Palatino Linotype"/>
                <a:ea typeface="Palatino Linotype"/>
                <a:cs typeface="Palatino Linotype"/>
                <a:sym typeface="Palatino Linotype"/>
              </a:rPr>
              <a:t>src</a:t>
            </a:r>
            <a:r>
              <a:rPr lang="en-US" sz="2400" b="0" i="0" u="none" strike="noStrike" cap="none" dirty="0">
                <a:solidFill>
                  <a:schemeClr val="dk1"/>
                </a:solidFill>
                <a:latin typeface="Palatino Linotype"/>
                <a:ea typeface="Palatino Linotype"/>
                <a:cs typeface="Palatino Linotype"/>
                <a:sym typeface="Palatino Linotype"/>
              </a:rPr>
              <a:t>="myJavaScriptFile.js"&gt;&lt;/script&gt;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2444120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Rich Internet Application Technology</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is the most viable Rich Internet Application (RIA) technology so far. It is getting tremendous industry momentum and several tool kit and frameworks are emerging. But at the same time, AJAX has browser incompatibility and it is supported by JavaScript, which is hard to maintain and debug.</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is Based on Open Standards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is based on the following open standards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Browser-based presentation using HTML and Cascading Style Sheets (CSS).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Data is stored in XML format and fetched from the server.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Behind-the-scenes data fetches using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objects in the browser.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JavaScript to make everything happen.</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76257294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Client Server Communication Introduction</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AJAX is an acronym for Asynchronous JavaScript and XML. It is a group of inter-related technologies like </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 </a:t>
            </a:r>
            <a:r>
              <a:rPr lang="en-US" sz="2400" b="0" i="0" u="none" strike="noStrike" cap="none" dirty="0" err="1">
                <a:solidFill>
                  <a:schemeClr val="dk1"/>
                </a:solidFill>
                <a:latin typeface="Palatino Linotype"/>
                <a:ea typeface="Palatino Linotype"/>
                <a:cs typeface="Palatino Linotype"/>
                <a:sym typeface="Palatino Linotype"/>
              </a:rPr>
              <a:t>dom</a:t>
            </a:r>
            <a:r>
              <a:rPr lang="en-US" sz="2400" b="0" i="0" u="none" strike="noStrike" cap="none" dirty="0">
                <a:solidFill>
                  <a:schemeClr val="dk1"/>
                </a:solidFill>
                <a:latin typeface="Palatino Linotype"/>
                <a:ea typeface="Palatino Linotype"/>
                <a:cs typeface="Palatino Linotype"/>
                <a:sym typeface="Palatino Linotype"/>
              </a:rPr>
              <a:t>, xml, html, </a:t>
            </a:r>
            <a:r>
              <a:rPr lang="en-US" sz="2400" b="0" i="0" u="none" strike="noStrike" cap="none" dirty="0" err="1">
                <a:solidFill>
                  <a:schemeClr val="dk1"/>
                </a:solidFill>
                <a:latin typeface="Palatino Linotype"/>
                <a:ea typeface="Palatino Linotype"/>
                <a:cs typeface="Palatino Linotype"/>
                <a:sym typeface="Palatino Linotype"/>
              </a:rPr>
              <a:t>css</a:t>
            </a:r>
            <a:r>
              <a:rPr lang="en-US" sz="2400" b="0" i="0" u="none" strike="noStrike" cap="none" dirty="0">
                <a:solidFill>
                  <a:schemeClr val="dk1"/>
                </a:solidFill>
                <a:latin typeface="Palatino Linotype"/>
                <a:ea typeface="Palatino Linotype"/>
                <a:cs typeface="Palatino Linotype"/>
                <a:sym typeface="Palatino Linotype"/>
              </a:rPr>
              <a:t> etc.</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AJAX allows you to send and receive data asynchronously without reloading the web page. So it is fast.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AJAX allows you to send only important information to the server not the entire page. So only valuable data from the client side is routed to the server side. It makes your application interactive and faster.</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203882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Where it is used?</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There are too many web applications running on the web that are using ajax technology like </a:t>
            </a:r>
            <a:r>
              <a:rPr lang="en-US" sz="2400" b="0" i="0" u="none" strike="noStrike" cap="none" dirty="0" err="1">
                <a:solidFill>
                  <a:schemeClr val="dk1"/>
                </a:solidFill>
                <a:latin typeface="Palatino Linotype"/>
                <a:ea typeface="Palatino Linotype"/>
                <a:cs typeface="Palatino Linotype"/>
                <a:sym typeface="Palatino Linotype"/>
              </a:rPr>
              <a:t>gmail</a:t>
            </a:r>
            <a:r>
              <a:rPr lang="en-US" sz="2400" b="0" i="0" u="none" strike="noStrike" cap="none" dirty="0">
                <a:solidFill>
                  <a:schemeClr val="dk1"/>
                </a:solidFill>
                <a:latin typeface="Palatino Linotype"/>
                <a:ea typeface="Palatino Linotype"/>
                <a:cs typeface="Palatino Linotype"/>
                <a:sym typeface="Palatino Linotype"/>
              </a:rPr>
              <a:t>, </a:t>
            </a:r>
            <a:r>
              <a:rPr lang="en-US" sz="2400" b="0" i="0" u="none" strike="noStrike" cap="none" dirty="0" err="1">
                <a:solidFill>
                  <a:schemeClr val="dk1"/>
                </a:solidFill>
                <a:latin typeface="Palatino Linotype"/>
                <a:ea typeface="Palatino Linotype"/>
                <a:cs typeface="Palatino Linotype"/>
                <a:sym typeface="Palatino Linotype"/>
              </a:rPr>
              <a:t>facebook,twitter</a:t>
            </a:r>
            <a:r>
              <a:rPr lang="en-US" sz="2400" b="0" i="0" u="none" strike="noStrike" cap="none" dirty="0">
                <a:solidFill>
                  <a:schemeClr val="dk1"/>
                </a:solidFill>
                <a:latin typeface="Palatino Linotype"/>
                <a:ea typeface="Palatino Linotype"/>
                <a:cs typeface="Palatino Linotype"/>
                <a:sym typeface="Palatino Linotype"/>
              </a:rPr>
              <a:t>, google map, </a:t>
            </a:r>
            <a:r>
              <a:rPr lang="en-US" sz="2400" b="0" i="0" u="none" strike="noStrike" cap="none" dirty="0" err="1">
                <a:solidFill>
                  <a:schemeClr val="dk1"/>
                </a:solidFill>
                <a:latin typeface="Palatino Linotype"/>
                <a:ea typeface="Palatino Linotype"/>
                <a:cs typeface="Palatino Linotype"/>
                <a:sym typeface="Palatino Linotype"/>
              </a:rPr>
              <a:t>youtube</a:t>
            </a:r>
            <a:r>
              <a:rPr lang="en-US" sz="2400" b="0" i="0" u="none" strike="noStrike" cap="none" dirty="0">
                <a:solidFill>
                  <a:schemeClr val="dk1"/>
                </a:solidFill>
                <a:latin typeface="Palatino Linotype"/>
                <a:ea typeface="Palatino Linotype"/>
                <a:cs typeface="Palatino Linotype"/>
                <a:sym typeface="Palatino Linotype"/>
              </a:rPr>
              <a:t> etc.</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Synchronous (Classic Web-Application Model)</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 synchronous request blocks the client until operation completes i.e. browser is not unresponsive. In such case, </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 engine of the browser </a:t>
            </a:r>
            <a:r>
              <a:rPr lang="en-US" sz="2400" b="0" i="0" u="none" strike="noStrike" cap="none" dirty="0" err="1">
                <a:solidFill>
                  <a:schemeClr val="dk1"/>
                </a:solidFill>
                <a:latin typeface="Palatino Linotype"/>
                <a:ea typeface="Palatino Linotype"/>
                <a:cs typeface="Palatino Linotype"/>
                <a:sym typeface="Palatino Linotype"/>
              </a:rPr>
              <a:t>isblocked</a:t>
            </a: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33834316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pic>
        <p:nvPicPr>
          <p:cNvPr id="5" name="image5.png" descr="AJAX">
            <a:extLst>
              <a:ext uri="{FF2B5EF4-FFF2-40B4-BE49-F238E27FC236}">
                <a16:creationId xmlns:a16="http://schemas.microsoft.com/office/drawing/2014/main" id="{852DB517-8868-81E4-BB97-777AD2F7A75B}"/>
              </a:ext>
            </a:extLst>
          </p:cNvPr>
          <p:cNvPicPr>
            <a:picLocks noChangeAspect="1"/>
          </p:cNvPicPr>
          <p:nvPr/>
        </p:nvPicPr>
        <p:blipFill>
          <a:blip r:embed="rId3" cstate="print"/>
          <a:stretch>
            <a:fillRect/>
          </a:stretch>
        </p:blipFill>
        <p:spPr>
          <a:xfrm>
            <a:off x="1312668" y="1391947"/>
            <a:ext cx="8984271" cy="3628284"/>
          </a:xfrm>
          <a:prstGeom prst="rect">
            <a:avLst/>
          </a:prstGeom>
        </p:spPr>
      </p:pic>
    </p:spTree>
    <p:extLst>
      <p:ext uri="{BB962C8B-B14F-4D97-AF65-F5344CB8AC3E}">
        <p14:creationId xmlns:p14="http://schemas.microsoft.com/office/powerpoint/2010/main" val="158918416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An event occurs in a web page (the page is loaded, a button is clicked)</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An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 is created by JavaScript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 sends a request to a web server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server processes the request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server sends a response back to the web page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response is read by JavaScript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Proper action (like page update) is performed by JavaScript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4137364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Advantages of ajax:</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	Almost supports all modern browsers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	Reduce the traffic travels between the client and the server. 3)Response time is faster so increases performance and speed.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4)	Many open source </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 libraries available for ajax support like </a:t>
            </a:r>
            <a:r>
              <a:rPr lang="en-US" sz="2400" b="0" i="0" u="none" strike="noStrike" cap="none" dirty="0" err="1">
                <a:solidFill>
                  <a:schemeClr val="dk1"/>
                </a:solidFill>
                <a:latin typeface="Palatino Linotype"/>
                <a:ea typeface="Palatino Linotype"/>
                <a:cs typeface="Palatino Linotype"/>
                <a:sym typeface="Palatino Linotype"/>
              </a:rPr>
              <a:t>JQuery</a:t>
            </a:r>
            <a:r>
              <a:rPr lang="en-US" sz="2400" b="0" i="0" u="none" strike="noStrike" cap="none" dirty="0">
                <a:solidFill>
                  <a:schemeClr val="dk1"/>
                </a:solidFill>
                <a:latin typeface="Palatino Linotype"/>
                <a:ea typeface="Palatino Linotype"/>
                <a:cs typeface="Palatino Linotype"/>
                <a:sym typeface="Palatino Linotype"/>
              </a:rPr>
              <a:t>, Prototype, etc.</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5)	Asynchronous data retrieval using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Hence, allows you to perform multiple tasks simultaneously.</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6)	Complete ajax based application gives the feeling of desktop application</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3390819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AJAX–Introduction-Asynchronous</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Disadvantages of ajax:</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	Browser compatibility issues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	Search engine would not crawl ajax generated content. Hence, Search Engines like Google cannot index AJAX pages.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3)	Impossible to bookmark ajax updated page content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4)	Security is less in AJAX application as all files are downloadable at client side.</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43678794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 is the key to AJAX. It has been available ever since Internet Explorer 5.5 was released in July 2000, but was not fully discovered until AJAX and Web 2.0 in 2005 became popular.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(XHR) is an API that can be used by JavaScript, JScript, VBScript, and other web browser scripting languages to transfer and manipulate XML data to and from a webserver using HTTP, establishing an independent connection channel between a webpage's Client-Side and Server- Side.</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97244465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data returned from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calls will often be provided by back-end databases. Besides XML,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can be used to fetch data in other formats, e.g. JSON or even plain text.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Syntax</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Variable= new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endParaRPr lang="en-US" sz="2400" dirty="0">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An object of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is used for asynchronous communication between client and server. It performs following operations: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	Sends data from the client in the background.</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	Receives the data from the server.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3.	Updates the webpage without reloading it.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42734954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Properties of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common properties of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 are as follows:</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graphicFrame>
        <p:nvGraphicFramePr>
          <p:cNvPr id="2" name="Table 1">
            <a:extLst>
              <a:ext uri="{FF2B5EF4-FFF2-40B4-BE49-F238E27FC236}">
                <a16:creationId xmlns:a16="http://schemas.microsoft.com/office/drawing/2014/main" id="{D218F5CD-8490-57CA-7E24-781CF42CEA19}"/>
              </a:ext>
            </a:extLst>
          </p:cNvPr>
          <p:cNvGraphicFramePr>
            <a:graphicFrameLocks noGrp="1"/>
          </p:cNvGraphicFramePr>
          <p:nvPr>
            <p:extLst>
              <p:ext uri="{D42A27DB-BD31-4B8C-83A1-F6EECF244321}">
                <p14:modId xmlns:p14="http://schemas.microsoft.com/office/powerpoint/2010/main" val="1045820175"/>
              </p:ext>
            </p:extLst>
          </p:nvPr>
        </p:nvGraphicFramePr>
        <p:xfrm>
          <a:off x="1113182" y="1997767"/>
          <a:ext cx="10008705" cy="4467924"/>
        </p:xfrm>
        <a:graphic>
          <a:graphicData uri="http://schemas.openxmlformats.org/drawingml/2006/table">
            <a:tbl>
              <a:tblPr firstRow="1" firstCol="1" lastRow="1" lastCol="1" bandRow="1" bandCol="1">
                <a:tableStyleId>{EE9AB97F-341F-45B5-80C6-AEBF7B05B064}</a:tableStyleId>
              </a:tblPr>
              <a:tblGrid>
                <a:gridCol w="1651389">
                  <a:extLst>
                    <a:ext uri="{9D8B030D-6E8A-4147-A177-3AD203B41FA5}">
                      <a16:colId xmlns:a16="http://schemas.microsoft.com/office/drawing/2014/main" val="2250457030"/>
                    </a:ext>
                  </a:extLst>
                </a:gridCol>
                <a:gridCol w="8357316">
                  <a:extLst>
                    <a:ext uri="{9D8B030D-6E8A-4147-A177-3AD203B41FA5}">
                      <a16:colId xmlns:a16="http://schemas.microsoft.com/office/drawing/2014/main" val="1357947059"/>
                    </a:ext>
                  </a:extLst>
                </a:gridCol>
              </a:tblGrid>
              <a:tr h="313075">
                <a:tc>
                  <a:txBody>
                    <a:bodyPr/>
                    <a:lstStyle/>
                    <a:p>
                      <a:pPr marL="40640">
                        <a:spcBef>
                          <a:spcPts val="285"/>
                        </a:spcBef>
                        <a:spcAft>
                          <a:spcPts val="0"/>
                        </a:spcAft>
                      </a:pPr>
                      <a:r>
                        <a:rPr lang="en-US" sz="2400" b="0" i="0" u="none" strike="noStrike" cap="none">
                          <a:solidFill>
                            <a:schemeClr val="dk1"/>
                          </a:solidFill>
                          <a:latin typeface="Palatino Linotype"/>
                          <a:sym typeface="Calibri"/>
                        </a:rPr>
                        <a:t>Property</a:t>
                      </a:r>
                      <a:endParaRPr lang="en-IN" sz="24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tc>
                <a:tc>
                  <a:txBody>
                    <a:bodyPr/>
                    <a:lstStyle/>
                    <a:p>
                      <a:pPr marL="40640">
                        <a:spcBef>
                          <a:spcPts val="285"/>
                        </a:spcBef>
                        <a:spcAft>
                          <a:spcPts val="0"/>
                        </a:spcAft>
                      </a:pPr>
                      <a:r>
                        <a:rPr lang="en-US" sz="2400" b="0" i="0" u="none" strike="noStrike" cap="none">
                          <a:solidFill>
                            <a:schemeClr val="dk1"/>
                          </a:solidFill>
                          <a:latin typeface="Palatino Linotype"/>
                          <a:sym typeface="Calibri"/>
                        </a:rPr>
                        <a:t>Description</a:t>
                      </a:r>
                      <a:endParaRPr lang="en-IN" sz="24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tc>
                <a:extLst>
                  <a:ext uri="{0D108BD9-81ED-4DB2-BD59-A6C34878D82A}">
                    <a16:rowId xmlns:a16="http://schemas.microsoft.com/office/drawing/2014/main" val="1682406823"/>
                  </a:ext>
                </a:extLst>
              </a:tr>
              <a:tr h="608757">
                <a:tc>
                  <a:txBody>
                    <a:bodyPr/>
                    <a:lstStyle/>
                    <a:p>
                      <a:pPr marL="40640">
                        <a:spcBef>
                          <a:spcPts val="250"/>
                        </a:spcBef>
                        <a:spcAft>
                          <a:spcPts val="0"/>
                        </a:spcAft>
                      </a:pPr>
                      <a:r>
                        <a:rPr lang="en-US" sz="2000" b="0" i="0" u="none" strike="noStrike" cap="none">
                          <a:solidFill>
                            <a:schemeClr val="dk1"/>
                          </a:solidFill>
                          <a:latin typeface="Palatino Linotype"/>
                          <a:sym typeface="Calibri"/>
                        </a:rPr>
                        <a:t>onReadyStateChange</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tc>
                <a:tc>
                  <a:txBody>
                    <a:bodyPr/>
                    <a:lstStyle/>
                    <a:p>
                      <a:pPr marL="40640">
                        <a:lnSpc>
                          <a:spcPct val="100000"/>
                        </a:lnSpc>
                        <a:spcBef>
                          <a:spcPts val="260"/>
                        </a:spcBef>
                      </a:pPr>
                      <a:r>
                        <a:rPr lang="en-US" sz="2000" b="0" i="0" u="none" strike="noStrike" cap="none">
                          <a:solidFill>
                            <a:schemeClr val="dk1"/>
                          </a:solidFill>
                          <a:latin typeface="Palatino Linotype"/>
                          <a:sym typeface="Calibri"/>
                        </a:rPr>
                        <a:t>It is called whenever readystate attribute changes. It must not be</a:t>
                      </a:r>
                      <a:endParaRPr lang="en-IN" sz="2000" b="0" i="0" u="none" strike="noStrike" cap="none">
                        <a:solidFill>
                          <a:schemeClr val="dk1"/>
                        </a:solidFill>
                        <a:latin typeface="Palatino Linotype"/>
                        <a:sym typeface="Calibri"/>
                      </a:endParaRPr>
                    </a:p>
                    <a:p>
                      <a:pPr marL="40640">
                        <a:lnSpc>
                          <a:spcPct val="100000"/>
                        </a:lnSpc>
                        <a:spcBef>
                          <a:spcPts val="750"/>
                        </a:spcBef>
                        <a:spcAft>
                          <a:spcPts val="0"/>
                        </a:spcAft>
                      </a:pPr>
                      <a:r>
                        <a:rPr lang="en-US" sz="2000" b="0" i="0" u="none" strike="noStrike" cap="none">
                          <a:solidFill>
                            <a:schemeClr val="dk1"/>
                          </a:solidFill>
                          <a:latin typeface="Palatino Linotype"/>
                          <a:sym typeface="Calibri"/>
                        </a:rPr>
                        <a:t>used with synchronous requests.</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tc>
                <a:extLst>
                  <a:ext uri="{0D108BD9-81ED-4DB2-BD59-A6C34878D82A}">
                    <a16:rowId xmlns:a16="http://schemas.microsoft.com/office/drawing/2014/main" val="1481432927"/>
                  </a:ext>
                </a:extLst>
              </a:tr>
              <a:tr h="1826271">
                <a:tc>
                  <a:txBody>
                    <a:bodyPr/>
                    <a:lstStyle/>
                    <a:p>
                      <a:pPr marL="40640">
                        <a:spcBef>
                          <a:spcPts val="260"/>
                        </a:spcBef>
                      </a:pPr>
                      <a:r>
                        <a:rPr lang="en-US" sz="2000" b="0" i="0" u="none" strike="noStrike" cap="none">
                          <a:solidFill>
                            <a:schemeClr val="dk1"/>
                          </a:solidFill>
                          <a:latin typeface="Palatino Linotype"/>
                          <a:sym typeface="Calibri"/>
                        </a:rPr>
                        <a:t>ReadyState</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tc>
                <a:tc>
                  <a:txBody>
                    <a:bodyPr/>
                    <a:lstStyle/>
                    <a:p>
                      <a:pPr marL="40640" marR="1050925">
                        <a:lnSpc>
                          <a:spcPct val="100000"/>
                        </a:lnSpc>
                        <a:spcBef>
                          <a:spcPts val="260"/>
                        </a:spcBef>
                        <a:spcAft>
                          <a:spcPts val="0"/>
                        </a:spcAft>
                      </a:pPr>
                      <a:r>
                        <a:rPr lang="en-US" sz="2000" b="0" i="0" u="none" strike="noStrike" cap="none" dirty="0">
                          <a:solidFill>
                            <a:schemeClr val="dk1"/>
                          </a:solidFill>
                          <a:latin typeface="Palatino Linotype"/>
                          <a:sym typeface="Calibri"/>
                        </a:rPr>
                        <a:t>represents the state of the request. It ranges from 0 to 4. 0: request not initialized</a:t>
                      </a:r>
                      <a:endParaRPr lang="en-IN" sz="2000" b="0" i="0" u="none" strike="noStrike" cap="none" dirty="0">
                        <a:solidFill>
                          <a:schemeClr val="dk1"/>
                        </a:solidFill>
                        <a:latin typeface="Palatino Linotype"/>
                        <a:sym typeface="Calibri"/>
                      </a:endParaRPr>
                    </a:p>
                    <a:p>
                      <a:pPr marL="40640">
                        <a:lnSpc>
                          <a:spcPct val="100000"/>
                        </a:lnSpc>
                        <a:spcBef>
                          <a:spcPts val="260"/>
                        </a:spcBef>
                        <a:spcAft>
                          <a:spcPts val="0"/>
                        </a:spcAft>
                      </a:pPr>
                      <a:r>
                        <a:rPr lang="en-US" sz="2000" b="0" i="0" u="none" strike="noStrike" cap="none" dirty="0">
                          <a:solidFill>
                            <a:schemeClr val="dk1"/>
                          </a:solidFill>
                          <a:latin typeface="Palatino Linotype"/>
                          <a:sym typeface="Calibri"/>
                        </a:rPr>
                        <a:t>1: server connection established</a:t>
                      </a:r>
                      <a:endParaRPr lang="en-IN" sz="2000" b="0" i="0" u="none" strike="noStrike" cap="none" dirty="0">
                        <a:solidFill>
                          <a:schemeClr val="dk1"/>
                        </a:solidFill>
                        <a:latin typeface="Palatino Linotype"/>
                        <a:sym typeface="Calibri"/>
                      </a:endParaRPr>
                    </a:p>
                    <a:p>
                      <a:pPr marL="40640">
                        <a:lnSpc>
                          <a:spcPct val="100000"/>
                        </a:lnSpc>
                        <a:spcBef>
                          <a:spcPts val="725"/>
                        </a:spcBef>
                        <a:spcAft>
                          <a:spcPts val="0"/>
                        </a:spcAft>
                      </a:pPr>
                      <a:r>
                        <a:rPr lang="en-US" sz="2000" b="0" i="0" u="none" strike="noStrike" cap="none" dirty="0">
                          <a:solidFill>
                            <a:schemeClr val="dk1"/>
                          </a:solidFill>
                          <a:latin typeface="Palatino Linotype"/>
                          <a:sym typeface="Calibri"/>
                        </a:rPr>
                        <a:t>2: request received</a:t>
                      </a:r>
                      <a:endParaRPr lang="en-IN" sz="2000" b="0" i="0" u="none" strike="noStrike" cap="none" dirty="0">
                        <a:solidFill>
                          <a:schemeClr val="dk1"/>
                        </a:solidFill>
                        <a:latin typeface="Palatino Linotype"/>
                        <a:sym typeface="Calibri"/>
                      </a:endParaRPr>
                    </a:p>
                    <a:p>
                      <a:pPr marL="40640">
                        <a:lnSpc>
                          <a:spcPct val="100000"/>
                        </a:lnSpc>
                        <a:spcBef>
                          <a:spcPts val="725"/>
                        </a:spcBef>
                        <a:spcAft>
                          <a:spcPts val="0"/>
                        </a:spcAft>
                      </a:pPr>
                      <a:r>
                        <a:rPr lang="en-US" sz="2000" b="0" i="0" u="none" strike="noStrike" cap="none" dirty="0">
                          <a:solidFill>
                            <a:schemeClr val="dk1"/>
                          </a:solidFill>
                          <a:latin typeface="Palatino Linotype"/>
                          <a:sym typeface="Calibri"/>
                        </a:rPr>
                        <a:t>3: processing request</a:t>
                      </a:r>
                      <a:endParaRPr lang="en-IN" sz="2000" b="0" i="0" u="none" strike="noStrike" cap="none" dirty="0">
                        <a:solidFill>
                          <a:schemeClr val="dk1"/>
                        </a:solidFill>
                        <a:latin typeface="Palatino Linotype"/>
                        <a:sym typeface="Calibri"/>
                      </a:endParaRPr>
                    </a:p>
                    <a:p>
                      <a:pPr marL="40640">
                        <a:lnSpc>
                          <a:spcPct val="100000"/>
                        </a:lnSpc>
                        <a:spcBef>
                          <a:spcPts val="735"/>
                        </a:spcBef>
                        <a:spcAft>
                          <a:spcPts val="0"/>
                        </a:spcAft>
                      </a:pPr>
                      <a:r>
                        <a:rPr lang="en-US" sz="2000" b="0" i="0" u="none" strike="noStrike" cap="none" dirty="0">
                          <a:solidFill>
                            <a:schemeClr val="dk1"/>
                          </a:solidFill>
                          <a:latin typeface="Palatino Linotype"/>
                          <a:sym typeface="Calibri"/>
                        </a:rPr>
                        <a:t>4: request finished and response is ready</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tc>
                <a:extLst>
                  <a:ext uri="{0D108BD9-81ED-4DB2-BD59-A6C34878D82A}">
                    <a16:rowId xmlns:a16="http://schemas.microsoft.com/office/drawing/2014/main" val="1556898215"/>
                  </a:ext>
                </a:extLst>
              </a:tr>
              <a:tr h="628682">
                <a:tc>
                  <a:txBody>
                    <a:bodyPr/>
                    <a:lstStyle/>
                    <a:p>
                      <a:pPr marL="40640">
                        <a:spcBef>
                          <a:spcPts val="260"/>
                        </a:spcBef>
                      </a:pPr>
                      <a:r>
                        <a:rPr lang="en-US" sz="2000" b="0" i="0" u="none" strike="noStrike" cap="none" dirty="0" err="1">
                          <a:solidFill>
                            <a:schemeClr val="dk1"/>
                          </a:solidFill>
                          <a:latin typeface="Palatino Linotype"/>
                          <a:ea typeface="Times New Roman" panose="02020603050405020304" pitchFamily="18" charset="0"/>
                          <a:cs typeface="Arial"/>
                          <a:sym typeface="Arial"/>
                        </a:rPr>
                        <a:t>ReponseText</a:t>
                      </a:r>
                      <a:endParaRPr lang="en-IN" sz="2000" b="0" i="0" u="none" strike="noStrike" cap="none" dirty="0">
                        <a:solidFill>
                          <a:schemeClr val="dk1"/>
                        </a:solidFill>
                        <a:latin typeface="Palatino Linotype"/>
                        <a:ea typeface="Times New Roman" panose="02020603050405020304" pitchFamily="18" charset="0"/>
                        <a:cs typeface="Arial"/>
                        <a:sym typeface="Arial"/>
                      </a:endParaRPr>
                    </a:p>
                  </a:txBody>
                  <a:tcPr marL="0" marR="0" marT="0" marB="0"/>
                </a:tc>
                <a:tc>
                  <a:txBody>
                    <a:bodyPr/>
                    <a:lstStyle/>
                    <a:p>
                      <a:pPr marL="39370">
                        <a:spcBef>
                          <a:spcPts val="260"/>
                        </a:spcBef>
                      </a:pPr>
                      <a:r>
                        <a:rPr lang="en-US" sz="2000" b="0" i="0" u="none" strike="noStrike" cap="none" dirty="0">
                          <a:solidFill>
                            <a:schemeClr val="dk1"/>
                          </a:solidFill>
                          <a:latin typeface="Palatino Linotype"/>
                          <a:ea typeface="Times New Roman" panose="02020603050405020304" pitchFamily="18" charset="0"/>
                          <a:cs typeface="Arial"/>
                          <a:sym typeface="Arial"/>
                        </a:rPr>
                        <a:t>returns response as text.</a:t>
                      </a:r>
                      <a:endParaRPr lang="en-IN" sz="2000" b="0" i="0" u="none" strike="noStrike" cap="none" dirty="0">
                        <a:solidFill>
                          <a:schemeClr val="dk1"/>
                        </a:solidFill>
                        <a:latin typeface="Palatino Linotype"/>
                        <a:ea typeface="Times New Roman" panose="02020603050405020304" pitchFamily="18" charset="0"/>
                        <a:cs typeface="Arial"/>
                        <a:sym typeface="Arial"/>
                      </a:endParaRPr>
                    </a:p>
                  </a:txBody>
                  <a:tcPr marL="0" marR="0" marT="0" marB="0"/>
                </a:tc>
                <a:extLst>
                  <a:ext uri="{0D108BD9-81ED-4DB2-BD59-A6C34878D82A}">
                    <a16:rowId xmlns:a16="http://schemas.microsoft.com/office/drawing/2014/main" val="37783676"/>
                  </a:ext>
                </a:extLst>
              </a:tr>
              <a:tr h="628682">
                <a:tc>
                  <a:txBody>
                    <a:bodyPr/>
                    <a:lstStyle/>
                    <a:p>
                      <a:pPr marL="40640">
                        <a:spcBef>
                          <a:spcPts val="260"/>
                        </a:spcBef>
                      </a:pPr>
                      <a:r>
                        <a:rPr lang="en-US" sz="2000" b="0" i="0" u="none" strike="noStrike" cap="none">
                          <a:solidFill>
                            <a:schemeClr val="dk1"/>
                          </a:solidFill>
                          <a:latin typeface="Palatino Linotype"/>
                          <a:ea typeface="Times New Roman" panose="02020603050405020304" pitchFamily="18" charset="0"/>
                          <a:cs typeface="Arial"/>
                          <a:sym typeface="Arial"/>
                        </a:rPr>
                        <a:t>ReponseText</a:t>
                      </a:r>
                      <a:endParaRPr lang="en-IN" sz="2000" b="0" i="0" u="none" strike="noStrike" cap="none">
                        <a:solidFill>
                          <a:schemeClr val="dk1"/>
                        </a:solidFill>
                        <a:latin typeface="Palatino Linotype"/>
                        <a:ea typeface="Times New Roman" panose="02020603050405020304" pitchFamily="18" charset="0"/>
                        <a:cs typeface="Arial"/>
                        <a:sym typeface="Arial"/>
                      </a:endParaRPr>
                    </a:p>
                  </a:txBody>
                  <a:tcPr marL="0" marR="0" marT="0" marB="0"/>
                </a:tc>
                <a:tc>
                  <a:txBody>
                    <a:bodyPr/>
                    <a:lstStyle/>
                    <a:p>
                      <a:pPr marL="39370">
                        <a:spcBef>
                          <a:spcPts val="260"/>
                        </a:spcBef>
                      </a:pPr>
                      <a:r>
                        <a:rPr lang="en-US" sz="2000" b="0" i="0" u="none" strike="noStrike" cap="none" dirty="0">
                          <a:solidFill>
                            <a:schemeClr val="dk1"/>
                          </a:solidFill>
                          <a:latin typeface="Palatino Linotype"/>
                          <a:ea typeface="Times New Roman" panose="02020603050405020304" pitchFamily="18" charset="0"/>
                          <a:cs typeface="Arial"/>
                          <a:sym typeface="Arial"/>
                        </a:rPr>
                        <a:t>returns response as text.</a:t>
                      </a:r>
                      <a:endParaRPr lang="en-IN" sz="2000" b="0" i="0" u="none" strike="noStrike" cap="none" dirty="0">
                        <a:solidFill>
                          <a:schemeClr val="dk1"/>
                        </a:solidFill>
                        <a:latin typeface="Palatino Linotype"/>
                        <a:ea typeface="Times New Roman" panose="02020603050405020304" pitchFamily="18" charset="0"/>
                        <a:cs typeface="Arial"/>
                        <a:sym typeface="Arial"/>
                      </a:endParaRPr>
                    </a:p>
                  </a:txBody>
                  <a:tcPr marL="0" marR="0" marT="0" marB="0"/>
                </a:tc>
                <a:extLst>
                  <a:ext uri="{0D108BD9-81ED-4DB2-BD59-A6C34878D82A}">
                    <a16:rowId xmlns:a16="http://schemas.microsoft.com/office/drawing/2014/main" val="1522530734"/>
                  </a:ext>
                </a:extLst>
              </a:tr>
            </a:tbl>
          </a:graphicData>
        </a:graphic>
      </p:graphicFrame>
    </p:spTree>
    <p:extLst>
      <p:ext uri="{BB962C8B-B14F-4D97-AF65-F5344CB8AC3E}">
        <p14:creationId xmlns:p14="http://schemas.microsoft.com/office/powerpoint/2010/main" val="648345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JavaScript: Introduction</a:t>
            </a:r>
            <a:endParaRPr dirty="0"/>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Using an External JavaScript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you can write a JavaScript in an external file. Save the external JavaScript file with a .</a:t>
            </a:r>
            <a:r>
              <a:rPr lang="en-US" sz="2400" b="0" i="0" u="none" strike="noStrike" cap="none" dirty="0" err="1">
                <a:solidFill>
                  <a:schemeClr val="dk1"/>
                </a:solidFill>
                <a:latin typeface="Palatino Linotype"/>
                <a:ea typeface="Palatino Linotype"/>
                <a:cs typeface="Palatino Linotype"/>
                <a:sym typeface="Palatino Linotype"/>
              </a:rPr>
              <a:t>js</a:t>
            </a:r>
            <a:r>
              <a:rPr lang="en-US" sz="2400" b="0" i="0" u="none" strike="noStrike" cap="none" dirty="0">
                <a:solidFill>
                  <a:schemeClr val="dk1"/>
                </a:solidFill>
                <a:latin typeface="Palatino Linotype"/>
                <a:ea typeface="Palatino Linotype"/>
                <a:cs typeface="Palatino Linotype"/>
                <a:sym typeface="Palatino Linotype"/>
              </a:rPr>
              <a:t> file extension.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The external script cannot contain the &lt;script&gt;&lt;/script&gt; tags! </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To use the external script, point to the .</a:t>
            </a:r>
            <a:r>
              <a:rPr lang="en-US" sz="2400" b="0" i="0" u="none" strike="noStrike" cap="none" dirty="0" err="1">
                <a:solidFill>
                  <a:schemeClr val="dk1"/>
                </a:solidFill>
                <a:latin typeface="Palatino Linotype"/>
                <a:ea typeface="Palatino Linotype"/>
                <a:cs typeface="Palatino Linotype"/>
                <a:sym typeface="Palatino Linotype"/>
              </a:rPr>
              <a:t>js</a:t>
            </a:r>
            <a:r>
              <a:rPr lang="en-US" sz="2400" b="0" i="0" u="none" strike="noStrike" cap="none" dirty="0">
                <a:solidFill>
                  <a:schemeClr val="dk1"/>
                </a:solidFill>
                <a:latin typeface="Palatino Linotype"/>
                <a:ea typeface="Palatino Linotype"/>
                <a:cs typeface="Palatino Linotype"/>
                <a:sym typeface="Palatino Linotype"/>
              </a:rPr>
              <a:t> file in the "</a:t>
            </a:r>
            <a:r>
              <a:rPr lang="en-US" sz="2400" b="0" i="0" u="none" strike="noStrike" cap="none" dirty="0" err="1">
                <a:solidFill>
                  <a:schemeClr val="dk1"/>
                </a:solidFill>
                <a:latin typeface="Palatino Linotype"/>
                <a:ea typeface="Palatino Linotype"/>
                <a:cs typeface="Palatino Linotype"/>
                <a:sym typeface="Palatino Linotype"/>
              </a:rPr>
              <a:t>src</a:t>
            </a:r>
            <a:r>
              <a:rPr lang="en-US" sz="2400" b="0" i="0" u="none" strike="noStrike" cap="none" dirty="0">
                <a:solidFill>
                  <a:schemeClr val="dk1"/>
                </a:solidFill>
                <a:latin typeface="Palatino Linotype"/>
                <a:ea typeface="Palatino Linotype"/>
                <a:cs typeface="Palatino Linotype"/>
                <a:sym typeface="Palatino Linotype"/>
              </a:rPr>
              <a:t>" attribute of the &lt;script&gt; tag:</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Example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&lt;script type="text/</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 </a:t>
            </a:r>
            <a:r>
              <a:rPr lang="en-US" sz="2400" b="0" i="0" u="none" strike="noStrike" cap="none" dirty="0" err="1">
                <a:solidFill>
                  <a:schemeClr val="dk1"/>
                </a:solidFill>
                <a:latin typeface="Palatino Linotype"/>
                <a:ea typeface="Palatino Linotype"/>
                <a:cs typeface="Palatino Linotype"/>
                <a:sym typeface="Palatino Linotype"/>
              </a:rPr>
              <a:t>src</a:t>
            </a:r>
            <a:r>
              <a:rPr lang="en-US" sz="2400" b="0" i="0" u="none" strike="noStrike" cap="none" dirty="0">
                <a:solidFill>
                  <a:schemeClr val="dk1"/>
                </a:solidFill>
                <a:latin typeface="Palatino Linotype"/>
                <a:ea typeface="Palatino Linotype"/>
                <a:cs typeface="Palatino Linotype"/>
                <a:sym typeface="Palatino Linotype"/>
              </a:rPr>
              <a:t>="xxx.js"&gt;&lt;/script&gt;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JavaScript is Case Sensitive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Unlike HTML, JavaScript is case sensitive - therefore watch your capitalization closely when you write JavaScript statements, create or call variables, objects and functions.</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2462645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Methods of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The </a:t>
            </a:r>
            <a:r>
              <a:rPr lang="en-US" sz="2400" dirty="0">
                <a:latin typeface="Palatino Linotype"/>
                <a:sym typeface="Palatino Linotype"/>
              </a:rPr>
              <a:t>important methods of </a:t>
            </a:r>
            <a:r>
              <a:rPr lang="en-US" sz="2400" dirty="0" err="1">
                <a:latin typeface="Palatino Linotype"/>
                <a:sym typeface="Palatino Linotype"/>
              </a:rPr>
              <a:t>XMLHttpRequest</a:t>
            </a:r>
            <a:r>
              <a:rPr lang="en-US" sz="2400" dirty="0">
                <a:latin typeface="Palatino Linotype"/>
                <a:sym typeface="Palatino Linotype"/>
              </a:rPr>
              <a:t> object are as follows</a:t>
            </a:r>
          </a:p>
          <a:p>
            <a:pPr marL="228600" marR="0" lvl="0" indent="-76200" algn="just" rtl="0">
              <a:lnSpc>
                <a:spcPct val="100000"/>
              </a:lnSpc>
              <a:spcBef>
                <a:spcPts val="0"/>
              </a:spcBef>
              <a:spcAft>
                <a:spcPts val="0"/>
              </a:spcAft>
              <a:buClr>
                <a:schemeClr val="dk1"/>
              </a:buClr>
              <a:buSzPts val="2400"/>
              <a:buFont typeface="Arial"/>
              <a:buNone/>
            </a:pPr>
            <a:endParaRPr sz="2400" dirty="0">
              <a:latin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graphicFrame>
        <p:nvGraphicFramePr>
          <p:cNvPr id="2" name="Table 1">
            <a:extLst>
              <a:ext uri="{FF2B5EF4-FFF2-40B4-BE49-F238E27FC236}">
                <a16:creationId xmlns:a16="http://schemas.microsoft.com/office/drawing/2014/main" id="{8D84152D-D59B-BB69-52E6-9B825055C727}"/>
              </a:ext>
            </a:extLst>
          </p:cNvPr>
          <p:cNvGraphicFramePr>
            <a:graphicFrameLocks noGrp="1"/>
          </p:cNvGraphicFramePr>
          <p:nvPr>
            <p:extLst>
              <p:ext uri="{D42A27DB-BD31-4B8C-83A1-F6EECF244321}">
                <p14:modId xmlns:p14="http://schemas.microsoft.com/office/powerpoint/2010/main" val="1425231221"/>
              </p:ext>
            </p:extLst>
          </p:nvPr>
        </p:nvGraphicFramePr>
        <p:xfrm>
          <a:off x="929295" y="2023019"/>
          <a:ext cx="10424505" cy="3929536"/>
        </p:xfrm>
        <a:graphic>
          <a:graphicData uri="http://schemas.openxmlformats.org/drawingml/2006/table">
            <a:tbl>
              <a:tblPr firstRow="1" firstCol="1" lastRow="1" lastCol="1" bandRow="1" bandCol="1"/>
              <a:tblGrid>
                <a:gridCol w="4028237">
                  <a:extLst>
                    <a:ext uri="{9D8B030D-6E8A-4147-A177-3AD203B41FA5}">
                      <a16:colId xmlns:a16="http://schemas.microsoft.com/office/drawing/2014/main" val="4124831846"/>
                    </a:ext>
                  </a:extLst>
                </a:gridCol>
                <a:gridCol w="6396268">
                  <a:extLst>
                    <a:ext uri="{9D8B030D-6E8A-4147-A177-3AD203B41FA5}">
                      <a16:colId xmlns:a16="http://schemas.microsoft.com/office/drawing/2014/main" val="3061126217"/>
                    </a:ext>
                  </a:extLst>
                </a:gridCol>
              </a:tblGrid>
              <a:tr h="233573">
                <a:tc>
                  <a:txBody>
                    <a:bodyPr/>
                    <a:lstStyle/>
                    <a:p>
                      <a:pPr marL="39370">
                        <a:spcBef>
                          <a:spcPts val="295"/>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Method</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a:spcBef>
                          <a:spcPts val="295"/>
                        </a:spcBef>
                      </a:pPr>
                      <a:r>
                        <a:rPr lang="en-US"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rPr>
                        <a:t>Description</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97504836"/>
                  </a:ext>
                </a:extLst>
              </a:tr>
              <a:tr h="664952">
                <a:tc>
                  <a:txBody>
                    <a:bodyPr/>
                    <a:lstStyle/>
                    <a:p>
                      <a:pPr marL="39370">
                        <a:spcBef>
                          <a:spcPts val="26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void open(method, URL)</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marR="197485">
                        <a:lnSpc>
                          <a:spcPct val="150000"/>
                        </a:lnSpc>
                        <a:spcBef>
                          <a:spcPts val="270"/>
                        </a:spcBef>
                        <a:spcAft>
                          <a:spcPts val="0"/>
                        </a:spcAft>
                      </a:pPr>
                      <a:r>
                        <a:rPr lang="en-US"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rPr>
                        <a:t>opens the request specifying get or post method and url.</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53894304"/>
                  </a:ext>
                </a:extLst>
              </a:tr>
              <a:tr h="664952">
                <a:tc>
                  <a:txBody>
                    <a:bodyPr/>
                    <a:lstStyle/>
                    <a:p>
                      <a:pPr marL="39370">
                        <a:spcBef>
                          <a:spcPts val="25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void open(method, URL, async)</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a:lnSpc>
                          <a:spcPct val="150000"/>
                        </a:lnSpc>
                        <a:spcBef>
                          <a:spcPts val="26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same as above but specifies asynchronous or not.</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6125308"/>
                  </a:ext>
                </a:extLst>
              </a:tr>
              <a:tr h="1015311">
                <a:tc>
                  <a:txBody>
                    <a:bodyPr/>
                    <a:lstStyle/>
                    <a:p>
                      <a:pPr marL="39370" marR="282575">
                        <a:lnSpc>
                          <a:spcPct val="150000"/>
                        </a:lnSpc>
                        <a:spcBef>
                          <a:spcPts val="260"/>
                        </a:spcBef>
                      </a:pPr>
                      <a:r>
                        <a:rPr lang="en-US"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rPr>
                        <a:t>void open(method, URL, async, username, password)</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a:lnSpc>
                          <a:spcPct val="150000"/>
                        </a:lnSpc>
                        <a:spcBef>
                          <a:spcPts val="26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same as above but specifies username and password.</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1291667"/>
                  </a:ext>
                </a:extLst>
              </a:tr>
              <a:tr h="233573">
                <a:tc>
                  <a:txBody>
                    <a:bodyPr/>
                    <a:lstStyle/>
                    <a:p>
                      <a:pPr marL="39370">
                        <a:spcBef>
                          <a:spcPts val="250"/>
                        </a:spcBef>
                      </a:pPr>
                      <a:r>
                        <a:rPr lang="en-US"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rPr>
                        <a:t>void send()</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a:spcBef>
                          <a:spcPts val="25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sends get request.</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11471875"/>
                  </a:ext>
                </a:extLst>
              </a:tr>
              <a:tr h="233573">
                <a:tc>
                  <a:txBody>
                    <a:bodyPr/>
                    <a:lstStyle/>
                    <a:p>
                      <a:pPr marL="39370">
                        <a:spcBef>
                          <a:spcPts val="260"/>
                        </a:spcBef>
                      </a:pPr>
                      <a:r>
                        <a:rPr lang="en-US"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rPr>
                        <a:t>void send(string)</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a:spcBef>
                          <a:spcPts val="26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send post request.</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3198606"/>
                  </a:ext>
                </a:extLst>
              </a:tr>
              <a:tr h="467145">
                <a:tc>
                  <a:txBody>
                    <a:bodyPr/>
                    <a:lstStyle/>
                    <a:p>
                      <a:pPr marL="39370">
                        <a:spcBef>
                          <a:spcPts val="250"/>
                        </a:spcBef>
                      </a:pPr>
                      <a:r>
                        <a:rPr lang="en-US"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rPr>
                        <a:t>setRequestHeader(header,value)</a:t>
                      </a:r>
                      <a:endParaRPr lang="en-IN" sz="2000" b="0" i="0" u="none" strike="noStrike" cap="none">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9370">
                        <a:spcBef>
                          <a:spcPts val="250"/>
                        </a:spcBef>
                      </a:pPr>
                      <a:r>
                        <a:rPr lang="en-US"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rPr>
                        <a:t>it adds request headers.</a:t>
                      </a:r>
                      <a:endParaRPr lang="en-IN" sz="2000" b="0" i="0" u="none" strike="noStrike" cap="none" dirty="0">
                        <a:solidFill>
                          <a:schemeClr val="dk1"/>
                        </a:solidFill>
                        <a:latin typeface="Palatino Linotype"/>
                        <a:ea typeface="Times New Roman" panose="02020603050405020304" pitchFamily="18" charset="0"/>
                        <a:cs typeface="Times New Roman" panose="02020603050405020304" pitchFamily="18" charset="0"/>
                        <a:sym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4939915"/>
                  </a:ext>
                </a:extLst>
              </a:tr>
            </a:tbl>
          </a:graphicData>
        </a:graphic>
      </p:graphicFrame>
    </p:spTree>
    <p:extLst>
      <p:ext uri="{BB962C8B-B14F-4D97-AF65-F5344CB8AC3E}">
        <p14:creationId xmlns:p14="http://schemas.microsoft.com/office/powerpoint/2010/main" val="39457075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How AJAX works?</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communicates with the server using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 Let's try to understand the flow of ajax or how ajax works by the image displayed below.</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	User sends a request from the UI and a </a:t>
            </a:r>
            <a:r>
              <a:rPr lang="en-US" sz="2400" b="0" i="0" u="none" strike="noStrike" cap="none" dirty="0" err="1">
                <a:solidFill>
                  <a:schemeClr val="dk1"/>
                </a:solidFill>
                <a:latin typeface="Palatino Linotype"/>
                <a:ea typeface="Palatino Linotype"/>
                <a:cs typeface="Palatino Linotype"/>
                <a:sym typeface="Palatino Linotype"/>
              </a:rPr>
              <a:t>javascript</a:t>
            </a:r>
            <a:r>
              <a:rPr lang="en-US" sz="2400" b="0" i="0" u="none" strike="noStrike" cap="none" dirty="0">
                <a:solidFill>
                  <a:schemeClr val="dk1"/>
                </a:solidFill>
                <a:latin typeface="Palatino Linotype"/>
                <a:ea typeface="Palatino Linotype"/>
                <a:cs typeface="Palatino Linotype"/>
                <a:sym typeface="Palatino Linotype"/>
              </a:rPr>
              <a:t> call goes to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	HTTP Request is sent to the server by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object.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3.	Server interacts with the database using JSP, PHP, Servlet, ASP.net etc.</a:t>
            </a:r>
          </a:p>
          <a:p>
            <a:pPr marL="609600" marR="0" lvl="0" indent="-457200" algn="just" rtl="0">
              <a:lnSpc>
                <a:spcPct val="100000"/>
              </a:lnSpc>
              <a:spcBef>
                <a:spcPts val="0"/>
              </a:spcBef>
              <a:spcAft>
                <a:spcPts val="0"/>
              </a:spcAft>
              <a:buClr>
                <a:schemeClr val="dk1"/>
              </a:buClr>
              <a:buSzPts val="2400"/>
              <a:buFont typeface="Arial"/>
              <a:buAutoNum type="arabicPeriod" startAt="4"/>
            </a:pPr>
            <a:r>
              <a:rPr lang="en-US" sz="2400" b="0" i="0" u="none" strike="noStrike" cap="none" dirty="0">
                <a:solidFill>
                  <a:schemeClr val="dk1"/>
                </a:solidFill>
                <a:latin typeface="Palatino Linotype"/>
                <a:ea typeface="Palatino Linotype"/>
                <a:cs typeface="Palatino Linotype"/>
                <a:sym typeface="Palatino Linotype"/>
              </a:rPr>
              <a:t>Data is retrieved.</a:t>
            </a:r>
          </a:p>
          <a:p>
            <a:pPr marL="609600" marR="0" lvl="0" indent="-457200" algn="just" rtl="0">
              <a:lnSpc>
                <a:spcPct val="100000"/>
              </a:lnSpc>
              <a:spcBef>
                <a:spcPts val="0"/>
              </a:spcBef>
              <a:spcAft>
                <a:spcPts val="0"/>
              </a:spcAft>
              <a:buClr>
                <a:schemeClr val="dk1"/>
              </a:buClr>
              <a:buSzPts val="2400"/>
              <a:buFont typeface="Arial"/>
              <a:buAutoNum type="arabicPeriod" startAt="4"/>
            </a:pPr>
            <a:r>
              <a:rPr lang="en-US" sz="2400" b="0" i="0" u="none" strike="noStrike" cap="none" dirty="0">
                <a:solidFill>
                  <a:schemeClr val="dk1"/>
                </a:solidFill>
                <a:latin typeface="Palatino Linotype"/>
                <a:ea typeface="Palatino Linotype"/>
                <a:cs typeface="Palatino Linotype"/>
                <a:sym typeface="Palatino Linotype"/>
              </a:rPr>
              <a:t>Server sends XML data or JSON data to the </a:t>
            </a:r>
            <a:r>
              <a:rPr lang="en-US" sz="2400" b="0" i="0" u="none" strike="noStrike" cap="none" dirty="0" err="1">
                <a:solidFill>
                  <a:schemeClr val="dk1"/>
                </a:solidFill>
                <a:latin typeface="Palatino Linotype"/>
                <a:ea typeface="Palatino Linotype"/>
                <a:cs typeface="Palatino Linotype"/>
                <a:sym typeface="Palatino Linotype"/>
              </a:rPr>
              <a:t>XMLHttpRequest</a:t>
            </a:r>
            <a:r>
              <a:rPr lang="en-US" sz="2400" b="0" i="0" u="none" strike="noStrike" cap="none" dirty="0">
                <a:solidFill>
                  <a:schemeClr val="dk1"/>
                </a:solidFill>
                <a:latin typeface="Palatino Linotype"/>
                <a:ea typeface="Palatino Linotype"/>
                <a:cs typeface="Palatino Linotype"/>
                <a:sym typeface="Palatino Linotype"/>
              </a:rPr>
              <a:t> callback function.</a:t>
            </a:r>
          </a:p>
          <a:p>
            <a:pPr marL="609600" marR="0" lvl="0" indent="-457200" algn="just" rtl="0">
              <a:lnSpc>
                <a:spcPct val="100000"/>
              </a:lnSpc>
              <a:spcBef>
                <a:spcPts val="0"/>
              </a:spcBef>
              <a:spcAft>
                <a:spcPts val="0"/>
              </a:spcAft>
              <a:buClr>
                <a:schemeClr val="dk1"/>
              </a:buClr>
              <a:buSzPts val="2400"/>
              <a:buFont typeface="Arial"/>
              <a:buAutoNum type="arabicPeriod" startAt="4"/>
            </a:pPr>
            <a:r>
              <a:rPr lang="en-US" sz="2400" b="0" i="0" u="none" strike="noStrike" cap="none" dirty="0">
                <a:solidFill>
                  <a:schemeClr val="dk1"/>
                </a:solidFill>
                <a:latin typeface="Palatino Linotype"/>
                <a:ea typeface="Palatino Linotype"/>
                <a:cs typeface="Palatino Linotype"/>
                <a:sym typeface="Palatino Linotype"/>
              </a:rPr>
              <a:t>6.	HTML and CSS data is displayed on the browser.</a:t>
            </a:r>
          </a:p>
          <a:p>
            <a:pPr marL="609600" marR="0" lvl="0" indent="-457200" algn="just" rtl="0">
              <a:lnSpc>
                <a:spcPct val="100000"/>
              </a:lnSpc>
              <a:spcBef>
                <a:spcPts val="0"/>
              </a:spcBef>
              <a:spcAft>
                <a:spcPts val="0"/>
              </a:spcAft>
              <a:buClr>
                <a:schemeClr val="dk1"/>
              </a:buClr>
              <a:buSzPts val="2400"/>
              <a:buFont typeface="Arial"/>
              <a:buAutoNum type="arabicPeriod" startAt="4"/>
            </a:pPr>
            <a:endParaRPr lang="en-US"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7255521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360363" marR="0" lvl="1" indent="0" algn="just" rtl="0">
              <a:lnSpc>
                <a:spcPct val="150000"/>
              </a:lnSpc>
              <a:spcBef>
                <a:spcPts val="500"/>
              </a:spcBef>
              <a:spcAft>
                <a:spcPts val="0"/>
              </a:spcAft>
              <a:buClr>
                <a:schemeClr val="dk1"/>
              </a:buClr>
              <a:buSzPts val="2000"/>
              <a:buNone/>
            </a:pPr>
            <a:endParaRPr lang="en-US" sz="2000" b="0" i="0" u="none" strike="noStrike" cap="none" dirty="0">
              <a:solidFill>
                <a:schemeClr val="dk1"/>
              </a:solidFill>
              <a:latin typeface="Palatino Linotype"/>
              <a:ea typeface="Palatino Linotype"/>
              <a:cs typeface="Palatino Linotype"/>
              <a:sym typeface="Palatino Linotype"/>
            </a:endParaRPr>
          </a:p>
        </p:txBody>
      </p:sp>
      <p:pic>
        <p:nvPicPr>
          <p:cNvPr id="4" name="Picture 3">
            <a:extLst>
              <a:ext uri="{FF2B5EF4-FFF2-40B4-BE49-F238E27FC236}">
                <a16:creationId xmlns:a16="http://schemas.microsoft.com/office/drawing/2014/main" id="{CD50E6C2-EDCD-E17A-4D51-C612314C5C07}"/>
              </a:ext>
            </a:extLst>
          </p:cNvPr>
          <p:cNvPicPr>
            <a:picLocks noChangeAspect="1"/>
          </p:cNvPicPr>
          <p:nvPr/>
        </p:nvPicPr>
        <p:blipFill>
          <a:blip r:embed="rId3"/>
          <a:stretch>
            <a:fillRect/>
          </a:stretch>
        </p:blipFill>
        <p:spPr>
          <a:xfrm>
            <a:off x="1217861" y="1528721"/>
            <a:ext cx="8552303" cy="4435709"/>
          </a:xfrm>
          <a:prstGeom prst="rect">
            <a:avLst/>
          </a:prstGeom>
        </p:spPr>
      </p:pic>
    </p:spTree>
    <p:extLst>
      <p:ext uri="{BB962C8B-B14F-4D97-AF65-F5344CB8AC3E}">
        <p14:creationId xmlns:p14="http://schemas.microsoft.com/office/powerpoint/2010/main" val="309904948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Ajax Example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To create ajax example, you need to use any server-side language e.g. servlet, </a:t>
            </a:r>
            <a:r>
              <a:rPr lang="en-US" sz="2400" b="0" i="0" u="none" strike="noStrike" cap="none" dirty="0" err="1">
                <a:solidFill>
                  <a:schemeClr val="dk1"/>
                </a:solidFill>
                <a:latin typeface="Palatino Linotype"/>
                <a:ea typeface="Palatino Linotype"/>
                <a:cs typeface="Palatino Linotype"/>
                <a:sym typeface="Palatino Linotype"/>
              </a:rPr>
              <a:t>jsp</a:t>
            </a:r>
            <a:r>
              <a:rPr lang="en-US" sz="2400" b="0" i="0" u="none" strike="noStrike" cap="none" dirty="0">
                <a:solidFill>
                  <a:schemeClr val="dk1"/>
                </a:solidFill>
                <a:latin typeface="Palatino Linotype"/>
                <a:ea typeface="Palatino Linotype"/>
                <a:cs typeface="Palatino Linotype"/>
                <a:sym typeface="Palatino Linotype"/>
              </a:rPr>
              <a:t>, </a:t>
            </a:r>
            <a:r>
              <a:rPr lang="en-US" sz="2400" b="0" i="0" u="none" strike="noStrike" cap="none" dirty="0" err="1">
                <a:solidFill>
                  <a:schemeClr val="dk1"/>
                </a:solidFill>
                <a:latin typeface="Palatino Linotype"/>
                <a:ea typeface="Palatino Linotype"/>
                <a:cs typeface="Palatino Linotype"/>
                <a:sym typeface="Palatino Linotype"/>
              </a:rPr>
              <a:t>php</a:t>
            </a:r>
            <a:r>
              <a:rPr lang="en-US" sz="2400" b="0" i="0" u="none" strike="noStrike" cap="none" dirty="0">
                <a:solidFill>
                  <a:schemeClr val="dk1"/>
                </a:solidFill>
                <a:latin typeface="Palatino Linotype"/>
                <a:ea typeface="Palatino Linotype"/>
                <a:cs typeface="Palatino Linotype"/>
                <a:sym typeface="Palatino Linotype"/>
              </a:rPr>
              <a:t>, asp.net etc. Here we are using JSP for generating the server-side code.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	In this example, we are simply printing the table of the given number.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Steps to create ajax example with </a:t>
            </a:r>
            <a:r>
              <a:rPr lang="en-US" sz="2400" b="0" i="0" u="none" strike="noStrike" cap="none" dirty="0" err="1">
                <a:solidFill>
                  <a:schemeClr val="dk1"/>
                </a:solidFill>
                <a:latin typeface="Palatino Linotype"/>
                <a:ea typeface="Palatino Linotype"/>
                <a:cs typeface="Palatino Linotype"/>
                <a:sym typeface="Palatino Linotype"/>
              </a:rPr>
              <a:t>jsp</a:t>
            </a:r>
            <a:endParaRPr lang="en-US"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1.	load the org.json.jar file</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2.	create input page to receive any text or number</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3.	create server side page to process the request</a:t>
            </a:r>
          </a:p>
          <a:p>
            <a:pPr marL="228600" marR="0" lvl="0" indent="-76200" algn="just" rtl="0">
              <a:lnSpc>
                <a:spcPct val="100000"/>
              </a:lnSpc>
              <a:spcBef>
                <a:spcPts val="0"/>
              </a:spcBef>
              <a:spcAft>
                <a:spcPts val="0"/>
              </a:spcAft>
              <a:buClr>
                <a:schemeClr val="dk1"/>
              </a:buClr>
              <a:buSzPts val="2400"/>
              <a:buFont typeface="Arial"/>
              <a:buNone/>
            </a:pPr>
            <a:r>
              <a:rPr lang="en-US" sz="2400" b="0" i="0" u="none" strike="noStrike" cap="none" dirty="0">
                <a:solidFill>
                  <a:schemeClr val="dk1"/>
                </a:solidFill>
                <a:latin typeface="Palatino Linotype"/>
                <a:ea typeface="Palatino Linotype"/>
                <a:cs typeface="Palatino Linotype"/>
                <a:sym typeface="Palatino Linotype"/>
              </a:rPr>
              <a:t>4.	provide entry in web.xml file</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02635972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62500" lnSpcReduction="20000"/>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var request; function </a:t>
            </a:r>
            <a:r>
              <a:rPr lang="en-IN" sz="2400" b="0" i="0" u="none" strike="noStrike" cap="none" dirty="0" err="1">
                <a:solidFill>
                  <a:schemeClr val="dk1"/>
                </a:solidFill>
                <a:latin typeface="Palatino Linotype"/>
                <a:ea typeface="Palatino Linotype"/>
                <a:cs typeface="Palatino Linotype"/>
                <a:sym typeface="Palatino Linotype"/>
              </a:rPr>
              <a:t>sendInfo</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var v=document.vinform.t1.value; var </a:t>
            </a:r>
            <a:r>
              <a:rPr lang="en-IN" sz="2400" b="0" i="0" u="none" strike="noStrike" cap="none" dirty="0" err="1">
                <a:solidFill>
                  <a:schemeClr val="dk1"/>
                </a:solidFill>
                <a:latin typeface="Palatino Linotype"/>
                <a:ea typeface="Palatino Linotype"/>
                <a:cs typeface="Palatino Linotype"/>
                <a:sym typeface="Palatino Linotype"/>
              </a:rPr>
              <a:t>url</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index.jsp?val</a:t>
            </a:r>
            <a:r>
              <a:rPr lang="en-IN" sz="2400" b="0" i="0" u="none" strike="noStrike" cap="none" dirty="0">
                <a:solidFill>
                  <a:schemeClr val="dk1"/>
                </a:solidFill>
                <a:latin typeface="Palatino Linotype"/>
                <a:ea typeface="Palatino Linotype"/>
                <a:cs typeface="Palatino Linotype"/>
                <a:sym typeface="Palatino Linotype"/>
              </a:rPr>
              <a:t>="+v; if(</a:t>
            </a:r>
            <a:r>
              <a:rPr lang="en-IN" sz="2400" b="0" i="0" u="none" strike="noStrike" cap="none" dirty="0" err="1">
                <a:solidFill>
                  <a:schemeClr val="dk1"/>
                </a:solidFill>
                <a:latin typeface="Palatino Linotype"/>
                <a:ea typeface="Palatino Linotype"/>
                <a:cs typeface="Palatino Linotype"/>
                <a:sym typeface="Palatino Linotype"/>
              </a:rPr>
              <a:t>window.XMLHttpRequest</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request=new </a:t>
            </a:r>
            <a:r>
              <a:rPr lang="en-IN" sz="2400" b="0" i="0" u="none" strike="noStrike" cap="none" dirty="0" err="1">
                <a:solidFill>
                  <a:schemeClr val="dk1"/>
                </a:solidFill>
                <a:latin typeface="Palatino Linotype"/>
                <a:ea typeface="Palatino Linotype"/>
                <a:cs typeface="Palatino Linotype"/>
                <a:sym typeface="Palatino Linotype"/>
              </a:rPr>
              <a:t>XMLHttpRequest</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try</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Else if(</a:t>
            </a:r>
            <a:r>
              <a:rPr lang="en-IN" sz="2400" b="0" i="0" u="none" strike="noStrike" cap="none" dirty="0" err="1">
                <a:solidFill>
                  <a:schemeClr val="dk1"/>
                </a:solidFill>
                <a:latin typeface="Palatino Linotype"/>
                <a:ea typeface="Palatino Linotype"/>
                <a:cs typeface="Palatino Linotype"/>
                <a:sym typeface="Palatino Linotype"/>
              </a:rPr>
              <a:t>window.ActiveXObject</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request=new </a:t>
            </a:r>
            <a:r>
              <a:rPr lang="en-IN" sz="2400" b="0" i="0" u="none" strike="noStrike" cap="none" dirty="0" err="1">
                <a:solidFill>
                  <a:schemeClr val="dk1"/>
                </a:solidFill>
                <a:latin typeface="Palatino Linotype"/>
                <a:ea typeface="Palatino Linotype"/>
                <a:cs typeface="Palatino Linotype"/>
                <a:sym typeface="Palatino Linotype"/>
              </a:rPr>
              <a:t>ActiveXObject</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Microsoft.XMLHTTP</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request.onreadystatechange</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getInfo</a:t>
            </a: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request.open</a:t>
            </a:r>
            <a:r>
              <a:rPr lang="en-IN" sz="2400" b="0" i="0" u="none" strike="noStrike" cap="none" dirty="0">
                <a:solidFill>
                  <a:schemeClr val="dk1"/>
                </a:solidFill>
                <a:latin typeface="Palatino Linotype"/>
                <a:ea typeface="Palatino Linotype"/>
                <a:cs typeface="Palatino Linotype"/>
                <a:sym typeface="Palatino Linotype"/>
              </a:rPr>
              <a:t>("GET",</a:t>
            </a:r>
            <a:r>
              <a:rPr lang="en-IN" sz="2400" b="0" i="0" u="none" strike="noStrike" cap="none" dirty="0" err="1">
                <a:solidFill>
                  <a:schemeClr val="dk1"/>
                </a:solidFill>
                <a:latin typeface="Palatino Linotype"/>
                <a:ea typeface="Palatino Linotype"/>
                <a:cs typeface="Palatino Linotype"/>
                <a:sym typeface="Palatino Linotype"/>
              </a:rPr>
              <a:t>url,true</a:t>
            </a: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request.send</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catch(e)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alert("Unable to connect to server");</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function </a:t>
            </a:r>
            <a:r>
              <a:rPr lang="en-IN" sz="2400" b="0" i="0" u="none" strike="noStrike" cap="none" dirty="0" err="1">
                <a:solidFill>
                  <a:schemeClr val="dk1"/>
                </a:solidFill>
                <a:latin typeface="Palatino Linotype"/>
                <a:ea typeface="Palatino Linotype"/>
                <a:cs typeface="Palatino Linotype"/>
                <a:sym typeface="Palatino Linotype"/>
              </a:rPr>
              <a:t>getInfo</a:t>
            </a:r>
            <a:r>
              <a:rPr lang="en-IN" sz="2400" b="0" i="0" u="none" strike="noStrike" cap="none" dirty="0">
                <a:solidFill>
                  <a:schemeClr val="dk1"/>
                </a:solidFill>
                <a:latin typeface="Palatino Linotype"/>
                <a:ea typeface="Palatino Linotype"/>
                <a:cs typeface="Palatino Linotype"/>
                <a:sym typeface="Palatino Linotype"/>
              </a:rPr>
              <a:t>(){ if(</a:t>
            </a:r>
            <a:r>
              <a:rPr lang="en-IN" sz="2400" b="0" i="0" u="none" strike="noStrike" cap="none" dirty="0" err="1">
                <a:solidFill>
                  <a:schemeClr val="dk1"/>
                </a:solidFill>
                <a:latin typeface="Palatino Linotype"/>
                <a:ea typeface="Palatino Linotype"/>
                <a:cs typeface="Palatino Linotype"/>
                <a:sym typeface="Palatino Linotype"/>
              </a:rPr>
              <a:t>request.readyState</a:t>
            </a:r>
            <a:r>
              <a:rPr lang="en-IN" sz="2400" b="0" i="0" u="none" strike="noStrike" cap="none" dirty="0">
                <a:solidFill>
                  <a:schemeClr val="dk1"/>
                </a:solidFill>
                <a:latin typeface="Palatino Linotype"/>
                <a:ea typeface="Palatino Linotype"/>
                <a:cs typeface="Palatino Linotype"/>
                <a:sym typeface="Palatino Linotype"/>
              </a:rPr>
              <a:t>==4){ var </a:t>
            </a:r>
            <a:r>
              <a:rPr lang="en-IN" sz="2400" b="0" i="0" u="none" strike="noStrike" cap="none" dirty="0" err="1">
                <a:solidFill>
                  <a:schemeClr val="dk1"/>
                </a:solidFill>
                <a:latin typeface="Palatino Linotype"/>
                <a:ea typeface="Palatino Linotype"/>
                <a:cs typeface="Palatino Linotype"/>
                <a:sym typeface="Palatino Linotype"/>
              </a:rPr>
              <a:t>val</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request.responseText</a:t>
            </a: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document.getElementById</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amit</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innerHTML</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val</a:t>
            </a: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4780713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fontScale="92500" lnSpcReduction="10000"/>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&lt;/script&gt;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&lt;/head&gt;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&lt;marquee&gt;&lt;h1&gt;This is an example of ajax&lt;/h1&gt;&lt;/marquee&gt;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&lt;form name="</a:t>
            </a:r>
            <a:r>
              <a:rPr lang="en-IN" sz="2400" b="0" i="0" u="none" strike="noStrike" cap="none" dirty="0" err="1">
                <a:solidFill>
                  <a:schemeClr val="dk1"/>
                </a:solidFill>
                <a:latin typeface="Palatino Linotype"/>
                <a:ea typeface="Palatino Linotype"/>
                <a:cs typeface="Palatino Linotype"/>
                <a:sym typeface="Palatino Linotype"/>
              </a:rPr>
              <a:t>vinform</a:t>
            </a:r>
            <a:r>
              <a:rPr lang="en-IN"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&lt;input type="text" name="t1"&gt;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&lt;input type="button" value="</a:t>
            </a:r>
            <a:r>
              <a:rPr lang="en-IN" sz="2400" b="0" i="0" u="none" strike="noStrike" cap="none" dirty="0" err="1">
                <a:solidFill>
                  <a:schemeClr val="dk1"/>
                </a:solidFill>
                <a:latin typeface="Palatino Linotype"/>
                <a:ea typeface="Palatino Linotype"/>
                <a:cs typeface="Palatino Linotype"/>
                <a:sym typeface="Palatino Linotype"/>
              </a:rPr>
              <a:t>ShowTable</a:t>
            </a: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onClick</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sendInfo</a:t>
            </a:r>
            <a:r>
              <a:rPr lang="en-IN"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&lt;/form&gt;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&lt;span id="</a:t>
            </a:r>
            <a:r>
              <a:rPr lang="en-IN" sz="2400" b="0" i="0" u="none" strike="noStrike" cap="none" dirty="0" err="1">
                <a:solidFill>
                  <a:schemeClr val="dk1"/>
                </a:solidFill>
                <a:latin typeface="Palatino Linotype"/>
                <a:ea typeface="Palatino Linotype"/>
                <a:cs typeface="Palatino Linotype"/>
                <a:sym typeface="Palatino Linotype"/>
              </a:rPr>
              <a:t>amit</a:t>
            </a:r>
            <a:r>
              <a:rPr lang="en-IN" sz="2400" b="0" i="0" u="none" strike="noStrike" cap="none" dirty="0">
                <a:solidFill>
                  <a:schemeClr val="dk1"/>
                </a:solidFill>
                <a:latin typeface="Palatino Linotype"/>
                <a:ea typeface="Palatino Linotype"/>
                <a:cs typeface="Palatino Linotype"/>
                <a:sym typeface="Palatino Linotype"/>
              </a:rPr>
              <a:t>"&gt; &lt;/span&gt;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&lt;/body&gt;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&lt;/html&gt;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Create server side page to process the request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index.jsp</a:t>
            </a:r>
            <a:endParaRPr lang="en-IN" sz="2400" b="0" i="0" u="none" strike="noStrike" cap="none" dirty="0">
              <a:solidFill>
                <a:schemeClr val="dk1"/>
              </a:solidFill>
              <a:latin typeface="Palatino Linotype"/>
              <a:ea typeface="Palatino Linotype"/>
              <a:cs typeface="Palatino Linotype"/>
              <a:sym typeface="Palatino Linotype"/>
            </a:endParaRP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int n=</a:t>
            </a:r>
            <a:r>
              <a:rPr lang="en-IN" sz="2400" b="0" i="0" u="none" strike="noStrike" cap="none" dirty="0" err="1">
                <a:solidFill>
                  <a:schemeClr val="dk1"/>
                </a:solidFill>
                <a:latin typeface="Palatino Linotype"/>
                <a:ea typeface="Palatino Linotype"/>
                <a:cs typeface="Palatino Linotype"/>
                <a:sym typeface="Palatino Linotype"/>
              </a:rPr>
              <a:t>Integer.parseInt</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request.getParameter</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val</a:t>
            </a:r>
            <a:r>
              <a:rPr lang="en-IN" sz="2400" b="0" i="0" u="none" strike="noStrike" cap="none" dirty="0">
                <a:solidFill>
                  <a:schemeClr val="dk1"/>
                </a:solidFill>
                <a:latin typeface="Palatino Linotype"/>
                <a:ea typeface="Palatino Linotype"/>
                <a:cs typeface="Palatino Linotype"/>
                <a:sym typeface="Palatino Linotype"/>
              </a:rPr>
              <a:t>")); for(int </a:t>
            </a:r>
            <a:r>
              <a:rPr lang="en-IN" sz="2400" b="0" i="0" u="none" strike="noStrike" cap="none" dirty="0" err="1">
                <a:solidFill>
                  <a:schemeClr val="dk1"/>
                </a:solidFill>
                <a:latin typeface="Palatino Linotype"/>
                <a:ea typeface="Palatino Linotype"/>
                <a:cs typeface="Palatino Linotype"/>
                <a:sym typeface="Palatino Linotype"/>
              </a:rPr>
              <a:t>i</a:t>
            </a:r>
            <a:r>
              <a:rPr lang="en-IN" sz="2400" b="0" i="0" u="none" strike="noStrike" cap="none" dirty="0">
                <a:solidFill>
                  <a:schemeClr val="dk1"/>
                </a:solidFill>
                <a:latin typeface="Palatino Linotype"/>
                <a:ea typeface="Palatino Linotype"/>
                <a:cs typeface="Palatino Linotype"/>
                <a:sym typeface="Palatino Linotype"/>
              </a:rPr>
              <a:t>=1;i&lt;=10;i++) </a:t>
            </a:r>
            <a:r>
              <a:rPr lang="en-IN" sz="2400" b="0" i="0" u="none" strike="noStrike" cap="none" dirty="0" err="1">
                <a:solidFill>
                  <a:schemeClr val="dk1"/>
                </a:solidFill>
                <a:latin typeface="Palatino Linotype"/>
                <a:ea typeface="Palatino Linotype"/>
                <a:cs typeface="Palatino Linotype"/>
                <a:sym typeface="Palatino Linotype"/>
              </a:rPr>
              <a:t>out.print</a:t>
            </a:r>
            <a:r>
              <a:rPr lang="en-IN" sz="2400" b="0" i="0" u="none" strike="noStrike" cap="none" dirty="0">
                <a:solidFill>
                  <a:schemeClr val="dk1"/>
                </a:solidFill>
                <a:latin typeface="Palatino Linotype"/>
                <a:ea typeface="Palatino Linotype"/>
                <a:cs typeface="Palatino Linotype"/>
                <a:sym typeface="Palatino Linotype"/>
              </a:rPr>
              <a:t>(</a:t>
            </a:r>
            <a:r>
              <a:rPr lang="en-IN" sz="2400" b="0" i="0" u="none" strike="noStrike" cap="none" dirty="0" err="1">
                <a:solidFill>
                  <a:schemeClr val="dk1"/>
                </a:solidFill>
                <a:latin typeface="Palatino Linotype"/>
                <a:ea typeface="Palatino Linotype"/>
                <a:cs typeface="Palatino Linotype"/>
                <a:sym typeface="Palatino Linotype"/>
              </a:rPr>
              <a:t>i</a:t>
            </a:r>
            <a:r>
              <a:rPr lang="en-IN" sz="2400" b="0" i="0" u="none" strike="noStrike" cap="none" dirty="0">
                <a:solidFill>
                  <a:schemeClr val="dk1"/>
                </a:solidFill>
                <a:latin typeface="Palatino Linotype"/>
                <a:ea typeface="Palatino Linotype"/>
                <a:cs typeface="Palatino Linotype"/>
                <a:sym typeface="Palatino Linotype"/>
              </a:rPr>
              <a:t>*n+"&lt;</a:t>
            </a:r>
            <a:r>
              <a:rPr lang="en-IN" sz="2400" b="0" i="0" u="none" strike="noStrike" cap="none" dirty="0" err="1">
                <a:solidFill>
                  <a:schemeClr val="dk1"/>
                </a:solidFill>
                <a:latin typeface="Palatino Linotype"/>
                <a:ea typeface="Palatino Linotype"/>
                <a:cs typeface="Palatino Linotype"/>
                <a:sym typeface="Palatino Linotype"/>
              </a:rPr>
              <a:t>br</a:t>
            </a:r>
            <a:r>
              <a:rPr lang="en-IN"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16157891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web.xml</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&lt;?xml version="1.0" encoding="UTF-8"?&gt;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&lt;web-app version="2.5" </a:t>
            </a:r>
            <a:r>
              <a:rPr lang="en-IN" sz="2400" b="0" i="0" u="none" strike="noStrike" cap="none" dirty="0" err="1">
                <a:solidFill>
                  <a:schemeClr val="dk1"/>
                </a:solidFill>
                <a:latin typeface="Palatino Linotype"/>
                <a:ea typeface="Palatino Linotype"/>
                <a:cs typeface="Palatino Linotype"/>
                <a:sym typeface="Palatino Linotype"/>
              </a:rPr>
              <a:t>xmlns</a:t>
            </a:r>
            <a:r>
              <a:rPr lang="en-IN" sz="2400" b="0" i="0" u="none" strike="noStrike" cap="none" dirty="0">
                <a:solidFill>
                  <a:schemeClr val="dk1"/>
                </a:solidFill>
                <a:latin typeface="Palatino Linotype"/>
                <a:ea typeface="Palatino Linotype"/>
                <a:cs typeface="Palatino Linotype"/>
                <a:sym typeface="Palatino Linotype"/>
              </a:rPr>
              <a:t>="http://java.sun.com/xml/ns/</a:t>
            </a:r>
            <a:r>
              <a:rPr lang="en-IN" sz="2400" b="0" i="0" u="none" strike="noStrike" cap="none" dirty="0" err="1">
                <a:solidFill>
                  <a:schemeClr val="dk1"/>
                </a:solidFill>
                <a:latin typeface="Palatino Linotype"/>
                <a:ea typeface="Palatino Linotype"/>
                <a:cs typeface="Palatino Linotype"/>
                <a:sym typeface="Palatino Linotype"/>
              </a:rPr>
              <a:t>javaee</a:t>
            </a:r>
            <a:r>
              <a:rPr lang="en-IN" sz="2400" b="0" i="0" u="none" strike="noStrike" cap="none" dirty="0">
                <a:solidFill>
                  <a:schemeClr val="dk1"/>
                </a:solidFill>
                <a:latin typeface="Palatino Linotype"/>
                <a:ea typeface="Palatino Linotype"/>
                <a:cs typeface="Palatino Linotype"/>
                <a:sym typeface="Palatino Linotype"/>
              </a:rPr>
              <a:t>" </a:t>
            </a:r>
            <a:r>
              <a:rPr lang="en-IN" sz="2400" b="0" i="0" u="none" strike="noStrike" cap="none" dirty="0" err="1">
                <a:solidFill>
                  <a:schemeClr val="dk1"/>
                </a:solidFill>
                <a:latin typeface="Palatino Linotype"/>
                <a:ea typeface="Palatino Linotype"/>
                <a:cs typeface="Palatino Linotype"/>
                <a:sym typeface="Palatino Linotype"/>
              </a:rPr>
              <a:t>xmlns:xsi</a:t>
            </a:r>
            <a:r>
              <a:rPr lang="en-IN" sz="2400" b="0" i="0" u="none" strike="noStrike" cap="none" dirty="0">
                <a:solidFill>
                  <a:schemeClr val="dk1"/>
                </a:solidFill>
                <a:latin typeface="Palatino Linotype"/>
                <a:ea typeface="Palatino Linotype"/>
                <a:cs typeface="Palatino Linotype"/>
                <a:sym typeface="Palatino Linotype"/>
              </a:rPr>
              <a:t>="http://www.w3.org/2001/XMLSchema-instance"</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err="1">
                <a:solidFill>
                  <a:schemeClr val="dk1"/>
                </a:solidFill>
                <a:latin typeface="Palatino Linotype"/>
                <a:ea typeface="Palatino Linotype"/>
                <a:cs typeface="Palatino Linotype"/>
                <a:sym typeface="Palatino Linotype"/>
              </a:rPr>
              <a:t>xsi:schemaLocation</a:t>
            </a:r>
            <a:r>
              <a:rPr lang="en-IN" sz="2400" b="0" i="0" u="none" strike="noStrike" cap="none" dirty="0">
                <a:solidFill>
                  <a:schemeClr val="dk1"/>
                </a:solidFill>
                <a:latin typeface="Palatino Linotype"/>
                <a:ea typeface="Palatino Linotype"/>
                <a:cs typeface="Palatino Linotype"/>
                <a:sym typeface="Palatino Linotype"/>
              </a:rPr>
              <a:t>="http://java.sun.com/xml/ns/</a:t>
            </a:r>
            <a:r>
              <a:rPr lang="en-IN" sz="2400" b="0" i="0" u="none" strike="noStrike" cap="none" dirty="0" err="1">
                <a:solidFill>
                  <a:schemeClr val="dk1"/>
                </a:solidFill>
                <a:latin typeface="Palatino Linotype"/>
                <a:ea typeface="Palatino Linotype"/>
                <a:cs typeface="Palatino Linotype"/>
                <a:sym typeface="Palatino Linotype"/>
              </a:rPr>
              <a:t>javaee</a:t>
            </a:r>
            <a:r>
              <a:rPr lang="en-IN" sz="2400" b="0" i="0" u="none" strike="noStrike" cap="none" dirty="0">
                <a:solidFill>
                  <a:schemeClr val="dk1"/>
                </a:solidFill>
                <a:latin typeface="Palatino Linotype"/>
                <a:ea typeface="Palatino Linotype"/>
                <a:cs typeface="Palatino Linotype"/>
                <a:sym typeface="Palatino Linotype"/>
              </a:rPr>
              <a:t> http://java.sun.com/xml/ns/javaee/web- app_2_5.xsd"&gt;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&lt;session-config&gt;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&lt;session-timeout&gt; 30 &lt;/session-timeout&gt;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&lt;/session-config&gt;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&lt;welcome-file-list&gt;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&lt;welcome-file&gt;table1.html&lt;/welcome-file&gt;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&lt;/welcome-file-list&gt;</a:t>
            </a:r>
          </a:p>
          <a:p>
            <a:pPr marL="228600" marR="0" lvl="0" indent="-76200" algn="just" rtl="0">
              <a:lnSpc>
                <a:spcPct val="100000"/>
              </a:lnSpc>
              <a:spcBef>
                <a:spcPts val="0"/>
              </a:spcBef>
              <a:spcAft>
                <a:spcPts val="0"/>
              </a:spcAft>
              <a:buClr>
                <a:schemeClr val="dk1"/>
              </a:buClr>
              <a:buSzPts val="2400"/>
              <a:buFont typeface="Arial"/>
              <a:buNone/>
            </a:pPr>
            <a:r>
              <a:rPr lang="en-IN" sz="2400" b="0" i="0" u="none" strike="noStrike" cap="none" dirty="0">
                <a:solidFill>
                  <a:schemeClr val="dk1"/>
                </a:solidFill>
                <a:latin typeface="Palatino Linotype"/>
                <a:ea typeface="Palatino Linotype"/>
                <a:cs typeface="Palatino Linotype"/>
                <a:sym typeface="Palatino Linotype"/>
              </a:rPr>
              <a:t>&lt;/web-app&gt;</a:t>
            </a:r>
          </a:p>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spTree>
    <p:extLst>
      <p:ext uri="{BB962C8B-B14F-4D97-AF65-F5344CB8AC3E}">
        <p14:creationId xmlns:p14="http://schemas.microsoft.com/office/powerpoint/2010/main" val="280239277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838200" y="305661"/>
            <a:ext cx="10515600" cy="6397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Palatino Linotype"/>
              <a:buNone/>
            </a:pPr>
            <a:r>
              <a:rPr lang="en-US" sz="4000" b="1" i="0" u="none" strike="noStrike" cap="none" dirty="0">
                <a:solidFill>
                  <a:schemeClr val="dk1"/>
                </a:solidFill>
                <a:latin typeface="Palatino Linotype"/>
                <a:ea typeface="Palatino Linotype"/>
                <a:cs typeface="Palatino Linotype"/>
                <a:sym typeface="Palatino Linotype"/>
              </a:rPr>
              <a:t>AJAX</a:t>
            </a:r>
          </a:p>
        </p:txBody>
      </p:sp>
      <p:sp>
        <p:nvSpPr>
          <p:cNvPr id="106" name="Google Shape;106;p15"/>
          <p:cNvSpPr txBox="1">
            <a:spLocks noGrp="1"/>
          </p:cNvSpPr>
          <p:nvPr>
            <p:ph type="body" idx="1"/>
          </p:nvPr>
        </p:nvSpPr>
        <p:spPr>
          <a:xfrm>
            <a:off x="838200" y="1133934"/>
            <a:ext cx="10515600" cy="5231565"/>
          </a:xfrm>
          <a:prstGeom prst="rect">
            <a:avLst/>
          </a:prstGeom>
          <a:noFill/>
          <a:ln w="38100" cap="flat" cmpd="sng">
            <a:solidFill>
              <a:schemeClr val="dk1"/>
            </a:solidFill>
            <a:prstDash val="solid"/>
            <a:round/>
            <a:headEnd type="none" w="sm" len="sm"/>
            <a:tailEnd type="none" w="sm" len="sm"/>
          </a:ln>
        </p:spPr>
        <p:txBody>
          <a:bodyPr spcFirstLastPara="1" wrap="square" lIns="91425" tIns="45700" rIns="91425" bIns="45700" anchor="t" anchorCtr="0">
            <a:normAutofit/>
          </a:bodyPr>
          <a:lstStyle/>
          <a:p>
            <a:pPr marL="228600" marR="0" lvl="0" indent="-76200" algn="just" rtl="0">
              <a:lnSpc>
                <a:spcPct val="100000"/>
              </a:lnSpc>
              <a:spcBef>
                <a:spcPts val="0"/>
              </a:spcBef>
              <a:spcAft>
                <a:spcPts val="0"/>
              </a:spcAft>
              <a:buClr>
                <a:schemeClr val="dk1"/>
              </a:buClr>
              <a:buSzPts val="2400"/>
              <a:buFont typeface="Arial"/>
              <a:buNone/>
            </a:pPr>
            <a:endParaRPr sz="2400" b="0" i="0" u="none" strike="noStrike" cap="none" dirty="0">
              <a:solidFill>
                <a:schemeClr val="dk1"/>
              </a:solidFill>
              <a:latin typeface="Palatino Linotype"/>
              <a:ea typeface="Palatino Linotype"/>
              <a:cs typeface="Palatino Linotype"/>
              <a:sym typeface="Palatino Linotype"/>
            </a:endParaRPr>
          </a:p>
          <a:p>
            <a:pPr marL="817563" marR="0" lvl="1" indent="-457200" algn="just" rtl="0">
              <a:lnSpc>
                <a:spcPct val="150000"/>
              </a:lnSpc>
              <a:spcBef>
                <a:spcPts val="500"/>
              </a:spcBef>
              <a:spcAft>
                <a:spcPts val="0"/>
              </a:spcAft>
              <a:buClr>
                <a:schemeClr val="dk1"/>
              </a:buClr>
              <a:buSzPts val="2000"/>
              <a:buFont typeface="Noto Sans Symbols"/>
              <a:buChar char="⮚"/>
            </a:pPr>
            <a:endParaRPr lang="en-US" sz="2000" b="0" i="0" u="none" strike="noStrike" cap="none" dirty="0">
              <a:solidFill>
                <a:schemeClr val="dk1"/>
              </a:solidFill>
              <a:latin typeface="Palatino Linotype"/>
              <a:ea typeface="Palatino Linotype"/>
              <a:cs typeface="Palatino Linotype"/>
              <a:sym typeface="Palatino Linotype"/>
            </a:endParaRPr>
          </a:p>
        </p:txBody>
      </p:sp>
      <p:pic>
        <p:nvPicPr>
          <p:cNvPr id="2" name="Picture 1">
            <a:extLst>
              <a:ext uri="{FF2B5EF4-FFF2-40B4-BE49-F238E27FC236}">
                <a16:creationId xmlns:a16="http://schemas.microsoft.com/office/drawing/2014/main" id="{63192E47-F27D-B1E4-C281-7CA1DC72B39B}"/>
              </a:ext>
            </a:extLst>
          </p:cNvPr>
          <p:cNvPicPr>
            <a:picLocks noChangeAspect="1"/>
          </p:cNvPicPr>
          <p:nvPr/>
        </p:nvPicPr>
        <p:blipFill>
          <a:blip r:embed="rId3"/>
          <a:stretch>
            <a:fillRect/>
          </a:stretch>
        </p:blipFill>
        <p:spPr>
          <a:xfrm>
            <a:off x="1327422" y="1414745"/>
            <a:ext cx="7866274" cy="4404653"/>
          </a:xfrm>
          <a:prstGeom prst="rect">
            <a:avLst/>
          </a:prstGeom>
        </p:spPr>
      </p:pic>
    </p:spTree>
    <p:extLst>
      <p:ext uri="{BB962C8B-B14F-4D97-AF65-F5344CB8AC3E}">
        <p14:creationId xmlns:p14="http://schemas.microsoft.com/office/powerpoint/2010/main" val="297881226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745</TotalTime>
  <Words>7888</Words>
  <Application>Microsoft Office PowerPoint</Application>
  <PresentationFormat>Widescreen</PresentationFormat>
  <Paragraphs>885</Paragraphs>
  <Slides>97</Slides>
  <Notes>68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97</vt:i4>
      </vt:variant>
    </vt:vector>
  </HeadingPairs>
  <TitlesOfParts>
    <vt:vector size="104" baseType="lpstr">
      <vt:lpstr>Times New Roman</vt:lpstr>
      <vt:lpstr>Symbol</vt:lpstr>
      <vt:lpstr>Noto Sans Symbols</vt:lpstr>
      <vt:lpstr>Palatino Linotype</vt:lpstr>
      <vt:lpstr>Calibri</vt:lpstr>
      <vt:lpstr>Arial</vt:lpstr>
      <vt:lpstr>Office Theme</vt:lpstr>
      <vt:lpstr>   18AIC302J Web programming for Artificial Intelligence  UNIT-2 JavaScript &amp; JQuery</vt:lpstr>
      <vt:lpstr>JavaScript: Introduction</vt:lpstr>
      <vt:lpstr>JavaScript: Introduction</vt:lpstr>
      <vt:lpstr> JavaScript can do</vt:lpstr>
      <vt:lpstr> JavaScript can do</vt:lpstr>
      <vt:lpstr>JavaScript: Example</vt:lpstr>
      <vt:lpstr>JavaScript: Introduction</vt:lpstr>
      <vt:lpstr>JavaScript: Introduction</vt:lpstr>
      <vt:lpstr>JavaScript: Introduction</vt:lpstr>
      <vt:lpstr>PowerPoint Presentation</vt:lpstr>
      <vt:lpstr>JavaScript: Basic Syntax</vt:lpstr>
      <vt:lpstr>JavaScript: Basic Syntax</vt:lpstr>
      <vt:lpstr>PowerPoint Presentation</vt:lpstr>
      <vt:lpstr>Datatypes-Variables</vt:lpstr>
      <vt:lpstr>Datatypes-Variables</vt:lpstr>
      <vt:lpstr>PowerPoint Presentation</vt:lpstr>
      <vt:lpstr>Conditional statements </vt:lpstr>
      <vt:lpstr>Conditional statements </vt:lpstr>
      <vt:lpstr>Conditional statements </vt:lpstr>
      <vt:lpstr>PowerPoint Presentation</vt:lpstr>
      <vt:lpstr>The else Statement </vt:lpstr>
      <vt:lpstr>PowerPoint Presentation</vt:lpstr>
      <vt:lpstr>JavaScript If...else if statement</vt:lpstr>
      <vt:lpstr>JavaScript Switch</vt:lpstr>
      <vt:lpstr>PowerPoint Presentation</vt:lpstr>
      <vt:lpstr>Functions</vt:lpstr>
      <vt:lpstr>Functions</vt:lpstr>
      <vt:lpstr>Functions</vt:lpstr>
      <vt:lpstr>Functions</vt:lpstr>
      <vt:lpstr>Functions</vt:lpstr>
      <vt:lpstr>PowerPoint Presentation</vt:lpstr>
      <vt:lpstr>JAVASCRIPT ARRAYS</vt:lpstr>
      <vt:lpstr>JAVASCRIPT ARRAYS</vt:lpstr>
      <vt:lpstr>PowerPoint Presentation</vt:lpstr>
      <vt:lpstr>DOM Handling</vt:lpstr>
      <vt:lpstr>DOM Handling</vt:lpstr>
      <vt:lpstr>DOM Handling</vt:lpstr>
      <vt:lpstr>DOM Handling</vt:lpstr>
      <vt:lpstr>DOM Handling</vt:lpstr>
      <vt:lpstr>DOM Handling</vt:lpstr>
      <vt:lpstr>PowerPoint Presentation</vt:lpstr>
      <vt:lpstr>Events Handling</vt:lpstr>
      <vt:lpstr>Events Handling</vt:lpstr>
      <vt:lpstr>Events Handling</vt:lpstr>
      <vt:lpstr>Events Handling &lt;head&gt;</vt:lpstr>
      <vt:lpstr>Events Handling &lt;body&gt;</vt:lpstr>
      <vt:lpstr>Events Handling &lt;body&gt;</vt:lpstr>
      <vt:lpstr>Events Handling – External js file</vt:lpstr>
      <vt:lpstr>Validation</vt:lpstr>
      <vt:lpstr>Validation</vt:lpstr>
      <vt:lpstr>PowerPoint Presentation</vt:lpstr>
      <vt:lpstr>jQuery</vt:lpstr>
      <vt:lpstr>jQuery History</vt:lpstr>
      <vt:lpstr>jQuery</vt:lpstr>
      <vt:lpstr>jQuery Features</vt:lpstr>
      <vt:lpstr>Why jQuery is required</vt:lpstr>
      <vt:lpstr>Downloading jQuery</vt:lpstr>
      <vt:lpstr>PowerPoint Presentation</vt:lpstr>
      <vt:lpstr>jQuery Syntax</vt:lpstr>
      <vt:lpstr>PowerPoint Presentation</vt:lpstr>
      <vt:lpstr>jQuery Selectors</vt:lpstr>
      <vt:lpstr>The #id Selector</vt:lpstr>
      <vt:lpstr>The .class Selector</vt:lpstr>
      <vt:lpstr>Universal (*) Selector</vt:lpstr>
      <vt:lpstr>Multiple Element Selector</vt:lpstr>
      <vt:lpstr>jQuery Events</vt:lpstr>
      <vt:lpstr>PowerPoint Presentation</vt:lpstr>
      <vt:lpstr>Events</vt:lpstr>
      <vt:lpstr>PowerPoint Presentation</vt:lpstr>
      <vt:lpstr>PowerPoint Presentation</vt:lpstr>
      <vt:lpstr>PowerPoint Presentation</vt:lpstr>
      <vt:lpstr>jQuery Animation Effects</vt:lpstr>
      <vt:lpstr>PowerPoint Presentation</vt:lpstr>
      <vt:lpstr>jQuery animate() - Manipulate Multiple Properties</vt:lpstr>
      <vt:lpstr>jQuery animate() - Using Relative Values</vt:lpstr>
      <vt:lpstr>jQuery animate() - Uses Queue Functionality</vt:lpstr>
      <vt:lpstr>PowerPoint Presentation</vt:lpstr>
      <vt:lpstr>AJAX–Introduction</vt:lpstr>
      <vt:lpstr>AJAX–Introduction</vt:lpstr>
      <vt:lpstr>AJAX</vt:lpstr>
      <vt:lpstr>AJAX</vt:lpstr>
      <vt:lpstr>AJAX</vt:lpstr>
      <vt:lpstr>AJAX</vt:lpstr>
      <vt:lpstr>AJAX</vt:lpstr>
      <vt:lpstr>AJAX</vt:lpstr>
      <vt:lpstr>AJAX–Introduction-Asynchronous</vt:lpstr>
      <vt:lpstr>AJAX</vt:lpstr>
      <vt:lpstr>AJAX</vt:lpstr>
      <vt:lpstr>AJAX</vt:lpstr>
      <vt:lpstr>AJAX</vt:lpstr>
      <vt:lpstr>AJAX</vt:lpstr>
      <vt:lpstr>AJAX</vt:lpstr>
      <vt:lpstr>AJAX</vt:lpstr>
      <vt:lpstr>AJAX</vt:lpstr>
      <vt:lpstr>AJAX</vt:lpstr>
      <vt:lpstr>AJAX</vt:lpstr>
      <vt:lpstr>AJAX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21CSS201T COMPUTER ORGANIZATION AND ARCHITECTURE  UNIT-2 Topic : Basic Structure of a Computer</dc:title>
  <dc:creator>Suresh</dc:creator>
  <cp:lastModifiedBy>Suresh K</cp:lastModifiedBy>
  <cp:revision>52</cp:revision>
  <dcterms:modified xsi:type="dcterms:W3CDTF">2024-06-11T08:37:28Z</dcterms:modified>
</cp:coreProperties>
</file>