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81"/>
  </p:notesMasterIdLst>
  <p:sldIdLst>
    <p:sldId id="339" r:id="rId3"/>
    <p:sldId id="340" r:id="rId4"/>
    <p:sldId id="341" r:id="rId5"/>
    <p:sldId id="342" r:id="rId6"/>
    <p:sldId id="343" r:id="rId7"/>
    <p:sldId id="344" r:id="rId8"/>
    <p:sldId id="345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46" r:id="rId35"/>
    <p:sldId id="283" r:id="rId36"/>
    <p:sldId id="284" r:id="rId37"/>
    <p:sldId id="347" r:id="rId38"/>
    <p:sldId id="348" r:id="rId39"/>
    <p:sldId id="349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4" r:id="rId49"/>
    <p:sldId id="295" r:id="rId50"/>
    <p:sldId id="296" r:id="rId51"/>
    <p:sldId id="350" r:id="rId52"/>
    <p:sldId id="351" r:id="rId53"/>
    <p:sldId id="352" r:id="rId54"/>
    <p:sldId id="353" r:id="rId55"/>
    <p:sldId id="354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33" r:id="rId73"/>
    <p:sldId id="334" r:id="rId74"/>
    <p:sldId id="355" r:id="rId75"/>
    <p:sldId id="356" r:id="rId76"/>
    <p:sldId id="357" r:id="rId77"/>
    <p:sldId id="358" r:id="rId78"/>
    <p:sldId id="359" r:id="rId79"/>
    <p:sldId id="360" r:id="rId80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9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7E769-8E77-4FB7-BA1A-382658C1E54A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A404C-2E0F-4324-9DF4-CECC34FE77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16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14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80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546088" y="1088911"/>
            <a:ext cx="5413534" cy="537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01010" lvl="0" indent="-378732" algn="l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807"/>
            </a:lvl1pPr>
            <a:lvl2pPr marL="802020" lvl="1" indent="-356453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456"/>
            </a:lvl2pPr>
            <a:lvl3pPr marL="1203030" lvl="2" indent="-33417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105"/>
            </a:lvl3pPr>
            <a:lvl4pPr marL="1604040" lvl="3" indent="-311897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754"/>
            </a:lvl4pPr>
            <a:lvl5pPr marL="2005051" lvl="4" indent="-311897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754"/>
            </a:lvl5pPr>
            <a:lvl6pPr marL="2406061" lvl="5" indent="-311897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754"/>
            </a:lvl6pPr>
            <a:lvl7pPr marL="2807071" lvl="6" indent="-311897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754"/>
            </a:lvl7pPr>
            <a:lvl8pPr marL="3208081" lvl="7" indent="-311897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754"/>
            </a:lvl8pPr>
            <a:lvl9pPr marL="3609091" lvl="8" indent="-311897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754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736564" y="2268855"/>
            <a:ext cx="3448900" cy="42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01010" lvl="0" indent="-200505" algn="l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3"/>
            </a:lvl1pPr>
            <a:lvl2pPr marL="802020" lvl="1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28"/>
            </a:lvl2pPr>
            <a:lvl3pPr marL="1203030" lvl="2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53"/>
            </a:lvl3pPr>
            <a:lvl4pPr marL="1604040" lvl="3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4pPr>
            <a:lvl5pPr marL="2005051" lvl="4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5pPr>
            <a:lvl6pPr marL="2406061" lvl="5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6pPr>
            <a:lvl7pPr marL="2807071" lvl="6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7pPr>
            <a:lvl8pPr marL="3208081" lvl="7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8pPr>
            <a:lvl9pPr marL="3609091" lvl="8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6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80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4546088" y="1088911"/>
            <a:ext cx="5413534" cy="53745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736564" y="2268855"/>
            <a:ext cx="3448900" cy="420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01010" lvl="0" indent="-200505" algn="l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3"/>
            </a:lvl1pPr>
            <a:lvl2pPr marL="802020" lvl="1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28"/>
            </a:lvl2pPr>
            <a:lvl3pPr marL="1203030" lvl="2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53"/>
            </a:lvl3pPr>
            <a:lvl4pPr marL="1604040" lvl="3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4pPr>
            <a:lvl5pPr marL="2005051" lvl="4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5pPr>
            <a:lvl6pPr marL="2406061" lvl="5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6pPr>
            <a:lvl7pPr marL="2807071" lvl="6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7pPr>
            <a:lvl8pPr marL="3208081" lvl="7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8pPr>
            <a:lvl9pPr marL="3609091" lvl="8" indent="-200505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77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52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2947421" y="-198991"/>
            <a:ext cx="4798559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01010" lvl="0" indent="-300758" algn="l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02020" lvl="1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203030" lvl="2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04040" lvl="3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005051" lvl="4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406061" lvl="5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07071" lvl="6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08081" lvl="7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609091" lvl="8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8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 rot="5400000">
            <a:off x="5600764" y="2454353"/>
            <a:ext cx="6409166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922401" y="215422"/>
            <a:ext cx="6409166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01010" lvl="0" indent="-300758" algn="l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02020" lvl="1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203030" lvl="2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04040" lvl="3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005051" lvl="4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406061" lvl="5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07071" lvl="6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08081" lvl="7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609091" lvl="8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2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05"/>
            </a:lvl1pPr>
            <a:lvl2pPr lvl="1" algn="ctr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754"/>
            </a:lvl2pPr>
            <a:lvl3pPr lvl="2" algn="ctr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79"/>
            </a:lvl3pPr>
            <a:lvl4pPr lvl="3" algn="ctr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3"/>
            </a:lvl4pPr>
            <a:lvl5pPr lvl="4" algn="ctr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3"/>
            </a:lvl5pPr>
            <a:lvl6pPr lvl="5" algn="ctr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3"/>
            </a:lvl6pPr>
            <a:lvl7pPr lvl="6" algn="ctr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3"/>
            </a:lvl7pPr>
            <a:lvl8pPr lvl="7" algn="ctr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3"/>
            </a:lvl8pPr>
            <a:lvl9pPr lvl="8" algn="ctr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3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01010" lvl="0" indent="-300758" algn="l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02020" lvl="1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203030" lvl="2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04040" lvl="3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005051" lvl="4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406061" lvl="5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07071" lvl="6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08081" lvl="7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609091" lvl="8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7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6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735171" y="2013259"/>
            <a:ext cx="4544695" cy="4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01010" lvl="0" indent="-300758" algn="l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02020" lvl="1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203030" lvl="2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04040" lvl="3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005051" lvl="4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406061" lvl="5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07071" lvl="6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08081" lvl="7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609091" lvl="8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5413534" y="2013259"/>
            <a:ext cx="4544695" cy="4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01010" lvl="0" indent="-300758" algn="l">
              <a:lnSpc>
                <a:spcPct val="90000"/>
              </a:lnSpc>
              <a:spcBef>
                <a:spcPts val="87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802020" lvl="1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203030" lvl="2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604040" lvl="3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005051" lvl="4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406061" lvl="5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807071" lvl="6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208081" lvl="7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609091" lvl="8" indent="-300758" algn="l">
              <a:lnSpc>
                <a:spcPct val="90000"/>
              </a:lnSpc>
              <a:spcBef>
                <a:spcPts val="43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9492" y="314890"/>
            <a:ext cx="6314414" cy="11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518" y="1913689"/>
            <a:ext cx="8072120" cy="446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01-08-2023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21CSS201T - Computer Organization and Architecture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Google Shape;15;p1"/>
          <p:cNvSpPr/>
          <p:nvPr/>
        </p:nvSpPr>
        <p:spPr>
          <a:xfrm>
            <a:off x="9213510" y="253847"/>
            <a:ext cx="1080251" cy="76142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80187" tIns="40083" rIns="80187" bIns="40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7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74707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2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an-api/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1399832" y="3655111"/>
            <a:ext cx="8020050" cy="209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87" tIns="40083" rIns="80187" bIns="40083" anchor="b" anchorCtr="0">
            <a:normAutofit fontScale="90000"/>
          </a:bodyPr>
          <a:lstStyle/>
          <a:p>
            <a:pPr>
              <a:buSzPct val="100000"/>
            </a:pPr>
            <a:b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  <a:t>18AIC302J</a:t>
            </a:r>
            <a:b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  <a:t>Web programming for Artificial Intelligence</a:t>
            </a:r>
            <a:b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</a:br>
            <a:b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  <a:t>UNIT-3</a:t>
            </a:r>
            <a:b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4210" b="1" dirty="0">
                <a:latin typeface="Palatino Linotype"/>
                <a:ea typeface="Palatino Linotype"/>
                <a:cs typeface="Palatino Linotype"/>
                <a:sym typeface="Palatino Linotype"/>
              </a:rPr>
              <a:t>Angular JS &amp; Node JS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Why</a:t>
            </a:r>
            <a:r>
              <a:rPr sz="4000" spc="-95" dirty="0"/>
              <a:t> </a:t>
            </a:r>
            <a:r>
              <a:rPr sz="4000" dirty="0"/>
              <a:t>to</a:t>
            </a:r>
            <a:r>
              <a:rPr sz="4000" spc="-100" dirty="0"/>
              <a:t> </a:t>
            </a:r>
            <a:r>
              <a:rPr sz="4000" dirty="0"/>
              <a:t>Learn</a:t>
            </a:r>
            <a:r>
              <a:rPr sz="4000" spc="-100" dirty="0"/>
              <a:t> </a:t>
            </a:r>
            <a:r>
              <a:rPr sz="4000" spc="-10" dirty="0"/>
              <a:t>AngularJS?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1300" y="1266825"/>
            <a:ext cx="9906000" cy="572400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620" indent="-343535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22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was</a:t>
            </a:r>
            <a:r>
              <a:rPr sz="2500" spc="22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originally</a:t>
            </a:r>
            <a:r>
              <a:rPr sz="2500" spc="22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developed</a:t>
            </a:r>
            <a:r>
              <a:rPr sz="2500" spc="22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22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2009</a:t>
            </a:r>
            <a:r>
              <a:rPr sz="2500" spc="22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220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Misko </a:t>
            </a:r>
            <a:r>
              <a:rPr sz="2500" dirty="0">
                <a:latin typeface="Calibri"/>
                <a:cs typeface="Calibri"/>
              </a:rPr>
              <a:t>Hevery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Adam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Abrons.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now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maintained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Google.</a:t>
            </a:r>
            <a:endParaRPr lang="en-IN" sz="2500" spc="-10" dirty="0">
              <a:latin typeface="Calibri"/>
              <a:cs typeface="Calibri"/>
            </a:endParaRPr>
          </a:p>
          <a:p>
            <a:pPr marL="355600" marR="7620" indent="-343535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6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6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3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efficient</a:t>
            </a:r>
            <a:r>
              <a:rPr sz="2500" spc="6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framework</a:t>
            </a:r>
            <a:r>
              <a:rPr sz="2500" spc="6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that</a:t>
            </a:r>
            <a:r>
              <a:rPr sz="2500" spc="6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3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create</a:t>
            </a:r>
            <a:r>
              <a:rPr sz="2500" spc="45" dirty="0">
                <a:latin typeface="Calibri"/>
                <a:cs typeface="Calibri"/>
              </a:rPr>
              <a:t>  </a:t>
            </a:r>
            <a:r>
              <a:rPr sz="2500" spc="-20" dirty="0">
                <a:latin typeface="Calibri"/>
                <a:cs typeface="Calibri"/>
              </a:rPr>
              <a:t>Rich </a:t>
            </a:r>
            <a:r>
              <a:rPr sz="2500" spc="-10" dirty="0">
                <a:latin typeface="Calibri"/>
                <a:cs typeface="Calibri"/>
              </a:rPr>
              <a:t>Internet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Applications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(RIA).</a:t>
            </a:r>
            <a:endParaRPr lang="en-IN" sz="2500" spc="-10" dirty="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4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provides</a:t>
            </a:r>
            <a:r>
              <a:rPr sz="2500" spc="4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developers</a:t>
            </a:r>
            <a:r>
              <a:rPr sz="2500" spc="4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</a:t>
            </a:r>
            <a:r>
              <a:rPr sz="2500" spc="4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options</a:t>
            </a:r>
            <a:r>
              <a:rPr sz="2500" spc="4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459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write</a:t>
            </a:r>
            <a:r>
              <a:rPr sz="2500" spc="4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client </a:t>
            </a:r>
            <a:r>
              <a:rPr sz="2500" dirty="0">
                <a:latin typeface="Calibri"/>
                <a:cs typeface="Calibri"/>
              </a:rPr>
              <a:t>side</a:t>
            </a:r>
            <a:r>
              <a:rPr sz="2500" spc="4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applications</a:t>
            </a:r>
            <a:r>
              <a:rPr sz="2500" spc="459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using</a:t>
            </a:r>
            <a:r>
              <a:rPr sz="2500" spc="4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JavaScript</a:t>
            </a:r>
            <a:r>
              <a:rPr sz="2500" spc="4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4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4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clean</a:t>
            </a:r>
            <a:r>
              <a:rPr sz="2500" spc="4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Model</a:t>
            </a:r>
            <a:r>
              <a:rPr sz="2500" spc="46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View </a:t>
            </a:r>
            <a:r>
              <a:rPr sz="2500" spc="-10" dirty="0">
                <a:latin typeface="Calibri"/>
                <a:cs typeface="Calibri"/>
              </a:rPr>
              <a:t>Controller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(MVC)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way.</a:t>
            </a:r>
            <a:endParaRPr lang="en-IN" sz="2500" spc="-20" dirty="0">
              <a:latin typeface="Calibri"/>
              <a:cs typeface="Calibri"/>
            </a:endParaRPr>
          </a:p>
          <a:p>
            <a:pPr marL="355600" marR="8255" indent="-343535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 marR="6985" indent="-343535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Applications</a:t>
            </a:r>
            <a:r>
              <a:rPr sz="2500" spc="53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written</a:t>
            </a:r>
            <a:r>
              <a:rPr sz="2500" spc="53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54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54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545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cross-browser compliant.</a:t>
            </a:r>
            <a:endParaRPr sz="2500" dirty="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5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automatically</a:t>
            </a:r>
            <a:r>
              <a:rPr sz="2500" spc="5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handles</a:t>
            </a:r>
            <a:r>
              <a:rPr sz="2500" spc="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JavaScript</a:t>
            </a:r>
            <a:r>
              <a:rPr sz="2500" spc="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code</a:t>
            </a:r>
            <a:r>
              <a:rPr sz="2500" spc="5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suitable </a:t>
            </a:r>
            <a:r>
              <a:rPr sz="2500" dirty="0">
                <a:latin typeface="Calibri"/>
                <a:cs typeface="Calibri"/>
              </a:rPr>
              <a:t>for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each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browser.</a:t>
            </a:r>
            <a:endParaRPr lang="en-IN" sz="2500" spc="-10" dirty="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Overall,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framework</a:t>
            </a:r>
            <a:r>
              <a:rPr sz="2500" spc="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build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large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scale,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high- performance,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easy-to-</a:t>
            </a:r>
            <a:r>
              <a:rPr sz="2500" spc="-10" dirty="0">
                <a:latin typeface="Calibri"/>
                <a:cs typeface="Calibri"/>
              </a:rPr>
              <a:t>maintain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web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applications.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7272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Core</a:t>
            </a:r>
            <a:r>
              <a:rPr sz="4000" spc="-120" dirty="0"/>
              <a:t> </a:t>
            </a:r>
            <a:r>
              <a:rPr sz="4000" spc="-10" dirty="0"/>
              <a:t>Features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3700" y="1190625"/>
            <a:ext cx="10134600" cy="62914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 algn="just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spc="-30" dirty="0">
                <a:latin typeface="Calibri"/>
                <a:cs typeface="Calibri"/>
              </a:rPr>
              <a:t>Data-</a:t>
            </a:r>
            <a:r>
              <a:rPr sz="2700" b="1" dirty="0">
                <a:latin typeface="Calibri"/>
                <a:cs typeface="Calibri"/>
              </a:rPr>
              <a:t>binding</a:t>
            </a:r>
            <a:r>
              <a:rPr sz="2700" b="1" spc="3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3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3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3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3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automatic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synchronization</a:t>
            </a:r>
            <a:r>
              <a:rPr sz="2700" spc="36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data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between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model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view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components.</a:t>
            </a:r>
            <a:endParaRPr lang="en-IN" sz="2700" spc="-1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4965" marR="6350" indent="-342900" algn="just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dirty="0">
                <a:latin typeface="Calibri"/>
                <a:cs typeface="Calibri"/>
              </a:rPr>
              <a:t>Scope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objects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refer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model.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They </a:t>
            </a:r>
            <a:r>
              <a:rPr sz="2700" dirty="0">
                <a:latin typeface="Calibri"/>
                <a:cs typeface="Calibri"/>
              </a:rPr>
              <a:t>act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glue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between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controller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view.</a:t>
            </a:r>
            <a:endParaRPr lang="en-IN" sz="2700" spc="-10" dirty="0">
              <a:latin typeface="Calibri"/>
              <a:cs typeface="Calibri"/>
            </a:endParaRPr>
          </a:p>
          <a:p>
            <a:pPr marL="354965" marR="6350" indent="-342900" algn="just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4965" marR="8255" indent="-342900" algn="just">
              <a:lnSpc>
                <a:spcPts val="291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dirty="0">
                <a:latin typeface="Calibri"/>
                <a:cs typeface="Calibri"/>
              </a:rPr>
              <a:t>Controller</a:t>
            </a:r>
            <a:r>
              <a:rPr sz="2700" b="1" spc="1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JavaScript</a:t>
            </a:r>
            <a:r>
              <a:rPr sz="2700" spc="1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functions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bound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a </a:t>
            </a:r>
            <a:r>
              <a:rPr sz="2700" dirty="0">
                <a:latin typeface="Calibri"/>
                <a:cs typeface="Calibri"/>
              </a:rPr>
              <a:t>particular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scope.</a:t>
            </a:r>
            <a:endParaRPr lang="en-IN" sz="2700" spc="-10" dirty="0">
              <a:latin typeface="Calibri"/>
              <a:cs typeface="Calibri"/>
            </a:endParaRPr>
          </a:p>
          <a:p>
            <a:pPr marL="354965" marR="8255" indent="-342900" algn="just">
              <a:lnSpc>
                <a:spcPts val="291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4965" marR="5715" indent="-342900" algn="just">
              <a:lnSpc>
                <a:spcPts val="2920"/>
              </a:lnSpc>
              <a:spcBef>
                <a:spcPts val="65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dirty="0">
                <a:latin typeface="Calibri"/>
                <a:cs typeface="Calibri"/>
              </a:rPr>
              <a:t>Services</a:t>
            </a:r>
            <a:r>
              <a:rPr sz="2700" b="1" spc="36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36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AngularJS</a:t>
            </a:r>
            <a:r>
              <a:rPr sz="2700" spc="36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comes</a:t>
            </a:r>
            <a:r>
              <a:rPr sz="2700" spc="36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36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several</a:t>
            </a:r>
            <a:r>
              <a:rPr sz="2700" spc="380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built-</a:t>
            </a:r>
            <a:r>
              <a:rPr sz="2700" spc="-2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services</a:t>
            </a:r>
            <a:r>
              <a:rPr sz="2700" spc="6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such</a:t>
            </a:r>
            <a:r>
              <a:rPr sz="2700" spc="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6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$http</a:t>
            </a:r>
            <a:r>
              <a:rPr sz="2700" spc="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make</a:t>
            </a:r>
            <a:r>
              <a:rPr sz="2700" spc="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6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XMLHttpRequests.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singleton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objects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instantiated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only </a:t>
            </a:r>
            <a:r>
              <a:rPr sz="2700" dirty="0">
                <a:latin typeface="Calibri"/>
                <a:cs typeface="Calibri"/>
              </a:rPr>
              <a:t>once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app.</a:t>
            </a:r>
            <a:endParaRPr lang="en-IN" sz="2700" spc="-20" dirty="0">
              <a:latin typeface="Calibri"/>
              <a:cs typeface="Calibri"/>
            </a:endParaRPr>
          </a:p>
          <a:p>
            <a:pPr marL="354965" marR="5715" indent="-342900" algn="just">
              <a:lnSpc>
                <a:spcPts val="2920"/>
              </a:lnSpc>
              <a:spcBef>
                <a:spcPts val="655"/>
              </a:spcBef>
              <a:buFont typeface="Arial MT"/>
              <a:buChar char="•"/>
              <a:tabLst>
                <a:tab pos="354965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4965" marR="6985" indent="-342900" algn="just">
              <a:lnSpc>
                <a:spcPts val="291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dirty="0">
                <a:latin typeface="Calibri"/>
                <a:cs typeface="Calibri"/>
              </a:rPr>
              <a:t>Filters</a:t>
            </a:r>
            <a:r>
              <a:rPr sz="2700" b="1" spc="2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2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2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select</a:t>
            </a:r>
            <a:r>
              <a:rPr sz="2700" spc="2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2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subset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2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items</a:t>
            </a:r>
            <a:r>
              <a:rPr sz="2700" spc="2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from</a:t>
            </a:r>
            <a:r>
              <a:rPr sz="2700" spc="2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array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returns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new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array.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7272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Core</a:t>
            </a:r>
            <a:r>
              <a:rPr sz="4000" spc="-120" dirty="0"/>
              <a:t> </a:t>
            </a:r>
            <a:r>
              <a:rPr sz="4000" spc="-10" dirty="0"/>
              <a:t>Features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2300" y="1266826"/>
            <a:ext cx="9906000" cy="547329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Directives</a:t>
            </a:r>
            <a:r>
              <a:rPr sz="3000" b="1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−</a:t>
            </a:r>
            <a:r>
              <a:rPr sz="3000" spc="22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Directives</a:t>
            </a:r>
            <a:r>
              <a:rPr sz="3000" spc="24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229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markers</a:t>
            </a:r>
            <a:r>
              <a:rPr sz="3000" spc="2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235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DOM </a:t>
            </a:r>
            <a:r>
              <a:rPr sz="3000" dirty="0">
                <a:latin typeface="Calibri"/>
                <a:cs typeface="Calibri"/>
              </a:rPr>
              <a:t>elements</a:t>
            </a:r>
            <a:r>
              <a:rPr sz="3000" spc="4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such</a:t>
            </a:r>
            <a:r>
              <a:rPr sz="3000" spc="48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4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elements,</a:t>
            </a:r>
            <a:r>
              <a:rPr sz="3000" spc="5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attributes,</a:t>
            </a:r>
            <a:r>
              <a:rPr sz="3000" spc="5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css,</a:t>
            </a:r>
            <a:r>
              <a:rPr sz="3000" spc="5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00" dirty="0">
                <a:latin typeface="Calibri"/>
                <a:cs typeface="Calibri"/>
              </a:rPr>
              <a:t>more.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These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create</a:t>
            </a:r>
            <a:r>
              <a:rPr sz="3000" spc="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custom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HTML </a:t>
            </a:r>
            <a:r>
              <a:rPr sz="3000" dirty="0">
                <a:latin typeface="Calibri"/>
                <a:cs typeface="Calibri"/>
              </a:rPr>
              <a:t>tags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new,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custom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widgets.</a:t>
            </a:r>
            <a:r>
              <a:rPr sz="3000" spc="-75" dirty="0">
                <a:latin typeface="Calibri"/>
                <a:cs typeface="Calibri"/>
              </a:rPr>
              <a:t> </a:t>
            </a:r>
            <a:endParaRPr lang="en-IN" sz="3000" spc="-75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AngularJS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4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built-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4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directives</a:t>
            </a:r>
            <a:r>
              <a:rPr sz="3000" spc="4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such</a:t>
            </a:r>
            <a:r>
              <a:rPr sz="3000" spc="4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4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ngBind,</a:t>
            </a:r>
            <a:r>
              <a:rPr sz="3000" spc="4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ngModel,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lang="en-IN" sz="3000" spc="-2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Templates</a:t>
            </a:r>
            <a:r>
              <a:rPr sz="3000" b="1" spc="4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−</a:t>
            </a:r>
            <a:r>
              <a:rPr sz="3000" spc="4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These</a:t>
            </a:r>
            <a:r>
              <a:rPr sz="3000" spc="5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4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rendered</a:t>
            </a:r>
            <a:r>
              <a:rPr sz="3000" spc="5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view</a:t>
            </a:r>
            <a:r>
              <a:rPr sz="3000" spc="509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with </a:t>
            </a:r>
            <a:r>
              <a:rPr sz="3000" spc="-10" dirty="0">
                <a:latin typeface="Calibri"/>
                <a:cs typeface="Calibri"/>
              </a:rPr>
              <a:t>information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controller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model.</a:t>
            </a:r>
            <a:r>
              <a:rPr sz="3000" spc="-60" dirty="0">
                <a:latin typeface="Calibri"/>
                <a:cs typeface="Calibri"/>
              </a:rPr>
              <a:t> </a:t>
            </a:r>
            <a:endParaRPr lang="en-IN" sz="3000" spc="-6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These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24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2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27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single</a:t>
            </a:r>
            <a:r>
              <a:rPr sz="3000" spc="2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2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(such</a:t>
            </a:r>
            <a:r>
              <a:rPr sz="3000" spc="2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27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index.html)</a:t>
            </a:r>
            <a:r>
              <a:rPr sz="3000" spc="265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or </a:t>
            </a:r>
            <a:r>
              <a:rPr sz="3000" dirty="0">
                <a:latin typeface="Calibri"/>
                <a:cs typeface="Calibri"/>
              </a:rPr>
              <a:t>multiple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views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page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partials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lang="en-IN" sz="3000" spc="-1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6235" indent="-343535" algn="just">
              <a:lnSpc>
                <a:spcPct val="100000"/>
              </a:lnSpc>
              <a:buFont typeface="Arial MT"/>
              <a:buChar char="•"/>
              <a:tabLst>
                <a:tab pos="356235" algn="l"/>
              </a:tabLst>
            </a:pPr>
            <a:r>
              <a:rPr sz="3000" b="1" dirty="0">
                <a:latin typeface="Calibri"/>
                <a:cs typeface="Calibri"/>
              </a:rPr>
              <a:t>Routing</a:t>
            </a:r>
            <a:r>
              <a:rPr sz="3000" b="1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−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concept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switching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views.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7272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Core</a:t>
            </a:r>
            <a:r>
              <a:rPr sz="4000" spc="-120" dirty="0"/>
              <a:t> </a:t>
            </a:r>
            <a:r>
              <a:rPr sz="4000" spc="-10" dirty="0"/>
              <a:t>Features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2300" y="1266825"/>
            <a:ext cx="9906000" cy="574965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</a:t>
            </a:r>
            <a:r>
              <a:rPr sz="2500" b="1" dirty="0">
                <a:latin typeface="Calibri"/>
                <a:cs typeface="Calibri"/>
              </a:rPr>
              <a:t>Model</a:t>
            </a:r>
            <a:r>
              <a:rPr sz="2500" b="1" spc="40" dirty="0">
                <a:latin typeface="Calibri"/>
                <a:cs typeface="Calibri"/>
              </a:rPr>
              <a:t>  </a:t>
            </a:r>
            <a:r>
              <a:rPr sz="2500" b="1" dirty="0">
                <a:latin typeface="Calibri"/>
                <a:cs typeface="Calibri"/>
              </a:rPr>
              <a:t>View</a:t>
            </a:r>
            <a:r>
              <a:rPr sz="2500" b="1" spc="55" dirty="0">
                <a:latin typeface="Calibri"/>
                <a:cs typeface="Calibri"/>
              </a:rPr>
              <a:t>  </a:t>
            </a:r>
            <a:r>
              <a:rPr sz="2500" b="1" dirty="0">
                <a:latin typeface="Calibri"/>
                <a:cs typeface="Calibri"/>
              </a:rPr>
              <a:t>Whatever</a:t>
            </a:r>
            <a:r>
              <a:rPr sz="2500" b="1" spc="5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−</a:t>
            </a:r>
            <a:r>
              <a:rPr sz="2500" spc="5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MVW</a:t>
            </a:r>
            <a:r>
              <a:rPr sz="2500" spc="6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4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5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design</a:t>
            </a:r>
            <a:r>
              <a:rPr sz="2500" spc="4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pattern</a:t>
            </a:r>
            <a:r>
              <a:rPr sz="2500" spc="55" dirty="0">
                <a:latin typeface="Calibri"/>
                <a:cs typeface="Calibri"/>
              </a:rPr>
              <a:t>  </a:t>
            </a:r>
            <a:r>
              <a:rPr sz="2500" spc="-25" dirty="0">
                <a:latin typeface="Calibri"/>
                <a:cs typeface="Calibri"/>
              </a:rPr>
              <a:t>for </a:t>
            </a:r>
            <a:r>
              <a:rPr sz="2500" dirty="0">
                <a:latin typeface="Calibri"/>
                <a:cs typeface="Calibri"/>
              </a:rPr>
              <a:t>dividing</a:t>
            </a:r>
            <a:r>
              <a:rPr sz="2500" spc="4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</a:t>
            </a:r>
            <a:r>
              <a:rPr sz="2500" spc="4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application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into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different</a:t>
            </a:r>
            <a:r>
              <a:rPr sz="2500" spc="4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parts</a:t>
            </a:r>
            <a:r>
              <a:rPr sz="2500" spc="4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called</a:t>
            </a:r>
            <a:r>
              <a:rPr sz="2500" spc="4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Model, </a:t>
            </a:r>
            <a:r>
              <a:rPr sz="2500" dirty="0">
                <a:latin typeface="Calibri"/>
                <a:cs typeface="Calibri"/>
              </a:rPr>
              <a:t>View,</a:t>
            </a:r>
            <a:r>
              <a:rPr sz="2500" spc="4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4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Controller,</a:t>
            </a:r>
            <a:r>
              <a:rPr sz="2500" spc="3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each</a:t>
            </a:r>
            <a:r>
              <a:rPr sz="2500" spc="4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3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distinct</a:t>
            </a:r>
            <a:r>
              <a:rPr sz="2500" spc="45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responsibilities. </a:t>
            </a:r>
            <a:endParaRPr lang="en-IN" sz="2500" spc="-1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endParaRPr lang="en-IN" sz="2500" spc="-1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17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does</a:t>
            </a:r>
            <a:r>
              <a:rPr sz="2500" spc="16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not</a:t>
            </a:r>
            <a:r>
              <a:rPr sz="2500" spc="17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implement</a:t>
            </a:r>
            <a:r>
              <a:rPr sz="2500" spc="17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MVC</a:t>
            </a:r>
            <a:r>
              <a:rPr sz="2500" spc="16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17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70" dirty="0">
                <a:latin typeface="Calibri"/>
                <a:cs typeface="Calibri"/>
              </a:rPr>
              <a:t>  </a:t>
            </a:r>
            <a:r>
              <a:rPr sz="2500" spc="-10" dirty="0">
                <a:latin typeface="Calibri"/>
                <a:cs typeface="Calibri"/>
              </a:rPr>
              <a:t>traditional </a:t>
            </a:r>
            <a:r>
              <a:rPr sz="2500" dirty="0">
                <a:latin typeface="Calibri"/>
                <a:cs typeface="Calibri"/>
              </a:rPr>
              <a:t>sense,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but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rather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something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closer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MVVM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(Model-View- </a:t>
            </a:r>
            <a:r>
              <a:rPr sz="2500" spc="-10" dirty="0" err="1">
                <a:latin typeface="Calibri"/>
                <a:cs typeface="Calibri"/>
              </a:rPr>
              <a:t>ViewModel</a:t>
            </a:r>
            <a:r>
              <a:rPr sz="2500" spc="-10" dirty="0">
                <a:latin typeface="Calibri"/>
                <a:cs typeface="Calibri"/>
              </a:rPr>
              <a:t>).</a:t>
            </a:r>
            <a:endParaRPr lang="en-IN" sz="2500" spc="-1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</a:t>
            </a:r>
            <a:r>
              <a:rPr sz="2500" b="1" dirty="0">
                <a:latin typeface="Calibri"/>
                <a:cs typeface="Calibri"/>
              </a:rPr>
              <a:t>Deep</a:t>
            </a:r>
            <a:r>
              <a:rPr sz="2500" b="1" spc="18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Linking</a:t>
            </a:r>
            <a:r>
              <a:rPr sz="2500" b="1" spc="1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−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Deep</a:t>
            </a:r>
            <a:r>
              <a:rPr sz="2500" spc="1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linking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allows</a:t>
            </a:r>
            <a:r>
              <a:rPr sz="2500" spc="1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2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encode</a:t>
            </a:r>
            <a:r>
              <a:rPr sz="2500" spc="1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2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state</a:t>
            </a:r>
            <a:r>
              <a:rPr sz="2500" spc="204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of </a:t>
            </a:r>
            <a:r>
              <a:rPr sz="2500" dirty="0">
                <a:latin typeface="Calibri"/>
                <a:cs typeface="Calibri"/>
              </a:rPr>
              <a:t>application</a:t>
            </a:r>
            <a:r>
              <a:rPr sz="2500" spc="2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2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2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URL</a:t>
            </a:r>
            <a:r>
              <a:rPr sz="2500" spc="2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so</a:t>
            </a:r>
            <a:r>
              <a:rPr sz="2500" spc="2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that</a:t>
            </a:r>
            <a:r>
              <a:rPr sz="2500" spc="2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</a:t>
            </a:r>
            <a:r>
              <a:rPr sz="2500" spc="2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2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bookmarked.</a:t>
            </a:r>
            <a:r>
              <a:rPr sz="2500" spc="254" dirty="0">
                <a:latin typeface="Calibri"/>
                <a:cs typeface="Calibri"/>
              </a:rPr>
              <a:t> </a:t>
            </a:r>
            <a:endParaRPr lang="en-IN" sz="2500" spc="254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endParaRPr lang="en-IN" sz="2500" spc="254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spc="-25" dirty="0">
                <a:latin typeface="Calibri"/>
                <a:cs typeface="Calibri"/>
              </a:rPr>
              <a:t>The </a:t>
            </a:r>
            <a:r>
              <a:rPr sz="2500" dirty="0">
                <a:latin typeface="Calibri"/>
                <a:cs typeface="Calibri"/>
              </a:rPr>
              <a:t>application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then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restored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from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URL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same </a:t>
            </a:r>
            <a:r>
              <a:rPr sz="2500" spc="-10" dirty="0">
                <a:latin typeface="Calibri"/>
                <a:cs typeface="Calibri"/>
              </a:rPr>
              <a:t>state.</a:t>
            </a:r>
            <a:endParaRPr lang="en-IN" sz="2500" spc="-10" dirty="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4965" marR="8255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500" dirty="0">
                <a:latin typeface="Calibri"/>
                <a:cs typeface="Calibri"/>
              </a:rPr>
              <a:t>	</a:t>
            </a:r>
            <a:r>
              <a:rPr sz="2500" b="1" dirty="0">
                <a:latin typeface="Calibri"/>
                <a:cs typeface="Calibri"/>
              </a:rPr>
              <a:t>Dependency</a:t>
            </a:r>
            <a:r>
              <a:rPr sz="2500" b="1" spc="285" dirty="0">
                <a:latin typeface="Calibri"/>
                <a:cs typeface="Calibri"/>
              </a:rPr>
              <a:t>   </a:t>
            </a:r>
            <a:r>
              <a:rPr sz="2500" b="1" dirty="0">
                <a:latin typeface="Calibri"/>
                <a:cs typeface="Calibri"/>
              </a:rPr>
              <a:t>Injection</a:t>
            </a:r>
            <a:r>
              <a:rPr sz="2500" b="1" spc="285" dirty="0">
                <a:latin typeface="Calibri"/>
                <a:cs typeface="Calibri"/>
              </a:rPr>
              <a:t>   </a:t>
            </a:r>
            <a:r>
              <a:rPr sz="2500" dirty="0">
                <a:latin typeface="Calibri"/>
                <a:cs typeface="Calibri"/>
              </a:rPr>
              <a:t>−</a:t>
            </a:r>
            <a:r>
              <a:rPr sz="2500" spc="285" dirty="0">
                <a:latin typeface="Calibri"/>
                <a:cs typeface="Calibri"/>
              </a:rPr>
              <a:t>   </a:t>
            </a: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280" dirty="0">
                <a:latin typeface="Calibri"/>
                <a:cs typeface="Calibri"/>
              </a:rPr>
              <a:t>   </a:t>
            </a:r>
            <a:r>
              <a:rPr sz="2500" dirty="0">
                <a:latin typeface="Calibri"/>
                <a:cs typeface="Calibri"/>
              </a:rPr>
              <a:t>has</a:t>
            </a:r>
            <a:r>
              <a:rPr sz="2500" spc="285" dirty="0">
                <a:latin typeface="Calibri"/>
                <a:cs typeface="Calibri"/>
              </a:rPr>
              <a:t>  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280" dirty="0">
                <a:latin typeface="Calibri"/>
                <a:cs typeface="Calibri"/>
              </a:rPr>
              <a:t>   </a:t>
            </a:r>
            <a:r>
              <a:rPr sz="2500" spc="-20" dirty="0">
                <a:latin typeface="Calibri"/>
                <a:cs typeface="Calibri"/>
              </a:rPr>
              <a:t>built-</a:t>
            </a:r>
            <a:r>
              <a:rPr sz="2500" spc="-2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dependency</a:t>
            </a:r>
            <a:r>
              <a:rPr sz="2500" spc="254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injection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subsystem</a:t>
            </a:r>
            <a:r>
              <a:rPr sz="2500" spc="2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that</a:t>
            </a:r>
            <a:r>
              <a:rPr sz="2500" spc="254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helps</a:t>
            </a:r>
            <a:r>
              <a:rPr sz="2500" spc="2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2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developer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create,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understand,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test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applications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easily.</a:t>
            </a:r>
            <a:endParaRPr lang="en-IN" sz="2500" spc="-10" dirty="0">
              <a:latin typeface="Calibri"/>
              <a:cs typeface="Calibri"/>
            </a:endParaRPr>
          </a:p>
          <a:p>
            <a:pPr marL="354965" marR="8255" indent="-342900" algn="just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219900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Concepts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1266825"/>
            <a:ext cx="9144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9493" y="-104775"/>
            <a:ext cx="6314414" cy="1193490"/>
          </a:xfrm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63881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Advantages</a:t>
            </a:r>
            <a:r>
              <a:rPr sz="4000" spc="-120" dirty="0"/>
              <a:t> </a:t>
            </a:r>
            <a:r>
              <a:rPr sz="4000" dirty="0"/>
              <a:t>of</a:t>
            </a:r>
            <a:r>
              <a:rPr sz="4000" spc="-105" dirty="0"/>
              <a:t> </a:t>
            </a:r>
            <a:r>
              <a:rPr sz="4000" spc="-10" dirty="0"/>
              <a:t>AngularJS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380358" y="809625"/>
            <a:ext cx="9932684" cy="657038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762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It</a:t>
            </a:r>
            <a:r>
              <a:rPr sz="2500" spc="1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provides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capability</a:t>
            </a:r>
            <a:r>
              <a:rPr sz="2500" spc="1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1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create</a:t>
            </a:r>
            <a:r>
              <a:rPr sz="2500" spc="1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Single</a:t>
            </a:r>
            <a:r>
              <a:rPr sz="2500" spc="1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Page</a:t>
            </a:r>
            <a:r>
              <a:rPr sz="2500" spc="1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Application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very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clean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maintainable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way.</a:t>
            </a:r>
            <a:endParaRPr lang="en-IN" sz="2500" spc="-20" dirty="0">
              <a:latin typeface="Calibri"/>
              <a:cs typeface="Calibri"/>
            </a:endParaRPr>
          </a:p>
          <a:p>
            <a:pPr marL="354965" marR="762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4965" marR="9525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It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provides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data</a:t>
            </a:r>
            <a:r>
              <a:rPr sz="2500" spc="2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binding</a:t>
            </a:r>
            <a:r>
              <a:rPr sz="2500" spc="2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capability</a:t>
            </a:r>
            <a:r>
              <a:rPr sz="2500" spc="2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2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HTML.</a:t>
            </a:r>
            <a:r>
              <a:rPr sz="2500" spc="254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Thus,</a:t>
            </a:r>
            <a:r>
              <a:rPr sz="2500" spc="2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it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gives </a:t>
            </a:r>
            <a:r>
              <a:rPr sz="2500" dirty="0">
                <a:latin typeface="Calibri"/>
                <a:cs typeface="Calibri"/>
              </a:rPr>
              <a:t>user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rich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responsive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experience.</a:t>
            </a:r>
            <a:endParaRPr lang="en-IN" sz="2500" spc="-10" dirty="0">
              <a:latin typeface="Calibri"/>
              <a:cs typeface="Calibri"/>
            </a:endParaRPr>
          </a:p>
          <a:p>
            <a:pPr marL="354965" marR="9525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code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unit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testable.</a:t>
            </a:r>
            <a:endParaRPr lang="en-IN" sz="2500" spc="-1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4965" marR="508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1788160" algn="l"/>
                <a:tab pos="2539365" algn="l"/>
                <a:tab pos="4311015" algn="l"/>
                <a:tab pos="5617210" algn="l"/>
                <a:tab pos="6282690" algn="l"/>
                <a:tab pos="7164070" algn="l"/>
                <a:tab pos="7795259" algn="l"/>
              </a:tabLst>
            </a:pPr>
            <a:r>
              <a:rPr sz="2500" spc="-10" dirty="0">
                <a:latin typeface="Calibri"/>
                <a:cs typeface="Calibri"/>
              </a:rPr>
              <a:t>AngularJS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uses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dependency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injection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and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make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use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separation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concerns.</a:t>
            </a:r>
            <a:endParaRPr lang="en-IN" sz="2500" spc="-10" dirty="0">
              <a:latin typeface="Calibri"/>
              <a:cs typeface="Calibri"/>
            </a:endParaRPr>
          </a:p>
          <a:p>
            <a:pPr marL="354965" marR="5080" indent="-342900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1788160" algn="l"/>
                <a:tab pos="2539365" algn="l"/>
                <a:tab pos="4311015" algn="l"/>
                <a:tab pos="5617210" algn="l"/>
                <a:tab pos="6282690" algn="l"/>
                <a:tab pos="7164070" algn="l"/>
                <a:tab pos="7795259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AngularJS</a:t>
            </a:r>
            <a:r>
              <a:rPr sz="2500" spc="-1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provides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reusable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components.</a:t>
            </a:r>
            <a:endParaRPr lang="en-IN" sz="2500" spc="-1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4965" marR="6985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1277620" algn="l"/>
                <a:tab pos="2903855" algn="l"/>
                <a:tab pos="3632835" algn="l"/>
                <a:tab pos="5344795" algn="l"/>
                <a:tab pos="6092825" algn="l"/>
                <a:tab pos="7370445" algn="l"/>
              </a:tabLst>
            </a:pPr>
            <a:r>
              <a:rPr sz="2500" spc="-20" dirty="0">
                <a:latin typeface="Calibri"/>
                <a:cs typeface="Calibri"/>
              </a:rPr>
              <a:t>With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AngularJS,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developers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can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achieve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more </a:t>
            </a:r>
            <a:r>
              <a:rPr sz="2500" dirty="0">
                <a:latin typeface="Calibri"/>
                <a:cs typeface="Calibri"/>
              </a:rPr>
              <a:t>functionality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short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code.</a:t>
            </a:r>
            <a:endParaRPr lang="en-IN" sz="2500" spc="-10" dirty="0">
              <a:latin typeface="Calibri"/>
              <a:cs typeface="Calibri"/>
            </a:endParaRPr>
          </a:p>
          <a:p>
            <a:pPr marL="354965" marR="6985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1277620" algn="l"/>
                <a:tab pos="2903855" algn="l"/>
                <a:tab pos="3632835" algn="l"/>
                <a:tab pos="5344795" algn="l"/>
                <a:tab pos="6092825" algn="l"/>
                <a:tab pos="7370445" algn="l"/>
              </a:tabLst>
            </a:pPr>
            <a:endParaRPr sz="2500" dirty="0">
              <a:latin typeface="Calibri"/>
              <a:cs typeface="Calibri"/>
            </a:endParaRPr>
          </a:p>
          <a:p>
            <a:pPr marL="354965" marR="6350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738505" algn="l"/>
                <a:tab pos="2206625" algn="l"/>
                <a:tab pos="3065145" algn="l"/>
                <a:tab pos="3620135" algn="l"/>
                <a:tab pos="4358640" algn="l"/>
                <a:tab pos="5093970" algn="l"/>
                <a:tab pos="6057900" algn="l"/>
                <a:tab pos="6682105" algn="l"/>
              </a:tabLst>
            </a:pPr>
            <a:r>
              <a:rPr sz="2500" spc="-2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AngularJS,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views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are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pure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html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pages,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and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controllers </a:t>
            </a:r>
            <a:r>
              <a:rPr sz="2500" dirty="0">
                <a:latin typeface="Calibri"/>
                <a:cs typeface="Calibri"/>
              </a:rPr>
              <a:t>written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JavaScript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do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business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processing.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47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Disadvantages</a:t>
            </a:r>
            <a:r>
              <a:rPr sz="4000" spc="-125" dirty="0"/>
              <a:t> </a:t>
            </a:r>
            <a:r>
              <a:rPr sz="4000" dirty="0"/>
              <a:t>of</a:t>
            </a:r>
            <a:r>
              <a:rPr sz="4000" spc="-105" dirty="0"/>
              <a:t> </a:t>
            </a:r>
            <a:r>
              <a:rPr sz="4000" spc="-10" dirty="0"/>
              <a:t>AngularJS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46100" y="1534234"/>
            <a:ext cx="9982200" cy="4585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Not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Secure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framework, 	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written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3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safe. 	</a:t>
            </a:r>
            <a:endParaRPr lang="en-IN" sz="3200" spc="-10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endParaRPr lang="en-IN" sz="3200" spc="-10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Server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authentication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authorization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	</a:t>
            </a:r>
            <a:r>
              <a:rPr sz="3200" dirty="0">
                <a:latin typeface="Calibri"/>
                <a:cs typeface="Calibri"/>
              </a:rPr>
              <a:t>must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keep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secure.</a:t>
            </a:r>
            <a:endParaRPr lang="en-IN" sz="3200" spc="-10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4330" marR="8255" indent="-34226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latin typeface="Calibri"/>
                <a:cs typeface="Calibri"/>
              </a:rPr>
              <a:t>Not</a:t>
            </a:r>
            <a:r>
              <a:rPr sz="3200" b="1" spc="605" dirty="0">
                <a:latin typeface="Calibri"/>
                <a:cs typeface="Calibri"/>
              </a:rPr>
              <a:t>  </a:t>
            </a:r>
            <a:r>
              <a:rPr sz="3200" b="1" dirty="0">
                <a:latin typeface="Calibri"/>
                <a:cs typeface="Calibri"/>
              </a:rPr>
              <a:t>degradable</a:t>
            </a:r>
            <a:r>
              <a:rPr sz="3200" b="1" spc="5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6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6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user</a:t>
            </a:r>
            <a:r>
              <a:rPr sz="3200" spc="5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95" dirty="0">
                <a:latin typeface="Calibri"/>
                <a:cs typeface="Calibri"/>
              </a:rPr>
              <a:t>  </a:t>
            </a:r>
            <a:r>
              <a:rPr sz="3200" spc="-20" dirty="0">
                <a:latin typeface="Calibri"/>
                <a:cs typeface="Calibri"/>
              </a:rPr>
              <a:t>your 	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disables</a:t>
            </a:r>
            <a:r>
              <a:rPr sz="3200" spc="6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JavaScript,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6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nothing 	</a:t>
            </a:r>
            <a:r>
              <a:rPr sz="3200" dirty="0">
                <a:latin typeface="Calibri"/>
                <a:cs typeface="Calibri"/>
              </a:rPr>
              <a:t>would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visible,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except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9492" y="314890"/>
            <a:ext cx="6891008" cy="1164955"/>
          </a:xfrm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14" dirty="0"/>
              <a:t> </a:t>
            </a:r>
            <a:r>
              <a:rPr sz="4000" dirty="0"/>
              <a:t>-</a:t>
            </a:r>
            <a:r>
              <a:rPr sz="4000" spc="-65" dirty="0"/>
              <a:t> </a:t>
            </a:r>
            <a:r>
              <a:rPr sz="4000" dirty="0"/>
              <a:t>MVC</a:t>
            </a:r>
            <a:r>
              <a:rPr sz="4000" spc="-90" dirty="0"/>
              <a:t> </a:t>
            </a:r>
            <a:r>
              <a:rPr sz="4000" spc="-10" dirty="0"/>
              <a:t>Architecture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31786" y="1551304"/>
            <a:ext cx="9944114" cy="591251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3000" dirty="0"/>
              <a:t>odel</a:t>
            </a:r>
            <a:r>
              <a:rPr sz="3000" spc="285" dirty="0"/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</a:t>
            </a:r>
            <a:r>
              <a:rPr sz="3000" dirty="0"/>
              <a:t>iew</a:t>
            </a:r>
            <a:r>
              <a:rPr sz="3000" spc="300" dirty="0"/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</a:t>
            </a:r>
            <a:r>
              <a:rPr sz="3000" dirty="0"/>
              <a:t>ontroller</a:t>
            </a:r>
            <a:r>
              <a:rPr sz="3000" spc="290" dirty="0"/>
              <a:t> </a:t>
            </a:r>
            <a:r>
              <a:rPr sz="3000" dirty="0"/>
              <a:t>or</a:t>
            </a:r>
            <a:r>
              <a:rPr sz="3000" spc="290" dirty="0"/>
              <a:t> </a:t>
            </a:r>
            <a:r>
              <a:rPr sz="3000" dirty="0"/>
              <a:t>MVC</a:t>
            </a:r>
            <a:r>
              <a:rPr sz="3000" spc="305" dirty="0"/>
              <a:t> </a:t>
            </a:r>
            <a:r>
              <a:rPr sz="3000" dirty="0"/>
              <a:t>as</a:t>
            </a:r>
            <a:r>
              <a:rPr sz="3000" spc="290" dirty="0"/>
              <a:t> </a:t>
            </a:r>
            <a:r>
              <a:rPr sz="3000" dirty="0"/>
              <a:t>it</a:t>
            </a:r>
            <a:r>
              <a:rPr sz="3000" spc="300" dirty="0"/>
              <a:t> </a:t>
            </a:r>
            <a:r>
              <a:rPr sz="3000" dirty="0"/>
              <a:t>is</a:t>
            </a:r>
            <a:r>
              <a:rPr sz="3000" spc="315" dirty="0"/>
              <a:t> </a:t>
            </a:r>
            <a:r>
              <a:rPr sz="3000" spc="-10" dirty="0"/>
              <a:t>popularly </a:t>
            </a:r>
            <a:r>
              <a:rPr sz="3000" dirty="0"/>
              <a:t>called,</a:t>
            </a:r>
            <a:r>
              <a:rPr sz="3000" spc="-35" dirty="0"/>
              <a:t> </a:t>
            </a:r>
            <a:r>
              <a:rPr sz="3000" dirty="0"/>
              <a:t>is</a:t>
            </a:r>
            <a:r>
              <a:rPr sz="3000" spc="-70" dirty="0"/>
              <a:t> </a:t>
            </a:r>
            <a:r>
              <a:rPr sz="3000" dirty="0"/>
              <a:t>a</a:t>
            </a:r>
            <a:r>
              <a:rPr sz="3000" spc="-30" dirty="0"/>
              <a:t> </a:t>
            </a:r>
            <a:r>
              <a:rPr sz="3000" dirty="0"/>
              <a:t>software</a:t>
            </a:r>
            <a:r>
              <a:rPr sz="3000" spc="-60" dirty="0"/>
              <a:t> </a:t>
            </a:r>
            <a:r>
              <a:rPr sz="3000" dirty="0"/>
              <a:t>design</a:t>
            </a:r>
            <a:r>
              <a:rPr sz="3000" spc="-75" dirty="0"/>
              <a:t> </a:t>
            </a:r>
            <a:r>
              <a:rPr sz="3000" dirty="0"/>
              <a:t>pattern</a:t>
            </a:r>
            <a:r>
              <a:rPr sz="3000" spc="-45" dirty="0"/>
              <a:t> </a:t>
            </a:r>
            <a:r>
              <a:rPr sz="3000" dirty="0"/>
              <a:t>for</a:t>
            </a:r>
            <a:r>
              <a:rPr sz="3000" spc="-30" dirty="0"/>
              <a:t> </a:t>
            </a:r>
            <a:r>
              <a:rPr sz="3000" spc="-10" dirty="0"/>
              <a:t>developing </a:t>
            </a:r>
            <a:r>
              <a:rPr sz="3000" dirty="0"/>
              <a:t>web</a:t>
            </a:r>
            <a:r>
              <a:rPr sz="3000" spc="505" dirty="0"/>
              <a:t>  </a:t>
            </a:r>
            <a:r>
              <a:rPr sz="3000" dirty="0"/>
              <a:t>applications.</a:t>
            </a:r>
            <a:r>
              <a:rPr sz="3000" spc="515" dirty="0"/>
              <a:t>  </a:t>
            </a:r>
            <a:r>
              <a:rPr sz="3000" dirty="0"/>
              <a:t>A</a:t>
            </a:r>
            <a:r>
              <a:rPr sz="3000" spc="500" dirty="0"/>
              <a:t>  </a:t>
            </a:r>
            <a:r>
              <a:rPr sz="3000" dirty="0"/>
              <a:t>Model</a:t>
            </a:r>
            <a:r>
              <a:rPr sz="3000" spc="520" dirty="0"/>
              <a:t>  </a:t>
            </a:r>
            <a:r>
              <a:rPr sz="3000" dirty="0"/>
              <a:t>View</a:t>
            </a:r>
            <a:r>
              <a:rPr sz="3000" spc="490" dirty="0"/>
              <a:t>  </a:t>
            </a:r>
            <a:r>
              <a:rPr sz="3000" spc="-10" dirty="0"/>
              <a:t>Controller </a:t>
            </a:r>
            <a:r>
              <a:rPr sz="3000" dirty="0"/>
              <a:t>pattern</a:t>
            </a:r>
            <a:r>
              <a:rPr sz="3000" spc="-65" dirty="0"/>
              <a:t> </a:t>
            </a:r>
            <a:r>
              <a:rPr sz="3000" dirty="0"/>
              <a:t>is</a:t>
            </a:r>
            <a:r>
              <a:rPr sz="3000" spc="-55" dirty="0"/>
              <a:t> </a:t>
            </a:r>
            <a:r>
              <a:rPr sz="3000" dirty="0"/>
              <a:t>made</a:t>
            </a:r>
            <a:r>
              <a:rPr sz="3000" spc="-70" dirty="0"/>
              <a:t> </a:t>
            </a:r>
            <a:r>
              <a:rPr sz="3000" dirty="0"/>
              <a:t>up</a:t>
            </a:r>
            <a:r>
              <a:rPr sz="3000" spc="-65" dirty="0"/>
              <a:t> </a:t>
            </a:r>
            <a:r>
              <a:rPr sz="3000" dirty="0"/>
              <a:t>of</a:t>
            </a:r>
            <a:r>
              <a:rPr sz="3000" spc="-60" dirty="0"/>
              <a:t> </a:t>
            </a:r>
            <a:r>
              <a:rPr sz="3000" dirty="0"/>
              <a:t>the</a:t>
            </a:r>
            <a:r>
              <a:rPr sz="3000" spc="-75" dirty="0"/>
              <a:t> </a:t>
            </a:r>
            <a:r>
              <a:rPr sz="3000" dirty="0"/>
              <a:t>following</a:t>
            </a:r>
            <a:r>
              <a:rPr sz="3000" spc="-50" dirty="0"/>
              <a:t> </a:t>
            </a:r>
            <a:r>
              <a:rPr sz="3000" dirty="0"/>
              <a:t>three</a:t>
            </a:r>
            <a:r>
              <a:rPr sz="3000" spc="-75" dirty="0"/>
              <a:t> </a:t>
            </a:r>
            <a:r>
              <a:rPr sz="3000" dirty="0"/>
              <a:t>parts</a:t>
            </a:r>
            <a:r>
              <a:rPr sz="3000" spc="-55" dirty="0"/>
              <a:t> </a:t>
            </a:r>
            <a:r>
              <a:rPr sz="3000" spc="-50" dirty="0"/>
              <a:t>−</a:t>
            </a:r>
            <a:endParaRPr lang="en-IN" sz="3000" spc="-50" dirty="0"/>
          </a:p>
          <a:p>
            <a:pPr marL="355600" marR="5080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Model</a:t>
            </a:r>
            <a:r>
              <a:rPr sz="3000" b="1" spc="85" dirty="0">
                <a:latin typeface="Calibri"/>
                <a:cs typeface="Calibri"/>
              </a:rPr>
              <a:t>  </a:t>
            </a:r>
            <a:r>
              <a:rPr sz="3000" dirty="0"/>
              <a:t>−</a:t>
            </a:r>
            <a:r>
              <a:rPr sz="3000" spc="95" dirty="0"/>
              <a:t>  </a:t>
            </a:r>
            <a:r>
              <a:rPr sz="3000" dirty="0"/>
              <a:t>It</a:t>
            </a:r>
            <a:r>
              <a:rPr sz="3000" spc="90" dirty="0"/>
              <a:t>  </a:t>
            </a:r>
            <a:r>
              <a:rPr sz="3000" dirty="0"/>
              <a:t>is</a:t>
            </a:r>
            <a:r>
              <a:rPr sz="3000" spc="90" dirty="0"/>
              <a:t>  </a:t>
            </a:r>
            <a:r>
              <a:rPr sz="3000" dirty="0"/>
              <a:t>the</a:t>
            </a:r>
            <a:r>
              <a:rPr sz="3000" spc="85" dirty="0"/>
              <a:t>  </a:t>
            </a:r>
            <a:r>
              <a:rPr sz="3000" dirty="0"/>
              <a:t>lowest</a:t>
            </a:r>
            <a:r>
              <a:rPr sz="3000" spc="90" dirty="0"/>
              <a:t>  </a:t>
            </a:r>
            <a:r>
              <a:rPr sz="3000" dirty="0"/>
              <a:t>level</a:t>
            </a:r>
            <a:r>
              <a:rPr sz="3000" spc="80" dirty="0"/>
              <a:t>  </a:t>
            </a:r>
            <a:r>
              <a:rPr sz="3000" dirty="0"/>
              <a:t>of</a:t>
            </a:r>
            <a:r>
              <a:rPr sz="3000" spc="85" dirty="0"/>
              <a:t>  </a:t>
            </a:r>
            <a:r>
              <a:rPr sz="3000" dirty="0"/>
              <a:t>the</a:t>
            </a:r>
            <a:r>
              <a:rPr sz="3000" spc="85" dirty="0"/>
              <a:t>  </a:t>
            </a:r>
            <a:r>
              <a:rPr sz="3000" spc="-10" dirty="0"/>
              <a:t>pattern </a:t>
            </a:r>
            <a:r>
              <a:rPr sz="3000" dirty="0"/>
              <a:t>responsible</a:t>
            </a:r>
            <a:r>
              <a:rPr sz="3000" spc="-125" dirty="0"/>
              <a:t> </a:t>
            </a:r>
            <a:r>
              <a:rPr sz="3000" dirty="0"/>
              <a:t>for</a:t>
            </a:r>
            <a:r>
              <a:rPr sz="3000" spc="-125" dirty="0"/>
              <a:t> </a:t>
            </a:r>
            <a:r>
              <a:rPr sz="3000" dirty="0"/>
              <a:t>maintaining</a:t>
            </a:r>
            <a:r>
              <a:rPr sz="3000" spc="-130" dirty="0"/>
              <a:t> </a:t>
            </a:r>
            <a:r>
              <a:rPr sz="3000" spc="-10" dirty="0"/>
              <a:t>data.</a:t>
            </a:r>
            <a:endParaRPr lang="en-IN" sz="3000" spc="-10" dirty="0"/>
          </a:p>
          <a:p>
            <a:pPr marL="355600" marR="6350" indent="-34353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View</a:t>
            </a:r>
            <a:r>
              <a:rPr sz="3000" b="1" spc="660" dirty="0">
                <a:latin typeface="Calibri"/>
                <a:cs typeface="Calibri"/>
              </a:rPr>
              <a:t> </a:t>
            </a:r>
            <a:r>
              <a:rPr sz="3000" dirty="0"/>
              <a:t>−</a:t>
            </a:r>
            <a:r>
              <a:rPr sz="3000" spc="695" dirty="0"/>
              <a:t> </a:t>
            </a:r>
            <a:r>
              <a:rPr sz="3000" dirty="0"/>
              <a:t>It</a:t>
            </a:r>
            <a:r>
              <a:rPr sz="3000" spc="700" dirty="0"/>
              <a:t> </a:t>
            </a:r>
            <a:r>
              <a:rPr sz="3000" dirty="0"/>
              <a:t>is</a:t>
            </a:r>
            <a:r>
              <a:rPr sz="3000" spc="685" dirty="0"/>
              <a:t> </a:t>
            </a:r>
            <a:r>
              <a:rPr sz="3000" dirty="0"/>
              <a:t>responsible</a:t>
            </a:r>
            <a:r>
              <a:rPr sz="3000" spc="670" dirty="0"/>
              <a:t> </a:t>
            </a:r>
            <a:r>
              <a:rPr sz="3000" dirty="0"/>
              <a:t>for</a:t>
            </a:r>
            <a:r>
              <a:rPr sz="3000" spc="665" dirty="0"/>
              <a:t> </a:t>
            </a:r>
            <a:r>
              <a:rPr sz="3000" dirty="0"/>
              <a:t>displaying</a:t>
            </a:r>
            <a:r>
              <a:rPr sz="3000" spc="685" dirty="0"/>
              <a:t> </a:t>
            </a:r>
            <a:r>
              <a:rPr sz="3000" dirty="0"/>
              <a:t>all</a:t>
            </a:r>
            <a:r>
              <a:rPr sz="3000" spc="695" dirty="0"/>
              <a:t> </a:t>
            </a:r>
            <a:r>
              <a:rPr sz="3000" dirty="0"/>
              <a:t>or</a:t>
            </a:r>
            <a:r>
              <a:rPr sz="3000" spc="660" dirty="0"/>
              <a:t> </a:t>
            </a:r>
            <a:r>
              <a:rPr sz="3000" spc="-50" dirty="0"/>
              <a:t>a </a:t>
            </a:r>
            <a:r>
              <a:rPr sz="3000" dirty="0"/>
              <a:t>portion</a:t>
            </a:r>
            <a:r>
              <a:rPr sz="3000" spc="-45" dirty="0"/>
              <a:t> </a:t>
            </a:r>
            <a:r>
              <a:rPr sz="3000" dirty="0"/>
              <a:t>of</a:t>
            </a:r>
            <a:r>
              <a:rPr sz="3000" spc="-40" dirty="0"/>
              <a:t> </a:t>
            </a:r>
            <a:r>
              <a:rPr sz="3000" dirty="0"/>
              <a:t>the</a:t>
            </a:r>
            <a:r>
              <a:rPr sz="3000" spc="-50" dirty="0"/>
              <a:t> </a:t>
            </a:r>
            <a:r>
              <a:rPr sz="3000" dirty="0"/>
              <a:t>data</a:t>
            </a:r>
            <a:r>
              <a:rPr sz="3000" spc="-55" dirty="0"/>
              <a:t> </a:t>
            </a:r>
            <a:r>
              <a:rPr sz="3000" dirty="0"/>
              <a:t>to</a:t>
            </a:r>
            <a:r>
              <a:rPr sz="3000" spc="-50" dirty="0"/>
              <a:t> </a:t>
            </a:r>
            <a:r>
              <a:rPr sz="3000" dirty="0"/>
              <a:t>the</a:t>
            </a:r>
            <a:r>
              <a:rPr sz="3000" spc="-50" dirty="0"/>
              <a:t> </a:t>
            </a:r>
            <a:r>
              <a:rPr sz="3000" spc="-10" dirty="0"/>
              <a:t>user.</a:t>
            </a:r>
            <a:endParaRPr lang="en-IN" sz="3000" spc="-10" dirty="0"/>
          </a:p>
          <a:p>
            <a:pPr marL="355600" marR="6350" indent="-34353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marR="6350" indent="-34353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Controller</a:t>
            </a:r>
            <a:r>
              <a:rPr sz="3000" b="1" spc="484" dirty="0">
                <a:latin typeface="Calibri"/>
                <a:cs typeface="Calibri"/>
              </a:rPr>
              <a:t> </a:t>
            </a:r>
            <a:r>
              <a:rPr sz="3000" dirty="0"/>
              <a:t>−</a:t>
            </a:r>
            <a:r>
              <a:rPr sz="3000" spc="465" dirty="0"/>
              <a:t> </a:t>
            </a:r>
            <a:r>
              <a:rPr sz="3000" dirty="0"/>
              <a:t>It</a:t>
            </a:r>
            <a:r>
              <a:rPr sz="3000" spc="475" dirty="0"/>
              <a:t> </a:t>
            </a:r>
            <a:r>
              <a:rPr sz="3000" dirty="0"/>
              <a:t>is</a:t>
            </a:r>
            <a:r>
              <a:rPr sz="3000" spc="465" dirty="0"/>
              <a:t> </a:t>
            </a:r>
            <a:r>
              <a:rPr sz="3000" dirty="0"/>
              <a:t>a</a:t>
            </a:r>
            <a:r>
              <a:rPr sz="3000" spc="525" dirty="0"/>
              <a:t> </a:t>
            </a:r>
            <a:r>
              <a:rPr sz="3000" dirty="0"/>
              <a:t>software</a:t>
            </a:r>
            <a:r>
              <a:rPr sz="3000" spc="500" dirty="0"/>
              <a:t> </a:t>
            </a:r>
            <a:r>
              <a:rPr sz="3000" dirty="0"/>
              <a:t>Code</a:t>
            </a:r>
            <a:r>
              <a:rPr sz="3000" spc="500" dirty="0"/>
              <a:t> </a:t>
            </a:r>
            <a:r>
              <a:rPr sz="3000" dirty="0"/>
              <a:t>that</a:t>
            </a:r>
            <a:r>
              <a:rPr sz="3000" spc="475" dirty="0"/>
              <a:t> </a:t>
            </a:r>
            <a:r>
              <a:rPr sz="3000" spc="-10" dirty="0"/>
              <a:t>controls </a:t>
            </a:r>
            <a:r>
              <a:rPr sz="3000" dirty="0"/>
              <a:t>the</a:t>
            </a:r>
            <a:r>
              <a:rPr sz="3000" spc="-50" dirty="0"/>
              <a:t> </a:t>
            </a:r>
            <a:r>
              <a:rPr sz="3000" spc="-10" dirty="0"/>
              <a:t>interactions</a:t>
            </a:r>
            <a:r>
              <a:rPr sz="3000" spc="-60" dirty="0"/>
              <a:t> </a:t>
            </a:r>
            <a:r>
              <a:rPr sz="3000" dirty="0"/>
              <a:t>between</a:t>
            </a:r>
            <a:r>
              <a:rPr sz="3000" spc="-70" dirty="0"/>
              <a:t> </a:t>
            </a:r>
            <a:r>
              <a:rPr sz="3000" dirty="0"/>
              <a:t>the</a:t>
            </a:r>
            <a:r>
              <a:rPr sz="3000" spc="-45" dirty="0"/>
              <a:t> </a:t>
            </a:r>
            <a:r>
              <a:rPr sz="3000" dirty="0"/>
              <a:t>Model</a:t>
            </a:r>
            <a:r>
              <a:rPr sz="3000" spc="-55" dirty="0"/>
              <a:t> </a:t>
            </a:r>
            <a:r>
              <a:rPr sz="3000" dirty="0"/>
              <a:t>and</a:t>
            </a:r>
            <a:r>
              <a:rPr sz="3000" spc="-10" dirty="0"/>
              <a:t> View.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1525" y="655320"/>
            <a:ext cx="3975742" cy="61356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14" dirty="0"/>
              <a:t> </a:t>
            </a:r>
            <a:r>
              <a:rPr sz="4000" dirty="0"/>
              <a:t>-</a:t>
            </a:r>
            <a:r>
              <a:rPr sz="4000" spc="-65" dirty="0"/>
              <a:t> </a:t>
            </a:r>
            <a:r>
              <a:rPr sz="4000" dirty="0"/>
              <a:t>MVC</a:t>
            </a:r>
            <a:r>
              <a:rPr sz="4000" spc="-90" dirty="0"/>
              <a:t> </a:t>
            </a:r>
            <a:r>
              <a:rPr sz="4000" spc="-10" dirty="0"/>
              <a:t>Architecture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1300" y="1647824"/>
            <a:ext cx="9906000" cy="461151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6235" indent="-343535" algn="just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Model-</a:t>
            </a:r>
            <a:endParaRPr sz="3000" dirty="0">
              <a:latin typeface="Calibri"/>
              <a:cs typeface="Calibri"/>
            </a:endParaRPr>
          </a:p>
          <a:p>
            <a:pPr marL="12700" marR="7620" algn="just">
              <a:lnSpc>
                <a:spcPts val="3240"/>
              </a:lnSpc>
              <a:spcBef>
                <a:spcPts val="765"/>
              </a:spcBef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3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model</a:t>
            </a:r>
            <a:r>
              <a:rPr sz="3000" spc="3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2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responsible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2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managing</a:t>
            </a:r>
            <a:r>
              <a:rPr sz="3000" spc="3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application </a:t>
            </a:r>
            <a:r>
              <a:rPr sz="3000" dirty="0">
                <a:latin typeface="Calibri"/>
                <a:cs typeface="Calibri"/>
              </a:rPr>
              <a:t>data.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3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responds</a:t>
            </a:r>
            <a:r>
              <a:rPr sz="3000" spc="3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request</a:t>
            </a:r>
            <a:r>
              <a:rPr sz="3000" spc="3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view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3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instructions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controller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update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itself.</a:t>
            </a:r>
            <a:endParaRPr lang="en-IN" sz="3000" spc="-10" dirty="0">
              <a:latin typeface="Calibri"/>
              <a:cs typeface="Calibri"/>
            </a:endParaRPr>
          </a:p>
          <a:p>
            <a:pPr marL="12700" marR="7620" algn="just">
              <a:lnSpc>
                <a:spcPts val="3240"/>
              </a:lnSpc>
              <a:spcBef>
                <a:spcPts val="765"/>
              </a:spcBef>
            </a:pPr>
            <a:endParaRPr sz="3000" dirty="0">
              <a:latin typeface="Calibri"/>
              <a:cs typeface="Calibri"/>
            </a:endParaRPr>
          </a:p>
          <a:p>
            <a:pPr marL="356235" indent="-343535" algn="just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623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View-</a:t>
            </a:r>
            <a:endParaRPr sz="3000" dirty="0">
              <a:latin typeface="Calibri"/>
              <a:cs typeface="Calibri"/>
            </a:endParaRPr>
          </a:p>
          <a:p>
            <a:pPr marL="12700" marR="5080" algn="just">
              <a:lnSpc>
                <a:spcPts val="3240"/>
              </a:lnSpc>
              <a:spcBef>
                <a:spcPts val="77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27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presentation</a:t>
            </a:r>
            <a:r>
              <a:rPr sz="3000" spc="2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2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2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2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2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particular</a:t>
            </a:r>
            <a:r>
              <a:rPr sz="3000" spc="26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format, </a:t>
            </a:r>
            <a:r>
              <a:rPr sz="3000" dirty="0">
                <a:latin typeface="Calibri"/>
                <a:cs typeface="Calibri"/>
              </a:rPr>
              <a:t>triggered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controller's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decision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present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data.</a:t>
            </a:r>
            <a:r>
              <a:rPr sz="3000" spc="25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They</a:t>
            </a:r>
            <a:r>
              <a:rPr sz="3000" spc="25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2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script-</a:t>
            </a:r>
            <a:r>
              <a:rPr sz="3000" dirty="0">
                <a:latin typeface="Calibri"/>
                <a:cs typeface="Calibri"/>
              </a:rPr>
              <a:t>based</a:t>
            </a:r>
            <a:r>
              <a:rPr sz="3000" spc="2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template</a:t>
            </a:r>
            <a:r>
              <a:rPr sz="3000" spc="2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systems</a:t>
            </a:r>
            <a:r>
              <a:rPr sz="3000" spc="29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such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5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JSP,</a:t>
            </a:r>
            <a:r>
              <a:rPr sz="3000" spc="5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ASP,</a:t>
            </a:r>
            <a:r>
              <a:rPr sz="3000" spc="5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PHP</a:t>
            </a:r>
            <a:r>
              <a:rPr sz="3000" spc="5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5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very</a:t>
            </a:r>
            <a:r>
              <a:rPr sz="3000" spc="5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easy</a:t>
            </a:r>
            <a:r>
              <a:rPr sz="3000" spc="5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5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integrate</a:t>
            </a:r>
            <a:r>
              <a:rPr sz="3000" spc="55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with </a:t>
            </a:r>
            <a:r>
              <a:rPr sz="3000" dirty="0">
                <a:latin typeface="Calibri"/>
                <a:cs typeface="Calibri"/>
              </a:rPr>
              <a:t>AJAX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technology.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171" y="531300"/>
            <a:ext cx="9223058" cy="1204504"/>
          </a:xfrm>
          <a:prstGeom prst="rect">
            <a:avLst/>
          </a:prstGeom>
        </p:spPr>
        <p:txBody>
          <a:bodyPr vert="horz" wrap="square" lIns="0" tIns="509595" rIns="0" bIns="0" rtlCol="0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Frameworks -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100" y="1913689"/>
            <a:ext cx="9220200" cy="565603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715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structure that provides a base for the application development process</a:t>
            </a:r>
          </a:p>
          <a:p>
            <a:pPr marL="355600" marR="5715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 are based on programming languages. </a:t>
            </a:r>
          </a:p>
          <a:p>
            <a:pPr marL="355600" marR="5715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 that are most widely used are Django</a:t>
            </a: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Flutter, </a:t>
            </a:r>
            <a:r>
              <a:rPr lang="en-GB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Vue</a:t>
            </a: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GB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Spring Boot, </a:t>
            </a: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Native, Apache Spark, Ionic, etc. </a:t>
            </a:r>
          </a:p>
          <a:p>
            <a:pPr marL="355600" marR="5715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frameworks allow developers to create robust and rich functionalities software</a:t>
            </a:r>
          </a:p>
          <a:p>
            <a:pPr marL="355600" marR="5715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GB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help of a framework, you can avoid writing everything from scratch. Frameworks provide a set of tools and elements that help in the speedy development process. It acts like a template that can be used and even modified to meet the project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08967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6166" y="814824"/>
            <a:ext cx="2732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Controller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6166" y="1399953"/>
            <a:ext cx="25438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5669" algn="l"/>
              </a:tabLst>
            </a:pP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controller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3829" y="1399953"/>
            <a:ext cx="5260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4830" algn="l"/>
                <a:tab pos="2453640" algn="l"/>
                <a:tab pos="3458845" algn="l"/>
                <a:tab pos="4626610" algn="l"/>
              </a:tabLst>
            </a:pPr>
            <a:r>
              <a:rPr sz="3200" spc="-10" dirty="0">
                <a:latin typeface="Calibri"/>
                <a:cs typeface="Calibri"/>
              </a:rPr>
              <a:t>responds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user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input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6166" y="1887725"/>
            <a:ext cx="8686334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performs</a:t>
            </a:r>
            <a:r>
              <a:rPr sz="3200" spc="6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interactions</a:t>
            </a:r>
            <a:r>
              <a:rPr sz="3200" spc="6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6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64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model </a:t>
            </a:r>
            <a:r>
              <a:rPr sz="3200" dirty="0">
                <a:latin typeface="Calibri"/>
                <a:cs typeface="Calibri"/>
              </a:rPr>
              <a:t>objects.</a:t>
            </a:r>
            <a:r>
              <a:rPr sz="3200" spc="3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controller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receives</a:t>
            </a:r>
            <a:r>
              <a:rPr sz="3200" spc="3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input,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validates </a:t>
            </a:r>
            <a:r>
              <a:rPr sz="3200" dirty="0">
                <a:latin typeface="Calibri"/>
                <a:cs typeface="Calibri"/>
              </a:rPr>
              <a:t>it,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performs</a:t>
            </a:r>
            <a:r>
              <a:rPr sz="3200" spc="4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business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operations</a:t>
            </a:r>
            <a:r>
              <a:rPr sz="3200" spc="40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modify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model.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10839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60" dirty="0"/>
              <a:t> </a:t>
            </a:r>
            <a:r>
              <a:rPr sz="4000" spc="-10" dirty="0"/>
              <a:t>Directives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08985"/>
            <a:ext cx="8071484" cy="4318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6985" algn="just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7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7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framework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divided</a:t>
            </a:r>
            <a:r>
              <a:rPr sz="3200" spc="7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three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major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−</a:t>
            </a:r>
            <a:endParaRPr sz="3200">
              <a:latin typeface="Calibri"/>
              <a:cs typeface="Calibri"/>
            </a:endParaRPr>
          </a:p>
          <a:p>
            <a:pPr marL="354330" marR="5080" indent="-342265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ng-</a:t>
            </a:r>
            <a:r>
              <a:rPr sz="3200" b="1" dirty="0">
                <a:latin typeface="Calibri"/>
                <a:cs typeface="Calibri"/>
              </a:rPr>
              <a:t>app</a:t>
            </a:r>
            <a:r>
              <a:rPr sz="3200" b="1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6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6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directive</a:t>
            </a:r>
            <a:r>
              <a:rPr sz="3200" spc="6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defines</a:t>
            </a:r>
            <a:r>
              <a:rPr sz="3200" spc="6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links</a:t>
            </a:r>
            <a:r>
              <a:rPr sz="3200" spc="6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 	</a:t>
            </a: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HTML.</a:t>
            </a:r>
            <a:endParaRPr sz="3200">
              <a:latin typeface="Calibri"/>
              <a:cs typeface="Calibri"/>
            </a:endParaRPr>
          </a:p>
          <a:p>
            <a:pPr marL="354330" marR="5080" indent="-342265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ng-</a:t>
            </a:r>
            <a:r>
              <a:rPr sz="3200" b="1" dirty="0">
                <a:latin typeface="Calibri"/>
                <a:cs typeface="Calibri"/>
              </a:rPr>
              <a:t>model</a:t>
            </a:r>
            <a:r>
              <a:rPr sz="3200" b="1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3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directive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binds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values</a:t>
            </a:r>
            <a:r>
              <a:rPr sz="3200" spc="2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	</a:t>
            </a: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2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2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2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2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28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input 	controls.</a:t>
            </a:r>
            <a:endParaRPr sz="3200">
              <a:latin typeface="Calibri"/>
              <a:cs typeface="Calibri"/>
            </a:endParaRPr>
          </a:p>
          <a:p>
            <a:pPr marL="354330" marR="5080" indent="-342265" algn="just">
              <a:lnSpc>
                <a:spcPts val="3460"/>
              </a:lnSpc>
              <a:spcBef>
                <a:spcPts val="75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-10" dirty="0">
                <a:latin typeface="Calibri"/>
                <a:cs typeface="Calibri"/>
              </a:rPr>
              <a:t>ng-</a:t>
            </a:r>
            <a:r>
              <a:rPr sz="3200" b="1" dirty="0">
                <a:latin typeface="Calibri"/>
                <a:cs typeface="Calibri"/>
              </a:rPr>
              <a:t>bind</a:t>
            </a:r>
            <a:r>
              <a:rPr sz="3200" b="1" spc="6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−</a:t>
            </a:r>
            <a:r>
              <a:rPr sz="3200" spc="6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directive</a:t>
            </a:r>
            <a:r>
              <a:rPr sz="3200" spc="6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binds</a:t>
            </a:r>
            <a:r>
              <a:rPr sz="3200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AngularJS 	application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tags.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Creating</a:t>
            </a:r>
            <a:r>
              <a:rPr sz="4000" spc="-180" dirty="0"/>
              <a:t> </a:t>
            </a:r>
            <a:r>
              <a:rPr sz="4000" dirty="0"/>
              <a:t>AngularJS</a:t>
            </a:r>
            <a:r>
              <a:rPr sz="4000" spc="-135" dirty="0"/>
              <a:t> </a:t>
            </a:r>
            <a:r>
              <a:rPr sz="4000" spc="-10" dirty="0"/>
              <a:t>Application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61022"/>
            <a:ext cx="7994650" cy="28594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Calibri"/>
                <a:cs typeface="Calibri"/>
              </a:rPr>
              <a:t>Step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1: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Load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framework</a:t>
            </a:r>
            <a:endParaRPr sz="3200" dirty="0">
              <a:latin typeface="Calibri"/>
              <a:cs typeface="Calibri"/>
            </a:endParaRPr>
          </a:p>
          <a:p>
            <a:pPr marL="355600" marR="339725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Being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framework,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 </a:t>
            </a:r>
            <a:r>
              <a:rPr sz="3200" dirty="0">
                <a:latin typeface="Calibri"/>
                <a:cs typeface="Calibri"/>
              </a:rPr>
              <a:t>added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&lt;Script&gt;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tag.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&lt;script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src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=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"https://ajax.googleapis.com/ajax/libs/angularjs/1.3.14/angul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ar.min.js"&gt;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&lt;/script&gt;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Creating</a:t>
            </a:r>
            <a:r>
              <a:rPr sz="4000" spc="-180" dirty="0"/>
              <a:t> </a:t>
            </a:r>
            <a:r>
              <a:rPr sz="4000" dirty="0"/>
              <a:t>AngularJS</a:t>
            </a:r>
            <a:r>
              <a:rPr sz="4000" spc="-135" dirty="0"/>
              <a:t> </a:t>
            </a:r>
            <a:r>
              <a:rPr sz="4000" spc="-10" dirty="0"/>
              <a:t>Application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7547609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Step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ng- </a:t>
            </a:r>
            <a:r>
              <a:rPr sz="3200" dirty="0">
                <a:latin typeface="Calibri"/>
                <a:cs typeface="Calibri"/>
              </a:rPr>
              <a:t>app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directive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&lt;div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""&gt;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&lt;/div&gt;</a:t>
            </a:r>
            <a:endParaRPr sz="2400">
              <a:latin typeface="Calibri"/>
              <a:cs typeface="Calibri"/>
            </a:endParaRPr>
          </a:p>
          <a:p>
            <a:pPr marL="12700" marR="113030">
              <a:lnSpc>
                <a:spcPct val="100000"/>
              </a:lnSpc>
              <a:spcBef>
                <a:spcPts val="725"/>
              </a:spcBef>
            </a:pPr>
            <a:r>
              <a:rPr sz="3200" dirty="0">
                <a:latin typeface="Calibri"/>
                <a:cs typeface="Calibri"/>
              </a:rPr>
              <a:t>Step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3: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name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ng-model directive</a:t>
            </a:r>
            <a:endParaRPr sz="3200">
              <a:latin typeface="Calibri"/>
              <a:cs typeface="Calibri"/>
            </a:endParaRPr>
          </a:p>
          <a:p>
            <a:pPr marL="355600" marR="56134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&lt;p&gt;Enter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Name: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&lt;input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"text"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"name"&gt;&lt;/p&gt;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Creating</a:t>
            </a:r>
            <a:r>
              <a:rPr sz="4000" spc="-180" dirty="0"/>
              <a:t> </a:t>
            </a:r>
            <a:r>
              <a:rPr sz="4000" dirty="0"/>
              <a:t>AngularJS</a:t>
            </a:r>
            <a:r>
              <a:rPr sz="4000" spc="-135" dirty="0"/>
              <a:t> </a:t>
            </a:r>
            <a:r>
              <a:rPr sz="4000" spc="-10" dirty="0"/>
              <a:t>Application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7983855" cy="144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Step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above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defined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ng-</a:t>
            </a:r>
            <a:r>
              <a:rPr sz="3200" dirty="0">
                <a:latin typeface="Calibri"/>
                <a:cs typeface="Calibri"/>
              </a:rPr>
              <a:t>bind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directive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&lt;p&gt;Hello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&lt;span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bind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"name"&gt;&lt;/span&gt;!&lt;/p&gt;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595" rIns="0" bIns="0" rtlCol="0">
            <a:spAutoFit/>
          </a:bodyPr>
          <a:lstStyle/>
          <a:p>
            <a:pPr marL="1917064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55" dirty="0"/>
              <a:t> </a:t>
            </a:r>
            <a:r>
              <a:rPr spc="-10" dirty="0"/>
              <a:t>Hello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5" y="1614954"/>
            <a:ext cx="6967855" cy="518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&lt;html&gt;</a:t>
            </a:r>
            <a:endParaRPr sz="1800" dirty="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&lt;head&gt;</a:t>
            </a:r>
            <a:endParaRPr sz="1800" dirty="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&lt;title&gt;AngularJS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First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Application&lt;/title&gt;</a:t>
            </a:r>
            <a:endParaRPr sz="1800" dirty="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&lt;/head&gt;</a:t>
            </a:r>
            <a:endParaRPr sz="1800" dirty="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Calibri"/>
                <a:cs typeface="Calibri"/>
              </a:rPr>
              <a:t>&lt;body&gt;</a:t>
            </a:r>
            <a:endParaRPr sz="1800" dirty="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&lt;h1&gt;Sample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Application&lt;/h1&gt;</a:t>
            </a:r>
            <a:endParaRPr sz="1800" dirty="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latin typeface="Calibri"/>
                <a:cs typeface="Calibri"/>
              </a:rPr>
              <a:t>&lt;div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ng-app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""&gt;</a:t>
            </a:r>
            <a:endParaRPr sz="1800" dirty="0">
              <a:latin typeface="Calibri"/>
              <a:cs typeface="Calibri"/>
            </a:endParaRPr>
          </a:p>
          <a:p>
            <a:pPr marL="483234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&lt;p&gt;Enter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your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Name: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&lt;input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type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"text"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ng-model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"name"&gt;&lt;/p&gt;</a:t>
            </a:r>
            <a:endParaRPr sz="1800" dirty="0">
              <a:latin typeface="Calibri"/>
              <a:cs typeface="Calibri"/>
            </a:endParaRPr>
          </a:p>
          <a:p>
            <a:pPr marL="483234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&lt;p&gt;Hello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&lt;span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ng-bind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"name"&gt;&lt;/span&gt;!&lt;/p&gt;</a:t>
            </a:r>
            <a:endParaRPr sz="1800" dirty="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&lt;/div&gt;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5080" indent="313690">
              <a:lnSpc>
                <a:spcPct val="8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&lt;script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src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= </a:t>
            </a:r>
            <a:r>
              <a:rPr sz="1800" b="1" spc="-10" dirty="0">
                <a:latin typeface="Calibri"/>
                <a:cs typeface="Calibri"/>
              </a:rPr>
              <a:t>"https://ajax.googleapis.com/ajax/libs/angularjs/1.3.14/angular.min.js"&gt;</a:t>
            </a:r>
            <a:endParaRPr sz="1800" dirty="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&lt;/script&gt;</a:t>
            </a:r>
            <a:endParaRPr sz="1800" dirty="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latin typeface="Calibri"/>
                <a:cs typeface="Calibri"/>
              </a:rPr>
              <a:t>&lt;/body&gt;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&lt;/html&gt;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94805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00" dirty="0"/>
              <a:t> </a:t>
            </a:r>
            <a:r>
              <a:rPr sz="4000" dirty="0"/>
              <a:t>-</a:t>
            </a:r>
            <a:r>
              <a:rPr sz="4000" spc="-45" dirty="0"/>
              <a:t> </a:t>
            </a:r>
            <a:r>
              <a:rPr sz="4000" spc="-10" dirty="0"/>
              <a:t>Directives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667" y="1921298"/>
            <a:ext cx="8055609" cy="41814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AngularJS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directives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extend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HTML.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They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special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attributes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starting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ng</a:t>
            </a:r>
            <a:r>
              <a:rPr sz="2700" spc="-10" dirty="0">
                <a:latin typeface="Calibri"/>
                <a:cs typeface="Calibri"/>
              </a:rPr>
              <a:t>-</a:t>
            </a:r>
            <a:r>
              <a:rPr sz="2700" dirty="0">
                <a:latin typeface="Calibri"/>
                <a:cs typeface="Calibri"/>
              </a:rPr>
              <a:t>prefix.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Let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discuss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following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directives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−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spc="-10" dirty="0">
                <a:latin typeface="Calibri"/>
                <a:cs typeface="Calibri"/>
              </a:rPr>
              <a:t>ng-</a:t>
            </a:r>
            <a:r>
              <a:rPr sz="2700" b="1" dirty="0">
                <a:latin typeface="Calibri"/>
                <a:cs typeface="Calibri"/>
              </a:rPr>
              <a:t>app</a:t>
            </a:r>
            <a:r>
              <a:rPr sz="2700" b="1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directive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starts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AngularJS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Application.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spc="-10" dirty="0">
                <a:latin typeface="Calibri"/>
                <a:cs typeface="Calibri"/>
              </a:rPr>
              <a:t>ng-</a:t>
            </a:r>
            <a:r>
              <a:rPr sz="2700" b="1" dirty="0">
                <a:latin typeface="Calibri"/>
                <a:cs typeface="Calibri"/>
              </a:rPr>
              <a:t>init</a:t>
            </a:r>
            <a:r>
              <a:rPr sz="2700" b="1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directive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initializes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application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data.</a:t>
            </a:r>
            <a:endParaRPr sz="2700">
              <a:latin typeface="Calibri"/>
              <a:cs typeface="Calibri"/>
            </a:endParaRPr>
          </a:p>
          <a:p>
            <a:pPr marL="354965" marR="638810" indent="-342900">
              <a:lnSpc>
                <a:spcPts val="292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spc="-10" dirty="0">
                <a:latin typeface="Calibri"/>
                <a:cs typeface="Calibri"/>
              </a:rPr>
              <a:t>ng-</a:t>
            </a:r>
            <a:r>
              <a:rPr sz="2700" b="1" dirty="0">
                <a:latin typeface="Calibri"/>
                <a:cs typeface="Calibri"/>
              </a:rPr>
              <a:t>model</a:t>
            </a:r>
            <a:r>
              <a:rPr sz="2700" b="1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directive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defines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model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is </a:t>
            </a:r>
            <a:r>
              <a:rPr sz="2700" dirty="0">
                <a:latin typeface="Calibri"/>
                <a:cs typeface="Calibri"/>
              </a:rPr>
              <a:t>variable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AngularJS.</a:t>
            </a:r>
            <a:endParaRPr sz="2700">
              <a:latin typeface="Calibri"/>
              <a:cs typeface="Calibri"/>
            </a:endParaRPr>
          </a:p>
          <a:p>
            <a:pPr marL="354965" marR="281305" indent="-342900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b="1" spc="-10" dirty="0">
                <a:latin typeface="Calibri"/>
                <a:cs typeface="Calibri"/>
              </a:rPr>
              <a:t>ng-</a:t>
            </a:r>
            <a:r>
              <a:rPr sz="2700" b="1" dirty="0">
                <a:latin typeface="Calibri"/>
                <a:cs typeface="Calibri"/>
              </a:rPr>
              <a:t>repeat</a:t>
            </a:r>
            <a:r>
              <a:rPr sz="2700" b="1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directive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repeats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elements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item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collection.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Font typeface="Arial MT"/>
              <a:buChar char="•"/>
              <a:tabLst>
                <a:tab pos="354965" algn="l"/>
              </a:tabLst>
            </a:pPr>
            <a:r>
              <a:rPr sz="27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List</a:t>
            </a:r>
            <a:r>
              <a:rPr sz="2700" b="1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</a:t>
            </a:r>
            <a:r>
              <a:rPr sz="2700" b="1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other</a:t>
            </a:r>
            <a:r>
              <a:rPr sz="2700" b="1" u="sng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AngularJS</a:t>
            </a:r>
            <a:r>
              <a:rPr sz="2700" b="1" u="sng" spc="-6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27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directives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48463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ng-</a:t>
            </a:r>
            <a:r>
              <a:rPr sz="4000" dirty="0"/>
              <a:t>app</a:t>
            </a:r>
            <a:r>
              <a:rPr sz="4000" spc="-15" dirty="0"/>
              <a:t> </a:t>
            </a:r>
            <a:r>
              <a:rPr sz="4000" spc="-10" dirty="0"/>
              <a:t>directive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08985"/>
            <a:ext cx="41967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1282700" algn="l"/>
                <a:tab pos="2755900" algn="l"/>
              </a:tabLst>
            </a:pP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ng-</a:t>
            </a:r>
            <a:r>
              <a:rPr sz="3200" spc="-25" dirty="0">
                <a:latin typeface="Calibri"/>
                <a:cs typeface="Calibri"/>
              </a:rPr>
              <a:t>app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directive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3809" y="1908985"/>
            <a:ext cx="3585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5235" algn="l"/>
                <a:tab pos="1965325" algn="l"/>
              </a:tabLst>
            </a:pPr>
            <a:r>
              <a:rPr sz="3200" spc="-10" dirty="0">
                <a:latin typeface="Calibri"/>
                <a:cs typeface="Calibri"/>
              </a:rPr>
              <a:t>starts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AngularJS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557" y="2347881"/>
            <a:ext cx="8073390" cy="37814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algn="just">
              <a:lnSpc>
                <a:spcPct val="90000"/>
              </a:lnSpc>
              <a:spcBef>
                <a:spcPts val="484"/>
              </a:spcBef>
            </a:pPr>
            <a:r>
              <a:rPr sz="3200" dirty="0">
                <a:latin typeface="Calibri"/>
                <a:cs typeface="Calibri"/>
              </a:rPr>
              <a:t>Application.</a:t>
            </a:r>
            <a:r>
              <a:rPr sz="3200" spc="1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defines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root</a:t>
            </a:r>
            <a:r>
              <a:rPr sz="3200" spc="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element.</a:t>
            </a:r>
            <a:r>
              <a:rPr sz="3200" spc="9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It </a:t>
            </a:r>
            <a:r>
              <a:rPr sz="3200" dirty="0">
                <a:latin typeface="Calibri"/>
                <a:cs typeface="Calibri"/>
              </a:rPr>
              <a:t>automatically</a:t>
            </a:r>
            <a:r>
              <a:rPr sz="3200" spc="4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initializes</a:t>
            </a:r>
            <a:r>
              <a:rPr sz="3200" spc="44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4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bootstraps</a:t>
            </a:r>
            <a:r>
              <a:rPr sz="3200" spc="450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1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1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6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1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page</a:t>
            </a:r>
            <a:r>
              <a:rPr sz="3200" spc="15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containing </a:t>
            </a: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loaded.</a:t>
            </a:r>
            <a:endParaRPr sz="3200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example,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default 	</a:t>
            </a: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7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7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7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ng-</a:t>
            </a:r>
            <a:r>
              <a:rPr sz="3200" dirty="0">
                <a:latin typeface="Calibri"/>
                <a:cs typeface="Calibri"/>
              </a:rPr>
              <a:t>app</a:t>
            </a:r>
            <a:r>
              <a:rPr sz="3200" spc="7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attribute 	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&lt;div&gt;</a:t>
            </a:r>
            <a:r>
              <a:rPr sz="3200" spc="-10" dirty="0">
                <a:latin typeface="Calibri"/>
                <a:cs typeface="Calibri"/>
              </a:rPr>
              <a:t> element.</a:t>
            </a:r>
            <a:endParaRPr sz="32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&lt;div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""&gt;</a:t>
            </a:r>
            <a:r>
              <a:rPr sz="32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&lt;/div&gt;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53924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ng-</a:t>
            </a:r>
            <a:r>
              <a:rPr sz="4000" dirty="0"/>
              <a:t>init</a:t>
            </a:r>
            <a:r>
              <a:rPr sz="4000" spc="10" dirty="0"/>
              <a:t> </a:t>
            </a:r>
            <a:r>
              <a:rPr sz="4000" spc="-10" dirty="0"/>
              <a:t>directive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5100" y="1419225"/>
            <a:ext cx="9829800" cy="4052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6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ng-</a:t>
            </a:r>
            <a:r>
              <a:rPr sz="3200" dirty="0">
                <a:latin typeface="Calibri"/>
                <a:cs typeface="Calibri"/>
              </a:rPr>
              <a:t>init</a:t>
            </a:r>
            <a:r>
              <a:rPr sz="3200" spc="6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directive</a:t>
            </a:r>
            <a:r>
              <a:rPr sz="3200" spc="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initializes</a:t>
            </a:r>
            <a:r>
              <a:rPr sz="3200" spc="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7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AngularJS 	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data.</a:t>
            </a:r>
            <a:r>
              <a:rPr sz="3200" spc="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1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1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assign</a:t>
            </a:r>
            <a:r>
              <a:rPr sz="3200" spc="1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values</a:t>
            </a:r>
            <a:r>
              <a:rPr sz="3200" spc="1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	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7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variables.</a:t>
            </a:r>
            <a:r>
              <a:rPr sz="3200" spc="765" dirty="0">
                <a:latin typeface="Calibri"/>
                <a:cs typeface="Calibri"/>
              </a:rPr>
              <a:t> </a:t>
            </a:r>
            <a:endParaRPr lang="en-IN" sz="3200" spc="765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7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7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7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example,</a:t>
            </a:r>
            <a:r>
              <a:rPr sz="3200" spc="7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 	</a:t>
            </a:r>
            <a:r>
              <a:rPr sz="3200" dirty="0">
                <a:latin typeface="Calibri"/>
                <a:cs typeface="Calibri"/>
              </a:rPr>
              <a:t>initialize</a:t>
            </a:r>
            <a:r>
              <a:rPr sz="3200" spc="4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4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</a:t>
            </a:r>
            <a:r>
              <a:rPr sz="3200" spc="45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countries.</a:t>
            </a:r>
            <a:r>
              <a:rPr sz="3200" spc="4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4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4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JSON 	</a:t>
            </a:r>
            <a:r>
              <a:rPr sz="3200" spc="-10" dirty="0">
                <a:latin typeface="Calibri"/>
                <a:cs typeface="Calibri"/>
              </a:rPr>
              <a:t>syntax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countries.</a:t>
            </a:r>
            <a:endParaRPr lang="en-IN" sz="3200" spc="-10" dirty="0"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endParaRPr lang="en-IN" sz="3200" spc="-10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&lt;div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""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init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"countries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[{locale:'en-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US',name:'United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States'},</a:t>
            </a:r>
            <a:endParaRPr sz="1800" dirty="0">
              <a:latin typeface="Calibri"/>
              <a:cs typeface="Calibri"/>
            </a:endParaRPr>
          </a:p>
          <a:p>
            <a:pPr marR="29209" algn="r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{locale:'en-GB',name:'United</a:t>
            </a:r>
            <a:r>
              <a:rPr sz="1800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Kingdom'},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{locale:'en-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FR',name:'France'}]"&gt;</a:t>
            </a:r>
            <a:r>
              <a:rPr sz="180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&lt;/div&gt;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21793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ng-</a:t>
            </a:r>
            <a:r>
              <a:rPr sz="4000" dirty="0"/>
              <a:t>model</a:t>
            </a:r>
            <a:r>
              <a:rPr sz="4000" spc="-50" dirty="0"/>
              <a:t> </a:t>
            </a:r>
            <a:r>
              <a:rPr sz="4000" spc="-10" dirty="0"/>
              <a:t>directive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3143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1551305" algn="l"/>
              </a:tabLst>
            </a:pP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ng-</a:t>
            </a:r>
            <a:r>
              <a:rPr sz="3200" spc="-20" dirty="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8477" y="1957861"/>
            <a:ext cx="4370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2475" algn="l"/>
                <a:tab pos="3804920" algn="l"/>
              </a:tabLst>
            </a:pPr>
            <a:r>
              <a:rPr sz="3200" spc="-10" dirty="0">
                <a:latin typeface="Calibri"/>
                <a:cs typeface="Calibri"/>
              </a:rPr>
              <a:t>directive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defines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488" y="2445435"/>
            <a:ext cx="2543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libri"/>
                <a:cs typeface="Calibri"/>
              </a:rPr>
              <a:t>model/variable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1488" y="2933208"/>
            <a:ext cx="2583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4250" algn="l"/>
              </a:tabLst>
            </a:pPr>
            <a:r>
              <a:rPr sz="3200" spc="-10" dirty="0">
                <a:latin typeface="Calibri"/>
                <a:cs typeface="Calibri"/>
              </a:rPr>
              <a:t>Application.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3566" y="2445435"/>
            <a:ext cx="489648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384">
              <a:lnSpc>
                <a:spcPct val="100000"/>
              </a:lnSpc>
              <a:spcBef>
                <a:spcPts val="100"/>
              </a:spcBef>
              <a:tabLst>
                <a:tab pos="732790" algn="l"/>
                <a:tab pos="834390" algn="l"/>
                <a:tab pos="1493520" algn="l"/>
                <a:tab pos="2628900" algn="l"/>
                <a:tab pos="3275965" algn="l"/>
                <a:tab pos="4394835" algn="l"/>
              </a:tabLst>
            </a:pP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used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AngularJS </a:t>
            </a: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10" dirty="0">
                <a:latin typeface="Calibri"/>
                <a:cs typeface="Calibri"/>
              </a:rPr>
              <a:t>following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example,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40" dirty="0">
                <a:latin typeface="Calibri"/>
                <a:cs typeface="Calibri"/>
              </a:rPr>
              <a:t>we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8592" y="3315692"/>
            <a:ext cx="8074025" cy="142938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930"/>
              </a:spcBef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named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name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&lt;div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""&gt;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&lt;p&gt;Enter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Name: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&lt;input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"text" ng-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"name"&gt;&lt;/p&gt;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&lt;/div&gt;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GB" dirty="0"/>
              <a:t>Easy to test the code and debug </a:t>
            </a:r>
          </a:p>
          <a:p>
            <a:pPr fontAlgn="base"/>
            <a:r>
              <a:rPr lang="en-GB" dirty="0"/>
              <a:t>Clean code is much easy to understand and work with</a:t>
            </a:r>
          </a:p>
          <a:p>
            <a:pPr fontAlgn="base"/>
            <a:r>
              <a:rPr lang="en-GB" dirty="0"/>
              <a:t>Code redundancy is minimized</a:t>
            </a:r>
          </a:p>
          <a:p>
            <a:pPr fontAlgn="base"/>
            <a:r>
              <a:rPr lang="en-GB" dirty="0"/>
              <a:t>Reduces the time and cost of the project</a:t>
            </a:r>
          </a:p>
          <a:p>
            <a:pPr fontAlgn="base"/>
            <a:r>
              <a:rPr lang="en-GB" dirty="0"/>
              <a:t>Features and functionalities provided by the framework can be modified and extended.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840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ng-</a:t>
            </a:r>
            <a:r>
              <a:rPr sz="4000" dirty="0"/>
              <a:t>repeat</a:t>
            </a:r>
            <a:r>
              <a:rPr sz="4000" spc="-110" dirty="0"/>
              <a:t> </a:t>
            </a:r>
            <a:r>
              <a:rPr sz="4000" spc="-10" dirty="0"/>
              <a:t>directive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08985"/>
            <a:ext cx="8072755" cy="417702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330" marR="5080" indent="-342265" algn="just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450" dirty="0">
                <a:latin typeface="Calibri"/>
                <a:cs typeface="Calibri"/>
              </a:rPr>
              <a:t>   </a:t>
            </a:r>
            <a:r>
              <a:rPr sz="3200" spc="-25" dirty="0">
                <a:latin typeface="Calibri"/>
                <a:cs typeface="Calibri"/>
              </a:rPr>
              <a:t>ng-</a:t>
            </a:r>
            <a:r>
              <a:rPr sz="3200" dirty="0">
                <a:latin typeface="Calibri"/>
                <a:cs typeface="Calibri"/>
              </a:rPr>
              <a:t>repeat</a:t>
            </a:r>
            <a:r>
              <a:rPr sz="3200" spc="44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directive</a:t>
            </a:r>
            <a:r>
              <a:rPr sz="3200" spc="45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repeats</a:t>
            </a:r>
            <a:r>
              <a:rPr sz="3200" spc="434" dirty="0">
                <a:latin typeface="Calibri"/>
                <a:cs typeface="Calibri"/>
              </a:rPr>
              <a:t>   </a:t>
            </a:r>
            <a:r>
              <a:rPr sz="3200" spc="-20" dirty="0">
                <a:latin typeface="Calibri"/>
                <a:cs typeface="Calibri"/>
              </a:rPr>
              <a:t>HTML 	</a:t>
            </a:r>
            <a:r>
              <a:rPr sz="3200" dirty="0">
                <a:latin typeface="Calibri"/>
                <a:cs typeface="Calibri"/>
              </a:rPr>
              <a:t>elements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item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collection.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	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4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example,</a:t>
            </a:r>
            <a:r>
              <a:rPr sz="3200" spc="4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</a:t>
            </a:r>
            <a:r>
              <a:rPr sz="3200" spc="4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iterate</a:t>
            </a:r>
            <a:r>
              <a:rPr sz="3200" spc="4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over</a:t>
            </a:r>
            <a:r>
              <a:rPr sz="3200" spc="4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array 	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countries.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&lt;div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""&gt;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...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&lt;p&gt;List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Countries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locale:&lt;/p&gt;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285"/>
              </a:spcBef>
            </a:pP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&lt;ol&gt;</a:t>
            </a:r>
            <a:endParaRPr sz="2400">
              <a:latin typeface="Calibri"/>
              <a:cs typeface="Calibri"/>
            </a:endParaRPr>
          </a:p>
          <a:p>
            <a:pPr marL="12700" marR="150495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&lt;li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repeat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"country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countries"&gt;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{{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'Country: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+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country.name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',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Locale: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'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country.locale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}}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&lt;/li&gt;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254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&lt;/ol&gt;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&lt;/div&gt;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89598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60" dirty="0"/>
              <a:t> </a:t>
            </a:r>
            <a:r>
              <a:rPr sz="4000" spc="-10" dirty="0"/>
              <a:t>Expressions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18" y="1877040"/>
            <a:ext cx="8042909" cy="45065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981710" indent="-343535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AngularJS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expressions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written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inside </a:t>
            </a:r>
            <a:r>
              <a:rPr sz="3000" dirty="0">
                <a:latin typeface="Calibri"/>
                <a:cs typeface="Calibri"/>
              </a:rPr>
              <a:t>double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braces: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{{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expression</a:t>
            </a:r>
            <a:r>
              <a:rPr sz="3000" i="1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}}.</a:t>
            </a:r>
            <a:endParaRPr sz="3000">
              <a:latin typeface="Calibri"/>
              <a:cs typeface="Calibri"/>
            </a:endParaRPr>
          </a:p>
          <a:p>
            <a:pPr marL="355600" marR="6350" indent="-34353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AngularJS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expressions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written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inside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a </a:t>
            </a:r>
            <a:r>
              <a:rPr sz="3000" dirty="0">
                <a:latin typeface="Calibri"/>
                <a:cs typeface="Calibri"/>
              </a:rPr>
              <a:t>directive: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ng-bind="</a:t>
            </a:r>
            <a:r>
              <a:rPr sz="3000" i="1" spc="-10" dirty="0">
                <a:latin typeface="Calibri"/>
                <a:cs typeface="Calibri"/>
              </a:rPr>
              <a:t>expression</a:t>
            </a:r>
            <a:r>
              <a:rPr sz="3000" spc="-10" dirty="0">
                <a:latin typeface="Calibri"/>
                <a:cs typeface="Calibri"/>
              </a:rPr>
              <a:t>".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AngularJS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resolve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expression,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return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result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exactly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where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expression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written.</a:t>
            </a:r>
            <a:endParaRPr sz="3000">
              <a:latin typeface="Calibri"/>
              <a:cs typeface="Calibri"/>
            </a:endParaRPr>
          </a:p>
          <a:p>
            <a:pPr marL="355600" marR="146050" indent="-343535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AngularJS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expressions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much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like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JavaScript expressions: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They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contain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literals,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operators,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0" dirty="0">
                <a:latin typeface="Calibri"/>
                <a:cs typeface="Calibri"/>
              </a:rPr>
              <a:t> variables.</a:t>
            </a:r>
            <a:endParaRPr sz="3000">
              <a:latin typeface="Calibri"/>
              <a:cs typeface="Calibri"/>
            </a:endParaRPr>
          </a:p>
          <a:p>
            <a:pPr marL="355600" marR="1507490" indent="-34353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Example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{{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}}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{{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firstName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"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"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+ </a:t>
            </a:r>
            <a:r>
              <a:rPr sz="3000" dirty="0">
                <a:latin typeface="Calibri"/>
                <a:cs typeface="Calibri"/>
              </a:rPr>
              <a:t>lastName</a:t>
            </a:r>
            <a:r>
              <a:rPr sz="3000" spc="-1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}}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270" y="811786"/>
            <a:ext cx="19424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18" y="1877040"/>
            <a:ext cx="8027034" cy="450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24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&lt;!DOCTYPE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html&gt;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2880"/>
              </a:lnSpc>
            </a:pPr>
            <a:r>
              <a:rPr sz="3000" spc="-10" dirty="0">
                <a:latin typeface="Calibri"/>
                <a:cs typeface="Calibri"/>
              </a:rPr>
              <a:t>&lt;html&gt;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2880"/>
              </a:lnSpc>
            </a:pPr>
            <a:r>
              <a:rPr sz="3000" dirty="0">
                <a:latin typeface="Calibri"/>
                <a:cs typeface="Calibri"/>
              </a:rPr>
              <a:t>&lt;script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src="https://ajax.googleapis.com/ajax/libs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2880"/>
              </a:lnSpc>
            </a:pPr>
            <a:r>
              <a:rPr sz="3000" spc="-10" dirty="0">
                <a:latin typeface="Calibri"/>
                <a:cs typeface="Calibri"/>
              </a:rPr>
              <a:t>/angularjs/1.6.9/angular.min.js"&gt;&lt;/script&gt;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spc="-10" dirty="0">
                <a:latin typeface="Calibri"/>
                <a:cs typeface="Calibri"/>
              </a:rPr>
              <a:t>&lt;body&gt;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  <a:spcBef>
                <a:spcPts val="2160"/>
              </a:spcBef>
            </a:pPr>
            <a:r>
              <a:rPr sz="3000" dirty="0">
                <a:latin typeface="Calibri"/>
                <a:cs typeface="Calibri"/>
              </a:rPr>
              <a:t>&lt;div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ng-app=""&gt;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2880"/>
              </a:lnSpc>
            </a:pPr>
            <a:r>
              <a:rPr sz="3000" dirty="0">
                <a:latin typeface="Calibri"/>
                <a:cs typeface="Calibri"/>
              </a:rPr>
              <a:t>&lt;p&gt;My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first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expression: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{{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+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5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}}&lt;/p&gt;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spc="-10" dirty="0">
                <a:latin typeface="Calibri"/>
                <a:cs typeface="Calibri"/>
              </a:rPr>
              <a:t>&lt;/div&gt;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  <a:spcBef>
                <a:spcPts val="2160"/>
              </a:spcBef>
            </a:pPr>
            <a:r>
              <a:rPr sz="3000" spc="-10" dirty="0">
                <a:latin typeface="Calibri"/>
                <a:cs typeface="Calibri"/>
              </a:rPr>
              <a:t>&lt;/body&gt;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240"/>
              </a:lnSpc>
            </a:pPr>
            <a:r>
              <a:rPr sz="3000" spc="-10" dirty="0">
                <a:latin typeface="Calibri"/>
                <a:cs typeface="Calibri"/>
              </a:rPr>
              <a:t>&lt;/html&gt;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00" y="314890"/>
            <a:ext cx="8229600" cy="677108"/>
          </a:xfrm>
        </p:spPr>
        <p:txBody>
          <a:bodyPr/>
          <a:lstStyle/>
          <a:p>
            <a:r>
              <a:rPr lang="en-US" dirty="0"/>
              <a:t>Angular JS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500" y="991998"/>
            <a:ext cx="10058400" cy="6447027"/>
          </a:xfrm>
        </p:spPr>
        <p:txBody>
          <a:bodyPr/>
          <a:lstStyle/>
          <a:p>
            <a:r>
              <a:rPr lang="en-GB" sz="2800" dirty="0"/>
              <a:t>A module defines an application. It is a container for the different parts of your application like controller, services, filters, directives etc.</a:t>
            </a:r>
          </a:p>
          <a:p>
            <a:r>
              <a:rPr lang="en-GB" sz="2800" dirty="0"/>
              <a:t>A module is used as a Main() method.</a:t>
            </a:r>
          </a:p>
          <a:p>
            <a:r>
              <a:rPr lang="en-GB" sz="2800" b="1" dirty="0"/>
              <a:t>How to create a module?</a:t>
            </a:r>
          </a:p>
          <a:p>
            <a:r>
              <a:rPr lang="en-GB" sz="2800" dirty="0"/>
              <a:t>The angular object's module() method is used to create a module. It is also called AngularJS function </a:t>
            </a:r>
            <a:r>
              <a:rPr lang="en-GB" sz="2800" dirty="0" err="1"/>
              <a:t>angular.module</a:t>
            </a:r>
            <a:endParaRPr lang="en-GB" sz="2800" dirty="0"/>
          </a:p>
          <a:p>
            <a:r>
              <a:rPr lang="en-GB" sz="2800" dirty="0"/>
              <a:t> </a:t>
            </a:r>
            <a:r>
              <a:rPr lang="en-GB" sz="2800" b="1" dirty="0"/>
              <a:t>&lt;div</a:t>
            </a:r>
            <a:r>
              <a:rPr lang="en-GB" sz="2800" dirty="0"/>
              <a:t> ng-app="</a:t>
            </a:r>
            <a:r>
              <a:rPr lang="en-GB" sz="2800" dirty="0" err="1"/>
              <a:t>myApp</a:t>
            </a:r>
            <a:r>
              <a:rPr lang="en-GB" sz="2800" dirty="0"/>
              <a:t>"</a:t>
            </a:r>
            <a:r>
              <a:rPr lang="en-GB" sz="2800" b="1" dirty="0"/>
              <a:t>&gt;</a:t>
            </a:r>
            <a:r>
              <a:rPr lang="en-GB" sz="2800" dirty="0"/>
              <a:t>...</a:t>
            </a:r>
            <a:r>
              <a:rPr lang="en-GB" sz="2800" b="1" dirty="0"/>
              <a:t>&lt;/div&gt;</a:t>
            </a:r>
            <a:r>
              <a:rPr lang="en-GB" sz="2800" dirty="0"/>
              <a:t>  </a:t>
            </a:r>
          </a:p>
          <a:p>
            <a:r>
              <a:rPr lang="en-GB" sz="2800" b="1" dirty="0"/>
              <a:t>&lt;script&gt;</a:t>
            </a:r>
            <a:r>
              <a:rPr lang="en-GB" sz="2800" dirty="0"/>
              <a:t>  </a:t>
            </a:r>
          </a:p>
          <a:p>
            <a:r>
              <a:rPr lang="en-GB" sz="2800" dirty="0" err="1"/>
              <a:t>var</a:t>
            </a:r>
            <a:r>
              <a:rPr lang="en-GB" sz="2800" dirty="0"/>
              <a:t> app = </a:t>
            </a:r>
            <a:r>
              <a:rPr lang="en-GB" sz="2800" dirty="0" err="1"/>
              <a:t>angular.module</a:t>
            </a:r>
            <a:r>
              <a:rPr lang="en-GB" sz="2800" dirty="0"/>
              <a:t>("</a:t>
            </a:r>
            <a:r>
              <a:rPr lang="en-GB" sz="2800" dirty="0" err="1"/>
              <a:t>myApp</a:t>
            </a:r>
            <a:r>
              <a:rPr lang="en-GB" sz="2800" dirty="0"/>
              <a:t>", []);   </a:t>
            </a:r>
          </a:p>
          <a:p>
            <a:r>
              <a:rPr lang="en-GB" sz="2800" b="1" dirty="0"/>
              <a:t>&lt;/script&gt;</a:t>
            </a:r>
            <a:r>
              <a:rPr lang="en-GB" sz="2800" dirty="0"/>
              <a:t>  </a:t>
            </a:r>
          </a:p>
          <a:p>
            <a:r>
              <a:rPr lang="en-GB" sz="2800" dirty="0"/>
              <a:t>Here, "</a:t>
            </a:r>
            <a:r>
              <a:rPr lang="en-GB" sz="2800" dirty="0" err="1"/>
              <a:t>myApp</a:t>
            </a:r>
            <a:r>
              <a:rPr lang="en-GB" sz="2800" dirty="0"/>
              <a:t>" specifies an HTML element in which the application will run</a:t>
            </a:r>
          </a:p>
          <a:p>
            <a:r>
              <a:rPr lang="en-GB" sz="2800" dirty="0"/>
              <a:t>Now we can add controllers, directives, filters, and more, to AngularJS application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9346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60" dirty="0"/>
              <a:t> </a:t>
            </a:r>
            <a:r>
              <a:rPr sz="4000" spc="-10" dirty="0"/>
              <a:t>Controllers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7838440" cy="314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02335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controlled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by </a:t>
            </a:r>
            <a:r>
              <a:rPr sz="3200" spc="-10" dirty="0">
                <a:latin typeface="Calibri"/>
                <a:cs typeface="Calibri"/>
              </a:rPr>
              <a:t>controllers.</a:t>
            </a:r>
            <a:endParaRPr sz="3200">
              <a:latin typeface="Calibri"/>
              <a:cs typeface="Calibri"/>
            </a:endParaRPr>
          </a:p>
          <a:p>
            <a:pPr marL="355600" marR="112395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ng-</a:t>
            </a:r>
            <a:r>
              <a:rPr sz="3200" b="1" spc="-10" dirty="0">
                <a:latin typeface="Calibri"/>
                <a:cs typeface="Calibri"/>
              </a:rPr>
              <a:t>controller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directive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controller.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controller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JavaScript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Object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created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by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standard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object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constructor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8839" y="314890"/>
            <a:ext cx="177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92" y="942833"/>
            <a:ext cx="6630034" cy="514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&lt;!DOCTYPE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html&gt;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&lt;html&gt;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&lt;script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src="https://ajax.googleapis.com/ajax/libs/angularjs/1.6.9/angular.min.js"&gt;&lt;/script&gt;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&lt;body&gt;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dirty="0">
                <a:latin typeface="Calibri"/>
                <a:cs typeface="Calibri"/>
              </a:rPr>
              <a:t>&lt;div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ng-app="myApp"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ng-controller="myCtrl"&gt;</a:t>
            </a:r>
            <a:endParaRPr sz="1400" dirty="0">
              <a:latin typeface="Calibri"/>
              <a:cs typeface="Calibri"/>
            </a:endParaRPr>
          </a:p>
          <a:p>
            <a:pPr marL="12700" marR="2294255">
              <a:lnSpc>
                <a:spcPct val="100000"/>
              </a:lnSpc>
              <a:spcBef>
                <a:spcPts val="1675"/>
              </a:spcBef>
            </a:pPr>
            <a:r>
              <a:rPr sz="1400" dirty="0">
                <a:latin typeface="Calibri"/>
                <a:cs typeface="Calibri"/>
              </a:rPr>
              <a:t>First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&lt;input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type="text"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ng-model="firstName"&gt;&lt;br&gt; </a:t>
            </a:r>
            <a:r>
              <a:rPr sz="1400" dirty="0">
                <a:latin typeface="Calibri"/>
                <a:cs typeface="Calibri"/>
              </a:rPr>
              <a:t>Last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&lt;input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type="text"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ng-model="lastName"&gt;&lt;br&gt;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Calibri"/>
                <a:cs typeface="Calibri"/>
              </a:rPr>
              <a:t>&lt;br&gt;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Full Name: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{{firstName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"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+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lastName}}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1400" spc="-10" dirty="0">
                <a:latin typeface="Calibri"/>
                <a:cs typeface="Calibri"/>
              </a:rPr>
              <a:t>&lt;/div&gt;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1400" spc="-10" dirty="0">
                <a:latin typeface="Calibri"/>
                <a:cs typeface="Calibri"/>
              </a:rPr>
              <a:t>&lt;script&gt;</a:t>
            </a:r>
            <a:endParaRPr sz="1400" dirty="0">
              <a:latin typeface="Calibri"/>
              <a:cs typeface="Calibri"/>
            </a:endParaRPr>
          </a:p>
          <a:p>
            <a:pPr marL="12700" marR="357314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var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angular.module('myApp',</a:t>
            </a:r>
            <a:r>
              <a:rPr sz="1400" spc="-20" dirty="0">
                <a:latin typeface="Calibri"/>
                <a:cs typeface="Calibri"/>
              </a:rPr>
              <a:t> []); </a:t>
            </a:r>
            <a:r>
              <a:rPr sz="1400" spc="-10" dirty="0">
                <a:latin typeface="Calibri"/>
                <a:cs typeface="Calibri"/>
              </a:rPr>
              <a:t>app.controller('myCtrl',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function($scope)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$scope.firstName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"John";</a:t>
            </a:r>
            <a:endParaRPr sz="1400" dirty="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$scope.lastName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"Doe";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alibri"/>
                <a:cs typeface="Calibri"/>
              </a:rPr>
              <a:t>});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&lt;/script&gt;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spc="-10" dirty="0">
                <a:latin typeface="Calibri"/>
                <a:cs typeface="Calibri"/>
              </a:rPr>
              <a:t>&lt;/body&gt;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&lt;/html&gt;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14890"/>
            <a:ext cx="9296400" cy="799535"/>
          </a:xfrm>
        </p:spPr>
        <p:txBody>
          <a:bodyPr/>
          <a:lstStyle/>
          <a:p>
            <a:r>
              <a:rPr lang="en-US" dirty="0"/>
              <a:t>Data Binding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190625"/>
            <a:ext cx="9676982" cy="372409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Data binding is a very useful and powerful feature used in software development technologies. It acts as a bridge between the view and business logic of the application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AngularJS follows Two-Way data binding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Data-binding in Angular apps is the automatic synchronization of data between the model and view components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4391025"/>
            <a:ext cx="4800600" cy="284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80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890"/>
            <a:ext cx="7576806" cy="67710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518" y="1266826"/>
            <a:ext cx="8072120" cy="5791200"/>
          </a:xfrm>
        </p:spPr>
        <p:txBody>
          <a:bodyPr/>
          <a:lstStyle/>
          <a:p>
            <a:r>
              <a:rPr lang="en-US" sz="2800" dirty="0"/>
              <a:t>&lt;!DOCTYPE html</a:t>
            </a:r>
            <a:r>
              <a:rPr lang="en-US" sz="2800" b="1" dirty="0"/>
              <a:t>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&lt;html&gt;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&lt;script</a:t>
            </a:r>
            <a:r>
              <a:rPr lang="en-US" sz="2800" dirty="0"/>
              <a:t> </a:t>
            </a:r>
            <a:r>
              <a:rPr lang="en-US" sz="2800" dirty="0" err="1"/>
              <a:t>src</a:t>
            </a:r>
            <a:r>
              <a:rPr lang="en-US" sz="2800" dirty="0"/>
              <a:t>="http://ajax.googleapis.com/ajax/libs/</a:t>
            </a:r>
            <a:r>
              <a:rPr lang="en-US" sz="2800" dirty="0" err="1"/>
              <a:t>angularjs</a:t>
            </a:r>
            <a:r>
              <a:rPr lang="en-US" sz="2800" dirty="0"/>
              <a:t>/1.4.8/angular.min.js"</a:t>
            </a:r>
            <a:r>
              <a:rPr lang="en-US" sz="2800" b="1" dirty="0"/>
              <a:t>&gt;&lt;/script&gt;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&lt;body&gt;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&lt;div</a:t>
            </a:r>
            <a:r>
              <a:rPr lang="en-US" sz="2800" dirty="0"/>
              <a:t> ng-app="" ng-</a:t>
            </a:r>
            <a:r>
              <a:rPr lang="en-US" sz="2800" dirty="0" err="1"/>
              <a:t>init</a:t>
            </a:r>
            <a:r>
              <a:rPr lang="en-US" sz="2800" dirty="0"/>
              <a:t>="</a:t>
            </a:r>
            <a:r>
              <a:rPr lang="en-US" sz="2800" dirty="0" err="1"/>
              <a:t>firstName</a:t>
            </a:r>
            <a:r>
              <a:rPr lang="en-US" sz="2800" dirty="0"/>
              <a:t>='</a:t>
            </a:r>
            <a:r>
              <a:rPr lang="en-US" sz="2800" dirty="0" err="1"/>
              <a:t>Ajeet</a:t>
            </a:r>
            <a:r>
              <a:rPr lang="en-US" sz="2800" dirty="0"/>
              <a:t>'"</a:t>
            </a:r>
            <a:r>
              <a:rPr lang="en-US" sz="2800" b="1" dirty="0"/>
              <a:t>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&lt;p&gt;</a:t>
            </a:r>
            <a:r>
              <a:rPr lang="en-US" sz="2800" dirty="0"/>
              <a:t>Input something in the input box:</a:t>
            </a:r>
            <a:r>
              <a:rPr lang="en-US" sz="2800" b="1" dirty="0"/>
              <a:t>&lt;/p&gt;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&lt;p&gt;</a:t>
            </a:r>
            <a:r>
              <a:rPr lang="en-US" sz="2800" dirty="0"/>
              <a:t>Name: </a:t>
            </a:r>
            <a:r>
              <a:rPr lang="en-US" sz="2800" b="1" dirty="0"/>
              <a:t>&lt;input</a:t>
            </a:r>
            <a:r>
              <a:rPr lang="en-US" sz="2800" dirty="0"/>
              <a:t> type="text" ng-model="</a:t>
            </a:r>
            <a:r>
              <a:rPr lang="en-US" sz="2800" dirty="0" err="1"/>
              <a:t>firstName</a:t>
            </a:r>
            <a:r>
              <a:rPr lang="en-US" sz="2800" dirty="0"/>
              <a:t>"</a:t>
            </a:r>
            <a:r>
              <a:rPr lang="en-US" sz="2800" b="1" dirty="0"/>
              <a:t>&gt;&lt;/p&gt;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&lt;p&gt;</a:t>
            </a:r>
            <a:r>
              <a:rPr lang="en-US" sz="2800" dirty="0"/>
              <a:t>You wrote: {{ </a:t>
            </a:r>
            <a:r>
              <a:rPr lang="en-US" sz="2800" dirty="0" err="1"/>
              <a:t>firstName</a:t>
            </a:r>
            <a:r>
              <a:rPr lang="en-US" sz="2800" dirty="0"/>
              <a:t> }}</a:t>
            </a:r>
            <a:r>
              <a:rPr lang="en-US" sz="2800" b="1" dirty="0"/>
              <a:t>&lt;/p&gt;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&lt;/div&gt;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&lt;/body&gt;</a:t>
            </a:r>
            <a:r>
              <a:rPr lang="en-US" sz="2800" dirty="0"/>
              <a:t>  </a:t>
            </a:r>
          </a:p>
          <a:p>
            <a:r>
              <a:rPr lang="en-US" sz="2800" b="1" dirty="0"/>
              <a:t>&lt;/html&gt;</a:t>
            </a:r>
            <a:r>
              <a:rPr lang="en-US" sz="2800" dirty="0"/>
              <a:t>  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331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557" y="1022768"/>
            <a:ext cx="8026400" cy="49999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spc="-40" dirty="0">
                <a:latin typeface="Calibri"/>
                <a:cs typeface="Calibri"/>
              </a:rPr>
              <a:t>Data-</a:t>
            </a:r>
            <a:r>
              <a:rPr sz="3200" spc="-10" dirty="0">
                <a:latin typeface="Calibri"/>
                <a:cs typeface="Calibri"/>
              </a:rPr>
              <a:t>Binding</a:t>
            </a:r>
            <a:endParaRPr sz="3200" dirty="0">
              <a:latin typeface="Calibri"/>
              <a:cs typeface="Calibri"/>
            </a:endParaRPr>
          </a:p>
          <a:p>
            <a:pPr marL="355600" marR="215900" indent="-343535">
              <a:lnSpc>
                <a:spcPts val="346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data-</a:t>
            </a:r>
            <a:r>
              <a:rPr sz="3200" dirty="0">
                <a:latin typeface="Calibri"/>
                <a:cs typeface="Calibri"/>
              </a:rPr>
              <a:t>binding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using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ng-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directive.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&lt;input</a:t>
            </a:r>
            <a:r>
              <a:rPr sz="32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type="text"</a:t>
            </a:r>
            <a:r>
              <a:rPr sz="32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ng-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model="firstname"&gt;</a:t>
            </a:r>
            <a:endParaRPr sz="3200" dirty="0">
              <a:latin typeface="Calibri"/>
              <a:cs typeface="Calibri"/>
            </a:endParaRPr>
          </a:p>
          <a:p>
            <a:pPr marL="355600" marR="735965" indent="-343535">
              <a:lnSpc>
                <a:spcPts val="346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now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property </a:t>
            </a:r>
            <a:r>
              <a:rPr sz="3200" dirty="0">
                <a:latin typeface="Calibri"/>
                <a:cs typeface="Calibri"/>
              </a:rPr>
              <a:t>named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firstname.</a:t>
            </a:r>
            <a:endParaRPr sz="3200" dirty="0">
              <a:latin typeface="Calibri"/>
              <a:cs typeface="Calibri"/>
            </a:endParaRPr>
          </a:p>
          <a:p>
            <a:pPr marL="355600" marR="959485" indent="-343535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ng-</a:t>
            </a:r>
            <a:r>
              <a:rPr sz="3200" dirty="0">
                <a:latin typeface="Calibri"/>
                <a:cs typeface="Calibri"/>
              </a:rPr>
              <a:t>model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directive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binds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input controller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application.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property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firstname,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referred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controller: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05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595" rIns="0" bIns="0" rtlCol="0">
            <a:spAutoFit/>
          </a:bodyPr>
          <a:lstStyle/>
          <a:p>
            <a:pPr marL="1299845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AngularJS</a:t>
            </a:r>
            <a:r>
              <a:rPr spc="-135" dirty="0"/>
              <a:t> </a:t>
            </a:r>
            <a:r>
              <a:rPr spc="-10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667" y="1887644"/>
            <a:ext cx="8066405" cy="446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AngularJS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provides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filters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transform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data: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currency</a:t>
            </a:r>
            <a:r>
              <a:rPr sz="2700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Format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currency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format.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date</a:t>
            </a:r>
            <a:r>
              <a:rPr sz="27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Format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date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specified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format.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filter</a:t>
            </a:r>
            <a:r>
              <a:rPr sz="27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Select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subset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items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from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array.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json</a:t>
            </a:r>
            <a:r>
              <a:rPr sz="27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Format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object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JSON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string.</a:t>
            </a:r>
            <a:endParaRPr sz="2700">
              <a:latin typeface="Calibri"/>
              <a:cs typeface="Calibri"/>
            </a:endParaRPr>
          </a:p>
          <a:p>
            <a:pPr marL="354965" marR="5080" indent="-342900">
              <a:lnSpc>
                <a:spcPts val="259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i="1" spc="-25" dirty="0">
                <a:solidFill>
                  <a:srgbClr val="FF0000"/>
                </a:solidFill>
                <a:latin typeface="Calibri"/>
                <a:cs typeface="Calibri"/>
              </a:rPr>
              <a:t>limitTo</a:t>
            </a:r>
            <a:r>
              <a:rPr sz="2700" i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Limits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-an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array/string,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into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specified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number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elements/characters.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lowercase</a:t>
            </a:r>
            <a:r>
              <a:rPr sz="2700" i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Format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string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lower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case.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7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Format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string.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orderBy</a:t>
            </a:r>
            <a:r>
              <a:rPr sz="2700" i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Orders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array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expression.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i="1" dirty="0">
                <a:solidFill>
                  <a:srgbClr val="FF0000"/>
                </a:solidFill>
                <a:latin typeface="Calibri"/>
                <a:cs typeface="Calibri"/>
              </a:rPr>
              <a:t>uppercase</a:t>
            </a:r>
            <a:r>
              <a:rPr sz="2700" i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-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Format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string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upper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case.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Development Frameworks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Web development frameworks are used in the development of websites and web applications by serving web resources, web services, and </a:t>
            </a:r>
            <a:r>
              <a:rPr lang="en-GB" u="sng" dirty="0">
                <a:hlinkClick r:id="rId2"/>
              </a:rPr>
              <a:t>APIs</a:t>
            </a:r>
            <a:r>
              <a:rPr lang="en-GB" dirty="0"/>
              <a:t> to developers. </a:t>
            </a:r>
          </a:p>
          <a:p>
            <a:pPr algn="just"/>
            <a:r>
              <a:rPr lang="en-GB" dirty="0"/>
              <a:t>Two types:</a:t>
            </a:r>
          </a:p>
          <a:p>
            <a:pPr marL="100252" indent="0" algn="just">
              <a:buNone/>
            </a:pPr>
            <a:r>
              <a:rPr lang="en-GB" dirty="0"/>
              <a:t>Front-end frameworks</a:t>
            </a:r>
          </a:p>
          <a:p>
            <a:pPr marL="100252" indent="0" algn="just">
              <a:buNone/>
            </a:pPr>
            <a:r>
              <a:rPr lang="en-GB" dirty="0"/>
              <a:t>Back-end frameworks</a:t>
            </a:r>
          </a:p>
          <a:p>
            <a:pPr marL="100252" indent="0" algn="just">
              <a:buNone/>
            </a:pPr>
            <a:r>
              <a:rPr lang="en-GB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36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8839" y="383530"/>
            <a:ext cx="177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611" y="1168434"/>
            <a:ext cx="708914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&lt;!DOCTYPE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html&gt;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&lt;html&gt;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&lt;script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src="https://ajax.googleapis.com/ajax/libs/angularjs/1.6.9/angular.min.js"&gt;&lt;/script&gt;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&lt;body&gt;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latin typeface="Calibri"/>
                <a:cs typeface="Calibri"/>
              </a:rPr>
              <a:t>&lt;div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ng-app="myApp" ng-controller="personCtrl"&gt;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dirty="0">
                <a:latin typeface="Calibri"/>
                <a:cs typeface="Calibri"/>
              </a:rPr>
              <a:t>&lt;p&gt;The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name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{{firstName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"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lastName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|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uppercase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}}&lt;/p&gt;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spc="-10" dirty="0">
                <a:latin typeface="Calibri"/>
                <a:cs typeface="Calibri"/>
              </a:rPr>
              <a:t>&lt;/div&gt;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spc="-10" dirty="0">
                <a:latin typeface="Calibri"/>
                <a:cs typeface="Calibri"/>
              </a:rPr>
              <a:t>&lt;script&gt;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angular.module('myApp',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[]).controller('personCtrl',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function($scope)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$scope.firstName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10" dirty="0">
                <a:latin typeface="Calibri"/>
                <a:cs typeface="Calibri"/>
              </a:rPr>
              <a:t>"John",</a:t>
            </a:r>
            <a:endParaRPr sz="15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$scope.lastName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"Doe"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25" dirty="0">
                <a:latin typeface="Calibri"/>
                <a:cs typeface="Calibri"/>
              </a:rPr>
              <a:t>});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&lt;/script&gt;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spc="-10" dirty="0">
                <a:latin typeface="Calibri"/>
                <a:cs typeface="Calibri"/>
              </a:rPr>
              <a:t>&lt;/body&gt;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&lt;/html&gt;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676" y="846915"/>
            <a:ext cx="34213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60" dirty="0"/>
              <a:t> </a:t>
            </a:r>
            <a:r>
              <a:rPr sz="4000" spc="-25" dirty="0"/>
              <a:t>Tables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639000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ng-</a:t>
            </a:r>
            <a:r>
              <a:rPr sz="3200" dirty="0">
                <a:latin typeface="Calibri"/>
                <a:cs typeface="Calibri"/>
              </a:rPr>
              <a:t>repeat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directive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perfect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displaying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270" y="811786"/>
            <a:ext cx="19424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7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&lt;div</a:t>
            </a:r>
            <a:r>
              <a:rPr sz="2500" spc="-60" dirty="0"/>
              <a:t> </a:t>
            </a:r>
            <a:r>
              <a:rPr sz="2500" spc="-10" dirty="0"/>
              <a:t>ng-app="myApp" </a:t>
            </a:r>
            <a:r>
              <a:rPr sz="2500" spc="-20" dirty="0"/>
              <a:t>ng-</a:t>
            </a:r>
            <a:r>
              <a:rPr sz="2500" spc="-10" dirty="0"/>
              <a:t>controller="customersCtrl"&gt;</a:t>
            </a:r>
            <a:endParaRPr sz="2500"/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2500" spc="-10" dirty="0"/>
              <a:t>&lt;table&gt;</a:t>
            </a:r>
            <a:endParaRPr sz="2500"/>
          </a:p>
          <a:p>
            <a:pPr marL="155575">
              <a:lnSpc>
                <a:spcPct val="100000"/>
              </a:lnSpc>
            </a:pPr>
            <a:r>
              <a:rPr sz="2500" dirty="0"/>
              <a:t>&lt;tr</a:t>
            </a:r>
            <a:r>
              <a:rPr sz="2500" spc="-70" dirty="0"/>
              <a:t> </a:t>
            </a:r>
            <a:r>
              <a:rPr sz="2500" spc="-20" dirty="0"/>
              <a:t>ng-</a:t>
            </a:r>
            <a:r>
              <a:rPr sz="2500" dirty="0"/>
              <a:t>repeat="x</a:t>
            </a:r>
            <a:r>
              <a:rPr sz="2500" spc="-30" dirty="0"/>
              <a:t> </a:t>
            </a:r>
            <a:r>
              <a:rPr sz="2500" dirty="0"/>
              <a:t>in</a:t>
            </a:r>
            <a:r>
              <a:rPr sz="2500" spc="-55" dirty="0"/>
              <a:t> </a:t>
            </a:r>
            <a:r>
              <a:rPr sz="2500" spc="-10" dirty="0"/>
              <a:t>names"&gt;</a:t>
            </a:r>
            <a:endParaRPr sz="2500"/>
          </a:p>
          <a:p>
            <a:pPr marL="297180">
              <a:lnSpc>
                <a:spcPct val="100000"/>
              </a:lnSpc>
            </a:pPr>
            <a:r>
              <a:rPr sz="2500" dirty="0"/>
              <a:t>&lt;td&gt;{{</a:t>
            </a:r>
            <a:r>
              <a:rPr sz="2500" spc="-75" dirty="0"/>
              <a:t> </a:t>
            </a:r>
            <a:r>
              <a:rPr sz="2500" dirty="0"/>
              <a:t>x.Name</a:t>
            </a:r>
            <a:r>
              <a:rPr sz="2500" spc="-80" dirty="0"/>
              <a:t> </a:t>
            </a:r>
            <a:r>
              <a:rPr sz="2500" spc="-10" dirty="0"/>
              <a:t>}}&lt;/td&gt;</a:t>
            </a:r>
            <a:endParaRPr sz="2500"/>
          </a:p>
          <a:p>
            <a:pPr marL="297180">
              <a:lnSpc>
                <a:spcPct val="100000"/>
              </a:lnSpc>
            </a:pPr>
            <a:r>
              <a:rPr sz="2500" dirty="0"/>
              <a:t>&lt;td&gt;{{</a:t>
            </a:r>
            <a:r>
              <a:rPr sz="2500" spc="-110" dirty="0"/>
              <a:t> </a:t>
            </a:r>
            <a:r>
              <a:rPr sz="2500" dirty="0"/>
              <a:t>x.Country</a:t>
            </a:r>
            <a:r>
              <a:rPr sz="2500" spc="-105" dirty="0"/>
              <a:t> </a:t>
            </a:r>
            <a:r>
              <a:rPr sz="2500" spc="-10" dirty="0"/>
              <a:t>}}&lt;/td&gt;</a:t>
            </a:r>
            <a:endParaRPr sz="2500"/>
          </a:p>
          <a:p>
            <a:pPr marL="155575">
              <a:lnSpc>
                <a:spcPct val="100000"/>
              </a:lnSpc>
            </a:pPr>
            <a:r>
              <a:rPr sz="2500" spc="-10" dirty="0"/>
              <a:t>&lt;/tr&gt;</a:t>
            </a:r>
            <a:endParaRPr sz="2500"/>
          </a:p>
          <a:p>
            <a:pPr marL="12700">
              <a:lnSpc>
                <a:spcPct val="100000"/>
              </a:lnSpc>
            </a:pPr>
            <a:r>
              <a:rPr sz="2500" spc="-10" dirty="0"/>
              <a:t>&lt;/table&gt;</a:t>
            </a:r>
            <a:endParaRPr sz="2500"/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2500" spc="-10" dirty="0"/>
              <a:t>&lt;/div&gt;</a:t>
            </a:r>
            <a:endParaRPr sz="2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20" dirty="0"/>
              <a:t> </a:t>
            </a:r>
            <a:r>
              <a:rPr sz="4000" dirty="0"/>
              <a:t>HTML</a:t>
            </a:r>
            <a:r>
              <a:rPr sz="4000" spc="-85" dirty="0"/>
              <a:t> </a:t>
            </a:r>
            <a:r>
              <a:rPr sz="4000" spc="-25" dirty="0"/>
              <a:t>DOM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807148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71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71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directives</a:t>
            </a:r>
            <a:r>
              <a:rPr sz="3200" spc="71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715" dirty="0">
                <a:latin typeface="Calibri"/>
                <a:cs typeface="Calibri"/>
              </a:rPr>
              <a:t>   </a:t>
            </a:r>
            <a:r>
              <a:rPr sz="3200" spc="-10" dirty="0">
                <a:latin typeface="Calibri"/>
                <a:cs typeface="Calibri"/>
              </a:rPr>
              <a:t>binding 	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attributes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spc="-20" dirty="0">
                <a:latin typeface="Calibri"/>
                <a:cs typeface="Calibri"/>
              </a:rPr>
              <a:t>HTML 	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0270" y="811786"/>
            <a:ext cx="19424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/>
              <a:t>&lt;!DOCTYPE</a:t>
            </a:r>
            <a:r>
              <a:rPr sz="1500" spc="-60" dirty="0"/>
              <a:t> </a:t>
            </a:r>
            <a:r>
              <a:rPr sz="1500" spc="-20" dirty="0"/>
              <a:t>html&gt;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10" dirty="0"/>
              <a:t>&lt;html&gt;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dirty="0"/>
              <a:t>&lt;script</a:t>
            </a:r>
            <a:r>
              <a:rPr sz="1500" spc="-45" dirty="0"/>
              <a:t> </a:t>
            </a:r>
            <a:r>
              <a:rPr sz="1500" spc="-10" dirty="0"/>
              <a:t>src="https://ajax.googleapis.com/ajax/libs/angularjs/1.6.9/angular.min.js"&gt;&lt;/script&gt;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10" dirty="0"/>
              <a:t>&lt;body&gt;</a:t>
            </a:r>
            <a:endParaRPr sz="15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dirty="0"/>
              <a:t>&lt;div </a:t>
            </a:r>
            <a:r>
              <a:rPr sz="1500" spc="-10" dirty="0"/>
              <a:t>ng-</a:t>
            </a:r>
            <a:r>
              <a:rPr sz="1500" dirty="0"/>
              <a:t>app=""</a:t>
            </a:r>
            <a:r>
              <a:rPr sz="1500" spc="-30" dirty="0"/>
              <a:t> </a:t>
            </a:r>
            <a:r>
              <a:rPr sz="1500" spc="-10" dirty="0"/>
              <a:t>ng-init="mySwitch=true"&gt;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25" dirty="0"/>
              <a:t>&lt;p&gt;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dirty="0"/>
              <a:t>&lt;button</a:t>
            </a:r>
            <a:r>
              <a:rPr sz="1500" spc="-35" dirty="0"/>
              <a:t> </a:t>
            </a:r>
            <a:r>
              <a:rPr sz="1500" dirty="0"/>
              <a:t>ng-</a:t>
            </a:r>
            <a:r>
              <a:rPr sz="1500" spc="-10" dirty="0"/>
              <a:t>disabled="mySwitch"&gt;Click</a:t>
            </a:r>
            <a:r>
              <a:rPr sz="1500" dirty="0"/>
              <a:t> </a:t>
            </a:r>
            <a:r>
              <a:rPr sz="1500" spc="-10" dirty="0"/>
              <a:t>Me!&lt;/button&gt;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20" dirty="0"/>
              <a:t>&lt;/p&gt;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25" dirty="0"/>
              <a:t>&lt;p&gt;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dirty="0"/>
              <a:t>&lt;input</a:t>
            </a:r>
            <a:r>
              <a:rPr sz="1500" spc="15" dirty="0"/>
              <a:t> </a:t>
            </a:r>
            <a:r>
              <a:rPr sz="1500" spc="-10" dirty="0"/>
              <a:t>type="checkbox"</a:t>
            </a:r>
            <a:r>
              <a:rPr sz="1500" spc="20" dirty="0"/>
              <a:t> </a:t>
            </a:r>
            <a:r>
              <a:rPr sz="1500" spc="-10" dirty="0"/>
              <a:t>ng-model="mySwitch"/&gt;Button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20" dirty="0"/>
              <a:t>&lt;/p&gt;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25" dirty="0"/>
              <a:t>&lt;p&gt;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dirty="0"/>
              <a:t>{{</a:t>
            </a:r>
            <a:r>
              <a:rPr sz="1500" spc="-20" dirty="0"/>
              <a:t> </a:t>
            </a:r>
            <a:r>
              <a:rPr sz="1500" spc="-10" dirty="0"/>
              <a:t>mySwitch</a:t>
            </a:r>
            <a:r>
              <a:rPr sz="1500" spc="-30" dirty="0"/>
              <a:t> </a:t>
            </a:r>
            <a:r>
              <a:rPr sz="1500" spc="-25" dirty="0"/>
              <a:t>}}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20" dirty="0"/>
              <a:t>&lt;/p&gt;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10" dirty="0"/>
              <a:t>&lt;/div&gt;</a:t>
            </a:r>
            <a:endParaRPr sz="15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500" spc="-10" dirty="0"/>
              <a:t>&lt;/body&gt;</a:t>
            </a:r>
            <a:endParaRPr sz="1500"/>
          </a:p>
          <a:p>
            <a:pPr marL="12700">
              <a:lnSpc>
                <a:spcPct val="100000"/>
              </a:lnSpc>
            </a:pPr>
            <a:r>
              <a:rPr sz="1500" spc="-10" dirty="0"/>
              <a:t>&lt;/html&gt;</a:t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595" rIns="0" bIns="0" rtlCol="0">
            <a:spAutoFit/>
          </a:bodyPr>
          <a:lstStyle/>
          <a:p>
            <a:pPr marL="17557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Explanation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3502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1533525" algn="l"/>
              </a:tabLst>
            </a:pP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ng-disabled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1488" y="1957861"/>
            <a:ext cx="554609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95700">
              <a:lnSpc>
                <a:spcPct val="100000"/>
              </a:lnSpc>
              <a:spcBef>
                <a:spcPts val="100"/>
              </a:spcBef>
              <a:tabLst>
                <a:tab pos="2169160" algn="l"/>
                <a:tab pos="3229610" algn="l"/>
                <a:tab pos="5187950" algn="l"/>
              </a:tabLst>
            </a:pPr>
            <a:r>
              <a:rPr sz="3200" spc="-10" dirty="0">
                <a:latin typeface="Calibri"/>
                <a:cs typeface="Calibri"/>
              </a:rPr>
              <a:t>directive application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mySwitch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1083" y="1957861"/>
            <a:ext cx="203898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  <a:tabLst>
                <a:tab pos="1052830" algn="l"/>
                <a:tab pos="1473200" algn="l"/>
              </a:tabLst>
            </a:pPr>
            <a:r>
              <a:rPr sz="3200" spc="-10" dirty="0">
                <a:latin typeface="Calibri"/>
                <a:cs typeface="Calibri"/>
              </a:rPr>
              <a:t>binds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25" dirty="0">
                <a:latin typeface="Calibri"/>
                <a:cs typeface="Calibri"/>
              </a:rPr>
              <a:t>the 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557" y="2836369"/>
            <a:ext cx="8008620" cy="32442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Calibri"/>
                <a:cs typeface="Calibri"/>
              </a:rPr>
              <a:t>button's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disabled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attribute.</a:t>
            </a:r>
            <a:endParaRPr sz="3200">
              <a:latin typeface="Calibri"/>
              <a:cs typeface="Calibri"/>
            </a:endParaRPr>
          </a:p>
          <a:p>
            <a:pPr marL="355600" marR="131445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ng-model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directive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binds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checkbox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mySwitch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mySwitch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evaluates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true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button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disabled: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AngularJS</a:t>
            </a:r>
            <a:r>
              <a:rPr sz="4000" spc="-160" dirty="0"/>
              <a:t> </a:t>
            </a:r>
            <a:r>
              <a:rPr sz="4000" spc="-10" dirty="0"/>
              <a:t>Forms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7890509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Forms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AngularJS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data-</a:t>
            </a:r>
            <a:r>
              <a:rPr sz="3200" dirty="0">
                <a:latin typeface="Calibri"/>
                <a:cs typeface="Calibri"/>
              </a:rPr>
              <a:t>binding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validation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controls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elements: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select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button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textarea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elements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216281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Checkbox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18" y="1913689"/>
            <a:ext cx="7912734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342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checkbox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value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true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false.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Apply</a:t>
            </a:r>
            <a:endParaRPr sz="3000">
              <a:latin typeface="Calibri"/>
              <a:cs typeface="Calibri"/>
            </a:endParaRPr>
          </a:p>
          <a:p>
            <a:pPr marL="355600" marR="5080">
              <a:lnSpc>
                <a:spcPts val="3240"/>
              </a:lnSpc>
              <a:spcBef>
                <a:spcPts val="225"/>
              </a:spcBef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ng-</a:t>
            </a:r>
            <a:r>
              <a:rPr sz="3000" dirty="0">
                <a:latin typeface="Calibri"/>
                <a:cs typeface="Calibri"/>
              </a:rPr>
              <a:t>model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directive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checkbox,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its </a:t>
            </a:r>
            <a:r>
              <a:rPr sz="3000" dirty="0">
                <a:latin typeface="Calibri"/>
                <a:cs typeface="Calibri"/>
              </a:rPr>
              <a:t>value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application.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ts val="342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&lt;form&gt;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Check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show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header:</a:t>
            </a:r>
            <a:endParaRPr sz="3000">
              <a:latin typeface="Calibri"/>
              <a:cs typeface="Calibri"/>
            </a:endParaRPr>
          </a:p>
          <a:p>
            <a:pPr marL="527685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&lt;input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type="checkbox"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ng-model="myVar"&gt;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420"/>
              </a:lnSpc>
            </a:pPr>
            <a:r>
              <a:rPr sz="3000" spc="-10" dirty="0">
                <a:latin typeface="Calibri"/>
                <a:cs typeface="Calibri"/>
              </a:rPr>
              <a:t>&lt;/form&gt;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880"/>
              </a:spcBef>
            </a:pPr>
            <a:r>
              <a:rPr sz="3000" dirty="0">
                <a:latin typeface="Calibri"/>
                <a:cs typeface="Calibri"/>
              </a:rPr>
              <a:t>&lt;h1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ng-</a:t>
            </a:r>
            <a:r>
              <a:rPr sz="3000" spc="-20" dirty="0">
                <a:latin typeface="Calibri"/>
                <a:cs typeface="Calibri"/>
              </a:rPr>
              <a:t>show="myVar"&gt;My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Header&lt;/h1&gt;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771014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Radiobuttons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674" y="1895297"/>
            <a:ext cx="7999730" cy="39116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1125855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Bind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radio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buttons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your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application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ng- </a:t>
            </a:r>
            <a:r>
              <a:rPr sz="2500" dirty="0">
                <a:latin typeface="Calibri"/>
                <a:cs typeface="Calibri"/>
              </a:rPr>
              <a:t>model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directive.</a:t>
            </a:r>
            <a:endParaRPr sz="2500">
              <a:latin typeface="Calibri"/>
              <a:cs typeface="Calibri"/>
            </a:endParaRPr>
          </a:p>
          <a:p>
            <a:pPr marL="354965" marR="235585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Radio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buttons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same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ng-</a:t>
            </a:r>
            <a:r>
              <a:rPr sz="2500" dirty="0">
                <a:latin typeface="Calibri"/>
                <a:cs typeface="Calibri"/>
              </a:rPr>
              <a:t>model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can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have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different </a:t>
            </a:r>
            <a:r>
              <a:rPr sz="2500" dirty="0">
                <a:latin typeface="Calibri"/>
                <a:cs typeface="Calibri"/>
              </a:rPr>
              <a:t>values,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only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selected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will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used.</a:t>
            </a:r>
            <a:endParaRPr sz="2500">
              <a:latin typeface="Calibri"/>
              <a:cs typeface="Calibri"/>
            </a:endParaRPr>
          </a:p>
          <a:p>
            <a:pPr marL="354965" indent="-342265">
              <a:lnSpc>
                <a:spcPts val="27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spc="-10" dirty="0">
                <a:latin typeface="Calibri"/>
                <a:cs typeface="Calibri"/>
              </a:rPr>
              <a:t>&lt;form&gt;</a:t>
            </a:r>
            <a:endParaRPr sz="2500">
              <a:latin typeface="Calibri"/>
              <a:cs typeface="Calibri"/>
            </a:endParaRPr>
          </a:p>
          <a:p>
            <a:pPr marL="498475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Pick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10" dirty="0">
                <a:latin typeface="Calibri"/>
                <a:cs typeface="Calibri"/>
              </a:rPr>
              <a:t> topic:</a:t>
            </a:r>
            <a:endParaRPr sz="2500">
              <a:latin typeface="Calibri"/>
              <a:cs typeface="Calibri"/>
            </a:endParaRPr>
          </a:p>
          <a:p>
            <a:pPr marL="354965" marR="3013710" indent="142875">
              <a:lnSpc>
                <a:spcPts val="2400"/>
              </a:lnSpc>
              <a:spcBef>
                <a:spcPts val="280"/>
              </a:spcBef>
            </a:pPr>
            <a:r>
              <a:rPr sz="2500" dirty="0">
                <a:latin typeface="Calibri"/>
                <a:cs typeface="Calibri"/>
              </a:rPr>
              <a:t>&lt;input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type="radio"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ng- </a:t>
            </a:r>
            <a:r>
              <a:rPr sz="2500" spc="-20" dirty="0">
                <a:latin typeface="Calibri"/>
                <a:cs typeface="Calibri"/>
              </a:rPr>
              <a:t>model="myVar"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value="dogs"&gt;Dogs</a:t>
            </a:r>
            <a:endParaRPr sz="2500">
              <a:latin typeface="Calibri"/>
              <a:cs typeface="Calibri"/>
            </a:endParaRPr>
          </a:p>
          <a:p>
            <a:pPr marL="354965" marR="2646045" indent="142875">
              <a:lnSpc>
                <a:spcPct val="80000"/>
              </a:lnSpc>
              <a:spcBef>
                <a:spcPts val="20"/>
              </a:spcBef>
            </a:pPr>
            <a:r>
              <a:rPr sz="2500" dirty="0">
                <a:latin typeface="Calibri"/>
                <a:cs typeface="Calibri"/>
              </a:rPr>
              <a:t>&lt;input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type="radio"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ng- </a:t>
            </a:r>
            <a:r>
              <a:rPr sz="2500" spc="-20" dirty="0">
                <a:latin typeface="Calibri"/>
                <a:cs typeface="Calibri"/>
              </a:rPr>
              <a:t>model="myVar"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value="tuts"&gt;Tutorials</a:t>
            </a:r>
            <a:endParaRPr sz="2500">
              <a:latin typeface="Calibri"/>
              <a:cs typeface="Calibri"/>
            </a:endParaRPr>
          </a:p>
          <a:p>
            <a:pPr marL="498475">
              <a:lnSpc>
                <a:spcPts val="2100"/>
              </a:lnSpc>
            </a:pPr>
            <a:r>
              <a:rPr sz="2500" dirty="0">
                <a:latin typeface="Calibri"/>
                <a:cs typeface="Calibri"/>
              </a:rPr>
              <a:t>&lt;input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type="radio"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ng-model="myVar"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value="cars"&gt;Cars</a:t>
            </a:r>
            <a:endParaRPr sz="2500">
              <a:latin typeface="Calibri"/>
              <a:cs typeface="Calibri"/>
            </a:endParaRPr>
          </a:p>
          <a:p>
            <a:pPr marL="354965">
              <a:lnSpc>
                <a:spcPts val="2700"/>
              </a:lnSpc>
            </a:pPr>
            <a:r>
              <a:rPr sz="2500" spc="-10" dirty="0">
                <a:latin typeface="Calibri"/>
                <a:cs typeface="Calibri"/>
              </a:rPr>
              <a:t>&lt;/form&gt;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210502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Select</a:t>
            </a:r>
            <a:r>
              <a:rPr sz="4000" spc="-70" dirty="0"/>
              <a:t> </a:t>
            </a:r>
            <a:r>
              <a:rPr sz="4000" spc="-25" dirty="0"/>
              <a:t>box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674" y="1895297"/>
            <a:ext cx="7630159" cy="42164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921385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Bind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select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boxes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your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application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ng- </a:t>
            </a:r>
            <a:r>
              <a:rPr sz="2500" dirty="0">
                <a:latin typeface="Calibri"/>
                <a:cs typeface="Calibri"/>
              </a:rPr>
              <a:t>model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directive.</a:t>
            </a:r>
            <a:endParaRPr sz="2500">
              <a:latin typeface="Calibri"/>
              <a:cs typeface="Calibri"/>
            </a:endParaRPr>
          </a:p>
          <a:p>
            <a:pPr marL="354965" marR="508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The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property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defined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ng-</a:t>
            </a:r>
            <a:r>
              <a:rPr sz="2500" dirty="0">
                <a:latin typeface="Calibri"/>
                <a:cs typeface="Calibri"/>
              </a:rPr>
              <a:t>model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attribute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will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have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value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selected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option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select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box.</a:t>
            </a:r>
            <a:endParaRPr sz="2500">
              <a:latin typeface="Calibri"/>
              <a:cs typeface="Calibri"/>
            </a:endParaRPr>
          </a:p>
          <a:p>
            <a:pPr marL="354965" indent="-342265">
              <a:lnSpc>
                <a:spcPts val="27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spc="-10" dirty="0">
                <a:latin typeface="Calibri"/>
                <a:cs typeface="Calibri"/>
              </a:rPr>
              <a:t>&lt;form&gt;</a:t>
            </a:r>
            <a:endParaRPr sz="2500">
              <a:latin typeface="Calibri"/>
              <a:cs typeface="Calibri"/>
            </a:endParaRPr>
          </a:p>
          <a:p>
            <a:pPr marL="498475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Select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topic:</a:t>
            </a:r>
            <a:endParaRPr sz="2500">
              <a:latin typeface="Calibri"/>
              <a:cs typeface="Calibri"/>
            </a:endParaRPr>
          </a:p>
          <a:p>
            <a:pPr marL="498475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&lt;select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ng-</a:t>
            </a:r>
            <a:r>
              <a:rPr sz="2500" spc="-10" dirty="0">
                <a:latin typeface="Calibri"/>
                <a:cs typeface="Calibri"/>
              </a:rPr>
              <a:t>model="myVar"&gt;</a:t>
            </a:r>
            <a:endParaRPr sz="2500">
              <a:latin typeface="Calibri"/>
              <a:cs typeface="Calibri"/>
            </a:endParaRPr>
          </a:p>
          <a:p>
            <a:pPr marL="640080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&lt;option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value=“"&gt;</a:t>
            </a:r>
            <a:endParaRPr sz="2500">
              <a:latin typeface="Calibri"/>
              <a:cs typeface="Calibri"/>
            </a:endParaRPr>
          </a:p>
          <a:p>
            <a:pPr marL="640080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&lt;option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value="dogs"&gt;Dogs</a:t>
            </a:r>
            <a:endParaRPr sz="2500">
              <a:latin typeface="Calibri"/>
              <a:cs typeface="Calibri"/>
            </a:endParaRPr>
          </a:p>
          <a:p>
            <a:pPr marL="640080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&lt;option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value="tuts"&gt;Tutorials</a:t>
            </a:r>
            <a:endParaRPr sz="2500">
              <a:latin typeface="Calibri"/>
              <a:cs typeface="Calibri"/>
            </a:endParaRPr>
          </a:p>
          <a:p>
            <a:pPr marL="640080">
              <a:lnSpc>
                <a:spcPts val="2400"/>
              </a:lnSpc>
            </a:pPr>
            <a:r>
              <a:rPr sz="2500" dirty="0">
                <a:latin typeface="Calibri"/>
                <a:cs typeface="Calibri"/>
              </a:rPr>
              <a:t>&lt;option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value="cars"&gt;Cars</a:t>
            </a:r>
            <a:endParaRPr sz="2500">
              <a:latin typeface="Calibri"/>
              <a:cs typeface="Calibri"/>
            </a:endParaRPr>
          </a:p>
          <a:p>
            <a:pPr marL="498475">
              <a:lnSpc>
                <a:spcPts val="2400"/>
              </a:lnSpc>
            </a:pPr>
            <a:r>
              <a:rPr sz="2500" spc="-10" dirty="0">
                <a:latin typeface="Calibri"/>
                <a:cs typeface="Calibri"/>
              </a:rPr>
              <a:t>&lt;/select&gt;</a:t>
            </a:r>
            <a:endParaRPr sz="2500">
              <a:latin typeface="Calibri"/>
              <a:cs typeface="Calibri"/>
            </a:endParaRPr>
          </a:p>
          <a:p>
            <a:pPr marL="354965">
              <a:lnSpc>
                <a:spcPts val="2700"/>
              </a:lnSpc>
            </a:pPr>
            <a:r>
              <a:rPr sz="2500" spc="-10" dirty="0">
                <a:latin typeface="Calibri"/>
                <a:cs typeface="Calibri"/>
              </a:rPr>
              <a:t>&lt;/form&gt;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frameworks</a:t>
            </a:r>
            <a:br>
              <a:rPr lang="en-GB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1266825"/>
            <a:ext cx="9223058" cy="5544993"/>
          </a:xfrm>
        </p:spPr>
        <p:txBody>
          <a:bodyPr>
            <a:normAutofit fontScale="92500" lnSpcReduction="20000"/>
          </a:bodyPr>
          <a:lstStyle/>
          <a:p>
            <a:pPr marL="100252" indent="0" algn="just">
              <a:buNone/>
            </a:pPr>
            <a:r>
              <a:rPr lang="en-GB" dirty="0"/>
              <a:t>Used to create the </a:t>
            </a:r>
            <a:r>
              <a:rPr lang="en-GB" b="1" dirty="0"/>
              <a:t>user interface</a:t>
            </a:r>
            <a:r>
              <a:rPr lang="en-GB" dirty="0"/>
              <a:t> of the website that is seen and used by the users</a:t>
            </a:r>
          </a:p>
          <a:p>
            <a:pPr marL="100252" indent="0" algn="just">
              <a:buNone/>
            </a:pPr>
            <a:r>
              <a:rPr lang="en-GB" dirty="0"/>
              <a:t>Examples:</a:t>
            </a:r>
          </a:p>
          <a:p>
            <a:pPr algn="just" fontAlgn="base"/>
            <a:r>
              <a:rPr lang="en-GB" b="1" dirty="0"/>
              <a:t>Angular</a:t>
            </a:r>
          </a:p>
          <a:p>
            <a:pPr marL="100252" indent="0" algn="just" fontAlgn="base">
              <a:buNone/>
            </a:pPr>
            <a:r>
              <a:rPr lang="en-GB" dirty="0"/>
              <a:t>Angular is an open-source </a:t>
            </a:r>
            <a:r>
              <a:rPr lang="en-GB" b="1" dirty="0" err="1"/>
              <a:t>TypeScript</a:t>
            </a:r>
            <a:r>
              <a:rPr lang="en-GB" b="1" dirty="0"/>
              <a:t>-based framework</a:t>
            </a:r>
            <a:r>
              <a:rPr lang="en-GB" dirty="0"/>
              <a:t>. It is created and maintained by Google.</a:t>
            </a:r>
          </a:p>
          <a:p>
            <a:pPr algn="just" fontAlgn="base"/>
            <a:r>
              <a:rPr lang="en-GB" b="1" dirty="0" err="1"/>
              <a:t>VueJS</a:t>
            </a:r>
            <a:endParaRPr lang="en-GB" b="1" dirty="0"/>
          </a:p>
          <a:p>
            <a:pPr marL="100252" indent="0" algn="just" fontAlgn="base">
              <a:buNone/>
            </a:pPr>
            <a:r>
              <a:rPr lang="en-GB" dirty="0">
                <a:solidFill>
                  <a:schemeClr val="tx1"/>
                </a:solidFill>
              </a:rPr>
              <a:t>Vue.js</a:t>
            </a:r>
            <a:r>
              <a:rPr lang="en-GB" dirty="0"/>
              <a:t> is an open-source JavaScript-based frontend web development framework. It is built using HTML, CSS, and JavaScript and supports </a:t>
            </a:r>
            <a:r>
              <a:rPr lang="en-GB" b="1" dirty="0"/>
              <a:t>Model-View-View Model</a:t>
            </a:r>
            <a:r>
              <a:rPr lang="en-GB" dirty="0"/>
              <a:t> (MVVM) architecture.</a:t>
            </a:r>
          </a:p>
          <a:p>
            <a:pPr algn="just" fontAlgn="base"/>
            <a:r>
              <a:rPr lang="en-GB" b="1" dirty="0"/>
              <a:t>Bootstrap</a:t>
            </a:r>
          </a:p>
          <a:p>
            <a:pPr marL="100252" indent="0" algn="just" fontAlgn="base">
              <a:buNone/>
            </a:pPr>
            <a:r>
              <a:rPr lang="en-GB" dirty="0"/>
              <a:t>Bootstrap is an open-source CSS-based framework. It is developed with the help of HTML, CSS, and JavaScript. It helps in creating websites that are easy and fast to develop, highly responsive, and platform-independent.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26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314890"/>
            <a:ext cx="7576806" cy="677108"/>
          </a:xfrm>
        </p:spPr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100" y="1114425"/>
            <a:ext cx="8757920" cy="59093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function or an object that avails or </a:t>
            </a:r>
            <a:r>
              <a:rPr lang="en-GB" i="1" dirty="0"/>
              <a:t>limit to </a:t>
            </a:r>
            <a:r>
              <a:rPr lang="en-GB" dirty="0"/>
              <a:t>the application in AngularJS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 order to handle the events or any changes in a proper manner, then the Service that is provided by the AngularJS will prefer to use, instead of </a:t>
            </a:r>
            <a:r>
              <a:rPr lang="en-GB" dirty="0" err="1"/>
              <a:t>Javascript</a:t>
            </a:r>
            <a:r>
              <a:rPr lang="en-GB" dirty="0"/>
              <a:t>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Service facilitates built-in service or can make our own service.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Service can only be used inside the </a:t>
            </a:r>
            <a:r>
              <a:rPr lang="en-GB" i="1" dirty="0"/>
              <a:t>controller</a:t>
            </a:r>
            <a:r>
              <a:rPr lang="en-GB" dirty="0"/>
              <a:t> if it is defined as a dependency.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AngularJS provides many inbuilt services. For example, $http, $route, $window, $location,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609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518" y="1913689"/>
            <a:ext cx="8072120" cy="1969770"/>
          </a:xfrm>
        </p:spPr>
        <p:txBody>
          <a:bodyPr/>
          <a:lstStyle/>
          <a:p>
            <a:r>
              <a:rPr lang="en-GB" dirty="0"/>
              <a:t>There are two ways to create a service −</a:t>
            </a:r>
          </a:p>
          <a:p>
            <a:r>
              <a:rPr lang="en-GB" dirty="0"/>
              <a:t>Factory</a:t>
            </a:r>
          </a:p>
          <a:p>
            <a:r>
              <a:rPr lang="en-GB" dirty="0"/>
              <a:t>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35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92" y="314890"/>
            <a:ext cx="6314414" cy="1354217"/>
          </a:xfrm>
        </p:spPr>
        <p:txBody>
          <a:bodyPr/>
          <a:lstStyle/>
          <a:p>
            <a:r>
              <a:rPr lang="en-US" dirty="0"/>
              <a:t>Factory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293640"/>
            <a:ext cx="8072120" cy="984885"/>
          </a:xfrm>
        </p:spPr>
        <p:txBody>
          <a:bodyPr/>
          <a:lstStyle/>
          <a:p>
            <a:r>
              <a:rPr lang="en-GB" dirty="0"/>
              <a:t>First define a factory and then assign method to it 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0900" y="2105025"/>
            <a:ext cx="705674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00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mainApp.factory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('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MathService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', function()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var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factory = {};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factory.multiply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= function(a, b)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return a *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return factory;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})</a:t>
            </a:r>
            <a:r>
              <a:rPr lang="en-US" altLang="en-US" sz="3000" dirty="0">
                <a:solidFill>
                  <a:schemeClr val="tx1"/>
                </a:solidFill>
                <a:latin typeface="+mn-lt"/>
              </a:rPr>
              <a:t>;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27100" y="2487834"/>
            <a:ext cx="75664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var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mainApp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=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angular.module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("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mainApp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", []);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9649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700" y="496136"/>
            <a:ext cx="6314414" cy="723335"/>
          </a:xfrm>
        </p:spPr>
        <p:txBody>
          <a:bodyPr/>
          <a:lstStyle/>
          <a:p>
            <a:r>
              <a:rPr lang="en-US" dirty="0"/>
              <a:t>Service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300" y="2409825"/>
            <a:ext cx="8605520" cy="1477328"/>
          </a:xfrm>
        </p:spPr>
        <p:txBody>
          <a:bodyPr/>
          <a:lstStyle/>
          <a:p>
            <a:r>
              <a:rPr lang="en-GB" dirty="0"/>
              <a:t>Define a service and then assign method to it. An already available service can also be injected 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0376" y="3629025"/>
            <a:ext cx="879760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mainApp.service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('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CalcService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', function(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MathService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this.square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= function(a)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return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MathService.multiply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a,a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});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20701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00" y="314890"/>
            <a:ext cx="7272006" cy="799535"/>
          </a:xfrm>
        </p:spPr>
        <p:txBody>
          <a:bodyPr/>
          <a:lstStyle/>
          <a:p>
            <a:r>
              <a:rPr lang="en-US" dirty="0"/>
              <a:t>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190625"/>
            <a:ext cx="9372599" cy="5906336"/>
          </a:xfrm>
        </p:spPr>
        <p:txBody>
          <a:bodyPr/>
          <a:lstStyle/>
          <a:p>
            <a:r>
              <a:rPr lang="en-GB" dirty="0"/>
              <a:t>AngularJS provides client-side form validation. It checks the state of the form and input fields (input, </a:t>
            </a:r>
            <a:r>
              <a:rPr lang="en-GB" dirty="0" err="1"/>
              <a:t>textarea</a:t>
            </a:r>
            <a:r>
              <a:rPr lang="en-GB" dirty="0"/>
              <a:t>, select), and lets you notify the user about the current state.</a:t>
            </a:r>
          </a:p>
          <a:p>
            <a:r>
              <a:rPr lang="en-GB" dirty="0"/>
              <a:t>It also holds the information about whether the input fields have been touched, or modified, or not.</a:t>
            </a:r>
          </a:p>
          <a:p>
            <a:r>
              <a:rPr lang="en-GB" dirty="0"/>
              <a:t>Following directives are generally used to track errors in an AngularJS form:</a:t>
            </a:r>
          </a:p>
          <a:p>
            <a:r>
              <a:rPr lang="en-GB" b="1" dirty="0"/>
              <a:t>$dirty </a:t>
            </a:r>
            <a:r>
              <a:rPr lang="en-GB" dirty="0"/>
              <a:t>- states that value has been changed.</a:t>
            </a:r>
          </a:p>
          <a:p>
            <a:r>
              <a:rPr lang="en-GB" b="1" dirty="0"/>
              <a:t>$invalid </a:t>
            </a:r>
            <a:r>
              <a:rPr lang="en-GB" dirty="0"/>
              <a:t>- states that value entered is invalid.</a:t>
            </a:r>
          </a:p>
          <a:p>
            <a:r>
              <a:rPr lang="en-GB" b="1" dirty="0"/>
              <a:t>$error</a:t>
            </a:r>
            <a:r>
              <a:rPr lang="en-GB" dirty="0"/>
              <a:t> - states the exact error.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58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8353" y="2831082"/>
            <a:ext cx="16922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NodeJS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41922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What</a:t>
            </a:r>
            <a:r>
              <a:rPr sz="4000" spc="-50" dirty="0"/>
              <a:t> </a:t>
            </a:r>
            <a:r>
              <a:rPr sz="4000" dirty="0"/>
              <a:t>is</a:t>
            </a:r>
            <a:r>
              <a:rPr sz="4000" spc="-70" dirty="0"/>
              <a:t> </a:t>
            </a:r>
            <a:r>
              <a:rPr sz="4000" spc="-10" dirty="0"/>
              <a:t>Node.js?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61022"/>
            <a:ext cx="7926705" cy="2854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source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environment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free</a:t>
            </a:r>
            <a:endParaRPr sz="3200">
              <a:latin typeface="Calibri"/>
              <a:cs typeface="Calibri"/>
            </a:endParaRPr>
          </a:p>
          <a:p>
            <a:pPr marL="355600" marR="14097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runs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various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platforms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(Windows, </a:t>
            </a:r>
            <a:r>
              <a:rPr sz="3200" dirty="0">
                <a:latin typeface="Calibri"/>
                <a:cs typeface="Calibri"/>
              </a:rPr>
              <a:t>Linux,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Unix,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etc.)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7272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Why</a:t>
            </a:r>
            <a:r>
              <a:rPr sz="4000" spc="-140" dirty="0"/>
              <a:t> </a:t>
            </a:r>
            <a:r>
              <a:rPr sz="4000" spc="-10" dirty="0"/>
              <a:t>Node.js?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18" y="1913689"/>
            <a:ext cx="8003540" cy="42316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3535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common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task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web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open</a:t>
            </a:r>
            <a:r>
              <a:rPr sz="3000" spc="-50" dirty="0">
                <a:latin typeface="Calibri"/>
                <a:cs typeface="Calibri"/>
              </a:rPr>
              <a:t> a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content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client.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3000" dirty="0">
                <a:latin typeface="Calibri"/>
                <a:cs typeface="Calibri"/>
              </a:rPr>
              <a:t>Here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how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PHP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handles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request: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Sends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task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computer's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system.</a:t>
            </a:r>
            <a:endParaRPr sz="3000">
              <a:latin typeface="Calibri"/>
              <a:cs typeface="Calibri"/>
            </a:endParaRPr>
          </a:p>
          <a:p>
            <a:pPr marL="355600" marR="287020" indent="-343535">
              <a:lnSpc>
                <a:spcPts val="324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Waits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while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system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opens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reads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file.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Returns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content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client.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Ready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handle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next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request.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7272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Why</a:t>
            </a:r>
            <a:r>
              <a:rPr sz="4000" spc="-140" dirty="0"/>
              <a:t> </a:t>
            </a:r>
            <a:r>
              <a:rPr sz="4000" spc="-10" dirty="0"/>
              <a:t>Node.js?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18" y="1877040"/>
            <a:ext cx="7726680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Here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how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Node.js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handles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request: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Sends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task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computer's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Ready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handle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next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request.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When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opened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read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file,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content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client.</a:t>
            </a:r>
            <a:endParaRPr sz="3000">
              <a:latin typeface="Calibri"/>
              <a:cs typeface="Calibri"/>
            </a:endParaRPr>
          </a:p>
          <a:p>
            <a:pPr marL="355600" marR="835025" indent="-34353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Node.js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eliminates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waiting,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simply </a:t>
            </a:r>
            <a:r>
              <a:rPr sz="3000" dirty="0">
                <a:latin typeface="Calibri"/>
                <a:cs typeface="Calibri"/>
              </a:rPr>
              <a:t>continues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next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request.</a:t>
            </a:r>
            <a:endParaRPr sz="3000">
              <a:latin typeface="Calibri"/>
              <a:cs typeface="Calibri"/>
            </a:endParaRPr>
          </a:p>
          <a:p>
            <a:pPr marL="355600" marR="606425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Node.js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runs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single-</a:t>
            </a:r>
            <a:r>
              <a:rPr sz="3000" dirty="0">
                <a:latin typeface="Calibri"/>
                <a:cs typeface="Calibri"/>
              </a:rPr>
              <a:t>threaded,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non-</a:t>
            </a:r>
            <a:r>
              <a:rPr sz="3000" spc="-10" dirty="0">
                <a:latin typeface="Calibri"/>
                <a:cs typeface="Calibri"/>
              </a:rPr>
              <a:t>blocking, asynchronously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programming,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very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efficient.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8382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What</a:t>
            </a:r>
            <a:r>
              <a:rPr sz="4000" spc="-85" dirty="0"/>
              <a:t> </a:t>
            </a:r>
            <a:r>
              <a:rPr sz="4000" dirty="0"/>
              <a:t>Can</a:t>
            </a:r>
            <a:r>
              <a:rPr sz="4000" spc="-85" dirty="0"/>
              <a:t> </a:t>
            </a:r>
            <a:r>
              <a:rPr sz="4000" dirty="0"/>
              <a:t>Node.js</a:t>
            </a:r>
            <a:r>
              <a:rPr sz="4000" spc="-70" dirty="0"/>
              <a:t> </a:t>
            </a:r>
            <a:r>
              <a:rPr sz="4000" spc="-25" dirty="0"/>
              <a:t>Do?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61022"/>
            <a:ext cx="7786370" cy="33420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dynamic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page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content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create,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open,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read,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write,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delete,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close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collect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355600" marR="131445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delete,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modify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your </a:t>
            </a:r>
            <a:r>
              <a:rPr sz="3200" spc="-10" dirty="0">
                <a:latin typeface="Calibri"/>
                <a:cs typeface="Calibri"/>
              </a:rPr>
              <a:t>database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Back-End Frameworks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1343025"/>
            <a:ext cx="9223058" cy="5468793"/>
          </a:xfrm>
        </p:spPr>
        <p:txBody>
          <a:bodyPr>
            <a:normAutofit fontScale="92500" lnSpcReduction="20000"/>
          </a:bodyPr>
          <a:lstStyle/>
          <a:p>
            <a:pPr marL="100252" indent="0" algn="just" fontAlgn="base">
              <a:buNone/>
            </a:pPr>
            <a:r>
              <a:rPr lang="en-GB" dirty="0"/>
              <a:t>Used on the server side of the application. Provide backend functionalities responsible for handling requests, </a:t>
            </a:r>
            <a:r>
              <a:rPr lang="en-GB" b="1" dirty="0"/>
              <a:t>databases</a:t>
            </a:r>
            <a:r>
              <a:rPr lang="en-GB" dirty="0"/>
              <a:t>, communicating with APIs, etc. </a:t>
            </a:r>
          </a:p>
          <a:p>
            <a:pPr algn="just" fontAlgn="base"/>
            <a:r>
              <a:rPr lang="en-GB" b="1" dirty="0"/>
              <a:t>Ruby on Rails</a:t>
            </a:r>
          </a:p>
          <a:p>
            <a:pPr marL="100252" indent="0" algn="just" fontAlgn="base">
              <a:buNone/>
            </a:pPr>
            <a:r>
              <a:rPr lang="en-GB" dirty="0"/>
              <a:t>An open-source Ruby-based framework. Ruby is responsible for providing secure and scalable software. It is based on </a:t>
            </a:r>
            <a:r>
              <a:rPr lang="en-GB" b="1" dirty="0"/>
              <a:t>Model View Controller</a:t>
            </a:r>
            <a:r>
              <a:rPr lang="en-GB" dirty="0"/>
              <a:t> (MVC) architecture</a:t>
            </a:r>
          </a:p>
          <a:p>
            <a:pPr algn="just" fontAlgn="base"/>
            <a:r>
              <a:rPr lang="en-GB" b="1" dirty="0"/>
              <a:t>Django</a:t>
            </a:r>
          </a:p>
          <a:p>
            <a:pPr marL="100252" indent="0" algn="just" fontAlgn="base">
              <a:buNone/>
            </a:pPr>
            <a:r>
              <a:rPr lang="en-GB" dirty="0"/>
              <a:t>An open-source Python-based web framework. It provides a speedy development of web applications and ensures that they are scalable and flexible. Django is based on </a:t>
            </a:r>
            <a:r>
              <a:rPr lang="en-GB" b="1" dirty="0"/>
              <a:t>Model Template View</a:t>
            </a:r>
            <a:r>
              <a:rPr lang="en-GB" dirty="0"/>
              <a:t> (MTV) architecture and is compatible with any frontend framework.</a:t>
            </a:r>
          </a:p>
          <a:p>
            <a:pPr algn="just" fontAlgn="base"/>
            <a:r>
              <a:rPr lang="en-GB" b="1" dirty="0"/>
              <a:t>Spring Boot</a:t>
            </a:r>
          </a:p>
          <a:p>
            <a:pPr marL="100252" indent="0" algn="just" fontAlgn="base">
              <a:buNone/>
            </a:pPr>
            <a:r>
              <a:rPr lang="en-GB" dirty="0"/>
              <a:t>An open-source </a:t>
            </a:r>
            <a:r>
              <a:rPr lang="en-GB" b="1" dirty="0"/>
              <a:t>Java-based</a:t>
            </a:r>
            <a:r>
              <a:rPr lang="en-GB" dirty="0"/>
              <a:t> web framework. It enables developers to develop production-ready and standalone applications.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36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82486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What</a:t>
            </a:r>
            <a:r>
              <a:rPr sz="4000" spc="-50" dirty="0"/>
              <a:t> </a:t>
            </a:r>
            <a:r>
              <a:rPr sz="4000" dirty="0"/>
              <a:t>is</a:t>
            </a:r>
            <a:r>
              <a:rPr sz="4000" spc="-75" dirty="0"/>
              <a:t> </a:t>
            </a:r>
            <a:r>
              <a:rPr sz="4000" dirty="0"/>
              <a:t>a</a:t>
            </a:r>
            <a:r>
              <a:rPr sz="4000" spc="-65" dirty="0"/>
              <a:t> </a:t>
            </a:r>
            <a:r>
              <a:rPr sz="4000" dirty="0"/>
              <a:t>Node.js</a:t>
            </a:r>
            <a:r>
              <a:rPr sz="4000" spc="-35" dirty="0"/>
              <a:t> </a:t>
            </a:r>
            <a:r>
              <a:rPr sz="4000" spc="-10" dirty="0"/>
              <a:t>File?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7700645" cy="3732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4905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tasks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be </a:t>
            </a:r>
            <a:r>
              <a:rPr sz="3200" spc="-20" dirty="0">
                <a:latin typeface="Calibri"/>
                <a:cs typeface="Calibri"/>
              </a:rPr>
              <a:t>executed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certain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typical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someone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trying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port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server</a:t>
            </a:r>
            <a:endParaRPr sz="3200">
              <a:latin typeface="Calibri"/>
              <a:cs typeface="Calibri"/>
            </a:endParaRPr>
          </a:p>
          <a:p>
            <a:pPr marL="355600" marR="139065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initiated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 before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having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effect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extension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".js"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1353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Node.js</a:t>
            </a:r>
            <a:r>
              <a:rPr sz="4000" spc="-70" dirty="0"/>
              <a:t> </a:t>
            </a:r>
            <a:r>
              <a:rPr sz="4000" dirty="0"/>
              <a:t>Get</a:t>
            </a:r>
            <a:r>
              <a:rPr sz="4000" spc="-85" dirty="0"/>
              <a:t> </a:t>
            </a:r>
            <a:r>
              <a:rPr sz="4000" spc="-10" dirty="0"/>
              <a:t>Started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861022"/>
            <a:ext cx="7475220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latin typeface="Calibri"/>
                <a:cs typeface="Calibri"/>
              </a:rPr>
              <a:t>Download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Node.js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official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website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installation </a:t>
            </a:r>
            <a:r>
              <a:rPr sz="3200" dirty="0">
                <a:latin typeface="Calibri"/>
                <a:cs typeface="Calibri"/>
              </a:rPr>
              <a:t>instructions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Node.js: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https://nodejs.org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1353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Node.js</a:t>
            </a:r>
            <a:r>
              <a:rPr sz="4000" spc="-70" dirty="0"/>
              <a:t> </a:t>
            </a:r>
            <a:r>
              <a:rPr sz="4000" dirty="0"/>
              <a:t>Get</a:t>
            </a:r>
            <a:r>
              <a:rPr sz="4000" spc="-85" dirty="0"/>
              <a:t> </a:t>
            </a:r>
            <a:r>
              <a:rPr sz="4000" spc="-10" dirty="0"/>
              <a:t>Started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8072755" cy="2562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Once</a:t>
            </a:r>
            <a:r>
              <a:rPr sz="3200" spc="31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31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31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downloaded</a:t>
            </a:r>
            <a:r>
              <a:rPr sz="3200" spc="31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1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installed 	</a:t>
            </a: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computer,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let's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try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display 	</a:t>
            </a:r>
            <a:r>
              <a:rPr sz="3200" dirty="0">
                <a:latin typeface="Calibri"/>
                <a:cs typeface="Calibri"/>
              </a:rPr>
              <a:t>"Hello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World"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browser.</a:t>
            </a:r>
            <a:endParaRPr sz="3200">
              <a:latin typeface="Calibri"/>
              <a:cs typeface="Calibri"/>
            </a:endParaRPr>
          </a:p>
          <a:p>
            <a:pPr marL="354330" marR="410845" indent="-34226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Create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named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"myfirst.js",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	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1353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Node.js</a:t>
            </a:r>
            <a:r>
              <a:rPr sz="4000" spc="-70" dirty="0"/>
              <a:t> </a:t>
            </a:r>
            <a:r>
              <a:rPr sz="4000" dirty="0"/>
              <a:t>Get</a:t>
            </a:r>
            <a:r>
              <a:rPr sz="4000" spc="-85" dirty="0"/>
              <a:t> </a:t>
            </a:r>
            <a:r>
              <a:rPr sz="4000" spc="-10" dirty="0"/>
              <a:t>Started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6563359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var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http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require('http');</a:t>
            </a:r>
            <a:endParaRPr sz="3200">
              <a:latin typeface="Calibri"/>
              <a:cs typeface="Calibri"/>
            </a:endParaRPr>
          </a:p>
          <a:p>
            <a:pPr marL="539750" marR="5080" indent="-184785">
              <a:lnSpc>
                <a:spcPct val="100000"/>
              </a:lnSpc>
              <a:spcBef>
                <a:spcPts val="3840"/>
              </a:spcBef>
            </a:pPr>
            <a:r>
              <a:rPr sz="3200" spc="-20" dirty="0">
                <a:latin typeface="Calibri"/>
                <a:cs typeface="Calibri"/>
              </a:rPr>
              <a:t>http.createServer(function </a:t>
            </a:r>
            <a:r>
              <a:rPr sz="3200" dirty="0">
                <a:latin typeface="Calibri"/>
                <a:cs typeface="Calibri"/>
              </a:rPr>
              <a:t>(req,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res)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{ </a:t>
            </a:r>
            <a:r>
              <a:rPr sz="3200" spc="-20" dirty="0">
                <a:latin typeface="Calibri"/>
                <a:cs typeface="Calibri"/>
              </a:rPr>
              <a:t>res.writeHead(200,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{'Content-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Type':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'text/html'});</a:t>
            </a:r>
            <a:endParaRPr sz="3200">
              <a:latin typeface="Calibri"/>
              <a:cs typeface="Calibri"/>
            </a:endParaRPr>
          </a:p>
          <a:p>
            <a:pPr marL="53975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Calibri"/>
                <a:cs typeface="Calibri"/>
              </a:rPr>
              <a:t>res.end('Hello</a:t>
            </a:r>
            <a:r>
              <a:rPr sz="3200" spc="-1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World!');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}).listen(8080);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1353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Node.js</a:t>
            </a:r>
            <a:r>
              <a:rPr sz="4000" spc="-70" dirty="0"/>
              <a:t> </a:t>
            </a:r>
            <a:r>
              <a:rPr sz="4000" dirty="0"/>
              <a:t>Get</a:t>
            </a:r>
            <a:r>
              <a:rPr sz="4000" spc="-85" dirty="0"/>
              <a:t> </a:t>
            </a:r>
            <a:r>
              <a:rPr sz="4000" spc="-10" dirty="0"/>
              <a:t>Started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7993380" cy="431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Save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C:\Users\</a:t>
            </a:r>
            <a:r>
              <a:rPr sz="3200" i="1" spc="-10" dirty="0">
                <a:latin typeface="Calibri"/>
                <a:cs typeface="Calibri"/>
              </a:rPr>
              <a:t>Your Name</a:t>
            </a:r>
            <a:r>
              <a:rPr sz="3200" spc="-10" dirty="0">
                <a:latin typeface="Calibri"/>
                <a:cs typeface="Calibri"/>
              </a:rPr>
              <a:t>\myfirst.js</a:t>
            </a:r>
            <a:endParaRPr sz="3200">
              <a:latin typeface="Calibri"/>
              <a:cs typeface="Calibri"/>
            </a:endParaRPr>
          </a:p>
          <a:p>
            <a:pPr marL="355600" marR="537845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Navigate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folder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contains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file </a:t>
            </a:r>
            <a:r>
              <a:rPr sz="3200" spc="-10" dirty="0">
                <a:latin typeface="Calibri"/>
                <a:cs typeface="Calibri"/>
              </a:rPr>
              <a:t>"myfirst.js“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Start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interface,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write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node </a:t>
            </a:r>
            <a:r>
              <a:rPr sz="3200" spc="-10" dirty="0">
                <a:latin typeface="Calibri"/>
                <a:cs typeface="Calibri"/>
              </a:rPr>
              <a:t>myfirst.js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enter: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C:\Users\</a:t>
            </a:r>
            <a:r>
              <a:rPr sz="3200" i="1" spc="-25" dirty="0">
                <a:solidFill>
                  <a:srgbClr val="FF0000"/>
                </a:solidFill>
                <a:latin typeface="Calibri"/>
                <a:cs typeface="Calibri"/>
              </a:rPr>
              <a:t>Your</a:t>
            </a:r>
            <a:r>
              <a:rPr sz="3200" i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&gt;node</a:t>
            </a:r>
            <a:r>
              <a:rPr sz="320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myfirst.js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3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http://localhost:8080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3506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What</a:t>
            </a:r>
            <a:r>
              <a:rPr sz="4000" spc="-50" dirty="0"/>
              <a:t> </a:t>
            </a:r>
            <a:r>
              <a:rPr sz="4000" dirty="0"/>
              <a:t>is</a:t>
            </a:r>
            <a:r>
              <a:rPr sz="4000" spc="-70" dirty="0"/>
              <a:t> </a:t>
            </a:r>
            <a:r>
              <a:rPr sz="4000" spc="-10" dirty="0"/>
              <a:t>Callback?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807339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Callback</a:t>
            </a:r>
            <a:r>
              <a:rPr sz="3200" spc="4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4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4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asynchronous</a:t>
            </a:r>
            <a:r>
              <a:rPr sz="3200" spc="4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equivalent</a:t>
            </a:r>
            <a:r>
              <a:rPr sz="3200" spc="4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45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	</a:t>
            </a:r>
            <a:r>
              <a:rPr sz="3200" dirty="0">
                <a:latin typeface="Calibri"/>
                <a:cs typeface="Calibri"/>
              </a:rPr>
              <a:t>function.</a:t>
            </a:r>
            <a:r>
              <a:rPr sz="3200" spc="5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callback</a:t>
            </a:r>
            <a:r>
              <a:rPr sz="3200" spc="5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5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5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5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	</a:t>
            </a:r>
            <a:r>
              <a:rPr sz="3200" dirty="0">
                <a:latin typeface="Calibri"/>
                <a:cs typeface="Calibri"/>
              </a:rPr>
              <a:t>completion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task.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makes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heavy 	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1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callbacks.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APIs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are 	</a:t>
            </a:r>
            <a:r>
              <a:rPr sz="3200" dirty="0">
                <a:latin typeface="Calibri"/>
                <a:cs typeface="Calibri"/>
              </a:rPr>
              <a:t>written</a:t>
            </a:r>
            <a:r>
              <a:rPr sz="3200" spc="30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2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3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way</a:t>
            </a:r>
            <a:r>
              <a:rPr sz="3200" spc="2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2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295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support 	callbacks.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135064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What</a:t>
            </a:r>
            <a:r>
              <a:rPr sz="4000" spc="-50" dirty="0"/>
              <a:t> </a:t>
            </a:r>
            <a:r>
              <a:rPr sz="4000" dirty="0"/>
              <a:t>is</a:t>
            </a:r>
            <a:r>
              <a:rPr sz="4000" spc="-70" dirty="0"/>
              <a:t> </a:t>
            </a:r>
            <a:r>
              <a:rPr sz="4000" spc="-10" dirty="0"/>
              <a:t>Callback?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3535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/>
              <a:t>For</a:t>
            </a:r>
            <a:r>
              <a:rPr sz="3000" spc="360" dirty="0"/>
              <a:t> </a:t>
            </a:r>
            <a:r>
              <a:rPr sz="3000" dirty="0"/>
              <a:t>example,</a:t>
            </a:r>
            <a:r>
              <a:rPr sz="3000" spc="360" dirty="0"/>
              <a:t> </a:t>
            </a:r>
            <a:r>
              <a:rPr sz="3000" dirty="0"/>
              <a:t>a</a:t>
            </a:r>
            <a:r>
              <a:rPr sz="3000" spc="390" dirty="0"/>
              <a:t> </a:t>
            </a:r>
            <a:r>
              <a:rPr sz="3000" dirty="0"/>
              <a:t>function</a:t>
            </a:r>
            <a:r>
              <a:rPr sz="3000" spc="375" dirty="0"/>
              <a:t> </a:t>
            </a:r>
            <a:r>
              <a:rPr sz="3000" dirty="0"/>
              <a:t>to</a:t>
            </a:r>
            <a:r>
              <a:rPr sz="3000" spc="365" dirty="0"/>
              <a:t> </a:t>
            </a:r>
            <a:r>
              <a:rPr sz="3000" dirty="0"/>
              <a:t>read</a:t>
            </a:r>
            <a:r>
              <a:rPr sz="3000" spc="370" dirty="0"/>
              <a:t> </a:t>
            </a:r>
            <a:r>
              <a:rPr sz="3000" dirty="0"/>
              <a:t>a</a:t>
            </a:r>
            <a:r>
              <a:rPr sz="3000" spc="365" dirty="0"/>
              <a:t> </a:t>
            </a:r>
            <a:r>
              <a:rPr sz="3000" dirty="0"/>
              <a:t>file</a:t>
            </a:r>
            <a:r>
              <a:rPr sz="3000" spc="365" dirty="0"/>
              <a:t> </a:t>
            </a:r>
            <a:r>
              <a:rPr sz="3000" dirty="0"/>
              <a:t>may</a:t>
            </a:r>
            <a:r>
              <a:rPr sz="3000" spc="380" dirty="0"/>
              <a:t> </a:t>
            </a:r>
            <a:r>
              <a:rPr sz="3000" spc="-10" dirty="0"/>
              <a:t>start </a:t>
            </a:r>
            <a:r>
              <a:rPr sz="3000" dirty="0"/>
              <a:t>reading</a:t>
            </a:r>
            <a:r>
              <a:rPr sz="3000" spc="440" dirty="0"/>
              <a:t>  </a:t>
            </a:r>
            <a:r>
              <a:rPr sz="3000" dirty="0"/>
              <a:t>file</a:t>
            </a:r>
            <a:r>
              <a:rPr sz="3000" spc="430" dirty="0"/>
              <a:t>  </a:t>
            </a:r>
            <a:r>
              <a:rPr sz="3000" dirty="0"/>
              <a:t>and</a:t>
            </a:r>
            <a:r>
              <a:rPr sz="3000" spc="434" dirty="0"/>
              <a:t>  </a:t>
            </a:r>
            <a:r>
              <a:rPr sz="3000" dirty="0"/>
              <a:t>return</a:t>
            </a:r>
            <a:r>
              <a:rPr sz="3000" spc="430" dirty="0"/>
              <a:t>  </a:t>
            </a:r>
            <a:r>
              <a:rPr sz="3000" dirty="0"/>
              <a:t>the</a:t>
            </a:r>
            <a:r>
              <a:rPr sz="3000" spc="430" dirty="0"/>
              <a:t>  </a:t>
            </a:r>
            <a:r>
              <a:rPr sz="3000" dirty="0"/>
              <a:t>control</a:t>
            </a:r>
            <a:r>
              <a:rPr sz="3000" spc="445" dirty="0"/>
              <a:t>  </a:t>
            </a:r>
            <a:r>
              <a:rPr sz="3000" dirty="0"/>
              <a:t>to</a:t>
            </a:r>
            <a:r>
              <a:rPr sz="3000" spc="430" dirty="0"/>
              <a:t>  </a:t>
            </a:r>
            <a:r>
              <a:rPr sz="3000" spc="-25" dirty="0"/>
              <a:t>the </a:t>
            </a:r>
            <a:r>
              <a:rPr sz="3000" dirty="0"/>
              <a:t>execution</a:t>
            </a:r>
            <a:r>
              <a:rPr sz="3000" spc="420" dirty="0"/>
              <a:t> </a:t>
            </a:r>
            <a:r>
              <a:rPr sz="3000" dirty="0"/>
              <a:t>environment</a:t>
            </a:r>
            <a:r>
              <a:rPr sz="3000" spc="425" dirty="0"/>
              <a:t> </a:t>
            </a:r>
            <a:r>
              <a:rPr sz="3000" dirty="0"/>
              <a:t>immediately</a:t>
            </a:r>
            <a:r>
              <a:rPr sz="3000" spc="430" dirty="0"/>
              <a:t> </a:t>
            </a:r>
            <a:r>
              <a:rPr sz="3000" dirty="0"/>
              <a:t>so</a:t>
            </a:r>
            <a:r>
              <a:rPr sz="3000" spc="420" dirty="0"/>
              <a:t> </a:t>
            </a:r>
            <a:r>
              <a:rPr sz="3000" dirty="0"/>
              <a:t>that</a:t>
            </a:r>
            <a:r>
              <a:rPr sz="3000" spc="425" dirty="0"/>
              <a:t> </a:t>
            </a:r>
            <a:r>
              <a:rPr sz="3000" spc="-25" dirty="0"/>
              <a:t>the </a:t>
            </a:r>
            <a:r>
              <a:rPr sz="3000" dirty="0"/>
              <a:t>next</a:t>
            </a:r>
            <a:r>
              <a:rPr sz="3000" spc="-60" dirty="0"/>
              <a:t> </a:t>
            </a:r>
            <a:r>
              <a:rPr sz="3000" dirty="0"/>
              <a:t>instruction</a:t>
            </a:r>
            <a:r>
              <a:rPr sz="3000" spc="-80" dirty="0"/>
              <a:t> </a:t>
            </a:r>
            <a:r>
              <a:rPr sz="3000" dirty="0"/>
              <a:t>can</a:t>
            </a:r>
            <a:r>
              <a:rPr sz="3000" spc="-60" dirty="0"/>
              <a:t> </a:t>
            </a:r>
            <a:r>
              <a:rPr sz="3000" dirty="0"/>
              <a:t>be</a:t>
            </a:r>
            <a:r>
              <a:rPr sz="3000" spc="-65" dirty="0"/>
              <a:t> </a:t>
            </a:r>
            <a:r>
              <a:rPr sz="3000" spc="-10" dirty="0"/>
              <a:t>executed.</a:t>
            </a:r>
            <a:endParaRPr sz="3000"/>
          </a:p>
          <a:p>
            <a:pPr marL="355600" marR="5080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/>
              <a:t>Once</a:t>
            </a:r>
            <a:r>
              <a:rPr sz="3000" spc="275" dirty="0"/>
              <a:t> </a:t>
            </a:r>
            <a:r>
              <a:rPr sz="3000" dirty="0"/>
              <a:t>file</a:t>
            </a:r>
            <a:r>
              <a:rPr sz="3000" spc="245" dirty="0"/>
              <a:t> </a:t>
            </a:r>
            <a:r>
              <a:rPr sz="3000" dirty="0"/>
              <a:t>I/O</a:t>
            </a:r>
            <a:r>
              <a:rPr sz="3000" spc="295" dirty="0"/>
              <a:t> </a:t>
            </a:r>
            <a:r>
              <a:rPr sz="3000" dirty="0"/>
              <a:t>is</a:t>
            </a:r>
            <a:r>
              <a:rPr sz="3000" spc="265" dirty="0"/>
              <a:t> </a:t>
            </a:r>
            <a:r>
              <a:rPr sz="3000" dirty="0"/>
              <a:t>complete,</a:t>
            </a:r>
            <a:r>
              <a:rPr sz="3000" spc="270" dirty="0"/>
              <a:t> </a:t>
            </a:r>
            <a:r>
              <a:rPr sz="3000" dirty="0"/>
              <a:t>it</a:t>
            </a:r>
            <a:r>
              <a:rPr sz="3000" spc="285" dirty="0"/>
              <a:t> </a:t>
            </a:r>
            <a:r>
              <a:rPr sz="3000" dirty="0"/>
              <a:t>will</a:t>
            </a:r>
            <a:r>
              <a:rPr sz="3000" spc="270" dirty="0"/>
              <a:t> </a:t>
            </a:r>
            <a:r>
              <a:rPr sz="3000" dirty="0"/>
              <a:t>call</a:t>
            </a:r>
            <a:r>
              <a:rPr sz="3000" spc="270" dirty="0"/>
              <a:t> </a:t>
            </a:r>
            <a:r>
              <a:rPr sz="3000" dirty="0"/>
              <a:t>the</a:t>
            </a:r>
            <a:r>
              <a:rPr sz="3000" spc="275" dirty="0"/>
              <a:t> </a:t>
            </a:r>
            <a:r>
              <a:rPr sz="3000" spc="-10" dirty="0"/>
              <a:t>callback </a:t>
            </a:r>
            <a:r>
              <a:rPr sz="3000" dirty="0"/>
              <a:t>function</a:t>
            </a:r>
            <a:r>
              <a:rPr sz="3000" spc="275" dirty="0"/>
              <a:t> </a:t>
            </a:r>
            <a:r>
              <a:rPr sz="3000" dirty="0"/>
              <a:t>while</a:t>
            </a:r>
            <a:r>
              <a:rPr sz="3000" spc="290" dirty="0"/>
              <a:t> </a:t>
            </a:r>
            <a:r>
              <a:rPr sz="3000" dirty="0"/>
              <a:t>passing</a:t>
            </a:r>
            <a:r>
              <a:rPr sz="3000" spc="285" dirty="0"/>
              <a:t> </a:t>
            </a:r>
            <a:r>
              <a:rPr sz="3000" dirty="0"/>
              <a:t>the</a:t>
            </a:r>
            <a:r>
              <a:rPr sz="3000" spc="295" dirty="0"/>
              <a:t> </a:t>
            </a:r>
            <a:r>
              <a:rPr sz="3000" dirty="0"/>
              <a:t>callback</a:t>
            </a:r>
            <a:r>
              <a:rPr sz="3000" spc="300" dirty="0"/>
              <a:t> </a:t>
            </a:r>
            <a:r>
              <a:rPr sz="3000" dirty="0"/>
              <a:t>function,</a:t>
            </a:r>
            <a:r>
              <a:rPr sz="3000" spc="260" dirty="0"/>
              <a:t> </a:t>
            </a:r>
            <a:r>
              <a:rPr sz="3000" spc="-25" dirty="0"/>
              <a:t>the </a:t>
            </a:r>
            <a:r>
              <a:rPr sz="3000" dirty="0"/>
              <a:t>content</a:t>
            </a:r>
            <a:r>
              <a:rPr sz="3000" spc="-70" dirty="0"/>
              <a:t> </a:t>
            </a:r>
            <a:r>
              <a:rPr sz="3000" dirty="0"/>
              <a:t>of</a:t>
            </a:r>
            <a:r>
              <a:rPr sz="3000" spc="-40" dirty="0"/>
              <a:t> </a:t>
            </a:r>
            <a:r>
              <a:rPr sz="3000" dirty="0"/>
              <a:t>the</a:t>
            </a:r>
            <a:r>
              <a:rPr sz="3000" spc="-50" dirty="0"/>
              <a:t> </a:t>
            </a:r>
            <a:r>
              <a:rPr sz="3000" dirty="0"/>
              <a:t>file</a:t>
            </a:r>
            <a:r>
              <a:rPr sz="3000" spc="-50" dirty="0"/>
              <a:t> </a:t>
            </a:r>
            <a:r>
              <a:rPr sz="3000" dirty="0"/>
              <a:t>as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55" dirty="0"/>
              <a:t> </a:t>
            </a:r>
            <a:r>
              <a:rPr sz="3000" spc="-10" dirty="0"/>
              <a:t>parameter.</a:t>
            </a:r>
            <a:endParaRPr sz="3000"/>
          </a:p>
          <a:p>
            <a:pPr marL="355600" marR="5080" indent="-343535" algn="just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442595" algn="l"/>
              </a:tabLst>
            </a:pPr>
            <a:r>
              <a:rPr sz="3000" dirty="0"/>
              <a:t>	So</a:t>
            </a:r>
            <a:r>
              <a:rPr sz="3000" spc="265" dirty="0"/>
              <a:t> </a:t>
            </a:r>
            <a:r>
              <a:rPr sz="3000" dirty="0"/>
              <a:t>there</a:t>
            </a:r>
            <a:r>
              <a:rPr sz="3000" spc="265" dirty="0"/>
              <a:t> </a:t>
            </a:r>
            <a:r>
              <a:rPr sz="3000" dirty="0"/>
              <a:t>is</a:t>
            </a:r>
            <a:r>
              <a:rPr sz="3000" spc="285" dirty="0"/>
              <a:t> </a:t>
            </a:r>
            <a:r>
              <a:rPr sz="3000" dirty="0"/>
              <a:t>no</a:t>
            </a:r>
            <a:r>
              <a:rPr sz="3000" spc="290" dirty="0"/>
              <a:t> </a:t>
            </a:r>
            <a:r>
              <a:rPr sz="3000" dirty="0"/>
              <a:t>blocking</a:t>
            </a:r>
            <a:r>
              <a:rPr sz="3000" spc="285" dirty="0"/>
              <a:t> </a:t>
            </a:r>
            <a:r>
              <a:rPr sz="3000" dirty="0"/>
              <a:t>or</a:t>
            </a:r>
            <a:r>
              <a:rPr sz="3000" spc="290" dirty="0"/>
              <a:t> </a:t>
            </a:r>
            <a:r>
              <a:rPr sz="3000" dirty="0"/>
              <a:t>wait</a:t>
            </a:r>
            <a:r>
              <a:rPr sz="3000" spc="300" dirty="0"/>
              <a:t> </a:t>
            </a:r>
            <a:r>
              <a:rPr sz="3000" dirty="0"/>
              <a:t>for</a:t>
            </a:r>
            <a:r>
              <a:rPr sz="3000" spc="290" dirty="0"/>
              <a:t> </a:t>
            </a:r>
            <a:r>
              <a:rPr sz="3000" dirty="0"/>
              <a:t>File</a:t>
            </a:r>
            <a:r>
              <a:rPr sz="3000" spc="295" dirty="0"/>
              <a:t> </a:t>
            </a:r>
            <a:r>
              <a:rPr sz="3000" dirty="0"/>
              <a:t>I/O.</a:t>
            </a:r>
            <a:r>
              <a:rPr sz="3000" spc="305" dirty="0"/>
              <a:t> </a:t>
            </a:r>
            <a:r>
              <a:rPr sz="3000" spc="-20" dirty="0"/>
              <a:t>This </a:t>
            </a:r>
            <a:r>
              <a:rPr sz="3000" dirty="0"/>
              <a:t>makes</a:t>
            </a:r>
            <a:r>
              <a:rPr sz="3000" spc="75" dirty="0"/>
              <a:t> </a:t>
            </a:r>
            <a:r>
              <a:rPr sz="3000" dirty="0"/>
              <a:t>Node.js</a:t>
            </a:r>
            <a:r>
              <a:rPr sz="3000" spc="80" dirty="0"/>
              <a:t> </a:t>
            </a:r>
            <a:r>
              <a:rPr sz="3000" dirty="0"/>
              <a:t>highly</a:t>
            </a:r>
            <a:r>
              <a:rPr sz="3000" spc="75" dirty="0"/>
              <a:t> </a:t>
            </a:r>
            <a:r>
              <a:rPr sz="3000" dirty="0"/>
              <a:t>scalable,</a:t>
            </a:r>
            <a:r>
              <a:rPr sz="3000" spc="80" dirty="0"/>
              <a:t> </a:t>
            </a:r>
            <a:r>
              <a:rPr sz="3000" dirty="0"/>
              <a:t>as</a:t>
            </a:r>
            <a:r>
              <a:rPr sz="3000" spc="50" dirty="0"/>
              <a:t> </a:t>
            </a:r>
            <a:r>
              <a:rPr sz="3000" dirty="0"/>
              <a:t>it</a:t>
            </a:r>
            <a:r>
              <a:rPr sz="3000" spc="70" dirty="0"/>
              <a:t> </a:t>
            </a:r>
            <a:r>
              <a:rPr sz="3000" dirty="0"/>
              <a:t>can</a:t>
            </a:r>
            <a:r>
              <a:rPr sz="3000" spc="100" dirty="0"/>
              <a:t> </a:t>
            </a:r>
            <a:r>
              <a:rPr sz="3000" dirty="0"/>
              <a:t>process</a:t>
            </a:r>
            <a:r>
              <a:rPr sz="3000" spc="75" dirty="0"/>
              <a:t> </a:t>
            </a:r>
            <a:r>
              <a:rPr sz="3000" spc="-50" dirty="0"/>
              <a:t>a </a:t>
            </a:r>
            <a:r>
              <a:rPr sz="3000" dirty="0"/>
              <a:t>high</a:t>
            </a:r>
            <a:r>
              <a:rPr sz="3000" spc="185" dirty="0"/>
              <a:t> </a:t>
            </a:r>
            <a:r>
              <a:rPr sz="3000" dirty="0"/>
              <a:t>number</a:t>
            </a:r>
            <a:r>
              <a:rPr sz="3000" spc="180" dirty="0"/>
              <a:t> </a:t>
            </a:r>
            <a:r>
              <a:rPr sz="3000" dirty="0"/>
              <a:t>of</a:t>
            </a:r>
            <a:r>
              <a:rPr sz="3000" spc="165" dirty="0"/>
              <a:t> </a:t>
            </a:r>
            <a:r>
              <a:rPr sz="3000" dirty="0"/>
              <a:t>requests</a:t>
            </a:r>
            <a:r>
              <a:rPr sz="3000" spc="195" dirty="0"/>
              <a:t> </a:t>
            </a:r>
            <a:r>
              <a:rPr sz="3000" dirty="0"/>
              <a:t>without</a:t>
            </a:r>
            <a:r>
              <a:rPr sz="3000" spc="190" dirty="0"/>
              <a:t> </a:t>
            </a:r>
            <a:r>
              <a:rPr sz="3000" dirty="0"/>
              <a:t>waiting</a:t>
            </a:r>
            <a:r>
              <a:rPr sz="3000" spc="170" dirty="0"/>
              <a:t> </a:t>
            </a:r>
            <a:r>
              <a:rPr sz="3000" dirty="0"/>
              <a:t>for</a:t>
            </a:r>
            <a:r>
              <a:rPr sz="3000" spc="180" dirty="0"/>
              <a:t> </a:t>
            </a:r>
            <a:r>
              <a:rPr sz="3000" spc="-25" dirty="0"/>
              <a:t>any </a:t>
            </a:r>
            <a:r>
              <a:rPr sz="3000" dirty="0"/>
              <a:t>function</a:t>
            </a:r>
            <a:r>
              <a:rPr sz="3000" spc="-75" dirty="0"/>
              <a:t> </a:t>
            </a:r>
            <a:r>
              <a:rPr sz="3000" dirty="0"/>
              <a:t>to</a:t>
            </a:r>
            <a:r>
              <a:rPr sz="3000" spc="-55" dirty="0"/>
              <a:t> </a:t>
            </a:r>
            <a:r>
              <a:rPr sz="3000" dirty="0"/>
              <a:t>return</a:t>
            </a:r>
            <a:r>
              <a:rPr sz="3000" spc="-75" dirty="0"/>
              <a:t> </a:t>
            </a:r>
            <a:r>
              <a:rPr sz="3000" spc="-10" dirty="0"/>
              <a:t>results.</a:t>
            </a:r>
            <a:endParaRPr sz="3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Blocking</a:t>
            </a:r>
            <a:r>
              <a:rPr sz="4000" spc="-75" dirty="0"/>
              <a:t> </a:t>
            </a:r>
            <a:r>
              <a:rPr sz="4000" dirty="0"/>
              <a:t>Code</a:t>
            </a:r>
            <a:r>
              <a:rPr sz="4000" spc="-105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18" y="1877040"/>
            <a:ext cx="7814945" cy="42970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927100" indent="-343535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Create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text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named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input.txt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following</a:t>
            </a:r>
            <a:r>
              <a:rPr sz="3000" spc="-1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content</a:t>
            </a:r>
            <a:r>
              <a:rPr sz="3000" spc="-17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−</a:t>
            </a:r>
            <a:endParaRPr sz="3000">
              <a:latin typeface="Calibri"/>
              <a:cs typeface="Calibri"/>
            </a:endParaRPr>
          </a:p>
          <a:p>
            <a:pPr marL="355600" marR="5080" indent="-343535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Create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named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main.js</a:t>
            </a:r>
            <a:r>
              <a:rPr sz="3000" b="1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following </a:t>
            </a:r>
            <a:r>
              <a:rPr sz="3000" dirty="0">
                <a:latin typeface="Calibri"/>
                <a:cs typeface="Calibri"/>
              </a:rPr>
              <a:t>code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−</a:t>
            </a:r>
            <a:endParaRPr sz="3000">
              <a:latin typeface="Calibri"/>
              <a:cs typeface="Calibri"/>
            </a:endParaRPr>
          </a:p>
          <a:p>
            <a:pPr marL="355600" marR="1485900" indent="-343535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50" dirty="0">
                <a:latin typeface="Calibri"/>
                <a:cs typeface="Calibri"/>
              </a:rPr>
              <a:t>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include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File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System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module,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use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require()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method-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4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var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require("fs");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var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fs.readFileSync('input.txt');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console.log(data.toString());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console.log("Program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Ended");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Event-</a:t>
            </a:r>
            <a:r>
              <a:rPr sz="4000" dirty="0"/>
              <a:t>Driven</a:t>
            </a:r>
            <a:r>
              <a:rPr sz="4000" spc="-55" dirty="0"/>
              <a:t> </a:t>
            </a:r>
            <a:r>
              <a:rPr sz="4000" spc="-10" dirty="0"/>
              <a:t>Programming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57861"/>
            <a:ext cx="8073390" cy="304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uses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events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heavily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3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2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one 	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21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reasons</a:t>
            </a:r>
            <a:r>
              <a:rPr sz="3200" spc="2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why</a:t>
            </a:r>
            <a:r>
              <a:rPr sz="3200" spc="2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Node.js</a:t>
            </a:r>
            <a:r>
              <a:rPr sz="3200" spc="2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pretty</a:t>
            </a:r>
            <a:r>
              <a:rPr sz="3200" spc="220" dirty="0">
                <a:latin typeface="Calibri"/>
                <a:cs typeface="Calibri"/>
              </a:rPr>
              <a:t>  </a:t>
            </a:r>
            <a:r>
              <a:rPr sz="3200" spc="-20" dirty="0">
                <a:latin typeface="Calibri"/>
                <a:cs typeface="Calibri"/>
              </a:rPr>
              <a:t>fast 	</a:t>
            </a:r>
            <a:r>
              <a:rPr sz="3200" dirty="0">
                <a:latin typeface="Calibri"/>
                <a:cs typeface="Calibri"/>
              </a:rPr>
              <a:t>compared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similar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technologies.</a:t>
            </a:r>
            <a:endParaRPr sz="3200">
              <a:latin typeface="Calibri"/>
              <a:cs typeface="Calibri"/>
            </a:endParaRPr>
          </a:p>
          <a:p>
            <a:pPr marL="355600" marR="7620" indent="-343535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  <a:tab pos="445134" algn="l"/>
              </a:tabLst>
            </a:pPr>
            <a:r>
              <a:rPr sz="3200" dirty="0">
                <a:latin typeface="Calibri"/>
                <a:cs typeface="Calibri"/>
              </a:rPr>
              <a:t>	As</a:t>
            </a:r>
            <a:r>
              <a:rPr sz="3200" spc="6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soon</a:t>
            </a:r>
            <a:r>
              <a:rPr sz="3200" spc="6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6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Node</a:t>
            </a:r>
            <a:r>
              <a:rPr sz="3200" spc="6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starts</a:t>
            </a:r>
            <a:r>
              <a:rPr sz="3200" spc="6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6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server,</a:t>
            </a:r>
            <a:r>
              <a:rPr sz="3200" spc="6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6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simply </a:t>
            </a:r>
            <a:r>
              <a:rPr sz="3200" dirty="0">
                <a:latin typeface="Calibri"/>
                <a:cs typeface="Calibri"/>
              </a:rPr>
              <a:t>initiates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</a:t>
            </a:r>
            <a:r>
              <a:rPr sz="3200" spc="5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variables,</a:t>
            </a:r>
            <a:r>
              <a:rPr sz="3200" spc="5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declares</a:t>
            </a:r>
            <a:r>
              <a:rPr sz="3200" spc="5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functions</a:t>
            </a:r>
            <a:r>
              <a:rPr sz="3200" spc="5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waits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occur.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Event-</a:t>
            </a:r>
            <a:r>
              <a:rPr sz="4000" dirty="0"/>
              <a:t>Driven</a:t>
            </a:r>
            <a:r>
              <a:rPr sz="4000" spc="-55" dirty="0"/>
              <a:t> </a:t>
            </a:r>
            <a:r>
              <a:rPr sz="4000" spc="-10" dirty="0"/>
              <a:t>Programming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872" rIns="0" bIns="0" rtlCol="0">
            <a:spAutoFit/>
          </a:bodyPr>
          <a:lstStyle/>
          <a:p>
            <a:pPr marL="354330" marR="5080" indent="-34226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In</a:t>
            </a:r>
            <a:r>
              <a:rPr spc="660" dirty="0"/>
              <a:t>  </a:t>
            </a:r>
            <a:r>
              <a:rPr dirty="0"/>
              <a:t>an</a:t>
            </a:r>
            <a:r>
              <a:rPr spc="660" dirty="0"/>
              <a:t>  </a:t>
            </a:r>
            <a:r>
              <a:rPr spc="-30" dirty="0"/>
              <a:t>event-</a:t>
            </a:r>
            <a:r>
              <a:rPr dirty="0"/>
              <a:t>driven</a:t>
            </a:r>
            <a:r>
              <a:rPr spc="660" dirty="0"/>
              <a:t>  </a:t>
            </a:r>
            <a:r>
              <a:rPr dirty="0"/>
              <a:t>application,</a:t>
            </a:r>
            <a:r>
              <a:rPr spc="655" dirty="0"/>
              <a:t>  </a:t>
            </a:r>
            <a:r>
              <a:rPr dirty="0"/>
              <a:t>there</a:t>
            </a:r>
            <a:r>
              <a:rPr spc="660" dirty="0"/>
              <a:t>  </a:t>
            </a:r>
            <a:r>
              <a:rPr spc="-25" dirty="0"/>
              <a:t>is 	</a:t>
            </a:r>
            <a:r>
              <a:rPr dirty="0"/>
              <a:t>generally</a:t>
            </a:r>
            <a:r>
              <a:rPr spc="380" dirty="0"/>
              <a:t> </a:t>
            </a:r>
            <a:r>
              <a:rPr dirty="0"/>
              <a:t>a</a:t>
            </a:r>
            <a:r>
              <a:rPr spc="355" dirty="0"/>
              <a:t> </a:t>
            </a:r>
            <a:r>
              <a:rPr dirty="0"/>
              <a:t>main</a:t>
            </a:r>
            <a:r>
              <a:rPr spc="370" dirty="0"/>
              <a:t> </a:t>
            </a:r>
            <a:r>
              <a:rPr dirty="0"/>
              <a:t>loop</a:t>
            </a:r>
            <a:r>
              <a:rPr spc="375" dirty="0"/>
              <a:t> </a:t>
            </a:r>
            <a:r>
              <a:rPr dirty="0"/>
              <a:t>that</a:t>
            </a:r>
            <a:r>
              <a:rPr spc="370" dirty="0"/>
              <a:t> </a:t>
            </a:r>
            <a:r>
              <a:rPr dirty="0"/>
              <a:t>listens</a:t>
            </a:r>
            <a:r>
              <a:rPr spc="385" dirty="0"/>
              <a:t> </a:t>
            </a:r>
            <a:r>
              <a:rPr dirty="0"/>
              <a:t>for</a:t>
            </a:r>
            <a:r>
              <a:rPr spc="390" dirty="0"/>
              <a:t> </a:t>
            </a:r>
            <a:r>
              <a:rPr spc="-10" dirty="0"/>
              <a:t>events, 	</a:t>
            </a:r>
            <a:r>
              <a:rPr dirty="0"/>
              <a:t>and</a:t>
            </a:r>
            <a:r>
              <a:rPr spc="60" dirty="0"/>
              <a:t>  </a:t>
            </a:r>
            <a:r>
              <a:rPr dirty="0"/>
              <a:t>then</a:t>
            </a:r>
            <a:r>
              <a:rPr spc="60" dirty="0"/>
              <a:t>  </a:t>
            </a:r>
            <a:r>
              <a:rPr dirty="0"/>
              <a:t>triggers</a:t>
            </a:r>
            <a:r>
              <a:rPr spc="50" dirty="0"/>
              <a:t>  </a:t>
            </a:r>
            <a:r>
              <a:rPr dirty="0"/>
              <a:t>a</a:t>
            </a:r>
            <a:r>
              <a:rPr spc="60" dirty="0"/>
              <a:t>  </a:t>
            </a:r>
            <a:r>
              <a:rPr dirty="0"/>
              <a:t>callback</a:t>
            </a:r>
            <a:r>
              <a:rPr spc="60" dirty="0"/>
              <a:t>  </a:t>
            </a:r>
            <a:r>
              <a:rPr dirty="0"/>
              <a:t>function</a:t>
            </a:r>
            <a:r>
              <a:rPr spc="45" dirty="0"/>
              <a:t>  </a:t>
            </a:r>
            <a:r>
              <a:rPr spc="-20" dirty="0"/>
              <a:t>when 	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those</a:t>
            </a:r>
            <a:r>
              <a:rPr spc="-55" dirty="0"/>
              <a:t> </a:t>
            </a:r>
            <a:r>
              <a:rPr dirty="0"/>
              <a:t>events</a:t>
            </a:r>
            <a:r>
              <a:rPr spc="-6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10" dirty="0"/>
              <a:t>detected.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313" y="4008120"/>
            <a:ext cx="6991954" cy="27218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Mobile application frameworks</a:t>
            </a:r>
          </a:p>
          <a:p>
            <a:pPr marL="100252" indent="0" algn="just">
              <a:buNone/>
            </a:pPr>
            <a:r>
              <a:rPr lang="en-GB" dirty="0"/>
              <a:t>Used to develop mobile applications for both </a:t>
            </a:r>
            <a:r>
              <a:rPr lang="en-GB" b="1" dirty="0"/>
              <a:t>Android</a:t>
            </a:r>
            <a:r>
              <a:rPr lang="en-GB" dirty="0"/>
              <a:t> and </a:t>
            </a:r>
            <a:r>
              <a:rPr lang="en-GB" b="1" dirty="0"/>
              <a:t>iOS</a:t>
            </a:r>
            <a:r>
              <a:rPr lang="en-GB" dirty="0"/>
              <a:t>. These applications can be either native, hybrid, or </a:t>
            </a:r>
            <a:r>
              <a:rPr lang="en-GB" b="1" dirty="0"/>
              <a:t>cross-platform</a:t>
            </a:r>
            <a:r>
              <a:rPr lang="en-GB" dirty="0"/>
              <a:t> as per the requirements. Examples: Flutter, React Native, and Ionic</a:t>
            </a:r>
          </a:p>
          <a:p>
            <a:pPr algn="just" fontAlgn="base"/>
            <a:r>
              <a:rPr lang="en-GB" b="1" dirty="0"/>
              <a:t>Data Science Frameworks</a:t>
            </a:r>
          </a:p>
          <a:p>
            <a:pPr marL="100252" indent="0" algn="just" fontAlgn="base">
              <a:buNone/>
            </a:pPr>
            <a:r>
              <a:rPr lang="en-GB" b="1" dirty="0"/>
              <a:t>M</a:t>
            </a:r>
            <a:r>
              <a:rPr lang="en-GB" dirty="0"/>
              <a:t>any </a:t>
            </a:r>
            <a:r>
              <a:rPr lang="en-GB" b="1" dirty="0"/>
              <a:t>Python</a:t>
            </a:r>
            <a:r>
              <a:rPr lang="en-GB" dirty="0"/>
              <a:t> frameworks are used in data science. Examples: </a:t>
            </a:r>
            <a:r>
              <a:rPr lang="en-GB" dirty="0" err="1"/>
              <a:t>PyTorch</a:t>
            </a:r>
            <a:r>
              <a:rPr lang="en-GB" dirty="0"/>
              <a:t>, Apache Spark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283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4089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95"/>
              </a:spcBef>
            </a:pPr>
            <a:r>
              <a:rPr sz="4000" spc="-50" dirty="0"/>
              <a:t>Event-</a:t>
            </a:r>
            <a:r>
              <a:rPr sz="4000" dirty="0"/>
              <a:t>Driven</a:t>
            </a:r>
            <a:r>
              <a:rPr sz="4000" spc="-55" dirty="0"/>
              <a:t> </a:t>
            </a:r>
            <a:r>
              <a:rPr sz="4000" spc="-10" dirty="0"/>
              <a:t>Programming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667" y="1921298"/>
            <a:ext cx="8074025" cy="43053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 algn="just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Although</a:t>
            </a:r>
            <a:r>
              <a:rPr sz="2700" spc="6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events</a:t>
            </a:r>
            <a:r>
              <a:rPr sz="2700" spc="6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look</a:t>
            </a:r>
            <a:r>
              <a:rPr sz="2700" spc="6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quite</a:t>
            </a:r>
            <a:r>
              <a:rPr sz="2700" spc="6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similar</a:t>
            </a:r>
            <a:r>
              <a:rPr sz="2700" spc="6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3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callbacks,</a:t>
            </a:r>
            <a:r>
              <a:rPr sz="2700" spc="30" dirty="0">
                <a:latin typeface="Calibri"/>
                <a:cs typeface="Calibri"/>
              </a:rPr>
              <a:t>  </a:t>
            </a:r>
            <a:r>
              <a:rPr sz="2700" spc="-2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difference</a:t>
            </a:r>
            <a:r>
              <a:rPr sz="2700" spc="4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lies</a:t>
            </a:r>
            <a:r>
              <a:rPr sz="2700" spc="4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48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4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fact</a:t>
            </a:r>
            <a:r>
              <a:rPr sz="2700" spc="48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4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callback</a:t>
            </a:r>
            <a:r>
              <a:rPr sz="2700" spc="4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functions</a:t>
            </a:r>
            <a:r>
              <a:rPr sz="2700" spc="49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called</a:t>
            </a:r>
            <a:r>
              <a:rPr sz="2700" spc="24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when</a:t>
            </a:r>
            <a:r>
              <a:rPr sz="2700" spc="25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24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asynchronous</a:t>
            </a:r>
            <a:r>
              <a:rPr sz="2700" spc="24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function</a:t>
            </a:r>
            <a:r>
              <a:rPr sz="2700" spc="24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returns</a:t>
            </a:r>
            <a:r>
              <a:rPr sz="2700" spc="250" dirty="0">
                <a:latin typeface="Calibri"/>
                <a:cs typeface="Calibri"/>
              </a:rPr>
              <a:t>  </a:t>
            </a:r>
            <a:r>
              <a:rPr sz="2700" spc="-25" dirty="0">
                <a:latin typeface="Calibri"/>
                <a:cs typeface="Calibri"/>
              </a:rPr>
              <a:t>its </a:t>
            </a:r>
            <a:r>
              <a:rPr sz="2700" dirty="0">
                <a:latin typeface="Calibri"/>
                <a:cs typeface="Calibri"/>
              </a:rPr>
              <a:t>result,</a:t>
            </a:r>
            <a:r>
              <a:rPr sz="2700" spc="2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whereas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handling</a:t>
            </a:r>
            <a:r>
              <a:rPr sz="2700" spc="2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works</a:t>
            </a:r>
            <a:r>
              <a:rPr sz="2700" spc="2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observer pattern.</a:t>
            </a:r>
            <a:endParaRPr sz="2700">
              <a:latin typeface="Calibri"/>
              <a:cs typeface="Calibri"/>
            </a:endParaRPr>
          </a:p>
          <a:p>
            <a:pPr marL="354965" marR="6985" indent="-342900" algn="just">
              <a:lnSpc>
                <a:spcPts val="292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4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functions</a:t>
            </a:r>
            <a:r>
              <a:rPr sz="2700" spc="4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43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listen</a:t>
            </a:r>
            <a:r>
              <a:rPr sz="2700" spc="4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4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events</a:t>
            </a:r>
            <a:r>
              <a:rPr sz="2700" spc="4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act</a:t>
            </a:r>
            <a:r>
              <a:rPr sz="2700" spc="459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44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Observers</a:t>
            </a:r>
            <a:r>
              <a:rPr sz="2700" spc="-10" dirty="0">
                <a:latin typeface="Calibri"/>
                <a:cs typeface="Calibri"/>
              </a:rPr>
              <a:t>. </a:t>
            </a:r>
            <a:r>
              <a:rPr sz="2700" dirty="0">
                <a:latin typeface="Calibri"/>
                <a:cs typeface="Calibri"/>
              </a:rPr>
              <a:t>Whenever</a:t>
            </a:r>
            <a:r>
              <a:rPr sz="2700" spc="7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8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event</a:t>
            </a:r>
            <a:r>
              <a:rPr sz="2700" spc="8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gets</a:t>
            </a:r>
            <a:r>
              <a:rPr sz="2700" spc="9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fired,</a:t>
            </a:r>
            <a:r>
              <a:rPr sz="2700" spc="9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its</a:t>
            </a:r>
            <a:r>
              <a:rPr sz="2700" spc="9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listener</a:t>
            </a:r>
            <a:r>
              <a:rPr sz="2700" spc="90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function </a:t>
            </a:r>
            <a:r>
              <a:rPr sz="2700" dirty="0">
                <a:latin typeface="Calibri"/>
                <a:cs typeface="Calibri"/>
              </a:rPr>
              <a:t>starts</a:t>
            </a:r>
            <a:r>
              <a:rPr sz="2700" spc="-1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executing.</a:t>
            </a:r>
            <a:endParaRPr sz="2700">
              <a:latin typeface="Calibri"/>
              <a:cs typeface="Calibri"/>
            </a:endParaRPr>
          </a:p>
          <a:p>
            <a:pPr marL="354965" marR="5080" indent="-342900" algn="just">
              <a:lnSpc>
                <a:spcPts val="2920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  <a:tab pos="432434" algn="l"/>
              </a:tabLst>
            </a:pPr>
            <a:r>
              <a:rPr sz="2700" dirty="0">
                <a:latin typeface="Calibri"/>
                <a:cs typeface="Calibri"/>
              </a:rPr>
              <a:t>	Node.js</a:t>
            </a:r>
            <a:r>
              <a:rPr sz="2700" spc="229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has</a:t>
            </a:r>
            <a:r>
              <a:rPr sz="2700" spc="2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multiple</a:t>
            </a:r>
            <a:r>
              <a:rPr sz="2700" spc="229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in-built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events</a:t>
            </a:r>
            <a:r>
              <a:rPr sz="2700" spc="2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available</a:t>
            </a:r>
            <a:r>
              <a:rPr sz="2700" spc="254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through </a:t>
            </a:r>
            <a:r>
              <a:rPr sz="2700" dirty="0">
                <a:latin typeface="Calibri"/>
                <a:cs typeface="Calibri"/>
              </a:rPr>
              <a:t>events</a:t>
            </a:r>
            <a:r>
              <a:rPr sz="2700" spc="2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module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EventEmitter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class</a:t>
            </a:r>
            <a:r>
              <a:rPr sz="2700" spc="2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2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204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used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bind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event-</a:t>
            </a:r>
            <a:r>
              <a:rPr sz="2700" spc="-10" dirty="0">
                <a:latin typeface="Calibri"/>
                <a:cs typeface="Calibri"/>
              </a:rPr>
              <a:t>listeners.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Node.js</a:t>
            </a:r>
            <a:r>
              <a:rPr sz="4000" spc="-35" dirty="0"/>
              <a:t> </a:t>
            </a:r>
            <a:r>
              <a:rPr sz="4000" dirty="0"/>
              <a:t>-</a:t>
            </a:r>
            <a:r>
              <a:rPr sz="4000" spc="-55" dirty="0"/>
              <a:t> </a:t>
            </a:r>
            <a:r>
              <a:rPr sz="4000" dirty="0"/>
              <a:t>Utility</a:t>
            </a:r>
            <a:r>
              <a:rPr sz="4000" spc="-45" dirty="0"/>
              <a:t> </a:t>
            </a:r>
            <a:r>
              <a:rPr sz="4000" spc="-10" dirty="0"/>
              <a:t>Modules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08557" y="1971571"/>
            <a:ext cx="807275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995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There</a:t>
            </a:r>
            <a:r>
              <a:rPr sz="3200" spc="1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1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several</a:t>
            </a:r>
            <a:r>
              <a:rPr sz="3200" spc="1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utility</a:t>
            </a:r>
            <a:r>
              <a:rPr sz="3200" spc="1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modules</a:t>
            </a:r>
            <a:r>
              <a:rPr sz="3200" spc="1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available 	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3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Node.js</a:t>
            </a:r>
            <a:r>
              <a:rPr sz="3200" spc="3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module</a:t>
            </a:r>
            <a:r>
              <a:rPr sz="3200" spc="3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library.</a:t>
            </a:r>
            <a:r>
              <a:rPr sz="3200" spc="3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These</a:t>
            </a:r>
            <a:r>
              <a:rPr sz="3200" spc="3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modules 	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2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very</a:t>
            </a:r>
            <a:r>
              <a:rPr sz="3200" spc="2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common</a:t>
            </a:r>
            <a:r>
              <a:rPr sz="3200" spc="2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2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2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frequently</a:t>
            </a:r>
            <a:r>
              <a:rPr sz="3200" spc="23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used 	</a:t>
            </a:r>
            <a:r>
              <a:rPr sz="3200" dirty="0">
                <a:latin typeface="Arial MT"/>
                <a:cs typeface="Arial MT"/>
              </a:rPr>
              <a:t>while</a:t>
            </a:r>
            <a:r>
              <a:rPr sz="3200" spc="455" dirty="0">
                <a:latin typeface="Arial MT"/>
                <a:cs typeface="Arial MT"/>
              </a:rPr>
              <a:t>   </a:t>
            </a:r>
            <a:r>
              <a:rPr sz="3200" dirty="0">
                <a:latin typeface="Arial MT"/>
                <a:cs typeface="Arial MT"/>
              </a:rPr>
              <a:t>developing</a:t>
            </a:r>
            <a:r>
              <a:rPr sz="3200" spc="470" dirty="0">
                <a:latin typeface="Arial MT"/>
                <a:cs typeface="Arial MT"/>
              </a:rPr>
              <a:t>   </a:t>
            </a:r>
            <a:r>
              <a:rPr sz="3200" dirty="0">
                <a:latin typeface="Arial MT"/>
                <a:cs typeface="Arial MT"/>
              </a:rPr>
              <a:t>any</a:t>
            </a:r>
            <a:r>
              <a:rPr sz="3200" spc="465" dirty="0">
                <a:latin typeface="Arial MT"/>
                <a:cs typeface="Arial MT"/>
              </a:rPr>
              <a:t>   </a:t>
            </a:r>
            <a:r>
              <a:rPr sz="3200" dirty="0">
                <a:latin typeface="Arial MT"/>
                <a:cs typeface="Arial MT"/>
              </a:rPr>
              <a:t>Node</a:t>
            </a:r>
            <a:r>
              <a:rPr sz="3200" spc="459" dirty="0">
                <a:latin typeface="Arial MT"/>
                <a:cs typeface="Arial MT"/>
              </a:rPr>
              <a:t>   </a:t>
            </a:r>
            <a:r>
              <a:rPr sz="3200" spc="-10" dirty="0">
                <a:latin typeface="Arial MT"/>
                <a:cs typeface="Arial MT"/>
              </a:rPr>
              <a:t>based 	application.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296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Node.js</a:t>
            </a:r>
            <a:r>
              <a:rPr sz="4000" spc="-35" dirty="0"/>
              <a:t> </a:t>
            </a:r>
            <a:r>
              <a:rPr sz="4000" dirty="0"/>
              <a:t>-</a:t>
            </a:r>
            <a:r>
              <a:rPr sz="4000" spc="-55" dirty="0"/>
              <a:t> </a:t>
            </a:r>
            <a:r>
              <a:rPr sz="4000" dirty="0"/>
              <a:t>Utility</a:t>
            </a:r>
            <a:r>
              <a:rPr sz="4000" spc="-45" dirty="0"/>
              <a:t> </a:t>
            </a:r>
            <a:r>
              <a:rPr sz="4000" spc="-10" dirty="0"/>
              <a:t>Modules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9096" y="1946148"/>
          <a:ext cx="8611232" cy="4747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21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Sr.No.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Module</a:t>
                      </a:r>
                      <a:r>
                        <a:rPr sz="20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Name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350"/>
                        </a:lnSpc>
                        <a:spcBef>
                          <a:spcPts val="315"/>
                        </a:spcBef>
                        <a:tabLst>
                          <a:tab pos="596265" algn="l"/>
                        </a:tabLst>
                      </a:pPr>
                      <a:r>
                        <a:rPr sz="2000" u="sng" spc="-2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OS</a:t>
                      </a:r>
                      <a:r>
                        <a:rPr sz="20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r>
                        <a:rPr sz="20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2000" spc="-1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51435">
                        <a:lnSpc>
                          <a:spcPts val="235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functions.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9525">
                      <a:solidFill>
                        <a:srgbClr val="DDDDDD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Provides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basic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operating-system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related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utility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51435" marR="45085">
                        <a:lnSpc>
                          <a:spcPts val="2300"/>
                        </a:lnSpc>
                        <a:spcBef>
                          <a:spcPts val="475"/>
                        </a:spcBef>
                        <a:tabLst>
                          <a:tab pos="649605" algn="l"/>
                          <a:tab pos="1665605" algn="l"/>
                          <a:tab pos="2787650" algn="l"/>
                          <a:tab pos="3696335" algn="l"/>
                          <a:tab pos="4123690" algn="l"/>
                          <a:tab pos="5218430" algn="l"/>
                          <a:tab pos="5775960" algn="l"/>
                          <a:tab pos="7317740" algn="l"/>
                        </a:tabLst>
                      </a:pPr>
                      <a:r>
                        <a:rPr sz="2000" u="sng" spc="-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Path</a:t>
                      </a:r>
                      <a:r>
                        <a:rPr sz="20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r>
                        <a:rPr sz="20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2000" spc="-1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3000" spc="-15" baseline="2777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15" baseline="2777" dirty="0">
                          <a:latin typeface="Arial MT"/>
                          <a:cs typeface="Arial MT"/>
                        </a:rPr>
                        <a:t>utilities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37" baseline="2777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15" baseline="2777" dirty="0">
                          <a:latin typeface="Arial MT"/>
                          <a:cs typeface="Arial MT"/>
                        </a:rPr>
                        <a:t>handling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37" baseline="2777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15" baseline="2777" dirty="0">
                          <a:latin typeface="Arial MT"/>
                          <a:cs typeface="Arial MT"/>
                        </a:rPr>
                        <a:t>transforming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30" baseline="2777" dirty="0">
                          <a:latin typeface="Arial MT"/>
                          <a:cs typeface="Arial MT"/>
                        </a:rPr>
                        <a:t>file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paths.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51435" marR="45085">
                        <a:lnSpc>
                          <a:spcPts val="2300"/>
                        </a:lnSpc>
                        <a:spcBef>
                          <a:spcPts val="459"/>
                        </a:spcBef>
                      </a:pPr>
                      <a:r>
                        <a:rPr sz="20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Net</a:t>
                      </a:r>
                      <a:r>
                        <a:rPr sz="2000" u="sng" spc="3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200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3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3000" spc="-52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both</a:t>
                      </a:r>
                      <a:r>
                        <a:rPr sz="3000" spc="-82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servers</a:t>
                      </a:r>
                      <a:r>
                        <a:rPr sz="3000" spc="-52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3000" spc="-75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clients</a:t>
                      </a:r>
                      <a:r>
                        <a:rPr sz="3000" spc="-82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3000" spc="-82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streams.</a:t>
                      </a:r>
                      <a:r>
                        <a:rPr sz="3000" spc="-135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Acts</a:t>
                      </a:r>
                      <a:r>
                        <a:rPr sz="3000" spc="-82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3000" spc="-112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75" baseline="2777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wrapper.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8419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51435" marR="46355">
                        <a:lnSpc>
                          <a:spcPts val="2300"/>
                        </a:lnSpc>
                        <a:spcBef>
                          <a:spcPts val="464"/>
                        </a:spcBef>
                      </a:pPr>
                      <a:r>
                        <a:rPr sz="20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DNS</a:t>
                      </a:r>
                      <a:r>
                        <a:rPr sz="2000" u="sng" spc="12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200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12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3000" spc="22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functions</a:t>
                      </a:r>
                      <a:r>
                        <a:rPr sz="3000" spc="30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3000" spc="7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3000" spc="7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actual</a:t>
                      </a:r>
                      <a:r>
                        <a:rPr sz="3000" spc="15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DNS</a:t>
                      </a:r>
                      <a:r>
                        <a:rPr sz="3000" spc="7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lookup</a:t>
                      </a:r>
                      <a:r>
                        <a:rPr sz="3000" spc="7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3000" spc="60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well</a:t>
                      </a:r>
                      <a:r>
                        <a:rPr sz="3000" spc="15" baseline="2777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37" baseline="2777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underlying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2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name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resolution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functionalities.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9054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 marL="51435" marR="43815">
                        <a:lnSpc>
                          <a:spcPts val="2300"/>
                        </a:lnSpc>
                        <a:spcBef>
                          <a:spcPts val="459"/>
                        </a:spcBef>
                        <a:tabLst>
                          <a:tab pos="1013460" algn="l"/>
                          <a:tab pos="2047875" algn="l"/>
                          <a:tab pos="3193415" algn="l"/>
                          <a:tab pos="3926204" algn="l"/>
                          <a:tab pos="4292600" algn="l"/>
                          <a:tab pos="5208905" algn="l"/>
                          <a:tab pos="6239510" algn="l"/>
                          <a:tab pos="7306309" algn="l"/>
                        </a:tabLst>
                      </a:pPr>
                      <a:r>
                        <a:rPr sz="20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Domain</a:t>
                      </a:r>
                      <a:r>
                        <a:rPr sz="2000" u="sng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	</a:t>
                      </a:r>
                      <a:r>
                        <a:rPr sz="20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</a:rPr>
                        <a:t>Module</a:t>
                      </a:r>
                      <a:r>
                        <a:rPr sz="2000" spc="-1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dirty="0">
                          <a:solidFill>
                            <a:srgbClr val="313131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3000" spc="-15" baseline="2777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30" baseline="2777" dirty="0">
                          <a:latin typeface="Arial MT"/>
                          <a:cs typeface="Arial MT"/>
                        </a:rPr>
                        <a:t>ways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37" baseline="2777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15" baseline="2777" dirty="0">
                          <a:latin typeface="Arial MT"/>
                          <a:cs typeface="Arial MT"/>
                        </a:rPr>
                        <a:t>handle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15" baseline="2777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15" baseline="2777" dirty="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sz="3000" baseline="2777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3000" spc="-37" baseline="2777" dirty="0">
                          <a:latin typeface="Arial MT"/>
                          <a:cs typeface="Arial MT"/>
                        </a:rPr>
                        <a:t>I/O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operations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20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20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group.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8419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314890"/>
            <a:ext cx="7424406" cy="677108"/>
          </a:xfrm>
        </p:spPr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900" y="1343025"/>
            <a:ext cx="9296400" cy="51706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handle file operations like creating, reading, deleting, etc., Node.js provides an inbuilt module called FS (File System)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Node.js gives the functionality of file I/O by providing wrappers around the standard POSIX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All file system operations can have synchronous and asynchronous forms depending upon user requirements.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Asynchronous methods take a last parameter as completion function </a:t>
            </a:r>
            <a:r>
              <a:rPr lang="en-GB" sz="2800" dirty="0" err="1"/>
              <a:t>callback</a:t>
            </a:r>
            <a:r>
              <a:rPr lang="en-GB" sz="2800" dirty="0"/>
              <a:t>. Asynchronous method is preferred over synchronous method because it never blocks the program execution where as the synchronous method blocks.</a:t>
            </a:r>
          </a:p>
          <a:p>
            <a:r>
              <a:rPr lang="en-GB" sz="2800" dirty="0"/>
              <a:t> To use this File System module, use the require() method:</a:t>
            </a:r>
          </a:p>
          <a:p>
            <a:r>
              <a:rPr lang="en-US" sz="2800" dirty="0"/>
              <a:t>         </a:t>
            </a:r>
            <a:r>
              <a:rPr lang="en-US" sz="2800" dirty="0" err="1"/>
              <a:t>var</a:t>
            </a:r>
            <a:r>
              <a:rPr lang="en-US" sz="2800" dirty="0"/>
              <a:t> fs = require("fs")</a:t>
            </a:r>
          </a:p>
        </p:txBody>
      </p:sp>
    </p:spTree>
    <p:extLst>
      <p:ext uri="{BB962C8B-B14F-4D97-AF65-F5344CB8AC3E}">
        <p14:creationId xmlns:p14="http://schemas.microsoft.com/office/powerpoint/2010/main" val="19300179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518" y="1913689"/>
            <a:ext cx="8072120" cy="3447098"/>
          </a:xfrm>
        </p:spPr>
        <p:txBody>
          <a:bodyPr/>
          <a:lstStyle/>
          <a:p>
            <a:pPr fontAlgn="base"/>
            <a:r>
              <a:rPr lang="en-GB" b="1" dirty="0"/>
              <a:t>Common use for File System module:</a:t>
            </a:r>
            <a:endParaRPr lang="en-GB" dirty="0"/>
          </a:p>
          <a:p>
            <a:pPr fontAlgn="base"/>
            <a:r>
              <a:rPr lang="en-GB" dirty="0"/>
              <a:t>Read Files</a:t>
            </a:r>
          </a:p>
          <a:p>
            <a:pPr fontAlgn="base"/>
            <a:r>
              <a:rPr lang="en-GB" dirty="0"/>
              <a:t>Write Files</a:t>
            </a:r>
          </a:p>
          <a:p>
            <a:pPr fontAlgn="base"/>
            <a:r>
              <a:rPr lang="en-GB" dirty="0"/>
              <a:t>Append Files</a:t>
            </a:r>
          </a:p>
          <a:p>
            <a:pPr fontAlgn="base"/>
            <a:r>
              <a:rPr lang="en-GB" dirty="0"/>
              <a:t>Close Files</a:t>
            </a:r>
          </a:p>
          <a:p>
            <a:pPr fontAlgn="base"/>
            <a:r>
              <a:rPr lang="en-GB" dirty="0"/>
              <a:t>Delete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5933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92" y="314890"/>
            <a:ext cx="6314414" cy="677108"/>
          </a:xfrm>
        </p:spPr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1114425"/>
            <a:ext cx="9525000" cy="5334000"/>
          </a:xfrm>
        </p:spPr>
        <p:txBody>
          <a:bodyPr/>
          <a:lstStyle/>
          <a:p>
            <a:r>
              <a:rPr lang="en-GB" sz="1800" dirty="0"/>
              <a:t>Create a text file named "input.txt" having the following content.</a:t>
            </a:r>
          </a:p>
          <a:p>
            <a:r>
              <a:rPr lang="en-GB" sz="1800" i="1" dirty="0"/>
              <a:t>File: input.txt</a:t>
            </a:r>
          </a:p>
          <a:p>
            <a:r>
              <a:rPr lang="en-GB" sz="1800" dirty="0" err="1"/>
              <a:t>Javatpoint</a:t>
            </a:r>
            <a:r>
              <a:rPr lang="en-GB" sz="1800" dirty="0"/>
              <a:t> is a one of the best online tutorial website to learn different technologies  </a:t>
            </a:r>
          </a:p>
          <a:p>
            <a:r>
              <a:rPr lang="en-GB" sz="1800" dirty="0"/>
              <a:t> in a very easy and efficient manner.  </a:t>
            </a:r>
          </a:p>
          <a:p>
            <a:r>
              <a:rPr lang="en-GB" sz="1800" dirty="0"/>
              <a:t>Let's take an example to create a JavaScript file named "main.js" having the following code:</a:t>
            </a:r>
          </a:p>
          <a:p>
            <a:r>
              <a:rPr lang="en-US" sz="1800" i="1" dirty="0"/>
              <a:t>File: main.js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 fs = require("fs");  </a:t>
            </a:r>
          </a:p>
          <a:p>
            <a:r>
              <a:rPr lang="en-US" sz="1800" dirty="0"/>
              <a:t>// Asynchronous read  </a:t>
            </a:r>
          </a:p>
          <a:p>
            <a:r>
              <a:rPr lang="en-US" sz="1800" dirty="0" err="1"/>
              <a:t>fs.readFile</a:t>
            </a:r>
            <a:r>
              <a:rPr lang="en-US" sz="1800" dirty="0"/>
              <a:t>('input.txt', function (err, data) {  </a:t>
            </a:r>
          </a:p>
          <a:p>
            <a:r>
              <a:rPr lang="en-US" sz="1800" dirty="0"/>
              <a:t>   if (err) {  </a:t>
            </a:r>
          </a:p>
          <a:p>
            <a:r>
              <a:rPr lang="en-US" sz="1800" dirty="0"/>
              <a:t>       return </a:t>
            </a:r>
            <a:r>
              <a:rPr lang="en-US" sz="1800" dirty="0" err="1"/>
              <a:t>console.error</a:t>
            </a:r>
            <a:r>
              <a:rPr lang="en-US" sz="1800" dirty="0"/>
              <a:t>(err);  </a:t>
            </a:r>
          </a:p>
          <a:p>
            <a:r>
              <a:rPr lang="en-US" sz="1800" dirty="0"/>
              <a:t>   }  </a:t>
            </a:r>
          </a:p>
          <a:p>
            <a:r>
              <a:rPr lang="en-US" sz="1800" dirty="0"/>
              <a:t>   console.log("Asynchronous read: " + </a:t>
            </a:r>
            <a:r>
              <a:rPr lang="en-US" sz="1800" dirty="0" err="1"/>
              <a:t>data.toString</a:t>
            </a:r>
            <a:r>
              <a:rPr lang="en-US" sz="1800" dirty="0"/>
              <a:t>());  </a:t>
            </a:r>
          </a:p>
          <a:p>
            <a:r>
              <a:rPr lang="en-US" sz="1800" dirty="0"/>
              <a:t>});  </a:t>
            </a:r>
          </a:p>
          <a:p>
            <a:r>
              <a:rPr lang="en-US" sz="1800" dirty="0"/>
              <a:t>// Synchronous read  </a:t>
            </a:r>
          </a:p>
          <a:p>
            <a:r>
              <a:rPr lang="en-US" sz="1800" dirty="0" err="1"/>
              <a:t>var</a:t>
            </a:r>
            <a:r>
              <a:rPr lang="en-US" sz="1800" dirty="0"/>
              <a:t> data = </a:t>
            </a:r>
            <a:r>
              <a:rPr lang="en-US" sz="1800" dirty="0" err="1"/>
              <a:t>fs.readFileSync</a:t>
            </a:r>
            <a:r>
              <a:rPr lang="en-US" sz="1800" dirty="0"/>
              <a:t>('input.txt');  </a:t>
            </a:r>
          </a:p>
          <a:p>
            <a:r>
              <a:rPr lang="en-US" sz="1800" dirty="0"/>
              <a:t>console.log("Synchronous read: " + </a:t>
            </a:r>
            <a:r>
              <a:rPr lang="en-US" sz="1800" dirty="0" err="1"/>
              <a:t>data.toString</a:t>
            </a:r>
            <a:r>
              <a:rPr lang="en-US" sz="1800" dirty="0"/>
              <a:t>());  </a:t>
            </a:r>
          </a:p>
          <a:p>
            <a:r>
              <a:rPr lang="en-US" sz="1800" dirty="0"/>
              <a:t>console.log("Program Ended");  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444729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92" y="314890"/>
            <a:ext cx="6314414" cy="1354217"/>
          </a:xfrm>
        </p:spPr>
        <p:txBody>
          <a:bodyPr/>
          <a:lstStyle/>
          <a:p>
            <a:r>
              <a:rPr lang="en-US" dirty="0"/>
              <a:t>Open a file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00" y="1038226"/>
            <a:ext cx="9372600" cy="5416868"/>
          </a:xfrm>
        </p:spPr>
        <p:txBody>
          <a:bodyPr/>
          <a:lstStyle/>
          <a:p>
            <a:r>
              <a:rPr lang="en-GB" dirty="0"/>
              <a:t> Syntax :</a:t>
            </a:r>
          </a:p>
          <a:p>
            <a:r>
              <a:rPr lang="en-GB" dirty="0" err="1"/>
              <a:t>fs.open</a:t>
            </a:r>
            <a:r>
              <a:rPr lang="en-GB" dirty="0"/>
              <a:t>(path, flags[, mode], </a:t>
            </a:r>
            <a:r>
              <a:rPr lang="en-GB" dirty="0" err="1"/>
              <a:t>callback</a:t>
            </a:r>
            <a:r>
              <a:rPr lang="en-GB" dirty="0"/>
              <a:t>)   </a:t>
            </a:r>
          </a:p>
          <a:p>
            <a:r>
              <a:rPr lang="en-GB" b="1" dirty="0"/>
              <a:t>where</a:t>
            </a:r>
            <a:endParaRPr lang="en-GB" dirty="0"/>
          </a:p>
          <a:p>
            <a:r>
              <a:rPr lang="en-GB" b="1" dirty="0"/>
              <a:t>path:</a:t>
            </a:r>
            <a:r>
              <a:rPr lang="en-GB" dirty="0"/>
              <a:t> This is a string having file name including path.</a:t>
            </a:r>
          </a:p>
          <a:p>
            <a:r>
              <a:rPr lang="en-GB" b="1" dirty="0"/>
              <a:t>flags:</a:t>
            </a:r>
            <a:r>
              <a:rPr lang="en-GB" dirty="0"/>
              <a:t> Flag specifies the </a:t>
            </a:r>
            <a:r>
              <a:rPr lang="en-GB" dirty="0" err="1"/>
              <a:t>behavior</a:t>
            </a:r>
            <a:r>
              <a:rPr lang="en-GB" dirty="0"/>
              <a:t> of the file to be opened. All possible values have been mentioned below.</a:t>
            </a:r>
          </a:p>
          <a:p>
            <a:r>
              <a:rPr lang="en-GB" b="1" dirty="0"/>
              <a:t>mode:</a:t>
            </a:r>
            <a:r>
              <a:rPr lang="en-GB" dirty="0"/>
              <a:t> This sets the file mode (permission and sticky bits), but only if the file was created. It defaults to 0666, readable and writeable.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43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00" y="314890"/>
            <a:ext cx="7272006" cy="677108"/>
          </a:xfrm>
        </p:spPr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518" y="1266825"/>
            <a:ext cx="8072120" cy="6401753"/>
          </a:xfrm>
        </p:spPr>
        <p:txBody>
          <a:bodyPr/>
          <a:lstStyle/>
          <a:p>
            <a:r>
              <a:rPr lang="en-GB" b="1" dirty="0"/>
              <a:t>Syntax:</a:t>
            </a:r>
          </a:p>
          <a:p>
            <a:r>
              <a:rPr lang="en-GB" b="1" dirty="0" err="1"/>
              <a:t>fs.open</a:t>
            </a:r>
            <a:r>
              <a:rPr lang="en-GB" b="1" dirty="0"/>
              <a:t>(path, flags[,mode],</a:t>
            </a:r>
            <a:r>
              <a:rPr lang="en-GB" b="1" dirty="0" err="1"/>
              <a:t>callback</a:t>
            </a:r>
            <a:r>
              <a:rPr lang="en-GB" b="1" dirty="0"/>
              <a:t>)</a:t>
            </a:r>
          </a:p>
          <a:p>
            <a:r>
              <a:rPr lang="en-GB" b="1" dirty="0"/>
              <a:t>path</a:t>
            </a:r>
            <a:r>
              <a:rPr lang="en-GB" dirty="0"/>
              <a:t> − This is the string having file name including path.</a:t>
            </a:r>
          </a:p>
          <a:p>
            <a:r>
              <a:rPr lang="en-GB" b="1" dirty="0"/>
              <a:t>flags</a:t>
            </a:r>
            <a:r>
              <a:rPr lang="en-GB" dirty="0"/>
              <a:t> − Flags indicate the </a:t>
            </a:r>
            <a:r>
              <a:rPr lang="en-GB" dirty="0" err="1"/>
              <a:t>behavior</a:t>
            </a:r>
            <a:r>
              <a:rPr lang="en-GB" dirty="0"/>
              <a:t> of the file to be opened. All possible values have been mentioned below.</a:t>
            </a:r>
          </a:p>
          <a:p>
            <a:r>
              <a:rPr lang="en-GB" b="1" dirty="0"/>
              <a:t>mode</a:t>
            </a:r>
            <a:r>
              <a:rPr lang="en-GB" dirty="0"/>
              <a:t> − It sets the file mode (permission and sticky bits), but only if the file was created. It defaults to 0666, readable and writeable.</a:t>
            </a:r>
          </a:p>
          <a:p>
            <a:r>
              <a:rPr lang="en-GB" b="1" dirty="0" err="1"/>
              <a:t>callback</a:t>
            </a:r>
            <a:r>
              <a:rPr lang="en-GB" dirty="0"/>
              <a:t> − This is the </a:t>
            </a:r>
            <a:r>
              <a:rPr lang="en-GB" dirty="0" err="1"/>
              <a:t>callback</a:t>
            </a:r>
            <a:r>
              <a:rPr lang="en-GB" dirty="0"/>
              <a:t> function which gets two arguments (err, </a:t>
            </a:r>
            <a:r>
              <a:rPr lang="en-GB" dirty="0" err="1"/>
              <a:t>fd</a:t>
            </a:r>
            <a:r>
              <a:rPr lang="en-GB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94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518" y="1913689"/>
            <a:ext cx="8072120" cy="5170646"/>
          </a:xfrm>
        </p:spPr>
        <p:txBody>
          <a:bodyPr/>
          <a:lstStyle/>
          <a:p>
            <a:r>
              <a:rPr lang="en-GB" sz="2800" dirty="0"/>
              <a:t>The write() method in fs module saves data into the file referred to by the file descriptor that the open() method returns.</a:t>
            </a:r>
          </a:p>
          <a:p>
            <a:r>
              <a:rPr lang="en-GB" sz="2800" dirty="0"/>
              <a:t>Syntax:</a:t>
            </a:r>
          </a:p>
          <a:p>
            <a:r>
              <a:rPr lang="en-GB" sz="2800" dirty="0"/>
              <a:t>write(</a:t>
            </a:r>
            <a:r>
              <a:rPr lang="en-GB" sz="2800" dirty="0" err="1"/>
              <a:t>fd,string</a:t>
            </a:r>
            <a:r>
              <a:rPr lang="en-GB" sz="2800" dirty="0"/>
              <a:t>[,position[,encoding]],</a:t>
            </a:r>
            <a:r>
              <a:rPr lang="en-GB" sz="2800" dirty="0" err="1"/>
              <a:t>callback</a:t>
            </a:r>
            <a:r>
              <a:rPr lang="en-GB" sz="2800" dirty="0"/>
              <a:t>)</a:t>
            </a:r>
          </a:p>
          <a:p>
            <a:r>
              <a:rPr lang="en-GB" sz="2800" dirty="0"/>
              <a:t>where</a:t>
            </a:r>
          </a:p>
          <a:p>
            <a:r>
              <a:rPr lang="en-US" sz="2800" b="1" dirty="0" err="1"/>
              <a:t>fd</a:t>
            </a:r>
            <a:r>
              <a:rPr lang="en-US" sz="2800" dirty="0"/>
              <a:t> − The file descriptor</a:t>
            </a:r>
          </a:p>
          <a:p>
            <a:r>
              <a:rPr lang="en-US" sz="2800" b="1" dirty="0"/>
              <a:t>string</a:t>
            </a:r>
            <a:r>
              <a:rPr lang="en-US" sz="2800" dirty="0"/>
              <a:t> − the data to be written</a:t>
            </a:r>
          </a:p>
          <a:p>
            <a:r>
              <a:rPr lang="en-US" sz="2800" b="1" dirty="0"/>
              <a:t>position</a:t>
            </a:r>
            <a:r>
              <a:rPr lang="en-US" sz="2800" dirty="0"/>
              <a:t> − to start writing from Default: null</a:t>
            </a:r>
          </a:p>
          <a:p>
            <a:r>
              <a:rPr lang="en-US" sz="2800" b="1" dirty="0"/>
              <a:t>encoding</a:t>
            </a:r>
            <a:r>
              <a:rPr lang="en-US" sz="2800" dirty="0"/>
              <a:t> − character encoding string Default: 'utf8'</a:t>
            </a:r>
          </a:p>
          <a:p>
            <a:r>
              <a:rPr lang="en-US" sz="2800" b="1" dirty="0"/>
              <a:t>callback</a:t>
            </a:r>
            <a:r>
              <a:rPr lang="en-US" sz="2800" dirty="0"/>
              <a:t> − The callback function to be invoked.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881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991" y="2831082"/>
            <a:ext cx="23577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Angular</a:t>
            </a:r>
            <a:r>
              <a:rPr spc="-80" dirty="0"/>
              <a:t> </a:t>
            </a:r>
            <a:r>
              <a:rPr spc="-25" dirty="0"/>
              <a:t>JS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9595" rIns="0" bIns="0" rtlCol="0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8518" y="1913689"/>
            <a:ext cx="8071484" cy="44602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715" indent="-343535" algn="just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AngularJS</a:t>
            </a:r>
            <a:r>
              <a:rPr sz="3000" b="1" spc="42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434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43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very</a:t>
            </a:r>
            <a:r>
              <a:rPr sz="3000" spc="440" dirty="0">
                <a:latin typeface="Calibri"/>
                <a:cs typeface="Calibri"/>
              </a:rPr>
              <a:t>   </a:t>
            </a:r>
            <a:r>
              <a:rPr sz="3000" dirty="0">
                <a:latin typeface="Calibri"/>
                <a:cs typeface="Calibri"/>
              </a:rPr>
              <a:t>powerful</a:t>
            </a:r>
            <a:r>
              <a:rPr sz="3000" spc="430" dirty="0">
                <a:latin typeface="Calibri"/>
                <a:cs typeface="Calibri"/>
              </a:rPr>
              <a:t>   </a:t>
            </a:r>
            <a:r>
              <a:rPr sz="3000" spc="-10" dirty="0">
                <a:latin typeface="Calibri"/>
                <a:cs typeface="Calibri"/>
              </a:rPr>
              <a:t>JavaScript </a:t>
            </a:r>
            <a:r>
              <a:rPr sz="3000" dirty="0">
                <a:latin typeface="Calibri"/>
                <a:cs typeface="Calibri"/>
              </a:rPr>
              <a:t>Framework.</a:t>
            </a:r>
            <a:r>
              <a:rPr sz="3000" spc="3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3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3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Single</a:t>
            </a:r>
            <a:r>
              <a:rPr sz="3000" spc="3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Page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Application </a:t>
            </a:r>
            <a:r>
              <a:rPr sz="3000" spc="-40" dirty="0">
                <a:latin typeface="Calibri"/>
                <a:cs typeface="Calibri"/>
              </a:rPr>
              <a:t>(SPA)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projects.</a:t>
            </a:r>
            <a:endParaRPr sz="3000" dirty="0">
              <a:latin typeface="Calibri"/>
              <a:cs typeface="Calibri"/>
            </a:endParaRPr>
          </a:p>
          <a:p>
            <a:pPr marL="355600" marR="6985" indent="-34353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extends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HTML</a:t>
            </a:r>
            <a:r>
              <a:rPr sz="3000" spc="3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DOM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2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additional</a:t>
            </a:r>
            <a:r>
              <a:rPr sz="3000" spc="3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attributes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makes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more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responsive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actions.</a:t>
            </a:r>
            <a:endParaRPr sz="3000" dirty="0">
              <a:latin typeface="Calibri"/>
              <a:cs typeface="Calibri"/>
            </a:endParaRPr>
          </a:p>
          <a:p>
            <a:pPr marL="355600" marR="5080" indent="-34353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442595" algn="l"/>
              </a:tabLst>
            </a:pPr>
            <a:r>
              <a:rPr sz="3000" dirty="0">
                <a:latin typeface="Calibri"/>
                <a:cs typeface="Calibri"/>
              </a:rPr>
              <a:t>	AngularJS</a:t>
            </a:r>
            <a:r>
              <a:rPr sz="3000" spc="48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5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open</a:t>
            </a:r>
            <a:r>
              <a:rPr sz="3000" spc="4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source,</a:t>
            </a:r>
            <a:r>
              <a:rPr sz="3000" spc="48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completely</a:t>
            </a:r>
            <a:r>
              <a:rPr sz="3000" spc="5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free,</a:t>
            </a:r>
            <a:r>
              <a:rPr sz="3000" spc="484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15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15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thousands</a:t>
            </a:r>
            <a:r>
              <a:rPr sz="3000" spc="1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7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developers</a:t>
            </a:r>
            <a:r>
              <a:rPr sz="3000" spc="1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around</a:t>
            </a:r>
            <a:r>
              <a:rPr sz="3000" spc="170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world.</a:t>
            </a:r>
            <a:endParaRPr sz="3000" dirty="0">
              <a:latin typeface="Calibri"/>
              <a:cs typeface="Calibri"/>
            </a:endParaRPr>
          </a:p>
          <a:p>
            <a:pPr marL="355600" marR="5715" indent="-343535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6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6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licensed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under</a:t>
            </a:r>
            <a:r>
              <a:rPr sz="3000" spc="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6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Apache</a:t>
            </a:r>
            <a:r>
              <a:rPr sz="3000" spc="6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license</a:t>
            </a:r>
            <a:r>
              <a:rPr sz="3000" spc="6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version </a:t>
            </a:r>
            <a:r>
              <a:rPr sz="3000" spc="-20" dirty="0">
                <a:latin typeface="Calibri"/>
                <a:cs typeface="Calibri"/>
              </a:rPr>
              <a:t>2.0.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5366</Words>
  <Application>Microsoft Office PowerPoint</Application>
  <PresentationFormat>Custom</PresentationFormat>
  <Paragraphs>548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Arial MT</vt:lpstr>
      <vt:lpstr>Calibri</vt:lpstr>
      <vt:lpstr>Palatino Linotype</vt:lpstr>
      <vt:lpstr>Office Theme</vt:lpstr>
      <vt:lpstr>1_Office Theme</vt:lpstr>
      <vt:lpstr>   18AIC302J Web programming for Artificial Intelligence  UNIT-3 Angular JS &amp; Node JS</vt:lpstr>
      <vt:lpstr>Frameworks - Introduction</vt:lpstr>
      <vt:lpstr>Advantages</vt:lpstr>
      <vt:lpstr>Web Development Frameworks </vt:lpstr>
      <vt:lpstr>Front-end frameworks </vt:lpstr>
      <vt:lpstr>Back-End Frameworks </vt:lpstr>
      <vt:lpstr>PowerPoint Presentation</vt:lpstr>
      <vt:lpstr>Angular JS</vt:lpstr>
      <vt:lpstr>Introduction</vt:lpstr>
      <vt:lpstr>Why to Learn AngularJS?</vt:lpstr>
      <vt:lpstr>Core Features</vt:lpstr>
      <vt:lpstr>Core Features</vt:lpstr>
      <vt:lpstr>Core Features</vt:lpstr>
      <vt:lpstr>Concepts</vt:lpstr>
      <vt:lpstr>Advantages of AngularJS</vt:lpstr>
      <vt:lpstr>Disadvantages of AngularJS</vt:lpstr>
      <vt:lpstr>AngularJS - MVC Architecture</vt:lpstr>
      <vt:lpstr>PowerPoint Presentation</vt:lpstr>
      <vt:lpstr>AngularJS - MVC Architecture</vt:lpstr>
      <vt:lpstr>PowerPoint Presentation</vt:lpstr>
      <vt:lpstr>AngularJS Directives</vt:lpstr>
      <vt:lpstr>Creating AngularJS Application</vt:lpstr>
      <vt:lpstr>Creating AngularJS Application</vt:lpstr>
      <vt:lpstr>Creating AngularJS Application</vt:lpstr>
      <vt:lpstr>Code Hello</vt:lpstr>
      <vt:lpstr>AngularJS - Directives</vt:lpstr>
      <vt:lpstr>ng-app directive</vt:lpstr>
      <vt:lpstr>ng-init directive</vt:lpstr>
      <vt:lpstr>ng-model directive</vt:lpstr>
      <vt:lpstr>ng-repeat directive</vt:lpstr>
      <vt:lpstr>AngularJS Expressions</vt:lpstr>
      <vt:lpstr>Example</vt:lpstr>
      <vt:lpstr>Angular JS module</vt:lpstr>
      <vt:lpstr>AngularJS Controllers</vt:lpstr>
      <vt:lpstr>Example</vt:lpstr>
      <vt:lpstr>Data Binding </vt:lpstr>
      <vt:lpstr>Example</vt:lpstr>
      <vt:lpstr>PowerPoint Presentation</vt:lpstr>
      <vt:lpstr>AngularJS Filters</vt:lpstr>
      <vt:lpstr>Example</vt:lpstr>
      <vt:lpstr>AngularJS Tables</vt:lpstr>
      <vt:lpstr>Example</vt:lpstr>
      <vt:lpstr>AngularJS HTML DOM</vt:lpstr>
      <vt:lpstr>Example</vt:lpstr>
      <vt:lpstr>Explanation</vt:lpstr>
      <vt:lpstr>AngularJS Forms</vt:lpstr>
      <vt:lpstr>Checkbox</vt:lpstr>
      <vt:lpstr>Radiobuttons</vt:lpstr>
      <vt:lpstr>Select box</vt:lpstr>
      <vt:lpstr>Services</vt:lpstr>
      <vt:lpstr>PowerPoint Presentation</vt:lpstr>
      <vt:lpstr>Factory Method </vt:lpstr>
      <vt:lpstr>Service Method </vt:lpstr>
      <vt:lpstr>Validation </vt:lpstr>
      <vt:lpstr>NodeJS</vt:lpstr>
      <vt:lpstr>What is Node.js?</vt:lpstr>
      <vt:lpstr>Why Node.js?</vt:lpstr>
      <vt:lpstr>Why Node.js?</vt:lpstr>
      <vt:lpstr>What Can Node.js Do?</vt:lpstr>
      <vt:lpstr>What is a Node.js File?</vt:lpstr>
      <vt:lpstr>Node.js Get Started</vt:lpstr>
      <vt:lpstr>Node.js Get Started</vt:lpstr>
      <vt:lpstr>Node.js Get Started</vt:lpstr>
      <vt:lpstr>Node.js Get Started</vt:lpstr>
      <vt:lpstr>What is Callback?</vt:lpstr>
      <vt:lpstr>What is Callback?</vt:lpstr>
      <vt:lpstr>Blocking Code Example</vt:lpstr>
      <vt:lpstr>Event-Driven Programming</vt:lpstr>
      <vt:lpstr>Event-Driven Programming</vt:lpstr>
      <vt:lpstr>Event-Driven Programming</vt:lpstr>
      <vt:lpstr>Node.js - Utility Modules</vt:lpstr>
      <vt:lpstr>Node.js - Utility Modules</vt:lpstr>
      <vt:lpstr>File system</vt:lpstr>
      <vt:lpstr>PowerPoint Presentation</vt:lpstr>
      <vt:lpstr>Read a file</vt:lpstr>
      <vt:lpstr>Open a file </vt:lpstr>
      <vt:lpstr>Open a file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3 Angular</dc:title>
  <dc:creator>Hiren Mer</dc:creator>
  <cp:lastModifiedBy>Suresh K</cp:lastModifiedBy>
  <cp:revision>25</cp:revision>
  <dcterms:created xsi:type="dcterms:W3CDTF">2024-06-10T15:56:22Z</dcterms:created>
  <dcterms:modified xsi:type="dcterms:W3CDTF">2024-06-24T03:01:21Z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2021-10-21T00:00:00Z</vt:filetime>
  </property>
  <property fmtid="{D5CDD505-2E9C-101B-9397-08002B2CF9AE}" pid="3" name="LastSaved">
    <vt:filetime>2024-06-10T00:00:00Z</vt:filetime>
  </property>
  <property fmtid="{D5CDD505-2E9C-101B-9397-08002B2CF9AE}" pid="4" name="Producer">
    <vt:lpwstr>Microsoft: Print To PDF</vt:lpwstr>
  </property>
</Properties>
</file>