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8"/>
  </p:notesMasterIdLst>
  <p:sldIdLst>
    <p:sldId id="256" r:id="rId2"/>
    <p:sldId id="455" r:id="rId3"/>
    <p:sldId id="257" r:id="rId4"/>
    <p:sldId id="460" r:id="rId5"/>
    <p:sldId id="464" r:id="rId6"/>
    <p:sldId id="473" r:id="rId7"/>
    <p:sldId id="461" r:id="rId8"/>
    <p:sldId id="462" r:id="rId9"/>
    <p:sldId id="465" r:id="rId10"/>
    <p:sldId id="474" r:id="rId11"/>
    <p:sldId id="475" r:id="rId12"/>
    <p:sldId id="476" r:id="rId13"/>
    <p:sldId id="478" r:id="rId14"/>
    <p:sldId id="477" r:id="rId15"/>
    <p:sldId id="479" r:id="rId16"/>
    <p:sldId id="480" r:id="rId17"/>
    <p:sldId id="481" r:id="rId18"/>
    <p:sldId id="482" r:id="rId19"/>
    <p:sldId id="466" r:id="rId20"/>
    <p:sldId id="469" r:id="rId21"/>
    <p:sldId id="472" r:id="rId22"/>
    <p:sldId id="467" r:id="rId23"/>
    <p:sldId id="468" r:id="rId24"/>
    <p:sldId id="470" r:id="rId25"/>
    <p:sldId id="483" r:id="rId26"/>
    <p:sldId id="484" r:id="rId27"/>
    <p:sldId id="485" r:id="rId28"/>
    <p:sldId id="486" r:id="rId29"/>
    <p:sldId id="487" r:id="rId30"/>
    <p:sldId id="488" r:id="rId31"/>
    <p:sldId id="489" r:id="rId32"/>
    <p:sldId id="490" r:id="rId33"/>
    <p:sldId id="491" r:id="rId34"/>
    <p:sldId id="492" r:id="rId35"/>
    <p:sldId id="493" r:id="rId36"/>
    <p:sldId id="494" r:id="rId37"/>
  </p:sldIdLst>
  <p:sldSz cx="12192000" cy="6858000"/>
  <p:notesSz cx="6858000" cy="9144000"/>
  <p:embeddedFontLst>
    <p:embeddedFont>
      <p:font typeface="Nunito Sans" pitchFamily="2" charset="0"/>
      <p:regular r:id="rId39"/>
      <p:bold r:id="rId40"/>
      <p:italic r:id="rId41"/>
      <p:boldItalic r:id="rId42"/>
    </p:embeddedFont>
    <p:embeddedFont>
      <p:font typeface="Palatino Linotype" panose="02040502050505030304" pitchFamily="18"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AB97F-341F-45B5-80C6-AEBF7B05B064}">
  <a:tblStyle styleId="{EE9AB97F-341F-45B5-80C6-AEBF7B05B06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972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7427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664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4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946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036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6687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1414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707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8008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405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683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936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470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2190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593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362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721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408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5661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4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673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5123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5951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095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826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943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0120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641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24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50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336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51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10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20" name="Google Shape;2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21" name="Google Shape;2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26"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27" name="Google Shape;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5183188" y="987425"/>
            <a:ext cx="6172200" cy="4873625"/>
          </a:xfrm>
          <a:prstGeom prst="rect">
            <a:avLst/>
          </a:prstGeom>
          <a:noFill/>
          <a:ln>
            <a:noFill/>
          </a:ln>
        </p:spPr>
      </p:sp>
      <p:sp>
        <p:nvSpPr>
          <p:cNvPr id="76" name="Google Shape;76;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90" name="Google Shape;9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91" name="Google Shape;9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01-08-2023</a:t>
            </a:r>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21CSS201T - Computer Organization and Architecture</a:t>
            </a:r>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10504715" y="230188"/>
            <a:ext cx="1231640" cy="690465"/>
          </a:xfrm>
          <a:prstGeom prst="rect">
            <a:avLst/>
          </a:prstGeom>
          <a:blipFill rotWithShape="1">
            <a:blip r:embed="rId10">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Robots_exclusion_standar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ommoncrawl.org/2022/06/may-2022-crawl-archive-now-available/" TargetMode="External"/><Relationship Id="rId5" Type="http://schemas.openxmlformats.org/officeDocument/2006/relationships/hyperlink" Target="https://commoncrawl.org/the-data/get-started/" TargetMode="External"/><Relationship Id="rId4" Type="http://schemas.openxmlformats.org/officeDocument/2006/relationships/hyperlink" Target="https://en.wikipedia.org/wiki/Sitemap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scrapingbee.com/blog/best-python-http-clients/" TargetMode="External"/><Relationship Id="rId3" Type="http://schemas.openxmlformats.org/officeDocument/2006/relationships/hyperlink" Target="https://docs.python.org/3/library/urllib.html" TargetMode="External"/><Relationship Id="rId7" Type="http://schemas.openxmlformats.org/officeDocument/2006/relationships/hyperlink" Target="https://www.crummy.com/software/BeautifulSoup/bs4/do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requests.readthedocs.io/" TargetMode="External"/><Relationship Id="rId5" Type="http://schemas.openxmlformats.org/officeDocument/2006/relationships/hyperlink" Target="https://github.com/xukai92/crawlerfromscratch/blob/master/spider.py" TargetMode="External"/><Relationship Id="rId4" Type="http://schemas.openxmlformats.org/officeDocument/2006/relationships/hyperlink" Target="https://docs.python.org/3/library/html.parser.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scrapingbee.com/blog/crawling-python/#web-crawling-with-scrap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crapy/scrapy" TargetMode="External"/><Relationship Id="rId7" Type="http://schemas.openxmlformats.org/officeDocument/2006/relationships/hyperlink" Target="https://en.wikipedia.org/wiki/Extract,_transform,_loa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cs.scrapy.org/en/latest/topics/item-pipeline.html" TargetMode="External"/><Relationship Id="rId5" Type="http://schemas.openxmlformats.org/officeDocument/2006/relationships/hyperlink" Target="https://docs.scrapy.org/en/latest/topics/spiders.html" TargetMode="External"/><Relationship Id="rId4" Type="http://schemas.openxmlformats.org/officeDocument/2006/relationships/hyperlink" Target="https://docs.scrapy.org/en/latest/topics/setting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rapingbee.com/blog/crawling-python/#web-crawling-with-scrap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digitalocean.com/community/tutorials/how-to-construct-classes-and-define-objects-in-python-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digitalocean.com/community/tutorials/understanding-lists-in-python-3"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digitalocean.com/community/tutorials/how-to-import-modules-in-python-3"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doc.scrapy.org/en/2.7/topics/commands.html" TargetMode="External"/><Relationship Id="rId4" Type="http://schemas.openxmlformats.org/officeDocument/2006/relationships/hyperlink" Target="https://quotes.toscrape.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digitalocean.com/community/tutorials/how-to-crawl-a-web-page-with-scrapy-and-python-3"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digitalocean.com/community/tutorials/how-to-crawl-a-web-page-with-scrapy-and-python-3"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p:nvPr/>
        </p:nvSpPr>
        <p:spPr>
          <a:xfrm>
            <a:off x="551384" y="1142184"/>
            <a:ext cx="11089232" cy="5472608"/>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4"/>
          <p:cNvSpPr txBox="1">
            <a:spLocks noGrp="1"/>
          </p:cNvSpPr>
          <p:nvPr>
            <p:ph type="ctrTitle"/>
          </p:nvPr>
        </p:nvSpPr>
        <p:spPr>
          <a:xfrm>
            <a:off x="1722468" y="3429000"/>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Palatino Linotype"/>
              <a:buNone/>
            </a:pP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18AIC302J</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Web programming for Artificial Intelligence</a:t>
            </a: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UNIT-5</a:t>
            </a:r>
            <a:br>
              <a:rPr lang="en-US" sz="4800" b="1" i="0" u="none" strike="noStrike" cap="none" dirty="0">
                <a:solidFill>
                  <a:schemeClr val="dk1"/>
                </a:solidFill>
                <a:latin typeface="Palatino Linotype"/>
                <a:ea typeface="Palatino Linotype"/>
                <a:cs typeface="Palatino Linotype"/>
                <a:sym typeface="Palatino Linotype"/>
              </a:rPr>
            </a:br>
            <a:r>
              <a:rPr lang="en-US" sz="3100" b="1" i="0" u="none" strike="noStrike" cap="none" dirty="0">
                <a:solidFill>
                  <a:schemeClr val="dk1"/>
                </a:solidFill>
                <a:latin typeface="Palatino Linotype"/>
                <a:ea typeface="Palatino Linotype"/>
                <a:cs typeface="Palatino Linotype"/>
                <a:sym typeface="Palatino Linotype"/>
              </a:rPr>
              <a:t>Topic : </a:t>
            </a:r>
            <a:r>
              <a:rPr lang="en-US" sz="3100" b="1" dirty="0">
                <a:latin typeface="Palatino Linotype"/>
              </a:rPr>
              <a:t>Create scrappers to extract contents from web documents</a:t>
            </a:r>
            <a:endParaRPr lang="en-US" sz="4800" b="1" dirty="0">
              <a:latin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Web Crawling Strategies</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817563" lvl="1" indent="-457200" algn="just">
              <a:lnSpc>
                <a:spcPct val="170000"/>
              </a:lnSpc>
              <a:buSzPts val="2000"/>
              <a:buFont typeface="Noto Sans Symbols"/>
              <a:buChar char="⮚"/>
            </a:pPr>
            <a:r>
              <a:rPr lang="en-US" sz="2000" dirty="0">
                <a:latin typeface="Palatino Linotype"/>
              </a:rPr>
              <a:t>In practice, web crawlers only visit a subset of pages depending on the crawler budget, which can be a maximum number of pages per domain, depth or execution time.</a:t>
            </a:r>
          </a:p>
          <a:p>
            <a:pPr marL="817563" lvl="1" indent="-457200" algn="just">
              <a:lnSpc>
                <a:spcPct val="170000"/>
              </a:lnSpc>
              <a:buSzPts val="2000"/>
              <a:buFont typeface="Noto Sans Symbols"/>
              <a:buChar char="⮚"/>
            </a:pPr>
            <a:r>
              <a:rPr lang="en-US" sz="2000" dirty="0">
                <a:latin typeface="Palatino Linotype"/>
              </a:rPr>
              <a:t>Many websites provide a </a:t>
            </a:r>
            <a:r>
              <a:rPr lang="en-US" sz="2000" dirty="0">
                <a:latin typeface="Palatino Linotype"/>
                <a:hlinkClick r:id="rId3">
                  <a:extLst>
                    <a:ext uri="{A12FA001-AC4F-418D-AE19-62706E023703}">
                      <ahyp:hlinkClr xmlns:ahyp="http://schemas.microsoft.com/office/drawing/2018/hyperlinkcolor" val="tx"/>
                    </a:ext>
                  </a:extLst>
                </a:hlinkClick>
              </a:rPr>
              <a:t>robots.txt</a:t>
            </a:r>
            <a:r>
              <a:rPr lang="en-US" sz="2000" dirty="0">
                <a:latin typeface="Palatino Linotype"/>
              </a:rPr>
              <a:t> file to indicate which paths of the website can be crawled, and which ones are off-limits. There's also </a:t>
            </a:r>
            <a:r>
              <a:rPr lang="en-US" sz="2000" dirty="0">
                <a:latin typeface="Palatino Linotype"/>
                <a:hlinkClick r:id="rId4">
                  <a:extLst>
                    <a:ext uri="{A12FA001-AC4F-418D-AE19-62706E023703}">
                      <ahyp:hlinkClr xmlns:ahyp="http://schemas.microsoft.com/office/drawing/2018/hyperlinkcolor" val="tx"/>
                    </a:ext>
                  </a:extLst>
                </a:hlinkClick>
              </a:rPr>
              <a:t>sitemap.xml</a:t>
            </a:r>
            <a:r>
              <a:rPr lang="en-US" sz="2000" dirty="0">
                <a:latin typeface="Palatino Linotype"/>
              </a:rPr>
              <a:t>, which is a bit more explicit than robots.txt and specifically instructs bots which paths should be crawled and provide additional metadata for each URL.</a:t>
            </a:r>
          </a:p>
          <a:p>
            <a:pPr marL="817563" lvl="1" indent="-457200" algn="just">
              <a:lnSpc>
                <a:spcPct val="170000"/>
              </a:lnSpc>
              <a:buSzPts val="2000"/>
              <a:buFont typeface="Noto Sans Symbols"/>
              <a:buChar char="⮚"/>
            </a:pPr>
            <a:r>
              <a:rPr lang="en-US" sz="2000" b="1" u="sng" dirty="0">
                <a:latin typeface="Palatino Linotype"/>
              </a:rPr>
              <a:t>Popular web crawler use cases include:</a:t>
            </a:r>
          </a:p>
          <a:p>
            <a:pPr marL="817563" lvl="1" indent="-457200" algn="just">
              <a:lnSpc>
                <a:spcPct val="170000"/>
              </a:lnSpc>
              <a:buSzPts val="2000"/>
              <a:buFont typeface="Noto Sans Symbols"/>
              <a:buChar char="⮚"/>
            </a:pPr>
            <a:r>
              <a:rPr lang="en-US" sz="2000" dirty="0">
                <a:latin typeface="Palatino Linotype"/>
              </a:rPr>
              <a:t>Search engines (e.g. Googlebot, </a:t>
            </a:r>
            <a:r>
              <a:rPr lang="en-US" sz="2000" dirty="0" err="1">
                <a:latin typeface="Palatino Linotype"/>
              </a:rPr>
              <a:t>Bingbot</a:t>
            </a:r>
            <a:r>
              <a:rPr lang="en-US" sz="2000" dirty="0">
                <a:latin typeface="Palatino Linotype"/>
              </a:rPr>
              <a:t>, Yandex Bot…) collect all the HTML for a significant part of the Web. This data is indexed to make it searchable.</a:t>
            </a:r>
          </a:p>
          <a:p>
            <a:pPr marL="817563" lvl="1" indent="-457200" algn="just">
              <a:lnSpc>
                <a:spcPct val="170000"/>
              </a:lnSpc>
              <a:buSzPts val="2000"/>
              <a:buFont typeface="Noto Sans Symbols"/>
              <a:buChar char="⮚"/>
            </a:pPr>
            <a:r>
              <a:rPr lang="en-US" sz="2000" dirty="0">
                <a:latin typeface="Palatino Linotype"/>
              </a:rPr>
              <a:t>SEO analytics tools on top of collecting the HTML also collect metadata like the response time, response status to detect broken pages and the links between different domains to collect backlinks.</a:t>
            </a:r>
          </a:p>
          <a:p>
            <a:pPr marL="817563" lvl="1" indent="-457200" algn="just">
              <a:lnSpc>
                <a:spcPct val="170000"/>
              </a:lnSpc>
              <a:buSzPts val="2000"/>
              <a:buFont typeface="Noto Sans Symbols"/>
              <a:buChar char="⮚"/>
            </a:pPr>
            <a:r>
              <a:rPr lang="en-US" sz="2000" dirty="0">
                <a:latin typeface="Palatino Linotype"/>
              </a:rPr>
              <a:t>Price monitoring tools crawl e-commerce websites to find product pages and extract metadata, notably the price. Product pages are then periodically revisited.</a:t>
            </a:r>
          </a:p>
          <a:p>
            <a:pPr marL="817563" lvl="1" indent="-457200" algn="just">
              <a:lnSpc>
                <a:spcPct val="170000"/>
              </a:lnSpc>
              <a:buSzPts val="2000"/>
              <a:buFont typeface="Noto Sans Symbols"/>
              <a:buChar char="⮚"/>
            </a:pPr>
            <a:r>
              <a:rPr lang="en-US" sz="2000" dirty="0">
                <a:latin typeface="Palatino Linotype"/>
              </a:rPr>
              <a:t>Common Crawl maintains an </a:t>
            </a:r>
            <a:r>
              <a:rPr lang="en-US" sz="2000" dirty="0">
                <a:latin typeface="Palatino Linotype"/>
                <a:hlinkClick r:id="rId5">
                  <a:extLst>
                    <a:ext uri="{A12FA001-AC4F-418D-AE19-62706E023703}">
                      <ahyp:hlinkClr xmlns:ahyp="http://schemas.microsoft.com/office/drawing/2018/hyperlinkcolor" val="tx"/>
                    </a:ext>
                  </a:extLst>
                </a:hlinkClick>
              </a:rPr>
              <a:t>open repository of web crawl data</a:t>
            </a:r>
            <a:r>
              <a:rPr lang="en-US" sz="2000" dirty="0">
                <a:latin typeface="Palatino Linotype"/>
              </a:rPr>
              <a:t>. For example, the </a:t>
            </a:r>
            <a:r>
              <a:rPr lang="en-US" sz="2000" dirty="0">
                <a:latin typeface="Palatino Linotype"/>
                <a:hlinkClick r:id="rId6">
                  <a:extLst>
                    <a:ext uri="{A12FA001-AC4F-418D-AE19-62706E023703}">
                      <ahyp:hlinkClr xmlns:ahyp="http://schemas.microsoft.com/office/drawing/2018/hyperlinkcolor" val="tx"/>
                    </a:ext>
                  </a:extLst>
                </a:hlinkClick>
              </a:rPr>
              <a:t>archive from May 2022</a:t>
            </a:r>
            <a:r>
              <a:rPr lang="en-US" sz="2000" dirty="0">
                <a:latin typeface="Palatino Linotype"/>
              </a:rPr>
              <a:t> contains 3.45 billion web pages.</a:t>
            </a:r>
          </a:p>
          <a:p>
            <a:pPr marL="817563" lvl="1" indent="-457200" algn="just">
              <a:lnSpc>
                <a:spcPct val="170000"/>
              </a:lnSpc>
              <a:buSzPts val="2000"/>
              <a:buFont typeface="Noto Sans Symbols"/>
              <a:buChar char="⮚"/>
            </a:pPr>
            <a:endParaRPr lang="en-US" sz="2000" dirty="0">
              <a:latin typeface="Palatino Linotype"/>
            </a:endParaRPr>
          </a:p>
          <a:p>
            <a:pPr marL="817563" lvl="1" indent="-457200" algn="just">
              <a:lnSpc>
                <a:spcPct val="170000"/>
              </a:lnSpc>
              <a:buSzPts val="2000"/>
              <a:buFont typeface="Noto Sans Symbols"/>
              <a:buChar char="⮚"/>
            </a:pPr>
            <a:endParaRPr lang="en-US" sz="2000" dirty="0">
              <a:latin typeface="Palatino Linotype"/>
            </a:endParaRPr>
          </a:p>
          <a:p>
            <a:pPr marL="817563" lvl="1" indent="-457200" algn="just">
              <a:lnSpc>
                <a:spcPct val="170000"/>
              </a:lnSpc>
              <a:buSzPts val="2000"/>
              <a:buFont typeface="Noto Sans Symbols"/>
              <a:buChar char="⮚"/>
            </a:pPr>
            <a:endParaRPr lang="en-US" sz="2000" dirty="0">
              <a:latin typeface="Palatino Linotype"/>
            </a:endParaRPr>
          </a:p>
          <a:p>
            <a:pPr marL="817563" lvl="1" indent="-457200" algn="just">
              <a:lnSpc>
                <a:spcPct val="170000"/>
              </a:lnSpc>
              <a:buSzPts val="2000"/>
              <a:buFont typeface="Noto Sans Symbols"/>
              <a:buChar char="⮚"/>
            </a:pPr>
            <a:endParaRPr lang="en-US" sz="2000" dirty="0">
              <a:latin typeface="Palatino Linotype"/>
              <a:sym typeface="Palatino Linotype"/>
            </a:endParaRPr>
          </a:p>
        </p:txBody>
      </p:sp>
    </p:spTree>
    <p:extLst>
      <p:ext uri="{BB962C8B-B14F-4D97-AF65-F5344CB8AC3E}">
        <p14:creationId xmlns:p14="http://schemas.microsoft.com/office/powerpoint/2010/main" val="266849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Web Crawling Strategies</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lvl="1" indent="-457200" algn="just">
              <a:lnSpc>
                <a:spcPct val="170000"/>
              </a:lnSpc>
              <a:buSzPts val="2000"/>
              <a:buFont typeface="Noto Sans Symbols"/>
              <a:buChar char="⮚"/>
            </a:pPr>
            <a:r>
              <a:rPr lang="en-US" sz="2800" dirty="0">
                <a:latin typeface="Palatino Linotype"/>
              </a:rPr>
              <a:t>Web crawling is a powerful technique to collect data from the web by finding all the URLs for one or multiple domains. Python has several popular web crawling libraries and frameworks.</a:t>
            </a:r>
          </a:p>
          <a:p>
            <a:pPr marL="817563" lvl="1" indent="-457200" algn="just">
              <a:lnSpc>
                <a:spcPct val="170000"/>
              </a:lnSpc>
              <a:buSzPts val="2000"/>
              <a:buFont typeface="Noto Sans Symbols"/>
              <a:buChar char="⮚"/>
            </a:pPr>
            <a:r>
              <a:rPr lang="en-US" sz="2800" dirty="0">
                <a:latin typeface="Palatino Linotype"/>
              </a:rPr>
              <a:t>There are three different strategies for building a web crawler in Python. </a:t>
            </a:r>
          </a:p>
          <a:p>
            <a:pPr marL="817563" lvl="1" indent="-457200" algn="just">
              <a:lnSpc>
                <a:spcPct val="170000"/>
              </a:lnSpc>
              <a:buSzPts val="2000"/>
              <a:buFont typeface="Noto Sans Symbols"/>
              <a:buChar char="⮚"/>
            </a:pPr>
            <a:r>
              <a:rPr lang="en-US" sz="2800" dirty="0">
                <a:latin typeface="Palatino Linotype"/>
              </a:rPr>
              <a:t>First, using only standard libraries, then third party libraries for making HTTP requests and parsing HTML, and, finally, a web crawling framework.</a:t>
            </a:r>
          </a:p>
          <a:p>
            <a:pPr marL="817563" lvl="1" indent="-457200" algn="just">
              <a:lnSpc>
                <a:spcPct val="170000"/>
              </a:lnSpc>
              <a:buSzPts val="2000"/>
              <a:buFont typeface="Noto Sans Symbols"/>
              <a:buChar char="⮚"/>
            </a:pPr>
            <a:endParaRPr lang="en-US" sz="2800" dirty="0">
              <a:latin typeface="Palatino Linotype"/>
            </a:endParaRPr>
          </a:p>
          <a:p>
            <a:pPr marL="817563" lvl="1" indent="-457200" algn="just">
              <a:lnSpc>
                <a:spcPct val="170000"/>
              </a:lnSpc>
              <a:buSzPts val="2000"/>
              <a:buFont typeface="Noto Sans Symbols"/>
              <a:buChar char="⮚"/>
            </a:pPr>
            <a:endParaRPr lang="en-US" sz="2800" dirty="0">
              <a:latin typeface="Palatino Linotype"/>
            </a:endParaRPr>
          </a:p>
          <a:p>
            <a:pPr marL="817563" lvl="1" indent="-457200" algn="just">
              <a:lnSpc>
                <a:spcPct val="170000"/>
              </a:lnSpc>
              <a:buSzPts val="2000"/>
              <a:buFont typeface="Noto Sans Symbols"/>
              <a:buChar char="⮚"/>
            </a:pPr>
            <a:endParaRPr lang="en-US" sz="2800" dirty="0">
              <a:latin typeface="Palatino Linotype"/>
            </a:endParaRPr>
          </a:p>
          <a:p>
            <a:pPr marL="817563" lvl="1" indent="-457200" algn="just">
              <a:lnSpc>
                <a:spcPct val="170000"/>
              </a:lnSpc>
              <a:buSzPts val="2000"/>
              <a:buFont typeface="Noto Sans Symbols"/>
              <a:buChar char="⮚"/>
            </a:pPr>
            <a:endParaRPr lang="en-US" sz="2800" dirty="0">
              <a:latin typeface="Palatino Linotype"/>
              <a:sym typeface="Palatino Linotype"/>
            </a:endParaRPr>
          </a:p>
        </p:txBody>
      </p:sp>
    </p:spTree>
    <p:extLst>
      <p:ext uri="{BB962C8B-B14F-4D97-AF65-F5344CB8AC3E}">
        <p14:creationId xmlns:p14="http://schemas.microsoft.com/office/powerpoint/2010/main" val="158357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marL="817563" lvl="1" indent="-457200" algn="just">
              <a:buSzPts val="2000"/>
              <a:buFont typeface="Noto Sans Symbols"/>
              <a:buChar char="⮚"/>
            </a:pPr>
            <a:br>
              <a:rPr lang="en-IN" sz="2800" b="1" dirty="0">
                <a:latin typeface="Palatino Linotype"/>
              </a:rPr>
            </a:br>
            <a:br>
              <a:rPr lang="en-IN" sz="2800" b="1" dirty="0">
                <a:latin typeface="Palatino Linotype"/>
              </a:rPr>
            </a:br>
            <a:br>
              <a:rPr lang="en-IN" sz="2800" b="1" dirty="0">
                <a:latin typeface="Palatino Linotype"/>
              </a:rPr>
            </a:br>
            <a:r>
              <a:rPr lang="en-US" sz="2800" b="1" dirty="0">
                <a:latin typeface="Palatino Linotype"/>
              </a:rPr>
              <a:t>Building a simple web crawler in Python from scratch</a:t>
            </a:r>
            <a:br>
              <a:rPr lang="en-US" sz="2800" dirty="0">
                <a:latin typeface="Palatino Linotype"/>
              </a:rPr>
            </a:br>
            <a:br>
              <a:rPr lang="en-US" sz="2800" dirty="0">
                <a:latin typeface="Palatino Linotype"/>
              </a:rPr>
            </a:br>
            <a:br>
              <a:rPr lang="en-US" sz="2800" dirty="0">
                <a:latin typeface="Palatino Linotype"/>
              </a:rPr>
            </a:br>
            <a:endParaRPr lang="en-IN" sz="28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a:bodyPr>
          <a:lstStyle/>
          <a:p>
            <a:pPr marL="817563" lvl="1" indent="-457200" algn="just">
              <a:lnSpc>
                <a:spcPct val="170000"/>
              </a:lnSpc>
              <a:buSzPts val="2000"/>
              <a:buFont typeface="Noto Sans Symbols"/>
              <a:buChar char="⮚"/>
            </a:pPr>
            <a:r>
              <a:rPr lang="en-US" dirty="0">
                <a:latin typeface="Palatino Linotype"/>
              </a:rPr>
              <a:t>To build a simple web crawler in Python we need at least one library to download the HTML from a URL and another one to extract links. Python provides the standard libraries </a:t>
            </a:r>
            <a:r>
              <a:rPr lang="en-US" dirty="0">
                <a:latin typeface="Palatino Linotype"/>
                <a:hlinkClick r:id="rId3">
                  <a:extLst>
                    <a:ext uri="{A12FA001-AC4F-418D-AE19-62706E023703}">
                      <ahyp:hlinkClr xmlns:ahyp="http://schemas.microsoft.com/office/drawing/2018/hyperlinkcolor" val="tx"/>
                    </a:ext>
                  </a:extLst>
                </a:hlinkClick>
              </a:rPr>
              <a:t>urllib</a:t>
            </a:r>
            <a:r>
              <a:rPr lang="en-US" dirty="0">
                <a:latin typeface="Palatino Linotype"/>
              </a:rPr>
              <a:t> for performing HTTP requests and </a:t>
            </a:r>
            <a:r>
              <a:rPr lang="en-US" dirty="0" err="1">
                <a:latin typeface="Palatino Linotype"/>
                <a:hlinkClick r:id="rId4">
                  <a:extLst>
                    <a:ext uri="{A12FA001-AC4F-418D-AE19-62706E023703}">
                      <ahyp:hlinkClr xmlns:ahyp="http://schemas.microsoft.com/office/drawing/2018/hyperlinkcolor" val="tx"/>
                    </a:ext>
                  </a:extLst>
                </a:hlinkClick>
              </a:rPr>
              <a:t>html.parser</a:t>
            </a:r>
            <a:r>
              <a:rPr lang="en-US" dirty="0">
                <a:latin typeface="Palatino Linotype"/>
              </a:rPr>
              <a:t> for parsing HTML. An example Python crawler built only with standard libraries can be found on </a:t>
            </a:r>
            <a:r>
              <a:rPr lang="en-US" dirty="0" err="1">
                <a:latin typeface="Palatino Linotype"/>
                <a:hlinkClick r:id="rId5">
                  <a:extLst>
                    <a:ext uri="{A12FA001-AC4F-418D-AE19-62706E023703}">
                      <ahyp:hlinkClr xmlns:ahyp="http://schemas.microsoft.com/office/drawing/2018/hyperlinkcolor" val="tx"/>
                    </a:ext>
                  </a:extLst>
                </a:hlinkClick>
              </a:rPr>
              <a:t>Github</a:t>
            </a:r>
            <a:r>
              <a:rPr lang="en-US" dirty="0">
                <a:latin typeface="Palatino Linotype"/>
              </a:rPr>
              <a:t>.</a:t>
            </a:r>
          </a:p>
          <a:p>
            <a:pPr marL="817563" lvl="1" indent="-457200" algn="just">
              <a:lnSpc>
                <a:spcPct val="170000"/>
              </a:lnSpc>
              <a:buSzPts val="2000"/>
              <a:buFont typeface="Noto Sans Symbols"/>
              <a:buChar char="⮚"/>
            </a:pPr>
            <a:r>
              <a:rPr lang="en-US" dirty="0">
                <a:latin typeface="Palatino Linotype"/>
              </a:rPr>
              <a:t>There are also other popular libraries, such as </a:t>
            </a:r>
            <a:r>
              <a:rPr lang="en-US" dirty="0">
                <a:latin typeface="Palatino Linotype"/>
                <a:hlinkClick r:id="rId6">
                  <a:extLst>
                    <a:ext uri="{A12FA001-AC4F-418D-AE19-62706E023703}">
                      <ahyp:hlinkClr xmlns:ahyp="http://schemas.microsoft.com/office/drawing/2018/hyperlinkcolor" val="tx"/>
                    </a:ext>
                  </a:extLst>
                </a:hlinkClick>
              </a:rPr>
              <a:t>Requests</a:t>
            </a:r>
            <a:r>
              <a:rPr lang="en-US" dirty="0">
                <a:latin typeface="Palatino Linotype"/>
              </a:rPr>
              <a:t> and </a:t>
            </a:r>
            <a:r>
              <a:rPr lang="en-US" dirty="0">
                <a:latin typeface="Palatino Linotype"/>
                <a:hlinkClick r:id="rId7">
                  <a:extLst>
                    <a:ext uri="{A12FA001-AC4F-418D-AE19-62706E023703}">
                      <ahyp:hlinkClr xmlns:ahyp="http://schemas.microsoft.com/office/drawing/2018/hyperlinkcolor" val="tx"/>
                    </a:ext>
                  </a:extLst>
                </a:hlinkClick>
              </a:rPr>
              <a:t>Beautiful Soup</a:t>
            </a:r>
            <a:r>
              <a:rPr lang="en-US" dirty="0">
                <a:latin typeface="Palatino Linotype"/>
              </a:rPr>
              <a:t>, which may provide an improved developer experience when composing HTTP requests and handling HTML documents. If you wan to learn more, you can check this guide about the </a:t>
            </a:r>
            <a:r>
              <a:rPr lang="en-US" dirty="0">
                <a:latin typeface="Palatino Linotype"/>
                <a:hlinkClick r:id="rId8">
                  <a:extLst>
                    <a:ext uri="{A12FA001-AC4F-418D-AE19-62706E023703}">
                      <ahyp:hlinkClr xmlns:ahyp="http://schemas.microsoft.com/office/drawing/2018/hyperlinkcolor" val="tx"/>
                    </a:ext>
                  </a:extLst>
                </a:hlinkClick>
              </a:rPr>
              <a:t>best Python HTTP client</a:t>
            </a:r>
            <a:r>
              <a:rPr lang="en-US" dirty="0">
                <a:latin typeface="Palatino Linotype"/>
              </a:rPr>
              <a:t>.</a:t>
            </a:r>
          </a:p>
          <a:p>
            <a:pPr marL="817563" lvl="1" indent="-457200" algn="just">
              <a:lnSpc>
                <a:spcPct val="170000"/>
              </a:lnSpc>
              <a:buSzPts val="2000"/>
              <a:buFont typeface="Noto Sans Symbols"/>
              <a:buChar char="⮚"/>
            </a:pPr>
            <a:r>
              <a:rPr lang="en-IN" dirty="0">
                <a:latin typeface="Palatino Linotype"/>
              </a:rPr>
              <a:t>pip install requests bs4 -&gt;</a:t>
            </a:r>
            <a:r>
              <a:rPr lang="en-US" dirty="0">
                <a:latin typeface="Palatino Linotype"/>
              </a:rPr>
              <a:t>You can install the two libraries locally</a:t>
            </a:r>
          </a:p>
          <a:p>
            <a:pPr marL="817563" lvl="1" indent="-457200" algn="just">
              <a:lnSpc>
                <a:spcPct val="170000"/>
              </a:lnSpc>
              <a:buSzPts val="2000"/>
              <a:buFont typeface="Noto Sans Symbols"/>
              <a:buChar char="⮚"/>
            </a:pPr>
            <a:r>
              <a:rPr lang="en-US" dirty="0">
                <a:latin typeface="Palatino Linotype"/>
              </a:rPr>
              <a:t>pip install requests beautifulsoup4</a:t>
            </a:r>
          </a:p>
          <a:p>
            <a:pPr marL="360363" lvl="1" indent="0" algn="just">
              <a:lnSpc>
                <a:spcPct val="170000"/>
              </a:lnSpc>
              <a:buSzPts val="2000"/>
              <a:buNone/>
            </a:pPr>
            <a:endParaRPr lang="en-US" sz="2800" dirty="0">
              <a:latin typeface="Palatino Linotype"/>
            </a:endParaRPr>
          </a:p>
          <a:p>
            <a:pPr marL="817563" lvl="1" indent="-457200" algn="just">
              <a:lnSpc>
                <a:spcPct val="170000"/>
              </a:lnSpc>
              <a:buSzPts val="2000"/>
              <a:buFont typeface="Noto Sans Symbols"/>
              <a:buChar char="⮚"/>
            </a:pPr>
            <a:endParaRPr lang="en-US" sz="2800" dirty="0">
              <a:latin typeface="Palatino Linotype"/>
            </a:endParaRPr>
          </a:p>
          <a:p>
            <a:pPr marL="817563" lvl="1" indent="-457200" algn="just">
              <a:lnSpc>
                <a:spcPct val="170000"/>
              </a:lnSpc>
              <a:buSzPts val="2000"/>
              <a:buFont typeface="Noto Sans Symbols"/>
              <a:buChar char="⮚"/>
            </a:pPr>
            <a:endParaRPr lang="en-US" sz="2800" dirty="0">
              <a:latin typeface="Palatino Linotype"/>
            </a:endParaRPr>
          </a:p>
          <a:p>
            <a:pPr marL="817563" lvl="1" indent="-457200" algn="just">
              <a:lnSpc>
                <a:spcPct val="170000"/>
              </a:lnSpc>
              <a:buSzPts val="2000"/>
              <a:buFont typeface="Noto Sans Symbols"/>
              <a:buChar char="⮚"/>
            </a:pPr>
            <a:endParaRPr lang="en-US" sz="2800" dirty="0">
              <a:latin typeface="Palatino Linotype"/>
            </a:endParaRPr>
          </a:p>
          <a:p>
            <a:pPr marL="817563" lvl="1" indent="-457200" algn="just">
              <a:lnSpc>
                <a:spcPct val="170000"/>
              </a:lnSpc>
              <a:buSzPts val="2000"/>
              <a:buFont typeface="Noto Sans Symbols"/>
              <a:buChar char="⮚"/>
            </a:pPr>
            <a:endParaRPr lang="en-US" sz="2800" dirty="0">
              <a:latin typeface="Palatino Linotype"/>
              <a:sym typeface="Palatino Linotype"/>
            </a:endParaRPr>
          </a:p>
        </p:txBody>
      </p:sp>
    </p:spTree>
    <p:extLst>
      <p:ext uri="{BB962C8B-B14F-4D97-AF65-F5344CB8AC3E}">
        <p14:creationId xmlns:p14="http://schemas.microsoft.com/office/powerpoint/2010/main" val="325669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marL="817563" lvl="1" indent="-457200" algn="just">
              <a:buSzPts val="2000"/>
              <a:buFont typeface="Noto Sans Symbols"/>
              <a:buChar char="⮚"/>
            </a:pPr>
            <a:br>
              <a:rPr lang="en-IN" sz="2800" b="1" dirty="0">
                <a:latin typeface="Palatino Linotype"/>
              </a:rPr>
            </a:br>
            <a:br>
              <a:rPr lang="en-IN" sz="2800" b="1" dirty="0">
                <a:latin typeface="Palatino Linotype"/>
              </a:rPr>
            </a:br>
            <a:br>
              <a:rPr lang="en-IN" sz="2800" b="1" dirty="0">
                <a:latin typeface="Palatino Linotype"/>
              </a:rPr>
            </a:br>
            <a:r>
              <a:rPr lang="en-US" sz="2800" b="1" dirty="0">
                <a:latin typeface="Palatino Linotype"/>
              </a:rPr>
              <a:t>Building a simple web crawler in Python from scratch</a:t>
            </a:r>
            <a:br>
              <a:rPr lang="en-US" sz="2800" dirty="0">
                <a:latin typeface="Palatino Linotype"/>
              </a:rPr>
            </a:br>
            <a:br>
              <a:rPr lang="en-US" sz="2800" dirty="0">
                <a:latin typeface="Palatino Linotype"/>
              </a:rPr>
            </a:br>
            <a:br>
              <a:rPr lang="en-US" sz="2800" dirty="0">
                <a:latin typeface="Palatino Linotype"/>
              </a:rPr>
            </a:br>
            <a:endParaRPr lang="en-IN" sz="28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lvl="1" indent="-457200" algn="just">
              <a:lnSpc>
                <a:spcPct val="170000"/>
              </a:lnSpc>
              <a:buSzPts val="2000"/>
              <a:buFont typeface="Noto Sans Symbols"/>
              <a:buChar char="⮚"/>
            </a:pPr>
            <a:r>
              <a:rPr lang="en-US" sz="2800" b="1" dirty="0">
                <a:latin typeface="Palatino Linotype"/>
                <a:sym typeface="Palatino Linotype"/>
              </a:rPr>
              <a:t>First Technique: </a:t>
            </a:r>
            <a:r>
              <a:rPr lang="en-US" sz="2800" dirty="0">
                <a:latin typeface="Palatino Linotype"/>
                <a:sym typeface="Palatino Linotype"/>
                <a:hlinkClick r:id="rId3"/>
              </a:rPr>
              <a:t>https://www.scrapingbee.com/blog/crawling-python/#web-crawling-with-scrapy</a:t>
            </a:r>
            <a:endParaRPr lang="en-US" sz="2800" dirty="0">
              <a:latin typeface="Palatino Linotype"/>
              <a:sym typeface="Palatino Linotype"/>
            </a:endParaRPr>
          </a:p>
          <a:p>
            <a:pPr marL="817563" lvl="1" indent="-457200" algn="just">
              <a:lnSpc>
                <a:spcPct val="170000"/>
              </a:lnSpc>
              <a:buSzPts val="2000"/>
              <a:buFont typeface="Noto Sans Symbols"/>
              <a:buChar char="⮚"/>
            </a:pPr>
            <a:endParaRPr lang="en-US" sz="2800" dirty="0">
              <a:latin typeface="Palatino Linotype"/>
              <a:sym typeface="Palatino Linotype"/>
            </a:endParaRPr>
          </a:p>
          <a:p>
            <a:pPr marL="817563" lvl="1" indent="-457200" algn="just">
              <a:lnSpc>
                <a:spcPct val="170000"/>
              </a:lnSpc>
              <a:buSzPts val="2000"/>
              <a:buFont typeface="Noto Sans Symbols"/>
              <a:buChar char="⮚"/>
            </a:pPr>
            <a:endParaRPr lang="en-US" sz="2800" dirty="0">
              <a:latin typeface="Palatino Linotype"/>
              <a:sym typeface="Palatino Linotype"/>
            </a:endParaRPr>
          </a:p>
          <a:p>
            <a:pPr marL="817563" lvl="1" indent="-457200" algn="just">
              <a:lnSpc>
                <a:spcPct val="170000"/>
              </a:lnSpc>
              <a:buSzPts val="2000"/>
              <a:buFont typeface="Noto Sans Symbols"/>
              <a:buChar char="⮚"/>
            </a:pPr>
            <a:endParaRPr lang="en-US" sz="2800" dirty="0">
              <a:latin typeface="Palatino Linotype"/>
              <a:sym typeface="Palatino Linotype"/>
            </a:endParaRPr>
          </a:p>
        </p:txBody>
      </p:sp>
      <p:pic>
        <p:nvPicPr>
          <p:cNvPr id="4" name="Picture 3">
            <a:extLst>
              <a:ext uri="{FF2B5EF4-FFF2-40B4-BE49-F238E27FC236}">
                <a16:creationId xmlns:a16="http://schemas.microsoft.com/office/drawing/2014/main" id="{C71A91D4-4DCB-450C-F3A5-488283DA1D13}"/>
              </a:ext>
            </a:extLst>
          </p:cNvPr>
          <p:cNvPicPr>
            <a:picLocks noChangeAspect="1"/>
          </p:cNvPicPr>
          <p:nvPr/>
        </p:nvPicPr>
        <p:blipFill>
          <a:blip r:embed="rId4"/>
          <a:stretch>
            <a:fillRect/>
          </a:stretch>
        </p:blipFill>
        <p:spPr>
          <a:xfrm>
            <a:off x="626710" y="2210705"/>
            <a:ext cx="10938580" cy="2234835"/>
          </a:xfrm>
          <a:prstGeom prst="rect">
            <a:avLst/>
          </a:prstGeom>
        </p:spPr>
      </p:pic>
      <p:pic>
        <p:nvPicPr>
          <p:cNvPr id="5" name="Picture 4">
            <a:extLst>
              <a:ext uri="{FF2B5EF4-FFF2-40B4-BE49-F238E27FC236}">
                <a16:creationId xmlns:a16="http://schemas.microsoft.com/office/drawing/2014/main" id="{69F29E3B-491A-EFB8-F227-203E9D3BFB73}"/>
              </a:ext>
            </a:extLst>
          </p:cNvPr>
          <p:cNvPicPr>
            <a:picLocks noChangeAspect="1"/>
          </p:cNvPicPr>
          <p:nvPr/>
        </p:nvPicPr>
        <p:blipFill>
          <a:blip r:embed="rId5"/>
          <a:stretch>
            <a:fillRect/>
          </a:stretch>
        </p:blipFill>
        <p:spPr>
          <a:xfrm>
            <a:off x="425679" y="4528225"/>
            <a:ext cx="8830907" cy="2101173"/>
          </a:xfrm>
          <a:prstGeom prst="rect">
            <a:avLst/>
          </a:prstGeom>
        </p:spPr>
      </p:pic>
      <p:sp>
        <p:nvSpPr>
          <p:cNvPr id="6" name="TextBox 5">
            <a:extLst>
              <a:ext uri="{FF2B5EF4-FFF2-40B4-BE49-F238E27FC236}">
                <a16:creationId xmlns:a16="http://schemas.microsoft.com/office/drawing/2014/main" id="{C3851139-2BD2-25FE-CDAE-6227E63EFCF9}"/>
              </a:ext>
            </a:extLst>
          </p:cNvPr>
          <p:cNvSpPr txBox="1"/>
          <p:nvPr/>
        </p:nvSpPr>
        <p:spPr>
          <a:xfrm>
            <a:off x="8735438" y="5243209"/>
            <a:ext cx="2295728" cy="523220"/>
          </a:xfrm>
          <a:prstGeom prst="rect">
            <a:avLst/>
          </a:prstGeom>
          <a:noFill/>
        </p:spPr>
        <p:txBody>
          <a:bodyPr wrap="square" rtlCol="0">
            <a:spAutoFit/>
          </a:bodyPr>
          <a:lstStyle/>
          <a:p>
            <a:r>
              <a:rPr lang="en-IN" sz="2800" b="1" dirty="0">
                <a:solidFill>
                  <a:schemeClr val="dk1"/>
                </a:solidFill>
                <a:latin typeface="Palatino Linotype"/>
                <a:ea typeface="Calibri"/>
                <a:cs typeface="Calibri"/>
                <a:sym typeface="Calibri"/>
              </a:rPr>
              <a:t>Output</a:t>
            </a:r>
          </a:p>
        </p:txBody>
      </p:sp>
    </p:spTree>
    <p:extLst>
      <p:ext uri="{BB962C8B-B14F-4D97-AF65-F5344CB8AC3E}">
        <p14:creationId xmlns:p14="http://schemas.microsoft.com/office/powerpoint/2010/main" val="296737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marL="817563" lvl="1" indent="-457200" algn="ctr">
              <a:buSzPts val="2000"/>
              <a:buFont typeface="Noto Sans Symbols"/>
              <a:buChar char="⮚"/>
            </a:pPr>
            <a:br>
              <a:rPr lang="en-IN" sz="2800" b="1" dirty="0">
                <a:latin typeface="Palatino Linotype"/>
              </a:rPr>
            </a:br>
            <a:br>
              <a:rPr lang="en-IN" sz="2800" b="1" dirty="0">
                <a:latin typeface="Palatino Linotype"/>
              </a:rPr>
            </a:br>
            <a:r>
              <a:rPr lang="en-US" sz="2800" b="1" dirty="0">
                <a:latin typeface="Palatino Linotype"/>
              </a:rPr>
              <a:t>Performance issue of First Technique</a:t>
            </a:r>
            <a:br>
              <a:rPr lang="en-US" sz="2800" dirty="0">
                <a:latin typeface="Palatino Linotype"/>
              </a:rPr>
            </a:br>
            <a:br>
              <a:rPr lang="en-US" sz="2800" dirty="0">
                <a:latin typeface="Palatino Linotype"/>
              </a:rPr>
            </a:br>
            <a:endParaRPr lang="en-IN" sz="28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a:bodyPr>
          <a:lstStyle/>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400" dirty="0">
                <a:latin typeface="Palatino Linotype"/>
              </a:rPr>
              <a:t>The code is very simple but there are many performance and usability issues to solve before successfully crawling a complete website.</a:t>
            </a:r>
          </a:p>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400" dirty="0">
                <a:latin typeface="Palatino Linotype"/>
              </a:rPr>
              <a:t>The crawler is slow and supports no parallelism. As can be seen from the timestamps, it takes about one second to crawl each URL. Each time the crawler makes a request it waits for the response and doesn't do much else.</a:t>
            </a:r>
          </a:p>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400" dirty="0">
                <a:latin typeface="Palatino Linotype"/>
              </a:rPr>
              <a:t>The download URL logic has no retry mechanism, the URL queue is not a real queue and not very efficient with a high number of URLs.</a:t>
            </a:r>
          </a:p>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400" dirty="0">
                <a:latin typeface="Palatino Linotype"/>
              </a:rPr>
              <a:t>The link extraction logic doesn’t support standardizing URLs by removing URL query string parameters, doesn’t handle relative anchor/fragment URLs (i.e. </a:t>
            </a:r>
            <a:r>
              <a:rPr lang="en-US" altLang="en-US" sz="2400" dirty="0" err="1">
                <a:latin typeface="Palatino Linotype"/>
              </a:rPr>
              <a:t>href</a:t>
            </a:r>
            <a:r>
              <a:rPr lang="en-US" altLang="en-US" sz="2400" dirty="0">
                <a:latin typeface="Palatino Linotype"/>
              </a:rPr>
              <a:t>="#</a:t>
            </a:r>
            <a:r>
              <a:rPr lang="en-US" altLang="en-US" sz="2400" dirty="0" err="1">
                <a:latin typeface="Palatino Linotype"/>
              </a:rPr>
              <a:t>myanchor</a:t>
            </a:r>
            <a:r>
              <a:rPr lang="en-US" altLang="en-US" sz="2400" dirty="0">
                <a:latin typeface="Palatino Linotype"/>
              </a:rPr>
              <a:t>"), and doesn’t support filtering URLs by domain or filtering out requests to static files.</a:t>
            </a:r>
          </a:p>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400" dirty="0">
                <a:latin typeface="Palatino Linotype"/>
              </a:rPr>
              <a:t>The crawler doesn’t identify itself and ignores the robots.txt file.</a:t>
            </a:r>
            <a:endParaRPr lang="en-US" dirty="0">
              <a:latin typeface="Palatino Linotype"/>
            </a:endParaRPr>
          </a:p>
          <a:p>
            <a:pPr marL="817563" lvl="1" indent="-457200" algn="just">
              <a:lnSpc>
                <a:spcPct val="150000"/>
              </a:lnSpc>
              <a:buSzPts val="2000"/>
              <a:buFont typeface="Wingdings" panose="05000000000000000000" pitchFamily="2" charset="2"/>
              <a:buChar char="Ø"/>
            </a:pPr>
            <a:endParaRPr lang="en-US" dirty="0">
              <a:latin typeface="Palatino Linotype"/>
            </a:endParaRPr>
          </a:p>
          <a:p>
            <a:pPr marL="817563" lvl="1" indent="-457200" algn="just">
              <a:lnSpc>
                <a:spcPct val="150000"/>
              </a:lnSpc>
              <a:buSzPts val="2000"/>
              <a:buFont typeface="Wingdings" panose="05000000000000000000" pitchFamily="2" charset="2"/>
              <a:buChar char="Ø"/>
            </a:pPr>
            <a:endParaRPr lang="en-US" dirty="0">
              <a:latin typeface="Palatino Linotype"/>
            </a:endParaRPr>
          </a:p>
          <a:p>
            <a:pPr marL="817563" lvl="1" indent="-457200" algn="just">
              <a:lnSpc>
                <a:spcPct val="150000"/>
              </a:lnSpc>
              <a:buSzPts val="2000"/>
              <a:buFont typeface="Wingdings" panose="05000000000000000000" pitchFamily="2" charset="2"/>
              <a:buChar char="Ø"/>
            </a:pPr>
            <a:endParaRPr lang="en-US" sz="2800" dirty="0">
              <a:latin typeface="Palatino Linotype"/>
              <a:sym typeface="Palatino Linotype"/>
            </a:endParaRPr>
          </a:p>
        </p:txBody>
      </p:sp>
    </p:spTree>
    <p:extLst>
      <p:ext uri="{BB962C8B-B14F-4D97-AF65-F5344CB8AC3E}">
        <p14:creationId xmlns:p14="http://schemas.microsoft.com/office/powerpoint/2010/main" val="87468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marL="817563" lvl="1" indent="-457200" algn="ctr">
              <a:buSzPts val="2000"/>
              <a:buFont typeface="Noto Sans Symbols"/>
              <a:buChar char="⮚"/>
            </a:pPr>
            <a:br>
              <a:rPr lang="en-IN" sz="2800" b="1" dirty="0">
                <a:latin typeface="Palatino Linotype"/>
              </a:rPr>
            </a:br>
            <a:br>
              <a:rPr lang="en-IN" sz="2800" b="1" dirty="0">
                <a:latin typeface="Palatino Linotype"/>
              </a:rPr>
            </a:br>
            <a:br>
              <a:rPr lang="en-IN" sz="2800" b="1" dirty="0">
                <a:latin typeface="Palatino Linotype"/>
              </a:rPr>
            </a:br>
            <a:r>
              <a:rPr lang="en-US" sz="2800" b="1" dirty="0">
                <a:latin typeface="Palatino Linotype"/>
              </a:rPr>
              <a:t>Second Technique:</a:t>
            </a:r>
            <a:r>
              <a:rPr lang="en-IN" sz="2800" b="1" dirty="0">
                <a:latin typeface="Palatino Linotype"/>
              </a:rPr>
              <a:t>Web crawling with Scrapy</a:t>
            </a:r>
            <a:br>
              <a:rPr lang="en-IN" sz="2800" b="1" i="0" dirty="0">
                <a:effectLst/>
                <a:latin typeface="Circular Std"/>
              </a:rPr>
            </a:br>
            <a:br>
              <a:rPr lang="en-US" sz="2800" dirty="0">
                <a:latin typeface="Palatino Linotype"/>
              </a:rPr>
            </a:br>
            <a:br>
              <a:rPr lang="en-US" sz="2800" dirty="0">
                <a:latin typeface="Palatino Linotype"/>
              </a:rPr>
            </a:br>
            <a:endParaRPr lang="en-IN" sz="28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a:bodyPr>
          <a:lstStyle/>
          <a:p>
            <a:pPr algn="just">
              <a:lnSpc>
                <a:spcPct val="150000"/>
              </a:lnSpc>
            </a:pPr>
            <a:r>
              <a:rPr lang="en-US" sz="2200" dirty="0">
                <a:latin typeface="Palatino Linotype"/>
              </a:rPr>
              <a:t>Scrapy is the most popular web scraping and crawling Python framework with close to 50k stars on </a:t>
            </a:r>
            <a:r>
              <a:rPr lang="en-US" sz="2200" dirty="0" err="1">
                <a:latin typeface="Palatino Linotype"/>
                <a:hlinkClick r:id="rId3">
                  <a:extLst>
                    <a:ext uri="{A12FA001-AC4F-418D-AE19-62706E023703}">
                      <ahyp:hlinkClr xmlns:ahyp="http://schemas.microsoft.com/office/drawing/2018/hyperlinkcolor" val="tx"/>
                    </a:ext>
                  </a:extLst>
                </a:hlinkClick>
              </a:rPr>
              <a:t>Github</a:t>
            </a:r>
            <a:r>
              <a:rPr lang="en-US" sz="2200" dirty="0">
                <a:latin typeface="Palatino Linotype"/>
              </a:rPr>
              <a:t>. One of the advantages of Scrapy is that requests are scheduled and handled asynchronously. This means that Scrapy can send another request before the previous one has completed or do some other work in between. Scrapy can handle many concurrent requests but can also be configured to respect the websites with custom </a:t>
            </a:r>
            <a:r>
              <a:rPr lang="en-US" sz="2200" dirty="0">
                <a:latin typeface="Palatino Linotype"/>
                <a:hlinkClick r:id="rId4">
                  <a:extLst>
                    <a:ext uri="{A12FA001-AC4F-418D-AE19-62706E023703}">
                      <ahyp:hlinkClr xmlns:ahyp="http://schemas.microsoft.com/office/drawing/2018/hyperlinkcolor" val="tx"/>
                    </a:ext>
                  </a:extLst>
                </a:hlinkClick>
              </a:rPr>
              <a:t>settings</a:t>
            </a:r>
            <a:r>
              <a:rPr lang="en-US" sz="2200" dirty="0">
                <a:latin typeface="Palatino Linotype"/>
              </a:rPr>
              <a:t>, as we’ll see later.</a:t>
            </a:r>
          </a:p>
          <a:p>
            <a:pPr algn="just">
              <a:lnSpc>
                <a:spcPct val="150000"/>
              </a:lnSpc>
            </a:pPr>
            <a:r>
              <a:rPr lang="en-US" sz="2200" dirty="0">
                <a:latin typeface="Palatino Linotype"/>
              </a:rPr>
              <a:t>Scrapy has a multi-component architecture. Normally, you will implement at least two different classes: </a:t>
            </a:r>
            <a:r>
              <a:rPr lang="en-US" sz="2200" dirty="0">
                <a:latin typeface="Palatino Linotype"/>
                <a:hlinkClick r:id="rId5">
                  <a:extLst>
                    <a:ext uri="{A12FA001-AC4F-418D-AE19-62706E023703}">
                      <ahyp:hlinkClr xmlns:ahyp="http://schemas.microsoft.com/office/drawing/2018/hyperlinkcolor" val="tx"/>
                    </a:ext>
                  </a:extLst>
                </a:hlinkClick>
              </a:rPr>
              <a:t>Spider</a:t>
            </a:r>
            <a:r>
              <a:rPr lang="en-US" sz="2200" dirty="0">
                <a:latin typeface="Palatino Linotype"/>
              </a:rPr>
              <a:t> and </a:t>
            </a:r>
            <a:r>
              <a:rPr lang="en-US" sz="2200" dirty="0">
                <a:latin typeface="Palatino Linotype"/>
                <a:hlinkClick r:id="rId6">
                  <a:extLst>
                    <a:ext uri="{A12FA001-AC4F-418D-AE19-62706E023703}">
                      <ahyp:hlinkClr xmlns:ahyp="http://schemas.microsoft.com/office/drawing/2018/hyperlinkcolor" val="tx"/>
                    </a:ext>
                  </a:extLst>
                </a:hlinkClick>
              </a:rPr>
              <a:t>Pipeline</a:t>
            </a:r>
            <a:r>
              <a:rPr lang="en-US" sz="2200" dirty="0">
                <a:latin typeface="Palatino Linotype"/>
              </a:rPr>
              <a:t>. Web scraping can be thought of as an </a:t>
            </a:r>
            <a:r>
              <a:rPr lang="en-US" sz="2200" dirty="0">
                <a:latin typeface="Palatino Linotype"/>
                <a:hlinkClick r:id="rId7">
                  <a:extLst>
                    <a:ext uri="{A12FA001-AC4F-418D-AE19-62706E023703}">
                      <ahyp:hlinkClr xmlns:ahyp="http://schemas.microsoft.com/office/drawing/2018/hyperlinkcolor" val="tx"/>
                    </a:ext>
                  </a:extLst>
                </a:hlinkClick>
              </a:rPr>
              <a:t>ETL</a:t>
            </a:r>
            <a:r>
              <a:rPr lang="en-US" sz="2200" dirty="0">
                <a:latin typeface="Palatino Linotype"/>
              </a:rPr>
              <a:t> where you extract data from the web and load it to your own storage. Spiders extract the data and pipelines load it into the storage. Transformation can happen both in spiders and pipelines, but I recommend that you set a custom Scrapy pipeline to transform each item independently of each other. This way, failing to process an item has no effect on other items.</a:t>
            </a:r>
          </a:p>
          <a:p>
            <a:pPr marL="817563" lvl="1" indent="-457200" algn="just">
              <a:lnSpc>
                <a:spcPct val="150000"/>
              </a:lnSpc>
              <a:buSzPts val="2000"/>
              <a:buFont typeface="Wingdings" panose="05000000000000000000" pitchFamily="2" charset="2"/>
              <a:buChar char="Ø"/>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800" dirty="0">
              <a:latin typeface="Palatino Linotype"/>
              <a:sym typeface="Palatino Linotype"/>
            </a:endParaRPr>
          </a:p>
        </p:txBody>
      </p:sp>
    </p:spTree>
    <p:extLst>
      <p:ext uri="{BB962C8B-B14F-4D97-AF65-F5344CB8AC3E}">
        <p14:creationId xmlns:p14="http://schemas.microsoft.com/office/powerpoint/2010/main" val="382282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marL="817563" lvl="1" indent="-457200" algn="ctr">
              <a:buSzPts val="2000"/>
              <a:buFont typeface="Noto Sans Symbols"/>
              <a:buChar char="⮚"/>
            </a:pPr>
            <a:br>
              <a:rPr lang="en-IN" sz="2800" b="1" dirty="0">
                <a:latin typeface="Palatino Linotype"/>
              </a:rPr>
            </a:br>
            <a:br>
              <a:rPr lang="en-IN" sz="2800" b="1" dirty="0">
                <a:latin typeface="Palatino Linotype"/>
              </a:rPr>
            </a:br>
            <a:br>
              <a:rPr lang="en-IN" sz="2800" b="1" dirty="0">
                <a:latin typeface="Palatino Linotype"/>
              </a:rPr>
            </a:br>
            <a:r>
              <a:rPr lang="en-US" sz="2800" b="1" dirty="0">
                <a:latin typeface="Palatino Linotype"/>
              </a:rPr>
              <a:t>Second Technique:</a:t>
            </a:r>
            <a:r>
              <a:rPr lang="en-IN" sz="2800" b="1" dirty="0">
                <a:latin typeface="Palatino Linotype"/>
              </a:rPr>
              <a:t>Web crawling with Scrapy</a:t>
            </a:r>
            <a:br>
              <a:rPr lang="en-IN" sz="2800" b="1" i="0" dirty="0">
                <a:effectLst/>
                <a:latin typeface="Circular Std"/>
              </a:rPr>
            </a:br>
            <a:br>
              <a:rPr lang="en-US" sz="2800" dirty="0">
                <a:latin typeface="Palatino Linotype"/>
              </a:rPr>
            </a:br>
            <a:br>
              <a:rPr lang="en-US" sz="2800" dirty="0">
                <a:latin typeface="Palatino Linotype"/>
              </a:rPr>
            </a:br>
            <a:endParaRPr lang="en-IN" sz="28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lnSpc>
                <a:spcPct val="150000"/>
              </a:lnSpc>
            </a:pPr>
            <a:r>
              <a:rPr lang="en-US" sz="2200" dirty="0">
                <a:latin typeface="Palatino Linotype"/>
              </a:rPr>
              <a:t>On top of all that, you can add spider and downloader </a:t>
            </a:r>
            <a:r>
              <a:rPr lang="en-US" sz="2200" dirty="0" err="1">
                <a:latin typeface="Palatino Linotype"/>
              </a:rPr>
              <a:t>middlewares</a:t>
            </a:r>
            <a:r>
              <a:rPr lang="en-US" sz="2200" dirty="0">
                <a:latin typeface="Palatino Linotype"/>
              </a:rPr>
              <a:t> in between components as it can be seen in the diagram below. Below shows </a:t>
            </a:r>
            <a:r>
              <a:rPr lang="en-IN" sz="2200" dirty="0">
                <a:latin typeface="Palatino Linotype"/>
              </a:rPr>
              <a:t>Scrapy Architecture Overview.</a:t>
            </a:r>
            <a:endParaRPr lang="en-US" sz="2200" dirty="0">
              <a:latin typeface="Palatino Linotype"/>
            </a:endParaRPr>
          </a:p>
          <a:p>
            <a:pPr algn="just">
              <a:lnSpc>
                <a:spcPct val="150000"/>
              </a:lnSpc>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800" dirty="0">
              <a:latin typeface="Palatino Linotype"/>
              <a:sym typeface="Palatino Linotype"/>
            </a:endParaRPr>
          </a:p>
        </p:txBody>
      </p:sp>
      <p:pic>
        <p:nvPicPr>
          <p:cNvPr id="3074" name="Picture 2" descr="Scrapy architecture diagram">
            <a:extLst>
              <a:ext uri="{FF2B5EF4-FFF2-40B4-BE49-F238E27FC236}">
                <a16:creationId xmlns:a16="http://schemas.microsoft.com/office/drawing/2014/main" id="{B6480ADE-0373-91B1-FD8A-D60028E75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825" y="2198452"/>
            <a:ext cx="8026300" cy="451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89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marL="817563" lvl="1" indent="-457200" algn="ctr">
              <a:buSzPts val="2000"/>
              <a:buFont typeface="Noto Sans Symbols"/>
              <a:buChar char="⮚"/>
            </a:pPr>
            <a:br>
              <a:rPr lang="en-IN" sz="2800" b="1" dirty="0">
                <a:latin typeface="Palatino Linotype"/>
              </a:rPr>
            </a:br>
            <a:br>
              <a:rPr lang="en-IN" sz="2800" b="1" dirty="0">
                <a:latin typeface="Palatino Linotype"/>
              </a:rPr>
            </a:br>
            <a:br>
              <a:rPr lang="en-IN" sz="2800" b="1" dirty="0">
                <a:latin typeface="Palatino Linotype"/>
              </a:rPr>
            </a:br>
            <a:r>
              <a:rPr lang="en-US" sz="2800" b="1" dirty="0">
                <a:latin typeface="Palatino Linotype"/>
              </a:rPr>
              <a:t>Second Technique:</a:t>
            </a:r>
            <a:r>
              <a:rPr lang="en-IN" sz="2800" b="1" dirty="0">
                <a:latin typeface="Palatino Linotype"/>
              </a:rPr>
              <a:t>Web crawling with Scrapy</a:t>
            </a:r>
            <a:br>
              <a:rPr lang="en-IN" sz="2800" b="1" i="0" dirty="0">
                <a:effectLst/>
                <a:latin typeface="Circular Std"/>
              </a:rPr>
            </a:br>
            <a:br>
              <a:rPr lang="en-US" sz="2800" dirty="0">
                <a:latin typeface="Palatino Linotype"/>
              </a:rPr>
            </a:br>
            <a:br>
              <a:rPr lang="en-US" sz="2800" dirty="0">
                <a:latin typeface="Palatino Linotype"/>
              </a:rPr>
            </a:br>
            <a:endParaRPr lang="en-IN" sz="28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lnSpc>
                <a:spcPct val="150000"/>
              </a:lnSpc>
            </a:pPr>
            <a:r>
              <a:rPr lang="en-US" sz="2200" dirty="0">
                <a:latin typeface="Palatino Linotype"/>
              </a:rPr>
              <a:t>A web scraper is defined as a class that inherits from the base Spider class and implements a parse method to handle each response.</a:t>
            </a:r>
          </a:p>
          <a:p>
            <a:pPr algn="just">
              <a:lnSpc>
                <a:spcPct val="150000"/>
              </a:lnSpc>
            </a:pPr>
            <a:r>
              <a:rPr lang="en-US" sz="2200" dirty="0">
                <a:latin typeface="Palatino Linotype"/>
              </a:rPr>
              <a:t>Check code: </a:t>
            </a:r>
            <a:r>
              <a:rPr lang="en-US" sz="2200" dirty="0">
                <a:latin typeface="Palatino Linotype"/>
                <a:hlinkClick r:id="rId3"/>
              </a:rPr>
              <a:t>https://www.scrapingbee.com/blog/crawling-python/#web-crawling-with-scrapy</a:t>
            </a:r>
            <a:endParaRPr lang="en-US" sz="2200" dirty="0">
              <a:latin typeface="Palatino Linotype"/>
            </a:endParaRPr>
          </a:p>
          <a:p>
            <a:pPr algn="just">
              <a:lnSpc>
                <a:spcPct val="150000"/>
              </a:lnSpc>
            </a:pPr>
            <a:endParaRPr lang="en-US" sz="2200" dirty="0">
              <a:latin typeface="Palatino Linotype"/>
            </a:endParaRPr>
          </a:p>
          <a:p>
            <a:pPr algn="just">
              <a:lnSpc>
                <a:spcPct val="150000"/>
              </a:lnSpc>
            </a:pPr>
            <a:endParaRPr lang="en-US" sz="2200" dirty="0">
              <a:latin typeface="Palatino Linotype"/>
            </a:endParaRPr>
          </a:p>
          <a:p>
            <a:pPr algn="just">
              <a:lnSpc>
                <a:spcPct val="150000"/>
              </a:lnSpc>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800" dirty="0">
              <a:latin typeface="Palatino Linotype"/>
              <a:sym typeface="Palatino Linotype"/>
            </a:endParaRPr>
          </a:p>
        </p:txBody>
      </p:sp>
    </p:spTree>
    <p:extLst>
      <p:ext uri="{BB962C8B-B14F-4D97-AF65-F5344CB8AC3E}">
        <p14:creationId xmlns:p14="http://schemas.microsoft.com/office/powerpoint/2010/main" val="91273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marL="360363" lvl="1" algn="ctr">
              <a:buSzPts val="2000"/>
            </a:pPr>
            <a:r>
              <a:rPr lang="en-US" sz="2800" b="1" dirty="0">
                <a:latin typeface="Palatino Linotype"/>
              </a:rPr>
              <a:t>Extracting data from pages</a:t>
            </a:r>
            <a:endParaRPr lang="en-IN" sz="28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lnSpc>
                <a:spcPct val="150000"/>
              </a:lnSpc>
              <a:buFont typeface="Arial" panose="020B0604020202020204" pitchFamily="34" charset="0"/>
              <a:buChar char="•"/>
            </a:pPr>
            <a:r>
              <a:rPr lang="en-US" sz="2200" b="1" dirty="0">
                <a:latin typeface="Palatino Linotype"/>
              </a:rPr>
              <a:t>Manual copy and paste: </a:t>
            </a:r>
            <a:r>
              <a:rPr lang="en-US" sz="2200" dirty="0">
                <a:latin typeface="Palatino Linotype"/>
              </a:rPr>
              <a:t>A simple method for small amounts of data that's easily accessible. Copy and paste the data into a spreadsheet or other document.</a:t>
            </a:r>
          </a:p>
          <a:p>
            <a:pPr algn="just">
              <a:lnSpc>
                <a:spcPct val="150000"/>
              </a:lnSpc>
              <a:buFont typeface="Arial" panose="020B0604020202020204" pitchFamily="34" charset="0"/>
              <a:buChar char="•"/>
            </a:pPr>
            <a:r>
              <a:rPr lang="en-US" sz="2200" b="1" dirty="0">
                <a:latin typeface="Palatino Linotype"/>
              </a:rPr>
              <a:t>Web browser extensions: </a:t>
            </a:r>
            <a:r>
              <a:rPr lang="en-US" sz="2200" dirty="0">
                <a:latin typeface="Palatino Linotype"/>
              </a:rPr>
              <a:t>Install extensions that let you select and extract specific data points from a website.</a:t>
            </a:r>
          </a:p>
          <a:p>
            <a:pPr algn="just">
              <a:lnSpc>
                <a:spcPct val="150000"/>
              </a:lnSpc>
              <a:buFont typeface="Arial" panose="020B0604020202020204" pitchFamily="34" charset="0"/>
              <a:buChar char="•"/>
            </a:pPr>
            <a:r>
              <a:rPr lang="en-US" sz="2200" b="1" dirty="0">
                <a:latin typeface="Palatino Linotype"/>
              </a:rPr>
              <a:t>Web scraping: </a:t>
            </a:r>
            <a:r>
              <a:rPr lang="en-US" sz="2200" dirty="0">
                <a:latin typeface="Palatino Linotype"/>
              </a:rPr>
              <a:t>An automated method that uses software called web scrapers to extract data from web pages. Web scraping can be done using Python libraries like BeautifulSoup, Selenium, and Scrapy. You can also use tools like </a:t>
            </a:r>
            <a:r>
              <a:rPr lang="en-US" sz="2200" dirty="0" err="1">
                <a:latin typeface="Palatino Linotype"/>
              </a:rPr>
              <a:t>Apify</a:t>
            </a:r>
            <a:r>
              <a:rPr lang="en-US" sz="2200" dirty="0">
                <a:latin typeface="Palatino Linotype"/>
              </a:rPr>
              <a:t> or </a:t>
            </a:r>
            <a:r>
              <a:rPr lang="en-US" sz="2200" dirty="0" err="1">
                <a:latin typeface="Palatino Linotype"/>
              </a:rPr>
              <a:t>DataSnipper</a:t>
            </a:r>
            <a:r>
              <a:rPr lang="en-US" sz="2200" dirty="0">
                <a:latin typeface="Palatino Linotype"/>
              </a:rPr>
              <a:t> to scrape data from specific sites.</a:t>
            </a:r>
          </a:p>
          <a:p>
            <a:pPr algn="l"/>
            <a:r>
              <a:rPr lang="en-US" sz="2200" b="1" u="sng" dirty="0">
                <a:latin typeface="Palatino Linotype"/>
              </a:rPr>
              <a:t>Scraping is a two step process:</a:t>
            </a:r>
          </a:p>
          <a:p>
            <a:pPr algn="l">
              <a:buFont typeface="+mj-lt"/>
              <a:buAutoNum type="arabicPeriod"/>
            </a:pPr>
            <a:r>
              <a:rPr lang="en-US" sz="2200" dirty="0">
                <a:latin typeface="Palatino Linotype"/>
              </a:rPr>
              <a:t>Systematically finding and downloading web pages.</a:t>
            </a:r>
          </a:p>
          <a:p>
            <a:pPr algn="l">
              <a:buFont typeface="+mj-lt"/>
              <a:buAutoNum type="arabicPeriod"/>
            </a:pPr>
            <a:r>
              <a:rPr lang="en-US" sz="2200" dirty="0">
                <a:latin typeface="Palatino Linotype"/>
              </a:rPr>
              <a:t>Extract information from the downloaded pages.</a:t>
            </a:r>
          </a:p>
          <a:p>
            <a:pPr algn="just">
              <a:lnSpc>
                <a:spcPct val="150000"/>
              </a:lnSpc>
              <a:buFont typeface="Arial" panose="020B0604020202020204" pitchFamily="34" charset="0"/>
              <a:buChar char="•"/>
            </a:pPr>
            <a:endParaRPr lang="en-US" sz="2200" dirty="0">
              <a:latin typeface="Palatino Linotype"/>
            </a:endParaRPr>
          </a:p>
          <a:p>
            <a:pPr marL="114300" indent="0" algn="just">
              <a:lnSpc>
                <a:spcPct val="150000"/>
              </a:lnSpc>
              <a:buNone/>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800" dirty="0">
              <a:latin typeface="Palatino Linotype"/>
              <a:sym typeface="Palatino Linotype"/>
            </a:endParaRPr>
          </a:p>
        </p:txBody>
      </p:sp>
    </p:spTree>
    <p:extLst>
      <p:ext uri="{BB962C8B-B14F-4D97-AF65-F5344CB8AC3E}">
        <p14:creationId xmlns:p14="http://schemas.microsoft.com/office/powerpoint/2010/main" val="977097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Web Scraping vs Web Crawling</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lvl="1" indent="-457200" algn="just">
              <a:lnSpc>
                <a:spcPct val="170000"/>
              </a:lnSpc>
              <a:buSzPts val="2000"/>
              <a:buFont typeface="Noto Sans Symbols"/>
              <a:buChar char="⮚"/>
            </a:pPr>
            <a:r>
              <a:rPr lang="en-US" sz="2000" dirty="0">
                <a:latin typeface="Palatino Linotype"/>
              </a:rPr>
              <a:t>Web Scraping is a technique used to extract a large amount of data from websites and then saving it to the local machine in the form of XML, excel or SQL.</a:t>
            </a:r>
          </a:p>
          <a:p>
            <a:pPr marL="817563" lvl="1" indent="-457200" algn="just">
              <a:lnSpc>
                <a:spcPct val="170000"/>
              </a:lnSpc>
              <a:buSzPts val="2000"/>
              <a:buFont typeface="Noto Sans Symbols"/>
              <a:buChar char="⮚"/>
            </a:pPr>
            <a:r>
              <a:rPr lang="en-US" sz="2000" dirty="0">
                <a:latin typeface="Palatino Linotype"/>
              </a:rPr>
              <a:t>The tools used for web scraping are known as web scrapers.</a:t>
            </a:r>
          </a:p>
          <a:p>
            <a:pPr marL="817563" lvl="1" indent="-457200" algn="just">
              <a:lnSpc>
                <a:spcPct val="170000"/>
              </a:lnSpc>
              <a:buSzPts val="2000"/>
              <a:buFont typeface="Noto Sans Symbols"/>
              <a:buChar char="⮚"/>
            </a:pPr>
            <a:r>
              <a:rPr lang="en-US" sz="2000" dirty="0">
                <a:latin typeface="Palatino Linotype"/>
              </a:rPr>
              <a:t>On the basis of the requirements given, they can extract the data from any website in a fraction of time. This automation of tasks is very helpful for developing data for machine learning and other purpose. </a:t>
            </a:r>
          </a:p>
          <a:p>
            <a:pPr marL="817563" lvl="1" indent="-457200" algn="just">
              <a:lnSpc>
                <a:spcPct val="170000"/>
              </a:lnSpc>
              <a:buSzPts val="2000"/>
              <a:buFont typeface="Noto Sans Symbols"/>
              <a:buChar char="⮚"/>
            </a:pPr>
            <a:r>
              <a:rPr lang="en-US" sz="2000" dirty="0">
                <a:latin typeface="Palatino Linotype"/>
              </a:rPr>
              <a:t>They work in four steps: </a:t>
            </a:r>
          </a:p>
          <a:p>
            <a:pPr algn="just" fontAlgn="base">
              <a:buFont typeface="+mj-lt"/>
              <a:buAutoNum type="arabicPeriod"/>
            </a:pPr>
            <a:r>
              <a:rPr lang="en-US" sz="2000" dirty="0">
                <a:latin typeface="Palatino Linotype"/>
              </a:rPr>
              <a:t>Sending the request to the target page.</a:t>
            </a:r>
          </a:p>
          <a:p>
            <a:pPr algn="just" fontAlgn="base">
              <a:buFont typeface="+mj-lt"/>
              <a:buAutoNum type="arabicPeriod"/>
            </a:pPr>
            <a:r>
              <a:rPr lang="en-US" sz="2000" dirty="0">
                <a:latin typeface="Palatino Linotype"/>
              </a:rPr>
              <a:t>Getting response from the target page.</a:t>
            </a:r>
          </a:p>
          <a:p>
            <a:pPr algn="just" fontAlgn="base">
              <a:buFont typeface="+mj-lt"/>
              <a:buAutoNum type="arabicPeriod"/>
            </a:pPr>
            <a:r>
              <a:rPr lang="en-US" sz="2000" dirty="0">
                <a:latin typeface="Palatino Linotype"/>
              </a:rPr>
              <a:t>Parsing and extracting the response.</a:t>
            </a:r>
          </a:p>
          <a:p>
            <a:pPr algn="just" fontAlgn="base">
              <a:buFont typeface="+mj-lt"/>
              <a:buAutoNum type="arabicPeriod"/>
            </a:pPr>
            <a:r>
              <a:rPr lang="en-US" sz="2000" dirty="0">
                <a:latin typeface="Palatino Linotype"/>
              </a:rPr>
              <a:t>Download the data. </a:t>
            </a:r>
          </a:p>
          <a:p>
            <a:pPr algn="l" fontAlgn="base"/>
            <a:r>
              <a:rPr lang="en-US" sz="2000" dirty="0">
                <a:latin typeface="Palatino Linotype"/>
              </a:rPr>
              <a:t>Some of the popular web scraping tools are </a:t>
            </a:r>
            <a:r>
              <a:rPr lang="en-US" sz="2000" dirty="0" err="1">
                <a:latin typeface="Palatino Linotype"/>
              </a:rPr>
              <a:t>ProWebScraper</a:t>
            </a:r>
            <a:r>
              <a:rPr lang="en-US" sz="2000" dirty="0">
                <a:latin typeface="Palatino Linotype"/>
              </a:rPr>
              <a:t>, Webscraper.io, etc. </a:t>
            </a:r>
          </a:p>
          <a:p>
            <a:pPr marL="817563" lvl="1" indent="-457200" algn="just">
              <a:lnSpc>
                <a:spcPct val="170000"/>
              </a:lnSpc>
              <a:buSzPts val="2000"/>
              <a:buFont typeface="Noto Sans Symbols"/>
              <a:buChar char="⮚"/>
            </a:pPr>
            <a:endParaRPr lang="en-US" sz="2000" dirty="0">
              <a:latin typeface="Palatino Linotype"/>
              <a:sym typeface="Palatino Linotype"/>
            </a:endParaRPr>
          </a:p>
        </p:txBody>
      </p:sp>
    </p:spTree>
    <p:extLst>
      <p:ext uri="{BB962C8B-B14F-4D97-AF65-F5344CB8AC3E}">
        <p14:creationId xmlns:p14="http://schemas.microsoft.com/office/powerpoint/2010/main" val="241119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130689"/>
            <a:ext cx="10515600" cy="52661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Palatino Linotype"/>
              <a:buNone/>
            </a:pPr>
            <a:r>
              <a:rPr lang="en-US" sz="2800" b="1" i="0" u="none" strike="noStrike" cap="none" dirty="0">
                <a:solidFill>
                  <a:schemeClr val="dk1"/>
                </a:solidFill>
                <a:latin typeface="Palatino Linotype"/>
                <a:ea typeface="Palatino Linotype"/>
                <a:cs typeface="Palatino Linotype"/>
                <a:sym typeface="Palatino Linotype"/>
              </a:rPr>
              <a:t>Unit 5: Topics</a:t>
            </a:r>
            <a:endParaRPr sz="3200" dirty="0"/>
          </a:p>
        </p:txBody>
      </p:sp>
      <p:sp>
        <p:nvSpPr>
          <p:cNvPr id="106" name="Google Shape;106;p15"/>
          <p:cNvSpPr txBox="1">
            <a:spLocks noGrp="1"/>
          </p:cNvSpPr>
          <p:nvPr>
            <p:ph type="body" idx="1"/>
          </p:nvPr>
        </p:nvSpPr>
        <p:spPr>
          <a:xfrm>
            <a:off x="339365" y="329939"/>
            <a:ext cx="11236750" cy="6528062"/>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marR="0" lvl="1" indent="-457200" algn="just" rtl="0">
              <a:lnSpc>
                <a:spcPct val="150000"/>
              </a:lnSpc>
              <a:spcBef>
                <a:spcPts val="500"/>
              </a:spcBef>
              <a:spcAft>
                <a:spcPts val="0"/>
              </a:spcAft>
              <a:buClr>
                <a:schemeClr val="dk1"/>
              </a:buClr>
              <a:buSzPts val="2000"/>
              <a:buFont typeface="Noto Sans Symbols"/>
              <a:buChar char="⮚"/>
            </a:pPr>
            <a:r>
              <a:rPr lang="en-IN" b="1" i="1" dirty="0">
                <a:latin typeface="Times-Italic"/>
              </a:rPr>
              <a:t>Introduction: Web Crawling Strategies</a:t>
            </a:r>
          </a:p>
          <a:p>
            <a:pPr marL="817563" marR="0" lvl="1" indent="-457200" algn="just" rtl="0">
              <a:lnSpc>
                <a:spcPct val="150000"/>
              </a:lnSpc>
              <a:spcBef>
                <a:spcPts val="500"/>
              </a:spcBef>
              <a:spcAft>
                <a:spcPts val="0"/>
              </a:spcAft>
              <a:buClr>
                <a:schemeClr val="dk1"/>
              </a:buClr>
              <a:buSzPts val="2000"/>
              <a:buFont typeface="Noto Sans Symbols"/>
              <a:buChar char="⮚"/>
            </a:pPr>
            <a:r>
              <a:rPr lang="en-IN" b="1" i="1" dirty="0">
                <a:latin typeface="Times-Italic"/>
              </a:rPr>
              <a:t>Creating Basic Scraper using scrapy</a:t>
            </a:r>
          </a:p>
          <a:p>
            <a:pPr marL="817563" marR="0" lvl="1" indent="-457200" algn="just" rtl="0">
              <a:lnSpc>
                <a:spcPct val="150000"/>
              </a:lnSpc>
              <a:spcBef>
                <a:spcPts val="500"/>
              </a:spcBef>
              <a:spcAft>
                <a:spcPts val="0"/>
              </a:spcAft>
              <a:buClr>
                <a:schemeClr val="dk1"/>
              </a:buClr>
              <a:buSzPts val="2000"/>
              <a:buFont typeface="Noto Sans Symbols"/>
              <a:buChar char="⮚"/>
            </a:pPr>
            <a:r>
              <a:rPr lang="en-IN" b="1" i="1" dirty="0">
                <a:latin typeface="Times-Italic"/>
              </a:rPr>
              <a:t>Extracting data from pages</a:t>
            </a:r>
          </a:p>
          <a:p>
            <a:pPr marL="817563" marR="0" lvl="1" indent="-457200" algn="just" rtl="0">
              <a:lnSpc>
                <a:spcPct val="150000"/>
              </a:lnSpc>
              <a:spcBef>
                <a:spcPts val="500"/>
              </a:spcBef>
              <a:spcAft>
                <a:spcPts val="0"/>
              </a:spcAft>
              <a:buClr>
                <a:schemeClr val="dk1"/>
              </a:buClr>
              <a:buSzPts val="2000"/>
              <a:buFont typeface="Noto Sans Symbols"/>
              <a:buChar char="⮚"/>
            </a:pPr>
            <a:r>
              <a:rPr lang="en-IN" b="1" i="1" dirty="0">
                <a:latin typeface="Times-Italic"/>
              </a:rPr>
              <a:t>Storing and process Documents and Requests</a:t>
            </a:r>
          </a:p>
          <a:p>
            <a:pPr marL="817563" marR="0" lvl="1" indent="-457200" algn="just" rtl="0">
              <a:lnSpc>
                <a:spcPct val="150000"/>
              </a:lnSpc>
              <a:spcBef>
                <a:spcPts val="500"/>
              </a:spcBef>
              <a:spcAft>
                <a:spcPts val="0"/>
              </a:spcAft>
              <a:buClr>
                <a:schemeClr val="dk1"/>
              </a:buClr>
              <a:buSzPts val="2000"/>
              <a:buFont typeface="Noto Sans Symbols"/>
              <a:buChar char="⮚"/>
            </a:pPr>
            <a:r>
              <a:rPr lang="en-IN" b="1" i="1" dirty="0">
                <a:latin typeface="Times-Italic"/>
              </a:rPr>
              <a:t>Techniques for extracting Data</a:t>
            </a:r>
          </a:p>
          <a:p>
            <a:pPr marL="817563" marR="0" lvl="1" indent="-457200" algn="just" rtl="0">
              <a:lnSpc>
                <a:spcPct val="150000"/>
              </a:lnSpc>
              <a:spcBef>
                <a:spcPts val="500"/>
              </a:spcBef>
              <a:spcAft>
                <a:spcPts val="0"/>
              </a:spcAft>
              <a:buClr>
                <a:schemeClr val="dk1"/>
              </a:buClr>
              <a:buSzPts val="2000"/>
              <a:buFont typeface="Noto Sans Symbols"/>
              <a:buChar char="⮚"/>
            </a:pPr>
            <a:r>
              <a:rPr lang="en-IN" b="1" i="1" dirty="0">
                <a:latin typeface="Times-Italic"/>
              </a:rPr>
              <a:t>Crawling Multiple Pages</a:t>
            </a:r>
          </a:p>
          <a:p>
            <a:pPr marL="817563" marR="0" lvl="1" indent="-457200" algn="just" rtl="0">
              <a:lnSpc>
                <a:spcPct val="150000"/>
              </a:lnSpc>
              <a:spcBef>
                <a:spcPts val="500"/>
              </a:spcBef>
              <a:spcAft>
                <a:spcPts val="0"/>
              </a:spcAft>
              <a:buClr>
                <a:schemeClr val="dk1"/>
              </a:buClr>
              <a:buSzPts val="2000"/>
              <a:buFont typeface="Noto Sans Symbols"/>
              <a:buChar char="⮚"/>
            </a:pPr>
            <a:r>
              <a:rPr lang="en-IN" b="1" i="1" dirty="0">
                <a:latin typeface="Times-Italic"/>
              </a:rPr>
              <a:t>Example </a:t>
            </a:r>
            <a:r>
              <a:rPr lang="en-IN" b="1" i="1">
                <a:latin typeface="Times-Italic"/>
              </a:rPr>
              <a:t>Web Scrapper</a:t>
            </a:r>
            <a:endParaRPr lang="en-IN" b="1" i="1" dirty="0">
              <a:latin typeface="Times-Italic"/>
            </a:endParaRPr>
          </a:p>
        </p:txBody>
      </p:sp>
    </p:spTree>
    <p:extLst>
      <p:ext uri="{BB962C8B-B14F-4D97-AF65-F5344CB8AC3E}">
        <p14:creationId xmlns:p14="http://schemas.microsoft.com/office/powerpoint/2010/main" val="480435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Web Scraping vs Web Crawling</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buFont typeface="Wingdings" panose="05000000000000000000" pitchFamily="2" charset="2"/>
              <a:buChar char="Ø"/>
            </a:pPr>
            <a:r>
              <a:rPr lang="en-US" sz="2400" b="1" dirty="0">
                <a:solidFill>
                  <a:schemeClr val="dk1"/>
                </a:solidFill>
                <a:latin typeface="Palatino Linotype"/>
                <a:ea typeface="Calibri"/>
                <a:cs typeface="Calibri"/>
                <a:sym typeface="Calibri"/>
              </a:rPr>
              <a:t>Purpose: of Web Scraping: </a:t>
            </a:r>
            <a:r>
              <a:rPr lang="en-US" sz="2400" dirty="0">
                <a:solidFill>
                  <a:schemeClr val="dk1"/>
                </a:solidFill>
                <a:latin typeface="Palatino Linotype"/>
                <a:ea typeface="Calibri"/>
                <a:cs typeface="Calibri"/>
                <a:sym typeface="Calibri"/>
              </a:rPr>
              <a:t>To collect specific pieces of data from one or more web pages.</a:t>
            </a:r>
          </a:p>
          <a:p>
            <a:pPr>
              <a:buFont typeface="Wingdings" panose="05000000000000000000" pitchFamily="2" charset="2"/>
              <a:buChar char="Ø"/>
            </a:pPr>
            <a:endParaRPr lang="en-US" sz="2400" dirty="0">
              <a:solidFill>
                <a:schemeClr val="dk1"/>
              </a:solidFill>
              <a:latin typeface="Palatino Linotype"/>
              <a:ea typeface="Calibri"/>
              <a:cs typeface="Calibri"/>
              <a:sym typeface="Calibri"/>
            </a:endParaRPr>
          </a:p>
          <a:p>
            <a:r>
              <a:rPr lang="en-US" sz="2400" b="1" dirty="0">
                <a:latin typeface="Palatino Linotype"/>
              </a:rPr>
              <a:t>Use Cases:</a:t>
            </a:r>
          </a:p>
          <a:p>
            <a:pPr>
              <a:buFont typeface="Arial" panose="020B0604020202020204" pitchFamily="34" charset="0"/>
              <a:buChar char="•"/>
            </a:pPr>
            <a:r>
              <a:rPr lang="en-US" sz="2400" dirty="0">
                <a:latin typeface="Palatino Linotype"/>
              </a:rPr>
              <a:t>Collecting product prices from e-commerce websites.</a:t>
            </a:r>
          </a:p>
          <a:p>
            <a:pPr>
              <a:buFont typeface="Arial" panose="020B0604020202020204" pitchFamily="34" charset="0"/>
              <a:buChar char="•"/>
            </a:pPr>
            <a:r>
              <a:rPr lang="en-US" sz="2400" dirty="0">
                <a:latin typeface="Palatino Linotype"/>
              </a:rPr>
              <a:t>Extracting contact information from directories.</a:t>
            </a:r>
          </a:p>
          <a:p>
            <a:pPr>
              <a:buFont typeface="Arial" panose="020B0604020202020204" pitchFamily="34" charset="0"/>
              <a:buChar char="•"/>
            </a:pPr>
            <a:r>
              <a:rPr lang="en-US" sz="2400" dirty="0">
                <a:latin typeface="Palatino Linotype"/>
              </a:rPr>
              <a:t>Gathering data for market research or academic purposes.</a:t>
            </a:r>
          </a:p>
          <a:p>
            <a:pPr>
              <a:buFont typeface="Wingdings" panose="05000000000000000000" pitchFamily="2" charset="2"/>
              <a:buChar char="Ø"/>
            </a:pPr>
            <a:endParaRPr lang="en-US" sz="2400" dirty="0">
              <a:latin typeface="Palatino Linotype"/>
            </a:endParaRPr>
          </a:p>
          <a:p>
            <a:endParaRPr lang="en-US" sz="2400" dirty="0">
              <a:latin typeface="Palatino Linotype"/>
            </a:endParaRPr>
          </a:p>
          <a:p>
            <a:pPr marL="817563" lvl="1" indent="-457200" algn="just">
              <a:lnSpc>
                <a:spcPct val="170000"/>
              </a:lnSpc>
              <a:buSzPts val="2000"/>
              <a:buFont typeface="Noto Sans Symbols"/>
              <a:buChar char="⮚"/>
            </a:pPr>
            <a:endParaRPr lang="en-US" dirty="0">
              <a:latin typeface="Palatino Linotype"/>
              <a:sym typeface="Palatino Linotype"/>
            </a:endParaRPr>
          </a:p>
        </p:txBody>
      </p:sp>
    </p:spTree>
    <p:extLst>
      <p:ext uri="{BB962C8B-B14F-4D97-AF65-F5344CB8AC3E}">
        <p14:creationId xmlns:p14="http://schemas.microsoft.com/office/powerpoint/2010/main" val="108623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Web Scraping vs Web Crawling</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817563" lvl="1" indent="-457200" algn="just">
              <a:lnSpc>
                <a:spcPct val="170000"/>
              </a:lnSpc>
              <a:buSzPts val="2000"/>
              <a:buFont typeface="Noto Sans Symbols"/>
              <a:buChar char="⮚"/>
            </a:pPr>
            <a:r>
              <a:rPr lang="en-US" b="1" dirty="0">
                <a:latin typeface="Palatino Linotype"/>
                <a:sym typeface="Palatino Linotype"/>
              </a:rPr>
              <a:t>Ex of Web Scraping</a:t>
            </a:r>
          </a:p>
          <a:p>
            <a:pPr marL="360363" lvl="1" indent="0" algn="just">
              <a:lnSpc>
                <a:spcPct val="170000"/>
              </a:lnSpc>
              <a:buSzPts val="2000"/>
              <a:buNone/>
            </a:pPr>
            <a:r>
              <a:rPr lang="en-US" dirty="0">
                <a:latin typeface="Palatino Linotype"/>
                <a:sym typeface="Palatino Linotype"/>
              </a:rPr>
              <a:t>import requests</a:t>
            </a:r>
          </a:p>
          <a:p>
            <a:pPr marL="360363" lvl="1" indent="0" algn="just">
              <a:lnSpc>
                <a:spcPct val="170000"/>
              </a:lnSpc>
              <a:buSzPts val="2000"/>
              <a:buNone/>
            </a:pPr>
            <a:r>
              <a:rPr lang="en-US" dirty="0">
                <a:latin typeface="Palatino Linotype"/>
                <a:sym typeface="Palatino Linotype"/>
              </a:rPr>
              <a:t>from bs4 import BeautifulSoup</a:t>
            </a:r>
          </a:p>
          <a:p>
            <a:pPr marL="360363" lvl="1" indent="0" algn="just">
              <a:lnSpc>
                <a:spcPct val="170000"/>
              </a:lnSpc>
              <a:buSzPts val="2000"/>
              <a:buNone/>
            </a:pPr>
            <a:r>
              <a:rPr lang="en-US" dirty="0" err="1">
                <a:latin typeface="Palatino Linotype"/>
                <a:sym typeface="Palatino Linotype"/>
              </a:rPr>
              <a:t>url</a:t>
            </a:r>
            <a:r>
              <a:rPr lang="en-US" dirty="0">
                <a:latin typeface="Palatino Linotype"/>
                <a:sym typeface="Palatino Linotype"/>
              </a:rPr>
              <a:t> = 'https://www.bbc.com/weather/2643743'</a:t>
            </a:r>
          </a:p>
          <a:p>
            <a:pPr marL="360363" lvl="1" indent="0" algn="just">
              <a:lnSpc>
                <a:spcPct val="170000"/>
              </a:lnSpc>
              <a:buSzPts val="2000"/>
              <a:buNone/>
            </a:pPr>
            <a:r>
              <a:rPr lang="en-US" dirty="0">
                <a:latin typeface="Palatino Linotype"/>
                <a:sym typeface="Palatino Linotype"/>
              </a:rPr>
              <a:t>response = </a:t>
            </a:r>
            <a:r>
              <a:rPr lang="en-US" dirty="0" err="1">
                <a:latin typeface="Palatino Linotype"/>
                <a:sym typeface="Palatino Linotype"/>
              </a:rPr>
              <a:t>requests.get</a:t>
            </a:r>
            <a:r>
              <a:rPr lang="en-US" dirty="0">
                <a:latin typeface="Palatino Linotype"/>
                <a:sym typeface="Palatino Linotype"/>
              </a:rPr>
              <a:t>(</a:t>
            </a:r>
            <a:r>
              <a:rPr lang="en-US" dirty="0" err="1">
                <a:latin typeface="Palatino Linotype"/>
                <a:sym typeface="Palatino Linotype"/>
              </a:rPr>
              <a:t>url</a:t>
            </a:r>
            <a:r>
              <a:rPr lang="en-US" dirty="0">
                <a:latin typeface="Palatino Linotype"/>
                <a:sym typeface="Palatino Linotype"/>
              </a:rPr>
              <a:t>)</a:t>
            </a:r>
          </a:p>
          <a:p>
            <a:pPr marL="360363" lvl="1" indent="0" algn="just">
              <a:lnSpc>
                <a:spcPct val="170000"/>
              </a:lnSpc>
              <a:buSzPts val="2000"/>
              <a:buNone/>
            </a:pPr>
            <a:r>
              <a:rPr lang="en-US" dirty="0">
                <a:latin typeface="Palatino Linotype"/>
                <a:sym typeface="Palatino Linotype"/>
              </a:rPr>
              <a:t>soup = BeautifulSoup(</a:t>
            </a:r>
            <a:r>
              <a:rPr lang="en-US" dirty="0" err="1">
                <a:latin typeface="Palatino Linotype"/>
                <a:sym typeface="Palatino Linotype"/>
              </a:rPr>
              <a:t>response.content</a:t>
            </a:r>
            <a:r>
              <a:rPr lang="en-US" dirty="0">
                <a:latin typeface="Palatino Linotype"/>
                <a:sym typeface="Palatino Linotype"/>
              </a:rPr>
              <a:t>, '</a:t>
            </a:r>
            <a:r>
              <a:rPr lang="en-US" dirty="0" err="1">
                <a:latin typeface="Palatino Linotype"/>
                <a:sym typeface="Palatino Linotype"/>
              </a:rPr>
              <a:t>html.parser</a:t>
            </a:r>
            <a:r>
              <a:rPr lang="en-US" dirty="0">
                <a:latin typeface="Palatino Linotype"/>
                <a:sym typeface="Palatino Linotype"/>
              </a:rPr>
              <a:t>')</a:t>
            </a:r>
          </a:p>
          <a:p>
            <a:pPr marL="360363" lvl="1" indent="0" algn="just">
              <a:lnSpc>
                <a:spcPct val="170000"/>
              </a:lnSpc>
              <a:buSzPts val="2000"/>
              <a:buNone/>
            </a:pPr>
            <a:r>
              <a:rPr lang="en-US" dirty="0" err="1">
                <a:latin typeface="Palatino Linotype"/>
                <a:sym typeface="Palatino Linotype"/>
              </a:rPr>
              <a:t>temperature_element</a:t>
            </a:r>
            <a:r>
              <a:rPr lang="en-US" dirty="0">
                <a:latin typeface="Palatino Linotype"/>
                <a:sym typeface="Palatino Linotype"/>
              </a:rPr>
              <a:t> = </a:t>
            </a:r>
            <a:r>
              <a:rPr lang="en-US" dirty="0" err="1">
                <a:latin typeface="Palatino Linotype"/>
                <a:sym typeface="Palatino Linotype"/>
              </a:rPr>
              <a:t>soup.find</a:t>
            </a:r>
            <a:r>
              <a:rPr lang="en-US" dirty="0">
                <a:latin typeface="Palatino Linotype"/>
                <a:sym typeface="Palatino Linotype"/>
              </a:rPr>
              <a:t>('span', {'class': '</a:t>
            </a:r>
            <a:r>
              <a:rPr lang="en-US" dirty="0" err="1">
                <a:latin typeface="Palatino Linotype"/>
                <a:sym typeface="Palatino Linotype"/>
              </a:rPr>
              <a:t>wr</a:t>
            </a:r>
            <a:r>
              <a:rPr lang="en-US" dirty="0">
                <a:latin typeface="Palatino Linotype"/>
                <a:sym typeface="Palatino Linotype"/>
              </a:rPr>
              <a:t>-value--temperature--c'})</a:t>
            </a:r>
          </a:p>
          <a:p>
            <a:pPr marL="360363" lvl="1" indent="0" algn="just">
              <a:lnSpc>
                <a:spcPct val="170000"/>
              </a:lnSpc>
              <a:buSzPts val="2000"/>
              <a:buNone/>
            </a:pPr>
            <a:r>
              <a:rPr lang="en-US" dirty="0">
                <a:latin typeface="Palatino Linotype"/>
                <a:sym typeface="Palatino Linotype"/>
              </a:rPr>
              <a:t>if </a:t>
            </a:r>
            <a:r>
              <a:rPr lang="en-US" dirty="0" err="1">
                <a:latin typeface="Palatino Linotype"/>
                <a:sym typeface="Palatino Linotype"/>
              </a:rPr>
              <a:t>temperature_element</a:t>
            </a:r>
            <a:r>
              <a:rPr lang="en-US" dirty="0">
                <a:latin typeface="Palatino Linotype"/>
                <a:sym typeface="Palatino Linotype"/>
              </a:rPr>
              <a:t> is not None:</a:t>
            </a:r>
          </a:p>
          <a:p>
            <a:pPr marL="360363" lvl="1" indent="0" algn="just">
              <a:lnSpc>
                <a:spcPct val="170000"/>
              </a:lnSpc>
              <a:buSzPts val="2000"/>
              <a:buNone/>
            </a:pPr>
            <a:r>
              <a:rPr lang="en-US" dirty="0">
                <a:latin typeface="Palatino Linotype"/>
                <a:sym typeface="Palatino Linotype"/>
              </a:rPr>
              <a:t>    print(</a:t>
            </a:r>
            <a:r>
              <a:rPr lang="en-US" dirty="0" err="1">
                <a:latin typeface="Palatino Linotype"/>
                <a:sym typeface="Palatino Linotype"/>
              </a:rPr>
              <a:t>temperature_element.text</a:t>
            </a:r>
            <a:r>
              <a:rPr lang="en-US" dirty="0">
                <a:latin typeface="Palatino Linotype"/>
                <a:sym typeface="Palatino Linotype"/>
              </a:rPr>
              <a:t>)</a:t>
            </a:r>
          </a:p>
          <a:p>
            <a:pPr marL="360363" lvl="1" indent="0" algn="just">
              <a:lnSpc>
                <a:spcPct val="170000"/>
              </a:lnSpc>
              <a:buSzPts val="2000"/>
              <a:buNone/>
            </a:pPr>
            <a:r>
              <a:rPr lang="en-US" dirty="0">
                <a:latin typeface="Palatino Linotype"/>
                <a:sym typeface="Palatino Linotype"/>
              </a:rPr>
              <a:t>else:</a:t>
            </a:r>
          </a:p>
          <a:p>
            <a:pPr marL="360363" lvl="1" indent="0" algn="just">
              <a:lnSpc>
                <a:spcPct val="170000"/>
              </a:lnSpc>
              <a:buSzPts val="2000"/>
              <a:buNone/>
            </a:pPr>
            <a:r>
              <a:rPr lang="en-US" dirty="0">
                <a:latin typeface="Palatino Linotype"/>
                <a:sym typeface="Palatino Linotype"/>
              </a:rPr>
              <a:t>    print('Temperature element not found')</a:t>
            </a:r>
          </a:p>
          <a:p>
            <a:pPr marL="817563" lvl="1" indent="-457200" algn="just">
              <a:lnSpc>
                <a:spcPct val="170000"/>
              </a:lnSpc>
              <a:buSzPts val="2000"/>
              <a:buFont typeface="Noto Sans Symbols"/>
              <a:buChar char="⮚"/>
            </a:pPr>
            <a:endParaRPr lang="en-US" b="1" dirty="0">
              <a:latin typeface="Palatino Linotype"/>
              <a:sym typeface="Palatino Linotype"/>
            </a:endParaRPr>
          </a:p>
        </p:txBody>
      </p:sp>
    </p:spTree>
    <p:extLst>
      <p:ext uri="{BB962C8B-B14F-4D97-AF65-F5344CB8AC3E}">
        <p14:creationId xmlns:p14="http://schemas.microsoft.com/office/powerpoint/2010/main" val="262831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Web Scraping vs Web Crawling</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lvl="1" indent="-457200" algn="just">
              <a:lnSpc>
                <a:spcPct val="170000"/>
              </a:lnSpc>
              <a:buSzPts val="2000"/>
              <a:buFont typeface="Noto Sans Symbols"/>
              <a:buChar char="⮚"/>
            </a:pPr>
            <a:r>
              <a:rPr lang="en-US" sz="2000" dirty="0">
                <a:latin typeface="Palatino Linotype"/>
              </a:rPr>
              <a:t>Web Crawling is analogous to a spider crawling but the place of crawling here is the web!. It basically visits a website and read web pages for the purpose of building entries for search engine index. </a:t>
            </a:r>
          </a:p>
          <a:p>
            <a:pPr marL="817563" lvl="1" indent="-457200" algn="just">
              <a:lnSpc>
                <a:spcPct val="170000"/>
              </a:lnSpc>
              <a:buSzPts val="2000"/>
              <a:buFont typeface="Noto Sans Symbols"/>
              <a:buChar char="⮚"/>
            </a:pPr>
            <a:r>
              <a:rPr lang="en-US" sz="2000" dirty="0">
                <a:latin typeface="Palatino Linotype"/>
              </a:rPr>
              <a:t>The tools that are used for web crawling are known as web crawlers or spiders. </a:t>
            </a:r>
          </a:p>
          <a:p>
            <a:pPr marL="817563" lvl="1" indent="-457200" algn="just">
              <a:lnSpc>
                <a:spcPct val="170000"/>
              </a:lnSpc>
              <a:buSzPts val="2000"/>
              <a:buFont typeface="Noto Sans Symbols"/>
              <a:buChar char="⮚"/>
            </a:pPr>
            <a:r>
              <a:rPr lang="en-US" sz="2000" dirty="0">
                <a:latin typeface="Palatino Linotype"/>
              </a:rPr>
              <a:t>A series of web pages are analyzed and links to the pages on them are then followed for even more links thus it does a deep search for extracting of information. </a:t>
            </a:r>
          </a:p>
          <a:p>
            <a:pPr marL="817563" lvl="1" indent="-457200" algn="just">
              <a:lnSpc>
                <a:spcPct val="170000"/>
              </a:lnSpc>
              <a:buSzPts val="2000"/>
              <a:buFont typeface="Noto Sans Symbols"/>
              <a:buChar char="⮚"/>
            </a:pPr>
            <a:r>
              <a:rPr lang="en-US" sz="2000" dirty="0">
                <a:latin typeface="Palatino Linotype"/>
              </a:rPr>
              <a:t>Famous search engines such as Google, Yahoo and Bing do web crawling and use this information for indexing web pages. Examples are Scrapy and Apache nut. </a:t>
            </a:r>
          </a:p>
          <a:p>
            <a:pPr marL="817563" lvl="1" indent="-457200" algn="just">
              <a:lnSpc>
                <a:spcPct val="170000"/>
              </a:lnSpc>
              <a:buSzPts val="2000"/>
              <a:buFont typeface="Noto Sans Symbols"/>
              <a:buChar char="⮚"/>
            </a:pPr>
            <a:r>
              <a:rPr lang="en-US" sz="2000" b="1" dirty="0">
                <a:latin typeface="Palatino Linotype"/>
              </a:rPr>
              <a:t>Purpose: </a:t>
            </a:r>
            <a:r>
              <a:rPr lang="en-US" sz="2000" dirty="0">
                <a:latin typeface="Palatino Linotype"/>
              </a:rPr>
              <a:t>To traverse and index the content of many web pages automatically.</a:t>
            </a:r>
          </a:p>
          <a:p>
            <a:pPr marL="817563" lvl="1" indent="-457200" algn="just">
              <a:lnSpc>
                <a:spcPct val="170000"/>
              </a:lnSpc>
              <a:buSzPts val="2000"/>
              <a:buFont typeface="Noto Sans Symbols"/>
              <a:buChar char="⮚"/>
            </a:pPr>
            <a:endParaRPr lang="en-US" sz="2000" dirty="0">
              <a:latin typeface="Palatino Linotype"/>
              <a:sym typeface="Palatino Linotype"/>
            </a:endParaRPr>
          </a:p>
        </p:txBody>
      </p:sp>
    </p:spTree>
    <p:extLst>
      <p:ext uri="{BB962C8B-B14F-4D97-AF65-F5344CB8AC3E}">
        <p14:creationId xmlns:p14="http://schemas.microsoft.com/office/powerpoint/2010/main" val="424395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Web Scraping vs Web Crawling</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lvl="1" indent="-457200" algn="just">
              <a:lnSpc>
                <a:spcPct val="150000"/>
              </a:lnSpc>
              <a:buSzPts val="2000"/>
              <a:buFont typeface="Noto Sans Symbols"/>
              <a:buChar char="⮚"/>
            </a:pPr>
            <a:r>
              <a:rPr lang="en-US" sz="2000" b="1" dirty="0">
                <a:latin typeface="Palatino Linotype"/>
              </a:rPr>
              <a:t>Process of Web Crawler:</a:t>
            </a:r>
            <a:endParaRPr lang="en-US" altLang="en-US" sz="2000" b="1" dirty="0">
              <a:solidFill>
                <a:schemeClr val="tx1"/>
              </a:solidFill>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100" dirty="0">
                <a:latin typeface="Palatino Linotype"/>
              </a:rPr>
              <a:t>Seed URLs: Start with a list of initial URLs to visit.</a:t>
            </a:r>
          </a:p>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100" dirty="0">
                <a:latin typeface="Palatino Linotype"/>
              </a:rPr>
              <a:t>Fetch: Retrieve the content of the webpage.</a:t>
            </a:r>
          </a:p>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100" dirty="0">
                <a:latin typeface="Palatino Linotype"/>
              </a:rPr>
              <a:t>Extract Links: Identify and extract links to other pages from the current page.</a:t>
            </a:r>
          </a:p>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100" dirty="0">
                <a:latin typeface="Palatino Linotype"/>
              </a:rPr>
              <a:t>Repeat: Follow these links and repeat the process, thus creating a network of crawled pages.</a:t>
            </a:r>
          </a:p>
          <a:p>
            <a:pPr marL="0" marR="0" lvl="0" indent="0" algn="just" defTabSz="914400" rtl="0" eaLnBrk="0" fontAlgn="base" latinLnBrk="0" hangingPunct="0">
              <a:lnSpc>
                <a:spcPct val="150000"/>
              </a:lnSpc>
              <a:spcBef>
                <a:spcPct val="0"/>
              </a:spcBef>
              <a:spcAft>
                <a:spcPct val="0"/>
              </a:spcAft>
              <a:buClrTx/>
              <a:buSzTx/>
              <a:buFontTx/>
              <a:buChar char="•"/>
              <a:tabLst/>
            </a:pPr>
            <a:endParaRPr lang="en-US" altLang="en-US" sz="2100" dirty="0">
              <a:latin typeface="Palatino Linotype"/>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000" b="1" u="sng" dirty="0">
                <a:latin typeface="Palatino Linotype"/>
              </a:rPr>
              <a:t>Use cases of Web Crawling:</a:t>
            </a:r>
          </a:p>
          <a:p>
            <a:pPr marL="457200" lvl="1" indent="0" algn="just" eaLnBrk="0" fontAlgn="base" hangingPunct="0">
              <a:lnSpc>
                <a:spcPct val="150000"/>
              </a:lnSpc>
              <a:spcBef>
                <a:spcPct val="0"/>
              </a:spcBef>
              <a:spcAft>
                <a:spcPct val="0"/>
              </a:spcAft>
              <a:buClrTx/>
              <a:buSzTx/>
              <a:buFontTx/>
              <a:buChar char="•"/>
            </a:pPr>
            <a:endParaRPr lang="en-US" altLang="en-US" sz="1600" b="1" dirty="0">
              <a:latin typeface="Palatino Linotype"/>
            </a:endParaRPr>
          </a:p>
          <a:p>
            <a:pPr marL="817563" lvl="1" indent="-457200" algn="just">
              <a:lnSpc>
                <a:spcPct val="150000"/>
              </a:lnSpc>
              <a:buSzPts val="2000"/>
              <a:buFont typeface="Noto Sans Symbols"/>
              <a:buChar char="⮚"/>
            </a:pPr>
            <a:endParaRPr lang="en-US" sz="2000" dirty="0">
              <a:latin typeface="Palatino Linotype"/>
            </a:endParaRPr>
          </a:p>
          <a:p>
            <a:pPr marL="817563" lvl="1" indent="-457200" algn="just">
              <a:lnSpc>
                <a:spcPct val="150000"/>
              </a:lnSpc>
              <a:buSzPts val="2000"/>
              <a:buFont typeface="Noto Sans Symbols"/>
              <a:buChar char="⮚"/>
            </a:pPr>
            <a:endParaRPr lang="en-US" sz="2000" dirty="0">
              <a:latin typeface="Palatino Linotype"/>
            </a:endParaRPr>
          </a:p>
          <a:p>
            <a:pPr marL="817563" lvl="1" indent="-457200" algn="just">
              <a:lnSpc>
                <a:spcPct val="150000"/>
              </a:lnSpc>
              <a:buSzPts val="2000"/>
              <a:buFont typeface="Noto Sans Symbols"/>
              <a:buChar char="⮚"/>
            </a:pPr>
            <a:endParaRPr lang="en-US" sz="2000" dirty="0">
              <a:latin typeface="Palatino Linotype"/>
              <a:sym typeface="Palatino Linotype"/>
            </a:endParaRPr>
          </a:p>
        </p:txBody>
      </p:sp>
      <p:sp>
        <p:nvSpPr>
          <p:cNvPr id="6" name="TextBox 5">
            <a:extLst>
              <a:ext uri="{FF2B5EF4-FFF2-40B4-BE49-F238E27FC236}">
                <a16:creationId xmlns:a16="http://schemas.microsoft.com/office/drawing/2014/main" id="{C203C3F7-A3CC-8EAE-AC49-FD0147E3B79A}"/>
              </a:ext>
            </a:extLst>
          </p:cNvPr>
          <p:cNvSpPr txBox="1"/>
          <p:nvPr/>
        </p:nvSpPr>
        <p:spPr>
          <a:xfrm>
            <a:off x="323445" y="4336937"/>
            <a:ext cx="11545109" cy="17125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100" dirty="0">
                <a:solidFill>
                  <a:schemeClr val="dk1"/>
                </a:solidFill>
                <a:latin typeface="Palatino Linotype"/>
                <a:ea typeface="Calibri"/>
                <a:cs typeface="Calibri"/>
                <a:sym typeface="Calibri"/>
              </a:rPr>
              <a:t>Search engines (e.g., Google) use web crawlers to index the web.</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100" dirty="0">
                <a:solidFill>
                  <a:schemeClr val="dk1"/>
                </a:solidFill>
                <a:latin typeface="Palatino Linotype"/>
                <a:ea typeface="Calibri"/>
                <a:cs typeface="Calibri"/>
                <a:sym typeface="Calibri"/>
              </a:rPr>
              <a:t>Gathering comprehensive data for data analysis and big data applications.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100" dirty="0">
                <a:solidFill>
                  <a:schemeClr val="dk1"/>
                </a:solidFill>
                <a:latin typeface="Palatino Linotype"/>
                <a:ea typeface="Calibri"/>
                <a:cs typeface="Calibri"/>
                <a:sym typeface="Calibri"/>
              </a:rPr>
              <a:t>Monitoring changes on websites for updates or new content. </a:t>
            </a:r>
          </a:p>
        </p:txBody>
      </p:sp>
    </p:spTree>
    <p:extLst>
      <p:ext uri="{BB962C8B-B14F-4D97-AF65-F5344CB8AC3E}">
        <p14:creationId xmlns:p14="http://schemas.microsoft.com/office/powerpoint/2010/main" val="3668925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Web Scraping vs Web Crawling</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lvl="1" indent="-457200" algn="just">
              <a:lnSpc>
                <a:spcPct val="150000"/>
              </a:lnSpc>
              <a:buSzPts val="2000"/>
              <a:buFont typeface="Noto Sans Symbols"/>
              <a:buChar char="⮚"/>
            </a:pPr>
            <a:endParaRPr lang="en-US" sz="2000" dirty="0">
              <a:latin typeface="Palatino Linotype"/>
              <a:sym typeface="Palatino Linotype"/>
            </a:endParaRPr>
          </a:p>
        </p:txBody>
      </p:sp>
      <p:pic>
        <p:nvPicPr>
          <p:cNvPr id="2" name="Picture 1">
            <a:extLst>
              <a:ext uri="{FF2B5EF4-FFF2-40B4-BE49-F238E27FC236}">
                <a16:creationId xmlns:a16="http://schemas.microsoft.com/office/drawing/2014/main" id="{CC06E9B4-2497-BDA9-5411-B0C680C13DFF}"/>
              </a:ext>
            </a:extLst>
          </p:cNvPr>
          <p:cNvPicPr>
            <a:picLocks noChangeAspect="1"/>
          </p:cNvPicPr>
          <p:nvPr/>
        </p:nvPicPr>
        <p:blipFill>
          <a:blip r:embed="rId3"/>
          <a:stretch>
            <a:fillRect/>
          </a:stretch>
        </p:blipFill>
        <p:spPr>
          <a:xfrm>
            <a:off x="1675783" y="1633287"/>
            <a:ext cx="8840434" cy="3591426"/>
          </a:xfrm>
          <a:prstGeom prst="rect">
            <a:avLst/>
          </a:prstGeom>
        </p:spPr>
      </p:pic>
    </p:spTree>
    <p:extLst>
      <p:ext uri="{BB962C8B-B14F-4D97-AF65-F5344CB8AC3E}">
        <p14:creationId xmlns:p14="http://schemas.microsoft.com/office/powerpoint/2010/main" val="1957195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lgn="l"/>
            <a:r>
              <a:rPr lang="en-US" sz="2800" b="1" dirty="0">
                <a:latin typeface="Palatino Linotype"/>
              </a:rPr>
              <a:t>Step 1: </a:t>
            </a:r>
            <a:r>
              <a:rPr lang="en-IN" sz="2800" b="1" dirty="0">
                <a:latin typeface="Palatino Linotype"/>
              </a:rPr>
              <a:t>Creating a Basic Scraper</a:t>
            </a: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lnSpc>
                <a:spcPct val="150000"/>
              </a:lnSpc>
              <a:buFont typeface="Arial" panose="020B0604020202020204" pitchFamily="34" charset="0"/>
              <a:buChar char="•"/>
            </a:pPr>
            <a:r>
              <a:rPr lang="en-US" altLang="en-US" sz="2200" dirty="0">
                <a:solidFill>
                  <a:schemeClr val="dk1"/>
                </a:solidFill>
                <a:latin typeface="Palatino Linotype"/>
                <a:ea typeface="Calibri"/>
                <a:cs typeface="Calibri"/>
                <a:sym typeface="Calibri"/>
              </a:rPr>
              <a:t>Scrapy is one of the most popular and powerful Python scraping libraries; it takes a “batteries included” approach to scraping, meaning that it handles a lot of the common functionality that all scrapers need so developers don’t have to reinvent the wheel each time.</a:t>
            </a:r>
          </a:p>
          <a:p>
            <a:pPr algn="just">
              <a:lnSpc>
                <a:spcPct val="150000"/>
              </a:lnSpc>
              <a:buFont typeface="Arial" panose="020B0604020202020204" pitchFamily="34" charset="0"/>
              <a:buChar char="•"/>
            </a:pPr>
            <a:r>
              <a:rPr lang="en-US" altLang="en-US" sz="2200" dirty="0">
                <a:solidFill>
                  <a:schemeClr val="dk1"/>
                </a:solidFill>
                <a:latin typeface="Palatino Linotype"/>
                <a:ea typeface="Calibri"/>
                <a:cs typeface="Calibri"/>
                <a:sym typeface="Calibri"/>
              </a:rPr>
              <a:t>Scrapy, like most Python packages, is on </a:t>
            </a:r>
            <a:r>
              <a:rPr lang="en-US" altLang="en-US" sz="2200" dirty="0" err="1">
                <a:solidFill>
                  <a:schemeClr val="dk1"/>
                </a:solidFill>
                <a:latin typeface="Palatino Linotype"/>
                <a:ea typeface="Calibri"/>
                <a:cs typeface="Calibri"/>
                <a:sym typeface="Calibri"/>
              </a:rPr>
              <a:t>PyPI</a:t>
            </a:r>
            <a:r>
              <a:rPr lang="en-US" altLang="en-US" sz="2200" dirty="0">
                <a:solidFill>
                  <a:schemeClr val="dk1"/>
                </a:solidFill>
                <a:latin typeface="Palatino Linotype"/>
                <a:ea typeface="Calibri"/>
                <a:cs typeface="Calibri"/>
                <a:sym typeface="Calibri"/>
              </a:rPr>
              <a:t> (also known as pip). </a:t>
            </a:r>
            <a:r>
              <a:rPr lang="en-US" altLang="en-US" sz="2200" dirty="0" err="1">
                <a:solidFill>
                  <a:schemeClr val="dk1"/>
                </a:solidFill>
                <a:latin typeface="Palatino Linotype"/>
                <a:ea typeface="Calibri"/>
                <a:cs typeface="Calibri"/>
                <a:sym typeface="Calibri"/>
              </a:rPr>
              <a:t>PyPI</a:t>
            </a:r>
            <a:r>
              <a:rPr lang="en-US" altLang="en-US" sz="2200" dirty="0">
                <a:solidFill>
                  <a:schemeClr val="dk1"/>
                </a:solidFill>
                <a:latin typeface="Palatino Linotype"/>
                <a:ea typeface="Calibri"/>
                <a:cs typeface="Calibri"/>
                <a:sym typeface="Calibri"/>
              </a:rPr>
              <a:t>, the Python Package Index, is a community-owned repository of all published Python software.</a:t>
            </a:r>
          </a:p>
          <a:p>
            <a:pPr algn="just">
              <a:lnSpc>
                <a:spcPct val="150000"/>
              </a:lnSpc>
              <a:buFont typeface="Arial" panose="020B0604020202020204" pitchFamily="34" charset="0"/>
              <a:buChar char="•"/>
            </a:pPr>
            <a:r>
              <a:rPr lang="en-IN" sz="1600" b="0" i="0" dirty="0">
                <a:solidFill>
                  <a:srgbClr val="F7F8FB"/>
                </a:solidFill>
                <a:effectLst/>
                <a:highlight>
                  <a:srgbClr val="11192E"/>
                </a:highlight>
                <a:latin typeface="Courier New" panose="02070309020205020404" pitchFamily="49" charset="0"/>
              </a:rPr>
              <a:t>pip </a:t>
            </a:r>
            <a:r>
              <a:rPr lang="en-IN" sz="1600" b="0" i="0" dirty="0">
                <a:solidFill>
                  <a:srgbClr val="FFAF8C"/>
                </a:solidFill>
                <a:effectLst/>
                <a:highlight>
                  <a:srgbClr val="11192E"/>
                </a:highlight>
                <a:latin typeface="Courier New" panose="02070309020205020404" pitchFamily="49" charset="0"/>
              </a:rPr>
              <a:t>install</a:t>
            </a:r>
            <a:r>
              <a:rPr lang="en-IN" sz="1600" b="0" i="0" dirty="0">
                <a:solidFill>
                  <a:srgbClr val="F7F8FB"/>
                </a:solidFill>
                <a:effectLst/>
                <a:highlight>
                  <a:srgbClr val="11192E"/>
                </a:highlight>
                <a:latin typeface="Courier New" panose="02070309020205020404" pitchFamily="49" charset="0"/>
              </a:rPr>
              <a:t> scrapy</a:t>
            </a:r>
          </a:p>
          <a:p>
            <a:pPr algn="just">
              <a:lnSpc>
                <a:spcPct val="150000"/>
              </a:lnSpc>
              <a:buFont typeface="Arial" panose="020B0604020202020204" pitchFamily="34" charset="0"/>
              <a:buChar char="•"/>
            </a:pPr>
            <a:r>
              <a:rPr lang="en-US" sz="1600" b="0" i="0" dirty="0">
                <a:solidFill>
                  <a:srgbClr val="4D5B7C"/>
                </a:solidFill>
                <a:effectLst/>
                <a:latin typeface="Inter"/>
              </a:rPr>
              <a:t>With Scrapy installed, create a new folder for our project. You can do this in the terminal by running:</a:t>
            </a:r>
            <a:endParaRPr lang="en-US" sz="2200" b="0" i="0" dirty="0">
              <a:effectLst/>
              <a:latin typeface="Palatino Linotype"/>
            </a:endParaRPr>
          </a:p>
          <a:p>
            <a:pPr algn="just">
              <a:lnSpc>
                <a:spcPct val="150000"/>
              </a:lnSpc>
              <a:buFont typeface="Arial" panose="020B0604020202020204" pitchFamily="34" charset="0"/>
              <a:buChar char="•"/>
            </a:pPr>
            <a:r>
              <a:rPr lang="en-IN" sz="1600" b="0" i="0" dirty="0" err="1">
                <a:solidFill>
                  <a:srgbClr val="FFAF8C"/>
                </a:solidFill>
                <a:effectLst/>
                <a:highlight>
                  <a:srgbClr val="11192E"/>
                </a:highlight>
                <a:latin typeface="Courier New" panose="02070309020205020404" pitchFamily="49" charset="0"/>
              </a:rPr>
              <a:t>mkdir</a:t>
            </a:r>
            <a:r>
              <a:rPr lang="en-IN" sz="1600" b="0" i="0" dirty="0">
                <a:solidFill>
                  <a:srgbClr val="F7F8FB"/>
                </a:solidFill>
                <a:effectLst/>
                <a:highlight>
                  <a:srgbClr val="11192E"/>
                </a:highlight>
                <a:latin typeface="Courier New" panose="02070309020205020404" pitchFamily="49" charset="0"/>
              </a:rPr>
              <a:t> quote-scraper</a:t>
            </a:r>
          </a:p>
          <a:p>
            <a:pPr algn="l"/>
            <a:r>
              <a:rPr lang="en-US" sz="1600" b="0" i="0" dirty="0">
                <a:solidFill>
                  <a:srgbClr val="4D5B7C"/>
                </a:solidFill>
                <a:effectLst/>
                <a:latin typeface="Inter"/>
              </a:rPr>
              <a:t>Now, navigate into the new directory you just created:</a:t>
            </a:r>
          </a:p>
          <a:p>
            <a:br>
              <a:rPr lang="en-US" sz="1600" dirty="0"/>
            </a:br>
            <a:r>
              <a:rPr lang="en-IN" sz="1600" b="0" i="0" dirty="0">
                <a:solidFill>
                  <a:srgbClr val="FFAF8C"/>
                </a:solidFill>
                <a:effectLst/>
                <a:highlight>
                  <a:srgbClr val="11192E"/>
                </a:highlight>
                <a:latin typeface="Courier New" panose="02070309020205020404" pitchFamily="49" charset="0"/>
              </a:rPr>
              <a:t>cd</a:t>
            </a:r>
            <a:r>
              <a:rPr lang="en-IN" sz="1600" b="0" i="0" dirty="0">
                <a:solidFill>
                  <a:srgbClr val="F7F8FB"/>
                </a:solidFill>
                <a:effectLst/>
                <a:highlight>
                  <a:srgbClr val="11192E"/>
                </a:highlight>
                <a:latin typeface="Courier New" panose="02070309020205020404" pitchFamily="49" charset="0"/>
              </a:rPr>
              <a:t> quote-scraper</a:t>
            </a:r>
          </a:p>
          <a:p>
            <a:endParaRPr lang="en-US" altLang="en-US" sz="2200" dirty="0">
              <a:solidFill>
                <a:schemeClr val="dk1"/>
              </a:solidFill>
              <a:latin typeface="Palatino Linotype"/>
              <a:ea typeface="Calibri"/>
              <a:cs typeface="Calibri"/>
              <a:sym typeface="Calibri"/>
            </a:endParaRPr>
          </a:p>
          <a:p>
            <a:pPr algn="just">
              <a:lnSpc>
                <a:spcPct val="150000"/>
              </a:lnSpc>
              <a:buFont typeface="Arial" panose="020B0604020202020204" pitchFamily="34" charset="0"/>
              <a:buChar char="•"/>
            </a:pPr>
            <a:endParaRPr lang="en-US" altLang="en-US" sz="2200" dirty="0">
              <a:solidFill>
                <a:schemeClr val="dk1"/>
              </a:solidFill>
              <a:latin typeface="Palatino Linotype"/>
              <a:ea typeface="Calibri"/>
              <a:cs typeface="Calibri"/>
              <a:sym typeface="Calibri"/>
            </a:endParaRPr>
          </a:p>
          <a:p>
            <a:pPr algn="just">
              <a:lnSpc>
                <a:spcPct val="150000"/>
              </a:lnSpc>
              <a:buFont typeface="Arial" panose="020B0604020202020204" pitchFamily="34" charset="0"/>
              <a:buChar char="•"/>
            </a:pPr>
            <a:endParaRPr lang="en-US" sz="2200" dirty="0">
              <a:latin typeface="Palatino Linotype"/>
            </a:endParaRPr>
          </a:p>
          <a:p>
            <a:pPr algn="just">
              <a:lnSpc>
                <a:spcPct val="150000"/>
              </a:lnSpc>
              <a:buFont typeface="Arial" panose="020B0604020202020204" pitchFamily="34" charset="0"/>
              <a:buChar char="•"/>
            </a:pPr>
            <a:endParaRPr lang="en-US" sz="2200" dirty="0">
              <a:latin typeface="Palatino Linotype"/>
            </a:endParaRPr>
          </a:p>
          <a:p>
            <a:pPr algn="just">
              <a:lnSpc>
                <a:spcPct val="150000"/>
              </a:lnSpc>
              <a:buFont typeface="Arial" panose="020B0604020202020204" pitchFamily="34" charset="0"/>
              <a:buChar char="•"/>
            </a:pPr>
            <a:endParaRPr lang="en-US" sz="2200" dirty="0">
              <a:latin typeface="Palatino Linotype"/>
            </a:endParaRPr>
          </a:p>
          <a:p>
            <a:pPr algn="just">
              <a:lnSpc>
                <a:spcPct val="150000"/>
              </a:lnSpc>
              <a:buFont typeface="Arial" panose="020B0604020202020204" pitchFamily="34" charset="0"/>
              <a:buChar char="•"/>
            </a:pPr>
            <a:endParaRPr lang="en-US" sz="2200" dirty="0">
              <a:latin typeface="Palatino Linotype"/>
            </a:endParaRPr>
          </a:p>
          <a:p>
            <a:pPr marL="114300" indent="0" algn="just">
              <a:lnSpc>
                <a:spcPct val="150000"/>
              </a:lnSpc>
              <a:buNone/>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800" dirty="0">
              <a:latin typeface="Palatino Linotype"/>
              <a:sym typeface="Palatino Linotype"/>
            </a:endParaRPr>
          </a:p>
        </p:txBody>
      </p:sp>
    </p:spTree>
    <p:extLst>
      <p:ext uri="{BB962C8B-B14F-4D97-AF65-F5344CB8AC3E}">
        <p14:creationId xmlns:p14="http://schemas.microsoft.com/office/powerpoint/2010/main" val="1825264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lgn="l"/>
            <a:r>
              <a:rPr lang="en-US" sz="2800" b="1" dirty="0">
                <a:latin typeface="Palatino Linotype"/>
              </a:rPr>
              <a:t>Step 1: </a:t>
            </a:r>
            <a:r>
              <a:rPr lang="en-IN" sz="2800" b="1" dirty="0">
                <a:latin typeface="Palatino Linotype"/>
              </a:rPr>
              <a:t>Creating a Basic Scraper</a:t>
            </a:r>
          </a:p>
        </p:txBody>
      </p:sp>
      <p:sp>
        <p:nvSpPr>
          <p:cNvPr id="106" name="Google Shape;106;p15"/>
          <p:cNvSpPr txBox="1">
            <a:spLocks noGrp="1"/>
          </p:cNvSpPr>
          <p:nvPr>
            <p:ph type="body" idx="1"/>
          </p:nvPr>
        </p:nvSpPr>
        <p:spPr>
          <a:xfrm>
            <a:off x="152400" y="639737"/>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lnSpc>
                <a:spcPct val="150000"/>
              </a:lnSpc>
              <a:buFont typeface="Arial" panose="020B0604020202020204" pitchFamily="34" charset="0"/>
              <a:buChar char="•"/>
            </a:pPr>
            <a:r>
              <a:rPr lang="en-US" altLang="en-US" sz="2200" dirty="0">
                <a:latin typeface="Palatino Linotype"/>
              </a:rPr>
              <a:t>Then create a new Python file for our scraper called scraper.py. We’ll place all of our code in this file for this tutorial. You can create this file using the editing software of your choice.</a:t>
            </a:r>
          </a:p>
          <a:p>
            <a:pPr algn="just">
              <a:lnSpc>
                <a:spcPct val="150000"/>
              </a:lnSpc>
              <a:buFont typeface="Arial" panose="020B0604020202020204" pitchFamily="34" charset="0"/>
              <a:buChar char="•"/>
            </a:pPr>
            <a:r>
              <a:rPr lang="en-US" altLang="en-US" sz="2200" dirty="0">
                <a:latin typeface="Palatino Linotype"/>
              </a:rPr>
              <a:t>Start out the project by making a very basic scraper that uses Scrapy as its foundation. To do that, you’ll need to create a </a:t>
            </a:r>
            <a:r>
              <a:rPr lang="en-US" altLang="en-US" sz="2200" dirty="0">
                <a:latin typeface="Palatino Linotype"/>
                <a:hlinkClick r:id="rId3">
                  <a:extLst>
                    <a:ext uri="{A12FA001-AC4F-418D-AE19-62706E023703}">
                      <ahyp:hlinkClr xmlns:ahyp="http://schemas.microsoft.com/office/drawing/2018/hyperlinkcolor" val="tx"/>
                    </a:ext>
                  </a:extLst>
                </a:hlinkClick>
              </a:rPr>
              <a:t>Python class</a:t>
            </a:r>
            <a:r>
              <a:rPr lang="en-US" altLang="en-US" sz="2200" dirty="0">
                <a:latin typeface="Palatino Linotype"/>
              </a:rPr>
              <a:t> that subclasses </a:t>
            </a:r>
            <a:r>
              <a:rPr lang="en-US" altLang="en-US" sz="2200" dirty="0" err="1">
                <a:latin typeface="Palatino Linotype"/>
              </a:rPr>
              <a:t>scrapy.Spider</a:t>
            </a:r>
            <a:r>
              <a:rPr lang="en-US" altLang="en-US" sz="2200" dirty="0">
                <a:latin typeface="Palatino Linotype"/>
              </a:rPr>
              <a:t>, a basic spider class provided by Scrapy. This class will have two required attributes:</a:t>
            </a:r>
          </a:p>
          <a:p>
            <a:pPr algn="just">
              <a:lnSpc>
                <a:spcPct val="150000"/>
              </a:lnSpc>
              <a:buFont typeface="Arial" panose="020B0604020202020204" pitchFamily="34" charset="0"/>
              <a:buChar char="•"/>
            </a:pPr>
            <a:r>
              <a:rPr lang="en-US" altLang="en-US" sz="2200" dirty="0">
                <a:latin typeface="Palatino Linotype"/>
              </a:rPr>
              <a:t>name — just a name for the spider.</a:t>
            </a:r>
          </a:p>
          <a:p>
            <a:pPr algn="just">
              <a:lnSpc>
                <a:spcPct val="150000"/>
              </a:lnSpc>
              <a:buFont typeface="Arial" panose="020B0604020202020204" pitchFamily="34" charset="0"/>
              <a:buChar char="•"/>
            </a:pPr>
            <a:r>
              <a:rPr lang="en-US" altLang="en-US" sz="2200" dirty="0" err="1">
                <a:latin typeface="Palatino Linotype"/>
              </a:rPr>
              <a:t>start_urls</a:t>
            </a:r>
            <a:r>
              <a:rPr lang="en-US" altLang="en-US" sz="2200" dirty="0">
                <a:latin typeface="Palatino Linotype"/>
              </a:rPr>
              <a:t> — a </a:t>
            </a:r>
            <a:r>
              <a:rPr lang="en-US" altLang="en-US" sz="2200" dirty="0">
                <a:latin typeface="Palatino Linotype"/>
                <a:hlinkClick r:id="rId4">
                  <a:extLst>
                    <a:ext uri="{A12FA001-AC4F-418D-AE19-62706E023703}">
                      <ahyp:hlinkClr xmlns:ahyp="http://schemas.microsoft.com/office/drawing/2018/hyperlinkcolor" val="tx"/>
                    </a:ext>
                  </a:extLst>
                </a:hlinkClick>
              </a:rPr>
              <a:t>list</a:t>
            </a:r>
            <a:r>
              <a:rPr lang="en-US" altLang="en-US" sz="2200" dirty="0">
                <a:latin typeface="Palatino Linotype"/>
              </a:rPr>
              <a:t> of URLs that you start to crawl from. We’ll start with one URL.</a:t>
            </a:r>
          </a:p>
          <a:p>
            <a:pPr algn="just">
              <a:lnSpc>
                <a:spcPct val="150000"/>
              </a:lnSpc>
              <a:buFont typeface="Arial" panose="020B0604020202020204" pitchFamily="34" charset="0"/>
              <a:buChar char="•"/>
            </a:pPr>
            <a:r>
              <a:rPr lang="en-US" altLang="en-US" sz="2200" dirty="0">
                <a:latin typeface="Palatino Linotype"/>
              </a:rPr>
              <a:t>Open the scrapy.py file in your text editor and add this code to create the basic spider:</a:t>
            </a:r>
          </a:p>
          <a:p>
            <a:pPr algn="just">
              <a:lnSpc>
                <a:spcPct val="150000"/>
              </a:lnSpc>
              <a:buFont typeface="Arial" panose="020B0604020202020204" pitchFamily="34" charset="0"/>
              <a:buChar char="•"/>
            </a:pPr>
            <a:endParaRPr lang="en-US" altLang="en-US" sz="2200" dirty="0">
              <a:latin typeface="Palatino Linotype"/>
            </a:endParaRPr>
          </a:p>
          <a:p>
            <a:pPr algn="just">
              <a:lnSpc>
                <a:spcPct val="150000"/>
              </a:lnSpc>
              <a:buFont typeface="Arial" panose="020B0604020202020204" pitchFamily="34" charset="0"/>
              <a:buChar char="•"/>
            </a:pPr>
            <a:endParaRPr lang="en-US" altLang="en-US" sz="2200" dirty="0">
              <a:solidFill>
                <a:schemeClr val="dk1"/>
              </a:solidFill>
              <a:latin typeface="Palatino Linotype"/>
              <a:ea typeface="Calibri"/>
              <a:cs typeface="Calibri"/>
              <a:sym typeface="Calibri"/>
            </a:endParaRPr>
          </a:p>
          <a:p>
            <a:pPr algn="just">
              <a:lnSpc>
                <a:spcPct val="150000"/>
              </a:lnSpc>
              <a:buFont typeface="Arial" panose="020B0604020202020204" pitchFamily="34" charset="0"/>
              <a:buChar char="•"/>
            </a:pPr>
            <a:endParaRPr lang="en-US" sz="2200" dirty="0">
              <a:latin typeface="Palatino Linotype"/>
            </a:endParaRPr>
          </a:p>
          <a:p>
            <a:pPr algn="just">
              <a:lnSpc>
                <a:spcPct val="150000"/>
              </a:lnSpc>
              <a:buFont typeface="Arial" panose="020B0604020202020204" pitchFamily="34" charset="0"/>
              <a:buChar char="•"/>
            </a:pPr>
            <a:endParaRPr lang="en-US" sz="2200" dirty="0">
              <a:latin typeface="Palatino Linotype"/>
            </a:endParaRPr>
          </a:p>
          <a:p>
            <a:pPr algn="just">
              <a:lnSpc>
                <a:spcPct val="150000"/>
              </a:lnSpc>
              <a:buFont typeface="Arial" panose="020B0604020202020204" pitchFamily="34" charset="0"/>
              <a:buChar char="•"/>
            </a:pPr>
            <a:endParaRPr lang="en-US" sz="2200" dirty="0">
              <a:latin typeface="Palatino Linotype"/>
            </a:endParaRPr>
          </a:p>
          <a:p>
            <a:pPr algn="just">
              <a:lnSpc>
                <a:spcPct val="150000"/>
              </a:lnSpc>
              <a:buFont typeface="Arial" panose="020B0604020202020204" pitchFamily="34" charset="0"/>
              <a:buChar char="•"/>
            </a:pPr>
            <a:endParaRPr lang="en-US" sz="2200" dirty="0">
              <a:latin typeface="Palatino Linotype"/>
            </a:endParaRPr>
          </a:p>
          <a:p>
            <a:pPr marL="114300" indent="0" algn="just">
              <a:lnSpc>
                <a:spcPct val="150000"/>
              </a:lnSpc>
              <a:buNone/>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200" dirty="0">
              <a:latin typeface="Palatino Linotype"/>
            </a:endParaRPr>
          </a:p>
          <a:p>
            <a:pPr marL="817563" lvl="1" indent="-457200" algn="just">
              <a:lnSpc>
                <a:spcPct val="150000"/>
              </a:lnSpc>
              <a:buSzPts val="2000"/>
              <a:buFont typeface="Wingdings" panose="05000000000000000000" pitchFamily="2" charset="2"/>
              <a:buChar char="Ø"/>
            </a:pPr>
            <a:endParaRPr lang="en-US" sz="2800" dirty="0">
              <a:latin typeface="Palatino Linotype"/>
              <a:sym typeface="Palatino Linotype"/>
            </a:endParaRPr>
          </a:p>
        </p:txBody>
      </p:sp>
    </p:spTree>
    <p:extLst>
      <p:ext uri="{BB962C8B-B14F-4D97-AF65-F5344CB8AC3E}">
        <p14:creationId xmlns:p14="http://schemas.microsoft.com/office/powerpoint/2010/main" val="175553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lgn="l"/>
            <a:r>
              <a:rPr lang="en-US" sz="2800" b="1" dirty="0">
                <a:latin typeface="Palatino Linotype"/>
              </a:rPr>
              <a:t>Step 1: </a:t>
            </a:r>
            <a:r>
              <a:rPr lang="en-IN" sz="2800" b="1" dirty="0">
                <a:latin typeface="Palatino Linotype"/>
              </a:rPr>
              <a:t>Creating a Basic Scraper</a:t>
            </a:r>
          </a:p>
        </p:txBody>
      </p:sp>
      <p:sp>
        <p:nvSpPr>
          <p:cNvPr id="106" name="Google Shape;106;p15"/>
          <p:cNvSpPr txBox="1">
            <a:spLocks noGrp="1"/>
          </p:cNvSpPr>
          <p:nvPr>
            <p:ph type="body" idx="1"/>
          </p:nvPr>
        </p:nvSpPr>
        <p:spPr>
          <a:xfrm>
            <a:off x="152400" y="639737"/>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a:bodyPr>
          <a:lstStyle/>
          <a:p>
            <a:pPr marL="114300" indent="0" algn="just">
              <a:lnSpc>
                <a:spcPct val="100000"/>
              </a:lnSpc>
              <a:buNone/>
            </a:pPr>
            <a:r>
              <a:rPr lang="en-US" sz="2200" dirty="0">
                <a:latin typeface="Palatino Linotype"/>
              </a:rPr>
              <a:t>import scrapy</a:t>
            </a:r>
          </a:p>
          <a:p>
            <a:pPr marL="114300" indent="0" algn="just">
              <a:lnSpc>
                <a:spcPct val="100000"/>
              </a:lnSpc>
              <a:buNone/>
            </a:pPr>
            <a:r>
              <a:rPr lang="en-US" sz="2200" dirty="0">
                <a:latin typeface="Palatino Linotype"/>
              </a:rPr>
              <a:t>class </a:t>
            </a:r>
            <a:r>
              <a:rPr lang="en-US" sz="2200" dirty="0" err="1">
                <a:latin typeface="Palatino Linotype"/>
              </a:rPr>
              <a:t>QuoteSpider</a:t>
            </a:r>
            <a:r>
              <a:rPr lang="en-US" sz="2200" dirty="0">
                <a:latin typeface="Palatino Linotype"/>
              </a:rPr>
              <a:t>(</a:t>
            </a:r>
            <a:r>
              <a:rPr lang="en-US" sz="2200" dirty="0" err="1">
                <a:latin typeface="Palatino Linotype"/>
              </a:rPr>
              <a:t>scrapy.Spider</a:t>
            </a:r>
            <a:r>
              <a:rPr lang="en-US" sz="2200" dirty="0">
                <a:latin typeface="Palatino Linotype"/>
              </a:rPr>
              <a:t>):</a:t>
            </a:r>
          </a:p>
          <a:p>
            <a:pPr marL="114300" indent="0" algn="just">
              <a:lnSpc>
                <a:spcPct val="100000"/>
              </a:lnSpc>
              <a:buNone/>
            </a:pPr>
            <a:r>
              <a:rPr lang="en-US" sz="2200" dirty="0">
                <a:latin typeface="Palatino Linotype"/>
              </a:rPr>
              <a:t>    name = 'quote-</a:t>
            </a:r>
            <a:r>
              <a:rPr lang="en-US" sz="2200" dirty="0" err="1">
                <a:latin typeface="Palatino Linotype"/>
              </a:rPr>
              <a:t>spdier</a:t>
            </a:r>
            <a:r>
              <a:rPr lang="en-US" sz="2200" dirty="0">
                <a:latin typeface="Palatino Linotype"/>
              </a:rPr>
              <a:t>'</a:t>
            </a:r>
          </a:p>
          <a:p>
            <a:pPr marL="114300" indent="0" algn="just">
              <a:lnSpc>
                <a:spcPct val="100000"/>
              </a:lnSpc>
              <a:buNone/>
            </a:pPr>
            <a:r>
              <a:rPr lang="en-US" sz="2200" dirty="0">
                <a:latin typeface="Palatino Linotype"/>
              </a:rPr>
              <a:t>    </a:t>
            </a:r>
            <a:r>
              <a:rPr lang="en-US" sz="2200" dirty="0" err="1">
                <a:latin typeface="Palatino Linotype"/>
              </a:rPr>
              <a:t>start_urls</a:t>
            </a:r>
            <a:r>
              <a:rPr lang="en-US" sz="2200" dirty="0">
                <a:latin typeface="Palatino Linotype"/>
              </a:rPr>
              <a:t> = ['https://quotes.toscrape.com’]</a:t>
            </a:r>
          </a:p>
          <a:p>
            <a:pPr algn="just">
              <a:lnSpc>
                <a:spcPct val="100000"/>
              </a:lnSpc>
              <a:buFont typeface="Arial" panose="020B0604020202020204" pitchFamily="34" charset="0"/>
              <a:buChar char="•"/>
            </a:pPr>
            <a:endParaRPr lang="en-US" sz="2200" dirty="0">
              <a:latin typeface="Palatino Linotype"/>
            </a:endParaRPr>
          </a:p>
          <a:p>
            <a:pPr algn="just" eaLnBrk="0" fontAlgn="base" hangingPunct="0">
              <a:lnSpc>
                <a:spcPct val="100000"/>
              </a:lnSpc>
            </a:pPr>
            <a:r>
              <a:rPr lang="en-US" altLang="en-US" sz="2200" dirty="0">
                <a:latin typeface="Palatino Linotype"/>
              </a:rPr>
              <a:t>First, we </a:t>
            </a:r>
            <a:r>
              <a:rPr lang="en-US" altLang="en-US" sz="2200" dirty="0">
                <a:latin typeface="Palatino Linotype"/>
                <a:hlinkClick r:id="rId3">
                  <a:extLst>
                    <a:ext uri="{A12FA001-AC4F-418D-AE19-62706E023703}">
                      <ahyp:hlinkClr xmlns:ahyp="http://schemas.microsoft.com/office/drawing/2018/hyperlinkcolor" val="tx"/>
                    </a:ext>
                  </a:extLst>
                </a:hlinkClick>
              </a:rPr>
              <a:t>import</a:t>
            </a:r>
            <a:r>
              <a:rPr lang="en-US" altLang="en-US" sz="2200" dirty="0">
                <a:latin typeface="Palatino Linotype"/>
              </a:rPr>
              <a:t> scrapy so that we can use the classes that the package provides.</a:t>
            </a:r>
          </a:p>
          <a:p>
            <a:pPr algn="just" eaLnBrk="0" fontAlgn="base" hangingPunct="0">
              <a:lnSpc>
                <a:spcPct val="100000"/>
              </a:lnSpc>
            </a:pPr>
            <a:r>
              <a:rPr lang="en-US" altLang="en-US" sz="2200" dirty="0">
                <a:latin typeface="Palatino Linotype"/>
              </a:rPr>
              <a:t>Next, take the Spider class provided by Scrapy and make a subclass out of it called </a:t>
            </a:r>
            <a:r>
              <a:rPr lang="en-US" altLang="en-US" sz="2200" dirty="0" err="1">
                <a:latin typeface="Palatino Linotype"/>
              </a:rPr>
              <a:t>BrickSetSpider</a:t>
            </a:r>
            <a:r>
              <a:rPr lang="en-US" altLang="en-US" sz="2200" dirty="0">
                <a:latin typeface="Palatino Linotype"/>
              </a:rPr>
              <a:t>. Think of a subclass as a more specialized form of its parent class. The Spider class has methods and behaviors that define how to follow URLs and extract data from the pages it finds, but it doesn’t know where to look or what data to look for. By subclassing it, we can give it that information.</a:t>
            </a:r>
          </a:p>
          <a:p>
            <a:pPr algn="just" eaLnBrk="0" fontAlgn="base" hangingPunct="0">
              <a:lnSpc>
                <a:spcPct val="100000"/>
              </a:lnSpc>
            </a:pPr>
            <a:r>
              <a:rPr lang="en-US" altLang="en-US" sz="2200" dirty="0">
                <a:latin typeface="Palatino Linotype"/>
              </a:rPr>
              <a:t>Finally, name the class quote-spider and give our scraper a single URL to start from: </a:t>
            </a:r>
            <a:r>
              <a:rPr lang="en-US" altLang="en-US" sz="2200" dirty="0">
                <a:latin typeface="Palatino Linotype"/>
                <a:hlinkClick r:id="rId4">
                  <a:extLst>
                    <a:ext uri="{A12FA001-AC4F-418D-AE19-62706E023703}">
                      <ahyp:hlinkClr xmlns:ahyp="http://schemas.microsoft.com/office/drawing/2018/hyperlinkcolor" val="tx"/>
                    </a:ext>
                  </a:extLst>
                </a:hlinkClick>
              </a:rPr>
              <a:t>https://quotes.toscrape.com</a:t>
            </a:r>
            <a:r>
              <a:rPr lang="en-US" altLang="en-US" sz="2200" dirty="0">
                <a:latin typeface="Palatino Linotype"/>
              </a:rPr>
              <a:t>. If you open that URL in your browser, it will take you to a search results page, showing the first of many pages of famous quotations.</a:t>
            </a:r>
          </a:p>
          <a:p>
            <a:pPr algn="just" eaLnBrk="0" fontAlgn="base" hangingPunct="0">
              <a:lnSpc>
                <a:spcPct val="100000"/>
              </a:lnSpc>
            </a:pPr>
            <a:r>
              <a:rPr lang="en-US" altLang="en-US" sz="2200" dirty="0">
                <a:latin typeface="Palatino Linotype"/>
              </a:rPr>
              <a:t>Now, test  the scraper. Typically, Python files are run with a command like python path/to/file.py. However, Scrapy comes with </a:t>
            </a:r>
            <a:r>
              <a:rPr lang="en-US" altLang="en-US" sz="2200" dirty="0">
                <a:latin typeface="Palatino Linotype"/>
                <a:hlinkClick r:id="rId5">
                  <a:extLst>
                    <a:ext uri="{A12FA001-AC4F-418D-AE19-62706E023703}">
                      <ahyp:hlinkClr xmlns:ahyp="http://schemas.microsoft.com/office/drawing/2018/hyperlinkcolor" val="tx"/>
                    </a:ext>
                  </a:extLst>
                </a:hlinkClick>
              </a:rPr>
              <a:t>its own command line interface</a:t>
            </a:r>
            <a:r>
              <a:rPr lang="en-US" altLang="en-US" sz="2200" dirty="0">
                <a:latin typeface="Palatino Linotype"/>
              </a:rPr>
              <a:t> to streamline the process of starting a scraper. Start your scraper with the following command:</a:t>
            </a:r>
          </a:p>
          <a:p>
            <a:pPr algn="just">
              <a:lnSpc>
                <a:spcPct val="100000"/>
              </a:lnSpc>
              <a:buFont typeface="Arial" panose="020B0604020202020204" pitchFamily="34" charset="0"/>
              <a:buChar char="•"/>
            </a:pPr>
            <a:endParaRPr lang="en-US" sz="2200" dirty="0">
              <a:latin typeface="Palatino Linotype"/>
            </a:endParaRPr>
          </a:p>
          <a:p>
            <a:pPr algn="just">
              <a:lnSpc>
                <a:spcPct val="100000"/>
              </a:lnSpc>
              <a:buFont typeface="Arial" panose="020B0604020202020204" pitchFamily="34" charset="0"/>
              <a:buChar char="•"/>
            </a:pPr>
            <a:endParaRPr lang="en-US" sz="2200" dirty="0">
              <a:latin typeface="Palatino Linotype"/>
            </a:endParaRPr>
          </a:p>
          <a:p>
            <a:pPr algn="just">
              <a:lnSpc>
                <a:spcPct val="100000"/>
              </a:lnSpc>
              <a:buFont typeface="Arial" panose="020B0604020202020204" pitchFamily="34" charset="0"/>
              <a:buChar char="•"/>
            </a:pPr>
            <a:endParaRPr lang="en-US" sz="2200" dirty="0">
              <a:latin typeface="Palatino Linotype"/>
            </a:endParaRPr>
          </a:p>
          <a:p>
            <a:pPr algn="just">
              <a:lnSpc>
                <a:spcPct val="100000"/>
              </a:lnSpc>
              <a:buFont typeface="Arial" panose="020B0604020202020204" pitchFamily="34" charset="0"/>
              <a:buChar char="•"/>
            </a:pPr>
            <a:endParaRPr lang="en-US" sz="2200" dirty="0">
              <a:latin typeface="Palatino Linotype"/>
            </a:endParaRPr>
          </a:p>
          <a:p>
            <a:pPr marL="114300" indent="0" algn="just">
              <a:lnSpc>
                <a:spcPct val="100000"/>
              </a:lnSpc>
              <a:buNone/>
            </a:pPr>
            <a:endParaRPr lang="en-US" sz="2200" dirty="0">
              <a:latin typeface="Palatino Linotype"/>
            </a:endParaRPr>
          </a:p>
          <a:p>
            <a:pPr marL="817563" lvl="1" indent="-457200" algn="just">
              <a:lnSpc>
                <a:spcPct val="100000"/>
              </a:lnSpc>
              <a:buSzPts val="2000"/>
              <a:buFont typeface="Wingdings" panose="05000000000000000000" pitchFamily="2" charset="2"/>
              <a:buChar char="Ø"/>
            </a:pPr>
            <a:endParaRPr lang="en-US" sz="2200" dirty="0">
              <a:latin typeface="Palatino Linotype"/>
            </a:endParaRPr>
          </a:p>
          <a:p>
            <a:pPr marL="817563" lvl="1" indent="-457200" algn="just">
              <a:lnSpc>
                <a:spcPct val="100000"/>
              </a:lnSpc>
              <a:buSzPts val="2000"/>
              <a:buFont typeface="Wingdings" panose="05000000000000000000" pitchFamily="2" charset="2"/>
              <a:buChar char="Ø"/>
            </a:pPr>
            <a:endParaRPr lang="en-US" sz="2800" dirty="0">
              <a:latin typeface="Palatino Linotype"/>
              <a:sym typeface="Palatino Linotype"/>
            </a:endParaRP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360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br>
              <a:rPr lang="en-US" sz="2800" b="1" dirty="0">
                <a:latin typeface="Palatino Linotype"/>
              </a:rPr>
            </a:br>
            <a:r>
              <a:rPr lang="en-US" sz="2800" b="1" dirty="0">
                <a:latin typeface="Palatino Linotype"/>
              </a:rPr>
              <a:t>Step 2 and 3: Extracting Data from a Page</a:t>
            </a:r>
            <a:br>
              <a:rPr lang="en-US" sz="1100" b="1" i="0" dirty="0">
                <a:solidFill>
                  <a:srgbClr val="4D5B7C"/>
                </a:solidFill>
                <a:effectLst/>
                <a:latin typeface="Epilogue"/>
              </a:rPr>
            </a:br>
            <a:endParaRPr lang="en-IN" sz="2800" b="1" dirty="0">
              <a:latin typeface="Palatino Linotype"/>
            </a:endParaRPr>
          </a:p>
        </p:txBody>
      </p:sp>
      <p:sp>
        <p:nvSpPr>
          <p:cNvPr id="106" name="Google Shape;106;p15"/>
          <p:cNvSpPr txBox="1">
            <a:spLocks noGrp="1"/>
          </p:cNvSpPr>
          <p:nvPr>
            <p:ph type="body" idx="1"/>
          </p:nvPr>
        </p:nvSpPr>
        <p:spPr>
          <a:xfrm>
            <a:off x="152400" y="639737"/>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lvl="1" indent="-457200" algn="just">
              <a:lnSpc>
                <a:spcPct val="150000"/>
              </a:lnSpc>
              <a:buSzPts val="2000"/>
              <a:buFont typeface="Wingdings" panose="05000000000000000000" pitchFamily="2" charset="2"/>
              <a:buChar char="Ø"/>
            </a:pPr>
            <a:br>
              <a:rPr lang="en-US" sz="2800" b="1" dirty="0">
                <a:latin typeface="Palatino Linotype"/>
              </a:rPr>
            </a:br>
            <a:r>
              <a:rPr lang="en-US" sz="2800" b="1" dirty="0">
                <a:latin typeface="Palatino Linotype"/>
              </a:rPr>
              <a:t>Step 2: Extracting Data from a Page</a:t>
            </a:r>
          </a:p>
          <a:p>
            <a:pPr marL="817563" lvl="1" indent="-457200" algn="just">
              <a:lnSpc>
                <a:spcPct val="150000"/>
              </a:lnSpc>
              <a:buSzPts val="2000"/>
              <a:buFont typeface="Wingdings" panose="05000000000000000000" pitchFamily="2" charset="2"/>
              <a:buChar char="Ø"/>
            </a:pPr>
            <a:r>
              <a:rPr lang="en-IN" sz="2800" b="1" dirty="0">
                <a:latin typeface="Palatino Linotype"/>
              </a:rPr>
              <a:t>Step 3 — Crawling Multiple Pages</a:t>
            </a:r>
          </a:p>
          <a:p>
            <a:pPr marL="817563" lvl="1" indent="-457200" algn="just">
              <a:lnSpc>
                <a:spcPct val="150000"/>
              </a:lnSpc>
              <a:buSzPts val="2000"/>
              <a:buFont typeface="Wingdings" panose="05000000000000000000" pitchFamily="2" charset="2"/>
              <a:buChar char="Ø"/>
            </a:pPr>
            <a:endParaRPr lang="en-IN" sz="2800" b="1" dirty="0">
              <a:latin typeface="Palatino Linotype"/>
            </a:endParaRPr>
          </a:p>
          <a:p>
            <a:pPr marL="817563" lvl="1" indent="-457200" algn="just">
              <a:lnSpc>
                <a:spcPct val="150000"/>
              </a:lnSpc>
              <a:buSzPts val="2000"/>
              <a:buFont typeface="Wingdings" panose="05000000000000000000" pitchFamily="2" charset="2"/>
              <a:buChar char="Ø"/>
            </a:pPr>
            <a:r>
              <a:rPr lang="en-IN" sz="2800" b="1" dirty="0">
                <a:latin typeface="Palatino Linotype"/>
                <a:hlinkClick r:id="rId3"/>
              </a:rPr>
              <a:t>https://www.digitalocean.com/community/tutorials/how-to-crawl-a-web-page-with-scrapy-and-python-3</a:t>
            </a:r>
            <a:endParaRPr lang="en-IN" sz="2800" b="1" dirty="0">
              <a:latin typeface="Palatino Linotype"/>
            </a:endParaRPr>
          </a:p>
          <a:p>
            <a:pPr marL="817563" lvl="1" indent="-457200" algn="just">
              <a:lnSpc>
                <a:spcPct val="150000"/>
              </a:lnSpc>
              <a:buSzPts val="2000"/>
              <a:buFont typeface="Wingdings" panose="05000000000000000000" pitchFamily="2" charset="2"/>
              <a:buChar char="Ø"/>
            </a:pPr>
            <a:endParaRPr lang="en-IN" sz="2800" b="1" dirty="0">
              <a:latin typeface="Palatino Linotype"/>
            </a:endParaRPr>
          </a:p>
          <a:p>
            <a:pPr marL="817563" lvl="1" indent="-457200" algn="just">
              <a:lnSpc>
                <a:spcPct val="150000"/>
              </a:lnSpc>
              <a:buSzPts val="2000"/>
              <a:buFont typeface="Wingdings" panose="05000000000000000000" pitchFamily="2" charset="2"/>
              <a:buChar char="Ø"/>
            </a:pPr>
            <a:endParaRPr lang="en-US" sz="2800" dirty="0">
              <a:latin typeface="Palatino Linotype"/>
              <a:sym typeface="Palatino Linotype"/>
            </a:endParaRP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42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lgn="l"/>
            <a:r>
              <a:rPr lang="en-IN" sz="2800" b="1" dirty="0">
                <a:latin typeface="Palatino Linotype"/>
              </a:rPr>
              <a:t>Storing and process Documents and Requests</a:t>
            </a:r>
          </a:p>
        </p:txBody>
      </p:sp>
      <p:sp>
        <p:nvSpPr>
          <p:cNvPr id="106" name="Google Shape;106;p15"/>
          <p:cNvSpPr txBox="1">
            <a:spLocks noGrp="1"/>
          </p:cNvSpPr>
          <p:nvPr>
            <p:ph type="body" idx="1"/>
          </p:nvPr>
        </p:nvSpPr>
        <p:spPr>
          <a:xfrm>
            <a:off x="152400" y="639737"/>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lvl="1" algn="just" eaLnBrk="0" fontAlgn="base" hangingPunct="0">
              <a:lnSpc>
                <a:spcPct val="100000"/>
              </a:lnSpc>
              <a:spcBef>
                <a:spcPts val="1000"/>
              </a:spcBef>
            </a:pPr>
            <a:r>
              <a:rPr lang="en-US" sz="2000" dirty="0">
                <a:latin typeface="Palatino Linotype"/>
              </a:rPr>
              <a:t>To store and process documents and requests, you can extend the web crawler to save the downloaded HTML content of each page to files and maintain a log of requests and responses. This way, you can keep a record of each document fetched and revisit them later for processing.</a:t>
            </a:r>
          </a:p>
          <a:p>
            <a:r>
              <a:rPr lang="en-US" sz="2000" b="1" dirty="0">
                <a:latin typeface="Palatino Linotype"/>
              </a:rPr>
              <a:t>Storing HTML Documents</a:t>
            </a:r>
          </a:p>
          <a:p>
            <a:r>
              <a:rPr lang="en-US" sz="2000" dirty="0">
                <a:latin typeface="Palatino Linotype"/>
              </a:rPr>
              <a:t>You can save the HTML content of each crawled page to a file, using a naming convention that helps identify each document. This can be done by creating a directory to store the files and naming each file based on the URL or a unique identifier.</a:t>
            </a:r>
          </a:p>
          <a:p>
            <a:r>
              <a:rPr lang="en-US" sz="2000" b="1" dirty="0">
                <a:latin typeface="Palatino Linotype"/>
              </a:rPr>
              <a:t>Logging Requests and Responses</a:t>
            </a:r>
          </a:p>
          <a:p>
            <a:r>
              <a:rPr lang="en-US" sz="2000" dirty="0">
                <a:latin typeface="Palatino Linotype"/>
              </a:rPr>
              <a:t>You can also maintain a log of all requests and responses, including timestamps, URLs, and any relevant status information. This will help you track the crawling process and diagnose any issues that arise.</a:t>
            </a:r>
          </a:p>
          <a:p>
            <a:pPr marL="457200" lvl="1" algn="just" eaLnBrk="0" fontAlgn="base" hangingPunct="0">
              <a:lnSpc>
                <a:spcPct val="100000"/>
              </a:lnSpc>
              <a:spcBef>
                <a:spcPts val="1000"/>
              </a:spcBef>
            </a:pPr>
            <a:r>
              <a:rPr lang="en-US" sz="2000" dirty="0">
                <a:latin typeface="Palatino Linotype"/>
              </a:rPr>
              <a:t>Here's an updated version of the crawler that stores HTML documents and logs requests and responses:</a:t>
            </a:r>
            <a:endParaRPr lang="en-US" sz="2000" dirty="0">
              <a:latin typeface="Palatino Linotype"/>
              <a:sym typeface="Palatino Linotype"/>
            </a:endParaRP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256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r>
              <a:rPr lang="en-IN" sz="3600" b="1" dirty="0">
                <a:latin typeface="Palatino Linotype"/>
              </a:rPr>
              <a:t>Introduction: What is Web Crawling Strategies ?</a:t>
            </a:r>
            <a:endParaRPr sz="4000" dirty="0"/>
          </a:p>
        </p:txBody>
      </p:sp>
      <p:sp>
        <p:nvSpPr>
          <p:cNvPr id="106" name="Google Shape;106;p15"/>
          <p:cNvSpPr txBox="1">
            <a:spLocks noGrp="1"/>
          </p:cNvSpPr>
          <p:nvPr>
            <p:ph type="body" idx="1"/>
          </p:nvPr>
        </p:nvSpPr>
        <p:spPr>
          <a:xfrm>
            <a:off x="116733" y="639737"/>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marR="0" lvl="1" indent="-457200" algn="just" rtl="0">
              <a:lnSpc>
                <a:spcPct val="150000"/>
              </a:lnSpc>
              <a:spcBef>
                <a:spcPts val="500"/>
              </a:spcBef>
              <a:spcAft>
                <a:spcPts val="0"/>
              </a:spcAft>
              <a:buClr>
                <a:schemeClr val="dk1"/>
              </a:buClr>
              <a:buSzPts val="2000"/>
              <a:buFont typeface="Noto Sans Symbols"/>
              <a:buChar char="⮚"/>
            </a:pPr>
            <a:r>
              <a:rPr lang="en-US" sz="2000" dirty="0">
                <a:latin typeface="Palatino Linotype"/>
              </a:rPr>
              <a:t>Web crawling, also known as web scraping or spidering, is a fundamental concept in product analytics. It involves systematically and automatically browsing the internet to collect and organize information from web pages. This process is carried out by specialized computer programs called web crawlers or spiders.</a:t>
            </a:r>
          </a:p>
          <a:p>
            <a:pPr marL="817563" marR="0" lvl="1" indent="-457200" algn="just" rtl="0">
              <a:lnSpc>
                <a:spcPct val="150000"/>
              </a:lnSpc>
              <a:spcBef>
                <a:spcPts val="500"/>
              </a:spcBef>
              <a:spcAft>
                <a:spcPts val="0"/>
              </a:spcAft>
              <a:buClr>
                <a:schemeClr val="dk1"/>
              </a:buClr>
              <a:buSzPts val="2000"/>
              <a:buFont typeface="Noto Sans Symbols"/>
              <a:buChar char="⮚"/>
            </a:pPr>
            <a:r>
              <a:rPr lang="en-US" sz="1600" b="0" i="0" dirty="0">
                <a:solidFill>
                  <a:srgbClr val="30353A"/>
                </a:solidFill>
                <a:effectLst/>
                <a:highlight>
                  <a:srgbClr val="FFFFFF"/>
                </a:highlight>
                <a:latin typeface="Nunito Sans" pitchFamily="2" charset="0"/>
              </a:rPr>
              <a:t> </a:t>
            </a:r>
            <a:r>
              <a:rPr lang="en-US" sz="2000" b="0" i="0" dirty="0">
                <a:solidFill>
                  <a:srgbClr val="30353A"/>
                </a:solidFill>
                <a:effectLst/>
                <a:highlight>
                  <a:srgbClr val="FFFFFF"/>
                </a:highlight>
                <a:latin typeface="Palatino Linotype"/>
              </a:rPr>
              <a:t>W</a:t>
            </a:r>
            <a:r>
              <a:rPr lang="en-US" sz="2000" dirty="0">
                <a:latin typeface="Palatino Linotype"/>
              </a:rPr>
              <a:t>eb crawling is the act of searching and indexing web pages to gather data for various purposes. Just like a spider traverses its web, web crawlers navigate through links on web pages to discover new content. They start with one or more initial URLs, retrieve the corresponding web pages, and then follow the hyperlinks within those pages to find additional URLs to crawl.</a:t>
            </a:r>
          </a:p>
          <a:p>
            <a:pPr marL="817563" marR="0" lvl="1" indent="-457200" algn="just" rtl="0">
              <a:lnSpc>
                <a:spcPct val="150000"/>
              </a:lnSpc>
              <a:spcBef>
                <a:spcPts val="500"/>
              </a:spcBef>
              <a:spcAft>
                <a:spcPts val="0"/>
              </a:spcAft>
              <a:buClr>
                <a:schemeClr val="dk1"/>
              </a:buClr>
              <a:buSzPts val="2000"/>
              <a:buFont typeface="Noto Sans Symbols"/>
              <a:buChar char="⮚"/>
            </a:pPr>
            <a:r>
              <a:rPr lang="en-US" sz="2000" dirty="0">
                <a:latin typeface="Palatino Linotype"/>
              </a:rPr>
              <a:t>Web crawling is essential for various applications, such as search engine indexing, content aggregation, competitive intelligence, and market research. By systematically exploring the vast expanse of the internet, web crawlers can efficiently gather and index information from a multitude of sources.</a:t>
            </a: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dirty="0">
              <a:latin typeface="Palatino Linotype"/>
              <a:sym typeface="Palatino Linotyp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lgn="l"/>
            <a:r>
              <a:rPr lang="en-IN" sz="2800" b="1" dirty="0">
                <a:latin typeface="Palatino Linotype"/>
              </a:rPr>
              <a:t>Steps: Storing and process Documents and Requests</a:t>
            </a: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 Placeholder 1">
            <a:extLst>
              <a:ext uri="{FF2B5EF4-FFF2-40B4-BE49-F238E27FC236}">
                <a16:creationId xmlns:a16="http://schemas.microsoft.com/office/drawing/2014/main" id="{6F90E154-17D3-3A9B-F8A4-4E9F0D9DD780}"/>
              </a:ext>
            </a:extLst>
          </p:cNvPr>
          <p:cNvSpPr>
            <a:spLocks noGrp="1" noChangeArrowheads="1"/>
          </p:cNvSpPr>
          <p:nvPr>
            <p:ph type="body" idx="1"/>
          </p:nvPr>
        </p:nvSpPr>
        <p:spPr bwMode="auto">
          <a:xfrm>
            <a:off x="196174" y="1245770"/>
            <a:ext cx="1164238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dirty="0">
                <a:latin typeface="Palatino Linotype"/>
              </a:rPr>
              <a:t>Document Storage:</a:t>
            </a:r>
          </a:p>
          <a:p>
            <a:pPr marL="457200" lvl="1" indent="0" eaLnBrk="0" fontAlgn="base" hangingPunct="0">
              <a:lnSpc>
                <a:spcPct val="150000"/>
              </a:lnSpc>
              <a:spcBef>
                <a:spcPct val="0"/>
              </a:spcBef>
              <a:spcAft>
                <a:spcPct val="0"/>
              </a:spcAft>
              <a:buClrTx/>
              <a:buSzTx/>
              <a:buFontTx/>
              <a:buChar char="•"/>
            </a:pPr>
            <a:r>
              <a:rPr lang="en-US" altLang="en-US" sz="1600" dirty="0">
                <a:latin typeface="Palatino Linotype"/>
              </a:rPr>
              <a:t>Directory Creation: A directory named documents is created to store the HTML files.</a:t>
            </a:r>
          </a:p>
          <a:p>
            <a:pPr marL="457200" lvl="1" indent="0" eaLnBrk="0" fontAlgn="base" hangingPunct="0">
              <a:lnSpc>
                <a:spcPct val="150000"/>
              </a:lnSpc>
              <a:spcBef>
                <a:spcPct val="0"/>
              </a:spcBef>
              <a:spcAft>
                <a:spcPct val="0"/>
              </a:spcAft>
              <a:buClrTx/>
              <a:buSzTx/>
              <a:buFontTx/>
              <a:buChar char="•"/>
            </a:pPr>
            <a:r>
              <a:rPr lang="en-US" altLang="en-US" sz="1600" dirty="0">
                <a:latin typeface="Palatino Linotype"/>
              </a:rPr>
              <a:t>Filename Generation: Filenames are generated based on the URL, replacing slashes with underscores to avoid issues with file paths.</a:t>
            </a:r>
          </a:p>
          <a:p>
            <a:pPr marL="457200" lvl="1" indent="0" eaLnBrk="0" fontAlgn="base" hangingPunct="0">
              <a:lnSpc>
                <a:spcPct val="150000"/>
              </a:lnSpc>
              <a:spcBef>
                <a:spcPct val="0"/>
              </a:spcBef>
              <a:spcAft>
                <a:spcPct val="0"/>
              </a:spcAft>
              <a:buClrTx/>
              <a:buSzTx/>
              <a:buFontTx/>
              <a:buChar char="•"/>
            </a:pPr>
            <a:r>
              <a:rPr lang="en-US" altLang="en-US" sz="1600" dirty="0">
                <a:latin typeface="Palatino Linotype"/>
              </a:rPr>
              <a:t>Saving HTML: The </a:t>
            </a:r>
            <a:r>
              <a:rPr lang="en-US" altLang="en-US" sz="1600" dirty="0" err="1">
                <a:latin typeface="Palatino Linotype"/>
              </a:rPr>
              <a:t>save_html_document</a:t>
            </a:r>
            <a:r>
              <a:rPr lang="en-US" altLang="en-US" sz="1600" dirty="0">
                <a:latin typeface="Palatino Linotype"/>
              </a:rPr>
              <a:t> method saves the HTML content to a file in the documents directory.</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dirty="0">
                <a:latin typeface="Palatino Linotype"/>
              </a:rPr>
              <a:t>Request Logging: The logging configuration records all actions, including adding URLs, crawling URLs, and saving documents.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dirty="0">
                <a:latin typeface="Palatino Linotype"/>
              </a:rPr>
              <a:t>Data Extraction: The </a:t>
            </a:r>
            <a:r>
              <a:rPr lang="en-US" altLang="en-US" sz="2000" dirty="0" err="1">
                <a:latin typeface="Palatino Linotype"/>
              </a:rPr>
              <a:t>extract_data</a:t>
            </a:r>
            <a:r>
              <a:rPr lang="en-US" altLang="en-US" sz="2000" dirty="0">
                <a:latin typeface="Palatino Linotype"/>
              </a:rPr>
              <a:t> method is used to extract specific data (titles) from the HTML content.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dirty="0">
                <a:latin typeface="Palatino Linotype"/>
              </a:rPr>
              <a:t>Crawl and Run Methods: The crawl method is responsible for downloading, saving, and processing each page, while the run method manages the overall crawling process.</a:t>
            </a:r>
          </a:p>
        </p:txBody>
      </p:sp>
    </p:spTree>
    <p:extLst>
      <p:ext uri="{BB962C8B-B14F-4D97-AF65-F5344CB8AC3E}">
        <p14:creationId xmlns:p14="http://schemas.microsoft.com/office/powerpoint/2010/main" val="1462199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lgn="l"/>
            <a:r>
              <a:rPr lang="en-IN" sz="2800" b="1" dirty="0">
                <a:latin typeface="Palatino Linotype"/>
              </a:rPr>
              <a:t>Steps: Storing and process Documents and Requests</a:t>
            </a: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 Placeholder 1">
            <a:extLst>
              <a:ext uri="{FF2B5EF4-FFF2-40B4-BE49-F238E27FC236}">
                <a16:creationId xmlns:a16="http://schemas.microsoft.com/office/drawing/2014/main" id="{6F90E154-17D3-3A9B-F8A4-4E9F0D9DD780}"/>
              </a:ext>
            </a:extLst>
          </p:cNvPr>
          <p:cNvSpPr>
            <a:spLocks noGrp="1" noChangeArrowheads="1"/>
          </p:cNvSpPr>
          <p:nvPr>
            <p:ph type="body" idx="1"/>
          </p:nvPr>
        </p:nvSpPr>
        <p:spPr bwMode="auto">
          <a:xfrm>
            <a:off x="184731" y="542747"/>
            <a:ext cx="1164238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IN" sz="1800" dirty="0">
                <a:latin typeface="Palatino Linotype"/>
              </a:rPr>
              <a:t>Running the Code</a:t>
            </a:r>
            <a:r>
              <a:rPr lang="en-US" sz="1800" dirty="0">
                <a:latin typeface="Palatino Linotype"/>
              </a:rPr>
              <a:t>:</a:t>
            </a:r>
            <a:r>
              <a:rPr lang="en-IN" sz="1800" dirty="0">
                <a:latin typeface="Palatino Linotype"/>
              </a:rPr>
              <a:t>Install Required Libraries:!pip install requests beautifulsoup4</a:t>
            </a:r>
            <a:endParaRPr lang="en-US" sz="1800" dirty="0">
              <a:latin typeface="Palatino Linotype"/>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sz="1800" dirty="0">
                <a:latin typeface="Palatino Linotype"/>
              </a:rPr>
              <a:t>Copy and Paste the Updated Code: Copy the updated code into a Jupyter Notebook cell and execute it.</a:t>
            </a:r>
          </a:p>
          <a:p>
            <a:pPr marL="0" indent="0" eaLnBrk="0" fontAlgn="base" hangingPunct="0">
              <a:lnSpc>
                <a:spcPct val="150000"/>
              </a:lnSpc>
              <a:spcBef>
                <a:spcPct val="0"/>
              </a:spcBef>
              <a:spcAft>
                <a:spcPct val="0"/>
              </a:spcAft>
              <a:buClrTx/>
              <a:buSzTx/>
              <a:buFontTx/>
              <a:buChar char="•"/>
            </a:pPr>
            <a:r>
              <a:rPr lang="en-US" altLang="en-US" sz="1800" dirty="0">
                <a:latin typeface="Palatino Linotype"/>
              </a:rPr>
              <a:t>Output: The crawler will log its activities and save HTML documents in the documents directory. Extracted data (page titles) will be printed at the end. The logs will help you trace the process and debug any issues. </a:t>
            </a:r>
          </a:p>
          <a:p>
            <a:pPr marL="0" indent="0" eaLnBrk="0" fontAlgn="base" hangingPunct="0">
              <a:lnSpc>
                <a:spcPct val="150000"/>
              </a:lnSpc>
              <a:spcBef>
                <a:spcPct val="0"/>
              </a:spcBef>
              <a:spcAft>
                <a:spcPct val="0"/>
              </a:spcAft>
              <a:buClrTx/>
              <a:buSzTx/>
              <a:buFontTx/>
              <a:buChar char="•"/>
            </a:pPr>
            <a:endParaRPr lang="en-US" altLang="en-US" sz="1800" dirty="0">
              <a:latin typeface="Palatino Linotype"/>
            </a:endParaRPr>
          </a:p>
          <a:p>
            <a:pPr marL="0" marR="0" lvl="0" indent="0" algn="l" defTabSz="914400" rtl="0" eaLnBrk="0" fontAlgn="base" latinLnBrk="0" hangingPunct="0">
              <a:lnSpc>
                <a:spcPct val="150000"/>
              </a:lnSpc>
              <a:spcBef>
                <a:spcPct val="0"/>
              </a:spcBef>
              <a:spcAft>
                <a:spcPct val="0"/>
              </a:spcAft>
              <a:buClrTx/>
              <a:buSzTx/>
              <a:buFontTx/>
              <a:buChar char="•"/>
              <a:tabLst/>
            </a:pPr>
            <a:endParaRPr lang="en-US" altLang="en-US" sz="1800" dirty="0">
              <a:latin typeface="Palatino Linotype"/>
            </a:endParaRPr>
          </a:p>
        </p:txBody>
      </p:sp>
      <p:pic>
        <p:nvPicPr>
          <p:cNvPr id="8" name="Picture 7">
            <a:extLst>
              <a:ext uri="{FF2B5EF4-FFF2-40B4-BE49-F238E27FC236}">
                <a16:creationId xmlns:a16="http://schemas.microsoft.com/office/drawing/2014/main" id="{06FEBAF7-0AC4-0479-BB24-4AB36DBEA7E9}"/>
              </a:ext>
            </a:extLst>
          </p:cNvPr>
          <p:cNvPicPr>
            <a:picLocks noChangeAspect="1"/>
          </p:cNvPicPr>
          <p:nvPr/>
        </p:nvPicPr>
        <p:blipFill>
          <a:blip r:embed="rId3"/>
          <a:stretch>
            <a:fillRect/>
          </a:stretch>
        </p:blipFill>
        <p:spPr>
          <a:xfrm>
            <a:off x="1466204" y="2412460"/>
            <a:ext cx="9259592" cy="4265018"/>
          </a:xfrm>
          <a:prstGeom prst="rect">
            <a:avLst/>
          </a:prstGeom>
        </p:spPr>
      </p:pic>
    </p:spTree>
    <p:extLst>
      <p:ext uri="{BB962C8B-B14F-4D97-AF65-F5344CB8AC3E}">
        <p14:creationId xmlns:p14="http://schemas.microsoft.com/office/powerpoint/2010/main" val="3876296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91270"/>
            <a:ext cx="10515600" cy="639737"/>
          </a:xfrm>
          <a:prstGeom prst="rect">
            <a:avLst/>
          </a:prstGeom>
          <a:noFill/>
          <a:ln>
            <a:noFill/>
          </a:ln>
        </p:spPr>
        <p:txBody>
          <a:bodyPr spcFirstLastPara="1" wrap="square" lIns="91425" tIns="45700" rIns="91425" bIns="45700" anchor="ctr" anchorCtr="0">
            <a:noAutofit/>
          </a:bodyPr>
          <a:lstStyle/>
          <a:p>
            <a:pPr algn="l"/>
            <a:r>
              <a:rPr lang="en-IN" sz="2800" b="1" dirty="0">
                <a:latin typeface="Palatino Linotype"/>
              </a:rPr>
              <a:t>Techniques for extracting Data:</a:t>
            </a:r>
            <a:r>
              <a:rPr lang="en-US" sz="2800" dirty="0">
                <a:latin typeface="Palatino Linotype"/>
              </a:rPr>
              <a:t> </a:t>
            </a:r>
            <a:r>
              <a:rPr lang="en-US" sz="2800" b="1" dirty="0">
                <a:latin typeface="Palatino Linotype"/>
              </a:rPr>
              <a:t>Regular Expressions</a:t>
            </a:r>
            <a:endParaRPr lang="en-IN" sz="2800" b="1" dirty="0">
              <a:latin typeface="Palatino Linotype"/>
            </a:endParaRP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 Placeholder 1">
            <a:extLst>
              <a:ext uri="{FF2B5EF4-FFF2-40B4-BE49-F238E27FC236}">
                <a16:creationId xmlns:a16="http://schemas.microsoft.com/office/drawing/2014/main" id="{6F90E154-17D3-3A9B-F8A4-4E9F0D9DD780}"/>
              </a:ext>
            </a:extLst>
          </p:cNvPr>
          <p:cNvSpPr>
            <a:spLocks noGrp="1" noChangeArrowheads="1"/>
          </p:cNvSpPr>
          <p:nvPr>
            <p:ph type="body" idx="1"/>
          </p:nvPr>
        </p:nvSpPr>
        <p:spPr bwMode="auto">
          <a:xfrm>
            <a:off x="196175" y="523551"/>
            <a:ext cx="11642387" cy="345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000" dirty="0">
                <a:latin typeface="Palatino Linotype"/>
              </a:rPr>
              <a:t>Extracting data from web pages, known as web scraping, can be accomplished using various techniques. These techniques range from simple methods like regular expressions to more complex approaches involving libraries and frameworks. Here are some common techniques for extracting data from web pages:</a:t>
            </a:r>
          </a:p>
          <a:p>
            <a:pPr marL="114300" indent="0">
              <a:lnSpc>
                <a:spcPct val="150000"/>
              </a:lnSpc>
              <a:buNone/>
            </a:pPr>
            <a:r>
              <a:rPr lang="en-US" sz="2000" dirty="0">
                <a:latin typeface="Palatino Linotype"/>
              </a:rPr>
              <a:t>1. Regular Expressions: Regular expressions (regex) can be used to match patterns in the HTML content. This method is simple but can be brittle if the structure of the web page changes.</a:t>
            </a:r>
          </a:p>
          <a:p>
            <a:pPr marL="0" marR="0" lvl="0" indent="0" algn="l" defTabSz="914400" rtl="0" eaLnBrk="0" fontAlgn="base" latinLnBrk="0" hangingPunct="0">
              <a:lnSpc>
                <a:spcPct val="150000"/>
              </a:lnSpc>
              <a:spcBef>
                <a:spcPct val="0"/>
              </a:spcBef>
              <a:spcAft>
                <a:spcPct val="0"/>
              </a:spcAft>
              <a:buClrTx/>
              <a:buSzTx/>
              <a:buFontTx/>
              <a:buChar char="•"/>
              <a:tabLst/>
            </a:pPr>
            <a:endParaRPr lang="en-US" altLang="en-US" sz="2000" dirty="0">
              <a:latin typeface="Palatino Linotype"/>
            </a:endParaRPr>
          </a:p>
        </p:txBody>
      </p:sp>
      <p:sp>
        <p:nvSpPr>
          <p:cNvPr id="5" name="TextBox 4">
            <a:extLst>
              <a:ext uri="{FF2B5EF4-FFF2-40B4-BE49-F238E27FC236}">
                <a16:creationId xmlns:a16="http://schemas.microsoft.com/office/drawing/2014/main" id="{58FA22EB-CC67-F1F7-6E7C-F81D38FA1E24}"/>
              </a:ext>
            </a:extLst>
          </p:cNvPr>
          <p:cNvSpPr txBox="1"/>
          <p:nvPr/>
        </p:nvSpPr>
        <p:spPr>
          <a:xfrm>
            <a:off x="353438" y="3687901"/>
            <a:ext cx="6094378" cy="3170099"/>
          </a:xfrm>
          <a:prstGeom prst="rect">
            <a:avLst/>
          </a:prstGeom>
          <a:noFill/>
        </p:spPr>
        <p:txBody>
          <a:bodyPr wrap="square">
            <a:spAutoFit/>
          </a:bodyPr>
          <a:lstStyle/>
          <a:p>
            <a:r>
              <a:rPr lang="en-IN" sz="2000" dirty="0">
                <a:solidFill>
                  <a:schemeClr val="dk1"/>
                </a:solidFill>
                <a:latin typeface="Palatino Linotype"/>
                <a:ea typeface="Calibri"/>
                <a:cs typeface="Calibri"/>
                <a:sym typeface="Calibri"/>
              </a:rPr>
              <a:t>import re</a:t>
            </a:r>
          </a:p>
          <a:p>
            <a:r>
              <a:rPr lang="en-IN" sz="2000" dirty="0">
                <a:solidFill>
                  <a:schemeClr val="dk1"/>
                </a:solidFill>
                <a:latin typeface="Palatino Linotype"/>
                <a:ea typeface="Calibri"/>
                <a:cs typeface="Calibri"/>
                <a:sym typeface="Calibri"/>
              </a:rPr>
              <a:t>import requests</a:t>
            </a:r>
          </a:p>
          <a:p>
            <a:endParaRPr lang="en-IN" sz="2000" dirty="0">
              <a:solidFill>
                <a:schemeClr val="dk1"/>
              </a:solidFill>
              <a:latin typeface="Palatino Linotype"/>
              <a:ea typeface="Calibri"/>
              <a:cs typeface="Calibri"/>
              <a:sym typeface="Calibri"/>
            </a:endParaRPr>
          </a:p>
          <a:p>
            <a:r>
              <a:rPr lang="en-IN" sz="2000" dirty="0" err="1">
                <a:solidFill>
                  <a:schemeClr val="dk1"/>
                </a:solidFill>
                <a:latin typeface="Palatino Linotype"/>
                <a:ea typeface="Calibri"/>
                <a:cs typeface="Calibri"/>
                <a:sym typeface="Calibri"/>
              </a:rPr>
              <a:t>url</a:t>
            </a:r>
            <a:r>
              <a:rPr lang="en-IN" sz="2000" dirty="0">
                <a:solidFill>
                  <a:schemeClr val="dk1"/>
                </a:solidFill>
                <a:latin typeface="Palatino Linotype"/>
                <a:ea typeface="Calibri"/>
                <a:cs typeface="Calibri"/>
                <a:sym typeface="Calibri"/>
              </a:rPr>
              <a:t> = 'https://example.com'</a:t>
            </a:r>
          </a:p>
          <a:p>
            <a:r>
              <a:rPr lang="en-IN" sz="2000" dirty="0">
                <a:solidFill>
                  <a:schemeClr val="dk1"/>
                </a:solidFill>
                <a:latin typeface="Palatino Linotype"/>
                <a:ea typeface="Calibri"/>
                <a:cs typeface="Calibri"/>
                <a:sym typeface="Calibri"/>
              </a:rPr>
              <a:t>response = </a:t>
            </a:r>
            <a:r>
              <a:rPr lang="en-IN" sz="2000" dirty="0" err="1">
                <a:solidFill>
                  <a:schemeClr val="dk1"/>
                </a:solidFill>
                <a:latin typeface="Palatino Linotype"/>
                <a:ea typeface="Calibri"/>
                <a:cs typeface="Calibri"/>
                <a:sym typeface="Calibri"/>
              </a:rPr>
              <a:t>requests.get</a:t>
            </a:r>
            <a:r>
              <a:rPr lang="en-IN" sz="2000" dirty="0">
                <a:solidFill>
                  <a:schemeClr val="dk1"/>
                </a:solidFill>
                <a:latin typeface="Palatino Linotype"/>
                <a:ea typeface="Calibri"/>
                <a:cs typeface="Calibri"/>
                <a:sym typeface="Calibri"/>
              </a:rPr>
              <a:t>(</a:t>
            </a:r>
            <a:r>
              <a:rPr lang="en-IN" sz="2000" dirty="0" err="1">
                <a:solidFill>
                  <a:schemeClr val="dk1"/>
                </a:solidFill>
                <a:latin typeface="Palatino Linotype"/>
                <a:ea typeface="Calibri"/>
                <a:cs typeface="Calibri"/>
                <a:sym typeface="Calibri"/>
              </a:rPr>
              <a:t>url</a:t>
            </a:r>
            <a:r>
              <a:rPr lang="en-IN" sz="2000" dirty="0">
                <a:solidFill>
                  <a:schemeClr val="dk1"/>
                </a:solidFill>
                <a:latin typeface="Palatino Linotype"/>
                <a:ea typeface="Calibri"/>
                <a:cs typeface="Calibri"/>
                <a:sym typeface="Calibri"/>
              </a:rPr>
              <a:t>)</a:t>
            </a:r>
          </a:p>
          <a:p>
            <a:r>
              <a:rPr lang="en-IN" sz="2000" dirty="0">
                <a:solidFill>
                  <a:schemeClr val="dk1"/>
                </a:solidFill>
                <a:latin typeface="Palatino Linotype"/>
                <a:ea typeface="Calibri"/>
                <a:cs typeface="Calibri"/>
                <a:sym typeface="Calibri"/>
              </a:rPr>
              <a:t>html = </a:t>
            </a:r>
            <a:r>
              <a:rPr lang="en-IN" sz="2000" dirty="0" err="1">
                <a:solidFill>
                  <a:schemeClr val="dk1"/>
                </a:solidFill>
                <a:latin typeface="Palatino Linotype"/>
                <a:ea typeface="Calibri"/>
                <a:cs typeface="Calibri"/>
                <a:sym typeface="Calibri"/>
              </a:rPr>
              <a:t>response.text</a:t>
            </a:r>
            <a:endParaRPr lang="en-IN" sz="2000" dirty="0">
              <a:solidFill>
                <a:schemeClr val="dk1"/>
              </a:solidFill>
              <a:latin typeface="Palatino Linotype"/>
              <a:ea typeface="Calibri"/>
              <a:cs typeface="Calibri"/>
              <a:sym typeface="Calibri"/>
            </a:endParaRPr>
          </a:p>
          <a:p>
            <a:endParaRPr lang="en-IN" sz="2000" dirty="0">
              <a:solidFill>
                <a:schemeClr val="dk1"/>
              </a:solidFill>
              <a:latin typeface="Palatino Linotype"/>
              <a:ea typeface="Calibri"/>
              <a:cs typeface="Calibri"/>
              <a:sym typeface="Calibri"/>
            </a:endParaRPr>
          </a:p>
          <a:p>
            <a:r>
              <a:rPr lang="en-IN" sz="2000" dirty="0">
                <a:solidFill>
                  <a:schemeClr val="dk1"/>
                </a:solidFill>
                <a:latin typeface="Palatino Linotype"/>
                <a:ea typeface="Calibri"/>
                <a:cs typeface="Calibri"/>
                <a:sym typeface="Calibri"/>
              </a:rPr>
              <a:t># Extract titles using regex</a:t>
            </a:r>
          </a:p>
          <a:p>
            <a:r>
              <a:rPr lang="en-IN" sz="2000" dirty="0">
                <a:solidFill>
                  <a:schemeClr val="dk1"/>
                </a:solidFill>
                <a:latin typeface="Palatino Linotype"/>
                <a:ea typeface="Calibri"/>
                <a:cs typeface="Calibri"/>
                <a:sym typeface="Calibri"/>
              </a:rPr>
              <a:t>titles = </a:t>
            </a:r>
            <a:r>
              <a:rPr lang="en-IN" sz="2000" dirty="0" err="1">
                <a:solidFill>
                  <a:schemeClr val="dk1"/>
                </a:solidFill>
                <a:latin typeface="Palatino Linotype"/>
                <a:ea typeface="Calibri"/>
                <a:cs typeface="Calibri"/>
                <a:sym typeface="Calibri"/>
              </a:rPr>
              <a:t>re.findall</a:t>
            </a:r>
            <a:r>
              <a:rPr lang="en-IN" sz="2000" dirty="0">
                <a:solidFill>
                  <a:schemeClr val="dk1"/>
                </a:solidFill>
                <a:latin typeface="Palatino Linotype"/>
                <a:ea typeface="Calibri"/>
                <a:cs typeface="Calibri"/>
                <a:sym typeface="Calibri"/>
              </a:rPr>
              <a:t>('&lt;title&gt;(.*?)&lt;/title&gt;', html)</a:t>
            </a:r>
          </a:p>
          <a:p>
            <a:r>
              <a:rPr lang="en-IN" sz="2000" dirty="0">
                <a:solidFill>
                  <a:schemeClr val="dk1"/>
                </a:solidFill>
                <a:latin typeface="Palatino Linotype"/>
                <a:ea typeface="Calibri"/>
                <a:cs typeface="Calibri"/>
                <a:sym typeface="Calibri"/>
              </a:rPr>
              <a:t>print(titles)</a:t>
            </a:r>
          </a:p>
        </p:txBody>
      </p:sp>
    </p:spTree>
    <p:extLst>
      <p:ext uri="{BB962C8B-B14F-4D97-AF65-F5344CB8AC3E}">
        <p14:creationId xmlns:p14="http://schemas.microsoft.com/office/powerpoint/2010/main" val="2555347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91270"/>
            <a:ext cx="10515600" cy="639737"/>
          </a:xfrm>
          <a:prstGeom prst="rect">
            <a:avLst/>
          </a:prstGeom>
          <a:noFill/>
          <a:ln>
            <a:noFill/>
          </a:ln>
        </p:spPr>
        <p:txBody>
          <a:bodyPr spcFirstLastPara="1" wrap="square" lIns="91425" tIns="45700" rIns="91425" bIns="45700" anchor="ctr" anchorCtr="0">
            <a:noAutofit/>
          </a:bodyPr>
          <a:lstStyle/>
          <a:p>
            <a:pPr algn="l"/>
            <a:r>
              <a:rPr lang="en-IN" sz="2800" b="1" dirty="0">
                <a:latin typeface="Palatino Linotype"/>
              </a:rPr>
              <a:t>Techniques for extracting Data: Beautiful soup</a:t>
            </a: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 Placeholder 1">
            <a:extLst>
              <a:ext uri="{FF2B5EF4-FFF2-40B4-BE49-F238E27FC236}">
                <a16:creationId xmlns:a16="http://schemas.microsoft.com/office/drawing/2014/main" id="{6F90E154-17D3-3A9B-F8A4-4E9F0D9DD780}"/>
              </a:ext>
            </a:extLst>
          </p:cNvPr>
          <p:cNvSpPr>
            <a:spLocks noGrp="1" noChangeArrowheads="1"/>
          </p:cNvSpPr>
          <p:nvPr>
            <p:ph type="body" idx="1"/>
          </p:nvPr>
        </p:nvSpPr>
        <p:spPr bwMode="auto">
          <a:xfrm>
            <a:off x="0" y="700973"/>
            <a:ext cx="116423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latinLnBrk="0" hangingPunct="0">
              <a:lnSpc>
                <a:spcPct val="150000"/>
              </a:lnSpc>
              <a:spcBef>
                <a:spcPts val="0"/>
              </a:spcBef>
              <a:buClr>
                <a:srgbClr val="000000"/>
              </a:buClr>
              <a:buSzTx/>
              <a:buNone/>
              <a:tabLst/>
            </a:pPr>
            <a:r>
              <a:rPr lang="en-US" sz="2000" dirty="0">
                <a:latin typeface="Palatino Linotype"/>
                <a:sym typeface="Arial"/>
              </a:rPr>
              <a:t>2. BeautifulSoup is a popular Python library for parsing HTML and XML documents. It creates a parse tree from the page source code and provides methods for navigating and searching the tree.</a:t>
            </a:r>
            <a:endParaRPr lang="en-US" altLang="en-US" sz="2000" dirty="0">
              <a:latin typeface="Palatino Linotype"/>
              <a:sym typeface="Arial"/>
            </a:endParaRPr>
          </a:p>
        </p:txBody>
      </p:sp>
      <p:sp>
        <p:nvSpPr>
          <p:cNvPr id="8" name="TextBox 7">
            <a:extLst>
              <a:ext uri="{FF2B5EF4-FFF2-40B4-BE49-F238E27FC236}">
                <a16:creationId xmlns:a16="http://schemas.microsoft.com/office/drawing/2014/main" id="{B34BB2C8-0AFB-B64B-8BC6-F6B68C98613A}"/>
              </a:ext>
            </a:extLst>
          </p:cNvPr>
          <p:cNvSpPr txBox="1"/>
          <p:nvPr/>
        </p:nvSpPr>
        <p:spPr>
          <a:xfrm>
            <a:off x="398834" y="2050510"/>
            <a:ext cx="6128424" cy="2862322"/>
          </a:xfrm>
          <a:prstGeom prst="rect">
            <a:avLst/>
          </a:prstGeom>
          <a:noFill/>
        </p:spPr>
        <p:txBody>
          <a:bodyPr wrap="square">
            <a:spAutoFit/>
          </a:bodyPr>
          <a:lstStyle/>
          <a:p>
            <a:r>
              <a:rPr lang="en-IN" sz="2000" dirty="0">
                <a:solidFill>
                  <a:schemeClr val="dk1"/>
                </a:solidFill>
                <a:latin typeface="Palatino Linotype"/>
                <a:ea typeface="Calibri"/>
                <a:cs typeface="Calibri"/>
                <a:sym typeface="Calibri"/>
              </a:rPr>
              <a:t>import requests from bs4 </a:t>
            </a:r>
          </a:p>
          <a:p>
            <a:r>
              <a:rPr lang="en-IN" sz="2000" dirty="0">
                <a:solidFill>
                  <a:schemeClr val="dk1"/>
                </a:solidFill>
                <a:latin typeface="Palatino Linotype"/>
                <a:ea typeface="Calibri"/>
                <a:cs typeface="Calibri"/>
                <a:sym typeface="Calibri"/>
              </a:rPr>
              <a:t>import BeautifulSoup </a:t>
            </a:r>
          </a:p>
          <a:p>
            <a:r>
              <a:rPr lang="en-IN" sz="2000" dirty="0" err="1">
                <a:solidFill>
                  <a:schemeClr val="dk1"/>
                </a:solidFill>
                <a:latin typeface="Palatino Linotype"/>
                <a:ea typeface="Calibri"/>
                <a:cs typeface="Calibri"/>
                <a:sym typeface="Calibri"/>
              </a:rPr>
              <a:t>url</a:t>
            </a:r>
            <a:r>
              <a:rPr lang="en-IN" sz="2000" dirty="0">
                <a:solidFill>
                  <a:schemeClr val="dk1"/>
                </a:solidFill>
                <a:latin typeface="Palatino Linotype"/>
                <a:ea typeface="Calibri"/>
                <a:cs typeface="Calibri"/>
                <a:sym typeface="Calibri"/>
              </a:rPr>
              <a:t> = 'https://example.com’ </a:t>
            </a:r>
          </a:p>
          <a:p>
            <a:r>
              <a:rPr lang="en-IN" sz="2000" dirty="0">
                <a:solidFill>
                  <a:schemeClr val="dk1"/>
                </a:solidFill>
                <a:latin typeface="Palatino Linotype"/>
                <a:ea typeface="Calibri"/>
                <a:cs typeface="Calibri"/>
                <a:sym typeface="Calibri"/>
              </a:rPr>
              <a:t>response = </a:t>
            </a:r>
            <a:r>
              <a:rPr lang="en-IN" sz="2000" dirty="0" err="1">
                <a:solidFill>
                  <a:schemeClr val="dk1"/>
                </a:solidFill>
                <a:latin typeface="Palatino Linotype"/>
                <a:ea typeface="Calibri"/>
                <a:cs typeface="Calibri"/>
                <a:sym typeface="Calibri"/>
              </a:rPr>
              <a:t>requests.get</a:t>
            </a:r>
            <a:r>
              <a:rPr lang="en-IN" sz="2000" dirty="0">
                <a:solidFill>
                  <a:schemeClr val="dk1"/>
                </a:solidFill>
                <a:latin typeface="Palatino Linotype"/>
                <a:ea typeface="Calibri"/>
                <a:cs typeface="Calibri"/>
                <a:sym typeface="Calibri"/>
              </a:rPr>
              <a:t>(</a:t>
            </a:r>
            <a:r>
              <a:rPr lang="en-IN" sz="2000" dirty="0" err="1">
                <a:solidFill>
                  <a:schemeClr val="dk1"/>
                </a:solidFill>
                <a:latin typeface="Palatino Linotype"/>
                <a:ea typeface="Calibri"/>
                <a:cs typeface="Calibri"/>
                <a:sym typeface="Calibri"/>
              </a:rPr>
              <a:t>url</a:t>
            </a:r>
            <a:r>
              <a:rPr lang="en-IN" sz="2000" dirty="0">
                <a:solidFill>
                  <a:schemeClr val="dk1"/>
                </a:solidFill>
                <a:latin typeface="Palatino Linotype"/>
                <a:ea typeface="Calibri"/>
                <a:cs typeface="Calibri"/>
                <a:sym typeface="Calibri"/>
              </a:rPr>
              <a:t>)</a:t>
            </a:r>
          </a:p>
          <a:p>
            <a:r>
              <a:rPr lang="en-IN" sz="2000" dirty="0">
                <a:solidFill>
                  <a:schemeClr val="dk1"/>
                </a:solidFill>
                <a:latin typeface="Palatino Linotype"/>
                <a:ea typeface="Calibri"/>
                <a:cs typeface="Calibri"/>
                <a:sym typeface="Calibri"/>
              </a:rPr>
              <a:t>soup = BeautifulSoup(</a:t>
            </a:r>
            <a:r>
              <a:rPr lang="en-IN" sz="2000" dirty="0" err="1">
                <a:solidFill>
                  <a:schemeClr val="dk1"/>
                </a:solidFill>
                <a:latin typeface="Palatino Linotype"/>
                <a:ea typeface="Calibri"/>
                <a:cs typeface="Calibri"/>
                <a:sym typeface="Calibri"/>
              </a:rPr>
              <a:t>response.text</a:t>
            </a:r>
            <a:r>
              <a:rPr lang="en-IN" sz="2000" dirty="0">
                <a:solidFill>
                  <a:schemeClr val="dk1"/>
                </a:solidFill>
                <a:latin typeface="Palatino Linotype"/>
                <a:ea typeface="Calibri"/>
                <a:cs typeface="Calibri"/>
                <a:sym typeface="Calibri"/>
              </a:rPr>
              <a:t>, '</a:t>
            </a:r>
            <a:r>
              <a:rPr lang="en-IN" sz="2000" dirty="0" err="1">
                <a:solidFill>
                  <a:schemeClr val="dk1"/>
                </a:solidFill>
                <a:latin typeface="Palatino Linotype"/>
                <a:ea typeface="Calibri"/>
                <a:cs typeface="Calibri"/>
                <a:sym typeface="Calibri"/>
              </a:rPr>
              <a:t>html.parser</a:t>
            </a:r>
            <a:r>
              <a:rPr lang="en-IN" sz="2000" dirty="0">
                <a:solidFill>
                  <a:schemeClr val="dk1"/>
                </a:solidFill>
                <a:latin typeface="Palatino Linotype"/>
                <a:ea typeface="Calibri"/>
                <a:cs typeface="Calibri"/>
                <a:sym typeface="Calibri"/>
              </a:rPr>
              <a:t>’)</a:t>
            </a:r>
          </a:p>
          <a:p>
            <a:r>
              <a:rPr lang="en-IN" sz="2000" dirty="0">
                <a:solidFill>
                  <a:schemeClr val="dk1"/>
                </a:solidFill>
                <a:latin typeface="Palatino Linotype"/>
                <a:ea typeface="Calibri"/>
                <a:cs typeface="Calibri"/>
                <a:sym typeface="Calibri"/>
              </a:rPr>
              <a:t># Extract titles</a:t>
            </a:r>
          </a:p>
          <a:p>
            <a:r>
              <a:rPr lang="en-IN" sz="2000" dirty="0">
                <a:solidFill>
                  <a:schemeClr val="dk1"/>
                </a:solidFill>
                <a:latin typeface="Palatino Linotype"/>
                <a:ea typeface="Calibri"/>
                <a:cs typeface="Calibri"/>
                <a:sym typeface="Calibri"/>
              </a:rPr>
              <a:t>titles = </a:t>
            </a:r>
            <a:r>
              <a:rPr lang="en-IN" sz="2000" dirty="0" err="1">
                <a:solidFill>
                  <a:schemeClr val="dk1"/>
                </a:solidFill>
                <a:latin typeface="Palatino Linotype"/>
                <a:ea typeface="Calibri"/>
                <a:cs typeface="Calibri"/>
                <a:sym typeface="Calibri"/>
              </a:rPr>
              <a:t>soup.find_all</a:t>
            </a:r>
            <a:r>
              <a:rPr lang="en-IN" sz="2000" dirty="0">
                <a:solidFill>
                  <a:schemeClr val="dk1"/>
                </a:solidFill>
                <a:latin typeface="Palatino Linotype"/>
                <a:ea typeface="Calibri"/>
                <a:cs typeface="Calibri"/>
                <a:sym typeface="Calibri"/>
              </a:rPr>
              <a:t>('title’) </a:t>
            </a:r>
          </a:p>
          <a:p>
            <a:r>
              <a:rPr lang="en-IN" sz="2000" dirty="0">
                <a:solidFill>
                  <a:schemeClr val="dk1"/>
                </a:solidFill>
                <a:latin typeface="Palatino Linotype"/>
                <a:ea typeface="Calibri"/>
                <a:cs typeface="Calibri"/>
                <a:sym typeface="Calibri"/>
              </a:rPr>
              <a:t>for title in titles: </a:t>
            </a:r>
          </a:p>
          <a:p>
            <a:r>
              <a:rPr lang="en-IN" sz="2000" dirty="0">
                <a:solidFill>
                  <a:schemeClr val="dk1"/>
                </a:solidFill>
                <a:latin typeface="Palatino Linotype"/>
                <a:ea typeface="Calibri"/>
                <a:cs typeface="Calibri"/>
                <a:sym typeface="Calibri"/>
              </a:rPr>
              <a:t>      print(</a:t>
            </a:r>
            <a:r>
              <a:rPr lang="en-IN" sz="2000" dirty="0" err="1">
                <a:solidFill>
                  <a:schemeClr val="dk1"/>
                </a:solidFill>
                <a:latin typeface="Palatino Linotype"/>
                <a:ea typeface="Calibri"/>
                <a:cs typeface="Calibri"/>
                <a:sym typeface="Calibri"/>
              </a:rPr>
              <a:t>title.text</a:t>
            </a:r>
            <a:r>
              <a:rPr lang="en-IN" sz="2000" dirty="0">
                <a:solidFill>
                  <a:schemeClr val="dk1"/>
                </a:solidFill>
                <a:latin typeface="Palatino Linotype"/>
                <a:ea typeface="Calibri"/>
                <a:cs typeface="Calibri"/>
                <a:sym typeface="Calibri"/>
              </a:rPr>
              <a:t>)</a:t>
            </a:r>
          </a:p>
        </p:txBody>
      </p:sp>
    </p:spTree>
    <p:extLst>
      <p:ext uri="{BB962C8B-B14F-4D97-AF65-F5344CB8AC3E}">
        <p14:creationId xmlns:p14="http://schemas.microsoft.com/office/powerpoint/2010/main" val="2670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91270"/>
            <a:ext cx="10515600" cy="639737"/>
          </a:xfrm>
          <a:prstGeom prst="rect">
            <a:avLst/>
          </a:prstGeom>
          <a:noFill/>
          <a:ln>
            <a:noFill/>
          </a:ln>
        </p:spPr>
        <p:txBody>
          <a:bodyPr spcFirstLastPara="1" wrap="square" lIns="91425" tIns="45700" rIns="91425" bIns="45700" anchor="ctr" anchorCtr="0">
            <a:noAutofit/>
          </a:bodyPr>
          <a:lstStyle/>
          <a:p>
            <a:pPr algn="l"/>
            <a:r>
              <a:rPr lang="en-IN" sz="2800" b="1" dirty="0">
                <a:latin typeface="Palatino Linotype"/>
              </a:rPr>
              <a:t>Techniques for extracting Data: Scrapy</a:t>
            </a: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 Placeholder 1">
            <a:extLst>
              <a:ext uri="{FF2B5EF4-FFF2-40B4-BE49-F238E27FC236}">
                <a16:creationId xmlns:a16="http://schemas.microsoft.com/office/drawing/2014/main" id="{6F90E154-17D3-3A9B-F8A4-4E9F0D9DD780}"/>
              </a:ext>
            </a:extLst>
          </p:cNvPr>
          <p:cNvSpPr>
            <a:spLocks noGrp="1" noChangeArrowheads="1"/>
          </p:cNvSpPr>
          <p:nvPr>
            <p:ph type="body" idx="1"/>
          </p:nvPr>
        </p:nvSpPr>
        <p:spPr bwMode="auto">
          <a:xfrm>
            <a:off x="0" y="854861"/>
            <a:ext cx="116423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latinLnBrk="0" hangingPunct="0">
              <a:lnSpc>
                <a:spcPct val="100000"/>
              </a:lnSpc>
              <a:spcBef>
                <a:spcPts val="0"/>
              </a:spcBef>
              <a:buClr>
                <a:srgbClr val="000000"/>
              </a:buClr>
              <a:buSzTx/>
              <a:buFont typeface="Arial"/>
              <a:buNone/>
              <a:tabLst/>
            </a:pPr>
            <a:r>
              <a:rPr lang="en-US" sz="2000" dirty="0">
                <a:latin typeface="Palatino Linotype"/>
                <a:sym typeface="Arial"/>
              </a:rPr>
              <a:t>3. Scrapy is a powerful and flexible web crawling and web scraping framework for Python. It provides tools for extracting data from websites and handling many complex crawling scenarios.</a:t>
            </a:r>
            <a:endParaRPr lang="en-US" altLang="en-US" sz="2000" dirty="0">
              <a:latin typeface="Palatino Linotype"/>
              <a:sym typeface="Arial"/>
            </a:endParaRPr>
          </a:p>
        </p:txBody>
      </p:sp>
      <p:sp>
        <p:nvSpPr>
          <p:cNvPr id="8" name="TextBox 7">
            <a:extLst>
              <a:ext uri="{FF2B5EF4-FFF2-40B4-BE49-F238E27FC236}">
                <a16:creationId xmlns:a16="http://schemas.microsoft.com/office/drawing/2014/main" id="{B34BB2C8-0AFB-B64B-8BC6-F6B68C98613A}"/>
              </a:ext>
            </a:extLst>
          </p:cNvPr>
          <p:cNvSpPr txBox="1"/>
          <p:nvPr/>
        </p:nvSpPr>
        <p:spPr>
          <a:xfrm>
            <a:off x="447472" y="1729497"/>
            <a:ext cx="6128424" cy="5324535"/>
          </a:xfrm>
          <a:prstGeom prst="rect">
            <a:avLst/>
          </a:prstGeom>
          <a:noFill/>
        </p:spPr>
        <p:txBody>
          <a:bodyPr wrap="square">
            <a:spAutoFit/>
          </a:bodyPr>
          <a:lstStyle/>
          <a:p>
            <a:r>
              <a:rPr lang="en-IN" sz="2000" dirty="0">
                <a:solidFill>
                  <a:schemeClr val="dk1"/>
                </a:solidFill>
                <a:latin typeface="Palatino Linotype"/>
                <a:ea typeface="Calibri"/>
                <a:cs typeface="Calibri"/>
                <a:sym typeface="Calibri"/>
              </a:rPr>
              <a:t># First, install Scrapy with: pip install scrapy</a:t>
            </a:r>
          </a:p>
          <a:p>
            <a:endParaRPr lang="en-IN" sz="2000" dirty="0">
              <a:solidFill>
                <a:schemeClr val="dk1"/>
              </a:solidFill>
              <a:latin typeface="Palatino Linotype"/>
              <a:ea typeface="Calibri"/>
              <a:cs typeface="Calibri"/>
              <a:sym typeface="Calibri"/>
            </a:endParaRPr>
          </a:p>
          <a:p>
            <a:r>
              <a:rPr lang="en-IN" sz="2000" dirty="0">
                <a:solidFill>
                  <a:schemeClr val="dk1"/>
                </a:solidFill>
                <a:latin typeface="Palatino Linotype"/>
                <a:ea typeface="Calibri"/>
                <a:cs typeface="Calibri"/>
                <a:sym typeface="Calibri"/>
              </a:rPr>
              <a:t># Create a new Scrapy project:</a:t>
            </a:r>
          </a:p>
          <a:p>
            <a:r>
              <a:rPr lang="en-IN" sz="2000" dirty="0">
                <a:solidFill>
                  <a:schemeClr val="dk1"/>
                </a:solidFill>
                <a:latin typeface="Palatino Linotype"/>
                <a:ea typeface="Calibri"/>
                <a:cs typeface="Calibri"/>
                <a:sym typeface="Calibri"/>
              </a:rPr>
              <a:t># scrapy </a:t>
            </a:r>
            <a:r>
              <a:rPr lang="en-IN" sz="2000" dirty="0" err="1">
                <a:solidFill>
                  <a:schemeClr val="dk1"/>
                </a:solidFill>
                <a:latin typeface="Palatino Linotype"/>
                <a:ea typeface="Calibri"/>
                <a:cs typeface="Calibri"/>
                <a:sym typeface="Calibri"/>
              </a:rPr>
              <a:t>startproject</a:t>
            </a:r>
            <a:r>
              <a:rPr lang="en-IN" sz="2000" dirty="0">
                <a:solidFill>
                  <a:schemeClr val="dk1"/>
                </a:solidFill>
                <a:latin typeface="Palatino Linotype"/>
                <a:ea typeface="Calibri"/>
                <a:cs typeface="Calibri"/>
                <a:sym typeface="Calibri"/>
              </a:rPr>
              <a:t> </a:t>
            </a:r>
            <a:r>
              <a:rPr lang="en-IN" sz="2000" dirty="0" err="1">
                <a:solidFill>
                  <a:schemeClr val="dk1"/>
                </a:solidFill>
                <a:latin typeface="Palatino Linotype"/>
                <a:ea typeface="Calibri"/>
                <a:cs typeface="Calibri"/>
                <a:sym typeface="Calibri"/>
              </a:rPr>
              <a:t>myproject</a:t>
            </a:r>
            <a:endParaRPr lang="en-IN" sz="2000" dirty="0">
              <a:solidFill>
                <a:schemeClr val="dk1"/>
              </a:solidFill>
              <a:latin typeface="Palatino Linotype"/>
              <a:ea typeface="Calibri"/>
              <a:cs typeface="Calibri"/>
              <a:sym typeface="Calibri"/>
            </a:endParaRPr>
          </a:p>
          <a:p>
            <a:endParaRPr lang="en-IN" sz="2000" dirty="0">
              <a:solidFill>
                <a:schemeClr val="dk1"/>
              </a:solidFill>
              <a:latin typeface="Palatino Linotype"/>
              <a:ea typeface="Calibri"/>
              <a:cs typeface="Calibri"/>
              <a:sym typeface="Calibri"/>
            </a:endParaRPr>
          </a:p>
          <a:p>
            <a:r>
              <a:rPr lang="en-IN" sz="2000" dirty="0">
                <a:solidFill>
                  <a:schemeClr val="dk1"/>
                </a:solidFill>
                <a:latin typeface="Palatino Linotype"/>
                <a:ea typeface="Calibri"/>
                <a:cs typeface="Calibri"/>
                <a:sym typeface="Calibri"/>
              </a:rPr>
              <a:t># Then, create a spider in the project:</a:t>
            </a:r>
          </a:p>
          <a:p>
            <a:r>
              <a:rPr lang="en-IN" sz="2000" dirty="0">
                <a:solidFill>
                  <a:schemeClr val="dk1"/>
                </a:solidFill>
                <a:latin typeface="Palatino Linotype"/>
                <a:ea typeface="Calibri"/>
                <a:cs typeface="Calibri"/>
                <a:sym typeface="Calibri"/>
              </a:rPr>
              <a:t>import scrapy</a:t>
            </a:r>
          </a:p>
          <a:p>
            <a:endParaRPr lang="en-IN" sz="2000" dirty="0">
              <a:solidFill>
                <a:schemeClr val="dk1"/>
              </a:solidFill>
              <a:latin typeface="Palatino Linotype"/>
              <a:ea typeface="Calibri"/>
              <a:cs typeface="Calibri"/>
              <a:sym typeface="Calibri"/>
            </a:endParaRPr>
          </a:p>
          <a:p>
            <a:r>
              <a:rPr lang="en-IN" sz="2000" dirty="0">
                <a:solidFill>
                  <a:schemeClr val="dk1"/>
                </a:solidFill>
                <a:latin typeface="Palatino Linotype"/>
                <a:ea typeface="Calibri"/>
                <a:cs typeface="Calibri"/>
                <a:sym typeface="Calibri"/>
              </a:rPr>
              <a:t>class </a:t>
            </a:r>
            <a:r>
              <a:rPr lang="en-IN" sz="2000" dirty="0" err="1">
                <a:solidFill>
                  <a:schemeClr val="dk1"/>
                </a:solidFill>
                <a:latin typeface="Palatino Linotype"/>
                <a:ea typeface="Calibri"/>
                <a:cs typeface="Calibri"/>
                <a:sym typeface="Calibri"/>
              </a:rPr>
              <a:t>ExampleSpider</a:t>
            </a:r>
            <a:r>
              <a:rPr lang="en-IN" sz="2000" dirty="0">
                <a:solidFill>
                  <a:schemeClr val="dk1"/>
                </a:solidFill>
                <a:latin typeface="Palatino Linotype"/>
                <a:ea typeface="Calibri"/>
                <a:cs typeface="Calibri"/>
                <a:sym typeface="Calibri"/>
              </a:rPr>
              <a:t>(</a:t>
            </a:r>
            <a:r>
              <a:rPr lang="en-IN" sz="2000" dirty="0" err="1">
                <a:solidFill>
                  <a:schemeClr val="dk1"/>
                </a:solidFill>
                <a:latin typeface="Palatino Linotype"/>
                <a:ea typeface="Calibri"/>
                <a:cs typeface="Calibri"/>
                <a:sym typeface="Calibri"/>
              </a:rPr>
              <a:t>scrapy.Spider</a:t>
            </a:r>
            <a:r>
              <a:rPr lang="en-IN" sz="2000" dirty="0">
                <a:solidFill>
                  <a:schemeClr val="dk1"/>
                </a:solidFill>
                <a:latin typeface="Palatino Linotype"/>
                <a:ea typeface="Calibri"/>
                <a:cs typeface="Calibri"/>
                <a:sym typeface="Calibri"/>
              </a:rPr>
              <a:t>):</a:t>
            </a:r>
          </a:p>
          <a:p>
            <a:r>
              <a:rPr lang="en-IN" sz="2000" dirty="0">
                <a:solidFill>
                  <a:schemeClr val="dk1"/>
                </a:solidFill>
                <a:latin typeface="Palatino Linotype"/>
                <a:ea typeface="Calibri"/>
                <a:cs typeface="Calibri"/>
                <a:sym typeface="Calibri"/>
              </a:rPr>
              <a:t>    name = 'example'</a:t>
            </a:r>
          </a:p>
          <a:p>
            <a:r>
              <a:rPr lang="en-IN" sz="2000" dirty="0">
                <a:solidFill>
                  <a:schemeClr val="dk1"/>
                </a:solidFill>
                <a:latin typeface="Palatino Linotype"/>
                <a:ea typeface="Calibri"/>
                <a:cs typeface="Calibri"/>
                <a:sym typeface="Calibri"/>
              </a:rPr>
              <a:t>    </a:t>
            </a:r>
            <a:r>
              <a:rPr lang="en-IN" sz="2000" dirty="0" err="1">
                <a:solidFill>
                  <a:schemeClr val="dk1"/>
                </a:solidFill>
                <a:latin typeface="Palatino Linotype"/>
                <a:ea typeface="Calibri"/>
                <a:cs typeface="Calibri"/>
                <a:sym typeface="Calibri"/>
              </a:rPr>
              <a:t>start_urls</a:t>
            </a:r>
            <a:r>
              <a:rPr lang="en-IN" sz="2000" dirty="0">
                <a:solidFill>
                  <a:schemeClr val="dk1"/>
                </a:solidFill>
                <a:latin typeface="Palatino Linotype"/>
                <a:ea typeface="Calibri"/>
                <a:cs typeface="Calibri"/>
                <a:sym typeface="Calibri"/>
              </a:rPr>
              <a:t> = ['https://example.com']</a:t>
            </a:r>
          </a:p>
          <a:p>
            <a:endParaRPr lang="en-IN" sz="2000" dirty="0">
              <a:solidFill>
                <a:schemeClr val="dk1"/>
              </a:solidFill>
              <a:latin typeface="Palatino Linotype"/>
              <a:ea typeface="Calibri"/>
              <a:cs typeface="Calibri"/>
              <a:sym typeface="Calibri"/>
            </a:endParaRPr>
          </a:p>
          <a:p>
            <a:r>
              <a:rPr lang="en-IN" sz="2000" dirty="0">
                <a:solidFill>
                  <a:schemeClr val="dk1"/>
                </a:solidFill>
                <a:latin typeface="Palatino Linotype"/>
                <a:ea typeface="Calibri"/>
                <a:cs typeface="Calibri"/>
                <a:sym typeface="Calibri"/>
              </a:rPr>
              <a:t>    def parse(self, response):</a:t>
            </a:r>
          </a:p>
          <a:p>
            <a:r>
              <a:rPr lang="en-IN" sz="2000" dirty="0">
                <a:solidFill>
                  <a:schemeClr val="dk1"/>
                </a:solidFill>
                <a:latin typeface="Palatino Linotype"/>
                <a:ea typeface="Calibri"/>
                <a:cs typeface="Calibri"/>
                <a:sym typeface="Calibri"/>
              </a:rPr>
              <a:t>        for title in response.css('title::text'):</a:t>
            </a:r>
          </a:p>
          <a:p>
            <a:r>
              <a:rPr lang="en-IN" sz="2000" dirty="0">
                <a:solidFill>
                  <a:schemeClr val="dk1"/>
                </a:solidFill>
                <a:latin typeface="Palatino Linotype"/>
                <a:ea typeface="Calibri"/>
                <a:cs typeface="Calibri"/>
                <a:sym typeface="Calibri"/>
              </a:rPr>
              <a:t>            yield {'title': </a:t>
            </a:r>
            <a:r>
              <a:rPr lang="en-IN" sz="2000" dirty="0" err="1">
                <a:solidFill>
                  <a:schemeClr val="dk1"/>
                </a:solidFill>
                <a:latin typeface="Palatino Linotype"/>
                <a:ea typeface="Calibri"/>
                <a:cs typeface="Calibri"/>
                <a:sym typeface="Calibri"/>
              </a:rPr>
              <a:t>title.get</a:t>
            </a:r>
            <a:r>
              <a:rPr lang="en-IN" sz="2000" dirty="0">
                <a:solidFill>
                  <a:schemeClr val="dk1"/>
                </a:solidFill>
                <a:latin typeface="Palatino Linotype"/>
                <a:ea typeface="Calibri"/>
                <a:cs typeface="Calibri"/>
                <a:sym typeface="Calibri"/>
              </a:rPr>
              <a:t>()}</a:t>
            </a:r>
          </a:p>
          <a:p>
            <a:endParaRPr lang="en-IN" sz="2000" dirty="0">
              <a:solidFill>
                <a:schemeClr val="dk1"/>
              </a:solidFill>
              <a:latin typeface="Palatino Linotype"/>
              <a:ea typeface="Calibri"/>
              <a:cs typeface="Calibri"/>
              <a:sym typeface="Calibri"/>
            </a:endParaRPr>
          </a:p>
          <a:p>
            <a:r>
              <a:rPr lang="en-IN" sz="2000" dirty="0">
                <a:solidFill>
                  <a:schemeClr val="dk1"/>
                </a:solidFill>
                <a:latin typeface="Palatino Linotype"/>
                <a:ea typeface="Calibri"/>
                <a:cs typeface="Calibri"/>
                <a:sym typeface="Calibri"/>
              </a:rPr>
              <a:t># Run the spider with: scrapy crawl example</a:t>
            </a:r>
          </a:p>
        </p:txBody>
      </p:sp>
    </p:spTree>
    <p:extLst>
      <p:ext uri="{BB962C8B-B14F-4D97-AF65-F5344CB8AC3E}">
        <p14:creationId xmlns:p14="http://schemas.microsoft.com/office/powerpoint/2010/main" val="2711133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91270"/>
            <a:ext cx="10515600" cy="639737"/>
          </a:xfrm>
          <a:prstGeom prst="rect">
            <a:avLst/>
          </a:prstGeom>
          <a:noFill/>
          <a:ln>
            <a:noFill/>
          </a:ln>
        </p:spPr>
        <p:txBody>
          <a:bodyPr spcFirstLastPara="1" wrap="square" lIns="91425" tIns="45700" rIns="91425" bIns="45700" anchor="ctr" anchorCtr="0">
            <a:noAutofit/>
          </a:bodyPr>
          <a:lstStyle/>
          <a:p>
            <a:pPr algn="l"/>
            <a:r>
              <a:rPr lang="en-IN" sz="2800" b="1" dirty="0">
                <a:latin typeface="Palatino Linotype"/>
              </a:rPr>
              <a:t>Example Web Scraper</a:t>
            </a: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 Placeholder 1">
            <a:extLst>
              <a:ext uri="{FF2B5EF4-FFF2-40B4-BE49-F238E27FC236}">
                <a16:creationId xmlns:a16="http://schemas.microsoft.com/office/drawing/2014/main" id="{6F90E154-17D3-3A9B-F8A4-4E9F0D9DD780}"/>
              </a:ext>
            </a:extLst>
          </p:cNvPr>
          <p:cNvSpPr>
            <a:spLocks noGrp="1" noChangeArrowheads="1"/>
          </p:cNvSpPr>
          <p:nvPr>
            <p:ph type="body" idx="1"/>
          </p:nvPr>
        </p:nvSpPr>
        <p:spPr bwMode="auto">
          <a:xfrm>
            <a:off x="359923" y="5555075"/>
            <a:ext cx="116423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latinLnBrk="0" hangingPunct="0">
              <a:lnSpc>
                <a:spcPct val="100000"/>
              </a:lnSpc>
              <a:spcBef>
                <a:spcPts val="0"/>
              </a:spcBef>
              <a:buClr>
                <a:srgbClr val="000000"/>
              </a:buClr>
              <a:buSzTx/>
              <a:buFont typeface="Arial"/>
              <a:buNone/>
              <a:tabLst/>
            </a:pPr>
            <a:r>
              <a:rPr lang="en-US" altLang="en-US" sz="2000" dirty="0">
                <a:latin typeface="Palatino Linotype"/>
                <a:sym typeface="Arial"/>
                <a:hlinkClick r:id="rId3"/>
              </a:rPr>
              <a:t>https://www.digitalocean.com/community/tutorials/how-to-crawl-a-web-page-with-scrapy-and-python-3</a:t>
            </a:r>
            <a:endParaRPr lang="en-US" altLang="en-US" sz="2000" dirty="0">
              <a:latin typeface="Palatino Linotype"/>
              <a:sym typeface="Arial"/>
            </a:endParaRPr>
          </a:p>
          <a:p>
            <a:pPr marL="0" lvl="0" indent="0" defTabSz="914400" eaLnBrk="0" fontAlgn="base" latinLnBrk="0" hangingPunct="0">
              <a:lnSpc>
                <a:spcPct val="100000"/>
              </a:lnSpc>
              <a:spcBef>
                <a:spcPts val="0"/>
              </a:spcBef>
              <a:buClr>
                <a:srgbClr val="000000"/>
              </a:buClr>
              <a:buSzTx/>
              <a:buFont typeface="Arial"/>
              <a:buNone/>
              <a:tabLst/>
            </a:pPr>
            <a:endParaRPr lang="en-US" altLang="en-US" sz="2000" dirty="0">
              <a:latin typeface="Palatino Linotype"/>
              <a:sym typeface="Arial"/>
            </a:endParaRPr>
          </a:p>
        </p:txBody>
      </p:sp>
      <p:sp>
        <p:nvSpPr>
          <p:cNvPr id="5" name="TextBox 4">
            <a:extLst>
              <a:ext uri="{FF2B5EF4-FFF2-40B4-BE49-F238E27FC236}">
                <a16:creationId xmlns:a16="http://schemas.microsoft.com/office/drawing/2014/main" id="{B1B68D78-8381-CA4B-49F0-0D69CB665F0D}"/>
              </a:ext>
            </a:extLst>
          </p:cNvPr>
          <p:cNvSpPr txBox="1"/>
          <p:nvPr/>
        </p:nvSpPr>
        <p:spPr>
          <a:xfrm>
            <a:off x="359923" y="503205"/>
            <a:ext cx="11282464" cy="1697772"/>
          </a:xfrm>
          <a:prstGeom prst="rect">
            <a:avLst/>
          </a:prstGeom>
          <a:noFill/>
        </p:spPr>
        <p:txBody>
          <a:bodyPr wrap="square">
            <a:spAutoFit/>
          </a:bodyPr>
          <a:lstStyle/>
          <a:p>
            <a:pPr>
              <a:lnSpc>
                <a:spcPct val="150000"/>
              </a:lnSpc>
            </a:pPr>
            <a:r>
              <a:rPr lang="en-US" sz="2400" dirty="0">
                <a:solidFill>
                  <a:schemeClr val="dk1"/>
                </a:solidFill>
                <a:latin typeface="Palatino Linotype"/>
                <a:ea typeface="Calibri"/>
                <a:cs typeface="Calibri"/>
                <a:sym typeface="Calibri"/>
              </a:rPr>
              <a:t>Here's a complete example of a simple web scraper using Python and the BeautifulSoup library. This scraper will extract article titles from the homepage of a news website, such as BBC News.</a:t>
            </a:r>
            <a:endParaRPr lang="en-IN" sz="2400" dirty="0">
              <a:solidFill>
                <a:schemeClr val="dk1"/>
              </a:solidFill>
              <a:latin typeface="Palatino Linotype"/>
              <a:ea typeface="Calibri"/>
              <a:cs typeface="Calibri"/>
              <a:sym typeface="Calibri"/>
            </a:endParaRPr>
          </a:p>
        </p:txBody>
      </p:sp>
      <p:sp>
        <p:nvSpPr>
          <p:cNvPr id="6" name="Rectangle 1">
            <a:extLst>
              <a:ext uri="{FF2B5EF4-FFF2-40B4-BE49-F238E27FC236}">
                <a16:creationId xmlns:a16="http://schemas.microsoft.com/office/drawing/2014/main" id="{EA280E98-5995-B499-0A32-B61CE157CD9F}"/>
              </a:ext>
            </a:extLst>
          </p:cNvPr>
          <p:cNvSpPr>
            <a:spLocks noChangeArrowheads="1"/>
          </p:cNvSpPr>
          <p:nvPr/>
        </p:nvSpPr>
        <p:spPr bwMode="auto">
          <a:xfrm>
            <a:off x="359923" y="2795452"/>
            <a:ext cx="115564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chemeClr val="dk1"/>
                </a:solidFill>
                <a:latin typeface="Palatino Linotype"/>
                <a:ea typeface="Calibri"/>
                <a:cs typeface="Calibri"/>
              </a:rPr>
              <a:t>Step 1: Install Required Libraries: </a:t>
            </a:r>
            <a:r>
              <a:rPr lang="en-IN" sz="2400" dirty="0">
                <a:solidFill>
                  <a:schemeClr val="dk1"/>
                </a:solidFill>
                <a:latin typeface="Palatino Linotype"/>
                <a:ea typeface="Calibri"/>
                <a:cs typeface="Calibri"/>
              </a:rPr>
              <a:t>pip install requests beautifulsoup4</a:t>
            </a:r>
          </a:p>
          <a:p>
            <a:pPr marL="0" marR="0" lvl="0" indent="0" algn="just" defTabSz="914400" rtl="0" eaLnBrk="0" fontAlgn="base" latinLnBrk="0" hangingPunct="0">
              <a:lnSpc>
                <a:spcPct val="100000"/>
              </a:lnSpc>
              <a:spcBef>
                <a:spcPct val="0"/>
              </a:spcBef>
              <a:spcAft>
                <a:spcPct val="0"/>
              </a:spcAft>
              <a:buClrTx/>
              <a:buSzTx/>
              <a:buFontTx/>
              <a:buNone/>
              <a:tabLst/>
            </a:pPr>
            <a:endParaRPr lang="en-IN" altLang="en-US" sz="2400" dirty="0">
              <a:solidFill>
                <a:schemeClr val="dk1"/>
              </a:solidFill>
              <a:latin typeface="Palatino Linotype"/>
              <a:ea typeface="Calibri"/>
              <a:cs typeface="Calibri"/>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solidFill>
                  <a:schemeClr val="dk1"/>
                </a:solidFill>
                <a:latin typeface="Palatino Linotype"/>
                <a:ea typeface="Calibri"/>
                <a:cs typeface="Calibri"/>
              </a:rPr>
              <a:t>Step 2: Create the Web Scraper: Here's the complete code for a simple web scraper that fetches article titles from BBC News.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chemeClr val="dk1"/>
              </a:solidFill>
              <a:latin typeface="Palatino Linotype"/>
              <a:ea typeface="Calibri"/>
              <a:cs typeface="Calibri"/>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chemeClr val="dk1"/>
                </a:solidFill>
                <a:latin typeface="Palatino Linotype"/>
                <a:ea typeface="Calibri"/>
                <a:cs typeface="Calibri"/>
              </a:rPr>
              <a:t>Step 3: </a:t>
            </a:r>
            <a:r>
              <a:rPr lang="en-IN" sz="2400" dirty="0">
                <a:solidFill>
                  <a:schemeClr val="dk1"/>
                </a:solidFill>
                <a:latin typeface="Palatino Linotype"/>
                <a:ea typeface="Calibri"/>
                <a:cs typeface="Calibri"/>
              </a:rPr>
              <a:t>Run the Scraper: </a:t>
            </a:r>
            <a:r>
              <a:rPr lang="en-IN" sz="2400" dirty="0" err="1">
                <a:solidFill>
                  <a:schemeClr val="dk1"/>
                </a:solidFill>
                <a:latin typeface="Palatino Linotype"/>
                <a:ea typeface="Calibri"/>
                <a:cs typeface="Calibri"/>
              </a:rPr>
              <a:t>scrape_bbc_news</a:t>
            </a:r>
            <a:r>
              <a:rPr lang="en-IN" sz="2400" dirty="0">
                <a:solidFill>
                  <a:schemeClr val="dk1"/>
                </a:solidFill>
                <a:latin typeface="Palatino Linotype"/>
                <a:ea typeface="Calibri"/>
                <a:cs typeface="Calibri"/>
              </a:rPr>
              <a:t>()</a:t>
            </a:r>
            <a:endParaRPr lang="en-US" altLang="en-US" sz="2400" dirty="0">
              <a:solidFill>
                <a:schemeClr val="dk1"/>
              </a:solidFill>
              <a:latin typeface="Palatino Linotype"/>
              <a:ea typeface="Calibri"/>
              <a:cs typeface="Calibri"/>
            </a:endParaRPr>
          </a:p>
        </p:txBody>
      </p:sp>
    </p:spTree>
    <p:extLst>
      <p:ext uri="{BB962C8B-B14F-4D97-AF65-F5344CB8AC3E}">
        <p14:creationId xmlns:p14="http://schemas.microsoft.com/office/powerpoint/2010/main" val="22425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91270"/>
            <a:ext cx="10515600" cy="639737"/>
          </a:xfrm>
          <a:prstGeom prst="rect">
            <a:avLst/>
          </a:prstGeom>
          <a:noFill/>
          <a:ln>
            <a:noFill/>
          </a:ln>
        </p:spPr>
        <p:txBody>
          <a:bodyPr spcFirstLastPara="1" wrap="square" lIns="91425" tIns="45700" rIns="91425" bIns="45700" anchor="ctr" anchorCtr="0">
            <a:noAutofit/>
          </a:bodyPr>
          <a:lstStyle/>
          <a:p>
            <a:pPr algn="l"/>
            <a:r>
              <a:rPr lang="en-IN" sz="2800" b="1" dirty="0">
                <a:latin typeface="Palatino Linotype"/>
              </a:rPr>
              <a:t>Example Web Scraper</a:t>
            </a:r>
          </a:p>
        </p:txBody>
      </p:sp>
      <p:sp>
        <p:nvSpPr>
          <p:cNvPr id="4" name="Rectangle 3">
            <a:extLst>
              <a:ext uri="{FF2B5EF4-FFF2-40B4-BE49-F238E27FC236}">
                <a16:creationId xmlns:a16="http://schemas.microsoft.com/office/drawing/2014/main" id="{CA7F1309-0BE4-76B2-8DCA-5847823BE6C9}"/>
              </a:ext>
            </a:extLst>
          </p:cNvPr>
          <p:cNvSpPr>
            <a:spLocks noChangeArrowheads="1"/>
          </p:cNvSpPr>
          <p:nvPr/>
        </p:nvSpPr>
        <p:spPr bwMode="auto">
          <a:xfrm>
            <a:off x="0" y="90100"/>
            <a:ext cx="65" cy="27699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A280E98-5995-B499-0A32-B61CE157CD9F}"/>
              </a:ext>
            </a:extLst>
          </p:cNvPr>
          <p:cNvSpPr>
            <a:spLocks noChangeArrowheads="1"/>
          </p:cNvSpPr>
          <p:nvPr/>
        </p:nvSpPr>
        <p:spPr bwMode="auto">
          <a:xfrm>
            <a:off x="359923" y="488748"/>
            <a:ext cx="1155646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import requests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from bs4 import BeautifulSoup</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dk1"/>
              </a:solidFill>
              <a:latin typeface="Palatino Linotype"/>
              <a:ea typeface="Calibri"/>
              <a:cs typeface="Calibri"/>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Function to scrape article titles from BBC News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def </a:t>
            </a:r>
            <a:r>
              <a:rPr lang="en-US" altLang="en-US" sz="1600" dirty="0" err="1">
                <a:solidFill>
                  <a:schemeClr val="dk1"/>
                </a:solidFill>
                <a:latin typeface="Palatino Linotype"/>
                <a:ea typeface="Calibri"/>
                <a:cs typeface="Calibri"/>
              </a:rPr>
              <a:t>scrape_bbc_news</a:t>
            </a:r>
            <a:r>
              <a:rPr lang="en-US" altLang="en-US" sz="1600" dirty="0">
                <a:solidFill>
                  <a:schemeClr val="dk1"/>
                </a:solidFill>
                <a:latin typeface="Palatino Linotype"/>
                <a:ea typeface="Calibri"/>
                <a:cs typeface="Calibri"/>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a:t>
            </a:r>
            <a:r>
              <a:rPr lang="en-US" altLang="en-US" sz="1600" dirty="0" err="1">
                <a:solidFill>
                  <a:schemeClr val="dk1"/>
                </a:solidFill>
                <a:latin typeface="Palatino Linotype"/>
                <a:ea typeface="Calibri"/>
                <a:cs typeface="Calibri"/>
              </a:rPr>
              <a:t>url</a:t>
            </a:r>
            <a:r>
              <a:rPr lang="en-US" altLang="en-US" sz="1600" dirty="0">
                <a:solidFill>
                  <a:schemeClr val="dk1"/>
                </a:solidFill>
                <a:latin typeface="Palatino Linotype"/>
                <a:ea typeface="Calibri"/>
                <a:cs typeface="Calibri"/>
              </a:rPr>
              <a:t> = 'https://www.bbc.com/news'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response = </a:t>
            </a:r>
            <a:r>
              <a:rPr lang="en-US" altLang="en-US" sz="1600" dirty="0" err="1">
                <a:solidFill>
                  <a:schemeClr val="dk1"/>
                </a:solidFill>
                <a:latin typeface="Palatino Linotype"/>
                <a:ea typeface="Calibri"/>
                <a:cs typeface="Calibri"/>
              </a:rPr>
              <a:t>requests.get</a:t>
            </a:r>
            <a:r>
              <a:rPr lang="en-US" altLang="en-US" sz="1600" dirty="0">
                <a:solidFill>
                  <a:schemeClr val="dk1"/>
                </a:solidFill>
                <a:latin typeface="Palatino Linotype"/>
                <a:ea typeface="Calibri"/>
                <a:cs typeface="Calibri"/>
              </a:rPr>
              <a:t>(</a:t>
            </a:r>
            <a:r>
              <a:rPr lang="en-US" altLang="en-US" sz="1600" dirty="0" err="1">
                <a:solidFill>
                  <a:schemeClr val="dk1"/>
                </a:solidFill>
                <a:latin typeface="Palatino Linotype"/>
                <a:ea typeface="Calibri"/>
                <a:cs typeface="Calibri"/>
              </a:rPr>
              <a:t>url</a:t>
            </a:r>
            <a:r>
              <a:rPr lang="en-US" altLang="en-US" sz="1600" dirty="0">
                <a:solidFill>
                  <a:schemeClr val="dk1"/>
                </a:solidFill>
                <a:latin typeface="Palatino Linotype"/>
                <a:ea typeface="Calibri"/>
                <a:cs typeface="Calibri"/>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dk1"/>
              </a:solidFill>
              <a:latin typeface="Palatino Linotype"/>
              <a:ea typeface="Calibri"/>
              <a:cs typeface="Calibri"/>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 Check if the request was successful</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if </a:t>
            </a:r>
            <a:r>
              <a:rPr lang="en-US" altLang="en-US" sz="1600" dirty="0" err="1">
                <a:solidFill>
                  <a:schemeClr val="dk1"/>
                </a:solidFill>
                <a:latin typeface="Palatino Linotype"/>
                <a:ea typeface="Calibri"/>
                <a:cs typeface="Calibri"/>
              </a:rPr>
              <a:t>response.status_code</a:t>
            </a:r>
            <a:r>
              <a:rPr lang="en-US" altLang="en-US" sz="1600" dirty="0">
                <a:solidFill>
                  <a:schemeClr val="dk1"/>
                </a:solidFill>
                <a:latin typeface="Palatino Linotype"/>
                <a:ea typeface="Calibri"/>
                <a:cs typeface="Calibri"/>
              </a:rPr>
              <a:t> != 200: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print(</a:t>
            </a:r>
            <a:r>
              <a:rPr lang="en-US" altLang="en-US" sz="1600" dirty="0" err="1">
                <a:solidFill>
                  <a:schemeClr val="dk1"/>
                </a:solidFill>
                <a:latin typeface="Palatino Linotype"/>
                <a:ea typeface="Calibri"/>
                <a:cs typeface="Calibri"/>
              </a:rPr>
              <a:t>f'Failed</a:t>
            </a:r>
            <a:r>
              <a:rPr lang="en-US" altLang="en-US" sz="1600" dirty="0">
                <a:solidFill>
                  <a:schemeClr val="dk1"/>
                </a:solidFill>
                <a:latin typeface="Palatino Linotype"/>
                <a:ea typeface="Calibri"/>
                <a:cs typeface="Calibri"/>
              </a:rPr>
              <a:t> to retrieve the web page. Status code: {</a:t>
            </a:r>
            <a:r>
              <a:rPr lang="en-US" altLang="en-US" sz="1600" dirty="0" err="1">
                <a:solidFill>
                  <a:schemeClr val="dk1"/>
                </a:solidFill>
                <a:latin typeface="Palatino Linotype"/>
                <a:ea typeface="Calibri"/>
                <a:cs typeface="Calibri"/>
              </a:rPr>
              <a:t>response.status_code</a:t>
            </a:r>
            <a:r>
              <a:rPr lang="en-US" altLang="en-US" sz="1600" dirty="0">
                <a:solidFill>
                  <a:schemeClr val="dk1"/>
                </a:solidFill>
                <a:latin typeface="Palatino Linotype"/>
                <a:ea typeface="Calibri"/>
                <a:cs typeface="Calibri"/>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return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dk1"/>
              </a:solidFill>
              <a:latin typeface="Palatino Linotype"/>
              <a:ea typeface="Calibri"/>
              <a:cs typeface="Calibri"/>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 Parse the HTML content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soup = BeautifulSoup(</a:t>
            </a:r>
            <a:r>
              <a:rPr lang="en-US" altLang="en-US" sz="1600" dirty="0" err="1">
                <a:solidFill>
                  <a:schemeClr val="dk1"/>
                </a:solidFill>
                <a:latin typeface="Palatino Linotype"/>
                <a:ea typeface="Calibri"/>
                <a:cs typeface="Calibri"/>
              </a:rPr>
              <a:t>response.content</a:t>
            </a:r>
            <a:r>
              <a:rPr lang="en-US" altLang="en-US" sz="1600" dirty="0">
                <a:solidFill>
                  <a:schemeClr val="dk1"/>
                </a:solidFill>
                <a:latin typeface="Palatino Linotype"/>
                <a:ea typeface="Calibri"/>
                <a:cs typeface="Calibri"/>
              </a:rPr>
              <a:t>, '</a:t>
            </a:r>
            <a:r>
              <a:rPr lang="en-US" altLang="en-US" sz="1600" dirty="0" err="1">
                <a:solidFill>
                  <a:schemeClr val="dk1"/>
                </a:solidFill>
                <a:latin typeface="Palatino Linotype"/>
                <a:ea typeface="Calibri"/>
                <a:cs typeface="Calibri"/>
              </a:rPr>
              <a:t>html.parser</a:t>
            </a:r>
            <a:r>
              <a:rPr lang="en-US" altLang="en-US" sz="1600" dirty="0">
                <a:solidFill>
                  <a:schemeClr val="dk1"/>
                </a:solidFill>
                <a:latin typeface="Palatino Linotype"/>
                <a:ea typeface="Calibri"/>
                <a:cs typeface="Calibri"/>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dk1"/>
              </a:solidFill>
              <a:latin typeface="Palatino Linotype"/>
              <a:ea typeface="Calibri"/>
              <a:cs typeface="Calibri"/>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 Find all article titles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titles = </a:t>
            </a:r>
            <a:r>
              <a:rPr lang="en-US" altLang="en-US" sz="1600" dirty="0" err="1">
                <a:solidFill>
                  <a:schemeClr val="dk1"/>
                </a:solidFill>
                <a:latin typeface="Palatino Linotype"/>
                <a:ea typeface="Calibri"/>
                <a:cs typeface="Calibri"/>
              </a:rPr>
              <a:t>soup.find_all</a:t>
            </a:r>
            <a:r>
              <a:rPr lang="en-US" altLang="en-US" sz="1600" dirty="0">
                <a:solidFill>
                  <a:schemeClr val="dk1"/>
                </a:solidFill>
                <a:latin typeface="Palatino Linotype"/>
                <a:ea typeface="Calibri"/>
                <a:cs typeface="Calibri"/>
              </a:rPr>
              <a:t>('h3', class_='</a:t>
            </a:r>
            <a:r>
              <a:rPr lang="en-US" altLang="en-US" sz="1600" dirty="0" err="1">
                <a:solidFill>
                  <a:schemeClr val="dk1"/>
                </a:solidFill>
                <a:latin typeface="Palatino Linotype"/>
                <a:ea typeface="Calibri"/>
                <a:cs typeface="Calibri"/>
              </a:rPr>
              <a:t>gs</a:t>
            </a:r>
            <a:r>
              <a:rPr lang="en-US" altLang="en-US" sz="1600" dirty="0">
                <a:solidFill>
                  <a:schemeClr val="dk1"/>
                </a:solidFill>
                <a:latin typeface="Palatino Linotype"/>
                <a:ea typeface="Calibri"/>
                <a:cs typeface="Calibri"/>
              </a:rPr>
              <a:t>-c-promo-</a:t>
            </a:r>
            <a:r>
              <a:rPr lang="en-US" altLang="en-US" sz="1600" dirty="0" err="1">
                <a:solidFill>
                  <a:schemeClr val="dk1"/>
                </a:solidFill>
                <a:latin typeface="Palatino Linotype"/>
                <a:ea typeface="Calibri"/>
                <a:cs typeface="Calibri"/>
              </a:rPr>
              <a:t>heading__title</a:t>
            </a:r>
            <a:r>
              <a:rPr lang="en-US" altLang="en-US" sz="1600" dirty="0">
                <a:solidFill>
                  <a:schemeClr val="dk1"/>
                </a:solidFill>
                <a:latin typeface="Palatino Linotype"/>
                <a:ea typeface="Calibri"/>
                <a:cs typeface="Calibri"/>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dk1"/>
              </a:solidFill>
              <a:latin typeface="Palatino Linotype"/>
              <a:ea typeface="Calibri"/>
              <a:cs typeface="Calibri"/>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 Print the titles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for </a:t>
            </a:r>
            <a:r>
              <a:rPr lang="en-US" altLang="en-US" sz="1600" dirty="0" err="1">
                <a:solidFill>
                  <a:schemeClr val="dk1"/>
                </a:solidFill>
                <a:latin typeface="Palatino Linotype"/>
                <a:ea typeface="Calibri"/>
                <a:cs typeface="Calibri"/>
              </a:rPr>
              <a:t>i</a:t>
            </a:r>
            <a:r>
              <a:rPr lang="en-US" altLang="en-US" sz="1600" dirty="0">
                <a:solidFill>
                  <a:schemeClr val="dk1"/>
                </a:solidFill>
                <a:latin typeface="Palatino Linotype"/>
                <a:ea typeface="Calibri"/>
                <a:cs typeface="Calibri"/>
              </a:rPr>
              <a:t>, title in enumerate(titles, 1):</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print(f'{</a:t>
            </a:r>
            <a:r>
              <a:rPr lang="en-US" altLang="en-US" sz="1600" dirty="0" err="1">
                <a:solidFill>
                  <a:schemeClr val="dk1"/>
                </a:solidFill>
                <a:latin typeface="Palatino Linotype"/>
                <a:ea typeface="Calibri"/>
                <a:cs typeface="Calibri"/>
              </a:rPr>
              <a:t>i</a:t>
            </a:r>
            <a:r>
              <a:rPr lang="en-US" altLang="en-US" sz="1600" dirty="0">
                <a:solidFill>
                  <a:schemeClr val="dk1"/>
                </a:solidFill>
                <a:latin typeface="Palatino Linotype"/>
                <a:ea typeface="Calibri"/>
                <a:cs typeface="Calibri"/>
              </a:rPr>
              <a:t>}. {</a:t>
            </a:r>
            <a:r>
              <a:rPr lang="en-US" altLang="en-US" sz="1600" dirty="0" err="1">
                <a:solidFill>
                  <a:schemeClr val="dk1"/>
                </a:solidFill>
                <a:latin typeface="Palatino Linotype"/>
                <a:ea typeface="Calibri"/>
                <a:cs typeface="Calibri"/>
              </a:rPr>
              <a:t>title.text</a:t>
            </a:r>
            <a:r>
              <a:rPr lang="en-US" altLang="en-US" sz="1600" dirty="0">
                <a:solidFill>
                  <a:schemeClr val="dk1"/>
                </a:solidFill>
                <a:latin typeface="Palatino Linotype"/>
                <a:ea typeface="Calibri"/>
                <a:cs typeface="Calibri"/>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dk1"/>
              </a:solidFill>
              <a:latin typeface="Palatino Linotype"/>
              <a:ea typeface="Calibri"/>
              <a:cs typeface="Calibri"/>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dk1"/>
                </a:solidFill>
                <a:latin typeface="Palatino Linotype"/>
                <a:ea typeface="Calibri"/>
                <a:cs typeface="Calibri"/>
              </a:rPr>
              <a:t># Run the scraper</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dk1"/>
                </a:solidFill>
                <a:latin typeface="Palatino Linotype"/>
                <a:ea typeface="Calibri"/>
                <a:cs typeface="Calibri"/>
              </a:rPr>
              <a:t>scrape_bbc_news</a:t>
            </a:r>
            <a:r>
              <a:rPr lang="en-US" altLang="en-US" sz="1600" dirty="0">
                <a:solidFill>
                  <a:schemeClr val="dk1"/>
                </a:solidFill>
                <a:latin typeface="Palatino Linotype"/>
                <a:ea typeface="Calibri"/>
                <a:cs typeface="Calibri"/>
              </a:rPr>
              <a:t>()</a:t>
            </a:r>
          </a:p>
        </p:txBody>
      </p:sp>
    </p:spTree>
    <p:extLst>
      <p:ext uri="{BB962C8B-B14F-4D97-AF65-F5344CB8AC3E}">
        <p14:creationId xmlns:p14="http://schemas.microsoft.com/office/powerpoint/2010/main" val="42362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r>
              <a:rPr lang="en-IN" sz="4000" b="1" dirty="0">
                <a:latin typeface="Palatino Linotype"/>
              </a:rPr>
              <a:t>How Web Crawling works?</a:t>
            </a:r>
            <a:endParaRPr dirty="0"/>
          </a:p>
        </p:txBody>
      </p:sp>
      <p:sp>
        <p:nvSpPr>
          <p:cNvPr id="106" name="Google Shape;106;p15"/>
          <p:cNvSpPr txBox="1">
            <a:spLocks noGrp="1"/>
          </p:cNvSpPr>
          <p:nvPr>
            <p:ph type="body" idx="1"/>
          </p:nvPr>
        </p:nvSpPr>
        <p:spPr>
          <a:xfrm>
            <a:off x="116733" y="639737"/>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marR="0" lvl="1" indent="-457200" algn="just" rtl="0">
              <a:lnSpc>
                <a:spcPct val="200000"/>
              </a:lnSpc>
              <a:spcBef>
                <a:spcPts val="500"/>
              </a:spcBef>
              <a:spcAft>
                <a:spcPts val="0"/>
              </a:spcAft>
              <a:buClr>
                <a:schemeClr val="dk1"/>
              </a:buClr>
              <a:buSzPts val="2000"/>
              <a:buFont typeface="Noto Sans Symbols"/>
              <a:buChar char="⮚"/>
            </a:pPr>
            <a:r>
              <a:rPr lang="en-US" sz="2000" dirty="0">
                <a:latin typeface="Palatino Linotype"/>
              </a:rPr>
              <a:t>Web crawlers automatically visit web pages and download their content. They follow the links present on these pages, allowing them to discover new URLs and continue the crawling process. The entire web is interconnected through these links, forming a vast network that web crawlers navigate to collect data.</a:t>
            </a:r>
          </a:p>
          <a:p>
            <a:pPr marL="817563" marR="0" lvl="1" indent="-457200" algn="just" rtl="0">
              <a:lnSpc>
                <a:spcPct val="200000"/>
              </a:lnSpc>
              <a:spcBef>
                <a:spcPts val="500"/>
              </a:spcBef>
              <a:spcAft>
                <a:spcPts val="0"/>
              </a:spcAft>
              <a:buClr>
                <a:schemeClr val="dk1"/>
              </a:buClr>
              <a:buSzPts val="2000"/>
              <a:buFont typeface="Noto Sans Symbols"/>
              <a:buChar char="⮚"/>
            </a:pPr>
            <a:r>
              <a:rPr lang="en-US" sz="2000" dirty="0">
                <a:latin typeface="Palatino Linotype"/>
              </a:rPr>
              <a:t>During web crawling, the selected URLs are fetched, and the HTML or XML code of the web pages is extracted. This code is then parsed to identify the desired elements or data points, which are subsequently stored in structured formats, such as databases or spreadsheets. This collected data can be further processed and analyzed to gain insights and make informed product-oriented decisions.</a:t>
            </a:r>
          </a:p>
          <a:p>
            <a:pPr marL="817563" marR="0" lvl="1" indent="-457200" algn="just" rtl="0">
              <a:lnSpc>
                <a:spcPct val="200000"/>
              </a:lnSpc>
              <a:spcBef>
                <a:spcPts val="500"/>
              </a:spcBef>
              <a:spcAft>
                <a:spcPts val="0"/>
              </a:spcAft>
              <a:buClr>
                <a:schemeClr val="dk1"/>
              </a:buClr>
              <a:buSzPts val="2000"/>
              <a:buFont typeface="Noto Sans Symbols"/>
              <a:buChar char="⮚"/>
            </a:pPr>
            <a:endParaRPr lang="en-US" sz="2000" dirty="0">
              <a:latin typeface="Palatino Linotype"/>
            </a:endParaRPr>
          </a:p>
          <a:p>
            <a:pPr marL="817563" marR="0" lvl="1" indent="-457200" algn="just" rtl="0">
              <a:lnSpc>
                <a:spcPct val="200000"/>
              </a:lnSpc>
              <a:spcBef>
                <a:spcPts val="500"/>
              </a:spcBef>
              <a:spcAft>
                <a:spcPts val="0"/>
              </a:spcAft>
              <a:buClr>
                <a:schemeClr val="dk1"/>
              </a:buClr>
              <a:buSzPts val="2000"/>
              <a:buFont typeface="Noto Sans Symbols"/>
              <a:buChar char="⮚"/>
            </a:pPr>
            <a:endParaRPr lang="en-US" sz="2000" dirty="0">
              <a:latin typeface="Palatino Linotype"/>
              <a:sym typeface="Palatino Linotype"/>
            </a:endParaRPr>
          </a:p>
        </p:txBody>
      </p:sp>
    </p:spTree>
    <p:extLst>
      <p:ext uri="{BB962C8B-B14F-4D97-AF65-F5344CB8AC3E}">
        <p14:creationId xmlns:p14="http://schemas.microsoft.com/office/powerpoint/2010/main" val="147995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r>
              <a:rPr lang="en-IN" sz="4000" b="1" dirty="0">
                <a:latin typeface="Palatino Linotype"/>
              </a:rPr>
              <a:t>How Web Crawling works?</a:t>
            </a:r>
            <a:endParaRPr dirty="0"/>
          </a:p>
        </p:txBody>
      </p:sp>
      <p:pic>
        <p:nvPicPr>
          <p:cNvPr id="2" name="Picture 1">
            <a:extLst>
              <a:ext uri="{FF2B5EF4-FFF2-40B4-BE49-F238E27FC236}">
                <a16:creationId xmlns:a16="http://schemas.microsoft.com/office/drawing/2014/main" id="{F201DC29-56D5-72A6-3A69-6C77D90FEE8E}"/>
              </a:ext>
            </a:extLst>
          </p:cNvPr>
          <p:cNvPicPr>
            <a:picLocks noChangeAspect="1"/>
          </p:cNvPicPr>
          <p:nvPr/>
        </p:nvPicPr>
        <p:blipFill>
          <a:blip r:embed="rId3"/>
          <a:stretch>
            <a:fillRect/>
          </a:stretch>
        </p:blipFill>
        <p:spPr>
          <a:xfrm>
            <a:off x="2873776" y="705542"/>
            <a:ext cx="6373114" cy="5839640"/>
          </a:xfrm>
          <a:prstGeom prst="rect">
            <a:avLst/>
          </a:prstGeom>
        </p:spPr>
      </p:pic>
      <p:sp>
        <p:nvSpPr>
          <p:cNvPr id="106" name="Google Shape;106;p15"/>
          <p:cNvSpPr txBox="1">
            <a:spLocks noGrp="1"/>
          </p:cNvSpPr>
          <p:nvPr>
            <p:ph type="body" idx="1"/>
          </p:nvPr>
        </p:nvSpPr>
        <p:spPr>
          <a:xfrm>
            <a:off x="116733" y="639737"/>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marR="0" lvl="1" indent="-457200" algn="just" rtl="0">
              <a:lnSpc>
                <a:spcPct val="200000"/>
              </a:lnSpc>
              <a:spcBef>
                <a:spcPts val="500"/>
              </a:spcBef>
              <a:spcAft>
                <a:spcPts val="0"/>
              </a:spcAft>
              <a:buClr>
                <a:schemeClr val="dk1"/>
              </a:buClr>
              <a:buSzPts val="2000"/>
              <a:buFont typeface="Noto Sans Symbols"/>
              <a:buChar char="⮚"/>
            </a:pPr>
            <a:endParaRPr lang="en-US" sz="2000" dirty="0">
              <a:latin typeface="Palatino Linotype"/>
              <a:sym typeface="Palatino Linotype"/>
            </a:endParaRPr>
          </a:p>
        </p:txBody>
      </p:sp>
    </p:spTree>
    <p:extLst>
      <p:ext uri="{BB962C8B-B14F-4D97-AF65-F5344CB8AC3E}">
        <p14:creationId xmlns:p14="http://schemas.microsoft.com/office/powerpoint/2010/main" val="100528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r>
              <a:rPr lang="en-IN" sz="4000" b="1" dirty="0">
                <a:latin typeface="Palatino Linotype"/>
              </a:rPr>
              <a:t>How Web Crawling works?</a:t>
            </a:r>
            <a:endParaRPr dirty="0"/>
          </a:p>
        </p:txBody>
      </p:sp>
      <p:pic>
        <p:nvPicPr>
          <p:cNvPr id="4098" name="Picture 2" descr="Web crawling diagram">
            <a:extLst>
              <a:ext uri="{FF2B5EF4-FFF2-40B4-BE49-F238E27FC236}">
                <a16:creationId xmlns:a16="http://schemas.microsoft.com/office/drawing/2014/main" id="{D64EDAD3-5979-50BA-790F-367262327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24" y="875888"/>
            <a:ext cx="7607030" cy="58852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DC5E7A-C6B2-714A-23A0-7A5727F11A31}"/>
              </a:ext>
            </a:extLst>
          </p:cNvPr>
          <p:cNvSpPr txBox="1"/>
          <p:nvPr/>
        </p:nvSpPr>
        <p:spPr>
          <a:xfrm>
            <a:off x="8039908" y="875888"/>
            <a:ext cx="3792168" cy="5310493"/>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1900" dirty="0">
                <a:solidFill>
                  <a:schemeClr val="dk1"/>
                </a:solidFill>
                <a:latin typeface="Palatino Linotype"/>
                <a:ea typeface="Calibri"/>
                <a:cs typeface="Calibri"/>
                <a:sym typeface="Calibri"/>
              </a:rPr>
              <a:t>A web crawler starts with a list of URLs to visit, called the seed. </a:t>
            </a:r>
          </a:p>
          <a:p>
            <a:pPr marL="342900" indent="-342900" algn="just">
              <a:lnSpc>
                <a:spcPct val="150000"/>
              </a:lnSpc>
              <a:buFont typeface="Wingdings" panose="05000000000000000000" pitchFamily="2" charset="2"/>
              <a:buChar char="Ø"/>
            </a:pPr>
            <a:r>
              <a:rPr lang="en-US" sz="1900" dirty="0">
                <a:solidFill>
                  <a:schemeClr val="dk1"/>
                </a:solidFill>
                <a:latin typeface="Palatino Linotype"/>
                <a:ea typeface="Calibri"/>
                <a:cs typeface="Calibri"/>
                <a:sym typeface="Calibri"/>
              </a:rPr>
              <a:t>For each URL, the crawler finds links in the HTML, filters those links based on some criteria and adds the new links to a queue. </a:t>
            </a:r>
          </a:p>
          <a:p>
            <a:pPr marL="342900" indent="-342900" algn="just">
              <a:lnSpc>
                <a:spcPct val="150000"/>
              </a:lnSpc>
              <a:buFont typeface="Wingdings" panose="05000000000000000000" pitchFamily="2" charset="2"/>
              <a:buChar char="Ø"/>
            </a:pPr>
            <a:r>
              <a:rPr lang="en-US" sz="1900" dirty="0">
                <a:solidFill>
                  <a:schemeClr val="dk1"/>
                </a:solidFill>
                <a:latin typeface="Palatino Linotype"/>
                <a:ea typeface="Calibri"/>
                <a:cs typeface="Calibri"/>
                <a:sym typeface="Calibri"/>
              </a:rPr>
              <a:t>All the HTML or some specific information is extracted to be processed by a different pipeline.</a:t>
            </a:r>
            <a:endParaRPr lang="en-IN" sz="1900" dirty="0">
              <a:solidFill>
                <a:schemeClr val="dk1"/>
              </a:solidFill>
              <a:latin typeface="Palatino Linotype"/>
              <a:ea typeface="Calibri"/>
              <a:cs typeface="Calibri"/>
              <a:sym typeface="Calibri"/>
            </a:endParaRPr>
          </a:p>
        </p:txBody>
      </p:sp>
    </p:spTree>
    <p:extLst>
      <p:ext uri="{BB962C8B-B14F-4D97-AF65-F5344CB8AC3E}">
        <p14:creationId xmlns:p14="http://schemas.microsoft.com/office/powerpoint/2010/main" val="80375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Benefits of Web Crawling</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817563" marR="0" lvl="1" indent="-457200" algn="just" rtl="0">
              <a:lnSpc>
                <a:spcPct val="200000"/>
              </a:lnSpc>
              <a:spcBef>
                <a:spcPts val="500"/>
              </a:spcBef>
              <a:spcAft>
                <a:spcPts val="0"/>
              </a:spcAft>
              <a:buClr>
                <a:schemeClr val="dk1"/>
              </a:buClr>
              <a:buSzPts val="2000"/>
              <a:buFont typeface="Noto Sans Symbols"/>
              <a:buChar char="⮚"/>
            </a:pPr>
            <a:r>
              <a:rPr lang="en-US" sz="2000" dirty="0">
                <a:latin typeface="Palatino Linotype"/>
              </a:rPr>
              <a:t>Web crawling stands as a valuable tool for gathering and analyzing information at scale. It enables companies to gain a comprehensive understanding of their target audience, competitive landscape, and market trends. </a:t>
            </a:r>
          </a:p>
          <a:p>
            <a:pPr marL="817563" marR="0" lvl="1" indent="-457200" algn="just" rtl="0">
              <a:lnSpc>
                <a:spcPct val="200000"/>
              </a:lnSpc>
              <a:spcBef>
                <a:spcPts val="500"/>
              </a:spcBef>
              <a:spcAft>
                <a:spcPts val="0"/>
              </a:spcAft>
              <a:buClr>
                <a:schemeClr val="dk1"/>
              </a:buClr>
              <a:buSzPts val="2000"/>
              <a:buFont typeface="Noto Sans Symbols"/>
              <a:buChar char="⮚"/>
            </a:pPr>
            <a:r>
              <a:rPr lang="en-US" sz="2000" dirty="0">
                <a:latin typeface="Palatino Linotype"/>
              </a:rPr>
              <a:t>By harnessing web crawling, businesses can extract and utilize valuable data to enhance their products, optimize pricing strategies, improve customer experiences, and stay ahead in the industry.</a:t>
            </a:r>
          </a:p>
          <a:p>
            <a:pPr marL="817563" marR="0" lvl="1" indent="-457200" algn="just" rtl="0">
              <a:lnSpc>
                <a:spcPct val="200000"/>
              </a:lnSpc>
              <a:spcBef>
                <a:spcPts val="500"/>
              </a:spcBef>
              <a:spcAft>
                <a:spcPts val="0"/>
              </a:spcAft>
              <a:buClr>
                <a:schemeClr val="dk1"/>
              </a:buClr>
              <a:buSzPts val="2000"/>
              <a:buFont typeface="Noto Sans Symbols"/>
              <a:buChar char="⮚"/>
            </a:pPr>
            <a:endParaRPr lang="en-US" sz="2000" dirty="0">
              <a:latin typeface="Palatino Linotype"/>
              <a:sym typeface="Palatino Linotype"/>
            </a:endParaRPr>
          </a:p>
        </p:txBody>
      </p:sp>
    </p:spTree>
    <p:extLst>
      <p:ext uri="{BB962C8B-B14F-4D97-AF65-F5344CB8AC3E}">
        <p14:creationId xmlns:p14="http://schemas.microsoft.com/office/powerpoint/2010/main" val="84788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Applications of Web Crawling</a:t>
            </a:r>
            <a:br>
              <a:rPr lang="en-IN" sz="4000" b="1" dirty="0">
                <a:latin typeface="Palatino Linotype"/>
              </a:rPr>
            </a:br>
            <a:endParaRPr sz="4000" b="1" dirty="0">
              <a:latin typeface="Palatino Linotype"/>
            </a:endParaRPr>
          </a:p>
        </p:txBody>
      </p:sp>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marL="817563" lvl="1" indent="-457200" algn="just">
              <a:lnSpc>
                <a:spcPct val="170000"/>
              </a:lnSpc>
              <a:buSzPts val="2000"/>
              <a:buFont typeface="Noto Sans Symbols"/>
              <a:buChar char="⮚"/>
            </a:pPr>
            <a:r>
              <a:rPr lang="en-US" sz="2000" b="1" dirty="0">
                <a:latin typeface="Palatino Linotype"/>
              </a:rPr>
              <a:t>Content Aggregation: </a:t>
            </a:r>
            <a:r>
              <a:rPr lang="en-US" sz="2000" dirty="0">
                <a:latin typeface="Palatino Linotype"/>
              </a:rPr>
              <a:t>Web crawling is employed to aggregate content from multiple sources and provide comprehensive information to users. News aggregators, price comparison websites, and product review platforms utilize web crawling to gather and present data from diverse websites.</a:t>
            </a:r>
          </a:p>
          <a:p>
            <a:pPr marL="817563" lvl="1" indent="-457200" algn="just">
              <a:lnSpc>
                <a:spcPct val="170000"/>
              </a:lnSpc>
              <a:buSzPts val="2000"/>
              <a:buFont typeface="Noto Sans Symbols"/>
              <a:buChar char="⮚"/>
            </a:pPr>
            <a:r>
              <a:rPr lang="en-US" sz="2000" b="1" dirty="0">
                <a:latin typeface="Palatino Linotype"/>
              </a:rPr>
              <a:t>Search Engine Indexing: </a:t>
            </a:r>
            <a:r>
              <a:rPr lang="en-US" sz="2000" dirty="0">
                <a:latin typeface="Palatino Linotype"/>
              </a:rPr>
              <a:t>Web crawling is the backbone of search engine indexing. Search engines like Google, Bing, and Yahoo use web crawlers to explore and index web pages, enabling users to find relevant information through search queries.</a:t>
            </a:r>
          </a:p>
          <a:p>
            <a:pPr marL="817563" lvl="1" indent="-457200" algn="just">
              <a:lnSpc>
                <a:spcPct val="170000"/>
              </a:lnSpc>
              <a:buSzPts val="2000"/>
              <a:buFont typeface="Noto Sans Symbols"/>
              <a:buChar char="⮚"/>
            </a:pPr>
            <a:r>
              <a:rPr lang="en-US" sz="2000" b="1" dirty="0">
                <a:latin typeface="Palatino Linotype"/>
              </a:rPr>
              <a:t>Competitive Intelligence: </a:t>
            </a:r>
            <a:r>
              <a:rPr lang="en-US" sz="2000" dirty="0">
                <a:latin typeface="Palatino Linotype"/>
              </a:rPr>
              <a:t>Web crawling helps organizations gather data on their competitors, enabling them to analyze their strategies, products, and market positioning. By monitoring competitor websites, pricing, and customer reviews, businesses can make informed decisions to stay ahead in the market.</a:t>
            </a:r>
          </a:p>
          <a:p>
            <a:pPr marL="817563" lvl="1" indent="-457200" algn="just">
              <a:lnSpc>
                <a:spcPct val="170000"/>
              </a:lnSpc>
              <a:buSzPts val="2000"/>
              <a:buFont typeface="Noto Sans Symbols"/>
              <a:buChar char="⮚"/>
            </a:pPr>
            <a:r>
              <a:rPr lang="en-US" sz="2000" b="1" dirty="0">
                <a:latin typeface="Palatino Linotype"/>
              </a:rPr>
              <a:t>Content Archiving: </a:t>
            </a:r>
            <a:r>
              <a:rPr lang="en-US" sz="2000" dirty="0">
                <a:latin typeface="Palatino Linotype"/>
              </a:rPr>
              <a:t>Web crawling contributes to content archiving efforts, preserving web pages for historical or reference purposes. Institutions, libraries, and researchers utilize web crawling to create archives of web-based content, ensuring valuable information is preserved over time.</a:t>
            </a:r>
          </a:p>
          <a:p>
            <a:pPr marL="817563" lvl="1" indent="-457200" algn="just">
              <a:lnSpc>
                <a:spcPct val="170000"/>
              </a:lnSpc>
              <a:buSzPts val="2000"/>
              <a:buFont typeface="Noto Sans Symbols"/>
              <a:buChar char="⮚"/>
            </a:pPr>
            <a:endParaRPr lang="en-US" sz="2000" dirty="0">
              <a:latin typeface="Palatino Linotype"/>
            </a:endParaRPr>
          </a:p>
          <a:p>
            <a:pPr marL="817563" lvl="1" indent="-457200" algn="just">
              <a:lnSpc>
                <a:spcPct val="170000"/>
              </a:lnSpc>
              <a:buSzPts val="2000"/>
              <a:buFont typeface="Noto Sans Symbols"/>
              <a:buChar char="⮚"/>
            </a:pPr>
            <a:endParaRPr lang="en-US" sz="2000" dirty="0">
              <a:latin typeface="Palatino Linotype"/>
            </a:endParaRPr>
          </a:p>
          <a:p>
            <a:pPr marL="817563" marR="0" lvl="1" indent="-457200" algn="just" rtl="0">
              <a:lnSpc>
                <a:spcPct val="170000"/>
              </a:lnSpc>
              <a:spcBef>
                <a:spcPts val="500"/>
              </a:spcBef>
              <a:spcAft>
                <a:spcPts val="0"/>
              </a:spcAft>
              <a:buClr>
                <a:schemeClr val="dk1"/>
              </a:buClr>
              <a:buSzPts val="2000"/>
              <a:buFont typeface="Noto Sans Symbols"/>
              <a:buChar char="⮚"/>
            </a:pPr>
            <a:endParaRPr lang="en-US" sz="2000" dirty="0">
              <a:latin typeface="Palatino Linotype"/>
            </a:endParaRPr>
          </a:p>
          <a:p>
            <a:pPr marL="817563" marR="0" lvl="1" indent="-457200" algn="just" rtl="0">
              <a:lnSpc>
                <a:spcPct val="170000"/>
              </a:lnSpc>
              <a:spcBef>
                <a:spcPts val="500"/>
              </a:spcBef>
              <a:spcAft>
                <a:spcPts val="0"/>
              </a:spcAft>
              <a:buClr>
                <a:schemeClr val="dk1"/>
              </a:buClr>
              <a:buSzPts val="2000"/>
              <a:buFont typeface="Noto Sans Symbols"/>
              <a:buChar char="⮚"/>
            </a:pPr>
            <a:endParaRPr lang="en-US" sz="2000" dirty="0">
              <a:latin typeface="Palatino Linotype"/>
              <a:sym typeface="Palatino Linotype"/>
            </a:endParaRPr>
          </a:p>
        </p:txBody>
      </p:sp>
    </p:spTree>
    <p:extLst>
      <p:ext uri="{BB962C8B-B14F-4D97-AF65-F5344CB8AC3E}">
        <p14:creationId xmlns:p14="http://schemas.microsoft.com/office/powerpoint/2010/main" val="371999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6175" y="0"/>
            <a:ext cx="10515600" cy="639737"/>
          </a:xfrm>
          <a:prstGeom prst="rect">
            <a:avLst/>
          </a:prstGeom>
          <a:noFill/>
          <a:ln>
            <a:noFill/>
          </a:ln>
        </p:spPr>
        <p:txBody>
          <a:bodyPr spcFirstLastPara="1" wrap="square" lIns="91425" tIns="45700" rIns="91425" bIns="45700" anchor="ctr" anchorCtr="0">
            <a:noAutofit/>
          </a:bodyPr>
          <a:lstStyle/>
          <a:p>
            <a:pPr>
              <a:buSzPts val="4000"/>
            </a:pPr>
            <a:br>
              <a:rPr lang="en-IN" sz="4000" b="1" dirty="0">
                <a:latin typeface="Palatino Linotype"/>
              </a:rPr>
            </a:br>
            <a:r>
              <a:rPr lang="en-IN" sz="4000" b="1" dirty="0">
                <a:latin typeface="Palatino Linotype"/>
              </a:rPr>
              <a:t>Applications of Web Crawling</a:t>
            </a:r>
            <a:br>
              <a:rPr lang="en-IN" sz="4000" b="1" dirty="0">
                <a:latin typeface="Palatino Linotype"/>
              </a:rPr>
            </a:br>
            <a:endParaRPr sz="4000" b="1" dirty="0">
              <a:latin typeface="Palatino Linotype"/>
            </a:endParaRPr>
          </a:p>
        </p:txBody>
      </p:sp>
      <p:pic>
        <p:nvPicPr>
          <p:cNvPr id="2" name="Picture 1">
            <a:extLst>
              <a:ext uri="{FF2B5EF4-FFF2-40B4-BE49-F238E27FC236}">
                <a16:creationId xmlns:a16="http://schemas.microsoft.com/office/drawing/2014/main" id="{778C951F-0CA3-5631-41AE-5941A9FA00BE}"/>
              </a:ext>
            </a:extLst>
          </p:cNvPr>
          <p:cNvPicPr>
            <a:picLocks noChangeAspect="1"/>
          </p:cNvPicPr>
          <p:nvPr/>
        </p:nvPicPr>
        <p:blipFill>
          <a:blip r:embed="rId3"/>
          <a:stretch>
            <a:fillRect/>
          </a:stretch>
        </p:blipFill>
        <p:spPr>
          <a:xfrm>
            <a:off x="3414338" y="1066470"/>
            <a:ext cx="5363323" cy="4725059"/>
          </a:xfrm>
          <a:prstGeom prst="rect">
            <a:avLst/>
          </a:prstGeom>
        </p:spPr>
      </p:pic>
      <p:sp>
        <p:nvSpPr>
          <p:cNvPr id="106" name="Google Shape;106;p15"/>
          <p:cNvSpPr txBox="1">
            <a:spLocks noGrp="1"/>
          </p:cNvSpPr>
          <p:nvPr>
            <p:ph type="body" idx="1"/>
          </p:nvPr>
        </p:nvSpPr>
        <p:spPr>
          <a:xfrm>
            <a:off x="116733" y="600825"/>
            <a:ext cx="11887200" cy="61112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60363" marR="0" lvl="1" indent="0" algn="just" rtl="0">
              <a:lnSpc>
                <a:spcPct val="170000"/>
              </a:lnSpc>
              <a:spcBef>
                <a:spcPts val="500"/>
              </a:spcBef>
              <a:spcAft>
                <a:spcPts val="0"/>
              </a:spcAft>
              <a:buClr>
                <a:schemeClr val="dk1"/>
              </a:buClr>
              <a:buSzPts val="2000"/>
              <a:buNone/>
            </a:pPr>
            <a:endParaRPr lang="en-US" sz="2000" dirty="0">
              <a:latin typeface="Palatino Linotype"/>
              <a:sym typeface="Palatino Linotype"/>
            </a:endParaRPr>
          </a:p>
        </p:txBody>
      </p:sp>
    </p:spTree>
    <p:extLst>
      <p:ext uri="{BB962C8B-B14F-4D97-AF65-F5344CB8AC3E}">
        <p14:creationId xmlns:p14="http://schemas.microsoft.com/office/powerpoint/2010/main" val="39328148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1468</TotalTime>
  <Words>3884</Words>
  <Application>Microsoft Office PowerPoint</Application>
  <PresentationFormat>Widescreen</PresentationFormat>
  <Paragraphs>283</Paragraphs>
  <Slides>36</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Wingdings</vt:lpstr>
      <vt:lpstr>Inter</vt:lpstr>
      <vt:lpstr>Noto Sans Symbols</vt:lpstr>
      <vt:lpstr>Circular Std</vt:lpstr>
      <vt:lpstr>Calibri</vt:lpstr>
      <vt:lpstr>Times-Italic</vt:lpstr>
      <vt:lpstr>Nunito Sans</vt:lpstr>
      <vt:lpstr>Epilogue</vt:lpstr>
      <vt:lpstr>Courier New</vt:lpstr>
      <vt:lpstr>Arial</vt:lpstr>
      <vt:lpstr>Palatino Linotype</vt:lpstr>
      <vt:lpstr>Office Theme</vt:lpstr>
      <vt:lpstr>     18AIC302J Web programming for Artificial Intelligence   UNIT-5 Topic : Create scrappers to extract contents from web documents</vt:lpstr>
      <vt:lpstr>Unit 5: Topics</vt:lpstr>
      <vt:lpstr>Introduction: What is Web Crawling Strategies ?</vt:lpstr>
      <vt:lpstr>How Web Crawling works?</vt:lpstr>
      <vt:lpstr>How Web Crawling works?</vt:lpstr>
      <vt:lpstr>How Web Crawling works?</vt:lpstr>
      <vt:lpstr> Benefits of Web Crawling </vt:lpstr>
      <vt:lpstr> Applications of Web Crawling </vt:lpstr>
      <vt:lpstr> Applications of Web Crawling </vt:lpstr>
      <vt:lpstr> Web Crawling Strategies </vt:lpstr>
      <vt:lpstr> Web Crawling Strategies </vt:lpstr>
      <vt:lpstr>   Building a simple web crawler in Python from scratch   </vt:lpstr>
      <vt:lpstr>   Building a simple web crawler in Python from scratch   </vt:lpstr>
      <vt:lpstr>  Performance issue of First Technique  </vt:lpstr>
      <vt:lpstr>   Second Technique:Web crawling with Scrapy   </vt:lpstr>
      <vt:lpstr>   Second Technique:Web crawling with Scrapy   </vt:lpstr>
      <vt:lpstr>   Second Technique:Web crawling with Scrapy   </vt:lpstr>
      <vt:lpstr>Extracting data from pages</vt:lpstr>
      <vt:lpstr> Web Scraping vs Web Crawling </vt:lpstr>
      <vt:lpstr> Web Scraping vs Web Crawling </vt:lpstr>
      <vt:lpstr> Web Scraping vs Web Crawling </vt:lpstr>
      <vt:lpstr> Web Scraping vs Web Crawling </vt:lpstr>
      <vt:lpstr> Web Scraping vs Web Crawling </vt:lpstr>
      <vt:lpstr> Web Scraping vs Web Crawling </vt:lpstr>
      <vt:lpstr>Step 1: Creating a Basic Scraper</vt:lpstr>
      <vt:lpstr>Step 1: Creating a Basic Scraper</vt:lpstr>
      <vt:lpstr>Step 1: Creating a Basic Scraper</vt:lpstr>
      <vt:lpstr> Step 2 and 3: Extracting Data from a Page </vt:lpstr>
      <vt:lpstr>Storing and process Documents and Requests</vt:lpstr>
      <vt:lpstr>Steps: Storing and process Documents and Requests</vt:lpstr>
      <vt:lpstr>Steps: Storing and process Documents and Requests</vt:lpstr>
      <vt:lpstr>Techniques for extracting Data: Regular Expressions</vt:lpstr>
      <vt:lpstr>Techniques for extracting Data: Beautiful soup</vt:lpstr>
      <vt:lpstr>Techniques for extracting Data: Scrapy</vt:lpstr>
      <vt:lpstr>Example Web Scraper</vt:lpstr>
      <vt:lpstr>Example Web Scraper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21CSS201T COMPUTER ORGANIZATION AND ARCHITECTURE  UNIT-2 Topic : Basic Structure of a Computer</dc:title>
  <dc:creator>Suresh</dc:creator>
  <cp:lastModifiedBy>Suresh K</cp:lastModifiedBy>
  <cp:revision>95</cp:revision>
  <dcterms:modified xsi:type="dcterms:W3CDTF">2024-07-05T03:22:21Z</dcterms:modified>
</cp:coreProperties>
</file>