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3D60-E04E-B3AD-2B4B-BE358A84C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D26311-BA63-FDED-67F4-6CEC4614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981EBB-52F3-A933-E810-5A07F7B41774}"/>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5" name="Footer Placeholder 4">
            <a:extLst>
              <a:ext uri="{FF2B5EF4-FFF2-40B4-BE49-F238E27FC236}">
                <a16:creationId xmlns:a16="http://schemas.microsoft.com/office/drawing/2014/main" id="{84F2E5F4-B7D2-1715-8372-387EDD83C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380BE-F3D1-A9E6-D25A-70AD8EEE9EDE}"/>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258613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B32B-4479-5220-4649-F00549443F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CC0B61-E5C6-3761-3CAA-A08FB64F6D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A690FF-4921-FE84-3B99-D1210677FA4F}"/>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5" name="Footer Placeholder 4">
            <a:extLst>
              <a:ext uri="{FF2B5EF4-FFF2-40B4-BE49-F238E27FC236}">
                <a16:creationId xmlns:a16="http://schemas.microsoft.com/office/drawing/2014/main" id="{559B0C4E-1240-6ACA-99EC-AA094111F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5B1F9-8B7B-F878-3A6F-45252DE8B002}"/>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182202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002419-5C9A-004F-2A0E-99ECC6E67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F74902-1758-EC3E-4425-8ECCE4B34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8300C-F863-89EB-197E-3CB34677CF5B}"/>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5" name="Footer Placeholder 4">
            <a:extLst>
              <a:ext uri="{FF2B5EF4-FFF2-40B4-BE49-F238E27FC236}">
                <a16:creationId xmlns:a16="http://schemas.microsoft.com/office/drawing/2014/main" id="{E307499E-4BA3-EA0C-CE7F-7DF31978E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F9C55-E85A-6BF2-DA03-BCFE2DA61245}"/>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343237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8DFC-0F1B-CBEF-B667-218BF159BE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0A4ED-223F-1BDA-110C-D89650FE7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086611-C125-4D40-15ED-F7CCF2111186}"/>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5" name="Footer Placeholder 4">
            <a:extLst>
              <a:ext uri="{FF2B5EF4-FFF2-40B4-BE49-F238E27FC236}">
                <a16:creationId xmlns:a16="http://schemas.microsoft.com/office/drawing/2014/main" id="{84433755-B09A-EF57-E267-7D4D99705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16072-271B-CB7D-6FCD-977981AB6D60}"/>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399596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6AD6-EA0C-6586-1925-8DE132FFCD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AA01C6-09D6-4CB5-6E57-9D7A71E46C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C97AA-50F9-325B-EC03-4B0190CB3434}"/>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5" name="Footer Placeholder 4">
            <a:extLst>
              <a:ext uri="{FF2B5EF4-FFF2-40B4-BE49-F238E27FC236}">
                <a16:creationId xmlns:a16="http://schemas.microsoft.com/office/drawing/2014/main" id="{6EF77E5B-CEDA-B4C3-7A6F-E536D385B3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4CE29-CF00-F0E2-0BED-D38E480277A9}"/>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2758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11F3-985D-429F-E841-64F716FF23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D096B2-982D-893B-F702-FF0FBDDD2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4A4FAA-8C21-45A0-D9D9-29DB7DA6D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6DC7E6-834F-FE24-B543-4FD69CBB9229}"/>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6" name="Footer Placeholder 5">
            <a:extLst>
              <a:ext uri="{FF2B5EF4-FFF2-40B4-BE49-F238E27FC236}">
                <a16:creationId xmlns:a16="http://schemas.microsoft.com/office/drawing/2014/main" id="{9B182FA8-0987-2CE0-94E6-D10BB3D89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8BA54-80B2-4721-B12C-3DEC8FB7BF16}"/>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418552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0D4C-4226-D78A-1AB6-BF6FE24E30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1BBF1B-5C5D-5936-E017-F17CC3F7C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0EFC-CCCC-E066-584C-0DAE6799B9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D704FE-C073-B5F0-2D67-D465FFD96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99E4C-E909-EAEF-6BB6-07F5E4E42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D20922-C41E-B47F-EF85-A100B961F280}"/>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8" name="Footer Placeholder 7">
            <a:extLst>
              <a:ext uri="{FF2B5EF4-FFF2-40B4-BE49-F238E27FC236}">
                <a16:creationId xmlns:a16="http://schemas.microsoft.com/office/drawing/2014/main" id="{EDDD0EC2-1757-F92A-7817-A320111018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9FFD49-56A6-B79D-150E-CF8A9A5D07A2}"/>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329883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812E-671E-9A2D-975F-99D459BC12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2A7CCF-06B9-60BF-1F74-AF0FEF97CD89}"/>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4" name="Footer Placeholder 3">
            <a:extLst>
              <a:ext uri="{FF2B5EF4-FFF2-40B4-BE49-F238E27FC236}">
                <a16:creationId xmlns:a16="http://schemas.microsoft.com/office/drawing/2014/main" id="{589CBDEF-EB06-BCDC-72F1-336D393560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C12D2E-AF2D-471B-09A1-46E7BEB950F9}"/>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358312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62DC5-9FF7-E17D-E2B5-6378A09ADCEE}"/>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3" name="Footer Placeholder 2">
            <a:extLst>
              <a:ext uri="{FF2B5EF4-FFF2-40B4-BE49-F238E27FC236}">
                <a16:creationId xmlns:a16="http://schemas.microsoft.com/office/drawing/2014/main" id="{B66C1E38-8B53-5A00-32B5-073F00553A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FFB1E8-63BE-91A1-5CBC-C6111780029D}"/>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280758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22E4-DAD2-1051-4BF4-909BD2C51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516EA7-E562-4F40-9045-0F8BF9EF4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E0D0F3-994D-D4AB-ACCB-C63DC5836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2AC50-FED6-B31C-1D95-A615570760AE}"/>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6" name="Footer Placeholder 5">
            <a:extLst>
              <a:ext uri="{FF2B5EF4-FFF2-40B4-BE49-F238E27FC236}">
                <a16:creationId xmlns:a16="http://schemas.microsoft.com/office/drawing/2014/main" id="{4FBDD56F-48DD-4289-5628-785D7E27A8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0AAD04-84B9-481A-D1A4-8ABBF305D10C}"/>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175442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C799-99CE-0C7F-FF96-5D680E148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056D5A-5E97-66E0-A430-EC3539003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FE59A9-2787-60D3-C33E-E3AE000C2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8866D-7FC7-06A5-112A-5F47CCDCD61A}"/>
              </a:ext>
            </a:extLst>
          </p:cNvPr>
          <p:cNvSpPr>
            <a:spLocks noGrp="1"/>
          </p:cNvSpPr>
          <p:nvPr>
            <p:ph type="dt" sz="half" idx="10"/>
          </p:nvPr>
        </p:nvSpPr>
        <p:spPr/>
        <p:txBody>
          <a:bodyPr/>
          <a:lstStyle/>
          <a:p>
            <a:fld id="{8FC2A607-F9C3-4E7C-8F23-3B8C555393E9}" type="datetimeFigureOut">
              <a:rPr lang="en-IN" smtClean="0"/>
              <a:t>06-06-2024</a:t>
            </a:fld>
            <a:endParaRPr lang="en-IN"/>
          </a:p>
        </p:txBody>
      </p:sp>
      <p:sp>
        <p:nvSpPr>
          <p:cNvPr id="6" name="Footer Placeholder 5">
            <a:extLst>
              <a:ext uri="{FF2B5EF4-FFF2-40B4-BE49-F238E27FC236}">
                <a16:creationId xmlns:a16="http://schemas.microsoft.com/office/drawing/2014/main" id="{B488D4F4-FD14-77EA-DEB2-916B1027F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BFE2F-B9C6-3953-74DB-A45CB840DA87}"/>
              </a:ext>
            </a:extLst>
          </p:cNvPr>
          <p:cNvSpPr>
            <a:spLocks noGrp="1"/>
          </p:cNvSpPr>
          <p:nvPr>
            <p:ph type="sldNum" sz="quarter" idx="12"/>
          </p:nvPr>
        </p:nvSpPr>
        <p:spPr/>
        <p:txBody>
          <a:bodyPr/>
          <a:lstStyle/>
          <a:p>
            <a:fld id="{4A0F3FE8-8897-4551-B240-F1941656A223}" type="slidenum">
              <a:rPr lang="en-IN" smtClean="0"/>
              <a:t>‹#›</a:t>
            </a:fld>
            <a:endParaRPr lang="en-IN"/>
          </a:p>
        </p:txBody>
      </p:sp>
    </p:spTree>
    <p:extLst>
      <p:ext uri="{BB962C8B-B14F-4D97-AF65-F5344CB8AC3E}">
        <p14:creationId xmlns:p14="http://schemas.microsoft.com/office/powerpoint/2010/main" val="21039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7A853-0335-5E94-3A21-B30BF94C0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952AB9-3C10-4B40-2558-7D3DFCF30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C075E-8367-DDAA-1E2E-201B94F91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2A607-F9C3-4E7C-8F23-3B8C555393E9}" type="datetimeFigureOut">
              <a:rPr lang="en-IN" smtClean="0"/>
              <a:t>06-06-2024</a:t>
            </a:fld>
            <a:endParaRPr lang="en-IN"/>
          </a:p>
        </p:txBody>
      </p:sp>
      <p:sp>
        <p:nvSpPr>
          <p:cNvPr id="5" name="Footer Placeholder 4">
            <a:extLst>
              <a:ext uri="{FF2B5EF4-FFF2-40B4-BE49-F238E27FC236}">
                <a16:creationId xmlns:a16="http://schemas.microsoft.com/office/drawing/2014/main" id="{C812F3F8-2D88-815C-3B86-9CC981A9C4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067B2F-C142-B90A-3F08-965FE4D76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F3FE8-8897-4551-B240-F1941656A223}" type="slidenum">
              <a:rPr lang="en-IN" smtClean="0"/>
              <a:t>‹#›</a:t>
            </a:fld>
            <a:endParaRPr lang="en-IN"/>
          </a:p>
        </p:txBody>
      </p:sp>
    </p:spTree>
    <p:extLst>
      <p:ext uri="{BB962C8B-B14F-4D97-AF65-F5344CB8AC3E}">
        <p14:creationId xmlns:p14="http://schemas.microsoft.com/office/powerpoint/2010/main" val="139384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E8E-8CDB-67D8-EACF-F3025ED6DDD6}"/>
              </a:ext>
            </a:extLst>
          </p:cNvPr>
          <p:cNvSpPr>
            <a:spLocks noGrp="1"/>
          </p:cNvSpPr>
          <p:nvPr>
            <p:ph type="ctrTitle"/>
          </p:nvPr>
        </p:nvSpPr>
        <p:spPr>
          <a:xfrm>
            <a:off x="1524000" y="844061"/>
            <a:ext cx="9144000" cy="1036393"/>
          </a:xfrm>
        </p:spPr>
        <p:txBody>
          <a:bodyPr/>
          <a:lstStyle/>
          <a:p>
            <a:r>
              <a:rPr lang="en-IN" dirty="0">
                <a:latin typeface="Times New Roman" panose="02020603050405020304" pitchFamily="18" charset="0"/>
                <a:cs typeface="Times New Roman" panose="02020603050405020304" pitchFamily="18" charset="0"/>
              </a:rPr>
              <a:t>Introduction to IoT Systems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4CCF97-7A9E-8963-6371-3AC5C71F1C19}"/>
              </a:ext>
            </a:extLst>
          </p:cNvPr>
          <p:cNvSpPr>
            <a:spLocks noGrp="1"/>
          </p:cNvSpPr>
          <p:nvPr>
            <p:ph type="subTitle" idx="1"/>
          </p:nvPr>
        </p:nvSpPr>
        <p:spPr>
          <a:xfrm>
            <a:off x="1524000" y="2743201"/>
            <a:ext cx="9144000" cy="2901462"/>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Internet of Things (IoT) refers to the network of physical objects that are embedded with sensors, software, and other technologies to connect and exchange data with other devices and systems over the internet.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Enhance data collection, automation, and analysis to create smart solutions in various domains such as smart homes, healthcare, industrial automation, and more.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22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E8E-8CDB-67D8-EACF-F3025ED6DDD6}"/>
              </a:ext>
            </a:extLst>
          </p:cNvPr>
          <p:cNvSpPr>
            <a:spLocks noGrp="1"/>
          </p:cNvSpPr>
          <p:nvPr>
            <p:ph type="ctrTitle"/>
          </p:nvPr>
        </p:nvSpPr>
        <p:spPr>
          <a:xfrm>
            <a:off x="961291" y="691663"/>
            <a:ext cx="10269415" cy="1036393"/>
          </a:xfrm>
        </p:spPr>
        <p:txBody>
          <a:bodyPr>
            <a:normAutofit fontScale="90000"/>
          </a:bodyPr>
          <a:lstStyle/>
          <a:p>
            <a:r>
              <a:rPr lang="en-US" dirty="0">
                <a:latin typeface="Times New Roman" panose="02020603050405020304" pitchFamily="18" charset="0"/>
                <a:cs typeface="Times New Roman" panose="02020603050405020304" pitchFamily="18" charset="0"/>
              </a:rPr>
              <a:t>Basic Components of an IoT System</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4CCF97-7A9E-8963-6371-3AC5C71F1C19}"/>
              </a:ext>
            </a:extLst>
          </p:cNvPr>
          <p:cNvSpPr>
            <a:spLocks noGrp="1"/>
          </p:cNvSpPr>
          <p:nvPr>
            <p:ph type="subTitle" idx="1"/>
          </p:nvPr>
        </p:nvSpPr>
        <p:spPr>
          <a:xfrm>
            <a:off x="1178169" y="2403231"/>
            <a:ext cx="9835661" cy="3856891"/>
          </a:xfrm>
        </p:spPr>
        <p:txBody>
          <a:bodyPr>
            <a:normAutofit lnSpcReduction="10000"/>
          </a:bodyPr>
          <a:lstStyle/>
          <a:p>
            <a:pPr algn="just"/>
            <a:r>
              <a:rPr lang="en-IN" b="1" dirty="0">
                <a:latin typeface="Times New Roman" panose="02020603050405020304" pitchFamily="18" charset="0"/>
                <a:cs typeface="Times New Roman" panose="02020603050405020304" pitchFamily="18" charset="0"/>
              </a:rPr>
              <a:t>Sensors/Devices</a:t>
            </a:r>
            <a:r>
              <a:rPr lang="en-IN" dirty="0">
                <a:latin typeface="Times New Roman" panose="02020603050405020304" pitchFamily="18" charset="0"/>
                <a:cs typeface="Times New Roman" panose="02020603050405020304" pitchFamily="18" charset="0"/>
              </a:rPr>
              <a:t>: Collect data from the environment (e.g., temperature sensors, motion detectors).</a:t>
            </a:r>
          </a:p>
          <a:p>
            <a:pPr algn="just"/>
            <a:r>
              <a:rPr lang="en-IN" b="1" dirty="0">
                <a:latin typeface="Times New Roman" panose="02020603050405020304" pitchFamily="18" charset="0"/>
                <a:cs typeface="Times New Roman" panose="02020603050405020304" pitchFamily="18" charset="0"/>
              </a:rPr>
              <a:t>Connectivity</a:t>
            </a:r>
            <a:r>
              <a:rPr lang="en-IN" dirty="0">
                <a:latin typeface="Times New Roman" panose="02020603050405020304" pitchFamily="18" charset="0"/>
                <a:cs typeface="Times New Roman" panose="02020603050405020304" pitchFamily="18" charset="0"/>
              </a:rPr>
              <a:t>: Enables communication between devices and cloud platforms (e.g., Wi-Fi, Bluetooth, cellular networks).</a:t>
            </a:r>
          </a:p>
          <a:p>
            <a:pPr algn="just"/>
            <a:r>
              <a:rPr lang="en-IN" b="1" dirty="0">
                <a:latin typeface="Times New Roman" panose="02020603050405020304" pitchFamily="18" charset="0"/>
                <a:cs typeface="Times New Roman" panose="02020603050405020304" pitchFamily="18" charset="0"/>
              </a:rPr>
              <a:t>Data Processing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cs typeface="Times New Roman" panose="02020603050405020304" pitchFamily="18" charset="0"/>
              </a:rPr>
              <a:t> and processes the data collected from sensors (e.g., cloud computing, edge computing).</a:t>
            </a:r>
          </a:p>
          <a:p>
            <a:pPr algn="just"/>
            <a:r>
              <a:rPr lang="en-IN" b="1" dirty="0">
                <a:latin typeface="Times New Roman" panose="02020603050405020304" pitchFamily="18" charset="0"/>
                <a:cs typeface="Times New Roman" panose="02020603050405020304" pitchFamily="18" charset="0"/>
              </a:rPr>
              <a:t>User Interface</a:t>
            </a:r>
            <a:r>
              <a:rPr lang="en-IN" dirty="0">
                <a:latin typeface="Times New Roman" panose="02020603050405020304" pitchFamily="18" charset="0"/>
                <a:cs typeface="Times New Roman" panose="02020603050405020304" pitchFamily="18" charset="0"/>
              </a:rPr>
              <a:t>: Allows users to interact with the IoT system (e.g., mobile apps, web dashboards).</a:t>
            </a:r>
          </a:p>
          <a:p>
            <a:pPr algn="just"/>
            <a:r>
              <a:rPr lang="en-IN" b="1" dirty="0">
                <a:latin typeface="Times New Roman" panose="02020603050405020304" pitchFamily="18" charset="0"/>
                <a:cs typeface="Times New Roman" panose="02020603050405020304" pitchFamily="18" charset="0"/>
              </a:rPr>
              <a:t>Security</a:t>
            </a:r>
            <a:r>
              <a:rPr lang="en-IN" dirty="0">
                <a:latin typeface="Times New Roman" panose="02020603050405020304" pitchFamily="18" charset="0"/>
                <a:cs typeface="Times New Roman" panose="02020603050405020304" pitchFamily="18" charset="0"/>
              </a:rPr>
              <a:t>: Ensures data integrity and privacy (e.g., encryption, authentication protocols).</a:t>
            </a:r>
          </a:p>
        </p:txBody>
      </p:sp>
    </p:spTree>
    <p:extLst>
      <p:ext uri="{BB962C8B-B14F-4D97-AF65-F5344CB8AC3E}">
        <p14:creationId xmlns:p14="http://schemas.microsoft.com/office/powerpoint/2010/main" val="95296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E8E-8CDB-67D8-EACF-F3025ED6DDD6}"/>
              </a:ext>
            </a:extLst>
          </p:cNvPr>
          <p:cNvSpPr>
            <a:spLocks noGrp="1"/>
          </p:cNvSpPr>
          <p:nvPr>
            <p:ph type="ctrTitle"/>
          </p:nvPr>
        </p:nvSpPr>
        <p:spPr>
          <a:xfrm>
            <a:off x="1524000" y="715107"/>
            <a:ext cx="9144000" cy="1036393"/>
          </a:xfrm>
        </p:spPr>
        <p:txBody>
          <a:bodyPr/>
          <a:lstStyle/>
          <a:p>
            <a:r>
              <a:rPr lang="en-IN" dirty="0">
                <a:latin typeface="Times New Roman" panose="02020603050405020304" pitchFamily="18" charset="0"/>
                <a:cs typeface="Times New Roman" panose="02020603050405020304" pitchFamily="18" charset="0"/>
              </a:rPr>
              <a:t>Sensors/Devices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4CCF97-7A9E-8963-6371-3AC5C71F1C19}"/>
              </a:ext>
            </a:extLst>
          </p:cNvPr>
          <p:cNvSpPr>
            <a:spLocks noGrp="1"/>
          </p:cNvSpPr>
          <p:nvPr>
            <p:ph type="subTitle" idx="1"/>
          </p:nvPr>
        </p:nvSpPr>
        <p:spPr>
          <a:xfrm>
            <a:off x="1524000" y="2426677"/>
            <a:ext cx="9144000" cy="4009292"/>
          </a:xfrm>
        </p:spPr>
        <p:txBody>
          <a:bodyPr>
            <a:normAutofit/>
          </a:bodyPr>
          <a:lstStyle/>
          <a:p>
            <a:pPr algn="just"/>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Collect and measure data from the physical world.</a:t>
            </a:r>
          </a:p>
          <a:p>
            <a:pPr algn="just"/>
            <a:r>
              <a:rPr lang="en-US" b="1"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Environmental Sensors (temperature, humidity)</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Motion Sensors (accelerometers, gyroscopes)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Optical Sensors (cameras, light sensors)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Actuators (motors, valves)</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 smart thermostat that senses room temperature and adjusts heating or cooling accordingly.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83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E8E-8CDB-67D8-EACF-F3025ED6DDD6}"/>
              </a:ext>
            </a:extLst>
          </p:cNvPr>
          <p:cNvSpPr>
            <a:spLocks noGrp="1"/>
          </p:cNvSpPr>
          <p:nvPr>
            <p:ph type="ctrTitle"/>
          </p:nvPr>
        </p:nvSpPr>
        <p:spPr>
          <a:xfrm>
            <a:off x="1524000" y="844061"/>
            <a:ext cx="9144000" cy="1036393"/>
          </a:xfrm>
        </p:spPr>
        <p:txBody>
          <a:bodyPr/>
          <a:lstStyle/>
          <a:p>
            <a:r>
              <a:rPr lang="en-IN" dirty="0">
                <a:latin typeface="Times New Roman" panose="02020603050405020304" pitchFamily="18" charset="0"/>
                <a:cs typeface="Times New Roman" panose="02020603050405020304" pitchFamily="18" charset="0"/>
              </a:rPr>
              <a:t>Connectivity</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4CCF97-7A9E-8963-6371-3AC5C71F1C19}"/>
              </a:ext>
            </a:extLst>
          </p:cNvPr>
          <p:cNvSpPr>
            <a:spLocks noGrp="1"/>
          </p:cNvSpPr>
          <p:nvPr>
            <p:ph type="subTitle" idx="1"/>
          </p:nvPr>
        </p:nvSpPr>
        <p:spPr>
          <a:xfrm>
            <a:off x="1524000" y="2708031"/>
            <a:ext cx="9144000" cy="3305908"/>
          </a:xfrm>
        </p:spPr>
        <p:txBody>
          <a:bodyPr>
            <a:normAutofit/>
          </a:bodyPr>
          <a:lstStyle/>
          <a:p>
            <a:pPr algn="just"/>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Transmit data between devices and central servers or cloud platforms.</a:t>
            </a:r>
          </a:p>
          <a:p>
            <a:pPr algn="just"/>
            <a:r>
              <a:rPr lang="en-IN" b="1" dirty="0">
                <a:latin typeface="Times New Roman" panose="02020603050405020304" pitchFamily="18" charset="0"/>
                <a:cs typeface="Times New Roman" panose="02020603050405020304" pitchFamily="18" charset="0"/>
              </a:rPr>
              <a:t>Technologies</a:t>
            </a:r>
            <a:r>
              <a:rPr lang="en-IN"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Short-Range: Bluetooth, Zigbee, Wi-Fi</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Long-Range: Cellular (4G, 5G), LPWAN (LoRa, NB-IoT)</a:t>
            </a:r>
          </a:p>
          <a:p>
            <a:pPr algn="just"/>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A wearable fitness tracker using Bluetooth to sync data with a smartphone app.</a:t>
            </a:r>
          </a:p>
        </p:txBody>
      </p:sp>
    </p:spTree>
    <p:extLst>
      <p:ext uri="{BB962C8B-B14F-4D97-AF65-F5344CB8AC3E}">
        <p14:creationId xmlns:p14="http://schemas.microsoft.com/office/powerpoint/2010/main" val="172354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E8E-8CDB-67D8-EACF-F3025ED6DDD6}"/>
              </a:ext>
            </a:extLst>
          </p:cNvPr>
          <p:cNvSpPr>
            <a:spLocks noGrp="1"/>
          </p:cNvSpPr>
          <p:nvPr>
            <p:ph type="ctrTitle"/>
          </p:nvPr>
        </p:nvSpPr>
        <p:spPr>
          <a:xfrm>
            <a:off x="1524000" y="844061"/>
            <a:ext cx="9144000" cy="1036393"/>
          </a:xfrm>
        </p:spPr>
        <p:txBody>
          <a:bodyPr/>
          <a:lstStyle/>
          <a:p>
            <a:r>
              <a:rPr lang="en-IN" dirty="0">
                <a:latin typeface="Times New Roman" panose="02020603050405020304" pitchFamily="18" charset="0"/>
                <a:cs typeface="Times New Roman" panose="02020603050405020304" pitchFamily="18" charset="0"/>
              </a:rPr>
              <a:t>Data Processing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4CCF97-7A9E-8963-6371-3AC5C71F1C19}"/>
              </a:ext>
            </a:extLst>
          </p:cNvPr>
          <p:cNvSpPr>
            <a:spLocks noGrp="1"/>
          </p:cNvSpPr>
          <p:nvPr>
            <p:ph type="subTitle" idx="1"/>
          </p:nvPr>
        </p:nvSpPr>
        <p:spPr>
          <a:xfrm>
            <a:off x="1524000" y="2520461"/>
            <a:ext cx="9144000" cy="3704492"/>
          </a:xfrm>
        </p:spPr>
        <p:txBody>
          <a:bodyPr>
            <a:normAutofit/>
          </a:bodyPr>
          <a:lstStyle/>
          <a:p>
            <a:pPr algn="just"/>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Analyze and process collected data to generate actionable insights.</a:t>
            </a:r>
          </a:p>
          <a:p>
            <a:pPr algn="just"/>
            <a:r>
              <a:rPr lang="en-US" b="1" dirty="0">
                <a:latin typeface="Times New Roman" panose="02020603050405020304" pitchFamily="18" charset="0"/>
                <a:cs typeface="Times New Roman" panose="02020603050405020304" pitchFamily="18" charset="0"/>
              </a:rPr>
              <a:t>Approaches</a:t>
            </a:r>
            <a:r>
              <a:rPr lang="en-US"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Edge Computing: Processing data close to the source for real-time responses.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 Computing: Centralized processing for heavy computation and long-term storage.</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An industrial IoT system processing sensor data on-site to detect equipment failures in real-time.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98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E8E-8CDB-67D8-EACF-F3025ED6DDD6}"/>
              </a:ext>
            </a:extLst>
          </p:cNvPr>
          <p:cNvSpPr>
            <a:spLocks noGrp="1"/>
          </p:cNvSpPr>
          <p:nvPr>
            <p:ph type="ctrTitle"/>
          </p:nvPr>
        </p:nvSpPr>
        <p:spPr>
          <a:xfrm>
            <a:off x="1524000" y="550985"/>
            <a:ext cx="9144000" cy="1036393"/>
          </a:xfrm>
        </p:spPr>
        <p:txBody>
          <a:bodyPr/>
          <a:lstStyle/>
          <a:p>
            <a:r>
              <a:rPr lang="en-IN" dirty="0">
                <a:latin typeface="Times New Roman" panose="02020603050405020304" pitchFamily="18" charset="0"/>
                <a:cs typeface="Times New Roman" panose="02020603050405020304" pitchFamily="18" charset="0"/>
              </a:rPr>
              <a:t>User Interface and Security</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4CCF97-7A9E-8963-6371-3AC5C71F1C19}"/>
              </a:ext>
            </a:extLst>
          </p:cNvPr>
          <p:cNvSpPr>
            <a:spLocks noGrp="1"/>
          </p:cNvSpPr>
          <p:nvPr>
            <p:ph type="subTitle" idx="1"/>
          </p:nvPr>
        </p:nvSpPr>
        <p:spPr>
          <a:xfrm>
            <a:off x="1524000" y="1910861"/>
            <a:ext cx="9144000" cy="4396154"/>
          </a:xfrm>
        </p:spPr>
        <p:txBody>
          <a:bodyPr>
            <a:normAutofit/>
          </a:bodyPr>
          <a:lstStyle/>
          <a:p>
            <a:pPr algn="just"/>
            <a:r>
              <a:rPr lang="en-IN" b="1" dirty="0">
                <a:latin typeface="Times New Roman" panose="02020603050405020304" pitchFamily="18" charset="0"/>
                <a:cs typeface="Times New Roman" panose="02020603050405020304" pitchFamily="18" charset="0"/>
              </a:rPr>
              <a:t>User Interface</a:t>
            </a:r>
            <a:r>
              <a:rPr lang="en-IN"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Purpose: Enable users to interact with the IoT system.</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Forms: Mobile apps, web dashboards, voice assistants.</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Example: A smart home app to control lights and appliances remotely.</a:t>
            </a:r>
          </a:p>
          <a:p>
            <a:pPr algn="just"/>
            <a:r>
              <a:rPr lang="en-IN" b="1" dirty="0">
                <a:latin typeface="Times New Roman" panose="02020603050405020304" pitchFamily="18" charset="0"/>
                <a:cs typeface="Times New Roman" panose="02020603050405020304" pitchFamily="18" charset="0"/>
              </a:rPr>
              <a:t>Security</a:t>
            </a:r>
            <a:r>
              <a:rPr lang="en-IN"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Purpose: Protect data integrity, confidentiality, and availability.</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Methods: Encryption, secure communication protocols, authentication mechanisms.</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Example: Encrypted data transmission between smart home devices and the cloud server.</a:t>
            </a:r>
          </a:p>
        </p:txBody>
      </p:sp>
    </p:spTree>
    <p:extLst>
      <p:ext uri="{BB962C8B-B14F-4D97-AF65-F5344CB8AC3E}">
        <p14:creationId xmlns:p14="http://schemas.microsoft.com/office/powerpoint/2010/main" val="237224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E8E-8CDB-67D8-EACF-F3025ED6DDD6}"/>
              </a:ext>
            </a:extLst>
          </p:cNvPr>
          <p:cNvSpPr>
            <a:spLocks noGrp="1"/>
          </p:cNvSpPr>
          <p:nvPr>
            <p:ph type="ctrTitle"/>
          </p:nvPr>
        </p:nvSpPr>
        <p:spPr>
          <a:xfrm>
            <a:off x="1524000" y="398584"/>
            <a:ext cx="9144000" cy="1036393"/>
          </a:xfrm>
        </p:spPr>
        <p:txBody>
          <a:bodyPr>
            <a:normAutofit fontScale="90000"/>
          </a:bodyPr>
          <a:lstStyle/>
          <a:p>
            <a:r>
              <a:rPr lang="en-IN" dirty="0">
                <a:latin typeface="Times New Roman" panose="02020603050405020304" pitchFamily="18" charset="0"/>
                <a:cs typeface="Times New Roman" panose="02020603050405020304" pitchFamily="18" charset="0"/>
              </a:rPr>
              <a:t>Interaction of IoT Components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4CCF97-7A9E-8963-6371-3AC5C71F1C19}"/>
              </a:ext>
            </a:extLst>
          </p:cNvPr>
          <p:cNvSpPr>
            <a:spLocks noGrp="1"/>
          </p:cNvSpPr>
          <p:nvPr>
            <p:ph type="subTitle" idx="1"/>
          </p:nvPr>
        </p:nvSpPr>
        <p:spPr>
          <a:xfrm>
            <a:off x="1524000" y="1746739"/>
            <a:ext cx="9144000" cy="4618892"/>
          </a:xfrm>
        </p:spPr>
        <p:txBody>
          <a:bodyPr>
            <a:normAutofit/>
          </a:bodyPr>
          <a:lstStyle/>
          <a:p>
            <a:pPr algn="just"/>
            <a:r>
              <a:rPr lang="en-IN" b="1" dirty="0">
                <a:latin typeface="Times New Roman" panose="02020603050405020304" pitchFamily="18" charset="0"/>
                <a:cs typeface="Times New Roman" panose="02020603050405020304" pitchFamily="18" charset="0"/>
              </a:rPr>
              <a:t>Data Flow</a:t>
            </a:r>
            <a:r>
              <a:rPr lang="en-IN"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Sensors collect data → Connectivity modules transmit data → Data processing units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data → Results presented through user interfaces → Actions taken based on insights.</a:t>
            </a:r>
          </a:p>
          <a:p>
            <a:pPr algn="just"/>
            <a:r>
              <a:rPr lang="en-IN" b="1" dirty="0">
                <a:latin typeface="Times New Roman" panose="02020603050405020304" pitchFamily="18" charset="0"/>
                <a:cs typeface="Times New Roman" panose="02020603050405020304" pitchFamily="18" charset="0"/>
              </a:rPr>
              <a:t>Example Scenario</a:t>
            </a:r>
            <a:r>
              <a:rPr lang="en-IN"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smart home system where sensors detect motion → Data sent via Wi-Fi → Processed in the cloud to determine activity → Notification sent to the homeowner’s app → Homeowner uses app to check security cameras.</a:t>
            </a:r>
          </a:p>
          <a:p>
            <a:pPr algn="just"/>
            <a:r>
              <a:rPr lang="en-IN" b="1" dirty="0">
                <a:latin typeface="Times New Roman" panose="02020603050405020304" pitchFamily="18" charset="0"/>
                <a:cs typeface="Times New Roman" panose="02020603050405020304" pitchFamily="18" charset="0"/>
              </a:rPr>
              <a:t>Summary</a:t>
            </a:r>
            <a:r>
              <a:rPr lang="en-IN" dirty="0">
                <a:latin typeface="Times New Roman" panose="02020603050405020304" pitchFamily="18" charset="0"/>
                <a:cs typeface="Times New Roman" panose="02020603050405020304" pitchFamily="18" charset="0"/>
              </a:rPr>
              <a:t>: The seamless interaction between sensors, connectivity, data processing, user interface, and security ensures the effective functionality of IoT systems.</a:t>
            </a:r>
          </a:p>
        </p:txBody>
      </p:sp>
    </p:spTree>
    <p:extLst>
      <p:ext uri="{BB962C8B-B14F-4D97-AF65-F5344CB8AC3E}">
        <p14:creationId xmlns:p14="http://schemas.microsoft.com/office/powerpoint/2010/main" val="34555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BE8E-8CDB-67D8-EACF-F3025ED6DDD6}"/>
              </a:ext>
            </a:extLst>
          </p:cNvPr>
          <p:cNvSpPr>
            <a:spLocks noGrp="1"/>
          </p:cNvSpPr>
          <p:nvPr>
            <p:ph type="ctrTitle"/>
          </p:nvPr>
        </p:nvSpPr>
        <p:spPr>
          <a:xfrm>
            <a:off x="1524000" y="935465"/>
            <a:ext cx="9144000" cy="1036393"/>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4F4CCF97-7A9E-8963-6371-3AC5C71F1C19}"/>
              </a:ext>
            </a:extLst>
          </p:cNvPr>
          <p:cNvSpPr>
            <a:spLocks noGrp="1"/>
          </p:cNvSpPr>
          <p:nvPr>
            <p:ph type="subTitle" idx="1"/>
          </p:nvPr>
        </p:nvSpPr>
        <p:spPr>
          <a:xfrm>
            <a:off x="1524000" y="2790091"/>
            <a:ext cx="9144000" cy="2872155"/>
          </a:xfrm>
        </p:spPr>
        <p:txBody>
          <a:bodyPr>
            <a:normAutofit/>
          </a:bodyPr>
          <a:lstStyle/>
          <a:p>
            <a:pPr algn="just"/>
            <a:r>
              <a:rPr lang="en-US" b="1" dirty="0">
                <a:latin typeface="Times New Roman" panose="02020603050405020304" pitchFamily="18" charset="0"/>
                <a:cs typeface="Times New Roman" panose="02020603050405020304" pitchFamily="18" charset="0"/>
              </a:rPr>
              <a:t>Recap</a:t>
            </a:r>
            <a:r>
              <a:rPr lang="en-US" dirty="0">
                <a:latin typeface="Times New Roman" panose="02020603050405020304" pitchFamily="18" charset="0"/>
                <a:cs typeface="Times New Roman" panose="02020603050405020304" pitchFamily="18" charset="0"/>
              </a:rPr>
              <a:t>: IoT systems comprise sensors/devices, connectivity, data processing, user interface, and security.</a:t>
            </a:r>
          </a:p>
          <a:p>
            <a:pPr algn="just"/>
            <a:r>
              <a:rPr lang="en-US" b="1" dirty="0">
                <a:latin typeface="Times New Roman" panose="02020603050405020304" pitchFamily="18" charset="0"/>
                <a:cs typeface="Times New Roman" panose="02020603050405020304" pitchFamily="18" charset="0"/>
              </a:rPr>
              <a:t>Importance</a:t>
            </a:r>
            <a:r>
              <a:rPr lang="en-US" dirty="0">
                <a:latin typeface="Times New Roman" panose="02020603050405020304" pitchFamily="18" charset="0"/>
                <a:cs typeface="Times New Roman" panose="02020603050405020304" pitchFamily="18" charset="0"/>
              </a:rPr>
              <a:t>: These components work together to provide smart, automated, and efficient solutions.</a:t>
            </a:r>
          </a:p>
          <a:p>
            <a:pPr algn="just"/>
            <a:r>
              <a:rPr lang="en-US" b="1" dirty="0">
                <a:latin typeface="Times New Roman" panose="02020603050405020304" pitchFamily="18" charset="0"/>
                <a:cs typeface="Times New Roman" panose="02020603050405020304" pitchFamily="18" charset="0"/>
              </a:rPr>
              <a:t>Future Outlook</a:t>
            </a:r>
            <a:r>
              <a:rPr lang="en-US" dirty="0">
                <a:latin typeface="Times New Roman" panose="02020603050405020304" pitchFamily="18" charset="0"/>
                <a:cs typeface="Times New Roman" panose="02020603050405020304" pitchFamily="18" charset="0"/>
              </a:rPr>
              <a:t>: As technology advances, IoT will continue to evolve, offering more sophisticated and integrated solutions across various industries.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626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594</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Introduction to IoT Systems</vt:lpstr>
      <vt:lpstr>Basic Components of an IoT System</vt:lpstr>
      <vt:lpstr>Sensors/Devices</vt:lpstr>
      <vt:lpstr>Connectivity</vt:lpstr>
      <vt:lpstr>Data Processing</vt:lpstr>
      <vt:lpstr>User Interface and Security</vt:lpstr>
      <vt:lpstr>Interaction of IoT Components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Shaurya Srinet</dc:creator>
  <cp:lastModifiedBy>Shaurya Srinet</cp:lastModifiedBy>
  <cp:revision>6</cp:revision>
  <dcterms:created xsi:type="dcterms:W3CDTF">2024-06-06T15:30:43Z</dcterms:created>
  <dcterms:modified xsi:type="dcterms:W3CDTF">2024-06-06T16:01:58Z</dcterms:modified>
</cp:coreProperties>
</file>