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7" r:id="rId3"/>
    <p:sldId id="258" r:id="rId4"/>
    <p:sldId id="280" r:id="rId5"/>
    <p:sldId id="268" r:id="rId6"/>
    <p:sldId id="269" r:id="rId7"/>
    <p:sldId id="259" r:id="rId8"/>
    <p:sldId id="265" r:id="rId9"/>
    <p:sldId id="266" r:id="rId10"/>
    <p:sldId id="260" r:id="rId11"/>
    <p:sldId id="283" r:id="rId12"/>
    <p:sldId id="261" r:id="rId13"/>
    <p:sldId id="284" r:id="rId14"/>
    <p:sldId id="263" r:id="rId15"/>
    <p:sldId id="264" r:id="rId16"/>
    <p:sldId id="282" r:id="rId17"/>
    <p:sldId id="270" r:id="rId18"/>
    <p:sldId id="286" r:id="rId19"/>
    <p:sldId id="271" r:id="rId20"/>
    <p:sldId id="285" r:id="rId21"/>
    <p:sldId id="272"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55D"/>
    <a:srgbClr val="D1D7E7"/>
    <a:srgbClr val="E8F3FF"/>
    <a:srgbClr val="CCE5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7C34A-B4A7-4FF1-BEA8-FDBBCB03C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CA2F6D8-D71D-40F2-A3EC-7505D0E3F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1A9B002-16D4-41E6-B823-86BDE0B8B801}"/>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5" name="Footer Placeholder 4">
            <a:extLst>
              <a:ext uri="{FF2B5EF4-FFF2-40B4-BE49-F238E27FC236}">
                <a16:creationId xmlns="" xmlns:a16="http://schemas.microsoft.com/office/drawing/2014/main" id="{DF25C838-816E-4407-BDAF-770B73C28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F71F240-1601-4368-ABD3-C6D50B9653CD}"/>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292258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9E240-AB70-4BFF-B0DC-09BE73D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4D1D39B-D937-4FC1-AB48-D13D6BE83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2BAD638-742E-4816-926E-AC9F5981D35F}"/>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5" name="Footer Placeholder 4">
            <a:extLst>
              <a:ext uri="{FF2B5EF4-FFF2-40B4-BE49-F238E27FC236}">
                <a16:creationId xmlns="" xmlns:a16="http://schemas.microsoft.com/office/drawing/2014/main" id="{D8C15C8C-6F71-4B17-AB63-3A17F40E3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1739612-EDAB-4010-82FE-5D440B8DD177}"/>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345754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1F6975C-8EDF-4299-8BC0-1130279653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2140CDA-CA05-4A6B-8AB1-E1CBA8A118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0CFCADF-19CF-4DFF-BBF5-D1698FA9C36A}"/>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5" name="Footer Placeholder 4">
            <a:extLst>
              <a:ext uri="{FF2B5EF4-FFF2-40B4-BE49-F238E27FC236}">
                <a16:creationId xmlns="" xmlns:a16="http://schemas.microsoft.com/office/drawing/2014/main" id="{D91A98C1-ED9D-4D61-9493-79995059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6C7EDC9-6B3E-4EF3-8064-81490C3FFCB0}"/>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29714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300512-123B-4F72-9E5E-4579C7A2E4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3D83E7A-56C2-4C4B-A96C-5245E85202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415F32-584C-4AD3-B700-C1E74871008E}"/>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5" name="Footer Placeholder 4">
            <a:extLst>
              <a:ext uri="{FF2B5EF4-FFF2-40B4-BE49-F238E27FC236}">
                <a16:creationId xmlns="" xmlns:a16="http://schemas.microsoft.com/office/drawing/2014/main" id="{16CE976D-6427-4907-8993-BD2F16E88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7CD3595-0FF3-47EA-B1D7-95CD43B1F2B5}"/>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181315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DA5F6-E121-4409-AA65-EAF9FF4B6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04E4F41-3E18-4FD7-BCA0-29DE6AC18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0F414FF-6274-464E-B67D-213DE8442CB9}"/>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5" name="Footer Placeholder 4">
            <a:extLst>
              <a:ext uri="{FF2B5EF4-FFF2-40B4-BE49-F238E27FC236}">
                <a16:creationId xmlns="" xmlns:a16="http://schemas.microsoft.com/office/drawing/2014/main" id="{8C2D1474-A8D3-40EE-8D28-5829DFFA6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7C2CB01-4DE6-467F-B8B3-94662A861B57}"/>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750292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22E228-42C9-4E87-A5F8-3B519B03E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1AB4185-8ABA-45F2-A2C6-8E48EAF03D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E9200E7-FC7C-446A-8AD2-25FFAC93C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20610D8-65C1-4D13-8597-AD7D883394B5}"/>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6" name="Footer Placeholder 5">
            <a:extLst>
              <a:ext uri="{FF2B5EF4-FFF2-40B4-BE49-F238E27FC236}">
                <a16:creationId xmlns="" xmlns:a16="http://schemas.microsoft.com/office/drawing/2014/main" id="{473D09A1-93BE-4A9D-B11B-FEA12864C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2992BD1-7729-4F63-9424-DB75CC80BC3A}"/>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190637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F6B691-FF55-407C-81B2-9F0BE50131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BE0B982-EAC6-48BE-ACB8-742F3BB80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BC8A945-E5BB-49EB-9608-107DB30EE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64D3D39-0E47-4391-9323-37A456B1F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D70F03E-0633-4FA1-AD3A-15CE3EEA3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382349-CD7E-4131-92C1-9DC2283B57F4}"/>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8" name="Footer Placeholder 7">
            <a:extLst>
              <a:ext uri="{FF2B5EF4-FFF2-40B4-BE49-F238E27FC236}">
                <a16:creationId xmlns="" xmlns:a16="http://schemas.microsoft.com/office/drawing/2014/main" id="{C972A437-6FF8-4BBD-8945-B01001E24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4FF2DB9-462E-4C7B-8960-70227F9BD002}"/>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186352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A2E75-FA67-4C47-9AED-521628F1C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555DDC0-4B12-4455-9BBB-095C9A5C96F0}"/>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4" name="Footer Placeholder 3">
            <a:extLst>
              <a:ext uri="{FF2B5EF4-FFF2-40B4-BE49-F238E27FC236}">
                <a16:creationId xmlns="" xmlns:a16="http://schemas.microsoft.com/office/drawing/2014/main" id="{61236A7A-B9D7-4E74-8F68-59686E07F1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18D1230-3276-4392-B9A5-FBD9D3E802DE}"/>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268654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4CB4CD3-874A-4254-B306-F113DBEB3421}"/>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3" name="Footer Placeholder 2">
            <a:extLst>
              <a:ext uri="{FF2B5EF4-FFF2-40B4-BE49-F238E27FC236}">
                <a16:creationId xmlns="" xmlns:a16="http://schemas.microsoft.com/office/drawing/2014/main" id="{3B7B6FB8-7960-4A56-8D6B-DF9328DC3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D20237C-B562-4865-A45D-C7FF0FE82896}"/>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365847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A5817F-0FB6-4ACD-AF82-38C1E2F39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3194284-5A0A-42AB-A355-9744C56F2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82C6C82-4D8C-4A97-8B49-FC7957551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4A651C7-683B-4EDE-8812-BA526664A21E}"/>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6" name="Footer Placeholder 5">
            <a:extLst>
              <a:ext uri="{FF2B5EF4-FFF2-40B4-BE49-F238E27FC236}">
                <a16:creationId xmlns="" xmlns:a16="http://schemas.microsoft.com/office/drawing/2014/main" id="{C7E24291-B0E8-4205-A96A-E4B4AC49F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025EAA0-A4CD-44BB-B2D8-15580C7D69A9}"/>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115876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EBDF3-6672-4236-9656-5F744702A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CAF6C56-F168-4958-921C-F859E5E2E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B6ED13B-A28F-4F28-8ECD-BEE84E75E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0FFA29-68AD-4758-9F3D-7665229791CE}"/>
              </a:ext>
            </a:extLst>
          </p:cNvPr>
          <p:cNvSpPr>
            <a:spLocks noGrp="1"/>
          </p:cNvSpPr>
          <p:nvPr>
            <p:ph type="dt" sz="half" idx="10"/>
          </p:nvPr>
        </p:nvSpPr>
        <p:spPr/>
        <p:txBody>
          <a:bodyPr/>
          <a:lstStyle/>
          <a:p>
            <a:fld id="{5E53DF74-90AD-4B32-9FF6-6B156855EAA8}" type="datetimeFigureOut">
              <a:rPr lang="en-US" smtClean="0"/>
              <a:pPr/>
              <a:t>7/14/2021</a:t>
            </a:fld>
            <a:endParaRPr lang="en-US"/>
          </a:p>
        </p:txBody>
      </p:sp>
      <p:sp>
        <p:nvSpPr>
          <p:cNvPr id="6" name="Footer Placeholder 5">
            <a:extLst>
              <a:ext uri="{FF2B5EF4-FFF2-40B4-BE49-F238E27FC236}">
                <a16:creationId xmlns="" xmlns:a16="http://schemas.microsoft.com/office/drawing/2014/main" id="{89E2E63A-0706-40F7-8C2B-364C78365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D77974E-2121-4CDF-B298-68E706BEEA33}"/>
              </a:ext>
            </a:extLst>
          </p:cNvPr>
          <p:cNvSpPr>
            <a:spLocks noGrp="1"/>
          </p:cNvSpPr>
          <p:nvPr>
            <p:ph type="sldNum" sz="quarter" idx="12"/>
          </p:nvPr>
        </p:nvSpPr>
        <p:spPr/>
        <p:txBody>
          <a:body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4048845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CC6D6A5-13B8-4E53-A00A-89FF3F6FB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978BD18-9FA2-4994-A745-ABD1F3E34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28430C-60B6-4A56-B084-833AE07D2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3DF74-90AD-4B32-9FF6-6B156855EAA8}" type="datetimeFigureOut">
              <a:rPr lang="en-US" smtClean="0"/>
              <a:pPr/>
              <a:t>7/14/2021</a:t>
            </a:fld>
            <a:endParaRPr lang="en-US"/>
          </a:p>
        </p:txBody>
      </p:sp>
      <p:sp>
        <p:nvSpPr>
          <p:cNvPr id="5" name="Footer Placeholder 4">
            <a:extLst>
              <a:ext uri="{FF2B5EF4-FFF2-40B4-BE49-F238E27FC236}">
                <a16:creationId xmlns="" xmlns:a16="http://schemas.microsoft.com/office/drawing/2014/main" id="{1D4FC1B5-D4BD-4FED-A192-FCF0137BE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7A13ECA-5035-40E4-A979-55686275D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669D3-792E-414A-BA61-54D5C8AB748C}" type="slidenum">
              <a:rPr lang="en-US" smtClean="0"/>
              <a:pPr/>
              <a:t>‹#›</a:t>
            </a:fld>
            <a:endParaRPr lang="en-US"/>
          </a:p>
        </p:txBody>
      </p:sp>
    </p:spTree>
    <p:extLst>
      <p:ext uri="{BB962C8B-B14F-4D97-AF65-F5344CB8AC3E}">
        <p14:creationId xmlns="" xmlns:p14="http://schemas.microsoft.com/office/powerpoint/2010/main" val="3851527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sights Archives - ObjectBox">
            <a:extLst>
              <a:ext uri="{FF2B5EF4-FFF2-40B4-BE49-F238E27FC236}">
                <a16:creationId xmlns="" xmlns:a16="http://schemas.microsoft.com/office/drawing/2014/main" id="{9D4EB808-A829-4DDF-811A-31D2D19225B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7363" y="0"/>
            <a:ext cx="8675687"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6136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01885A-AB5C-401B-BA34-A9A3AB987388}"/>
              </a:ext>
            </a:extLst>
          </p:cNvPr>
          <p:cNvSpPr>
            <a:spLocks noGrp="1"/>
          </p:cNvSpPr>
          <p:nvPr>
            <p:ph type="title"/>
          </p:nvPr>
        </p:nvSpPr>
        <p:spPr/>
        <p:txBody>
          <a:bodyPr/>
          <a:lstStyle/>
          <a:p>
            <a:r>
              <a:rPr lang="en-US" b="1" dirty="0">
                <a:latin typeface="Sitka Small" panose="02000505000000020004" pitchFamily="2" charset="0"/>
              </a:rPr>
              <a:t>Edge Computing Architecture</a:t>
            </a:r>
          </a:p>
        </p:txBody>
      </p:sp>
      <p:graphicFrame>
        <p:nvGraphicFramePr>
          <p:cNvPr id="4" name="Table 4">
            <a:extLst>
              <a:ext uri="{FF2B5EF4-FFF2-40B4-BE49-F238E27FC236}">
                <a16:creationId xmlns="" xmlns:a16="http://schemas.microsoft.com/office/drawing/2014/main" id="{93D4F6C6-1744-4097-ABB7-976C50737C4A}"/>
              </a:ext>
            </a:extLst>
          </p:cNvPr>
          <p:cNvGraphicFramePr>
            <a:graphicFrameLocks noGrp="1"/>
          </p:cNvGraphicFramePr>
          <p:nvPr>
            <p:ph idx="1"/>
            <p:extLst>
              <p:ext uri="{D42A27DB-BD31-4B8C-83A1-F6EECF244321}">
                <p14:modId xmlns="" xmlns:p14="http://schemas.microsoft.com/office/powerpoint/2010/main" val="2601625721"/>
              </p:ext>
            </p:extLst>
          </p:nvPr>
        </p:nvGraphicFramePr>
        <p:xfrm>
          <a:off x="707923" y="1825625"/>
          <a:ext cx="10645878" cy="3968800"/>
        </p:xfrm>
        <a:graphic>
          <a:graphicData uri="http://schemas.openxmlformats.org/drawingml/2006/table">
            <a:tbl>
              <a:tblPr firstRow="1" bandRow="1">
                <a:tableStyleId>{5C22544A-7EE6-4342-B048-85BDC9FD1C3A}</a:tableStyleId>
              </a:tblPr>
              <a:tblGrid>
                <a:gridCol w="6858000">
                  <a:extLst>
                    <a:ext uri="{9D8B030D-6E8A-4147-A177-3AD203B41FA5}">
                      <a16:colId xmlns="" xmlns:a16="http://schemas.microsoft.com/office/drawing/2014/main" val="3340237012"/>
                    </a:ext>
                  </a:extLst>
                </a:gridCol>
                <a:gridCol w="3787878">
                  <a:extLst>
                    <a:ext uri="{9D8B030D-6E8A-4147-A177-3AD203B41FA5}">
                      <a16:colId xmlns="" xmlns:a16="http://schemas.microsoft.com/office/drawing/2014/main" val="508308990"/>
                    </a:ext>
                  </a:extLst>
                </a:gridCol>
              </a:tblGrid>
              <a:tr h="1926640">
                <a:tc>
                  <a:txBody>
                    <a:bodyPr/>
                    <a:lstStyle/>
                    <a:p>
                      <a:pPr marL="457200" indent="-457200">
                        <a:buFont typeface="Arial" panose="020B0604020202020204" pitchFamily="34" charset="0"/>
                        <a:buChar char="•"/>
                      </a:pPr>
                      <a:r>
                        <a:rPr lang="en-US" sz="3200" b="0" dirty="0">
                          <a:latin typeface="Sitka Small" panose="02000505000000020004" pitchFamily="2" charset="0"/>
                        </a:rPr>
                        <a:t>Cloud Modules</a:t>
                      </a:r>
                    </a:p>
                    <a:p>
                      <a:pPr marL="457200" indent="-457200">
                        <a:buFont typeface="Arial" panose="020B0604020202020204" pitchFamily="34" charset="0"/>
                        <a:buChar char="•"/>
                      </a:pPr>
                      <a:r>
                        <a:rPr lang="en-US" sz="3200" b="0" dirty="0">
                          <a:latin typeface="Sitka Small" panose="02000505000000020004" pitchFamily="2" charset="0"/>
                        </a:rPr>
                        <a:t>Legacy Cloud Apps</a:t>
                      </a:r>
                    </a:p>
                    <a:p>
                      <a:pPr marL="457200" indent="-457200">
                        <a:buFont typeface="Arial" panose="020B0604020202020204" pitchFamily="34" charset="0"/>
                        <a:buChar char="•"/>
                      </a:pPr>
                      <a:r>
                        <a:rPr lang="en-US" sz="3200" b="0" dirty="0">
                          <a:latin typeface="Sitka Small" panose="02000505000000020004" pitchFamily="2" charset="0"/>
                        </a:rPr>
                        <a:t>Edge Run time</a:t>
                      </a:r>
                    </a:p>
                    <a:p>
                      <a:pPr marL="457200" indent="-457200">
                        <a:buFont typeface="Arial" panose="020B0604020202020204" pitchFamily="34" charset="0"/>
                        <a:buChar char="•"/>
                      </a:pPr>
                      <a:r>
                        <a:rPr lang="en-US" sz="3200" b="0" dirty="0">
                          <a:latin typeface="Sitka Small" panose="02000505000000020004" pitchFamily="2" charset="0"/>
                        </a:rPr>
                        <a:t>Cognitive, Storage, Analytics</a:t>
                      </a:r>
                    </a:p>
                  </a:txBody>
                  <a:tcPr/>
                </a:tc>
                <a:tc>
                  <a:txBody>
                    <a:bodyPr/>
                    <a:lstStyle/>
                    <a:p>
                      <a:r>
                        <a:rPr lang="en-US" sz="3200" b="1" dirty="0">
                          <a:latin typeface="Sitka Small" panose="02000505000000020004" pitchFamily="2" charset="0"/>
                        </a:rPr>
                        <a:t>Cloud</a:t>
                      </a:r>
                    </a:p>
                  </a:txBody>
                  <a:tcPr/>
                </a:tc>
                <a:extLst>
                  <a:ext uri="{0D108BD9-81ED-4DB2-BD59-A6C34878D82A}">
                    <a16:rowId xmlns="" xmlns:a16="http://schemas.microsoft.com/office/drawing/2014/main" val="3598454830"/>
                  </a:ext>
                </a:extLst>
              </a:tr>
              <a:tr h="1926640">
                <a:tc>
                  <a:txBody>
                    <a:bodyPr/>
                    <a:lstStyle/>
                    <a:p>
                      <a:pPr marL="457200" indent="-457200">
                        <a:buFont typeface="Arial" panose="020B0604020202020204" pitchFamily="34" charset="0"/>
                        <a:buChar char="•"/>
                      </a:pPr>
                      <a:r>
                        <a:rPr lang="en-US" sz="3200" dirty="0">
                          <a:latin typeface="Sitka Small" panose="02000505000000020004" pitchFamily="2" charset="0"/>
                        </a:rPr>
                        <a:t>Edge Modules</a:t>
                      </a:r>
                    </a:p>
                    <a:p>
                      <a:pPr marL="457200" indent="-457200">
                        <a:buFont typeface="Arial" panose="020B0604020202020204" pitchFamily="34" charset="0"/>
                        <a:buChar char="•"/>
                      </a:pPr>
                      <a:r>
                        <a:rPr lang="en-US" sz="3200" dirty="0">
                          <a:latin typeface="Sitka Small" panose="02000505000000020004" pitchFamily="2" charset="0"/>
                        </a:rPr>
                        <a:t>Gateway Services</a:t>
                      </a:r>
                    </a:p>
                  </a:txBody>
                  <a:tcPr/>
                </a:tc>
                <a:tc>
                  <a:txBody>
                    <a:bodyPr/>
                    <a:lstStyle/>
                    <a:p>
                      <a:r>
                        <a:rPr lang="en-US" sz="3200" b="1" dirty="0">
                          <a:latin typeface="Sitka Small" panose="02000505000000020004" pitchFamily="2" charset="0"/>
                        </a:rPr>
                        <a:t>Gateway</a:t>
                      </a:r>
                    </a:p>
                  </a:txBody>
                  <a:tcPr/>
                </a:tc>
                <a:extLst>
                  <a:ext uri="{0D108BD9-81ED-4DB2-BD59-A6C34878D82A}">
                    <a16:rowId xmlns="" xmlns:a16="http://schemas.microsoft.com/office/drawing/2014/main" val="3586603253"/>
                  </a:ext>
                </a:extLst>
              </a:tr>
            </a:tbl>
          </a:graphicData>
        </a:graphic>
      </p:graphicFrame>
    </p:spTree>
    <p:extLst>
      <p:ext uri="{BB962C8B-B14F-4D97-AF65-F5344CB8AC3E}">
        <p14:creationId xmlns="" xmlns:p14="http://schemas.microsoft.com/office/powerpoint/2010/main" val="93787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42000">
              <a:srgbClr val="D1D7E7"/>
            </a:gs>
            <a:gs pos="100000">
              <a:schemeClr val="bg1"/>
            </a:gs>
          </a:gsLst>
          <a:lin ang="5400000" scaled="1"/>
        </a:gradFill>
        <a:effectLst/>
      </p:bgPr>
    </p:bg>
    <p:spTree>
      <p:nvGrpSpPr>
        <p:cNvPr id="1" name=""/>
        <p:cNvGrpSpPr/>
        <p:nvPr/>
      </p:nvGrpSpPr>
      <p:grpSpPr>
        <a:xfrm>
          <a:off x="0" y="0"/>
          <a:ext cx="0" cy="0"/>
          <a:chOff x="0" y="0"/>
          <a:chExt cx="0" cy="0"/>
        </a:xfrm>
      </p:grpSpPr>
      <p:pic>
        <p:nvPicPr>
          <p:cNvPr id="7170" name="Picture 2" descr="Mobile Edge Computing - MEC | Mind Commerce">
            <a:extLst>
              <a:ext uri="{FF2B5EF4-FFF2-40B4-BE49-F238E27FC236}">
                <a16:creationId xmlns="" xmlns:a16="http://schemas.microsoft.com/office/drawing/2014/main" id="{A2FB829B-B4FD-4715-879B-0CAF5FD2FF00}"/>
              </a:ext>
            </a:extLst>
          </p:cNvPr>
          <p:cNvPicPr>
            <a:picLocks noChangeAspect="1" noChangeArrowheads="1"/>
          </p:cNvPicPr>
          <p:nvPr/>
        </p:nvPicPr>
        <p:blipFill>
          <a:blip r:embed="rId2">
            <a:extLst>
              <a:ext uri="{BEBA8EAE-BF5A-486C-A8C5-ECC9F3942E4B}">
                <a14:imgProps xmlns="" xmlns:a14="http://schemas.microsoft.com/office/drawing/2010/main">
                  <a14:imgLayer r:embed="rId3">
                    <a14:imgEffect>
                      <a14:sharpenSoften amount="25000"/>
                    </a14:imgEffect>
                  </a14:imgLayer>
                </a14:imgProps>
              </a:ext>
              <a:ext uri="{28A0092B-C50C-407E-A947-70E740481C1C}">
                <a14:useLocalDpi xmlns="" xmlns:a14="http://schemas.microsoft.com/office/drawing/2010/main" val="0"/>
              </a:ext>
            </a:extLst>
          </a:blip>
          <a:srcRect/>
          <a:stretch>
            <a:fillRect/>
          </a:stretch>
        </p:blipFill>
        <p:spPr bwMode="auto">
          <a:xfrm>
            <a:off x="2689122" y="-1"/>
            <a:ext cx="6813755" cy="68580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4343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F21F6-57F1-4FAD-BECF-8F8F8A5FE40E}"/>
              </a:ext>
            </a:extLst>
          </p:cNvPr>
          <p:cNvSpPr>
            <a:spLocks noGrp="1"/>
          </p:cNvSpPr>
          <p:nvPr>
            <p:ph type="title"/>
          </p:nvPr>
        </p:nvSpPr>
        <p:spPr/>
        <p:txBody>
          <a:bodyPr>
            <a:normAutofit/>
          </a:bodyPr>
          <a:lstStyle/>
          <a:p>
            <a:pPr algn="ctr"/>
            <a:r>
              <a:rPr lang="en-US" sz="3200" b="1" u="sng" dirty="0">
                <a:latin typeface="Sitka Small" panose="02000505000000020004" pitchFamily="2" charset="0"/>
              </a:rPr>
              <a:t>Internet of Things (IoT) and Edge Computing</a:t>
            </a:r>
          </a:p>
        </p:txBody>
      </p:sp>
      <p:sp>
        <p:nvSpPr>
          <p:cNvPr id="3" name="Content Placeholder 2">
            <a:extLst>
              <a:ext uri="{FF2B5EF4-FFF2-40B4-BE49-F238E27FC236}">
                <a16:creationId xmlns="" xmlns:a16="http://schemas.microsoft.com/office/drawing/2014/main" id="{11E6004B-CBB3-45F4-B8E6-59BED2935B74}"/>
              </a:ext>
            </a:extLst>
          </p:cNvPr>
          <p:cNvSpPr>
            <a:spLocks noGrp="1"/>
          </p:cNvSpPr>
          <p:nvPr>
            <p:ph idx="1"/>
          </p:nvPr>
        </p:nvSpPr>
        <p:spPr>
          <a:xfrm>
            <a:off x="838200" y="1690688"/>
            <a:ext cx="10515600" cy="4351338"/>
          </a:xfrm>
        </p:spPr>
        <p:txBody>
          <a:bodyPr>
            <a:normAutofit/>
          </a:bodyPr>
          <a:lstStyle/>
          <a:p>
            <a:r>
              <a:rPr lang="en-US" dirty="0">
                <a:latin typeface="Sitka Small" panose="02000505000000020004" pitchFamily="2" charset="0"/>
              </a:rPr>
              <a:t>In IoT, with the help of edge computing, intelligence moves to the edge.</a:t>
            </a:r>
          </a:p>
          <a:p>
            <a:r>
              <a:rPr lang="en-US" dirty="0">
                <a:latin typeface="Sitka Small" panose="02000505000000020004" pitchFamily="2" charset="0"/>
              </a:rPr>
              <a:t>There are various scenarios where speed and high-speed data are the main components for management, power issues, analytics, and real-time need, etc. helps to process data with edge computing in IoT.</a:t>
            </a:r>
          </a:p>
        </p:txBody>
      </p:sp>
      <p:pic>
        <p:nvPicPr>
          <p:cNvPr id="8194" name="Picture 2" descr="How Edge Computing Can Help Secure the IoT | hIOTron®">
            <a:extLst>
              <a:ext uri="{FF2B5EF4-FFF2-40B4-BE49-F238E27FC236}">
                <a16:creationId xmlns="" xmlns:a16="http://schemas.microsoft.com/office/drawing/2014/main" id="{518EF8AF-8A93-451F-B35A-A919D59A533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59996" y="3919998"/>
            <a:ext cx="5600546" cy="31496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0825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70C8F7-AE32-4F1C-B939-5BD88E7541C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FED71E4-F199-4D07-A791-E7B31D2E34A4}"/>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40784E46-FBE1-4108-BB84-1499EC1B9B67}"/>
              </a:ext>
            </a:extLst>
          </p:cNvPr>
          <p:cNvPicPr>
            <a:picLocks noChangeAspect="1"/>
          </p:cNvPicPr>
          <p:nvPr/>
        </p:nvPicPr>
        <p:blipFill>
          <a:blip r:embed="rId2"/>
          <a:stretch>
            <a:fillRect/>
          </a:stretch>
        </p:blipFill>
        <p:spPr>
          <a:xfrm>
            <a:off x="0" y="85063"/>
            <a:ext cx="12192000" cy="6091900"/>
          </a:xfrm>
          <a:prstGeom prst="rect">
            <a:avLst/>
          </a:prstGeom>
        </p:spPr>
      </p:pic>
    </p:spTree>
    <p:extLst>
      <p:ext uri="{BB962C8B-B14F-4D97-AF65-F5344CB8AC3E}">
        <p14:creationId xmlns="" xmlns:p14="http://schemas.microsoft.com/office/powerpoint/2010/main" val="238251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9FB565-6235-4C5A-9DD0-55C8EA66DBC6}"/>
              </a:ext>
            </a:extLst>
          </p:cNvPr>
          <p:cNvSpPr>
            <a:spLocks noGrp="1"/>
          </p:cNvSpPr>
          <p:nvPr>
            <p:ph type="title"/>
          </p:nvPr>
        </p:nvSpPr>
        <p:spPr/>
        <p:txBody>
          <a:bodyPr>
            <a:normAutofit fontScale="90000"/>
          </a:bodyPr>
          <a:lstStyle/>
          <a:p>
            <a:pPr algn="ctr"/>
            <a:r>
              <a:rPr lang="en-US" b="1" u="sng" dirty="0">
                <a:latin typeface="Sitka Small" panose="02000505000000020004" pitchFamily="2" charset="0"/>
              </a:rPr>
              <a:t>Benefits of Enabling Edge Computing for the Internet of Things (IoT)</a:t>
            </a:r>
          </a:p>
        </p:txBody>
      </p:sp>
      <p:sp>
        <p:nvSpPr>
          <p:cNvPr id="3" name="Content Placeholder 2">
            <a:extLst>
              <a:ext uri="{FF2B5EF4-FFF2-40B4-BE49-F238E27FC236}">
                <a16:creationId xmlns="" xmlns:a16="http://schemas.microsoft.com/office/drawing/2014/main" id="{F6E89B35-40D8-4042-B990-877F385FFC59}"/>
              </a:ext>
            </a:extLst>
          </p:cNvPr>
          <p:cNvSpPr>
            <a:spLocks noGrp="1"/>
          </p:cNvSpPr>
          <p:nvPr>
            <p:ph idx="1"/>
          </p:nvPr>
        </p:nvSpPr>
        <p:spPr>
          <a:xfrm>
            <a:off x="838200" y="1810877"/>
            <a:ext cx="10515600" cy="4351338"/>
          </a:xfrm>
        </p:spPr>
        <p:txBody>
          <a:bodyPr/>
          <a:lstStyle/>
          <a:p>
            <a:r>
              <a:rPr lang="en-US" dirty="0">
                <a:latin typeface="Sitka Small" panose="02000505000000020004" pitchFamily="2" charset="0"/>
              </a:rPr>
              <a:t>Lesser Network Load</a:t>
            </a:r>
          </a:p>
          <a:p>
            <a:r>
              <a:rPr lang="en-US" dirty="0">
                <a:latin typeface="Sitka Small" panose="02000505000000020004" pitchFamily="2" charset="0"/>
              </a:rPr>
              <a:t>Zero Latency</a:t>
            </a:r>
          </a:p>
          <a:p>
            <a:r>
              <a:rPr lang="en-US" dirty="0">
                <a:latin typeface="Sitka Small" panose="02000505000000020004" pitchFamily="2" charset="0"/>
              </a:rPr>
              <a:t>Reduced Data Exposure</a:t>
            </a:r>
          </a:p>
          <a:p>
            <a:r>
              <a:rPr lang="en-US" dirty="0">
                <a:latin typeface="Sitka Small" panose="02000505000000020004" pitchFamily="2" charset="0"/>
              </a:rPr>
              <a:t>Computational Efficient</a:t>
            </a:r>
          </a:p>
          <a:p>
            <a:r>
              <a:rPr lang="en-US" dirty="0">
                <a:latin typeface="Sitka Small" panose="02000505000000020004" pitchFamily="2" charset="0"/>
              </a:rPr>
              <a:t>Costs and Autonomous Operation</a:t>
            </a:r>
          </a:p>
          <a:p>
            <a:r>
              <a:rPr lang="en-US" dirty="0">
                <a:latin typeface="Sitka Small" panose="02000505000000020004" pitchFamily="2" charset="0"/>
              </a:rPr>
              <a:t>Security and Privacy</a:t>
            </a:r>
          </a:p>
        </p:txBody>
      </p:sp>
    </p:spTree>
    <p:extLst>
      <p:ext uri="{BB962C8B-B14F-4D97-AF65-F5344CB8AC3E}">
        <p14:creationId xmlns="" xmlns:p14="http://schemas.microsoft.com/office/powerpoint/2010/main" val="192375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CAAF56-6BF6-449F-9E9F-212644966B26}"/>
              </a:ext>
            </a:extLst>
          </p:cNvPr>
          <p:cNvSpPr>
            <a:spLocks noGrp="1"/>
          </p:cNvSpPr>
          <p:nvPr>
            <p:ph type="title"/>
          </p:nvPr>
        </p:nvSpPr>
        <p:spPr/>
        <p:txBody>
          <a:bodyPr>
            <a:normAutofit/>
          </a:bodyPr>
          <a:lstStyle/>
          <a:p>
            <a:pPr algn="ctr"/>
            <a:r>
              <a:rPr lang="en-US" sz="3600" b="1" u="sng" dirty="0">
                <a:latin typeface="Sitka Small" panose="02000505000000020004" pitchFamily="2" charset="0"/>
              </a:rPr>
              <a:t>Future Directions of Computing for the Internet of Things (IoT)</a:t>
            </a:r>
          </a:p>
        </p:txBody>
      </p:sp>
      <p:sp>
        <p:nvSpPr>
          <p:cNvPr id="3" name="Content Placeholder 2">
            <a:extLst>
              <a:ext uri="{FF2B5EF4-FFF2-40B4-BE49-F238E27FC236}">
                <a16:creationId xmlns="" xmlns:a16="http://schemas.microsoft.com/office/drawing/2014/main" id="{541AFD26-4B9C-47F2-AA00-D376E2719B4D}"/>
              </a:ext>
            </a:extLst>
          </p:cNvPr>
          <p:cNvSpPr>
            <a:spLocks noGrp="1"/>
          </p:cNvSpPr>
          <p:nvPr>
            <p:ph idx="1"/>
          </p:nvPr>
        </p:nvSpPr>
        <p:spPr/>
        <p:txBody>
          <a:bodyPr>
            <a:normAutofit lnSpcReduction="10000"/>
          </a:bodyPr>
          <a:lstStyle/>
          <a:p>
            <a:r>
              <a:rPr lang="en-US" dirty="0">
                <a:latin typeface="Sitka Small" panose="02000505000000020004" pitchFamily="2" charset="0"/>
              </a:rPr>
              <a:t>Edge-to-Cloud data exchange capabilities</a:t>
            </a:r>
          </a:p>
          <a:p>
            <a:r>
              <a:rPr lang="en-US" dirty="0">
                <a:latin typeface="Sitka Small" panose="02000505000000020004" pitchFamily="2" charset="0"/>
              </a:rPr>
              <a:t>Common-on-Edge data exchange capabilities</a:t>
            </a:r>
          </a:p>
          <a:p>
            <a:r>
              <a:rPr lang="en-US" dirty="0">
                <a:latin typeface="Sitka Small" panose="02000505000000020004" pitchFamily="2" charset="0"/>
              </a:rPr>
              <a:t>Streaming Data Analytics and Batch frameworks and APIs</a:t>
            </a:r>
          </a:p>
          <a:p>
            <a:r>
              <a:rPr lang="en-US" dirty="0">
                <a:latin typeface="Sitka Small" panose="02000505000000020004" pitchFamily="2" charset="0"/>
              </a:rPr>
              <a:t>Controlled rolling and Versioning upgrades of applications</a:t>
            </a:r>
          </a:p>
          <a:p>
            <a:r>
              <a:rPr lang="en-US" dirty="0">
                <a:latin typeface="Sitka Small" panose="02000505000000020004" pitchFamily="2" charset="0"/>
              </a:rPr>
              <a:t>Status of application monitoring from an Ad-Hoc Cloud Dashboard</a:t>
            </a:r>
          </a:p>
          <a:p>
            <a:r>
              <a:rPr lang="en-US" dirty="0">
                <a:latin typeface="Sitka Small" panose="02000505000000020004" pitchFamily="2" charset="0"/>
              </a:rPr>
              <a:t>Cloud-Based Deployments of Edge Computing Applications</a:t>
            </a:r>
          </a:p>
        </p:txBody>
      </p:sp>
    </p:spTree>
    <p:extLst>
      <p:ext uri="{BB962C8B-B14F-4D97-AF65-F5344CB8AC3E}">
        <p14:creationId xmlns="" xmlns:p14="http://schemas.microsoft.com/office/powerpoint/2010/main" val="33122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9413A4-9E95-49BF-9974-E5A7BC6FDCD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4174116-9CAF-490F-B0A1-BE4B2D63D190}"/>
              </a:ext>
            </a:extLst>
          </p:cNvPr>
          <p:cNvSpPr>
            <a:spLocks noGrp="1"/>
          </p:cNvSpPr>
          <p:nvPr>
            <p:ph idx="1"/>
          </p:nvPr>
        </p:nvSpPr>
        <p:spPr/>
        <p:txBody>
          <a:bodyPr/>
          <a:lstStyle/>
          <a:p>
            <a:endParaRPr lang="en-US"/>
          </a:p>
        </p:txBody>
      </p:sp>
      <p:pic>
        <p:nvPicPr>
          <p:cNvPr id="6146" name="Picture 2" descr="What is series (#10): what is edge computing?">
            <a:extLst>
              <a:ext uri="{FF2B5EF4-FFF2-40B4-BE49-F238E27FC236}">
                <a16:creationId xmlns="" xmlns:a16="http://schemas.microsoft.com/office/drawing/2014/main" id="{8FC7413B-7519-4E1D-9992-328D9A6AA92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
            <a:ext cx="12192000" cy="6096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9494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576AE8-E223-474B-8CC9-1B48DD8DDC48}"/>
              </a:ext>
            </a:extLst>
          </p:cNvPr>
          <p:cNvSpPr>
            <a:spLocks noGrp="1"/>
          </p:cNvSpPr>
          <p:nvPr>
            <p:ph type="title"/>
          </p:nvPr>
        </p:nvSpPr>
        <p:spPr>
          <a:xfrm>
            <a:off x="838200" y="202893"/>
            <a:ext cx="10515600" cy="1325563"/>
          </a:xfrm>
        </p:spPr>
        <p:txBody>
          <a:bodyPr>
            <a:normAutofit/>
          </a:bodyPr>
          <a:lstStyle/>
          <a:p>
            <a:pPr algn="ctr"/>
            <a:r>
              <a:rPr lang="en-US" sz="3600" b="1" u="sng" dirty="0">
                <a:latin typeface="Sitka Small" panose="02000505000000020004" pitchFamily="2" charset="0"/>
              </a:rPr>
              <a:t>Advantages of Enabling Edge Computing</a:t>
            </a:r>
          </a:p>
        </p:txBody>
      </p:sp>
      <p:sp>
        <p:nvSpPr>
          <p:cNvPr id="3" name="Content Placeholder 2">
            <a:extLst>
              <a:ext uri="{FF2B5EF4-FFF2-40B4-BE49-F238E27FC236}">
                <a16:creationId xmlns="" xmlns:a16="http://schemas.microsoft.com/office/drawing/2014/main" id="{69604CB3-B16C-466B-9681-76984EC51A52}"/>
              </a:ext>
            </a:extLst>
          </p:cNvPr>
          <p:cNvSpPr>
            <a:spLocks noGrp="1"/>
          </p:cNvSpPr>
          <p:nvPr>
            <p:ph idx="1"/>
          </p:nvPr>
        </p:nvSpPr>
        <p:spPr>
          <a:xfrm>
            <a:off x="838200" y="1342103"/>
            <a:ext cx="10515600" cy="4834860"/>
          </a:xfrm>
        </p:spPr>
        <p:txBody>
          <a:bodyPr>
            <a:normAutofit/>
          </a:bodyPr>
          <a:lstStyle/>
          <a:p>
            <a:r>
              <a:rPr lang="en-US" dirty="0">
                <a:latin typeface="Sitka Small" panose="02000505000000020004" pitchFamily="2" charset="0"/>
              </a:rPr>
              <a:t>Speed is increased.</a:t>
            </a:r>
          </a:p>
          <a:p>
            <a:r>
              <a:rPr lang="en-US" dirty="0">
                <a:latin typeface="Sitka Small" panose="02000505000000020004" pitchFamily="2" charset="0"/>
              </a:rPr>
              <a:t>Reliability is increased.</a:t>
            </a:r>
          </a:p>
          <a:p>
            <a:r>
              <a:rPr lang="en-US" dirty="0">
                <a:latin typeface="Sitka Small" panose="02000505000000020004" pitchFamily="2" charset="0"/>
              </a:rPr>
              <a:t>The random issue is reduced.</a:t>
            </a:r>
          </a:p>
          <a:p>
            <a:r>
              <a:rPr lang="en-US" dirty="0">
                <a:latin typeface="Sitka Small" panose="02000505000000020004" pitchFamily="2" charset="0"/>
              </a:rPr>
              <a:t>The compliance issue is reduced.</a:t>
            </a:r>
          </a:p>
          <a:p>
            <a:r>
              <a:rPr lang="en-US" dirty="0">
                <a:latin typeface="Sitka Small" panose="02000505000000020004" pitchFamily="2" charset="0"/>
              </a:rPr>
              <a:t>Hacking issues are reduced.</a:t>
            </a:r>
          </a:p>
          <a:p>
            <a:r>
              <a:rPr lang="en-US" dirty="0">
                <a:latin typeface="Sitka Small" panose="02000505000000020004" pitchFamily="2" charset="0"/>
              </a:rPr>
              <a:t>Random issues are reduced.</a:t>
            </a:r>
          </a:p>
        </p:txBody>
      </p:sp>
    </p:spTree>
    <p:extLst>
      <p:ext uri="{BB962C8B-B14F-4D97-AF65-F5344CB8AC3E}">
        <p14:creationId xmlns="" xmlns:p14="http://schemas.microsoft.com/office/powerpoint/2010/main" val="12194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DE3C17-8801-4F04-B9FE-05522AB7D968}"/>
              </a:ext>
            </a:extLst>
          </p:cNvPr>
          <p:cNvSpPr>
            <a:spLocks noGrp="1"/>
          </p:cNvSpPr>
          <p:nvPr>
            <p:ph type="title"/>
          </p:nvPr>
        </p:nvSpPr>
        <p:spPr/>
        <p:txBody>
          <a:bodyPr/>
          <a:lstStyle/>
          <a:p>
            <a:pPr algn="ctr"/>
            <a:r>
              <a:rPr lang="en-US" b="1" u="sng" dirty="0">
                <a:latin typeface="Sitka Small" panose="02000505000000020004" pitchFamily="2" charset="0"/>
              </a:rPr>
              <a:t>Edge Gateway Server</a:t>
            </a:r>
          </a:p>
        </p:txBody>
      </p:sp>
      <p:sp>
        <p:nvSpPr>
          <p:cNvPr id="3" name="Content Placeholder 2">
            <a:extLst>
              <a:ext uri="{FF2B5EF4-FFF2-40B4-BE49-F238E27FC236}">
                <a16:creationId xmlns="" xmlns:a16="http://schemas.microsoft.com/office/drawing/2014/main" id="{0FF0E43D-23A9-47DB-9D8D-C1320083DFDE}"/>
              </a:ext>
            </a:extLst>
          </p:cNvPr>
          <p:cNvSpPr>
            <a:spLocks noGrp="1"/>
          </p:cNvSpPr>
          <p:nvPr>
            <p:ph idx="1"/>
          </p:nvPr>
        </p:nvSpPr>
        <p:spPr/>
        <p:txBody>
          <a:bodyPr/>
          <a:lstStyle/>
          <a:p>
            <a:r>
              <a:rPr lang="en-US" dirty="0">
                <a:latin typeface="Sitka Small" panose="02000505000000020004" pitchFamily="2" charset="0"/>
              </a:rPr>
              <a:t>Real-Time Analytics</a:t>
            </a:r>
          </a:p>
          <a:p>
            <a:r>
              <a:rPr lang="en-US" dirty="0">
                <a:latin typeface="Sitka Small" panose="02000505000000020004" pitchFamily="2" charset="0"/>
              </a:rPr>
              <a:t>Transactional analytics</a:t>
            </a:r>
          </a:p>
          <a:p>
            <a:r>
              <a:rPr lang="en-US" dirty="0">
                <a:latin typeface="Sitka Small" panose="02000505000000020004" pitchFamily="2" charset="0"/>
              </a:rPr>
              <a:t>Business Intelligence</a:t>
            </a:r>
          </a:p>
          <a:p>
            <a:r>
              <a:rPr lang="en-US" dirty="0">
                <a:latin typeface="Sitka Small" panose="02000505000000020004" pitchFamily="2" charset="0"/>
              </a:rPr>
              <a:t>No Latency Issue</a:t>
            </a:r>
          </a:p>
          <a:p>
            <a:r>
              <a:rPr lang="en-US" dirty="0">
                <a:latin typeface="Sitka Small" panose="02000505000000020004" pitchFamily="2" charset="0"/>
              </a:rPr>
              <a:t>Medium Latency Requirements</a:t>
            </a:r>
          </a:p>
          <a:p>
            <a:r>
              <a:rPr lang="en-US" dirty="0">
                <a:latin typeface="Sitka Small" panose="02000505000000020004" pitchFamily="2" charset="0"/>
              </a:rPr>
              <a:t>Low Latency Requirements</a:t>
            </a:r>
          </a:p>
          <a:p>
            <a:endParaRPr lang="en-US" dirty="0">
              <a:latin typeface="Sitka Small" panose="02000505000000020004" pitchFamily="2" charset="0"/>
            </a:endParaRPr>
          </a:p>
        </p:txBody>
      </p:sp>
    </p:spTree>
    <p:extLst>
      <p:ext uri="{BB962C8B-B14F-4D97-AF65-F5344CB8AC3E}">
        <p14:creationId xmlns="" xmlns:p14="http://schemas.microsoft.com/office/powerpoint/2010/main" val="1535216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49BC2-BCFC-49E6-9E3E-FD6A6E3C49D4}"/>
              </a:ext>
            </a:extLst>
          </p:cNvPr>
          <p:cNvSpPr>
            <a:spLocks noGrp="1"/>
          </p:cNvSpPr>
          <p:nvPr>
            <p:ph type="title"/>
          </p:nvPr>
        </p:nvSpPr>
        <p:spPr>
          <a:xfrm>
            <a:off x="838200" y="418254"/>
            <a:ext cx="10515600" cy="525566"/>
          </a:xfrm>
        </p:spPr>
        <p:txBody>
          <a:bodyPr>
            <a:normAutofit/>
          </a:bodyPr>
          <a:lstStyle/>
          <a:p>
            <a:pPr algn="ctr"/>
            <a:r>
              <a:rPr lang="en-US" sz="2400" b="1" u="sng" dirty="0">
                <a:solidFill>
                  <a:srgbClr val="FF155D"/>
                </a:solidFill>
                <a:latin typeface="Sitka Small" panose="02000505000000020004" pitchFamily="2" charset="0"/>
              </a:rPr>
              <a:t>Cloud Computing vs. Edge Computing vs. Fog Computing</a:t>
            </a:r>
          </a:p>
        </p:txBody>
      </p:sp>
      <p:sp>
        <p:nvSpPr>
          <p:cNvPr id="3" name="Content Placeholder 2">
            <a:extLst>
              <a:ext uri="{FF2B5EF4-FFF2-40B4-BE49-F238E27FC236}">
                <a16:creationId xmlns="" xmlns:a16="http://schemas.microsoft.com/office/drawing/2014/main" id="{AF0FF6FB-1E65-4245-852F-278CAD8C8D6B}"/>
              </a:ext>
            </a:extLst>
          </p:cNvPr>
          <p:cNvSpPr>
            <a:spLocks noGrp="1"/>
          </p:cNvSpPr>
          <p:nvPr>
            <p:ph idx="1"/>
          </p:nvPr>
        </p:nvSpPr>
        <p:spPr>
          <a:xfrm>
            <a:off x="838200" y="1179871"/>
            <a:ext cx="10515600" cy="5515897"/>
          </a:xfrm>
        </p:spPr>
        <p:txBody>
          <a:bodyPr>
            <a:normAutofit fontScale="77500" lnSpcReduction="20000"/>
          </a:bodyPr>
          <a:lstStyle/>
          <a:p>
            <a:r>
              <a:rPr lang="en-US" dirty="0">
                <a:latin typeface="Sitka Small" panose="02000505000000020004" pitchFamily="2" charset="0"/>
              </a:rPr>
              <a:t>Edge Computing and Fog Computing are the extensions of Cloud Networks, which are a collection of servers comprising a distributed network. </a:t>
            </a:r>
          </a:p>
          <a:p>
            <a:r>
              <a:rPr lang="en-US" dirty="0">
                <a:latin typeface="Sitka Small" panose="02000505000000020004" pitchFamily="2" charset="0"/>
              </a:rPr>
              <a:t>Such networks allow organizations to exceed the resources that would be otherwise available to them. </a:t>
            </a:r>
          </a:p>
          <a:p>
            <a:r>
              <a:rPr lang="en-US" dirty="0">
                <a:latin typeface="Sitka Small" panose="02000505000000020004" pitchFamily="2" charset="0"/>
              </a:rPr>
              <a:t>The main advantage of cloud networks is that they allowed data to be collected from multiple sources, which is accessible anywhere over the internet.</a:t>
            </a:r>
          </a:p>
          <a:p>
            <a:r>
              <a:rPr lang="en-US" dirty="0">
                <a:latin typeface="Sitka Small" panose="02000505000000020004" pitchFamily="2" charset="0"/>
              </a:rPr>
              <a:t>While Fog Computing and Edge Computing are almost similar, where the talk about intelligence and processing of data at the time of creation.</a:t>
            </a:r>
          </a:p>
          <a:p>
            <a:r>
              <a:rPr lang="en-US" dirty="0">
                <a:latin typeface="Sitka Small" panose="02000505000000020004" pitchFamily="2" charset="0"/>
              </a:rPr>
              <a:t>Fog Computing focus more on intelligence at local area network and this architecture transmits data from endpoints to a gateway where it is sent to sources for processing and return to transmission </a:t>
            </a:r>
          </a:p>
          <a:p>
            <a:r>
              <a:rPr lang="en-US" dirty="0">
                <a:latin typeface="Sitka Small" panose="02000505000000020004" pitchFamily="2" charset="0"/>
              </a:rPr>
              <a:t>while Edge Computing focus more on computing power and processing of data locally at the edge of a network. </a:t>
            </a:r>
          </a:p>
          <a:p>
            <a:r>
              <a:rPr lang="en-US" dirty="0">
                <a:latin typeface="Sitka Small" panose="02000505000000020004" pitchFamily="2" charset="0"/>
              </a:rPr>
              <a:t>It performs processing on embedded computing platforms interfacing to sensors and controllers.</a:t>
            </a:r>
          </a:p>
        </p:txBody>
      </p:sp>
    </p:spTree>
    <p:extLst>
      <p:ext uri="{BB962C8B-B14F-4D97-AF65-F5344CB8AC3E}">
        <p14:creationId xmlns="" xmlns:p14="http://schemas.microsoft.com/office/powerpoint/2010/main" val="394835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Edge computing is an extension of older technologies such as peer-to-peer networking, distributed data, self-healing network technology and remote cloud services. It’s powered by small form factor hardware with flash-storage arrays that provide highly optimized performance. The processors used in edge computing devices offer improved hardware security with a low power requirement</a:t>
            </a:r>
            <a:r>
              <a:rPr lang="en-US" dirty="0" smtClean="0"/>
              <a:t>.</a:t>
            </a:r>
          </a:p>
          <a:p>
            <a:r>
              <a:rPr lang="en-US" dirty="0" smtClean="0"/>
              <a:t>Fog computing uses a centralized system that interacts with industrial gateways and embedded computer systems on a local area network, whereas edge computing performs much of the processing on embedded computing platforms directly interfacing to sensors and controllers.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at is Fog Computing? Definition and FAQs | OmniSci">
            <a:extLst>
              <a:ext uri="{FF2B5EF4-FFF2-40B4-BE49-F238E27FC236}">
                <a16:creationId xmlns="" xmlns:a16="http://schemas.microsoft.com/office/drawing/2014/main" id="{252C3699-9A79-4609-878A-1B7886A591B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0218" y="521109"/>
            <a:ext cx="11631563" cy="58157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4394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493615-9725-401E-AFFF-DD32E3D4485A}"/>
              </a:ext>
            </a:extLst>
          </p:cNvPr>
          <p:cNvSpPr>
            <a:spLocks noGrp="1"/>
          </p:cNvSpPr>
          <p:nvPr>
            <p:ph idx="1"/>
          </p:nvPr>
        </p:nvSpPr>
        <p:spPr>
          <a:xfrm>
            <a:off x="1342102" y="427703"/>
            <a:ext cx="10011697" cy="5749260"/>
          </a:xfrm>
        </p:spPr>
        <p:txBody>
          <a:bodyPr numCol="2">
            <a:normAutofit/>
          </a:bodyPr>
          <a:lstStyle/>
          <a:p>
            <a:pPr marL="0" indent="0">
              <a:buNone/>
            </a:pPr>
            <a:r>
              <a:rPr lang="en-US" sz="3200" b="1" dirty="0">
                <a:solidFill>
                  <a:srgbClr val="FF155D"/>
                </a:solidFill>
                <a:latin typeface="Sitka Small" panose="02000505000000020004" pitchFamily="2" charset="0"/>
              </a:rPr>
              <a:t>Cloud Layer</a:t>
            </a:r>
          </a:p>
          <a:p>
            <a:r>
              <a:rPr lang="en-US" dirty="0">
                <a:latin typeface="Sitka Small" panose="02000505000000020004" pitchFamily="2" charset="0"/>
              </a:rPr>
              <a:t>Big Data Processing</a:t>
            </a:r>
          </a:p>
          <a:p>
            <a:r>
              <a:rPr lang="en-US" dirty="0">
                <a:latin typeface="Sitka Small" panose="02000505000000020004" pitchFamily="2" charset="0"/>
              </a:rPr>
              <a:t>Data Warehousing</a:t>
            </a:r>
          </a:p>
          <a:p>
            <a:r>
              <a:rPr lang="en-US" dirty="0">
                <a:latin typeface="Sitka Small" panose="02000505000000020004" pitchFamily="2" charset="0"/>
              </a:rPr>
              <a:t>Business Logic</a:t>
            </a:r>
          </a:p>
          <a:p>
            <a:pPr marL="0" indent="0">
              <a:buNone/>
            </a:pPr>
            <a:endParaRPr lang="en-US" b="1" dirty="0">
              <a:solidFill>
                <a:srgbClr val="C00000"/>
              </a:solidFill>
              <a:latin typeface="Sitka Small" panose="02000505000000020004" pitchFamily="2" charset="0"/>
            </a:endParaRPr>
          </a:p>
          <a:p>
            <a:pPr marL="0" indent="0">
              <a:buNone/>
            </a:pPr>
            <a:r>
              <a:rPr lang="en-US" sz="3200" b="1" dirty="0">
                <a:solidFill>
                  <a:srgbClr val="C00000"/>
                </a:solidFill>
                <a:latin typeface="Sitka Small" panose="02000505000000020004" pitchFamily="2" charset="0"/>
              </a:rPr>
              <a:t>Fog Layer</a:t>
            </a:r>
          </a:p>
          <a:p>
            <a:r>
              <a:rPr lang="en-US" dirty="0">
                <a:latin typeface="Sitka Small" panose="02000505000000020004" pitchFamily="2" charset="0"/>
              </a:rPr>
              <a:t>Local Network</a:t>
            </a:r>
          </a:p>
          <a:p>
            <a:r>
              <a:rPr lang="en-US" dirty="0">
                <a:latin typeface="Sitka Small" panose="02000505000000020004" pitchFamily="2" charset="0"/>
              </a:rPr>
              <a:t>Data Analysis and Reduction</a:t>
            </a:r>
          </a:p>
          <a:p>
            <a:r>
              <a:rPr lang="en-US" dirty="0">
                <a:latin typeface="Sitka Small" panose="02000505000000020004" pitchFamily="2" charset="0"/>
              </a:rPr>
              <a:t>Standardization</a:t>
            </a:r>
            <a:endParaRPr lang="en-US" b="1" dirty="0">
              <a:solidFill>
                <a:schemeClr val="accent1"/>
              </a:solidFill>
              <a:latin typeface="Sitka Small" panose="02000505000000020004" pitchFamily="2" charset="0"/>
            </a:endParaRPr>
          </a:p>
          <a:p>
            <a:pPr marL="0" indent="0">
              <a:buNone/>
            </a:pPr>
            <a:endParaRPr lang="en-US" b="1" dirty="0">
              <a:solidFill>
                <a:schemeClr val="accent1"/>
              </a:solidFill>
              <a:latin typeface="Sitka Small" panose="02000505000000020004" pitchFamily="2" charset="0"/>
            </a:endParaRPr>
          </a:p>
          <a:p>
            <a:pPr marL="0" indent="0">
              <a:buNone/>
            </a:pPr>
            <a:r>
              <a:rPr lang="en-US" sz="3200" b="1" dirty="0">
                <a:solidFill>
                  <a:schemeClr val="accent1"/>
                </a:solidFill>
                <a:latin typeface="Sitka Small" panose="02000505000000020004" pitchFamily="2" charset="0"/>
              </a:rPr>
              <a:t>Edge Layer</a:t>
            </a:r>
          </a:p>
          <a:p>
            <a:r>
              <a:rPr lang="en-US" dirty="0">
                <a:latin typeface="Sitka Small" panose="02000505000000020004" pitchFamily="2" charset="0"/>
              </a:rPr>
              <a:t>Large Volume Real-Time Data Processing</a:t>
            </a:r>
          </a:p>
          <a:p>
            <a:r>
              <a:rPr lang="en-US" dirty="0">
                <a:latin typeface="Sitka Small" panose="02000505000000020004" pitchFamily="2" charset="0"/>
              </a:rPr>
              <a:t>On premises Data Visualization</a:t>
            </a:r>
          </a:p>
          <a:p>
            <a:r>
              <a:rPr lang="en-US" dirty="0">
                <a:latin typeface="Sitka Small" panose="02000505000000020004" pitchFamily="2" charset="0"/>
              </a:rPr>
              <a:t>Embedded Systems</a:t>
            </a:r>
          </a:p>
          <a:p>
            <a:r>
              <a:rPr lang="en-US" dirty="0">
                <a:latin typeface="Sitka Small" panose="02000505000000020004" pitchFamily="2" charset="0"/>
              </a:rPr>
              <a:t>Gateways</a:t>
            </a:r>
          </a:p>
          <a:p>
            <a:r>
              <a:rPr lang="en-US" dirty="0">
                <a:latin typeface="Sitka Small" panose="02000505000000020004" pitchFamily="2" charset="0"/>
              </a:rPr>
              <a:t>Micro Data Storage</a:t>
            </a:r>
          </a:p>
        </p:txBody>
      </p:sp>
    </p:spTree>
    <p:extLst>
      <p:ext uri="{BB962C8B-B14F-4D97-AF65-F5344CB8AC3E}">
        <p14:creationId xmlns="" xmlns:p14="http://schemas.microsoft.com/office/powerpoint/2010/main" val="284721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ECC1B-6345-468C-A400-4395A5DB9D77}"/>
              </a:ext>
            </a:extLst>
          </p:cNvPr>
          <p:cNvSpPr>
            <a:spLocks noGrp="1"/>
          </p:cNvSpPr>
          <p:nvPr>
            <p:ph type="title"/>
          </p:nvPr>
        </p:nvSpPr>
        <p:spPr/>
        <p:txBody>
          <a:bodyPr>
            <a:normAutofit/>
          </a:bodyPr>
          <a:lstStyle/>
          <a:p>
            <a:pPr algn="ctr"/>
            <a:r>
              <a:rPr lang="en-US" sz="4000" b="1" u="sng" dirty="0">
                <a:latin typeface="Sitka Small" panose="02000505000000020004" pitchFamily="2" charset="0"/>
              </a:rPr>
              <a:t>Security in Edge Computing</a:t>
            </a:r>
          </a:p>
        </p:txBody>
      </p:sp>
      <p:sp>
        <p:nvSpPr>
          <p:cNvPr id="3" name="Content Placeholder 2">
            <a:extLst>
              <a:ext uri="{FF2B5EF4-FFF2-40B4-BE49-F238E27FC236}">
                <a16:creationId xmlns="" xmlns:a16="http://schemas.microsoft.com/office/drawing/2014/main" id="{1A9ECFE3-08CD-431A-98D0-90196567A956}"/>
              </a:ext>
            </a:extLst>
          </p:cNvPr>
          <p:cNvSpPr>
            <a:spLocks noGrp="1"/>
          </p:cNvSpPr>
          <p:nvPr>
            <p:ph idx="1"/>
          </p:nvPr>
        </p:nvSpPr>
        <p:spPr>
          <a:xfrm>
            <a:off x="838200" y="1504335"/>
            <a:ext cx="10515600" cy="4672628"/>
          </a:xfrm>
        </p:spPr>
        <p:txBody>
          <a:bodyPr>
            <a:normAutofit fontScale="85000" lnSpcReduction="10000"/>
          </a:bodyPr>
          <a:lstStyle/>
          <a:p>
            <a:r>
              <a:rPr lang="en-US" dirty="0">
                <a:latin typeface="Sitka Small" panose="02000505000000020004" pitchFamily="2" charset="0"/>
              </a:rPr>
              <a:t>There are two sides of security in edge computing –</a:t>
            </a:r>
          </a:p>
          <a:p>
            <a:endParaRPr lang="en-US" dirty="0">
              <a:latin typeface="Sitka Small" panose="02000505000000020004" pitchFamily="2" charset="0"/>
            </a:endParaRPr>
          </a:p>
          <a:p>
            <a:r>
              <a:rPr lang="en-US" dirty="0">
                <a:latin typeface="Sitka Small" panose="02000505000000020004" pitchFamily="2" charset="0"/>
              </a:rPr>
              <a:t>One of them is that the security in edge computing is better than any other part of the data storage application because data is not traveling over the network; it stays where it is created.</a:t>
            </a:r>
          </a:p>
          <a:p>
            <a:endParaRPr lang="en-US" dirty="0">
              <a:latin typeface="Sitka Small" panose="02000505000000020004" pitchFamily="2" charset="0"/>
            </a:endParaRPr>
          </a:p>
          <a:p>
            <a:r>
              <a:rPr lang="en-US" dirty="0">
                <a:latin typeface="Sitka Small" panose="02000505000000020004" pitchFamily="2" charset="0"/>
              </a:rPr>
              <a:t>The flip side of it is that security in edge computing is less secure because the edge devices in themselves can be more vulnerable.</a:t>
            </a:r>
          </a:p>
          <a:p>
            <a:endParaRPr lang="en-US" dirty="0">
              <a:latin typeface="Sitka Small" panose="02000505000000020004" pitchFamily="2" charset="0"/>
            </a:endParaRPr>
          </a:p>
          <a:p>
            <a:r>
              <a:rPr lang="en-US" dirty="0">
                <a:latin typeface="Sitka Small" panose="02000505000000020004" pitchFamily="2" charset="0"/>
              </a:rPr>
              <a:t>In conclusion, data encryption, access control, and the use of virtual private networks are crucial elements to protect the edge computing system.</a:t>
            </a:r>
          </a:p>
        </p:txBody>
      </p:sp>
    </p:spTree>
    <p:extLst>
      <p:ext uri="{BB962C8B-B14F-4D97-AF65-F5344CB8AC3E}">
        <p14:creationId xmlns="" xmlns:p14="http://schemas.microsoft.com/office/powerpoint/2010/main" val="171967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0BC172-C5D2-4C3A-AE59-D5C26FD294D3}"/>
              </a:ext>
            </a:extLst>
          </p:cNvPr>
          <p:cNvSpPr>
            <a:spLocks noGrp="1"/>
          </p:cNvSpPr>
          <p:nvPr>
            <p:ph type="title"/>
          </p:nvPr>
        </p:nvSpPr>
        <p:spPr/>
        <p:txBody>
          <a:bodyPr>
            <a:normAutofit/>
          </a:bodyPr>
          <a:lstStyle/>
          <a:p>
            <a:pPr algn="ctr"/>
            <a:r>
              <a:rPr lang="en-US" sz="4000" b="1" u="sng" dirty="0">
                <a:latin typeface="Sitka Small" panose="02000505000000020004" pitchFamily="2" charset="0"/>
              </a:rPr>
              <a:t>Use Cases where Edge Computing becomes critical</a:t>
            </a:r>
          </a:p>
        </p:txBody>
      </p:sp>
      <p:sp>
        <p:nvSpPr>
          <p:cNvPr id="3" name="Content Placeholder 2">
            <a:extLst>
              <a:ext uri="{FF2B5EF4-FFF2-40B4-BE49-F238E27FC236}">
                <a16:creationId xmlns="" xmlns:a16="http://schemas.microsoft.com/office/drawing/2014/main" id="{EC531C54-ABF0-4008-B9B7-28186CF75252}"/>
              </a:ext>
            </a:extLst>
          </p:cNvPr>
          <p:cNvSpPr>
            <a:spLocks noGrp="1"/>
          </p:cNvSpPr>
          <p:nvPr>
            <p:ph idx="1"/>
          </p:nvPr>
        </p:nvSpPr>
        <p:spPr/>
        <p:txBody>
          <a:bodyPr>
            <a:normAutofit fontScale="77500" lnSpcReduction="20000"/>
          </a:bodyPr>
          <a:lstStyle/>
          <a:p>
            <a:r>
              <a:rPr lang="en-US" dirty="0">
                <a:latin typeface="Sitka Small" panose="02000505000000020004" pitchFamily="2" charset="0"/>
              </a:rPr>
              <a:t>Having low latency, e.g., Closed-loop interaction between machine insights.</a:t>
            </a:r>
          </a:p>
          <a:p>
            <a:r>
              <a:rPr lang="en-US" dirty="0">
                <a:latin typeface="Sitka Small" panose="02000505000000020004" pitchFamily="2" charset="0"/>
              </a:rPr>
              <a:t>For real-time analytics, access to temporal data.</a:t>
            </a:r>
          </a:p>
          <a:p>
            <a:r>
              <a:rPr lang="en-US" dirty="0">
                <a:latin typeface="Sitka Small" panose="02000505000000020004" pitchFamily="2" charset="0"/>
              </a:rPr>
              <a:t>Low connectivity, e.g., Remote Location.</a:t>
            </a:r>
          </a:p>
          <a:p>
            <a:r>
              <a:rPr lang="en-US" dirty="0">
                <a:latin typeface="Sitka Small" panose="02000505000000020004" pitchFamily="2" charset="0"/>
              </a:rPr>
              <a:t>The high cost of transferring data to the cloud.</a:t>
            </a:r>
          </a:p>
          <a:p>
            <a:r>
              <a:rPr lang="en-US" dirty="0">
                <a:latin typeface="Sitka Small" panose="02000505000000020004" pitchFamily="2" charset="0"/>
              </a:rPr>
              <a:t>Bandwidth.</a:t>
            </a:r>
          </a:p>
          <a:p>
            <a:r>
              <a:rPr lang="en-US" dirty="0">
                <a:latin typeface="Sitka Small" panose="02000505000000020004" pitchFamily="2" charset="0"/>
              </a:rPr>
              <a:t>Cybersecurity constraints.</a:t>
            </a:r>
          </a:p>
          <a:p>
            <a:r>
              <a:rPr lang="en-US" dirty="0">
                <a:latin typeface="Sitka Small" panose="02000505000000020004" pitchFamily="2" charset="0"/>
              </a:rPr>
              <a:t>Compliance and Regulation.</a:t>
            </a:r>
          </a:p>
          <a:p>
            <a:r>
              <a:rPr lang="en-US" dirty="0">
                <a:latin typeface="Sitka Small" panose="02000505000000020004" pitchFamily="2" charset="0"/>
              </a:rPr>
              <a:t>The immediacy of Analysis, e.g., To check machine performance.</a:t>
            </a:r>
          </a:p>
          <a:p>
            <a:r>
              <a:rPr lang="en-US" dirty="0">
                <a:latin typeface="Sitka Small" panose="02000505000000020004" pitchFamily="2" charset="0"/>
              </a:rPr>
              <a:t>Predictive Maintenance.</a:t>
            </a:r>
          </a:p>
          <a:p>
            <a:r>
              <a:rPr lang="en-US" dirty="0">
                <a:latin typeface="Sitka Small" panose="02000505000000020004" pitchFamily="2" charset="0"/>
              </a:rPr>
              <a:t>Energy Efficiency Management.</a:t>
            </a:r>
          </a:p>
          <a:p>
            <a:r>
              <a:rPr lang="en-US" dirty="0">
                <a:latin typeface="Sitka Small" panose="02000505000000020004" pitchFamily="2" charset="0"/>
              </a:rPr>
              <a:t>Flexible Device Replacement.</a:t>
            </a:r>
          </a:p>
        </p:txBody>
      </p:sp>
    </p:spTree>
    <p:extLst>
      <p:ext uri="{BB962C8B-B14F-4D97-AF65-F5344CB8AC3E}">
        <p14:creationId xmlns="" xmlns:p14="http://schemas.microsoft.com/office/powerpoint/2010/main" val="189138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587BE5-FE62-4F31-9772-22A02CD3C9F6}"/>
              </a:ext>
            </a:extLst>
          </p:cNvPr>
          <p:cNvSpPr>
            <a:spLocks noGrp="1"/>
          </p:cNvSpPr>
          <p:nvPr>
            <p:ph type="title"/>
          </p:nvPr>
        </p:nvSpPr>
        <p:spPr>
          <a:xfrm>
            <a:off x="838200" y="365125"/>
            <a:ext cx="10515600" cy="711507"/>
          </a:xfrm>
        </p:spPr>
        <p:txBody>
          <a:bodyPr/>
          <a:lstStyle/>
          <a:p>
            <a:pPr algn="ctr"/>
            <a:r>
              <a:rPr lang="en-US" b="1" u="sng" dirty="0">
                <a:latin typeface="Sitka Small" panose="02000505000000020004" pitchFamily="2" charset="0"/>
              </a:rPr>
              <a:t>Why Edge Computing Matters?</a:t>
            </a:r>
          </a:p>
        </p:txBody>
      </p:sp>
      <p:sp>
        <p:nvSpPr>
          <p:cNvPr id="3" name="Content Placeholder 2">
            <a:extLst>
              <a:ext uri="{FF2B5EF4-FFF2-40B4-BE49-F238E27FC236}">
                <a16:creationId xmlns="" xmlns:a16="http://schemas.microsoft.com/office/drawing/2014/main" id="{F8E73CD5-2E35-449A-8FA9-E62674361941}"/>
              </a:ext>
            </a:extLst>
          </p:cNvPr>
          <p:cNvSpPr>
            <a:spLocks noGrp="1"/>
          </p:cNvSpPr>
          <p:nvPr>
            <p:ph idx="1"/>
          </p:nvPr>
        </p:nvSpPr>
        <p:spPr>
          <a:xfrm>
            <a:off x="838200" y="1460090"/>
            <a:ext cx="10515600" cy="5032785"/>
          </a:xfrm>
        </p:spPr>
        <p:txBody>
          <a:bodyPr>
            <a:normAutofit fontScale="85000" lnSpcReduction="10000"/>
          </a:bodyPr>
          <a:lstStyle/>
          <a:p>
            <a:r>
              <a:rPr lang="en-US" dirty="0">
                <a:latin typeface="Sitka Small" panose="02000505000000020004" pitchFamily="2" charset="0"/>
              </a:rPr>
              <a:t>When IoT devices have poor connectivity.</a:t>
            </a:r>
          </a:p>
          <a:p>
            <a:r>
              <a:rPr lang="en-US" dirty="0">
                <a:latin typeface="Sitka Small" panose="02000505000000020004" pitchFamily="2" charset="0"/>
              </a:rPr>
              <a:t>Not efficient for IoT devices to be in constant touch with the central cloud.</a:t>
            </a:r>
          </a:p>
          <a:p>
            <a:r>
              <a:rPr lang="en-US" dirty="0">
                <a:latin typeface="Sitka Small" panose="02000505000000020004" pitchFamily="2" charset="0"/>
              </a:rPr>
              <a:t>The latency factor reduces latency because data doesn’t have to traverse over a network to a central cloud for processing.</a:t>
            </a:r>
          </a:p>
          <a:p>
            <a:r>
              <a:rPr lang="en-US" dirty="0">
                <a:latin typeface="Sitka Small" panose="02000505000000020004" pitchFamily="2" charset="0"/>
              </a:rPr>
              <a:t>Where latencies are untenable like manufacturing or financial services.</a:t>
            </a:r>
          </a:p>
          <a:p>
            <a:r>
              <a:rPr lang="en-US" dirty="0">
                <a:latin typeface="Sitka Small" panose="02000505000000020004" pitchFamily="2" charset="0"/>
              </a:rPr>
              <a:t>As soon as data is produced, it doesn’t need to send over a network; instead, it compiles the data and sends daily reports to the cloud for long term storage, i.e., reduces the data traversing.</a:t>
            </a:r>
          </a:p>
          <a:p>
            <a:r>
              <a:rPr lang="en-US" dirty="0">
                <a:latin typeface="Sitka Small" panose="02000505000000020004" pitchFamily="2" charset="0"/>
              </a:rPr>
              <a:t>The buildout of the next-generation 5G cellular networks by telecommunication companies.</a:t>
            </a:r>
          </a:p>
          <a:p>
            <a:r>
              <a:rPr lang="en-US" dirty="0">
                <a:latin typeface="Sitka Small" panose="02000505000000020004" pitchFamily="2" charset="0"/>
              </a:rPr>
              <a:t>Direct access to gateway into the telecom provider’s network, which connects to a public IaaS cloud provider.</a:t>
            </a:r>
          </a:p>
        </p:txBody>
      </p:sp>
    </p:spTree>
    <p:extLst>
      <p:ext uri="{BB962C8B-B14F-4D97-AF65-F5344CB8AC3E}">
        <p14:creationId xmlns="" xmlns:p14="http://schemas.microsoft.com/office/powerpoint/2010/main" val="3611922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222214-2644-4B4A-AF06-D09E64CA6729}"/>
              </a:ext>
            </a:extLst>
          </p:cNvPr>
          <p:cNvSpPr>
            <a:spLocks noGrp="1"/>
          </p:cNvSpPr>
          <p:nvPr>
            <p:ph type="title"/>
          </p:nvPr>
        </p:nvSpPr>
        <p:spPr/>
        <p:txBody>
          <a:bodyPr>
            <a:normAutofit/>
          </a:bodyPr>
          <a:lstStyle/>
          <a:p>
            <a:pPr algn="ctr"/>
            <a:r>
              <a:rPr lang="en-US" sz="4000" b="1" u="sng" dirty="0">
                <a:latin typeface="Sitka Small" panose="02000505000000020004" pitchFamily="2" charset="0"/>
              </a:rPr>
              <a:t>Use of Edge Computing related to Industries</a:t>
            </a:r>
          </a:p>
        </p:txBody>
      </p:sp>
      <p:sp>
        <p:nvSpPr>
          <p:cNvPr id="3" name="Content Placeholder 2">
            <a:extLst>
              <a:ext uri="{FF2B5EF4-FFF2-40B4-BE49-F238E27FC236}">
                <a16:creationId xmlns="" xmlns:a16="http://schemas.microsoft.com/office/drawing/2014/main" id="{BAE4BADF-5F2D-43EC-8D4A-CB02A76AC886}"/>
              </a:ext>
            </a:extLst>
          </p:cNvPr>
          <p:cNvSpPr>
            <a:spLocks noGrp="1"/>
          </p:cNvSpPr>
          <p:nvPr>
            <p:ph idx="1"/>
          </p:nvPr>
        </p:nvSpPr>
        <p:spPr/>
        <p:txBody>
          <a:bodyPr>
            <a:normAutofit lnSpcReduction="10000"/>
          </a:bodyPr>
          <a:lstStyle/>
          <a:p>
            <a:r>
              <a:rPr lang="en-US" dirty="0">
                <a:latin typeface="Sitka Small" panose="02000505000000020004" pitchFamily="2" charset="0"/>
              </a:rPr>
              <a:t>Smart applications and devices respond to data, instantly eliminating lag time.</a:t>
            </a:r>
          </a:p>
          <a:p>
            <a:r>
              <a:rPr lang="en-US" dirty="0">
                <a:latin typeface="Sitka Small" panose="02000505000000020004" pitchFamily="2" charset="0"/>
              </a:rPr>
              <a:t>Real-time data process with any latency where even milliseconds in latency make a difference in the processing of data.</a:t>
            </a:r>
          </a:p>
          <a:p>
            <a:r>
              <a:rPr lang="en-US" dirty="0">
                <a:latin typeface="Sitka Small" panose="02000505000000020004" pitchFamily="2" charset="0"/>
              </a:rPr>
              <a:t>Acceleration in the data stream.</a:t>
            </a:r>
          </a:p>
          <a:p>
            <a:r>
              <a:rPr lang="en-US" dirty="0">
                <a:latin typeface="Sitka Small" panose="02000505000000020004" pitchFamily="2" charset="0"/>
              </a:rPr>
              <a:t>Efficient data processing in massive data.</a:t>
            </a:r>
          </a:p>
          <a:p>
            <a:r>
              <a:rPr lang="en-US" dirty="0">
                <a:latin typeface="Sitka Small" panose="02000505000000020004" pitchFamily="2" charset="0"/>
              </a:rPr>
              <a:t>Effective use of the application in a remote location.</a:t>
            </a:r>
          </a:p>
          <a:p>
            <a:r>
              <a:rPr lang="en-US" dirty="0">
                <a:latin typeface="Sitka Small" panose="02000505000000020004" pitchFamily="2" charset="0"/>
              </a:rPr>
              <a:t>Security for sensitive data even without putting in the public cloud.</a:t>
            </a:r>
          </a:p>
        </p:txBody>
      </p:sp>
    </p:spTree>
    <p:extLst>
      <p:ext uri="{BB962C8B-B14F-4D97-AF65-F5344CB8AC3E}">
        <p14:creationId xmlns="" xmlns:p14="http://schemas.microsoft.com/office/powerpoint/2010/main" val="1543102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19064-3746-4879-A833-66F761BB8928}"/>
              </a:ext>
            </a:extLst>
          </p:cNvPr>
          <p:cNvSpPr>
            <a:spLocks noGrp="1"/>
          </p:cNvSpPr>
          <p:nvPr>
            <p:ph type="title"/>
          </p:nvPr>
        </p:nvSpPr>
        <p:spPr/>
        <p:txBody>
          <a:bodyPr>
            <a:normAutofit/>
          </a:bodyPr>
          <a:lstStyle/>
          <a:p>
            <a:pPr algn="ctr"/>
            <a:r>
              <a:rPr lang="en-US" sz="4000" b="1" u="sng" dirty="0">
                <a:latin typeface="Sitka Small" panose="02000505000000020004" pitchFamily="2" charset="0"/>
              </a:rPr>
              <a:t>Role of Edge Computing in Healthcare</a:t>
            </a:r>
          </a:p>
        </p:txBody>
      </p:sp>
      <p:sp>
        <p:nvSpPr>
          <p:cNvPr id="3" name="Content Placeholder 2">
            <a:extLst>
              <a:ext uri="{FF2B5EF4-FFF2-40B4-BE49-F238E27FC236}">
                <a16:creationId xmlns="" xmlns:a16="http://schemas.microsoft.com/office/drawing/2014/main" id="{CC1AF8AC-8319-4F4C-8D44-62BCCCA655D3}"/>
              </a:ext>
            </a:extLst>
          </p:cNvPr>
          <p:cNvSpPr>
            <a:spLocks noGrp="1"/>
          </p:cNvSpPr>
          <p:nvPr>
            <p:ph idx="1"/>
          </p:nvPr>
        </p:nvSpPr>
        <p:spPr>
          <a:xfrm>
            <a:off x="838200" y="1690688"/>
            <a:ext cx="10515600" cy="4351338"/>
          </a:xfrm>
        </p:spPr>
        <p:txBody>
          <a:bodyPr>
            <a:normAutofit fontScale="85000" lnSpcReduction="20000"/>
          </a:bodyPr>
          <a:lstStyle/>
          <a:p>
            <a:r>
              <a:rPr lang="en-US" dirty="0">
                <a:latin typeface="Sitka Small" panose="02000505000000020004" pitchFamily="2" charset="0"/>
              </a:rPr>
              <a:t>As we know, edge allows us to manage your connectivity and disperse processing closer to where data is, the advantage is a natural evolution when you optimize some part of your stack in the network with giving more localized services for your application. </a:t>
            </a:r>
          </a:p>
          <a:p>
            <a:r>
              <a:rPr lang="en-US" dirty="0">
                <a:latin typeface="Sitka Small" panose="02000505000000020004" pitchFamily="2" charset="0"/>
              </a:rPr>
              <a:t>Moving the analysis of clinical information to edge computing is crucial for healthcare organizations that want to benefit from going digital and the key to digital healthcare problems.</a:t>
            </a:r>
          </a:p>
          <a:p>
            <a:endParaRPr lang="en-US" dirty="0">
              <a:latin typeface="Sitka Small" panose="02000505000000020004" pitchFamily="2" charset="0"/>
            </a:endParaRPr>
          </a:p>
          <a:p>
            <a:r>
              <a:rPr lang="en-US" dirty="0">
                <a:latin typeface="Sitka Small" panose="02000505000000020004" pitchFamily="2" charset="0"/>
              </a:rPr>
              <a:t>For example, in the hospital, we collect data from IoT devices, which is monitoring patients and transfer it to the trust’s electronic health record (EHR) from the bedside, with the authentication of staff to the IoT devices through proximity cards.</a:t>
            </a:r>
          </a:p>
        </p:txBody>
      </p:sp>
    </p:spTree>
    <p:extLst>
      <p:ext uri="{BB962C8B-B14F-4D97-AF65-F5344CB8AC3E}">
        <p14:creationId xmlns="" xmlns:p14="http://schemas.microsoft.com/office/powerpoint/2010/main" val="2361269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E3D18-1C60-4F2C-BB0F-ABD1C2BE537D}"/>
              </a:ext>
            </a:extLst>
          </p:cNvPr>
          <p:cNvSpPr>
            <a:spLocks noGrp="1"/>
          </p:cNvSpPr>
          <p:nvPr>
            <p:ph type="title"/>
          </p:nvPr>
        </p:nvSpPr>
        <p:spPr/>
        <p:txBody>
          <a:bodyPr>
            <a:normAutofit/>
          </a:bodyPr>
          <a:lstStyle/>
          <a:p>
            <a:pPr algn="ctr"/>
            <a:r>
              <a:rPr lang="en-US" sz="3600" b="1" u="sng" dirty="0">
                <a:latin typeface="Sitka Small" panose="02000505000000020004" pitchFamily="2" charset="0"/>
              </a:rPr>
              <a:t>Role of Edge Computing in Social Good</a:t>
            </a:r>
          </a:p>
        </p:txBody>
      </p:sp>
      <p:sp>
        <p:nvSpPr>
          <p:cNvPr id="3" name="Content Placeholder 2">
            <a:extLst>
              <a:ext uri="{FF2B5EF4-FFF2-40B4-BE49-F238E27FC236}">
                <a16:creationId xmlns="" xmlns:a16="http://schemas.microsoft.com/office/drawing/2014/main" id="{143C9832-860C-4B9B-A2C7-22B070787513}"/>
              </a:ext>
            </a:extLst>
          </p:cNvPr>
          <p:cNvSpPr>
            <a:spLocks noGrp="1"/>
          </p:cNvSpPr>
          <p:nvPr>
            <p:ph idx="1"/>
          </p:nvPr>
        </p:nvSpPr>
        <p:spPr/>
        <p:txBody>
          <a:bodyPr>
            <a:normAutofit lnSpcReduction="10000"/>
          </a:bodyPr>
          <a:lstStyle/>
          <a:p>
            <a:r>
              <a:rPr lang="en-US" dirty="0">
                <a:latin typeface="Sitka Small" panose="02000505000000020004" pitchFamily="2" charset="0"/>
              </a:rPr>
              <a:t>Environmental factors like road traffic density, air quality, weather, school holidays, and other open data sets give better results by the processing of data with the help of edge computing and machine learning.</a:t>
            </a:r>
          </a:p>
          <a:p>
            <a:endParaRPr lang="en-US" dirty="0">
              <a:latin typeface="Sitka Small" panose="02000505000000020004" pitchFamily="2" charset="0"/>
            </a:endParaRPr>
          </a:p>
          <a:p>
            <a:r>
              <a:rPr lang="en-US" dirty="0">
                <a:latin typeface="Sitka Small" panose="02000505000000020004" pitchFamily="2" charset="0"/>
              </a:rPr>
              <a:t>The computing power will apply these factors to the data collected from healthcare at the point of admission, where data to be set where the patient expected to be discharged.</a:t>
            </a:r>
          </a:p>
          <a:p>
            <a:r>
              <a:rPr lang="en-US" dirty="0">
                <a:latin typeface="Sitka Small" panose="02000505000000020004" pitchFamily="2" charset="0"/>
              </a:rPr>
              <a:t>There is also a movement from businesses in all sectors to use edge computing.</a:t>
            </a:r>
          </a:p>
        </p:txBody>
      </p:sp>
    </p:spTree>
    <p:extLst>
      <p:ext uri="{BB962C8B-B14F-4D97-AF65-F5344CB8AC3E}">
        <p14:creationId xmlns="" xmlns:p14="http://schemas.microsoft.com/office/powerpoint/2010/main" val="50583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7C95DB-B55E-4C35-9AA6-D67DF0F54872}"/>
              </a:ext>
            </a:extLst>
          </p:cNvPr>
          <p:cNvSpPr>
            <a:spLocks noGrp="1"/>
          </p:cNvSpPr>
          <p:nvPr>
            <p:ph type="title"/>
          </p:nvPr>
        </p:nvSpPr>
        <p:spPr/>
        <p:txBody>
          <a:bodyPr/>
          <a:lstStyle/>
          <a:p>
            <a:r>
              <a:rPr lang="en-US" b="1" dirty="0">
                <a:latin typeface="Sitka Small" panose="02000505000000020004" pitchFamily="2" charset="0"/>
              </a:rPr>
              <a:t>Overview of Edge Computing</a:t>
            </a:r>
          </a:p>
        </p:txBody>
      </p:sp>
      <p:sp>
        <p:nvSpPr>
          <p:cNvPr id="3" name="Content Placeholder 2">
            <a:extLst>
              <a:ext uri="{FF2B5EF4-FFF2-40B4-BE49-F238E27FC236}">
                <a16:creationId xmlns="" xmlns:a16="http://schemas.microsoft.com/office/drawing/2014/main" id="{177E9D58-4C1C-4A67-98C5-59B1580A6377}"/>
              </a:ext>
            </a:extLst>
          </p:cNvPr>
          <p:cNvSpPr>
            <a:spLocks noGrp="1"/>
          </p:cNvSpPr>
          <p:nvPr>
            <p:ph idx="1"/>
          </p:nvPr>
        </p:nvSpPr>
        <p:spPr/>
        <p:txBody>
          <a:bodyPr/>
          <a:lstStyle/>
          <a:p>
            <a:r>
              <a:rPr lang="en-US" dirty="0">
                <a:latin typeface="Sitka Small" panose="02000505000000020004" pitchFamily="2" charset="0"/>
              </a:rPr>
              <a:t>Edge Computing is a distributed computing paradigm in which processing and computation are performed mainly on classified device nodes known as smart devices or edge devices as opposed to processed in a centralized cloud environment or data centers.</a:t>
            </a:r>
          </a:p>
          <a:p>
            <a:r>
              <a:rPr lang="en-US" dirty="0">
                <a:latin typeface="Sitka Small" panose="02000505000000020004" pitchFamily="2" charset="0"/>
              </a:rPr>
              <a:t>It helps to provide server resources, data analysis, and artificial intelligence to data collection sources and cyber-physical sources like smart sensors and actuators.</a:t>
            </a:r>
          </a:p>
        </p:txBody>
      </p:sp>
    </p:spTree>
    <p:extLst>
      <p:ext uri="{BB962C8B-B14F-4D97-AF65-F5344CB8AC3E}">
        <p14:creationId xmlns="" xmlns:p14="http://schemas.microsoft.com/office/powerpoint/2010/main" val="382845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7B30C4-86C7-45F5-9A8B-821D6EB5885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1740F11-23D2-485F-95AD-C5C90B848352}"/>
              </a:ext>
            </a:extLst>
          </p:cNvPr>
          <p:cNvSpPr>
            <a:spLocks noGrp="1"/>
          </p:cNvSpPr>
          <p:nvPr>
            <p:ph idx="1"/>
          </p:nvPr>
        </p:nvSpPr>
        <p:spPr/>
        <p:txBody>
          <a:bodyPr/>
          <a:lstStyle/>
          <a:p>
            <a:endParaRPr lang="en-US"/>
          </a:p>
        </p:txBody>
      </p:sp>
      <p:pic>
        <p:nvPicPr>
          <p:cNvPr id="4098" name="Picture 2" descr="Real-Life Use Cases for Edge Computing - IEEE Innovation at Work">
            <a:extLst>
              <a:ext uri="{FF2B5EF4-FFF2-40B4-BE49-F238E27FC236}">
                <a16:creationId xmlns="" xmlns:a16="http://schemas.microsoft.com/office/drawing/2014/main" id="{2785434A-7474-4C1C-A3AB-018E6E8B7E0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9200" y="171450"/>
            <a:ext cx="9753600" cy="6515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2492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A324A-5571-4EA9-9113-AA0822A4A616}"/>
              </a:ext>
            </a:extLst>
          </p:cNvPr>
          <p:cNvSpPr>
            <a:spLocks noGrp="1"/>
          </p:cNvSpPr>
          <p:nvPr>
            <p:ph type="title"/>
          </p:nvPr>
        </p:nvSpPr>
        <p:spPr/>
        <p:txBody>
          <a:bodyPr>
            <a:normAutofit/>
          </a:bodyPr>
          <a:lstStyle/>
          <a:p>
            <a:pPr algn="ctr"/>
            <a:r>
              <a:rPr lang="en-US" sz="4000" b="1" dirty="0">
                <a:latin typeface="Sitka Small" panose="02000505000000020004" pitchFamily="2" charset="0"/>
              </a:rPr>
              <a:t>What exactly is Edge Computing according to research firms?</a:t>
            </a:r>
          </a:p>
        </p:txBody>
      </p:sp>
      <p:sp>
        <p:nvSpPr>
          <p:cNvPr id="3" name="Content Placeholder 2">
            <a:extLst>
              <a:ext uri="{FF2B5EF4-FFF2-40B4-BE49-F238E27FC236}">
                <a16:creationId xmlns="" xmlns:a16="http://schemas.microsoft.com/office/drawing/2014/main" id="{2D906E37-1574-453C-B908-B572403B63D1}"/>
              </a:ext>
            </a:extLst>
          </p:cNvPr>
          <p:cNvSpPr>
            <a:spLocks noGrp="1"/>
          </p:cNvSpPr>
          <p:nvPr>
            <p:ph idx="1"/>
          </p:nvPr>
        </p:nvSpPr>
        <p:spPr>
          <a:xfrm>
            <a:off x="838200" y="1578077"/>
            <a:ext cx="10515600" cy="4598886"/>
          </a:xfrm>
        </p:spPr>
        <p:txBody>
          <a:bodyPr>
            <a:normAutofit fontScale="92500" lnSpcReduction="20000"/>
          </a:bodyPr>
          <a:lstStyle/>
          <a:p>
            <a:endParaRPr lang="en-US" dirty="0"/>
          </a:p>
          <a:p>
            <a:r>
              <a:rPr lang="en-US" dirty="0">
                <a:latin typeface="Sitka Small" panose="02000505000000020004" pitchFamily="2" charset="0"/>
              </a:rPr>
              <a:t>A network of micro data centers that store or process critical data locally and push received data to a centralized data center or repository of cloud storage.</a:t>
            </a:r>
          </a:p>
          <a:p>
            <a:r>
              <a:rPr lang="en-US" dirty="0">
                <a:latin typeface="Sitka Small" panose="02000505000000020004" pitchFamily="2" charset="0"/>
              </a:rPr>
              <a:t>Typically in IoT use cases, a massive chunk of data goes through the data center, but edge computing processes the data locally results in reduced traffic in the central repository.</a:t>
            </a:r>
          </a:p>
          <a:p>
            <a:r>
              <a:rPr lang="en-US" dirty="0">
                <a:latin typeface="Sitka Small" panose="02000505000000020004" pitchFamily="2" charset="0"/>
              </a:rPr>
              <a:t>This is done by IoT devices, transferring the data to the local device, which includes storage, compute, and network connectivity.</a:t>
            </a:r>
          </a:p>
          <a:p>
            <a:r>
              <a:rPr lang="en-US" dirty="0">
                <a:latin typeface="Sitka Small" panose="02000505000000020004" pitchFamily="2" charset="0"/>
              </a:rPr>
              <a:t>After that, data is processed at the edge while another portion is sent to storage repository or central processing in the data center.</a:t>
            </a:r>
          </a:p>
        </p:txBody>
      </p:sp>
    </p:spTree>
    <p:extLst>
      <p:ext uri="{BB962C8B-B14F-4D97-AF65-F5344CB8AC3E}">
        <p14:creationId xmlns="" xmlns:p14="http://schemas.microsoft.com/office/powerpoint/2010/main" val="95615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4EF832-E646-4506-A383-CCDD3EC2B908}"/>
              </a:ext>
            </a:extLst>
          </p:cNvPr>
          <p:cNvSpPr>
            <a:spLocks noGrp="1"/>
          </p:cNvSpPr>
          <p:nvPr>
            <p:ph type="title"/>
          </p:nvPr>
        </p:nvSpPr>
        <p:spPr/>
        <p:txBody>
          <a:bodyPr>
            <a:normAutofit/>
          </a:bodyPr>
          <a:lstStyle/>
          <a:p>
            <a:pPr algn="ctr"/>
            <a:r>
              <a:rPr lang="en-US" sz="4000" b="1" dirty="0">
                <a:latin typeface="Sitka Small" panose="02000505000000020004" pitchFamily="2" charset="0"/>
              </a:rPr>
              <a:t>Why is Edge Computing Important?</a:t>
            </a:r>
          </a:p>
        </p:txBody>
      </p:sp>
      <p:sp>
        <p:nvSpPr>
          <p:cNvPr id="3" name="Content Placeholder 2">
            <a:extLst>
              <a:ext uri="{FF2B5EF4-FFF2-40B4-BE49-F238E27FC236}">
                <a16:creationId xmlns="" xmlns:a16="http://schemas.microsoft.com/office/drawing/2014/main" id="{576A3BD1-4F45-4CE4-A789-E34D62922A8B}"/>
              </a:ext>
            </a:extLst>
          </p:cNvPr>
          <p:cNvSpPr>
            <a:spLocks noGrp="1"/>
          </p:cNvSpPr>
          <p:nvPr>
            <p:ph idx="1"/>
          </p:nvPr>
        </p:nvSpPr>
        <p:spPr>
          <a:xfrm>
            <a:off x="838200" y="1533832"/>
            <a:ext cx="10515600" cy="4643131"/>
          </a:xfrm>
        </p:spPr>
        <p:txBody>
          <a:bodyPr>
            <a:normAutofit fontScale="92500" lnSpcReduction="10000"/>
          </a:bodyPr>
          <a:lstStyle/>
          <a:p>
            <a:r>
              <a:rPr lang="en-US" dirty="0">
                <a:latin typeface="Sitka Small" panose="02000505000000020004" pitchFamily="2" charset="0"/>
              </a:rPr>
              <a:t>New Functionalities are offered.</a:t>
            </a:r>
          </a:p>
          <a:p>
            <a:r>
              <a:rPr lang="en-US" dirty="0">
                <a:latin typeface="Sitka Small" panose="02000505000000020004" pitchFamily="2" charset="0"/>
              </a:rPr>
              <a:t>Easier configurations.</a:t>
            </a:r>
          </a:p>
          <a:p>
            <a:r>
              <a:rPr lang="en-US" dirty="0">
                <a:latin typeface="Sitka Small" panose="02000505000000020004" pitchFamily="2" charset="0"/>
              </a:rPr>
              <a:t>Hacking Potential is increased.</a:t>
            </a:r>
          </a:p>
          <a:p>
            <a:r>
              <a:rPr lang="en-US" dirty="0">
                <a:latin typeface="Sitka Small" panose="02000505000000020004" pitchFamily="2" charset="0"/>
              </a:rPr>
              <a:t>The load on the server is reduced.</a:t>
            </a:r>
          </a:p>
          <a:p>
            <a:r>
              <a:rPr lang="en-US" dirty="0">
                <a:latin typeface="Sitka Small" panose="02000505000000020004" pitchFamily="2" charset="0"/>
              </a:rPr>
              <a:t>Load on Network is reduced.</a:t>
            </a:r>
          </a:p>
          <a:p>
            <a:r>
              <a:rPr lang="en-US" dirty="0">
                <a:latin typeface="Sitka Small" panose="02000505000000020004" pitchFamily="2" charset="0"/>
              </a:rPr>
              <a:t>Application Programming Interface.</a:t>
            </a:r>
          </a:p>
          <a:p>
            <a:r>
              <a:rPr lang="en-US" dirty="0">
                <a:latin typeface="Sitka Small" panose="02000505000000020004" pitchFamily="2" charset="0"/>
              </a:rPr>
              <a:t>Increases Extensibility.</a:t>
            </a:r>
          </a:p>
          <a:p>
            <a:r>
              <a:rPr lang="en-US" dirty="0">
                <a:latin typeface="Sitka Small" panose="02000505000000020004" pitchFamily="2" charset="0"/>
              </a:rPr>
              <a:t>Centralized Management.</a:t>
            </a:r>
          </a:p>
          <a:p>
            <a:r>
              <a:rPr lang="en-US" dirty="0">
                <a:latin typeface="Sitka Small" panose="02000505000000020004" pitchFamily="2" charset="0"/>
              </a:rPr>
              <a:t>Costs of Licensing.</a:t>
            </a:r>
          </a:p>
          <a:p>
            <a:r>
              <a:rPr lang="en-US" dirty="0">
                <a:latin typeface="Sitka Small" panose="02000505000000020004" pitchFamily="2" charset="0"/>
              </a:rPr>
              <a:t>Support and Updates.</a:t>
            </a:r>
          </a:p>
        </p:txBody>
      </p:sp>
    </p:spTree>
    <p:extLst>
      <p:ext uri="{BB962C8B-B14F-4D97-AF65-F5344CB8AC3E}">
        <p14:creationId xmlns="" xmlns:p14="http://schemas.microsoft.com/office/powerpoint/2010/main" val="340618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0B0598-5332-45CA-9342-2048DAA69693}"/>
              </a:ext>
            </a:extLst>
          </p:cNvPr>
          <p:cNvSpPr>
            <a:spLocks noGrp="1"/>
          </p:cNvSpPr>
          <p:nvPr>
            <p:ph type="title"/>
          </p:nvPr>
        </p:nvSpPr>
        <p:spPr/>
        <p:txBody>
          <a:bodyPr>
            <a:normAutofit/>
          </a:bodyPr>
          <a:lstStyle/>
          <a:p>
            <a:r>
              <a:rPr lang="en-US" sz="4000" b="1" dirty="0">
                <a:latin typeface="Sitka Small" panose="02000505000000020004" pitchFamily="2" charset="0"/>
              </a:rPr>
              <a:t>Is edge computing seen as necessary?</a:t>
            </a:r>
          </a:p>
        </p:txBody>
      </p:sp>
      <p:sp>
        <p:nvSpPr>
          <p:cNvPr id="3" name="Content Placeholder 2">
            <a:extLst>
              <a:ext uri="{FF2B5EF4-FFF2-40B4-BE49-F238E27FC236}">
                <a16:creationId xmlns="" xmlns:a16="http://schemas.microsoft.com/office/drawing/2014/main" id="{25EE423B-4DCB-42BA-B63D-B3E5DA72ACE7}"/>
              </a:ext>
            </a:extLst>
          </p:cNvPr>
          <p:cNvSpPr>
            <a:spLocks noGrp="1"/>
          </p:cNvSpPr>
          <p:nvPr>
            <p:ph idx="1"/>
          </p:nvPr>
        </p:nvSpPr>
        <p:spPr>
          <a:xfrm>
            <a:off x="838200" y="1533832"/>
            <a:ext cx="10515600" cy="4643131"/>
          </a:xfrm>
        </p:spPr>
        <p:txBody>
          <a:bodyPr>
            <a:normAutofit fontScale="85000" lnSpcReduction="20000"/>
          </a:bodyPr>
          <a:lstStyle/>
          <a:p>
            <a:r>
              <a:rPr lang="en-US" dirty="0">
                <a:latin typeface="Sitka Small" panose="02000505000000020004" pitchFamily="2" charset="0"/>
              </a:rPr>
              <a:t>In the realization of physical computing, smart cities, computing, multimedia applications such as augmented reality and cloud gaming, and the Internet of Things (IoT).</a:t>
            </a:r>
          </a:p>
          <a:p>
            <a:pPr marL="0" indent="0">
              <a:buNone/>
            </a:pPr>
            <a:endParaRPr lang="en-US" dirty="0">
              <a:latin typeface="Sitka Small" panose="02000505000000020004" pitchFamily="2" charset="0"/>
            </a:endParaRPr>
          </a:p>
          <a:p>
            <a:r>
              <a:rPr lang="en-US" dirty="0">
                <a:latin typeface="Sitka Small" panose="02000505000000020004" pitchFamily="2" charset="0"/>
              </a:rPr>
              <a:t>It is a way to streamline the movement of traffic from IoT devices and implement real-time local data analysis.</a:t>
            </a:r>
          </a:p>
          <a:p>
            <a:pPr marL="0" indent="0">
              <a:buNone/>
            </a:pPr>
            <a:endParaRPr lang="en-US" dirty="0">
              <a:latin typeface="Sitka Small" panose="02000505000000020004" pitchFamily="2" charset="0"/>
            </a:endParaRPr>
          </a:p>
          <a:p>
            <a:r>
              <a:rPr lang="en-US" dirty="0">
                <a:latin typeface="Sitka Small" panose="02000505000000020004" pitchFamily="2" charset="0"/>
              </a:rPr>
              <a:t>Data produced by the Internet of Things (IoT) devices to be processed where it is created instead of taking away to the routes to data centers with the help of edge computing.</a:t>
            </a:r>
          </a:p>
          <a:p>
            <a:pPr marL="0" indent="0">
              <a:buNone/>
            </a:pPr>
            <a:endParaRPr lang="en-US" dirty="0">
              <a:latin typeface="Sitka Small" panose="02000505000000020004" pitchFamily="2" charset="0"/>
            </a:endParaRPr>
          </a:p>
          <a:p>
            <a:r>
              <a:rPr lang="en-US" dirty="0">
                <a:latin typeface="Sitka Small" panose="02000505000000020004" pitchFamily="2" charset="0"/>
              </a:rPr>
              <a:t>It also benefits Remote Office/Branch Office (ROBO) environments and organizations that have dispersed user base geographically. </a:t>
            </a:r>
          </a:p>
        </p:txBody>
      </p:sp>
    </p:spTree>
    <p:extLst>
      <p:ext uri="{BB962C8B-B14F-4D97-AF65-F5344CB8AC3E}">
        <p14:creationId xmlns="" xmlns:p14="http://schemas.microsoft.com/office/powerpoint/2010/main" val="99198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2B4A69-F874-49B7-A4DC-2F874952095F}"/>
              </a:ext>
            </a:extLst>
          </p:cNvPr>
          <p:cNvSpPr>
            <a:spLocks noGrp="1"/>
          </p:cNvSpPr>
          <p:nvPr>
            <p:ph type="title"/>
          </p:nvPr>
        </p:nvSpPr>
        <p:spPr>
          <a:xfrm>
            <a:off x="838200" y="320880"/>
            <a:ext cx="10515600" cy="1325563"/>
          </a:xfrm>
        </p:spPr>
        <p:txBody>
          <a:bodyPr>
            <a:normAutofit/>
          </a:bodyPr>
          <a:lstStyle/>
          <a:p>
            <a:pPr algn="ctr"/>
            <a:r>
              <a:rPr lang="en-US" sz="4000" b="1" u="sng" dirty="0">
                <a:latin typeface="Sitka Small" panose="02000505000000020004" pitchFamily="2" charset="0"/>
              </a:rPr>
              <a:t>Edge Computing Terms and Definitions</a:t>
            </a:r>
          </a:p>
        </p:txBody>
      </p:sp>
      <p:sp>
        <p:nvSpPr>
          <p:cNvPr id="3" name="Content Placeholder 2">
            <a:extLst>
              <a:ext uri="{FF2B5EF4-FFF2-40B4-BE49-F238E27FC236}">
                <a16:creationId xmlns="" xmlns:a16="http://schemas.microsoft.com/office/drawing/2014/main" id="{5D95B1C4-5772-416E-BDB7-D5E90ED1684E}"/>
              </a:ext>
            </a:extLst>
          </p:cNvPr>
          <p:cNvSpPr>
            <a:spLocks noGrp="1"/>
          </p:cNvSpPr>
          <p:nvPr>
            <p:ph idx="1"/>
          </p:nvPr>
        </p:nvSpPr>
        <p:spPr>
          <a:xfrm>
            <a:off x="838200" y="1489587"/>
            <a:ext cx="10515600" cy="4687376"/>
          </a:xfrm>
        </p:spPr>
        <p:txBody>
          <a:bodyPr>
            <a:normAutofit/>
          </a:bodyPr>
          <a:lstStyle/>
          <a:p>
            <a:pPr marL="0" indent="0">
              <a:buNone/>
            </a:pPr>
            <a:r>
              <a:rPr lang="en-US" sz="3200" b="1" dirty="0">
                <a:solidFill>
                  <a:srgbClr val="FF155D"/>
                </a:solidFill>
                <a:latin typeface="Sitka Small" panose="02000505000000020004" pitchFamily="2" charset="0"/>
              </a:rPr>
              <a:t>Edge</a:t>
            </a:r>
          </a:p>
          <a:p>
            <a:r>
              <a:rPr lang="en-US" sz="2400" dirty="0">
                <a:latin typeface="Sitka Small" panose="02000505000000020004" pitchFamily="2" charset="0"/>
              </a:rPr>
              <a:t>It highly depends on the use cases. </a:t>
            </a:r>
          </a:p>
          <a:p>
            <a:r>
              <a:rPr lang="en-US" sz="2400" dirty="0">
                <a:latin typeface="Sitka Small" panose="02000505000000020004" pitchFamily="2" charset="0"/>
              </a:rPr>
              <a:t>Like in telecommunication, it may be a cell phone or cell tower.</a:t>
            </a:r>
          </a:p>
          <a:p>
            <a:r>
              <a:rPr lang="en-US" sz="2400" dirty="0">
                <a:latin typeface="Sitka Small" panose="02000505000000020004" pitchFamily="2" charset="0"/>
              </a:rPr>
              <a:t>Similarly, in the automotive example, it could be a car.</a:t>
            </a:r>
          </a:p>
          <a:p>
            <a:r>
              <a:rPr lang="en-US" sz="2400" dirty="0">
                <a:latin typeface="Sitka Small" panose="02000505000000020004" pitchFamily="2" charset="0"/>
              </a:rPr>
              <a:t>In manufacturing, it could be a machine, and </a:t>
            </a:r>
          </a:p>
          <a:p>
            <a:r>
              <a:rPr lang="en-US" sz="2400" dirty="0">
                <a:latin typeface="Sitka Small" panose="02000505000000020004" pitchFamily="2" charset="0"/>
              </a:rPr>
              <a:t>In the Information Technology field, it could be a laptop.</a:t>
            </a:r>
          </a:p>
          <a:p>
            <a:pPr marL="0" indent="0">
              <a:buNone/>
            </a:pPr>
            <a:r>
              <a:rPr lang="en-US" sz="3200" b="1" dirty="0">
                <a:solidFill>
                  <a:srgbClr val="0070C0"/>
                </a:solidFill>
                <a:latin typeface="Sitka Small" panose="02000505000000020004" pitchFamily="2" charset="0"/>
              </a:rPr>
              <a:t>Edge Devices</a:t>
            </a:r>
          </a:p>
          <a:p>
            <a:pPr marL="0" indent="0">
              <a:buNone/>
            </a:pPr>
            <a:r>
              <a:rPr lang="en-US" sz="2400" b="0" i="0" dirty="0">
                <a:solidFill>
                  <a:srgbClr val="222222"/>
                </a:solidFill>
                <a:effectLst/>
                <a:latin typeface="Sitka Small" panose="02000505000000020004" pitchFamily="2" charset="0"/>
              </a:rPr>
              <a:t>A device which produces data is edge devices like machines and sensors, or any devices through which information is collected and delivered.</a:t>
            </a:r>
          </a:p>
          <a:p>
            <a:pPr marL="0" indent="0">
              <a:buNone/>
            </a:pPr>
            <a:endParaRPr lang="en-US" sz="2400" dirty="0">
              <a:latin typeface="Sitka Small" panose="02000505000000020004" pitchFamily="2" charset="0"/>
            </a:endParaRPr>
          </a:p>
        </p:txBody>
      </p:sp>
    </p:spTree>
    <p:extLst>
      <p:ext uri="{BB962C8B-B14F-4D97-AF65-F5344CB8AC3E}">
        <p14:creationId xmlns="" xmlns:p14="http://schemas.microsoft.com/office/powerpoint/2010/main" val="361560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FD067A-0091-4DC6-A167-0FA7E1CF9478}"/>
              </a:ext>
            </a:extLst>
          </p:cNvPr>
          <p:cNvSpPr>
            <a:spLocks noGrp="1"/>
          </p:cNvSpPr>
          <p:nvPr>
            <p:ph idx="1"/>
          </p:nvPr>
        </p:nvSpPr>
        <p:spPr>
          <a:xfrm>
            <a:off x="838200" y="545690"/>
            <a:ext cx="10515600" cy="6002594"/>
          </a:xfrm>
        </p:spPr>
        <p:txBody>
          <a:bodyPr>
            <a:normAutofit fontScale="77500" lnSpcReduction="20000"/>
          </a:bodyPr>
          <a:lstStyle/>
          <a:p>
            <a:pPr marL="0" indent="0">
              <a:buNone/>
            </a:pPr>
            <a:r>
              <a:rPr lang="en-US" sz="3800" b="1" dirty="0">
                <a:solidFill>
                  <a:srgbClr val="00B0F0"/>
                </a:solidFill>
                <a:latin typeface="Sitka Small" panose="02000505000000020004" pitchFamily="2" charset="0"/>
              </a:rPr>
              <a:t>Edge Gateway</a:t>
            </a:r>
          </a:p>
          <a:p>
            <a:r>
              <a:rPr lang="en-US" dirty="0">
                <a:latin typeface="Sitka Small" panose="02000505000000020004" pitchFamily="2" charset="0"/>
              </a:rPr>
              <a:t>It’s a buffer where edge computing processing is done. </a:t>
            </a:r>
          </a:p>
          <a:p>
            <a:r>
              <a:rPr lang="en-US" dirty="0">
                <a:latin typeface="Sitka Small" panose="02000505000000020004" pitchFamily="2" charset="0"/>
              </a:rPr>
              <a:t>The gateway is the window into the environment beyond the edge of the network.</a:t>
            </a:r>
          </a:p>
          <a:p>
            <a:pPr marL="0" indent="0">
              <a:buNone/>
            </a:pPr>
            <a:endParaRPr lang="en-US" dirty="0">
              <a:latin typeface="Sitka Small" panose="02000505000000020004" pitchFamily="2" charset="0"/>
            </a:endParaRPr>
          </a:p>
          <a:p>
            <a:pPr marL="0" indent="0">
              <a:buNone/>
            </a:pPr>
            <a:r>
              <a:rPr lang="en-US" sz="3500" b="1" dirty="0">
                <a:solidFill>
                  <a:srgbClr val="7030A0"/>
                </a:solidFill>
                <a:latin typeface="Sitka Small" panose="02000505000000020004" pitchFamily="2" charset="0"/>
              </a:rPr>
              <a:t>Fat Client</a:t>
            </a:r>
          </a:p>
          <a:p>
            <a:pPr marL="0" indent="0">
              <a:buNone/>
            </a:pPr>
            <a:r>
              <a:rPr lang="en-US" dirty="0">
                <a:latin typeface="Sitka Small" panose="02000505000000020004" pitchFamily="2" charset="0"/>
              </a:rPr>
              <a:t>It’s a software that processes data in edge devices, which is opposite to thin client, which hardly transfers data.</a:t>
            </a:r>
          </a:p>
          <a:p>
            <a:pPr marL="0" indent="0">
              <a:buNone/>
            </a:pPr>
            <a:endParaRPr lang="en-US" dirty="0">
              <a:latin typeface="Sitka Small" panose="02000505000000020004" pitchFamily="2" charset="0"/>
            </a:endParaRPr>
          </a:p>
          <a:p>
            <a:pPr marL="0" indent="0">
              <a:buNone/>
            </a:pPr>
            <a:r>
              <a:rPr lang="en-US" sz="3500" b="1" dirty="0">
                <a:solidFill>
                  <a:srgbClr val="FF0000"/>
                </a:solidFill>
                <a:latin typeface="Sitka Small" panose="02000505000000020004" pitchFamily="2" charset="0"/>
              </a:rPr>
              <a:t>Edge Computing Equipment</a:t>
            </a:r>
            <a:endParaRPr lang="en-US" b="1" dirty="0">
              <a:solidFill>
                <a:srgbClr val="FF0000"/>
              </a:solidFill>
              <a:latin typeface="Sitka Small" panose="02000505000000020004" pitchFamily="2" charset="0"/>
            </a:endParaRPr>
          </a:p>
          <a:p>
            <a:r>
              <a:rPr lang="en-US" dirty="0">
                <a:latin typeface="Sitka Small" panose="02000505000000020004" pitchFamily="2" charset="0"/>
              </a:rPr>
              <a:t>Devices like sensors and machines can be outfitted to work in edge computing.</a:t>
            </a:r>
          </a:p>
          <a:p>
            <a:r>
              <a:rPr lang="en-US" dirty="0">
                <a:latin typeface="Sitka Small" panose="02000505000000020004" pitchFamily="2" charset="0"/>
              </a:rPr>
              <a:t>Environments by making the internet accessible.</a:t>
            </a:r>
          </a:p>
          <a:p>
            <a:endParaRPr lang="en-US" dirty="0">
              <a:latin typeface="Sitka Small" panose="02000505000000020004" pitchFamily="2" charset="0"/>
            </a:endParaRPr>
          </a:p>
          <a:p>
            <a:pPr marL="0" indent="0">
              <a:buNone/>
            </a:pPr>
            <a:r>
              <a:rPr lang="en-US" sz="3600" b="1" dirty="0">
                <a:solidFill>
                  <a:srgbClr val="FF155D"/>
                </a:solidFill>
                <a:latin typeface="Sitka Small" panose="02000505000000020004" pitchFamily="2" charset="0"/>
              </a:rPr>
              <a:t>Mobile Edge Computing</a:t>
            </a:r>
          </a:p>
          <a:p>
            <a:pPr marL="0" indent="0">
              <a:buNone/>
            </a:pPr>
            <a:r>
              <a:rPr lang="en-US" dirty="0">
                <a:latin typeface="Sitka Small" panose="02000505000000020004" pitchFamily="2" charset="0"/>
              </a:rPr>
              <a:t>It signifies the growth of edge computing systems in telecommunication systems like 5G scenarios.</a:t>
            </a:r>
          </a:p>
          <a:p>
            <a:pPr marL="0" indent="0">
              <a:buNone/>
            </a:pPr>
            <a:endParaRPr lang="en-US" dirty="0">
              <a:latin typeface="Sitka Small" panose="02000505000000020004" pitchFamily="2" charset="0"/>
            </a:endParaRPr>
          </a:p>
        </p:txBody>
      </p:sp>
    </p:spTree>
    <p:extLst>
      <p:ext uri="{BB962C8B-B14F-4D97-AF65-F5344CB8AC3E}">
        <p14:creationId xmlns="" xmlns:p14="http://schemas.microsoft.com/office/powerpoint/2010/main" val="288224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742</TotalTime>
  <Words>1653</Words>
  <Application>Microsoft Office PowerPoint</Application>
  <PresentationFormat>Custom</PresentationFormat>
  <Paragraphs>161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Overview of Edge Computing</vt:lpstr>
      <vt:lpstr>Slide 4</vt:lpstr>
      <vt:lpstr>What exactly is Edge Computing according to research firms?</vt:lpstr>
      <vt:lpstr>Why is Edge Computing Important?</vt:lpstr>
      <vt:lpstr>Is edge computing seen as necessary?</vt:lpstr>
      <vt:lpstr>Edge Computing Terms and Definitions</vt:lpstr>
      <vt:lpstr>Slide 9</vt:lpstr>
      <vt:lpstr>Edge Computing Architecture</vt:lpstr>
      <vt:lpstr>Slide 11</vt:lpstr>
      <vt:lpstr>Internet of Things (IoT) and Edge Computing</vt:lpstr>
      <vt:lpstr>Slide 13</vt:lpstr>
      <vt:lpstr>Benefits of Enabling Edge Computing for the Internet of Things (IoT)</vt:lpstr>
      <vt:lpstr>Future Directions of Computing for the Internet of Things (IoT)</vt:lpstr>
      <vt:lpstr>Slide 16</vt:lpstr>
      <vt:lpstr>Advantages of Enabling Edge Computing</vt:lpstr>
      <vt:lpstr>Edge Gateway Server</vt:lpstr>
      <vt:lpstr>Cloud Computing vs. Edge Computing vs. Fog Computing</vt:lpstr>
      <vt:lpstr>Slide 20</vt:lpstr>
      <vt:lpstr>Slide 21</vt:lpstr>
      <vt:lpstr>Security in Edge Computing</vt:lpstr>
      <vt:lpstr>Use Cases where Edge Computing becomes critical</vt:lpstr>
      <vt:lpstr>Why Edge Computing Matters?</vt:lpstr>
      <vt:lpstr>Use of Edge Computing related to Industries</vt:lpstr>
      <vt:lpstr>Role of Edge Computing in Healthcare</vt:lpstr>
      <vt:lpstr>Role of Edge Computing in Social Good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Topics Foe Seminar</dc:creator>
  <cp:lastModifiedBy>VaishuVishnu</cp:lastModifiedBy>
  <cp:revision>4</cp:revision>
  <dcterms:created xsi:type="dcterms:W3CDTF">2020-08-19T07:48:59Z</dcterms:created>
  <dcterms:modified xsi:type="dcterms:W3CDTF">2021-07-14T06:45:48Z</dcterms:modified>
</cp:coreProperties>
</file>