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A7559D-FFD1-4429-86E8-54BC24995568}" type="datetimeFigureOut">
              <a:rPr lang="en-US" smtClean="0"/>
              <a:t>8/4/2021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2226E8-BD42-404A-8CFA-74816830DE2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latin typeface="+mn-lt"/>
                <a:ea typeface="+mn-ea"/>
                <a:cs typeface="+mn-cs"/>
              </a:rPr>
              <a:t>Embedded Systems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Hardware and Software embedded to do specific task</a:t>
            </a:r>
          </a:p>
          <a:p>
            <a:r>
              <a:rPr lang="en-US" sz="1200" kern="1200" dirty="0" smtClean="0">
                <a:solidFill>
                  <a:schemeClr val="tx1"/>
                </a:solidFill>
                <a:latin typeface="+mn-lt"/>
                <a:ea typeface="+mn-ea"/>
                <a:cs typeface="+mn-cs"/>
              </a:rPr>
              <a:t>Mp/Mc, </a:t>
            </a:r>
            <a:r>
              <a:rPr lang="en-US" sz="1200" kern="1200" dirty="0" err="1" smtClean="0">
                <a:solidFill>
                  <a:schemeClr val="tx1"/>
                </a:solidFill>
                <a:latin typeface="+mn-lt"/>
                <a:ea typeface="+mn-ea"/>
                <a:cs typeface="+mn-cs"/>
              </a:rPr>
              <a:t>RAM,ROM,cache,ethernet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wifi,flash,display,keybord</a:t>
            </a:r>
            <a:r>
              <a:rPr lang="en-US" sz="1200" kern="1200" dirty="0" smtClean="0">
                <a:solidFill>
                  <a:schemeClr val="tx1"/>
                </a:solidFill>
                <a:latin typeface="+mn-lt"/>
                <a:ea typeface="+mn-ea"/>
                <a:cs typeface="+mn-cs"/>
              </a:rPr>
              <a:t>, OS(optional), firmware/application software</a:t>
            </a:r>
          </a:p>
          <a:p>
            <a:r>
              <a:rPr lang="en-US" sz="1200" b="1" kern="1200" dirty="0" smtClean="0">
                <a:solidFill>
                  <a:schemeClr val="tx1"/>
                </a:solidFill>
                <a:latin typeface="+mn-lt"/>
                <a:ea typeface="+mn-ea"/>
                <a:cs typeface="+mn-cs"/>
              </a:rPr>
              <a:t>Big Data Analytics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large amount of data which cannot be stored using traditional databases and data processing tools qualify as Big data. Big data analytics have various steps starting from cleansing, </a:t>
            </a:r>
            <a:r>
              <a:rPr lang="en-US" sz="1200" kern="1200" dirty="0" err="1" smtClean="0">
                <a:solidFill>
                  <a:schemeClr val="tx1"/>
                </a:solidFill>
                <a:latin typeface="+mn-lt"/>
                <a:ea typeface="+mn-ea"/>
                <a:cs typeface="+mn-cs"/>
              </a:rPr>
              <a:t>munging</a:t>
            </a:r>
            <a:r>
              <a:rPr lang="en-US" sz="1200" kern="1200" dirty="0" smtClean="0">
                <a:solidFill>
                  <a:schemeClr val="tx1"/>
                </a:solidFill>
                <a:latin typeface="+mn-lt"/>
                <a:ea typeface="+mn-ea"/>
                <a:cs typeface="+mn-cs"/>
              </a:rPr>
              <a:t>(wrangling), processing and visualization. Few examples of Big data generated by </a:t>
            </a:r>
            <a:r>
              <a:rPr lang="en-US" sz="1200" kern="1200" dirty="0" err="1" smtClean="0">
                <a:solidFill>
                  <a:schemeClr val="tx1"/>
                </a:solidFill>
                <a:latin typeface="+mn-lt"/>
                <a:ea typeface="+mn-ea"/>
                <a:cs typeface="+mn-cs"/>
              </a:rPr>
              <a:t>IoT</a:t>
            </a:r>
            <a:r>
              <a:rPr lang="en-US" sz="1200" kern="1200" dirty="0" smtClean="0">
                <a:solidFill>
                  <a:schemeClr val="tx1"/>
                </a:solidFill>
                <a:latin typeface="+mn-lt"/>
                <a:ea typeface="+mn-ea"/>
                <a:cs typeface="+mn-cs"/>
              </a:rPr>
              <a:t> systems are weather monitoring, Health monitoring, retail inventory monitoring etc..</a:t>
            </a:r>
          </a:p>
          <a:p>
            <a:r>
              <a:rPr lang="en-US" sz="1200" kern="1200" dirty="0" smtClean="0">
                <a:solidFill>
                  <a:schemeClr val="tx1"/>
                </a:solidFill>
                <a:latin typeface="+mn-lt"/>
                <a:ea typeface="+mn-ea"/>
                <a:cs typeface="+mn-cs"/>
              </a:rPr>
              <a:t>Volume</a:t>
            </a:r>
          </a:p>
          <a:p>
            <a:r>
              <a:rPr lang="en-US" sz="1200" kern="1200" dirty="0" smtClean="0">
                <a:solidFill>
                  <a:schemeClr val="tx1"/>
                </a:solidFill>
                <a:latin typeface="+mn-lt"/>
                <a:ea typeface="+mn-ea"/>
                <a:cs typeface="+mn-cs"/>
              </a:rPr>
              <a:t>Velocity</a:t>
            </a:r>
          </a:p>
          <a:p>
            <a:r>
              <a:rPr lang="en-US" sz="1200" kern="1200" dirty="0" smtClean="0">
                <a:solidFill>
                  <a:schemeClr val="tx1"/>
                </a:solidFill>
                <a:latin typeface="+mn-lt"/>
                <a:ea typeface="+mn-ea"/>
                <a:cs typeface="+mn-cs"/>
              </a:rPr>
              <a:t>Variety</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Cloud Computing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Provisioning on demand as metered service as "pay as you go"</a:t>
            </a:r>
          </a:p>
          <a:p>
            <a:r>
              <a:rPr lang="en-US" sz="1200" b="1" kern="1200" dirty="0" err="1" smtClean="0">
                <a:solidFill>
                  <a:schemeClr val="tx1"/>
                </a:solidFill>
                <a:latin typeface="+mn-lt"/>
                <a:ea typeface="+mn-ea"/>
                <a:cs typeface="+mn-cs"/>
              </a:rPr>
              <a:t>IaaS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Provides users the ability to provision computing and storage resources. These resources are provided as virtual machine instances and virtual </a:t>
            </a:r>
            <a:r>
              <a:rPr lang="en-US" sz="1200" kern="1200" dirty="0" err="1" smtClean="0">
                <a:solidFill>
                  <a:schemeClr val="tx1"/>
                </a:solidFill>
                <a:latin typeface="+mn-lt"/>
                <a:ea typeface="+mn-ea"/>
                <a:cs typeface="+mn-cs"/>
              </a:rPr>
              <a:t>storage.Users</a:t>
            </a:r>
            <a:r>
              <a:rPr lang="en-US" sz="1200" kern="1200" dirty="0" smtClean="0">
                <a:solidFill>
                  <a:schemeClr val="tx1"/>
                </a:solidFill>
                <a:latin typeface="+mn-lt"/>
                <a:ea typeface="+mn-ea"/>
                <a:cs typeface="+mn-cs"/>
              </a:rPr>
              <a:t> can start, </a:t>
            </a:r>
            <a:r>
              <a:rPr lang="en-US" sz="1200" kern="1200" dirty="0" err="1" smtClean="0">
                <a:solidFill>
                  <a:schemeClr val="tx1"/>
                </a:solidFill>
                <a:latin typeface="+mn-lt"/>
                <a:ea typeface="+mn-ea"/>
                <a:cs typeface="+mn-cs"/>
              </a:rPr>
              <a:t>stop,configure</a:t>
            </a:r>
            <a:r>
              <a:rPr lang="en-US" sz="1200" kern="1200" dirty="0" smtClean="0">
                <a:solidFill>
                  <a:schemeClr val="tx1"/>
                </a:solidFill>
                <a:latin typeface="+mn-lt"/>
                <a:ea typeface="+mn-ea"/>
                <a:cs typeface="+mn-cs"/>
              </a:rPr>
              <a:t> and manage the virtual machine instances and virtual storage. Users can deploy OS and application on the virtual resources provisioned on the cloud.</a:t>
            </a:r>
          </a:p>
          <a:p>
            <a:r>
              <a:rPr lang="en-US" sz="1200" kern="1200" dirty="0" smtClean="0">
                <a:solidFill>
                  <a:schemeClr val="tx1"/>
                </a:solidFill>
                <a:latin typeface="+mn-lt"/>
                <a:ea typeface="+mn-ea"/>
                <a:cs typeface="+mn-cs"/>
              </a:rPr>
              <a:t>Storage</a:t>
            </a:r>
          </a:p>
          <a:p>
            <a:r>
              <a:rPr lang="en-US" sz="1200" kern="1200" dirty="0" smtClean="0">
                <a:solidFill>
                  <a:schemeClr val="tx1"/>
                </a:solidFill>
                <a:latin typeface="+mn-lt"/>
                <a:ea typeface="+mn-ea"/>
                <a:cs typeface="+mn-cs"/>
              </a:rPr>
              <a:t>Computing</a:t>
            </a:r>
          </a:p>
          <a:p>
            <a:r>
              <a:rPr lang="en-US" sz="1200" b="1" kern="1200" dirty="0" err="1" smtClean="0">
                <a:solidFill>
                  <a:schemeClr val="tx1"/>
                </a:solidFill>
                <a:latin typeface="+mn-lt"/>
                <a:ea typeface="+mn-ea"/>
                <a:cs typeface="+mn-cs"/>
              </a:rPr>
              <a:t>PaaS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Provides users the ability to develop and deploy applications in cloud using the development tools, API's, software libraries and services provided by the cloud service provider. The cloud service provider manages the underlying cloud infrastructure including </a:t>
            </a:r>
            <a:r>
              <a:rPr lang="en-US" sz="1200" kern="1200" dirty="0" err="1" smtClean="0">
                <a:solidFill>
                  <a:schemeClr val="tx1"/>
                </a:solidFill>
                <a:latin typeface="+mn-lt"/>
                <a:ea typeface="+mn-ea"/>
                <a:cs typeface="+mn-cs"/>
              </a:rPr>
              <a:t>network,storage,OS</a:t>
            </a:r>
            <a:r>
              <a:rPr lang="en-US" sz="1200" kern="1200" dirty="0" smtClean="0">
                <a:solidFill>
                  <a:schemeClr val="tx1"/>
                </a:solidFill>
                <a:latin typeface="+mn-lt"/>
                <a:ea typeface="+mn-ea"/>
                <a:cs typeface="+mn-cs"/>
              </a:rPr>
              <a:t> and servers. The users themselves are responsible for </a:t>
            </a:r>
            <a:r>
              <a:rPr lang="en-US" sz="1200" kern="1200" dirty="0" err="1" smtClean="0">
                <a:solidFill>
                  <a:schemeClr val="tx1"/>
                </a:solidFill>
                <a:latin typeface="+mn-lt"/>
                <a:ea typeface="+mn-ea"/>
                <a:cs typeface="+mn-cs"/>
              </a:rPr>
              <a:t>developing,deploying,configuring</a:t>
            </a:r>
            <a:r>
              <a:rPr lang="en-US" sz="1200" kern="1200" dirty="0" smtClean="0">
                <a:solidFill>
                  <a:schemeClr val="tx1"/>
                </a:solidFill>
                <a:latin typeface="+mn-lt"/>
                <a:ea typeface="+mn-ea"/>
                <a:cs typeface="+mn-cs"/>
              </a:rPr>
              <a:t> and managing applications on the cloud infrastructure.</a:t>
            </a:r>
          </a:p>
          <a:p>
            <a:r>
              <a:rPr lang="en-US" sz="1200" kern="1200" dirty="0" smtClean="0">
                <a:solidFill>
                  <a:schemeClr val="tx1"/>
                </a:solidFill>
                <a:latin typeface="+mn-lt"/>
                <a:ea typeface="+mn-ea"/>
                <a:cs typeface="+mn-cs"/>
              </a:rPr>
              <a:t>Network</a:t>
            </a:r>
          </a:p>
          <a:p>
            <a:r>
              <a:rPr lang="en-US" sz="1200" kern="1200" dirty="0" smtClean="0">
                <a:solidFill>
                  <a:schemeClr val="tx1"/>
                </a:solidFill>
                <a:latin typeface="+mn-lt"/>
                <a:ea typeface="+mn-ea"/>
                <a:cs typeface="+mn-cs"/>
              </a:rPr>
              <a:t>Servers</a:t>
            </a:r>
          </a:p>
          <a:p>
            <a:r>
              <a:rPr lang="en-US" sz="1200" kern="1200" dirty="0" smtClean="0">
                <a:solidFill>
                  <a:schemeClr val="tx1"/>
                </a:solidFill>
                <a:latin typeface="+mn-lt"/>
                <a:ea typeface="+mn-ea"/>
                <a:cs typeface="+mn-cs"/>
              </a:rPr>
              <a:t>Operating Systems</a:t>
            </a:r>
          </a:p>
          <a:p>
            <a:r>
              <a:rPr lang="en-US" sz="1200" b="1" kern="1200" dirty="0" err="1" smtClean="0">
                <a:solidFill>
                  <a:schemeClr val="tx1"/>
                </a:solidFill>
                <a:latin typeface="+mn-lt"/>
                <a:ea typeface="+mn-ea"/>
                <a:cs typeface="+mn-cs"/>
              </a:rPr>
              <a:t>SaaS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Provides the users complete software application or the user interface to the application itself. Cloud service provider takes care of all the underlying infrastructure including </a:t>
            </a:r>
            <a:r>
              <a:rPr lang="en-US" sz="1200" kern="1200" dirty="0" err="1" smtClean="0">
                <a:solidFill>
                  <a:schemeClr val="tx1"/>
                </a:solidFill>
                <a:latin typeface="+mn-lt"/>
                <a:ea typeface="+mn-ea"/>
                <a:cs typeface="+mn-cs"/>
              </a:rPr>
              <a:t>network,storage,OS</a:t>
            </a:r>
            <a:r>
              <a:rPr lang="en-US" sz="1200" kern="1200" dirty="0" smtClean="0">
                <a:solidFill>
                  <a:schemeClr val="tx1"/>
                </a:solidFill>
                <a:latin typeface="+mn-lt"/>
                <a:ea typeface="+mn-ea"/>
                <a:cs typeface="+mn-cs"/>
              </a:rPr>
              <a:t>, servers and application software. As the cloud service provider manages both the application and data, users are able to access the applications from anywhere.</a:t>
            </a:r>
          </a:p>
          <a:p>
            <a:r>
              <a:rPr lang="en-US" sz="1200" kern="1200" dirty="0" smtClean="0">
                <a:solidFill>
                  <a:schemeClr val="tx1"/>
                </a:solidFill>
                <a:latin typeface="+mn-lt"/>
                <a:ea typeface="+mn-ea"/>
                <a:cs typeface="+mn-cs"/>
              </a:rPr>
              <a:t>Thin client interface: Browser</a:t>
            </a:r>
            <a:endParaRPr lang="en-US" dirty="0"/>
          </a:p>
        </p:txBody>
      </p:sp>
      <p:sp>
        <p:nvSpPr>
          <p:cNvPr id="4" name="Slide Number Placeholder 3"/>
          <p:cNvSpPr>
            <a:spLocks noGrp="1"/>
          </p:cNvSpPr>
          <p:nvPr>
            <p:ph type="sldNum" sz="quarter" idx="10"/>
          </p:nvPr>
        </p:nvSpPr>
        <p:spPr/>
        <p:txBody>
          <a:bodyPr/>
          <a:lstStyle/>
          <a:p>
            <a:fld id="{CD315E42-40EE-46D9-B85F-CB3170A78D8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2226E8-BD42-404A-8CFA-74816830DE2F}"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F28D2C-2172-463C-89A9-3D94CA0FE197}"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28D2C-2172-463C-89A9-3D94CA0FE197}"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28D2C-2172-463C-89A9-3D94CA0FE197}"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28D2C-2172-463C-89A9-3D94CA0FE197}"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F28D2C-2172-463C-89A9-3D94CA0FE197}"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F28D2C-2172-463C-89A9-3D94CA0FE197}"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F28D2C-2172-463C-89A9-3D94CA0FE197}" type="datetimeFigureOut">
              <a:rPr lang="en-US" smtClean="0"/>
              <a:pPr/>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F28D2C-2172-463C-89A9-3D94CA0FE197}" type="datetimeFigureOut">
              <a:rPr lang="en-US" smtClean="0"/>
              <a:pPr/>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28D2C-2172-463C-89A9-3D94CA0FE197}" type="datetimeFigureOut">
              <a:rPr lang="en-US" smtClean="0"/>
              <a:pPr/>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28D2C-2172-463C-89A9-3D94CA0FE197}"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28D2C-2172-463C-89A9-3D94CA0FE197}"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2C073-0CFD-4200-AC13-23DE7EF5CD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28D2C-2172-463C-89A9-3D94CA0FE197}" type="datetimeFigureOut">
              <a:rPr lang="en-US" smtClean="0"/>
              <a:pPr/>
              <a:t>8/4/2021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2C073-0CFD-4200-AC13-23DE7EF5CD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Technologies in </a:t>
            </a:r>
            <a:r>
              <a:rPr lang="en-US" dirty="0" err="1" smtClean="0"/>
              <a:t>IoT</a:t>
            </a:r>
            <a:endParaRPr lang="en-US" dirty="0"/>
          </a:p>
        </p:txBody>
      </p:sp>
      <p:sp>
        <p:nvSpPr>
          <p:cNvPr id="3" name="Subtitle 2"/>
          <p:cNvSpPr>
            <a:spLocks noGrp="1"/>
          </p:cNvSpPr>
          <p:nvPr>
            <p:ph type="subTitle" idx="1"/>
          </p:nvPr>
        </p:nvSpPr>
        <p:spPr/>
        <p:txBody>
          <a:bodyPr/>
          <a:lstStyle/>
          <a:p>
            <a:r>
              <a:rPr lang="en-US" dirty="0" smtClean="0"/>
              <a:t>Topic - II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Enabling Technologies</a:t>
            </a:r>
            <a:endParaRPr lang="en-US" dirty="0"/>
          </a:p>
        </p:txBody>
      </p:sp>
      <p:pic>
        <p:nvPicPr>
          <p:cNvPr id="4" name="Content Placeholder 3" descr="Untitled.png"/>
          <p:cNvPicPr>
            <a:picLocks noGrp="1" noChangeAspect="1"/>
          </p:cNvPicPr>
          <p:nvPr>
            <p:ph idx="1"/>
          </p:nvPr>
        </p:nvPicPr>
        <p:blipFill>
          <a:blip r:embed="rId3" cstate="print"/>
          <a:stretch>
            <a:fillRect/>
          </a:stretch>
        </p:blipFill>
        <p:spPr>
          <a:xfrm>
            <a:off x="533400" y="1371600"/>
            <a:ext cx="8310587" cy="51054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buNone/>
            </a:pPr>
            <a:r>
              <a:rPr lang="en-US" b="1" dirty="0" smtClean="0"/>
              <a:t>Embedded Systems</a:t>
            </a:r>
            <a:endParaRPr lang="en-US" dirty="0" smtClean="0"/>
          </a:p>
          <a:p>
            <a:r>
              <a:rPr lang="en-US" dirty="0" smtClean="0"/>
              <a:t>Hardware and Software embedded to do specific task</a:t>
            </a:r>
          </a:p>
          <a:p>
            <a:r>
              <a:rPr lang="en-US" dirty="0" smtClean="0"/>
              <a:t>Mp/Mc, RAM</a:t>
            </a:r>
            <a:r>
              <a:rPr lang="en-US" dirty="0" smtClean="0"/>
              <a:t>, ROM, cache, </a:t>
            </a:r>
            <a:r>
              <a:rPr lang="en-US" dirty="0" err="1" smtClean="0"/>
              <a:t>ethernet</a:t>
            </a:r>
            <a:r>
              <a:rPr lang="en-US" dirty="0" smtClean="0"/>
              <a:t>/</a:t>
            </a:r>
            <a:r>
              <a:rPr lang="en-US" dirty="0" err="1" smtClean="0"/>
              <a:t>wifi</a:t>
            </a:r>
            <a:r>
              <a:rPr lang="en-US" dirty="0" smtClean="0"/>
              <a:t>, flash, display, </a:t>
            </a:r>
            <a:r>
              <a:rPr lang="en-US" dirty="0" err="1" smtClean="0"/>
              <a:t>keybord</a:t>
            </a:r>
            <a:r>
              <a:rPr lang="en-US" dirty="0" smtClean="0"/>
              <a:t>, OS(optional), firmware/application software</a:t>
            </a:r>
          </a:p>
          <a:p>
            <a:pPr>
              <a:buNone/>
            </a:pPr>
            <a:r>
              <a:rPr lang="en-US" b="1" dirty="0" smtClean="0"/>
              <a:t>Big Data Analytics</a:t>
            </a:r>
            <a:endParaRPr lang="en-US" dirty="0" smtClean="0"/>
          </a:p>
          <a:p>
            <a:r>
              <a:rPr lang="en-US" dirty="0" smtClean="0"/>
              <a:t>The large amount of data which cannot be stored using traditional databases and data processing tools qualify as Big data. Big data analytics have various steps starting from cleansing, </a:t>
            </a:r>
            <a:r>
              <a:rPr lang="en-US" dirty="0" err="1" smtClean="0"/>
              <a:t>munging</a:t>
            </a:r>
            <a:r>
              <a:rPr lang="en-US" dirty="0" smtClean="0"/>
              <a:t>(wrangling), processing and visualization. Few examples of Big data generated by </a:t>
            </a:r>
            <a:r>
              <a:rPr lang="en-US" dirty="0" err="1" smtClean="0"/>
              <a:t>IoT</a:t>
            </a:r>
            <a:r>
              <a:rPr lang="en-US" dirty="0" smtClean="0"/>
              <a:t> systems are weather monitoring, Health monitoring, retail inventory monitoring etc..</a:t>
            </a:r>
          </a:p>
          <a:p>
            <a:r>
              <a:rPr lang="en-US" dirty="0" smtClean="0"/>
              <a:t>Volume</a:t>
            </a:r>
          </a:p>
          <a:p>
            <a:r>
              <a:rPr lang="en-US" dirty="0" smtClean="0"/>
              <a:t>Velocity</a:t>
            </a:r>
          </a:p>
          <a:p>
            <a:r>
              <a:rPr lang="en-US" dirty="0" smtClean="0"/>
              <a:t>Variety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noAutofit/>
          </a:bodyPr>
          <a:lstStyle/>
          <a:p>
            <a:pPr>
              <a:buNone/>
            </a:pPr>
            <a:r>
              <a:rPr lang="en-US" sz="1600" b="1" dirty="0" smtClean="0"/>
              <a:t>Cloud </a:t>
            </a:r>
            <a:r>
              <a:rPr lang="en-US" sz="1600" b="1" dirty="0" smtClean="0"/>
              <a:t>Computing</a:t>
            </a:r>
            <a:endParaRPr lang="en-US" sz="1600" dirty="0" smtClean="0"/>
          </a:p>
          <a:p>
            <a:pPr>
              <a:buNone/>
            </a:pPr>
            <a:r>
              <a:rPr lang="en-US" sz="1600" dirty="0" smtClean="0"/>
              <a:t>	Provisioning </a:t>
            </a:r>
            <a:r>
              <a:rPr lang="en-US" sz="1600" dirty="0" smtClean="0"/>
              <a:t>on demand as metered service as "pay as you go"</a:t>
            </a:r>
          </a:p>
          <a:p>
            <a:pPr>
              <a:buNone/>
            </a:pPr>
            <a:r>
              <a:rPr lang="en-US" sz="1600" b="1" dirty="0" err="1" smtClean="0"/>
              <a:t>IaaS</a:t>
            </a:r>
            <a:endParaRPr lang="en-US" sz="1600" dirty="0" smtClean="0"/>
          </a:p>
          <a:p>
            <a:r>
              <a:rPr lang="en-US" sz="1600" dirty="0" smtClean="0"/>
              <a:t>Provides users the ability to provision computing and storage resources. These resources are provided as virtual machine instances and virtual storage</a:t>
            </a:r>
            <a:r>
              <a:rPr lang="en-US" sz="1600" dirty="0" smtClean="0"/>
              <a:t>. Users </a:t>
            </a:r>
            <a:r>
              <a:rPr lang="en-US" sz="1600" dirty="0" smtClean="0"/>
              <a:t>can start, stop</a:t>
            </a:r>
            <a:r>
              <a:rPr lang="en-US" sz="1600" dirty="0" smtClean="0"/>
              <a:t>, configure </a:t>
            </a:r>
            <a:r>
              <a:rPr lang="en-US" sz="1600" dirty="0" smtClean="0"/>
              <a:t>and manage the virtual machine instances and virtual storage. Users can deploy OS and application on the virtual resources provisioned on the cloud.</a:t>
            </a:r>
          </a:p>
          <a:p>
            <a:r>
              <a:rPr lang="en-US" sz="1600" dirty="0" smtClean="0"/>
              <a:t>Storage</a:t>
            </a:r>
            <a:endParaRPr lang="en-US" sz="1600" dirty="0" smtClean="0"/>
          </a:p>
          <a:p>
            <a:r>
              <a:rPr lang="en-US" sz="1600" dirty="0" smtClean="0"/>
              <a:t>Computing</a:t>
            </a:r>
          </a:p>
          <a:p>
            <a:pPr>
              <a:buNone/>
            </a:pPr>
            <a:r>
              <a:rPr lang="en-US" sz="1600" b="1" dirty="0" err="1" smtClean="0"/>
              <a:t>PaaS</a:t>
            </a:r>
            <a:endParaRPr lang="en-US" sz="1600" dirty="0" smtClean="0"/>
          </a:p>
          <a:p>
            <a:r>
              <a:rPr lang="en-US" sz="1600" dirty="0" smtClean="0"/>
              <a:t>Provides users the ability to develop and deploy applications in cloud using the development tools, API's, software libraries and services provided by the cloud service provider. The cloud service provider manages the underlying cloud infrastructure including </a:t>
            </a:r>
            <a:r>
              <a:rPr lang="en-US" sz="1600" dirty="0" smtClean="0"/>
              <a:t>network, storage, OS </a:t>
            </a:r>
            <a:r>
              <a:rPr lang="en-US" sz="1600" dirty="0" smtClean="0"/>
              <a:t>and servers. The users themselves are responsible for developing</a:t>
            </a:r>
            <a:r>
              <a:rPr lang="en-US" sz="1600" dirty="0" smtClean="0"/>
              <a:t>, deploying, configuring </a:t>
            </a:r>
            <a:r>
              <a:rPr lang="en-US" sz="1600" dirty="0" smtClean="0"/>
              <a:t>and managing applications on the cloud infrastructure.</a:t>
            </a:r>
          </a:p>
          <a:p>
            <a:r>
              <a:rPr lang="en-US" sz="1600" dirty="0" smtClean="0"/>
              <a:t>Network</a:t>
            </a:r>
          </a:p>
          <a:p>
            <a:r>
              <a:rPr lang="en-US" sz="1600" dirty="0" smtClean="0"/>
              <a:t>Servers</a:t>
            </a:r>
          </a:p>
          <a:p>
            <a:r>
              <a:rPr lang="en-US" sz="1600" dirty="0" smtClean="0"/>
              <a:t>Operating Systems</a:t>
            </a:r>
          </a:p>
          <a:p>
            <a:pPr>
              <a:buNone/>
            </a:pPr>
            <a:r>
              <a:rPr lang="en-US" sz="1600" b="1" dirty="0" err="1" smtClean="0"/>
              <a:t>SaaS</a:t>
            </a:r>
            <a:endParaRPr lang="en-US" sz="1600" dirty="0" smtClean="0"/>
          </a:p>
          <a:p>
            <a:r>
              <a:rPr lang="en-US" sz="1600" dirty="0" smtClean="0"/>
              <a:t>Provides the users complete </a:t>
            </a:r>
            <a:r>
              <a:rPr lang="en-US" sz="1600" dirty="0" smtClean="0"/>
              <a:t>software </a:t>
            </a:r>
            <a:r>
              <a:rPr lang="en-US" sz="1600" dirty="0" smtClean="0"/>
              <a:t>application or the user interface to the application </a:t>
            </a:r>
            <a:r>
              <a:rPr lang="en-US" sz="1600" dirty="0" smtClean="0"/>
              <a:t>itself. Cloud </a:t>
            </a:r>
            <a:r>
              <a:rPr lang="en-US" sz="1600" dirty="0" smtClean="0"/>
              <a:t>service provider takes care of all the underlying infrastructure including </a:t>
            </a:r>
            <a:r>
              <a:rPr lang="en-US" sz="1600" dirty="0" smtClean="0"/>
              <a:t>network, storage, OS</a:t>
            </a:r>
            <a:r>
              <a:rPr lang="en-US" sz="1600" dirty="0" smtClean="0"/>
              <a:t>, servers and application software. As the cloud service provider manages both the application and data, users are able to access the applications from anywhere.</a:t>
            </a:r>
          </a:p>
          <a:p>
            <a:r>
              <a:rPr lang="en-US" sz="1600" dirty="0" smtClean="0"/>
              <a:t>Thin client interface: </a:t>
            </a:r>
            <a:r>
              <a:rPr lang="en-US" sz="1600" dirty="0" smtClean="0"/>
              <a:t>Browser</a:t>
            </a:r>
            <a:endParaRPr lang="en-US"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Networking Technologies</a:t>
            </a:r>
            <a:endParaRPr lang="en-US" dirty="0"/>
          </a:p>
        </p:txBody>
      </p:sp>
      <p:sp>
        <p:nvSpPr>
          <p:cNvPr id="3" name="Content Placeholder 2"/>
          <p:cNvSpPr>
            <a:spLocks noGrp="1"/>
          </p:cNvSpPr>
          <p:nvPr>
            <p:ph idx="1"/>
          </p:nvPr>
        </p:nvSpPr>
        <p:spPr>
          <a:xfrm>
            <a:off x="457200" y="1295400"/>
            <a:ext cx="8229600" cy="5029200"/>
          </a:xfrm>
        </p:spPr>
        <p:txBody>
          <a:bodyPr>
            <a:normAutofit fontScale="55000" lnSpcReduction="20000"/>
          </a:bodyPr>
          <a:lstStyle/>
          <a:p>
            <a:pPr algn="just"/>
            <a:endParaRPr lang="en-US" dirty="0" smtClean="0"/>
          </a:p>
          <a:p>
            <a:pPr algn="just"/>
            <a:r>
              <a:rPr lang="en-US" dirty="0" smtClean="0"/>
              <a:t>Networking technologies enable </a:t>
            </a:r>
            <a:r>
              <a:rPr lang="en-US" dirty="0" err="1" smtClean="0"/>
              <a:t>IoT</a:t>
            </a:r>
            <a:r>
              <a:rPr lang="en-US" dirty="0" smtClean="0"/>
              <a:t> devices to communicate with other devices, applications, and services running in the cloud. </a:t>
            </a:r>
          </a:p>
          <a:p>
            <a:pPr algn="just"/>
            <a:r>
              <a:rPr lang="en-US" dirty="0" smtClean="0"/>
              <a:t>T</a:t>
            </a:r>
            <a:r>
              <a:rPr lang="en-US" dirty="0" smtClean="0"/>
              <a:t>he </a:t>
            </a:r>
            <a:r>
              <a:rPr lang="en-US" dirty="0" smtClean="0"/>
              <a:t>internet relies on standardized protocols to ensure communication between heterogeneous devices is secure and reliable. </a:t>
            </a:r>
          </a:p>
          <a:p>
            <a:pPr algn="just"/>
            <a:r>
              <a:rPr lang="en-US" dirty="0" smtClean="0"/>
              <a:t>Standard </a:t>
            </a:r>
            <a:r>
              <a:rPr lang="en-US" dirty="0" smtClean="0"/>
              <a:t>protocols specify rules and formats that devices use to establish and manage networks and transmit data across those networks. </a:t>
            </a:r>
          </a:p>
          <a:p>
            <a:pPr algn="just"/>
            <a:r>
              <a:rPr lang="en-US" dirty="0" smtClean="0"/>
              <a:t>Networks </a:t>
            </a:r>
            <a:r>
              <a:rPr lang="en-US" dirty="0" smtClean="0"/>
              <a:t>are built as a “stack” of technologies. A technology such as Bluetooth LE is at the bottom of the stack. </a:t>
            </a:r>
          </a:p>
          <a:p>
            <a:pPr algn="just"/>
            <a:r>
              <a:rPr lang="en-US" dirty="0" smtClean="0"/>
              <a:t>While </a:t>
            </a:r>
            <a:r>
              <a:rPr lang="en-US" dirty="0" smtClean="0"/>
              <a:t>others such as such as IPv6 technologies (which is responsible for the logical device addressing and routing of network traffic) are further up the stack. Technologies at the top of the stack are used by the applications that are running on top of those layers, such as message queuing technologies. </a:t>
            </a:r>
          </a:p>
          <a:p>
            <a:pPr algn="just"/>
            <a:r>
              <a:rPr lang="en-US" dirty="0" smtClean="0"/>
              <a:t>This </a:t>
            </a:r>
            <a:r>
              <a:rPr lang="en-US" dirty="0" smtClean="0"/>
              <a:t>article describes widely adopted technologies and standards for </a:t>
            </a:r>
            <a:r>
              <a:rPr lang="en-US" dirty="0" err="1" smtClean="0"/>
              <a:t>IoT</a:t>
            </a:r>
            <a:r>
              <a:rPr lang="en-US" dirty="0" smtClean="0"/>
              <a:t> networking. It also provides guidance for choosing one network protocol over another. It then discusses key considerations and challenges related to networking within </a:t>
            </a:r>
            <a:r>
              <a:rPr lang="en-US" dirty="0" err="1" smtClean="0"/>
              <a:t>IoT</a:t>
            </a:r>
            <a:r>
              <a:rPr lang="en-US" dirty="0" smtClean="0"/>
              <a:t>: range, bandwidth, power usage, intermittent connectivity, interoperability, and security.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382</Words>
  <Application>Microsoft Office PowerPoint</Application>
  <PresentationFormat>On-screen Show (4:3)</PresentationFormat>
  <Paragraphs>57</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Technologies in IoT</vt:lpstr>
      <vt:lpstr>IoT Enabling Technologies</vt:lpstr>
      <vt:lpstr>Slide 3</vt:lpstr>
      <vt:lpstr>Slide 4</vt:lpstr>
      <vt:lpstr>Networking Technologies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 in IoT</dc:title>
  <dc:creator>VaishuVishnu</dc:creator>
  <cp:lastModifiedBy>VaishuVishnu</cp:lastModifiedBy>
  <cp:revision>3</cp:revision>
  <dcterms:created xsi:type="dcterms:W3CDTF">2021-07-21T16:27:44Z</dcterms:created>
  <dcterms:modified xsi:type="dcterms:W3CDTF">2021-08-04T05:58:07Z</dcterms:modified>
</cp:coreProperties>
</file>