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5" d="100"/>
          <a:sy n="65" d="100"/>
        </p:scale>
        <p:origin x="-150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E66869-4CC3-43BE-9FE2-A206B2246636}" type="datetimeFigureOut">
              <a:rPr lang="en-US" smtClean="0"/>
              <a:t>7/29/2021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0273CB-0508-44D0-8CEF-E6B08CF31F15}"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0273CB-0508-44D0-8CEF-E6B08CF31F15}" type="slidenum">
              <a:rPr lang="en-US" smtClean="0"/>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1BDBDCE-457B-430D-9DE5-59556EE984C0}"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B63C29-55E0-42EF-9E69-3584B371A07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BDBDCE-457B-430D-9DE5-59556EE984C0}"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B63C29-55E0-42EF-9E69-3584B371A070}"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BDBDCE-457B-430D-9DE5-59556EE984C0}"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B63C29-55E0-42EF-9E69-3584B371A07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BDBDCE-457B-430D-9DE5-59556EE984C0}"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B63C29-55E0-42EF-9E69-3584B371A07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1BDBDCE-457B-430D-9DE5-59556EE984C0}" type="datetimeFigureOut">
              <a:rPr lang="en-US" smtClean="0"/>
              <a:t>7/29/2021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B63C29-55E0-42EF-9E69-3584B371A070}"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1BDBDCE-457B-430D-9DE5-59556EE984C0}"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B63C29-55E0-42EF-9E69-3584B371A070}"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1BDBDCE-457B-430D-9DE5-59556EE984C0}" type="datetimeFigureOut">
              <a:rPr lang="en-US" smtClean="0"/>
              <a:t>7/29/2021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B63C29-55E0-42EF-9E69-3584B371A07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1BDBDCE-457B-430D-9DE5-59556EE984C0}" type="datetimeFigureOut">
              <a:rPr lang="en-US" smtClean="0"/>
              <a:t>7/29/2021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B63C29-55E0-42EF-9E69-3584B371A07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BDBDCE-457B-430D-9DE5-59556EE984C0}" type="datetimeFigureOut">
              <a:rPr lang="en-US" smtClean="0"/>
              <a:t>7/29/2021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B63C29-55E0-42EF-9E69-3584B371A07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BDBDCE-457B-430D-9DE5-59556EE984C0}"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B63C29-55E0-42EF-9E69-3584B371A07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1BDBDCE-457B-430D-9DE5-59556EE984C0}" type="datetimeFigureOut">
              <a:rPr lang="en-US" smtClean="0"/>
              <a:t>7/29/2021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B63C29-55E0-42EF-9E69-3584B371A07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BDBDCE-457B-430D-9DE5-59556EE984C0}" type="datetimeFigureOut">
              <a:rPr lang="en-US" smtClean="0"/>
              <a:t>7/29/2021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B63C29-55E0-42EF-9E69-3584B371A07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 II</a:t>
            </a:r>
            <a:br>
              <a:rPr lang="en-US" dirty="0" smtClean="0"/>
            </a:br>
            <a:r>
              <a:rPr lang="en-US" dirty="0" err="1" smtClean="0"/>
              <a:t>IoT</a:t>
            </a:r>
            <a:r>
              <a:rPr lang="en-US" dirty="0" smtClean="0"/>
              <a:t> Architecture</a:t>
            </a:r>
            <a:endParaRPr lang="en-US" dirty="0"/>
          </a:p>
        </p:txBody>
      </p:sp>
      <p:sp>
        <p:nvSpPr>
          <p:cNvPr id="3" name="Subtitle 2"/>
          <p:cNvSpPr>
            <a:spLocks noGrp="1"/>
          </p:cNvSpPr>
          <p:nvPr>
            <p:ph type="subTitle" idx="1"/>
          </p:nvPr>
        </p:nvSpPr>
        <p:spPr/>
        <p:txBody>
          <a:bodyPr/>
          <a:lstStyle/>
          <a:p>
            <a:r>
              <a:rPr lang="en-US" dirty="0" smtClean="0"/>
              <a:t>Topic - I</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gateway</a:t>
            </a:r>
            <a:endParaRPr lang="en-US" dirty="0"/>
          </a:p>
        </p:txBody>
      </p:sp>
      <p:sp>
        <p:nvSpPr>
          <p:cNvPr id="3" name="Content Placeholder 2"/>
          <p:cNvSpPr>
            <a:spLocks noGrp="1"/>
          </p:cNvSpPr>
          <p:nvPr>
            <p:ph idx="1"/>
          </p:nvPr>
        </p:nvSpPr>
        <p:spPr/>
        <p:txBody>
          <a:bodyPr>
            <a:normAutofit/>
          </a:bodyPr>
          <a:lstStyle/>
          <a:p>
            <a:pPr algn="just"/>
            <a:r>
              <a:rPr lang="en-US" sz="2100" b="1" dirty="0">
                <a:latin typeface="Times New Roman" pitchFamily="18" charset="0"/>
                <a:cs typeface="Times New Roman" pitchFamily="18" charset="0"/>
              </a:rPr>
              <a:t>Cloud gateway </a:t>
            </a:r>
            <a:r>
              <a:rPr lang="en-US" sz="2100" dirty="0">
                <a:latin typeface="Times New Roman" pitchFamily="18" charset="0"/>
                <a:cs typeface="Times New Roman" pitchFamily="18" charset="0"/>
              </a:rPr>
              <a:t>facilitates data compression and secure data transmission between field gateways and cloud </a:t>
            </a:r>
            <a:r>
              <a:rPr lang="en-US" sz="2100" dirty="0" err="1">
                <a:latin typeface="Times New Roman" pitchFamily="18" charset="0"/>
                <a:cs typeface="Times New Roman" pitchFamily="18" charset="0"/>
              </a:rPr>
              <a:t>IoT</a:t>
            </a:r>
            <a:r>
              <a:rPr lang="en-US" sz="2100" dirty="0">
                <a:latin typeface="Times New Roman" pitchFamily="18" charset="0"/>
                <a:cs typeface="Times New Roman" pitchFamily="18" charset="0"/>
              </a:rPr>
              <a:t> servers. </a:t>
            </a:r>
            <a:endParaRPr lang="en-US" sz="2100" dirty="0" smtClean="0">
              <a:latin typeface="Times New Roman" pitchFamily="18" charset="0"/>
              <a:cs typeface="Times New Roman" pitchFamily="18" charset="0"/>
            </a:endParaRPr>
          </a:p>
          <a:p>
            <a:pPr algn="just"/>
            <a:r>
              <a:rPr lang="en-US" sz="2100" dirty="0" smtClean="0">
                <a:latin typeface="Times New Roman" pitchFamily="18" charset="0"/>
                <a:cs typeface="Times New Roman" pitchFamily="18" charset="0"/>
              </a:rPr>
              <a:t>It </a:t>
            </a:r>
            <a:r>
              <a:rPr lang="en-US" sz="2100" dirty="0">
                <a:latin typeface="Times New Roman" pitchFamily="18" charset="0"/>
                <a:cs typeface="Times New Roman" pitchFamily="18" charset="0"/>
              </a:rPr>
              <a:t>also ensures compatibility with various protocols and communicates with field gateways using different protocols depending on what protocol is supported by gateways.</a:t>
            </a:r>
          </a:p>
          <a:p>
            <a:pPr algn="just"/>
            <a:endParaRPr lang="en-US" sz="2100"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Streaming data processor</a:t>
            </a:r>
            <a:r>
              <a:rPr lang="en-US" dirty="0" smtClean="0"/>
              <a:t>, Data Lake</a:t>
            </a:r>
            <a:endParaRPr lang="en-US" dirty="0"/>
          </a:p>
        </p:txBody>
      </p:sp>
      <p:sp>
        <p:nvSpPr>
          <p:cNvPr id="3" name="Content Placeholder 2"/>
          <p:cNvSpPr>
            <a:spLocks noGrp="1"/>
          </p:cNvSpPr>
          <p:nvPr>
            <p:ph idx="1"/>
          </p:nvPr>
        </p:nvSpPr>
        <p:spPr/>
        <p:txBody>
          <a:bodyPr>
            <a:normAutofit/>
          </a:bodyPr>
          <a:lstStyle/>
          <a:p>
            <a:pPr algn="just"/>
            <a:r>
              <a:rPr lang="en-US" sz="2100" b="1" dirty="0" smtClean="0">
                <a:latin typeface="Times New Roman" pitchFamily="18" charset="0"/>
                <a:cs typeface="Times New Roman" pitchFamily="18" charset="0"/>
              </a:rPr>
              <a:t>Streaming data processor</a:t>
            </a:r>
            <a:r>
              <a:rPr lang="en-US" sz="2100" dirty="0" smtClean="0">
                <a:latin typeface="Times New Roman" pitchFamily="18" charset="0"/>
                <a:cs typeface="Times New Roman" pitchFamily="18" charset="0"/>
              </a:rPr>
              <a:t> </a:t>
            </a:r>
          </a:p>
          <a:p>
            <a:pPr lvl="1" algn="just"/>
            <a:r>
              <a:rPr lang="en-US" sz="2100" dirty="0" smtClean="0">
                <a:latin typeface="Times New Roman" pitchFamily="18" charset="0"/>
                <a:cs typeface="Times New Roman" pitchFamily="18" charset="0"/>
              </a:rPr>
              <a:t>It </a:t>
            </a:r>
            <a:r>
              <a:rPr lang="en-US" sz="2100" dirty="0" smtClean="0">
                <a:latin typeface="Times New Roman" pitchFamily="18" charset="0"/>
                <a:cs typeface="Times New Roman" pitchFamily="18" charset="0"/>
              </a:rPr>
              <a:t>ensures effective transition of input data to a data lake and control applications. </a:t>
            </a:r>
          </a:p>
          <a:p>
            <a:pPr lvl="1" algn="just"/>
            <a:r>
              <a:rPr lang="en-US" sz="2100" dirty="0" smtClean="0">
                <a:latin typeface="Times New Roman" pitchFamily="18" charset="0"/>
                <a:cs typeface="Times New Roman" pitchFamily="18" charset="0"/>
              </a:rPr>
              <a:t>No data can be occasionally lost or corrupted.</a:t>
            </a:r>
          </a:p>
          <a:p>
            <a:pPr algn="just"/>
            <a:r>
              <a:rPr lang="en-US" sz="2100" b="1" dirty="0" smtClean="0">
                <a:latin typeface="Times New Roman" pitchFamily="18" charset="0"/>
                <a:cs typeface="Times New Roman" pitchFamily="18" charset="0"/>
              </a:rPr>
              <a:t>Data lake</a:t>
            </a:r>
          </a:p>
          <a:p>
            <a:pPr lvl="1" algn="just"/>
            <a:r>
              <a:rPr lang="en-US" sz="2100" dirty="0" smtClean="0">
                <a:latin typeface="Times New Roman" pitchFamily="18" charset="0"/>
                <a:cs typeface="Times New Roman" pitchFamily="18" charset="0"/>
              </a:rPr>
              <a:t>A data lake is used for storing the data generated by connected devices in its natural format. </a:t>
            </a:r>
          </a:p>
          <a:p>
            <a:pPr lvl="1" algn="just"/>
            <a:r>
              <a:rPr lang="en-US" sz="2100" dirty="0" smtClean="0">
                <a:latin typeface="Times New Roman" pitchFamily="18" charset="0"/>
                <a:cs typeface="Times New Roman" pitchFamily="18" charset="0"/>
              </a:rPr>
              <a:t>Big data comes in "batches" or in “streams”. </a:t>
            </a:r>
          </a:p>
          <a:p>
            <a:pPr lvl="1" algn="just"/>
            <a:r>
              <a:rPr lang="en-US" sz="2100" dirty="0" smtClean="0">
                <a:latin typeface="Times New Roman" pitchFamily="18" charset="0"/>
                <a:cs typeface="Times New Roman" pitchFamily="18" charset="0"/>
              </a:rPr>
              <a:t>When the data is needed for meaningful insights it’s extracted from a data lake and loaded to a big data warehouse.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Big data warehouse</a:t>
            </a:r>
            <a:endParaRPr lang="en-US" dirty="0"/>
          </a:p>
        </p:txBody>
      </p:sp>
      <p:sp>
        <p:nvSpPr>
          <p:cNvPr id="3" name="Content Placeholder 2"/>
          <p:cNvSpPr>
            <a:spLocks noGrp="1"/>
          </p:cNvSpPr>
          <p:nvPr>
            <p:ph idx="1"/>
          </p:nvPr>
        </p:nvSpPr>
        <p:spPr/>
        <p:txBody>
          <a:bodyPr>
            <a:normAutofit/>
          </a:bodyPr>
          <a:lstStyle/>
          <a:p>
            <a:pPr algn="just"/>
            <a:r>
              <a:rPr lang="en-US" sz="2100" dirty="0" smtClean="0">
                <a:latin typeface="Times New Roman" pitchFamily="18" charset="0"/>
                <a:cs typeface="Times New Roman" pitchFamily="18" charset="0"/>
              </a:rPr>
              <a:t>Filtered and preprocessed data needed for meaningful insights is extracted from a data lake to a big data warehouse. </a:t>
            </a:r>
          </a:p>
          <a:p>
            <a:pPr algn="just"/>
            <a:r>
              <a:rPr lang="en-US" sz="2100" dirty="0" smtClean="0">
                <a:latin typeface="Times New Roman" pitchFamily="18" charset="0"/>
                <a:cs typeface="Times New Roman" pitchFamily="18" charset="0"/>
              </a:rPr>
              <a:t>A big data warehouse contains only cleaned, structured, and matched data. </a:t>
            </a:r>
          </a:p>
          <a:p>
            <a:pPr algn="just"/>
            <a:r>
              <a:rPr lang="en-US" sz="2100" dirty="0" smtClean="0">
                <a:latin typeface="Times New Roman" pitchFamily="18" charset="0"/>
                <a:cs typeface="Times New Roman" pitchFamily="18" charset="0"/>
              </a:rPr>
              <a:t>Also, data warehouse stores context information about things and sensors (for example, where sensors are installed) and the commands control applications send to things.</a:t>
            </a:r>
          </a:p>
          <a:p>
            <a:endParaRPr lang="en-US" sz="2100" dirty="0" smtClean="0">
              <a:latin typeface="Times New Roman" pitchFamily="18" charset="0"/>
              <a:cs typeface="Times New Roman" pitchFamily="18" charset="0"/>
            </a:endParaRPr>
          </a:p>
          <a:p>
            <a:endParaRPr lang="en-US" sz="2100" dirty="0" smtClean="0">
              <a:latin typeface="Times New Roman" pitchFamily="18" charset="0"/>
              <a:cs typeface="Times New Roman" pitchFamily="18" charset="0"/>
            </a:endParaRPr>
          </a:p>
          <a:p>
            <a:endParaRPr lang="en-US" sz="21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analytics</a:t>
            </a:r>
            <a:endParaRPr lang="en-US" dirty="0"/>
          </a:p>
        </p:txBody>
      </p:sp>
      <p:sp>
        <p:nvSpPr>
          <p:cNvPr id="3" name="Content Placeholder 2"/>
          <p:cNvSpPr>
            <a:spLocks noGrp="1"/>
          </p:cNvSpPr>
          <p:nvPr>
            <p:ph idx="1"/>
          </p:nvPr>
        </p:nvSpPr>
        <p:spPr/>
        <p:txBody>
          <a:bodyPr>
            <a:normAutofit/>
          </a:bodyPr>
          <a:lstStyle/>
          <a:p>
            <a:pPr algn="just"/>
            <a:r>
              <a:rPr lang="en-US" sz="2100" dirty="0" smtClean="0">
                <a:latin typeface="Times New Roman" pitchFamily="18" charset="0"/>
                <a:cs typeface="Times New Roman" pitchFamily="18" charset="0"/>
              </a:rPr>
              <a:t>Data analysts can use data from the big data warehouse to find trends and gain actionable insights. </a:t>
            </a:r>
          </a:p>
          <a:p>
            <a:pPr algn="just"/>
            <a:r>
              <a:rPr lang="en-US" sz="2100" dirty="0" smtClean="0">
                <a:latin typeface="Times New Roman" pitchFamily="18" charset="0"/>
                <a:cs typeface="Times New Roman" pitchFamily="18" charset="0"/>
              </a:rPr>
              <a:t>When analyzed big data show, for example, the performance of devices, help identify inefficiencies and work out the ways to improve an </a:t>
            </a:r>
            <a:r>
              <a:rPr lang="en-US" sz="2100" dirty="0" err="1" smtClean="0">
                <a:latin typeface="Times New Roman" pitchFamily="18" charset="0"/>
                <a:cs typeface="Times New Roman" pitchFamily="18" charset="0"/>
              </a:rPr>
              <a:t>IoT</a:t>
            </a:r>
            <a:r>
              <a:rPr lang="en-US" sz="2100" dirty="0" smtClean="0">
                <a:latin typeface="Times New Roman" pitchFamily="18" charset="0"/>
                <a:cs typeface="Times New Roman" pitchFamily="18" charset="0"/>
              </a:rPr>
              <a:t> system (make it more reliable, more customer-oriented). </a:t>
            </a:r>
          </a:p>
          <a:p>
            <a:pPr algn="just"/>
            <a:r>
              <a:rPr lang="en-US" sz="2100" dirty="0" smtClean="0">
                <a:latin typeface="Times New Roman" pitchFamily="18" charset="0"/>
                <a:cs typeface="Times New Roman" pitchFamily="18" charset="0"/>
              </a:rPr>
              <a:t>Also, the correlations and patterns found manually can further contribute to creating algorithms for control applications.</a:t>
            </a:r>
          </a:p>
          <a:p>
            <a:endParaRPr lang="en-US" sz="21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Machine learning and the models ML generates</a:t>
            </a:r>
            <a:endParaRPr lang="en-US" dirty="0"/>
          </a:p>
        </p:txBody>
      </p:sp>
      <p:sp>
        <p:nvSpPr>
          <p:cNvPr id="3" name="Content Placeholder 2"/>
          <p:cNvSpPr>
            <a:spLocks noGrp="1"/>
          </p:cNvSpPr>
          <p:nvPr>
            <p:ph idx="1"/>
          </p:nvPr>
        </p:nvSpPr>
        <p:spPr/>
        <p:txBody>
          <a:bodyPr>
            <a:normAutofit/>
          </a:bodyPr>
          <a:lstStyle/>
          <a:p>
            <a:pPr algn="just"/>
            <a:r>
              <a:rPr lang="en-US" sz="2100" dirty="0" smtClean="0">
                <a:latin typeface="Times New Roman" pitchFamily="18" charset="0"/>
                <a:cs typeface="Times New Roman" pitchFamily="18" charset="0"/>
              </a:rPr>
              <a:t>With machine learning, there is an opportunity to create more precise and more efficient models for control applications. </a:t>
            </a:r>
          </a:p>
          <a:p>
            <a:pPr algn="just"/>
            <a:r>
              <a:rPr lang="en-US" sz="2100" dirty="0" smtClean="0">
                <a:latin typeface="Times New Roman" pitchFamily="18" charset="0"/>
                <a:cs typeface="Times New Roman" pitchFamily="18" charset="0"/>
              </a:rPr>
              <a:t>Models are regularly updated (for example, once a week or once a month) based on the historical data accumulated in a big data warehouse. </a:t>
            </a:r>
          </a:p>
          <a:p>
            <a:pPr algn="just"/>
            <a:r>
              <a:rPr lang="en-US" sz="2100" dirty="0" smtClean="0">
                <a:latin typeface="Times New Roman" pitchFamily="18" charset="0"/>
                <a:cs typeface="Times New Roman" pitchFamily="18" charset="0"/>
              </a:rPr>
              <a:t>When the applicability and efficiency of new models are tested and approved by data analysts, new models are used by control applications.</a:t>
            </a:r>
            <a:endParaRPr lang="en-US" sz="21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990600"/>
          </a:xfrm>
        </p:spPr>
        <p:txBody>
          <a:bodyPr/>
          <a:lstStyle/>
          <a:p>
            <a:r>
              <a:rPr lang="en-US" dirty="0"/>
              <a:t>Control </a:t>
            </a:r>
            <a:r>
              <a:rPr lang="en-US" dirty="0" smtClean="0"/>
              <a:t>applications</a:t>
            </a:r>
            <a:endParaRPr lang="en-US" dirty="0"/>
          </a:p>
        </p:txBody>
      </p:sp>
      <p:sp>
        <p:nvSpPr>
          <p:cNvPr id="3" name="Content Placeholder 2"/>
          <p:cNvSpPr>
            <a:spLocks noGrp="1"/>
          </p:cNvSpPr>
          <p:nvPr>
            <p:ph idx="1"/>
          </p:nvPr>
        </p:nvSpPr>
        <p:spPr>
          <a:xfrm>
            <a:off x="457200" y="1143000"/>
            <a:ext cx="8229600" cy="5715000"/>
          </a:xfrm>
        </p:spPr>
        <p:txBody>
          <a:bodyPr>
            <a:noAutofit/>
          </a:bodyPr>
          <a:lstStyle/>
          <a:p>
            <a:pPr algn="just"/>
            <a:r>
              <a:rPr lang="en-US" sz="2100" dirty="0" smtClean="0">
                <a:latin typeface="Times New Roman" pitchFamily="18" charset="0"/>
                <a:cs typeface="Times New Roman" pitchFamily="18" charset="0"/>
              </a:rPr>
              <a:t>It</a:t>
            </a:r>
            <a:r>
              <a:rPr lang="en-US" sz="2100" dirty="0">
                <a:latin typeface="Times New Roman" pitchFamily="18" charset="0"/>
                <a:cs typeface="Times New Roman" pitchFamily="18" charset="0"/>
              </a:rPr>
              <a:t> send automatic commands and alerts to actuators, for example:</a:t>
            </a:r>
          </a:p>
          <a:p>
            <a:pPr lvl="1" algn="just"/>
            <a:r>
              <a:rPr lang="en-US" sz="1700" dirty="0">
                <a:latin typeface="Times New Roman" pitchFamily="18" charset="0"/>
                <a:cs typeface="Times New Roman" pitchFamily="18" charset="0"/>
              </a:rPr>
              <a:t>Windows of a smart home can receive an automatic command to open or close depending on the forecasts taken from the weather service.</a:t>
            </a:r>
          </a:p>
          <a:p>
            <a:pPr lvl="1" algn="just"/>
            <a:r>
              <a:rPr lang="en-US" sz="1700" dirty="0">
                <a:latin typeface="Times New Roman" pitchFamily="18" charset="0"/>
                <a:cs typeface="Times New Roman" pitchFamily="18" charset="0"/>
              </a:rPr>
              <a:t>When sensors show that the soil is dry, watering systems get an automatic command to water plants.</a:t>
            </a:r>
          </a:p>
          <a:p>
            <a:pPr lvl="1" algn="just"/>
            <a:r>
              <a:rPr lang="en-US" sz="1700" dirty="0">
                <a:latin typeface="Times New Roman" pitchFamily="18" charset="0"/>
                <a:cs typeface="Times New Roman" pitchFamily="18" charset="0"/>
              </a:rPr>
              <a:t>Sensors help monitor the state of industrial equipment, and in case of a pre-failure situation, an </a:t>
            </a:r>
            <a:r>
              <a:rPr lang="en-US" sz="1700" dirty="0" err="1">
                <a:latin typeface="Times New Roman" pitchFamily="18" charset="0"/>
                <a:cs typeface="Times New Roman" pitchFamily="18" charset="0"/>
              </a:rPr>
              <a:t>IoT</a:t>
            </a:r>
            <a:r>
              <a:rPr lang="en-US" sz="1700" dirty="0">
                <a:latin typeface="Times New Roman" pitchFamily="18" charset="0"/>
                <a:cs typeface="Times New Roman" pitchFamily="18" charset="0"/>
              </a:rPr>
              <a:t> system generates and sends automatic notifications to field engineers.</a:t>
            </a:r>
          </a:p>
          <a:p>
            <a:pPr algn="just"/>
            <a:r>
              <a:rPr lang="en-US" sz="2100" dirty="0">
                <a:latin typeface="Times New Roman" pitchFamily="18" charset="0"/>
                <a:cs typeface="Times New Roman" pitchFamily="18" charset="0"/>
              </a:rPr>
              <a:t>The commands sent by control apps to actuators can be also additionally stored in a big data warehouse. This may help investigate problematic </a:t>
            </a:r>
            <a:r>
              <a:rPr lang="en-US" sz="2100" dirty="0" smtClean="0">
                <a:latin typeface="Times New Roman" pitchFamily="18" charset="0"/>
                <a:cs typeface="Times New Roman" pitchFamily="18" charset="0"/>
              </a:rPr>
              <a:t>cases.</a:t>
            </a:r>
          </a:p>
          <a:p>
            <a:pPr algn="just"/>
            <a:r>
              <a:rPr lang="en-US" sz="2100" dirty="0" smtClean="0">
                <a:latin typeface="Times New Roman" pitchFamily="18" charset="0"/>
                <a:cs typeface="Times New Roman" pitchFamily="18" charset="0"/>
              </a:rPr>
              <a:t>Example: A </a:t>
            </a:r>
            <a:r>
              <a:rPr lang="en-US" sz="2100" dirty="0">
                <a:latin typeface="Times New Roman" pitchFamily="18" charset="0"/>
                <a:cs typeface="Times New Roman" pitchFamily="18" charset="0"/>
              </a:rPr>
              <a:t>control app sends commands, but they are not performed by actuators – then connectivity, gateways and actuators need to be </a:t>
            </a:r>
            <a:r>
              <a:rPr lang="en-US" sz="2100" dirty="0" smtClean="0">
                <a:latin typeface="Times New Roman" pitchFamily="18" charset="0"/>
                <a:cs typeface="Times New Roman" pitchFamily="18" charset="0"/>
              </a:rPr>
              <a:t>checked. </a:t>
            </a:r>
          </a:p>
          <a:p>
            <a:pPr algn="just"/>
            <a:r>
              <a:rPr lang="en-US" sz="2100" dirty="0" smtClean="0">
                <a:latin typeface="Times New Roman" pitchFamily="18" charset="0"/>
                <a:cs typeface="Times New Roman" pitchFamily="18" charset="0"/>
              </a:rPr>
              <a:t>On the other side, storing commands from control apps may contribute to security.</a:t>
            </a:r>
          </a:p>
          <a:p>
            <a:pPr algn="just"/>
            <a:endParaRPr lang="en-US" sz="2100" dirty="0" smtClean="0">
              <a:latin typeface="Times New Roman" pitchFamily="18" charset="0"/>
              <a:cs typeface="Times New Roman" pitchFamily="18" charset="0"/>
            </a:endParaRPr>
          </a:p>
          <a:p>
            <a:pPr algn="just"/>
            <a:endParaRPr lang="en-US" sz="2100" dirty="0">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applications Cont….</a:t>
            </a:r>
            <a:endParaRPr lang="en-US" dirty="0"/>
          </a:p>
        </p:txBody>
      </p:sp>
      <p:sp>
        <p:nvSpPr>
          <p:cNvPr id="3" name="Content Placeholder 2"/>
          <p:cNvSpPr>
            <a:spLocks noGrp="1"/>
          </p:cNvSpPr>
          <p:nvPr>
            <p:ph idx="1"/>
          </p:nvPr>
        </p:nvSpPr>
        <p:spPr/>
        <p:txBody>
          <a:bodyPr>
            <a:normAutofit/>
          </a:bodyPr>
          <a:lstStyle/>
          <a:p>
            <a:pPr algn="just"/>
            <a:r>
              <a:rPr lang="en-US" sz="2100" dirty="0" smtClean="0">
                <a:latin typeface="Times New Roman" pitchFamily="18" charset="0"/>
                <a:cs typeface="Times New Roman" pitchFamily="18" charset="0"/>
              </a:rPr>
              <a:t>Control applications can be either rule-based or machine-learning based. In the first case, control apps work according to the rules stated by specialists. In the second case, control apps are using models which are regularly updated (once in a week, once in a month depending on the specifics of an </a:t>
            </a:r>
            <a:r>
              <a:rPr lang="en-US" sz="2100" dirty="0" err="1" smtClean="0">
                <a:latin typeface="Times New Roman" pitchFamily="18" charset="0"/>
                <a:cs typeface="Times New Roman" pitchFamily="18" charset="0"/>
              </a:rPr>
              <a:t>IoT</a:t>
            </a:r>
            <a:r>
              <a:rPr lang="en-US" sz="2100" dirty="0" smtClean="0">
                <a:latin typeface="Times New Roman" pitchFamily="18" charset="0"/>
                <a:cs typeface="Times New Roman" pitchFamily="18" charset="0"/>
              </a:rPr>
              <a:t> system) with the historical data stored in a big data warehouse.</a:t>
            </a:r>
          </a:p>
          <a:p>
            <a:pPr algn="just"/>
            <a:r>
              <a:rPr lang="en-US" sz="2100" dirty="0" smtClean="0">
                <a:latin typeface="Times New Roman" pitchFamily="18" charset="0"/>
                <a:cs typeface="Times New Roman" pitchFamily="18" charset="0"/>
              </a:rPr>
              <a:t>Although control apps ensure better automation of an </a:t>
            </a:r>
            <a:r>
              <a:rPr lang="en-US" sz="2100" dirty="0" err="1" smtClean="0">
                <a:latin typeface="Times New Roman" pitchFamily="18" charset="0"/>
                <a:cs typeface="Times New Roman" pitchFamily="18" charset="0"/>
              </a:rPr>
              <a:t>IoT</a:t>
            </a:r>
            <a:r>
              <a:rPr lang="en-US" sz="2100" dirty="0" smtClean="0">
                <a:latin typeface="Times New Roman" pitchFamily="18" charset="0"/>
                <a:cs typeface="Times New Roman" pitchFamily="18" charset="0"/>
              </a:rPr>
              <a:t> system, there should be always an option for users to influence the behavior of such applications (for example, in cases of emergency or when it turns out that an </a:t>
            </a:r>
            <a:r>
              <a:rPr lang="en-US" sz="2100" dirty="0" err="1" smtClean="0">
                <a:latin typeface="Times New Roman" pitchFamily="18" charset="0"/>
                <a:cs typeface="Times New Roman" pitchFamily="18" charset="0"/>
              </a:rPr>
              <a:t>IoT</a:t>
            </a:r>
            <a:r>
              <a:rPr lang="en-US" sz="2100" dirty="0" smtClean="0">
                <a:latin typeface="Times New Roman" pitchFamily="18" charset="0"/>
                <a:cs typeface="Times New Roman" pitchFamily="18" charset="0"/>
              </a:rPr>
              <a:t> system is badly tuned to perform certain actions).</a:t>
            </a:r>
          </a:p>
          <a:p>
            <a:endParaRPr lang="en-US" sz="21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applications</a:t>
            </a:r>
          </a:p>
        </p:txBody>
      </p:sp>
      <p:sp>
        <p:nvSpPr>
          <p:cNvPr id="3" name="Content Placeholder 2"/>
          <p:cNvSpPr>
            <a:spLocks noGrp="1"/>
          </p:cNvSpPr>
          <p:nvPr>
            <p:ph idx="1"/>
          </p:nvPr>
        </p:nvSpPr>
        <p:spPr/>
        <p:txBody>
          <a:bodyPr>
            <a:normAutofit/>
          </a:bodyPr>
          <a:lstStyle/>
          <a:p>
            <a:pPr algn="just"/>
            <a:r>
              <a:rPr lang="en-US" sz="2100" dirty="0" smtClean="0">
                <a:latin typeface="Times New Roman" pitchFamily="18" charset="0"/>
                <a:cs typeface="Times New Roman" pitchFamily="18" charset="0"/>
              </a:rPr>
              <a:t>User applications are</a:t>
            </a:r>
            <a:r>
              <a:rPr lang="en-US" sz="2100" dirty="0">
                <a:latin typeface="Times New Roman" pitchFamily="18" charset="0"/>
                <a:cs typeface="Times New Roman" pitchFamily="18" charset="0"/>
              </a:rPr>
              <a:t> software components of an </a:t>
            </a:r>
            <a:r>
              <a:rPr lang="en-US" sz="2100" dirty="0" err="1">
                <a:latin typeface="Times New Roman" pitchFamily="18" charset="0"/>
                <a:cs typeface="Times New Roman" pitchFamily="18" charset="0"/>
              </a:rPr>
              <a:t>IoT</a:t>
            </a:r>
            <a:r>
              <a:rPr lang="en-US" sz="2100" dirty="0">
                <a:latin typeface="Times New Roman" pitchFamily="18" charset="0"/>
                <a:cs typeface="Times New Roman" pitchFamily="18" charset="0"/>
              </a:rPr>
              <a:t> system that enable the connection of users to an </a:t>
            </a:r>
            <a:r>
              <a:rPr lang="en-US" sz="2100" dirty="0" err="1">
                <a:latin typeface="Times New Roman" pitchFamily="18" charset="0"/>
                <a:cs typeface="Times New Roman" pitchFamily="18" charset="0"/>
              </a:rPr>
              <a:t>IoT</a:t>
            </a:r>
            <a:r>
              <a:rPr lang="en-US" sz="2100" dirty="0">
                <a:latin typeface="Times New Roman" pitchFamily="18" charset="0"/>
                <a:cs typeface="Times New Roman" pitchFamily="18" charset="0"/>
              </a:rPr>
              <a:t> system and give the options to monitor and control their smart </a:t>
            </a:r>
            <a:r>
              <a:rPr lang="en-US" sz="2100" dirty="0" smtClean="0">
                <a:latin typeface="Times New Roman" pitchFamily="18" charset="0"/>
                <a:cs typeface="Times New Roman" pitchFamily="18" charset="0"/>
              </a:rPr>
              <a:t>things.</a:t>
            </a:r>
          </a:p>
          <a:p>
            <a:pPr algn="just"/>
            <a:r>
              <a:rPr lang="en-US" sz="2100" dirty="0" smtClean="0">
                <a:latin typeface="Times New Roman" pitchFamily="18" charset="0"/>
                <a:cs typeface="Times New Roman" pitchFamily="18" charset="0"/>
              </a:rPr>
              <a:t>Example: </a:t>
            </a:r>
            <a:r>
              <a:rPr lang="en-US" sz="2100" dirty="0">
                <a:latin typeface="Times New Roman" pitchFamily="18" charset="0"/>
                <a:cs typeface="Times New Roman" pitchFamily="18" charset="0"/>
              </a:rPr>
              <a:t>homes or cars and controlled by a central </a:t>
            </a:r>
            <a:r>
              <a:rPr lang="en-US" sz="2100" dirty="0" smtClean="0">
                <a:latin typeface="Times New Roman" pitchFamily="18" charset="0"/>
                <a:cs typeface="Times New Roman" pitchFamily="18" charset="0"/>
              </a:rPr>
              <a:t>system. </a:t>
            </a:r>
          </a:p>
          <a:p>
            <a:pPr algn="just"/>
            <a:r>
              <a:rPr lang="en-US" sz="2100" dirty="0" smtClean="0">
                <a:latin typeface="Times New Roman" pitchFamily="18" charset="0"/>
                <a:cs typeface="Times New Roman" pitchFamily="18" charset="0"/>
              </a:rPr>
              <a:t>With </a:t>
            </a:r>
            <a:r>
              <a:rPr lang="en-US" sz="2100" dirty="0">
                <a:latin typeface="Times New Roman" pitchFamily="18" charset="0"/>
                <a:cs typeface="Times New Roman" pitchFamily="18" charset="0"/>
              </a:rPr>
              <a:t>a mobile or web app, users can monitor the state of their things, send commands to control applications, set the options of automatic behavior (automatic notifications and actions when certain data comes from sensors).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Layered Architecture</a:t>
            </a:r>
            <a:endParaRPr lang="en-US" dirty="0"/>
          </a:p>
        </p:txBody>
      </p:sp>
      <p:sp>
        <p:nvSpPr>
          <p:cNvPr id="5" name="object 2"/>
          <p:cNvSpPr/>
          <p:nvPr/>
        </p:nvSpPr>
        <p:spPr>
          <a:xfrm>
            <a:off x="0" y="1549906"/>
            <a:ext cx="9144000" cy="492709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Layer</a:t>
            </a:r>
            <a:endParaRPr lang="en-US" dirty="0"/>
          </a:p>
        </p:txBody>
      </p:sp>
      <p:sp>
        <p:nvSpPr>
          <p:cNvPr id="3" name="Content Placeholder 2"/>
          <p:cNvSpPr>
            <a:spLocks noGrp="1"/>
          </p:cNvSpPr>
          <p:nvPr>
            <p:ph idx="1"/>
          </p:nvPr>
        </p:nvSpPr>
        <p:spPr>
          <a:xfrm>
            <a:off x="457200" y="1447800"/>
            <a:ext cx="8229600" cy="5029200"/>
          </a:xfrm>
        </p:spPr>
        <p:txBody>
          <a:bodyPr>
            <a:noAutofit/>
          </a:bodyPr>
          <a:lstStyle/>
          <a:p>
            <a:pPr marL="315595" indent="-303530" algn="just">
              <a:spcBef>
                <a:spcPts val="45"/>
              </a:spcBef>
              <a:buSzPct val="120833"/>
              <a:tabLst>
                <a:tab pos="316230" algn="l"/>
              </a:tabLst>
            </a:pPr>
            <a:r>
              <a:rPr lang="en-US" sz="2100" dirty="0">
                <a:latin typeface="Times New Roman" pitchFamily="18" charset="0"/>
                <a:cs typeface="Times New Roman" pitchFamily="18" charset="0"/>
              </a:rPr>
              <a:t>Sensors, actuators, devices are present in </a:t>
            </a:r>
            <a:r>
              <a:rPr lang="en-US" sz="2100" dirty="0" smtClean="0">
                <a:latin typeface="Times New Roman" pitchFamily="18" charset="0"/>
                <a:cs typeface="Times New Roman" pitchFamily="18" charset="0"/>
              </a:rPr>
              <a:t>the </a:t>
            </a:r>
            <a:r>
              <a:rPr lang="en-US" sz="2100" dirty="0">
                <a:latin typeface="Times New Roman" pitchFamily="18" charset="0"/>
                <a:cs typeface="Times New Roman" pitchFamily="18" charset="0"/>
              </a:rPr>
              <a:t>Sensing layer. These Sensors or Actuators accepts </a:t>
            </a:r>
            <a:r>
              <a:rPr lang="en-US" sz="2100" dirty="0" smtClean="0">
                <a:latin typeface="Times New Roman" pitchFamily="18" charset="0"/>
                <a:cs typeface="Times New Roman" pitchFamily="18" charset="0"/>
              </a:rPr>
              <a:t>data (</a:t>
            </a:r>
            <a:r>
              <a:rPr lang="en-US" sz="2100" dirty="0">
                <a:latin typeface="Times New Roman" pitchFamily="18" charset="0"/>
                <a:cs typeface="Times New Roman" pitchFamily="18" charset="0"/>
              </a:rPr>
              <a:t>physical/environmental parameters), processes data and emits data over network.</a:t>
            </a:r>
            <a:endParaRPr lang="en-US" sz="2100" spc="55" dirty="0" smtClean="0">
              <a:latin typeface="Times New Roman" pitchFamily="18" charset="0"/>
              <a:cs typeface="Times New Roman" pitchFamily="18" charset="0"/>
            </a:endParaRPr>
          </a:p>
          <a:p>
            <a:pPr marL="315595" indent="-303530" algn="just">
              <a:spcBef>
                <a:spcPts val="45"/>
              </a:spcBef>
              <a:buSzPct val="120833"/>
              <a:tabLst>
                <a:tab pos="316230" algn="l"/>
              </a:tabLst>
            </a:pPr>
            <a:r>
              <a:rPr lang="en-US" sz="2100" spc="55" dirty="0" smtClean="0">
                <a:latin typeface="Times New Roman" pitchFamily="18" charset="0"/>
                <a:cs typeface="Times New Roman" pitchFamily="18" charset="0"/>
              </a:rPr>
              <a:t>Provides </a:t>
            </a:r>
            <a:r>
              <a:rPr lang="en-US" sz="2100" spc="-10" dirty="0" smtClean="0">
                <a:latin typeface="Times New Roman" pitchFamily="18" charset="0"/>
                <a:cs typeface="Times New Roman" pitchFamily="18" charset="0"/>
              </a:rPr>
              <a:t>a </a:t>
            </a:r>
            <a:r>
              <a:rPr lang="en-US" sz="2100" spc="90" dirty="0" smtClean="0">
                <a:latin typeface="Times New Roman" pitchFamily="18" charset="0"/>
                <a:cs typeface="Times New Roman" pitchFamily="18" charset="0"/>
              </a:rPr>
              <a:t>user </a:t>
            </a:r>
            <a:r>
              <a:rPr lang="en-US" sz="2100" spc="100" dirty="0" smtClean="0">
                <a:latin typeface="Times New Roman" pitchFamily="18" charset="0"/>
                <a:cs typeface="Times New Roman" pitchFamily="18" charset="0"/>
              </a:rPr>
              <a:t>interface </a:t>
            </a:r>
            <a:r>
              <a:rPr lang="en-US" sz="2100" spc="180" dirty="0" smtClean="0">
                <a:latin typeface="Times New Roman" pitchFamily="18" charset="0"/>
                <a:cs typeface="Times New Roman" pitchFamily="18" charset="0"/>
              </a:rPr>
              <a:t>for </a:t>
            </a:r>
            <a:r>
              <a:rPr lang="en-US" sz="2100" spc="130" dirty="0" smtClean="0">
                <a:latin typeface="Times New Roman" pitchFamily="18" charset="0"/>
                <a:cs typeface="Times New Roman" pitchFamily="18" charset="0"/>
              </a:rPr>
              <a:t>using</a:t>
            </a:r>
            <a:r>
              <a:rPr lang="en-US" sz="2100" spc="165" dirty="0" smtClean="0">
                <a:latin typeface="Times New Roman" pitchFamily="18" charset="0"/>
                <a:cs typeface="Times New Roman" pitchFamily="18" charset="0"/>
              </a:rPr>
              <a:t> </a:t>
            </a:r>
            <a:r>
              <a:rPr lang="en-US" sz="2100" spc="70" dirty="0" err="1" smtClean="0">
                <a:latin typeface="Times New Roman" pitchFamily="18" charset="0"/>
                <a:cs typeface="Times New Roman" pitchFamily="18" charset="0"/>
              </a:rPr>
              <a:t>IoT</a:t>
            </a:r>
            <a:r>
              <a:rPr lang="en-US" sz="2100" spc="70" dirty="0" smtClean="0">
                <a:latin typeface="Times New Roman" pitchFamily="18" charset="0"/>
                <a:cs typeface="Times New Roman" pitchFamily="18" charset="0"/>
              </a:rPr>
              <a:t>.</a:t>
            </a:r>
            <a:endParaRPr lang="en-US" sz="2100" dirty="0" smtClean="0">
              <a:latin typeface="Times New Roman" pitchFamily="18" charset="0"/>
              <a:cs typeface="Times New Roman" pitchFamily="18" charset="0"/>
            </a:endParaRPr>
          </a:p>
          <a:p>
            <a:pPr marL="316230" indent="-304165" algn="just">
              <a:spcBef>
                <a:spcPts val="560"/>
              </a:spcBef>
              <a:buSzPct val="120833"/>
              <a:tabLst>
                <a:tab pos="316865" algn="l"/>
              </a:tabLst>
            </a:pPr>
            <a:r>
              <a:rPr lang="en-US" sz="2100" spc="135" dirty="0" smtClean="0">
                <a:latin typeface="Times New Roman" pitchFamily="18" charset="0"/>
                <a:cs typeface="Times New Roman" pitchFamily="18" charset="0"/>
              </a:rPr>
              <a:t>Different </a:t>
            </a:r>
            <a:r>
              <a:rPr lang="en-US" sz="2100" spc="110" dirty="0" smtClean="0">
                <a:latin typeface="Times New Roman" pitchFamily="18" charset="0"/>
                <a:cs typeface="Times New Roman" pitchFamily="18" charset="0"/>
              </a:rPr>
              <a:t>applications </a:t>
            </a:r>
            <a:r>
              <a:rPr lang="en-US" sz="2100" spc="180" dirty="0" smtClean="0">
                <a:latin typeface="Times New Roman" pitchFamily="18" charset="0"/>
                <a:cs typeface="Times New Roman" pitchFamily="18" charset="0"/>
              </a:rPr>
              <a:t>for </a:t>
            </a:r>
            <a:r>
              <a:rPr lang="en-US" sz="2100" spc="100" dirty="0" smtClean="0">
                <a:latin typeface="Times New Roman" pitchFamily="18" charset="0"/>
                <a:cs typeface="Times New Roman" pitchFamily="18" charset="0"/>
              </a:rPr>
              <a:t>various </a:t>
            </a:r>
            <a:r>
              <a:rPr lang="en-US" sz="2100" spc="90" dirty="0" smtClean="0">
                <a:latin typeface="Times New Roman" pitchFamily="18" charset="0"/>
                <a:cs typeface="Times New Roman" pitchFamily="18" charset="0"/>
              </a:rPr>
              <a:t>sectors </a:t>
            </a:r>
            <a:r>
              <a:rPr lang="en-US" sz="2100" spc="125" dirty="0" smtClean="0">
                <a:latin typeface="Times New Roman" pitchFamily="18" charset="0"/>
                <a:cs typeface="Times New Roman" pitchFamily="18" charset="0"/>
              </a:rPr>
              <a:t>like</a:t>
            </a:r>
            <a:r>
              <a:rPr lang="en-US" sz="2100" spc="50" dirty="0" smtClean="0">
                <a:latin typeface="Times New Roman" pitchFamily="18" charset="0"/>
                <a:cs typeface="Times New Roman" pitchFamily="18" charset="0"/>
              </a:rPr>
              <a:t> </a:t>
            </a:r>
            <a:r>
              <a:rPr lang="en-US" sz="2100" spc="120" dirty="0" smtClean="0">
                <a:latin typeface="Times New Roman" pitchFamily="18" charset="0"/>
                <a:cs typeface="Times New Roman" pitchFamily="18" charset="0"/>
              </a:rPr>
              <a:t>Transportation, </a:t>
            </a:r>
            <a:r>
              <a:rPr lang="en-US" sz="2100" spc="75" dirty="0" smtClean="0">
                <a:latin typeface="Times New Roman" pitchFamily="18" charset="0"/>
                <a:cs typeface="Times New Roman" pitchFamily="18" charset="0"/>
              </a:rPr>
              <a:t>Healthcare, </a:t>
            </a:r>
            <a:r>
              <a:rPr lang="en-US" sz="2100" spc="125" dirty="0" smtClean="0">
                <a:latin typeface="Times New Roman" pitchFamily="18" charset="0"/>
                <a:cs typeface="Times New Roman" pitchFamily="18" charset="0"/>
              </a:rPr>
              <a:t>Agriculture, </a:t>
            </a:r>
            <a:r>
              <a:rPr lang="en-US" sz="2100" spc="65" dirty="0" smtClean="0">
                <a:latin typeface="Times New Roman" pitchFamily="18" charset="0"/>
                <a:cs typeface="Times New Roman" pitchFamily="18" charset="0"/>
              </a:rPr>
              <a:t>Supply </a:t>
            </a:r>
            <a:r>
              <a:rPr lang="en-US" sz="2100" spc="85" dirty="0" smtClean="0">
                <a:latin typeface="Times New Roman" pitchFamily="18" charset="0"/>
                <a:cs typeface="Times New Roman" pitchFamily="18" charset="0"/>
              </a:rPr>
              <a:t>chains, </a:t>
            </a:r>
            <a:r>
              <a:rPr lang="en-US" sz="2100" spc="95" dirty="0" smtClean="0">
                <a:latin typeface="Times New Roman" pitchFamily="18" charset="0"/>
                <a:cs typeface="Times New Roman" pitchFamily="18" charset="0"/>
              </a:rPr>
              <a:t>Government, </a:t>
            </a:r>
            <a:r>
              <a:rPr lang="en-US" sz="2100" spc="50" dirty="0" smtClean="0">
                <a:latin typeface="Times New Roman" pitchFamily="18" charset="0"/>
                <a:cs typeface="Times New Roman" pitchFamily="18" charset="0"/>
              </a:rPr>
              <a:t>Retail</a:t>
            </a:r>
            <a:r>
              <a:rPr lang="en-US" sz="2100" spc="245" dirty="0" smtClean="0">
                <a:latin typeface="Times New Roman" pitchFamily="18" charset="0"/>
                <a:cs typeface="Times New Roman" pitchFamily="18" charset="0"/>
              </a:rPr>
              <a:t> </a:t>
            </a:r>
            <a:r>
              <a:rPr lang="en-US" sz="2100" spc="80" dirty="0" smtClean="0">
                <a:latin typeface="Times New Roman" pitchFamily="18" charset="0"/>
                <a:cs typeface="Times New Roman" pitchFamily="18" charset="0"/>
              </a:rPr>
              <a:t>etc.</a:t>
            </a:r>
            <a:endParaRPr lang="en-US" sz="2100" dirty="0" smtClean="0">
              <a:latin typeface="Times New Roman" pitchFamily="18" charset="0"/>
              <a:cs typeface="Times New Roman" pitchFamily="18" charset="0"/>
            </a:endParaRPr>
          </a:p>
          <a:p>
            <a:pPr marL="315595" indent="-303530" algn="just">
              <a:spcBef>
                <a:spcPts val="685"/>
              </a:spcBef>
              <a:buSzPct val="120833"/>
              <a:tabLst>
                <a:tab pos="316230" algn="l"/>
              </a:tabLst>
            </a:pPr>
            <a:r>
              <a:rPr lang="en-US" sz="2100" spc="40" dirty="0" smtClean="0">
                <a:latin typeface="Times New Roman" pitchFamily="18" charset="0"/>
                <a:cs typeface="Times New Roman" pitchFamily="18" charset="0"/>
              </a:rPr>
              <a:t>Devices </a:t>
            </a:r>
            <a:r>
              <a:rPr lang="en-US" sz="2100" spc="100" dirty="0" smtClean="0">
                <a:latin typeface="Times New Roman" pitchFamily="18" charset="0"/>
                <a:cs typeface="Times New Roman" pitchFamily="18" charset="0"/>
              </a:rPr>
              <a:t>and </a:t>
            </a:r>
            <a:r>
              <a:rPr lang="en-US" sz="2100" spc="75" dirty="0" smtClean="0">
                <a:latin typeface="Times New Roman" pitchFamily="18" charset="0"/>
                <a:cs typeface="Times New Roman" pitchFamily="18" charset="0"/>
              </a:rPr>
              <a:t>sensors </a:t>
            </a:r>
            <a:r>
              <a:rPr lang="en-US" sz="2100" spc="85" dirty="0" smtClean="0">
                <a:latin typeface="Times New Roman" pitchFamily="18" charset="0"/>
                <a:cs typeface="Times New Roman" pitchFamily="18" charset="0"/>
              </a:rPr>
              <a:t>used</a:t>
            </a:r>
            <a:r>
              <a:rPr lang="en-US" sz="2100" spc="190" dirty="0" smtClean="0">
                <a:latin typeface="Times New Roman" pitchFamily="18" charset="0"/>
                <a:cs typeface="Times New Roman" pitchFamily="18" charset="0"/>
              </a:rPr>
              <a:t> </a:t>
            </a:r>
            <a:r>
              <a:rPr lang="en-US" sz="2100" spc="60" dirty="0" smtClean="0">
                <a:latin typeface="Times New Roman" pitchFamily="18" charset="0"/>
                <a:cs typeface="Times New Roman" pitchFamily="18" charset="0"/>
              </a:rPr>
              <a:t>are:</a:t>
            </a:r>
            <a:endParaRPr lang="en-US" sz="2100" dirty="0" smtClean="0">
              <a:latin typeface="Times New Roman" pitchFamily="18" charset="0"/>
              <a:cs typeface="Times New Roman" pitchFamily="18" charset="0"/>
            </a:endParaRPr>
          </a:p>
          <a:p>
            <a:pPr marL="716280" lvl="1" indent="-304165" algn="just">
              <a:spcBef>
                <a:spcPts val="575"/>
              </a:spcBef>
              <a:buSzPct val="120833"/>
              <a:tabLst>
                <a:tab pos="316865" algn="l"/>
              </a:tabLst>
            </a:pPr>
            <a:r>
              <a:rPr lang="en-US" sz="2100" spc="-235" dirty="0" smtClean="0">
                <a:latin typeface="Times New Roman" pitchFamily="18" charset="0"/>
                <a:cs typeface="Times New Roman" pitchFamily="18" charset="0"/>
              </a:rPr>
              <a:t>GPS</a:t>
            </a:r>
            <a:endParaRPr lang="en-US" sz="2100" dirty="0" smtClean="0">
              <a:latin typeface="Times New Roman" pitchFamily="18" charset="0"/>
              <a:cs typeface="Times New Roman" pitchFamily="18" charset="0"/>
            </a:endParaRPr>
          </a:p>
          <a:p>
            <a:pPr marL="715645" lvl="1" indent="-303530" algn="just">
              <a:spcBef>
                <a:spcPts val="570"/>
              </a:spcBef>
              <a:buSzPct val="120833"/>
              <a:tabLst>
                <a:tab pos="316230" algn="l"/>
              </a:tabLst>
            </a:pPr>
            <a:r>
              <a:rPr lang="en-US" sz="2100" spc="65" dirty="0" smtClean="0">
                <a:latin typeface="Times New Roman" pitchFamily="18" charset="0"/>
                <a:cs typeface="Times New Roman" pitchFamily="18" charset="0"/>
              </a:rPr>
              <a:t>Gyroscope</a:t>
            </a:r>
            <a:endParaRPr lang="en-US" sz="2100" dirty="0" smtClean="0">
              <a:latin typeface="Times New Roman" pitchFamily="18" charset="0"/>
              <a:cs typeface="Times New Roman" pitchFamily="18" charset="0"/>
            </a:endParaRPr>
          </a:p>
          <a:p>
            <a:pPr marL="715645" lvl="1" indent="-303530" algn="just">
              <a:spcBef>
                <a:spcPts val="560"/>
              </a:spcBef>
              <a:buSzPct val="120833"/>
              <a:tabLst>
                <a:tab pos="316230" algn="l"/>
              </a:tabLst>
            </a:pPr>
            <a:r>
              <a:rPr lang="en-US" sz="2100" spc="95" dirty="0" smtClean="0">
                <a:latin typeface="Times New Roman" pitchFamily="18" charset="0"/>
                <a:cs typeface="Times New Roman" pitchFamily="18" charset="0"/>
              </a:rPr>
              <a:t>Accelerometer</a:t>
            </a:r>
            <a:endParaRPr lang="en-US" sz="2100" dirty="0" smtClean="0">
              <a:latin typeface="Times New Roman" pitchFamily="18" charset="0"/>
              <a:cs typeface="Times New Roman" pitchFamily="18" charset="0"/>
            </a:endParaRPr>
          </a:p>
          <a:p>
            <a:pPr marL="716280" lvl="1" indent="-304165" algn="just">
              <a:spcBef>
                <a:spcPts val="580"/>
              </a:spcBef>
              <a:buSzPct val="120833"/>
              <a:tabLst>
                <a:tab pos="316865" algn="l"/>
              </a:tabLst>
            </a:pPr>
            <a:r>
              <a:rPr lang="en-US" sz="2100" spc="75" dirty="0" err="1" smtClean="0">
                <a:latin typeface="Times New Roman" pitchFamily="18" charset="0"/>
                <a:cs typeface="Times New Roman" pitchFamily="18" charset="0"/>
              </a:rPr>
              <a:t>Wifi</a:t>
            </a:r>
            <a:endParaRPr lang="en-US" sz="2100" dirty="0" smtClean="0">
              <a:latin typeface="Times New Roman" pitchFamily="18" charset="0"/>
              <a:cs typeface="Times New Roman" pitchFamily="18" charset="0"/>
            </a:endParaRPr>
          </a:p>
          <a:p>
            <a:pPr marL="715645" lvl="1" indent="-303530" algn="just">
              <a:spcBef>
                <a:spcPts val="565"/>
              </a:spcBef>
              <a:buSzPct val="120833"/>
              <a:tabLst>
                <a:tab pos="316230" algn="l"/>
              </a:tabLst>
            </a:pPr>
            <a:r>
              <a:rPr lang="en-US" sz="2100" spc="80" dirty="0" smtClean="0">
                <a:latin typeface="Times New Roman" pitchFamily="18" charset="0"/>
                <a:cs typeface="Times New Roman" pitchFamily="18" charset="0"/>
              </a:rPr>
              <a:t>Ethernet</a:t>
            </a:r>
            <a:endParaRPr lang="en-US" sz="2100" dirty="0" smtClean="0">
              <a:latin typeface="Times New Roman" pitchFamily="18" charset="0"/>
              <a:cs typeface="Times New Roman" pitchFamily="18" charset="0"/>
            </a:endParaRPr>
          </a:p>
          <a:p>
            <a:pPr marL="715645" lvl="1" indent="-303530" algn="just">
              <a:spcBef>
                <a:spcPts val="565"/>
              </a:spcBef>
              <a:buSzPct val="120833"/>
              <a:tabLst>
                <a:tab pos="316230" algn="l"/>
              </a:tabLst>
            </a:pPr>
            <a:r>
              <a:rPr lang="en-US" sz="2100" spc="105" dirty="0" smtClean="0">
                <a:latin typeface="Times New Roman" pitchFamily="18" charset="0"/>
                <a:cs typeface="Times New Roman" pitchFamily="18" charset="0"/>
              </a:rPr>
              <a:t>Bluetooth</a:t>
            </a:r>
            <a:endParaRPr lang="en-US" sz="2100" dirty="0" smtClean="0">
              <a:latin typeface="Times New Roman" pitchFamily="18" charset="0"/>
              <a:cs typeface="Times New Roman" pitchFamily="18" charset="0"/>
            </a:endParaRPr>
          </a:p>
          <a:p>
            <a:pPr algn="just"/>
            <a:endParaRPr lang="en-US" sz="21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Network Layer</a:t>
            </a:r>
            <a:endParaRPr lang="en-US" dirty="0"/>
          </a:p>
        </p:txBody>
      </p:sp>
      <p:sp>
        <p:nvSpPr>
          <p:cNvPr id="3" name="Content Placeholder 2"/>
          <p:cNvSpPr>
            <a:spLocks noGrp="1"/>
          </p:cNvSpPr>
          <p:nvPr>
            <p:ph idx="1"/>
          </p:nvPr>
        </p:nvSpPr>
        <p:spPr>
          <a:xfrm>
            <a:off x="457200" y="990600"/>
            <a:ext cx="8229600" cy="5562600"/>
          </a:xfrm>
        </p:spPr>
        <p:txBody>
          <a:bodyPr>
            <a:noAutofit/>
          </a:bodyPr>
          <a:lstStyle/>
          <a:p>
            <a:pPr marL="315595" indent="-303530" algn="just">
              <a:spcBef>
                <a:spcPts val="275"/>
              </a:spcBef>
              <a:buSzPct val="120833"/>
              <a:tabLst>
                <a:tab pos="316230" algn="l"/>
              </a:tabLst>
            </a:pPr>
            <a:r>
              <a:rPr lang="en-US" sz="2100" dirty="0">
                <a:latin typeface="Times New Roman" pitchFamily="18" charset="0"/>
                <a:cs typeface="Times New Roman" pitchFamily="18" charset="0"/>
              </a:rPr>
              <a:t>Internet/Network gateways, Data Acquisition System (DAS) are present in this layer. </a:t>
            </a:r>
            <a:endParaRPr lang="en-US" sz="2100" dirty="0" smtClean="0">
              <a:latin typeface="Times New Roman" pitchFamily="18" charset="0"/>
              <a:cs typeface="Times New Roman" pitchFamily="18" charset="0"/>
            </a:endParaRPr>
          </a:p>
          <a:p>
            <a:pPr marL="315595" indent="-303530" algn="just">
              <a:spcBef>
                <a:spcPts val="275"/>
              </a:spcBef>
              <a:buSzPct val="120833"/>
              <a:tabLst>
                <a:tab pos="316230" algn="l"/>
              </a:tabLst>
            </a:pPr>
            <a:r>
              <a:rPr lang="en-US" sz="2100" dirty="0" smtClean="0">
                <a:latin typeface="Times New Roman" pitchFamily="18" charset="0"/>
                <a:cs typeface="Times New Roman" pitchFamily="18" charset="0"/>
              </a:rPr>
              <a:t>DAS </a:t>
            </a:r>
            <a:r>
              <a:rPr lang="en-US" sz="2100" dirty="0">
                <a:latin typeface="Times New Roman" pitchFamily="18" charset="0"/>
                <a:cs typeface="Times New Roman" pitchFamily="18" charset="0"/>
              </a:rPr>
              <a:t>performs data aggregation and conversion function (Collecting data and aggregating data then converting analog data of sensors to digital data etc). </a:t>
            </a:r>
            <a:endParaRPr lang="en-US" sz="2100" dirty="0" smtClean="0">
              <a:latin typeface="Times New Roman" pitchFamily="18" charset="0"/>
              <a:cs typeface="Times New Roman" pitchFamily="18" charset="0"/>
            </a:endParaRPr>
          </a:p>
          <a:p>
            <a:pPr marL="315595" indent="-303530" algn="just">
              <a:spcBef>
                <a:spcPts val="275"/>
              </a:spcBef>
              <a:buSzPct val="120833"/>
              <a:tabLst>
                <a:tab pos="316230" algn="l"/>
              </a:tabLst>
            </a:pPr>
            <a:r>
              <a:rPr lang="en-US" sz="2100" dirty="0" smtClean="0">
                <a:latin typeface="Times New Roman" pitchFamily="18" charset="0"/>
                <a:cs typeface="Times New Roman" pitchFamily="18" charset="0"/>
              </a:rPr>
              <a:t>Advanced </a:t>
            </a:r>
            <a:r>
              <a:rPr lang="en-US" sz="2100" dirty="0">
                <a:latin typeface="Times New Roman" pitchFamily="18" charset="0"/>
                <a:cs typeface="Times New Roman" pitchFamily="18" charset="0"/>
              </a:rPr>
              <a:t>gateways which mainly opens up connection between Sensor networks and Internet also performs many basic gateway functionalities like malware protection, and </a:t>
            </a:r>
            <a:r>
              <a:rPr lang="en-US" sz="2100" dirty="0" smtClean="0">
                <a:latin typeface="Times New Roman" pitchFamily="18" charset="0"/>
                <a:cs typeface="Times New Roman" pitchFamily="18" charset="0"/>
              </a:rPr>
              <a:t>filtering, </a:t>
            </a:r>
            <a:r>
              <a:rPr lang="en-US" sz="2100" dirty="0">
                <a:latin typeface="Times New Roman" pitchFamily="18" charset="0"/>
                <a:cs typeface="Times New Roman" pitchFamily="18" charset="0"/>
              </a:rPr>
              <a:t>also some times decision making based on inputted data and data management services, etc.</a:t>
            </a:r>
            <a:endParaRPr lang="en-US" sz="2100" spc="80" dirty="0" smtClean="0">
              <a:latin typeface="Times New Roman" pitchFamily="18" charset="0"/>
              <a:cs typeface="Times New Roman" pitchFamily="18" charset="0"/>
            </a:endParaRPr>
          </a:p>
          <a:p>
            <a:pPr marL="315595" indent="-303530" algn="just">
              <a:spcBef>
                <a:spcPts val="275"/>
              </a:spcBef>
              <a:buSzPct val="120833"/>
              <a:tabLst>
                <a:tab pos="316230" algn="l"/>
              </a:tabLst>
            </a:pPr>
            <a:r>
              <a:rPr lang="en-US" sz="2100" spc="80" dirty="0" smtClean="0">
                <a:latin typeface="Times New Roman" pitchFamily="18" charset="0"/>
                <a:cs typeface="Times New Roman" pitchFamily="18" charset="0"/>
              </a:rPr>
              <a:t>Robust </a:t>
            </a:r>
            <a:r>
              <a:rPr lang="en-US" sz="2100" spc="100" dirty="0" smtClean="0">
                <a:latin typeface="Times New Roman" pitchFamily="18" charset="0"/>
                <a:cs typeface="Times New Roman" pitchFamily="18" charset="0"/>
              </a:rPr>
              <a:t>and </a:t>
            </a:r>
            <a:r>
              <a:rPr lang="en-US" sz="2100" spc="125" dirty="0" smtClean="0">
                <a:latin typeface="Times New Roman" pitchFamily="18" charset="0"/>
                <a:cs typeface="Times New Roman" pitchFamily="18" charset="0"/>
              </a:rPr>
              <a:t>High </a:t>
            </a:r>
            <a:r>
              <a:rPr lang="en-US" sz="2100" spc="114" dirty="0" smtClean="0">
                <a:latin typeface="Times New Roman" pitchFamily="18" charset="0"/>
                <a:cs typeface="Times New Roman" pitchFamily="18" charset="0"/>
              </a:rPr>
              <a:t>performance </a:t>
            </a:r>
            <a:r>
              <a:rPr lang="en-US" sz="2100" spc="145" dirty="0" smtClean="0">
                <a:latin typeface="Times New Roman" pitchFamily="18" charset="0"/>
                <a:cs typeface="Times New Roman" pitchFamily="18" charset="0"/>
              </a:rPr>
              <a:t>network</a:t>
            </a:r>
            <a:r>
              <a:rPr lang="en-US" sz="2100" spc="95" dirty="0">
                <a:latin typeface="Times New Roman" pitchFamily="18" charset="0"/>
                <a:cs typeface="Times New Roman" pitchFamily="18" charset="0"/>
              </a:rPr>
              <a:t> </a:t>
            </a:r>
            <a:r>
              <a:rPr lang="en-US" sz="2100" spc="130" dirty="0" smtClean="0">
                <a:latin typeface="Times New Roman" pitchFamily="18" charset="0"/>
                <a:cs typeface="Times New Roman" pitchFamily="18" charset="0"/>
              </a:rPr>
              <a:t>infrastructure.</a:t>
            </a:r>
          </a:p>
          <a:p>
            <a:pPr marL="315595" indent="-303530" algn="just">
              <a:spcBef>
                <a:spcPts val="275"/>
              </a:spcBef>
              <a:buSzPct val="120833"/>
              <a:tabLst>
                <a:tab pos="316230" algn="l"/>
              </a:tabLst>
            </a:pPr>
            <a:r>
              <a:rPr lang="en-US" sz="2100" spc="95" dirty="0" smtClean="0">
                <a:latin typeface="Times New Roman" pitchFamily="18" charset="0"/>
                <a:cs typeface="Times New Roman" pitchFamily="18" charset="0"/>
              </a:rPr>
              <a:t>Supports </a:t>
            </a:r>
            <a:r>
              <a:rPr lang="en-US" sz="2100" spc="125" dirty="0" smtClean="0">
                <a:latin typeface="Times New Roman" pitchFamily="18" charset="0"/>
                <a:cs typeface="Times New Roman" pitchFamily="18" charset="0"/>
              </a:rPr>
              <a:t>the </a:t>
            </a:r>
            <a:r>
              <a:rPr lang="en-US" sz="2100" spc="140" dirty="0" smtClean="0">
                <a:latin typeface="Times New Roman" pitchFamily="18" charset="0"/>
                <a:cs typeface="Times New Roman" pitchFamily="18" charset="0"/>
              </a:rPr>
              <a:t>communication </a:t>
            </a:r>
            <a:r>
              <a:rPr lang="en-US" sz="2100" spc="120" dirty="0" smtClean="0">
                <a:latin typeface="Times New Roman" pitchFamily="18" charset="0"/>
                <a:cs typeface="Times New Roman" pitchFamily="18" charset="0"/>
              </a:rPr>
              <a:t>requirements </a:t>
            </a:r>
            <a:r>
              <a:rPr lang="en-US" sz="2100" spc="180" dirty="0" smtClean="0">
                <a:latin typeface="Times New Roman" pitchFamily="18" charset="0"/>
                <a:cs typeface="Times New Roman" pitchFamily="18" charset="0"/>
              </a:rPr>
              <a:t>for</a:t>
            </a:r>
            <a:r>
              <a:rPr lang="en-US" sz="2100" spc="10" dirty="0" smtClean="0">
                <a:latin typeface="Times New Roman" pitchFamily="18" charset="0"/>
                <a:cs typeface="Times New Roman" pitchFamily="18" charset="0"/>
              </a:rPr>
              <a:t> </a:t>
            </a:r>
            <a:r>
              <a:rPr lang="en-US" sz="2100" spc="80" dirty="0" smtClean="0">
                <a:latin typeface="Times New Roman" pitchFamily="18" charset="0"/>
                <a:cs typeface="Times New Roman" pitchFamily="18" charset="0"/>
              </a:rPr>
              <a:t>latency,  </a:t>
            </a:r>
            <a:r>
              <a:rPr lang="en-US" sz="2100" spc="145" dirty="0" smtClean="0">
                <a:latin typeface="Times New Roman" pitchFamily="18" charset="0"/>
                <a:cs typeface="Times New Roman" pitchFamily="18" charset="0"/>
              </a:rPr>
              <a:t>bandwidth </a:t>
            </a:r>
            <a:r>
              <a:rPr lang="en-US" sz="2100" spc="155" dirty="0" smtClean="0">
                <a:latin typeface="Times New Roman" pitchFamily="18" charset="0"/>
                <a:cs typeface="Times New Roman" pitchFamily="18" charset="0"/>
              </a:rPr>
              <a:t>or</a:t>
            </a:r>
            <a:r>
              <a:rPr lang="en-US" sz="2100" spc="50" dirty="0" smtClean="0">
                <a:latin typeface="Times New Roman" pitchFamily="18" charset="0"/>
                <a:cs typeface="Times New Roman" pitchFamily="18" charset="0"/>
              </a:rPr>
              <a:t> </a:t>
            </a:r>
            <a:r>
              <a:rPr lang="en-US" sz="2100" spc="105" dirty="0" smtClean="0">
                <a:latin typeface="Times New Roman" pitchFamily="18" charset="0"/>
                <a:cs typeface="Times New Roman" pitchFamily="18" charset="0"/>
              </a:rPr>
              <a:t>security.</a:t>
            </a:r>
          </a:p>
          <a:p>
            <a:pPr marL="315595" indent="-303530" algn="just">
              <a:spcBef>
                <a:spcPts val="275"/>
              </a:spcBef>
              <a:buSzPct val="120833"/>
              <a:tabLst>
                <a:tab pos="316230" algn="l"/>
              </a:tabLst>
            </a:pPr>
            <a:r>
              <a:rPr lang="en-US" sz="2100" spc="110" dirty="0" smtClean="0">
                <a:latin typeface="Times New Roman" pitchFamily="18" charset="0"/>
                <a:cs typeface="Times New Roman" pitchFamily="18" charset="0"/>
              </a:rPr>
              <a:t>Allows </a:t>
            </a:r>
            <a:r>
              <a:rPr lang="en-US" sz="2100" spc="160" dirty="0" smtClean="0">
                <a:latin typeface="Times New Roman" pitchFamily="18" charset="0"/>
                <a:cs typeface="Times New Roman" pitchFamily="18" charset="0"/>
              </a:rPr>
              <a:t>multiple </a:t>
            </a:r>
            <a:r>
              <a:rPr lang="en-US" sz="2100" spc="125" dirty="0" smtClean="0">
                <a:latin typeface="Times New Roman" pitchFamily="18" charset="0"/>
                <a:cs typeface="Times New Roman" pitchFamily="18" charset="0"/>
              </a:rPr>
              <a:t>organizations </a:t>
            </a:r>
            <a:r>
              <a:rPr lang="en-US" sz="2100" spc="180" dirty="0" smtClean="0">
                <a:latin typeface="Times New Roman" pitchFamily="18" charset="0"/>
                <a:cs typeface="Times New Roman" pitchFamily="18" charset="0"/>
              </a:rPr>
              <a:t>to </a:t>
            </a:r>
            <a:r>
              <a:rPr lang="en-US" sz="2100" spc="70" dirty="0" smtClean="0">
                <a:latin typeface="Times New Roman" pitchFamily="18" charset="0"/>
                <a:cs typeface="Times New Roman" pitchFamily="18" charset="0"/>
              </a:rPr>
              <a:t>share </a:t>
            </a:r>
            <a:r>
              <a:rPr lang="en-US" sz="2100" spc="100" dirty="0" smtClean="0">
                <a:latin typeface="Times New Roman" pitchFamily="18" charset="0"/>
                <a:cs typeface="Times New Roman" pitchFamily="18" charset="0"/>
              </a:rPr>
              <a:t>and </a:t>
            </a:r>
            <a:r>
              <a:rPr lang="en-US" sz="2100" spc="60" dirty="0" smtClean="0">
                <a:latin typeface="Times New Roman" pitchFamily="18" charset="0"/>
                <a:cs typeface="Times New Roman" pitchFamily="18" charset="0"/>
              </a:rPr>
              <a:t>use </a:t>
            </a:r>
            <a:r>
              <a:rPr lang="en-US" sz="2100" spc="125" dirty="0" smtClean="0">
                <a:latin typeface="Times New Roman" pitchFamily="18" charset="0"/>
                <a:cs typeface="Times New Roman" pitchFamily="18" charset="0"/>
              </a:rPr>
              <a:t>the</a:t>
            </a:r>
            <a:r>
              <a:rPr lang="en-US" sz="2100" spc="-30" dirty="0" smtClean="0">
                <a:latin typeface="Times New Roman" pitchFamily="18" charset="0"/>
                <a:cs typeface="Times New Roman" pitchFamily="18" charset="0"/>
              </a:rPr>
              <a:t> </a:t>
            </a:r>
            <a:r>
              <a:rPr lang="en-US" sz="2100" spc="60" dirty="0" smtClean="0">
                <a:latin typeface="Times New Roman" pitchFamily="18" charset="0"/>
                <a:cs typeface="Times New Roman" pitchFamily="18" charset="0"/>
              </a:rPr>
              <a:t>same  </a:t>
            </a:r>
            <a:r>
              <a:rPr lang="en-US" sz="2100" spc="145" dirty="0" smtClean="0">
                <a:latin typeface="Times New Roman" pitchFamily="18" charset="0"/>
                <a:cs typeface="Times New Roman" pitchFamily="18" charset="0"/>
              </a:rPr>
              <a:t>network</a:t>
            </a:r>
            <a:r>
              <a:rPr lang="en-US" sz="2100" spc="95" dirty="0" smtClean="0">
                <a:latin typeface="Times New Roman" pitchFamily="18" charset="0"/>
                <a:cs typeface="Times New Roman" pitchFamily="18" charset="0"/>
              </a:rPr>
              <a:t> </a:t>
            </a:r>
            <a:r>
              <a:rPr lang="en-US" sz="2100" spc="114" dirty="0" smtClean="0">
                <a:latin typeface="Times New Roman" pitchFamily="18" charset="0"/>
                <a:cs typeface="Times New Roman" pitchFamily="18" charset="0"/>
              </a:rPr>
              <a:t>independently.</a:t>
            </a:r>
            <a:endParaRPr lang="en-US" sz="2100" dirty="0" smtClean="0">
              <a:latin typeface="Times New Roman" pitchFamily="18" charset="0"/>
              <a:cs typeface="Times New Roman" pitchFamily="18" charset="0"/>
            </a:endParaRPr>
          </a:p>
          <a:p>
            <a:pPr marL="316230" indent="-304165" algn="just">
              <a:spcBef>
                <a:spcPts val="980"/>
              </a:spcBef>
              <a:buSzPct val="120833"/>
              <a:tabLst>
                <a:tab pos="316865" algn="l"/>
              </a:tabLst>
            </a:pPr>
            <a:r>
              <a:rPr lang="en-US" sz="2100" spc="100" dirty="0" smtClean="0">
                <a:latin typeface="Times New Roman" pitchFamily="18" charset="0"/>
                <a:cs typeface="Times New Roman" pitchFamily="18" charset="0"/>
              </a:rPr>
              <a:t>Encryption, signal </a:t>
            </a:r>
            <a:r>
              <a:rPr lang="en-US" sz="2100" spc="60" dirty="0" smtClean="0">
                <a:latin typeface="Times New Roman" pitchFamily="18" charset="0"/>
                <a:cs typeface="Times New Roman" pitchFamily="18" charset="0"/>
              </a:rPr>
              <a:t>processing, LTE, </a:t>
            </a:r>
            <a:r>
              <a:rPr lang="en-US" sz="2100" spc="60" dirty="0" err="1" smtClean="0">
                <a:latin typeface="Times New Roman" pitchFamily="18" charset="0"/>
                <a:cs typeface="Times New Roman" pitchFamily="18" charset="0"/>
              </a:rPr>
              <a:t>Wifi</a:t>
            </a:r>
            <a:r>
              <a:rPr lang="en-US" sz="2100" spc="60" dirty="0" smtClean="0">
                <a:latin typeface="Times New Roman" pitchFamily="18" charset="0"/>
                <a:cs typeface="Times New Roman" pitchFamily="18" charset="0"/>
              </a:rPr>
              <a:t>, </a:t>
            </a:r>
            <a:r>
              <a:rPr lang="en-US" sz="2100" spc="60" dirty="0" err="1" smtClean="0">
                <a:latin typeface="Times New Roman" pitchFamily="18" charset="0"/>
                <a:cs typeface="Times New Roman" pitchFamily="18" charset="0"/>
              </a:rPr>
              <a:t>Sim</a:t>
            </a:r>
            <a:r>
              <a:rPr lang="en-US" sz="2100" spc="105" dirty="0" smtClean="0">
                <a:latin typeface="Times New Roman" pitchFamily="18" charset="0"/>
                <a:cs typeface="Times New Roman" pitchFamily="18" charset="0"/>
              </a:rPr>
              <a:t> </a:t>
            </a:r>
            <a:r>
              <a:rPr lang="en-US" sz="2100" spc="60" dirty="0" smtClean="0">
                <a:latin typeface="Times New Roman" pitchFamily="18" charset="0"/>
                <a:cs typeface="Times New Roman" pitchFamily="18" charset="0"/>
              </a:rPr>
              <a:t>Module, GSM, Micro</a:t>
            </a:r>
            <a:r>
              <a:rPr lang="en-US" sz="2100" spc="125" dirty="0" smtClean="0">
                <a:latin typeface="Times New Roman" pitchFamily="18" charset="0"/>
                <a:cs typeface="Times New Roman" pitchFamily="18" charset="0"/>
              </a:rPr>
              <a:t>controller, Embedded-</a:t>
            </a:r>
            <a:r>
              <a:rPr lang="en-US" sz="2100" spc="125" dirty="0" err="1" smtClean="0">
                <a:latin typeface="Times New Roman" pitchFamily="18" charset="0"/>
                <a:cs typeface="Times New Roman" pitchFamily="18" charset="0"/>
              </a:rPr>
              <a:t>os</a:t>
            </a:r>
            <a:r>
              <a:rPr lang="en-US" sz="2100" spc="125" dirty="0" smtClean="0">
                <a:latin typeface="Times New Roman" pitchFamily="18" charset="0"/>
                <a:cs typeface="Times New Roman" pitchFamily="18" charset="0"/>
              </a:rPr>
              <a:t> </a:t>
            </a:r>
            <a:r>
              <a:rPr lang="en-US" sz="2100" spc="55" dirty="0" smtClean="0">
                <a:latin typeface="Times New Roman" pitchFamily="18" charset="0"/>
                <a:cs typeface="Times New Roman" pitchFamily="18" charset="0"/>
              </a:rPr>
              <a:t>etc are </a:t>
            </a:r>
            <a:r>
              <a:rPr lang="en-US" sz="2100" spc="85" dirty="0" smtClean="0">
                <a:latin typeface="Times New Roman" pitchFamily="18" charset="0"/>
                <a:cs typeface="Times New Roman" pitchFamily="18" charset="0"/>
              </a:rPr>
              <a:t>used </a:t>
            </a:r>
            <a:r>
              <a:rPr lang="en-US" sz="2100" spc="155" dirty="0" smtClean="0">
                <a:latin typeface="Times New Roman" pitchFamily="18" charset="0"/>
                <a:cs typeface="Times New Roman" pitchFamily="18" charset="0"/>
              </a:rPr>
              <a:t>in </a:t>
            </a:r>
            <a:r>
              <a:rPr lang="en-US" sz="2100" spc="140" dirty="0" smtClean="0">
                <a:latin typeface="Times New Roman" pitchFamily="18" charset="0"/>
                <a:cs typeface="Times New Roman" pitchFamily="18" charset="0"/>
              </a:rPr>
              <a:t>network</a:t>
            </a:r>
            <a:r>
              <a:rPr lang="en-US" sz="2100" spc="110" dirty="0" smtClean="0">
                <a:latin typeface="Times New Roman" pitchFamily="18" charset="0"/>
                <a:cs typeface="Times New Roman" pitchFamily="18" charset="0"/>
              </a:rPr>
              <a:t> </a:t>
            </a:r>
            <a:r>
              <a:rPr lang="en-US" sz="2100" spc="70" dirty="0" smtClean="0">
                <a:latin typeface="Times New Roman" pitchFamily="18" charset="0"/>
                <a:cs typeface="Times New Roman" pitchFamily="18" charset="0"/>
              </a:rPr>
              <a:t>layer.</a:t>
            </a:r>
            <a:endParaRPr lang="en-US" sz="21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Service Layer</a:t>
            </a:r>
            <a:endParaRPr lang="en-US" dirty="0"/>
          </a:p>
        </p:txBody>
      </p:sp>
      <p:sp>
        <p:nvSpPr>
          <p:cNvPr id="3" name="Content Placeholder 2"/>
          <p:cNvSpPr>
            <a:spLocks noGrp="1"/>
          </p:cNvSpPr>
          <p:nvPr>
            <p:ph idx="1"/>
          </p:nvPr>
        </p:nvSpPr>
        <p:spPr>
          <a:xfrm>
            <a:off x="457200" y="1600200"/>
            <a:ext cx="8229600" cy="4876800"/>
          </a:xfrm>
        </p:spPr>
        <p:txBody>
          <a:bodyPr>
            <a:normAutofit/>
          </a:bodyPr>
          <a:lstStyle/>
          <a:p>
            <a:pPr marL="316230" indent="-304165" algn="just">
              <a:spcBef>
                <a:spcPts val="280"/>
              </a:spcBef>
              <a:buSzPct val="120833"/>
              <a:tabLst>
                <a:tab pos="316865" algn="l"/>
              </a:tabLst>
            </a:pPr>
            <a:r>
              <a:rPr lang="en-US" sz="2100" spc="95" dirty="0" smtClean="0">
                <a:latin typeface="Times New Roman" pitchFamily="18" charset="0"/>
                <a:cs typeface="Times New Roman" pitchFamily="18" charset="0"/>
              </a:rPr>
              <a:t>Also </a:t>
            </a:r>
            <a:r>
              <a:rPr lang="en-US" sz="2100" spc="135" dirty="0" smtClean="0">
                <a:latin typeface="Times New Roman" pitchFamily="18" charset="0"/>
                <a:cs typeface="Times New Roman" pitchFamily="18" charset="0"/>
              </a:rPr>
              <a:t>termed </a:t>
            </a:r>
            <a:r>
              <a:rPr lang="en-US" sz="2100" spc="5" dirty="0" smtClean="0">
                <a:latin typeface="Times New Roman" pitchFamily="18" charset="0"/>
                <a:cs typeface="Times New Roman" pitchFamily="18" charset="0"/>
              </a:rPr>
              <a:t>as </a:t>
            </a:r>
            <a:r>
              <a:rPr lang="en-US" sz="2100" spc="125" dirty="0" smtClean="0">
                <a:latin typeface="Times New Roman" pitchFamily="18" charset="0"/>
                <a:cs typeface="Times New Roman" pitchFamily="18" charset="0"/>
              </a:rPr>
              <a:t>Application </a:t>
            </a:r>
            <a:r>
              <a:rPr lang="en-US" sz="2100" spc="60" dirty="0" smtClean="0">
                <a:latin typeface="Times New Roman" pitchFamily="18" charset="0"/>
                <a:cs typeface="Times New Roman" pitchFamily="18" charset="0"/>
              </a:rPr>
              <a:t>service</a:t>
            </a:r>
            <a:r>
              <a:rPr lang="en-US" sz="2100" spc="114" dirty="0" smtClean="0">
                <a:latin typeface="Times New Roman" pitchFamily="18" charset="0"/>
                <a:cs typeface="Times New Roman" pitchFamily="18" charset="0"/>
              </a:rPr>
              <a:t> </a:t>
            </a:r>
            <a:r>
              <a:rPr lang="en-US" sz="2100" spc="35" dirty="0" smtClean="0">
                <a:latin typeface="Times New Roman" pitchFamily="18" charset="0"/>
                <a:cs typeface="Times New Roman" pitchFamily="18" charset="0"/>
              </a:rPr>
              <a:t>Layer.</a:t>
            </a:r>
            <a:endParaRPr lang="en-US" sz="2100" spc="35" dirty="0">
              <a:latin typeface="Times New Roman" pitchFamily="18" charset="0"/>
              <a:cs typeface="Times New Roman" pitchFamily="18" charset="0"/>
            </a:endParaRPr>
          </a:p>
          <a:p>
            <a:pPr marL="316230" indent="-304165" algn="just">
              <a:spcBef>
                <a:spcPts val="280"/>
              </a:spcBef>
              <a:buSzPct val="120833"/>
              <a:tabLst>
                <a:tab pos="316865" algn="l"/>
              </a:tabLst>
            </a:pPr>
            <a:r>
              <a:rPr lang="en-US" sz="2100" spc="120" dirty="0" smtClean="0">
                <a:latin typeface="Times New Roman" pitchFamily="18" charset="0"/>
                <a:cs typeface="Times New Roman" pitchFamily="18" charset="0"/>
              </a:rPr>
              <a:t>Capturing </a:t>
            </a:r>
            <a:r>
              <a:rPr lang="en-US" sz="2100" spc="175" dirty="0" smtClean="0">
                <a:latin typeface="Times New Roman" pitchFamily="18" charset="0"/>
                <a:cs typeface="Times New Roman" pitchFamily="18" charset="0"/>
              </a:rPr>
              <a:t>of </a:t>
            </a:r>
            <a:r>
              <a:rPr lang="en-US" sz="2100" spc="120" dirty="0" smtClean="0">
                <a:latin typeface="Times New Roman" pitchFamily="18" charset="0"/>
                <a:cs typeface="Times New Roman" pitchFamily="18" charset="0"/>
              </a:rPr>
              <a:t>periodic </a:t>
            </a:r>
            <a:r>
              <a:rPr lang="en-US" sz="2100" spc="80" dirty="0" smtClean="0">
                <a:latin typeface="Times New Roman" pitchFamily="18" charset="0"/>
                <a:cs typeface="Times New Roman" pitchFamily="18" charset="0"/>
              </a:rPr>
              <a:t>sensory </a:t>
            </a:r>
            <a:r>
              <a:rPr lang="en-US" sz="2100" spc="90" dirty="0" smtClean="0">
                <a:latin typeface="Times New Roman" pitchFamily="18" charset="0"/>
                <a:cs typeface="Times New Roman" pitchFamily="18" charset="0"/>
              </a:rPr>
              <a:t>data.</a:t>
            </a:r>
            <a:endParaRPr lang="en-US" sz="2100" dirty="0" smtClean="0">
              <a:latin typeface="Times New Roman" pitchFamily="18" charset="0"/>
              <a:cs typeface="Times New Roman" pitchFamily="18" charset="0"/>
            </a:endParaRPr>
          </a:p>
          <a:p>
            <a:pPr marL="241300" marR="5080" indent="-229235" algn="just">
              <a:lnSpc>
                <a:spcPct val="112700"/>
              </a:lnSpc>
              <a:spcBef>
                <a:spcPts val="515"/>
              </a:spcBef>
              <a:buSzPct val="120833"/>
              <a:tabLst>
                <a:tab pos="316865" algn="l"/>
              </a:tabLst>
            </a:pPr>
            <a:r>
              <a:rPr lang="en-US" sz="2100" dirty="0">
                <a:latin typeface="Times New Roman" pitchFamily="18" charset="0"/>
                <a:cs typeface="Times New Roman" pitchFamily="18" charset="0"/>
              </a:rPr>
              <a:t>This is processing unit of </a:t>
            </a:r>
            <a:r>
              <a:rPr lang="en-US" sz="2100" dirty="0" err="1">
                <a:latin typeface="Times New Roman" pitchFamily="18" charset="0"/>
                <a:cs typeface="Times New Roman" pitchFamily="18" charset="0"/>
              </a:rPr>
              <a:t>IoT</a:t>
            </a:r>
            <a:r>
              <a:rPr lang="en-US" sz="2100" dirty="0">
                <a:latin typeface="Times New Roman" pitchFamily="18" charset="0"/>
                <a:cs typeface="Times New Roman" pitchFamily="18" charset="0"/>
              </a:rPr>
              <a:t> ecosystem. </a:t>
            </a:r>
            <a:endParaRPr lang="en-US" sz="2100" dirty="0" smtClean="0">
              <a:latin typeface="Times New Roman" pitchFamily="18" charset="0"/>
              <a:cs typeface="Times New Roman" pitchFamily="18" charset="0"/>
            </a:endParaRPr>
          </a:p>
          <a:p>
            <a:pPr marL="241300" marR="5080" indent="-229235" algn="just">
              <a:lnSpc>
                <a:spcPct val="112700"/>
              </a:lnSpc>
              <a:spcBef>
                <a:spcPts val="515"/>
              </a:spcBef>
              <a:buSzPct val="120833"/>
              <a:tabLst>
                <a:tab pos="316865" algn="l"/>
              </a:tabLst>
            </a:pPr>
            <a:r>
              <a:rPr lang="en-US" sz="2100" dirty="0" smtClean="0">
                <a:latin typeface="Times New Roman" pitchFamily="18" charset="0"/>
                <a:cs typeface="Times New Roman" pitchFamily="18" charset="0"/>
              </a:rPr>
              <a:t>Here </a:t>
            </a:r>
            <a:r>
              <a:rPr lang="en-US" sz="2100" dirty="0">
                <a:latin typeface="Times New Roman" pitchFamily="18" charset="0"/>
                <a:cs typeface="Times New Roman" pitchFamily="18" charset="0"/>
              </a:rPr>
              <a:t>data is analyzed and pre-processed before sending it to data center from where data is accessed by software applications often termed as business applications where data is monitored and managed and further actions are also prepared. </a:t>
            </a:r>
            <a:endParaRPr lang="en-US" sz="2100" dirty="0" smtClean="0">
              <a:latin typeface="Times New Roman" pitchFamily="18" charset="0"/>
              <a:cs typeface="Times New Roman" pitchFamily="18" charset="0"/>
            </a:endParaRPr>
          </a:p>
          <a:p>
            <a:pPr marL="241300" marR="5080" indent="-229235" algn="just">
              <a:lnSpc>
                <a:spcPct val="112700"/>
              </a:lnSpc>
              <a:spcBef>
                <a:spcPts val="515"/>
              </a:spcBef>
              <a:buSzPct val="120833"/>
              <a:tabLst>
                <a:tab pos="316865" algn="l"/>
              </a:tabLst>
            </a:pPr>
            <a:r>
              <a:rPr lang="en-US" sz="2100" dirty="0" smtClean="0">
                <a:latin typeface="Times New Roman" pitchFamily="18" charset="0"/>
                <a:cs typeface="Times New Roman" pitchFamily="18" charset="0"/>
              </a:rPr>
              <a:t>So </a:t>
            </a:r>
            <a:r>
              <a:rPr lang="en-US" sz="2100" dirty="0">
                <a:latin typeface="Times New Roman" pitchFamily="18" charset="0"/>
                <a:cs typeface="Times New Roman" pitchFamily="18" charset="0"/>
              </a:rPr>
              <a:t>here Edge IT or edge analytics comes into picture.</a:t>
            </a:r>
            <a:endParaRPr lang="en-US" sz="2100" spc="65" dirty="0" smtClean="0">
              <a:latin typeface="Times New Roman" pitchFamily="18" charset="0"/>
              <a:cs typeface="Times New Roman" pitchFamily="18" charset="0"/>
            </a:endParaRPr>
          </a:p>
          <a:p>
            <a:pPr marL="241300" marR="5080" indent="-229235" algn="just">
              <a:lnSpc>
                <a:spcPct val="112700"/>
              </a:lnSpc>
              <a:spcBef>
                <a:spcPts val="515"/>
              </a:spcBef>
              <a:buSzPct val="120833"/>
              <a:tabLst>
                <a:tab pos="316865" algn="l"/>
              </a:tabLst>
            </a:pPr>
            <a:r>
              <a:rPr lang="en-US" sz="2100" spc="65" dirty="0" smtClean="0">
                <a:latin typeface="Times New Roman" pitchFamily="18" charset="0"/>
                <a:cs typeface="Times New Roman" pitchFamily="18" charset="0"/>
              </a:rPr>
              <a:t>Data </a:t>
            </a:r>
            <a:r>
              <a:rPr lang="en-US" sz="2100" spc="95" dirty="0" smtClean="0">
                <a:latin typeface="Times New Roman" pitchFamily="18" charset="0"/>
                <a:cs typeface="Times New Roman" pitchFamily="18" charset="0"/>
              </a:rPr>
              <a:t>Analytics </a:t>
            </a:r>
            <a:r>
              <a:rPr lang="en-US" sz="2100" spc="65" dirty="0" smtClean="0">
                <a:latin typeface="Times New Roman" pitchFamily="18" charset="0"/>
                <a:cs typeface="Times New Roman" pitchFamily="18" charset="0"/>
              </a:rPr>
              <a:t>(Extracts </a:t>
            </a:r>
            <a:r>
              <a:rPr lang="en-US" sz="2100" spc="90" dirty="0" smtClean="0">
                <a:latin typeface="Times New Roman" pitchFamily="18" charset="0"/>
                <a:cs typeface="Times New Roman" pitchFamily="18" charset="0"/>
              </a:rPr>
              <a:t>relevant </a:t>
            </a:r>
            <a:r>
              <a:rPr lang="en-US" sz="2100" spc="155" dirty="0" smtClean="0">
                <a:latin typeface="Times New Roman" pitchFamily="18" charset="0"/>
                <a:cs typeface="Times New Roman" pitchFamily="18" charset="0"/>
              </a:rPr>
              <a:t>information </a:t>
            </a:r>
            <a:r>
              <a:rPr lang="en-US" sz="2100" spc="195" dirty="0" smtClean="0">
                <a:latin typeface="Times New Roman" pitchFamily="18" charset="0"/>
                <a:cs typeface="Times New Roman" pitchFamily="18" charset="0"/>
              </a:rPr>
              <a:t>from </a:t>
            </a:r>
            <a:r>
              <a:rPr lang="en-US" sz="2100" spc="65" dirty="0" smtClean="0">
                <a:latin typeface="Times New Roman" pitchFamily="18" charset="0"/>
                <a:cs typeface="Times New Roman" pitchFamily="18" charset="0"/>
              </a:rPr>
              <a:t>massive </a:t>
            </a:r>
            <a:r>
              <a:rPr lang="en-US" sz="2100" spc="150" dirty="0" smtClean="0">
                <a:latin typeface="Times New Roman" pitchFamily="18" charset="0"/>
                <a:cs typeface="Times New Roman" pitchFamily="18" charset="0"/>
              </a:rPr>
              <a:t>amount </a:t>
            </a:r>
            <a:r>
              <a:rPr lang="en-US" sz="2100" spc="175" dirty="0" smtClean="0">
                <a:latin typeface="Times New Roman" pitchFamily="18" charset="0"/>
                <a:cs typeface="Times New Roman" pitchFamily="18" charset="0"/>
              </a:rPr>
              <a:t>of </a:t>
            </a:r>
            <a:r>
              <a:rPr lang="en-US" sz="2100" spc="90" dirty="0" smtClean="0">
                <a:latin typeface="Times New Roman" pitchFamily="18" charset="0"/>
                <a:cs typeface="Times New Roman" pitchFamily="18" charset="0"/>
              </a:rPr>
              <a:t>raw</a:t>
            </a:r>
            <a:r>
              <a:rPr lang="en-US" sz="2100" spc="10" dirty="0" smtClean="0">
                <a:latin typeface="Times New Roman" pitchFamily="18" charset="0"/>
                <a:cs typeface="Times New Roman" pitchFamily="18" charset="0"/>
              </a:rPr>
              <a:t> </a:t>
            </a:r>
            <a:r>
              <a:rPr lang="en-US" sz="2100" spc="70" dirty="0" smtClean="0">
                <a:latin typeface="Times New Roman" pitchFamily="18" charset="0"/>
                <a:cs typeface="Times New Roman" pitchFamily="18" charset="0"/>
              </a:rPr>
              <a:t>data).</a:t>
            </a:r>
            <a:endParaRPr lang="en-US" sz="2100" dirty="0" smtClean="0">
              <a:latin typeface="Times New Roman" pitchFamily="18" charset="0"/>
              <a:cs typeface="Times New Roman" pitchFamily="18" charset="0"/>
            </a:endParaRPr>
          </a:p>
          <a:p>
            <a:pPr marL="316230" indent="-304165" algn="just">
              <a:spcBef>
                <a:spcPts val="985"/>
              </a:spcBef>
              <a:buSzPct val="120833"/>
              <a:tabLst>
                <a:tab pos="316865" algn="l"/>
              </a:tabLst>
            </a:pPr>
            <a:r>
              <a:rPr lang="en-US" sz="2100" spc="85" dirty="0" smtClean="0">
                <a:latin typeface="Times New Roman" pitchFamily="18" charset="0"/>
                <a:cs typeface="Times New Roman" pitchFamily="18" charset="0"/>
              </a:rPr>
              <a:t>Streaming </a:t>
            </a:r>
            <a:r>
              <a:rPr lang="en-US" sz="2100" spc="90" dirty="0" smtClean="0">
                <a:latin typeface="Times New Roman" pitchFamily="18" charset="0"/>
                <a:cs typeface="Times New Roman" pitchFamily="18" charset="0"/>
              </a:rPr>
              <a:t>Analytics </a:t>
            </a:r>
            <a:r>
              <a:rPr lang="en-US" sz="2100" spc="10" dirty="0" smtClean="0">
                <a:latin typeface="Times New Roman" pitchFamily="18" charset="0"/>
                <a:cs typeface="Times New Roman" pitchFamily="18" charset="0"/>
              </a:rPr>
              <a:t>(Process </a:t>
            </a:r>
            <a:r>
              <a:rPr lang="en-US" sz="2100" spc="80" dirty="0" smtClean="0">
                <a:latin typeface="Times New Roman" pitchFamily="18" charset="0"/>
                <a:cs typeface="Times New Roman" pitchFamily="18" charset="0"/>
              </a:rPr>
              <a:t>real </a:t>
            </a:r>
            <a:r>
              <a:rPr lang="en-US" sz="2100" spc="155" dirty="0" smtClean="0">
                <a:latin typeface="Times New Roman" pitchFamily="18" charset="0"/>
                <a:cs typeface="Times New Roman" pitchFamily="18" charset="0"/>
              </a:rPr>
              <a:t>time</a:t>
            </a:r>
            <a:r>
              <a:rPr lang="en-US" sz="2100" spc="210" dirty="0">
                <a:latin typeface="Times New Roman" pitchFamily="18" charset="0"/>
                <a:cs typeface="Times New Roman" pitchFamily="18" charset="0"/>
              </a:rPr>
              <a:t> </a:t>
            </a:r>
            <a:r>
              <a:rPr lang="en-US" sz="2100" spc="70" dirty="0" smtClean="0">
                <a:latin typeface="Times New Roman" pitchFamily="18" charset="0"/>
                <a:cs typeface="Times New Roman" pitchFamily="18" charset="0"/>
              </a:rPr>
              <a:t>data).</a:t>
            </a:r>
            <a:endParaRPr lang="en-US" sz="2100" spc="70" dirty="0">
              <a:latin typeface="Times New Roman" pitchFamily="18" charset="0"/>
              <a:cs typeface="Times New Roman" pitchFamily="18" charset="0"/>
            </a:endParaRPr>
          </a:p>
          <a:p>
            <a:pPr marL="316230" indent="-304165" algn="just">
              <a:spcBef>
                <a:spcPts val="985"/>
              </a:spcBef>
              <a:buSzPct val="120833"/>
              <a:tabLst>
                <a:tab pos="316865" algn="l"/>
              </a:tabLst>
            </a:pPr>
            <a:r>
              <a:rPr lang="en-US" sz="2100" spc="30" dirty="0" smtClean="0">
                <a:latin typeface="Times New Roman" pitchFamily="18" charset="0"/>
                <a:cs typeface="Times New Roman" pitchFamily="18" charset="0"/>
              </a:rPr>
              <a:t>Ensures </a:t>
            </a:r>
            <a:r>
              <a:rPr lang="en-US" sz="2100" spc="100" dirty="0" smtClean="0">
                <a:latin typeface="Times New Roman" pitchFamily="18" charset="0"/>
                <a:cs typeface="Times New Roman" pitchFamily="18" charset="0"/>
              </a:rPr>
              <a:t>security and </a:t>
            </a:r>
            <a:r>
              <a:rPr lang="en-US" sz="2100" spc="85" dirty="0" smtClean="0">
                <a:latin typeface="Times New Roman" pitchFamily="18" charset="0"/>
                <a:cs typeface="Times New Roman" pitchFamily="18" charset="0"/>
              </a:rPr>
              <a:t>privacy </a:t>
            </a:r>
            <a:r>
              <a:rPr lang="en-US" sz="2100" spc="175" dirty="0" smtClean="0">
                <a:latin typeface="Times New Roman" pitchFamily="18" charset="0"/>
                <a:cs typeface="Times New Roman" pitchFamily="18" charset="0"/>
              </a:rPr>
              <a:t>of</a:t>
            </a:r>
            <a:r>
              <a:rPr lang="en-US" sz="2100" spc="170" dirty="0" smtClean="0">
                <a:latin typeface="Times New Roman" pitchFamily="18" charset="0"/>
                <a:cs typeface="Times New Roman" pitchFamily="18" charset="0"/>
              </a:rPr>
              <a:t> </a:t>
            </a:r>
            <a:r>
              <a:rPr lang="en-US" sz="2100" spc="90" dirty="0" smtClean="0">
                <a:latin typeface="Times New Roman" pitchFamily="18" charset="0"/>
                <a:cs typeface="Times New Roman" pitchFamily="18" charset="0"/>
              </a:rPr>
              <a:t>data.</a:t>
            </a:r>
            <a:endParaRPr lang="en-US" sz="2100" dirty="0" smtClean="0">
              <a:latin typeface="Times New Roman" pitchFamily="18" charset="0"/>
              <a:cs typeface="Times New Roman" pitchFamily="18" charset="0"/>
            </a:endParaRPr>
          </a:p>
          <a:p>
            <a:pPr algn="just"/>
            <a:endParaRPr lang="en-US" sz="21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Layer</a:t>
            </a:r>
            <a:endParaRPr lang="en-US" dirty="0"/>
          </a:p>
        </p:txBody>
      </p:sp>
      <p:sp>
        <p:nvSpPr>
          <p:cNvPr id="3" name="Content Placeholder 2"/>
          <p:cNvSpPr>
            <a:spLocks noGrp="1"/>
          </p:cNvSpPr>
          <p:nvPr>
            <p:ph idx="1"/>
          </p:nvPr>
        </p:nvSpPr>
        <p:spPr>
          <a:xfrm>
            <a:off x="457200" y="1600200"/>
            <a:ext cx="8229600" cy="4876800"/>
          </a:xfrm>
        </p:spPr>
        <p:txBody>
          <a:bodyPr>
            <a:noAutofit/>
          </a:bodyPr>
          <a:lstStyle/>
          <a:p>
            <a:pPr marL="413384" indent="-401320" algn="just">
              <a:spcBef>
                <a:spcPts val="875"/>
              </a:spcBef>
              <a:buSzPct val="120000"/>
              <a:tabLst>
                <a:tab pos="414020" algn="l"/>
              </a:tabLst>
            </a:pPr>
            <a:r>
              <a:rPr lang="en-US" sz="2100" dirty="0" smtClean="0">
                <a:latin typeface="Times New Roman" pitchFamily="18" charset="0"/>
                <a:cs typeface="Times New Roman" pitchFamily="18" charset="0"/>
              </a:rPr>
              <a:t>This is last layer of 4 stages of </a:t>
            </a:r>
            <a:r>
              <a:rPr lang="en-US" sz="2100" dirty="0" err="1" smtClean="0">
                <a:latin typeface="Times New Roman" pitchFamily="18" charset="0"/>
                <a:cs typeface="Times New Roman" pitchFamily="18" charset="0"/>
              </a:rPr>
              <a:t>IoT</a:t>
            </a:r>
            <a:r>
              <a:rPr lang="en-US" sz="2100" dirty="0" smtClean="0">
                <a:latin typeface="Times New Roman" pitchFamily="18" charset="0"/>
                <a:cs typeface="Times New Roman" pitchFamily="18" charset="0"/>
              </a:rPr>
              <a:t> architecture. Also known as </a:t>
            </a:r>
            <a:r>
              <a:rPr lang="en-US" sz="2100" spc="70" dirty="0" smtClean="0">
                <a:latin typeface="Times New Roman" pitchFamily="18" charset="0"/>
                <a:cs typeface="Times New Roman" pitchFamily="18" charset="0"/>
              </a:rPr>
              <a:t>Lowest </a:t>
            </a:r>
            <a:r>
              <a:rPr lang="en-US" sz="2100" spc="125" dirty="0" smtClean="0">
                <a:latin typeface="Times New Roman" pitchFamily="18" charset="0"/>
                <a:cs typeface="Times New Roman" pitchFamily="18" charset="0"/>
              </a:rPr>
              <a:t>Abstraction</a:t>
            </a:r>
            <a:r>
              <a:rPr lang="en-US" sz="2100" spc="130" dirty="0" smtClean="0">
                <a:latin typeface="Times New Roman" pitchFamily="18" charset="0"/>
                <a:cs typeface="Times New Roman" pitchFamily="18" charset="0"/>
              </a:rPr>
              <a:t> </a:t>
            </a:r>
            <a:r>
              <a:rPr lang="en-US" sz="2100" spc="40" dirty="0" smtClean="0">
                <a:latin typeface="Times New Roman" pitchFamily="18" charset="0"/>
                <a:cs typeface="Times New Roman" pitchFamily="18" charset="0"/>
              </a:rPr>
              <a:t>Layer.</a:t>
            </a:r>
          </a:p>
          <a:p>
            <a:pPr marL="413384" indent="-401320" algn="just">
              <a:spcBef>
                <a:spcPts val="875"/>
              </a:spcBef>
              <a:buSzPct val="120000"/>
              <a:tabLst>
                <a:tab pos="414020" algn="l"/>
              </a:tabLst>
            </a:pPr>
            <a:r>
              <a:rPr lang="en-US" sz="2100" dirty="0" smtClean="0">
                <a:latin typeface="Times New Roman" pitchFamily="18" charset="0"/>
                <a:cs typeface="Times New Roman" pitchFamily="18" charset="0"/>
              </a:rPr>
              <a:t>Data </a:t>
            </a:r>
            <a:r>
              <a:rPr lang="en-US" sz="2100" dirty="0">
                <a:latin typeface="Times New Roman" pitchFamily="18" charset="0"/>
                <a:cs typeface="Times New Roman" pitchFamily="18" charset="0"/>
              </a:rPr>
              <a:t>centers or cloud is management stage of data where data is managed and is used by end-user applications like agriculture, health care, aerospace, farming, defense, etc.</a:t>
            </a:r>
            <a:endParaRPr lang="en-US" sz="2100" dirty="0" smtClean="0">
              <a:latin typeface="Times New Roman" pitchFamily="18" charset="0"/>
              <a:cs typeface="Times New Roman" pitchFamily="18" charset="0"/>
            </a:endParaRPr>
          </a:p>
          <a:p>
            <a:pPr marL="428625" indent="-416559" algn="just">
              <a:spcBef>
                <a:spcPts val="1595"/>
              </a:spcBef>
              <a:buSzPct val="124000"/>
              <a:tabLst>
                <a:tab pos="429259" algn="l"/>
              </a:tabLst>
            </a:pPr>
            <a:r>
              <a:rPr lang="en-US" sz="2100" spc="80" dirty="0" smtClean="0">
                <a:latin typeface="Times New Roman" pitchFamily="18" charset="0"/>
                <a:cs typeface="Times New Roman" pitchFamily="18" charset="0"/>
              </a:rPr>
              <a:t>With </a:t>
            </a:r>
            <a:r>
              <a:rPr lang="en-US" sz="2100" spc="75" dirty="0" smtClean="0">
                <a:latin typeface="Times New Roman" pitchFamily="18" charset="0"/>
                <a:cs typeface="Times New Roman" pitchFamily="18" charset="0"/>
              </a:rPr>
              <a:t>sensors </a:t>
            </a:r>
            <a:r>
              <a:rPr lang="en-US" sz="2100" spc="55" dirty="0" smtClean="0">
                <a:latin typeface="Times New Roman" pitchFamily="18" charset="0"/>
                <a:cs typeface="Times New Roman" pitchFamily="18" charset="0"/>
              </a:rPr>
              <a:t>we are </a:t>
            </a:r>
            <a:r>
              <a:rPr lang="en-US" sz="2100" spc="110" dirty="0" smtClean="0">
                <a:latin typeface="Times New Roman" pitchFamily="18" charset="0"/>
                <a:cs typeface="Times New Roman" pitchFamily="18" charset="0"/>
              </a:rPr>
              <a:t>creating </a:t>
            </a:r>
            <a:r>
              <a:rPr lang="en-US" sz="2100" spc="145" dirty="0" smtClean="0">
                <a:latin typeface="Times New Roman" pitchFamily="18" charset="0"/>
                <a:cs typeface="Times New Roman" pitchFamily="18" charset="0"/>
              </a:rPr>
              <a:t>digital </a:t>
            </a:r>
            <a:r>
              <a:rPr lang="en-US" sz="2100" spc="100" dirty="0" smtClean="0">
                <a:latin typeface="Times New Roman" pitchFamily="18" charset="0"/>
                <a:cs typeface="Times New Roman" pitchFamily="18" charset="0"/>
              </a:rPr>
              <a:t>nervous</a:t>
            </a:r>
            <a:r>
              <a:rPr lang="en-US" sz="2100" spc="170" dirty="0" smtClean="0">
                <a:latin typeface="Times New Roman" pitchFamily="18" charset="0"/>
                <a:cs typeface="Times New Roman" pitchFamily="18" charset="0"/>
              </a:rPr>
              <a:t> </a:t>
            </a:r>
            <a:r>
              <a:rPr lang="en-US" sz="2100" spc="95" dirty="0" smtClean="0">
                <a:latin typeface="Times New Roman" pitchFamily="18" charset="0"/>
                <a:cs typeface="Times New Roman" pitchFamily="18" charset="0"/>
              </a:rPr>
              <a:t>system.</a:t>
            </a:r>
          </a:p>
          <a:p>
            <a:pPr marL="428625" indent="-416559" algn="just">
              <a:spcBef>
                <a:spcPts val="1595"/>
              </a:spcBef>
              <a:buSzPct val="124000"/>
              <a:tabLst>
                <a:tab pos="429259" algn="l"/>
              </a:tabLst>
            </a:pPr>
            <a:r>
              <a:rPr lang="en-US" sz="2100" spc="114" dirty="0" smtClean="0">
                <a:latin typeface="Times New Roman" pitchFamily="18" charset="0"/>
                <a:cs typeface="Times New Roman" pitchFamily="18" charset="0"/>
              </a:rPr>
              <a:t>Incorporated </a:t>
            </a:r>
            <a:r>
              <a:rPr lang="en-US" sz="2100" spc="190" dirty="0" smtClean="0">
                <a:latin typeface="Times New Roman" pitchFamily="18" charset="0"/>
                <a:cs typeface="Times New Roman" pitchFamily="18" charset="0"/>
              </a:rPr>
              <a:t>to </a:t>
            </a:r>
            <a:r>
              <a:rPr lang="en-US" sz="2100" spc="85" dirty="0" smtClean="0">
                <a:latin typeface="Times New Roman" pitchFamily="18" charset="0"/>
                <a:cs typeface="Times New Roman" pitchFamily="18" charset="0"/>
              </a:rPr>
              <a:t>measure </a:t>
            </a:r>
            <a:r>
              <a:rPr lang="en-US" sz="2100" spc="90" dirty="0" smtClean="0">
                <a:latin typeface="Times New Roman" pitchFamily="18" charset="0"/>
                <a:cs typeface="Times New Roman" pitchFamily="18" charset="0"/>
              </a:rPr>
              <a:t>physical</a:t>
            </a:r>
            <a:r>
              <a:rPr lang="en-US" sz="2100" spc="-15" dirty="0" smtClean="0">
                <a:latin typeface="Times New Roman" pitchFamily="18" charset="0"/>
                <a:cs typeface="Times New Roman" pitchFamily="18" charset="0"/>
              </a:rPr>
              <a:t> </a:t>
            </a:r>
            <a:r>
              <a:rPr lang="en-US" sz="2100" spc="120" dirty="0" smtClean="0">
                <a:latin typeface="Times New Roman" pitchFamily="18" charset="0"/>
                <a:cs typeface="Times New Roman" pitchFamily="18" charset="0"/>
              </a:rPr>
              <a:t>quantities.</a:t>
            </a:r>
            <a:endParaRPr lang="en-US" sz="2100" spc="120" dirty="0">
              <a:latin typeface="Times New Roman" pitchFamily="18" charset="0"/>
              <a:cs typeface="Times New Roman" pitchFamily="18" charset="0"/>
            </a:endParaRPr>
          </a:p>
          <a:p>
            <a:pPr marL="428625" indent="-416559" algn="just">
              <a:spcBef>
                <a:spcPts val="1595"/>
              </a:spcBef>
              <a:buSzPct val="124000"/>
              <a:tabLst>
                <a:tab pos="429259" algn="l"/>
              </a:tabLst>
            </a:pPr>
            <a:r>
              <a:rPr lang="en-US" sz="2100" spc="100" dirty="0" smtClean="0">
                <a:latin typeface="Times New Roman" pitchFamily="18" charset="0"/>
                <a:cs typeface="Times New Roman" pitchFamily="18" charset="0"/>
              </a:rPr>
              <a:t>Interconnects </a:t>
            </a:r>
            <a:r>
              <a:rPr lang="en-US" sz="2100" spc="125" dirty="0" smtClean="0">
                <a:latin typeface="Times New Roman" pitchFamily="18" charset="0"/>
                <a:cs typeface="Times New Roman" pitchFamily="18" charset="0"/>
              </a:rPr>
              <a:t>the </a:t>
            </a:r>
            <a:r>
              <a:rPr lang="en-US" sz="2100" spc="95" dirty="0" smtClean="0">
                <a:latin typeface="Times New Roman" pitchFamily="18" charset="0"/>
                <a:cs typeface="Times New Roman" pitchFamily="18" charset="0"/>
              </a:rPr>
              <a:t>physical </a:t>
            </a:r>
            <a:r>
              <a:rPr lang="en-US" sz="2100" spc="105" dirty="0" smtClean="0">
                <a:latin typeface="Times New Roman" pitchFamily="18" charset="0"/>
                <a:cs typeface="Times New Roman" pitchFamily="18" charset="0"/>
              </a:rPr>
              <a:t>and </a:t>
            </a:r>
            <a:r>
              <a:rPr lang="en-US" sz="2100" spc="145" dirty="0" smtClean="0">
                <a:latin typeface="Times New Roman" pitchFamily="18" charset="0"/>
                <a:cs typeface="Times New Roman" pitchFamily="18" charset="0"/>
              </a:rPr>
              <a:t>digital</a:t>
            </a:r>
            <a:r>
              <a:rPr lang="en-US" sz="2100" spc="55" dirty="0" smtClean="0">
                <a:latin typeface="Times New Roman" pitchFamily="18" charset="0"/>
                <a:cs typeface="Times New Roman" pitchFamily="18" charset="0"/>
              </a:rPr>
              <a:t> </a:t>
            </a:r>
            <a:r>
              <a:rPr lang="en-US" sz="2100" spc="145" dirty="0" smtClean="0">
                <a:latin typeface="Times New Roman" pitchFamily="18" charset="0"/>
                <a:cs typeface="Times New Roman" pitchFamily="18" charset="0"/>
              </a:rPr>
              <a:t>world.</a:t>
            </a:r>
            <a:endParaRPr lang="en-US" sz="2100" spc="145" dirty="0">
              <a:latin typeface="Times New Roman" pitchFamily="18" charset="0"/>
              <a:cs typeface="Times New Roman" pitchFamily="18" charset="0"/>
            </a:endParaRPr>
          </a:p>
          <a:p>
            <a:pPr marL="428625" indent="-416559" algn="just">
              <a:spcBef>
                <a:spcPts val="1595"/>
              </a:spcBef>
              <a:buSzPct val="124000"/>
              <a:tabLst>
                <a:tab pos="429259" algn="l"/>
              </a:tabLst>
            </a:pPr>
            <a:r>
              <a:rPr lang="en-US" sz="2100" spc="85" dirty="0" smtClean="0">
                <a:latin typeface="Times New Roman" pitchFamily="18" charset="0"/>
                <a:cs typeface="Times New Roman" pitchFamily="18" charset="0"/>
              </a:rPr>
              <a:t>Collects </a:t>
            </a:r>
            <a:r>
              <a:rPr lang="en-US" sz="2100" spc="105" dirty="0" smtClean="0">
                <a:latin typeface="Times New Roman" pitchFamily="18" charset="0"/>
                <a:cs typeface="Times New Roman" pitchFamily="18" charset="0"/>
              </a:rPr>
              <a:t>and </a:t>
            </a:r>
            <a:r>
              <a:rPr lang="en-US" sz="2100" spc="80" dirty="0" smtClean="0">
                <a:latin typeface="Times New Roman" pitchFamily="18" charset="0"/>
                <a:cs typeface="Times New Roman" pitchFamily="18" charset="0"/>
              </a:rPr>
              <a:t>process </a:t>
            </a:r>
            <a:r>
              <a:rPr lang="en-US" sz="2100" spc="125" dirty="0" smtClean="0">
                <a:latin typeface="Times New Roman" pitchFamily="18" charset="0"/>
                <a:cs typeface="Times New Roman" pitchFamily="18" charset="0"/>
              </a:rPr>
              <a:t>the </a:t>
            </a:r>
            <a:r>
              <a:rPr lang="en-US" sz="2100" spc="80" dirty="0" smtClean="0">
                <a:latin typeface="Times New Roman" pitchFamily="18" charset="0"/>
                <a:cs typeface="Times New Roman" pitchFamily="18" charset="0"/>
              </a:rPr>
              <a:t>real </a:t>
            </a:r>
            <a:r>
              <a:rPr lang="en-US" sz="2100" spc="155" dirty="0" smtClean="0">
                <a:latin typeface="Times New Roman" pitchFamily="18" charset="0"/>
                <a:cs typeface="Times New Roman" pitchFamily="18" charset="0"/>
              </a:rPr>
              <a:t>time</a:t>
            </a:r>
            <a:r>
              <a:rPr lang="en-US" sz="2100" spc="85" dirty="0" smtClean="0">
                <a:latin typeface="Times New Roman" pitchFamily="18" charset="0"/>
                <a:cs typeface="Times New Roman" pitchFamily="18" charset="0"/>
              </a:rPr>
              <a:t> </a:t>
            </a:r>
            <a:r>
              <a:rPr lang="en-US" sz="2100" spc="150" dirty="0" smtClean="0">
                <a:latin typeface="Times New Roman" pitchFamily="18" charset="0"/>
                <a:cs typeface="Times New Roman" pitchFamily="18" charset="0"/>
              </a:rPr>
              <a:t>information.</a:t>
            </a:r>
            <a:endParaRPr lang="en-US" sz="2100" spc="150" dirty="0">
              <a:latin typeface="Times New Roman" pitchFamily="18" charset="0"/>
              <a:cs typeface="Times New Roman" pitchFamily="18" charset="0"/>
            </a:endParaRPr>
          </a:p>
          <a:p>
            <a:pPr marL="428625" indent="-416559" algn="just">
              <a:spcBef>
                <a:spcPts val="1595"/>
              </a:spcBef>
              <a:buSzPct val="124000"/>
              <a:tabLst>
                <a:tab pos="429259" algn="l"/>
              </a:tabLst>
            </a:pPr>
            <a:r>
              <a:rPr lang="en-US" sz="2100" spc="114" dirty="0" smtClean="0">
                <a:latin typeface="Times New Roman" pitchFamily="18" charset="0"/>
                <a:cs typeface="Times New Roman" pitchFamily="18" charset="0"/>
              </a:rPr>
              <a:t>Transportation, Health </a:t>
            </a:r>
            <a:r>
              <a:rPr lang="en-US" sz="2100" spc="80" dirty="0" smtClean="0">
                <a:latin typeface="Times New Roman" pitchFamily="18" charset="0"/>
                <a:cs typeface="Times New Roman" pitchFamily="18" charset="0"/>
              </a:rPr>
              <a:t>care, Tracing </a:t>
            </a:r>
            <a:r>
              <a:rPr lang="en-US" sz="2100" spc="105" dirty="0" smtClean="0">
                <a:latin typeface="Times New Roman" pitchFamily="18" charset="0"/>
                <a:cs typeface="Times New Roman" pitchFamily="18" charset="0"/>
              </a:rPr>
              <a:t>people, Climatic </a:t>
            </a:r>
            <a:r>
              <a:rPr lang="en-US" sz="2100" spc="125" dirty="0" smtClean="0">
                <a:latin typeface="Times New Roman" pitchFamily="18" charset="0"/>
                <a:cs typeface="Times New Roman" pitchFamily="18" charset="0"/>
              </a:rPr>
              <a:t>conditions etc </a:t>
            </a:r>
            <a:r>
              <a:rPr lang="en-US" sz="2100" spc="85" dirty="0" smtClean="0">
                <a:latin typeface="Times New Roman" pitchFamily="18" charset="0"/>
                <a:cs typeface="Times New Roman" pitchFamily="18" charset="0"/>
              </a:rPr>
              <a:t>comes </a:t>
            </a:r>
            <a:r>
              <a:rPr lang="en-US" sz="2100" spc="135" dirty="0" smtClean="0">
                <a:latin typeface="Times New Roman" pitchFamily="18" charset="0"/>
                <a:cs typeface="Times New Roman" pitchFamily="18" charset="0"/>
              </a:rPr>
              <a:t>under </a:t>
            </a:r>
            <a:r>
              <a:rPr lang="en-US" sz="2100" spc="120" dirty="0" smtClean="0">
                <a:latin typeface="Times New Roman" pitchFamily="18" charset="0"/>
                <a:cs typeface="Times New Roman" pitchFamily="18" charset="0"/>
              </a:rPr>
              <a:t>application</a:t>
            </a:r>
            <a:r>
              <a:rPr lang="en-US" sz="2100" spc="60" dirty="0" smtClean="0">
                <a:latin typeface="Times New Roman" pitchFamily="18" charset="0"/>
                <a:cs typeface="Times New Roman" pitchFamily="18" charset="0"/>
              </a:rPr>
              <a:t> </a:t>
            </a:r>
            <a:r>
              <a:rPr lang="en-US" sz="2100" spc="75" dirty="0" smtClean="0">
                <a:latin typeface="Times New Roman" pitchFamily="18" charset="0"/>
                <a:cs typeface="Times New Roman" pitchFamily="18" charset="0"/>
              </a:rPr>
              <a:t>layer.</a:t>
            </a:r>
            <a:endParaRPr lang="en-US" sz="2100" dirty="0" smtClean="0">
              <a:latin typeface="Times New Roman" pitchFamily="18" charset="0"/>
              <a:cs typeface="Times New Roman" pitchFamily="18" charset="0"/>
            </a:endParaRPr>
          </a:p>
          <a:p>
            <a:pPr algn="just"/>
            <a:endParaRPr lang="en-US" sz="2100"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Elements o</a:t>
            </a:r>
            <a:r>
              <a:rPr lang="en-US" dirty="0" smtClean="0">
                <a:latin typeface="Times New Roman" pitchFamily="18" charset="0"/>
                <a:cs typeface="Times New Roman" pitchFamily="18" charset="0"/>
              </a:rPr>
              <a:t>f</a:t>
            </a:r>
            <a:r>
              <a:rPr lang="en-US" dirty="0" smtClean="0"/>
              <a:t> </a:t>
            </a:r>
            <a:r>
              <a:rPr lang="en-US" dirty="0" err="1" smtClean="0"/>
              <a:t>IoT</a:t>
            </a:r>
            <a:r>
              <a:rPr lang="en-US" dirty="0" smtClean="0"/>
              <a:t> Architecture</a:t>
            </a:r>
            <a:endParaRPr lang="en-US" dirty="0"/>
          </a:p>
        </p:txBody>
      </p:sp>
      <p:sp>
        <p:nvSpPr>
          <p:cNvPr id="3" name="Content Placeholder 2"/>
          <p:cNvSpPr>
            <a:spLocks noGrp="1"/>
          </p:cNvSpPr>
          <p:nvPr>
            <p:ph idx="1"/>
          </p:nvPr>
        </p:nvSpPr>
        <p:spPr/>
        <p:txBody>
          <a:bodyPr>
            <a:normAutofit/>
          </a:bodyPr>
          <a:lstStyle/>
          <a:p>
            <a:r>
              <a:rPr lang="en-US" sz="2100" dirty="0" smtClean="0">
                <a:latin typeface="Times New Roman" pitchFamily="18" charset="0"/>
                <a:cs typeface="Times New Roman" pitchFamily="18" charset="0"/>
              </a:rPr>
              <a:t>Things</a:t>
            </a:r>
          </a:p>
          <a:p>
            <a:r>
              <a:rPr lang="en-US" sz="2100" dirty="0" smtClean="0">
                <a:latin typeface="Times New Roman" pitchFamily="18" charset="0"/>
                <a:cs typeface="Times New Roman" pitchFamily="18" charset="0"/>
              </a:rPr>
              <a:t>Gateways</a:t>
            </a:r>
          </a:p>
          <a:p>
            <a:r>
              <a:rPr lang="en-US" sz="2100" dirty="0" smtClean="0">
                <a:latin typeface="Times New Roman" pitchFamily="18" charset="0"/>
                <a:cs typeface="Times New Roman" pitchFamily="18" charset="0"/>
              </a:rPr>
              <a:t>Cloud Gateways</a:t>
            </a:r>
          </a:p>
          <a:p>
            <a:r>
              <a:rPr lang="en-US" sz="2100" dirty="0" smtClean="0">
                <a:latin typeface="Times New Roman" pitchFamily="18" charset="0"/>
                <a:cs typeface="Times New Roman" pitchFamily="18" charset="0"/>
              </a:rPr>
              <a:t>Streaming data processor</a:t>
            </a:r>
          </a:p>
          <a:p>
            <a:r>
              <a:rPr lang="en-US" sz="2100" dirty="0" smtClean="0">
                <a:latin typeface="Times New Roman" pitchFamily="18" charset="0"/>
                <a:cs typeface="Times New Roman" pitchFamily="18" charset="0"/>
              </a:rPr>
              <a:t>Data Lake</a:t>
            </a:r>
          </a:p>
          <a:p>
            <a:r>
              <a:rPr lang="en-US" sz="2100" dirty="0" smtClean="0">
                <a:latin typeface="Times New Roman" pitchFamily="18" charset="0"/>
                <a:cs typeface="Times New Roman" pitchFamily="18" charset="0"/>
              </a:rPr>
              <a:t>Big data warehouse</a:t>
            </a:r>
          </a:p>
          <a:p>
            <a:r>
              <a:rPr lang="en-US" sz="2100" dirty="0" smtClean="0">
                <a:latin typeface="Times New Roman" pitchFamily="18" charset="0"/>
                <a:cs typeface="Times New Roman" pitchFamily="18" charset="0"/>
              </a:rPr>
              <a:t>Data Analytics</a:t>
            </a:r>
          </a:p>
          <a:p>
            <a:r>
              <a:rPr lang="en-US" sz="2100" dirty="0">
                <a:latin typeface="Times New Roman" pitchFamily="18" charset="0"/>
                <a:cs typeface="Times New Roman" pitchFamily="18" charset="0"/>
              </a:rPr>
              <a:t>Machine learning and the models ML </a:t>
            </a:r>
            <a:r>
              <a:rPr lang="en-US" sz="2100" dirty="0" smtClean="0">
                <a:latin typeface="Times New Roman" pitchFamily="18" charset="0"/>
                <a:cs typeface="Times New Roman" pitchFamily="18" charset="0"/>
              </a:rPr>
              <a:t>generates</a:t>
            </a:r>
            <a:endParaRPr lang="en-US" sz="2100" dirty="0">
              <a:latin typeface="Times New Roman" pitchFamily="18" charset="0"/>
              <a:cs typeface="Times New Roman" pitchFamily="18" charset="0"/>
            </a:endParaRPr>
          </a:p>
          <a:p>
            <a:r>
              <a:rPr lang="en-US" sz="2100" dirty="0" smtClean="0">
                <a:latin typeface="Times New Roman" pitchFamily="18" charset="0"/>
                <a:cs typeface="Times New Roman" pitchFamily="18" charset="0"/>
              </a:rPr>
              <a:t>Control Applications</a:t>
            </a:r>
          </a:p>
          <a:p>
            <a:r>
              <a:rPr lang="en-US" sz="2100" dirty="0" smtClean="0">
                <a:latin typeface="Times New Roman" pitchFamily="18" charset="0"/>
                <a:cs typeface="Times New Roman" pitchFamily="18" charset="0"/>
              </a:rPr>
              <a:t>User Applications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Things</a:t>
            </a:r>
            <a:endParaRPr lang="en-US" dirty="0"/>
          </a:p>
        </p:txBody>
      </p:sp>
      <p:sp>
        <p:nvSpPr>
          <p:cNvPr id="3" name="Content Placeholder 2"/>
          <p:cNvSpPr>
            <a:spLocks noGrp="1"/>
          </p:cNvSpPr>
          <p:nvPr>
            <p:ph idx="1"/>
          </p:nvPr>
        </p:nvSpPr>
        <p:spPr/>
        <p:txBody>
          <a:bodyPr>
            <a:normAutofit/>
          </a:bodyPr>
          <a:lstStyle/>
          <a:p>
            <a:pPr algn="just"/>
            <a:r>
              <a:rPr lang="en-US" sz="2100" b="1" dirty="0" smtClean="0">
                <a:latin typeface="Times New Roman" pitchFamily="18" charset="0"/>
                <a:cs typeface="Times New Roman" pitchFamily="18" charset="0"/>
              </a:rPr>
              <a:t> </a:t>
            </a:r>
            <a:r>
              <a:rPr lang="en-US" sz="2100" dirty="0" smtClean="0">
                <a:latin typeface="Times New Roman" pitchFamily="18" charset="0"/>
                <a:cs typeface="Times New Roman" pitchFamily="18" charset="0"/>
              </a:rPr>
              <a:t>A “thing” is an object equipped with </a:t>
            </a:r>
            <a:r>
              <a:rPr lang="en-US" sz="2100" b="1" dirty="0" smtClean="0">
                <a:latin typeface="Times New Roman" pitchFamily="18" charset="0"/>
                <a:cs typeface="Times New Roman" pitchFamily="18" charset="0"/>
              </a:rPr>
              <a:t>sensors</a:t>
            </a:r>
            <a:r>
              <a:rPr lang="en-US" sz="2100" dirty="0" smtClean="0">
                <a:latin typeface="Times New Roman" pitchFamily="18" charset="0"/>
                <a:cs typeface="Times New Roman" pitchFamily="18" charset="0"/>
              </a:rPr>
              <a:t> that gather data that will be transferred over a network and </a:t>
            </a:r>
            <a:r>
              <a:rPr lang="en-US" sz="2100" b="1" dirty="0" smtClean="0">
                <a:latin typeface="Times New Roman" pitchFamily="18" charset="0"/>
                <a:cs typeface="Times New Roman" pitchFamily="18" charset="0"/>
              </a:rPr>
              <a:t>actuators</a:t>
            </a:r>
            <a:r>
              <a:rPr lang="en-US" sz="2100" dirty="0" smtClean="0">
                <a:latin typeface="Times New Roman" pitchFamily="18" charset="0"/>
                <a:cs typeface="Times New Roman" pitchFamily="18" charset="0"/>
              </a:rPr>
              <a:t> that allow things to act.</a:t>
            </a:r>
          </a:p>
          <a:p>
            <a:pPr algn="just"/>
            <a:r>
              <a:rPr lang="en-US" sz="2100" b="1" dirty="0">
                <a:latin typeface="Times New Roman" pitchFamily="18" charset="0"/>
                <a:cs typeface="Times New Roman" pitchFamily="18" charset="0"/>
              </a:rPr>
              <a:t>E</a:t>
            </a:r>
            <a:r>
              <a:rPr lang="en-US" sz="2100" b="1" dirty="0" smtClean="0">
                <a:latin typeface="Times New Roman" pitchFamily="18" charset="0"/>
                <a:cs typeface="Times New Roman" pitchFamily="18" charset="0"/>
              </a:rPr>
              <a:t>xample :</a:t>
            </a:r>
            <a:r>
              <a:rPr lang="en-US" sz="2100" dirty="0" smtClean="0">
                <a:latin typeface="Times New Roman" pitchFamily="18" charset="0"/>
                <a:cs typeface="Times New Roman" pitchFamily="18" charset="0"/>
              </a:rPr>
              <a:t> to switch on or off the light, to open or close a door, to increase or decrease engine rotation speed. </a:t>
            </a:r>
          </a:p>
          <a:p>
            <a:pPr algn="just"/>
            <a:r>
              <a:rPr lang="en-US" sz="2100" dirty="0" smtClean="0">
                <a:latin typeface="Times New Roman" pitchFamily="18" charset="0"/>
                <a:cs typeface="Times New Roman" pitchFamily="18" charset="0"/>
              </a:rPr>
              <a:t>This concept includes fridges, street lamps, buildings, vehicles, production machinery, rehabilitation equipment and everything else imaginable. </a:t>
            </a:r>
          </a:p>
          <a:p>
            <a:pPr algn="just"/>
            <a:r>
              <a:rPr lang="en-US" sz="2100" dirty="0" smtClean="0">
                <a:latin typeface="Times New Roman" pitchFamily="18" charset="0"/>
                <a:cs typeface="Times New Roman" pitchFamily="18" charset="0"/>
              </a:rPr>
              <a:t>Sensors are not in all cases physically attached to the things: sensors may need to monitor, for example, what happens in the closest environment to a thing.</a:t>
            </a:r>
          </a:p>
          <a:p>
            <a:pPr algn="just"/>
            <a:endParaRPr lang="en-US" sz="21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Gateways</a:t>
            </a:r>
          </a:p>
        </p:txBody>
      </p:sp>
      <p:sp>
        <p:nvSpPr>
          <p:cNvPr id="3" name="Content Placeholder 2"/>
          <p:cNvSpPr>
            <a:spLocks noGrp="1"/>
          </p:cNvSpPr>
          <p:nvPr>
            <p:ph idx="1"/>
          </p:nvPr>
        </p:nvSpPr>
        <p:spPr/>
        <p:txBody>
          <a:bodyPr>
            <a:normAutofit/>
          </a:bodyPr>
          <a:lstStyle/>
          <a:p>
            <a:pPr algn="just"/>
            <a:r>
              <a:rPr lang="en-US" sz="2100" dirty="0" smtClean="0">
                <a:latin typeface="Times New Roman" pitchFamily="18" charset="0"/>
                <a:cs typeface="Times New Roman" pitchFamily="18" charset="0"/>
              </a:rPr>
              <a:t>Data </a:t>
            </a:r>
            <a:r>
              <a:rPr lang="en-US" sz="2100" dirty="0">
                <a:latin typeface="Times New Roman" pitchFamily="18" charset="0"/>
                <a:cs typeface="Times New Roman" pitchFamily="18" charset="0"/>
              </a:rPr>
              <a:t>goes from things to the cloud and vice versa through the gateways. </a:t>
            </a:r>
            <a:endParaRPr lang="en-US" sz="2100" dirty="0" smtClean="0">
              <a:latin typeface="Times New Roman" pitchFamily="18" charset="0"/>
              <a:cs typeface="Times New Roman" pitchFamily="18" charset="0"/>
            </a:endParaRPr>
          </a:p>
          <a:p>
            <a:pPr algn="just"/>
            <a:r>
              <a:rPr lang="en-US" sz="2100" dirty="0" smtClean="0">
                <a:latin typeface="Times New Roman" pitchFamily="18" charset="0"/>
                <a:cs typeface="Times New Roman" pitchFamily="18" charset="0"/>
              </a:rPr>
              <a:t>A </a:t>
            </a:r>
            <a:r>
              <a:rPr lang="en-US" sz="2100" dirty="0">
                <a:latin typeface="Times New Roman" pitchFamily="18" charset="0"/>
                <a:cs typeface="Times New Roman" pitchFamily="18" charset="0"/>
              </a:rPr>
              <a:t>gateway provides connectivity between things and the cloud part of the </a:t>
            </a:r>
            <a:r>
              <a:rPr lang="en-US" sz="2100" dirty="0" err="1">
                <a:latin typeface="Times New Roman" pitchFamily="18" charset="0"/>
                <a:cs typeface="Times New Roman" pitchFamily="18" charset="0"/>
              </a:rPr>
              <a:t>IoT</a:t>
            </a:r>
            <a:r>
              <a:rPr lang="en-US" sz="2100" dirty="0">
                <a:latin typeface="Times New Roman" pitchFamily="18" charset="0"/>
                <a:cs typeface="Times New Roman" pitchFamily="18" charset="0"/>
              </a:rPr>
              <a:t> solution, enables data preprocessing and filtering before moving it to the cloud (to reduce the volume of data for detailed processing and storing) and transmits control commands going from the cloud to things. </a:t>
            </a:r>
            <a:endParaRPr lang="en-US" sz="2100" dirty="0" smtClean="0">
              <a:latin typeface="Times New Roman" pitchFamily="18" charset="0"/>
              <a:cs typeface="Times New Roman" pitchFamily="18" charset="0"/>
            </a:endParaRPr>
          </a:p>
          <a:p>
            <a:pPr algn="just"/>
            <a:r>
              <a:rPr lang="en-US" sz="2100" dirty="0" smtClean="0">
                <a:latin typeface="Times New Roman" pitchFamily="18" charset="0"/>
                <a:cs typeface="Times New Roman" pitchFamily="18" charset="0"/>
              </a:rPr>
              <a:t>Things </a:t>
            </a:r>
            <a:r>
              <a:rPr lang="en-US" sz="2100" dirty="0">
                <a:latin typeface="Times New Roman" pitchFamily="18" charset="0"/>
                <a:cs typeface="Times New Roman" pitchFamily="18" charset="0"/>
              </a:rPr>
              <a:t>then execute commands using their actuators.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TotalTime>
  <Words>841</Words>
  <Application>Microsoft Office PowerPoint</Application>
  <PresentationFormat>On-screen Show (4:3)</PresentationFormat>
  <Paragraphs>99</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Unit - II IoT Architecture</vt:lpstr>
      <vt:lpstr>Layered Architecture</vt:lpstr>
      <vt:lpstr>Device Layer</vt:lpstr>
      <vt:lpstr>Network Layer</vt:lpstr>
      <vt:lpstr>Service Layer</vt:lpstr>
      <vt:lpstr>Application Layer</vt:lpstr>
      <vt:lpstr>Elements of IoT Architecture</vt:lpstr>
      <vt:lpstr>Things</vt:lpstr>
      <vt:lpstr>Gateways</vt:lpstr>
      <vt:lpstr>Cloud gateway</vt:lpstr>
      <vt:lpstr>Streaming data processor, Data Lake</vt:lpstr>
      <vt:lpstr>Big data warehouse</vt:lpstr>
      <vt:lpstr>Data analytics</vt:lpstr>
      <vt:lpstr>Machine learning and the models ML generates</vt:lpstr>
      <vt:lpstr>Control applications</vt:lpstr>
      <vt:lpstr>Control applications Cont….</vt:lpstr>
      <vt:lpstr>User applications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VaishuVishnu</dc:creator>
  <cp:lastModifiedBy>VaishuVishnu</cp:lastModifiedBy>
  <cp:revision>3</cp:revision>
  <dcterms:created xsi:type="dcterms:W3CDTF">2021-07-29T15:59:01Z</dcterms:created>
  <dcterms:modified xsi:type="dcterms:W3CDTF">2021-07-29T17:25:14Z</dcterms:modified>
</cp:coreProperties>
</file>