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58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EC58C-9408-43EE-87B5-9A24D16C7B72}" type="datetimeFigureOut">
              <a:rPr lang="en-IN" smtClean="0"/>
              <a:t>18-08-2022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52ED5-4FC1-4327-B6F8-ED9508D1D8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43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2ED5-4FC1-4327-B6F8-ED9508D1D809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843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552ED5-4FC1-4327-B6F8-ED9508D1D809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B776-4C51-4C9C-A202-669A64FE5B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3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B776-4C51-4C9C-A202-669A64FE5B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1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B776-4C51-4C9C-A202-669A64FE5B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5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B776-4C51-4C9C-A202-669A64FE5B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3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B776-4C51-4C9C-A202-669A64FE5B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4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B776-4C51-4C9C-A202-669A64FE5B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7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B776-4C51-4C9C-A202-669A64FE5B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83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B776-4C51-4C9C-A202-669A64FE5B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49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B776-4C51-4C9C-A202-669A64FE5B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65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B776-4C51-4C9C-A202-669A64FE5B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49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B776-4C51-4C9C-A202-669A64FE5B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41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DB776-4C51-4C9C-A202-669A64FE5B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21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IoT</a:t>
            </a:r>
            <a:r>
              <a:rPr lang="en-US" dirty="0" smtClean="0"/>
              <a:t> Protocol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Layer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Infrastructure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6LowPAN, IPv4/IPv6, RPL</a:t>
                      </a:r>
                      <a:endParaRPr lang="en-US" dirty="0"/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Identification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EPC,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uCode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IPv6, URIs</a:t>
                      </a:r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Comms</a:t>
                      </a: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/ Transport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Wifi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Bluetooth, LPWAN</a:t>
                      </a:r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Discovery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Physical Web,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mDNS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DNS-SD</a:t>
                      </a:r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Data Protocols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MQTT,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CoAP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AMQP,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Websocket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Node</a:t>
                      </a:r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Device Management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TR-069, OMA-DM</a:t>
                      </a:r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Semantic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JSON-LD, Web Thing Model</a:t>
                      </a:r>
                    </a:p>
                  </a:txBody>
                  <a:tcPr marL="87630" marR="87630"/>
                </a:tc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Multi-layer Frameworks</a:t>
                      </a:r>
                      <a:endParaRPr lang="en-US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Alljoyn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IoTivity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Weave,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Homekit</a:t>
                      </a:r>
                      <a:endParaRPr lang="en-US" dirty="0" smtClean="0"/>
                    </a:p>
                  </a:txBody>
                  <a:tcPr marL="87630" marR="8763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4192" y="1571"/>
            <a:ext cx="967299" cy="39348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IoT</a:t>
            </a:r>
            <a:r>
              <a:rPr sz="1200" spc="-69" dirty="0">
                <a:solidFill>
                  <a:srgbClr val="7FB298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Protocols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9909" y="1"/>
            <a:ext cx="4570740" cy="27809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" y="277465"/>
            <a:ext cx="9140221" cy="830929"/>
          </a:xfrm>
          <a:prstGeom prst="rect">
            <a:avLst/>
          </a:prstGeom>
          <a:solidFill>
            <a:srgbClr val="E5EFEA"/>
          </a:solidFill>
        </p:spPr>
        <p:txBody>
          <a:bodyPr vert="horz" wrap="square" lIns="0" tIns="152333" rIns="0" bIns="0" rtlCol="0">
            <a:spAutoFit/>
          </a:bodyPr>
          <a:lstStyle/>
          <a:p>
            <a:pPr marL="214022">
              <a:spcBef>
                <a:spcPts val="1199"/>
              </a:spcBef>
            </a:pPr>
            <a:r>
              <a:rPr spc="30" dirty="0"/>
              <a:t>IoT Protocols </a:t>
            </a:r>
            <a:r>
              <a:rPr spc="20" dirty="0"/>
              <a:t>- </a:t>
            </a:r>
            <a:r>
              <a:rPr spc="30" dirty="0"/>
              <a:t>Routing</a:t>
            </a:r>
            <a:r>
              <a:rPr spc="-20" dirty="0"/>
              <a:t> </a:t>
            </a:r>
            <a:r>
              <a:rPr spc="30" dirty="0"/>
              <a:t>Protocols</a:t>
            </a:r>
          </a:p>
        </p:txBody>
      </p:sp>
      <p:sp>
        <p:nvSpPr>
          <p:cNvPr id="5" name="object 5"/>
          <p:cNvSpPr/>
          <p:nvPr/>
        </p:nvSpPr>
        <p:spPr>
          <a:xfrm>
            <a:off x="752302" y="1608321"/>
            <a:ext cx="129451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3596" y="1442946"/>
            <a:ext cx="3468672" cy="6272613"/>
          </a:xfrm>
          <a:prstGeom prst="rect">
            <a:avLst/>
          </a:prstGeom>
        </p:spPr>
        <p:txBody>
          <a:bodyPr vert="horz" wrap="square" lIns="0" tIns="57910" rIns="0" bIns="0" rtlCol="0">
            <a:spAutoFit/>
          </a:bodyPr>
          <a:lstStyle/>
          <a:p>
            <a:pPr marL="75537" marR="756630">
              <a:lnSpc>
                <a:spcPts val="2379"/>
              </a:lnSpc>
              <a:spcBef>
                <a:spcPts val="454"/>
              </a:spcBef>
            </a:pPr>
            <a:r>
              <a:rPr sz="2200" spc="-10" dirty="0">
                <a:latin typeface="LM Sans 10"/>
                <a:cs typeface="LM Sans 10"/>
              </a:rPr>
              <a:t>IPv6 over </a:t>
            </a:r>
            <a:r>
              <a:rPr sz="2200" spc="-40" dirty="0">
                <a:latin typeface="LM Sans 10"/>
                <a:cs typeface="LM Sans 10"/>
              </a:rPr>
              <a:t>Low </a:t>
            </a:r>
            <a:r>
              <a:rPr sz="2200" spc="-30" dirty="0">
                <a:latin typeface="LM Sans 10"/>
                <a:cs typeface="LM Sans 10"/>
              </a:rPr>
              <a:t>power  </a:t>
            </a:r>
            <a:r>
              <a:rPr sz="2200" spc="-10" dirty="0">
                <a:latin typeface="LM Sans 10"/>
                <a:cs typeface="LM Sans 10"/>
              </a:rPr>
              <a:t>Wireless </a:t>
            </a:r>
            <a:r>
              <a:rPr sz="2200" spc="-20" dirty="0">
                <a:latin typeface="LM Sans 10"/>
                <a:cs typeface="LM Sans 10"/>
              </a:rPr>
              <a:t>Personal</a:t>
            </a:r>
            <a:r>
              <a:rPr sz="2200" spc="-139" dirty="0">
                <a:latin typeface="LM Sans 10"/>
                <a:cs typeface="LM Sans 10"/>
              </a:rPr>
              <a:t> </a:t>
            </a:r>
            <a:r>
              <a:rPr sz="2200" spc="-20" dirty="0">
                <a:latin typeface="LM Sans 10"/>
                <a:cs typeface="LM Sans 10"/>
              </a:rPr>
              <a:t>Area  </a:t>
            </a:r>
            <a:r>
              <a:rPr sz="2200" spc="-40" dirty="0">
                <a:latin typeface="LM Sans 10"/>
                <a:cs typeface="LM Sans 10"/>
              </a:rPr>
              <a:t>Networks</a:t>
            </a:r>
            <a:r>
              <a:rPr sz="2200" spc="-69" dirty="0">
                <a:latin typeface="LM Sans 10"/>
                <a:cs typeface="LM Sans 10"/>
              </a:rPr>
              <a:t> </a:t>
            </a:r>
            <a:r>
              <a:rPr sz="2200" spc="-40" dirty="0">
                <a:latin typeface="LM Sans 10"/>
                <a:cs typeface="LM Sans 10"/>
              </a:rPr>
              <a:t>(6LoWPAN)</a:t>
            </a:r>
            <a:endParaRPr sz="2200">
              <a:latin typeface="LM Sans 10"/>
              <a:cs typeface="LM Sans 10"/>
            </a:endParaRPr>
          </a:p>
          <a:p>
            <a:pPr marL="624440" marR="60430" indent="-271933">
              <a:spcBef>
                <a:spcPts val="287"/>
              </a:spcBef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000" spc="-10" dirty="0">
                <a:latin typeface="LM Sans 10"/>
                <a:cs typeface="LM Sans 10"/>
              </a:rPr>
              <a:t>An adaption </a:t>
            </a:r>
            <a:r>
              <a:rPr sz="2000" spc="-30" dirty="0">
                <a:latin typeface="LM Sans 10"/>
                <a:cs typeface="LM Sans 10"/>
              </a:rPr>
              <a:t>layer for </a:t>
            </a:r>
            <a:r>
              <a:rPr sz="2000" spc="-10" dirty="0">
                <a:latin typeface="LM Sans 10"/>
                <a:cs typeface="LM Sans 10"/>
              </a:rPr>
              <a:t>IPv6  over IEEE802.15.4</a:t>
            </a:r>
            <a:r>
              <a:rPr sz="2000" spc="-30" dirty="0">
                <a:latin typeface="LM Sans 10"/>
                <a:cs typeface="LM Sans 10"/>
              </a:rPr>
              <a:t> </a:t>
            </a:r>
            <a:r>
              <a:rPr sz="2000" spc="-10" dirty="0">
                <a:latin typeface="LM Sans 10"/>
                <a:cs typeface="LM Sans 10"/>
              </a:rPr>
              <a:t>links</a:t>
            </a:r>
            <a:endParaRPr sz="2000">
              <a:latin typeface="LM Sans 10"/>
              <a:cs typeface="LM Sans 10"/>
            </a:endParaRPr>
          </a:p>
          <a:p>
            <a:pPr marL="624440" marR="95680" indent="-271933">
              <a:lnSpc>
                <a:spcPts val="2379"/>
              </a:lnSpc>
              <a:spcBef>
                <a:spcPts val="59"/>
              </a:spcBef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000" dirty="0">
                <a:latin typeface="LM Sans 10"/>
                <a:cs typeface="LM Sans 10"/>
              </a:rPr>
              <a:t>Operates </a:t>
            </a:r>
            <a:r>
              <a:rPr sz="2000" spc="-10" dirty="0">
                <a:latin typeface="LM Sans 10"/>
                <a:cs typeface="LM Sans 10"/>
              </a:rPr>
              <a:t>only in the 2.4  </a:t>
            </a:r>
            <a:r>
              <a:rPr sz="2000" spc="-20" dirty="0">
                <a:latin typeface="LM Sans 10"/>
                <a:cs typeface="LM Sans 10"/>
              </a:rPr>
              <a:t>GHz </a:t>
            </a:r>
            <a:r>
              <a:rPr sz="2000" spc="-10" dirty="0">
                <a:latin typeface="LM Sans 10"/>
                <a:cs typeface="LM Sans 10"/>
              </a:rPr>
              <a:t>frequency range with  250 kbps transfer</a:t>
            </a:r>
            <a:r>
              <a:rPr sz="2000" spc="-40" dirty="0">
                <a:latin typeface="LM Sans 10"/>
                <a:cs typeface="LM Sans 10"/>
              </a:rPr>
              <a:t> </a:t>
            </a:r>
            <a:r>
              <a:rPr sz="2000" spc="-10" dirty="0">
                <a:latin typeface="LM Sans 10"/>
                <a:cs typeface="LM Sans 10"/>
              </a:rPr>
              <a:t>rate</a:t>
            </a:r>
            <a:endParaRPr sz="2000">
              <a:latin typeface="LM Sans 10"/>
              <a:cs typeface="LM Sans 10"/>
            </a:endParaRPr>
          </a:p>
          <a:p>
            <a:pPr marL="75537" marR="315997">
              <a:lnSpc>
                <a:spcPct val="102600"/>
              </a:lnSpc>
              <a:spcBef>
                <a:spcPts val="535"/>
              </a:spcBef>
            </a:pPr>
            <a:r>
              <a:rPr sz="2200" spc="-10" dirty="0">
                <a:latin typeface="LM Sans 10"/>
                <a:cs typeface="LM Sans 10"/>
              </a:rPr>
              <a:t>Routing Protocol </a:t>
            </a:r>
            <a:r>
              <a:rPr sz="2200" spc="-30" dirty="0">
                <a:latin typeface="LM Sans 10"/>
                <a:cs typeface="LM Sans 10"/>
              </a:rPr>
              <a:t>for low  </a:t>
            </a:r>
            <a:r>
              <a:rPr sz="2200" spc="-50" dirty="0">
                <a:latin typeface="LM Sans 10"/>
                <a:cs typeface="LM Sans 10"/>
              </a:rPr>
              <a:t>Power </a:t>
            </a:r>
            <a:r>
              <a:rPr sz="2200" spc="-20" dirty="0">
                <a:latin typeface="LM Sans 10"/>
                <a:cs typeface="LM Sans 10"/>
              </a:rPr>
              <a:t>and </a:t>
            </a:r>
            <a:r>
              <a:rPr sz="2200" spc="-10" dirty="0">
                <a:latin typeface="LM Sans 10"/>
                <a:cs typeface="LM Sans 10"/>
              </a:rPr>
              <a:t>Lossy </a:t>
            </a:r>
            <a:r>
              <a:rPr sz="2200" spc="-40" dirty="0">
                <a:latin typeface="LM Sans 10"/>
                <a:cs typeface="LM Sans 10"/>
              </a:rPr>
              <a:t>Networks  </a:t>
            </a:r>
            <a:r>
              <a:rPr sz="2200" spc="-20" dirty="0">
                <a:latin typeface="LM Sans 10"/>
                <a:cs typeface="LM Sans 10"/>
              </a:rPr>
              <a:t>(RPL)</a:t>
            </a:r>
            <a:endParaRPr sz="2200">
              <a:latin typeface="LM Sans 10"/>
              <a:cs typeface="LM Sans 10"/>
            </a:endParaRPr>
          </a:p>
          <a:p>
            <a:pPr marL="624440" marR="101975" indent="-271933">
              <a:spcBef>
                <a:spcPts val="942"/>
              </a:spcBef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000" dirty="0">
                <a:latin typeface="LM Sans 10"/>
                <a:cs typeface="LM Sans 10"/>
              </a:rPr>
              <a:t>Developed </a:t>
            </a:r>
            <a:r>
              <a:rPr sz="2000" spc="-40" dirty="0">
                <a:latin typeface="LM Sans 10"/>
                <a:cs typeface="LM Sans 10"/>
              </a:rPr>
              <a:t>by </a:t>
            </a:r>
            <a:r>
              <a:rPr sz="2000" spc="-10" dirty="0">
                <a:latin typeface="LM Sans 10"/>
                <a:cs typeface="LM Sans 10"/>
              </a:rPr>
              <a:t>IETF ROLL  </a:t>
            </a:r>
            <a:r>
              <a:rPr sz="2000" spc="-30" dirty="0">
                <a:latin typeface="LM Sans 10"/>
                <a:cs typeface="LM Sans 10"/>
              </a:rPr>
              <a:t>Working</a:t>
            </a:r>
            <a:r>
              <a:rPr sz="2000" spc="-10" dirty="0">
                <a:latin typeface="LM Sans 10"/>
                <a:cs typeface="LM Sans 10"/>
              </a:rPr>
              <a:t> </a:t>
            </a:r>
            <a:r>
              <a:rPr sz="2000" spc="-20" dirty="0">
                <a:latin typeface="LM Sans 10"/>
                <a:cs typeface="LM Sans 10"/>
              </a:rPr>
              <a:t>Group</a:t>
            </a:r>
            <a:endParaRPr sz="2000">
              <a:latin typeface="LM Sans 10"/>
              <a:cs typeface="LM Sans 10"/>
            </a:endParaRPr>
          </a:p>
          <a:p>
            <a:pPr marL="624440" marR="647101" indent="-271933">
              <a:lnSpc>
                <a:spcPts val="2379"/>
              </a:lnSpc>
              <a:spcBef>
                <a:spcPts val="59"/>
              </a:spcBef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000" spc="-10" dirty="0">
                <a:latin typeface="LM Sans 10"/>
                <a:cs typeface="LM Sans 10"/>
              </a:rPr>
              <a:t>Ideal </a:t>
            </a:r>
            <a:r>
              <a:rPr sz="2000" spc="-30" dirty="0">
                <a:latin typeface="LM Sans 10"/>
                <a:cs typeface="LM Sans 10"/>
              </a:rPr>
              <a:t>for </a:t>
            </a:r>
            <a:r>
              <a:rPr sz="2000" spc="-10" dirty="0">
                <a:latin typeface="LM Sans 10"/>
                <a:cs typeface="LM Sans 10"/>
              </a:rPr>
              <a:t>N to 1 links  (meters</a:t>
            </a:r>
            <a:r>
              <a:rPr sz="2000" spc="-30" dirty="0">
                <a:latin typeface="LM Sans 10"/>
                <a:cs typeface="LM Sans 10"/>
              </a:rPr>
              <a:t> </a:t>
            </a:r>
            <a:r>
              <a:rPr sz="2000" spc="-10" dirty="0">
                <a:latin typeface="LM Sans 10"/>
                <a:cs typeface="LM Sans 10"/>
              </a:rPr>
              <a:t>reading)</a:t>
            </a:r>
            <a:endParaRPr sz="20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2302" y="4180814"/>
            <a:ext cx="129451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25442" y="1454629"/>
            <a:ext cx="2809160" cy="3299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" y="6631296"/>
            <a:ext cx="9140221" cy="217694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5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C1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E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997459" y="6667235"/>
            <a:ext cx="306059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20" dirty="0">
                <a:solidFill>
                  <a:srgbClr val="7FB298"/>
                </a:solidFill>
                <a:latin typeface="LM Sans 8"/>
                <a:cs typeface="LM Sans 8"/>
              </a:rPr>
              <a:t>nter for Computer Technology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and Applied</a:t>
            </a:r>
            <a:r>
              <a:rPr sz="1200" spc="79" dirty="0">
                <a:solidFill>
                  <a:srgbClr val="7FB298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M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99602" y="6642068"/>
            <a:ext cx="95218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>
              <a:lnSpc>
                <a:spcPts val="1338"/>
              </a:lnSpc>
            </a:pPr>
            <a:r>
              <a:rPr sz="1200" spc="-10" dirty="0">
                <a:solidFill>
                  <a:srgbClr val="003D1E"/>
                </a:solidFill>
                <a:latin typeface="LM Sans 8"/>
                <a:cs typeface="LM Sans 8"/>
              </a:rPr>
              <a:t>July 31,</a:t>
            </a:r>
            <a:r>
              <a:rPr sz="1200" spc="-109" dirty="0">
                <a:solidFill>
                  <a:srgbClr val="003D1E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003D1E"/>
                </a:solidFill>
                <a:latin typeface="LM Sans 8"/>
                <a:cs typeface="LM Sans 8"/>
              </a:rPr>
              <a:t>2017</a:t>
            </a:r>
            <a:endParaRPr sz="12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4192" y="1571"/>
            <a:ext cx="967299" cy="39348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IoT</a:t>
            </a:r>
            <a:r>
              <a:rPr sz="1200" spc="-69" dirty="0">
                <a:solidFill>
                  <a:srgbClr val="7FB298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Protocols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9909" y="1"/>
            <a:ext cx="4570740" cy="27809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" y="277465"/>
            <a:ext cx="9140221" cy="830929"/>
          </a:xfrm>
          <a:prstGeom prst="rect">
            <a:avLst/>
          </a:prstGeom>
          <a:solidFill>
            <a:srgbClr val="E5EFEA"/>
          </a:solidFill>
        </p:spPr>
        <p:txBody>
          <a:bodyPr vert="horz" wrap="square" lIns="0" tIns="152333" rIns="0" bIns="0" rtlCol="0">
            <a:spAutoFit/>
          </a:bodyPr>
          <a:lstStyle/>
          <a:p>
            <a:pPr marL="214022">
              <a:spcBef>
                <a:spcPts val="1199"/>
              </a:spcBef>
            </a:pPr>
            <a:r>
              <a:rPr spc="30" dirty="0"/>
              <a:t>IoT Protocols </a:t>
            </a:r>
            <a:r>
              <a:rPr spc="20" dirty="0"/>
              <a:t>-</a:t>
            </a:r>
            <a:r>
              <a:rPr spc="-10" dirty="0"/>
              <a:t> </a:t>
            </a:r>
            <a:r>
              <a:rPr spc="20" dirty="0"/>
              <a:t>Discovery</a:t>
            </a:r>
          </a:p>
        </p:txBody>
      </p:sp>
      <p:sp>
        <p:nvSpPr>
          <p:cNvPr id="5" name="object 5"/>
          <p:cNvSpPr/>
          <p:nvPr/>
        </p:nvSpPr>
        <p:spPr>
          <a:xfrm>
            <a:off x="752302" y="1608321"/>
            <a:ext cx="129451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43595" y="1442946"/>
            <a:ext cx="3166393" cy="3790266"/>
          </a:xfrm>
          <a:prstGeom prst="rect">
            <a:avLst/>
          </a:prstGeom>
        </p:spPr>
        <p:txBody>
          <a:bodyPr vert="horz" wrap="square" lIns="0" tIns="57910" rIns="0" bIns="0" rtlCol="0">
            <a:spAutoFit/>
          </a:bodyPr>
          <a:lstStyle/>
          <a:p>
            <a:pPr marL="75537" marR="101975">
              <a:lnSpc>
                <a:spcPts val="2379"/>
              </a:lnSpc>
              <a:spcBef>
                <a:spcPts val="454"/>
              </a:spcBef>
            </a:pPr>
            <a:r>
              <a:rPr sz="2200" b="1" spc="-30" dirty="0">
                <a:latin typeface="LM Sans 10"/>
                <a:cs typeface="LM Sans 10"/>
              </a:rPr>
              <a:t>Search around </a:t>
            </a:r>
            <a:r>
              <a:rPr sz="2200" b="1" spc="-20" dirty="0">
                <a:latin typeface="LM Sans 10"/>
                <a:cs typeface="LM Sans 10"/>
              </a:rPr>
              <a:t>me: </a:t>
            </a:r>
            <a:r>
              <a:rPr sz="2200" spc="-10" dirty="0">
                <a:latin typeface="LM Sans 10"/>
                <a:cs typeface="LM Sans 10"/>
              </a:rPr>
              <a:t>This  </a:t>
            </a:r>
            <a:r>
              <a:rPr sz="2200" spc="-20" dirty="0">
                <a:latin typeface="LM Sans 10"/>
                <a:cs typeface="LM Sans 10"/>
              </a:rPr>
              <a:t>category </a:t>
            </a:r>
            <a:r>
              <a:rPr sz="2200" spc="-10" dirty="0">
                <a:latin typeface="LM Sans 10"/>
                <a:cs typeface="LM Sans 10"/>
              </a:rPr>
              <a:t>of discovery  includes technologies</a:t>
            </a:r>
            <a:r>
              <a:rPr sz="2200" spc="-169" dirty="0">
                <a:latin typeface="LM Sans 10"/>
                <a:cs typeface="LM Sans 10"/>
              </a:rPr>
              <a:t> </a:t>
            </a:r>
            <a:r>
              <a:rPr sz="2200" spc="-10" dirty="0">
                <a:latin typeface="LM Sans 10"/>
                <a:cs typeface="LM Sans 10"/>
              </a:rPr>
              <a:t>that  </a:t>
            </a:r>
            <a:r>
              <a:rPr sz="2200" spc="-30" dirty="0">
                <a:latin typeface="LM Sans 10"/>
                <a:cs typeface="LM Sans 10"/>
              </a:rPr>
              <a:t>allow </a:t>
            </a:r>
            <a:r>
              <a:rPr sz="2200" spc="-10" dirty="0">
                <a:latin typeface="LM Sans 10"/>
                <a:cs typeface="LM Sans 10"/>
              </a:rPr>
              <a:t>to discover things  </a:t>
            </a:r>
            <a:r>
              <a:rPr sz="2200" spc="-30" dirty="0">
                <a:latin typeface="LM Sans 10"/>
                <a:cs typeface="LM Sans 10"/>
              </a:rPr>
              <a:t>around </a:t>
            </a:r>
            <a:r>
              <a:rPr sz="2200" spc="-20" dirty="0">
                <a:latin typeface="LM Sans 10"/>
                <a:cs typeface="LM Sans 10"/>
              </a:rPr>
              <a:t>me </a:t>
            </a:r>
            <a:r>
              <a:rPr sz="2200" spc="-10" dirty="0">
                <a:latin typeface="LM Sans 10"/>
                <a:cs typeface="LM Sans 10"/>
              </a:rPr>
              <a:t>(in </a:t>
            </a:r>
            <a:r>
              <a:rPr sz="2200" spc="-20" dirty="0">
                <a:latin typeface="LM Sans 10"/>
                <a:cs typeface="LM Sans 10"/>
              </a:rPr>
              <a:t>a </a:t>
            </a:r>
            <a:r>
              <a:rPr sz="2200" spc="-10" dirty="0">
                <a:latin typeface="LM Sans 10"/>
                <a:cs typeface="LM Sans 10"/>
              </a:rPr>
              <a:t>spatial  sense)</a:t>
            </a:r>
            <a:endParaRPr sz="2200">
              <a:latin typeface="LM Sans 10"/>
              <a:cs typeface="LM Sans 10"/>
            </a:endParaRPr>
          </a:p>
          <a:p>
            <a:pPr marL="352506">
              <a:lnSpc>
                <a:spcPts val="2379"/>
              </a:lnSpc>
              <a:spcBef>
                <a:spcPts val="258"/>
              </a:spcBef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pc="1100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000" spc="-30" dirty="0">
                <a:latin typeface="LM Sans 10"/>
                <a:cs typeface="LM Sans 10"/>
              </a:rPr>
              <a:t>NFC</a:t>
            </a:r>
            <a:endParaRPr sz="2000">
              <a:latin typeface="LM Sans 10"/>
              <a:cs typeface="LM Sans 10"/>
            </a:endParaRPr>
          </a:p>
          <a:p>
            <a:pPr marL="624440" marR="60430" indent="-271933">
              <a:lnSpc>
                <a:spcPts val="2379"/>
              </a:lnSpc>
              <a:spcBef>
                <a:spcPts val="79"/>
              </a:spcBef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000" spc="-10" dirty="0">
                <a:latin typeface="LM Sans 10"/>
                <a:cs typeface="LM Sans 10"/>
              </a:rPr>
              <a:t>UriBeacon </a:t>
            </a:r>
            <a:r>
              <a:rPr sz="2000" spc="-20" dirty="0">
                <a:latin typeface="LM Sans 10"/>
                <a:cs typeface="LM Sans 10"/>
              </a:rPr>
              <a:t>(Formerly  known </a:t>
            </a:r>
            <a:r>
              <a:rPr sz="2000" spc="-10" dirty="0">
                <a:latin typeface="LM Sans 10"/>
                <a:cs typeface="LM Sans 10"/>
              </a:rPr>
              <a:t>as Physical</a:t>
            </a:r>
            <a:r>
              <a:rPr sz="2000" spc="-109" dirty="0">
                <a:latin typeface="LM Sans 10"/>
                <a:cs typeface="LM Sans 10"/>
              </a:rPr>
              <a:t> </a:t>
            </a:r>
            <a:r>
              <a:rPr sz="2000" spc="-30" dirty="0">
                <a:latin typeface="LM Sans 10"/>
                <a:cs typeface="LM Sans 10"/>
              </a:rPr>
              <a:t>Web  </a:t>
            </a:r>
            <a:r>
              <a:rPr sz="2000" spc="-10" dirty="0">
                <a:latin typeface="LM Sans 10"/>
                <a:cs typeface="LM Sans 10"/>
              </a:rPr>
              <a:t>from</a:t>
            </a:r>
            <a:r>
              <a:rPr sz="2000" spc="-30" dirty="0">
                <a:latin typeface="LM Sans 10"/>
                <a:cs typeface="LM Sans 10"/>
              </a:rPr>
              <a:t> </a:t>
            </a:r>
            <a:r>
              <a:rPr sz="2000" dirty="0">
                <a:latin typeface="LM Sans 10"/>
                <a:cs typeface="LM Sans 10"/>
              </a:rPr>
              <a:t>Google)</a:t>
            </a:r>
            <a:endParaRPr sz="2000">
              <a:latin typeface="LM Sans 10"/>
              <a:cs typeface="LM Sans 10"/>
            </a:endParaRPr>
          </a:p>
          <a:p>
            <a:pPr marL="352506">
              <a:lnSpc>
                <a:spcPts val="2270"/>
              </a:lnSpc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000" spc="-10" dirty="0">
                <a:latin typeface="LM Sans 10"/>
                <a:cs typeface="LM Sans 10"/>
              </a:rPr>
              <a:t>iBeacon (from</a:t>
            </a:r>
            <a:r>
              <a:rPr sz="2000" spc="40" dirty="0">
                <a:latin typeface="LM Sans 10"/>
                <a:cs typeface="LM Sans 10"/>
              </a:rPr>
              <a:t> </a:t>
            </a:r>
            <a:r>
              <a:rPr sz="2000" spc="-10" dirty="0">
                <a:latin typeface="LM Sans 10"/>
                <a:cs typeface="LM Sans 10"/>
              </a:rPr>
              <a:t>Apple)</a:t>
            </a:r>
            <a:endParaRPr sz="20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46531" y="1852516"/>
            <a:ext cx="3570944" cy="19328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" y="6631296"/>
            <a:ext cx="9140221" cy="217694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5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C1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E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997459" y="6667235"/>
            <a:ext cx="306059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20" dirty="0">
                <a:solidFill>
                  <a:srgbClr val="7FB298"/>
                </a:solidFill>
                <a:latin typeface="LM Sans 8"/>
                <a:cs typeface="LM Sans 8"/>
              </a:rPr>
              <a:t>nter for Computer Technology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and Applied</a:t>
            </a:r>
            <a:r>
              <a:rPr sz="1200" spc="79" dirty="0">
                <a:solidFill>
                  <a:srgbClr val="7FB298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M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99602" y="6642068"/>
            <a:ext cx="95218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>
              <a:lnSpc>
                <a:spcPts val="1338"/>
              </a:lnSpc>
            </a:pPr>
            <a:r>
              <a:rPr sz="1200" spc="-10" dirty="0">
                <a:solidFill>
                  <a:srgbClr val="003D1E"/>
                </a:solidFill>
                <a:latin typeface="LM Sans 8"/>
                <a:cs typeface="LM Sans 8"/>
              </a:rPr>
              <a:t>July 31,</a:t>
            </a:r>
            <a:r>
              <a:rPr sz="1200" spc="-109" dirty="0">
                <a:solidFill>
                  <a:srgbClr val="003D1E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003D1E"/>
                </a:solidFill>
                <a:latin typeface="LM Sans 8"/>
                <a:cs typeface="LM Sans 8"/>
              </a:rPr>
              <a:t>2017</a:t>
            </a:r>
            <a:endParaRPr sz="12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4192" y="1571"/>
            <a:ext cx="967299" cy="39348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IoT</a:t>
            </a:r>
            <a:r>
              <a:rPr sz="1200" spc="-69" dirty="0">
                <a:solidFill>
                  <a:srgbClr val="7FB298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Protocols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9909" y="1"/>
            <a:ext cx="4570740" cy="27809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" y="277465"/>
            <a:ext cx="9140221" cy="830929"/>
          </a:xfrm>
          <a:prstGeom prst="rect">
            <a:avLst/>
          </a:prstGeom>
          <a:solidFill>
            <a:srgbClr val="E5EFEA"/>
          </a:solidFill>
        </p:spPr>
        <p:txBody>
          <a:bodyPr vert="horz" wrap="square" lIns="0" tIns="152333" rIns="0" bIns="0" rtlCol="0">
            <a:spAutoFit/>
          </a:bodyPr>
          <a:lstStyle/>
          <a:p>
            <a:pPr marL="214022">
              <a:spcBef>
                <a:spcPts val="1199"/>
              </a:spcBef>
            </a:pPr>
            <a:r>
              <a:rPr spc="30" dirty="0"/>
              <a:t>IoT Protocols </a:t>
            </a:r>
            <a:r>
              <a:rPr spc="20" dirty="0"/>
              <a:t>-</a:t>
            </a:r>
            <a:r>
              <a:rPr spc="-10" dirty="0"/>
              <a:t> </a:t>
            </a:r>
            <a:r>
              <a:rPr spc="20" dirty="0"/>
              <a:t>Discovery</a:t>
            </a:r>
          </a:p>
        </p:txBody>
      </p:sp>
      <p:sp>
        <p:nvSpPr>
          <p:cNvPr id="5" name="object 5"/>
          <p:cNvSpPr/>
          <p:nvPr/>
        </p:nvSpPr>
        <p:spPr>
          <a:xfrm>
            <a:off x="557533" y="1499574"/>
            <a:ext cx="129451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8824" y="1334198"/>
            <a:ext cx="8111207" cy="1328054"/>
          </a:xfrm>
          <a:prstGeom prst="rect">
            <a:avLst/>
          </a:prstGeom>
        </p:spPr>
        <p:txBody>
          <a:bodyPr vert="horz" wrap="square" lIns="0" tIns="57910" rIns="0" bIns="0" rtlCol="0">
            <a:spAutoFit/>
          </a:bodyPr>
          <a:lstStyle/>
          <a:p>
            <a:pPr marL="75537" marR="60430">
              <a:lnSpc>
                <a:spcPts val="2379"/>
              </a:lnSpc>
              <a:spcBef>
                <a:spcPts val="454"/>
              </a:spcBef>
            </a:pPr>
            <a:r>
              <a:rPr sz="2200" b="1" spc="-30" dirty="0">
                <a:latin typeface="LM Sans 10"/>
                <a:cs typeface="LM Sans 10"/>
              </a:rPr>
              <a:t>Search </a:t>
            </a:r>
            <a:r>
              <a:rPr sz="2200" b="1" spc="-10" dirty="0">
                <a:latin typeface="LM Sans 10"/>
                <a:cs typeface="LM Sans 10"/>
              </a:rPr>
              <a:t>on </a:t>
            </a:r>
            <a:r>
              <a:rPr sz="2200" b="1" spc="-20" dirty="0">
                <a:latin typeface="LM Sans 10"/>
                <a:cs typeface="LM Sans 10"/>
              </a:rPr>
              <a:t>my </a:t>
            </a:r>
            <a:r>
              <a:rPr sz="2200" b="1" spc="-40" dirty="0">
                <a:latin typeface="LM Sans 10"/>
                <a:cs typeface="LM Sans 10"/>
              </a:rPr>
              <a:t>network: </a:t>
            </a:r>
            <a:r>
              <a:rPr sz="2200" spc="-10" dirty="0">
                <a:latin typeface="LM Sans 10"/>
                <a:cs typeface="LM Sans 10"/>
              </a:rPr>
              <a:t>It covers technologies enabling discovery of  things </a:t>
            </a:r>
            <a:r>
              <a:rPr sz="2200" spc="-20" dirty="0">
                <a:latin typeface="LM Sans 10"/>
                <a:cs typeface="LM Sans 10"/>
              </a:rPr>
              <a:t>on </a:t>
            </a:r>
            <a:r>
              <a:rPr sz="2200" spc="-10" dirty="0">
                <a:latin typeface="LM Sans 10"/>
                <a:cs typeface="LM Sans 10"/>
              </a:rPr>
              <a:t>the </a:t>
            </a:r>
            <a:r>
              <a:rPr sz="2200" spc="-40" dirty="0">
                <a:latin typeface="LM Sans 10"/>
                <a:cs typeface="LM Sans 10"/>
              </a:rPr>
              <a:t>network.</a:t>
            </a:r>
            <a:endParaRPr sz="2200">
              <a:latin typeface="LM Sans 10"/>
              <a:cs typeface="LM Sans 10"/>
            </a:endParaRPr>
          </a:p>
          <a:p>
            <a:pPr marL="352506">
              <a:lnSpc>
                <a:spcPts val="2379"/>
              </a:lnSpc>
              <a:spcBef>
                <a:spcPts val="297"/>
              </a:spcBef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pc="860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LM Sans 10"/>
                <a:cs typeface="LM Sans 10"/>
              </a:rPr>
              <a:t>mDNS</a:t>
            </a:r>
            <a:endParaRPr sz="2000">
              <a:latin typeface="LM Sans 10"/>
              <a:cs typeface="LM Sans 10"/>
            </a:endParaRPr>
          </a:p>
          <a:p>
            <a:pPr marL="352506">
              <a:lnSpc>
                <a:spcPts val="2379"/>
              </a:lnSpc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pc="847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LM Sans 10"/>
                <a:cs typeface="LM Sans 10"/>
              </a:rPr>
              <a:t>SSDP</a:t>
            </a:r>
            <a:endParaRPr sz="20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89510" y="2959212"/>
            <a:ext cx="7247074" cy="2556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1" y="6631296"/>
            <a:ext cx="9140221" cy="217694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5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C1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E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997459" y="6667235"/>
            <a:ext cx="306059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20" dirty="0">
                <a:solidFill>
                  <a:srgbClr val="7FB298"/>
                </a:solidFill>
                <a:latin typeface="LM Sans 8"/>
                <a:cs typeface="LM Sans 8"/>
              </a:rPr>
              <a:t>nter for Computer Technology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and Applied</a:t>
            </a:r>
            <a:r>
              <a:rPr sz="1200" spc="79" dirty="0">
                <a:solidFill>
                  <a:srgbClr val="7FB298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M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99602" y="6642068"/>
            <a:ext cx="95218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>
              <a:lnSpc>
                <a:spcPts val="1338"/>
              </a:lnSpc>
            </a:pPr>
            <a:r>
              <a:rPr sz="1200" spc="-10" dirty="0">
                <a:solidFill>
                  <a:srgbClr val="003D1E"/>
                </a:solidFill>
                <a:latin typeface="LM Sans 8"/>
                <a:cs typeface="LM Sans 8"/>
              </a:rPr>
              <a:t>July 31,</a:t>
            </a:r>
            <a:r>
              <a:rPr sz="1200" spc="-109" dirty="0">
                <a:solidFill>
                  <a:srgbClr val="003D1E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003D1E"/>
                </a:solidFill>
                <a:latin typeface="LM Sans 8"/>
                <a:cs typeface="LM Sans 8"/>
              </a:rPr>
              <a:t>2017</a:t>
            </a:r>
            <a:endParaRPr sz="12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4192" y="1571"/>
            <a:ext cx="967299" cy="39348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IoT</a:t>
            </a:r>
            <a:r>
              <a:rPr sz="1200" spc="-69" dirty="0">
                <a:solidFill>
                  <a:srgbClr val="7FB298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Protocols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9909" y="1"/>
            <a:ext cx="4570740" cy="27809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" y="277465"/>
            <a:ext cx="9140221" cy="830929"/>
          </a:xfrm>
          <a:prstGeom prst="rect">
            <a:avLst/>
          </a:prstGeom>
          <a:solidFill>
            <a:srgbClr val="E5EFEA"/>
          </a:solidFill>
        </p:spPr>
        <p:txBody>
          <a:bodyPr vert="horz" wrap="square" lIns="0" tIns="152333" rIns="0" bIns="0" rtlCol="0">
            <a:spAutoFit/>
          </a:bodyPr>
          <a:lstStyle/>
          <a:p>
            <a:pPr marL="214022">
              <a:spcBef>
                <a:spcPts val="1199"/>
              </a:spcBef>
            </a:pPr>
            <a:r>
              <a:rPr spc="30" dirty="0"/>
              <a:t>IoT Protocols </a:t>
            </a:r>
            <a:r>
              <a:rPr spc="20" dirty="0"/>
              <a:t>-</a:t>
            </a:r>
            <a:r>
              <a:rPr spc="-10" dirty="0"/>
              <a:t> </a:t>
            </a:r>
            <a:r>
              <a:rPr spc="20" dirty="0"/>
              <a:t>Discovery</a:t>
            </a:r>
          </a:p>
        </p:txBody>
      </p:sp>
      <p:sp>
        <p:nvSpPr>
          <p:cNvPr id="5" name="object 5"/>
          <p:cNvSpPr/>
          <p:nvPr/>
        </p:nvSpPr>
        <p:spPr>
          <a:xfrm>
            <a:off x="752302" y="1608321"/>
            <a:ext cx="129451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6661" y="3463754"/>
            <a:ext cx="104311" cy="104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6661" y="4015365"/>
            <a:ext cx="104311" cy="104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6661" y="4291169"/>
            <a:ext cx="104311" cy="1042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3596" y="1393241"/>
            <a:ext cx="3467415" cy="3702429"/>
          </a:xfrm>
          <a:prstGeom prst="rect">
            <a:avLst/>
          </a:prstGeom>
        </p:spPr>
        <p:txBody>
          <a:bodyPr vert="horz" wrap="square" lIns="0" tIns="71760" rIns="0" bIns="0" rtlCol="0">
            <a:spAutoFit/>
          </a:bodyPr>
          <a:lstStyle/>
          <a:p>
            <a:pPr marL="75537" algn="just">
              <a:spcBef>
                <a:spcPts val="565"/>
              </a:spcBef>
            </a:pPr>
            <a:r>
              <a:rPr sz="2200" b="1" spc="-20" dirty="0">
                <a:latin typeface="LM Sans 10"/>
                <a:cs typeface="LM Sans 10"/>
              </a:rPr>
              <a:t>Searching </a:t>
            </a:r>
            <a:r>
              <a:rPr sz="2200" b="1" spc="-10" dirty="0">
                <a:latin typeface="LM Sans 10"/>
                <a:cs typeface="LM Sans 10"/>
              </a:rPr>
              <a:t>in a</a:t>
            </a:r>
            <a:r>
              <a:rPr sz="2200" b="1" spc="-59" dirty="0">
                <a:latin typeface="LM Sans 10"/>
                <a:cs typeface="LM Sans 10"/>
              </a:rPr>
              <a:t> </a:t>
            </a:r>
            <a:r>
              <a:rPr sz="2200" b="1" spc="-20" dirty="0">
                <a:latin typeface="LM Sans 10"/>
                <a:cs typeface="LM Sans 10"/>
              </a:rPr>
              <a:t>directory:</a:t>
            </a:r>
            <a:endParaRPr sz="2200">
              <a:latin typeface="LM Sans 10"/>
              <a:cs typeface="LM Sans 10"/>
            </a:endParaRPr>
          </a:p>
          <a:p>
            <a:pPr marL="624440" marR="60430" indent="-271933" algn="just">
              <a:spcBef>
                <a:spcPts val="347"/>
              </a:spcBef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000" spc="-10" dirty="0">
                <a:latin typeface="LM Sans 10"/>
                <a:cs typeface="LM Sans 10"/>
              </a:rPr>
              <a:t>A central </a:t>
            </a:r>
            <a:r>
              <a:rPr sz="2000" spc="-20" dirty="0">
                <a:latin typeface="LM Sans 10"/>
                <a:cs typeface="LM Sans 10"/>
              </a:rPr>
              <a:t>directory </a:t>
            </a:r>
            <a:r>
              <a:rPr sz="2000" spc="-10" dirty="0">
                <a:latin typeface="LM Sans 10"/>
                <a:cs typeface="LM Sans 10"/>
              </a:rPr>
              <a:t>is used  </a:t>
            </a:r>
            <a:r>
              <a:rPr sz="2000" spc="-30" dirty="0">
                <a:latin typeface="LM Sans 10"/>
                <a:cs typeface="LM Sans 10"/>
              </a:rPr>
              <a:t>for </a:t>
            </a:r>
            <a:r>
              <a:rPr sz="2000" spc="-10" dirty="0">
                <a:latin typeface="LM Sans 10"/>
                <a:cs typeface="LM Sans 10"/>
              </a:rPr>
              <a:t>discovery of things</a:t>
            </a:r>
            <a:r>
              <a:rPr sz="2000" spc="-159" dirty="0">
                <a:latin typeface="LM Sans 10"/>
                <a:cs typeface="LM Sans 10"/>
              </a:rPr>
              <a:t> </a:t>
            </a:r>
            <a:r>
              <a:rPr sz="2000" spc="-10" dirty="0">
                <a:latin typeface="LM Sans 10"/>
                <a:cs typeface="LM Sans 10"/>
              </a:rPr>
              <a:t>and  resources</a:t>
            </a:r>
            <a:endParaRPr sz="2000">
              <a:latin typeface="LM Sans 10"/>
              <a:cs typeface="LM Sans 10"/>
            </a:endParaRPr>
          </a:p>
          <a:p>
            <a:pPr marL="624440" marR="493509" indent="-271933" algn="just">
              <a:lnSpc>
                <a:spcPts val="2181"/>
              </a:lnSpc>
              <a:spcBef>
                <a:spcPts val="20"/>
              </a:spcBef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000" spc="-10" dirty="0">
                <a:latin typeface="LM Sans 10"/>
                <a:cs typeface="LM Sans 10"/>
              </a:rPr>
              <a:t>Discovery requests </a:t>
            </a:r>
            <a:r>
              <a:rPr sz="2000" spc="-30" dirty="0">
                <a:latin typeface="LM Sans 10"/>
                <a:cs typeface="LM Sans 10"/>
              </a:rPr>
              <a:t>are  </a:t>
            </a:r>
            <a:r>
              <a:rPr sz="2000" spc="-10" dirty="0">
                <a:latin typeface="LM Sans 10"/>
                <a:cs typeface="LM Sans 10"/>
              </a:rPr>
              <a:t>sent to the</a:t>
            </a:r>
            <a:r>
              <a:rPr sz="2000" spc="-50" dirty="0">
                <a:latin typeface="LM Sans 10"/>
                <a:cs typeface="LM Sans 10"/>
              </a:rPr>
              <a:t> </a:t>
            </a:r>
            <a:r>
              <a:rPr sz="2000" spc="-20" dirty="0">
                <a:latin typeface="LM Sans 10"/>
                <a:cs typeface="LM Sans 10"/>
              </a:rPr>
              <a:t>directory</a:t>
            </a:r>
            <a:endParaRPr sz="2000">
              <a:latin typeface="LM Sans 10"/>
              <a:cs typeface="LM Sans 10"/>
            </a:endParaRPr>
          </a:p>
          <a:p>
            <a:pPr marL="1173342" marR="781809">
              <a:lnSpc>
                <a:spcPct val="101499"/>
              </a:lnSpc>
              <a:spcBef>
                <a:spcPts val="307"/>
              </a:spcBef>
            </a:pPr>
            <a:r>
              <a:rPr spc="-20" dirty="0">
                <a:latin typeface="LM Sans 9"/>
                <a:cs typeface="LM Sans 9"/>
              </a:rPr>
              <a:t>CoRE</a:t>
            </a:r>
            <a:r>
              <a:rPr spc="-139" dirty="0">
                <a:latin typeface="LM Sans 9"/>
                <a:cs typeface="LM Sans 9"/>
              </a:rPr>
              <a:t> </a:t>
            </a:r>
            <a:r>
              <a:rPr spc="-10" dirty="0">
                <a:latin typeface="LM Sans 9"/>
                <a:cs typeface="LM Sans 9"/>
              </a:rPr>
              <a:t>Resource  </a:t>
            </a:r>
            <a:r>
              <a:rPr spc="-20" dirty="0">
                <a:latin typeface="LM Sans 9"/>
                <a:cs typeface="LM Sans 9"/>
              </a:rPr>
              <a:t>Directory</a:t>
            </a:r>
            <a:endParaRPr>
              <a:latin typeface="LM Sans 9"/>
              <a:cs typeface="LM Sans 9"/>
            </a:endParaRPr>
          </a:p>
          <a:p>
            <a:pPr marL="1173342" marR="200173">
              <a:lnSpc>
                <a:spcPct val="101499"/>
              </a:lnSpc>
            </a:pPr>
            <a:r>
              <a:rPr spc="-10" dirty="0">
                <a:latin typeface="LM Sans 9"/>
                <a:cs typeface="LM Sans 9"/>
              </a:rPr>
              <a:t>XMPP IoT</a:t>
            </a:r>
            <a:r>
              <a:rPr spc="-119" dirty="0">
                <a:latin typeface="LM Sans 9"/>
                <a:cs typeface="LM Sans 9"/>
              </a:rPr>
              <a:t> </a:t>
            </a:r>
            <a:r>
              <a:rPr spc="-10" dirty="0">
                <a:latin typeface="LM Sans 9"/>
                <a:cs typeface="LM Sans 9"/>
              </a:rPr>
              <a:t>Discovery  </a:t>
            </a:r>
            <a:r>
              <a:rPr spc="-40" dirty="0">
                <a:latin typeface="LM Sans 9"/>
                <a:cs typeface="LM Sans 9"/>
              </a:rPr>
              <a:t>SPARQL</a:t>
            </a:r>
            <a:r>
              <a:rPr spc="-59" dirty="0">
                <a:latin typeface="LM Sans 9"/>
                <a:cs typeface="LM Sans 9"/>
              </a:rPr>
              <a:t> </a:t>
            </a:r>
            <a:r>
              <a:rPr dirty="0">
                <a:latin typeface="LM Sans 9"/>
                <a:cs typeface="LM Sans 9"/>
              </a:rPr>
              <a:t>Endpoints</a:t>
            </a:r>
            <a:endParaRPr>
              <a:latin typeface="LM Sans 9"/>
              <a:cs typeface="LM Sans 9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13527" y="1528391"/>
            <a:ext cx="3627370" cy="291735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" y="6631296"/>
            <a:ext cx="9140221" cy="217694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5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C1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E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97459" y="6667235"/>
            <a:ext cx="306059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20" dirty="0">
                <a:solidFill>
                  <a:srgbClr val="7FB298"/>
                </a:solidFill>
                <a:latin typeface="LM Sans 8"/>
                <a:cs typeface="LM Sans 8"/>
              </a:rPr>
              <a:t>nter for Computer Technology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and Applied</a:t>
            </a:r>
            <a:r>
              <a:rPr sz="1200" spc="79" dirty="0">
                <a:solidFill>
                  <a:srgbClr val="7FB298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M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99602" y="6642068"/>
            <a:ext cx="95218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>
              <a:lnSpc>
                <a:spcPts val="1338"/>
              </a:lnSpc>
            </a:pPr>
            <a:r>
              <a:rPr sz="1200" spc="-10" dirty="0">
                <a:solidFill>
                  <a:srgbClr val="003D1E"/>
                </a:solidFill>
                <a:latin typeface="LM Sans 8"/>
                <a:cs typeface="LM Sans 8"/>
              </a:rPr>
              <a:t>July 31,</a:t>
            </a:r>
            <a:r>
              <a:rPr sz="1200" spc="-109" dirty="0">
                <a:solidFill>
                  <a:srgbClr val="003D1E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003D1E"/>
                </a:solidFill>
                <a:latin typeface="LM Sans 8"/>
                <a:cs typeface="LM Sans 8"/>
              </a:rPr>
              <a:t>2017</a:t>
            </a:r>
            <a:endParaRPr sz="12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4192" y="1571"/>
            <a:ext cx="967299" cy="39348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IoT</a:t>
            </a:r>
            <a:r>
              <a:rPr sz="1200" spc="-69" dirty="0">
                <a:solidFill>
                  <a:srgbClr val="7FB298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Protocols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9909" y="1"/>
            <a:ext cx="4570740" cy="27809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" y="277465"/>
            <a:ext cx="9140221" cy="830929"/>
          </a:xfrm>
          <a:prstGeom prst="rect">
            <a:avLst/>
          </a:prstGeom>
          <a:solidFill>
            <a:srgbClr val="E5EFEA"/>
          </a:solidFill>
        </p:spPr>
        <p:txBody>
          <a:bodyPr vert="horz" wrap="square" lIns="0" tIns="152333" rIns="0" bIns="0" rtlCol="0">
            <a:spAutoFit/>
          </a:bodyPr>
          <a:lstStyle/>
          <a:p>
            <a:pPr marL="214022">
              <a:spcBef>
                <a:spcPts val="1199"/>
              </a:spcBef>
            </a:pPr>
            <a:r>
              <a:rPr spc="30" dirty="0"/>
              <a:t>IoT Protocols </a:t>
            </a:r>
            <a:r>
              <a:rPr spc="20" dirty="0"/>
              <a:t>-</a:t>
            </a:r>
            <a:r>
              <a:rPr spc="-10" dirty="0"/>
              <a:t> </a:t>
            </a:r>
            <a:r>
              <a:rPr spc="20" dirty="0"/>
              <a:t>Discovery</a:t>
            </a:r>
          </a:p>
        </p:txBody>
      </p:sp>
      <p:sp>
        <p:nvSpPr>
          <p:cNvPr id="5" name="object 5"/>
          <p:cNvSpPr/>
          <p:nvPr/>
        </p:nvSpPr>
        <p:spPr>
          <a:xfrm>
            <a:off x="557533" y="1499574"/>
            <a:ext cx="129451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8824" y="1284496"/>
            <a:ext cx="8181739" cy="2591099"/>
          </a:xfrm>
          <a:prstGeom prst="rect">
            <a:avLst/>
          </a:prstGeom>
        </p:spPr>
        <p:txBody>
          <a:bodyPr vert="horz" wrap="square" lIns="0" tIns="71760" rIns="0" bIns="0" rtlCol="0">
            <a:spAutoFit/>
          </a:bodyPr>
          <a:lstStyle/>
          <a:p>
            <a:pPr marL="75537">
              <a:spcBef>
                <a:spcPts val="565"/>
              </a:spcBef>
            </a:pPr>
            <a:r>
              <a:rPr sz="2200" b="1" spc="-30" dirty="0">
                <a:latin typeface="LM Sans 10"/>
                <a:cs typeface="LM Sans 10"/>
              </a:rPr>
              <a:t>Search </a:t>
            </a:r>
            <a:r>
              <a:rPr sz="2200" b="1" spc="-20" dirty="0">
                <a:latin typeface="LM Sans 10"/>
                <a:cs typeface="LM Sans 10"/>
              </a:rPr>
              <a:t>Across</a:t>
            </a:r>
            <a:r>
              <a:rPr sz="2200" b="1" dirty="0">
                <a:latin typeface="LM Sans 10"/>
                <a:cs typeface="LM Sans 10"/>
              </a:rPr>
              <a:t> </a:t>
            </a:r>
            <a:r>
              <a:rPr sz="2200" b="1" spc="-30" dirty="0">
                <a:latin typeface="LM Sans 10"/>
                <a:cs typeface="LM Sans 10"/>
              </a:rPr>
              <a:t>Peers:</a:t>
            </a:r>
            <a:endParaRPr sz="2200">
              <a:latin typeface="LM Sans 10"/>
              <a:cs typeface="LM Sans 10"/>
            </a:endParaRPr>
          </a:p>
          <a:p>
            <a:pPr marL="624440" marR="60430" indent="-271933">
              <a:spcBef>
                <a:spcPts val="347"/>
              </a:spcBef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000" spc="-10" dirty="0">
                <a:latin typeface="LM Sans 10"/>
                <a:cs typeface="LM Sans 10"/>
              </a:rPr>
              <a:t>In P2P </a:t>
            </a:r>
            <a:r>
              <a:rPr sz="2000" spc="-20" dirty="0">
                <a:latin typeface="LM Sans 10"/>
                <a:cs typeface="LM Sans 10"/>
              </a:rPr>
              <a:t>style </a:t>
            </a:r>
            <a:r>
              <a:rPr sz="2000" spc="-30" dirty="0">
                <a:latin typeface="LM Sans 10"/>
                <a:cs typeface="LM Sans 10"/>
              </a:rPr>
              <a:t>discovery, </a:t>
            </a:r>
            <a:r>
              <a:rPr sz="2000" spc="-10" dirty="0">
                <a:latin typeface="LM Sans 10"/>
                <a:cs typeface="LM Sans 10"/>
              </a:rPr>
              <a:t>the </a:t>
            </a:r>
            <a:r>
              <a:rPr sz="2000" spc="-20" dirty="0">
                <a:latin typeface="LM Sans 10"/>
                <a:cs typeface="LM Sans 10"/>
              </a:rPr>
              <a:t>directory </a:t>
            </a:r>
            <a:r>
              <a:rPr sz="2000" spc="-10" dirty="0">
                <a:latin typeface="LM Sans 10"/>
                <a:cs typeface="LM Sans 10"/>
              </a:rPr>
              <a:t>is essentially distributed across the  </a:t>
            </a:r>
            <a:r>
              <a:rPr sz="2000" dirty="0">
                <a:latin typeface="LM Sans 10"/>
                <a:cs typeface="LM Sans 10"/>
              </a:rPr>
              <a:t>peers</a:t>
            </a:r>
            <a:endParaRPr sz="2000">
              <a:latin typeface="LM Sans 10"/>
              <a:cs typeface="LM Sans 10"/>
            </a:endParaRPr>
          </a:p>
          <a:p>
            <a:pPr marL="624440" marR="222834" indent="-271933">
              <a:lnSpc>
                <a:spcPts val="2379"/>
              </a:lnSpc>
              <a:spcBef>
                <a:spcPts val="69"/>
              </a:spcBef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000" spc="-10" dirty="0">
                <a:latin typeface="LM Sans 10"/>
                <a:cs typeface="LM Sans 10"/>
              </a:rPr>
              <a:t>Distributed hash tables (DHT) is often used to map the </a:t>
            </a:r>
            <a:r>
              <a:rPr sz="2000" spc="-20" dirty="0">
                <a:latin typeface="LM Sans 10"/>
                <a:cs typeface="LM Sans 10"/>
              </a:rPr>
              <a:t>search </a:t>
            </a:r>
            <a:r>
              <a:rPr sz="2000" spc="-10" dirty="0">
                <a:latin typeface="LM Sans 10"/>
                <a:cs typeface="LM Sans 10"/>
              </a:rPr>
              <a:t>space  into a numeric range and then </a:t>
            </a:r>
            <a:r>
              <a:rPr sz="2000" dirty="0">
                <a:latin typeface="LM Sans 10"/>
                <a:cs typeface="LM Sans 10"/>
              </a:rPr>
              <a:t>allocates </a:t>
            </a:r>
            <a:r>
              <a:rPr sz="2000" spc="-10" dirty="0">
                <a:latin typeface="LM Sans 10"/>
                <a:cs typeface="LM Sans 10"/>
              </a:rPr>
              <a:t>servers to </a:t>
            </a:r>
            <a:r>
              <a:rPr sz="2000" spc="-20" dirty="0">
                <a:latin typeface="LM Sans 10"/>
                <a:cs typeface="LM Sans 10"/>
              </a:rPr>
              <a:t>parts </a:t>
            </a:r>
            <a:r>
              <a:rPr sz="2000" spc="-10" dirty="0">
                <a:latin typeface="LM Sans 10"/>
                <a:cs typeface="LM Sans 10"/>
              </a:rPr>
              <a:t>of that</a:t>
            </a:r>
            <a:r>
              <a:rPr sz="2000" spc="69" dirty="0">
                <a:latin typeface="LM Sans 10"/>
                <a:cs typeface="LM Sans 10"/>
              </a:rPr>
              <a:t> </a:t>
            </a:r>
            <a:r>
              <a:rPr sz="2000" spc="-10" dirty="0">
                <a:latin typeface="LM Sans 10"/>
                <a:cs typeface="LM Sans 10"/>
              </a:rPr>
              <a:t>range</a:t>
            </a:r>
            <a:endParaRPr sz="2000">
              <a:latin typeface="LM Sans 10"/>
              <a:cs typeface="LM Sans 10"/>
            </a:endParaRPr>
          </a:p>
          <a:p>
            <a:pPr marL="352506">
              <a:lnSpc>
                <a:spcPts val="2280"/>
              </a:lnSpc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000" spc="-10" dirty="0">
                <a:latin typeface="LM Sans 10"/>
                <a:cs typeface="LM Sans 10"/>
              </a:rPr>
              <a:t>Observation: the technique </a:t>
            </a:r>
            <a:r>
              <a:rPr sz="2000" spc="-30" dirty="0">
                <a:latin typeface="LM Sans 10"/>
                <a:cs typeface="LM Sans 10"/>
              </a:rPr>
              <a:t>works </a:t>
            </a:r>
            <a:r>
              <a:rPr sz="2000" spc="-20" dirty="0">
                <a:latin typeface="LM Sans 10"/>
                <a:cs typeface="LM Sans 10"/>
              </a:rPr>
              <a:t>well </a:t>
            </a:r>
            <a:r>
              <a:rPr sz="2000" spc="-30" dirty="0">
                <a:latin typeface="LM Sans 10"/>
                <a:cs typeface="LM Sans 10"/>
              </a:rPr>
              <a:t>for </a:t>
            </a:r>
            <a:r>
              <a:rPr sz="2000" spc="-10" dirty="0">
                <a:latin typeface="LM Sans 10"/>
                <a:cs typeface="LM Sans 10"/>
              </a:rPr>
              <a:t>scale free</a:t>
            </a:r>
            <a:r>
              <a:rPr sz="2000" spc="387" dirty="0">
                <a:latin typeface="LM Sans 10"/>
                <a:cs typeface="LM Sans 10"/>
              </a:rPr>
              <a:t> </a:t>
            </a:r>
            <a:r>
              <a:rPr sz="2000" spc="-30" dirty="0">
                <a:latin typeface="LM Sans 10"/>
                <a:cs typeface="LM Sans 10"/>
              </a:rPr>
              <a:t>networks</a:t>
            </a:r>
            <a:endParaRPr sz="2000">
              <a:latin typeface="LM Sans 10"/>
              <a:cs typeface="LM Sans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" y="6631296"/>
            <a:ext cx="9140221" cy="217694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5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C1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E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997459" y="6667235"/>
            <a:ext cx="306059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20" dirty="0">
                <a:solidFill>
                  <a:srgbClr val="7FB298"/>
                </a:solidFill>
                <a:latin typeface="LM Sans 8"/>
                <a:cs typeface="LM Sans 8"/>
              </a:rPr>
              <a:t>nter for Computer Technology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and Applied</a:t>
            </a:r>
            <a:r>
              <a:rPr sz="1200" spc="79" dirty="0">
                <a:solidFill>
                  <a:srgbClr val="7FB298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M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9602" y="6642068"/>
            <a:ext cx="95218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>
              <a:lnSpc>
                <a:spcPts val="1338"/>
              </a:lnSpc>
            </a:pPr>
            <a:r>
              <a:rPr sz="1200" spc="-10" dirty="0">
                <a:solidFill>
                  <a:srgbClr val="003D1E"/>
                </a:solidFill>
                <a:latin typeface="LM Sans 8"/>
                <a:cs typeface="LM Sans 8"/>
              </a:rPr>
              <a:t>July 31,</a:t>
            </a:r>
            <a:r>
              <a:rPr sz="1200" spc="-109" dirty="0">
                <a:solidFill>
                  <a:srgbClr val="003D1E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003D1E"/>
                </a:solidFill>
                <a:latin typeface="LM Sans 8"/>
                <a:cs typeface="LM Sans 8"/>
              </a:rPr>
              <a:t>2017</a:t>
            </a:r>
            <a:endParaRPr sz="12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4192" y="1571"/>
            <a:ext cx="967299" cy="39348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IoT</a:t>
            </a:r>
            <a:r>
              <a:rPr sz="1200" spc="-69" dirty="0">
                <a:solidFill>
                  <a:srgbClr val="7FB298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Protocols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9909" y="1"/>
            <a:ext cx="4570740" cy="27809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" y="277465"/>
            <a:ext cx="9140221" cy="830929"/>
          </a:xfrm>
          <a:prstGeom prst="rect">
            <a:avLst/>
          </a:prstGeom>
          <a:solidFill>
            <a:srgbClr val="E5EFEA"/>
          </a:solidFill>
        </p:spPr>
        <p:txBody>
          <a:bodyPr vert="horz" wrap="square" lIns="0" tIns="152333" rIns="0" bIns="0" rtlCol="0">
            <a:spAutoFit/>
          </a:bodyPr>
          <a:lstStyle/>
          <a:p>
            <a:pPr marL="214022">
              <a:spcBef>
                <a:spcPts val="1199"/>
              </a:spcBef>
            </a:pPr>
            <a:r>
              <a:rPr spc="30" dirty="0"/>
              <a:t>IoT Protocols </a:t>
            </a:r>
            <a:r>
              <a:rPr spc="20" dirty="0"/>
              <a:t>-</a:t>
            </a:r>
            <a:r>
              <a:rPr spc="-10" dirty="0"/>
              <a:t> </a:t>
            </a:r>
            <a:r>
              <a:rPr spc="20" dirty="0"/>
              <a:t>Discovery</a:t>
            </a:r>
          </a:p>
        </p:txBody>
      </p:sp>
      <p:sp>
        <p:nvSpPr>
          <p:cNvPr id="5" name="object 5"/>
          <p:cNvSpPr/>
          <p:nvPr/>
        </p:nvSpPr>
        <p:spPr>
          <a:xfrm>
            <a:off x="752302" y="1557684"/>
            <a:ext cx="129451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76661" y="2861509"/>
            <a:ext cx="104311" cy="104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76661" y="4441115"/>
            <a:ext cx="104311" cy="104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76661" y="5268529"/>
            <a:ext cx="104311" cy="104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43595" y="1315843"/>
            <a:ext cx="3423332" cy="6119930"/>
          </a:xfrm>
          <a:prstGeom prst="rect">
            <a:avLst/>
          </a:prstGeom>
        </p:spPr>
        <p:txBody>
          <a:bodyPr vert="horz" wrap="square" lIns="0" tIns="124636" rIns="0" bIns="0" rtlCol="0">
            <a:spAutoFit/>
          </a:bodyPr>
          <a:lstStyle/>
          <a:p>
            <a:pPr marL="75537">
              <a:spcBef>
                <a:spcPts val="981"/>
              </a:spcBef>
            </a:pPr>
            <a:r>
              <a:rPr sz="2000" b="1" spc="-20" dirty="0">
                <a:latin typeface="LM Sans 10"/>
                <a:cs typeface="LM Sans 10"/>
              </a:rPr>
              <a:t>Search </a:t>
            </a:r>
            <a:r>
              <a:rPr sz="2000" b="1" spc="-30" dirty="0">
                <a:latin typeface="LM Sans 10"/>
                <a:cs typeface="LM Sans 10"/>
              </a:rPr>
              <a:t>for </a:t>
            </a:r>
            <a:r>
              <a:rPr sz="2000" b="1" spc="-10" dirty="0">
                <a:latin typeface="LM Sans 10"/>
                <a:cs typeface="LM Sans 10"/>
              </a:rPr>
              <a:t>Thing</a:t>
            </a:r>
            <a:r>
              <a:rPr sz="2000" b="1" spc="-30" dirty="0">
                <a:latin typeface="LM Sans 10"/>
                <a:cs typeface="LM Sans 10"/>
              </a:rPr>
              <a:t> </a:t>
            </a:r>
            <a:r>
              <a:rPr sz="2000" b="1" spc="-10" dirty="0">
                <a:latin typeface="LM Sans 10"/>
                <a:cs typeface="LM Sans 10"/>
              </a:rPr>
              <a:t>Metadata:</a:t>
            </a:r>
            <a:endParaRPr sz="2000">
              <a:latin typeface="LM Sans 10"/>
              <a:cs typeface="LM Sans 10"/>
            </a:endParaRPr>
          </a:p>
          <a:p>
            <a:pPr marL="624440" marR="293336" indent="-271933">
              <a:lnSpc>
                <a:spcPts val="2181"/>
              </a:lnSpc>
              <a:spcBef>
                <a:spcPts val="1009"/>
              </a:spcBef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000" spc="-10" dirty="0">
                <a:latin typeface="LM Sans 10"/>
                <a:cs typeface="LM Sans 10"/>
              </a:rPr>
              <a:t>Once a </a:t>
            </a:r>
            <a:r>
              <a:rPr sz="2000" dirty="0">
                <a:latin typeface="LM Sans 10"/>
                <a:cs typeface="LM Sans 10"/>
              </a:rPr>
              <a:t>thing” </a:t>
            </a:r>
            <a:r>
              <a:rPr sz="2000" spc="-10" dirty="0">
                <a:latin typeface="LM Sans 10"/>
                <a:cs typeface="LM Sans 10"/>
              </a:rPr>
              <a:t>has </a:t>
            </a:r>
            <a:r>
              <a:rPr sz="2000" dirty="0">
                <a:latin typeface="LM Sans 10"/>
                <a:cs typeface="LM Sans 10"/>
              </a:rPr>
              <a:t>been  </a:t>
            </a:r>
            <a:r>
              <a:rPr sz="2000" spc="-10" dirty="0">
                <a:latin typeface="LM Sans 10"/>
                <a:cs typeface="LM Sans 10"/>
              </a:rPr>
              <a:t>discovered with  mentioned</a:t>
            </a:r>
            <a:r>
              <a:rPr sz="2000" spc="-69" dirty="0">
                <a:latin typeface="LM Sans 10"/>
                <a:cs typeface="LM Sans 10"/>
              </a:rPr>
              <a:t> </a:t>
            </a:r>
            <a:r>
              <a:rPr sz="2000" spc="-10" dirty="0">
                <a:latin typeface="LM Sans 10"/>
                <a:cs typeface="LM Sans 10"/>
              </a:rPr>
              <a:t>mechanisms</a:t>
            </a:r>
            <a:endParaRPr sz="2000">
              <a:latin typeface="LM Sans 10"/>
              <a:cs typeface="LM Sans 10"/>
            </a:endParaRPr>
          </a:p>
          <a:p>
            <a:pPr marL="1173342" marR="60430">
              <a:lnSpc>
                <a:spcPct val="101499"/>
              </a:lnSpc>
              <a:spcBef>
                <a:spcPts val="307"/>
              </a:spcBef>
            </a:pPr>
            <a:r>
              <a:rPr spc="-10" dirty="0">
                <a:latin typeface="LM Sans 9"/>
                <a:cs typeface="LM Sans 9"/>
              </a:rPr>
              <a:t>next </a:t>
            </a:r>
            <a:r>
              <a:rPr dirty="0">
                <a:latin typeface="LM Sans 9"/>
                <a:cs typeface="LM Sans 9"/>
              </a:rPr>
              <a:t>”resources”  </a:t>
            </a:r>
            <a:r>
              <a:rPr spc="-10" dirty="0">
                <a:latin typeface="LM Sans 9"/>
                <a:cs typeface="LM Sans 9"/>
              </a:rPr>
              <a:t>(thing metadata)  access at thing level  needs to </a:t>
            </a:r>
            <a:r>
              <a:rPr spc="10" dirty="0">
                <a:latin typeface="LM Sans 9"/>
                <a:cs typeface="LM Sans 9"/>
              </a:rPr>
              <a:t>be</a:t>
            </a:r>
            <a:r>
              <a:rPr spc="-109" dirty="0">
                <a:latin typeface="LM Sans 9"/>
                <a:cs typeface="LM Sans 9"/>
              </a:rPr>
              <a:t> </a:t>
            </a:r>
            <a:r>
              <a:rPr spc="-10" dirty="0">
                <a:latin typeface="LM Sans 9"/>
                <a:cs typeface="LM Sans 9"/>
              </a:rPr>
              <a:t>performed</a:t>
            </a:r>
            <a:endParaRPr>
              <a:latin typeface="LM Sans 9"/>
              <a:cs typeface="LM Sans 9"/>
            </a:endParaRPr>
          </a:p>
          <a:p>
            <a:pPr marL="352506">
              <a:spcBef>
                <a:spcPts val="426"/>
              </a:spcBef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pc="1100" baseline="13888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2000" spc="-10" dirty="0">
                <a:latin typeface="LM Sans 10"/>
                <a:cs typeface="LM Sans 10"/>
              </a:rPr>
              <a:t>Examples</a:t>
            </a:r>
            <a:endParaRPr sz="2000">
              <a:latin typeface="LM Sans 10"/>
              <a:cs typeface="LM Sans 10"/>
            </a:endParaRPr>
          </a:p>
          <a:p>
            <a:pPr marL="1173342" marR="284523">
              <a:lnSpc>
                <a:spcPct val="101499"/>
              </a:lnSpc>
              <a:spcBef>
                <a:spcPts val="942"/>
              </a:spcBef>
            </a:pPr>
            <a:r>
              <a:rPr spc="-20" dirty="0">
                <a:latin typeface="LM Sans 9"/>
                <a:cs typeface="LM Sans 9"/>
              </a:rPr>
              <a:t>CoAP </a:t>
            </a:r>
            <a:r>
              <a:rPr spc="-10" dirty="0">
                <a:latin typeface="LM Sans 9"/>
                <a:cs typeface="LM Sans 9"/>
              </a:rPr>
              <a:t>+ </a:t>
            </a:r>
            <a:r>
              <a:rPr spc="-20" dirty="0">
                <a:latin typeface="LM Sans 9"/>
                <a:cs typeface="LM Sans 9"/>
              </a:rPr>
              <a:t>CoRE</a:t>
            </a:r>
            <a:r>
              <a:rPr spc="-109" dirty="0">
                <a:latin typeface="LM Sans 9"/>
                <a:cs typeface="LM Sans 9"/>
              </a:rPr>
              <a:t> </a:t>
            </a:r>
            <a:r>
              <a:rPr spc="-10" dirty="0">
                <a:latin typeface="LM Sans 9"/>
                <a:cs typeface="LM Sans 9"/>
              </a:rPr>
              <a:t>Link  </a:t>
            </a:r>
            <a:r>
              <a:rPr spc="-30" dirty="0">
                <a:latin typeface="LM Sans 9"/>
                <a:cs typeface="LM Sans 9"/>
              </a:rPr>
              <a:t>Format </a:t>
            </a:r>
            <a:r>
              <a:rPr spc="-20" dirty="0">
                <a:latin typeface="LM Sans 9"/>
                <a:cs typeface="LM Sans 9"/>
              </a:rPr>
              <a:t>(for </a:t>
            </a:r>
            <a:r>
              <a:rPr spc="-10" dirty="0">
                <a:latin typeface="LM Sans 9"/>
                <a:cs typeface="LM Sans 9"/>
              </a:rPr>
              <a:t>thing  metadata)</a:t>
            </a:r>
            <a:endParaRPr>
              <a:latin typeface="LM Sans 9"/>
              <a:cs typeface="LM Sans 9"/>
            </a:endParaRPr>
          </a:p>
          <a:p>
            <a:pPr marL="1173342" marR="86868">
              <a:lnSpc>
                <a:spcPct val="101499"/>
              </a:lnSpc>
            </a:pPr>
            <a:r>
              <a:rPr spc="-20" dirty="0">
                <a:latin typeface="LM Sans 9"/>
                <a:cs typeface="LM Sans 9"/>
              </a:rPr>
              <a:t>Sensor </a:t>
            </a:r>
            <a:r>
              <a:rPr spc="-10" dirty="0">
                <a:latin typeface="LM Sans 9"/>
                <a:cs typeface="LM Sans 9"/>
              </a:rPr>
              <a:t>Observation  Service (SOS): it is a  </a:t>
            </a:r>
            <a:r>
              <a:rPr spc="-30" dirty="0">
                <a:latin typeface="LM Sans 9"/>
                <a:cs typeface="LM Sans 9"/>
              </a:rPr>
              <a:t>web </a:t>
            </a:r>
            <a:r>
              <a:rPr spc="-10" dirty="0">
                <a:latin typeface="LM Sans 9"/>
                <a:cs typeface="LM Sans 9"/>
              </a:rPr>
              <a:t>service which  </a:t>
            </a:r>
            <a:r>
              <a:rPr spc="-20" dirty="0">
                <a:latin typeface="LM Sans 9"/>
                <a:cs typeface="LM Sans 9"/>
              </a:rPr>
              <a:t>allows </a:t>
            </a:r>
            <a:r>
              <a:rPr spc="-10" dirty="0">
                <a:latin typeface="LM Sans 9"/>
                <a:cs typeface="LM Sans 9"/>
              </a:rPr>
              <a:t>querying </a:t>
            </a:r>
            <a:r>
              <a:rPr spc="-20" dirty="0">
                <a:latin typeface="LM Sans 9"/>
                <a:cs typeface="LM Sans 9"/>
              </a:rPr>
              <a:t>sensor  </a:t>
            </a:r>
            <a:r>
              <a:rPr spc="-10" dirty="0">
                <a:latin typeface="LM Sans 9"/>
                <a:cs typeface="LM Sans 9"/>
              </a:rPr>
              <a:t>metadata.</a:t>
            </a:r>
            <a:endParaRPr>
              <a:latin typeface="LM Sans 9"/>
              <a:cs typeface="LM Sans 9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74475" y="1435147"/>
            <a:ext cx="2990565" cy="298782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" y="6631296"/>
            <a:ext cx="9140221" cy="217694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5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C1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E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997459" y="6667235"/>
            <a:ext cx="306059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20" dirty="0">
                <a:solidFill>
                  <a:srgbClr val="7FB298"/>
                </a:solidFill>
                <a:latin typeface="LM Sans 8"/>
                <a:cs typeface="LM Sans 8"/>
              </a:rPr>
              <a:t>nter for Computer Technology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and Applied</a:t>
            </a:r>
            <a:r>
              <a:rPr sz="1200" spc="79" dirty="0">
                <a:solidFill>
                  <a:srgbClr val="7FB298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M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199602" y="6642068"/>
            <a:ext cx="95218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>
              <a:lnSpc>
                <a:spcPts val="1338"/>
              </a:lnSpc>
            </a:pPr>
            <a:r>
              <a:rPr sz="1200" spc="-10" dirty="0">
                <a:solidFill>
                  <a:srgbClr val="003D1E"/>
                </a:solidFill>
                <a:latin typeface="LM Sans 8"/>
                <a:cs typeface="LM Sans 8"/>
              </a:rPr>
              <a:t>July 31,</a:t>
            </a:r>
            <a:r>
              <a:rPr sz="1200" spc="-109" dirty="0">
                <a:solidFill>
                  <a:srgbClr val="003D1E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003D1E"/>
                </a:solidFill>
                <a:latin typeface="LM Sans 8"/>
                <a:cs typeface="LM Sans 8"/>
              </a:rPr>
              <a:t>2017</a:t>
            </a:r>
            <a:endParaRPr sz="12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CoAP</a:t>
            </a:r>
            <a:r>
              <a:rPr lang="en-US" dirty="0" smtClean="0"/>
              <a:t>(Constrained Application Protocol)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"</a:t>
            </a:r>
            <a:r>
              <a:rPr lang="en-US" dirty="0" err="1"/>
              <a:t>CoAP</a:t>
            </a:r>
            <a:r>
              <a:rPr lang="en-US" dirty="0"/>
              <a:t> is an application layer protocol that is intended for use in resource-constrained internet devices, such as WSN nodes. </a:t>
            </a:r>
            <a:endParaRPr lang="en-US" dirty="0" smtClean="0"/>
          </a:p>
          <a:p>
            <a:r>
              <a:rPr lang="en-US" dirty="0" err="1" smtClean="0"/>
              <a:t>CoAP</a:t>
            </a:r>
            <a:r>
              <a:rPr lang="en-US" dirty="0" smtClean="0"/>
              <a:t> </a:t>
            </a:r>
            <a:r>
              <a:rPr lang="en-US" dirty="0"/>
              <a:t>is designed to easily translate to HTTP for simplified integration with the web, while also meeting specialized requirements such as multicast support, very low overhead, and simplicity. The </a:t>
            </a:r>
            <a:r>
              <a:rPr lang="en-US" dirty="0" err="1"/>
              <a:t>CoRE</a:t>
            </a:r>
            <a:r>
              <a:rPr lang="en-US" dirty="0"/>
              <a:t> group has proposed the following features for </a:t>
            </a:r>
            <a:r>
              <a:rPr lang="en-US" dirty="0" err="1"/>
              <a:t>CoAP</a:t>
            </a:r>
            <a:r>
              <a:rPr lang="en-US" dirty="0"/>
              <a:t>: </a:t>
            </a:r>
            <a:r>
              <a:rPr lang="en-US" dirty="0" err="1"/>
              <a:t>RESTful</a:t>
            </a:r>
            <a:r>
              <a:rPr lang="en-US" dirty="0"/>
              <a:t> protocol design minimizing the complexity of mapping with HTTP, Low header overhead and parsing complexity, URI and content-type support, Support for the discovery of resources provided by known </a:t>
            </a:r>
            <a:r>
              <a:rPr lang="en-US" dirty="0" err="1"/>
              <a:t>CoAP</a:t>
            </a:r>
            <a:r>
              <a:rPr lang="en-US" dirty="0"/>
              <a:t> services. Simple subscription for a resource, and resulting push notifications, Simple caching based on max-age."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4192" y="1571"/>
            <a:ext cx="967299" cy="39348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IoT</a:t>
            </a:r>
            <a:r>
              <a:rPr sz="1200" spc="-69" dirty="0">
                <a:solidFill>
                  <a:srgbClr val="7FB298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Protocols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9909" y="1"/>
            <a:ext cx="4570740" cy="27809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" y="277465"/>
            <a:ext cx="9140221" cy="830929"/>
          </a:xfrm>
          <a:prstGeom prst="rect">
            <a:avLst/>
          </a:prstGeom>
          <a:solidFill>
            <a:srgbClr val="E5EFEA"/>
          </a:solidFill>
        </p:spPr>
        <p:txBody>
          <a:bodyPr vert="horz" wrap="square" lIns="0" tIns="152333" rIns="0" bIns="0" rtlCol="0">
            <a:spAutoFit/>
          </a:bodyPr>
          <a:lstStyle/>
          <a:p>
            <a:pPr marL="214022">
              <a:spcBef>
                <a:spcPts val="1199"/>
              </a:spcBef>
            </a:pPr>
            <a:r>
              <a:rPr spc="30" dirty="0"/>
              <a:t>IoT Protocols </a:t>
            </a:r>
            <a:r>
              <a:rPr spc="20" dirty="0"/>
              <a:t>-</a:t>
            </a:r>
            <a:r>
              <a:rPr spc="-10" dirty="0"/>
              <a:t> </a:t>
            </a:r>
            <a:r>
              <a:rPr spc="30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49609" y="1153163"/>
            <a:ext cx="7656526" cy="721000"/>
          </a:xfrm>
          <a:prstGeom prst="rect">
            <a:avLst/>
          </a:prstGeom>
        </p:spPr>
        <p:txBody>
          <a:bodyPr vert="horz" wrap="square" lIns="0" tIns="25179" rIns="0" bIns="0" rtlCol="0">
            <a:spAutoFit/>
          </a:bodyPr>
          <a:lstStyle/>
          <a:p>
            <a:pPr marL="25179" marR="10072">
              <a:lnSpc>
                <a:spcPct val="112900"/>
              </a:lnSpc>
              <a:spcBef>
                <a:spcPts val="198"/>
              </a:spcBef>
            </a:pPr>
            <a:r>
              <a:rPr sz="2000" spc="-30" dirty="0">
                <a:latin typeface="LM Sans 10"/>
                <a:cs typeface="LM Sans 10"/>
              </a:rPr>
              <a:t>Low </a:t>
            </a:r>
            <a:r>
              <a:rPr sz="2000" spc="-50" dirty="0">
                <a:latin typeface="LM Sans 10"/>
                <a:cs typeface="LM Sans 10"/>
              </a:rPr>
              <a:t>Power </a:t>
            </a:r>
            <a:r>
              <a:rPr sz="2000" spc="-10" dirty="0">
                <a:latin typeface="LM Sans 10"/>
                <a:cs typeface="LM Sans 10"/>
              </a:rPr>
              <a:t>communication protocols : </a:t>
            </a:r>
            <a:r>
              <a:rPr sz="2000" spc="-59" dirty="0">
                <a:latin typeface="LM Sans 10"/>
                <a:cs typeface="LM Sans 10"/>
              </a:rPr>
              <a:t>COAP, </a:t>
            </a:r>
            <a:r>
              <a:rPr sz="2000" spc="-10" dirty="0">
                <a:latin typeface="LM Sans 10"/>
                <a:cs typeface="LM Sans 10"/>
              </a:rPr>
              <a:t>MQTT, RPL, </a:t>
            </a:r>
            <a:r>
              <a:rPr sz="2000" spc="-30" dirty="0">
                <a:latin typeface="LM Sans 10"/>
                <a:cs typeface="LM Sans 10"/>
              </a:rPr>
              <a:t>6LoWPAN,  </a:t>
            </a:r>
            <a:r>
              <a:rPr sz="2000" spc="-10" dirty="0">
                <a:latin typeface="LM Sans 10"/>
                <a:cs typeface="LM Sans 10"/>
              </a:rPr>
              <a:t>802.15.4, </a:t>
            </a:r>
            <a:r>
              <a:rPr sz="2000" spc="-30" dirty="0">
                <a:latin typeface="LM Sans 10"/>
                <a:cs typeface="LM Sans 10"/>
              </a:rPr>
              <a:t>Low </a:t>
            </a:r>
            <a:r>
              <a:rPr sz="2000" spc="-50" dirty="0">
                <a:latin typeface="LM Sans 10"/>
                <a:cs typeface="LM Sans 10"/>
              </a:rPr>
              <a:t>Power </a:t>
            </a:r>
            <a:r>
              <a:rPr sz="2000" spc="-10" dirty="0">
                <a:latin typeface="LM Sans 10"/>
                <a:cs typeface="LM Sans 10"/>
              </a:rPr>
              <a:t>Wide Area </a:t>
            </a:r>
            <a:r>
              <a:rPr sz="2000" spc="-30" dirty="0">
                <a:latin typeface="LM Sans 10"/>
                <a:cs typeface="LM Sans 10"/>
              </a:rPr>
              <a:t>Network </a:t>
            </a:r>
            <a:r>
              <a:rPr sz="2000" spc="-10" dirty="0">
                <a:latin typeface="LM Sans 10"/>
                <a:cs typeface="LM Sans 10"/>
              </a:rPr>
              <a:t>(3GPP and</a:t>
            </a:r>
            <a:r>
              <a:rPr sz="2000" spc="99" dirty="0">
                <a:latin typeface="LM Sans 10"/>
                <a:cs typeface="LM Sans 10"/>
              </a:rPr>
              <a:t> </a:t>
            </a:r>
            <a:r>
              <a:rPr sz="2000" spc="-10" dirty="0">
                <a:latin typeface="LM Sans 10"/>
                <a:cs typeface="LM Sans 10"/>
              </a:rPr>
              <a:t>others)</a:t>
            </a:r>
            <a:endParaRPr sz="2000">
              <a:latin typeface="LM Sans 10"/>
              <a:cs typeface="LM Sans 10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04512" y="2123614"/>
            <a:ext cx="5730744" cy="37083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1" y="6631296"/>
            <a:ext cx="9140221" cy="217694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5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C1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E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997459" y="6667235"/>
            <a:ext cx="306059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20" dirty="0">
                <a:solidFill>
                  <a:srgbClr val="7FB298"/>
                </a:solidFill>
                <a:latin typeface="LM Sans 8"/>
                <a:cs typeface="LM Sans 8"/>
              </a:rPr>
              <a:t>nter for Computer Technology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and Applied</a:t>
            </a:r>
            <a:r>
              <a:rPr sz="1200" spc="79" dirty="0">
                <a:solidFill>
                  <a:srgbClr val="7FB298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M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9609" y="6283853"/>
            <a:ext cx="1263283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>
              <a:lnSpc>
                <a:spcPts val="1358"/>
              </a:lnSpc>
            </a:pPr>
            <a:r>
              <a:rPr sz="1200" b="1" spc="-10" dirty="0">
                <a:latin typeface="LM Sans 10"/>
                <a:cs typeface="LM Sans 10"/>
              </a:rPr>
              <a:t>Source</a:t>
            </a:r>
            <a:r>
              <a:rPr sz="1200" spc="-10" dirty="0">
                <a:latin typeface="LM Sans 8"/>
                <a:cs typeface="LM Sans 8"/>
              </a:rPr>
              <a:t>:</a:t>
            </a:r>
            <a:r>
              <a:rPr sz="1200" spc="50" dirty="0">
                <a:latin typeface="LM Sans 8"/>
                <a:cs typeface="LM Sans 8"/>
              </a:rPr>
              <a:t> </a:t>
            </a:r>
            <a:r>
              <a:rPr sz="1200" spc="-10" dirty="0">
                <a:latin typeface="LM Sans 8"/>
                <a:cs typeface="LM Sans 8"/>
              </a:rPr>
              <a:t>OneM2M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99602" y="6642068"/>
            <a:ext cx="95218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>
              <a:lnSpc>
                <a:spcPts val="1338"/>
              </a:lnSpc>
            </a:pPr>
            <a:r>
              <a:rPr sz="1200" spc="-10" dirty="0">
                <a:solidFill>
                  <a:srgbClr val="003D1E"/>
                </a:solidFill>
                <a:latin typeface="LM Sans 8"/>
                <a:cs typeface="LM Sans 8"/>
              </a:rPr>
              <a:t>July 31,</a:t>
            </a:r>
            <a:r>
              <a:rPr sz="1200" spc="-109" dirty="0">
                <a:solidFill>
                  <a:srgbClr val="003D1E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003D1E"/>
                </a:solidFill>
                <a:latin typeface="LM Sans 8"/>
                <a:cs typeface="LM Sans 8"/>
              </a:rPr>
              <a:t>2017</a:t>
            </a:r>
            <a:endParaRPr sz="12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" y="277465"/>
            <a:ext cx="9140221" cy="830929"/>
          </a:xfrm>
          <a:prstGeom prst="rect">
            <a:avLst/>
          </a:prstGeom>
          <a:solidFill>
            <a:srgbClr val="E5EFEA"/>
          </a:solidFill>
        </p:spPr>
        <p:txBody>
          <a:bodyPr vert="horz" wrap="square" lIns="0" tIns="152333" rIns="0" bIns="0" rtlCol="0">
            <a:spAutoFit/>
          </a:bodyPr>
          <a:lstStyle/>
          <a:p>
            <a:pPr marL="214022">
              <a:spcBef>
                <a:spcPts val="1199"/>
              </a:spcBef>
            </a:pPr>
            <a:r>
              <a:rPr spc="30" dirty="0"/>
              <a:t>IoT Protocols </a:t>
            </a:r>
            <a:r>
              <a:rPr spc="20" dirty="0"/>
              <a:t>- </a:t>
            </a:r>
            <a:r>
              <a:rPr spc="30" dirty="0"/>
              <a:t>Data</a:t>
            </a:r>
            <a:r>
              <a:rPr spc="-20" dirty="0"/>
              <a:t> </a:t>
            </a:r>
            <a:r>
              <a:rPr spc="20" dirty="0"/>
              <a:t>Communication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48825" y="1242271"/>
            <a:ext cx="8193074" cy="5206464"/>
          </a:xfrm>
          <a:prstGeom prst="rect">
            <a:avLst/>
          </a:prstGeom>
        </p:spPr>
        <p:txBody>
          <a:bodyPr vert="horz" wrap="square" lIns="0" tIns="154851" rIns="0" bIns="0" rtlCol="0">
            <a:spAutoFit/>
          </a:bodyPr>
          <a:lstStyle/>
          <a:p>
            <a:pPr marL="75537">
              <a:spcBef>
                <a:spcPts val="1219"/>
              </a:spcBef>
            </a:pPr>
            <a:r>
              <a:rPr sz="2200" spc="-20" dirty="0">
                <a:latin typeface="LM Sans 10"/>
                <a:cs typeface="LM Sans 10"/>
              </a:rPr>
              <a:t>Constrained </a:t>
            </a:r>
            <a:r>
              <a:rPr sz="2200" spc="-10" dirty="0">
                <a:latin typeface="LM Sans 10"/>
                <a:cs typeface="LM Sans 10"/>
              </a:rPr>
              <a:t>Application Protocol </a:t>
            </a:r>
            <a:r>
              <a:rPr sz="2200" spc="-30" dirty="0">
                <a:latin typeface="LM Sans 10"/>
                <a:cs typeface="LM Sans 10"/>
              </a:rPr>
              <a:t>(COAP)</a:t>
            </a:r>
            <a:endParaRPr sz="2200">
              <a:latin typeface="LM Sans 10"/>
              <a:cs typeface="LM Sans 10"/>
            </a:endParaRPr>
          </a:p>
          <a:p>
            <a:pPr marL="624440" marR="362578" indent="-271933">
              <a:spcBef>
                <a:spcPts val="942"/>
              </a:spcBef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000" spc="-10" dirty="0">
                <a:latin typeface="LM Sans 10"/>
                <a:cs typeface="LM Sans 10"/>
              </a:rPr>
              <a:t>RESTful protocol design minimizing the complexity of mapping with  HTTP</a:t>
            </a:r>
            <a:endParaRPr sz="2000">
              <a:latin typeface="LM Sans 10"/>
              <a:cs typeface="LM Sans 10"/>
            </a:endParaRPr>
          </a:p>
          <a:p>
            <a:pPr marL="352506">
              <a:lnSpc>
                <a:spcPts val="2359"/>
              </a:lnSpc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000" spc="-30" dirty="0">
                <a:latin typeface="LM Sans 10"/>
                <a:cs typeface="LM Sans 10"/>
              </a:rPr>
              <a:t>Low </a:t>
            </a:r>
            <a:r>
              <a:rPr sz="2000" spc="-10" dirty="0">
                <a:latin typeface="LM Sans 10"/>
                <a:cs typeface="LM Sans 10"/>
              </a:rPr>
              <a:t>header overhead and </a:t>
            </a:r>
            <a:r>
              <a:rPr sz="2000" spc="-20" dirty="0">
                <a:latin typeface="LM Sans 10"/>
                <a:cs typeface="LM Sans 10"/>
              </a:rPr>
              <a:t>parsing</a:t>
            </a:r>
            <a:r>
              <a:rPr sz="2000" spc="99" dirty="0">
                <a:latin typeface="LM Sans 10"/>
                <a:cs typeface="LM Sans 10"/>
              </a:rPr>
              <a:t> </a:t>
            </a:r>
            <a:r>
              <a:rPr sz="2000" spc="-10" dirty="0">
                <a:latin typeface="LM Sans 10"/>
                <a:cs typeface="LM Sans 10"/>
              </a:rPr>
              <a:t>complexity</a:t>
            </a:r>
            <a:endParaRPr sz="2000">
              <a:latin typeface="LM Sans 10"/>
              <a:cs typeface="LM Sans 10"/>
            </a:endParaRPr>
          </a:p>
          <a:p>
            <a:pPr marL="352506">
              <a:lnSpc>
                <a:spcPts val="2369"/>
              </a:lnSpc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000" spc="-10" dirty="0">
                <a:latin typeface="LM Sans 10"/>
                <a:cs typeface="LM Sans 10"/>
              </a:rPr>
              <a:t>URI and content-type</a:t>
            </a:r>
            <a:r>
              <a:rPr sz="2000" spc="89" dirty="0">
                <a:latin typeface="LM Sans 10"/>
                <a:cs typeface="LM Sans 10"/>
              </a:rPr>
              <a:t> </a:t>
            </a:r>
            <a:r>
              <a:rPr sz="2000" spc="-10" dirty="0">
                <a:latin typeface="LM Sans 10"/>
                <a:cs typeface="LM Sans 10"/>
              </a:rPr>
              <a:t>support</a:t>
            </a:r>
            <a:endParaRPr sz="2000">
              <a:latin typeface="LM Sans 10"/>
              <a:cs typeface="LM Sans 10"/>
            </a:endParaRPr>
          </a:p>
          <a:p>
            <a:pPr marL="352506">
              <a:lnSpc>
                <a:spcPts val="2369"/>
              </a:lnSpc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000" spc="-10" dirty="0">
                <a:latin typeface="LM Sans 10"/>
                <a:cs typeface="LM Sans 10"/>
              </a:rPr>
              <a:t>Support </a:t>
            </a:r>
            <a:r>
              <a:rPr sz="2000" spc="-30" dirty="0">
                <a:latin typeface="LM Sans 10"/>
                <a:cs typeface="LM Sans 10"/>
              </a:rPr>
              <a:t>for </a:t>
            </a:r>
            <a:r>
              <a:rPr sz="2000" spc="-10" dirty="0">
                <a:latin typeface="LM Sans 10"/>
                <a:cs typeface="LM Sans 10"/>
              </a:rPr>
              <a:t>the discovery of resources </a:t>
            </a:r>
            <a:r>
              <a:rPr sz="2000" spc="-20" dirty="0">
                <a:latin typeface="LM Sans 10"/>
                <a:cs typeface="LM Sans 10"/>
              </a:rPr>
              <a:t>provided </a:t>
            </a:r>
            <a:r>
              <a:rPr sz="2000" spc="-40" dirty="0">
                <a:latin typeface="LM Sans 10"/>
                <a:cs typeface="LM Sans 10"/>
              </a:rPr>
              <a:t>by </a:t>
            </a:r>
            <a:r>
              <a:rPr sz="2000" spc="-20" dirty="0">
                <a:latin typeface="LM Sans 10"/>
                <a:cs typeface="LM Sans 10"/>
              </a:rPr>
              <a:t>known CoAP</a:t>
            </a:r>
            <a:r>
              <a:rPr sz="2000" spc="-404" dirty="0">
                <a:latin typeface="LM Sans 10"/>
                <a:cs typeface="LM Sans 10"/>
              </a:rPr>
              <a:t> </a:t>
            </a:r>
            <a:r>
              <a:rPr sz="2000" spc="-10" dirty="0">
                <a:latin typeface="LM Sans 10"/>
                <a:cs typeface="LM Sans 10"/>
              </a:rPr>
              <a:t>services</a:t>
            </a:r>
            <a:endParaRPr sz="2000">
              <a:latin typeface="LM Sans 10"/>
              <a:cs typeface="LM Sans 10"/>
            </a:endParaRPr>
          </a:p>
          <a:p>
            <a:pPr marL="352506">
              <a:lnSpc>
                <a:spcPts val="2379"/>
              </a:lnSpc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000" spc="-10" dirty="0">
                <a:latin typeface="LM Sans 10"/>
                <a:cs typeface="LM Sans 10"/>
              </a:rPr>
              <a:t>Simple subscription </a:t>
            </a:r>
            <a:r>
              <a:rPr sz="2000" spc="-30" dirty="0">
                <a:latin typeface="LM Sans 10"/>
                <a:cs typeface="LM Sans 10"/>
              </a:rPr>
              <a:t>for </a:t>
            </a:r>
            <a:r>
              <a:rPr sz="2000" spc="-10" dirty="0">
                <a:latin typeface="LM Sans 10"/>
                <a:cs typeface="LM Sans 10"/>
              </a:rPr>
              <a:t>a resource, and resulting push</a:t>
            </a:r>
            <a:r>
              <a:rPr sz="2000" spc="208" dirty="0">
                <a:latin typeface="LM Sans 10"/>
                <a:cs typeface="LM Sans 10"/>
              </a:rPr>
              <a:t> </a:t>
            </a:r>
            <a:r>
              <a:rPr sz="2000" spc="-10" dirty="0">
                <a:latin typeface="LM Sans 10"/>
                <a:cs typeface="LM Sans 10"/>
              </a:rPr>
              <a:t>notifications</a:t>
            </a:r>
            <a:endParaRPr sz="2000">
              <a:latin typeface="LM Sans 10"/>
              <a:cs typeface="LM Sans 10"/>
            </a:endParaRPr>
          </a:p>
          <a:p>
            <a:pPr marL="75537">
              <a:spcBef>
                <a:spcPts val="1090"/>
              </a:spcBef>
            </a:pPr>
            <a:r>
              <a:rPr sz="2200" spc="-10" dirty="0">
                <a:latin typeface="LM Sans 10"/>
                <a:cs typeface="LM Sans 10"/>
              </a:rPr>
              <a:t>Message </a:t>
            </a:r>
            <a:r>
              <a:rPr sz="2200" spc="-20" dirty="0">
                <a:latin typeface="LM Sans 10"/>
                <a:cs typeface="LM Sans 10"/>
              </a:rPr>
              <a:t>Queuing </a:t>
            </a:r>
            <a:r>
              <a:rPr sz="2200" spc="-40" dirty="0">
                <a:latin typeface="LM Sans 10"/>
                <a:cs typeface="LM Sans 10"/>
              </a:rPr>
              <a:t>Telemetry Transport</a:t>
            </a:r>
            <a:r>
              <a:rPr sz="2200" spc="30" dirty="0">
                <a:latin typeface="LM Sans 10"/>
                <a:cs typeface="LM Sans 10"/>
              </a:rPr>
              <a:t> </a:t>
            </a:r>
            <a:r>
              <a:rPr sz="2200" spc="-20" dirty="0">
                <a:latin typeface="LM Sans 10"/>
                <a:cs typeface="LM Sans 10"/>
              </a:rPr>
              <a:t>(MQTT)</a:t>
            </a:r>
            <a:endParaRPr sz="2200">
              <a:latin typeface="LM Sans 10"/>
              <a:cs typeface="LM Sans 10"/>
            </a:endParaRPr>
          </a:p>
          <a:p>
            <a:pPr marL="624440" marR="449446" indent="-271933">
              <a:spcBef>
                <a:spcPts val="942"/>
              </a:spcBef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000" spc="-10" dirty="0">
                <a:latin typeface="LM Sans 10"/>
                <a:cs typeface="LM Sans 10"/>
              </a:rPr>
              <a:t>invented </a:t>
            </a:r>
            <a:r>
              <a:rPr sz="2000" spc="-40" dirty="0">
                <a:latin typeface="LM Sans 10"/>
                <a:cs typeface="LM Sans 10"/>
              </a:rPr>
              <a:t>by </a:t>
            </a:r>
            <a:r>
              <a:rPr sz="2000" spc="-10" dirty="0">
                <a:latin typeface="LM Sans 10"/>
                <a:cs typeface="LM Sans 10"/>
              </a:rPr>
              <a:t>IBM in 2000 </a:t>
            </a:r>
            <a:r>
              <a:rPr sz="2000" spc="-30" dirty="0">
                <a:latin typeface="LM Sans 10"/>
                <a:cs typeface="LM Sans 10"/>
              </a:rPr>
              <a:t>for </a:t>
            </a:r>
            <a:r>
              <a:rPr sz="2000" spc="-10" dirty="0">
                <a:latin typeface="LM Sans 10"/>
                <a:cs typeface="LM Sans 10"/>
              </a:rPr>
              <a:t>telemetry applications using </a:t>
            </a:r>
            <a:r>
              <a:rPr sz="2000" spc="-30" dirty="0">
                <a:latin typeface="LM Sans 10"/>
                <a:cs typeface="LM Sans 10"/>
              </a:rPr>
              <a:t>low </a:t>
            </a:r>
            <a:r>
              <a:rPr sz="2000" spc="-20" dirty="0">
                <a:latin typeface="LM Sans 10"/>
                <a:cs typeface="LM Sans 10"/>
              </a:rPr>
              <a:t>power  </a:t>
            </a:r>
            <a:r>
              <a:rPr sz="2000" spc="-10" dirty="0">
                <a:latin typeface="LM Sans 10"/>
                <a:cs typeface="LM Sans 10"/>
              </a:rPr>
              <a:t>data</a:t>
            </a:r>
            <a:r>
              <a:rPr sz="2000" spc="-20" dirty="0">
                <a:latin typeface="LM Sans 10"/>
                <a:cs typeface="LM Sans 10"/>
              </a:rPr>
              <a:t> </a:t>
            </a:r>
            <a:r>
              <a:rPr sz="2000" spc="-10" dirty="0">
                <a:latin typeface="LM Sans 10"/>
                <a:cs typeface="LM Sans 10"/>
              </a:rPr>
              <a:t>rates</a:t>
            </a:r>
            <a:endParaRPr sz="2000">
              <a:latin typeface="LM Sans 10"/>
              <a:cs typeface="LM Sans 10"/>
            </a:endParaRPr>
          </a:p>
          <a:p>
            <a:pPr marL="624440" marR="1129279" indent="-271933">
              <a:lnSpc>
                <a:spcPts val="2379"/>
              </a:lnSpc>
              <a:spcBef>
                <a:spcPts val="59"/>
              </a:spcBef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000" spc="-10" dirty="0">
                <a:latin typeface="LM Sans 10"/>
                <a:cs typeface="LM Sans 10"/>
              </a:rPr>
              <a:t>enables a publish/subscribe messaging </a:t>
            </a:r>
            <a:r>
              <a:rPr sz="2000" dirty="0">
                <a:latin typeface="LM Sans 10"/>
                <a:cs typeface="LM Sans 10"/>
              </a:rPr>
              <a:t>model </a:t>
            </a:r>
            <a:r>
              <a:rPr sz="2000" spc="-10" dirty="0">
                <a:latin typeface="LM Sans 10"/>
                <a:cs typeface="LM Sans 10"/>
              </a:rPr>
              <a:t>in </a:t>
            </a:r>
            <a:r>
              <a:rPr sz="2000" spc="-20" dirty="0">
                <a:latin typeface="LM Sans 10"/>
                <a:cs typeface="LM Sans 10"/>
              </a:rPr>
              <a:t>an </a:t>
            </a:r>
            <a:r>
              <a:rPr sz="2000" spc="-10" dirty="0">
                <a:latin typeface="LM Sans 10"/>
                <a:cs typeface="LM Sans 10"/>
              </a:rPr>
              <a:t>extremely  </a:t>
            </a:r>
            <a:r>
              <a:rPr sz="2000" spc="-20" dirty="0">
                <a:latin typeface="LM Sans 10"/>
                <a:cs typeface="LM Sans 10"/>
              </a:rPr>
              <a:t>lightweight</a:t>
            </a:r>
            <a:r>
              <a:rPr sz="2000" spc="-10" dirty="0">
                <a:latin typeface="LM Sans 10"/>
                <a:cs typeface="LM Sans 10"/>
              </a:rPr>
              <a:t> </a:t>
            </a:r>
            <a:r>
              <a:rPr sz="2000" spc="-50" dirty="0">
                <a:latin typeface="LM Sans 10"/>
                <a:cs typeface="LM Sans 10"/>
              </a:rPr>
              <a:t>way</a:t>
            </a:r>
            <a:endParaRPr sz="2000">
              <a:latin typeface="LM Sans 10"/>
              <a:cs typeface="LM Sans 10"/>
            </a:endParaRPr>
          </a:p>
          <a:p>
            <a:pPr marL="352506">
              <a:lnSpc>
                <a:spcPts val="2280"/>
              </a:lnSpc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000" spc="-10" dirty="0">
                <a:latin typeface="LM Sans 10"/>
                <a:cs typeface="LM Sans 10"/>
              </a:rPr>
              <a:t>requires Small </a:t>
            </a:r>
            <a:r>
              <a:rPr sz="2000" dirty="0">
                <a:latin typeface="LM Sans 10"/>
                <a:cs typeface="LM Sans 10"/>
              </a:rPr>
              <a:t>Code </a:t>
            </a:r>
            <a:r>
              <a:rPr sz="2000" spc="-10" dirty="0">
                <a:latin typeface="LM Sans 10"/>
                <a:cs typeface="LM Sans 10"/>
              </a:rPr>
              <a:t>footprint and </a:t>
            </a:r>
            <a:r>
              <a:rPr sz="2000" spc="-30" dirty="0">
                <a:latin typeface="LM Sans 10"/>
                <a:cs typeface="LM Sans 10"/>
              </a:rPr>
              <a:t>low</a:t>
            </a:r>
            <a:r>
              <a:rPr sz="2000" spc="109" dirty="0">
                <a:latin typeface="LM Sans 10"/>
                <a:cs typeface="LM Sans 10"/>
              </a:rPr>
              <a:t> </a:t>
            </a:r>
            <a:r>
              <a:rPr sz="2000" spc="-10" dirty="0">
                <a:latin typeface="LM Sans 10"/>
                <a:cs typeface="LM Sans 10"/>
              </a:rPr>
              <a:t>bandwidth</a:t>
            </a:r>
            <a:endParaRPr sz="20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" y="277465"/>
            <a:ext cx="9140221" cy="538541"/>
          </a:xfrm>
          <a:prstGeom prst="rect">
            <a:avLst/>
          </a:prstGeom>
          <a:solidFill>
            <a:srgbClr val="E5EFEA"/>
          </a:solidFill>
        </p:spPr>
        <p:txBody>
          <a:bodyPr vert="horz" wrap="square" lIns="0" tIns="152333" rIns="0" bIns="0" rtlCol="0">
            <a:spAutoFit/>
          </a:bodyPr>
          <a:lstStyle/>
          <a:p>
            <a:pPr marL="214022">
              <a:spcBef>
                <a:spcPts val="1199"/>
              </a:spcBef>
            </a:pPr>
            <a:r>
              <a:rPr sz="2500" spc="30" dirty="0">
                <a:latin typeface="Times New Roman" pitchFamily="18" charset="0"/>
                <a:cs typeface="Times New Roman" pitchFamily="18" charset="0"/>
              </a:rPr>
              <a:t>IoT Protocols </a:t>
            </a:r>
            <a:r>
              <a:rPr sz="2500" spc="2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sz="2500" spc="40" dirty="0">
                <a:latin typeface="Times New Roman" pitchFamily="18" charset="0"/>
                <a:cs typeface="Times New Roman" pitchFamily="18" charset="0"/>
              </a:rPr>
              <a:t>Local </a:t>
            </a:r>
            <a:r>
              <a:rPr sz="2500" spc="-10" dirty="0">
                <a:latin typeface="Times New Roman" pitchFamily="18" charset="0"/>
                <a:cs typeface="Times New Roman" pitchFamily="18" charset="0"/>
              </a:rPr>
              <a:t>Network</a:t>
            </a:r>
            <a:r>
              <a:rPr sz="2500" spc="-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500" spc="20" dirty="0">
                <a:latin typeface="Times New Roman" pitchFamily="18" charset="0"/>
                <a:cs typeface="Times New Roman" pitchFamily="18" charset="0"/>
              </a:rPr>
              <a:t>Communication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04800" y="1143000"/>
            <a:ext cx="8574074" cy="5161033"/>
          </a:xfrm>
          <a:prstGeom prst="rect">
            <a:avLst/>
          </a:prstGeom>
        </p:spPr>
        <p:txBody>
          <a:bodyPr vert="horz" wrap="square" lIns="0" tIns="71760" rIns="0" bIns="0" rtlCol="0">
            <a:spAutoFit/>
          </a:bodyPr>
          <a:lstStyle/>
          <a:p>
            <a:pPr marL="75537">
              <a:spcBef>
                <a:spcPts val="565"/>
              </a:spcBef>
            </a:pPr>
            <a:r>
              <a:rPr sz="2200" spc="-10">
                <a:latin typeface="LM Sans 10"/>
                <a:cs typeface="LM Sans 10"/>
              </a:rPr>
              <a:t>IEEE</a:t>
            </a:r>
            <a:r>
              <a:rPr sz="2200" spc="-20">
                <a:latin typeface="LM Sans 10"/>
                <a:cs typeface="LM Sans 10"/>
              </a:rPr>
              <a:t> </a:t>
            </a:r>
            <a:r>
              <a:rPr sz="2200" spc="-10" smtClean="0">
                <a:latin typeface="LM Sans 10"/>
                <a:cs typeface="LM Sans 10"/>
              </a:rPr>
              <a:t>802.15.4</a:t>
            </a:r>
            <a:endParaRPr lang="en-US" sz="2200" spc="-10" dirty="0" smtClean="0">
              <a:latin typeface="LM Sans 10"/>
              <a:cs typeface="LM Sans 10"/>
            </a:endParaRPr>
          </a:p>
          <a:p>
            <a:pPr marL="75537">
              <a:spcBef>
                <a:spcPts val="565"/>
              </a:spcBef>
              <a:buFont typeface="Arial" pitchFamily="34" charset="0"/>
              <a:buChar char="•"/>
            </a:pPr>
            <a:r>
              <a:rPr lang="en-US" sz="2000" spc="-10" dirty="0" smtClean="0">
                <a:latin typeface="LM Sans 10"/>
                <a:cs typeface="LM Sans 10"/>
              </a:rPr>
              <a:t> </a:t>
            </a:r>
            <a:r>
              <a:rPr sz="2000" spc="-10" smtClean="0">
                <a:latin typeface="LM Sans 10"/>
                <a:cs typeface="LM Sans 10"/>
              </a:rPr>
              <a:t>IEEE </a:t>
            </a:r>
            <a:r>
              <a:rPr sz="2000" spc="-10" dirty="0">
                <a:latin typeface="LM Sans 10"/>
                <a:cs typeface="LM Sans 10"/>
              </a:rPr>
              <a:t>802.15.4 is a </a:t>
            </a:r>
            <a:r>
              <a:rPr sz="2000" spc="-20" dirty="0">
                <a:latin typeface="LM Sans 10"/>
                <a:cs typeface="LM Sans 10"/>
              </a:rPr>
              <a:t>standard </a:t>
            </a:r>
            <a:r>
              <a:rPr sz="2000" spc="-10" dirty="0">
                <a:latin typeface="LM Sans 10"/>
                <a:cs typeface="LM Sans 10"/>
              </a:rPr>
              <a:t>which </a:t>
            </a:r>
            <a:r>
              <a:rPr sz="2000" dirty="0">
                <a:latin typeface="LM Sans 10"/>
                <a:cs typeface="LM Sans 10"/>
              </a:rPr>
              <a:t>specifies </a:t>
            </a:r>
            <a:r>
              <a:rPr sz="2000" spc="-10" dirty="0">
                <a:latin typeface="LM Sans 10"/>
                <a:cs typeface="LM Sans 10"/>
              </a:rPr>
              <a:t>the physical </a:t>
            </a:r>
            <a:r>
              <a:rPr sz="2000" spc="-30" dirty="0">
                <a:latin typeface="LM Sans 10"/>
                <a:cs typeface="LM Sans 10"/>
              </a:rPr>
              <a:t>layer </a:t>
            </a:r>
            <a:r>
              <a:rPr sz="2000" spc="-10" dirty="0">
                <a:latin typeface="LM Sans 10"/>
                <a:cs typeface="LM Sans 10"/>
              </a:rPr>
              <a:t>and  media access control </a:t>
            </a:r>
            <a:r>
              <a:rPr sz="2000" spc="-30" dirty="0">
                <a:latin typeface="LM Sans 10"/>
                <a:cs typeface="LM Sans 10"/>
              </a:rPr>
              <a:t>for </a:t>
            </a:r>
            <a:r>
              <a:rPr sz="2000" spc="-20" dirty="0">
                <a:latin typeface="LM Sans 10"/>
                <a:cs typeface="LM Sans 10"/>
              </a:rPr>
              <a:t>low-rate </a:t>
            </a:r>
            <a:r>
              <a:rPr sz="2000" spc="-10" dirty="0">
                <a:latin typeface="LM Sans 10"/>
                <a:cs typeface="LM Sans 10"/>
              </a:rPr>
              <a:t>wireless </a:t>
            </a:r>
            <a:r>
              <a:rPr sz="2000" dirty="0">
                <a:latin typeface="LM Sans 10"/>
                <a:cs typeface="LM Sans 10"/>
              </a:rPr>
              <a:t>personal </a:t>
            </a:r>
            <a:r>
              <a:rPr sz="2000" spc="-20" dirty="0">
                <a:latin typeface="LM Sans 10"/>
                <a:cs typeface="LM Sans 10"/>
              </a:rPr>
              <a:t>area </a:t>
            </a:r>
            <a:r>
              <a:rPr sz="2000" spc="-30" dirty="0">
                <a:latin typeface="LM Sans 10"/>
                <a:cs typeface="LM Sans 10"/>
              </a:rPr>
              <a:t>networks  (</a:t>
            </a:r>
            <a:r>
              <a:rPr sz="2000" spc="-30">
                <a:latin typeface="LM Sans 10"/>
                <a:cs typeface="LM Sans 10"/>
              </a:rPr>
              <a:t>LR-WPANs</a:t>
            </a:r>
            <a:r>
              <a:rPr sz="2000" spc="-30" smtClean="0">
                <a:latin typeface="LM Sans 10"/>
                <a:cs typeface="LM Sans 10"/>
              </a:rPr>
              <a:t>).</a:t>
            </a:r>
            <a:endParaRPr lang="en-US" sz="2000" spc="-30" dirty="0" smtClean="0">
              <a:latin typeface="LM Sans 10"/>
              <a:cs typeface="LM Sans 10"/>
            </a:endParaRPr>
          </a:p>
          <a:p>
            <a:pPr marL="75537">
              <a:spcBef>
                <a:spcPts val="565"/>
              </a:spcBef>
              <a:buFont typeface="Arial" pitchFamily="34" charset="0"/>
              <a:buChar char="•"/>
            </a:pPr>
            <a:r>
              <a:rPr lang="en-US" sz="2000" spc="-10" dirty="0" smtClean="0">
                <a:latin typeface="LM Sans 10"/>
                <a:cs typeface="LM Sans 10"/>
              </a:rPr>
              <a:t> </a:t>
            </a:r>
            <a:r>
              <a:rPr sz="2000" spc="-10" smtClean="0">
                <a:latin typeface="LM Sans 10"/>
                <a:cs typeface="LM Sans 10"/>
              </a:rPr>
              <a:t>It </a:t>
            </a:r>
            <a:r>
              <a:rPr sz="2000" spc="-10" dirty="0">
                <a:latin typeface="LM Sans 10"/>
                <a:cs typeface="LM Sans 10"/>
              </a:rPr>
              <a:t>is maintained </a:t>
            </a:r>
            <a:r>
              <a:rPr sz="2000" spc="-40" dirty="0">
                <a:latin typeface="LM Sans 10"/>
                <a:cs typeface="LM Sans 10"/>
              </a:rPr>
              <a:t>by </a:t>
            </a:r>
            <a:r>
              <a:rPr sz="2000" spc="-10" dirty="0">
                <a:latin typeface="LM Sans 10"/>
                <a:cs typeface="LM Sans 10"/>
              </a:rPr>
              <a:t>the IEEE 802.15 </a:t>
            </a:r>
            <a:r>
              <a:rPr sz="2000" spc="-30">
                <a:latin typeface="LM Sans 10"/>
                <a:cs typeface="LM Sans 10"/>
              </a:rPr>
              <a:t>working</a:t>
            </a:r>
            <a:r>
              <a:rPr sz="2000" spc="139">
                <a:latin typeface="LM Sans 10"/>
                <a:cs typeface="LM Sans 10"/>
              </a:rPr>
              <a:t> </a:t>
            </a:r>
            <a:r>
              <a:rPr sz="2000" spc="-10" smtClean="0">
                <a:latin typeface="LM Sans 10"/>
                <a:cs typeface="LM Sans 10"/>
              </a:rPr>
              <a:t>group</a:t>
            </a:r>
            <a:endParaRPr lang="en-US" sz="2000" spc="-10" dirty="0" smtClean="0">
              <a:latin typeface="LM Sans 10"/>
              <a:cs typeface="LM Sans 10"/>
            </a:endParaRPr>
          </a:p>
          <a:p>
            <a:pPr marL="75537">
              <a:spcBef>
                <a:spcPts val="565"/>
              </a:spcBef>
              <a:buFont typeface="Arial" pitchFamily="34" charset="0"/>
              <a:buChar char="•"/>
            </a:pPr>
            <a:r>
              <a:rPr lang="en-US" sz="2000" spc="-10" dirty="0" smtClean="0">
                <a:latin typeface="LM Sans 10"/>
                <a:cs typeface="LM Sans 10"/>
              </a:rPr>
              <a:t> </a:t>
            </a:r>
            <a:r>
              <a:rPr sz="2000" spc="-10" smtClean="0">
                <a:latin typeface="LM Sans 10"/>
                <a:cs typeface="LM Sans 10"/>
              </a:rPr>
              <a:t>It </a:t>
            </a:r>
            <a:r>
              <a:rPr sz="2000" spc="-10" dirty="0">
                <a:latin typeface="LM Sans 10"/>
                <a:cs typeface="LM Sans 10"/>
              </a:rPr>
              <a:t>is the basis </a:t>
            </a:r>
            <a:r>
              <a:rPr sz="2000" spc="-30" dirty="0">
                <a:latin typeface="LM Sans 10"/>
                <a:cs typeface="LM Sans 10"/>
              </a:rPr>
              <a:t>for </a:t>
            </a:r>
            <a:r>
              <a:rPr sz="2000" spc="-10" dirty="0">
                <a:latin typeface="LM Sans 10"/>
                <a:cs typeface="LM Sans 10"/>
              </a:rPr>
              <a:t>the ZigBee,ISA100.11a, WirelessHART, and MiWi  specifications, each of which further extends the </a:t>
            </a:r>
            <a:r>
              <a:rPr sz="2000" spc="-20" dirty="0">
                <a:latin typeface="LM Sans 10"/>
                <a:cs typeface="LM Sans 10"/>
              </a:rPr>
              <a:t>standard </a:t>
            </a:r>
            <a:r>
              <a:rPr sz="2000" spc="-40" dirty="0">
                <a:latin typeface="LM Sans 10"/>
                <a:cs typeface="LM Sans 10"/>
              </a:rPr>
              <a:t>by  </a:t>
            </a:r>
            <a:r>
              <a:rPr sz="2000" spc="-10" dirty="0">
                <a:latin typeface="LM Sans 10"/>
                <a:cs typeface="LM Sans 10"/>
              </a:rPr>
              <a:t>developing the </a:t>
            </a:r>
            <a:r>
              <a:rPr sz="2000" dirty="0">
                <a:latin typeface="LM Sans 10"/>
                <a:cs typeface="LM Sans 10"/>
              </a:rPr>
              <a:t>upper </a:t>
            </a:r>
            <a:r>
              <a:rPr sz="2000" spc="-30" dirty="0">
                <a:latin typeface="LM Sans 10"/>
                <a:cs typeface="LM Sans 10"/>
              </a:rPr>
              <a:t>layers </a:t>
            </a:r>
            <a:r>
              <a:rPr sz="2000" spc="-10" dirty="0">
                <a:latin typeface="LM Sans 10"/>
                <a:cs typeface="LM Sans 10"/>
              </a:rPr>
              <a:t>which </a:t>
            </a:r>
            <a:r>
              <a:rPr sz="2000" spc="-30" dirty="0">
                <a:latin typeface="LM Sans 10"/>
                <a:cs typeface="LM Sans 10"/>
              </a:rPr>
              <a:t>are </a:t>
            </a:r>
            <a:r>
              <a:rPr sz="2000" spc="-10" dirty="0">
                <a:latin typeface="LM Sans 10"/>
                <a:cs typeface="LM Sans 10"/>
              </a:rPr>
              <a:t>not defined in </a:t>
            </a:r>
            <a:r>
              <a:rPr sz="2000" spc="-10">
                <a:latin typeface="LM Sans 10"/>
                <a:cs typeface="LM Sans 10"/>
              </a:rPr>
              <a:t>IEEE</a:t>
            </a:r>
            <a:r>
              <a:rPr sz="2000" spc="129">
                <a:latin typeface="LM Sans 10"/>
                <a:cs typeface="LM Sans 10"/>
              </a:rPr>
              <a:t> </a:t>
            </a:r>
            <a:r>
              <a:rPr sz="2000" spc="-10" smtClean="0">
                <a:latin typeface="LM Sans 10"/>
                <a:cs typeface="LM Sans 10"/>
              </a:rPr>
              <a:t>802.15.4</a:t>
            </a:r>
            <a:endParaRPr lang="en-US" sz="2000" spc="-10" dirty="0" smtClean="0">
              <a:latin typeface="LM Sans 10"/>
              <a:cs typeface="LM Sans 10"/>
            </a:endParaRPr>
          </a:p>
          <a:p>
            <a:pPr marL="75537">
              <a:spcBef>
                <a:spcPts val="565"/>
              </a:spcBef>
              <a:buFont typeface="Arial" pitchFamily="34" charset="0"/>
              <a:buChar char="•"/>
            </a:pPr>
            <a:r>
              <a:rPr lang="en-US" sz="2000" spc="-10" dirty="0" smtClean="0">
                <a:latin typeface="LM Sans 10"/>
                <a:cs typeface="LM Sans 10"/>
              </a:rPr>
              <a:t> I</a:t>
            </a:r>
            <a:r>
              <a:rPr sz="2000" spc="-10" smtClean="0">
                <a:latin typeface="LM Sans 10"/>
                <a:cs typeface="LM Sans 10"/>
              </a:rPr>
              <a:t>t </a:t>
            </a:r>
            <a:r>
              <a:rPr sz="2000" spc="-10" dirty="0">
                <a:latin typeface="LM Sans 10"/>
                <a:cs typeface="LM Sans 10"/>
              </a:rPr>
              <a:t>is used with </a:t>
            </a:r>
            <a:r>
              <a:rPr sz="2000" spc="-30" dirty="0">
                <a:latin typeface="LM Sans 10"/>
                <a:cs typeface="LM Sans 10"/>
              </a:rPr>
              <a:t>6LoWPAN </a:t>
            </a:r>
            <a:r>
              <a:rPr sz="2000" spc="-10" dirty="0">
                <a:latin typeface="LM Sans 10"/>
                <a:cs typeface="LM Sans 10"/>
              </a:rPr>
              <a:t>and </a:t>
            </a:r>
            <a:r>
              <a:rPr sz="2000" spc="-20" dirty="0">
                <a:latin typeface="LM Sans 10"/>
                <a:cs typeface="LM Sans 10"/>
              </a:rPr>
              <a:t>standard </a:t>
            </a:r>
            <a:r>
              <a:rPr sz="2000" spc="-10" dirty="0">
                <a:latin typeface="LM Sans 10"/>
                <a:cs typeface="LM Sans 10"/>
              </a:rPr>
              <a:t>Internet protocols to </a:t>
            </a:r>
            <a:r>
              <a:rPr sz="2000" spc="-10">
                <a:latin typeface="LM Sans 10"/>
                <a:cs typeface="LM Sans 10"/>
              </a:rPr>
              <a:t>build</a:t>
            </a:r>
            <a:r>
              <a:rPr sz="2000" spc="198">
                <a:latin typeface="LM Sans 10"/>
                <a:cs typeface="LM Sans 10"/>
              </a:rPr>
              <a:t> </a:t>
            </a:r>
            <a:r>
              <a:rPr sz="2000" spc="-10" smtClean="0">
                <a:latin typeface="LM Sans 10"/>
                <a:cs typeface="LM Sans 10"/>
              </a:rPr>
              <a:t>a</a:t>
            </a:r>
            <a:r>
              <a:rPr lang="en-US" sz="2000" spc="-10" dirty="0" smtClean="0">
                <a:latin typeface="LM Sans 10"/>
                <a:cs typeface="LM Sans 10"/>
              </a:rPr>
              <a:t> </a:t>
            </a:r>
            <a:r>
              <a:rPr sz="2000" spc="-10" smtClean="0">
                <a:latin typeface="LM Sans 10"/>
                <a:cs typeface="LM Sans 10"/>
              </a:rPr>
              <a:t>wireless </a:t>
            </a:r>
            <a:r>
              <a:rPr sz="2000" dirty="0">
                <a:latin typeface="LM Sans 10"/>
                <a:cs typeface="LM Sans 10"/>
              </a:rPr>
              <a:t>embedded</a:t>
            </a:r>
            <a:r>
              <a:rPr sz="2000" spc="-10" dirty="0">
                <a:latin typeface="LM Sans 10"/>
                <a:cs typeface="LM Sans 10"/>
              </a:rPr>
              <a:t> Internet.</a:t>
            </a:r>
            <a:endParaRPr sz="2000">
              <a:latin typeface="LM Sans 10"/>
              <a:cs typeface="LM Sans 10"/>
            </a:endParaRPr>
          </a:p>
          <a:p>
            <a:pPr marL="75537">
              <a:spcBef>
                <a:spcPts val="387"/>
              </a:spcBef>
            </a:pPr>
            <a:r>
              <a:rPr sz="2200" dirty="0">
                <a:latin typeface="LM Sans 10"/>
                <a:cs typeface="LM Sans 10"/>
              </a:rPr>
              <a:t>Zigbee</a:t>
            </a:r>
            <a:endParaRPr sz="2200">
              <a:latin typeface="LM Sans 10"/>
              <a:cs typeface="LM Sans 10"/>
            </a:endParaRPr>
          </a:p>
          <a:p>
            <a:pPr marL="624440" marR="562751" indent="-271933">
              <a:spcBef>
                <a:spcPts val="347"/>
              </a:spcBef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000" spc="-10" dirty="0">
                <a:latin typeface="LM Sans 10"/>
                <a:cs typeface="LM Sans 10"/>
              </a:rPr>
              <a:t>Uses the 802.15.4 </a:t>
            </a:r>
            <a:r>
              <a:rPr sz="2000" spc="-20" dirty="0">
                <a:latin typeface="LM Sans 10"/>
                <a:cs typeface="LM Sans 10"/>
              </a:rPr>
              <a:t>standard </a:t>
            </a:r>
            <a:r>
              <a:rPr sz="2000" spc="-10" dirty="0">
                <a:latin typeface="LM Sans 10"/>
                <a:cs typeface="LM Sans 10"/>
              </a:rPr>
              <a:t>and </a:t>
            </a:r>
            <a:r>
              <a:rPr sz="2000" dirty="0">
                <a:latin typeface="LM Sans 10"/>
                <a:cs typeface="LM Sans 10"/>
              </a:rPr>
              <a:t>operates </a:t>
            </a:r>
            <a:r>
              <a:rPr sz="2000" spc="-10" dirty="0">
                <a:latin typeface="LM Sans 10"/>
                <a:cs typeface="LM Sans 10"/>
              </a:rPr>
              <a:t>in the 2.4 </a:t>
            </a:r>
            <a:r>
              <a:rPr sz="2000" spc="-20" dirty="0">
                <a:latin typeface="LM Sans 10"/>
                <a:cs typeface="LM Sans 10"/>
              </a:rPr>
              <a:t>GHz </a:t>
            </a:r>
            <a:r>
              <a:rPr sz="2000" spc="-10" dirty="0">
                <a:latin typeface="LM Sans 10"/>
                <a:cs typeface="LM Sans 10"/>
              </a:rPr>
              <a:t>frequency  range with 250 kbps</a:t>
            </a:r>
            <a:endParaRPr sz="2000">
              <a:latin typeface="LM Sans 10"/>
              <a:cs typeface="LM Sans 10"/>
            </a:endParaRPr>
          </a:p>
          <a:p>
            <a:pPr marL="624440" marR="60430" indent="-271933">
              <a:lnSpc>
                <a:spcPts val="2379"/>
              </a:lnSpc>
              <a:spcBef>
                <a:spcPts val="59"/>
              </a:spcBef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000" spc="-10" dirty="0">
                <a:latin typeface="LM Sans 10"/>
                <a:cs typeface="LM Sans 10"/>
              </a:rPr>
              <a:t>The maximum </a:t>
            </a:r>
            <a:r>
              <a:rPr sz="2000" dirty="0">
                <a:latin typeface="LM Sans 10"/>
                <a:cs typeface="LM Sans 10"/>
              </a:rPr>
              <a:t>number </a:t>
            </a:r>
            <a:r>
              <a:rPr sz="2000" spc="-10" dirty="0">
                <a:latin typeface="LM Sans 10"/>
                <a:cs typeface="LM Sans 10"/>
              </a:rPr>
              <a:t>of </a:t>
            </a:r>
            <a:r>
              <a:rPr sz="2000" dirty="0">
                <a:latin typeface="LM Sans 10"/>
                <a:cs typeface="LM Sans 10"/>
              </a:rPr>
              <a:t>nodes </a:t>
            </a:r>
            <a:r>
              <a:rPr sz="2000" spc="-10" dirty="0">
                <a:latin typeface="LM Sans 10"/>
                <a:cs typeface="LM Sans 10"/>
              </a:rPr>
              <a:t>in the </a:t>
            </a:r>
            <a:r>
              <a:rPr sz="2000" spc="-40" dirty="0">
                <a:latin typeface="LM Sans 10"/>
                <a:cs typeface="LM Sans 10"/>
              </a:rPr>
              <a:t>network </a:t>
            </a:r>
            <a:r>
              <a:rPr sz="2000" spc="-10" dirty="0">
                <a:latin typeface="LM Sans 10"/>
                <a:cs typeface="LM Sans 10"/>
              </a:rPr>
              <a:t>is 1024 with a range up  to 200 meter. ZigBee can use 128 bit AES</a:t>
            </a:r>
            <a:r>
              <a:rPr sz="2000" spc="218" dirty="0">
                <a:latin typeface="LM Sans 10"/>
                <a:cs typeface="LM Sans 10"/>
              </a:rPr>
              <a:t> </a:t>
            </a:r>
            <a:r>
              <a:rPr sz="2000" spc="-10" dirty="0">
                <a:latin typeface="LM Sans 10"/>
                <a:cs typeface="LM Sans 10"/>
              </a:rPr>
              <a:t>encryption.</a:t>
            </a:r>
            <a:endParaRPr sz="2000">
              <a:latin typeface="LM Sans 10"/>
              <a:cs typeface="LM Sans 1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4192" y="1571"/>
            <a:ext cx="967299" cy="39348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IoT</a:t>
            </a:r>
            <a:r>
              <a:rPr sz="1200" spc="-69" dirty="0">
                <a:solidFill>
                  <a:srgbClr val="7FB298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Protocols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9909" y="1"/>
            <a:ext cx="4570740" cy="27809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" y="277465"/>
            <a:ext cx="9140221" cy="1508038"/>
          </a:xfrm>
          <a:prstGeom prst="rect">
            <a:avLst/>
          </a:prstGeom>
          <a:solidFill>
            <a:srgbClr val="E5EFEA"/>
          </a:solidFill>
        </p:spPr>
        <p:txBody>
          <a:bodyPr vert="horz" wrap="square" lIns="0" tIns="152333" rIns="0" bIns="0" rtlCol="0">
            <a:spAutoFit/>
          </a:bodyPr>
          <a:lstStyle/>
          <a:p>
            <a:pPr marL="214022">
              <a:spcBef>
                <a:spcPts val="1199"/>
              </a:spcBef>
            </a:pPr>
            <a:r>
              <a:rPr spc="30" dirty="0"/>
              <a:t>IoT Protocols </a:t>
            </a:r>
            <a:r>
              <a:rPr spc="20" dirty="0"/>
              <a:t>- </a:t>
            </a:r>
            <a:r>
              <a:rPr spc="40" dirty="0"/>
              <a:t>Local </a:t>
            </a:r>
            <a:r>
              <a:rPr spc="-10" dirty="0"/>
              <a:t>Network</a:t>
            </a:r>
            <a:r>
              <a:rPr spc="-30" dirty="0"/>
              <a:t> </a:t>
            </a:r>
            <a:r>
              <a:rPr spc="20" dirty="0"/>
              <a:t>Communication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3400" y="2286000"/>
            <a:ext cx="7831595" cy="3380323"/>
          </a:xfrm>
          <a:prstGeom prst="rect">
            <a:avLst/>
          </a:prstGeom>
        </p:spPr>
        <p:txBody>
          <a:bodyPr vert="horz" wrap="square" lIns="0" tIns="154851" rIns="0" bIns="0" rtlCol="0">
            <a:spAutoFit/>
          </a:bodyPr>
          <a:lstStyle/>
          <a:p>
            <a:pPr marL="75537">
              <a:spcBef>
                <a:spcPts val="1219"/>
              </a:spcBef>
            </a:pPr>
            <a:r>
              <a:rPr sz="2200" spc="-10" dirty="0">
                <a:latin typeface="LM Sans 10"/>
                <a:cs typeface="LM Sans 10"/>
              </a:rPr>
              <a:t>Bluetooth </a:t>
            </a:r>
            <a:r>
              <a:rPr sz="2200" spc="-40" dirty="0">
                <a:latin typeface="LM Sans 10"/>
                <a:cs typeface="LM Sans 10"/>
              </a:rPr>
              <a:t>Low</a:t>
            </a:r>
            <a:r>
              <a:rPr sz="2200" spc="-20" dirty="0">
                <a:latin typeface="LM Sans 10"/>
                <a:cs typeface="LM Sans 10"/>
              </a:rPr>
              <a:t> </a:t>
            </a:r>
            <a:r>
              <a:rPr sz="2200" spc="-10" dirty="0">
                <a:latin typeface="LM Sans 10"/>
                <a:cs typeface="LM Sans 10"/>
              </a:rPr>
              <a:t>Energy</a:t>
            </a:r>
            <a:endParaRPr sz="2200">
              <a:latin typeface="LM Sans 10"/>
              <a:cs typeface="LM Sans 10"/>
            </a:endParaRPr>
          </a:p>
          <a:p>
            <a:pPr marL="352506">
              <a:lnSpc>
                <a:spcPts val="2379"/>
              </a:lnSpc>
              <a:spcBef>
                <a:spcPts val="942"/>
              </a:spcBef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000" spc="-10" dirty="0">
                <a:latin typeface="LM Sans 10"/>
                <a:cs typeface="LM Sans 10"/>
              </a:rPr>
              <a:t>designed and </a:t>
            </a:r>
            <a:r>
              <a:rPr sz="2000" spc="-20" dirty="0">
                <a:latin typeface="LM Sans 10"/>
                <a:cs typeface="LM Sans 10"/>
              </a:rPr>
              <a:t>marketed </a:t>
            </a:r>
            <a:r>
              <a:rPr sz="2000" spc="-40" dirty="0">
                <a:latin typeface="LM Sans 10"/>
                <a:cs typeface="LM Sans 10"/>
              </a:rPr>
              <a:t>by </a:t>
            </a:r>
            <a:r>
              <a:rPr sz="2000" spc="-10" dirty="0">
                <a:latin typeface="LM Sans 10"/>
                <a:cs typeface="LM Sans 10"/>
              </a:rPr>
              <a:t>the </a:t>
            </a:r>
            <a:r>
              <a:rPr sz="2000" dirty="0">
                <a:latin typeface="LM Sans 10"/>
                <a:cs typeface="LM Sans 10"/>
              </a:rPr>
              <a:t>Bluetooth Special </a:t>
            </a:r>
            <a:r>
              <a:rPr sz="2000" spc="-10" dirty="0">
                <a:latin typeface="LM Sans 10"/>
                <a:cs typeface="LM Sans 10"/>
              </a:rPr>
              <a:t>Interest</a:t>
            </a:r>
            <a:r>
              <a:rPr sz="2000" spc="119" dirty="0">
                <a:latin typeface="LM Sans 10"/>
                <a:cs typeface="LM Sans 10"/>
              </a:rPr>
              <a:t> </a:t>
            </a:r>
            <a:r>
              <a:rPr sz="2000" spc="-20" dirty="0">
                <a:latin typeface="LM Sans 10"/>
                <a:cs typeface="LM Sans 10"/>
              </a:rPr>
              <a:t>Group</a:t>
            </a:r>
            <a:endParaRPr sz="2000">
              <a:latin typeface="LM Sans 10"/>
              <a:cs typeface="LM Sans 10"/>
            </a:endParaRPr>
          </a:p>
          <a:p>
            <a:pPr marL="352506">
              <a:lnSpc>
                <a:spcPts val="2369"/>
              </a:lnSpc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000" spc="-20" dirty="0">
                <a:latin typeface="LM Sans 10"/>
                <a:cs typeface="LM Sans 10"/>
              </a:rPr>
              <a:t>Different </a:t>
            </a:r>
            <a:r>
              <a:rPr sz="2000" spc="-10" dirty="0">
                <a:latin typeface="LM Sans 10"/>
                <a:cs typeface="LM Sans 10"/>
              </a:rPr>
              <a:t>Profiles </a:t>
            </a:r>
            <a:r>
              <a:rPr sz="2000" spc="-30" dirty="0">
                <a:latin typeface="LM Sans 10"/>
                <a:cs typeface="LM Sans 10"/>
              </a:rPr>
              <a:t>for </a:t>
            </a:r>
            <a:r>
              <a:rPr sz="2000" spc="-20" dirty="0">
                <a:latin typeface="LM Sans 10"/>
                <a:cs typeface="LM Sans 10"/>
              </a:rPr>
              <a:t>Different</a:t>
            </a:r>
            <a:r>
              <a:rPr sz="2000" spc="149" dirty="0">
                <a:latin typeface="LM Sans 10"/>
                <a:cs typeface="LM Sans 10"/>
              </a:rPr>
              <a:t> </a:t>
            </a:r>
            <a:r>
              <a:rPr sz="2000" spc="-10" dirty="0">
                <a:latin typeface="LM Sans 10"/>
                <a:cs typeface="LM Sans 10"/>
              </a:rPr>
              <a:t>applications</a:t>
            </a:r>
            <a:endParaRPr sz="2000">
              <a:latin typeface="LM Sans 10"/>
              <a:cs typeface="LM Sans 10"/>
            </a:endParaRPr>
          </a:p>
          <a:p>
            <a:pPr marL="624440" marR="270674" indent="-271933">
              <a:lnSpc>
                <a:spcPts val="2379"/>
              </a:lnSpc>
              <a:spcBef>
                <a:spcPts val="69"/>
              </a:spcBef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000" spc="-10" dirty="0">
                <a:latin typeface="LM Sans 10"/>
                <a:cs typeface="LM Sans 10"/>
              </a:rPr>
              <a:t>Provide the same range as classic </a:t>
            </a:r>
            <a:r>
              <a:rPr sz="2000" dirty="0">
                <a:latin typeface="LM Sans 10"/>
                <a:cs typeface="LM Sans 10"/>
              </a:rPr>
              <a:t>bluetooth </a:t>
            </a:r>
            <a:r>
              <a:rPr sz="2000" spc="-10" dirty="0">
                <a:latin typeface="LM Sans 10"/>
                <a:cs typeface="LM Sans 10"/>
              </a:rPr>
              <a:t>with considerable </a:t>
            </a:r>
            <a:r>
              <a:rPr sz="2000" spc="-30" dirty="0">
                <a:latin typeface="LM Sans 10"/>
                <a:cs typeface="LM Sans 10"/>
              </a:rPr>
              <a:t>low  </a:t>
            </a:r>
            <a:r>
              <a:rPr sz="2000" spc="-10" dirty="0">
                <a:latin typeface="LM Sans 10"/>
                <a:cs typeface="LM Sans 10"/>
              </a:rPr>
              <a:t>energy</a:t>
            </a:r>
            <a:r>
              <a:rPr sz="2000" spc="-20" dirty="0">
                <a:latin typeface="LM Sans 10"/>
                <a:cs typeface="LM Sans 10"/>
              </a:rPr>
              <a:t> </a:t>
            </a:r>
            <a:r>
              <a:rPr sz="2000" spc="-10" dirty="0">
                <a:latin typeface="LM Sans 10"/>
                <a:cs typeface="LM Sans 10"/>
              </a:rPr>
              <a:t>consumption</a:t>
            </a:r>
            <a:endParaRPr sz="2000">
              <a:latin typeface="LM Sans 10"/>
              <a:cs typeface="LM Sans 10"/>
            </a:endParaRPr>
          </a:p>
          <a:p>
            <a:pPr marL="352506">
              <a:lnSpc>
                <a:spcPts val="2280"/>
              </a:lnSpc>
            </a:pPr>
            <a:r>
              <a:rPr spc="979" baseline="13888" dirty="0">
                <a:solidFill>
                  <a:srgbClr val="3333B2"/>
                </a:solidFill>
                <a:latin typeface="Arial"/>
                <a:cs typeface="Arial"/>
              </a:rPr>
              <a:t>) </a:t>
            </a:r>
            <a:r>
              <a:rPr sz="2000" spc="-10" dirty="0">
                <a:latin typeface="LM Sans 10"/>
                <a:cs typeface="LM Sans 10"/>
              </a:rPr>
              <a:t>the technology used in </a:t>
            </a:r>
            <a:r>
              <a:rPr sz="2000" dirty="0">
                <a:latin typeface="LM Sans 10"/>
                <a:cs typeface="LM Sans 10"/>
              </a:rPr>
              <a:t>beacons </a:t>
            </a:r>
            <a:r>
              <a:rPr sz="2000" spc="-10" dirty="0">
                <a:latin typeface="LM Sans 10"/>
                <a:cs typeface="LM Sans 10"/>
              </a:rPr>
              <a:t>used to send contextual</a:t>
            </a:r>
            <a:r>
              <a:rPr sz="2000" spc="129" dirty="0">
                <a:latin typeface="LM Sans 10"/>
                <a:cs typeface="LM Sans 10"/>
              </a:rPr>
              <a:t> </a:t>
            </a:r>
            <a:r>
              <a:rPr sz="2000" spc="-10" dirty="0">
                <a:latin typeface="LM Sans 10"/>
                <a:cs typeface="LM Sans 10"/>
              </a:rPr>
              <a:t>information</a:t>
            </a:r>
            <a:endParaRPr sz="2000">
              <a:latin typeface="LM Sans 10"/>
              <a:cs typeface="LM Sans 10"/>
            </a:endParaRPr>
          </a:p>
          <a:p>
            <a:pPr marL="624440" marR="109527">
              <a:lnSpc>
                <a:spcPts val="2379"/>
              </a:lnSpc>
              <a:spcBef>
                <a:spcPts val="79"/>
              </a:spcBef>
            </a:pPr>
            <a:r>
              <a:rPr sz="2000" spc="-10" dirty="0">
                <a:latin typeface="LM Sans 10"/>
                <a:cs typeface="LM Sans 10"/>
              </a:rPr>
              <a:t>based on </a:t>
            </a:r>
            <a:r>
              <a:rPr sz="2000" dirty="0">
                <a:latin typeface="LM Sans 10"/>
                <a:cs typeface="LM Sans 10"/>
              </a:rPr>
              <a:t>locations (Google beacon </a:t>
            </a:r>
            <a:r>
              <a:rPr sz="2000" spc="-20" dirty="0">
                <a:latin typeface="LM Sans 10"/>
                <a:cs typeface="LM Sans 10"/>
              </a:rPr>
              <a:t>platform </a:t>
            </a:r>
            <a:r>
              <a:rPr sz="2000" spc="-10" dirty="0">
                <a:latin typeface="LM Sans 10"/>
                <a:cs typeface="LM Sans 10"/>
              </a:rPr>
              <a:t>, </a:t>
            </a:r>
            <a:r>
              <a:rPr sz="2000" dirty="0">
                <a:latin typeface="LM Sans 10"/>
                <a:cs typeface="LM Sans 10"/>
              </a:rPr>
              <a:t>Google </a:t>
            </a:r>
            <a:r>
              <a:rPr sz="2000" spc="-10" dirty="0">
                <a:latin typeface="LM Sans 10"/>
                <a:cs typeface="LM Sans 10"/>
              </a:rPr>
              <a:t>Physical </a:t>
            </a:r>
            <a:r>
              <a:rPr sz="2000" spc="-20" dirty="0">
                <a:latin typeface="LM Sans 10"/>
                <a:cs typeface="LM Sans 10"/>
              </a:rPr>
              <a:t>web,  </a:t>
            </a:r>
            <a:r>
              <a:rPr sz="2000" spc="-10" dirty="0">
                <a:latin typeface="LM Sans 10"/>
                <a:cs typeface="LM Sans 10"/>
              </a:rPr>
              <a:t>Apple</a:t>
            </a:r>
            <a:r>
              <a:rPr sz="2000" spc="-20" dirty="0">
                <a:latin typeface="LM Sans 10"/>
                <a:cs typeface="LM Sans 10"/>
              </a:rPr>
              <a:t> </a:t>
            </a:r>
            <a:r>
              <a:rPr sz="2000" dirty="0">
                <a:latin typeface="LM Sans 10"/>
                <a:cs typeface="LM Sans 10"/>
              </a:rPr>
              <a:t>ibeacon)</a:t>
            </a:r>
            <a:endParaRPr sz="2000">
              <a:latin typeface="LM Sans 10"/>
              <a:cs typeface="LM Sans 10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" y="6631296"/>
            <a:ext cx="9140221" cy="217694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5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C1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E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997459" y="6667235"/>
            <a:ext cx="306059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20" dirty="0">
                <a:solidFill>
                  <a:srgbClr val="7FB298"/>
                </a:solidFill>
                <a:latin typeface="LM Sans 8"/>
                <a:cs typeface="LM Sans 8"/>
              </a:rPr>
              <a:t>nter for Computer Technology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and Applied</a:t>
            </a:r>
            <a:r>
              <a:rPr sz="1200" spc="79" dirty="0">
                <a:solidFill>
                  <a:srgbClr val="7FB298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M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9602" y="6642068"/>
            <a:ext cx="95218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>
              <a:lnSpc>
                <a:spcPts val="1338"/>
              </a:lnSpc>
            </a:pPr>
            <a:r>
              <a:rPr sz="1200" spc="-10" dirty="0">
                <a:solidFill>
                  <a:srgbClr val="003D1E"/>
                </a:solidFill>
                <a:latin typeface="LM Sans 8"/>
                <a:cs typeface="LM Sans 8"/>
              </a:rPr>
              <a:t>July 31,</a:t>
            </a:r>
            <a:r>
              <a:rPr sz="1200" spc="-109" dirty="0">
                <a:solidFill>
                  <a:srgbClr val="003D1E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003D1E"/>
                </a:solidFill>
                <a:latin typeface="LM Sans 8"/>
                <a:cs typeface="LM Sans 8"/>
              </a:rPr>
              <a:t>2017</a:t>
            </a:r>
            <a:endParaRPr sz="12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4192" y="1571"/>
            <a:ext cx="967299" cy="39348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IoT</a:t>
            </a:r>
            <a:r>
              <a:rPr sz="1200" spc="-69" dirty="0">
                <a:solidFill>
                  <a:srgbClr val="7FB298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Protocols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9909" y="1"/>
            <a:ext cx="4570740" cy="27809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" y="277465"/>
            <a:ext cx="9140221" cy="1508038"/>
          </a:xfrm>
          <a:prstGeom prst="rect">
            <a:avLst/>
          </a:prstGeom>
          <a:solidFill>
            <a:srgbClr val="E5EFEA"/>
          </a:solidFill>
        </p:spPr>
        <p:txBody>
          <a:bodyPr vert="horz" wrap="square" lIns="0" tIns="152333" rIns="0" bIns="0" rtlCol="0">
            <a:spAutoFit/>
          </a:bodyPr>
          <a:lstStyle/>
          <a:p>
            <a:pPr marL="214022">
              <a:spcBef>
                <a:spcPts val="1199"/>
              </a:spcBef>
            </a:pPr>
            <a:r>
              <a:rPr spc="30" dirty="0"/>
              <a:t>IoT Protocols </a:t>
            </a:r>
            <a:r>
              <a:rPr spc="20" dirty="0"/>
              <a:t>- </a:t>
            </a:r>
            <a:r>
              <a:rPr dirty="0"/>
              <a:t>Low </a:t>
            </a:r>
            <a:r>
              <a:rPr spc="-20" dirty="0"/>
              <a:t>Power </a:t>
            </a:r>
            <a:r>
              <a:rPr spc="30" dirty="0"/>
              <a:t>Wide Area </a:t>
            </a:r>
            <a:r>
              <a:rPr spc="-10" dirty="0"/>
              <a:t>Network</a:t>
            </a:r>
            <a:r>
              <a:rPr spc="40" dirty="0"/>
              <a:t> </a:t>
            </a:r>
            <a:r>
              <a:rPr dirty="0"/>
              <a:t>(LPWAN)</a:t>
            </a:r>
          </a:p>
        </p:txBody>
      </p:sp>
      <p:sp>
        <p:nvSpPr>
          <p:cNvPr id="5" name="object 5"/>
          <p:cNvSpPr/>
          <p:nvPr/>
        </p:nvSpPr>
        <p:spPr>
          <a:xfrm>
            <a:off x="557533" y="1451908"/>
            <a:ext cx="129451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205" y="1286532"/>
            <a:ext cx="8007925" cy="6136685"/>
          </a:xfrm>
          <a:prstGeom prst="rect">
            <a:avLst/>
          </a:prstGeom>
        </p:spPr>
        <p:txBody>
          <a:bodyPr vert="horz" wrap="square" lIns="0" tIns="13848" rIns="0" bIns="0" rtlCol="0">
            <a:spAutoFit/>
          </a:bodyPr>
          <a:lstStyle/>
          <a:p>
            <a:pPr marL="25179" marR="171217">
              <a:lnSpc>
                <a:spcPct val="102600"/>
              </a:lnSpc>
              <a:spcBef>
                <a:spcPts val="109"/>
              </a:spcBef>
            </a:pPr>
            <a:r>
              <a:rPr sz="2200" b="1" spc="-20" dirty="0">
                <a:latin typeface="LM Sans 10"/>
                <a:cs typeface="LM Sans 10"/>
              </a:rPr>
              <a:t>Weightless </a:t>
            </a:r>
            <a:r>
              <a:rPr sz="2200" spc="-10" dirty="0">
                <a:latin typeface="LM Sans 10"/>
                <a:cs typeface="LM Sans 10"/>
              </a:rPr>
              <a:t>is </a:t>
            </a:r>
            <a:r>
              <a:rPr sz="2200" spc="-20" dirty="0">
                <a:latin typeface="LM Sans 10"/>
                <a:cs typeface="LM Sans 10"/>
              </a:rPr>
              <a:t>a </a:t>
            </a:r>
            <a:r>
              <a:rPr sz="2200" spc="-10" dirty="0">
                <a:latin typeface="LM Sans 10"/>
                <a:cs typeface="LM Sans 10"/>
              </a:rPr>
              <a:t>proposed </a:t>
            </a:r>
            <a:r>
              <a:rPr sz="2200" spc="-30" dirty="0">
                <a:latin typeface="LM Sans 10"/>
                <a:cs typeface="LM Sans 10"/>
              </a:rPr>
              <a:t>proprietary </a:t>
            </a:r>
            <a:r>
              <a:rPr sz="2200" dirty="0">
                <a:latin typeface="LM Sans 10"/>
                <a:cs typeface="LM Sans 10"/>
              </a:rPr>
              <a:t>open </a:t>
            </a:r>
            <a:r>
              <a:rPr sz="2200" spc="-10" dirty="0">
                <a:latin typeface="LM Sans 10"/>
                <a:cs typeface="LM Sans 10"/>
              </a:rPr>
              <a:t>wireless technology  </a:t>
            </a:r>
            <a:r>
              <a:rPr sz="2200" spc="-20" dirty="0">
                <a:latin typeface="LM Sans 10"/>
                <a:cs typeface="LM Sans 10"/>
              </a:rPr>
              <a:t>standard </a:t>
            </a:r>
            <a:r>
              <a:rPr sz="2200" spc="-30" dirty="0">
                <a:latin typeface="LM Sans 10"/>
                <a:cs typeface="LM Sans 10"/>
              </a:rPr>
              <a:t>for </a:t>
            </a:r>
            <a:r>
              <a:rPr sz="2200" spc="-10" dirty="0">
                <a:latin typeface="LM Sans 10"/>
                <a:cs typeface="LM Sans 10"/>
              </a:rPr>
              <a:t>exchanging data </a:t>
            </a:r>
            <a:r>
              <a:rPr sz="2200" spc="-20" dirty="0">
                <a:latin typeface="LM Sans 10"/>
                <a:cs typeface="LM Sans 10"/>
              </a:rPr>
              <a:t>between a </a:t>
            </a:r>
            <a:r>
              <a:rPr sz="2200" spc="-10" dirty="0">
                <a:latin typeface="LM Sans 10"/>
                <a:cs typeface="LM Sans 10"/>
              </a:rPr>
              <a:t>base station </a:t>
            </a:r>
            <a:r>
              <a:rPr sz="2200" spc="-20" dirty="0">
                <a:latin typeface="LM Sans 10"/>
                <a:cs typeface="LM Sans 10"/>
              </a:rPr>
              <a:t>and </a:t>
            </a:r>
            <a:r>
              <a:rPr sz="2200" spc="-10" dirty="0">
                <a:latin typeface="LM Sans 10"/>
                <a:cs typeface="LM Sans 10"/>
              </a:rPr>
              <a:t>thousands  of machines </a:t>
            </a:r>
            <a:r>
              <a:rPr sz="2200" spc="-30" dirty="0">
                <a:latin typeface="LM Sans 10"/>
                <a:cs typeface="LM Sans 10"/>
              </a:rPr>
              <a:t>around </a:t>
            </a:r>
            <a:r>
              <a:rPr sz="2200" spc="-10" dirty="0">
                <a:latin typeface="LM Sans 10"/>
                <a:cs typeface="LM Sans 10"/>
              </a:rPr>
              <a:t>it (using </a:t>
            </a:r>
            <a:r>
              <a:rPr sz="2200" spc="-20" dirty="0">
                <a:latin typeface="LM Sans 10"/>
                <a:cs typeface="LM Sans 10"/>
              </a:rPr>
              <a:t>wavelength </a:t>
            </a:r>
            <a:r>
              <a:rPr sz="2200" spc="-10" dirty="0">
                <a:latin typeface="LM Sans 10"/>
                <a:cs typeface="LM Sans 10"/>
              </a:rPr>
              <a:t>radio transmissions in  unoccupied </a:t>
            </a:r>
            <a:r>
              <a:rPr sz="2200" spc="-20" dirty="0">
                <a:latin typeface="LM Sans 10"/>
                <a:cs typeface="LM Sans 10"/>
              </a:rPr>
              <a:t>TV </a:t>
            </a:r>
            <a:r>
              <a:rPr sz="2200" spc="-10" dirty="0">
                <a:latin typeface="LM Sans 10"/>
                <a:cs typeface="LM Sans 10"/>
              </a:rPr>
              <a:t>transmission channels) with high levels of</a:t>
            </a:r>
            <a:r>
              <a:rPr sz="2200" spc="-40" dirty="0">
                <a:latin typeface="LM Sans 10"/>
                <a:cs typeface="LM Sans 10"/>
              </a:rPr>
              <a:t> security.</a:t>
            </a:r>
            <a:endParaRPr sz="2200">
              <a:latin typeface="LM Sans 10"/>
              <a:cs typeface="LM Sans 10"/>
            </a:endParaRPr>
          </a:p>
          <a:p>
            <a:pPr marL="25179" marR="280746">
              <a:lnSpc>
                <a:spcPct val="102600"/>
              </a:lnSpc>
              <a:spcBef>
                <a:spcPts val="595"/>
              </a:spcBef>
            </a:pPr>
            <a:r>
              <a:rPr sz="2200" b="1" spc="-20" dirty="0">
                <a:latin typeface="LM Sans 10"/>
                <a:cs typeface="LM Sans 10"/>
              </a:rPr>
              <a:t>NB-IoT </a:t>
            </a:r>
            <a:r>
              <a:rPr sz="2200" b="1" spc="-30" dirty="0">
                <a:latin typeface="LM Sans 10"/>
                <a:cs typeface="LM Sans 10"/>
              </a:rPr>
              <a:t>(Narrow-Band </a:t>
            </a:r>
            <a:r>
              <a:rPr sz="2200" b="1" spc="-20" dirty="0">
                <a:latin typeface="LM Sans 10"/>
                <a:cs typeface="LM Sans 10"/>
              </a:rPr>
              <a:t>IoT) </a:t>
            </a:r>
            <a:r>
              <a:rPr sz="2200" spc="-20" dirty="0">
                <a:latin typeface="LM Sans 10"/>
                <a:cs typeface="LM Sans 10"/>
              </a:rPr>
              <a:t>A </a:t>
            </a:r>
            <a:r>
              <a:rPr sz="2200" spc="-10" dirty="0">
                <a:latin typeface="LM Sans 10"/>
                <a:cs typeface="LM Sans 10"/>
              </a:rPr>
              <a:t>technology </a:t>
            </a:r>
            <a:r>
              <a:rPr sz="2200" dirty="0">
                <a:latin typeface="LM Sans 10"/>
                <a:cs typeface="LM Sans 10"/>
              </a:rPr>
              <a:t>being </a:t>
            </a:r>
            <a:r>
              <a:rPr sz="2200" spc="-20" dirty="0">
                <a:latin typeface="LM Sans 10"/>
                <a:cs typeface="LM Sans 10"/>
              </a:rPr>
              <a:t>standardized </a:t>
            </a:r>
            <a:r>
              <a:rPr sz="2200" spc="-40" dirty="0">
                <a:latin typeface="LM Sans 10"/>
                <a:cs typeface="LM Sans 10"/>
              </a:rPr>
              <a:t>by  </a:t>
            </a:r>
            <a:r>
              <a:rPr sz="2200" spc="-10" dirty="0">
                <a:latin typeface="LM Sans 10"/>
                <a:cs typeface="LM Sans 10"/>
              </a:rPr>
              <a:t>the </a:t>
            </a:r>
            <a:r>
              <a:rPr sz="2200" spc="-20" dirty="0">
                <a:latin typeface="LM Sans 10"/>
                <a:cs typeface="LM Sans 10"/>
              </a:rPr>
              <a:t>3GPP standards</a:t>
            </a:r>
            <a:r>
              <a:rPr sz="2200" spc="-10" dirty="0">
                <a:latin typeface="LM Sans 10"/>
                <a:cs typeface="LM Sans 10"/>
              </a:rPr>
              <a:t> </a:t>
            </a:r>
            <a:r>
              <a:rPr sz="2200" spc="10" dirty="0">
                <a:latin typeface="LM Sans 10"/>
                <a:cs typeface="LM Sans 10"/>
              </a:rPr>
              <a:t>body</a:t>
            </a:r>
            <a:endParaRPr sz="2200">
              <a:latin typeface="LM Sans 10"/>
              <a:cs typeface="LM Sans 10"/>
            </a:endParaRPr>
          </a:p>
          <a:p>
            <a:pPr marL="25179">
              <a:spcBef>
                <a:spcPts val="662"/>
              </a:spcBef>
            </a:pPr>
            <a:r>
              <a:rPr sz="2200" b="1" spc="-50" dirty="0">
                <a:latin typeface="LM Sans 10"/>
                <a:cs typeface="LM Sans 10"/>
              </a:rPr>
              <a:t>LTE-MTC </a:t>
            </a:r>
            <a:r>
              <a:rPr sz="2200" b="1" spc="-30" dirty="0">
                <a:latin typeface="LM Sans 10"/>
                <a:cs typeface="LM Sans 10"/>
              </a:rPr>
              <a:t>(LTE-Machine </a:t>
            </a:r>
            <a:r>
              <a:rPr sz="2200" b="1" spc="-50" dirty="0">
                <a:latin typeface="LM Sans 10"/>
                <a:cs typeface="LM Sans 10"/>
              </a:rPr>
              <a:t>Type </a:t>
            </a:r>
            <a:r>
              <a:rPr sz="2200" b="1" spc="-20" dirty="0">
                <a:latin typeface="LM Sans 10"/>
                <a:cs typeface="LM Sans 10"/>
              </a:rPr>
              <a:t>Communication)</a:t>
            </a:r>
            <a:r>
              <a:rPr sz="2200" b="1" spc="20" dirty="0">
                <a:latin typeface="LM Sans 10"/>
                <a:cs typeface="LM Sans 10"/>
              </a:rPr>
              <a:t> </a:t>
            </a:r>
            <a:r>
              <a:rPr sz="2200" spc="-10" dirty="0">
                <a:latin typeface="LM Sans 10"/>
                <a:cs typeface="LM Sans 10"/>
              </a:rPr>
              <a:t>-</a:t>
            </a:r>
            <a:endParaRPr sz="2200">
              <a:latin typeface="LM Sans 10"/>
              <a:cs typeface="LM Sans 10"/>
            </a:endParaRPr>
          </a:p>
          <a:p>
            <a:pPr marL="25179" marR="270674">
              <a:lnSpc>
                <a:spcPct val="102699"/>
              </a:lnSpc>
            </a:pPr>
            <a:r>
              <a:rPr sz="2200" spc="-20" dirty="0">
                <a:latin typeface="LM Sans 10"/>
                <a:cs typeface="LM Sans 10"/>
              </a:rPr>
              <a:t>Standards-based </a:t>
            </a:r>
            <a:r>
              <a:rPr sz="2200" spc="-10" dirty="0">
                <a:latin typeface="LM Sans 10"/>
                <a:cs typeface="LM Sans 10"/>
              </a:rPr>
              <a:t>family of technologies </a:t>
            </a:r>
            <a:r>
              <a:rPr sz="2200" spc="-20" dirty="0">
                <a:latin typeface="LM Sans 10"/>
                <a:cs typeface="LM Sans 10"/>
              </a:rPr>
              <a:t>supports </a:t>
            </a:r>
            <a:r>
              <a:rPr sz="2200" spc="-10" dirty="0">
                <a:latin typeface="LM Sans 10"/>
                <a:cs typeface="LM Sans 10"/>
              </a:rPr>
              <a:t>several technology  </a:t>
            </a:r>
            <a:r>
              <a:rPr sz="2200" spc="-20" dirty="0">
                <a:latin typeface="LM Sans 10"/>
                <a:cs typeface="LM Sans 10"/>
              </a:rPr>
              <a:t>categories, </a:t>
            </a:r>
            <a:r>
              <a:rPr sz="2200" spc="-10" dirty="0">
                <a:latin typeface="LM Sans 10"/>
                <a:cs typeface="LM Sans 10"/>
              </a:rPr>
              <a:t>such as </a:t>
            </a:r>
            <a:r>
              <a:rPr sz="2200" spc="-20" dirty="0">
                <a:latin typeface="LM Sans 10"/>
                <a:cs typeface="LM Sans 10"/>
              </a:rPr>
              <a:t>Cat-1 and CatM1, </a:t>
            </a:r>
            <a:r>
              <a:rPr sz="2200" spc="-10" dirty="0">
                <a:latin typeface="LM Sans 10"/>
                <a:cs typeface="LM Sans 10"/>
              </a:rPr>
              <a:t>suitable </a:t>
            </a:r>
            <a:r>
              <a:rPr sz="2200" spc="-30" dirty="0">
                <a:latin typeface="LM Sans 10"/>
                <a:cs typeface="LM Sans 10"/>
              </a:rPr>
              <a:t>for </a:t>
            </a:r>
            <a:r>
              <a:rPr sz="2200" spc="-10" dirty="0">
                <a:latin typeface="LM Sans 10"/>
                <a:cs typeface="LM Sans 10"/>
              </a:rPr>
              <a:t>the</a:t>
            </a:r>
            <a:r>
              <a:rPr sz="2200" spc="20" dirty="0">
                <a:latin typeface="LM Sans 10"/>
                <a:cs typeface="LM Sans 10"/>
              </a:rPr>
              <a:t> </a:t>
            </a:r>
            <a:r>
              <a:rPr sz="2200" spc="-10" dirty="0">
                <a:latin typeface="LM Sans 10"/>
                <a:cs typeface="LM Sans 10"/>
              </a:rPr>
              <a:t>IoT.</a:t>
            </a:r>
            <a:endParaRPr sz="2200">
              <a:latin typeface="LM Sans 10"/>
              <a:cs typeface="LM Sans 10"/>
            </a:endParaRPr>
          </a:p>
          <a:p>
            <a:pPr marL="25179" marR="10072">
              <a:lnSpc>
                <a:spcPct val="102600"/>
              </a:lnSpc>
              <a:spcBef>
                <a:spcPts val="585"/>
              </a:spcBef>
            </a:pPr>
            <a:r>
              <a:rPr sz="2200" b="1" spc="-20" dirty="0">
                <a:latin typeface="LM Sans 10"/>
                <a:cs typeface="LM Sans 10"/>
              </a:rPr>
              <a:t>EC-GSM-IoT </a:t>
            </a:r>
            <a:r>
              <a:rPr sz="2200" b="1" spc="-10" dirty="0">
                <a:latin typeface="LM Sans 10"/>
                <a:cs typeface="LM Sans 10"/>
              </a:rPr>
              <a:t>(Extended </a:t>
            </a:r>
            <a:r>
              <a:rPr sz="2200" b="1" spc="-20" dirty="0">
                <a:latin typeface="LM Sans 10"/>
                <a:cs typeface="LM Sans 10"/>
              </a:rPr>
              <a:t>Coverage-GSM-IoT) </a:t>
            </a:r>
            <a:r>
              <a:rPr sz="2200" spc="-10" dirty="0">
                <a:latin typeface="LM Sans 10"/>
                <a:cs typeface="LM Sans 10"/>
              </a:rPr>
              <a:t>- Enables </a:t>
            </a:r>
            <a:r>
              <a:rPr sz="2200" spc="-20" dirty="0">
                <a:latin typeface="LM Sans 10"/>
                <a:cs typeface="LM Sans 10"/>
              </a:rPr>
              <a:t>new  </a:t>
            </a:r>
            <a:r>
              <a:rPr sz="2200" spc="-10" dirty="0">
                <a:latin typeface="LM Sans 10"/>
                <a:cs typeface="LM Sans 10"/>
              </a:rPr>
              <a:t>capabilities of existing </a:t>
            </a:r>
            <a:r>
              <a:rPr sz="2200" spc="-20" dirty="0">
                <a:latin typeface="LM Sans 10"/>
                <a:cs typeface="LM Sans 10"/>
              </a:rPr>
              <a:t>cellular </a:t>
            </a:r>
            <a:r>
              <a:rPr sz="2200" spc="-40" dirty="0">
                <a:latin typeface="LM Sans 10"/>
                <a:cs typeface="LM Sans 10"/>
              </a:rPr>
              <a:t>networks for </a:t>
            </a:r>
            <a:r>
              <a:rPr sz="2200" spc="-59" dirty="0">
                <a:latin typeface="LM Sans 10"/>
                <a:cs typeface="LM Sans 10"/>
              </a:rPr>
              <a:t>LPWA </a:t>
            </a:r>
            <a:r>
              <a:rPr sz="2200" spc="-30" dirty="0">
                <a:latin typeface="LM Sans 10"/>
                <a:cs typeface="LM Sans 10"/>
              </a:rPr>
              <a:t>(Low </a:t>
            </a:r>
            <a:r>
              <a:rPr sz="2200" spc="-59" dirty="0">
                <a:latin typeface="LM Sans 10"/>
                <a:cs typeface="LM Sans 10"/>
              </a:rPr>
              <a:t>Power </a:t>
            </a:r>
            <a:r>
              <a:rPr sz="2200" spc="-20" dirty="0">
                <a:latin typeface="LM Sans 10"/>
                <a:cs typeface="LM Sans 10"/>
              </a:rPr>
              <a:t>Wide  Area) IoT </a:t>
            </a:r>
            <a:r>
              <a:rPr sz="2200" spc="-10" dirty="0">
                <a:latin typeface="LM Sans 10"/>
                <a:cs typeface="LM Sans 10"/>
              </a:rPr>
              <a:t>applications. </a:t>
            </a:r>
            <a:r>
              <a:rPr sz="2200" spc="-20" dirty="0">
                <a:latin typeface="LM Sans 10"/>
                <a:cs typeface="LM Sans 10"/>
              </a:rPr>
              <a:t>EC-GSM-IoT can </a:t>
            </a:r>
            <a:r>
              <a:rPr sz="2200" spc="20" dirty="0">
                <a:latin typeface="LM Sans 10"/>
                <a:cs typeface="LM Sans 10"/>
              </a:rPr>
              <a:t>be </a:t>
            </a:r>
            <a:r>
              <a:rPr sz="2200" spc="-10" dirty="0">
                <a:latin typeface="LM Sans 10"/>
                <a:cs typeface="LM Sans 10"/>
              </a:rPr>
              <a:t>activated through </a:t>
            </a:r>
            <a:r>
              <a:rPr sz="2200" spc="-20" dirty="0">
                <a:latin typeface="LM Sans 10"/>
                <a:cs typeface="LM Sans 10"/>
              </a:rPr>
              <a:t>new  </a:t>
            </a:r>
            <a:r>
              <a:rPr sz="2200" spc="-40" dirty="0">
                <a:latin typeface="LM Sans 10"/>
                <a:cs typeface="LM Sans 10"/>
              </a:rPr>
              <a:t>software </a:t>
            </a:r>
            <a:r>
              <a:rPr sz="2200" spc="-30" dirty="0">
                <a:latin typeface="LM Sans 10"/>
                <a:cs typeface="LM Sans 10"/>
              </a:rPr>
              <a:t>deployed </a:t>
            </a:r>
            <a:r>
              <a:rPr sz="2200" spc="-10" dirty="0">
                <a:latin typeface="LM Sans 10"/>
                <a:cs typeface="LM Sans 10"/>
              </a:rPr>
              <a:t>over </a:t>
            </a:r>
            <a:r>
              <a:rPr sz="2200" spc="-20" dirty="0">
                <a:latin typeface="LM Sans 10"/>
                <a:cs typeface="LM Sans 10"/>
              </a:rPr>
              <a:t>a very </a:t>
            </a:r>
            <a:r>
              <a:rPr sz="2200" spc="-30" dirty="0">
                <a:latin typeface="LM Sans 10"/>
                <a:cs typeface="LM Sans 10"/>
              </a:rPr>
              <a:t>large GSM </a:t>
            </a:r>
            <a:r>
              <a:rPr sz="2200" spc="-10" dirty="0">
                <a:latin typeface="LM Sans 10"/>
                <a:cs typeface="LM Sans 10"/>
              </a:rPr>
              <a:t>footprint, </a:t>
            </a:r>
            <a:r>
              <a:rPr sz="2200" spc="-20" dirty="0">
                <a:latin typeface="LM Sans 10"/>
                <a:cs typeface="LM Sans 10"/>
              </a:rPr>
              <a:t>adding </a:t>
            </a:r>
            <a:r>
              <a:rPr sz="2200" spc="-10" dirty="0">
                <a:latin typeface="LM Sans 10"/>
                <a:cs typeface="LM Sans 10"/>
              </a:rPr>
              <a:t>even </a:t>
            </a:r>
            <a:r>
              <a:rPr sz="2200" spc="-30" dirty="0">
                <a:latin typeface="LM Sans 10"/>
                <a:cs typeface="LM Sans 10"/>
              </a:rPr>
              <a:t>more  </a:t>
            </a:r>
            <a:r>
              <a:rPr sz="2200" spc="-10" dirty="0">
                <a:latin typeface="LM Sans 10"/>
                <a:cs typeface="LM Sans 10"/>
              </a:rPr>
              <a:t>coverage to serve </a:t>
            </a:r>
            <a:r>
              <a:rPr sz="2200" spc="-20" dirty="0">
                <a:latin typeface="LM Sans 10"/>
                <a:cs typeface="LM Sans 10"/>
              </a:rPr>
              <a:t>IoT</a:t>
            </a:r>
            <a:r>
              <a:rPr sz="2200" spc="-30" dirty="0">
                <a:latin typeface="LM Sans 10"/>
                <a:cs typeface="LM Sans 10"/>
              </a:rPr>
              <a:t> </a:t>
            </a:r>
            <a:r>
              <a:rPr sz="2200" spc="-10" dirty="0">
                <a:latin typeface="LM Sans 10"/>
                <a:cs typeface="LM Sans 10"/>
              </a:rPr>
              <a:t>devices.</a:t>
            </a:r>
            <a:endParaRPr sz="22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7533" y="2891106"/>
            <a:ext cx="129451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7533" y="3648305"/>
            <a:ext cx="129451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7533" y="4746492"/>
            <a:ext cx="129451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" y="6631296"/>
            <a:ext cx="9140221" cy="217694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5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C1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E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997459" y="6667235"/>
            <a:ext cx="306059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20" dirty="0">
                <a:solidFill>
                  <a:srgbClr val="7FB298"/>
                </a:solidFill>
                <a:latin typeface="LM Sans 8"/>
                <a:cs typeface="LM Sans 8"/>
              </a:rPr>
              <a:t>nter for Computer Technology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and Applied</a:t>
            </a:r>
            <a:r>
              <a:rPr sz="1200" spc="79" dirty="0">
                <a:solidFill>
                  <a:srgbClr val="7FB298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M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99602" y="6642068"/>
            <a:ext cx="95218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>
              <a:lnSpc>
                <a:spcPts val="1338"/>
              </a:lnSpc>
            </a:pPr>
            <a:r>
              <a:rPr sz="1200" spc="-10" dirty="0">
                <a:solidFill>
                  <a:srgbClr val="003D1E"/>
                </a:solidFill>
                <a:latin typeface="LM Sans 8"/>
                <a:cs typeface="LM Sans 8"/>
              </a:rPr>
              <a:t>July 31,</a:t>
            </a:r>
            <a:r>
              <a:rPr sz="1200" spc="-109" dirty="0">
                <a:solidFill>
                  <a:srgbClr val="003D1E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003D1E"/>
                </a:solidFill>
                <a:latin typeface="LM Sans 8"/>
                <a:cs typeface="LM Sans 8"/>
              </a:rPr>
              <a:t>2017</a:t>
            </a:r>
            <a:endParaRPr sz="12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4192" y="1571"/>
            <a:ext cx="967299" cy="39348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IoT</a:t>
            </a:r>
            <a:r>
              <a:rPr sz="1200" spc="-69" dirty="0">
                <a:solidFill>
                  <a:srgbClr val="7FB298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Protocols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9909" y="1"/>
            <a:ext cx="4570740" cy="27809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" y="277465"/>
            <a:ext cx="9140221" cy="1508038"/>
          </a:xfrm>
          <a:prstGeom prst="rect">
            <a:avLst/>
          </a:prstGeom>
          <a:solidFill>
            <a:srgbClr val="E5EFEA"/>
          </a:solidFill>
        </p:spPr>
        <p:txBody>
          <a:bodyPr vert="horz" wrap="square" lIns="0" tIns="152333" rIns="0" bIns="0" rtlCol="0">
            <a:spAutoFit/>
          </a:bodyPr>
          <a:lstStyle/>
          <a:p>
            <a:pPr marL="214022">
              <a:spcBef>
                <a:spcPts val="1199"/>
              </a:spcBef>
            </a:pPr>
            <a:r>
              <a:rPr spc="30" dirty="0"/>
              <a:t>IoT Protocols </a:t>
            </a:r>
            <a:r>
              <a:rPr spc="20" dirty="0"/>
              <a:t>- </a:t>
            </a:r>
            <a:r>
              <a:rPr dirty="0"/>
              <a:t>Low </a:t>
            </a:r>
            <a:r>
              <a:rPr spc="-20" dirty="0"/>
              <a:t>Power </a:t>
            </a:r>
            <a:r>
              <a:rPr spc="30" dirty="0"/>
              <a:t>Wide Area </a:t>
            </a:r>
            <a:r>
              <a:rPr spc="-10" dirty="0"/>
              <a:t>Network</a:t>
            </a:r>
            <a:r>
              <a:rPr spc="40" dirty="0"/>
              <a:t> </a:t>
            </a:r>
            <a:r>
              <a:rPr dirty="0"/>
              <a:t>(LPWAN)</a:t>
            </a:r>
          </a:p>
        </p:txBody>
      </p:sp>
      <p:sp>
        <p:nvSpPr>
          <p:cNvPr id="5" name="object 5"/>
          <p:cNvSpPr/>
          <p:nvPr/>
        </p:nvSpPr>
        <p:spPr>
          <a:xfrm>
            <a:off x="557533" y="1539691"/>
            <a:ext cx="129451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99204" y="1374316"/>
            <a:ext cx="8053269" cy="3306038"/>
          </a:xfrm>
          <a:prstGeom prst="rect">
            <a:avLst/>
          </a:prstGeom>
        </p:spPr>
        <p:txBody>
          <a:bodyPr vert="horz" wrap="square" lIns="0" tIns="13848" rIns="0" bIns="0" rtlCol="0">
            <a:spAutoFit/>
          </a:bodyPr>
          <a:lstStyle/>
          <a:p>
            <a:pPr marL="25179" marR="237940" algn="just">
              <a:lnSpc>
                <a:spcPct val="102600"/>
              </a:lnSpc>
              <a:spcBef>
                <a:spcPts val="109"/>
              </a:spcBef>
            </a:pPr>
            <a:r>
              <a:rPr sz="2200" b="1" spc="-30" dirty="0">
                <a:latin typeface="LM Sans 10"/>
                <a:cs typeface="LM Sans 10"/>
              </a:rPr>
              <a:t>Sigfox </a:t>
            </a:r>
            <a:r>
              <a:rPr sz="2200" spc="-10" dirty="0">
                <a:latin typeface="LM Sans 10"/>
                <a:cs typeface="LM Sans 10"/>
              </a:rPr>
              <a:t>is </a:t>
            </a:r>
            <a:r>
              <a:rPr sz="2200" spc="-20" dirty="0">
                <a:latin typeface="LM Sans 10"/>
                <a:cs typeface="LM Sans 10"/>
              </a:rPr>
              <a:t>a </a:t>
            </a:r>
            <a:r>
              <a:rPr sz="2200" spc="-30" dirty="0">
                <a:latin typeface="LM Sans 10"/>
                <a:cs typeface="LM Sans 10"/>
              </a:rPr>
              <a:t>French </a:t>
            </a:r>
            <a:r>
              <a:rPr sz="2200" spc="-20" dirty="0">
                <a:latin typeface="LM Sans 10"/>
                <a:cs typeface="LM Sans 10"/>
              </a:rPr>
              <a:t>company </a:t>
            </a:r>
            <a:r>
              <a:rPr sz="2200" spc="-10" dirty="0">
                <a:latin typeface="LM Sans 10"/>
                <a:cs typeface="LM Sans 10"/>
              </a:rPr>
              <a:t>that build </a:t>
            </a:r>
            <a:r>
              <a:rPr sz="2200" spc="-40" dirty="0">
                <a:latin typeface="LM Sans 10"/>
                <a:cs typeface="LM Sans 10"/>
              </a:rPr>
              <a:t>Low </a:t>
            </a:r>
            <a:r>
              <a:rPr sz="2200" spc="-59" dirty="0">
                <a:latin typeface="LM Sans 10"/>
                <a:cs typeface="LM Sans 10"/>
              </a:rPr>
              <a:t>Power </a:t>
            </a:r>
            <a:r>
              <a:rPr sz="2200" spc="-10" dirty="0">
                <a:latin typeface="LM Sans 10"/>
                <a:cs typeface="LM Sans 10"/>
              </a:rPr>
              <a:t>wide </a:t>
            </a:r>
            <a:r>
              <a:rPr sz="2200" spc="-40" dirty="0">
                <a:latin typeface="LM Sans 10"/>
                <a:cs typeface="LM Sans 10"/>
              </a:rPr>
              <a:t>network </a:t>
            </a:r>
            <a:r>
              <a:rPr sz="2200" spc="-30" dirty="0">
                <a:latin typeface="LM Sans 10"/>
                <a:cs typeface="LM Sans 10"/>
              </a:rPr>
              <a:t>for  </a:t>
            </a:r>
            <a:r>
              <a:rPr sz="2200" spc="-10" dirty="0">
                <a:latin typeface="LM Sans 10"/>
                <a:cs typeface="LM Sans 10"/>
              </a:rPr>
              <a:t>connected devices using its </a:t>
            </a:r>
            <a:r>
              <a:rPr sz="2200" spc="-30" dirty="0">
                <a:latin typeface="LM Sans 10"/>
                <a:cs typeface="LM Sans 10"/>
              </a:rPr>
              <a:t>proprietary </a:t>
            </a:r>
            <a:r>
              <a:rPr sz="2200" spc="-10" dirty="0">
                <a:latin typeface="LM Sans 10"/>
                <a:cs typeface="LM Sans 10"/>
              </a:rPr>
              <a:t>protocol.</a:t>
            </a:r>
            <a:endParaRPr sz="2200">
              <a:latin typeface="LM Sans 10"/>
              <a:cs typeface="LM Sans 10"/>
            </a:endParaRPr>
          </a:p>
          <a:p>
            <a:pPr marL="25179" marR="10072" algn="just">
              <a:lnSpc>
                <a:spcPct val="102600"/>
              </a:lnSpc>
              <a:spcBef>
                <a:spcPts val="595"/>
              </a:spcBef>
            </a:pPr>
            <a:r>
              <a:rPr sz="2200" b="1" spc="-50" dirty="0">
                <a:latin typeface="LM Sans 10"/>
                <a:cs typeface="LM Sans 10"/>
              </a:rPr>
              <a:t>LoRaWAN </a:t>
            </a:r>
            <a:r>
              <a:rPr sz="2200" spc="-10" dirty="0">
                <a:latin typeface="LM Sans 10"/>
                <a:cs typeface="LM Sans 10"/>
              </a:rPr>
              <a:t>- </a:t>
            </a:r>
            <a:r>
              <a:rPr sz="2200" spc="-40" dirty="0">
                <a:latin typeface="LM Sans 10"/>
                <a:cs typeface="LM Sans 10"/>
              </a:rPr>
              <a:t>Network </a:t>
            </a:r>
            <a:r>
              <a:rPr sz="2200" spc="-10" dirty="0">
                <a:latin typeface="LM Sans 10"/>
                <a:cs typeface="LM Sans 10"/>
              </a:rPr>
              <a:t>protocol intended </a:t>
            </a:r>
            <a:r>
              <a:rPr sz="2200" spc="-30" dirty="0">
                <a:latin typeface="LM Sans 10"/>
                <a:cs typeface="LM Sans 10"/>
              </a:rPr>
              <a:t>for </a:t>
            </a:r>
            <a:r>
              <a:rPr sz="2200" spc="-10" dirty="0">
                <a:latin typeface="LM Sans 10"/>
                <a:cs typeface="LM Sans 10"/>
              </a:rPr>
              <a:t>wireless battery operated  Things in regional, national </a:t>
            </a:r>
            <a:r>
              <a:rPr sz="2200" spc="-50" dirty="0">
                <a:latin typeface="LM Sans 10"/>
                <a:cs typeface="LM Sans 10"/>
              </a:rPr>
              <a:t>or </a:t>
            </a:r>
            <a:r>
              <a:rPr sz="2200" spc="-20" dirty="0">
                <a:latin typeface="LM Sans 10"/>
                <a:cs typeface="LM Sans 10"/>
              </a:rPr>
              <a:t>global </a:t>
            </a:r>
            <a:r>
              <a:rPr sz="2200" spc="-40" dirty="0">
                <a:latin typeface="LM Sans 10"/>
                <a:cs typeface="LM Sans 10"/>
              </a:rPr>
              <a:t>network. </a:t>
            </a:r>
            <a:r>
              <a:rPr sz="2200" spc="-10" dirty="0">
                <a:latin typeface="LM Sans 10"/>
                <a:cs typeface="LM Sans 10"/>
              </a:rPr>
              <a:t>It is </a:t>
            </a:r>
            <a:r>
              <a:rPr sz="2200" spc="-20" dirty="0">
                <a:latin typeface="LM Sans 10"/>
                <a:cs typeface="LM Sans 10"/>
              </a:rPr>
              <a:t>managed </a:t>
            </a:r>
            <a:r>
              <a:rPr sz="2200" spc="-40" dirty="0">
                <a:latin typeface="LM Sans 10"/>
                <a:cs typeface="LM Sans 10"/>
              </a:rPr>
              <a:t>by </a:t>
            </a:r>
            <a:r>
              <a:rPr sz="2200" spc="-30" dirty="0">
                <a:latin typeface="LM Sans 10"/>
                <a:cs typeface="LM Sans 10"/>
              </a:rPr>
              <a:t>Lora  </a:t>
            </a:r>
            <a:r>
              <a:rPr sz="2200" spc="-10" dirty="0">
                <a:latin typeface="LM Sans 10"/>
                <a:cs typeface="LM Sans 10"/>
              </a:rPr>
              <a:t>Alliance.</a:t>
            </a:r>
            <a:endParaRPr sz="2200">
              <a:latin typeface="LM Sans 10"/>
              <a:cs typeface="LM Sans 10"/>
            </a:endParaRPr>
          </a:p>
          <a:p>
            <a:pPr marL="25179" marR="343694">
              <a:lnSpc>
                <a:spcPct val="102600"/>
              </a:lnSpc>
              <a:spcBef>
                <a:spcPts val="595"/>
              </a:spcBef>
            </a:pPr>
            <a:r>
              <a:rPr sz="2200" b="1" spc="-20" dirty="0">
                <a:latin typeface="LM Sans 10"/>
                <a:cs typeface="LM Sans 10"/>
              </a:rPr>
              <a:t>RPMA (Random </a:t>
            </a:r>
            <a:r>
              <a:rPr sz="2200" b="1" spc="-10" dirty="0">
                <a:latin typeface="LM Sans 10"/>
                <a:cs typeface="LM Sans 10"/>
              </a:rPr>
              <a:t>phase multiple </a:t>
            </a:r>
            <a:r>
              <a:rPr sz="2200" b="1" spc="-20" dirty="0">
                <a:latin typeface="LM Sans 10"/>
                <a:cs typeface="LM Sans 10"/>
              </a:rPr>
              <a:t>access) </a:t>
            </a:r>
            <a:r>
              <a:rPr sz="2200" spc="-20" dirty="0">
                <a:latin typeface="LM Sans 10"/>
                <a:cs typeface="LM Sans 10"/>
              </a:rPr>
              <a:t>A </a:t>
            </a:r>
            <a:r>
              <a:rPr sz="2200" spc="-10" dirty="0">
                <a:latin typeface="LM Sans 10"/>
                <a:cs typeface="LM Sans 10"/>
              </a:rPr>
              <a:t>technology  communication system </a:t>
            </a:r>
            <a:r>
              <a:rPr sz="2200" spc="-20" dirty="0">
                <a:latin typeface="LM Sans 10"/>
                <a:cs typeface="LM Sans 10"/>
              </a:rPr>
              <a:t>employing </a:t>
            </a:r>
            <a:r>
              <a:rPr sz="2200" spc="-10" dirty="0">
                <a:latin typeface="LM Sans 10"/>
                <a:cs typeface="LM Sans 10"/>
              </a:rPr>
              <a:t>direct-sequence </a:t>
            </a:r>
            <a:r>
              <a:rPr sz="2200" spc="-30" dirty="0">
                <a:latin typeface="LM Sans 10"/>
                <a:cs typeface="LM Sans 10"/>
              </a:rPr>
              <a:t>spread </a:t>
            </a:r>
            <a:r>
              <a:rPr sz="2200" spc="-10" dirty="0">
                <a:latin typeface="LM Sans 10"/>
                <a:cs typeface="LM Sans 10"/>
              </a:rPr>
              <a:t>spectrum  </a:t>
            </a:r>
            <a:r>
              <a:rPr sz="2200" spc="-20" dirty="0">
                <a:latin typeface="LM Sans 10"/>
                <a:cs typeface="LM Sans 10"/>
              </a:rPr>
              <a:t>(DSSS) </a:t>
            </a:r>
            <a:r>
              <a:rPr sz="2200" spc="-10" dirty="0">
                <a:latin typeface="LM Sans 10"/>
                <a:cs typeface="LM Sans 10"/>
              </a:rPr>
              <a:t>with multiple access.</a:t>
            </a:r>
            <a:endParaRPr sz="2200">
              <a:latin typeface="LM Sans 10"/>
              <a:cs typeface="LM Sans 1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7533" y="2296890"/>
            <a:ext cx="129451" cy="1293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7533" y="3395075"/>
            <a:ext cx="129451" cy="129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1" y="6631296"/>
            <a:ext cx="9140221" cy="217694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5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C1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E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997459" y="6667235"/>
            <a:ext cx="306059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20" dirty="0">
                <a:solidFill>
                  <a:srgbClr val="7FB298"/>
                </a:solidFill>
                <a:latin typeface="LM Sans 8"/>
                <a:cs typeface="LM Sans 8"/>
              </a:rPr>
              <a:t>nter for Computer Technology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and Applied</a:t>
            </a:r>
            <a:r>
              <a:rPr sz="1200" spc="79" dirty="0">
                <a:solidFill>
                  <a:srgbClr val="7FB298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M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99602" y="6642068"/>
            <a:ext cx="95218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>
              <a:lnSpc>
                <a:spcPts val="1338"/>
              </a:lnSpc>
            </a:pPr>
            <a:r>
              <a:rPr sz="1200" spc="-10" dirty="0">
                <a:solidFill>
                  <a:srgbClr val="003D1E"/>
                </a:solidFill>
                <a:latin typeface="LM Sans 8"/>
                <a:cs typeface="LM Sans 8"/>
              </a:rPr>
              <a:t>July 31,</a:t>
            </a:r>
            <a:r>
              <a:rPr sz="1200" spc="-109" dirty="0">
                <a:solidFill>
                  <a:srgbClr val="003D1E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003D1E"/>
                </a:solidFill>
                <a:latin typeface="LM Sans 8"/>
                <a:cs typeface="LM Sans 8"/>
              </a:rPr>
              <a:t>2017</a:t>
            </a:r>
            <a:endParaRPr sz="12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4192" y="1571"/>
            <a:ext cx="967299" cy="39348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IoT</a:t>
            </a:r>
            <a:r>
              <a:rPr sz="1200" spc="-69" dirty="0">
                <a:solidFill>
                  <a:srgbClr val="7FB298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Protocols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9909" y="1"/>
            <a:ext cx="4570740" cy="27809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" y="277465"/>
            <a:ext cx="9140221" cy="1015595"/>
          </a:xfrm>
          <a:prstGeom prst="rect">
            <a:avLst/>
          </a:prstGeom>
          <a:solidFill>
            <a:srgbClr val="E5EFEA"/>
          </a:solidFill>
        </p:spPr>
        <p:txBody>
          <a:bodyPr vert="horz" wrap="square" lIns="0" tIns="152333" rIns="0" bIns="0" rtlCol="0">
            <a:spAutoFit/>
          </a:bodyPr>
          <a:lstStyle/>
          <a:p>
            <a:pPr marL="214022">
              <a:spcBef>
                <a:spcPts val="1199"/>
              </a:spcBef>
            </a:pPr>
            <a:r>
              <a:rPr sz="2800" spc="30" dirty="0">
                <a:solidFill>
                  <a:srgbClr val="3333B2"/>
                </a:solidFill>
                <a:latin typeface="LM Sans 12"/>
                <a:cs typeface="LM Sans 12"/>
              </a:rPr>
              <a:t>IoT Protocols </a:t>
            </a:r>
            <a:r>
              <a:rPr sz="2800" spc="20" dirty="0">
                <a:solidFill>
                  <a:srgbClr val="3333B2"/>
                </a:solidFill>
                <a:latin typeface="LM Sans 12"/>
                <a:cs typeface="LM Sans 12"/>
              </a:rPr>
              <a:t>- </a:t>
            </a:r>
            <a:r>
              <a:rPr sz="2800" dirty="0">
                <a:solidFill>
                  <a:srgbClr val="3333B2"/>
                </a:solidFill>
                <a:latin typeface="LM Sans 12"/>
                <a:cs typeface="LM Sans 12"/>
              </a:rPr>
              <a:t>Low </a:t>
            </a:r>
            <a:r>
              <a:rPr sz="2800" spc="-20" dirty="0">
                <a:solidFill>
                  <a:srgbClr val="3333B2"/>
                </a:solidFill>
                <a:latin typeface="LM Sans 12"/>
                <a:cs typeface="LM Sans 12"/>
              </a:rPr>
              <a:t>Power </a:t>
            </a:r>
            <a:r>
              <a:rPr sz="2800" spc="30" dirty="0">
                <a:solidFill>
                  <a:srgbClr val="3333B2"/>
                </a:solidFill>
                <a:latin typeface="LM Sans 12"/>
                <a:cs typeface="LM Sans 12"/>
              </a:rPr>
              <a:t>Wide Area </a:t>
            </a:r>
            <a:r>
              <a:rPr sz="2800" spc="-10" dirty="0">
                <a:solidFill>
                  <a:srgbClr val="3333B2"/>
                </a:solidFill>
                <a:latin typeface="LM Sans 12"/>
                <a:cs typeface="LM Sans 12"/>
              </a:rPr>
              <a:t>Network</a:t>
            </a:r>
            <a:r>
              <a:rPr sz="2800" spc="40" dirty="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sz="2800" dirty="0">
                <a:solidFill>
                  <a:srgbClr val="3333B2"/>
                </a:solidFill>
                <a:latin typeface="LM Sans 12"/>
                <a:cs typeface="LM Sans 12"/>
              </a:rPr>
              <a:t>(LPWAN)</a:t>
            </a:r>
            <a:endParaRPr sz="28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45355" y="1686696"/>
            <a:ext cx="6966018" cy="38246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" y="6631296"/>
            <a:ext cx="9140221" cy="217694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5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C1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E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997459" y="6667235"/>
            <a:ext cx="306059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20" dirty="0">
                <a:solidFill>
                  <a:srgbClr val="7FB298"/>
                </a:solidFill>
                <a:latin typeface="LM Sans 8"/>
                <a:cs typeface="LM Sans 8"/>
              </a:rPr>
              <a:t>nter for Computer Technology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and Applied</a:t>
            </a:r>
            <a:r>
              <a:rPr sz="1200" spc="79" dirty="0">
                <a:solidFill>
                  <a:srgbClr val="7FB298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M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608" y="6163454"/>
            <a:ext cx="14408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>
              <a:lnSpc>
                <a:spcPts val="1358"/>
              </a:lnSpc>
            </a:pPr>
            <a:r>
              <a:rPr sz="1200" b="1" spc="-10" dirty="0">
                <a:latin typeface="LM Sans 10"/>
                <a:cs typeface="LM Sans 10"/>
              </a:rPr>
              <a:t>Source</a:t>
            </a:r>
            <a:r>
              <a:rPr sz="1200" spc="-10" dirty="0">
                <a:latin typeface="LM Sans 8"/>
                <a:cs typeface="LM Sans 8"/>
              </a:rPr>
              <a:t>:</a:t>
            </a:r>
            <a:r>
              <a:rPr sz="1200" spc="20" dirty="0">
                <a:latin typeface="LM Sans 8"/>
                <a:cs typeface="LM Sans 8"/>
              </a:rPr>
              <a:t> </a:t>
            </a:r>
            <a:r>
              <a:rPr sz="1200" dirty="0">
                <a:latin typeface="LM Sans 8"/>
                <a:cs typeface="LM Sans 8"/>
              </a:rPr>
              <a:t>indigoo.com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9602" y="6642068"/>
            <a:ext cx="95218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>
              <a:lnSpc>
                <a:spcPts val="1338"/>
              </a:lnSpc>
            </a:pPr>
            <a:r>
              <a:rPr sz="1200" spc="-10" dirty="0">
                <a:solidFill>
                  <a:srgbClr val="003D1E"/>
                </a:solidFill>
                <a:latin typeface="LM Sans 8"/>
                <a:cs typeface="LM Sans 8"/>
              </a:rPr>
              <a:t>July 31,</a:t>
            </a:r>
            <a:r>
              <a:rPr sz="1200" spc="-109" dirty="0">
                <a:solidFill>
                  <a:srgbClr val="003D1E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003D1E"/>
                </a:solidFill>
                <a:latin typeface="LM Sans 8"/>
                <a:cs typeface="LM Sans 8"/>
              </a:rPr>
              <a:t>2017</a:t>
            </a:r>
            <a:endParaRPr sz="12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94192" y="1571"/>
            <a:ext cx="967299" cy="393485"/>
          </a:xfrm>
          <a:prstGeom prst="rect">
            <a:avLst/>
          </a:prstGeom>
        </p:spPr>
        <p:txBody>
          <a:bodyPr vert="horz" wrap="square" lIns="0" tIns="23920" rIns="0" bIns="0" rtlCol="0">
            <a:spAutoFit/>
          </a:bodyPr>
          <a:lstStyle/>
          <a:p>
            <a:pPr marL="25179">
              <a:spcBef>
                <a:spcPts val="188"/>
              </a:spcBef>
            </a:pP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IoT</a:t>
            </a:r>
            <a:r>
              <a:rPr sz="1200" spc="-69" dirty="0">
                <a:solidFill>
                  <a:srgbClr val="7FB298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Protocols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69909" y="1"/>
            <a:ext cx="4570740" cy="278095"/>
          </a:xfrm>
          <a:custGeom>
            <a:avLst/>
            <a:gdLst/>
            <a:ahLst/>
            <a:cxnLst/>
            <a:rect l="l" t="t" r="r" b="b"/>
            <a:pathLst>
              <a:path w="2304415" h="140335">
                <a:moveTo>
                  <a:pt x="2303995" y="0"/>
                </a:moveTo>
                <a:lnTo>
                  <a:pt x="0" y="0"/>
                </a:lnTo>
                <a:lnTo>
                  <a:pt x="0" y="140017"/>
                </a:lnTo>
                <a:lnTo>
                  <a:pt x="2303995" y="140017"/>
                </a:lnTo>
                <a:lnTo>
                  <a:pt x="2303995" y="0"/>
                </a:lnTo>
                <a:close/>
              </a:path>
            </a:pathLst>
          </a:custGeom>
          <a:solidFill>
            <a:srgbClr val="D8E8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" y="277465"/>
            <a:ext cx="9140221" cy="1015595"/>
          </a:xfrm>
          <a:prstGeom prst="rect">
            <a:avLst/>
          </a:prstGeom>
          <a:solidFill>
            <a:srgbClr val="E5EFEA"/>
          </a:solidFill>
        </p:spPr>
        <p:txBody>
          <a:bodyPr vert="horz" wrap="square" lIns="0" tIns="152333" rIns="0" bIns="0" rtlCol="0">
            <a:spAutoFit/>
          </a:bodyPr>
          <a:lstStyle/>
          <a:p>
            <a:pPr marL="214022">
              <a:spcBef>
                <a:spcPts val="1199"/>
              </a:spcBef>
            </a:pPr>
            <a:r>
              <a:rPr sz="2800" spc="30" dirty="0">
                <a:solidFill>
                  <a:srgbClr val="3333B2"/>
                </a:solidFill>
                <a:latin typeface="LM Sans 12"/>
                <a:cs typeface="LM Sans 12"/>
              </a:rPr>
              <a:t>IoT Protocols </a:t>
            </a:r>
            <a:r>
              <a:rPr sz="2800" spc="20" dirty="0">
                <a:solidFill>
                  <a:srgbClr val="3333B2"/>
                </a:solidFill>
                <a:latin typeface="LM Sans 12"/>
                <a:cs typeface="LM Sans 12"/>
              </a:rPr>
              <a:t>- </a:t>
            </a:r>
            <a:r>
              <a:rPr sz="2800" dirty="0">
                <a:solidFill>
                  <a:srgbClr val="3333B2"/>
                </a:solidFill>
                <a:latin typeface="LM Sans 12"/>
                <a:cs typeface="LM Sans 12"/>
              </a:rPr>
              <a:t>Low </a:t>
            </a:r>
            <a:r>
              <a:rPr sz="2800" spc="-20" dirty="0">
                <a:solidFill>
                  <a:srgbClr val="3333B2"/>
                </a:solidFill>
                <a:latin typeface="LM Sans 12"/>
                <a:cs typeface="LM Sans 12"/>
              </a:rPr>
              <a:t>Power </a:t>
            </a:r>
            <a:r>
              <a:rPr sz="2800" spc="30" dirty="0">
                <a:solidFill>
                  <a:srgbClr val="3333B2"/>
                </a:solidFill>
                <a:latin typeface="LM Sans 12"/>
                <a:cs typeface="LM Sans 12"/>
              </a:rPr>
              <a:t>Wide Area </a:t>
            </a:r>
            <a:r>
              <a:rPr sz="2800" spc="-10" dirty="0">
                <a:solidFill>
                  <a:srgbClr val="3333B2"/>
                </a:solidFill>
                <a:latin typeface="LM Sans 12"/>
                <a:cs typeface="LM Sans 12"/>
              </a:rPr>
              <a:t>Network</a:t>
            </a:r>
            <a:r>
              <a:rPr sz="2800" spc="40" dirty="0">
                <a:solidFill>
                  <a:srgbClr val="3333B2"/>
                </a:solidFill>
                <a:latin typeface="LM Sans 12"/>
                <a:cs typeface="LM Sans 12"/>
              </a:rPr>
              <a:t> </a:t>
            </a:r>
            <a:r>
              <a:rPr sz="2800" dirty="0">
                <a:solidFill>
                  <a:srgbClr val="3333B2"/>
                </a:solidFill>
                <a:latin typeface="LM Sans 12"/>
                <a:cs typeface="LM Sans 12"/>
              </a:rPr>
              <a:t>(LPWAN)</a:t>
            </a:r>
            <a:endParaRPr sz="2800">
              <a:latin typeface="LM Sans 12"/>
              <a:cs typeface="LM Sans 12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438705" y="1534274"/>
            <a:ext cx="5923851" cy="40653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" y="6631296"/>
            <a:ext cx="9140221" cy="217694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0051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99C1A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E8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997459" y="6667235"/>
            <a:ext cx="306059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spc="-20" dirty="0">
                <a:solidFill>
                  <a:srgbClr val="7FB298"/>
                </a:solidFill>
                <a:latin typeface="LM Sans 8"/>
                <a:cs typeface="LM Sans 8"/>
              </a:rPr>
              <a:t>nter for Computer Technology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and Applied</a:t>
            </a:r>
            <a:r>
              <a:rPr sz="1200" spc="79" dirty="0">
                <a:solidFill>
                  <a:srgbClr val="7FB298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7FB298"/>
                </a:solidFill>
                <a:latin typeface="LM Sans 8"/>
                <a:cs typeface="LM Sans 8"/>
              </a:rPr>
              <a:t>M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608" y="6163454"/>
            <a:ext cx="1440873" cy="3590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>
              <a:lnSpc>
                <a:spcPts val="1358"/>
              </a:lnSpc>
            </a:pPr>
            <a:r>
              <a:rPr sz="1200" b="1" spc="-10" dirty="0">
                <a:latin typeface="LM Sans 10"/>
                <a:cs typeface="LM Sans 10"/>
              </a:rPr>
              <a:t>Source</a:t>
            </a:r>
            <a:r>
              <a:rPr sz="1200" spc="-10" dirty="0">
                <a:latin typeface="LM Sans 8"/>
                <a:cs typeface="LM Sans 8"/>
              </a:rPr>
              <a:t>:</a:t>
            </a:r>
            <a:r>
              <a:rPr sz="1200" spc="20" dirty="0">
                <a:latin typeface="LM Sans 8"/>
                <a:cs typeface="LM Sans 8"/>
              </a:rPr>
              <a:t> </a:t>
            </a:r>
            <a:r>
              <a:rPr sz="1200" dirty="0">
                <a:latin typeface="LM Sans 8"/>
                <a:cs typeface="LM Sans 8"/>
              </a:rPr>
              <a:t>indigoo.com</a:t>
            </a:r>
            <a:endParaRPr sz="1200">
              <a:latin typeface="LM Sans 8"/>
              <a:cs typeface="LM Sans 8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99602" y="6642068"/>
            <a:ext cx="952183" cy="333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179">
              <a:lnSpc>
                <a:spcPts val="1338"/>
              </a:lnSpc>
            </a:pPr>
            <a:r>
              <a:rPr sz="1200" spc="-10" dirty="0">
                <a:solidFill>
                  <a:srgbClr val="003D1E"/>
                </a:solidFill>
                <a:latin typeface="LM Sans 8"/>
                <a:cs typeface="LM Sans 8"/>
              </a:rPr>
              <a:t>July 31,</a:t>
            </a:r>
            <a:r>
              <a:rPr sz="1200" spc="-109" dirty="0">
                <a:solidFill>
                  <a:srgbClr val="003D1E"/>
                </a:solidFill>
                <a:latin typeface="LM Sans 8"/>
                <a:cs typeface="LM Sans 8"/>
              </a:rPr>
              <a:t> </a:t>
            </a:r>
            <a:r>
              <a:rPr sz="1200" spc="-10" dirty="0">
                <a:solidFill>
                  <a:srgbClr val="003D1E"/>
                </a:solidFill>
                <a:latin typeface="LM Sans 8"/>
                <a:cs typeface="LM Sans 8"/>
              </a:rPr>
              <a:t>2017</a:t>
            </a:r>
            <a:endParaRPr sz="1200">
              <a:latin typeface="LM Sans 8"/>
              <a:cs typeface="LM Sans 8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251</TotalTime>
  <Words>1219</Words>
  <Application>Microsoft Office PowerPoint</Application>
  <PresentationFormat>On-screen Show (4:3)</PresentationFormat>
  <Paragraphs>138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LM Sans 10</vt:lpstr>
      <vt:lpstr>LM Sans 12</vt:lpstr>
      <vt:lpstr>LM Sans 8</vt:lpstr>
      <vt:lpstr>LM Sans 9</vt:lpstr>
      <vt:lpstr>Times New Roman</vt:lpstr>
      <vt:lpstr>Office Theme</vt:lpstr>
      <vt:lpstr>IoT Protocol</vt:lpstr>
      <vt:lpstr>IoT Protocols - Overview</vt:lpstr>
      <vt:lpstr>IoT Protocols - Data Communication</vt:lpstr>
      <vt:lpstr>IoT Protocols - Local Network Communication</vt:lpstr>
      <vt:lpstr>IoT Protocols - Local Network Communication</vt:lpstr>
      <vt:lpstr>IoT Protocols - Low Power Wide Area Network (LPWAN)</vt:lpstr>
      <vt:lpstr>IoT Protocols - Low Power Wide Area Network (LPWAN)</vt:lpstr>
      <vt:lpstr>PowerPoint Presentation</vt:lpstr>
      <vt:lpstr>PowerPoint Presentation</vt:lpstr>
      <vt:lpstr>IoT Protocols - Routing Protocols</vt:lpstr>
      <vt:lpstr>IoT Protocols - Discovery</vt:lpstr>
      <vt:lpstr>IoT Protocols - Discovery</vt:lpstr>
      <vt:lpstr>IoT Protocols - Discovery</vt:lpstr>
      <vt:lpstr>IoT Protocols - Discovery</vt:lpstr>
      <vt:lpstr>IoT Protocols - Discovery</vt:lpstr>
      <vt:lpstr>CoAP(Constrained Application Protocol)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VaishuVishnu</dc:creator>
  <cp:lastModifiedBy>Karthik</cp:lastModifiedBy>
  <cp:revision>3</cp:revision>
  <dcterms:created xsi:type="dcterms:W3CDTF">2021-08-01T14:50:05Z</dcterms:created>
  <dcterms:modified xsi:type="dcterms:W3CDTF">2022-08-18T07:28:39Z</dcterms:modified>
</cp:coreProperties>
</file>