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71"/>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2" r:id="rId66"/>
    <p:sldId id="323" r:id="rId67"/>
    <p:sldId id="324" r:id="rId68"/>
    <p:sldId id="325" r:id="rId69"/>
    <p:sldId id="326" r:id="rId7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7" roundtripDataSignature="AMtx7mhQeabx9/clneoa4KbiHDhxz6iis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9"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customschemas.google.com/relationships/presentationmetadata" Target="metadata"/><Relationship Id="rId8" Type="http://schemas.openxmlformats.org/officeDocument/2006/relationships/slide" Target="slides/slide7.xml"/><Relationship Id="rId51" Type="http://schemas.openxmlformats.org/officeDocument/2006/relationships/slide" Target="slides/slide50.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02254067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03823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581823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73246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58315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36445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47117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61294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24794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64307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61184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3187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71107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47524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02504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56908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47210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4" name="Google Shape;224;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16312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33185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 name="Google Shape;236;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55276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26667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33819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7419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9675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0" name="Google Shape;260;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22047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5" name="Google Shape;265;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96643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1" name="Google Shape;271;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86786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6" name="Google Shape;276;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68673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1" name="Google Shape;281;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35264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7" name="Google Shape;287;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78766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3" name="Google Shape;293;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81447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9" name="Google Shape;299;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32258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5" name="Google Shape;305;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37945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1" name="Google Shape;311;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2704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24965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7" name="Google Shape;317;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93703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3" name="Google Shape;323;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69105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9" name="Google Shape;329;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66776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4" name="Google Shape;334;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6871560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0" name="Google Shape;340;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72303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6" name="Google Shape;346;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30645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2" name="Google Shape;352;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832409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8" name="Google Shape;358;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18080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4" name="Google Shape;364;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132690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0" name="Google Shape;370;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6117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799256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6" name="Google Shape;376;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124963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2" name="Google Shape;382;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084177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7" name="Google Shape;387;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074857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3" name="Google Shape;393;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561418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9" name="Google Shape;399;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913255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5" name="Google Shape;405;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716747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0" name="Google Shape;410;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937307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6" name="Google Shape;416;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176745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2" name="Google Shape;422;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78016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7" name="Google Shape;427;p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7342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854993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2" name="Google Shape;432;p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196606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8" name="Google Shape;438;p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215600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3" name="Google Shape;443;p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269045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9" name="Google Shape;449;p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676913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p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5" name="Google Shape;455;p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519091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7" name="Google Shape;467;p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296702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3" name="Google Shape;473;p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179836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9" name="Google Shape;479;p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645377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p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5" name="Google Shape;485;p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583393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p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1" name="Google Shape;491;p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3476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84799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90829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5935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7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7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7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7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7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83"/>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83"/>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8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8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8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7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7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6" name="Google Shape;26;p7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7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7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7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7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2" name="Google Shape;32;p7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3" name="Google Shape;33;p7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7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7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7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7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7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7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7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7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7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7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80"/>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80"/>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80"/>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8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81"/>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81"/>
          <p:cNvSpPr>
            <a:spLocks noGrp="1"/>
          </p:cNvSpPr>
          <p:nvPr>
            <p:ph type="pic" idx="2"/>
          </p:nvPr>
        </p:nvSpPr>
        <p:spPr>
          <a:xfrm>
            <a:off x="1792288" y="612775"/>
            <a:ext cx="5486400" cy="4114800"/>
          </a:xfrm>
          <a:prstGeom prst="rect">
            <a:avLst/>
          </a:prstGeom>
          <a:noFill/>
          <a:ln>
            <a:noFill/>
          </a:ln>
        </p:spPr>
      </p:sp>
      <p:sp>
        <p:nvSpPr>
          <p:cNvPr id="64" name="Google Shape;64;p81"/>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8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8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8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8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82"/>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8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8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8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7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7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7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7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7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www.xenonstack.com/blog/apache-spark-optimisation/"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www.xenonstack.com/blog/apache-flink/"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hyperlink" Target="https://www.xenonstack.com/blog/data-processing-apache-flink/"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xenonstack.com/blog/data-pipeline/"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www.xenonstack.com/blog/big-data-analytics-solution/"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s://www.xenonstack.com/insights/apache-hadoop/" TargetMode="External"/><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hyperlink" Target="https://www.xenonstack.com/blog/serverless-data/" TargetMode="External"/><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https://www.xenonstack.com/insights/continuous-etl/" TargetMode="External"/><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hyperlink" Target="https://www.xenonstack.com/big-data-analytics/" TargetMode="External"/><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hyperlink" Target="https://www.xenonstack.com/insights/apache-hive/" TargetMode="External"/><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hyperlink" Target="https://www.xenonstack.com/blog/amazon-redshift-quicksight/" TargetMode="External"/><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hyperlink" Target="https://www.xenonstack.com/use-cases/large-data-processing/" TargetMode="External"/><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hyperlink" Target="https://www.xenonstack.com/talk-to-specialist/data-visualization/" TargetMode="External"/><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hyperlink" Target="https://www.xenonstack.com/insights/graph-databases-big-data/" TargetMode="External"/><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hyperlink" Target="https://www.xenonstack.com/blog/rust-big-data-applications/" TargetMode="External"/><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hyperlink" Target="https://www.xenonstack.com/insights/apache-storm-security/" TargetMode="External"/><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www.xenonstack.com/blog/streaming-integration-solution-platform/"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Big Data </a:t>
            </a:r>
            <a:endParaRPr/>
          </a:p>
        </p:txBody>
      </p:sp>
      <p:sp>
        <p:nvSpPr>
          <p:cNvPr id="91" name="Google Shape;91;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spcBef>
                <a:spcPts val="0"/>
              </a:spcBef>
              <a:spcAft>
                <a:spcPts val="0"/>
              </a:spcAft>
              <a:buClr>
                <a:schemeClr val="dk1"/>
              </a:buClr>
              <a:buSzPct val="100000"/>
              <a:buChar char="•"/>
            </a:pPr>
            <a:r>
              <a:rPr lang="en-US"/>
              <a:t>Big Data Architecture Layers</a:t>
            </a:r>
            <a:endParaRPr/>
          </a:p>
          <a:p>
            <a:pPr marL="342900" lvl="0" indent="-342900" algn="l" rtl="0">
              <a:spcBef>
                <a:spcPts val="592"/>
              </a:spcBef>
              <a:spcAft>
                <a:spcPts val="0"/>
              </a:spcAft>
              <a:buClr>
                <a:schemeClr val="dk1"/>
              </a:buClr>
              <a:buSzPct val="100000"/>
              <a:buChar char="•"/>
            </a:pPr>
            <a:r>
              <a:rPr lang="en-US"/>
              <a:t>Big Data Processing Layer (Tools, Use Cases, features)</a:t>
            </a:r>
            <a:endParaRPr/>
          </a:p>
          <a:p>
            <a:pPr marL="342900" lvl="0" indent="-342900" algn="l" rtl="0">
              <a:spcBef>
                <a:spcPts val="592"/>
              </a:spcBef>
              <a:spcAft>
                <a:spcPts val="0"/>
              </a:spcAft>
              <a:buClr>
                <a:schemeClr val="dk1"/>
              </a:buClr>
              <a:buSzPct val="100000"/>
              <a:buChar char="•"/>
            </a:pPr>
            <a:r>
              <a:rPr lang="en-US"/>
              <a:t>Big Data Storage Layer</a:t>
            </a:r>
            <a:endParaRPr/>
          </a:p>
          <a:p>
            <a:pPr marL="342900" lvl="0" indent="-342900" algn="l" rtl="0">
              <a:spcBef>
                <a:spcPts val="592"/>
              </a:spcBef>
              <a:spcAft>
                <a:spcPts val="0"/>
              </a:spcAft>
              <a:buClr>
                <a:schemeClr val="dk1"/>
              </a:buClr>
              <a:buSzPct val="100000"/>
              <a:buChar char="•"/>
            </a:pPr>
            <a:r>
              <a:rPr lang="en-US"/>
              <a:t>Big Data Query Layer</a:t>
            </a:r>
            <a:endParaRPr/>
          </a:p>
          <a:p>
            <a:pPr marL="342900" lvl="0" indent="-342900" algn="l" rtl="0">
              <a:spcBef>
                <a:spcPts val="592"/>
              </a:spcBef>
              <a:spcAft>
                <a:spcPts val="0"/>
              </a:spcAft>
              <a:buClr>
                <a:schemeClr val="dk1"/>
              </a:buClr>
              <a:buSzPct val="100000"/>
              <a:buChar char="•"/>
            </a:pPr>
            <a:r>
              <a:rPr lang="en-US"/>
              <a:t>Big Data Analytics Query Tools</a:t>
            </a:r>
            <a:endParaRPr/>
          </a:p>
          <a:p>
            <a:pPr marL="342900" lvl="0" indent="-342900" algn="l" rtl="0">
              <a:spcBef>
                <a:spcPts val="592"/>
              </a:spcBef>
              <a:spcAft>
                <a:spcPts val="0"/>
              </a:spcAft>
              <a:buClr>
                <a:schemeClr val="dk1"/>
              </a:buClr>
              <a:buSzPct val="100000"/>
              <a:buChar char="•"/>
            </a:pPr>
            <a:r>
              <a:rPr lang="en-US"/>
              <a:t>Big Data Visualization Layer (Tools, features)</a:t>
            </a:r>
            <a:endParaRPr/>
          </a:p>
          <a:p>
            <a:pPr marL="342900" lvl="0" indent="-342900" algn="l" rtl="0">
              <a:spcBef>
                <a:spcPts val="592"/>
              </a:spcBef>
              <a:spcAft>
                <a:spcPts val="0"/>
              </a:spcAft>
              <a:buClr>
                <a:schemeClr val="dk1"/>
              </a:buClr>
              <a:buSzPct val="100000"/>
              <a:buChar char="•"/>
            </a:pPr>
            <a:r>
              <a:rPr lang="en-US"/>
              <a:t>Big Data Security and Data flow Layer</a:t>
            </a:r>
            <a:endParaRPr/>
          </a:p>
          <a:p>
            <a:pPr marL="342900" lvl="0" indent="-342900" algn="l" rtl="0">
              <a:spcBef>
                <a:spcPts val="592"/>
              </a:spcBef>
              <a:spcAft>
                <a:spcPts val="0"/>
              </a:spcAft>
              <a:buClr>
                <a:schemeClr val="dk1"/>
              </a:buClr>
              <a:buSzPct val="100000"/>
              <a:buChar char="•"/>
            </a:pPr>
            <a:r>
              <a:rPr lang="en-US"/>
              <a:t>Data Monitoring Layer</a:t>
            </a:r>
            <a:endParaRPr/>
          </a:p>
          <a:p>
            <a:pPr marL="342900" lvl="0" indent="-342900" algn="l" rtl="0">
              <a:spcBef>
                <a:spcPts val="592"/>
              </a:spcBef>
              <a:spcAft>
                <a:spcPts val="0"/>
              </a:spcAft>
              <a:buClr>
                <a:schemeClr val="dk1"/>
              </a:buClr>
              <a:buSzPct val="100000"/>
              <a:buChar char="•"/>
            </a:pPr>
            <a:r>
              <a:rPr lang="en-US"/>
              <a:t>Conclusion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Data Visualization Layer</a:t>
            </a:r>
            <a:endParaRPr/>
          </a:p>
        </p:txBody>
      </p:sp>
      <p:sp>
        <p:nvSpPr>
          <p:cNvPr id="144" name="Google Shape;144;p1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ts val="3200"/>
              <a:buChar char="•"/>
            </a:pPr>
            <a:r>
              <a:rPr lang="en-US"/>
              <a:t>The visualization, or presentation tier, probably the most prestigious tier, where the data pipeline users may feel the VALUE of DATA. </a:t>
            </a:r>
            <a:endParaRPr/>
          </a:p>
          <a:p>
            <a:pPr marL="342900" lvl="0" indent="-342900" algn="just" rtl="0">
              <a:spcBef>
                <a:spcPts val="640"/>
              </a:spcBef>
              <a:spcAft>
                <a:spcPts val="0"/>
              </a:spcAft>
              <a:buClr>
                <a:schemeClr val="dk1"/>
              </a:buClr>
              <a:buSzPts val="3200"/>
              <a:buChar char="•"/>
            </a:pPr>
            <a:r>
              <a:rPr lang="en-US"/>
              <a:t>We need something that will grab people’s attention, pull them into, make your findings well-understood.</a:t>
            </a:r>
            <a:br>
              <a:rPr lang="en-US"/>
            </a:b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Big Data Ingestion Layer</a:t>
            </a:r>
            <a:endParaRPr/>
          </a:p>
        </p:txBody>
      </p:sp>
      <p:sp>
        <p:nvSpPr>
          <p:cNvPr id="150" name="Google Shape;150;p1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ts val="3200"/>
              <a:buChar char="•"/>
            </a:pPr>
            <a:r>
              <a:rPr lang="en-US"/>
              <a:t>Data ingestion mystery can be well understood using the Layered Architecture of Big Data. </a:t>
            </a:r>
            <a:endParaRPr/>
          </a:p>
          <a:p>
            <a:pPr marL="342900" lvl="0" indent="-342900" algn="just" rtl="0">
              <a:spcBef>
                <a:spcPts val="640"/>
              </a:spcBef>
              <a:spcAft>
                <a:spcPts val="0"/>
              </a:spcAft>
              <a:buClr>
                <a:schemeClr val="dk1"/>
              </a:buClr>
              <a:buSzPts val="3200"/>
              <a:buChar char="•"/>
            </a:pPr>
            <a:r>
              <a:rPr lang="en-US"/>
              <a:t>The Layered Architecture of the Big Data ingestion pipeline is divided into different layers, where each layer performs a particular function.</a:t>
            </a:r>
            <a:br>
              <a:rPr lang="en-US"/>
            </a:b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b="1"/>
              <a:t>Big Data Processing Layer (Tools, Use Cases, Features)</a:t>
            </a:r>
            <a:endParaRPr/>
          </a:p>
        </p:txBody>
      </p:sp>
      <p:sp>
        <p:nvSpPr>
          <p:cNvPr id="156" name="Google Shape;156;p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77500" lnSpcReduction="20000"/>
          </a:bodyPr>
          <a:lstStyle/>
          <a:p>
            <a:pPr marL="342900" lvl="0" indent="-342900" algn="l" rtl="0">
              <a:spcBef>
                <a:spcPts val="0"/>
              </a:spcBef>
              <a:spcAft>
                <a:spcPts val="0"/>
              </a:spcAft>
              <a:buClr>
                <a:schemeClr val="dk1"/>
              </a:buClr>
              <a:buSzPct val="100000"/>
              <a:buChar char="•"/>
            </a:pPr>
            <a:r>
              <a:rPr lang="en-US"/>
              <a:t>In this layer of Big data Architecture, we gathered the data from different sources and made it available to go through the rest of the pipeline.</a:t>
            </a:r>
            <a:endParaRPr/>
          </a:p>
          <a:p>
            <a:pPr marL="342900" lvl="0" indent="-342900" algn="l" rtl="0">
              <a:spcBef>
                <a:spcPts val="496"/>
              </a:spcBef>
              <a:spcAft>
                <a:spcPts val="0"/>
              </a:spcAft>
              <a:buClr>
                <a:schemeClr val="dk1"/>
              </a:buClr>
              <a:buSzPct val="100000"/>
              <a:buChar char="•"/>
            </a:pPr>
            <a:r>
              <a:rPr lang="en-US"/>
              <a:t>Our task is to do magic with data; as now data is ready, we only have to route the data to different destinations.</a:t>
            </a:r>
            <a:endParaRPr/>
          </a:p>
          <a:p>
            <a:pPr marL="342900" lvl="0" indent="-342900" algn="l" rtl="0">
              <a:spcBef>
                <a:spcPts val="496"/>
              </a:spcBef>
              <a:spcAft>
                <a:spcPts val="0"/>
              </a:spcAft>
              <a:buClr>
                <a:schemeClr val="dk1"/>
              </a:buClr>
              <a:buSzPct val="100000"/>
              <a:buChar char="•"/>
            </a:pPr>
            <a:r>
              <a:rPr lang="en-US"/>
              <a:t>In this main layer, the focus is to specialize the Data Pipeline processing system, or we can say the data we have collected by the last layer in this next layer we have to do processing on that data.</a:t>
            </a:r>
            <a:endParaRPr/>
          </a:p>
          <a:p>
            <a:pPr marL="342900" lvl="0" indent="-342900" algn="l" rtl="0">
              <a:spcBef>
                <a:spcPts val="496"/>
              </a:spcBef>
              <a:spcAft>
                <a:spcPts val="0"/>
              </a:spcAft>
              <a:buClr>
                <a:schemeClr val="dk1"/>
              </a:buClr>
              <a:buSzPct val="100000"/>
              <a:buChar char="•"/>
            </a:pPr>
            <a:r>
              <a:rPr lang="en-US"/>
              <a:t>Big Data Batch Processing System is a simple batch processing system for offline analytics. Tool used is Apache Sqoop.</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What is Apache Sqoop?</a:t>
            </a:r>
            <a:endParaRPr/>
          </a:p>
        </p:txBody>
      </p:sp>
      <p:sp>
        <p:nvSpPr>
          <p:cNvPr id="162" name="Google Shape;162;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ts val="3200"/>
              <a:buChar char="•"/>
            </a:pPr>
            <a:r>
              <a:rPr lang="en-US"/>
              <a:t>It efficiently transfers bulk data between Apache Hadoop and structured datastores such as relational databases. Apache Sqoop can also extract data from Hadoop and export it into external structured data stores.</a:t>
            </a:r>
            <a:endParaRPr/>
          </a:p>
          <a:p>
            <a:pPr marL="342900" lvl="0" indent="-342900" algn="just" rtl="0">
              <a:spcBef>
                <a:spcPts val="640"/>
              </a:spcBef>
              <a:spcAft>
                <a:spcPts val="0"/>
              </a:spcAft>
              <a:buClr>
                <a:schemeClr val="dk1"/>
              </a:buClr>
              <a:buSzPts val="3200"/>
              <a:buChar char="•"/>
            </a:pPr>
            <a:r>
              <a:rPr lang="en-US"/>
              <a:t>Apache Sqoop works with relational databases such as Teradata, Netezza, Oracle, MySQL, Postgres, and HSQLDB.</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Functions of Apache Sqoop</a:t>
            </a:r>
            <a:endParaRPr/>
          </a:p>
        </p:txBody>
      </p:sp>
      <p:sp>
        <p:nvSpPr>
          <p:cNvPr id="168" name="Google Shape;168;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Import sequential data sets from the mainframe</a:t>
            </a:r>
            <a:endParaRPr/>
          </a:p>
          <a:p>
            <a:pPr marL="342900" lvl="0" indent="-342900" algn="l" rtl="0">
              <a:spcBef>
                <a:spcPts val="640"/>
              </a:spcBef>
              <a:spcAft>
                <a:spcPts val="0"/>
              </a:spcAft>
              <a:buClr>
                <a:schemeClr val="dk1"/>
              </a:buClr>
              <a:buSzPts val="3200"/>
              <a:buChar char="•"/>
            </a:pPr>
            <a:r>
              <a:rPr lang="en-US"/>
              <a:t>Data imports</a:t>
            </a:r>
            <a:endParaRPr/>
          </a:p>
          <a:p>
            <a:pPr marL="342900" lvl="0" indent="-342900" algn="l" rtl="0">
              <a:spcBef>
                <a:spcPts val="640"/>
              </a:spcBef>
              <a:spcAft>
                <a:spcPts val="0"/>
              </a:spcAft>
              <a:buClr>
                <a:schemeClr val="dk1"/>
              </a:buClr>
              <a:buSzPts val="3200"/>
              <a:buChar char="•"/>
            </a:pPr>
            <a:r>
              <a:rPr lang="en-US"/>
              <a:t>Parallel Data Transfer</a:t>
            </a:r>
            <a:endParaRPr/>
          </a:p>
          <a:p>
            <a:pPr marL="342900" lvl="0" indent="-342900" algn="l" rtl="0">
              <a:spcBef>
                <a:spcPts val="640"/>
              </a:spcBef>
              <a:spcAft>
                <a:spcPts val="0"/>
              </a:spcAft>
              <a:buClr>
                <a:schemeClr val="dk1"/>
              </a:buClr>
              <a:buSzPts val="3200"/>
              <a:buChar char="•"/>
            </a:pPr>
            <a:r>
              <a:rPr lang="en-US"/>
              <a:t>Fast data copies</a:t>
            </a:r>
            <a:endParaRPr/>
          </a:p>
          <a:p>
            <a:pPr marL="342900" lvl="0" indent="-342900" algn="l" rtl="0">
              <a:spcBef>
                <a:spcPts val="640"/>
              </a:spcBef>
              <a:spcAft>
                <a:spcPts val="0"/>
              </a:spcAft>
              <a:buClr>
                <a:schemeClr val="dk1"/>
              </a:buClr>
              <a:buSzPts val="3200"/>
              <a:buChar char="•"/>
            </a:pPr>
            <a:r>
              <a:rPr lang="en-US"/>
              <a:t>Efficient data analysis</a:t>
            </a:r>
            <a:endParaRPr/>
          </a:p>
          <a:p>
            <a:pPr marL="342900" lvl="0" indent="-342900" algn="l" rtl="0">
              <a:spcBef>
                <a:spcPts val="640"/>
              </a:spcBef>
              <a:spcAft>
                <a:spcPts val="0"/>
              </a:spcAft>
              <a:buClr>
                <a:schemeClr val="dk1"/>
              </a:buClr>
              <a:buSzPts val="3200"/>
              <a:buChar char="•"/>
            </a:pPr>
            <a:r>
              <a:rPr lang="en-US"/>
              <a:t>Load balancing</a:t>
            </a:r>
            <a:endParaRPr/>
          </a:p>
          <a:p>
            <a:pPr marL="342900" lvl="0" indent="-139700" algn="l" rtl="0">
              <a:spcBef>
                <a:spcPts val="640"/>
              </a:spcBef>
              <a:spcAft>
                <a:spcPts val="0"/>
              </a:spcAft>
              <a:buClr>
                <a:schemeClr val="dk1"/>
              </a:buClr>
              <a:buSzPts val="3200"/>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Near Real-Time Processing System</a:t>
            </a:r>
            <a:endParaRPr/>
          </a:p>
        </p:txBody>
      </p:sp>
      <p:sp>
        <p:nvSpPr>
          <p:cNvPr id="174" name="Google Shape;174;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A pure online processing system for online analytics. For this type of processing, use Apache Storm. </a:t>
            </a:r>
            <a:endParaRPr/>
          </a:p>
          <a:p>
            <a:pPr marL="342900" lvl="0" indent="-342900" algn="l" rtl="0">
              <a:spcBef>
                <a:spcPts val="640"/>
              </a:spcBef>
              <a:spcAft>
                <a:spcPts val="0"/>
              </a:spcAft>
              <a:buClr>
                <a:schemeClr val="dk1"/>
              </a:buClr>
              <a:buSzPts val="3200"/>
              <a:buChar char="•"/>
            </a:pPr>
            <a:r>
              <a:rPr lang="en-US"/>
              <a:t>The Apache Storm cluster makes decisions about the event's criticality and sends the alerts to the warning system (dashboard, e-mail, other monitoring systems).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What is Apache Storm?</a:t>
            </a:r>
            <a:endParaRPr/>
          </a:p>
        </p:txBody>
      </p:sp>
      <p:sp>
        <p:nvSpPr>
          <p:cNvPr id="180" name="Google Shape;180;p1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ts val="3200"/>
              <a:buChar char="•"/>
            </a:pPr>
            <a:r>
              <a:rPr lang="en-US"/>
              <a:t>It is a system for processing streaming data in real-time during Data ingestion. </a:t>
            </a:r>
            <a:endParaRPr/>
          </a:p>
          <a:p>
            <a:pPr marL="342900" lvl="0" indent="-342900" algn="just" rtl="0">
              <a:spcBef>
                <a:spcPts val="640"/>
              </a:spcBef>
              <a:spcAft>
                <a:spcPts val="0"/>
              </a:spcAft>
              <a:buClr>
                <a:schemeClr val="dk1"/>
              </a:buClr>
              <a:buSzPts val="3200"/>
              <a:buChar char="•"/>
            </a:pPr>
            <a:r>
              <a:rPr lang="en-US"/>
              <a:t>It adds reliable real-time data processing capabilities to Enterprise Hadoop. </a:t>
            </a:r>
            <a:endParaRPr/>
          </a:p>
          <a:p>
            <a:pPr marL="342900" lvl="0" indent="-342900" algn="just" rtl="0">
              <a:spcBef>
                <a:spcPts val="640"/>
              </a:spcBef>
              <a:spcAft>
                <a:spcPts val="0"/>
              </a:spcAft>
              <a:buClr>
                <a:schemeClr val="dk1"/>
              </a:buClr>
              <a:buSzPts val="3200"/>
              <a:buChar char="•"/>
            </a:pPr>
            <a:r>
              <a:rPr lang="en-US"/>
              <a:t>Storm on YARN is powerful for scenarios requiring real-time analytics, machine learning, and continuous monitoring of operations.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6 Key Features of Apache Storm</a:t>
            </a:r>
            <a:endParaRPr/>
          </a:p>
        </p:txBody>
      </p:sp>
      <p:sp>
        <p:nvSpPr>
          <p:cNvPr id="186" name="Google Shape;186;p1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70000" lnSpcReduction="20000"/>
          </a:bodyPr>
          <a:lstStyle/>
          <a:p>
            <a:pPr marL="342900" lvl="0" indent="-342900" algn="l" rtl="0">
              <a:spcBef>
                <a:spcPts val="0"/>
              </a:spcBef>
              <a:spcAft>
                <a:spcPts val="0"/>
              </a:spcAft>
              <a:buClr>
                <a:schemeClr val="dk1"/>
              </a:buClr>
              <a:buSzPct val="100000"/>
              <a:buChar char="•"/>
            </a:pPr>
            <a:r>
              <a:rPr lang="en-US"/>
              <a:t>Fast: It can process one million 100 byte messages per second per node.</a:t>
            </a:r>
            <a:endParaRPr/>
          </a:p>
          <a:p>
            <a:pPr marL="342900" lvl="0" indent="-342900" algn="l" rtl="0">
              <a:spcBef>
                <a:spcPts val="448"/>
              </a:spcBef>
              <a:spcAft>
                <a:spcPts val="0"/>
              </a:spcAft>
              <a:buClr>
                <a:schemeClr val="dk1"/>
              </a:buClr>
              <a:buSzPct val="100000"/>
              <a:buChar char="•"/>
            </a:pPr>
            <a:r>
              <a:rPr lang="en-US"/>
              <a:t>Scalable: It can do parallel calculations that run across a cluster of machines.</a:t>
            </a:r>
            <a:endParaRPr/>
          </a:p>
          <a:p>
            <a:pPr marL="342900" lvl="0" indent="-342900" algn="l" rtl="0">
              <a:spcBef>
                <a:spcPts val="448"/>
              </a:spcBef>
              <a:spcAft>
                <a:spcPts val="0"/>
              </a:spcAft>
              <a:buClr>
                <a:schemeClr val="dk1"/>
              </a:buClr>
              <a:buSzPct val="100000"/>
              <a:buChar char="•"/>
            </a:pPr>
            <a:r>
              <a:rPr lang="en-US"/>
              <a:t>Fault-tolerant: When workers die, Storm will automatically restart them. If a node dies, the worker will be restarted on another node.</a:t>
            </a:r>
            <a:endParaRPr/>
          </a:p>
          <a:p>
            <a:pPr marL="342900" lvl="0" indent="-342900" algn="l" rtl="0">
              <a:spcBef>
                <a:spcPts val="448"/>
              </a:spcBef>
              <a:spcAft>
                <a:spcPts val="0"/>
              </a:spcAft>
              <a:buClr>
                <a:schemeClr val="dk1"/>
              </a:buClr>
              <a:buSzPct val="100000"/>
              <a:buChar char="•"/>
            </a:pPr>
            <a:r>
              <a:rPr lang="en-US"/>
              <a:t>Reliable: Storm guarantees that each data unit (tuple) will be processed at least once or exactly once. Messages are only replaying when there are failures.</a:t>
            </a:r>
            <a:endParaRPr/>
          </a:p>
          <a:p>
            <a:pPr marL="342900" lvl="0" indent="-342900" algn="l" rtl="0">
              <a:spcBef>
                <a:spcPts val="448"/>
              </a:spcBef>
              <a:spcAft>
                <a:spcPts val="0"/>
              </a:spcAft>
              <a:buClr>
                <a:schemeClr val="dk1"/>
              </a:buClr>
              <a:buSzPct val="100000"/>
              <a:buChar char="•"/>
            </a:pPr>
            <a:r>
              <a:rPr lang="en-US"/>
              <a:t>Easy to operate: It consists of Standard configurations that are suitable for production on day one. Once deployed, Data ingestion, Storm is easy to work.</a:t>
            </a:r>
            <a:endParaRPr/>
          </a:p>
          <a:p>
            <a:pPr marL="342900" lvl="0" indent="-342900" algn="l" rtl="0">
              <a:spcBef>
                <a:spcPts val="448"/>
              </a:spcBef>
              <a:spcAft>
                <a:spcPts val="0"/>
              </a:spcAft>
              <a:buClr>
                <a:schemeClr val="dk1"/>
              </a:buClr>
              <a:buSzPct val="100000"/>
              <a:buChar char="•"/>
            </a:pPr>
            <a:r>
              <a:rPr lang="en-US"/>
              <a:t>Hybrid Processing system: This consists of Batch and Real-time processing System capabilities. This type of processing tool used is Apache Spark and Apache Flink.</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What is Apache Spark?</a:t>
            </a:r>
            <a:endParaRPr/>
          </a:p>
        </p:txBody>
      </p:sp>
      <p:sp>
        <p:nvSpPr>
          <p:cNvPr id="192" name="Google Shape;192;p1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just" rtl="0">
              <a:spcBef>
                <a:spcPts val="0"/>
              </a:spcBef>
              <a:spcAft>
                <a:spcPts val="0"/>
              </a:spcAft>
              <a:buClr>
                <a:schemeClr val="dk1"/>
              </a:buClr>
              <a:buSzPct val="100000"/>
              <a:buChar char="•"/>
            </a:pPr>
            <a:r>
              <a:rPr lang="en-US" u="sng">
                <a:solidFill>
                  <a:schemeClr val="hlink"/>
                </a:solidFill>
                <a:hlinkClick r:id="rId3"/>
              </a:rPr>
              <a:t>Apache Spark Optimization</a:t>
            </a:r>
            <a:r>
              <a:rPr lang="en-US"/>
              <a:t> is a fast, in-memory data processing engine with elegant and expressive development APIs to allow data workers to efficiently execute streaming, machine learning, or SQL workloads that require fast iterative access to data sets.</a:t>
            </a:r>
            <a:endParaRPr/>
          </a:p>
          <a:p>
            <a:pPr marL="342900" lvl="0" indent="-342900" algn="just" rtl="0">
              <a:spcBef>
                <a:spcPts val="592"/>
              </a:spcBef>
              <a:spcAft>
                <a:spcPts val="0"/>
              </a:spcAft>
              <a:buClr>
                <a:schemeClr val="dk1"/>
              </a:buClr>
              <a:buSzPct val="100000"/>
              <a:buChar char="•"/>
            </a:pPr>
            <a:r>
              <a:rPr lang="en-US"/>
              <a:t>With Spark running on Apache Hadoop YARN, developers everywhere can now create applications to exploit Spark’s power, derive insights, and enrich their data science workloads within a single, shared data set in Hadoop.</a:t>
            </a:r>
            <a:endParaRPr/>
          </a:p>
          <a:p>
            <a:pPr marL="342900" lvl="0" indent="-154940" algn="l" rtl="0">
              <a:spcBef>
                <a:spcPts val="592"/>
              </a:spcBef>
              <a:spcAft>
                <a:spcPts val="0"/>
              </a:spcAft>
              <a:buClr>
                <a:schemeClr val="dk1"/>
              </a:buClr>
              <a:buSzPct val="100000"/>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What is Apache Flink?</a:t>
            </a:r>
            <a:endParaRPr/>
          </a:p>
        </p:txBody>
      </p:sp>
      <p:sp>
        <p:nvSpPr>
          <p:cNvPr id="198" name="Google Shape;198;p2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u="sng">
                <a:solidFill>
                  <a:schemeClr val="hlink"/>
                </a:solidFill>
                <a:hlinkClick r:id="rId3"/>
              </a:rPr>
              <a:t>Apache Flink</a:t>
            </a:r>
            <a:r>
              <a:rPr lang="en-US"/>
              <a:t> is an open-source framework in the Data ingestion pipeline for distributed stream processing that provides accurate results, even in out-of-order or late-arriving data or </a:t>
            </a:r>
            <a:r>
              <a:rPr lang="en-US" u="sng">
                <a:solidFill>
                  <a:schemeClr val="hlink"/>
                </a:solidFill>
                <a:hlinkClick r:id="rId4"/>
              </a:rPr>
              <a:t>Distributed Data Processing Apache Flink</a:t>
            </a:r>
            <a:r>
              <a:rPr lang="en-US"/>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Big Data Architecture helps design the </a:t>
            </a:r>
            <a:r>
              <a:rPr lang="en-US" u="sng">
                <a:solidFill>
                  <a:schemeClr val="hlink"/>
                </a:solidFill>
                <a:hlinkClick r:id="rId3"/>
              </a:rPr>
              <a:t>Data Pipeline</a:t>
            </a:r>
            <a:r>
              <a:rPr lang="en-US"/>
              <a:t> with the various requirements of either the Batch Processing System or Stream Processing System. This architecture consists of 6 layers, which ensure a secure flow of data.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Key Features of Apache Flink</a:t>
            </a:r>
            <a:endParaRPr/>
          </a:p>
        </p:txBody>
      </p:sp>
      <p:sp>
        <p:nvSpPr>
          <p:cNvPr id="204" name="Google Shape;204;p2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Performs Data ingestion at a large scale, running on thousands of nodes with excellent throughput, latency characteristics, and Data ingestion framework.</a:t>
            </a:r>
            <a:endParaRPr/>
          </a:p>
          <a:p>
            <a:pPr marL="342900" lvl="0" indent="-342900" algn="l" rtl="0">
              <a:spcBef>
                <a:spcPts val="640"/>
              </a:spcBef>
              <a:spcAft>
                <a:spcPts val="0"/>
              </a:spcAft>
              <a:buClr>
                <a:schemeClr val="dk1"/>
              </a:buClr>
              <a:buSzPts val="3200"/>
              <a:buChar char="•"/>
            </a:pPr>
            <a:r>
              <a:rPr lang="en-US"/>
              <a:t>It’s streaming data flow execution engine, APIs, and domain-specific libraries for Batch, Streaming, Machine Learning, and Graph Processing.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Apache Flink Use Cases</a:t>
            </a:r>
            <a:endParaRPr/>
          </a:p>
        </p:txBody>
      </p:sp>
      <p:sp>
        <p:nvSpPr>
          <p:cNvPr id="210" name="Google Shape;210;p2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Optimization of e-commerce search results in real-time</a:t>
            </a:r>
            <a:endParaRPr/>
          </a:p>
          <a:p>
            <a:pPr marL="342900" lvl="0" indent="-342900" algn="l" rtl="0">
              <a:spcBef>
                <a:spcPts val="640"/>
              </a:spcBef>
              <a:spcAft>
                <a:spcPts val="0"/>
              </a:spcAft>
              <a:buClr>
                <a:schemeClr val="dk1"/>
              </a:buClr>
              <a:buSzPts val="3200"/>
              <a:buChar char="•"/>
            </a:pPr>
            <a:r>
              <a:rPr lang="en-US"/>
              <a:t>Stream processing-as-a-service for data science teams</a:t>
            </a:r>
            <a:endParaRPr/>
          </a:p>
          <a:p>
            <a:pPr marL="342900" lvl="0" indent="-342900" algn="l" rtl="0">
              <a:spcBef>
                <a:spcPts val="640"/>
              </a:spcBef>
              <a:spcAft>
                <a:spcPts val="0"/>
              </a:spcAft>
              <a:buClr>
                <a:schemeClr val="dk1"/>
              </a:buClr>
              <a:buSzPts val="3200"/>
              <a:buChar char="•"/>
            </a:pPr>
            <a:r>
              <a:rPr lang="en-US"/>
              <a:t>Network/Sensor monitoring and error detection</a:t>
            </a:r>
            <a:endParaRPr/>
          </a:p>
          <a:p>
            <a:pPr marL="342900" lvl="0" indent="-342900" algn="l" rtl="0">
              <a:spcBef>
                <a:spcPts val="640"/>
              </a:spcBef>
              <a:spcAft>
                <a:spcPts val="0"/>
              </a:spcAft>
              <a:buClr>
                <a:schemeClr val="dk1"/>
              </a:buClr>
              <a:buSzPts val="3200"/>
              <a:buChar char="•"/>
            </a:pPr>
            <a:r>
              <a:rPr lang="en-US"/>
              <a:t>ETL for Business Intelligence Infrastructure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Big Data Storage Layer</a:t>
            </a:r>
            <a:endParaRPr/>
          </a:p>
        </p:txBody>
      </p:sp>
      <p:sp>
        <p:nvSpPr>
          <p:cNvPr id="216" name="Google Shape;216;p2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85000" lnSpcReduction="20000"/>
          </a:bodyPr>
          <a:lstStyle/>
          <a:p>
            <a:pPr marL="342900" lvl="0" indent="-342900" algn="just" rtl="0">
              <a:spcBef>
                <a:spcPts val="0"/>
              </a:spcBef>
              <a:spcAft>
                <a:spcPts val="0"/>
              </a:spcAft>
              <a:buClr>
                <a:schemeClr val="dk1"/>
              </a:buClr>
              <a:buSzPct val="100000"/>
              <a:buChar char="•"/>
            </a:pPr>
            <a:r>
              <a:rPr lang="en-US"/>
              <a:t>Next, the data ingestion process flow's major issue is to keep data in the right place based on usage. We have relational Databases to store our data over the years.</a:t>
            </a:r>
            <a:endParaRPr/>
          </a:p>
          <a:p>
            <a:pPr marL="342900" lvl="0" indent="-342900" algn="just" rtl="0">
              <a:spcBef>
                <a:spcPts val="544"/>
              </a:spcBef>
              <a:spcAft>
                <a:spcPts val="0"/>
              </a:spcAft>
              <a:buClr>
                <a:schemeClr val="dk1"/>
              </a:buClr>
              <a:buSzPct val="100000"/>
              <a:buChar char="•"/>
            </a:pPr>
            <a:r>
              <a:rPr lang="en-US"/>
              <a:t>But with the new </a:t>
            </a:r>
            <a:r>
              <a:rPr lang="en-US" u="sng">
                <a:solidFill>
                  <a:schemeClr val="hlink"/>
                </a:solidFill>
                <a:hlinkClick r:id="rId3"/>
              </a:rPr>
              <a:t>Big data analytics</a:t>
            </a:r>
            <a:r>
              <a:rPr lang="en-US"/>
              <a:t> strategic enterprise applications, you should no longer be assuming that your persistence should be relational in Data ingestion.</a:t>
            </a:r>
            <a:endParaRPr/>
          </a:p>
          <a:p>
            <a:pPr marL="342900" lvl="0" indent="-342900" algn="just" rtl="0">
              <a:spcBef>
                <a:spcPts val="544"/>
              </a:spcBef>
              <a:spcAft>
                <a:spcPts val="0"/>
              </a:spcAft>
              <a:buClr>
                <a:schemeClr val="dk1"/>
              </a:buClr>
              <a:buSzPct val="100000"/>
              <a:buChar char="•"/>
            </a:pPr>
            <a:r>
              <a:rPr lang="en-US"/>
              <a:t>We need different databases to handle the different varieties of data, but using different databases creates overhead. That’s why there is an introduction to the new concept in the database world, i.e., the Polyglot Persistence.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4"/>
          <p:cNvSpPr txBox="1">
            <a:spLocks noGrp="1"/>
          </p:cNvSpPr>
          <p:nvPr>
            <p:ph type="title"/>
          </p:nvPr>
        </p:nvSpPr>
        <p:spPr>
          <a:xfrm>
            <a:off x="457200" y="297180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Big Data Storage Tools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5"/>
          <p:cNvSpPr txBox="1">
            <a:spLocks noGrp="1"/>
          </p:cNvSpPr>
          <p:nvPr>
            <p:ph type="title"/>
          </p:nvPr>
        </p:nvSpPr>
        <p:spPr>
          <a:xfrm>
            <a:off x="381000" y="0"/>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b="1"/>
              <a:t>HDFS: Hadoop Distributed File System</a:t>
            </a:r>
            <a:endParaRPr/>
          </a:p>
        </p:txBody>
      </p:sp>
      <p:sp>
        <p:nvSpPr>
          <p:cNvPr id="227" name="Google Shape;227;p25"/>
          <p:cNvSpPr txBox="1">
            <a:spLocks noGrp="1"/>
          </p:cNvSpPr>
          <p:nvPr>
            <p:ph type="body" idx="1"/>
          </p:nvPr>
        </p:nvSpPr>
        <p:spPr>
          <a:xfrm>
            <a:off x="457200" y="1676400"/>
            <a:ext cx="8229600" cy="5181600"/>
          </a:xfrm>
          <a:prstGeom prst="rect">
            <a:avLst/>
          </a:prstGeom>
          <a:noFill/>
          <a:ln>
            <a:noFill/>
          </a:ln>
        </p:spPr>
        <p:txBody>
          <a:bodyPr spcFirstLastPara="1" wrap="square" lIns="91425" tIns="45700" rIns="91425" bIns="45700" anchor="t" anchorCtr="0">
            <a:normAutofit fontScale="77500" lnSpcReduction="20000"/>
          </a:bodyPr>
          <a:lstStyle/>
          <a:p>
            <a:pPr marL="342900" lvl="0" indent="-342900" algn="just" rtl="0">
              <a:spcBef>
                <a:spcPts val="0"/>
              </a:spcBef>
              <a:spcAft>
                <a:spcPts val="0"/>
              </a:spcAft>
              <a:buClr>
                <a:schemeClr val="dk1"/>
              </a:buClr>
              <a:buSzPct val="100000"/>
              <a:buChar char="•"/>
            </a:pPr>
            <a:r>
              <a:rPr lang="en-US" dirty="0"/>
              <a:t>HDFS is a Java file system that provides scalable and reliable data storage, and it helped to span large clusters of commodity servers.</a:t>
            </a:r>
            <a:endParaRPr dirty="0"/>
          </a:p>
          <a:p>
            <a:pPr marL="342900" lvl="0" indent="-342900" algn="just" rtl="0">
              <a:spcBef>
                <a:spcPts val="496"/>
              </a:spcBef>
              <a:spcAft>
                <a:spcPts val="0"/>
              </a:spcAft>
              <a:buClr>
                <a:schemeClr val="dk1"/>
              </a:buClr>
              <a:buSzPct val="100000"/>
              <a:buChar char="•"/>
            </a:pPr>
            <a:r>
              <a:rPr lang="en-US" dirty="0"/>
              <a:t>It holds a huge amount of data and provides easier access.</a:t>
            </a:r>
            <a:endParaRPr dirty="0"/>
          </a:p>
          <a:p>
            <a:pPr marL="342900" lvl="0" indent="-342900" algn="just" rtl="0">
              <a:spcBef>
                <a:spcPts val="496"/>
              </a:spcBef>
              <a:spcAft>
                <a:spcPts val="0"/>
              </a:spcAft>
              <a:buClr>
                <a:schemeClr val="dk1"/>
              </a:buClr>
              <a:buSzPct val="100000"/>
              <a:buChar char="•"/>
            </a:pPr>
            <a:r>
              <a:rPr lang="en-US" dirty="0"/>
              <a:t>To store such massive data, the files are stored on multiple machines. These files are stored redundantly to rescue the system from possible data losses in case of failure.</a:t>
            </a:r>
            <a:endParaRPr dirty="0"/>
          </a:p>
          <a:p>
            <a:pPr marL="342900" lvl="0" indent="-342900" algn="just" rtl="0">
              <a:spcBef>
                <a:spcPts val="496"/>
              </a:spcBef>
              <a:spcAft>
                <a:spcPts val="0"/>
              </a:spcAft>
              <a:buClr>
                <a:schemeClr val="dk1"/>
              </a:buClr>
              <a:buSzPct val="100000"/>
              <a:buChar char="•"/>
            </a:pPr>
            <a:r>
              <a:rPr lang="en-US" dirty="0"/>
              <a:t>HDFS also makes applications available for parallel processing in Data ingestion. HDFS is built to support applications with large data sets, including individual files that reach the terabytes.</a:t>
            </a:r>
            <a:endParaRPr dirty="0"/>
          </a:p>
          <a:p>
            <a:pPr marL="342900" lvl="0" indent="-342900" algn="just" rtl="0">
              <a:spcBef>
                <a:spcPts val="496"/>
              </a:spcBef>
              <a:spcAft>
                <a:spcPts val="0"/>
              </a:spcAft>
              <a:buClr>
                <a:schemeClr val="dk1"/>
              </a:buClr>
              <a:buSzPct val="100000"/>
              <a:buChar char="•"/>
            </a:pPr>
            <a:r>
              <a:rPr lang="en-US" dirty="0"/>
              <a:t>It uses a master/slave architecture, with each cluster consisting of a single </a:t>
            </a:r>
            <a:r>
              <a:rPr lang="en-US" dirty="0" err="1"/>
              <a:t>NameNode</a:t>
            </a:r>
            <a:r>
              <a:rPr lang="en-US" dirty="0"/>
              <a:t> that manages file system operations and supporting </a:t>
            </a:r>
            <a:r>
              <a:rPr lang="en-US" dirty="0" err="1"/>
              <a:t>DataNodes</a:t>
            </a:r>
            <a:r>
              <a:rPr lang="en-US" dirty="0"/>
              <a:t> that manage data storage on individual compute nodes.</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b="1"/>
              <a:t>HDFS: Hadoop Distributed File System</a:t>
            </a:r>
            <a:endParaRPr/>
          </a:p>
        </p:txBody>
      </p:sp>
      <p:sp>
        <p:nvSpPr>
          <p:cNvPr id="233" name="Google Shape;233;p26"/>
          <p:cNvSpPr txBox="1">
            <a:spLocks noGrp="1"/>
          </p:cNvSpPr>
          <p:nvPr>
            <p:ph type="body" idx="1"/>
          </p:nvPr>
        </p:nvSpPr>
        <p:spPr>
          <a:xfrm>
            <a:off x="457200" y="1600200"/>
            <a:ext cx="8229600" cy="4800600"/>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just" rtl="0">
              <a:spcBef>
                <a:spcPts val="0"/>
              </a:spcBef>
              <a:spcAft>
                <a:spcPts val="0"/>
              </a:spcAft>
              <a:buClr>
                <a:schemeClr val="dk1"/>
              </a:buClr>
              <a:buSzPct val="100000"/>
              <a:buChar char="•"/>
            </a:pPr>
            <a:r>
              <a:rPr lang="en-US" dirty="0"/>
              <a:t>When HDFS takes in data, it breaks the information down into separate pieces and distributes them to different nodes in a cluster, allowing for parallel processing.</a:t>
            </a:r>
            <a:endParaRPr dirty="0"/>
          </a:p>
          <a:p>
            <a:pPr marL="342900" lvl="0" indent="-342900" algn="just" rtl="0">
              <a:spcBef>
                <a:spcPts val="592"/>
              </a:spcBef>
              <a:spcAft>
                <a:spcPts val="0"/>
              </a:spcAft>
              <a:buClr>
                <a:schemeClr val="dk1"/>
              </a:buClr>
              <a:buSzPct val="100000"/>
              <a:buChar char="•"/>
            </a:pPr>
            <a:r>
              <a:rPr lang="en-US" dirty="0"/>
              <a:t>The file system in Data ingestion also copies each piece of data multiple times. It distributes the copies to individual nodes, placing at least one copy on a different server rack.</a:t>
            </a:r>
            <a:endParaRPr dirty="0"/>
          </a:p>
          <a:p>
            <a:pPr marL="342900" lvl="0" indent="-342900" algn="just" rtl="0">
              <a:spcBef>
                <a:spcPts val="592"/>
              </a:spcBef>
              <a:spcAft>
                <a:spcPts val="0"/>
              </a:spcAft>
              <a:buClr>
                <a:schemeClr val="dk1"/>
              </a:buClr>
              <a:buSzPct val="100000"/>
              <a:buChar char="•"/>
            </a:pPr>
            <a:r>
              <a:rPr lang="en-US" dirty="0"/>
              <a:t>HDFS and YARN form the data management layer of </a:t>
            </a:r>
            <a:r>
              <a:rPr lang="en-US" u="sng" dirty="0">
                <a:solidFill>
                  <a:schemeClr val="hlink"/>
                </a:solidFill>
                <a:hlinkClick r:id="rId3"/>
              </a:rPr>
              <a:t>Apache </a:t>
            </a:r>
            <a:r>
              <a:rPr lang="en-US" u="sng" dirty="0" err="1">
                <a:solidFill>
                  <a:schemeClr val="hlink"/>
                </a:solidFill>
                <a:hlinkClick r:id="rId3"/>
              </a:rPr>
              <a:t>Hadoop</a:t>
            </a:r>
            <a:r>
              <a:rPr lang="en-US" dirty="0"/>
              <a:t> in the Data ingestion framework.</a:t>
            </a: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Features of HDFS</a:t>
            </a:r>
            <a:endParaRPr/>
          </a:p>
        </p:txBody>
      </p:sp>
      <p:sp>
        <p:nvSpPr>
          <p:cNvPr id="239" name="Google Shape;239;p2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just" rtl="0">
              <a:spcBef>
                <a:spcPts val="0"/>
              </a:spcBef>
              <a:spcAft>
                <a:spcPts val="0"/>
              </a:spcAft>
              <a:buClr>
                <a:schemeClr val="dk1"/>
              </a:buClr>
              <a:buSzPct val="100000"/>
              <a:buChar char="•"/>
            </a:pPr>
            <a:r>
              <a:rPr lang="en-US" dirty="0"/>
              <a:t>It is suitable for distributed storage and processing.</a:t>
            </a:r>
            <a:endParaRPr dirty="0"/>
          </a:p>
          <a:p>
            <a:pPr marL="342900" lvl="0" indent="-342900" algn="just" rtl="0">
              <a:spcBef>
                <a:spcPts val="592"/>
              </a:spcBef>
              <a:spcAft>
                <a:spcPts val="0"/>
              </a:spcAft>
              <a:buClr>
                <a:schemeClr val="dk1"/>
              </a:buClr>
              <a:buSzPct val="100000"/>
              <a:buChar char="•"/>
            </a:pPr>
            <a:r>
              <a:rPr lang="en-US" dirty="0" err="1"/>
              <a:t>Hadoop</a:t>
            </a:r>
            <a:r>
              <a:rPr lang="en-US" dirty="0"/>
              <a:t> provides a command interface to interact with HDFS.</a:t>
            </a:r>
            <a:endParaRPr dirty="0"/>
          </a:p>
          <a:p>
            <a:pPr marL="342900" lvl="0" indent="-342900" algn="just" rtl="0">
              <a:spcBef>
                <a:spcPts val="592"/>
              </a:spcBef>
              <a:spcAft>
                <a:spcPts val="0"/>
              </a:spcAft>
              <a:buClr>
                <a:schemeClr val="dk1"/>
              </a:buClr>
              <a:buSzPct val="100000"/>
              <a:buChar char="•"/>
            </a:pPr>
            <a:r>
              <a:rPr lang="en-US" dirty="0"/>
              <a:t>The built-in servers of the name node and data node help users quickly check the cluster's status.</a:t>
            </a:r>
            <a:endParaRPr dirty="0"/>
          </a:p>
          <a:p>
            <a:pPr marL="342900" lvl="0" indent="-342900" algn="just" rtl="0">
              <a:spcBef>
                <a:spcPts val="592"/>
              </a:spcBef>
              <a:spcAft>
                <a:spcPts val="0"/>
              </a:spcAft>
              <a:buClr>
                <a:schemeClr val="dk1"/>
              </a:buClr>
              <a:buSzPct val="100000"/>
              <a:buChar char="•"/>
            </a:pPr>
            <a:r>
              <a:rPr lang="en-US" dirty="0"/>
              <a:t>Streaming access to file system data in Data ingestion process flow.</a:t>
            </a:r>
            <a:endParaRPr dirty="0"/>
          </a:p>
          <a:p>
            <a:pPr marL="342900" lvl="0" indent="-342900" algn="just" rtl="0">
              <a:spcBef>
                <a:spcPts val="592"/>
              </a:spcBef>
              <a:spcAft>
                <a:spcPts val="0"/>
              </a:spcAft>
              <a:buClr>
                <a:schemeClr val="dk1"/>
              </a:buClr>
              <a:buSzPct val="100000"/>
              <a:buChar char="•"/>
            </a:pPr>
            <a:r>
              <a:rPr lang="en-US" dirty="0"/>
              <a:t>HDFS provides file permissions and authentication.</a:t>
            </a: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8"/>
          <p:cNvSpPr txBox="1">
            <a:spLocks noGrp="1"/>
          </p:cNvSpPr>
          <p:nvPr>
            <p:ph type="title"/>
          </p:nvPr>
        </p:nvSpPr>
        <p:spPr>
          <a:xfrm>
            <a:off x="457200" y="304800"/>
            <a:ext cx="8229600" cy="12192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b="1"/>
              <a:t>GlusterFS: Dependable Distributed File System</a:t>
            </a:r>
            <a:r>
              <a:rPr lang="en-US"/>
              <a:t/>
            </a:r>
            <a:br>
              <a:rPr lang="en-US"/>
            </a:br>
            <a:endParaRPr/>
          </a:p>
        </p:txBody>
      </p:sp>
      <p:sp>
        <p:nvSpPr>
          <p:cNvPr id="245" name="Google Shape;245;p28"/>
          <p:cNvSpPr txBox="1">
            <a:spLocks noGrp="1"/>
          </p:cNvSpPr>
          <p:nvPr>
            <p:ph type="body" idx="1"/>
          </p:nvPr>
        </p:nvSpPr>
        <p:spPr>
          <a:xfrm>
            <a:off x="457200" y="1219200"/>
            <a:ext cx="8229600" cy="5181600"/>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just" rtl="0">
              <a:spcBef>
                <a:spcPts val="0"/>
              </a:spcBef>
              <a:spcAft>
                <a:spcPts val="0"/>
              </a:spcAft>
              <a:buClr>
                <a:schemeClr val="dk1"/>
              </a:buClr>
              <a:buSzPct val="100000"/>
              <a:buChar char="•"/>
            </a:pPr>
            <a:r>
              <a:rPr lang="en-US" dirty="0"/>
              <a:t>A good storage solution must provide elasticity in both storage and performance without affecting active operations. </a:t>
            </a:r>
            <a:endParaRPr dirty="0"/>
          </a:p>
          <a:p>
            <a:pPr marL="342900" lvl="0" indent="-342900" algn="just" rtl="0">
              <a:spcBef>
                <a:spcPts val="592"/>
              </a:spcBef>
              <a:spcAft>
                <a:spcPts val="0"/>
              </a:spcAft>
              <a:buClr>
                <a:schemeClr val="dk1"/>
              </a:buClr>
              <a:buSzPct val="100000"/>
              <a:buChar char="•"/>
            </a:pPr>
            <a:r>
              <a:rPr lang="en-US" dirty="0"/>
              <a:t>Scale-out storage systems based on </a:t>
            </a:r>
            <a:r>
              <a:rPr lang="en-US" dirty="0" err="1"/>
              <a:t>GlusterFS</a:t>
            </a:r>
            <a:r>
              <a:rPr lang="en-US" dirty="0"/>
              <a:t> are suitable for unstructured data such as documents, images, audio and video files, and log files. </a:t>
            </a:r>
            <a:endParaRPr dirty="0"/>
          </a:p>
          <a:p>
            <a:pPr marL="342900" lvl="0" indent="-342900" algn="just" rtl="0">
              <a:spcBef>
                <a:spcPts val="592"/>
              </a:spcBef>
              <a:spcAft>
                <a:spcPts val="0"/>
              </a:spcAft>
              <a:buClr>
                <a:schemeClr val="dk1"/>
              </a:buClr>
              <a:buSzPct val="100000"/>
              <a:buChar char="•"/>
            </a:pPr>
            <a:r>
              <a:rPr lang="en-US" dirty="0" err="1"/>
              <a:t>GlusterFS</a:t>
            </a:r>
            <a:r>
              <a:rPr lang="en-US" dirty="0"/>
              <a:t> is a scalable network </a:t>
            </a:r>
            <a:r>
              <a:rPr lang="en-US" dirty="0" err="1"/>
              <a:t>filesystem</a:t>
            </a:r>
            <a:r>
              <a:rPr lang="en-US" dirty="0"/>
              <a:t>. Using this, we can create large, distributed storage solutions for media streaming, data analysis, data ingestion, and other data- and bandwidth-intensive tasks.</a:t>
            </a:r>
            <a:endParaRPr dirty="0"/>
          </a:p>
          <a:p>
            <a:pPr marL="342900" lvl="0" indent="-342900" algn="just" rtl="0">
              <a:spcBef>
                <a:spcPts val="592"/>
              </a:spcBef>
              <a:spcAft>
                <a:spcPts val="0"/>
              </a:spcAft>
              <a:buClr>
                <a:schemeClr val="dk1"/>
              </a:buClr>
              <a:buSzPct val="100000"/>
              <a:buChar char="•"/>
            </a:pPr>
            <a:r>
              <a:rPr lang="en-US" dirty="0"/>
              <a:t>-</a:t>
            </a: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251" name="Google Shape;251;p2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10000"/>
          </a:bodyPr>
          <a:lstStyle/>
          <a:p>
            <a:pPr marL="742950" lvl="1" indent="-285750" algn="just" rtl="0">
              <a:spcBef>
                <a:spcPts val="0"/>
              </a:spcBef>
              <a:spcAft>
                <a:spcPts val="0"/>
              </a:spcAft>
              <a:buClr>
                <a:schemeClr val="dk1"/>
              </a:buClr>
              <a:buSzPct val="100000"/>
              <a:buChar char="–"/>
            </a:pPr>
            <a:r>
              <a:rPr lang="en-US" dirty="0"/>
              <a:t>It’s Open Source.</a:t>
            </a:r>
            <a:endParaRPr dirty="0"/>
          </a:p>
          <a:p>
            <a:pPr marL="742950" lvl="1" indent="-285750" algn="just" rtl="0">
              <a:spcBef>
                <a:spcPts val="518"/>
              </a:spcBef>
              <a:spcAft>
                <a:spcPts val="0"/>
              </a:spcAft>
              <a:buClr>
                <a:schemeClr val="dk1"/>
              </a:buClr>
              <a:buSzPct val="100000"/>
              <a:buChar char="–"/>
            </a:pPr>
            <a:r>
              <a:rPr lang="en-US" dirty="0"/>
              <a:t>You can deploy </a:t>
            </a:r>
            <a:r>
              <a:rPr lang="en-US" dirty="0" err="1"/>
              <a:t>GlusterFS</a:t>
            </a:r>
            <a:r>
              <a:rPr lang="en-US" dirty="0"/>
              <a:t> with the help of commodity hardware servers.</a:t>
            </a:r>
            <a:endParaRPr dirty="0"/>
          </a:p>
          <a:p>
            <a:pPr marL="742950" lvl="1" indent="-285750" algn="just" rtl="0">
              <a:spcBef>
                <a:spcPts val="518"/>
              </a:spcBef>
              <a:spcAft>
                <a:spcPts val="0"/>
              </a:spcAft>
              <a:buClr>
                <a:schemeClr val="dk1"/>
              </a:buClr>
              <a:buSzPct val="100000"/>
              <a:buChar char="–"/>
            </a:pPr>
            <a:r>
              <a:rPr lang="en-US" dirty="0"/>
              <a:t>Linear scaling of performance and storage capacity.</a:t>
            </a:r>
            <a:endParaRPr dirty="0"/>
          </a:p>
          <a:p>
            <a:pPr marL="742950" lvl="1" indent="-285750" algn="just" rtl="0">
              <a:spcBef>
                <a:spcPts val="518"/>
              </a:spcBef>
              <a:spcAft>
                <a:spcPts val="0"/>
              </a:spcAft>
              <a:buClr>
                <a:schemeClr val="dk1"/>
              </a:buClr>
              <a:buSzPct val="100000"/>
              <a:buChar char="–"/>
            </a:pPr>
            <a:r>
              <a:rPr lang="en-US" dirty="0"/>
              <a:t>Scale storage size up to several petabytes, which thousands of servers can access.</a:t>
            </a:r>
            <a:endParaRPr b="1" dirty="0"/>
          </a:p>
          <a:p>
            <a:pPr marL="342900" lvl="0" indent="-342900" algn="just" rtl="0">
              <a:spcBef>
                <a:spcPts val="592"/>
              </a:spcBef>
              <a:spcAft>
                <a:spcPts val="0"/>
              </a:spcAft>
              <a:buClr>
                <a:schemeClr val="dk1"/>
              </a:buClr>
              <a:buSzPct val="100000"/>
              <a:buChar char="•"/>
            </a:pPr>
            <a:r>
              <a:rPr lang="en-US" b="1" dirty="0" err="1"/>
              <a:t>GlusterFS</a:t>
            </a:r>
            <a:r>
              <a:rPr lang="en-US" b="1" dirty="0"/>
              <a:t> Use Cases</a:t>
            </a:r>
            <a:endParaRPr dirty="0"/>
          </a:p>
          <a:p>
            <a:pPr marL="742950" lvl="1" indent="-285750" algn="just" rtl="0">
              <a:spcBef>
                <a:spcPts val="518"/>
              </a:spcBef>
              <a:spcAft>
                <a:spcPts val="0"/>
              </a:spcAft>
              <a:buClr>
                <a:schemeClr val="dk1"/>
              </a:buClr>
              <a:buSzPct val="100000"/>
              <a:buChar char="–"/>
            </a:pPr>
            <a:r>
              <a:rPr lang="en-US" dirty="0"/>
              <a:t>Cloud Computing</a:t>
            </a:r>
            <a:endParaRPr dirty="0"/>
          </a:p>
          <a:p>
            <a:pPr marL="742950" lvl="1" indent="-285750" algn="just" rtl="0">
              <a:spcBef>
                <a:spcPts val="518"/>
              </a:spcBef>
              <a:spcAft>
                <a:spcPts val="0"/>
              </a:spcAft>
              <a:buClr>
                <a:schemeClr val="dk1"/>
              </a:buClr>
              <a:buSzPct val="100000"/>
              <a:buChar char="–"/>
            </a:pPr>
            <a:r>
              <a:rPr lang="en-US" dirty="0"/>
              <a:t>Streaming Media</a:t>
            </a:r>
            <a:endParaRPr dirty="0"/>
          </a:p>
          <a:p>
            <a:pPr marL="742950" lvl="1" indent="-285750" algn="just" rtl="0">
              <a:spcBef>
                <a:spcPts val="518"/>
              </a:spcBef>
              <a:spcAft>
                <a:spcPts val="0"/>
              </a:spcAft>
              <a:buClr>
                <a:schemeClr val="dk1"/>
              </a:buClr>
              <a:buSzPct val="100000"/>
              <a:buChar char="–"/>
            </a:pPr>
            <a:r>
              <a:rPr lang="en-US" dirty="0"/>
              <a:t>Content Delivery</a:t>
            </a: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Amazon S3 Storage Service</a:t>
            </a:r>
            <a:endParaRPr/>
          </a:p>
        </p:txBody>
      </p:sp>
      <p:sp>
        <p:nvSpPr>
          <p:cNvPr id="257" name="Google Shape;257;p30"/>
          <p:cNvSpPr txBox="1">
            <a:spLocks noGrp="1"/>
          </p:cNvSpPr>
          <p:nvPr>
            <p:ph type="body" idx="1"/>
          </p:nvPr>
        </p:nvSpPr>
        <p:spPr>
          <a:xfrm>
            <a:off x="457200" y="1600200"/>
            <a:ext cx="8229600" cy="5257800"/>
          </a:xfrm>
          <a:prstGeom prst="rect">
            <a:avLst/>
          </a:prstGeom>
          <a:noFill/>
          <a:ln>
            <a:noFill/>
          </a:ln>
        </p:spPr>
        <p:txBody>
          <a:bodyPr spcFirstLastPara="1" wrap="square" lIns="91425" tIns="45700" rIns="91425" bIns="45700" anchor="t" anchorCtr="0">
            <a:normAutofit fontScale="85000" lnSpcReduction="20000"/>
          </a:bodyPr>
          <a:lstStyle/>
          <a:p>
            <a:pPr marL="342900" lvl="0" indent="-342900" algn="just" rtl="0">
              <a:spcBef>
                <a:spcPts val="0"/>
              </a:spcBef>
              <a:spcAft>
                <a:spcPts val="0"/>
              </a:spcAft>
              <a:buClr>
                <a:schemeClr val="dk1"/>
              </a:buClr>
              <a:buSzPct val="100000"/>
              <a:buChar char="•"/>
            </a:pPr>
            <a:r>
              <a:rPr lang="en-US"/>
              <a:t>Amazon Simple Storage Service (Amazon S3) is object storage with a simple web service interface to store and retrieve any data from anywhere on the internet.</a:t>
            </a:r>
            <a:endParaRPr/>
          </a:p>
          <a:p>
            <a:pPr marL="342900" lvl="0" indent="-342900" algn="just" rtl="0">
              <a:spcBef>
                <a:spcPts val="496"/>
              </a:spcBef>
              <a:spcAft>
                <a:spcPts val="0"/>
              </a:spcAft>
              <a:buClr>
                <a:schemeClr val="dk1"/>
              </a:buClr>
              <a:buSzPct val="100000"/>
              <a:buChar char="•"/>
            </a:pPr>
            <a:r>
              <a:rPr lang="en-US"/>
              <a:t>It delivers 99.99% durability and scales past trillions of objects worldwide. Customers use S3 as primary storage for cloud-native applications, as a bulk repository, or “data lake,” for analytics, as a target for backup &amp; recovery and disaster recovery. With the </a:t>
            </a:r>
            <a:r>
              <a:rPr lang="en-US" u="sng">
                <a:solidFill>
                  <a:schemeClr val="hlink"/>
                </a:solidFill>
                <a:hlinkClick r:id="rId3"/>
              </a:rPr>
              <a:t>serverless architecture of big data</a:t>
            </a:r>
            <a:r>
              <a:rPr lang="en-US"/>
              <a:t> computing.</a:t>
            </a:r>
            <a:endParaRPr/>
          </a:p>
          <a:p>
            <a:pPr marL="342900" lvl="0" indent="-342900" algn="just" rtl="0">
              <a:spcBef>
                <a:spcPts val="496"/>
              </a:spcBef>
              <a:spcAft>
                <a:spcPts val="0"/>
              </a:spcAft>
              <a:buClr>
                <a:schemeClr val="dk1"/>
              </a:buClr>
              <a:buSzPct val="100000"/>
              <a:buChar char="•"/>
            </a:pPr>
            <a:r>
              <a:rPr lang="en-US"/>
              <a:t>It’s simple to move large volumes of data into or out of S3 with Amazon’s cloud data migration options.</a:t>
            </a:r>
            <a:endParaRPr/>
          </a:p>
          <a:p>
            <a:pPr marL="342900" lvl="0" indent="-342900" algn="just" rtl="0">
              <a:spcBef>
                <a:spcPts val="496"/>
              </a:spcBef>
              <a:spcAft>
                <a:spcPts val="0"/>
              </a:spcAft>
              <a:buClr>
                <a:schemeClr val="dk1"/>
              </a:buClr>
              <a:buSzPct val="100000"/>
              <a:buChar char="•"/>
            </a:pPr>
            <a:r>
              <a:rPr lang="en-US"/>
              <a:t>Once data is stored on Amazon S3, it can be automatically tiered into lower cost, longer-term cloud storage classes like S3 Standard – Infrequent Access and Amazon Glacier for archiving.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Big Data Architecture</a:t>
            </a:r>
            <a:endParaRPr/>
          </a:p>
        </p:txBody>
      </p:sp>
      <p:pic>
        <p:nvPicPr>
          <p:cNvPr id="102" name="Google Shape;102;p4" descr="Acknowledging Data Management&#10;          Best Practices with DataOps"/>
          <p:cNvPicPr preferRelativeResize="0"/>
          <p:nvPr/>
        </p:nvPicPr>
        <p:blipFill rotWithShape="1">
          <a:blip r:embed="rId3">
            <a:alphaModFix/>
          </a:blip>
          <a:srcRect/>
          <a:stretch/>
        </p:blipFill>
        <p:spPr>
          <a:xfrm>
            <a:off x="1219200" y="1600200"/>
            <a:ext cx="6648450" cy="50006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1"/>
          <p:cNvSpPr txBox="1">
            <a:spLocks noGrp="1"/>
          </p:cNvSpPr>
          <p:nvPr>
            <p:ph type="title"/>
          </p:nvPr>
        </p:nvSpPr>
        <p:spPr>
          <a:xfrm>
            <a:off x="533400" y="304800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Big Data Query Layer</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dirty="0"/>
              <a:t>Big Data Query Layer</a:t>
            </a:r>
            <a:endParaRPr dirty="0"/>
          </a:p>
        </p:txBody>
      </p:sp>
      <p:sp>
        <p:nvSpPr>
          <p:cNvPr id="268" name="Google Shape;268;p3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85000" lnSpcReduction="20000"/>
          </a:bodyPr>
          <a:lstStyle/>
          <a:p>
            <a:pPr marL="342900" lvl="0" indent="-342900" algn="just" rtl="0">
              <a:spcBef>
                <a:spcPts val="0"/>
              </a:spcBef>
              <a:spcAft>
                <a:spcPts val="0"/>
              </a:spcAft>
              <a:buClr>
                <a:schemeClr val="dk1"/>
              </a:buClr>
              <a:buSzPct val="100000"/>
              <a:buChar char="•"/>
            </a:pPr>
            <a:r>
              <a:rPr lang="en-US" dirty="0"/>
              <a:t>It is the layer of data architecture where active analytic processing takes place. This is a field where interactive queries are necessary, and it’s a zone traditionally dominated by SQL expert developers. Before </a:t>
            </a:r>
            <a:r>
              <a:rPr lang="en-US" dirty="0" err="1"/>
              <a:t>Hadoop</a:t>
            </a:r>
            <a:r>
              <a:rPr lang="en-US" dirty="0"/>
              <a:t>, we had insufficient storage, due to which it takes a long analytics process.</a:t>
            </a:r>
            <a:endParaRPr dirty="0"/>
          </a:p>
          <a:p>
            <a:pPr marL="342900" lvl="0" indent="-342900" algn="just" rtl="0">
              <a:spcBef>
                <a:spcPts val="544"/>
              </a:spcBef>
              <a:spcAft>
                <a:spcPts val="0"/>
              </a:spcAft>
              <a:buClr>
                <a:schemeClr val="dk1"/>
              </a:buClr>
              <a:buSzPct val="100000"/>
              <a:buChar char="•"/>
            </a:pPr>
            <a:r>
              <a:rPr lang="en-US" dirty="0"/>
              <a:t>At first, it goes through a Lengthy process, i.e., </a:t>
            </a:r>
            <a:r>
              <a:rPr lang="en-US" u="sng" dirty="0">
                <a:solidFill>
                  <a:schemeClr val="hlink"/>
                </a:solidFill>
                <a:hlinkClick r:id="rId3"/>
              </a:rPr>
              <a:t>ETL</a:t>
            </a:r>
            <a:r>
              <a:rPr lang="en-US" dirty="0"/>
              <a:t>, to get a new data source ready to be stored, and after that, it puts the data in a database or data warehouse. Data ingestion and data analytics became two essential steps that solved problems while computing such a large amount of data while making a Data ingestion framework.</a:t>
            </a:r>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dirty="0"/>
              <a:t>Companies from all industries use </a:t>
            </a:r>
            <a:r>
              <a:rPr lang="en-US" u="sng" dirty="0">
                <a:solidFill>
                  <a:schemeClr val="hlink"/>
                </a:solidFill>
                <a:hlinkClick r:id="rId3"/>
              </a:rPr>
              <a:t>Big data analytics</a:t>
            </a:r>
            <a:r>
              <a:rPr lang="en-US" dirty="0"/>
              <a:t> to</a:t>
            </a:r>
            <a:endParaRPr dirty="0"/>
          </a:p>
          <a:p>
            <a:pPr marL="742950" lvl="1" indent="-285750" algn="l" rtl="0">
              <a:spcBef>
                <a:spcPts val="560"/>
              </a:spcBef>
              <a:spcAft>
                <a:spcPts val="0"/>
              </a:spcAft>
              <a:buClr>
                <a:schemeClr val="dk1"/>
              </a:buClr>
              <a:buSzPts val="2800"/>
              <a:buChar char="–"/>
            </a:pPr>
            <a:r>
              <a:rPr lang="en-US" dirty="0"/>
              <a:t>Increase revenue</a:t>
            </a:r>
            <a:endParaRPr dirty="0"/>
          </a:p>
          <a:p>
            <a:pPr marL="742950" lvl="1" indent="-285750" algn="l" rtl="0">
              <a:spcBef>
                <a:spcPts val="560"/>
              </a:spcBef>
              <a:spcAft>
                <a:spcPts val="0"/>
              </a:spcAft>
              <a:buClr>
                <a:schemeClr val="dk1"/>
              </a:buClr>
              <a:buSzPts val="2800"/>
              <a:buChar char="–"/>
            </a:pPr>
            <a:r>
              <a:rPr lang="en-US" dirty="0"/>
              <a:t>Decrease costs</a:t>
            </a:r>
            <a:endParaRPr dirty="0"/>
          </a:p>
          <a:p>
            <a:pPr marL="742950" lvl="1" indent="-285750" algn="l" rtl="0">
              <a:spcBef>
                <a:spcPts val="560"/>
              </a:spcBef>
              <a:spcAft>
                <a:spcPts val="0"/>
              </a:spcAft>
              <a:buClr>
                <a:schemeClr val="dk1"/>
              </a:buClr>
              <a:buSzPts val="2800"/>
              <a:buChar char="–"/>
            </a:pPr>
            <a:r>
              <a:rPr lang="en-US" dirty="0"/>
              <a:t>Increase productivity</a:t>
            </a:r>
            <a:endParaRPr dirty="0"/>
          </a:p>
          <a:p>
            <a:pPr marL="342900" lvl="0" indent="-139700" algn="l" rtl="0">
              <a:spcBef>
                <a:spcPts val="640"/>
              </a:spcBef>
              <a:spcAft>
                <a:spcPts val="0"/>
              </a:spcAft>
              <a:buClr>
                <a:schemeClr val="dk1"/>
              </a:buClr>
              <a:buSzPts val="3200"/>
              <a:buNone/>
            </a:pPr>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4"/>
          <p:cNvSpPr txBox="1">
            <a:spLocks noGrp="1"/>
          </p:cNvSpPr>
          <p:nvPr>
            <p:ph type="title"/>
          </p:nvPr>
        </p:nvSpPr>
        <p:spPr>
          <a:xfrm>
            <a:off x="533400" y="274320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Big Data Analytics Query Tools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Apache Hive Architecture</a:t>
            </a:r>
            <a:endParaRPr/>
          </a:p>
        </p:txBody>
      </p:sp>
      <p:sp>
        <p:nvSpPr>
          <p:cNvPr id="284" name="Google Shape;284;p3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just" rtl="0">
              <a:spcBef>
                <a:spcPts val="0"/>
              </a:spcBef>
              <a:spcAft>
                <a:spcPts val="0"/>
              </a:spcAft>
              <a:buClr>
                <a:schemeClr val="dk1"/>
              </a:buClr>
              <a:buSzPct val="100000"/>
              <a:buChar char="•"/>
            </a:pPr>
            <a:r>
              <a:rPr lang="en-US" u="sng" dirty="0">
                <a:solidFill>
                  <a:schemeClr val="hlink"/>
                </a:solidFill>
                <a:hlinkClick r:id="rId3"/>
              </a:rPr>
              <a:t>Apache Hive</a:t>
            </a:r>
            <a:r>
              <a:rPr lang="en-US" dirty="0"/>
              <a:t> is a data warehouse infrastructure built on top of Apache </a:t>
            </a:r>
            <a:r>
              <a:rPr lang="en-US" dirty="0" err="1"/>
              <a:t>Hadoop</a:t>
            </a:r>
            <a:r>
              <a:rPr lang="en-US" dirty="0"/>
              <a:t> for providing data summarization, ad-hoc query, and analysis of large datasets.</a:t>
            </a:r>
            <a:endParaRPr dirty="0"/>
          </a:p>
          <a:p>
            <a:pPr marL="342900" lvl="0" indent="-342900" algn="just" rtl="0">
              <a:spcBef>
                <a:spcPts val="592"/>
              </a:spcBef>
              <a:spcAft>
                <a:spcPts val="0"/>
              </a:spcAft>
              <a:buClr>
                <a:schemeClr val="dk1"/>
              </a:buClr>
              <a:buSzPct val="100000"/>
              <a:buChar char="•"/>
            </a:pPr>
            <a:r>
              <a:rPr lang="en-US" dirty="0"/>
              <a:t>Data analysts use Hive to query, summarize, explore, analyze that data, and then turn it into actionable business insight.</a:t>
            </a:r>
            <a:endParaRPr dirty="0"/>
          </a:p>
          <a:p>
            <a:pPr marL="342900" lvl="0" indent="-342900" algn="just" rtl="0">
              <a:spcBef>
                <a:spcPts val="592"/>
              </a:spcBef>
              <a:spcAft>
                <a:spcPts val="0"/>
              </a:spcAft>
              <a:buClr>
                <a:schemeClr val="dk1"/>
              </a:buClr>
              <a:buSzPct val="100000"/>
              <a:buChar char="•"/>
            </a:pPr>
            <a:r>
              <a:rPr lang="en-US" dirty="0"/>
              <a:t>It provides a mechanism to Data ingestion project structure </a:t>
            </a:r>
            <a:r>
              <a:rPr lang="en-US" dirty="0" err="1"/>
              <a:t>Hadoop'so</a:t>
            </a:r>
            <a:r>
              <a:rPr lang="en-US" dirty="0"/>
              <a:t> the </a:t>
            </a:r>
            <a:r>
              <a:rPr lang="en-US" dirty="0" err="1"/>
              <a:t>doop</a:t>
            </a:r>
            <a:r>
              <a:rPr lang="en-US" dirty="0"/>
              <a:t> and to query that data using a SQL – like language called </a:t>
            </a:r>
            <a:r>
              <a:rPr lang="en-US" dirty="0" err="1"/>
              <a:t>HiveQL</a:t>
            </a:r>
            <a:r>
              <a:rPr lang="en-US" dirty="0"/>
              <a:t> (HQL).</a:t>
            </a:r>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Features of Apache Hive</a:t>
            </a:r>
            <a:endParaRPr/>
          </a:p>
        </p:txBody>
      </p:sp>
      <p:sp>
        <p:nvSpPr>
          <p:cNvPr id="290" name="Google Shape;290;p3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ts val="3200"/>
              <a:buChar char="•"/>
            </a:pPr>
            <a:r>
              <a:rPr lang="en-US" dirty="0"/>
              <a:t>Query data with a SQL – based language.</a:t>
            </a:r>
            <a:endParaRPr dirty="0"/>
          </a:p>
          <a:p>
            <a:pPr marL="342900" lvl="0" indent="-342900" algn="just" rtl="0">
              <a:spcBef>
                <a:spcPts val="640"/>
              </a:spcBef>
              <a:spcAft>
                <a:spcPts val="0"/>
              </a:spcAft>
              <a:buClr>
                <a:schemeClr val="dk1"/>
              </a:buClr>
              <a:buSzPts val="3200"/>
              <a:buChar char="•"/>
            </a:pPr>
            <a:r>
              <a:rPr lang="en-US" dirty="0"/>
              <a:t>Interactive response times, even over massive datasets.</a:t>
            </a:r>
            <a:endParaRPr dirty="0"/>
          </a:p>
          <a:p>
            <a:pPr marL="342900" lvl="0" indent="-342900" algn="just" rtl="0">
              <a:spcBef>
                <a:spcPts val="640"/>
              </a:spcBef>
              <a:spcAft>
                <a:spcPts val="0"/>
              </a:spcAft>
              <a:buClr>
                <a:schemeClr val="dk1"/>
              </a:buClr>
              <a:buSzPts val="3200"/>
              <a:buChar char="•"/>
            </a:pPr>
            <a:r>
              <a:rPr lang="en-US" dirty="0"/>
              <a:t>It’s scalable as data variety and volume grows, more commodity machines can be added without a corresponding reduction in performance. Works with traditional data integration and data analytics tools.</a:t>
            </a:r>
            <a:endParaRP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Apache Spark SQL</a:t>
            </a:r>
            <a:endParaRPr/>
          </a:p>
        </p:txBody>
      </p:sp>
      <p:sp>
        <p:nvSpPr>
          <p:cNvPr id="296" name="Google Shape;296;p3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lnSpcReduction="10000"/>
          </a:bodyPr>
          <a:lstStyle/>
          <a:p>
            <a:pPr marL="342900" lvl="0" indent="-342900" algn="just" rtl="0">
              <a:spcBef>
                <a:spcPts val="0"/>
              </a:spcBef>
              <a:spcAft>
                <a:spcPts val="0"/>
              </a:spcAft>
              <a:buClr>
                <a:schemeClr val="dk1"/>
              </a:buClr>
              <a:buSzPts val="3200"/>
              <a:buChar char="•"/>
            </a:pPr>
            <a:r>
              <a:rPr lang="en-US" dirty="0"/>
              <a:t>Spark SQL includes a cost-based optimizer, columnar storage, and code generation to make queries fast.</a:t>
            </a:r>
            <a:endParaRPr dirty="0"/>
          </a:p>
          <a:p>
            <a:pPr marL="342900" lvl="0" indent="-342900" algn="just" rtl="0">
              <a:spcBef>
                <a:spcPts val="640"/>
              </a:spcBef>
              <a:spcAft>
                <a:spcPts val="0"/>
              </a:spcAft>
              <a:buClr>
                <a:schemeClr val="dk1"/>
              </a:buClr>
              <a:buSzPts val="3200"/>
              <a:buChar char="•"/>
            </a:pPr>
            <a:r>
              <a:rPr lang="en-US" dirty="0"/>
              <a:t>At the same time, it scales to thousands of nodes and multi-hour queries using the Spark engine, which provides full mid-query fault tolerance.</a:t>
            </a:r>
            <a:endParaRPr dirty="0"/>
          </a:p>
          <a:p>
            <a:pPr marL="342900" lvl="0" indent="-342900" algn="just" rtl="0">
              <a:spcBef>
                <a:spcPts val="640"/>
              </a:spcBef>
              <a:spcAft>
                <a:spcPts val="0"/>
              </a:spcAft>
              <a:buClr>
                <a:schemeClr val="dk1"/>
              </a:buClr>
              <a:buSzPts val="3200"/>
              <a:buChar char="•"/>
            </a:pPr>
            <a:r>
              <a:rPr lang="en-US" dirty="0"/>
              <a:t>Spark SQL is a Spark module for structured data processing. </a:t>
            </a:r>
            <a:endParaRP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302" name="Google Shape;302;p3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lnSpcReduction="10000"/>
          </a:bodyPr>
          <a:lstStyle/>
          <a:p>
            <a:pPr marL="342900" lvl="0" indent="-342900" algn="just" rtl="0">
              <a:spcBef>
                <a:spcPts val="0"/>
              </a:spcBef>
              <a:spcAft>
                <a:spcPts val="0"/>
              </a:spcAft>
              <a:buClr>
                <a:schemeClr val="dk1"/>
              </a:buClr>
              <a:buSzPts val="3200"/>
              <a:buChar char="•"/>
            </a:pPr>
            <a:r>
              <a:rPr lang="en-US" dirty="0"/>
              <a:t>Some of the Functions performed by Spark SQL are </a:t>
            </a:r>
            <a:endParaRPr dirty="0"/>
          </a:p>
          <a:p>
            <a:pPr marL="742950" lvl="1" indent="-285750" algn="just" rtl="0">
              <a:spcBef>
                <a:spcPts val="560"/>
              </a:spcBef>
              <a:spcAft>
                <a:spcPts val="0"/>
              </a:spcAft>
              <a:buClr>
                <a:schemeClr val="dk1"/>
              </a:buClr>
              <a:buSzPts val="2800"/>
              <a:buChar char="–"/>
            </a:pPr>
            <a:r>
              <a:rPr lang="en-US" dirty="0"/>
              <a:t>The interfaces provided by Spark SQL provide Spark with more information about the structure of both the data and the computation.</a:t>
            </a:r>
            <a:endParaRPr dirty="0"/>
          </a:p>
          <a:p>
            <a:pPr marL="742950" lvl="1" indent="-285750" algn="just" rtl="0">
              <a:spcBef>
                <a:spcPts val="560"/>
              </a:spcBef>
              <a:spcAft>
                <a:spcPts val="0"/>
              </a:spcAft>
              <a:buClr>
                <a:schemeClr val="dk1"/>
              </a:buClr>
              <a:buSzPts val="2800"/>
              <a:buChar char="–"/>
            </a:pPr>
            <a:r>
              <a:rPr lang="en-US" dirty="0"/>
              <a:t>Internally, Spark SQL uses this extra information to perform additional optimizations.</a:t>
            </a:r>
            <a:endParaRPr dirty="0"/>
          </a:p>
          <a:p>
            <a:pPr marL="742950" lvl="1" indent="-285750" algn="just" rtl="0">
              <a:spcBef>
                <a:spcPts val="560"/>
              </a:spcBef>
              <a:spcAft>
                <a:spcPts val="0"/>
              </a:spcAft>
              <a:buClr>
                <a:schemeClr val="dk1"/>
              </a:buClr>
              <a:buSzPts val="2800"/>
              <a:buChar char="–"/>
            </a:pPr>
            <a:r>
              <a:rPr lang="en-US" dirty="0"/>
              <a:t>One use of Spark SQL is to execute SQL queries.</a:t>
            </a:r>
            <a:endParaRPr dirty="0"/>
          </a:p>
          <a:p>
            <a:pPr marL="742950" lvl="1" indent="-285750" algn="just" rtl="0">
              <a:spcBef>
                <a:spcPts val="560"/>
              </a:spcBef>
              <a:spcAft>
                <a:spcPts val="0"/>
              </a:spcAft>
              <a:buClr>
                <a:schemeClr val="dk1"/>
              </a:buClr>
              <a:buSzPts val="2800"/>
              <a:buChar char="–"/>
            </a:pPr>
            <a:r>
              <a:rPr lang="en-US" dirty="0"/>
              <a:t>Spark SQL helps to read data from an existing Hive installation.</a:t>
            </a:r>
            <a:endParaRPr dirty="0"/>
          </a:p>
          <a:p>
            <a:pPr marL="742950" lvl="1" indent="-107950" algn="just" rtl="0">
              <a:spcBef>
                <a:spcPts val="560"/>
              </a:spcBef>
              <a:spcAft>
                <a:spcPts val="0"/>
              </a:spcAft>
              <a:buClr>
                <a:schemeClr val="dk1"/>
              </a:buClr>
              <a:buSzPts val="2800"/>
              <a:buNone/>
            </a:pPr>
            <a:endParaRP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Amazon Redshift</a:t>
            </a:r>
            <a:endParaRPr/>
          </a:p>
        </p:txBody>
      </p:sp>
      <p:sp>
        <p:nvSpPr>
          <p:cNvPr id="308" name="Google Shape;308;p3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77500" lnSpcReduction="20000"/>
          </a:bodyPr>
          <a:lstStyle/>
          <a:p>
            <a:pPr marL="342900" lvl="0" indent="-342900" algn="just" rtl="0">
              <a:spcBef>
                <a:spcPts val="0"/>
              </a:spcBef>
              <a:spcAft>
                <a:spcPts val="0"/>
              </a:spcAft>
              <a:buClr>
                <a:schemeClr val="dk1"/>
              </a:buClr>
              <a:buSzPct val="100000"/>
              <a:buChar char="•"/>
            </a:pPr>
            <a:r>
              <a:rPr lang="en-US" dirty="0"/>
              <a:t>Amazon Redshift is a fully managed, petabyte-scale data warehouse service in the cloud. We use Amazon Redshift to load the data and run queries on the data. We can also create additional databases as needed by running an SQL command. Most important, we can scale it from a hundred gigabytes of data to a petabyte or more.</a:t>
            </a:r>
            <a:endParaRPr dirty="0"/>
          </a:p>
          <a:p>
            <a:pPr marL="342900" lvl="0" indent="-342900" algn="just" rtl="0">
              <a:spcBef>
                <a:spcPts val="496"/>
              </a:spcBef>
              <a:spcAft>
                <a:spcPts val="0"/>
              </a:spcAft>
              <a:buClr>
                <a:schemeClr val="dk1"/>
              </a:buClr>
              <a:buSzPct val="100000"/>
              <a:buChar char="•"/>
            </a:pPr>
            <a:r>
              <a:rPr lang="en-US" dirty="0"/>
              <a:t>It enables you to use your Data ingestion to acquire new insights for your business and customers. The </a:t>
            </a:r>
            <a:r>
              <a:rPr lang="en-US" u="sng" dirty="0">
                <a:solidFill>
                  <a:schemeClr val="hlink"/>
                </a:solidFill>
                <a:hlinkClick r:id="rId3"/>
              </a:rPr>
              <a:t>Amazon Redshift</a:t>
            </a:r>
            <a:r>
              <a:rPr lang="en-US" dirty="0"/>
              <a:t> service manages all of setting up, operating, and scaling a data warehouse.</a:t>
            </a:r>
            <a:endParaRPr dirty="0"/>
          </a:p>
          <a:p>
            <a:pPr marL="342900" lvl="0" indent="-342900" algn="just" rtl="0">
              <a:spcBef>
                <a:spcPts val="496"/>
              </a:spcBef>
              <a:spcAft>
                <a:spcPts val="0"/>
              </a:spcAft>
              <a:buClr>
                <a:schemeClr val="dk1"/>
              </a:buClr>
              <a:buSzPct val="100000"/>
              <a:buChar char="•"/>
            </a:pPr>
            <a:r>
              <a:rPr lang="en-US" dirty="0"/>
              <a:t>Creating a Data ingestion framework includes provisioning capacity, monitoring, and backing of the cluster, and applying patches and upgrades to the Amazon Redshift engine.</a:t>
            </a:r>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b="1"/>
              <a:t>Presto – SQL Query Engine For Big Data</a:t>
            </a:r>
            <a:endParaRPr/>
          </a:p>
        </p:txBody>
      </p:sp>
      <p:sp>
        <p:nvSpPr>
          <p:cNvPr id="314" name="Google Shape;314;p4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ts val="3200"/>
              <a:buChar char="•"/>
            </a:pPr>
            <a:r>
              <a:rPr lang="en-US" u="sng" dirty="0">
                <a:solidFill>
                  <a:schemeClr val="hlink"/>
                </a:solidFill>
                <a:hlinkClick r:id="rId3"/>
              </a:rPr>
              <a:t>Presto</a:t>
            </a:r>
            <a:r>
              <a:rPr lang="en-US" dirty="0"/>
              <a:t> is an open-source distributed SQL query engine for running interactive analytic queries against data sources of all sizes ranging from gigabytes to petabytes.</a:t>
            </a:r>
            <a:endParaRPr dirty="0"/>
          </a:p>
          <a:p>
            <a:pPr marL="342900" lvl="0" indent="-342900" algn="just" rtl="0">
              <a:spcBef>
                <a:spcPts val="640"/>
              </a:spcBef>
              <a:spcAft>
                <a:spcPts val="0"/>
              </a:spcAft>
              <a:buClr>
                <a:schemeClr val="dk1"/>
              </a:buClr>
              <a:buSzPts val="3200"/>
              <a:buChar char="•"/>
            </a:pPr>
            <a:r>
              <a:rPr lang="en-US" dirty="0"/>
              <a:t>It was designed and written for interactive analytics and approaches and commercial data warehouses' speed while scaling to organizations like Facebook.</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Big Data Architecture Layers</a:t>
            </a:r>
            <a:endParaRPr/>
          </a:p>
        </p:txBody>
      </p:sp>
      <p:sp>
        <p:nvSpPr>
          <p:cNvPr id="108" name="Google Shape;108;p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chemeClr val="dk1"/>
              </a:buClr>
              <a:buSzPts val="3200"/>
              <a:buChar char="•"/>
            </a:pPr>
            <a:r>
              <a:rPr lang="en-US"/>
              <a:t>Data Ingestion Layer</a:t>
            </a:r>
            <a:endParaRPr/>
          </a:p>
          <a:p>
            <a:pPr marL="342900" lvl="0" indent="-342900" algn="l" rtl="0">
              <a:spcBef>
                <a:spcPts val="640"/>
              </a:spcBef>
              <a:spcAft>
                <a:spcPts val="0"/>
              </a:spcAft>
              <a:buClr>
                <a:schemeClr val="dk1"/>
              </a:buClr>
              <a:buSzPts val="3200"/>
              <a:buChar char="•"/>
            </a:pPr>
            <a:r>
              <a:rPr lang="en-US"/>
              <a:t>Data Collector Layer</a:t>
            </a:r>
            <a:endParaRPr/>
          </a:p>
          <a:p>
            <a:pPr marL="342900" lvl="0" indent="-342900" algn="l" rtl="0">
              <a:spcBef>
                <a:spcPts val="640"/>
              </a:spcBef>
              <a:spcAft>
                <a:spcPts val="0"/>
              </a:spcAft>
              <a:buClr>
                <a:schemeClr val="dk1"/>
              </a:buClr>
              <a:buSzPts val="3200"/>
              <a:buChar char="•"/>
            </a:pPr>
            <a:r>
              <a:rPr lang="en-US"/>
              <a:t>Big Data Processing Layer</a:t>
            </a:r>
            <a:endParaRPr/>
          </a:p>
          <a:p>
            <a:pPr marL="342900" lvl="0" indent="-342900" algn="l" rtl="0">
              <a:spcBef>
                <a:spcPts val="640"/>
              </a:spcBef>
              <a:spcAft>
                <a:spcPts val="0"/>
              </a:spcAft>
              <a:buClr>
                <a:schemeClr val="dk1"/>
              </a:buClr>
              <a:buSzPts val="3200"/>
              <a:buChar char="•"/>
            </a:pPr>
            <a:r>
              <a:rPr lang="en-US"/>
              <a:t>Data Storage Layer</a:t>
            </a:r>
            <a:endParaRPr/>
          </a:p>
          <a:p>
            <a:pPr marL="342900" lvl="0" indent="-342900" algn="l" rtl="0">
              <a:spcBef>
                <a:spcPts val="640"/>
              </a:spcBef>
              <a:spcAft>
                <a:spcPts val="0"/>
              </a:spcAft>
              <a:buClr>
                <a:schemeClr val="dk1"/>
              </a:buClr>
              <a:buSzPts val="3200"/>
              <a:buChar char="•"/>
            </a:pPr>
            <a:r>
              <a:rPr lang="en-US"/>
              <a:t>Data Query Layer</a:t>
            </a:r>
            <a:endParaRPr/>
          </a:p>
          <a:p>
            <a:pPr marL="342900" lvl="0" indent="-342900" algn="l" rtl="0">
              <a:spcBef>
                <a:spcPts val="640"/>
              </a:spcBef>
              <a:spcAft>
                <a:spcPts val="0"/>
              </a:spcAft>
              <a:buClr>
                <a:schemeClr val="dk1"/>
              </a:buClr>
              <a:buSzPts val="3200"/>
              <a:buChar char="•"/>
            </a:pPr>
            <a:r>
              <a:rPr lang="en-US"/>
              <a:t>Big Data Visualization Layer</a:t>
            </a:r>
            <a:endParaRPr/>
          </a:p>
          <a:p>
            <a:pPr marL="342900" lvl="0" indent="-342900" algn="l" rtl="0">
              <a:spcBef>
                <a:spcPts val="640"/>
              </a:spcBef>
              <a:spcAft>
                <a:spcPts val="0"/>
              </a:spcAft>
              <a:buClr>
                <a:schemeClr val="dk1"/>
              </a:buClr>
              <a:buSzPts val="3200"/>
              <a:buChar char="•"/>
            </a:pPr>
            <a:r>
              <a:rPr lang="en-US"/>
              <a:t>Data Security Layer</a:t>
            </a:r>
            <a:endParaRPr/>
          </a:p>
          <a:p>
            <a:pPr marL="342900" lvl="0" indent="-342900" algn="l" rtl="0">
              <a:spcBef>
                <a:spcPts val="640"/>
              </a:spcBef>
              <a:spcAft>
                <a:spcPts val="0"/>
              </a:spcAft>
              <a:buClr>
                <a:schemeClr val="dk1"/>
              </a:buClr>
              <a:buSzPts val="3200"/>
              <a:buChar char="•"/>
            </a:pPr>
            <a:r>
              <a:rPr lang="en-US"/>
              <a:t>Data Monitoring Layer</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4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b="1"/>
              <a:t>Presto Capabilities</a:t>
            </a:r>
            <a:br>
              <a:rPr lang="en-US" b="1"/>
            </a:br>
            <a:endParaRPr/>
          </a:p>
        </p:txBody>
      </p:sp>
      <p:sp>
        <p:nvSpPr>
          <p:cNvPr id="320" name="Google Shape;320;p4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77500" lnSpcReduction="20000"/>
          </a:bodyPr>
          <a:lstStyle/>
          <a:p>
            <a:pPr marL="342900" lvl="0" indent="-342900" algn="just" rtl="0">
              <a:spcBef>
                <a:spcPts val="0"/>
              </a:spcBef>
              <a:spcAft>
                <a:spcPts val="0"/>
              </a:spcAft>
              <a:buClr>
                <a:schemeClr val="dk1"/>
              </a:buClr>
              <a:buSzPct val="100000"/>
              <a:buChar char="•"/>
            </a:pPr>
            <a:r>
              <a:rPr lang="en-US" dirty="0"/>
              <a:t>Presto allows querying data where it lives, including Hive, Cassandra, relational databases, or even proprietary data stores.</a:t>
            </a:r>
            <a:endParaRPr dirty="0"/>
          </a:p>
          <a:p>
            <a:pPr marL="342900" lvl="0" indent="-342900" algn="just" rtl="0">
              <a:spcBef>
                <a:spcPts val="496"/>
              </a:spcBef>
              <a:spcAft>
                <a:spcPts val="0"/>
              </a:spcAft>
              <a:buClr>
                <a:schemeClr val="dk1"/>
              </a:buClr>
              <a:buSzPct val="100000"/>
              <a:buChar char="•"/>
            </a:pPr>
            <a:r>
              <a:rPr lang="en-US" dirty="0"/>
              <a:t>A single Presto query can combine data from multiple sources, allowing for analytics across your entire organization.</a:t>
            </a:r>
            <a:endParaRPr dirty="0"/>
          </a:p>
          <a:p>
            <a:pPr marL="342900" lvl="0" indent="-342900" algn="just" rtl="0">
              <a:spcBef>
                <a:spcPts val="496"/>
              </a:spcBef>
              <a:spcAft>
                <a:spcPts val="0"/>
              </a:spcAft>
              <a:buClr>
                <a:schemeClr val="dk1"/>
              </a:buClr>
              <a:buSzPct val="100000"/>
              <a:buChar char="•"/>
            </a:pPr>
            <a:r>
              <a:rPr lang="en-US" dirty="0"/>
              <a:t>Presto targets analysts who expect response times ranging from sub-second to minutes in Data ingestion process flow.</a:t>
            </a:r>
            <a:endParaRPr dirty="0"/>
          </a:p>
          <a:p>
            <a:pPr marL="342900" lvl="0" indent="-342900" algn="just" rtl="0">
              <a:spcBef>
                <a:spcPts val="496"/>
              </a:spcBef>
              <a:spcAft>
                <a:spcPts val="0"/>
              </a:spcAft>
              <a:buClr>
                <a:schemeClr val="dk1"/>
              </a:buClr>
              <a:buSzPct val="100000"/>
              <a:buChar char="•"/>
            </a:pPr>
            <a:r>
              <a:rPr lang="en-US" dirty="0"/>
              <a:t>Presto breaks the false choice between having fast analytics using an expensive commercial solution or using a slow “free” solution that requires excessive hardware.</a:t>
            </a:r>
            <a:endParaRP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4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Who Uses Presto?</a:t>
            </a:r>
            <a:endParaRPr/>
          </a:p>
        </p:txBody>
      </p:sp>
      <p:sp>
        <p:nvSpPr>
          <p:cNvPr id="326" name="Google Shape;326;p4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ts val="3200"/>
              <a:buChar char="•"/>
            </a:pPr>
            <a:r>
              <a:rPr lang="en-US" dirty="0"/>
              <a:t>Facebook uses Presto for interactive queries against several internal data stores, including its 300PB Data Warehouse. Over 1,000 Facebook employees use Presto daily to run more than 30,000 queries in the complete scan over a petabyte each per day for Data ingestion. Leading internet companies, including </a:t>
            </a:r>
            <a:r>
              <a:rPr lang="en-US" dirty="0" err="1"/>
              <a:t>Airbnb</a:t>
            </a:r>
            <a:r>
              <a:rPr lang="en-US" dirty="0"/>
              <a:t> and Dropbox, are using Presto.</a:t>
            </a:r>
            <a:endParaRPr dirty="0"/>
          </a:p>
          <a:p>
            <a:pPr marL="342900" lvl="0" indent="-139700" algn="just" rtl="0">
              <a:spcBef>
                <a:spcPts val="640"/>
              </a:spcBef>
              <a:spcAft>
                <a:spcPts val="0"/>
              </a:spcAft>
              <a:buClr>
                <a:schemeClr val="dk1"/>
              </a:buClr>
              <a:buSzPts val="3200"/>
              <a:buNone/>
            </a:pPr>
            <a:endParaRPr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43"/>
          <p:cNvSpPr txBox="1">
            <a:spLocks noGrp="1"/>
          </p:cNvSpPr>
          <p:nvPr>
            <p:ph type="title"/>
          </p:nvPr>
        </p:nvSpPr>
        <p:spPr>
          <a:xfrm>
            <a:off x="457200" y="2590800"/>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b="1"/>
              <a:t>Big Data Visualization Layer (Tools, Features)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4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b="1"/>
              <a:t>Big Data Visualization Layer (Tools, Features)</a:t>
            </a:r>
            <a:endParaRPr/>
          </a:p>
        </p:txBody>
      </p:sp>
      <p:sp>
        <p:nvSpPr>
          <p:cNvPr id="337" name="Google Shape;337;p4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just" rtl="0">
              <a:spcBef>
                <a:spcPts val="0"/>
              </a:spcBef>
              <a:spcAft>
                <a:spcPts val="0"/>
              </a:spcAft>
              <a:buClr>
                <a:schemeClr val="dk1"/>
              </a:buClr>
              <a:buSzPct val="100000"/>
              <a:buChar char="•"/>
            </a:pPr>
            <a:r>
              <a:rPr lang="en-US" dirty="0"/>
              <a:t>This layer of Big Data Architecture is the thermometer that measures the success of the project. </a:t>
            </a:r>
            <a:endParaRPr dirty="0"/>
          </a:p>
          <a:p>
            <a:pPr marL="342900" lvl="0" indent="-342900" algn="just" rtl="0">
              <a:spcBef>
                <a:spcPts val="592"/>
              </a:spcBef>
              <a:spcAft>
                <a:spcPts val="0"/>
              </a:spcAft>
              <a:buClr>
                <a:schemeClr val="dk1"/>
              </a:buClr>
              <a:buSzPct val="100000"/>
              <a:buChar char="•"/>
            </a:pPr>
            <a:r>
              <a:rPr lang="en-US" dirty="0"/>
              <a:t>This is the user perceives the data value user. </a:t>
            </a:r>
            <a:endParaRPr dirty="0"/>
          </a:p>
          <a:p>
            <a:pPr marL="342900" lvl="0" indent="-342900" algn="just" rtl="0">
              <a:spcBef>
                <a:spcPts val="592"/>
              </a:spcBef>
              <a:spcAft>
                <a:spcPts val="0"/>
              </a:spcAft>
              <a:buClr>
                <a:schemeClr val="dk1"/>
              </a:buClr>
              <a:buSzPct val="100000"/>
              <a:buChar char="•"/>
            </a:pPr>
            <a:r>
              <a:rPr lang="en-US" dirty="0"/>
              <a:t>While it helps to handle and store volumes of data, </a:t>
            </a:r>
            <a:r>
              <a:rPr lang="en-US" dirty="0" err="1"/>
              <a:t>Hadoop</a:t>
            </a:r>
            <a:r>
              <a:rPr lang="en-US" dirty="0"/>
              <a:t> and other tools have no built-in provisions for data visualization and information distribution, leaving no way to make that data easily consumable by end business users in the Data ingestion pipeline.</a:t>
            </a:r>
            <a:endParaRPr dirty="0"/>
          </a:p>
          <a:p>
            <a:pPr marL="342900" lvl="0" indent="-342900" algn="just" rtl="0">
              <a:spcBef>
                <a:spcPts val="592"/>
              </a:spcBef>
              <a:spcAft>
                <a:spcPts val="0"/>
              </a:spcAft>
              <a:buClr>
                <a:schemeClr val="dk1"/>
              </a:buClr>
              <a:buSzPct val="100000"/>
              <a:buNone/>
            </a:pPr>
            <a:endParaRPr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b="1"/>
              <a:t>Tools For Building Data Visualization Dashboards</a:t>
            </a:r>
            <a:endParaRPr/>
          </a:p>
        </p:txBody>
      </p:sp>
      <p:sp>
        <p:nvSpPr>
          <p:cNvPr id="343" name="Google Shape;343;p4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85000" lnSpcReduction="20000"/>
          </a:bodyPr>
          <a:lstStyle/>
          <a:p>
            <a:pPr marL="342900" lvl="0" indent="-342900" algn="just" rtl="0">
              <a:spcBef>
                <a:spcPts val="0"/>
              </a:spcBef>
              <a:spcAft>
                <a:spcPts val="0"/>
              </a:spcAft>
              <a:buClr>
                <a:schemeClr val="dk1"/>
              </a:buClr>
              <a:buSzPct val="100000"/>
              <a:buChar char="•"/>
            </a:pPr>
            <a:r>
              <a:rPr lang="en-US" dirty="0"/>
              <a:t>Various tools that help in building Data Visualization dashboards are below with their features:</a:t>
            </a:r>
            <a:endParaRPr dirty="0"/>
          </a:p>
          <a:p>
            <a:pPr marL="342900" lvl="0" indent="-342900" algn="just" rtl="0">
              <a:spcBef>
                <a:spcPts val="544"/>
              </a:spcBef>
              <a:spcAft>
                <a:spcPts val="0"/>
              </a:spcAft>
              <a:buClr>
                <a:schemeClr val="dk1"/>
              </a:buClr>
              <a:buSzPct val="100000"/>
              <a:buNone/>
            </a:pPr>
            <a:r>
              <a:rPr lang="en-US" b="1" dirty="0"/>
              <a:t>Custom Dashboards for Data Visualization</a:t>
            </a:r>
            <a:endParaRPr dirty="0"/>
          </a:p>
          <a:p>
            <a:pPr marL="342900" lvl="0" indent="-342900" algn="just" rtl="0">
              <a:spcBef>
                <a:spcPts val="544"/>
              </a:spcBef>
              <a:spcAft>
                <a:spcPts val="0"/>
              </a:spcAft>
              <a:buClr>
                <a:schemeClr val="dk1"/>
              </a:buClr>
              <a:buSzPct val="100000"/>
              <a:buChar char="•"/>
            </a:pPr>
            <a:r>
              <a:rPr lang="en-US" dirty="0"/>
              <a:t>Custom dashboards are useful for creating unique overviews that present data differently. For example, you can:</a:t>
            </a:r>
            <a:endParaRPr dirty="0"/>
          </a:p>
          <a:p>
            <a:pPr marL="742950" lvl="1" indent="-285750" algn="just" rtl="0">
              <a:spcBef>
                <a:spcPts val="476"/>
              </a:spcBef>
              <a:spcAft>
                <a:spcPts val="0"/>
              </a:spcAft>
              <a:buClr>
                <a:schemeClr val="dk1"/>
              </a:buClr>
              <a:buSzPct val="100000"/>
              <a:buChar char="–"/>
            </a:pPr>
            <a:r>
              <a:rPr lang="en-US" dirty="0"/>
              <a:t>Show the web and mobile application information, server information, custom metric data, and plugin metric data all on a single custom dashboard.</a:t>
            </a:r>
            <a:endParaRPr dirty="0"/>
          </a:p>
          <a:p>
            <a:pPr marL="742950" lvl="1" indent="-285750" algn="just" rtl="0">
              <a:spcBef>
                <a:spcPts val="476"/>
              </a:spcBef>
              <a:spcAft>
                <a:spcPts val="0"/>
              </a:spcAft>
              <a:buClr>
                <a:schemeClr val="dk1"/>
              </a:buClr>
              <a:buSzPct val="100000"/>
              <a:buChar char="–"/>
            </a:pPr>
            <a:r>
              <a:rPr lang="en-US" dirty="0"/>
              <a:t>Create dashboards that present charts and tables with uniform size and arrangement on a grid.</a:t>
            </a:r>
            <a:endParaRPr dirty="0"/>
          </a:p>
          <a:p>
            <a:pPr marL="742950" lvl="1" indent="-285750" algn="just" rtl="0">
              <a:spcBef>
                <a:spcPts val="476"/>
              </a:spcBef>
              <a:spcAft>
                <a:spcPts val="0"/>
              </a:spcAft>
              <a:buClr>
                <a:schemeClr val="dk1"/>
              </a:buClr>
              <a:buSzPct val="100000"/>
              <a:buChar char="–"/>
            </a:pPr>
            <a:r>
              <a:rPr lang="en-US" dirty="0"/>
              <a:t>Select existing New Relic charts for your dashboard, or create your charts and tables.</a:t>
            </a:r>
            <a:endParaRPr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b="1"/>
              <a:t>Real-Time Visualization Dashboards</a:t>
            </a:r>
            <a:endParaRPr/>
          </a:p>
        </p:txBody>
      </p:sp>
      <p:sp>
        <p:nvSpPr>
          <p:cNvPr id="349" name="Google Shape;349;p46"/>
          <p:cNvSpPr txBox="1">
            <a:spLocks noGrp="1"/>
          </p:cNvSpPr>
          <p:nvPr>
            <p:ph type="body" idx="1"/>
          </p:nvPr>
        </p:nvSpPr>
        <p:spPr>
          <a:xfrm>
            <a:off x="457200" y="1600200"/>
            <a:ext cx="8229600" cy="4953000"/>
          </a:xfrm>
          <a:prstGeom prst="rect">
            <a:avLst/>
          </a:prstGeom>
          <a:noFill/>
          <a:ln>
            <a:noFill/>
          </a:ln>
        </p:spPr>
        <p:txBody>
          <a:bodyPr spcFirstLastPara="1" wrap="square" lIns="91425" tIns="45700" rIns="91425" bIns="45700" anchor="t" anchorCtr="0">
            <a:normAutofit fontScale="70000" lnSpcReduction="20000"/>
          </a:bodyPr>
          <a:lstStyle/>
          <a:p>
            <a:pPr marL="342900" lvl="0" indent="-342900" algn="just" rtl="0">
              <a:spcBef>
                <a:spcPts val="0"/>
              </a:spcBef>
              <a:spcAft>
                <a:spcPts val="0"/>
              </a:spcAft>
              <a:buClr>
                <a:schemeClr val="dk1"/>
              </a:buClr>
              <a:buSzPct val="100000"/>
              <a:buChar char="•"/>
            </a:pPr>
            <a:r>
              <a:rPr lang="en-US" dirty="0"/>
              <a:t>Real-Time Dashboards save, share, and communicate insights. It helps users generate questions by revealing the depth, range, and content of their data stores.</a:t>
            </a:r>
            <a:endParaRPr dirty="0"/>
          </a:p>
          <a:p>
            <a:pPr marL="742950" lvl="1" indent="-285750" algn="just" rtl="0">
              <a:spcBef>
                <a:spcPts val="434"/>
              </a:spcBef>
              <a:spcAft>
                <a:spcPts val="0"/>
              </a:spcAft>
              <a:buClr>
                <a:schemeClr val="dk1"/>
              </a:buClr>
              <a:buSzPct val="100000"/>
              <a:buChar char="–"/>
            </a:pPr>
            <a:r>
              <a:rPr lang="en-US" dirty="0"/>
              <a:t>Data Visualization dashboards always change as new data arrives.</a:t>
            </a:r>
            <a:endParaRPr dirty="0"/>
          </a:p>
          <a:p>
            <a:pPr marL="742950" lvl="1" indent="-285750" algn="just" rtl="0">
              <a:spcBef>
                <a:spcPts val="434"/>
              </a:spcBef>
              <a:spcAft>
                <a:spcPts val="0"/>
              </a:spcAft>
              <a:buClr>
                <a:schemeClr val="dk1"/>
              </a:buClr>
              <a:buSzPct val="100000"/>
              <a:buChar char="–"/>
            </a:pPr>
            <a:r>
              <a:rPr lang="en-US" dirty="0"/>
              <a:t>In </a:t>
            </a:r>
            <a:r>
              <a:rPr lang="en-US" dirty="0" err="1"/>
              <a:t>Zoomdata</a:t>
            </a:r>
            <a:r>
              <a:rPr lang="en-US" dirty="0"/>
              <a:t>, you have the flexibility to create a data analytics dashboard with just a single chart and then add to it as needed.</a:t>
            </a:r>
            <a:endParaRPr dirty="0"/>
          </a:p>
          <a:p>
            <a:pPr marL="742950" lvl="1" indent="-285750" algn="just" rtl="0">
              <a:spcBef>
                <a:spcPts val="434"/>
              </a:spcBef>
              <a:spcAft>
                <a:spcPts val="0"/>
              </a:spcAft>
              <a:buClr>
                <a:schemeClr val="dk1"/>
              </a:buClr>
              <a:buSzPct val="100000"/>
              <a:buChar char="–"/>
            </a:pPr>
            <a:r>
              <a:rPr lang="en-US" dirty="0"/>
              <a:t>Dashboards can contain multiple visualizations from multiple connections side by side.</a:t>
            </a:r>
            <a:endParaRPr dirty="0"/>
          </a:p>
          <a:p>
            <a:pPr marL="742950" lvl="1" indent="-285750" algn="just" rtl="0">
              <a:spcBef>
                <a:spcPts val="434"/>
              </a:spcBef>
              <a:spcAft>
                <a:spcPts val="0"/>
              </a:spcAft>
              <a:buClr>
                <a:schemeClr val="dk1"/>
              </a:buClr>
              <a:buSzPct val="100000"/>
              <a:buChar char="–"/>
            </a:pPr>
            <a:r>
              <a:rPr lang="en-US" dirty="0"/>
              <a:t>You can quickly build, edit, filter, and delete dashboards and move and resize them and then share them or integrate them into your web application.</a:t>
            </a:r>
            <a:endParaRPr dirty="0"/>
          </a:p>
          <a:p>
            <a:pPr marL="742950" lvl="1" indent="-285750" algn="just" rtl="0">
              <a:spcBef>
                <a:spcPts val="434"/>
              </a:spcBef>
              <a:spcAft>
                <a:spcPts val="0"/>
              </a:spcAft>
              <a:buClr>
                <a:schemeClr val="dk1"/>
              </a:buClr>
              <a:buSzPct val="100000"/>
              <a:buChar char="–"/>
            </a:pPr>
            <a:r>
              <a:rPr lang="en-US" dirty="0"/>
              <a:t>Can export a dashboard as an image or as a file configuration like JSON.</a:t>
            </a:r>
            <a:endParaRPr dirty="0"/>
          </a:p>
          <a:p>
            <a:pPr marL="742950" lvl="1" indent="-285750" algn="just" rtl="0">
              <a:spcBef>
                <a:spcPts val="434"/>
              </a:spcBef>
              <a:spcAft>
                <a:spcPts val="0"/>
              </a:spcAft>
              <a:buClr>
                <a:schemeClr val="dk1"/>
              </a:buClr>
              <a:buSzPct val="100000"/>
              <a:buChar char="–"/>
            </a:pPr>
            <a:r>
              <a:rPr lang="en-US" dirty="0"/>
              <a:t>You can also make multiple copies of your dashboard in the Data ingestion process flow or talk with </a:t>
            </a:r>
            <a:r>
              <a:rPr lang="en-US" u="sng" dirty="0">
                <a:solidFill>
                  <a:schemeClr val="hlink"/>
                </a:solidFill>
                <a:hlinkClick r:id="rId3"/>
              </a:rPr>
              <a:t>Data Visualization Experts</a:t>
            </a:r>
            <a:r>
              <a:rPr lang="en-US" dirty="0"/>
              <a:t>.</a:t>
            </a:r>
            <a:endParaRPr dirty="0"/>
          </a:p>
          <a:p>
            <a:pPr marL="342900" lvl="0" indent="-185420" algn="just" rtl="0">
              <a:spcBef>
                <a:spcPts val="496"/>
              </a:spcBef>
              <a:spcAft>
                <a:spcPts val="0"/>
              </a:spcAft>
              <a:buClr>
                <a:schemeClr val="dk1"/>
              </a:buClr>
              <a:buSzPct val="100000"/>
              <a:buNone/>
            </a:pPr>
            <a:endParaRPr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Data Visualization with Tableau</a:t>
            </a:r>
            <a:endParaRPr/>
          </a:p>
        </p:txBody>
      </p:sp>
      <p:sp>
        <p:nvSpPr>
          <p:cNvPr id="355" name="Google Shape;355;p47"/>
          <p:cNvSpPr txBox="1">
            <a:spLocks noGrp="1"/>
          </p:cNvSpPr>
          <p:nvPr>
            <p:ph type="body" idx="1"/>
          </p:nvPr>
        </p:nvSpPr>
        <p:spPr>
          <a:xfrm>
            <a:off x="457200" y="1600200"/>
            <a:ext cx="8229600" cy="5029200"/>
          </a:xfrm>
          <a:prstGeom prst="rect">
            <a:avLst/>
          </a:prstGeom>
          <a:noFill/>
          <a:ln>
            <a:noFill/>
          </a:ln>
        </p:spPr>
        <p:txBody>
          <a:bodyPr spcFirstLastPara="1" wrap="square" lIns="91425" tIns="45700" rIns="91425" bIns="45700" anchor="t" anchorCtr="0">
            <a:normAutofit fontScale="85000" lnSpcReduction="20000"/>
          </a:bodyPr>
          <a:lstStyle/>
          <a:p>
            <a:pPr marL="342900" lvl="0" indent="-342900" algn="just" rtl="0">
              <a:spcBef>
                <a:spcPts val="0"/>
              </a:spcBef>
              <a:spcAft>
                <a:spcPts val="0"/>
              </a:spcAft>
              <a:buClr>
                <a:schemeClr val="dk1"/>
              </a:buClr>
              <a:buSzPct val="100000"/>
              <a:buChar char="•"/>
            </a:pPr>
            <a:r>
              <a:rPr lang="en-US" dirty="0"/>
              <a:t>Tableau is the richest data visualization tool available in the market, with Drag and Drop functionality.</a:t>
            </a:r>
            <a:endParaRPr dirty="0"/>
          </a:p>
          <a:p>
            <a:pPr marL="742950" lvl="1" indent="-285750" algn="just" rtl="0">
              <a:spcBef>
                <a:spcPts val="476"/>
              </a:spcBef>
              <a:spcAft>
                <a:spcPts val="0"/>
              </a:spcAft>
              <a:buClr>
                <a:schemeClr val="dk1"/>
              </a:buClr>
              <a:buSzPct val="100000"/>
              <a:buChar char="–"/>
            </a:pPr>
            <a:r>
              <a:rPr lang="en-US" dirty="0"/>
              <a:t>Tableau allows users to design Charts, Maps, Tabular, Matrix reports, Stories, and Dashboards without any technical knowledge.</a:t>
            </a:r>
            <a:endParaRPr dirty="0"/>
          </a:p>
          <a:p>
            <a:pPr marL="742950" lvl="1" indent="-285750" algn="just" rtl="0">
              <a:spcBef>
                <a:spcPts val="476"/>
              </a:spcBef>
              <a:spcAft>
                <a:spcPts val="0"/>
              </a:spcAft>
              <a:buClr>
                <a:schemeClr val="dk1"/>
              </a:buClr>
              <a:buSzPct val="100000"/>
              <a:buChar char="–"/>
            </a:pPr>
            <a:r>
              <a:rPr lang="en-US" dirty="0"/>
              <a:t>It helps anyone quickly analyze, visualize, and share information. Whether it’s structured or unstructured, petabytes or terabytes, millions or billions of rows, you can turn </a:t>
            </a:r>
            <a:r>
              <a:rPr lang="en-US" u="sng" dirty="0">
                <a:solidFill>
                  <a:schemeClr val="hlink"/>
                </a:solidFill>
                <a:hlinkClick r:id="rId3"/>
              </a:rPr>
              <a:t>Graph Databases in Big Data Analytics</a:t>
            </a:r>
            <a:r>
              <a:rPr lang="en-US" dirty="0"/>
              <a:t> into big ideas.</a:t>
            </a:r>
            <a:endParaRPr dirty="0"/>
          </a:p>
          <a:p>
            <a:pPr marL="742950" lvl="1" indent="-285750" algn="just" rtl="0">
              <a:spcBef>
                <a:spcPts val="476"/>
              </a:spcBef>
              <a:spcAft>
                <a:spcPts val="0"/>
              </a:spcAft>
              <a:buClr>
                <a:schemeClr val="dk1"/>
              </a:buClr>
              <a:buSzPct val="100000"/>
              <a:buChar char="–"/>
            </a:pPr>
            <a:r>
              <a:rPr lang="en-US" dirty="0"/>
              <a:t>It connects directly to local and cloud data sources or import data for fast in-memory performance during Data ingestion.</a:t>
            </a:r>
            <a:endParaRPr dirty="0"/>
          </a:p>
          <a:p>
            <a:pPr marL="742950" lvl="1" indent="-285750" algn="just" rtl="0">
              <a:spcBef>
                <a:spcPts val="476"/>
              </a:spcBef>
              <a:spcAft>
                <a:spcPts val="0"/>
              </a:spcAft>
              <a:buClr>
                <a:schemeClr val="dk1"/>
              </a:buClr>
              <a:buSzPct val="100000"/>
              <a:buChar char="–"/>
            </a:pPr>
            <a:r>
              <a:rPr lang="en-US" dirty="0"/>
              <a:t>Make sense of big data with easy-to-understand visuals and interactive web dashboards.</a:t>
            </a:r>
            <a:endParaRPr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4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Exploring Data sets With Kibana</a:t>
            </a:r>
            <a:endParaRPr/>
          </a:p>
        </p:txBody>
      </p:sp>
      <p:sp>
        <p:nvSpPr>
          <p:cNvPr id="361" name="Google Shape;361;p4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77500" lnSpcReduction="20000"/>
          </a:bodyPr>
          <a:lstStyle/>
          <a:p>
            <a:pPr marL="342900" lvl="0" indent="-342900" algn="just" rtl="0">
              <a:spcBef>
                <a:spcPts val="0"/>
              </a:spcBef>
              <a:spcAft>
                <a:spcPts val="0"/>
              </a:spcAft>
              <a:buClr>
                <a:schemeClr val="dk1"/>
              </a:buClr>
              <a:buSzPct val="100000"/>
              <a:buChar char="•"/>
            </a:pPr>
            <a:r>
              <a:rPr lang="en-US" dirty="0"/>
              <a:t>A </a:t>
            </a:r>
            <a:r>
              <a:rPr lang="en-US" dirty="0" err="1"/>
              <a:t>Kibana</a:t>
            </a:r>
            <a:r>
              <a:rPr lang="en-US" dirty="0"/>
              <a:t> dashboard displays a collection of saved visualizations. You can arrange and resize the visualizations according to requirements and save dashboards, to reload and share.</a:t>
            </a:r>
            <a:endParaRPr dirty="0"/>
          </a:p>
          <a:p>
            <a:pPr marL="342900" lvl="0" indent="-342900" algn="just" rtl="0">
              <a:spcBef>
                <a:spcPts val="496"/>
              </a:spcBef>
              <a:spcAft>
                <a:spcPts val="0"/>
              </a:spcAft>
              <a:buClr>
                <a:schemeClr val="dk1"/>
              </a:buClr>
              <a:buSzPct val="100000"/>
              <a:buChar char="•"/>
            </a:pPr>
            <a:r>
              <a:rPr lang="en-US" dirty="0" err="1"/>
              <a:t>Kibana</a:t>
            </a:r>
            <a:r>
              <a:rPr lang="en-US" dirty="0"/>
              <a:t> acts as analytics and visualization platform built on </a:t>
            </a:r>
            <a:r>
              <a:rPr lang="en-US" dirty="0" smtClean="0"/>
              <a:t>Elastic search </a:t>
            </a:r>
            <a:r>
              <a:rPr lang="en-US" dirty="0"/>
              <a:t>to understand your Data ingestion framework better.</a:t>
            </a:r>
            <a:endParaRPr dirty="0"/>
          </a:p>
          <a:p>
            <a:pPr marL="342900" lvl="0" indent="-342900" algn="just" rtl="0">
              <a:spcBef>
                <a:spcPts val="496"/>
              </a:spcBef>
              <a:spcAft>
                <a:spcPts val="0"/>
              </a:spcAft>
              <a:buClr>
                <a:schemeClr val="dk1"/>
              </a:buClr>
              <a:buSzPct val="100000"/>
              <a:buChar char="•"/>
            </a:pPr>
            <a:r>
              <a:rPr lang="en-US" dirty="0"/>
              <a:t>Application Performance Monitoring is one key area to implement in projects to ensure proper and smooth operations from day 1. APM solutions provide development and operations teams with near real-time insights on how the applications and services perform in the production, allowing for a proactive tune of services and early detection of possible production issues.</a:t>
            </a:r>
            <a:endParaRPr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Google Shape;367;p4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77500" lnSpcReduction="20000"/>
          </a:bodyPr>
          <a:lstStyle/>
          <a:p>
            <a:pPr marL="342900" lvl="0" indent="-342900" algn="just" rtl="0">
              <a:spcBef>
                <a:spcPts val="0"/>
              </a:spcBef>
              <a:spcAft>
                <a:spcPts val="0"/>
              </a:spcAft>
              <a:buClr>
                <a:schemeClr val="dk1"/>
              </a:buClr>
              <a:buSzPct val="100000"/>
              <a:buChar char="•"/>
            </a:pPr>
            <a:r>
              <a:rPr lang="en-US" dirty="0"/>
              <a:t>It gives you the freedom to select the way you give shape to your data. And you don’t always have to know what you’re looking for in Data ingestion using </a:t>
            </a:r>
            <a:r>
              <a:rPr lang="en-US" u="sng" dirty="0">
                <a:solidFill>
                  <a:schemeClr val="hlink"/>
                </a:solidFill>
                <a:hlinkClick r:id="rId3"/>
              </a:rPr>
              <a:t>Parallel Processing Applications</a:t>
            </a:r>
            <a:r>
              <a:rPr lang="en-US" dirty="0"/>
              <a:t>.</a:t>
            </a:r>
            <a:endParaRPr dirty="0"/>
          </a:p>
          <a:p>
            <a:pPr marL="342900" lvl="0" indent="-342900" algn="just" rtl="0">
              <a:spcBef>
                <a:spcPts val="496"/>
              </a:spcBef>
              <a:spcAft>
                <a:spcPts val="0"/>
              </a:spcAft>
              <a:buClr>
                <a:schemeClr val="dk1"/>
              </a:buClr>
              <a:buSzPct val="100000"/>
              <a:buChar char="•"/>
            </a:pPr>
            <a:r>
              <a:rPr lang="en-US" dirty="0" err="1"/>
              <a:t>Kibana</a:t>
            </a:r>
            <a:r>
              <a:rPr lang="en-US" dirty="0"/>
              <a:t> core ships with the classics: histograms, line graphs, pie charts, sunbursts, and more. They leverage the full aggregation capabilities of </a:t>
            </a:r>
            <a:r>
              <a:rPr lang="en-US" dirty="0" err="1"/>
              <a:t>Elasticsearch</a:t>
            </a:r>
            <a:r>
              <a:rPr lang="en-US" dirty="0"/>
              <a:t> in Data ingestion process flow.</a:t>
            </a:r>
            <a:endParaRPr dirty="0"/>
          </a:p>
          <a:p>
            <a:pPr marL="342900" lvl="0" indent="-342900" algn="just" rtl="0">
              <a:spcBef>
                <a:spcPts val="496"/>
              </a:spcBef>
              <a:spcAft>
                <a:spcPts val="0"/>
              </a:spcAft>
              <a:buClr>
                <a:schemeClr val="dk1"/>
              </a:buClr>
              <a:buSzPct val="100000"/>
              <a:buChar char="•"/>
            </a:pPr>
            <a:r>
              <a:rPr lang="en-US" dirty="0"/>
              <a:t>The </a:t>
            </a:r>
            <a:r>
              <a:rPr lang="en-US" dirty="0" err="1"/>
              <a:t>Kibana</a:t>
            </a:r>
            <a:r>
              <a:rPr lang="en-US" dirty="0"/>
              <a:t> interface is of four main sections:</a:t>
            </a:r>
            <a:endParaRPr dirty="0"/>
          </a:p>
          <a:p>
            <a:pPr marL="742950" lvl="1" indent="-285750" algn="just" rtl="0">
              <a:spcBef>
                <a:spcPts val="434"/>
              </a:spcBef>
              <a:spcAft>
                <a:spcPts val="0"/>
              </a:spcAft>
              <a:buClr>
                <a:schemeClr val="dk1"/>
              </a:buClr>
              <a:buSzPct val="100000"/>
              <a:buChar char="–"/>
            </a:pPr>
            <a:r>
              <a:rPr lang="en-US" dirty="0"/>
              <a:t>Discover</a:t>
            </a:r>
            <a:endParaRPr dirty="0"/>
          </a:p>
          <a:p>
            <a:pPr marL="742950" lvl="1" indent="-285750" algn="just" rtl="0">
              <a:spcBef>
                <a:spcPts val="434"/>
              </a:spcBef>
              <a:spcAft>
                <a:spcPts val="0"/>
              </a:spcAft>
              <a:buClr>
                <a:schemeClr val="dk1"/>
              </a:buClr>
              <a:buSzPct val="100000"/>
              <a:buChar char="–"/>
            </a:pPr>
            <a:r>
              <a:rPr lang="en-US" dirty="0"/>
              <a:t>Visualize</a:t>
            </a:r>
            <a:endParaRPr dirty="0"/>
          </a:p>
          <a:p>
            <a:pPr marL="742950" lvl="1" indent="-285750" algn="just" rtl="0">
              <a:spcBef>
                <a:spcPts val="434"/>
              </a:spcBef>
              <a:spcAft>
                <a:spcPts val="0"/>
              </a:spcAft>
              <a:buClr>
                <a:schemeClr val="dk1"/>
              </a:buClr>
              <a:buSzPct val="100000"/>
              <a:buChar char="–"/>
            </a:pPr>
            <a:r>
              <a:rPr lang="en-US" dirty="0"/>
              <a:t>Dashboard</a:t>
            </a:r>
            <a:endParaRPr dirty="0"/>
          </a:p>
          <a:p>
            <a:pPr marL="742950" lvl="1" indent="-285750" algn="just" rtl="0">
              <a:spcBef>
                <a:spcPts val="434"/>
              </a:spcBef>
              <a:spcAft>
                <a:spcPts val="0"/>
              </a:spcAft>
              <a:buClr>
                <a:schemeClr val="dk1"/>
              </a:buClr>
              <a:buSzPct val="100000"/>
              <a:buChar char="–"/>
            </a:pPr>
            <a:r>
              <a:rPr lang="en-US" dirty="0"/>
              <a:t>Settings</a:t>
            </a:r>
            <a:endParaRPr dirty="0"/>
          </a:p>
          <a:p>
            <a:pPr marL="342900" lvl="0" indent="-185420" algn="just" rtl="0">
              <a:spcBef>
                <a:spcPts val="496"/>
              </a:spcBef>
              <a:spcAft>
                <a:spcPts val="0"/>
              </a:spcAft>
              <a:buClr>
                <a:schemeClr val="dk1"/>
              </a:buClr>
              <a:buSzPct val="100000"/>
              <a:buNone/>
            </a:pPr>
            <a:endParaRPr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50"/>
          <p:cNvSpPr txBox="1">
            <a:spLocks noGrp="1"/>
          </p:cNvSpPr>
          <p:nvPr>
            <p:ph type="title"/>
          </p:nvPr>
        </p:nvSpPr>
        <p:spPr>
          <a:xfrm>
            <a:off x="457200" y="274638"/>
            <a:ext cx="8229600" cy="8683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ts val="4400"/>
              <a:buFont typeface="Calibri"/>
              <a:buNone/>
            </a:pPr>
            <a:r>
              <a:rPr lang="en-US" b="1"/>
              <a:t>Introduction to Intelligence Agents</a:t>
            </a:r>
            <a:endParaRPr/>
          </a:p>
        </p:txBody>
      </p:sp>
      <p:sp>
        <p:nvSpPr>
          <p:cNvPr id="373" name="Google Shape;373;p5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70000" lnSpcReduction="20000"/>
          </a:bodyPr>
          <a:lstStyle/>
          <a:p>
            <a:pPr marL="342900" lvl="0" indent="-342900" algn="just" rtl="0">
              <a:spcBef>
                <a:spcPts val="0"/>
              </a:spcBef>
              <a:spcAft>
                <a:spcPts val="0"/>
              </a:spcAft>
              <a:buClr>
                <a:schemeClr val="dk1"/>
              </a:buClr>
              <a:buSzPct val="100000"/>
              <a:buChar char="•"/>
            </a:pPr>
            <a:r>
              <a:rPr lang="en-US" dirty="0"/>
              <a:t>An intelligent agent is a software that assists people and acts on their behalf. Intelligent agents work by allowing people to delegate work they could have done to the agent software. Agents can perform repetitive tasks, remember things you forgot, intelligently summarize complex data, learn from you, and even make recommendations.</a:t>
            </a:r>
            <a:endParaRPr dirty="0"/>
          </a:p>
          <a:p>
            <a:pPr marL="342900" lvl="0" indent="-342900" algn="just" rtl="0">
              <a:spcBef>
                <a:spcPts val="448"/>
              </a:spcBef>
              <a:spcAft>
                <a:spcPts val="0"/>
              </a:spcAft>
              <a:buClr>
                <a:schemeClr val="dk1"/>
              </a:buClr>
              <a:buSzPct val="100000"/>
              <a:buChar char="•"/>
            </a:pPr>
            <a:r>
              <a:rPr lang="en-US" dirty="0"/>
              <a:t>An intelligent agent can help you find and filter information when looking at corporate data or surfing the Internet without knowing where the right information is. It could also customize information to your preferences, thus saving you from handling it as more and more new information arrived each day on the Internet. An agent could also sense changes in its environment and responds to these changes.</a:t>
            </a:r>
            <a:endParaRPr dirty="0"/>
          </a:p>
          <a:p>
            <a:pPr marL="342900" lvl="0" indent="-342900" algn="just" rtl="0">
              <a:spcBef>
                <a:spcPts val="448"/>
              </a:spcBef>
              <a:spcAft>
                <a:spcPts val="0"/>
              </a:spcAft>
              <a:buClr>
                <a:schemeClr val="dk1"/>
              </a:buClr>
              <a:buSzPct val="100000"/>
              <a:buChar char="•"/>
            </a:pPr>
            <a:r>
              <a:rPr lang="en-US" dirty="0"/>
              <a:t>An agent continues to work even when the user is gone in the Data ingestion pipeline, which means that an agent could run on a server, but in some cases, an agent runs on the user systems.</a:t>
            </a:r>
            <a:endParaRPr dirty="0"/>
          </a:p>
          <a:p>
            <a:pPr marL="342900" lvl="0" indent="-200660" algn="just" rtl="0">
              <a:spcBef>
                <a:spcPts val="448"/>
              </a:spcBef>
              <a:spcAft>
                <a:spcPts val="0"/>
              </a:spcAft>
              <a:buClr>
                <a:schemeClr val="dk1"/>
              </a:buClr>
              <a:buSzPct val="100000"/>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Big Data Ingestion Layer</a:t>
            </a:r>
            <a:endParaRPr/>
          </a:p>
        </p:txBody>
      </p:sp>
      <p:sp>
        <p:nvSpPr>
          <p:cNvPr id="114" name="Google Shape;114;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This layer of Big Data Architecture is the first step for the data coming from variable sources to start its journey. </a:t>
            </a:r>
            <a:endParaRPr/>
          </a:p>
          <a:p>
            <a:pPr marL="342900" lvl="0" indent="-342900" algn="l" rtl="0">
              <a:spcBef>
                <a:spcPts val="640"/>
              </a:spcBef>
              <a:spcAft>
                <a:spcPts val="0"/>
              </a:spcAft>
              <a:buClr>
                <a:schemeClr val="dk1"/>
              </a:buClr>
              <a:buSzPts val="3200"/>
              <a:buChar char="•"/>
            </a:pPr>
            <a:r>
              <a:rPr lang="en-US"/>
              <a:t>Data ingestion means </a:t>
            </a:r>
            <a:r>
              <a:rPr lang="en-US" b="1"/>
              <a:t>the data is prioritized and categorized,</a:t>
            </a:r>
            <a:r>
              <a:rPr lang="en-US"/>
              <a:t> making data flow smoothly in further layers in the Data ingestion process flow.</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51"/>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Recommendation Systems</a:t>
            </a:r>
            <a:endParaRPr/>
          </a:p>
        </p:txBody>
      </p:sp>
      <p:sp>
        <p:nvSpPr>
          <p:cNvPr id="379" name="Google Shape;379;p51"/>
          <p:cNvSpPr txBox="1">
            <a:spLocks noGrp="1"/>
          </p:cNvSpPr>
          <p:nvPr>
            <p:ph type="body" idx="1"/>
          </p:nvPr>
        </p:nvSpPr>
        <p:spPr>
          <a:xfrm>
            <a:off x="457200" y="1371600"/>
            <a:ext cx="8229600" cy="5181600"/>
          </a:xfrm>
          <a:prstGeom prst="rect">
            <a:avLst/>
          </a:prstGeom>
          <a:noFill/>
          <a:ln>
            <a:noFill/>
          </a:ln>
        </p:spPr>
        <p:txBody>
          <a:bodyPr spcFirstLastPara="1" wrap="square" lIns="91425" tIns="45700" rIns="91425" bIns="45700" anchor="t" anchorCtr="0">
            <a:normAutofit fontScale="70000" lnSpcReduction="20000"/>
          </a:bodyPr>
          <a:lstStyle/>
          <a:p>
            <a:pPr marL="342900" lvl="0" indent="-342900" algn="just" rtl="0">
              <a:spcBef>
                <a:spcPts val="0"/>
              </a:spcBef>
              <a:spcAft>
                <a:spcPts val="0"/>
              </a:spcAft>
              <a:buClr>
                <a:schemeClr val="dk1"/>
              </a:buClr>
              <a:buSzPct val="100000"/>
              <a:buChar char="•"/>
            </a:pPr>
            <a:r>
              <a:rPr lang="en-US" dirty="0"/>
              <a:t>Recommender systems provide personalized information by learning the user’s interests from traces of interaction with that user. For a recommender system to make predictions about a user’s inter has to determine a user model.</a:t>
            </a:r>
            <a:endParaRPr dirty="0"/>
          </a:p>
          <a:p>
            <a:pPr marL="342900" lvl="0" indent="-342900" algn="just" rtl="0">
              <a:spcBef>
                <a:spcPts val="448"/>
              </a:spcBef>
              <a:spcAft>
                <a:spcPts val="0"/>
              </a:spcAft>
              <a:buClr>
                <a:schemeClr val="dk1"/>
              </a:buClr>
              <a:buSzPct val="100000"/>
              <a:buChar char="•"/>
            </a:pPr>
            <a:r>
              <a:rPr lang="en-US" dirty="0"/>
              <a:t>A user model contains data about the user and should be represented so that the data can be matched to the items in the collection.</a:t>
            </a:r>
            <a:endParaRPr dirty="0"/>
          </a:p>
          <a:p>
            <a:pPr marL="342900" lvl="0" indent="-342900" algn="just" rtl="0">
              <a:spcBef>
                <a:spcPts val="448"/>
              </a:spcBef>
              <a:spcAft>
                <a:spcPts val="0"/>
              </a:spcAft>
              <a:buClr>
                <a:schemeClr val="dk1"/>
              </a:buClr>
              <a:buSzPct val="100000"/>
              <a:buChar char="•"/>
            </a:pPr>
            <a:r>
              <a:rPr lang="en-US" dirty="0"/>
              <a:t>The question here is what kind of data can be used to construct a user profile during Data ingestion. Obviously, the items that users have seen in the past are important. Simultaneously, other information such as the items' content, users' perception of the items, or information about users themselves could also be used.</a:t>
            </a:r>
            <a:endParaRPr dirty="0"/>
          </a:p>
          <a:p>
            <a:pPr marL="342900" lvl="0" indent="-342900" algn="just" rtl="0">
              <a:spcBef>
                <a:spcPts val="448"/>
              </a:spcBef>
              <a:spcAft>
                <a:spcPts val="0"/>
              </a:spcAft>
              <a:buClr>
                <a:schemeClr val="dk1"/>
              </a:buClr>
              <a:buSzPct val="100000"/>
              <a:buChar char="•"/>
            </a:pPr>
            <a:r>
              <a:rPr lang="en-US" dirty="0"/>
              <a:t>Most recommender systems focus on information filtering, which deals with delivering elements selected from an extensive collection that the user is likely to find interesting or useful.</a:t>
            </a:r>
            <a:endParaRPr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52"/>
          <p:cNvSpPr txBox="1">
            <a:spLocks noGrp="1"/>
          </p:cNvSpPr>
          <p:nvPr>
            <p:ph type="body" idx="1"/>
          </p:nvPr>
        </p:nvSpPr>
        <p:spPr>
          <a:xfrm>
            <a:off x="457200" y="1066800"/>
            <a:ext cx="8229600" cy="5059363"/>
          </a:xfrm>
          <a:prstGeom prst="rect">
            <a:avLst/>
          </a:prstGeom>
          <a:noFill/>
          <a:ln>
            <a:noFill/>
          </a:ln>
        </p:spPr>
        <p:txBody>
          <a:bodyPr spcFirstLastPara="1" wrap="square" lIns="91425" tIns="45700" rIns="91425" bIns="45700" anchor="t" anchorCtr="0">
            <a:normAutofit fontScale="77500" lnSpcReduction="20000"/>
          </a:bodyPr>
          <a:lstStyle/>
          <a:p>
            <a:pPr marL="342900" lvl="0" indent="-342900" algn="just" rtl="0">
              <a:spcBef>
                <a:spcPts val="0"/>
              </a:spcBef>
              <a:spcAft>
                <a:spcPts val="0"/>
              </a:spcAft>
              <a:buClr>
                <a:schemeClr val="dk1"/>
              </a:buClr>
              <a:buSzPct val="100000"/>
              <a:buChar char="•"/>
            </a:pPr>
            <a:r>
              <a:rPr lang="en-US" dirty="0"/>
              <a:t>Recommender systems are unique types of information filtering systems that suggest items to users. Some of the largest e-commerce sites use recommender systems applying a marketing start, referred to as mass customization.</a:t>
            </a:r>
            <a:endParaRPr dirty="0"/>
          </a:p>
          <a:p>
            <a:pPr marL="342900" lvl="0" indent="-342900" algn="just" rtl="0">
              <a:spcBef>
                <a:spcPts val="496"/>
              </a:spcBef>
              <a:spcAft>
                <a:spcPts val="0"/>
              </a:spcAft>
              <a:buClr>
                <a:schemeClr val="dk1"/>
              </a:buClr>
              <a:buSzPct val="100000"/>
              <a:buChar char="•"/>
            </a:pPr>
            <a:r>
              <a:rPr lang="en-US" dirty="0"/>
              <a:t>A content-based filtering system often uses many of the same techniques as an information retrieval system (such as a search engine). Both systems require a content description of the items in their domain. A recommender system also requires modeling the user’s preferences for a longer period, which is unnecessary for an information retrieval system.</a:t>
            </a:r>
            <a:endParaRPr dirty="0"/>
          </a:p>
          <a:p>
            <a:pPr marL="342900" lvl="0" indent="-342900" algn="just" rtl="0">
              <a:spcBef>
                <a:spcPts val="496"/>
              </a:spcBef>
              <a:spcAft>
                <a:spcPts val="0"/>
              </a:spcAft>
              <a:buClr>
                <a:schemeClr val="dk1"/>
              </a:buClr>
              <a:buSzPct val="100000"/>
              <a:buChar char="•"/>
            </a:pPr>
            <a:r>
              <a:rPr lang="en-US" dirty="0"/>
              <a:t>There are several techniques of Data ingestion that can be used to improve recommender systems in different ways.</a:t>
            </a:r>
            <a:endParaRPr dirty="0"/>
          </a:p>
          <a:p>
            <a:pPr marL="342900" lvl="0" indent="-185420" algn="just" rtl="0">
              <a:spcBef>
                <a:spcPts val="496"/>
              </a:spcBef>
              <a:spcAft>
                <a:spcPts val="0"/>
              </a:spcAft>
              <a:buClr>
                <a:schemeClr val="dk1"/>
              </a:buClr>
              <a:buSzPct val="100000"/>
              <a:buNone/>
            </a:pPr>
            <a:endParaRPr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5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Angular.JS Framework</a:t>
            </a:r>
            <a:endParaRPr/>
          </a:p>
        </p:txBody>
      </p:sp>
      <p:sp>
        <p:nvSpPr>
          <p:cNvPr id="390" name="Google Shape;390;p5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85000" lnSpcReduction="10000"/>
          </a:bodyPr>
          <a:lstStyle/>
          <a:p>
            <a:pPr marL="342900" lvl="0" indent="-342900" algn="just" rtl="0">
              <a:spcBef>
                <a:spcPts val="0"/>
              </a:spcBef>
              <a:spcAft>
                <a:spcPts val="0"/>
              </a:spcAft>
              <a:buClr>
                <a:schemeClr val="dk1"/>
              </a:buClr>
              <a:buSzPct val="100000"/>
              <a:buChar char="•"/>
            </a:pPr>
            <a:r>
              <a:rPr lang="en-US" dirty="0" err="1"/>
              <a:t>AngularJS</a:t>
            </a:r>
            <a:r>
              <a:rPr lang="en-US" dirty="0"/>
              <a:t> is a very powerful JavaScript Framework. Use it in Single Page Application (SPA) projects in the Data ingestion framework. It extends HTML DOM with additional attributes and makes it more responsive to user actions. </a:t>
            </a:r>
            <a:r>
              <a:rPr lang="en-US" dirty="0" err="1"/>
              <a:t>AngularJS</a:t>
            </a:r>
            <a:r>
              <a:rPr lang="en-US" dirty="0"/>
              <a:t> is open source, completely free, and used by thousands of developers around the world. React is a library for building </a:t>
            </a:r>
            <a:r>
              <a:rPr lang="en-US" dirty="0" err="1"/>
              <a:t>composable</a:t>
            </a:r>
            <a:r>
              <a:rPr lang="en-US" dirty="0"/>
              <a:t> user interfaces.</a:t>
            </a:r>
            <a:endParaRPr dirty="0"/>
          </a:p>
          <a:p>
            <a:pPr marL="342900" lvl="0" indent="-342900" algn="just" rtl="0">
              <a:spcBef>
                <a:spcPts val="544"/>
              </a:spcBef>
              <a:spcAft>
                <a:spcPts val="0"/>
              </a:spcAft>
              <a:buClr>
                <a:schemeClr val="dk1"/>
              </a:buClr>
              <a:buSzPct val="100000"/>
              <a:buChar char="•"/>
            </a:pPr>
            <a:r>
              <a:rPr lang="en-US" dirty="0"/>
              <a:t>It encourages the creation of reusable UI components that present data that changes over time.</a:t>
            </a:r>
            <a:endParaRPr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5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Angular.JS Framework</a:t>
            </a:r>
            <a:endParaRPr/>
          </a:p>
        </p:txBody>
      </p:sp>
      <p:sp>
        <p:nvSpPr>
          <p:cNvPr id="396" name="Google Shape;396;p5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just" rtl="0">
              <a:spcBef>
                <a:spcPts val="0"/>
              </a:spcBef>
              <a:spcAft>
                <a:spcPts val="0"/>
              </a:spcAft>
              <a:buClr>
                <a:schemeClr val="dk1"/>
              </a:buClr>
              <a:buSzPct val="100000"/>
              <a:buChar char="•"/>
            </a:pPr>
            <a:r>
              <a:rPr lang="en-US" dirty="0"/>
              <a:t>Understanding React. JS React is a JavaScript library that helps for building User Interface, focuses on the UI, not a framework. One-way reactive data flow(no two-way Data Binding), Virtual DOM. React is a front-end library developed by Facebook. It’s used for handling the view layer for the web and mobile apps. </a:t>
            </a:r>
            <a:r>
              <a:rPr lang="en-US" dirty="0" err="1"/>
              <a:t>ReactJS</a:t>
            </a:r>
            <a:r>
              <a:rPr lang="en-US" dirty="0"/>
              <a:t> allows us to create reusable UI components. It is currently one of the most popular JavaScript libraries, and it has a strong foundation and a large community behind it.</a:t>
            </a:r>
            <a:endParaRPr dirty="0"/>
          </a:p>
          <a:p>
            <a:pPr marL="342900" lvl="0" indent="-154940" algn="just" rtl="0">
              <a:spcBef>
                <a:spcPts val="592"/>
              </a:spcBef>
              <a:spcAft>
                <a:spcPts val="0"/>
              </a:spcAft>
              <a:buClr>
                <a:schemeClr val="dk1"/>
              </a:buClr>
              <a:buSzPct val="100000"/>
              <a:buNone/>
            </a:pPr>
            <a:endParaRPr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5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Useful Features of React</a:t>
            </a:r>
            <a:endParaRPr/>
          </a:p>
        </p:txBody>
      </p:sp>
      <p:sp>
        <p:nvSpPr>
          <p:cNvPr id="402" name="Google Shape;402;p5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just" rtl="0">
              <a:spcBef>
                <a:spcPts val="0"/>
              </a:spcBef>
              <a:spcAft>
                <a:spcPts val="0"/>
              </a:spcAft>
              <a:buClr>
                <a:schemeClr val="dk1"/>
              </a:buClr>
              <a:buSzPct val="100000"/>
              <a:buChar char="•"/>
            </a:pPr>
            <a:r>
              <a:rPr lang="en-US" dirty="0"/>
              <a:t>JSX − JSX is JavaScript syntax extension. It isn’t necessary to use JSX to React for development, but it is recommended.</a:t>
            </a:r>
            <a:endParaRPr dirty="0"/>
          </a:p>
          <a:p>
            <a:pPr marL="342900" lvl="0" indent="-342900" algn="just" rtl="0">
              <a:spcBef>
                <a:spcPts val="592"/>
              </a:spcBef>
              <a:spcAft>
                <a:spcPts val="0"/>
              </a:spcAft>
              <a:buClr>
                <a:schemeClr val="dk1"/>
              </a:buClr>
              <a:buSzPct val="100000"/>
              <a:buChar char="•"/>
            </a:pPr>
            <a:r>
              <a:rPr lang="en-US" dirty="0"/>
              <a:t>Components − React is all about components. You need to think of everything as a component. This will help you to maintain the code when working on larger-scale projects.</a:t>
            </a:r>
            <a:endParaRPr dirty="0"/>
          </a:p>
          <a:p>
            <a:pPr marL="342900" lvl="0" indent="-342900" algn="just" rtl="0">
              <a:spcBef>
                <a:spcPts val="592"/>
              </a:spcBef>
              <a:spcAft>
                <a:spcPts val="0"/>
              </a:spcAft>
              <a:buClr>
                <a:schemeClr val="dk1"/>
              </a:buClr>
              <a:buSzPct val="100000"/>
              <a:buChar char="•"/>
            </a:pPr>
            <a:r>
              <a:rPr lang="en-US" dirty="0"/>
              <a:t>Unidirectional data flow and Flux − React implements one-way data flow, making it easy to reason about your app. Flux is a pattern that helps to keep your data unidirectional.</a:t>
            </a:r>
            <a:endParaRPr dirty="0"/>
          </a:p>
          <a:p>
            <a:pPr marL="342900" lvl="0" indent="-154940" algn="just" rtl="0">
              <a:spcBef>
                <a:spcPts val="592"/>
              </a:spcBef>
              <a:spcAft>
                <a:spcPts val="0"/>
              </a:spcAft>
              <a:buClr>
                <a:schemeClr val="dk1"/>
              </a:buClr>
              <a:buSzPct val="100000"/>
              <a:buNone/>
            </a:pPr>
            <a:endParaRPr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56"/>
          <p:cNvSpPr txBox="1">
            <a:spLocks noGrp="1"/>
          </p:cNvSpPr>
          <p:nvPr>
            <p:ph type="title"/>
          </p:nvPr>
        </p:nvSpPr>
        <p:spPr>
          <a:xfrm>
            <a:off x="533400" y="2743200"/>
            <a:ext cx="8229600" cy="1143000"/>
          </a:xfrm>
          <a:prstGeom prst="rect">
            <a:avLst/>
          </a:prstGeom>
          <a:noFill/>
          <a:ln>
            <a:noFill/>
          </a:ln>
        </p:spPr>
        <p:txBody>
          <a:bodyPr spcFirstLastPara="1" wrap="square" lIns="91425" tIns="45700" rIns="91425" bIns="45700" anchor="ctr" anchorCtr="0">
            <a:normAutofit fontScale="90000"/>
          </a:bodyPr>
          <a:lstStyle/>
          <a:p>
            <a:pPr lvl="0">
              <a:buSzPct val="100000"/>
            </a:pPr>
            <a:r>
              <a:rPr lang="en-US" b="1" dirty="0"/>
              <a:t>Big Data Security and Data Flow Layer</a:t>
            </a:r>
            <a:br>
              <a:rPr lang="en-US" b="1" dirty="0"/>
            </a:br>
            <a:endParaRPr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5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lvl="0">
              <a:buSzPts val="4400"/>
            </a:pPr>
            <a:r>
              <a:rPr lang="en-US" b="1" dirty="0"/>
              <a:t>Big Data Security</a:t>
            </a:r>
            <a:endParaRPr dirty="0"/>
          </a:p>
        </p:txBody>
      </p:sp>
      <p:sp>
        <p:nvSpPr>
          <p:cNvPr id="413" name="Google Shape;413;p5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ts val="3200"/>
              <a:buChar char="•"/>
            </a:pPr>
            <a:r>
              <a:rPr lang="en-US" dirty="0"/>
              <a:t>Security is the crucial part of any sort of data and also is an essential aspect of Big Data Architecture. It is the primary task of any work. Implement security at all layers of the lake, starting from Ingestion, through Storage, Analytics, Discovery, all the way to Consumption. For providing security in Data ingestion to data pipeline, few steps are there that are:-</a:t>
            </a:r>
            <a:endParaRPr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5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419" name="Google Shape;419;p5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ts val="3200"/>
              <a:buNone/>
            </a:pPr>
            <a:r>
              <a:rPr lang="en-US" dirty="0"/>
              <a:t>For providing security in Data ingestion to data pipeline, few steps are there that are:-</a:t>
            </a:r>
            <a:endParaRPr dirty="0"/>
          </a:p>
          <a:p>
            <a:pPr marL="342900" lvl="0" indent="-342900" algn="just" rtl="0">
              <a:spcBef>
                <a:spcPts val="640"/>
              </a:spcBef>
              <a:spcAft>
                <a:spcPts val="0"/>
              </a:spcAft>
              <a:buClr>
                <a:schemeClr val="dk1"/>
              </a:buClr>
              <a:buSzPts val="3200"/>
              <a:buNone/>
            </a:pPr>
            <a:r>
              <a:rPr lang="en-US" b="1" dirty="0"/>
              <a:t>Big Data Authentication</a:t>
            </a:r>
            <a:endParaRPr dirty="0"/>
          </a:p>
          <a:p>
            <a:pPr marL="342900" lvl="0" indent="-342900" algn="just" rtl="0">
              <a:spcBef>
                <a:spcPts val="640"/>
              </a:spcBef>
              <a:spcAft>
                <a:spcPts val="0"/>
              </a:spcAft>
              <a:buClr>
                <a:schemeClr val="dk1"/>
              </a:buClr>
              <a:buSzPts val="3200"/>
              <a:buChar char="•"/>
            </a:pPr>
            <a:r>
              <a:rPr lang="en-US" dirty="0"/>
              <a:t>Authentication will verify the user’s identity and ensure they are who they say they are. Using the Kerberos protocol provides a reliable mechanism for authentication</a:t>
            </a:r>
            <a:r>
              <a:rPr lang="en-US" dirty="0" smtClean="0"/>
              <a:t>.</a:t>
            </a:r>
            <a:endParaRPr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59"/>
          <p:cNvSpPr txBox="1">
            <a:spLocks noGrp="1"/>
          </p:cNvSpPr>
          <p:nvPr>
            <p:ph type="body" idx="1"/>
          </p:nvPr>
        </p:nvSpPr>
        <p:spPr>
          <a:xfrm>
            <a:off x="457200" y="533400"/>
            <a:ext cx="8229600" cy="5592763"/>
          </a:xfrm>
          <a:prstGeom prst="rect">
            <a:avLst/>
          </a:prstGeom>
          <a:noFill/>
          <a:ln>
            <a:noFill/>
          </a:ln>
        </p:spPr>
        <p:txBody>
          <a:bodyPr spcFirstLastPara="1" wrap="square" lIns="91425" tIns="45700" rIns="91425" bIns="45700" anchor="t" anchorCtr="0">
            <a:normAutofit fontScale="85000" lnSpcReduction="20000"/>
          </a:bodyPr>
          <a:lstStyle/>
          <a:p>
            <a:pPr marL="342900" lvl="0" indent="-342900" algn="just" rtl="0">
              <a:spcBef>
                <a:spcPts val="0"/>
              </a:spcBef>
              <a:spcAft>
                <a:spcPts val="0"/>
              </a:spcAft>
              <a:buClr>
                <a:schemeClr val="dk1"/>
              </a:buClr>
              <a:buSzPct val="100000"/>
              <a:buNone/>
            </a:pPr>
            <a:r>
              <a:rPr lang="en-US" b="1" dirty="0"/>
              <a:t>Access Control</a:t>
            </a:r>
            <a:endParaRPr dirty="0"/>
          </a:p>
          <a:p>
            <a:pPr marL="342900" lvl="0" indent="-342900" algn="just" rtl="0">
              <a:spcBef>
                <a:spcPts val="544"/>
              </a:spcBef>
              <a:spcAft>
                <a:spcPts val="0"/>
              </a:spcAft>
              <a:buClr>
                <a:schemeClr val="dk1"/>
              </a:buClr>
              <a:buSzPct val="100000"/>
              <a:buChar char="•"/>
            </a:pPr>
            <a:r>
              <a:rPr lang="en-US" dirty="0"/>
              <a:t>Defining which datasets can be consulted by the users or services is the best step to secure the information. Access control will restrict users and services to access only that data they have permission for; they will access all the data in the Data ingestion framework.</a:t>
            </a:r>
            <a:endParaRPr dirty="0"/>
          </a:p>
          <a:p>
            <a:pPr marL="342900" lvl="0" indent="-342900" algn="just" rtl="0">
              <a:spcBef>
                <a:spcPts val="544"/>
              </a:spcBef>
              <a:spcAft>
                <a:spcPts val="0"/>
              </a:spcAft>
              <a:buClr>
                <a:schemeClr val="dk1"/>
              </a:buClr>
              <a:buSzPct val="100000"/>
              <a:buNone/>
            </a:pPr>
            <a:r>
              <a:rPr lang="en-US" b="1" dirty="0"/>
              <a:t>Encryption and Data Masking</a:t>
            </a:r>
            <a:endParaRPr dirty="0"/>
          </a:p>
          <a:p>
            <a:pPr marL="342900" lvl="0" indent="-342900" algn="just" rtl="0">
              <a:spcBef>
                <a:spcPts val="544"/>
              </a:spcBef>
              <a:spcAft>
                <a:spcPts val="0"/>
              </a:spcAft>
              <a:buClr>
                <a:schemeClr val="dk1"/>
              </a:buClr>
              <a:buSzPct val="100000"/>
              <a:buChar char="•"/>
            </a:pPr>
            <a:r>
              <a:rPr lang="en-US" dirty="0"/>
              <a:t>Encryption and data masking is required to ensure secure access to sensitive data. Sensitive data in the cluster should be secured at rest as well as in motion.</a:t>
            </a:r>
            <a:endParaRPr dirty="0"/>
          </a:p>
          <a:p>
            <a:pPr marL="342900" lvl="0" indent="-342900" algn="just" rtl="0">
              <a:spcBef>
                <a:spcPts val="544"/>
              </a:spcBef>
              <a:spcAft>
                <a:spcPts val="0"/>
              </a:spcAft>
              <a:buClr>
                <a:schemeClr val="dk1"/>
              </a:buClr>
              <a:buSzPct val="100000"/>
              <a:buNone/>
            </a:pPr>
            <a:r>
              <a:rPr lang="en-US" b="1" dirty="0"/>
              <a:t>Auditing Data Access by users</a:t>
            </a:r>
            <a:endParaRPr dirty="0"/>
          </a:p>
          <a:p>
            <a:pPr marL="342900" lvl="0" indent="-342900" algn="just" rtl="0">
              <a:spcBef>
                <a:spcPts val="544"/>
              </a:spcBef>
              <a:spcAft>
                <a:spcPts val="0"/>
              </a:spcAft>
              <a:buClr>
                <a:schemeClr val="dk1"/>
              </a:buClr>
              <a:buSzPct val="100000"/>
              <a:buChar char="•"/>
            </a:pPr>
            <a:r>
              <a:rPr lang="en-US" dirty="0"/>
              <a:t>Another aspect of data security requirement is Auditing data access by users in the Data ingestion pipeline. It can detect the log &amp; access attempts as well as the administrative changes.</a:t>
            </a:r>
            <a:endParaRPr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60"/>
          <p:cNvSpPr txBox="1">
            <a:spLocks noGrp="1"/>
          </p:cNvSpPr>
          <p:nvPr>
            <p:ph type="title"/>
          </p:nvPr>
        </p:nvSpPr>
        <p:spPr>
          <a:xfrm>
            <a:off x="457200" y="266700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Data Monitoring Layer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Data Collector Layer</a:t>
            </a:r>
            <a:endParaRPr/>
          </a:p>
        </p:txBody>
      </p:sp>
      <p:sp>
        <p:nvSpPr>
          <p:cNvPr id="120" name="Google Shape;120;p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ts val="3200"/>
              <a:buChar char="•"/>
            </a:pPr>
            <a:r>
              <a:rPr lang="en-US"/>
              <a:t>In this Layer, more focus is on the transportation of data from the ingestion layer to the rest of the data pipeline. </a:t>
            </a:r>
            <a:endParaRPr/>
          </a:p>
          <a:p>
            <a:pPr marL="342900" lvl="0" indent="-342900" algn="just" rtl="0">
              <a:spcBef>
                <a:spcPts val="640"/>
              </a:spcBef>
              <a:spcAft>
                <a:spcPts val="0"/>
              </a:spcAft>
              <a:buClr>
                <a:schemeClr val="dk1"/>
              </a:buClr>
              <a:buSzPts val="3200"/>
              <a:buChar char="•"/>
            </a:pPr>
            <a:r>
              <a:rPr lang="en-US"/>
              <a:t>It is the Layer of data architecture where components are decoupled so that analytic capabilities may begin.</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6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Data Monitoring Layer</a:t>
            </a:r>
            <a:endParaRPr/>
          </a:p>
        </p:txBody>
      </p:sp>
      <p:sp>
        <p:nvSpPr>
          <p:cNvPr id="435" name="Google Shape;435;p6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85000" lnSpcReduction="20000"/>
          </a:bodyPr>
          <a:lstStyle/>
          <a:p>
            <a:pPr marL="342900" lvl="0" indent="-342900" algn="just" rtl="0">
              <a:spcBef>
                <a:spcPts val="0"/>
              </a:spcBef>
              <a:spcAft>
                <a:spcPts val="0"/>
              </a:spcAft>
              <a:buClr>
                <a:schemeClr val="dk1"/>
              </a:buClr>
              <a:buSzPct val="100000"/>
              <a:buChar char="•"/>
            </a:pPr>
            <a:r>
              <a:rPr lang="en-US" dirty="0"/>
              <a:t>Data in enterprise systems is like food – it has to be fresh. Also, it needs nourishment. Otherwise, it goes wrong and doesn’t help you in making strategic and operational decisions. Just as consuming spoiled food could make you sick, using “spoiled” data may be bad for your organization’s health.</a:t>
            </a:r>
            <a:endParaRPr dirty="0"/>
          </a:p>
          <a:p>
            <a:pPr marL="342900" lvl="0" indent="-342900" algn="just" rtl="0">
              <a:spcBef>
                <a:spcPts val="544"/>
              </a:spcBef>
              <a:spcAft>
                <a:spcPts val="0"/>
              </a:spcAft>
              <a:buClr>
                <a:schemeClr val="dk1"/>
              </a:buClr>
              <a:buSzPct val="100000"/>
              <a:buChar char="•"/>
            </a:pPr>
            <a:r>
              <a:rPr lang="en-US" dirty="0"/>
              <a:t>There may be plenty of data in the Data ingestion process flow, but it has to be reliable and consumable to be valuable. While most of the focus in enterprises is often about storing and analyzing large amounts of data, keeping this data fresh and flavorful is also essential.</a:t>
            </a:r>
            <a:endParaRPr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62"/>
          <p:cNvSpPr txBox="1">
            <a:spLocks noGrp="1"/>
          </p:cNvSpPr>
          <p:nvPr>
            <p:ph type="body" idx="1"/>
          </p:nvPr>
        </p:nvSpPr>
        <p:spPr>
          <a:xfrm>
            <a:off x="457200" y="533400"/>
            <a:ext cx="8229600" cy="6019800"/>
          </a:xfrm>
          <a:prstGeom prst="rect">
            <a:avLst/>
          </a:prstGeom>
          <a:noFill/>
          <a:ln>
            <a:noFill/>
          </a:ln>
        </p:spPr>
        <p:txBody>
          <a:bodyPr spcFirstLastPara="1" wrap="square" lIns="91425" tIns="45700" rIns="91425" bIns="45700" anchor="t" anchorCtr="0">
            <a:normAutofit fontScale="62500" lnSpcReduction="20000"/>
          </a:bodyPr>
          <a:lstStyle/>
          <a:p>
            <a:pPr marL="342900" lvl="0" indent="-342900" algn="just" rtl="0">
              <a:spcBef>
                <a:spcPts val="0"/>
              </a:spcBef>
              <a:spcAft>
                <a:spcPts val="0"/>
              </a:spcAft>
              <a:buClr>
                <a:schemeClr val="dk1"/>
              </a:buClr>
              <a:buSzPct val="100000"/>
              <a:buChar char="•"/>
            </a:pPr>
            <a:r>
              <a:rPr lang="en-US" dirty="0"/>
              <a:t>Apache Flume is useful for processing log data. </a:t>
            </a:r>
            <a:r>
              <a:rPr lang="en-US" u="sng" dirty="0">
                <a:solidFill>
                  <a:schemeClr val="hlink"/>
                </a:solidFill>
                <a:hlinkClick r:id="rId3"/>
              </a:rPr>
              <a:t>Apache Storm</a:t>
            </a:r>
            <a:r>
              <a:rPr lang="en-US" dirty="0"/>
              <a:t> is desirable for operations monitoring Apache Spark for streaming data, graph processing, and machine learning. Monitoring can happen in the data storage layer. It includes the following steps for data monitoring:-</a:t>
            </a:r>
            <a:endParaRPr dirty="0"/>
          </a:p>
          <a:p>
            <a:pPr marL="342900" lvl="0" indent="-342900" algn="just" rtl="0">
              <a:spcBef>
                <a:spcPts val="400"/>
              </a:spcBef>
              <a:spcAft>
                <a:spcPts val="0"/>
              </a:spcAft>
              <a:buClr>
                <a:schemeClr val="dk1"/>
              </a:buClr>
              <a:buSzPct val="100000"/>
              <a:buNone/>
            </a:pPr>
            <a:r>
              <a:rPr lang="en-US" b="1" dirty="0"/>
              <a:t>Data Profiling and lineage</a:t>
            </a:r>
            <a:endParaRPr dirty="0"/>
          </a:p>
          <a:p>
            <a:pPr marL="342900" lvl="0" indent="-342900" algn="just" rtl="0">
              <a:spcBef>
                <a:spcPts val="400"/>
              </a:spcBef>
              <a:spcAft>
                <a:spcPts val="0"/>
              </a:spcAft>
              <a:buClr>
                <a:schemeClr val="dk1"/>
              </a:buClr>
              <a:buSzPct val="100000"/>
              <a:buChar char="•"/>
            </a:pPr>
            <a:r>
              <a:rPr lang="en-US" dirty="0"/>
              <a:t>These are the techniques to identify the quality of data and the data's lifecycle through various phases. In these systems, it is important to capture the metadata at every layer of the stack for verification and profiling. </a:t>
            </a:r>
            <a:r>
              <a:rPr lang="en-US" dirty="0" err="1"/>
              <a:t>Talend</a:t>
            </a:r>
            <a:r>
              <a:rPr lang="en-US" dirty="0"/>
              <a:t>, Hive, Pig.</a:t>
            </a:r>
            <a:endParaRPr dirty="0"/>
          </a:p>
          <a:p>
            <a:pPr marL="342900" lvl="0" indent="-342900" algn="just" rtl="0">
              <a:spcBef>
                <a:spcPts val="400"/>
              </a:spcBef>
              <a:spcAft>
                <a:spcPts val="0"/>
              </a:spcAft>
              <a:buClr>
                <a:schemeClr val="dk1"/>
              </a:buClr>
              <a:buSzPct val="100000"/>
              <a:buNone/>
            </a:pPr>
            <a:r>
              <a:rPr lang="en-US" b="1" dirty="0"/>
              <a:t>Data Quality</a:t>
            </a:r>
            <a:endParaRPr dirty="0"/>
          </a:p>
          <a:p>
            <a:pPr marL="342900" lvl="0" indent="-342900" algn="just" rtl="0">
              <a:spcBef>
                <a:spcPts val="400"/>
              </a:spcBef>
              <a:spcAft>
                <a:spcPts val="0"/>
              </a:spcAft>
              <a:buClr>
                <a:schemeClr val="dk1"/>
              </a:buClr>
              <a:buSzPct val="100000"/>
              <a:buChar char="•"/>
            </a:pPr>
            <a:r>
              <a:rPr lang="en-US" dirty="0"/>
              <a:t>Data in Data ingestion is high quality. If it meets business needs, it satisfies the intended use to make business decisions successfully. So, understanding the dimension of greatest interest and implementing methods to achieve it is important.</a:t>
            </a:r>
            <a:endParaRPr dirty="0"/>
          </a:p>
          <a:p>
            <a:pPr marL="342900" lvl="0" indent="-342900" algn="just" rtl="0">
              <a:spcBef>
                <a:spcPts val="400"/>
              </a:spcBef>
              <a:spcAft>
                <a:spcPts val="0"/>
              </a:spcAft>
              <a:buClr>
                <a:schemeClr val="dk1"/>
              </a:buClr>
              <a:buSzPct val="100000"/>
              <a:buNone/>
            </a:pPr>
            <a:r>
              <a:rPr lang="en-US" b="1" dirty="0"/>
              <a:t>Data Cleansing</a:t>
            </a:r>
            <a:endParaRPr dirty="0"/>
          </a:p>
          <a:p>
            <a:pPr marL="342900" lvl="0" indent="-342900" algn="just" rtl="0">
              <a:spcBef>
                <a:spcPts val="400"/>
              </a:spcBef>
              <a:spcAft>
                <a:spcPts val="0"/>
              </a:spcAft>
              <a:buClr>
                <a:schemeClr val="dk1"/>
              </a:buClr>
              <a:buSzPct val="100000"/>
              <a:buChar char="•"/>
            </a:pPr>
            <a:r>
              <a:rPr lang="en-US" dirty="0"/>
              <a:t>It means implementing various solutions to correct incorrect or corrupt data.</a:t>
            </a:r>
            <a:endParaRPr dirty="0"/>
          </a:p>
          <a:p>
            <a:pPr marL="342900" lvl="0" indent="-342900" algn="just" rtl="0">
              <a:spcBef>
                <a:spcPts val="400"/>
              </a:spcBef>
              <a:spcAft>
                <a:spcPts val="0"/>
              </a:spcAft>
              <a:buClr>
                <a:schemeClr val="dk1"/>
              </a:buClr>
              <a:buSzPct val="100000"/>
              <a:buNone/>
            </a:pPr>
            <a:r>
              <a:rPr lang="en-US" b="1" dirty="0"/>
              <a:t>Data Loss and Prevention</a:t>
            </a:r>
            <a:endParaRPr dirty="0"/>
          </a:p>
          <a:p>
            <a:pPr marL="342900" lvl="0" indent="-342900" algn="just" rtl="0">
              <a:spcBef>
                <a:spcPts val="400"/>
              </a:spcBef>
              <a:spcAft>
                <a:spcPts val="0"/>
              </a:spcAft>
              <a:buClr>
                <a:schemeClr val="dk1"/>
              </a:buClr>
              <a:buSzPct val="100000"/>
              <a:buChar char="•"/>
            </a:pPr>
            <a:r>
              <a:rPr lang="en-US" dirty="0"/>
              <a:t>Policies have to be in place to make sure the loopholes for data loss are taken care of. Identification of such data loss needs careful monitoring and quality assessment processes in Data ingestion process flow.</a:t>
            </a:r>
            <a:endParaRPr dirty="0"/>
          </a:p>
          <a:p>
            <a:pPr marL="342900" lvl="0" indent="-215900" algn="just" rtl="0">
              <a:spcBef>
                <a:spcPts val="400"/>
              </a:spcBef>
              <a:spcAft>
                <a:spcPts val="0"/>
              </a:spcAft>
              <a:buClr>
                <a:schemeClr val="dk1"/>
              </a:buClr>
              <a:buSzPct val="100000"/>
              <a:buNone/>
            </a:pPr>
            <a:endParaRPr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6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Conclusion</a:t>
            </a:r>
            <a:endParaRPr/>
          </a:p>
        </p:txBody>
      </p:sp>
      <p:sp>
        <p:nvSpPr>
          <p:cNvPr id="446" name="Google Shape;446;p6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just" rtl="0">
              <a:spcBef>
                <a:spcPts val="0"/>
              </a:spcBef>
              <a:spcAft>
                <a:spcPts val="0"/>
              </a:spcAft>
              <a:buClr>
                <a:schemeClr val="dk1"/>
              </a:buClr>
              <a:buSzPct val="100000"/>
              <a:buChar char="•"/>
            </a:pPr>
            <a:r>
              <a:rPr lang="en-US" dirty="0"/>
              <a:t>Big data architecture can handle the processing, ingestion, and analysis of data that is too complex or large for traditional database systems. It is the overarching system used to manage large amounts of data to be analyzed for business purposes, steer data analytics, and provide an environment in which big data analytics tools can extract vital business information, moreover big data architecture framework serves as a reference blueprint for big data infrastructures and solutions.</a:t>
            </a:r>
            <a:endParaRPr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6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Big Data Implementation</a:t>
            </a:r>
            <a:endParaRPr/>
          </a:p>
        </p:txBody>
      </p:sp>
      <p:pic>
        <p:nvPicPr>
          <p:cNvPr id="452" name="Google Shape;452;p64" descr="Frame-15.png"/>
          <p:cNvPicPr preferRelativeResize="0">
            <a:picLocks noGrp="1"/>
          </p:cNvPicPr>
          <p:nvPr>
            <p:ph type="body" idx="1"/>
          </p:nvPr>
        </p:nvPicPr>
        <p:blipFill rotWithShape="1">
          <a:blip r:embed="rId3">
            <a:alphaModFix/>
          </a:blip>
          <a:srcRect/>
          <a:stretch/>
        </p:blipFill>
        <p:spPr>
          <a:xfrm>
            <a:off x="1668729" y="1600200"/>
            <a:ext cx="5806541" cy="4525963"/>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6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Identify data gaps</a:t>
            </a:r>
            <a:endParaRPr/>
          </a:p>
        </p:txBody>
      </p:sp>
      <p:sp>
        <p:nvSpPr>
          <p:cNvPr id="458" name="Google Shape;458;p6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ts val="3200"/>
              <a:buChar char="•"/>
            </a:pPr>
            <a:r>
              <a:rPr lang="en-US" dirty="0"/>
              <a:t>As you start with your initial project, identify the primary data you need in order to get the project off the ground and running. Which metrics will you need to get a clear picture? How will you collect them? Knowing which data you will collect will help you make important adjustments to your processes</a:t>
            </a:r>
            <a:r>
              <a:rPr lang="en-US" dirty="0" smtClean="0"/>
              <a:t>.</a:t>
            </a:r>
            <a:endParaRPr b="1"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67"/>
          <p:cNvSpPr txBox="1">
            <a:spLocks noGrp="1"/>
          </p:cNvSpPr>
          <p:nvPr>
            <p:ph type="title"/>
          </p:nvPr>
        </p:nvSpPr>
        <p:spPr>
          <a:xfrm>
            <a:off x="457200" y="274638"/>
            <a:ext cx="8229600" cy="7159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000"/>
              <a:buFont typeface="Calibri"/>
              <a:buNone/>
            </a:pPr>
            <a:r>
              <a:rPr lang="en-US" sz="3000" b="1"/>
              <a:t>Cloudera Distribution for Hadoop (CDH)</a:t>
            </a:r>
            <a:endParaRPr sz="3000"/>
          </a:p>
        </p:txBody>
      </p:sp>
      <p:sp>
        <p:nvSpPr>
          <p:cNvPr id="470" name="Google Shape;470;p67"/>
          <p:cNvSpPr txBox="1">
            <a:spLocks noGrp="1"/>
          </p:cNvSpPr>
          <p:nvPr>
            <p:ph type="body" idx="1"/>
          </p:nvPr>
        </p:nvSpPr>
        <p:spPr>
          <a:xfrm>
            <a:off x="457200" y="1143000"/>
            <a:ext cx="8229600" cy="4983163"/>
          </a:xfrm>
          <a:prstGeom prst="rect">
            <a:avLst/>
          </a:prstGeom>
          <a:noFill/>
          <a:ln>
            <a:noFill/>
          </a:ln>
        </p:spPr>
        <p:txBody>
          <a:bodyPr spcFirstLastPara="1" wrap="square" lIns="91425" tIns="45700" rIns="91425" bIns="45700" anchor="t" anchorCtr="0">
            <a:normAutofit fontScale="70000" lnSpcReduction="20000"/>
          </a:bodyPr>
          <a:lstStyle/>
          <a:p>
            <a:pPr marL="342900" lvl="0" indent="-342900" algn="just" rtl="0">
              <a:spcBef>
                <a:spcPts val="0"/>
              </a:spcBef>
              <a:spcAft>
                <a:spcPts val="0"/>
              </a:spcAft>
              <a:buClr>
                <a:schemeClr val="dk1"/>
              </a:buClr>
              <a:buSzPct val="100000"/>
              <a:buChar char="•"/>
            </a:pPr>
            <a:r>
              <a:rPr lang="en-US" dirty="0" err="1"/>
              <a:t>Cloudera</a:t>
            </a:r>
            <a:r>
              <a:rPr lang="en-US" dirty="0"/>
              <a:t> is the best known player and market leader in the </a:t>
            </a:r>
            <a:r>
              <a:rPr lang="en-US" dirty="0" err="1"/>
              <a:t>Hadoop</a:t>
            </a:r>
            <a:r>
              <a:rPr lang="en-US" dirty="0"/>
              <a:t> space to release the first commercial </a:t>
            </a:r>
            <a:r>
              <a:rPr lang="en-US" dirty="0" err="1"/>
              <a:t>Hadoop</a:t>
            </a:r>
            <a:r>
              <a:rPr lang="en-US" dirty="0"/>
              <a:t> distribution. </a:t>
            </a:r>
            <a:endParaRPr lang="en-US" dirty="0" smtClean="0"/>
          </a:p>
          <a:p>
            <a:pPr marL="342900" lvl="0" indent="-342900" algn="just" rtl="0">
              <a:spcBef>
                <a:spcPts val="0"/>
              </a:spcBef>
              <a:spcAft>
                <a:spcPts val="0"/>
              </a:spcAft>
              <a:buClr>
                <a:schemeClr val="dk1"/>
              </a:buClr>
              <a:buSzPct val="100000"/>
              <a:buChar char="•"/>
            </a:pPr>
            <a:r>
              <a:rPr lang="en-US" dirty="0" smtClean="0"/>
              <a:t>With </a:t>
            </a:r>
            <a:r>
              <a:rPr lang="en-US" dirty="0"/>
              <a:t>more than 350 customers and with active contribution of code to the </a:t>
            </a:r>
            <a:r>
              <a:rPr lang="en-US" dirty="0" err="1"/>
              <a:t>Hadoop</a:t>
            </a:r>
            <a:r>
              <a:rPr lang="en-US" dirty="0"/>
              <a:t> Ecosystem, it tops the list when it comes to building innovative tools. </a:t>
            </a:r>
            <a:endParaRPr lang="en-US" dirty="0" smtClean="0"/>
          </a:p>
          <a:p>
            <a:pPr marL="342900" lvl="0" indent="-342900" algn="just" rtl="0">
              <a:spcBef>
                <a:spcPts val="0"/>
              </a:spcBef>
              <a:spcAft>
                <a:spcPts val="0"/>
              </a:spcAft>
              <a:buClr>
                <a:schemeClr val="dk1"/>
              </a:buClr>
              <a:buSzPct val="100000"/>
              <a:buChar char="•"/>
            </a:pPr>
            <a:r>
              <a:rPr lang="en-US" dirty="0" smtClean="0"/>
              <a:t>The </a:t>
            </a:r>
            <a:r>
              <a:rPr lang="en-US" dirty="0"/>
              <a:t>management console –</a:t>
            </a:r>
            <a:r>
              <a:rPr lang="en-US" dirty="0" err="1"/>
              <a:t>Cloudera</a:t>
            </a:r>
            <a:r>
              <a:rPr lang="en-US" dirty="0"/>
              <a:t> Manager, is easy to use and implement with rich user interface displaying all the information in an organized and clean way. </a:t>
            </a:r>
            <a:endParaRPr lang="en-US" dirty="0" smtClean="0"/>
          </a:p>
          <a:p>
            <a:pPr marL="342900" lvl="0" indent="-342900" algn="just" rtl="0">
              <a:spcBef>
                <a:spcPts val="0"/>
              </a:spcBef>
              <a:spcAft>
                <a:spcPts val="0"/>
              </a:spcAft>
              <a:buClr>
                <a:schemeClr val="dk1"/>
              </a:buClr>
              <a:buSzPct val="100000"/>
              <a:buChar char="•"/>
            </a:pPr>
            <a:r>
              <a:rPr lang="en-US" dirty="0" smtClean="0"/>
              <a:t>The </a:t>
            </a:r>
            <a:r>
              <a:rPr lang="en-US" dirty="0"/>
              <a:t>proprietary </a:t>
            </a:r>
            <a:r>
              <a:rPr lang="en-US" dirty="0" err="1"/>
              <a:t>Cloudera</a:t>
            </a:r>
            <a:r>
              <a:rPr lang="en-US" dirty="0"/>
              <a:t> Management suite automates the installation process and also renders various other enhanced services to users –displaying the count of real-time nodes, reducing the deployment time, etc.</a:t>
            </a:r>
            <a:endParaRPr dirty="0"/>
          </a:p>
          <a:p>
            <a:pPr marL="342900" lvl="0" indent="-342900" algn="just" rtl="0">
              <a:spcBef>
                <a:spcPts val="448"/>
              </a:spcBef>
              <a:spcAft>
                <a:spcPts val="0"/>
              </a:spcAft>
              <a:buClr>
                <a:schemeClr val="dk1"/>
              </a:buClr>
              <a:buSzPct val="100000"/>
              <a:buChar char="•"/>
            </a:pPr>
            <a:r>
              <a:rPr lang="en-US" dirty="0" err="1"/>
              <a:t>Cloudera</a:t>
            </a:r>
            <a:r>
              <a:rPr lang="en-US" dirty="0"/>
              <a:t> offers consulting services to bridge the gap between - what the community provides and what organizations need to integrate </a:t>
            </a:r>
            <a:r>
              <a:rPr lang="en-US" dirty="0" err="1"/>
              <a:t>Hadoop</a:t>
            </a:r>
            <a:r>
              <a:rPr lang="en-US" dirty="0"/>
              <a:t> technology in their data management strategy. </a:t>
            </a:r>
            <a:r>
              <a:rPr lang="en-US" dirty="0" err="1"/>
              <a:t>Groupon</a:t>
            </a:r>
            <a:r>
              <a:rPr lang="en-US" dirty="0"/>
              <a:t> uses CDH for its </a:t>
            </a:r>
            <a:r>
              <a:rPr lang="en-US" dirty="0" err="1"/>
              <a:t>hadoop</a:t>
            </a:r>
            <a:r>
              <a:rPr lang="en-US" dirty="0"/>
              <a:t> services.</a:t>
            </a:r>
            <a:endParaRPr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68"/>
          <p:cNvSpPr txBox="1">
            <a:spLocks noGrp="1"/>
          </p:cNvSpPr>
          <p:nvPr>
            <p:ph type="title"/>
          </p:nvPr>
        </p:nvSpPr>
        <p:spPr>
          <a:xfrm>
            <a:off x="457200" y="274638"/>
            <a:ext cx="8229600" cy="563562"/>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000"/>
              <a:buFont typeface="Calibri"/>
              <a:buNone/>
            </a:pPr>
            <a:r>
              <a:rPr lang="en-US" sz="3000" b="1"/>
              <a:t>MapR Hadoop Distribution</a:t>
            </a:r>
            <a:endParaRPr sz="3000"/>
          </a:p>
        </p:txBody>
      </p:sp>
      <p:sp>
        <p:nvSpPr>
          <p:cNvPr id="476" name="Google Shape;476;p68"/>
          <p:cNvSpPr txBox="1">
            <a:spLocks noGrp="1"/>
          </p:cNvSpPr>
          <p:nvPr>
            <p:ph type="body" idx="1"/>
          </p:nvPr>
        </p:nvSpPr>
        <p:spPr>
          <a:xfrm>
            <a:off x="457200" y="1066800"/>
            <a:ext cx="8229600" cy="5059363"/>
          </a:xfrm>
          <a:prstGeom prst="rect">
            <a:avLst/>
          </a:prstGeom>
          <a:noFill/>
          <a:ln>
            <a:noFill/>
          </a:ln>
        </p:spPr>
        <p:txBody>
          <a:bodyPr spcFirstLastPara="1" wrap="square" lIns="91425" tIns="45700" rIns="91425" bIns="45700" anchor="t" anchorCtr="0">
            <a:normAutofit fontScale="85000" lnSpcReduction="10000"/>
          </a:bodyPr>
          <a:lstStyle/>
          <a:p>
            <a:pPr marL="342900" lvl="0" indent="-342900" algn="just" rtl="0">
              <a:spcBef>
                <a:spcPts val="0"/>
              </a:spcBef>
              <a:spcAft>
                <a:spcPts val="0"/>
              </a:spcAft>
              <a:buClr>
                <a:schemeClr val="dk1"/>
              </a:buClr>
              <a:buSzPct val="100000"/>
              <a:buChar char="•"/>
            </a:pPr>
            <a:r>
              <a:rPr lang="en-US" dirty="0" err="1"/>
              <a:t>MapR</a:t>
            </a:r>
            <a:r>
              <a:rPr lang="en-US" dirty="0"/>
              <a:t> </a:t>
            </a:r>
            <a:r>
              <a:rPr lang="en-US" dirty="0" err="1"/>
              <a:t>hadoop</a:t>
            </a:r>
            <a:r>
              <a:rPr lang="en-US" dirty="0"/>
              <a:t> distribution works on the concept that a market driven entity is meant to support market needs faster. Leading companies like Cisco, Ancestry.com, Boeing, Google Cloud Platform and Amazon EMR use </a:t>
            </a:r>
            <a:r>
              <a:rPr lang="en-US" dirty="0" err="1"/>
              <a:t>MapR</a:t>
            </a:r>
            <a:r>
              <a:rPr lang="en-US" dirty="0"/>
              <a:t> </a:t>
            </a:r>
            <a:r>
              <a:rPr lang="en-US" dirty="0" err="1"/>
              <a:t>Hadoop</a:t>
            </a:r>
            <a:r>
              <a:rPr lang="en-US" dirty="0"/>
              <a:t> Distribution for their </a:t>
            </a:r>
            <a:r>
              <a:rPr lang="en-US" dirty="0" err="1"/>
              <a:t>Hadoop</a:t>
            </a:r>
            <a:r>
              <a:rPr lang="en-US" dirty="0"/>
              <a:t> services</a:t>
            </a:r>
            <a:r>
              <a:rPr lang="en-US" dirty="0" smtClean="0"/>
              <a:t>.</a:t>
            </a:r>
          </a:p>
          <a:p>
            <a:pPr marL="342900" lvl="0" indent="-342900" algn="just" rtl="0">
              <a:spcBef>
                <a:spcPts val="0"/>
              </a:spcBef>
              <a:spcAft>
                <a:spcPts val="0"/>
              </a:spcAft>
              <a:buClr>
                <a:schemeClr val="dk1"/>
              </a:buClr>
              <a:buSzPct val="100000"/>
              <a:buChar char="•"/>
            </a:pPr>
            <a:r>
              <a:rPr lang="en-US" dirty="0" smtClean="0"/>
              <a:t>Unlike </a:t>
            </a:r>
            <a:r>
              <a:rPr lang="en-US" dirty="0" err="1"/>
              <a:t>Cloudera</a:t>
            </a:r>
            <a:r>
              <a:rPr lang="en-US" dirty="0"/>
              <a:t> and </a:t>
            </a:r>
            <a:r>
              <a:rPr lang="en-US" dirty="0" err="1"/>
              <a:t>Hortonworks</a:t>
            </a:r>
            <a:r>
              <a:rPr lang="en-US" dirty="0"/>
              <a:t>, </a:t>
            </a:r>
            <a:r>
              <a:rPr lang="en-US" dirty="0" err="1"/>
              <a:t>MapR</a:t>
            </a:r>
            <a:r>
              <a:rPr lang="en-US" dirty="0"/>
              <a:t> </a:t>
            </a:r>
            <a:r>
              <a:rPr lang="en-US" dirty="0" err="1"/>
              <a:t>Hadoop</a:t>
            </a:r>
            <a:r>
              <a:rPr lang="en-US" dirty="0"/>
              <a:t> Distribution has a more distributed approach for storing metadata on the processing nodes because it depends on a different file system known as </a:t>
            </a:r>
            <a:r>
              <a:rPr lang="en-US" dirty="0" err="1"/>
              <a:t>MapR</a:t>
            </a:r>
            <a:r>
              <a:rPr lang="en-US" dirty="0"/>
              <a:t> File System (</a:t>
            </a:r>
            <a:r>
              <a:rPr lang="en-US" dirty="0" err="1"/>
              <a:t>MapRFS</a:t>
            </a:r>
            <a:r>
              <a:rPr lang="en-US" dirty="0"/>
              <a:t>) and does not have a </a:t>
            </a:r>
            <a:r>
              <a:rPr lang="en-US" dirty="0" err="1"/>
              <a:t>NameNode</a:t>
            </a:r>
            <a:r>
              <a:rPr lang="en-US" dirty="0"/>
              <a:t> architecture. </a:t>
            </a:r>
            <a:endParaRPr lang="en-US" dirty="0" smtClean="0"/>
          </a:p>
          <a:p>
            <a:pPr marL="342900" lvl="0" indent="-342900" algn="just" rtl="0">
              <a:spcBef>
                <a:spcPts val="0"/>
              </a:spcBef>
              <a:spcAft>
                <a:spcPts val="0"/>
              </a:spcAft>
              <a:buClr>
                <a:schemeClr val="dk1"/>
              </a:buClr>
              <a:buSzPct val="100000"/>
              <a:buChar char="•"/>
            </a:pPr>
            <a:r>
              <a:rPr lang="en-US" dirty="0" err="1" smtClean="0"/>
              <a:t>MapR</a:t>
            </a:r>
            <a:r>
              <a:rPr lang="en-US" dirty="0" smtClean="0"/>
              <a:t> </a:t>
            </a:r>
            <a:r>
              <a:rPr lang="en-US" dirty="0" err="1"/>
              <a:t>hadoop</a:t>
            </a:r>
            <a:r>
              <a:rPr lang="en-US" dirty="0"/>
              <a:t> distribution does not rely on the Linux File system. </a:t>
            </a:r>
            <a:endParaRPr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69"/>
          <p:cNvSpPr txBox="1">
            <a:spLocks noGrp="1"/>
          </p:cNvSpPr>
          <p:nvPr>
            <p:ph type="title"/>
          </p:nvPr>
        </p:nvSpPr>
        <p:spPr>
          <a:xfrm>
            <a:off x="457200" y="274638"/>
            <a:ext cx="8229600" cy="1096962"/>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Calibri"/>
              <a:buNone/>
            </a:pPr>
            <a:r>
              <a:rPr lang="en-US" sz="3200" b="1"/>
              <a:t>Hortonworks Data Platform (HDP)</a:t>
            </a:r>
            <a:endParaRPr sz="3000"/>
          </a:p>
        </p:txBody>
      </p:sp>
      <p:sp>
        <p:nvSpPr>
          <p:cNvPr id="482" name="Google Shape;482;p6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77500" lnSpcReduction="20000"/>
          </a:bodyPr>
          <a:lstStyle/>
          <a:p>
            <a:pPr marL="342900" lvl="0" indent="-342900" algn="just" rtl="0">
              <a:spcBef>
                <a:spcPts val="0"/>
              </a:spcBef>
              <a:spcAft>
                <a:spcPts val="0"/>
              </a:spcAft>
              <a:buClr>
                <a:schemeClr val="dk1"/>
              </a:buClr>
              <a:buSzPct val="100000"/>
              <a:buChar char="•"/>
            </a:pPr>
            <a:r>
              <a:rPr lang="en-US"/>
              <a:t>Hortonworks, founded by Yahoo engineers, provides a ‘service only’ distribution model for Hadoop. Hortonworks is different from the other hadoop distributions, as it is an open enterprise data platform available free for use. Hortonworks hadoop distribution –HDP can easily be downloaded and integrated for use in various applications.</a:t>
            </a:r>
            <a:endParaRPr/>
          </a:p>
          <a:p>
            <a:pPr marL="342900" lvl="0" indent="-342900" algn="just" rtl="0">
              <a:spcBef>
                <a:spcPts val="496"/>
              </a:spcBef>
              <a:spcAft>
                <a:spcPts val="0"/>
              </a:spcAft>
              <a:buClr>
                <a:schemeClr val="dk1"/>
              </a:buClr>
              <a:buSzPct val="100000"/>
              <a:buChar char="•"/>
            </a:pPr>
            <a:r>
              <a:rPr lang="en-US"/>
              <a:t>Ebay, Samsung Electronics, Bloomberg and Spotify use HDP. Hortonworks was the first vendor to provide a production ready Hadoop distribution based on Hadoop 2.0. Though CDH had Hadoop 2.0 features in its earlier versions, all of its components were not considered production ready. HDP is the only hadoop distribution that supports windows platform. Users can deploy a windows based hadoop cluster on Azure through HDInsight service.</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70"/>
          <p:cNvSpPr txBox="1">
            <a:spLocks noGrp="1"/>
          </p:cNvSpPr>
          <p:nvPr>
            <p:ph type="title"/>
          </p:nvPr>
        </p:nvSpPr>
        <p:spPr>
          <a:xfrm>
            <a:off x="457200" y="274638"/>
            <a:ext cx="8229600" cy="715962"/>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000"/>
              <a:buFont typeface="Calibri"/>
              <a:buNone/>
            </a:pPr>
            <a:r>
              <a:rPr lang="en-US" sz="3000"/>
              <a:t>Di</a:t>
            </a:r>
            <a:r>
              <a:rPr lang="en-US" sz="3200"/>
              <a:t>fference between Hortonworks and Cloudera</a:t>
            </a:r>
            <a:endParaRPr sz="3000"/>
          </a:p>
        </p:txBody>
      </p:sp>
      <p:pic>
        <p:nvPicPr>
          <p:cNvPr id="488" name="Google Shape;488;p70" descr="Hortonworks-or-Cloudera-The-Differences.png"/>
          <p:cNvPicPr preferRelativeResize="0">
            <a:picLocks noGrp="1"/>
          </p:cNvPicPr>
          <p:nvPr>
            <p:ph type="body" idx="1"/>
          </p:nvPr>
        </p:nvPicPr>
        <p:blipFill rotWithShape="1">
          <a:blip r:embed="rId3">
            <a:alphaModFix/>
          </a:blip>
          <a:srcRect/>
          <a:stretch/>
        </p:blipFill>
        <p:spPr>
          <a:xfrm>
            <a:off x="990600" y="990600"/>
            <a:ext cx="7241541" cy="5059363"/>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71"/>
          <p:cNvSpPr txBox="1">
            <a:spLocks noGrp="1"/>
          </p:cNvSpPr>
          <p:nvPr>
            <p:ph type="title"/>
          </p:nvPr>
        </p:nvSpPr>
        <p:spPr>
          <a:xfrm>
            <a:off x="457200" y="274638"/>
            <a:ext cx="8229600" cy="5635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Comparison</a:t>
            </a:r>
            <a:endParaRPr/>
          </a:p>
        </p:txBody>
      </p:sp>
      <p:pic>
        <p:nvPicPr>
          <p:cNvPr id="494" name="Google Shape;494;p71" descr="Comparing+Hadoop+Distributions-+Cloudera+vs.+Hortonworks+vs.+MapR.jpg"/>
          <p:cNvPicPr preferRelativeResize="0">
            <a:picLocks noGrp="1"/>
          </p:cNvPicPr>
          <p:nvPr>
            <p:ph type="body" idx="1"/>
          </p:nvPr>
        </p:nvPicPr>
        <p:blipFill rotWithShape="1">
          <a:blip r:embed="rId3">
            <a:alphaModFix/>
          </a:blip>
          <a:srcRect/>
          <a:stretch/>
        </p:blipFill>
        <p:spPr>
          <a:xfrm>
            <a:off x="1447800" y="1295400"/>
            <a:ext cx="6533885" cy="422513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Data Processing Layer</a:t>
            </a:r>
            <a:endParaRPr/>
          </a:p>
        </p:txBody>
      </p:sp>
      <p:sp>
        <p:nvSpPr>
          <p:cNvPr id="126" name="Google Shape;126;p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chemeClr val="dk1"/>
              </a:buClr>
              <a:buSzPts val="3200"/>
              <a:buChar char="•"/>
            </a:pPr>
            <a:r>
              <a:rPr lang="en-US"/>
              <a:t>In this primary layer of Big Data Architecture, the focus is to specialize in the data pipeline processing system. </a:t>
            </a:r>
            <a:endParaRPr/>
          </a:p>
          <a:p>
            <a:pPr marL="342900" lvl="0" indent="-342900" algn="l" rtl="0">
              <a:spcBef>
                <a:spcPts val="640"/>
              </a:spcBef>
              <a:spcAft>
                <a:spcPts val="0"/>
              </a:spcAft>
              <a:buClr>
                <a:schemeClr val="dk1"/>
              </a:buClr>
              <a:buSzPts val="3200"/>
              <a:buChar char="•"/>
            </a:pPr>
            <a:r>
              <a:rPr lang="en-US"/>
              <a:t>We can say the data we have collected in the previous layer is processed in this layer. </a:t>
            </a:r>
            <a:endParaRPr/>
          </a:p>
          <a:p>
            <a:pPr marL="342900" lvl="0" indent="-342900" algn="l" rtl="0">
              <a:spcBef>
                <a:spcPts val="640"/>
              </a:spcBef>
              <a:spcAft>
                <a:spcPts val="0"/>
              </a:spcAft>
              <a:buClr>
                <a:schemeClr val="dk1"/>
              </a:buClr>
              <a:buSzPts val="3200"/>
              <a:buChar char="•"/>
            </a:pPr>
            <a:r>
              <a:rPr lang="en-US"/>
              <a:t>Here we do some magic with the data to route them to a different destination and classify the data flow, and it’s the first point where the analytic may occur.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Data Storage Layer</a:t>
            </a:r>
            <a:endParaRPr/>
          </a:p>
        </p:txBody>
      </p:sp>
      <p:sp>
        <p:nvSpPr>
          <p:cNvPr id="132" name="Google Shape;132;p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a:bodyPr>
          <a:lstStyle/>
          <a:p>
            <a:pPr marL="342900" lvl="0" indent="-342900" algn="l" rtl="0">
              <a:spcBef>
                <a:spcPts val="0"/>
              </a:spcBef>
              <a:spcAft>
                <a:spcPts val="0"/>
              </a:spcAft>
              <a:buClr>
                <a:schemeClr val="dk1"/>
              </a:buClr>
              <a:buSzPct val="100000"/>
              <a:buChar char="•"/>
            </a:pPr>
            <a:r>
              <a:rPr lang="en-US"/>
              <a:t>Storage becomes a challenge when the size of the data you are dealing with becomes large. </a:t>
            </a:r>
            <a:endParaRPr/>
          </a:p>
          <a:p>
            <a:pPr marL="342900" lvl="0" indent="-342900" algn="l" rtl="0">
              <a:spcBef>
                <a:spcPts val="592"/>
              </a:spcBef>
              <a:spcAft>
                <a:spcPts val="0"/>
              </a:spcAft>
              <a:buClr>
                <a:schemeClr val="dk1"/>
              </a:buClr>
              <a:buSzPct val="100000"/>
              <a:buChar char="•"/>
            </a:pPr>
            <a:r>
              <a:rPr lang="en-US"/>
              <a:t>Several possible solutions, like </a:t>
            </a:r>
            <a:r>
              <a:rPr lang="en-US" u="sng">
                <a:solidFill>
                  <a:schemeClr val="hlink"/>
                </a:solidFill>
                <a:hlinkClick r:id="rId3"/>
              </a:rPr>
              <a:t>Data Ingestion Patterns</a:t>
            </a:r>
            <a:r>
              <a:rPr lang="en-US"/>
              <a:t>, can rescue from such problems. </a:t>
            </a:r>
            <a:endParaRPr/>
          </a:p>
          <a:p>
            <a:pPr marL="342900" lvl="0" indent="-342900" algn="l" rtl="0">
              <a:spcBef>
                <a:spcPts val="592"/>
              </a:spcBef>
              <a:spcAft>
                <a:spcPts val="0"/>
              </a:spcAft>
              <a:buClr>
                <a:schemeClr val="dk1"/>
              </a:buClr>
              <a:buSzPct val="100000"/>
              <a:buChar char="•"/>
            </a:pPr>
            <a:r>
              <a:rPr lang="en-US"/>
              <a:t>Finding a storage solution is very much important when the size of your data becomes large. </a:t>
            </a:r>
            <a:endParaRPr/>
          </a:p>
          <a:p>
            <a:pPr marL="342900" lvl="0" indent="-342900" algn="l" rtl="0">
              <a:spcBef>
                <a:spcPts val="592"/>
              </a:spcBef>
              <a:spcAft>
                <a:spcPts val="0"/>
              </a:spcAft>
              <a:buClr>
                <a:schemeClr val="dk1"/>
              </a:buClr>
              <a:buSzPct val="100000"/>
              <a:buChar char="•"/>
            </a:pPr>
            <a:r>
              <a:rPr lang="en-US"/>
              <a:t>This layer of Big Data Architecture focuses on “where to store such large data efficiently.”</a:t>
            </a:r>
            <a:br>
              <a:rPr lang="en-US"/>
            </a:b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Data Query Layer</a:t>
            </a:r>
            <a:endParaRPr/>
          </a:p>
        </p:txBody>
      </p:sp>
      <p:sp>
        <p:nvSpPr>
          <p:cNvPr id="138" name="Google Shape;138;p1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This is the architectural layer where active analytic processing of Big Data takes place. </a:t>
            </a:r>
            <a:endParaRPr/>
          </a:p>
          <a:p>
            <a:pPr marL="342900" lvl="0" indent="-342900" algn="l" rtl="0">
              <a:spcBef>
                <a:spcPts val="640"/>
              </a:spcBef>
              <a:spcAft>
                <a:spcPts val="0"/>
              </a:spcAft>
              <a:buClr>
                <a:schemeClr val="dk1"/>
              </a:buClr>
              <a:buSzPts val="3200"/>
              <a:buChar char="•"/>
            </a:pPr>
            <a:r>
              <a:rPr lang="en-US"/>
              <a:t>Here, the primary focus is to gather the data value to be more helpful for the next layer.</a:t>
            </a:r>
            <a:br>
              <a:rPr lang="en-US"/>
            </a:b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248</TotalTime>
  <Words>4168</Words>
  <Application>Microsoft Office PowerPoint</Application>
  <PresentationFormat>On-screen Show (4:3)</PresentationFormat>
  <Paragraphs>269</Paragraphs>
  <Slides>69</Slides>
  <Notes>69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69</vt:i4>
      </vt:variant>
    </vt:vector>
  </HeadingPairs>
  <TitlesOfParts>
    <vt:vector size="72" baseType="lpstr">
      <vt:lpstr>Arial</vt:lpstr>
      <vt:lpstr>Calibri</vt:lpstr>
      <vt:lpstr>Office Theme</vt:lpstr>
      <vt:lpstr>Big Data </vt:lpstr>
      <vt:lpstr>PowerPoint Presentation</vt:lpstr>
      <vt:lpstr>Big Data Architecture</vt:lpstr>
      <vt:lpstr>Big Data Architecture Layers</vt:lpstr>
      <vt:lpstr>Big Data Ingestion Layer</vt:lpstr>
      <vt:lpstr>Data Collector Layer</vt:lpstr>
      <vt:lpstr>Data Processing Layer</vt:lpstr>
      <vt:lpstr>Data Storage Layer</vt:lpstr>
      <vt:lpstr>Data Query Layer</vt:lpstr>
      <vt:lpstr>Data Visualization Layer</vt:lpstr>
      <vt:lpstr>Big Data Ingestion Layer</vt:lpstr>
      <vt:lpstr>Big Data Processing Layer (Tools, Use Cases, Features)</vt:lpstr>
      <vt:lpstr>What is Apache Sqoop?</vt:lpstr>
      <vt:lpstr>Functions of Apache Sqoop</vt:lpstr>
      <vt:lpstr>Near Real-Time Processing System</vt:lpstr>
      <vt:lpstr>What is Apache Storm?</vt:lpstr>
      <vt:lpstr>6 Key Features of Apache Storm</vt:lpstr>
      <vt:lpstr>What is Apache Spark?</vt:lpstr>
      <vt:lpstr>What is Apache Flink?</vt:lpstr>
      <vt:lpstr>Key Features of Apache Flink</vt:lpstr>
      <vt:lpstr>Apache Flink Use Cases</vt:lpstr>
      <vt:lpstr>Big Data Storage Layer</vt:lpstr>
      <vt:lpstr>Big Data Storage Tools </vt:lpstr>
      <vt:lpstr>HDFS: Hadoop Distributed File System</vt:lpstr>
      <vt:lpstr>HDFS: Hadoop Distributed File System</vt:lpstr>
      <vt:lpstr>Features of HDFS</vt:lpstr>
      <vt:lpstr>GlusterFS: Dependable Distributed File System </vt:lpstr>
      <vt:lpstr>PowerPoint Presentation</vt:lpstr>
      <vt:lpstr>Amazon S3 Storage Service</vt:lpstr>
      <vt:lpstr>Big Data Query Layer</vt:lpstr>
      <vt:lpstr>Big Data Query Layer</vt:lpstr>
      <vt:lpstr>PowerPoint Presentation</vt:lpstr>
      <vt:lpstr>Big Data Analytics Query Tools</vt:lpstr>
      <vt:lpstr>Apache Hive Architecture</vt:lpstr>
      <vt:lpstr>Features of Apache Hive</vt:lpstr>
      <vt:lpstr>Apache Spark SQL</vt:lpstr>
      <vt:lpstr>PowerPoint Presentation</vt:lpstr>
      <vt:lpstr>Amazon Redshift</vt:lpstr>
      <vt:lpstr>Presto – SQL Query Engine For Big Data</vt:lpstr>
      <vt:lpstr>Presto Capabilities </vt:lpstr>
      <vt:lpstr>Who Uses Presto?</vt:lpstr>
      <vt:lpstr>Big Data Visualization Layer (Tools, Features)</vt:lpstr>
      <vt:lpstr>Big Data Visualization Layer (Tools, Features)</vt:lpstr>
      <vt:lpstr>Tools For Building Data Visualization Dashboards</vt:lpstr>
      <vt:lpstr>Real-Time Visualization Dashboards</vt:lpstr>
      <vt:lpstr>Data Visualization with Tableau</vt:lpstr>
      <vt:lpstr>Exploring Data sets With Kibana</vt:lpstr>
      <vt:lpstr>PowerPoint Presentation</vt:lpstr>
      <vt:lpstr>Introduction to Intelligence Agents</vt:lpstr>
      <vt:lpstr>Recommendation Systems</vt:lpstr>
      <vt:lpstr>PowerPoint Presentation</vt:lpstr>
      <vt:lpstr>Angular.JS Framework</vt:lpstr>
      <vt:lpstr>Angular.JS Framework</vt:lpstr>
      <vt:lpstr>Useful Features of React</vt:lpstr>
      <vt:lpstr>Big Data Security and Data Flow Layer </vt:lpstr>
      <vt:lpstr>Big Data Security</vt:lpstr>
      <vt:lpstr>PowerPoint Presentation</vt:lpstr>
      <vt:lpstr>PowerPoint Presentation</vt:lpstr>
      <vt:lpstr>Data Monitoring Layer</vt:lpstr>
      <vt:lpstr>Data Monitoring Layer</vt:lpstr>
      <vt:lpstr>PowerPoint Presentation</vt:lpstr>
      <vt:lpstr>Conclusion</vt:lpstr>
      <vt:lpstr>Big Data Implementation</vt:lpstr>
      <vt:lpstr>Identify data gaps</vt:lpstr>
      <vt:lpstr>Cloudera Distribution for Hadoop (CDH)</vt:lpstr>
      <vt:lpstr>MapR Hadoop Distribution</vt:lpstr>
      <vt:lpstr>Hortonworks Data Platform (HDP)</vt:lpstr>
      <vt:lpstr>Difference between Hortonworks and Cloudera</vt:lpstr>
      <vt:lpstr>Comparison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dc:title>
  <dc:creator>VaishuVishnu</dc:creator>
  <cp:lastModifiedBy>Karthik</cp:lastModifiedBy>
  <cp:revision>8</cp:revision>
  <dcterms:created xsi:type="dcterms:W3CDTF">2021-09-28T03:10:48Z</dcterms:created>
  <dcterms:modified xsi:type="dcterms:W3CDTF">2022-12-21T11:28:45Z</dcterms:modified>
</cp:coreProperties>
</file>