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xml" Extension="xml"/>
  <Default ContentType="image/png" Extension="png"/>
  <Default ContentType="application/vnd.openxmlformats-officedocument.wordprocessingml.document" Extension="docx"/>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wordprocessingml.document" PartName="/ppt/embeddings/Microsoft_Office_Word_Document1.docx"/>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6858000" cx="12192000"/>
  <p:notesSz cx="6858000" cy="9144000"/>
  <p:embeddedFontLst>
    <p:embeddedFont>
      <p:font typeface="Helvetica Neue"/>
      <p:bold r:id="rId39"/>
      <p:boldItalic r:id="rId40"/>
    </p:embeddedFont>
    <p:embeddedFont>
      <p:font typeface="Helvetica Neue Light"/>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45" roundtripDataSignature="AMtx7mi5SZDHsKU2VsFbBk21QgddV5nt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boldItalic.fntdata"/><Relationship Id="rId20" Type="http://schemas.openxmlformats.org/officeDocument/2006/relationships/slide" Target="slides/slide15.xml"/><Relationship Id="rId42" Type="http://schemas.openxmlformats.org/officeDocument/2006/relationships/font" Target="fonts/HelveticaNeueLight-bold.fntdata"/><Relationship Id="rId41" Type="http://schemas.openxmlformats.org/officeDocument/2006/relationships/font" Target="fonts/HelveticaNeueLight-regular.fntdata"/><Relationship Id="rId22" Type="http://schemas.openxmlformats.org/officeDocument/2006/relationships/slide" Target="slides/slide17.xml"/><Relationship Id="rId44" Type="http://schemas.openxmlformats.org/officeDocument/2006/relationships/font" Target="fonts/HelveticaNeueLight-boldItalic.fntdata"/><Relationship Id="rId21" Type="http://schemas.openxmlformats.org/officeDocument/2006/relationships/slide" Target="slides/slide16.xml"/><Relationship Id="rId43" Type="http://schemas.openxmlformats.org/officeDocument/2006/relationships/font" Target="fonts/HelveticaNeueLight-italic.fntdata"/><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HelveticaNeue-bold.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Apache Edgent is a programming model and micro-kernel style runtime that can be embedded in gateways and small footprint edge devices enabling local, real-time, analytics on the continuous streams of data coming from equipment, vehicles, systems, appliances, devices and sensors of all kinds (for example, Raspberry Pis or smart phones).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Working in conjunction with centralized analytic systems, Apache Edgent provides efficient and timely analytics across the whole IoT ecosystem: from the center to the edge.</a:t>
            </a:r>
            <a:endParaRPr/>
          </a:p>
          <a:p>
            <a:pPr indent="0" lvl="0" marL="0" rtl="0" algn="l">
              <a:spcBef>
                <a:spcPts val="0"/>
              </a:spcBef>
              <a:spcAft>
                <a:spcPts val="0"/>
              </a:spcAft>
              <a:buNone/>
            </a:pPr>
            <a:r>
              <a:t/>
            </a:r>
            <a:endParaRPr/>
          </a:p>
        </p:txBody>
      </p:sp>
      <p:sp>
        <p:nvSpPr>
          <p:cNvPr id="155" name="Google Shape;155;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Using iguazio, it is possible to process millions of events per second in a small footprint and low cost, coupled with analytics and machine learning tools like Spark. Build fully integrated and easy to use Edge IoT Analytics devices located in a factory, smart building, city or a nearby data center. The platform can also be hosted in the cloud, aggregating data from multiple locations and enabling fast analytics. iguazio’s platform makes life simpler for developers and operators. All the data is accessed through HTTP-based APIs directly from devices or gateways without any intermediate API services, which may lead to bottlenecks or security holes. Data containers can be created and managed using self-service portals, with a full set of monitoring, security and data lifecycle management capabilities. The system is enterprise grade and is delivered as a fully integrated and easy to use appliance.</a:t>
            </a:r>
            <a:endParaRPr/>
          </a:p>
        </p:txBody>
      </p:sp>
      <p:sp>
        <p:nvSpPr>
          <p:cNvPr id="162" name="Google Shape;162;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3" name="Google Shape;313;p33:notes"/>
          <p:cNvSpPr/>
          <p:nvPr>
            <p:ph idx="2" type="sldImg"/>
          </p:nvPr>
        </p:nvSpPr>
        <p:spPr>
          <a:xfrm>
            <a:off x="2497138" y="481013"/>
            <a:ext cx="4216400" cy="23733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14" name="Google Shape;314;p33:notes"/>
          <p:cNvSpPr txBox="1"/>
          <p:nvPr>
            <p:ph idx="1" type="body"/>
          </p:nvPr>
        </p:nvSpPr>
        <p:spPr>
          <a:xfrm>
            <a:off x="921224" y="3006969"/>
            <a:ext cx="7369791" cy="284870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showMasterSp="0">
  <p:cSld name="Divider Slide">
    <p:spTree>
      <p:nvGrpSpPr>
        <p:cNvPr id="15" name="Shape 15"/>
        <p:cNvGrpSpPr/>
        <p:nvPr/>
      </p:nvGrpSpPr>
      <p:grpSpPr>
        <a:xfrm>
          <a:off x="0" y="0"/>
          <a:ext cx="0" cy="0"/>
          <a:chOff x="0" y="0"/>
          <a:chExt cx="0" cy="0"/>
        </a:xfrm>
      </p:grpSpPr>
      <p:sp>
        <p:nvSpPr>
          <p:cNvPr id="16" name="Google Shape;16;p35"/>
          <p:cNvSpPr txBox="1"/>
          <p:nvPr>
            <p:ph idx="11" type="ftr"/>
          </p:nvPr>
        </p:nvSpPr>
        <p:spPr>
          <a:xfrm>
            <a:off x="4165600" y="6477001"/>
            <a:ext cx="3860800" cy="24447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700">
                <a:latin typeface="Helvetica Neue Light"/>
                <a:ea typeface="Helvetica Neue Light"/>
                <a:cs typeface="Helvetica Neue Light"/>
                <a:sym typeface="Helvetica Neue Ligh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5"/>
          <p:cNvSpPr txBox="1"/>
          <p:nvPr>
            <p:ph idx="1" type="body"/>
          </p:nvPr>
        </p:nvSpPr>
        <p:spPr>
          <a:xfrm>
            <a:off x="304800" y="2971800"/>
            <a:ext cx="10668000" cy="4572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Clr>
                <a:schemeClr val="dk1"/>
              </a:buClr>
              <a:buSzPts val="2800"/>
              <a:buNone/>
              <a:defRPr b="0" sz="2800">
                <a:solidFill>
                  <a:schemeClr val="dk1"/>
                </a:solidFill>
                <a:latin typeface="Helvetica Neue"/>
                <a:ea typeface="Helvetica Neue"/>
                <a:cs typeface="Helvetica Neue"/>
                <a:sym typeface="Helvetica Neue"/>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35"/>
          <p:cNvSpPr txBox="1"/>
          <p:nvPr>
            <p:ph idx="2" type="body"/>
          </p:nvPr>
        </p:nvSpPr>
        <p:spPr>
          <a:xfrm>
            <a:off x="304800" y="3429000"/>
            <a:ext cx="10668000" cy="4572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Clr>
                <a:schemeClr val="dk1"/>
              </a:buClr>
              <a:buSzPts val="1400"/>
              <a:buNone/>
              <a:defRPr b="0" sz="1400">
                <a:solidFill>
                  <a:schemeClr val="dk1"/>
                </a:solidFill>
                <a:latin typeface="Helvetica Neue"/>
                <a:ea typeface="Helvetica Neue"/>
                <a:cs typeface="Helvetica Neue"/>
                <a:sym typeface="Helvetica Neue"/>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19" name="Google Shape;19;p35"/>
          <p:cNvPicPr preferRelativeResize="0"/>
          <p:nvPr/>
        </p:nvPicPr>
        <p:blipFill rotWithShape="1">
          <a:blip r:embed="rId2">
            <a:alphaModFix/>
          </a:blip>
          <a:srcRect b="0" l="0" r="0" t="0"/>
          <a:stretch/>
        </p:blipFill>
        <p:spPr>
          <a:xfrm>
            <a:off x="11277600" y="176889"/>
            <a:ext cx="685198" cy="65200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83" name="Shape 83"/>
        <p:cNvGrpSpPr/>
        <p:nvPr/>
      </p:nvGrpSpPr>
      <p:grpSpPr>
        <a:xfrm>
          <a:off x="0" y="0"/>
          <a:ext cx="0" cy="0"/>
          <a:chOff x="0" y="0"/>
          <a:chExt cx="0" cy="0"/>
        </a:xfrm>
      </p:grpSpPr>
      <p:sp>
        <p:nvSpPr>
          <p:cNvPr id="84" name="Google Shape;84;p44"/>
          <p:cNvSpPr txBox="1"/>
          <p:nvPr>
            <p:ph idx="1" type="body"/>
          </p:nvPr>
        </p:nvSpPr>
        <p:spPr>
          <a:xfrm>
            <a:off x="914400" y="3124200"/>
            <a:ext cx="4165600" cy="533400"/>
          </a:xfrm>
          <a:prstGeom prst="rect">
            <a:avLst/>
          </a:prstGeom>
          <a:noFill/>
          <a:ln>
            <a:noFill/>
          </a:ln>
        </p:spPr>
        <p:txBody>
          <a:bodyPr anchorCtr="0" anchor="t" bIns="45700" lIns="91425" spcFirstLastPara="1" rIns="91425" wrap="square" tIns="45700">
            <a:normAutofit/>
          </a:bodyPr>
          <a:lstStyle>
            <a:lvl1pPr indent="-228600" lvl="0" marL="457200" algn="l">
              <a:spcBef>
                <a:spcPts val="560"/>
              </a:spcBef>
              <a:spcAft>
                <a:spcPts val="0"/>
              </a:spcAft>
              <a:buClr>
                <a:schemeClr val="dk1"/>
              </a:buClr>
              <a:buSzPts val="2800"/>
              <a:buNone/>
              <a:defRPr b="1" sz="2800">
                <a:latin typeface="Helvetica Neue"/>
                <a:ea typeface="Helvetica Neue"/>
                <a:cs typeface="Helvetica Neue"/>
                <a:sym typeface="Helvetica Neue"/>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5" name="Google Shape;85;p44"/>
          <p:cNvSpPr txBox="1"/>
          <p:nvPr>
            <p:ph idx="2" type="body"/>
          </p:nvPr>
        </p:nvSpPr>
        <p:spPr>
          <a:xfrm>
            <a:off x="0" y="6458169"/>
            <a:ext cx="11011275" cy="228600"/>
          </a:xfrm>
          <a:prstGeom prst="rect">
            <a:avLst/>
          </a:prstGeom>
          <a:noFill/>
          <a:ln>
            <a:noFill/>
          </a:ln>
        </p:spPr>
        <p:txBody>
          <a:bodyPr anchorCtr="0" anchor="t" bIns="45700" lIns="91425" spcFirstLastPara="1" rIns="91425" wrap="square" tIns="45700">
            <a:normAutofit/>
          </a:bodyPr>
          <a:lstStyle>
            <a:lvl1pPr indent="-228600" lvl="0" marL="457200" algn="l">
              <a:spcBef>
                <a:spcPts val="140"/>
              </a:spcBef>
              <a:spcAft>
                <a:spcPts val="0"/>
              </a:spcAft>
              <a:buClr>
                <a:schemeClr val="dk1"/>
              </a:buClr>
              <a:buSzPts val="700"/>
              <a:buNone/>
              <a:defRPr sz="70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86" name="Google Shape;86;p44"/>
          <p:cNvPicPr preferRelativeResize="0"/>
          <p:nvPr/>
        </p:nvPicPr>
        <p:blipFill rotWithShape="1">
          <a:blip r:embed="rId2">
            <a:alphaModFix/>
          </a:blip>
          <a:srcRect b="0" l="0" r="0" t="0"/>
          <a:stretch/>
        </p:blipFill>
        <p:spPr>
          <a:xfrm>
            <a:off x="11277600" y="176889"/>
            <a:ext cx="685198" cy="65200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3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6"/>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3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26" name="Shape 26"/>
        <p:cNvGrpSpPr/>
        <p:nvPr/>
      </p:nvGrpSpPr>
      <p:grpSpPr>
        <a:xfrm>
          <a:off x="0" y="0"/>
          <a:ext cx="0" cy="0"/>
          <a:chOff x="0" y="0"/>
          <a:chExt cx="0" cy="0"/>
        </a:xfrm>
      </p:grpSpPr>
      <p:sp>
        <p:nvSpPr>
          <p:cNvPr id="27" name="Google Shape;27;p37"/>
          <p:cNvSpPr txBox="1"/>
          <p:nvPr>
            <p:ph idx="11" type="ftr"/>
          </p:nvPr>
        </p:nvSpPr>
        <p:spPr>
          <a:xfrm>
            <a:off x="4165600" y="6477001"/>
            <a:ext cx="3860800" cy="24447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700">
                <a:latin typeface="Helvetica Neue Light"/>
                <a:ea typeface="Helvetica Neue Light"/>
                <a:cs typeface="Helvetica Neue Light"/>
                <a:sym typeface="Helvetica Neue Ligh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28" name="Google Shape;28;p37"/>
          <p:cNvPicPr preferRelativeResize="0"/>
          <p:nvPr/>
        </p:nvPicPr>
        <p:blipFill rotWithShape="1">
          <a:blip r:embed="rId2">
            <a:alphaModFix/>
          </a:blip>
          <a:srcRect b="0" l="0" r="0" t="0"/>
          <a:stretch/>
        </p:blipFill>
        <p:spPr>
          <a:xfrm>
            <a:off x="11277600" y="176889"/>
            <a:ext cx="685198" cy="6520099"/>
          </a:xfrm>
          <a:prstGeom prst="rect">
            <a:avLst/>
          </a:prstGeom>
          <a:noFill/>
          <a:ln>
            <a:noFill/>
          </a:ln>
        </p:spPr>
      </p:pic>
      <p:sp>
        <p:nvSpPr>
          <p:cNvPr id="29" name="Google Shape;29;p37"/>
          <p:cNvSpPr txBox="1"/>
          <p:nvPr>
            <p:ph idx="1" type="body"/>
          </p:nvPr>
        </p:nvSpPr>
        <p:spPr>
          <a:xfrm>
            <a:off x="304800" y="3886200"/>
            <a:ext cx="10668000" cy="4572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Clr>
                <a:schemeClr val="dk1"/>
              </a:buClr>
              <a:buSzPts val="1400"/>
              <a:buNone/>
              <a:defRPr b="0" sz="1400">
                <a:solidFill>
                  <a:schemeClr val="dk1"/>
                </a:solidFill>
                <a:latin typeface="Helvetica Neue"/>
                <a:ea typeface="Helvetica Neue"/>
                <a:cs typeface="Helvetica Neue"/>
                <a:sym typeface="Helvetica Neue"/>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37"/>
          <p:cNvSpPr txBox="1"/>
          <p:nvPr>
            <p:ph idx="2" type="body"/>
          </p:nvPr>
        </p:nvSpPr>
        <p:spPr>
          <a:xfrm>
            <a:off x="304801" y="5867400"/>
            <a:ext cx="107061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220"/>
              </a:spcBef>
              <a:spcAft>
                <a:spcPts val="0"/>
              </a:spcAft>
              <a:buClr>
                <a:schemeClr val="dk1"/>
              </a:buClr>
              <a:buSzPts val="1100"/>
              <a:buNone/>
              <a:defRPr sz="110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37"/>
          <p:cNvSpPr txBox="1"/>
          <p:nvPr>
            <p:ph idx="3" type="body"/>
          </p:nvPr>
        </p:nvSpPr>
        <p:spPr>
          <a:xfrm>
            <a:off x="318448" y="2590800"/>
            <a:ext cx="10654352" cy="609600"/>
          </a:xfrm>
          <a:prstGeom prst="rect">
            <a:avLst/>
          </a:prstGeom>
          <a:noFill/>
          <a:ln>
            <a:noFill/>
          </a:ln>
        </p:spPr>
        <p:txBody>
          <a:bodyPr anchorCtr="0" anchor="t" bIns="45700" lIns="91425" spcFirstLastPara="1" rIns="91425" wrap="square" tIns="45700">
            <a:normAutofit/>
          </a:bodyPr>
          <a:lstStyle>
            <a:lvl1pPr indent="-228600" lvl="0" marL="457200" algn="l">
              <a:spcBef>
                <a:spcPts val="560"/>
              </a:spcBef>
              <a:spcAft>
                <a:spcPts val="0"/>
              </a:spcAft>
              <a:buClr>
                <a:schemeClr val="dk1"/>
              </a:buClr>
              <a:buSzPts val="2800"/>
              <a:buNone/>
              <a:defRPr b="1" sz="280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 name="Google Shape;32;p37"/>
          <p:cNvSpPr txBox="1"/>
          <p:nvPr>
            <p:ph idx="4" type="body"/>
          </p:nvPr>
        </p:nvSpPr>
        <p:spPr>
          <a:xfrm>
            <a:off x="304800" y="3200400"/>
            <a:ext cx="10654352" cy="609600"/>
          </a:xfrm>
          <a:prstGeom prst="rect">
            <a:avLst/>
          </a:prstGeom>
          <a:noFill/>
          <a:ln>
            <a:noFill/>
          </a:ln>
        </p:spPr>
        <p:txBody>
          <a:bodyPr anchorCtr="0" anchor="t" bIns="45700" lIns="91425" spcFirstLastPara="1" rIns="91425" wrap="square" tIns="45700">
            <a:normAutofit/>
          </a:bodyPr>
          <a:lstStyle>
            <a:lvl1pPr indent="-228600" lvl="0" marL="457200" algn="l">
              <a:spcBef>
                <a:spcPts val="560"/>
              </a:spcBef>
              <a:spcAft>
                <a:spcPts val="0"/>
              </a:spcAft>
              <a:buClr>
                <a:schemeClr val="dk1"/>
              </a:buClr>
              <a:buSzPts val="2800"/>
              <a:buNone/>
              <a:defRPr b="0" sz="280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only">
  <p:cSld name="Header only">
    <p:spTree>
      <p:nvGrpSpPr>
        <p:cNvPr id="33" name="Shape 33"/>
        <p:cNvGrpSpPr/>
        <p:nvPr/>
      </p:nvGrpSpPr>
      <p:grpSpPr>
        <a:xfrm>
          <a:off x="0" y="0"/>
          <a:ext cx="0" cy="0"/>
          <a:chOff x="0" y="0"/>
          <a:chExt cx="0" cy="0"/>
        </a:xfrm>
      </p:grpSpPr>
      <p:pic>
        <p:nvPicPr>
          <p:cNvPr id="34" name="Google Shape;34;p38"/>
          <p:cNvPicPr preferRelativeResize="0"/>
          <p:nvPr/>
        </p:nvPicPr>
        <p:blipFill rotWithShape="1">
          <a:blip r:embed="rId2">
            <a:alphaModFix/>
          </a:blip>
          <a:srcRect b="0" l="0" r="0" t="0"/>
          <a:stretch/>
        </p:blipFill>
        <p:spPr>
          <a:xfrm>
            <a:off x="11306007" y="79789"/>
            <a:ext cx="772573" cy="579430"/>
          </a:xfrm>
          <a:prstGeom prst="rect">
            <a:avLst/>
          </a:prstGeom>
          <a:noFill/>
          <a:ln>
            <a:noFill/>
          </a:ln>
        </p:spPr>
      </p:pic>
      <p:sp>
        <p:nvSpPr>
          <p:cNvPr id="35" name="Google Shape;35;p38"/>
          <p:cNvSpPr/>
          <p:nvPr/>
        </p:nvSpPr>
        <p:spPr>
          <a:xfrm>
            <a:off x="0" y="0"/>
            <a:ext cx="12192000" cy="76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Helvetica Neue Light"/>
              <a:ea typeface="Helvetica Neue Light"/>
              <a:cs typeface="Helvetica Neue Light"/>
              <a:sym typeface="Helvetica Neue Light"/>
            </a:endParaRPr>
          </a:p>
        </p:txBody>
      </p:sp>
      <p:sp>
        <p:nvSpPr>
          <p:cNvPr id="36" name="Google Shape;36;p38"/>
          <p:cNvSpPr txBox="1"/>
          <p:nvPr>
            <p:ph idx="1" type="body"/>
          </p:nvPr>
        </p:nvSpPr>
        <p:spPr>
          <a:xfrm>
            <a:off x="406400" y="76200"/>
            <a:ext cx="10769600" cy="3048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lt1"/>
              </a:buClr>
              <a:buSzPts val="1400"/>
              <a:buNone/>
              <a:defRPr b="1" sz="1400">
                <a:solidFill>
                  <a:schemeClr val="lt1"/>
                </a:solidFill>
                <a:latin typeface="Helvetica Neue"/>
                <a:ea typeface="Helvetica Neue"/>
                <a:cs typeface="Helvetica Neue"/>
                <a:sym typeface="Helvetica Neue"/>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 name="Google Shape;37;p38"/>
          <p:cNvSpPr txBox="1"/>
          <p:nvPr>
            <p:ph idx="2" type="body"/>
          </p:nvPr>
        </p:nvSpPr>
        <p:spPr>
          <a:xfrm>
            <a:off x="406400" y="381000"/>
            <a:ext cx="10769600" cy="3048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lt1"/>
              </a:buClr>
              <a:buSzPts val="1400"/>
              <a:buNone/>
              <a:defRPr sz="1400">
                <a:solidFill>
                  <a:schemeClr val="lt1"/>
                </a:solidFill>
                <a:latin typeface="Helvetica Neue Light"/>
                <a:ea typeface="Helvetica Neue Light"/>
                <a:cs typeface="Helvetica Neue Light"/>
                <a:sym typeface="Helvetica Neue Light"/>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38"/>
          <p:cNvSpPr txBox="1"/>
          <p:nvPr>
            <p:ph idx="11" type="ftr"/>
          </p:nvPr>
        </p:nvSpPr>
        <p:spPr>
          <a:xfrm>
            <a:off x="4165600" y="6477001"/>
            <a:ext cx="3860800" cy="24447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700">
                <a:latin typeface="Helvetica Neue Light"/>
                <a:ea typeface="Helvetica Neue Light"/>
                <a:cs typeface="Helvetica Neue Light"/>
                <a:sym typeface="Helvetica Neue Ligh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39" name="Google Shape;39;p38"/>
          <p:cNvPicPr preferRelativeResize="0"/>
          <p:nvPr/>
        </p:nvPicPr>
        <p:blipFill rotWithShape="1">
          <a:blip r:embed="rId3">
            <a:alphaModFix/>
          </a:blip>
          <a:srcRect b="0" l="0" r="0" t="0"/>
          <a:stretch/>
        </p:blipFill>
        <p:spPr>
          <a:xfrm>
            <a:off x="11506200" y="79789"/>
            <a:ext cx="572380" cy="57943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ext">
  <p:cSld name="Only Text">
    <p:spTree>
      <p:nvGrpSpPr>
        <p:cNvPr id="40" name="Shape 40"/>
        <p:cNvGrpSpPr/>
        <p:nvPr/>
      </p:nvGrpSpPr>
      <p:grpSpPr>
        <a:xfrm>
          <a:off x="0" y="0"/>
          <a:ext cx="0" cy="0"/>
          <a:chOff x="0" y="0"/>
          <a:chExt cx="0" cy="0"/>
        </a:xfrm>
      </p:grpSpPr>
      <p:pic>
        <p:nvPicPr>
          <p:cNvPr id="41" name="Google Shape;41;p39"/>
          <p:cNvPicPr preferRelativeResize="0"/>
          <p:nvPr/>
        </p:nvPicPr>
        <p:blipFill rotWithShape="1">
          <a:blip r:embed="rId2">
            <a:alphaModFix/>
          </a:blip>
          <a:srcRect b="0" l="0" r="0" t="0"/>
          <a:stretch/>
        </p:blipFill>
        <p:spPr>
          <a:xfrm>
            <a:off x="11306007" y="79789"/>
            <a:ext cx="772573" cy="579430"/>
          </a:xfrm>
          <a:prstGeom prst="rect">
            <a:avLst/>
          </a:prstGeom>
          <a:noFill/>
          <a:ln>
            <a:noFill/>
          </a:ln>
        </p:spPr>
      </p:pic>
      <p:sp>
        <p:nvSpPr>
          <p:cNvPr id="42" name="Google Shape;42;p39"/>
          <p:cNvSpPr/>
          <p:nvPr/>
        </p:nvSpPr>
        <p:spPr>
          <a:xfrm>
            <a:off x="0" y="0"/>
            <a:ext cx="12192000" cy="76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Helvetica Neue Light"/>
              <a:ea typeface="Helvetica Neue Light"/>
              <a:cs typeface="Helvetica Neue Light"/>
              <a:sym typeface="Helvetica Neue Light"/>
            </a:endParaRPr>
          </a:p>
        </p:txBody>
      </p:sp>
      <p:sp>
        <p:nvSpPr>
          <p:cNvPr id="43" name="Google Shape;43;p39"/>
          <p:cNvSpPr txBox="1"/>
          <p:nvPr>
            <p:ph idx="1" type="body"/>
          </p:nvPr>
        </p:nvSpPr>
        <p:spPr>
          <a:xfrm>
            <a:off x="406400" y="76200"/>
            <a:ext cx="10769600" cy="3048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lt1"/>
              </a:buClr>
              <a:buSzPts val="1400"/>
              <a:buNone/>
              <a:defRPr b="1" sz="1400">
                <a:solidFill>
                  <a:schemeClr val="lt1"/>
                </a:solidFill>
                <a:latin typeface="Helvetica Neue"/>
                <a:ea typeface="Helvetica Neue"/>
                <a:cs typeface="Helvetica Neue"/>
                <a:sym typeface="Helvetica Neue"/>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4" name="Google Shape;44;p39"/>
          <p:cNvSpPr txBox="1"/>
          <p:nvPr>
            <p:ph idx="2" type="body"/>
          </p:nvPr>
        </p:nvSpPr>
        <p:spPr>
          <a:xfrm>
            <a:off x="406400" y="381000"/>
            <a:ext cx="10769600" cy="3048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lt1"/>
              </a:buClr>
              <a:buSzPts val="1400"/>
              <a:buNone/>
              <a:defRPr sz="1400">
                <a:solidFill>
                  <a:schemeClr val="lt1"/>
                </a:solidFill>
                <a:latin typeface="Helvetica Neue Light"/>
                <a:ea typeface="Helvetica Neue Light"/>
                <a:cs typeface="Helvetica Neue Light"/>
                <a:sym typeface="Helvetica Neue Light"/>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5" name="Google Shape;45;p39"/>
          <p:cNvSpPr txBox="1"/>
          <p:nvPr>
            <p:ph idx="3" type="body"/>
          </p:nvPr>
        </p:nvSpPr>
        <p:spPr>
          <a:xfrm>
            <a:off x="304800" y="1066800"/>
            <a:ext cx="11582400" cy="5181600"/>
          </a:xfrm>
          <a:prstGeom prst="rect">
            <a:avLst/>
          </a:prstGeom>
          <a:noFill/>
          <a:ln>
            <a:noFill/>
          </a:ln>
        </p:spPr>
        <p:txBody>
          <a:bodyPr anchorCtr="0" anchor="t" bIns="45700" lIns="91425" spcFirstLastPara="1" rIns="91425" wrap="square" tIns="45700">
            <a:normAutofit/>
          </a:bodyPr>
          <a:lstStyle>
            <a:lvl1pPr indent="-298450" lvl="0" marL="457200" algn="l">
              <a:spcBef>
                <a:spcPts val="220"/>
              </a:spcBef>
              <a:spcAft>
                <a:spcPts val="0"/>
              </a:spcAft>
              <a:buClr>
                <a:schemeClr val="dk1"/>
              </a:buClr>
              <a:buSzPts val="1100"/>
              <a:buFont typeface="Helvetica Neue"/>
              <a:buAutoNum type="arabicPeriod"/>
              <a:defRPr sz="1100">
                <a:latin typeface="Helvetica Neue"/>
                <a:ea typeface="Helvetica Neue"/>
                <a:cs typeface="Helvetica Neue"/>
                <a:sym typeface="Helvetica Neue"/>
              </a:defRPr>
            </a:lvl1pPr>
            <a:lvl2pPr indent="-298450" lvl="1" marL="914400" algn="l">
              <a:spcBef>
                <a:spcPts val="220"/>
              </a:spcBef>
              <a:spcAft>
                <a:spcPts val="0"/>
              </a:spcAft>
              <a:buClr>
                <a:schemeClr val="dk1"/>
              </a:buClr>
              <a:buSzPts val="1100"/>
              <a:buChar char="–"/>
              <a:defRPr sz="1100">
                <a:latin typeface="Helvetica Neue"/>
                <a:ea typeface="Helvetica Neue"/>
                <a:cs typeface="Helvetica Neue"/>
                <a:sym typeface="Helvetica Neue"/>
              </a:defRPr>
            </a:lvl2pPr>
            <a:lvl3pPr indent="-298450" lvl="2" marL="1371600" algn="l">
              <a:spcBef>
                <a:spcPts val="220"/>
              </a:spcBef>
              <a:spcAft>
                <a:spcPts val="0"/>
              </a:spcAft>
              <a:buClr>
                <a:schemeClr val="dk1"/>
              </a:buClr>
              <a:buSzPts val="1100"/>
              <a:buChar char="•"/>
              <a:defRPr sz="1100">
                <a:latin typeface="Helvetica Neue"/>
                <a:ea typeface="Helvetica Neue"/>
                <a:cs typeface="Helvetica Neue"/>
                <a:sym typeface="Helvetica Neue"/>
              </a:defRPr>
            </a:lvl3pPr>
            <a:lvl4pPr indent="-298450" lvl="3" marL="1828800" algn="l">
              <a:spcBef>
                <a:spcPts val="220"/>
              </a:spcBef>
              <a:spcAft>
                <a:spcPts val="0"/>
              </a:spcAft>
              <a:buClr>
                <a:schemeClr val="dk1"/>
              </a:buClr>
              <a:buSzPts val="1100"/>
              <a:buChar char="–"/>
              <a:defRPr sz="1100">
                <a:latin typeface="Helvetica Neue"/>
                <a:ea typeface="Helvetica Neue"/>
                <a:cs typeface="Helvetica Neue"/>
                <a:sym typeface="Helvetica Neue"/>
              </a:defRPr>
            </a:lvl4pPr>
            <a:lvl5pPr indent="-298450" lvl="4" marL="2286000" algn="l">
              <a:spcBef>
                <a:spcPts val="220"/>
              </a:spcBef>
              <a:spcAft>
                <a:spcPts val="0"/>
              </a:spcAft>
              <a:buClr>
                <a:schemeClr val="dk1"/>
              </a:buClr>
              <a:buSzPts val="1100"/>
              <a:buChar char="»"/>
              <a:defRPr sz="1100">
                <a:latin typeface="Helvetica Neue"/>
                <a:ea typeface="Helvetica Neue"/>
                <a:cs typeface="Helvetica Neue"/>
                <a:sym typeface="Helvetica Neu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6" name="Google Shape;46;p39"/>
          <p:cNvSpPr txBox="1"/>
          <p:nvPr>
            <p:ph idx="11" type="ftr"/>
          </p:nvPr>
        </p:nvSpPr>
        <p:spPr>
          <a:xfrm>
            <a:off x="4165600" y="6477001"/>
            <a:ext cx="3860800" cy="24447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700">
                <a:latin typeface="Helvetica Neue Light"/>
                <a:ea typeface="Helvetica Neue Light"/>
                <a:cs typeface="Helvetica Neue Light"/>
                <a:sym typeface="Helvetica Neue Ligh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47" name="Google Shape;47;p39"/>
          <p:cNvPicPr preferRelativeResize="0"/>
          <p:nvPr/>
        </p:nvPicPr>
        <p:blipFill rotWithShape="1">
          <a:blip r:embed="rId3">
            <a:alphaModFix/>
          </a:blip>
          <a:srcRect b="0" l="0" r="0" t="0"/>
          <a:stretch/>
        </p:blipFill>
        <p:spPr>
          <a:xfrm>
            <a:off x="11506200" y="79789"/>
            <a:ext cx="572380" cy="57943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ide by side text content">
  <p:cSld name="Two side by side text content">
    <p:spTree>
      <p:nvGrpSpPr>
        <p:cNvPr id="48" name="Shape 48"/>
        <p:cNvGrpSpPr/>
        <p:nvPr/>
      </p:nvGrpSpPr>
      <p:grpSpPr>
        <a:xfrm>
          <a:off x="0" y="0"/>
          <a:ext cx="0" cy="0"/>
          <a:chOff x="0" y="0"/>
          <a:chExt cx="0" cy="0"/>
        </a:xfrm>
      </p:grpSpPr>
      <p:pic>
        <p:nvPicPr>
          <p:cNvPr id="49" name="Google Shape;49;p40"/>
          <p:cNvPicPr preferRelativeResize="0"/>
          <p:nvPr/>
        </p:nvPicPr>
        <p:blipFill rotWithShape="1">
          <a:blip r:embed="rId2">
            <a:alphaModFix/>
          </a:blip>
          <a:srcRect b="0" l="0" r="0" t="0"/>
          <a:stretch/>
        </p:blipFill>
        <p:spPr>
          <a:xfrm>
            <a:off x="11306007" y="79789"/>
            <a:ext cx="772573" cy="579430"/>
          </a:xfrm>
          <a:prstGeom prst="rect">
            <a:avLst/>
          </a:prstGeom>
          <a:noFill/>
          <a:ln>
            <a:noFill/>
          </a:ln>
        </p:spPr>
      </p:pic>
      <p:sp>
        <p:nvSpPr>
          <p:cNvPr id="50" name="Google Shape;50;p40"/>
          <p:cNvSpPr/>
          <p:nvPr/>
        </p:nvSpPr>
        <p:spPr>
          <a:xfrm>
            <a:off x="0" y="0"/>
            <a:ext cx="12192000" cy="76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Helvetica Neue Light"/>
              <a:ea typeface="Helvetica Neue Light"/>
              <a:cs typeface="Helvetica Neue Light"/>
              <a:sym typeface="Helvetica Neue Light"/>
            </a:endParaRPr>
          </a:p>
        </p:txBody>
      </p:sp>
      <p:sp>
        <p:nvSpPr>
          <p:cNvPr id="51" name="Google Shape;51;p40"/>
          <p:cNvSpPr txBox="1"/>
          <p:nvPr>
            <p:ph idx="1" type="body"/>
          </p:nvPr>
        </p:nvSpPr>
        <p:spPr>
          <a:xfrm>
            <a:off x="406400" y="76200"/>
            <a:ext cx="10769600" cy="3048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lt1"/>
              </a:buClr>
              <a:buSzPts val="1400"/>
              <a:buNone/>
              <a:defRPr b="1" sz="1400">
                <a:solidFill>
                  <a:schemeClr val="lt1"/>
                </a:solidFill>
                <a:latin typeface="Helvetica Neue"/>
                <a:ea typeface="Helvetica Neue"/>
                <a:cs typeface="Helvetica Neue"/>
                <a:sym typeface="Helvetica Neue"/>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2" name="Google Shape;52;p40"/>
          <p:cNvSpPr txBox="1"/>
          <p:nvPr>
            <p:ph idx="2" type="body"/>
          </p:nvPr>
        </p:nvSpPr>
        <p:spPr>
          <a:xfrm>
            <a:off x="406400" y="381000"/>
            <a:ext cx="10769600" cy="3048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lt1"/>
              </a:buClr>
              <a:buSzPts val="1400"/>
              <a:buNone/>
              <a:defRPr sz="1400">
                <a:solidFill>
                  <a:schemeClr val="lt1"/>
                </a:solidFill>
                <a:latin typeface="Helvetica Neue Light"/>
                <a:ea typeface="Helvetica Neue Light"/>
                <a:cs typeface="Helvetica Neue Light"/>
                <a:sym typeface="Helvetica Neue Light"/>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3" name="Google Shape;53;p40"/>
          <p:cNvSpPr txBox="1"/>
          <p:nvPr>
            <p:ph idx="3" type="body"/>
          </p:nvPr>
        </p:nvSpPr>
        <p:spPr>
          <a:xfrm>
            <a:off x="406400" y="1143000"/>
            <a:ext cx="5588000" cy="5105400"/>
          </a:xfrm>
          <a:prstGeom prst="rect">
            <a:avLst/>
          </a:prstGeom>
          <a:noFill/>
          <a:ln>
            <a:noFill/>
          </a:ln>
        </p:spPr>
        <p:txBody>
          <a:bodyPr anchorCtr="0" anchor="t" bIns="45700" lIns="91425" spcFirstLastPara="1" rIns="91425" wrap="square" tIns="45700">
            <a:normAutofit/>
          </a:bodyPr>
          <a:lstStyle>
            <a:lvl1pPr indent="-298450" lvl="0" marL="457200" algn="l">
              <a:spcBef>
                <a:spcPts val="220"/>
              </a:spcBef>
              <a:spcAft>
                <a:spcPts val="0"/>
              </a:spcAft>
              <a:buClr>
                <a:schemeClr val="dk1"/>
              </a:buClr>
              <a:buSzPts val="1100"/>
              <a:buChar char="•"/>
              <a:defRPr sz="1100">
                <a:latin typeface="Helvetica Neue Light"/>
                <a:ea typeface="Helvetica Neue Light"/>
                <a:cs typeface="Helvetica Neue Light"/>
                <a:sym typeface="Helvetica Neue Light"/>
              </a:defRPr>
            </a:lvl1pPr>
            <a:lvl2pPr indent="-298450" lvl="1" marL="914400" algn="l">
              <a:spcBef>
                <a:spcPts val="220"/>
              </a:spcBef>
              <a:spcAft>
                <a:spcPts val="0"/>
              </a:spcAft>
              <a:buClr>
                <a:schemeClr val="dk1"/>
              </a:buClr>
              <a:buSzPts val="1100"/>
              <a:buChar char="–"/>
              <a:defRPr sz="1100">
                <a:latin typeface="Helvetica Neue Light"/>
                <a:ea typeface="Helvetica Neue Light"/>
                <a:cs typeface="Helvetica Neue Light"/>
                <a:sym typeface="Helvetica Neue Light"/>
              </a:defRPr>
            </a:lvl2pPr>
            <a:lvl3pPr indent="-298450" lvl="2" marL="1371600" algn="l">
              <a:spcBef>
                <a:spcPts val="220"/>
              </a:spcBef>
              <a:spcAft>
                <a:spcPts val="0"/>
              </a:spcAft>
              <a:buClr>
                <a:schemeClr val="dk1"/>
              </a:buClr>
              <a:buSzPts val="1100"/>
              <a:buChar char="•"/>
              <a:defRPr sz="1100">
                <a:latin typeface="Helvetica Neue Light"/>
                <a:ea typeface="Helvetica Neue Light"/>
                <a:cs typeface="Helvetica Neue Light"/>
                <a:sym typeface="Helvetica Neue Light"/>
              </a:defRPr>
            </a:lvl3pPr>
            <a:lvl4pPr indent="-298450" lvl="3" marL="1828800" algn="l">
              <a:spcBef>
                <a:spcPts val="220"/>
              </a:spcBef>
              <a:spcAft>
                <a:spcPts val="0"/>
              </a:spcAft>
              <a:buClr>
                <a:schemeClr val="dk1"/>
              </a:buClr>
              <a:buSzPts val="1100"/>
              <a:buChar char="–"/>
              <a:defRPr sz="1100">
                <a:latin typeface="Helvetica Neue Light"/>
                <a:ea typeface="Helvetica Neue Light"/>
                <a:cs typeface="Helvetica Neue Light"/>
                <a:sym typeface="Helvetica Neue Light"/>
              </a:defRPr>
            </a:lvl4pPr>
            <a:lvl5pPr indent="-298450" lvl="4" marL="2286000" algn="l">
              <a:spcBef>
                <a:spcPts val="220"/>
              </a:spcBef>
              <a:spcAft>
                <a:spcPts val="0"/>
              </a:spcAft>
              <a:buClr>
                <a:schemeClr val="dk1"/>
              </a:buClr>
              <a:buSzPts val="1100"/>
              <a:buChar char="»"/>
              <a:defRPr sz="1100">
                <a:latin typeface="Helvetica Neue Light"/>
                <a:ea typeface="Helvetica Neue Light"/>
                <a:cs typeface="Helvetica Neue Light"/>
                <a:sym typeface="Helvetica Neue Light"/>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4" name="Google Shape;54;p40"/>
          <p:cNvSpPr txBox="1"/>
          <p:nvPr>
            <p:ph idx="4" type="body"/>
          </p:nvPr>
        </p:nvSpPr>
        <p:spPr>
          <a:xfrm>
            <a:off x="6299200" y="1143000"/>
            <a:ext cx="5486400" cy="5105400"/>
          </a:xfrm>
          <a:prstGeom prst="rect">
            <a:avLst/>
          </a:prstGeom>
          <a:noFill/>
          <a:ln>
            <a:noFill/>
          </a:ln>
        </p:spPr>
        <p:txBody>
          <a:bodyPr anchorCtr="0" anchor="t" bIns="45700" lIns="91425" spcFirstLastPara="1" rIns="91425" wrap="square" tIns="45700">
            <a:normAutofit/>
          </a:bodyPr>
          <a:lstStyle>
            <a:lvl1pPr indent="-298450" lvl="0" marL="457200" algn="l">
              <a:spcBef>
                <a:spcPts val="220"/>
              </a:spcBef>
              <a:spcAft>
                <a:spcPts val="0"/>
              </a:spcAft>
              <a:buClr>
                <a:schemeClr val="dk1"/>
              </a:buClr>
              <a:buSzPts val="1100"/>
              <a:buChar char="•"/>
              <a:defRPr sz="1100">
                <a:latin typeface="Helvetica Neue Light"/>
                <a:ea typeface="Helvetica Neue Light"/>
                <a:cs typeface="Helvetica Neue Light"/>
                <a:sym typeface="Helvetica Neue Light"/>
              </a:defRPr>
            </a:lvl1pPr>
            <a:lvl2pPr indent="-298450" lvl="1" marL="914400" algn="l">
              <a:spcBef>
                <a:spcPts val="220"/>
              </a:spcBef>
              <a:spcAft>
                <a:spcPts val="0"/>
              </a:spcAft>
              <a:buClr>
                <a:schemeClr val="dk1"/>
              </a:buClr>
              <a:buSzPts val="1100"/>
              <a:buChar char="–"/>
              <a:defRPr sz="1100">
                <a:latin typeface="Helvetica Neue Light"/>
                <a:ea typeface="Helvetica Neue Light"/>
                <a:cs typeface="Helvetica Neue Light"/>
                <a:sym typeface="Helvetica Neue Light"/>
              </a:defRPr>
            </a:lvl2pPr>
            <a:lvl3pPr indent="-298450" lvl="2" marL="1371600" algn="l">
              <a:spcBef>
                <a:spcPts val="220"/>
              </a:spcBef>
              <a:spcAft>
                <a:spcPts val="0"/>
              </a:spcAft>
              <a:buClr>
                <a:schemeClr val="dk1"/>
              </a:buClr>
              <a:buSzPts val="1100"/>
              <a:buChar char="•"/>
              <a:defRPr sz="1100">
                <a:latin typeface="Helvetica Neue Light"/>
                <a:ea typeface="Helvetica Neue Light"/>
                <a:cs typeface="Helvetica Neue Light"/>
                <a:sym typeface="Helvetica Neue Light"/>
              </a:defRPr>
            </a:lvl3pPr>
            <a:lvl4pPr indent="-298450" lvl="3" marL="1828800" algn="l">
              <a:spcBef>
                <a:spcPts val="220"/>
              </a:spcBef>
              <a:spcAft>
                <a:spcPts val="0"/>
              </a:spcAft>
              <a:buClr>
                <a:schemeClr val="dk1"/>
              </a:buClr>
              <a:buSzPts val="1100"/>
              <a:buChar char="–"/>
              <a:defRPr sz="1100">
                <a:latin typeface="Helvetica Neue Light"/>
                <a:ea typeface="Helvetica Neue Light"/>
                <a:cs typeface="Helvetica Neue Light"/>
                <a:sym typeface="Helvetica Neue Light"/>
              </a:defRPr>
            </a:lvl4pPr>
            <a:lvl5pPr indent="-298450" lvl="4" marL="2286000" algn="l">
              <a:spcBef>
                <a:spcPts val="220"/>
              </a:spcBef>
              <a:spcAft>
                <a:spcPts val="0"/>
              </a:spcAft>
              <a:buClr>
                <a:schemeClr val="dk1"/>
              </a:buClr>
              <a:buSzPts val="1100"/>
              <a:buChar char="»"/>
              <a:defRPr sz="1100">
                <a:latin typeface="Helvetica Neue Light"/>
                <a:ea typeface="Helvetica Neue Light"/>
                <a:cs typeface="Helvetica Neue Light"/>
                <a:sym typeface="Helvetica Neue Light"/>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5" name="Google Shape;55;p40"/>
          <p:cNvSpPr txBox="1"/>
          <p:nvPr>
            <p:ph idx="11" type="ftr"/>
          </p:nvPr>
        </p:nvSpPr>
        <p:spPr>
          <a:xfrm>
            <a:off x="4165600" y="6477001"/>
            <a:ext cx="3860800" cy="24447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700">
                <a:latin typeface="Helvetica Neue Light"/>
                <a:ea typeface="Helvetica Neue Light"/>
                <a:cs typeface="Helvetica Neue Light"/>
                <a:sym typeface="Helvetica Neue Ligh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56" name="Google Shape;56;p40"/>
          <p:cNvPicPr preferRelativeResize="0"/>
          <p:nvPr/>
        </p:nvPicPr>
        <p:blipFill rotWithShape="1">
          <a:blip r:embed="rId3">
            <a:alphaModFix/>
          </a:blip>
          <a:srcRect b="0" l="0" r="0" t="0"/>
          <a:stretch/>
        </p:blipFill>
        <p:spPr>
          <a:xfrm>
            <a:off x="11506200" y="79789"/>
            <a:ext cx="572380" cy="57943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with Chart">
  <p:cSld name="Text with Chart">
    <p:spTree>
      <p:nvGrpSpPr>
        <p:cNvPr id="57" name="Shape 57"/>
        <p:cNvGrpSpPr/>
        <p:nvPr/>
      </p:nvGrpSpPr>
      <p:grpSpPr>
        <a:xfrm>
          <a:off x="0" y="0"/>
          <a:ext cx="0" cy="0"/>
          <a:chOff x="0" y="0"/>
          <a:chExt cx="0" cy="0"/>
        </a:xfrm>
      </p:grpSpPr>
      <p:pic>
        <p:nvPicPr>
          <p:cNvPr id="58" name="Google Shape;58;p41"/>
          <p:cNvPicPr preferRelativeResize="0"/>
          <p:nvPr/>
        </p:nvPicPr>
        <p:blipFill rotWithShape="1">
          <a:blip r:embed="rId2">
            <a:alphaModFix/>
          </a:blip>
          <a:srcRect b="0" l="0" r="0" t="0"/>
          <a:stretch/>
        </p:blipFill>
        <p:spPr>
          <a:xfrm>
            <a:off x="11306007" y="79789"/>
            <a:ext cx="772573" cy="579430"/>
          </a:xfrm>
          <a:prstGeom prst="rect">
            <a:avLst/>
          </a:prstGeom>
          <a:noFill/>
          <a:ln>
            <a:noFill/>
          </a:ln>
        </p:spPr>
      </p:pic>
      <p:sp>
        <p:nvSpPr>
          <p:cNvPr id="59" name="Google Shape;59;p41"/>
          <p:cNvSpPr/>
          <p:nvPr/>
        </p:nvSpPr>
        <p:spPr>
          <a:xfrm>
            <a:off x="0" y="0"/>
            <a:ext cx="12192000" cy="76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Helvetica Neue Light"/>
              <a:ea typeface="Helvetica Neue Light"/>
              <a:cs typeface="Helvetica Neue Light"/>
              <a:sym typeface="Helvetica Neue Light"/>
            </a:endParaRPr>
          </a:p>
        </p:txBody>
      </p:sp>
      <p:sp>
        <p:nvSpPr>
          <p:cNvPr id="60" name="Google Shape;60;p41"/>
          <p:cNvSpPr txBox="1"/>
          <p:nvPr>
            <p:ph idx="1" type="body"/>
          </p:nvPr>
        </p:nvSpPr>
        <p:spPr>
          <a:xfrm>
            <a:off x="406400" y="76200"/>
            <a:ext cx="10769600" cy="3048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lt1"/>
              </a:buClr>
              <a:buSzPts val="1400"/>
              <a:buNone/>
              <a:defRPr b="1" sz="1400">
                <a:solidFill>
                  <a:schemeClr val="lt1"/>
                </a:solidFill>
                <a:latin typeface="Helvetica Neue"/>
                <a:ea typeface="Helvetica Neue"/>
                <a:cs typeface="Helvetica Neue"/>
                <a:sym typeface="Helvetica Neue"/>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1" name="Google Shape;61;p41"/>
          <p:cNvSpPr txBox="1"/>
          <p:nvPr>
            <p:ph idx="2" type="body"/>
          </p:nvPr>
        </p:nvSpPr>
        <p:spPr>
          <a:xfrm>
            <a:off x="406400" y="381000"/>
            <a:ext cx="10769600" cy="3048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lt1"/>
              </a:buClr>
              <a:buSzPts val="1400"/>
              <a:buNone/>
              <a:defRPr sz="1400">
                <a:solidFill>
                  <a:schemeClr val="lt1"/>
                </a:solidFill>
                <a:latin typeface="Helvetica Neue Light"/>
                <a:ea typeface="Helvetica Neue Light"/>
                <a:cs typeface="Helvetica Neue Light"/>
                <a:sym typeface="Helvetica Neue Light"/>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2" name="Google Shape;62;p41"/>
          <p:cNvSpPr txBox="1"/>
          <p:nvPr>
            <p:ph idx="3" type="body"/>
          </p:nvPr>
        </p:nvSpPr>
        <p:spPr>
          <a:xfrm>
            <a:off x="406400" y="1143000"/>
            <a:ext cx="5588000" cy="5105400"/>
          </a:xfrm>
          <a:prstGeom prst="rect">
            <a:avLst/>
          </a:prstGeom>
          <a:noFill/>
          <a:ln>
            <a:noFill/>
          </a:ln>
        </p:spPr>
        <p:txBody>
          <a:bodyPr anchorCtr="0" anchor="t" bIns="45700" lIns="91425" spcFirstLastPara="1" rIns="91425" wrap="square" tIns="45700">
            <a:normAutofit/>
          </a:bodyPr>
          <a:lstStyle>
            <a:lvl1pPr indent="-298450" lvl="0" marL="457200" algn="l">
              <a:spcBef>
                <a:spcPts val="220"/>
              </a:spcBef>
              <a:spcAft>
                <a:spcPts val="0"/>
              </a:spcAft>
              <a:buClr>
                <a:schemeClr val="dk1"/>
              </a:buClr>
              <a:buSzPts val="1100"/>
              <a:buChar char="•"/>
              <a:defRPr sz="1100">
                <a:latin typeface="Helvetica Neue Light"/>
                <a:ea typeface="Helvetica Neue Light"/>
                <a:cs typeface="Helvetica Neue Light"/>
                <a:sym typeface="Helvetica Neue Light"/>
              </a:defRPr>
            </a:lvl1pPr>
            <a:lvl2pPr indent="-298450" lvl="1" marL="914400" algn="l">
              <a:spcBef>
                <a:spcPts val="220"/>
              </a:spcBef>
              <a:spcAft>
                <a:spcPts val="0"/>
              </a:spcAft>
              <a:buClr>
                <a:schemeClr val="dk1"/>
              </a:buClr>
              <a:buSzPts val="1100"/>
              <a:buChar char="–"/>
              <a:defRPr sz="1100">
                <a:latin typeface="Helvetica Neue Light"/>
                <a:ea typeface="Helvetica Neue Light"/>
                <a:cs typeface="Helvetica Neue Light"/>
                <a:sym typeface="Helvetica Neue Light"/>
              </a:defRPr>
            </a:lvl2pPr>
            <a:lvl3pPr indent="-298450" lvl="2" marL="1371600" algn="l">
              <a:spcBef>
                <a:spcPts val="220"/>
              </a:spcBef>
              <a:spcAft>
                <a:spcPts val="0"/>
              </a:spcAft>
              <a:buClr>
                <a:schemeClr val="dk1"/>
              </a:buClr>
              <a:buSzPts val="1100"/>
              <a:buChar char="•"/>
              <a:defRPr sz="1100">
                <a:latin typeface="Helvetica Neue Light"/>
                <a:ea typeface="Helvetica Neue Light"/>
                <a:cs typeface="Helvetica Neue Light"/>
                <a:sym typeface="Helvetica Neue Light"/>
              </a:defRPr>
            </a:lvl3pPr>
            <a:lvl4pPr indent="-298450" lvl="3" marL="1828800" algn="l">
              <a:spcBef>
                <a:spcPts val="220"/>
              </a:spcBef>
              <a:spcAft>
                <a:spcPts val="0"/>
              </a:spcAft>
              <a:buClr>
                <a:schemeClr val="dk1"/>
              </a:buClr>
              <a:buSzPts val="1100"/>
              <a:buChar char="–"/>
              <a:defRPr sz="1100">
                <a:latin typeface="Helvetica Neue Light"/>
                <a:ea typeface="Helvetica Neue Light"/>
                <a:cs typeface="Helvetica Neue Light"/>
                <a:sym typeface="Helvetica Neue Light"/>
              </a:defRPr>
            </a:lvl4pPr>
            <a:lvl5pPr indent="-298450" lvl="4" marL="2286000" algn="l">
              <a:spcBef>
                <a:spcPts val="220"/>
              </a:spcBef>
              <a:spcAft>
                <a:spcPts val="0"/>
              </a:spcAft>
              <a:buClr>
                <a:schemeClr val="dk1"/>
              </a:buClr>
              <a:buSzPts val="1100"/>
              <a:buChar char="»"/>
              <a:defRPr sz="1100">
                <a:latin typeface="Helvetica Neue Light"/>
                <a:ea typeface="Helvetica Neue Light"/>
                <a:cs typeface="Helvetica Neue Light"/>
                <a:sym typeface="Helvetica Neue Light"/>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3" name="Google Shape;63;p41"/>
          <p:cNvSpPr txBox="1"/>
          <p:nvPr>
            <p:ph idx="11" type="ftr"/>
          </p:nvPr>
        </p:nvSpPr>
        <p:spPr>
          <a:xfrm>
            <a:off x="4165600" y="6477001"/>
            <a:ext cx="3860800" cy="24447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700">
                <a:latin typeface="Helvetica Neue Light"/>
                <a:ea typeface="Helvetica Neue Light"/>
                <a:cs typeface="Helvetica Neue Light"/>
                <a:sym typeface="Helvetica Neue Ligh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1"/>
          <p:cNvSpPr/>
          <p:nvPr>
            <p:ph idx="4" type="chart"/>
          </p:nvPr>
        </p:nvSpPr>
        <p:spPr>
          <a:xfrm>
            <a:off x="6400800" y="1143000"/>
            <a:ext cx="5384800" cy="5105400"/>
          </a:xfrm>
          <a:prstGeom prst="rect">
            <a:avLst/>
          </a:prstGeom>
          <a:noFill/>
          <a:ln>
            <a:noFill/>
          </a:ln>
        </p:spPr>
        <p:txBody>
          <a:bodyPr anchorCtr="0" anchor="t" bIns="45700" lIns="91425" spcFirstLastPara="1" rIns="91425" wrap="square" tIns="45700">
            <a:normAutofit/>
          </a:bodyPr>
          <a:lstStyle>
            <a:lvl1pPr lvl="0" marR="0" rtl="0" algn="l">
              <a:spcBef>
                <a:spcPts val="200"/>
              </a:spcBef>
              <a:spcAft>
                <a:spcPts val="0"/>
              </a:spcAft>
              <a:buClr>
                <a:schemeClr val="dk1"/>
              </a:buClr>
              <a:buSzPts val="1000"/>
              <a:buFont typeface="Arial"/>
              <a:buChar char="•"/>
              <a:defRPr b="0" i="0" sz="1000" u="none" cap="none" strike="noStrike">
                <a:solidFill>
                  <a:schemeClr val="dk1"/>
                </a:solidFill>
                <a:latin typeface="Helvetica Neue Light"/>
                <a:ea typeface="Helvetica Neue Light"/>
                <a:cs typeface="Helvetica Neue Light"/>
                <a:sym typeface="Helvetica Neue Light"/>
              </a:defRPr>
            </a:lvl1pPr>
            <a:lvl2pPr lvl="1" marR="0" rtl="0" algn="l">
              <a:spcBef>
                <a:spcPts val="560"/>
              </a:spcBef>
              <a:spcAft>
                <a:spcPts val="0"/>
              </a:spcAft>
              <a:buClr>
                <a:schemeClr val="dk1"/>
              </a:buClr>
              <a:buSzPts val="2800"/>
              <a:buFont typeface="Arial"/>
              <a:buChar char="–"/>
              <a:defRPr b="0" i="0" sz="2800" u="none" cap="none" strike="noStrike">
                <a:solidFill>
                  <a:schemeClr val="dk1"/>
                </a:solidFill>
                <a:latin typeface="Helvetica Neue Light"/>
                <a:ea typeface="Helvetica Neue Light"/>
                <a:cs typeface="Helvetica Neue Light"/>
                <a:sym typeface="Helvetica Neue Light"/>
              </a:defRPr>
            </a:lvl2pPr>
            <a:lvl3pPr lvl="2" marR="0" rtl="0" algn="l">
              <a:spcBef>
                <a:spcPts val="480"/>
              </a:spcBef>
              <a:spcAft>
                <a:spcPts val="0"/>
              </a:spcAft>
              <a:buClr>
                <a:schemeClr val="dk1"/>
              </a:buClr>
              <a:buSzPts val="2400"/>
              <a:buFont typeface="Arial"/>
              <a:buChar char="•"/>
              <a:defRPr b="0" i="0" sz="2400" u="none" cap="none" strike="noStrike">
                <a:solidFill>
                  <a:schemeClr val="dk1"/>
                </a:solidFill>
                <a:latin typeface="Helvetica Neue Light"/>
                <a:ea typeface="Helvetica Neue Light"/>
                <a:cs typeface="Helvetica Neue Light"/>
                <a:sym typeface="Helvetica Neue Light"/>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Helvetica Neue Light"/>
                <a:ea typeface="Helvetica Neue Light"/>
                <a:cs typeface="Helvetica Neue Light"/>
                <a:sym typeface="Helvetica Neue Light"/>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Helvetica Neue Light"/>
                <a:ea typeface="Helvetica Neue Light"/>
                <a:cs typeface="Helvetica Neue Light"/>
                <a:sym typeface="Helvetica Neue Light"/>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Helvetica Neue Light"/>
                <a:ea typeface="Helvetica Neue Light"/>
                <a:cs typeface="Helvetica Neue Light"/>
                <a:sym typeface="Helvetica Neue Light"/>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Helvetica Neue Light"/>
                <a:ea typeface="Helvetica Neue Light"/>
                <a:cs typeface="Helvetica Neue Light"/>
                <a:sym typeface="Helvetica Neue Light"/>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Helvetica Neue Light"/>
                <a:ea typeface="Helvetica Neue Light"/>
                <a:cs typeface="Helvetica Neue Light"/>
                <a:sym typeface="Helvetica Neue Light"/>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Helvetica Neue Light"/>
                <a:ea typeface="Helvetica Neue Light"/>
                <a:cs typeface="Helvetica Neue Light"/>
                <a:sym typeface="Helvetica Neue Light"/>
              </a:defRPr>
            </a:lvl9pPr>
          </a:lstStyle>
          <a:p/>
        </p:txBody>
      </p:sp>
      <p:pic>
        <p:nvPicPr>
          <p:cNvPr id="65" name="Google Shape;65;p41"/>
          <p:cNvPicPr preferRelativeResize="0"/>
          <p:nvPr/>
        </p:nvPicPr>
        <p:blipFill rotWithShape="1">
          <a:blip r:embed="rId3">
            <a:alphaModFix/>
          </a:blip>
          <a:srcRect b="0" l="0" r="0" t="0"/>
          <a:stretch/>
        </p:blipFill>
        <p:spPr>
          <a:xfrm>
            <a:off x="11506200" y="79789"/>
            <a:ext cx="572380" cy="57943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with Image">
  <p:cSld name="Text with Image">
    <p:spTree>
      <p:nvGrpSpPr>
        <p:cNvPr id="66" name="Shape 66"/>
        <p:cNvGrpSpPr/>
        <p:nvPr/>
      </p:nvGrpSpPr>
      <p:grpSpPr>
        <a:xfrm>
          <a:off x="0" y="0"/>
          <a:ext cx="0" cy="0"/>
          <a:chOff x="0" y="0"/>
          <a:chExt cx="0" cy="0"/>
        </a:xfrm>
      </p:grpSpPr>
      <p:pic>
        <p:nvPicPr>
          <p:cNvPr id="67" name="Google Shape;67;p42"/>
          <p:cNvPicPr preferRelativeResize="0"/>
          <p:nvPr/>
        </p:nvPicPr>
        <p:blipFill rotWithShape="1">
          <a:blip r:embed="rId2">
            <a:alphaModFix/>
          </a:blip>
          <a:srcRect b="0" l="0" r="0" t="0"/>
          <a:stretch/>
        </p:blipFill>
        <p:spPr>
          <a:xfrm>
            <a:off x="11306007" y="79789"/>
            <a:ext cx="772573" cy="579430"/>
          </a:xfrm>
          <a:prstGeom prst="rect">
            <a:avLst/>
          </a:prstGeom>
          <a:noFill/>
          <a:ln>
            <a:noFill/>
          </a:ln>
        </p:spPr>
      </p:pic>
      <p:sp>
        <p:nvSpPr>
          <p:cNvPr id="68" name="Google Shape;68;p42"/>
          <p:cNvSpPr/>
          <p:nvPr/>
        </p:nvSpPr>
        <p:spPr>
          <a:xfrm>
            <a:off x="0" y="0"/>
            <a:ext cx="12192000" cy="76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Helvetica Neue Light"/>
              <a:ea typeface="Helvetica Neue Light"/>
              <a:cs typeface="Helvetica Neue Light"/>
              <a:sym typeface="Helvetica Neue Light"/>
            </a:endParaRPr>
          </a:p>
        </p:txBody>
      </p:sp>
      <p:sp>
        <p:nvSpPr>
          <p:cNvPr id="69" name="Google Shape;69;p42"/>
          <p:cNvSpPr txBox="1"/>
          <p:nvPr>
            <p:ph idx="1" type="body"/>
          </p:nvPr>
        </p:nvSpPr>
        <p:spPr>
          <a:xfrm>
            <a:off x="406400" y="76200"/>
            <a:ext cx="10769600" cy="3048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lt1"/>
              </a:buClr>
              <a:buSzPts val="1400"/>
              <a:buNone/>
              <a:defRPr b="1" sz="1400">
                <a:solidFill>
                  <a:schemeClr val="lt1"/>
                </a:solidFill>
                <a:latin typeface="Helvetica Neue"/>
                <a:ea typeface="Helvetica Neue"/>
                <a:cs typeface="Helvetica Neue"/>
                <a:sym typeface="Helvetica Neue"/>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0" name="Google Shape;70;p42"/>
          <p:cNvSpPr txBox="1"/>
          <p:nvPr>
            <p:ph idx="2" type="body"/>
          </p:nvPr>
        </p:nvSpPr>
        <p:spPr>
          <a:xfrm>
            <a:off x="406400" y="381000"/>
            <a:ext cx="10769600" cy="3048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lt1"/>
              </a:buClr>
              <a:buSzPts val="1400"/>
              <a:buNone/>
              <a:defRPr sz="1400">
                <a:solidFill>
                  <a:schemeClr val="lt1"/>
                </a:solidFill>
                <a:latin typeface="Helvetica Neue Light"/>
                <a:ea typeface="Helvetica Neue Light"/>
                <a:cs typeface="Helvetica Neue Light"/>
                <a:sym typeface="Helvetica Neue Light"/>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42"/>
          <p:cNvSpPr txBox="1"/>
          <p:nvPr>
            <p:ph idx="3" type="body"/>
          </p:nvPr>
        </p:nvSpPr>
        <p:spPr>
          <a:xfrm>
            <a:off x="406400" y="1143000"/>
            <a:ext cx="4368800" cy="5105400"/>
          </a:xfrm>
          <a:prstGeom prst="rect">
            <a:avLst/>
          </a:prstGeom>
          <a:noFill/>
          <a:ln>
            <a:noFill/>
          </a:ln>
        </p:spPr>
        <p:txBody>
          <a:bodyPr anchorCtr="0" anchor="t" bIns="45700" lIns="91425" spcFirstLastPara="1" rIns="91425" wrap="square" tIns="45700">
            <a:normAutofit/>
          </a:bodyPr>
          <a:lstStyle>
            <a:lvl1pPr indent="-298450" lvl="0" marL="457200" algn="l">
              <a:spcBef>
                <a:spcPts val="220"/>
              </a:spcBef>
              <a:spcAft>
                <a:spcPts val="0"/>
              </a:spcAft>
              <a:buClr>
                <a:schemeClr val="dk1"/>
              </a:buClr>
              <a:buSzPts val="1100"/>
              <a:buChar char="•"/>
              <a:defRPr sz="1100">
                <a:latin typeface="Helvetica Neue Light"/>
                <a:ea typeface="Helvetica Neue Light"/>
                <a:cs typeface="Helvetica Neue Light"/>
                <a:sym typeface="Helvetica Neue Light"/>
              </a:defRPr>
            </a:lvl1pPr>
            <a:lvl2pPr indent="-298450" lvl="1" marL="914400" algn="l">
              <a:spcBef>
                <a:spcPts val="220"/>
              </a:spcBef>
              <a:spcAft>
                <a:spcPts val="0"/>
              </a:spcAft>
              <a:buClr>
                <a:schemeClr val="dk1"/>
              </a:buClr>
              <a:buSzPts val="1100"/>
              <a:buChar char="–"/>
              <a:defRPr sz="1100">
                <a:latin typeface="Helvetica Neue Light"/>
                <a:ea typeface="Helvetica Neue Light"/>
                <a:cs typeface="Helvetica Neue Light"/>
                <a:sym typeface="Helvetica Neue Light"/>
              </a:defRPr>
            </a:lvl2pPr>
            <a:lvl3pPr indent="-298450" lvl="2" marL="1371600" algn="l">
              <a:spcBef>
                <a:spcPts val="220"/>
              </a:spcBef>
              <a:spcAft>
                <a:spcPts val="0"/>
              </a:spcAft>
              <a:buClr>
                <a:schemeClr val="dk1"/>
              </a:buClr>
              <a:buSzPts val="1100"/>
              <a:buChar char="•"/>
              <a:defRPr sz="1100">
                <a:latin typeface="Helvetica Neue Light"/>
                <a:ea typeface="Helvetica Neue Light"/>
                <a:cs typeface="Helvetica Neue Light"/>
                <a:sym typeface="Helvetica Neue Light"/>
              </a:defRPr>
            </a:lvl3pPr>
            <a:lvl4pPr indent="-298450" lvl="3" marL="1828800" algn="l">
              <a:spcBef>
                <a:spcPts val="220"/>
              </a:spcBef>
              <a:spcAft>
                <a:spcPts val="0"/>
              </a:spcAft>
              <a:buClr>
                <a:schemeClr val="dk1"/>
              </a:buClr>
              <a:buSzPts val="1100"/>
              <a:buChar char="–"/>
              <a:defRPr sz="1100">
                <a:latin typeface="Helvetica Neue Light"/>
                <a:ea typeface="Helvetica Neue Light"/>
                <a:cs typeface="Helvetica Neue Light"/>
                <a:sym typeface="Helvetica Neue Light"/>
              </a:defRPr>
            </a:lvl4pPr>
            <a:lvl5pPr indent="-298450" lvl="4" marL="2286000" algn="l">
              <a:spcBef>
                <a:spcPts val="220"/>
              </a:spcBef>
              <a:spcAft>
                <a:spcPts val="0"/>
              </a:spcAft>
              <a:buClr>
                <a:schemeClr val="dk1"/>
              </a:buClr>
              <a:buSzPts val="1100"/>
              <a:buChar char="»"/>
              <a:defRPr sz="1100">
                <a:latin typeface="Helvetica Neue Light"/>
                <a:ea typeface="Helvetica Neue Light"/>
                <a:cs typeface="Helvetica Neue Light"/>
                <a:sym typeface="Helvetica Neue Light"/>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2" name="Google Shape;72;p42"/>
          <p:cNvSpPr txBox="1"/>
          <p:nvPr>
            <p:ph idx="11" type="ftr"/>
          </p:nvPr>
        </p:nvSpPr>
        <p:spPr>
          <a:xfrm>
            <a:off x="4165600" y="6477001"/>
            <a:ext cx="3860800" cy="24447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700">
                <a:latin typeface="Helvetica Neue Light"/>
                <a:ea typeface="Helvetica Neue Light"/>
                <a:cs typeface="Helvetica Neue Light"/>
                <a:sym typeface="Helvetica Neue Ligh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2"/>
          <p:cNvSpPr/>
          <p:nvPr>
            <p:ph idx="4" type="pic"/>
          </p:nvPr>
        </p:nvSpPr>
        <p:spPr>
          <a:xfrm>
            <a:off x="5080000" y="1143000"/>
            <a:ext cx="6705600" cy="5105400"/>
          </a:xfrm>
          <a:prstGeom prst="rect">
            <a:avLst/>
          </a:prstGeom>
          <a:noFill/>
          <a:ln>
            <a:noFill/>
          </a:ln>
        </p:spPr>
      </p:sp>
      <p:pic>
        <p:nvPicPr>
          <p:cNvPr id="74" name="Google Shape;74;p42"/>
          <p:cNvPicPr preferRelativeResize="0"/>
          <p:nvPr/>
        </p:nvPicPr>
        <p:blipFill rotWithShape="1">
          <a:blip r:embed="rId3">
            <a:alphaModFix/>
          </a:blip>
          <a:srcRect b="0" l="0" r="0" t="0"/>
          <a:stretch/>
        </p:blipFill>
        <p:spPr>
          <a:xfrm>
            <a:off x="11506200" y="79789"/>
            <a:ext cx="572380" cy="57943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screen image">
  <p:cSld name="Full screen image">
    <p:spTree>
      <p:nvGrpSpPr>
        <p:cNvPr id="75" name="Shape 75"/>
        <p:cNvGrpSpPr/>
        <p:nvPr/>
      </p:nvGrpSpPr>
      <p:grpSpPr>
        <a:xfrm>
          <a:off x="0" y="0"/>
          <a:ext cx="0" cy="0"/>
          <a:chOff x="0" y="0"/>
          <a:chExt cx="0" cy="0"/>
        </a:xfrm>
      </p:grpSpPr>
      <p:pic>
        <p:nvPicPr>
          <p:cNvPr id="76" name="Google Shape;76;p43"/>
          <p:cNvPicPr preferRelativeResize="0"/>
          <p:nvPr/>
        </p:nvPicPr>
        <p:blipFill rotWithShape="1">
          <a:blip r:embed="rId2">
            <a:alphaModFix/>
          </a:blip>
          <a:srcRect b="0" l="0" r="0" t="0"/>
          <a:stretch/>
        </p:blipFill>
        <p:spPr>
          <a:xfrm>
            <a:off x="11306007" y="79789"/>
            <a:ext cx="772573" cy="579430"/>
          </a:xfrm>
          <a:prstGeom prst="rect">
            <a:avLst/>
          </a:prstGeom>
          <a:noFill/>
          <a:ln>
            <a:noFill/>
          </a:ln>
        </p:spPr>
      </p:pic>
      <p:sp>
        <p:nvSpPr>
          <p:cNvPr id="77" name="Google Shape;77;p43"/>
          <p:cNvSpPr/>
          <p:nvPr/>
        </p:nvSpPr>
        <p:spPr>
          <a:xfrm>
            <a:off x="0" y="0"/>
            <a:ext cx="12192000" cy="76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Helvetica Neue Light"/>
              <a:ea typeface="Helvetica Neue Light"/>
              <a:cs typeface="Helvetica Neue Light"/>
              <a:sym typeface="Helvetica Neue Light"/>
            </a:endParaRPr>
          </a:p>
        </p:txBody>
      </p:sp>
      <p:sp>
        <p:nvSpPr>
          <p:cNvPr id="78" name="Google Shape;78;p43"/>
          <p:cNvSpPr txBox="1"/>
          <p:nvPr>
            <p:ph idx="1" type="body"/>
          </p:nvPr>
        </p:nvSpPr>
        <p:spPr>
          <a:xfrm>
            <a:off x="406400" y="76200"/>
            <a:ext cx="10769600" cy="3048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lt1"/>
              </a:buClr>
              <a:buSzPts val="1400"/>
              <a:buNone/>
              <a:defRPr b="1" sz="1400">
                <a:solidFill>
                  <a:schemeClr val="lt1"/>
                </a:solidFill>
                <a:latin typeface="Helvetica Neue"/>
                <a:ea typeface="Helvetica Neue"/>
                <a:cs typeface="Helvetica Neue"/>
                <a:sym typeface="Helvetica Neue"/>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9" name="Google Shape;79;p43"/>
          <p:cNvSpPr txBox="1"/>
          <p:nvPr>
            <p:ph idx="2" type="body"/>
          </p:nvPr>
        </p:nvSpPr>
        <p:spPr>
          <a:xfrm>
            <a:off x="406400" y="381000"/>
            <a:ext cx="10769600" cy="3048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lt1"/>
              </a:buClr>
              <a:buSzPts val="1400"/>
              <a:buNone/>
              <a:defRPr sz="1400">
                <a:solidFill>
                  <a:schemeClr val="lt1"/>
                </a:solidFill>
                <a:latin typeface="Helvetica Neue Light"/>
                <a:ea typeface="Helvetica Neue Light"/>
                <a:cs typeface="Helvetica Neue Light"/>
                <a:sym typeface="Helvetica Neue Light"/>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80" name="Google Shape;80;p43"/>
          <p:cNvPicPr preferRelativeResize="0"/>
          <p:nvPr/>
        </p:nvPicPr>
        <p:blipFill rotWithShape="1">
          <a:blip r:embed="rId3">
            <a:alphaModFix/>
          </a:blip>
          <a:srcRect b="0" l="0" r="0" t="0"/>
          <a:stretch/>
        </p:blipFill>
        <p:spPr>
          <a:xfrm>
            <a:off x="11506200" y="79789"/>
            <a:ext cx="572380" cy="579430"/>
          </a:xfrm>
          <a:prstGeom prst="rect">
            <a:avLst/>
          </a:prstGeom>
          <a:noFill/>
          <a:ln>
            <a:noFill/>
          </a:ln>
        </p:spPr>
      </p:pic>
      <p:sp>
        <p:nvSpPr>
          <p:cNvPr id="81" name="Google Shape;81;p43"/>
          <p:cNvSpPr txBox="1"/>
          <p:nvPr>
            <p:ph idx="11" type="ftr"/>
          </p:nvPr>
        </p:nvSpPr>
        <p:spPr>
          <a:xfrm>
            <a:off x="4165600" y="6477001"/>
            <a:ext cx="3860800" cy="24447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700">
                <a:latin typeface="Helvetica Neue Light"/>
                <a:ea typeface="Helvetica Neue Light"/>
                <a:cs typeface="Helvetica Neue Light"/>
                <a:sym typeface="Helvetica Neue Ligh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3"/>
          <p:cNvSpPr/>
          <p:nvPr>
            <p:ph idx="3" type="pic"/>
          </p:nvPr>
        </p:nvSpPr>
        <p:spPr>
          <a:xfrm>
            <a:off x="406400" y="990600"/>
            <a:ext cx="11379200" cy="52578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Helvetica Neue"/>
              <a:buNone/>
              <a:defRPr b="1" i="0" sz="44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4"/>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Helvetica Neue Light"/>
                <a:ea typeface="Helvetica Neue Light"/>
                <a:cs typeface="Helvetica Neue Light"/>
                <a:sym typeface="Helvetica Neue Light"/>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Helvetica Neue Light"/>
                <a:ea typeface="Helvetica Neue Light"/>
                <a:cs typeface="Helvetica Neue Light"/>
                <a:sym typeface="Helvetica Neue Light"/>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Helvetica Neue Light"/>
                <a:ea typeface="Helvetica Neue Light"/>
                <a:cs typeface="Helvetica Neue Light"/>
                <a:sym typeface="Helvetica Neue Light"/>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Helvetica Neue Light"/>
                <a:ea typeface="Helvetica Neue Light"/>
                <a:cs typeface="Helvetica Neue Light"/>
                <a:sym typeface="Helvetica Neue Light"/>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Helvetica Neue Light"/>
                <a:ea typeface="Helvetica Neue Light"/>
                <a:cs typeface="Helvetica Neue Light"/>
                <a:sym typeface="Helvetica Neue Light"/>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Helvetica Neue Light"/>
                <a:ea typeface="Helvetica Neue Light"/>
                <a:cs typeface="Helvetica Neue Light"/>
                <a:sym typeface="Helvetica Neue Light"/>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Helvetica Neue Light"/>
                <a:ea typeface="Helvetica Neue Light"/>
                <a:cs typeface="Helvetica Neue Light"/>
                <a:sym typeface="Helvetica Neue Light"/>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Helvetica Neue Light"/>
                <a:ea typeface="Helvetica Neue Light"/>
                <a:cs typeface="Helvetica Neue Light"/>
                <a:sym typeface="Helvetica Neue Light"/>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Helvetica Neue Light"/>
                <a:ea typeface="Helvetica Neue Light"/>
                <a:cs typeface="Helvetica Neue Light"/>
                <a:sym typeface="Helvetica Neue Light"/>
              </a:defRPr>
            </a:lvl9pPr>
          </a:lstStyle>
          <a:p/>
        </p:txBody>
      </p:sp>
      <p:sp>
        <p:nvSpPr>
          <p:cNvPr id="12" name="Google Shape;12;p3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Helvetica Neue Light"/>
                <a:ea typeface="Helvetica Neue Light"/>
                <a:cs typeface="Helvetica Neue Light"/>
                <a:sym typeface="Helvetica Neue Light"/>
              </a:defRPr>
            </a:lvl1pPr>
            <a:lvl2pPr lvl="1" marR="0" rtl="0" algn="l">
              <a:spcBef>
                <a:spcPts val="0"/>
              </a:spcBef>
              <a:spcAft>
                <a:spcPts val="0"/>
              </a:spcAft>
              <a:buSzPts val="1400"/>
              <a:buNone/>
              <a:defRPr b="0" i="0" sz="1800" u="none" cap="none" strike="noStrike">
                <a:solidFill>
                  <a:schemeClr val="dk1"/>
                </a:solidFill>
                <a:latin typeface="Helvetica Neue Light"/>
                <a:ea typeface="Helvetica Neue Light"/>
                <a:cs typeface="Helvetica Neue Light"/>
                <a:sym typeface="Helvetica Neue Light"/>
              </a:defRPr>
            </a:lvl2pPr>
            <a:lvl3pPr lvl="2" marR="0" rtl="0" algn="l">
              <a:spcBef>
                <a:spcPts val="0"/>
              </a:spcBef>
              <a:spcAft>
                <a:spcPts val="0"/>
              </a:spcAft>
              <a:buSzPts val="1400"/>
              <a:buNone/>
              <a:defRPr b="0" i="0" sz="1800" u="none" cap="none" strike="noStrike">
                <a:solidFill>
                  <a:schemeClr val="dk1"/>
                </a:solidFill>
                <a:latin typeface="Helvetica Neue Light"/>
                <a:ea typeface="Helvetica Neue Light"/>
                <a:cs typeface="Helvetica Neue Light"/>
                <a:sym typeface="Helvetica Neue Light"/>
              </a:defRPr>
            </a:lvl3pPr>
            <a:lvl4pPr lvl="3" marR="0" rtl="0" algn="l">
              <a:spcBef>
                <a:spcPts val="0"/>
              </a:spcBef>
              <a:spcAft>
                <a:spcPts val="0"/>
              </a:spcAft>
              <a:buSzPts val="1400"/>
              <a:buNone/>
              <a:defRPr b="0" i="0" sz="1800" u="none" cap="none" strike="noStrike">
                <a:solidFill>
                  <a:schemeClr val="dk1"/>
                </a:solidFill>
                <a:latin typeface="Helvetica Neue Light"/>
                <a:ea typeface="Helvetica Neue Light"/>
                <a:cs typeface="Helvetica Neue Light"/>
                <a:sym typeface="Helvetica Neue Light"/>
              </a:defRPr>
            </a:lvl4pPr>
            <a:lvl5pPr lvl="4" marR="0" rtl="0" algn="l">
              <a:spcBef>
                <a:spcPts val="0"/>
              </a:spcBef>
              <a:spcAft>
                <a:spcPts val="0"/>
              </a:spcAft>
              <a:buSzPts val="1400"/>
              <a:buNone/>
              <a:defRPr b="0" i="0" sz="1800" u="none" cap="none" strike="noStrike">
                <a:solidFill>
                  <a:schemeClr val="dk1"/>
                </a:solidFill>
                <a:latin typeface="Helvetica Neue Light"/>
                <a:ea typeface="Helvetica Neue Light"/>
                <a:cs typeface="Helvetica Neue Light"/>
                <a:sym typeface="Helvetica Neue Light"/>
              </a:defRPr>
            </a:lvl5pPr>
            <a:lvl6pPr lvl="5" marR="0" rtl="0" algn="l">
              <a:spcBef>
                <a:spcPts val="0"/>
              </a:spcBef>
              <a:spcAft>
                <a:spcPts val="0"/>
              </a:spcAft>
              <a:buSzPts val="1400"/>
              <a:buNone/>
              <a:defRPr b="0" i="0" sz="1800" u="none" cap="none" strike="noStrike">
                <a:solidFill>
                  <a:schemeClr val="dk1"/>
                </a:solidFill>
                <a:latin typeface="Helvetica Neue Light"/>
                <a:ea typeface="Helvetica Neue Light"/>
                <a:cs typeface="Helvetica Neue Light"/>
                <a:sym typeface="Helvetica Neue Light"/>
              </a:defRPr>
            </a:lvl6pPr>
            <a:lvl7pPr lvl="6" marR="0" rtl="0" algn="l">
              <a:spcBef>
                <a:spcPts val="0"/>
              </a:spcBef>
              <a:spcAft>
                <a:spcPts val="0"/>
              </a:spcAft>
              <a:buSzPts val="1400"/>
              <a:buNone/>
              <a:defRPr b="0" i="0" sz="1800" u="none" cap="none" strike="noStrike">
                <a:solidFill>
                  <a:schemeClr val="dk1"/>
                </a:solidFill>
                <a:latin typeface="Helvetica Neue Light"/>
                <a:ea typeface="Helvetica Neue Light"/>
                <a:cs typeface="Helvetica Neue Light"/>
                <a:sym typeface="Helvetica Neue Light"/>
              </a:defRPr>
            </a:lvl7pPr>
            <a:lvl8pPr lvl="7" marR="0" rtl="0" algn="l">
              <a:spcBef>
                <a:spcPts val="0"/>
              </a:spcBef>
              <a:spcAft>
                <a:spcPts val="0"/>
              </a:spcAft>
              <a:buSzPts val="1400"/>
              <a:buNone/>
              <a:defRPr b="0" i="0" sz="1800" u="none" cap="none" strike="noStrike">
                <a:solidFill>
                  <a:schemeClr val="dk1"/>
                </a:solidFill>
                <a:latin typeface="Helvetica Neue Light"/>
                <a:ea typeface="Helvetica Neue Light"/>
                <a:cs typeface="Helvetica Neue Light"/>
                <a:sym typeface="Helvetica Neue Light"/>
              </a:defRPr>
            </a:lvl8pPr>
            <a:lvl9pPr lvl="8" marR="0" rtl="0" algn="l">
              <a:spcBef>
                <a:spcPts val="0"/>
              </a:spcBef>
              <a:spcAft>
                <a:spcPts val="0"/>
              </a:spcAft>
              <a:buSzPts val="1400"/>
              <a:buNone/>
              <a:defRPr b="0" i="0" sz="1800" u="none" cap="none" strike="noStrike">
                <a:solidFill>
                  <a:schemeClr val="dk1"/>
                </a:solidFill>
                <a:latin typeface="Helvetica Neue Light"/>
                <a:ea typeface="Helvetica Neue Light"/>
                <a:cs typeface="Helvetica Neue Light"/>
                <a:sym typeface="Helvetica Neue Light"/>
              </a:defRPr>
            </a:lvl9pPr>
          </a:lstStyle>
          <a:p/>
        </p:txBody>
      </p:sp>
      <p:sp>
        <p:nvSpPr>
          <p:cNvPr id="13" name="Google Shape;13;p3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Helvetica Neue Light"/>
                <a:ea typeface="Helvetica Neue Light"/>
                <a:cs typeface="Helvetica Neue Light"/>
                <a:sym typeface="Helvetica Neue Light"/>
              </a:defRPr>
            </a:lvl1pPr>
            <a:lvl2pPr lvl="1" marR="0" rtl="0" algn="l">
              <a:spcBef>
                <a:spcPts val="0"/>
              </a:spcBef>
              <a:spcAft>
                <a:spcPts val="0"/>
              </a:spcAft>
              <a:buSzPts val="1400"/>
              <a:buNone/>
              <a:defRPr b="0" i="0" sz="1800" u="none" cap="none" strike="noStrike">
                <a:solidFill>
                  <a:schemeClr val="dk1"/>
                </a:solidFill>
                <a:latin typeface="Helvetica Neue Light"/>
                <a:ea typeface="Helvetica Neue Light"/>
                <a:cs typeface="Helvetica Neue Light"/>
                <a:sym typeface="Helvetica Neue Light"/>
              </a:defRPr>
            </a:lvl2pPr>
            <a:lvl3pPr lvl="2" marR="0" rtl="0" algn="l">
              <a:spcBef>
                <a:spcPts val="0"/>
              </a:spcBef>
              <a:spcAft>
                <a:spcPts val="0"/>
              </a:spcAft>
              <a:buSzPts val="1400"/>
              <a:buNone/>
              <a:defRPr b="0" i="0" sz="1800" u="none" cap="none" strike="noStrike">
                <a:solidFill>
                  <a:schemeClr val="dk1"/>
                </a:solidFill>
                <a:latin typeface="Helvetica Neue Light"/>
                <a:ea typeface="Helvetica Neue Light"/>
                <a:cs typeface="Helvetica Neue Light"/>
                <a:sym typeface="Helvetica Neue Light"/>
              </a:defRPr>
            </a:lvl3pPr>
            <a:lvl4pPr lvl="3" marR="0" rtl="0" algn="l">
              <a:spcBef>
                <a:spcPts val="0"/>
              </a:spcBef>
              <a:spcAft>
                <a:spcPts val="0"/>
              </a:spcAft>
              <a:buSzPts val="1400"/>
              <a:buNone/>
              <a:defRPr b="0" i="0" sz="1800" u="none" cap="none" strike="noStrike">
                <a:solidFill>
                  <a:schemeClr val="dk1"/>
                </a:solidFill>
                <a:latin typeface="Helvetica Neue Light"/>
                <a:ea typeface="Helvetica Neue Light"/>
                <a:cs typeface="Helvetica Neue Light"/>
                <a:sym typeface="Helvetica Neue Light"/>
              </a:defRPr>
            </a:lvl4pPr>
            <a:lvl5pPr lvl="4" marR="0" rtl="0" algn="l">
              <a:spcBef>
                <a:spcPts val="0"/>
              </a:spcBef>
              <a:spcAft>
                <a:spcPts val="0"/>
              </a:spcAft>
              <a:buSzPts val="1400"/>
              <a:buNone/>
              <a:defRPr b="0" i="0" sz="1800" u="none" cap="none" strike="noStrike">
                <a:solidFill>
                  <a:schemeClr val="dk1"/>
                </a:solidFill>
                <a:latin typeface="Helvetica Neue Light"/>
                <a:ea typeface="Helvetica Neue Light"/>
                <a:cs typeface="Helvetica Neue Light"/>
                <a:sym typeface="Helvetica Neue Light"/>
              </a:defRPr>
            </a:lvl5pPr>
            <a:lvl6pPr lvl="5" marR="0" rtl="0" algn="l">
              <a:spcBef>
                <a:spcPts val="0"/>
              </a:spcBef>
              <a:spcAft>
                <a:spcPts val="0"/>
              </a:spcAft>
              <a:buSzPts val="1400"/>
              <a:buNone/>
              <a:defRPr b="0" i="0" sz="1800" u="none" cap="none" strike="noStrike">
                <a:solidFill>
                  <a:schemeClr val="dk1"/>
                </a:solidFill>
                <a:latin typeface="Helvetica Neue Light"/>
                <a:ea typeface="Helvetica Neue Light"/>
                <a:cs typeface="Helvetica Neue Light"/>
                <a:sym typeface="Helvetica Neue Light"/>
              </a:defRPr>
            </a:lvl6pPr>
            <a:lvl7pPr lvl="6" marR="0" rtl="0" algn="l">
              <a:spcBef>
                <a:spcPts val="0"/>
              </a:spcBef>
              <a:spcAft>
                <a:spcPts val="0"/>
              </a:spcAft>
              <a:buSzPts val="1400"/>
              <a:buNone/>
              <a:defRPr b="0" i="0" sz="1800" u="none" cap="none" strike="noStrike">
                <a:solidFill>
                  <a:schemeClr val="dk1"/>
                </a:solidFill>
                <a:latin typeface="Helvetica Neue Light"/>
                <a:ea typeface="Helvetica Neue Light"/>
                <a:cs typeface="Helvetica Neue Light"/>
                <a:sym typeface="Helvetica Neue Light"/>
              </a:defRPr>
            </a:lvl7pPr>
            <a:lvl8pPr lvl="7" marR="0" rtl="0" algn="l">
              <a:spcBef>
                <a:spcPts val="0"/>
              </a:spcBef>
              <a:spcAft>
                <a:spcPts val="0"/>
              </a:spcAft>
              <a:buSzPts val="1400"/>
              <a:buNone/>
              <a:defRPr b="0" i="0" sz="1800" u="none" cap="none" strike="noStrike">
                <a:solidFill>
                  <a:schemeClr val="dk1"/>
                </a:solidFill>
                <a:latin typeface="Helvetica Neue Light"/>
                <a:ea typeface="Helvetica Neue Light"/>
                <a:cs typeface="Helvetica Neue Light"/>
                <a:sym typeface="Helvetica Neue Light"/>
              </a:defRPr>
            </a:lvl8pPr>
            <a:lvl9pPr lvl="8" marR="0" rtl="0" algn="l">
              <a:spcBef>
                <a:spcPts val="0"/>
              </a:spcBef>
              <a:spcAft>
                <a:spcPts val="0"/>
              </a:spcAft>
              <a:buSzPts val="1400"/>
              <a:buNone/>
              <a:defRPr b="0" i="0" sz="1800" u="none" cap="none" strike="noStrike">
                <a:solidFill>
                  <a:schemeClr val="dk1"/>
                </a:solidFill>
                <a:latin typeface="Helvetica Neue Light"/>
                <a:ea typeface="Helvetica Neue Light"/>
                <a:cs typeface="Helvetica Neue Light"/>
                <a:sym typeface="Helvetica Neue Light"/>
              </a:defRPr>
            </a:lvl9pPr>
          </a:lstStyle>
          <a:p/>
        </p:txBody>
      </p:sp>
      <p:sp>
        <p:nvSpPr>
          <p:cNvPr id="14" name="Google Shape;14;p3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Helvetica Neue Light"/>
                <a:ea typeface="Helvetica Neue Light"/>
                <a:cs typeface="Helvetica Neue Light"/>
                <a:sym typeface="Helvetica Neue Light"/>
              </a:defRPr>
            </a:lvl1pPr>
            <a:lvl2pPr indent="0" lvl="1" marL="0" marR="0" rtl="0" algn="r">
              <a:spcBef>
                <a:spcPts val="0"/>
              </a:spcBef>
              <a:buNone/>
              <a:defRPr b="0" i="0" sz="1200" u="none" cap="none" strike="noStrike">
                <a:solidFill>
                  <a:srgbClr val="888888"/>
                </a:solidFill>
                <a:latin typeface="Helvetica Neue Light"/>
                <a:ea typeface="Helvetica Neue Light"/>
                <a:cs typeface="Helvetica Neue Light"/>
                <a:sym typeface="Helvetica Neue Light"/>
              </a:defRPr>
            </a:lvl2pPr>
            <a:lvl3pPr indent="0" lvl="2" marL="0" marR="0" rtl="0" algn="r">
              <a:spcBef>
                <a:spcPts val="0"/>
              </a:spcBef>
              <a:buNone/>
              <a:defRPr b="0" i="0" sz="1200" u="none" cap="none" strike="noStrike">
                <a:solidFill>
                  <a:srgbClr val="888888"/>
                </a:solidFill>
                <a:latin typeface="Helvetica Neue Light"/>
                <a:ea typeface="Helvetica Neue Light"/>
                <a:cs typeface="Helvetica Neue Light"/>
                <a:sym typeface="Helvetica Neue Light"/>
              </a:defRPr>
            </a:lvl3pPr>
            <a:lvl4pPr indent="0" lvl="3" marL="0" marR="0" rtl="0" algn="r">
              <a:spcBef>
                <a:spcPts val="0"/>
              </a:spcBef>
              <a:buNone/>
              <a:defRPr b="0" i="0" sz="1200" u="none" cap="none" strike="noStrike">
                <a:solidFill>
                  <a:srgbClr val="888888"/>
                </a:solidFill>
                <a:latin typeface="Helvetica Neue Light"/>
                <a:ea typeface="Helvetica Neue Light"/>
                <a:cs typeface="Helvetica Neue Light"/>
                <a:sym typeface="Helvetica Neue Light"/>
              </a:defRPr>
            </a:lvl4pPr>
            <a:lvl5pPr indent="0" lvl="4" marL="0" marR="0" rtl="0" algn="r">
              <a:spcBef>
                <a:spcPts val="0"/>
              </a:spcBef>
              <a:buNone/>
              <a:defRPr b="0" i="0" sz="1200" u="none" cap="none" strike="noStrike">
                <a:solidFill>
                  <a:srgbClr val="888888"/>
                </a:solidFill>
                <a:latin typeface="Helvetica Neue Light"/>
                <a:ea typeface="Helvetica Neue Light"/>
                <a:cs typeface="Helvetica Neue Light"/>
                <a:sym typeface="Helvetica Neue Light"/>
              </a:defRPr>
            </a:lvl5pPr>
            <a:lvl6pPr indent="0" lvl="5" marL="0" marR="0" rtl="0" algn="r">
              <a:spcBef>
                <a:spcPts val="0"/>
              </a:spcBef>
              <a:buNone/>
              <a:defRPr b="0" i="0" sz="1200" u="none" cap="none" strike="noStrike">
                <a:solidFill>
                  <a:srgbClr val="888888"/>
                </a:solidFill>
                <a:latin typeface="Helvetica Neue Light"/>
                <a:ea typeface="Helvetica Neue Light"/>
                <a:cs typeface="Helvetica Neue Light"/>
                <a:sym typeface="Helvetica Neue Light"/>
              </a:defRPr>
            </a:lvl6pPr>
            <a:lvl7pPr indent="0" lvl="6" marL="0" marR="0" rtl="0" algn="r">
              <a:spcBef>
                <a:spcPts val="0"/>
              </a:spcBef>
              <a:buNone/>
              <a:defRPr b="0" i="0" sz="1200" u="none" cap="none" strike="noStrike">
                <a:solidFill>
                  <a:srgbClr val="888888"/>
                </a:solidFill>
                <a:latin typeface="Helvetica Neue Light"/>
                <a:ea typeface="Helvetica Neue Light"/>
                <a:cs typeface="Helvetica Neue Light"/>
                <a:sym typeface="Helvetica Neue Light"/>
              </a:defRPr>
            </a:lvl7pPr>
            <a:lvl8pPr indent="0" lvl="7" marL="0" marR="0" rtl="0" algn="r">
              <a:spcBef>
                <a:spcPts val="0"/>
              </a:spcBef>
              <a:buNone/>
              <a:defRPr b="0" i="0" sz="1200" u="none" cap="none" strike="noStrike">
                <a:solidFill>
                  <a:srgbClr val="888888"/>
                </a:solidFill>
                <a:latin typeface="Helvetica Neue Light"/>
                <a:ea typeface="Helvetica Neue Light"/>
                <a:cs typeface="Helvetica Neue Light"/>
                <a:sym typeface="Helvetica Neue Light"/>
              </a:defRPr>
            </a:lvl8pPr>
            <a:lvl9pPr indent="0" lvl="8" marL="0" marR="0" rtl="0" algn="r">
              <a:spcBef>
                <a:spcPts val="0"/>
              </a:spcBef>
              <a:buNone/>
              <a:defRPr b="0" i="0" sz="1200" u="none" cap="none" strike="noStrike">
                <a:solidFill>
                  <a:srgbClr val="888888"/>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https://www.raspberrypi.org/documentation/configuration/" TargetMode="External"/><Relationship Id="rId4" Type="http://schemas.openxmlformats.org/officeDocument/2006/relationships/image" Target="../media/image9.jpg"/><Relationship Id="rId5" Type="http://schemas.openxmlformats.org/officeDocument/2006/relationships/image" Target="../media/image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1.jpg"/><Relationship Id="rId4" Type="http://schemas.openxmlformats.org/officeDocument/2006/relationships/image" Target="../media/image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vmlDrawing" Target="../drawings/vmlDrawing1.vml"/><Relationship Id="rId4" Type="http://schemas.openxmlformats.org/officeDocument/2006/relationships/package" Target="../embeddings/Microsoft_Office_Word_Document1.docx"/><Relationship Id="rId5" Type="http://schemas.openxmlformats.org/officeDocument/2006/relationships/package" Target="../embeddings/Microsoft_Office_Word_Document1.docx"/><Relationship Id="rId6"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idx="11" type="ftr"/>
          </p:nvPr>
        </p:nvSpPr>
        <p:spPr>
          <a:xfrm>
            <a:off x="4165600" y="6477001"/>
            <a:ext cx="3860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chemeClr val="dk1"/>
                </a:solidFill>
              </a:rPr>
              <a:t>Confidential  |  DD.MM.YY  |  version #</a:t>
            </a:r>
            <a:endParaRPr/>
          </a:p>
        </p:txBody>
      </p:sp>
      <p:sp>
        <p:nvSpPr>
          <p:cNvPr id="92" name="Google Shape;92;p1"/>
          <p:cNvSpPr txBox="1"/>
          <p:nvPr>
            <p:ph idx="1" type="body"/>
          </p:nvPr>
        </p:nvSpPr>
        <p:spPr>
          <a:xfrm>
            <a:off x="304800" y="2971800"/>
            <a:ext cx="10668000" cy="457200"/>
          </a:xfrm>
          <a:prstGeom prst="rect">
            <a:avLst/>
          </a:prstGeom>
          <a:noFill/>
          <a:ln>
            <a:noFill/>
          </a:ln>
        </p:spPr>
        <p:txBody>
          <a:bodyPr anchorCtr="0" anchor="ctr" bIns="45700" lIns="91425" spcFirstLastPara="1" rIns="91425" wrap="square" tIns="45700">
            <a:normAutofit fontScale="92500" lnSpcReduction="10000"/>
          </a:bodyPr>
          <a:lstStyle/>
          <a:p>
            <a:pPr indent="-342900" lvl="0" marL="342900" rtl="0" algn="ctr">
              <a:spcBef>
                <a:spcPts val="0"/>
              </a:spcBef>
              <a:spcAft>
                <a:spcPts val="0"/>
              </a:spcAft>
              <a:buClr>
                <a:schemeClr val="dk1"/>
              </a:buClr>
              <a:buSzPct val="100000"/>
              <a:buNone/>
            </a:pPr>
            <a:r>
              <a:rPr lang="en-US"/>
              <a:t>IOT Data Analytics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0"/>
          <p:cNvSpPr txBox="1"/>
          <p:nvPr>
            <p:ph idx="1" type="body"/>
          </p:nvPr>
        </p:nvSpPr>
        <p:spPr>
          <a:xfrm>
            <a:off x="625642" y="990600"/>
            <a:ext cx="10993199" cy="4733883"/>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spcBef>
                <a:spcPts val="0"/>
              </a:spcBef>
              <a:spcAft>
                <a:spcPts val="0"/>
              </a:spcAft>
              <a:buNone/>
            </a:pPr>
            <a:r>
              <a:t/>
            </a:r>
            <a:endParaRPr b="0" i="0" sz="1600" u="none" cap="none" strike="noStrike">
              <a:solidFill>
                <a:srgbClr val="000000"/>
              </a:solidFill>
              <a:latin typeface="Avenir"/>
              <a:ea typeface="Avenir"/>
              <a:cs typeface="Avenir"/>
              <a:sym typeface="Avenir"/>
            </a:endParaRPr>
          </a:p>
          <a:p>
            <a:pPr indent="0" lvl="0" marL="0" marR="0" rtl="0" algn="l">
              <a:spcBef>
                <a:spcPts val="360"/>
              </a:spcBef>
              <a:spcAft>
                <a:spcPts val="0"/>
              </a:spcAft>
              <a:buNone/>
            </a:pPr>
            <a:r>
              <a:t/>
            </a:r>
            <a:endParaRPr b="0" i="0" sz="1600" u="none" cap="none" strike="noStrike">
              <a:solidFill>
                <a:srgbClr val="000000"/>
              </a:solidFill>
              <a:latin typeface="Avenir"/>
              <a:ea typeface="Avenir"/>
              <a:cs typeface="Avenir"/>
              <a:sym typeface="Avenir"/>
            </a:endParaRPr>
          </a:p>
          <a:p>
            <a:pPr indent="0" lvl="0" marL="0" marR="0" rtl="0" algn="l">
              <a:spcBef>
                <a:spcPts val="360"/>
              </a:spcBef>
              <a:spcAft>
                <a:spcPts val="0"/>
              </a:spcAft>
              <a:buNone/>
            </a:pPr>
            <a:r>
              <a:t/>
            </a:r>
            <a:endParaRPr b="0" i="0" sz="1600" u="none" cap="none" strike="noStrike">
              <a:solidFill>
                <a:srgbClr val="000000"/>
              </a:solidFill>
              <a:latin typeface="Avenir"/>
              <a:ea typeface="Avenir"/>
              <a:cs typeface="Avenir"/>
              <a:sym typeface="Avenir"/>
            </a:endParaRPr>
          </a:p>
          <a:p>
            <a:pPr indent="0" lvl="0" marL="0" marR="0" rtl="0" algn="l">
              <a:spcBef>
                <a:spcPts val="360"/>
              </a:spcBef>
              <a:spcAft>
                <a:spcPts val="0"/>
              </a:spcAft>
              <a:buNone/>
            </a:pPr>
            <a:r>
              <a:t/>
            </a:r>
            <a:endParaRPr b="0" i="0" sz="1600" u="none" cap="none" strike="noStrike">
              <a:solidFill>
                <a:srgbClr val="000000"/>
              </a:solidFill>
              <a:latin typeface="Avenir"/>
              <a:ea typeface="Avenir"/>
              <a:cs typeface="Avenir"/>
              <a:sym typeface="Avenir"/>
            </a:endParaRPr>
          </a:p>
          <a:p>
            <a:pPr indent="0" lvl="0" marL="0" marR="0" rtl="0" algn="l">
              <a:spcBef>
                <a:spcPts val="360"/>
              </a:spcBef>
              <a:spcAft>
                <a:spcPts val="0"/>
              </a:spcAft>
              <a:buNone/>
            </a:pPr>
            <a:r>
              <a:rPr b="0" i="0" lang="en-US" sz="1600" u="none" cap="none" strike="noStrike">
                <a:solidFill>
                  <a:srgbClr val="000000"/>
                </a:solidFill>
                <a:latin typeface="Avenir"/>
                <a:ea typeface="Avenir"/>
                <a:cs typeface="Avenir"/>
                <a:sym typeface="Avenir"/>
              </a:rPr>
              <a:t>There are two major approaches for IoT Edge Analytics</a:t>
            </a:r>
            <a:endParaRPr/>
          </a:p>
          <a:p>
            <a:pPr indent="0" lvl="0" marL="0" marR="0" rtl="0" algn="l">
              <a:spcBef>
                <a:spcPts val="360"/>
              </a:spcBef>
              <a:spcAft>
                <a:spcPts val="0"/>
              </a:spcAft>
              <a:buNone/>
            </a:pPr>
            <a:r>
              <a:t/>
            </a:r>
            <a:endParaRPr b="0" i="0" sz="1600" u="none" cap="none" strike="noStrike">
              <a:solidFill>
                <a:srgbClr val="000000"/>
              </a:solidFill>
              <a:latin typeface="Avenir"/>
              <a:ea typeface="Avenir"/>
              <a:cs typeface="Avenir"/>
              <a:sym typeface="Avenir"/>
            </a:endParaRPr>
          </a:p>
          <a:p>
            <a:pPr indent="-342900" lvl="0" marL="342900" marR="0" rtl="0" algn="l">
              <a:spcBef>
                <a:spcPts val="360"/>
              </a:spcBef>
              <a:spcAft>
                <a:spcPts val="0"/>
              </a:spcAft>
              <a:buClr>
                <a:srgbClr val="000000"/>
              </a:buClr>
              <a:buSzPct val="100000"/>
              <a:buFont typeface="Helvetica Neue"/>
              <a:buAutoNum type="arabicPeriod"/>
            </a:pPr>
            <a:r>
              <a:rPr b="0" i="0" lang="en-US" sz="1600" u="none" cap="none" strike="noStrike">
                <a:solidFill>
                  <a:srgbClr val="000000"/>
                </a:solidFill>
                <a:latin typeface="Avenir"/>
                <a:ea typeface="Avenir"/>
                <a:cs typeface="Avenir"/>
                <a:sym typeface="Avenir"/>
              </a:rPr>
              <a:t>The first one is to have a special appliance embedded with IoT Edge analytics platforms and SDKs and keep it or clusters of the appliance in a corner of the environment</a:t>
            </a:r>
            <a:endParaRPr/>
          </a:p>
          <a:p>
            <a:pPr indent="-248920" lvl="0" marL="342900" marR="0" rtl="0" algn="l">
              <a:spcBef>
                <a:spcPts val="360"/>
              </a:spcBef>
              <a:spcAft>
                <a:spcPts val="0"/>
              </a:spcAft>
              <a:buClr>
                <a:srgbClr val="888888"/>
              </a:buClr>
              <a:buSzPct val="100000"/>
              <a:buFont typeface="Helvetica Neue"/>
              <a:buNone/>
            </a:pPr>
            <a:r>
              <a:t/>
            </a:r>
            <a:endParaRPr b="0" i="0" sz="1600" u="none" cap="none" strike="noStrike">
              <a:solidFill>
                <a:srgbClr val="000000"/>
              </a:solidFill>
              <a:latin typeface="Avenir"/>
              <a:ea typeface="Avenir"/>
              <a:cs typeface="Avenir"/>
              <a:sym typeface="Avenir"/>
            </a:endParaRPr>
          </a:p>
          <a:p>
            <a:pPr indent="-342900" lvl="0" marL="342900" marR="0" rtl="0" algn="l">
              <a:spcBef>
                <a:spcPts val="360"/>
              </a:spcBef>
              <a:spcAft>
                <a:spcPts val="0"/>
              </a:spcAft>
              <a:buClr>
                <a:srgbClr val="000000"/>
              </a:buClr>
              <a:buSzPct val="100000"/>
              <a:buFont typeface="Helvetica Neue"/>
              <a:buAutoNum type="arabicPeriod"/>
            </a:pPr>
            <a:r>
              <a:rPr b="0" i="0" lang="en-US" sz="1600" u="none" cap="none" strike="noStrike">
                <a:solidFill>
                  <a:srgbClr val="000000"/>
                </a:solidFill>
                <a:latin typeface="Avenir"/>
                <a:ea typeface="Avenir"/>
                <a:cs typeface="Avenir"/>
                <a:sym typeface="Avenir"/>
              </a:rPr>
              <a:t>The second option is to form an ad hoc edge device cloud by combining the resource-intensive devices in the environment to deploy IoT data analytics platform to capture, stock and process digital data in real-time and at scale. </a:t>
            </a:r>
            <a:endParaRPr/>
          </a:p>
          <a:p>
            <a:pPr indent="-248920" lvl="0" marL="342900" marR="0" rtl="0" algn="l">
              <a:spcBef>
                <a:spcPts val="360"/>
              </a:spcBef>
              <a:spcAft>
                <a:spcPts val="0"/>
              </a:spcAft>
              <a:buClr>
                <a:srgbClr val="888888"/>
              </a:buClr>
              <a:buSzPct val="100000"/>
              <a:buFont typeface="Helvetica Neue"/>
              <a:buNone/>
            </a:pPr>
            <a:r>
              <a:t/>
            </a:r>
            <a:endParaRPr b="0" i="0" sz="1600" u="none" cap="none" strike="noStrike">
              <a:solidFill>
                <a:srgbClr val="000000"/>
              </a:solidFill>
              <a:latin typeface="Avenir"/>
              <a:ea typeface="Avenir"/>
              <a:cs typeface="Avenir"/>
              <a:sym typeface="Avenir"/>
            </a:endParaRPr>
          </a:p>
          <a:p>
            <a:pPr indent="-342900" lvl="0" marL="342900" marR="0" rtl="0" algn="l">
              <a:spcBef>
                <a:spcPts val="360"/>
              </a:spcBef>
              <a:spcAft>
                <a:spcPts val="0"/>
              </a:spcAft>
              <a:buClr>
                <a:srgbClr val="000000"/>
              </a:buClr>
              <a:buSzPct val="100000"/>
              <a:buFont typeface="Helvetica Neue"/>
              <a:buAutoNum type="arabicPeriod"/>
            </a:pPr>
            <a:r>
              <a:rPr b="0" i="0" lang="en-US" sz="1600" u="none" cap="none" strike="noStrike">
                <a:solidFill>
                  <a:srgbClr val="000000"/>
                </a:solidFill>
                <a:latin typeface="Avenir"/>
                <a:ea typeface="Avenir"/>
                <a:cs typeface="Avenir"/>
                <a:sym typeface="Avenir"/>
              </a:rPr>
              <a:t>Even participating devices could have been stuffed with edge analytics software to be intelligent in their offerings, operations and outputs</a:t>
            </a:r>
            <a:endParaRPr/>
          </a:p>
          <a:p>
            <a:pPr indent="0" lvl="0" marL="0" marR="0" rtl="0" algn="l">
              <a:spcBef>
                <a:spcPts val="360"/>
              </a:spcBef>
              <a:spcAft>
                <a:spcPts val="0"/>
              </a:spcAft>
              <a:buNone/>
            </a:pPr>
            <a:r>
              <a:t/>
            </a:r>
            <a:endParaRPr b="1" i="0" sz="1600" u="none" cap="none" strike="noStrike">
              <a:solidFill>
                <a:srgbClr val="000000"/>
              </a:solidFill>
              <a:latin typeface="Avenir"/>
              <a:ea typeface="Avenir"/>
              <a:cs typeface="Avenir"/>
              <a:sym typeface="Avenir"/>
            </a:endParaRPr>
          </a:p>
          <a:p>
            <a:pPr indent="0" lvl="0" marL="0" marR="0" rtl="0" algn="l">
              <a:spcBef>
                <a:spcPts val="360"/>
              </a:spcBef>
              <a:spcAft>
                <a:spcPts val="0"/>
              </a:spcAft>
              <a:buNone/>
            </a:pPr>
            <a:r>
              <a:rPr b="1" i="0" lang="en-US" sz="1600" u="none" cap="none" strike="noStrike">
                <a:solidFill>
                  <a:srgbClr val="000000"/>
                </a:solidFill>
                <a:latin typeface="Avenir"/>
                <a:ea typeface="Avenir"/>
                <a:cs typeface="Avenir"/>
                <a:sym typeface="Avenir"/>
              </a:rPr>
              <a:t>IoT Edge Data Analytics Appliances &amp; Platforms</a:t>
            </a:r>
            <a:endParaRPr/>
          </a:p>
          <a:p>
            <a:pPr indent="0" lvl="0" marL="0" marR="0" rtl="0" algn="l">
              <a:spcBef>
                <a:spcPts val="360"/>
              </a:spcBef>
              <a:spcAft>
                <a:spcPts val="0"/>
              </a:spcAft>
              <a:buNone/>
            </a:pPr>
            <a:r>
              <a:t/>
            </a:r>
            <a:endParaRPr b="0" i="0" sz="1600" u="none" cap="none" strike="noStrike">
              <a:solidFill>
                <a:srgbClr val="000000"/>
              </a:solidFill>
              <a:latin typeface="Avenir"/>
              <a:ea typeface="Avenir"/>
              <a:cs typeface="Avenir"/>
              <a:sym typeface="Avenir"/>
            </a:endParaRPr>
          </a:p>
          <a:p>
            <a:pPr indent="-609585" lvl="1" marL="1219170" marR="0" rtl="0" algn="l">
              <a:spcBef>
                <a:spcPts val="360"/>
              </a:spcBef>
              <a:spcAft>
                <a:spcPts val="0"/>
              </a:spcAft>
              <a:buClr>
                <a:srgbClr val="000000"/>
              </a:buClr>
              <a:buSzPct val="100000"/>
              <a:buFont typeface="Arial"/>
              <a:buAutoNum type="arabicPeriod"/>
            </a:pPr>
            <a:r>
              <a:rPr b="0" i="0" lang="en-US" sz="1600" u="none" cap="none" strike="noStrike">
                <a:solidFill>
                  <a:srgbClr val="000000"/>
                </a:solidFill>
                <a:latin typeface="Avenir"/>
                <a:ea typeface="Avenir"/>
                <a:cs typeface="Avenir"/>
                <a:sym typeface="Avenir"/>
              </a:rPr>
              <a:t>Dell Edge Gateways for IoT</a:t>
            </a:r>
            <a:endParaRPr/>
          </a:p>
          <a:p>
            <a:pPr indent="-609585" lvl="1" marL="1219170" marR="0" rtl="0" algn="l">
              <a:spcBef>
                <a:spcPts val="360"/>
              </a:spcBef>
              <a:spcAft>
                <a:spcPts val="0"/>
              </a:spcAft>
              <a:buClr>
                <a:srgbClr val="000000"/>
              </a:buClr>
              <a:buSzPct val="100000"/>
              <a:buFont typeface="Arial"/>
              <a:buAutoNum type="arabicPeriod"/>
            </a:pPr>
            <a:r>
              <a:rPr b="0" i="0" lang="en-US" sz="1600" u="none" cap="none" strike="noStrike">
                <a:solidFill>
                  <a:srgbClr val="000000"/>
                </a:solidFill>
                <a:latin typeface="Avenir"/>
                <a:ea typeface="Avenir"/>
                <a:cs typeface="Avenir"/>
                <a:sym typeface="Avenir"/>
              </a:rPr>
              <a:t>HPE Edgeline IoT Systems</a:t>
            </a:r>
            <a:endParaRPr/>
          </a:p>
          <a:p>
            <a:pPr indent="-609585" lvl="1" marL="1219170" marR="0" rtl="0" algn="l">
              <a:spcBef>
                <a:spcPts val="360"/>
              </a:spcBef>
              <a:spcAft>
                <a:spcPts val="0"/>
              </a:spcAft>
              <a:buClr>
                <a:srgbClr val="000000"/>
              </a:buClr>
              <a:buSzPct val="100000"/>
              <a:buFont typeface="Arial"/>
              <a:buAutoNum type="arabicPeriod"/>
            </a:pPr>
            <a:r>
              <a:rPr b="0" i="0" lang="en-US" sz="1600" u="none" cap="none" strike="noStrike">
                <a:solidFill>
                  <a:srgbClr val="000000"/>
                </a:solidFill>
                <a:latin typeface="Avenir"/>
                <a:ea typeface="Avenir"/>
                <a:cs typeface="Avenir"/>
                <a:sym typeface="Avenir"/>
              </a:rPr>
              <a:t>IBM Watson at the Edge (Cognitive Edge Analytics)</a:t>
            </a:r>
            <a:endParaRPr/>
          </a:p>
          <a:p>
            <a:pPr indent="-609585" lvl="1" marL="1219170" marR="0" rtl="0" algn="l">
              <a:spcBef>
                <a:spcPts val="360"/>
              </a:spcBef>
              <a:spcAft>
                <a:spcPts val="0"/>
              </a:spcAft>
              <a:buClr>
                <a:srgbClr val="000000"/>
              </a:buClr>
              <a:buSzPct val="100000"/>
              <a:buFont typeface="Arial"/>
              <a:buAutoNum type="arabicPeriod"/>
            </a:pPr>
            <a:r>
              <a:rPr b="0" i="0" lang="en-US" sz="1600" u="none" cap="none" strike="noStrike">
                <a:solidFill>
                  <a:srgbClr val="000000"/>
                </a:solidFill>
                <a:latin typeface="Avenir"/>
                <a:ea typeface="Avenir"/>
                <a:cs typeface="Avenir"/>
                <a:sym typeface="Avenir"/>
              </a:rPr>
              <a:t>AXON – the IoT Platform</a:t>
            </a:r>
            <a:endParaRPr/>
          </a:p>
          <a:p>
            <a:pPr indent="-609585" lvl="1" marL="1219170" marR="0" rtl="0" algn="l">
              <a:spcBef>
                <a:spcPts val="360"/>
              </a:spcBef>
              <a:spcAft>
                <a:spcPts val="0"/>
              </a:spcAft>
              <a:buClr>
                <a:srgbClr val="000000"/>
              </a:buClr>
              <a:buSzPct val="100000"/>
              <a:buFont typeface="Arial"/>
              <a:buAutoNum type="arabicPeriod"/>
            </a:pPr>
            <a:r>
              <a:rPr b="0" i="0" lang="en-US" sz="1600" u="none" cap="none" strike="noStrike">
                <a:solidFill>
                  <a:srgbClr val="000000"/>
                </a:solidFill>
                <a:latin typeface="Avenir"/>
                <a:ea typeface="Avenir"/>
                <a:cs typeface="Avenir"/>
                <a:sym typeface="Avenir"/>
              </a:rPr>
              <a:t>GE Predix Platform</a:t>
            </a:r>
            <a:endParaRPr/>
          </a:p>
          <a:p>
            <a:pPr indent="-609585" lvl="1" marL="1219170" marR="0" rtl="0" algn="l">
              <a:spcBef>
                <a:spcPts val="360"/>
              </a:spcBef>
              <a:spcAft>
                <a:spcPts val="0"/>
              </a:spcAft>
              <a:buClr>
                <a:schemeClr val="dk1"/>
              </a:buClr>
              <a:buSzPct val="100000"/>
              <a:buFont typeface="Arial"/>
              <a:buAutoNum type="arabicPeriod"/>
            </a:pPr>
            <a:r>
              <a:rPr b="0" i="0" lang="en-US" sz="1600" u="none" cap="none" strike="noStrike">
                <a:solidFill>
                  <a:schemeClr val="dk1"/>
                </a:solidFill>
                <a:latin typeface="Avenir"/>
                <a:ea typeface="Avenir"/>
                <a:cs typeface="Avenir"/>
                <a:sym typeface="Avenir"/>
              </a:rPr>
              <a:t>FogHorn</a:t>
            </a:r>
            <a:endParaRPr b="0" i="0" sz="1600" u="none" cap="none" strike="noStrike">
              <a:solidFill>
                <a:srgbClr val="000000"/>
              </a:solidFill>
              <a:latin typeface="Avenir"/>
              <a:ea typeface="Avenir"/>
              <a:cs typeface="Avenir"/>
              <a:sym typeface="Avenir"/>
            </a:endParaRPr>
          </a:p>
          <a:p>
            <a:pPr indent="-609585" lvl="1" marL="1219170" marR="0" rtl="0" algn="l">
              <a:spcBef>
                <a:spcPts val="360"/>
              </a:spcBef>
              <a:spcAft>
                <a:spcPts val="0"/>
              </a:spcAft>
              <a:buClr>
                <a:srgbClr val="000000"/>
              </a:buClr>
              <a:buSzPct val="100000"/>
              <a:buFont typeface="Arial"/>
              <a:buAutoNum type="arabicPeriod"/>
            </a:pPr>
            <a:r>
              <a:rPr b="0" i="0" lang="en-US" sz="1600" u="none" cap="none" strike="noStrike">
                <a:solidFill>
                  <a:srgbClr val="000000"/>
                </a:solidFill>
                <a:latin typeface="Avenir"/>
                <a:ea typeface="Avenir"/>
                <a:cs typeface="Avenir"/>
                <a:sym typeface="Avenir"/>
              </a:rPr>
              <a:t>The Azure IoT Gateway SDK</a:t>
            </a:r>
            <a:endParaRPr/>
          </a:p>
          <a:p>
            <a:pPr indent="-515604" lvl="1" marL="1219170" marR="0" rtl="0" algn="l">
              <a:spcBef>
                <a:spcPts val="360"/>
              </a:spcBef>
              <a:spcAft>
                <a:spcPts val="0"/>
              </a:spcAft>
              <a:buClr>
                <a:schemeClr val="dk1"/>
              </a:buClr>
              <a:buSzPct val="100000"/>
              <a:buFont typeface="Arial"/>
              <a:buNone/>
            </a:pPr>
            <a:r>
              <a:t/>
            </a:r>
            <a:endParaRPr b="0" i="0" sz="1600" u="none" cap="none" strike="noStrike">
              <a:solidFill>
                <a:srgbClr val="000000"/>
              </a:solidFill>
              <a:latin typeface="Avenir"/>
              <a:ea typeface="Avenir"/>
              <a:cs typeface="Avenir"/>
              <a:sym typeface="Avenir"/>
            </a:endParaRPr>
          </a:p>
          <a:p>
            <a:pPr indent="0" lvl="1" marL="609585" marR="0" rtl="0" algn="l">
              <a:spcBef>
                <a:spcPts val="360"/>
              </a:spcBef>
              <a:spcAft>
                <a:spcPts val="0"/>
              </a:spcAft>
              <a:buNone/>
            </a:pPr>
            <a:r>
              <a:t/>
            </a:r>
            <a:endParaRPr b="0" i="0" sz="1600" u="none" cap="none" strike="noStrike">
              <a:solidFill>
                <a:srgbClr val="000000"/>
              </a:solidFill>
              <a:latin typeface="Avenir"/>
              <a:ea typeface="Avenir"/>
              <a:cs typeface="Avenir"/>
              <a:sym typeface="Avenir"/>
            </a:endParaRPr>
          </a:p>
          <a:p>
            <a:pPr indent="-503857" lvl="1" marL="1219170" marR="0" rtl="0" algn="l">
              <a:spcBef>
                <a:spcPts val="360"/>
              </a:spcBef>
              <a:spcAft>
                <a:spcPts val="0"/>
              </a:spcAft>
              <a:buClr>
                <a:schemeClr val="dk1"/>
              </a:buClr>
              <a:buSzPct val="100000"/>
              <a:buFont typeface="Arial"/>
              <a:buNone/>
            </a:pPr>
            <a:r>
              <a:t/>
            </a:r>
            <a:endParaRPr b="1" i="0" sz="1800" u="none" cap="none" strike="noStrike">
              <a:solidFill>
                <a:schemeClr val="dk1"/>
              </a:solidFill>
              <a:latin typeface="Helvetica Neue Light"/>
              <a:ea typeface="Helvetica Neue Light"/>
              <a:cs typeface="Helvetica Neue Light"/>
              <a:sym typeface="Helvetica Neue Light"/>
            </a:endParaRPr>
          </a:p>
          <a:p>
            <a:pPr indent="-503857" lvl="1" marL="1219170" marR="0" rtl="0" algn="l">
              <a:spcBef>
                <a:spcPts val="360"/>
              </a:spcBef>
              <a:spcAft>
                <a:spcPts val="0"/>
              </a:spcAft>
              <a:buClr>
                <a:schemeClr val="dk1"/>
              </a:buClr>
              <a:buSzPct val="100000"/>
              <a:buFont typeface="Helvetica Neue Light"/>
              <a:buNone/>
            </a:pPr>
            <a:r>
              <a:t/>
            </a:r>
            <a:endParaRPr b="0" i="0" sz="1800" u="none" cap="none" strike="noStrike">
              <a:solidFill>
                <a:schemeClr val="dk1"/>
              </a:solidFill>
              <a:latin typeface="Helvetica Neue Light"/>
              <a:ea typeface="Helvetica Neue Light"/>
              <a:cs typeface="Helvetica Neue Light"/>
              <a:sym typeface="Helvetica Neue Light"/>
            </a:endParaRPr>
          </a:p>
          <a:p>
            <a:pPr indent="0" lvl="0" marL="0" marR="0" rtl="0" algn="l">
              <a:spcBef>
                <a:spcPts val="360"/>
              </a:spcBef>
              <a:spcAft>
                <a:spcPts val="0"/>
              </a:spcAft>
              <a:buNone/>
            </a:pPr>
            <a:r>
              <a:t/>
            </a:r>
            <a:endParaRPr b="0" i="0" sz="1200" u="none" cap="none" strike="noStrike">
              <a:solidFill>
                <a:srgbClr val="888888"/>
              </a:solidFill>
              <a:latin typeface="Helvetica Neue Light"/>
              <a:ea typeface="Helvetica Neue Light"/>
              <a:cs typeface="Helvetica Neue Light"/>
              <a:sym typeface="Helvetica Neue Light"/>
            </a:endParaRPr>
          </a:p>
        </p:txBody>
      </p:sp>
      <p:sp>
        <p:nvSpPr>
          <p:cNvPr id="151" name="Google Shape;151;p10"/>
          <p:cNvSpPr txBox="1"/>
          <p:nvPr>
            <p:ph type="title"/>
          </p:nvPr>
        </p:nvSpPr>
        <p:spPr>
          <a:xfrm>
            <a:off x="609600" y="166914"/>
            <a:ext cx="109728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venir"/>
              <a:buNone/>
            </a:pPr>
            <a:r>
              <a:rPr b="1" lang="en-US" sz="2400">
                <a:latin typeface="Avenir"/>
                <a:ea typeface="Avenir"/>
                <a:cs typeface="Avenir"/>
                <a:sym typeface="Avenir"/>
              </a:rPr>
              <a:t>The Edge Analytics: the brewing Options</a:t>
            </a:r>
            <a:br>
              <a:rPr b="1" lang="en-US" sz="2400">
                <a:latin typeface="Avenir"/>
                <a:ea typeface="Avenir"/>
                <a:cs typeface="Avenir"/>
                <a:sym typeface="Avenir"/>
              </a:rPr>
            </a:br>
            <a:br>
              <a:rPr b="1" lang="en-US" sz="2400">
                <a:latin typeface="Avenir"/>
                <a:ea typeface="Avenir"/>
                <a:cs typeface="Avenir"/>
                <a:sym typeface="Avenir"/>
              </a:rPr>
            </a:br>
            <a:endParaRPr b="1" sz="2400">
              <a:latin typeface="Avenir"/>
              <a:ea typeface="Avenir"/>
              <a:cs typeface="Avenir"/>
              <a:sym typeface="Aveni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1"/>
          <p:cNvSpPr txBox="1"/>
          <p:nvPr>
            <p:ph idx="1" type="body"/>
          </p:nvPr>
        </p:nvSpPr>
        <p:spPr>
          <a:xfrm>
            <a:off x="1143000" y="1524000"/>
            <a:ext cx="10058400" cy="3886200"/>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0" i="0" lang="en-US" sz="1800" u="none" cap="none" strike="noStrike">
                <a:solidFill>
                  <a:srgbClr val="000000"/>
                </a:solidFill>
                <a:latin typeface="Avenir"/>
                <a:ea typeface="Avenir"/>
                <a:cs typeface="Avenir"/>
                <a:sym typeface="Avenir"/>
              </a:rPr>
              <a:t>The edge cloud is to club together multiple and heterogeneous devices such as set-top boxes, gateways, microcontrollers, and other reasonably powerful devices in the vicinity to form an ad-hoc device cloud to procure and process all kinds of sensor and IoT data. </a:t>
            </a:r>
            <a:endParaRPr/>
          </a:p>
          <a:p>
            <a:pPr indent="0" lvl="0" marL="0" marR="0" rtl="0" algn="l">
              <a:spcBef>
                <a:spcPts val="360"/>
              </a:spcBef>
              <a:spcAft>
                <a:spcPts val="0"/>
              </a:spcAft>
              <a:buNone/>
            </a:pPr>
            <a:r>
              <a:t/>
            </a:r>
            <a:endParaRPr b="0" i="0" sz="1800" u="none" cap="none" strike="noStrike">
              <a:solidFill>
                <a:srgbClr val="000000"/>
              </a:solidFill>
              <a:latin typeface="Avenir"/>
              <a:ea typeface="Avenir"/>
              <a:cs typeface="Avenir"/>
              <a:sym typeface="Avenir"/>
            </a:endParaRPr>
          </a:p>
          <a:p>
            <a:pPr indent="0" lvl="0" marL="0" marR="0" rtl="0" algn="l">
              <a:spcBef>
                <a:spcPts val="360"/>
              </a:spcBef>
              <a:spcAft>
                <a:spcPts val="0"/>
              </a:spcAft>
              <a:buNone/>
            </a:pPr>
            <a:r>
              <a:rPr b="0" i="0" lang="en-US" sz="1800" u="none" cap="none" strike="noStrike">
                <a:solidFill>
                  <a:srgbClr val="000000"/>
                </a:solidFill>
                <a:latin typeface="Avenir"/>
                <a:ea typeface="Avenir"/>
                <a:cs typeface="Avenir"/>
                <a:sym typeface="Avenir"/>
              </a:rPr>
              <a:t>There are primarily two platforms such as OSGi-based Kura from Eclipse and Apache Edgent </a:t>
            </a:r>
            <a:endParaRPr/>
          </a:p>
          <a:p>
            <a:pPr indent="0" lvl="0" marL="0" marR="0" rtl="0" algn="l">
              <a:spcBef>
                <a:spcPts val="360"/>
              </a:spcBef>
              <a:spcAft>
                <a:spcPts val="0"/>
              </a:spcAft>
              <a:buNone/>
            </a:pPr>
            <a:r>
              <a:t/>
            </a:r>
            <a:endParaRPr b="0" i="0" sz="1800" u="none" cap="none" strike="noStrike">
              <a:solidFill>
                <a:srgbClr val="000000"/>
              </a:solidFill>
              <a:latin typeface="Avenir"/>
              <a:ea typeface="Avenir"/>
              <a:cs typeface="Avenir"/>
              <a:sym typeface="Avenir"/>
            </a:endParaRPr>
          </a:p>
          <a:p>
            <a:pPr indent="-609585" lvl="0" marL="609585" marR="0" rtl="0" algn="l">
              <a:spcBef>
                <a:spcPts val="360"/>
              </a:spcBef>
              <a:spcAft>
                <a:spcPts val="0"/>
              </a:spcAft>
              <a:buClr>
                <a:srgbClr val="000000"/>
              </a:buClr>
              <a:buSzPts val="1800"/>
              <a:buFont typeface="Avenir"/>
              <a:buAutoNum type="arabicPeriod"/>
            </a:pPr>
            <a:r>
              <a:rPr b="0" i="0" lang="en-US" sz="1800" u="none" cap="none" strike="noStrike">
                <a:solidFill>
                  <a:srgbClr val="000000"/>
                </a:solidFill>
                <a:latin typeface="Avenir"/>
                <a:ea typeface="Avenir"/>
                <a:cs typeface="Avenir"/>
                <a:sym typeface="Avenir"/>
              </a:rPr>
              <a:t>Everyware Cloud (EC) </a:t>
            </a:r>
            <a:endParaRPr/>
          </a:p>
          <a:p>
            <a:pPr indent="-495284" lvl="0" marL="609585" marR="0" rtl="0" algn="l">
              <a:spcBef>
                <a:spcPts val="360"/>
              </a:spcBef>
              <a:spcAft>
                <a:spcPts val="0"/>
              </a:spcAft>
              <a:buClr>
                <a:srgbClr val="888888"/>
              </a:buClr>
              <a:buSzPts val="1800"/>
              <a:buFont typeface="Helvetica Neue Light"/>
              <a:buNone/>
            </a:pPr>
            <a:r>
              <a:t/>
            </a:r>
            <a:endParaRPr b="0" i="0" sz="1800" u="none" cap="none" strike="noStrike">
              <a:solidFill>
                <a:srgbClr val="000000"/>
              </a:solidFill>
              <a:latin typeface="Avenir"/>
              <a:ea typeface="Avenir"/>
              <a:cs typeface="Avenir"/>
              <a:sym typeface="Avenir"/>
            </a:endParaRPr>
          </a:p>
          <a:p>
            <a:pPr indent="-609585" lvl="0" marL="609585" marR="0" rtl="0" algn="l">
              <a:spcBef>
                <a:spcPts val="360"/>
              </a:spcBef>
              <a:spcAft>
                <a:spcPts val="0"/>
              </a:spcAft>
              <a:buClr>
                <a:srgbClr val="000000"/>
              </a:buClr>
              <a:buSzPts val="1800"/>
              <a:buFont typeface="Avenir"/>
              <a:buAutoNum type="arabicPeriod"/>
            </a:pPr>
            <a:r>
              <a:rPr b="0" i="0" lang="en-US" sz="1800" u="none" cap="none" strike="noStrike">
                <a:solidFill>
                  <a:srgbClr val="000000"/>
                </a:solidFill>
                <a:latin typeface="Avenir"/>
                <a:ea typeface="Avenir"/>
                <a:cs typeface="Avenir"/>
                <a:sym typeface="Avenir"/>
              </a:rPr>
              <a:t>There are several custom implementations</a:t>
            </a:r>
            <a:endParaRPr/>
          </a:p>
          <a:p>
            <a:pPr indent="-495284" lvl="0" marL="609585" marR="0" rtl="0" algn="l">
              <a:spcBef>
                <a:spcPts val="360"/>
              </a:spcBef>
              <a:spcAft>
                <a:spcPts val="0"/>
              </a:spcAft>
              <a:buClr>
                <a:srgbClr val="888888"/>
              </a:buClr>
              <a:buSzPts val="1800"/>
              <a:buFont typeface="Helvetica Neue Light"/>
              <a:buNone/>
            </a:pPr>
            <a:r>
              <a:t/>
            </a:r>
            <a:endParaRPr b="0" i="0" sz="1800" u="none" cap="none" strike="noStrike">
              <a:solidFill>
                <a:srgbClr val="888888"/>
              </a:solidFill>
              <a:latin typeface="Avenir"/>
              <a:ea typeface="Avenir"/>
              <a:cs typeface="Avenir"/>
              <a:sym typeface="Avenir"/>
            </a:endParaRPr>
          </a:p>
          <a:p>
            <a:pPr indent="-495284" lvl="0" marL="609585" marR="0" rtl="0" algn="l">
              <a:spcBef>
                <a:spcPts val="360"/>
              </a:spcBef>
              <a:spcAft>
                <a:spcPts val="0"/>
              </a:spcAft>
              <a:buClr>
                <a:srgbClr val="888888"/>
              </a:buClr>
              <a:buSzPts val="1800"/>
              <a:buFont typeface="Helvetica Neue Light"/>
              <a:buNone/>
            </a:pPr>
            <a:r>
              <a:t/>
            </a:r>
            <a:endParaRPr b="0" i="0" sz="1800" u="none" cap="none" strike="noStrike">
              <a:solidFill>
                <a:srgbClr val="888888"/>
              </a:solidFill>
              <a:latin typeface="Avenir"/>
              <a:ea typeface="Avenir"/>
              <a:cs typeface="Avenir"/>
              <a:sym typeface="Avenir"/>
            </a:endParaRPr>
          </a:p>
          <a:p>
            <a:pPr indent="-495284" lvl="0" marL="609585" marR="0" rtl="0" algn="l">
              <a:spcBef>
                <a:spcPts val="360"/>
              </a:spcBef>
              <a:spcAft>
                <a:spcPts val="0"/>
              </a:spcAft>
              <a:buClr>
                <a:srgbClr val="888888"/>
              </a:buClr>
              <a:buSzPts val="1800"/>
              <a:buFont typeface="Helvetica Neue Light"/>
              <a:buNone/>
            </a:pPr>
            <a:r>
              <a:t/>
            </a:r>
            <a:endParaRPr b="0" i="0" sz="1800" u="none" cap="none" strike="noStrike">
              <a:solidFill>
                <a:srgbClr val="888888"/>
              </a:solidFill>
              <a:latin typeface="Avenir"/>
              <a:ea typeface="Avenir"/>
              <a:cs typeface="Avenir"/>
              <a:sym typeface="Avenir"/>
            </a:endParaRPr>
          </a:p>
          <a:p>
            <a:pPr indent="-495284" lvl="0" marL="609585" marR="0" rtl="0" algn="l">
              <a:spcBef>
                <a:spcPts val="360"/>
              </a:spcBef>
              <a:spcAft>
                <a:spcPts val="0"/>
              </a:spcAft>
              <a:buClr>
                <a:srgbClr val="888888"/>
              </a:buClr>
              <a:buSzPts val="1800"/>
              <a:buFont typeface="Helvetica Neue Light"/>
              <a:buNone/>
            </a:pPr>
            <a:r>
              <a:t/>
            </a:r>
            <a:endParaRPr b="0" i="0" sz="1800" u="none" cap="none" strike="noStrike">
              <a:solidFill>
                <a:srgbClr val="888888"/>
              </a:solidFill>
              <a:latin typeface="Avenir"/>
              <a:ea typeface="Avenir"/>
              <a:cs typeface="Avenir"/>
              <a:sym typeface="Avenir"/>
            </a:endParaRPr>
          </a:p>
          <a:p>
            <a:pPr indent="-495284" lvl="0" marL="609585" marR="0" rtl="0" algn="l">
              <a:spcBef>
                <a:spcPts val="360"/>
              </a:spcBef>
              <a:spcAft>
                <a:spcPts val="0"/>
              </a:spcAft>
              <a:buClr>
                <a:srgbClr val="888888"/>
              </a:buClr>
              <a:buSzPts val="1800"/>
              <a:buFont typeface="Helvetica Neue Light"/>
              <a:buNone/>
            </a:pPr>
            <a:r>
              <a:t/>
            </a:r>
            <a:endParaRPr b="0" i="0" sz="1800" u="none" cap="none" strike="noStrike">
              <a:solidFill>
                <a:srgbClr val="888888"/>
              </a:solidFill>
              <a:latin typeface="Avenir"/>
              <a:ea typeface="Avenir"/>
              <a:cs typeface="Avenir"/>
              <a:sym typeface="Avenir"/>
            </a:endParaRPr>
          </a:p>
        </p:txBody>
      </p:sp>
      <p:sp>
        <p:nvSpPr>
          <p:cNvPr id="158" name="Google Shape;158;p1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Avenir"/>
              <a:buNone/>
            </a:pPr>
            <a:r>
              <a:rPr b="1" lang="en-US" sz="2400">
                <a:latin typeface="Avenir"/>
                <a:ea typeface="Avenir"/>
                <a:cs typeface="Avenir"/>
                <a:sym typeface="Avenir"/>
              </a:rPr>
              <a:t>The Device Clouds for Edge Analytics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2"/>
          <p:cNvSpPr txBox="1"/>
          <p:nvPr>
            <p:ph idx="1" type="body"/>
          </p:nvPr>
        </p:nvSpPr>
        <p:spPr>
          <a:xfrm>
            <a:off x="611704" y="1146773"/>
            <a:ext cx="10993199" cy="4584116"/>
          </a:xfrm>
          <a:prstGeom prst="rect">
            <a:avLst/>
          </a:prstGeom>
          <a:noFill/>
          <a:ln>
            <a:noFill/>
          </a:ln>
        </p:spPr>
        <p:txBody>
          <a:bodyPr anchorCtr="0" anchor="ctr" bIns="45700" lIns="91425" spcFirstLastPara="1" rIns="91425" wrap="square" tIns="45700">
            <a:normAutofit/>
          </a:bodyPr>
          <a:lstStyle/>
          <a:p>
            <a:pPr indent="-609585" lvl="0" marL="609585" marR="0" rtl="0" algn="l">
              <a:lnSpc>
                <a:spcPct val="150000"/>
              </a:lnSpc>
              <a:spcBef>
                <a:spcPts val="0"/>
              </a:spcBef>
              <a:spcAft>
                <a:spcPts val="0"/>
              </a:spcAft>
              <a:buClr>
                <a:srgbClr val="000000"/>
              </a:buClr>
              <a:buSzPts val="1800"/>
              <a:buFont typeface="Helvetica Neue"/>
              <a:buAutoNum type="arabicPeriod"/>
            </a:pPr>
            <a:r>
              <a:rPr b="0" i="0" lang="en-US" sz="1800" u="none" cap="none" strike="noStrike">
                <a:solidFill>
                  <a:srgbClr val="000000"/>
                </a:solidFill>
                <a:latin typeface="Helvetica Neue Light"/>
                <a:ea typeface="Helvetica Neue Light"/>
                <a:cs typeface="Helvetica Neue Light"/>
                <a:sym typeface="Helvetica Neue Light"/>
              </a:rPr>
              <a:t>Ingestion of device event or video streams</a:t>
            </a:r>
            <a:endParaRPr/>
          </a:p>
          <a:p>
            <a:pPr indent="-609585" lvl="0" marL="609585" marR="0" rtl="0" algn="l">
              <a:lnSpc>
                <a:spcPct val="150000"/>
              </a:lnSpc>
              <a:spcBef>
                <a:spcPts val="360"/>
              </a:spcBef>
              <a:spcAft>
                <a:spcPts val="0"/>
              </a:spcAft>
              <a:buClr>
                <a:srgbClr val="000000"/>
              </a:buClr>
              <a:buSzPts val="1800"/>
              <a:buFont typeface="Helvetica Neue"/>
              <a:buAutoNum type="arabicPeriod"/>
            </a:pPr>
            <a:r>
              <a:rPr b="0" i="0" lang="en-US" sz="1800" u="none" cap="none" strike="noStrike">
                <a:solidFill>
                  <a:srgbClr val="000000"/>
                </a:solidFill>
                <a:latin typeface="Helvetica Neue Light"/>
                <a:ea typeface="Helvetica Neue Light"/>
                <a:cs typeface="Helvetica Neue Light"/>
                <a:sym typeface="Helvetica Neue Light"/>
              </a:rPr>
              <a:t>Manage device configuration and properties in a flexible schema</a:t>
            </a:r>
            <a:endParaRPr/>
          </a:p>
          <a:p>
            <a:pPr indent="-609585" lvl="0" marL="609585" marR="0" rtl="0" algn="l">
              <a:lnSpc>
                <a:spcPct val="150000"/>
              </a:lnSpc>
              <a:spcBef>
                <a:spcPts val="360"/>
              </a:spcBef>
              <a:spcAft>
                <a:spcPts val="0"/>
              </a:spcAft>
              <a:buClr>
                <a:srgbClr val="000000"/>
              </a:buClr>
              <a:buSzPts val="1800"/>
              <a:buFont typeface="Helvetica Neue"/>
              <a:buAutoNum type="arabicPeriod"/>
            </a:pPr>
            <a:r>
              <a:rPr b="0" i="0" lang="en-US" sz="1800" u="none" cap="none" strike="noStrike">
                <a:solidFill>
                  <a:srgbClr val="000000"/>
                </a:solidFill>
                <a:latin typeface="Helvetica Neue Light"/>
                <a:ea typeface="Helvetica Neue Light"/>
                <a:cs typeface="Helvetica Neue Light"/>
                <a:sym typeface="Helvetica Neue Light"/>
              </a:rPr>
              <a:t>Automatically aggregate and query time series of sensor data</a:t>
            </a:r>
            <a:endParaRPr/>
          </a:p>
          <a:p>
            <a:pPr indent="-609585" lvl="0" marL="609585" marR="0" rtl="0" algn="l">
              <a:lnSpc>
                <a:spcPct val="150000"/>
              </a:lnSpc>
              <a:spcBef>
                <a:spcPts val="360"/>
              </a:spcBef>
              <a:spcAft>
                <a:spcPts val="0"/>
              </a:spcAft>
              <a:buClr>
                <a:srgbClr val="000000"/>
              </a:buClr>
              <a:buSzPts val="1800"/>
              <a:buFont typeface="Helvetica Neue"/>
              <a:buAutoNum type="arabicPeriod"/>
            </a:pPr>
            <a:r>
              <a:rPr b="0" i="0" lang="en-US" sz="1800" u="none" cap="none" strike="noStrike">
                <a:solidFill>
                  <a:srgbClr val="000000"/>
                </a:solidFill>
                <a:latin typeface="Helvetica Neue Light"/>
                <a:ea typeface="Helvetica Neue Light"/>
                <a:cs typeface="Helvetica Neue Light"/>
                <a:sym typeface="Helvetica Neue Light"/>
              </a:rPr>
              <a:t>Maintain durable message queues per device for commands and actions</a:t>
            </a:r>
            <a:endParaRPr/>
          </a:p>
          <a:p>
            <a:pPr indent="-609585" lvl="0" marL="609585" marR="0" rtl="0" algn="l">
              <a:lnSpc>
                <a:spcPct val="150000"/>
              </a:lnSpc>
              <a:spcBef>
                <a:spcPts val="360"/>
              </a:spcBef>
              <a:spcAft>
                <a:spcPts val="0"/>
              </a:spcAft>
              <a:buClr>
                <a:srgbClr val="000000"/>
              </a:buClr>
              <a:buSzPts val="1800"/>
              <a:buFont typeface="Helvetica Neue"/>
              <a:buAutoNum type="arabicPeriod"/>
            </a:pPr>
            <a:r>
              <a:rPr b="0" i="0" lang="en-US" sz="1800" u="none" cap="none" strike="noStrike">
                <a:solidFill>
                  <a:srgbClr val="000000"/>
                </a:solidFill>
                <a:latin typeface="Helvetica Neue Light"/>
                <a:ea typeface="Helvetica Neue Light"/>
                <a:cs typeface="Helvetica Neue Light"/>
                <a:sym typeface="Helvetica Neue Light"/>
              </a:rPr>
              <a:t>Enrich real-time of streaming data with context tables and historical data on the fly</a:t>
            </a:r>
            <a:endParaRPr/>
          </a:p>
          <a:p>
            <a:pPr indent="-609585" lvl="0" marL="609585" marR="0" rtl="0" algn="l">
              <a:lnSpc>
                <a:spcPct val="150000"/>
              </a:lnSpc>
              <a:spcBef>
                <a:spcPts val="360"/>
              </a:spcBef>
              <a:spcAft>
                <a:spcPts val="0"/>
              </a:spcAft>
              <a:buClr>
                <a:srgbClr val="000000"/>
              </a:buClr>
              <a:buSzPts val="1800"/>
              <a:buFont typeface="Helvetica Neue"/>
              <a:buAutoNum type="arabicPeriod"/>
            </a:pPr>
            <a:r>
              <a:rPr b="0" i="0" lang="en-US" sz="1800" u="none" cap="none" strike="noStrike">
                <a:solidFill>
                  <a:srgbClr val="000000"/>
                </a:solidFill>
                <a:latin typeface="Helvetica Neue Light"/>
                <a:ea typeface="Helvetica Neue Light"/>
                <a:cs typeface="Helvetica Neue Light"/>
                <a:sym typeface="Helvetica Neue Light"/>
              </a:rPr>
              <a:t>Accelerate various real-time analytics queries</a:t>
            </a:r>
            <a:endParaRPr/>
          </a:p>
          <a:p>
            <a:pPr indent="-609585" lvl="0" marL="609585" marR="0" rtl="0" algn="l">
              <a:lnSpc>
                <a:spcPct val="150000"/>
              </a:lnSpc>
              <a:spcBef>
                <a:spcPts val="360"/>
              </a:spcBef>
              <a:spcAft>
                <a:spcPts val="0"/>
              </a:spcAft>
              <a:buClr>
                <a:srgbClr val="000000"/>
              </a:buClr>
              <a:buSzPts val="1800"/>
              <a:buFont typeface="Helvetica Neue"/>
              <a:buAutoNum type="arabicPeriod"/>
            </a:pPr>
            <a:r>
              <a:rPr b="0" i="0" lang="en-US" sz="1800" u="none" cap="none" strike="noStrike">
                <a:solidFill>
                  <a:srgbClr val="000000"/>
                </a:solidFill>
                <a:latin typeface="Helvetica Neue Light"/>
                <a:ea typeface="Helvetica Neue Light"/>
                <a:cs typeface="Helvetica Neue Light"/>
                <a:sym typeface="Helvetica Neue Light"/>
              </a:rPr>
              <a:t>Notify real-time event processing services in case of detected changes/anomalies</a:t>
            </a:r>
            <a:endParaRPr/>
          </a:p>
          <a:p>
            <a:pPr indent="0" lvl="0" marL="0" marR="0" rtl="0" algn="l">
              <a:spcBef>
                <a:spcPts val="360"/>
              </a:spcBef>
              <a:spcAft>
                <a:spcPts val="0"/>
              </a:spcAft>
              <a:buNone/>
            </a:pPr>
            <a:r>
              <a:t/>
            </a:r>
            <a:endParaRPr b="0" i="0" sz="1200" u="none" cap="none" strike="noStrike">
              <a:solidFill>
                <a:srgbClr val="888888"/>
              </a:solidFill>
              <a:latin typeface="Helvetica Neue Light"/>
              <a:ea typeface="Helvetica Neue Light"/>
              <a:cs typeface="Helvetica Neue Light"/>
              <a:sym typeface="Helvetica Neue Light"/>
            </a:endParaRPr>
          </a:p>
        </p:txBody>
      </p:sp>
      <p:sp>
        <p:nvSpPr>
          <p:cNvPr id="165" name="Google Shape;165;p12"/>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Avenir"/>
              <a:buNone/>
            </a:pPr>
            <a:r>
              <a:rPr b="1" lang="en-US" sz="2400">
                <a:latin typeface="Avenir"/>
                <a:ea typeface="Avenir"/>
                <a:cs typeface="Avenir"/>
                <a:sym typeface="Avenir"/>
              </a:rPr>
              <a:t>The Edge Analytics Platform Features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3"/>
          <p:cNvSpPr txBox="1"/>
          <p:nvPr>
            <p:ph type="title"/>
          </p:nvPr>
        </p:nvSpPr>
        <p:spPr>
          <a:xfrm>
            <a:off x="609600" y="2667000"/>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Avenir"/>
              <a:buNone/>
            </a:pPr>
            <a:r>
              <a:rPr b="1" lang="en-US" sz="2800">
                <a:latin typeface="Avenir"/>
                <a:ea typeface="Avenir"/>
                <a:cs typeface="Avenir"/>
                <a:sym typeface="Avenir"/>
              </a:rPr>
              <a:t>The Industry Use Cases of Fog/Edge Computing</a:t>
            </a:r>
            <a:endParaRPr/>
          </a:p>
        </p:txBody>
      </p:sp>
      <p:sp>
        <p:nvSpPr>
          <p:cNvPr id="171" name="Google Shape;171;p1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IBM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4"/>
          <p:cNvSpPr txBox="1"/>
          <p:nvPr>
            <p:ph idx="1" type="body"/>
          </p:nvPr>
        </p:nvSpPr>
        <p:spPr>
          <a:xfrm>
            <a:off x="228600" y="1210733"/>
            <a:ext cx="11376303" cy="5342467"/>
          </a:xfrm>
          <a:prstGeom prst="rect">
            <a:avLst/>
          </a:prstGeom>
          <a:noFill/>
          <a:ln>
            <a:noFill/>
          </a:ln>
        </p:spPr>
        <p:txBody>
          <a:bodyPr anchorCtr="0" anchor="ctr" bIns="45700" lIns="91425" spcFirstLastPara="1" rIns="91425" wrap="square" tIns="45700">
            <a:normAutofit/>
          </a:bodyPr>
          <a:lstStyle/>
          <a:p>
            <a:pPr indent="0" lvl="0" marL="0" marR="0" rtl="0" algn="just">
              <a:spcBef>
                <a:spcPts val="0"/>
              </a:spcBef>
              <a:spcAft>
                <a:spcPts val="0"/>
              </a:spcAft>
              <a:buNone/>
            </a:pPr>
            <a:r>
              <a:t/>
            </a:r>
            <a:endParaRPr b="0" i="0" sz="1800" u="none" cap="none" strike="noStrike">
              <a:solidFill>
                <a:srgbClr val="000000"/>
              </a:solidFill>
              <a:latin typeface="Avenir"/>
              <a:ea typeface="Avenir"/>
              <a:cs typeface="Avenir"/>
              <a:sym typeface="Avenir"/>
            </a:endParaRPr>
          </a:p>
          <a:p>
            <a:pPr indent="0" lvl="0" marL="0" marR="0" rtl="0" algn="just">
              <a:spcBef>
                <a:spcPts val="360"/>
              </a:spcBef>
              <a:spcAft>
                <a:spcPts val="0"/>
              </a:spcAft>
              <a:buNone/>
            </a:pPr>
            <a:r>
              <a:rPr b="1" i="0" lang="en-US" sz="1800" u="none" cap="none" strike="noStrike">
                <a:solidFill>
                  <a:srgbClr val="000000"/>
                </a:solidFill>
                <a:latin typeface="Avenir"/>
                <a:ea typeface="Avenir"/>
                <a:cs typeface="Avenir"/>
                <a:sym typeface="Avenir"/>
              </a:rPr>
              <a:t>Manufacturing </a:t>
            </a:r>
            <a:r>
              <a:rPr b="0" i="0" lang="en-US" sz="1800" u="none" cap="none" strike="noStrike">
                <a:solidFill>
                  <a:srgbClr val="000000"/>
                </a:solidFill>
                <a:latin typeface="Avenir"/>
                <a:ea typeface="Avenir"/>
                <a:cs typeface="Avenir"/>
                <a:sym typeface="Avenir"/>
              </a:rPr>
              <a:t>- From creating semiconductors to the assembly of giant industrial machines, edge intelligence enhances manufacturing yields and efficiency using real-time monitoring and diagnostics, machine learning, and operations optimization. The immediacy of edge intelligence enables automated feedback loops in the manufacturing process as well as predictive maintenance for maximizing the uptime and lifespan of equipment and assembly lines.</a:t>
            </a:r>
            <a:endParaRPr/>
          </a:p>
          <a:p>
            <a:pPr indent="0" lvl="0" marL="0" marR="0" rtl="0" algn="just">
              <a:spcBef>
                <a:spcPts val="360"/>
              </a:spcBef>
              <a:spcAft>
                <a:spcPts val="0"/>
              </a:spcAft>
              <a:buNone/>
            </a:pPr>
            <a:r>
              <a:t/>
            </a:r>
            <a:endParaRPr b="0" i="0" sz="1800" u="none" cap="none" strike="noStrike">
              <a:solidFill>
                <a:srgbClr val="000000"/>
              </a:solidFill>
              <a:latin typeface="Avenir"/>
              <a:ea typeface="Avenir"/>
              <a:cs typeface="Avenir"/>
              <a:sym typeface="Avenir"/>
            </a:endParaRPr>
          </a:p>
          <a:p>
            <a:pPr indent="0" lvl="0" marL="0" marR="0" rtl="0" algn="just">
              <a:spcBef>
                <a:spcPts val="360"/>
              </a:spcBef>
              <a:spcAft>
                <a:spcPts val="0"/>
              </a:spcAft>
              <a:buNone/>
            </a:pPr>
            <a:r>
              <a:rPr b="1" i="0" lang="en-US" sz="1800" u="none" cap="none" strike="noStrike">
                <a:solidFill>
                  <a:srgbClr val="000000"/>
                </a:solidFill>
                <a:latin typeface="Avenir"/>
                <a:ea typeface="Avenir"/>
                <a:cs typeface="Avenir"/>
                <a:sym typeface="Avenir"/>
              </a:rPr>
              <a:t>Oil and gas extraction </a:t>
            </a:r>
            <a:r>
              <a:rPr b="0" i="0" lang="en-US" sz="1800" u="none" cap="none" strike="noStrike">
                <a:solidFill>
                  <a:srgbClr val="000000"/>
                </a:solidFill>
                <a:latin typeface="Avenir"/>
                <a:ea typeface="Avenir"/>
                <a:cs typeface="Avenir"/>
                <a:sym typeface="Avenir"/>
              </a:rPr>
              <a:t>are high-stakes technology-driven operations that depend on real-time onsite intelligence to provide proactive monitoring and protection against equipment failure and environmental damage. Because these operations are very remote and lack reliable high speed access to centralized data centers, edge intelligence provides onsite delivery of advanced analytics and enables real-time responses required to ensure maximum production and safety.</a:t>
            </a:r>
            <a:endParaRPr/>
          </a:p>
          <a:p>
            <a:pPr indent="0" lvl="0" marL="0" marR="0" rtl="0" algn="just">
              <a:spcBef>
                <a:spcPts val="360"/>
              </a:spcBef>
              <a:spcAft>
                <a:spcPts val="0"/>
              </a:spcAft>
              <a:buNone/>
            </a:pPr>
            <a:r>
              <a:t/>
            </a:r>
            <a:endParaRPr b="0" i="0" sz="1800" u="none" cap="none" strike="noStrike">
              <a:solidFill>
                <a:srgbClr val="000000"/>
              </a:solidFill>
              <a:latin typeface="Avenir"/>
              <a:ea typeface="Avenir"/>
              <a:cs typeface="Avenir"/>
              <a:sym typeface="Avenir"/>
            </a:endParaRPr>
          </a:p>
          <a:p>
            <a:pPr indent="0" lvl="0" marL="0" marR="0" rtl="0" algn="just">
              <a:spcBef>
                <a:spcPts val="360"/>
              </a:spcBef>
              <a:spcAft>
                <a:spcPts val="0"/>
              </a:spcAft>
              <a:buNone/>
            </a:pPr>
            <a:r>
              <a:rPr b="1" i="0" lang="en-US" sz="1800" u="none" cap="none" strike="noStrike">
                <a:solidFill>
                  <a:srgbClr val="000000"/>
                </a:solidFill>
                <a:latin typeface="Avenir"/>
                <a:ea typeface="Avenir"/>
                <a:cs typeface="Avenir"/>
                <a:sym typeface="Avenir"/>
              </a:rPr>
              <a:t>Mining</a:t>
            </a:r>
            <a:r>
              <a:rPr b="0" i="0" lang="en-US" sz="1800" u="none" cap="none" strike="noStrike">
                <a:solidFill>
                  <a:srgbClr val="000000"/>
                </a:solidFill>
                <a:latin typeface="Avenir"/>
                <a:ea typeface="Avenir"/>
                <a:cs typeface="Avenir"/>
                <a:sym typeface="Avenir"/>
              </a:rPr>
              <a:t> faces extreme environmental conditions in very remote locations with little or no access to the Internet. As a result mining operations are relying more and more on edge intelligence for real-time, onsite monitoring and diagnostics, alarm management, and predictive maintenance to maximize safety, operational efficiency, and to minimize costs and downtime.</a:t>
            </a:r>
            <a:endParaRPr/>
          </a:p>
          <a:p>
            <a:pPr indent="0" lvl="0" marL="0" marR="0" rtl="0" algn="l">
              <a:spcBef>
                <a:spcPts val="360"/>
              </a:spcBef>
              <a:spcAft>
                <a:spcPts val="0"/>
              </a:spcAft>
              <a:buNone/>
            </a:pPr>
            <a:br>
              <a:rPr b="0" i="0" lang="en-US" sz="1200" u="none" cap="none" strike="noStrike">
                <a:solidFill>
                  <a:srgbClr val="888888"/>
                </a:solidFill>
                <a:latin typeface="Helvetica Neue Light"/>
                <a:ea typeface="Helvetica Neue Light"/>
                <a:cs typeface="Helvetica Neue Light"/>
                <a:sym typeface="Helvetica Neue Light"/>
              </a:rPr>
            </a:br>
            <a:endParaRPr b="0" i="0" sz="1200" u="none" cap="none" strike="noStrike">
              <a:solidFill>
                <a:srgbClr val="888888"/>
              </a:solidFill>
              <a:latin typeface="Helvetica Neue Light"/>
              <a:ea typeface="Helvetica Neue Light"/>
              <a:cs typeface="Helvetica Neue Light"/>
              <a:sym typeface="Helvetica Neue Light"/>
            </a:endParaRPr>
          </a:p>
        </p:txBody>
      </p:sp>
      <p:sp>
        <p:nvSpPr>
          <p:cNvPr id="177" name="Google Shape;177;p1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Avenir"/>
              <a:buNone/>
            </a:pPr>
            <a:r>
              <a:rPr b="1" lang="en-US" sz="2400">
                <a:latin typeface="Avenir"/>
                <a:ea typeface="Avenir"/>
                <a:cs typeface="Avenir"/>
                <a:sym typeface="Avenir"/>
              </a:rPr>
              <a:t>The IoT Edge Data Analytics Use Cases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5"/>
          <p:cNvSpPr txBox="1"/>
          <p:nvPr>
            <p:ph idx="1" type="body"/>
          </p:nvPr>
        </p:nvSpPr>
        <p:spPr>
          <a:xfrm>
            <a:off x="381000" y="1295400"/>
            <a:ext cx="11379200" cy="486595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888888"/>
              </a:solidFill>
              <a:latin typeface="Avenir"/>
              <a:ea typeface="Avenir"/>
              <a:cs typeface="Avenir"/>
              <a:sym typeface="Avenir"/>
            </a:endParaRPr>
          </a:p>
          <a:p>
            <a:pPr indent="0" lvl="0" marL="0" marR="0" rtl="0" algn="l">
              <a:spcBef>
                <a:spcPts val="360"/>
              </a:spcBef>
              <a:spcAft>
                <a:spcPts val="0"/>
              </a:spcAft>
              <a:buNone/>
            </a:pPr>
            <a:r>
              <a:rPr b="1" i="0" lang="en-US" sz="1800" u="none" cap="none" strike="noStrike">
                <a:solidFill>
                  <a:srgbClr val="000000"/>
                </a:solidFill>
                <a:latin typeface="Avenir"/>
                <a:ea typeface="Avenir"/>
                <a:cs typeface="Avenir"/>
                <a:sym typeface="Avenir"/>
              </a:rPr>
              <a:t>Transportation</a:t>
            </a:r>
            <a:r>
              <a:rPr b="0" i="0" lang="en-US" sz="1800" u="none" cap="none" strike="noStrike">
                <a:solidFill>
                  <a:srgbClr val="000000"/>
                </a:solidFill>
                <a:latin typeface="Avenir"/>
                <a:ea typeface="Avenir"/>
                <a:cs typeface="Avenir"/>
                <a:sym typeface="Avenir"/>
              </a:rPr>
              <a:t> - As part of the rise in the Industrial Internet, trains and tracks, buses, aircraft, and ships are being equipped with a new generation of instruments and sensors generating petabytes of data that will require additional intelligence for analysis and real-time response. Edge intelligence can process this data locally to enable real-time asset monitoring and management to minimize operational risk and downtime. It can also be used to monitor and control engine idle times to reduce emissions, conserve fuel and maximize profits.</a:t>
            </a:r>
            <a:endParaRPr/>
          </a:p>
          <a:p>
            <a:pPr indent="0" lvl="0" marL="0" marR="0" rtl="0" algn="l">
              <a:spcBef>
                <a:spcPts val="360"/>
              </a:spcBef>
              <a:spcAft>
                <a:spcPts val="0"/>
              </a:spcAft>
              <a:buNone/>
            </a:pPr>
            <a:r>
              <a:t/>
            </a:r>
            <a:endParaRPr b="0" i="0" sz="1800" u="none" cap="none" strike="noStrike">
              <a:solidFill>
                <a:srgbClr val="000000"/>
              </a:solidFill>
              <a:latin typeface="Avenir"/>
              <a:ea typeface="Avenir"/>
              <a:cs typeface="Avenir"/>
              <a:sym typeface="Avenir"/>
            </a:endParaRPr>
          </a:p>
          <a:p>
            <a:pPr indent="0" lvl="0" marL="0" marR="0" rtl="0" algn="l">
              <a:spcBef>
                <a:spcPts val="360"/>
              </a:spcBef>
              <a:spcAft>
                <a:spcPts val="0"/>
              </a:spcAft>
              <a:buNone/>
            </a:pPr>
            <a:r>
              <a:rPr b="1" i="0" lang="en-US" sz="1800" u="none" cap="none" strike="noStrike">
                <a:solidFill>
                  <a:srgbClr val="000000"/>
                </a:solidFill>
                <a:latin typeface="Avenir"/>
                <a:ea typeface="Avenir"/>
                <a:cs typeface="Avenir"/>
                <a:sym typeface="Avenir"/>
              </a:rPr>
              <a:t>Power and Water </a:t>
            </a:r>
            <a:r>
              <a:rPr b="0" i="0" lang="en-US" sz="1800" u="none" cap="none" strike="noStrike">
                <a:solidFill>
                  <a:srgbClr val="000000"/>
                </a:solidFill>
                <a:latin typeface="Avenir"/>
                <a:ea typeface="Avenir"/>
                <a:cs typeface="Avenir"/>
                <a:sym typeface="Avenir"/>
              </a:rPr>
              <a:t>- The unexpected failure of an electrical power plant can create substantial disruption to the downstream power grid. The same holds true when water distribution equipment and pumps fail without warning. To avoid this, edge intelligence enables the proactive benefits of predictive maintenance and real-time responsiveness. It also enables ingestion and analysis of sensor data closer to the source rather than the cloud to reduce latency and bandwidth costs.</a:t>
            </a:r>
            <a:endParaRPr/>
          </a:p>
          <a:p>
            <a:pPr indent="0" lvl="0" marL="0" marR="0" rtl="0" algn="l">
              <a:spcBef>
                <a:spcPts val="360"/>
              </a:spcBef>
              <a:spcAft>
                <a:spcPts val="0"/>
              </a:spcAft>
              <a:buNone/>
            </a:pPr>
            <a:r>
              <a:t/>
            </a:r>
            <a:endParaRPr b="0" i="0" sz="1800" u="none" cap="none" strike="noStrike">
              <a:solidFill>
                <a:srgbClr val="000000"/>
              </a:solidFill>
              <a:latin typeface="Avenir"/>
              <a:ea typeface="Avenir"/>
              <a:cs typeface="Avenir"/>
              <a:sym typeface="Avenir"/>
            </a:endParaRPr>
          </a:p>
          <a:p>
            <a:pPr indent="0" lvl="0" marL="0" marR="0" rtl="0" algn="l">
              <a:spcBef>
                <a:spcPts val="360"/>
              </a:spcBef>
              <a:spcAft>
                <a:spcPts val="0"/>
              </a:spcAft>
              <a:buNone/>
            </a:pPr>
            <a:r>
              <a:rPr b="1" i="0" lang="en-US" sz="1800" u="none" cap="none" strike="noStrike">
                <a:solidFill>
                  <a:srgbClr val="000000"/>
                </a:solidFill>
                <a:latin typeface="Avenir"/>
                <a:ea typeface="Avenir"/>
                <a:cs typeface="Avenir"/>
                <a:sym typeface="Avenir"/>
              </a:rPr>
              <a:t>Renewable Energy </a:t>
            </a:r>
            <a:r>
              <a:rPr b="0" i="0" lang="en-US" sz="1800" u="none" cap="none" strike="noStrike">
                <a:solidFill>
                  <a:srgbClr val="000000"/>
                </a:solidFill>
                <a:latin typeface="Avenir"/>
                <a:ea typeface="Avenir"/>
                <a:cs typeface="Avenir"/>
                <a:sym typeface="Avenir"/>
              </a:rPr>
              <a:t>- New solar, wind, and hydro are very promising sources of clean energy. However constantly changing weather conditions present major challenges for both predicting and delivering a reliable supply of electricity to the power grid. Edge intelligence enables real-time adjustments to maximize power generation as well as advanced analytics for accurate energy forecasting and delivery.</a:t>
            </a:r>
            <a:endParaRPr/>
          </a:p>
          <a:p>
            <a:pPr indent="0" lvl="0" marL="0" marR="0" rtl="0" algn="l">
              <a:spcBef>
                <a:spcPts val="360"/>
              </a:spcBef>
              <a:spcAft>
                <a:spcPts val="0"/>
              </a:spcAft>
              <a:buNone/>
            </a:pPr>
            <a:br>
              <a:rPr b="0" i="0" lang="en-US" sz="1800" u="none" cap="none" strike="noStrike">
                <a:solidFill>
                  <a:srgbClr val="888888"/>
                </a:solidFill>
                <a:latin typeface="Avenir"/>
                <a:ea typeface="Avenir"/>
                <a:cs typeface="Avenir"/>
                <a:sym typeface="Avenir"/>
              </a:rPr>
            </a:br>
            <a:endParaRPr b="0" i="0" sz="1800" u="none" cap="none" strike="noStrike">
              <a:solidFill>
                <a:srgbClr val="888888"/>
              </a:solidFill>
              <a:latin typeface="Avenir"/>
              <a:ea typeface="Avenir"/>
              <a:cs typeface="Avenir"/>
              <a:sym typeface="Avenir"/>
            </a:endParaRPr>
          </a:p>
        </p:txBody>
      </p:sp>
      <p:sp>
        <p:nvSpPr>
          <p:cNvPr id="183" name="Google Shape;183;p15"/>
          <p:cNvSpPr txBox="1"/>
          <p:nvPr>
            <p:ph type="title"/>
          </p:nvPr>
        </p:nvSpPr>
        <p:spPr>
          <a:xfrm>
            <a:off x="609600" y="37432"/>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Avenir"/>
              <a:buNone/>
            </a:pPr>
            <a:r>
              <a:rPr b="1" lang="en-US" sz="2400">
                <a:latin typeface="Avenir"/>
                <a:ea typeface="Avenir"/>
                <a:cs typeface="Avenir"/>
                <a:sym typeface="Avenir"/>
              </a:rPr>
              <a:t>IoT Data Edge Analytics Use Cases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6"/>
          <p:cNvSpPr txBox="1"/>
          <p:nvPr>
            <p:ph idx="1" type="body"/>
          </p:nvPr>
        </p:nvSpPr>
        <p:spPr>
          <a:xfrm>
            <a:off x="611704" y="1422400"/>
            <a:ext cx="11343229" cy="4411133"/>
          </a:xfrm>
          <a:prstGeom prst="rect">
            <a:avLst/>
          </a:prstGeom>
          <a:noFill/>
          <a:ln>
            <a:noFill/>
          </a:ln>
        </p:spPr>
        <p:txBody>
          <a:bodyPr anchorCtr="0" anchor="ctr" bIns="45700" lIns="91425" spcFirstLastPara="1" rIns="91425" wrap="square" tIns="45700">
            <a:normAutofit lnSpcReduction="10000"/>
          </a:bodyPr>
          <a:lstStyle/>
          <a:p>
            <a:pPr indent="0" lvl="0" marL="0" marR="0" rtl="0" algn="l">
              <a:spcBef>
                <a:spcPts val="0"/>
              </a:spcBef>
              <a:spcAft>
                <a:spcPts val="0"/>
              </a:spcAft>
              <a:buNone/>
            </a:pPr>
            <a:r>
              <a:t/>
            </a:r>
            <a:endParaRPr b="0" i="0" sz="1800" u="none" cap="none" strike="noStrike">
              <a:solidFill>
                <a:srgbClr val="888888"/>
              </a:solidFill>
              <a:latin typeface="Avenir"/>
              <a:ea typeface="Avenir"/>
              <a:cs typeface="Avenir"/>
              <a:sym typeface="Avenir"/>
            </a:endParaRPr>
          </a:p>
          <a:p>
            <a:pPr indent="0" lvl="0" marL="0" marR="0" rtl="0" algn="l">
              <a:spcBef>
                <a:spcPts val="360"/>
              </a:spcBef>
              <a:spcAft>
                <a:spcPts val="0"/>
              </a:spcAft>
              <a:buNone/>
            </a:pPr>
            <a:r>
              <a:rPr b="1" i="0" lang="en-US" sz="1800" u="none" cap="none" strike="noStrike">
                <a:solidFill>
                  <a:srgbClr val="000000"/>
                </a:solidFill>
                <a:latin typeface="Avenir"/>
                <a:ea typeface="Avenir"/>
                <a:cs typeface="Avenir"/>
                <a:sym typeface="Avenir"/>
              </a:rPr>
              <a:t>Healthcare</a:t>
            </a:r>
            <a:r>
              <a:rPr b="0" i="0" lang="en-US" sz="1800" u="none" cap="none" strike="noStrike">
                <a:solidFill>
                  <a:srgbClr val="000000"/>
                </a:solidFill>
                <a:latin typeface="Avenir"/>
                <a:ea typeface="Avenir"/>
                <a:cs typeface="Avenir"/>
                <a:sym typeface="Avenir"/>
              </a:rPr>
              <a:t> - In the healthcare industry, new diagnostic equipment, patient monitoring tools, and operational technologies are delivering unprecedented levels of patient care but also huge amounts highly sensitive patient data. By processing and analyzing more data at the source, medical facilities can optimize supply chain operations and enhance patient services and privacy at a much lower cost.</a:t>
            </a:r>
            <a:endParaRPr/>
          </a:p>
          <a:p>
            <a:pPr indent="0" lvl="0" marL="0" marR="0" rtl="0" algn="l">
              <a:spcBef>
                <a:spcPts val="360"/>
              </a:spcBef>
              <a:spcAft>
                <a:spcPts val="0"/>
              </a:spcAft>
              <a:buNone/>
            </a:pPr>
            <a:r>
              <a:t/>
            </a:r>
            <a:endParaRPr b="0" i="0" sz="1800" u="none" cap="none" strike="noStrike">
              <a:solidFill>
                <a:srgbClr val="000000"/>
              </a:solidFill>
              <a:latin typeface="Avenir"/>
              <a:ea typeface="Avenir"/>
              <a:cs typeface="Avenir"/>
              <a:sym typeface="Avenir"/>
            </a:endParaRPr>
          </a:p>
          <a:p>
            <a:pPr indent="0" lvl="0" marL="0" marR="0" rtl="0" algn="l">
              <a:spcBef>
                <a:spcPts val="360"/>
              </a:spcBef>
              <a:spcAft>
                <a:spcPts val="0"/>
              </a:spcAft>
              <a:buNone/>
            </a:pPr>
            <a:r>
              <a:rPr b="1" i="0" lang="en-US" sz="1800" u="none" cap="none" strike="noStrike">
                <a:solidFill>
                  <a:srgbClr val="000000"/>
                </a:solidFill>
                <a:latin typeface="Avenir"/>
                <a:ea typeface="Avenir"/>
                <a:cs typeface="Avenir"/>
                <a:sym typeface="Avenir"/>
              </a:rPr>
              <a:t>Retail</a:t>
            </a:r>
            <a:r>
              <a:rPr b="0" i="0" lang="en-US" sz="1800" u="none" cap="none" strike="noStrike">
                <a:solidFill>
                  <a:srgbClr val="000000"/>
                </a:solidFill>
                <a:latin typeface="Avenir"/>
                <a:ea typeface="Avenir"/>
                <a:cs typeface="Avenir"/>
                <a:sym typeface="Avenir"/>
              </a:rPr>
              <a:t> - To compete with online shopping, retailers must lower costs while creating enhanced customer experiences and levels of service that online stores cannot provide. Edge intelligence can enrich the user experience by delivering real-time omni channel personalization and supply chain optimization. It also enables newer technologies such as facial recognition to deliver even higher levels of personalization and security.</a:t>
            </a:r>
            <a:endParaRPr/>
          </a:p>
          <a:p>
            <a:pPr indent="0" lvl="0" marL="0" marR="0" rtl="0" algn="l">
              <a:spcBef>
                <a:spcPts val="360"/>
              </a:spcBef>
              <a:spcAft>
                <a:spcPts val="0"/>
              </a:spcAft>
              <a:buNone/>
            </a:pPr>
            <a:r>
              <a:t/>
            </a:r>
            <a:endParaRPr b="0" i="0" sz="1800" u="none" cap="none" strike="noStrike">
              <a:solidFill>
                <a:srgbClr val="000000"/>
              </a:solidFill>
              <a:latin typeface="Avenir"/>
              <a:ea typeface="Avenir"/>
              <a:cs typeface="Avenir"/>
              <a:sym typeface="Avenir"/>
            </a:endParaRPr>
          </a:p>
          <a:p>
            <a:pPr indent="0" lvl="0" marL="0" marR="0" rtl="0" algn="l">
              <a:spcBef>
                <a:spcPts val="360"/>
              </a:spcBef>
              <a:spcAft>
                <a:spcPts val="0"/>
              </a:spcAft>
              <a:buNone/>
            </a:pPr>
            <a:r>
              <a:rPr b="1" i="0" lang="en-US" sz="1800" u="none" cap="none" strike="noStrike">
                <a:solidFill>
                  <a:srgbClr val="000000"/>
                </a:solidFill>
                <a:latin typeface="Avenir"/>
                <a:ea typeface="Avenir"/>
                <a:cs typeface="Avenir"/>
                <a:sym typeface="Avenir"/>
              </a:rPr>
              <a:t>Smart Buildings </a:t>
            </a:r>
            <a:r>
              <a:rPr b="0" i="0" lang="en-US" sz="1800" u="none" cap="none" strike="noStrike">
                <a:solidFill>
                  <a:srgbClr val="000000"/>
                </a:solidFill>
                <a:latin typeface="Avenir"/>
                <a:ea typeface="Avenir"/>
                <a:cs typeface="Avenir"/>
                <a:sym typeface="Avenir"/>
              </a:rPr>
              <a:t>- Among the many benefits of smart building technology are lower energy consumption, better security, increased occupant comfort and safety, and better utilization of building assets and services. Rather than sending massive amounts of building data to the cloud for analysis, smart buildings can use edge intelligence for more responsive automation while reducing bandwidth costs and latency.</a:t>
            </a:r>
            <a:endParaRPr/>
          </a:p>
          <a:p>
            <a:pPr indent="0" lvl="0" marL="0" marR="0" rtl="0" algn="l">
              <a:spcBef>
                <a:spcPts val="360"/>
              </a:spcBef>
              <a:spcAft>
                <a:spcPts val="0"/>
              </a:spcAft>
              <a:buNone/>
            </a:pPr>
            <a:br>
              <a:rPr b="0" i="0" lang="en-US" sz="1200" u="none" cap="none" strike="noStrike">
                <a:solidFill>
                  <a:srgbClr val="000000"/>
                </a:solidFill>
                <a:latin typeface="Helvetica Neue Light"/>
                <a:ea typeface="Helvetica Neue Light"/>
                <a:cs typeface="Helvetica Neue Light"/>
                <a:sym typeface="Helvetica Neue Light"/>
              </a:rPr>
            </a:br>
            <a:endParaRPr b="0" i="0" sz="1200" u="none" cap="none" strike="noStrike">
              <a:solidFill>
                <a:srgbClr val="000000"/>
              </a:solidFill>
              <a:latin typeface="Helvetica Neue Light"/>
              <a:ea typeface="Helvetica Neue Light"/>
              <a:cs typeface="Helvetica Neue Light"/>
              <a:sym typeface="Helvetica Neue Light"/>
            </a:endParaRPr>
          </a:p>
        </p:txBody>
      </p:sp>
      <p:sp>
        <p:nvSpPr>
          <p:cNvPr id="189" name="Google Shape;189;p1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Avenir"/>
              <a:buNone/>
            </a:pPr>
            <a:r>
              <a:rPr b="1" lang="en-US" sz="2400">
                <a:latin typeface="Avenir"/>
                <a:ea typeface="Avenir"/>
                <a:cs typeface="Avenir"/>
                <a:sym typeface="Avenir"/>
              </a:rPr>
              <a:t>IoT Data Edge Analytics Use Cases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7"/>
          <p:cNvSpPr txBox="1"/>
          <p:nvPr>
            <p:ph idx="1" type="body"/>
          </p:nvPr>
        </p:nvSpPr>
        <p:spPr>
          <a:xfrm>
            <a:off x="381000" y="1066800"/>
            <a:ext cx="11232369" cy="5231069"/>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1" i="0" lang="en-US" sz="1800" u="none" cap="none" strike="noStrike">
                <a:solidFill>
                  <a:srgbClr val="000000"/>
                </a:solidFill>
                <a:latin typeface="Avenir"/>
                <a:ea typeface="Avenir"/>
                <a:cs typeface="Avenir"/>
                <a:sym typeface="Avenir"/>
              </a:rPr>
              <a:t>Drones/Flying Robots/Unmanned Aerial Vehicles (UAVs) for surveillance and instant delivery – </a:t>
            </a:r>
            <a:r>
              <a:rPr b="0" i="0" lang="en-US" sz="1800" u="none" cap="none" strike="noStrike">
                <a:solidFill>
                  <a:srgbClr val="000000"/>
                </a:solidFill>
                <a:latin typeface="Avenir"/>
                <a:ea typeface="Avenir"/>
                <a:cs typeface="Avenir"/>
                <a:sym typeface="Avenir"/>
              </a:rPr>
              <a:t>Edge computing facilitates the monitoring, measurement and management of drones. </a:t>
            </a:r>
            <a:endParaRPr/>
          </a:p>
          <a:p>
            <a:pPr indent="0" lvl="0" marL="0" marR="0" rtl="0" algn="l">
              <a:spcBef>
                <a:spcPts val="360"/>
              </a:spcBef>
              <a:spcAft>
                <a:spcPts val="0"/>
              </a:spcAft>
              <a:buNone/>
            </a:pPr>
            <a:r>
              <a:t/>
            </a:r>
            <a:endParaRPr b="1" i="0" sz="1800" u="none" cap="none" strike="noStrike">
              <a:solidFill>
                <a:srgbClr val="000000"/>
              </a:solidFill>
              <a:latin typeface="Avenir"/>
              <a:ea typeface="Avenir"/>
              <a:cs typeface="Avenir"/>
              <a:sym typeface="Avenir"/>
            </a:endParaRPr>
          </a:p>
          <a:p>
            <a:pPr indent="0" lvl="0" marL="0" marR="0" rtl="0" algn="l">
              <a:spcBef>
                <a:spcPts val="360"/>
              </a:spcBef>
              <a:spcAft>
                <a:spcPts val="0"/>
              </a:spcAft>
              <a:buNone/>
            </a:pPr>
            <a:r>
              <a:rPr b="1" i="0" lang="en-US" sz="1800" u="none" cap="none" strike="noStrike">
                <a:solidFill>
                  <a:srgbClr val="000000"/>
                </a:solidFill>
                <a:latin typeface="Avenir"/>
                <a:ea typeface="Avenir"/>
                <a:cs typeface="Avenir"/>
                <a:sym typeface="Avenir"/>
              </a:rPr>
              <a:t>Smart Cities </a:t>
            </a:r>
            <a:r>
              <a:rPr b="0" i="0" lang="en-US" sz="1800" u="none" cap="none" strike="noStrike">
                <a:solidFill>
                  <a:srgbClr val="000000"/>
                </a:solidFill>
                <a:latin typeface="Avenir"/>
                <a:ea typeface="Avenir"/>
                <a:cs typeface="Avenir"/>
                <a:sym typeface="Avenir"/>
              </a:rPr>
              <a:t>- Integrating data from a diverse collection of municipal systems (e.g. Street lighting, traffic information, parking, public safety, etc.) for interactive management and community access is a common vision for smart city initiatives. However the sheer amount of data generated requires too much bandwidth and processing for cloud-based systems. Edge intelligence provides a more effective solution that distributes data processing and analytics to the edges where sensors and data sources are located.</a:t>
            </a:r>
            <a:endParaRPr/>
          </a:p>
          <a:p>
            <a:pPr indent="0" lvl="0" marL="0" marR="0" rtl="0" algn="l">
              <a:spcBef>
                <a:spcPts val="360"/>
              </a:spcBef>
              <a:spcAft>
                <a:spcPts val="0"/>
              </a:spcAft>
              <a:buNone/>
            </a:pPr>
            <a:r>
              <a:t/>
            </a:r>
            <a:endParaRPr b="0" i="0" sz="1800" u="none" cap="none" strike="noStrike">
              <a:solidFill>
                <a:srgbClr val="000000"/>
              </a:solidFill>
              <a:latin typeface="Avenir"/>
              <a:ea typeface="Avenir"/>
              <a:cs typeface="Avenir"/>
              <a:sym typeface="Avenir"/>
            </a:endParaRPr>
          </a:p>
          <a:p>
            <a:pPr indent="0" lvl="0" marL="0" marR="0" rtl="0" algn="l">
              <a:spcBef>
                <a:spcPts val="360"/>
              </a:spcBef>
              <a:spcAft>
                <a:spcPts val="0"/>
              </a:spcAft>
              <a:buNone/>
            </a:pPr>
            <a:r>
              <a:t/>
            </a:r>
            <a:endParaRPr b="0" i="0" sz="1800" u="none" cap="none" strike="noStrike">
              <a:solidFill>
                <a:srgbClr val="000000"/>
              </a:solidFill>
              <a:latin typeface="Avenir"/>
              <a:ea typeface="Avenir"/>
              <a:cs typeface="Avenir"/>
              <a:sym typeface="Avenir"/>
            </a:endParaRPr>
          </a:p>
          <a:p>
            <a:pPr indent="0" lvl="0" marL="0" marR="0" rtl="0" algn="l">
              <a:spcBef>
                <a:spcPts val="360"/>
              </a:spcBef>
              <a:spcAft>
                <a:spcPts val="0"/>
              </a:spcAft>
              <a:buNone/>
            </a:pPr>
            <a:r>
              <a:rPr b="1" i="0" lang="en-US" sz="1800" u="none" cap="none" strike="noStrike">
                <a:solidFill>
                  <a:srgbClr val="000000"/>
                </a:solidFill>
                <a:latin typeface="Avenir"/>
                <a:ea typeface="Avenir"/>
                <a:cs typeface="Avenir"/>
                <a:sym typeface="Avenir"/>
              </a:rPr>
              <a:t>Connected Vehicles </a:t>
            </a:r>
            <a:r>
              <a:rPr b="0" i="0" lang="en-US" sz="1800" u="none" cap="none" strike="noStrike">
                <a:solidFill>
                  <a:srgbClr val="000000"/>
                </a:solidFill>
                <a:latin typeface="Avenir"/>
                <a:ea typeface="Avenir"/>
                <a:cs typeface="Avenir"/>
                <a:sym typeface="Avenir"/>
              </a:rPr>
              <a:t>- Connected vehicle technology adds an entirely new dimension to transportation by extending vehicle operations and controls beyond the driver to include external networks and systems. Edge intelligence and fog computing will enable distributed roadside services such as traffic regulation, vehicle speed management, toll collection, parking assistance, and more.</a:t>
            </a:r>
            <a:endParaRPr/>
          </a:p>
          <a:p>
            <a:pPr indent="0" lvl="0" marL="0" marR="0" rtl="0" algn="l">
              <a:spcBef>
                <a:spcPts val="360"/>
              </a:spcBef>
              <a:spcAft>
                <a:spcPts val="0"/>
              </a:spcAft>
              <a:buNone/>
            </a:pPr>
            <a:r>
              <a:t/>
            </a:r>
            <a:endParaRPr b="0" i="0" sz="1200" u="none" cap="none" strike="noStrike">
              <a:solidFill>
                <a:srgbClr val="888888"/>
              </a:solidFill>
              <a:latin typeface="Helvetica Neue Light"/>
              <a:ea typeface="Helvetica Neue Light"/>
              <a:cs typeface="Helvetica Neue Light"/>
              <a:sym typeface="Helvetica Neue Light"/>
            </a:endParaRPr>
          </a:p>
        </p:txBody>
      </p:sp>
      <p:sp>
        <p:nvSpPr>
          <p:cNvPr id="195" name="Google Shape;195;p17"/>
          <p:cNvSpPr txBox="1"/>
          <p:nvPr>
            <p:ph type="title"/>
          </p:nvPr>
        </p:nvSpPr>
        <p:spPr>
          <a:xfrm>
            <a:off x="609600" y="274638"/>
            <a:ext cx="10972800" cy="7921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Avenir"/>
              <a:buNone/>
            </a:pPr>
            <a:r>
              <a:rPr b="1" lang="en-US" sz="2400">
                <a:latin typeface="Avenir"/>
                <a:ea typeface="Avenir"/>
                <a:cs typeface="Avenir"/>
                <a:sym typeface="Avenir"/>
              </a:rPr>
              <a:t>IoT Data Edge Analytics Use Cases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8"/>
          <p:cNvSpPr txBox="1"/>
          <p:nvPr>
            <p:ph idx="1" type="body"/>
          </p:nvPr>
        </p:nvSpPr>
        <p:spPr>
          <a:xfrm>
            <a:off x="397934" y="838200"/>
            <a:ext cx="11497733" cy="5867400"/>
          </a:xfrm>
          <a:prstGeom prst="rect">
            <a:avLst/>
          </a:prstGeom>
          <a:noFill/>
          <a:ln>
            <a:noFill/>
          </a:ln>
        </p:spPr>
        <p:txBody>
          <a:bodyPr anchorCtr="0" anchor="ctr" bIns="45700" lIns="91425" spcFirstLastPara="1" rIns="91425" wrap="square" tIns="45700">
            <a:normAutofit fontScale="85000" lnSpcReduction="10000"/>
          </a:bodyPr>
          <a:lstStyle/>
          <a:p>
            <a:pPr indent="0" lvl="0" marL="0" marR="0" rtl="0" algn="l">
              <a:spcBef>
                <a:spcPts val="0"/>
              </a:spcBef>
              <a:spcAft>
                <a:spcPts val="0"/>
              </a:spcAft>
              <a:buNone/>
            </a:pPr>
            <a:r>
              <a:t/>
            </a:r>
            <a:endParaRPr b="0" i="0" sz="1800" u="none" cap="none" strike="noStrike">
              <a:solidFill>
                <a:srgbClr val="888888"/>
              </a:solidFill>
              <a:latin typeface="Helvetica Neue Light"/>
              <a:ea typeface="Helvetica Neue Light"/>
              <a:cs typeface="Helvetica Neue Light"/>
              <a:sym typeface="Helvetica Neue Light"/>
            </a:endParaRPr>
          </a:p>
          <a:p>
            <a:pPr indent="0" lvl="0" marL="0" marR="0" rtl="0" algn="l">
              <a:spcBef>
                <a:spcPts val="360"/>
              </a:spcBef>
              <a:spcAft>
                <a:spcPts val="0"/>
              </a:spcAft>
              <a:buNone/>
            </a:pPr>
            <a:r>
              <a:rPr b="1" i="0" lang="en-US" sz="1800" u="none" cap="none" strike="noStrike">
                <a:solidFill>
                  <a:srgbClr val="000000"/>
                </a:solidFill>
                <a:latin typeface="Helvetica Neue Light"/>
                <a:ea typeface="Helvetica Neue Light"/>
                <a:cs typeface="Helvetica Neue Light"/>
                <a:sym typeface="Helvetica Neue Light"/>
              </a:rPr>
              <a:t>Offshore oil wells </a:t>
            </a:r>
            <a:r>
              <a:rPr b="0" i="0" lang="en-US" sz="1800" u="none" cap="none" strike="noStrike">
                <a:solidFill>
                  <a:srgbClr val="000000"/>
                </a:solidFill>
                <a:latin typeface="Helvetica Neue Light"/>
                <a:ea typeface="Helvetica Neue Light"/>
                <a:cs typeface="Helvetica Neue Light"/>
                <a:sym typeface="Helvetica Neue Light"/>
              </a:rPr>
              <a:t>have transmitted data such as the status of drill bits through satellite or CDs to data centers for analysis, resulting in delays before the results can be relayed back to the rig. Edge analytics allows oil well operators to identify problems in a drill bit, even one operating several hundred feet below sea level, more quickly and take corrective action before a failure damages the bit or the well.</a:t>
            </a:r>
            <a:endParaRPr/>
          </a:p>
          <a:p>
            <a:pPr indent="0" lvl="0" marL="0" marR="0" rtl="0" algn="l">
              <a:spcBef>
                <a:spcPts val="360"/>
              </a:spcBef>
              <a:spcAft>
                <a:spcPts val="0"/>
              </a:spcAft>
              <a:buNone/>
            </a:pPr>
            <a:r>
              <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l">
              <a:spcBef>
                <a:spcPts val="360"/>
              </a:spcBef>
              <a:spcAft>
                <a:spcPts val="0"/>
              </a:spcAft>
              <a:buNone/>
            </a:pPr>
            <a:r>
              <a:rPr b="0" i="0" lang="en-US" sz="1800" u="none" cap="none" strike="noStrike">
                <a:solidFill>
                  <a:srgbClr val="000000"/>
                </a:solidFill>
                <a:latin typeface="Helvetica Neue Light"/>
                <a:ea typeface="Helvetica Neue Light"/>
                <a:cs typeface="Helvetica Neue Light"/>
                <a:sym typeface="Helvetica Neue Light"/>
              </a:rPr>
              <a:t>Adding analytics capabilities to </a:t>
            </a:r>
            <a:r>
              <a:rPr b="1" i="0" lang="en-US" sz="1800" u="none" cap="none" strike="noStrike">
                <a:solidFill>
                  <a:srgbClr val="000000"/>
                </a:solidFill>
                <a:latin typeface="Helvetica Neue Light"/>
                <a:ea typeface="Helvetica Neue Light"/>
                <a:cs typeface="Helvetica Neue Light"/>
                <a:sym typeface="Helvetica Neue Light"/>
              </a:rPr>
              <a:t>security cameras </a:t>
            </a:r>
            <a:r>
              <a:rPr b="0" i="0" lang="en-US" sz="1800" u="none" cap="none" strike="noStrike">
                <a:solidFill>
                  <a:srgbClr val="000000"/>
                </a:solidFill>
                <a:latin typeface="Helvetica Neue Light"/>
                <a:ea typeface="Helvetica Neue Light"/>
                <a:cs typeface="Helvetica Neue Light"/>
                <a:sym typeface="Helvetica Neue Light"/>
              </a:rPr>
              <a:t>allows real-time identification of unusual behaviour, such as a group of people gathered by an entrance in the middle of the night. Rather than waiting to send that data to the cloud for analysis, the camera could identify the potential threat on site and trigger an alarm more quickly. An important type of analytics supported on intelligent devices (cameras) is automated modification of video streams to preserve privacy -- for example, editing out frames or blurring individual objects within frames. What needs to be removed or altered is highly specific to the owner of a video stream, but no user has time to go through and manually edit video captured on a continuous basis. This automated, owner-specific lowering of fidelity of a video stream to preserve privacy is called </a:t>
            </a:r>
            <a:r>
              <a:rPr b="0" i="1" lang="en-US" sz="1800" u="none" cap="none" strike="noStrike">
                <a:solidFill>
                  <a:srgbClr val="000000"/>
                </a:solidFill>
                <a:latin typeface="Helvetica Neue Light"/>
                <a:ea typeface="Helvetica Neue Light"/>
                <a:cs typeface="Helvetica Neue Light"/>
                <a:sym typeface="Helvetica Neue Light"/>
              </a:rPr>
              <a:t>denaturing</a:t>
            </a:r>
            <a:r>
              <a:rPr b="0" i="0" lang="en-US" sz="1800" u="none" cap="none" strike="noStrike">
                <a:solidFill>
                  <a:srgbClr val="000000"/>
                </a:solidFill>
                <a:latin typeface="Helvetica Neue Light"/>
                <a:ea typeface="Helvetica Neue Light"/>
                <a:cs typeface="Helvetica Neue Light"/>
                <a:sym typeface="Helvetica Neue Light"/>
              </a:rPr>
              <a:t>. </a:t>
            </a:r>
            <a:endParaRPr/>
          </a:p>
          <a:p>
            <a:pPr indent="0" lvl="0" marL="0" marR="0" rtl="0" algn="l">
              <a:spcBef>
                <a:spcPts val="360"/>
              </a:spcBef>
              <a:spcAft>
                <a:spcPts val="0"/>
              </a:spcAft>
              <a:buNone/>
            </a:pPr>
            <a:r>
              <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l">
              <a:spcBef>
                <a:spcPts val="360"/>
              </a:spcBef>
              <a:spcAft>
                <a:spcPts val="0"/>
              </a:spcAft>
              <a:buNone/>
            </a:pPr>
            <a:r>
              <a:rPr b="0" i="0" lang="en-US" sz="1800" u="none" cap="none" strike="noStrike">
                <a:solidFill>
                  <a:srgbClr val="000000"/>
                </a:solidFill>
                <a:latin typeface="Helvetica Neue Light"/>
                <a:ea typeface="Helvetica Neue Light"/>
                <a:cs typeface="Helvetica Neue Light"/>
                <a:sym typeface="Helvetica Neue Light"/>
              </a:rPr>
              <a:t>Location-based services (such as identifying open spaces in parking garages for smartphone users) can use local servers to process data in real time, providing more accurate results than centralized analysis, while reducing data transmission costs.</a:t>
            </a:r>
            <a:endParaRPr/>
          </a:p>
          <a:p>
            <a:pPr indent="0" lvl="0" marL="0" marR="0" rtl="0" algn="l">
              <a:spcBef>
                <a:spcPts val="360"/>
              </a:spcBef>
              <a:spcAft>
                <a:spcPts val="0"/>
              </a:spcAft>
              <a:buNone/>
            </a:pPr>
            <a:r>
              <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l">
              <a:spcBef>
                <a:spcPts val="360"/>
              </a:spcBef>
              <a:spcAft>
                <a:spcPts val="0"/>
              </a:spcAft>
              <a:buNone/>
            </a:pPr>
            <a:r>
              <a:rPr b="0" i="0" lang="en-US" sz="1800" u="none" cap="none" strike="noStrike">
                <a:solidFill>
                  <a:srgbClr val="000000"/>
                </a:solidFill>
                <a:latin typeface="Helvetica Neue Light"/>
                <a:ea typeface="Helvetica Neue Light"/>
                <a:cs typeface="Helvetica Neue Light"/>
                <a:sym typeface="Helvetica Neue Light"/>
              </a:rPr>
              <a:t>In gas transmission and distribution, more surveillance functionality is being pushed out from central servers to the sensors attached to meters or leak detectors. As this occurs, it becomes more desirable for the meters or leak detectors to perform some kind of analysis of the readings in their field of view and to make decisions about what to stream to the server, what to ignore, and what actions to take.</a:t>
            </a:r>
            <a:endParaRPr/>
          </a:p>
          <a:p>
            <a:pPr indent="0" lvl="0" marL="0" marR="0" rtl="0" algn="l">
              <a:spcBef>
                <a:spcPts val="360"/>
              </a:spcBef>
              <a:spcAft>
                <a:spcPts val="0"/>
              </a:spcAft>
              <a:buNone/>
            </a:pPr>
            <a:r>
              <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l">
              <a:spcBef>
                <a:spcPts val="360"/>
              </a:spcBef>
              <a:spcAft>
                <a:spcPts val="0"/>
              </a:spcAft>
              <a:buNone/>
            </a:pPr>
            <a:r>
              <a:rPr b="0" i="0" lang="en-US" sz="1800" u="none" cap="none" strike="noStrike">
                <a:solidFill>
                  <a:srgbClr val="000000"/>
                </a:solidFill>
                <a:latin typeface="Helvetica Neue Light"/>
                <a:ea typeface="Helvetica Neue Light"/>
                <a:cs typeface="Helvetica Neue Light"/>
                <a:sym typeface="Helvetica Neue Light"/>
              </a:rPr>
              <a:t>Device manufacturers are now embedding analysis capability into these sensors' firmware to achieve this. One advantage of this approach is the reduced demand on network bandwidth and storage requirements which can easily offset the additional cost of having on-board analytics. With improved server software, a matrix of sensors with on-board analytics engines can provide a powerful surveillance presence.</a:t>
            </a:r>
            <a:endParaRPr/>
          </a:p>
          <a:p>
            <a:pPr indent="0" lvl="0" marL="0" marR="0" rtl="0" algn="l">
              <a:spcBef>
                <a:spcPts val="360"/>
              </a:spcBef>
              <a:spcAft>
                <a:spcPts val="0"/>
              </a:spcAft>
              <a:buNone/>
            </a:pPr>
            <a:r>
              <a:t/>
            </a:r>
            <a:endParaRPr b="0" i="0" sz="1200" u="none" cap="none" strike="noStrike">
              <a:solidFill>
                <a:srgbClr val="000000"/>
              </a:solidFill>
              <a:latin typeface="Helvetica Neue Light"/>
              <a:ea typeface="Helvetica Neue Light"/>
              <a:cs typeface="Helvetica Neue Light"/>
              <a:sym typeface="Helvetica Neue Light"/>
            </a:endParaRPr>
          </a:p>
        </p:txBody>
      </p:sp>
      <p:sp>
        <p:nvSpPr>
          <p:cNvPr id="201" name="Google Shape;201;p18"/>
          <p:cNvSpPr txBox="1"/>
          <p:nvPr>
            <p:ph type="title"/>
          </p:nvPr>
        </p:nvSpPr>
        <p:spPr>
          <a:xfrm>
            <a:off x="685800" y="-152400"/>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SzPts val="2400"/>
              <a:buFont typeface="Avenir"/>
              <a:buNone/>
            </a:pPr>
            <a:r>
              <a:rPr b="1" lang="en-US" sz="2400">
                <a:solidFill>
                  <a:srgbClr val="000000"/>
                </a:solidFill>
                <a:latin typeface="Avenir"/>
                <a:ea typeface="Avenir"/>
                <a:cs typeface="Avenir"/>
                <a:sym typeface="Avenir"/>
              </a:rPr>
              <a:t>IoT Data Edge Analytics Use Cases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9"/>
          <p:cNvSpPr txBox="1"/>
          <p:nvPr>
            <p:ph idx="1" type="body"/>
          </p:nvPr>
        </p:nvSpPr>
        <p:spPr>
          <a:xfrm>
            <a:off x="364067" y="1398331"/>
            <a:ext cx="11421533" cy="4621469"/>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0" i="0" lang="en-US" sz="1800" u="none" cap="none" strike="noStrike">
                <a:solidFill>
                  <a:srgbClr val="000000"/>
                </a:solidFill>
                <a:latin typeface="Avenir"/>
                <a:ea typeface="Avenir"/>
                <a:cs typeface="Avenir"/>
                <a:sym typeface="Avenir"/>
              </a:rPr>
              <a:t>In </a:t>
            </a:r>
            <a:r>
              <a:rPr b="1" i="0" lang="en-US" sz="1800" u="none" cap="none" strike="noStrike">
                <a:solidFill>
                  <a:srgbClr val="000000"/>
                </a:solidFill>
                <a:latin typeface="Avenir"/>
                <a:ea typeface="Avenir"/>
                <a:cs typeface="Avenir"/>
                <a:sym typeface="Avenir"/>
              </a:rPr>
              <a:t>automobile manufacturing</a:t>
            </a:r>
            <a:r>
              <a:rPr b="0" i="0" lang="en-US" sz="1800" u="none" cap="none" strike="noStrike">
                <a:solidFill>
                  <a:srgbClr val="000000"/>
                </a:solidFill>
                <a:latin typeface="Avenir"/>
                <a:ea typeface="Avenir"/>
                <a:cs typeface="Avenir"/>
                <a:sym typeface="Avenir"/>
              </a:rPr>
              <a:t>, real-time analytics can be performed on sensor streams from the engine and other parts, alerting the driver to potential imminent failure or to the need for preventive maintenance. Such information can also be transmitted to the cloud or EDW for integration into a database maintained by the vehicle manufacturer. Fine-grain analysis of such anomaly data might reveal vehicle model-specific defects that can be corrected in a timely manner.</a:t>
            </a:r>
            <a:endParaRPr/>
          </a:p>
          <a:p>
            <a:pPr indent="0" lvl="0" marL="0" marR="0" rtl="0" algn="l">
              <a:spcBef>
                <a:spcPts val="360"/>
              </a:spcBef>
              <a:spcAft>
                <a:spcPts val="0"/>
              </a:spcAft>
              <a:buNone/>
            </a:pPr>
            <a:r>
              <a:t/>
            </a:r>
            <a:endParaRPr b="0" i="0" sz="1800" u="none" cap="none" strike="noStrike">
              <a:solidFill>
                <a:srgbClr val="000000"/>
              </a:solidFill>
              <a:latin typeface="Avenir"/>
              <a:ea typeface="Avenir"/>
              <a:cs typeface="Avenir"/>
              <a:sym typeface="Avenir"/>
            </a:endParaRPr>
          </a:p>
          <a:p>
            <a:pPr indent="0" lvl="0" marL="0" marR="0" rtl="0" algn="l">
              <a:spcBef>
                <a:spcPts val="360"/>
              </a:spcBef>
              <a:spcAft>
                <a:spcPts val="0"/>
              </a:spcAft>
              <a:buNone/>
            </a:pPr>
            <a:r>
              <a:rPr b="0" i="0" lang="en-US" sz="1800" u="none" cap="none" strike="noStrike">
                <a:solidFill>
                  <a:srgbClr val="000000"/>
                </a:solidFill>
                <a:latin typeface="Avenir"/>
                <a:ea typeface="Avenir"/>
                <a:cs typeface="Avenir"/>
                <a:sym typeface="Avenir"/>
              </a:rPr>
              <a:t>In the </a:t>
            </a:r>
            <a:r>
              <a:rPr b="1" i="0" lang="en-US" sz="1800" u="none" cap="none" strike="noStrike">
                <a:solidFill>
                  <a:srgbClr val="000000"/>
                </a:solidFill>
                <a:latin typeface="Avenir"/>
                <a:ea typeface="Avenir"/>
                <a:cs typeface="Avenir"/>
                <a:sym typeface="Avenir"/>
              </a:rPr>
              <a:t>aerospace industry</a:t>
            </a:r>
            <a:r>
              <a:rPr b="0" i="0" lang="en-US" sz="1800" u="none" cap="none" strike="noStrike">
                <a:solidFill>
                  <a:srgbClr val="000000"/>
                </a:solidFill>
                <a:latin typeface="Avenir"/>
                <a:ea typeface="Avenir"/>
                <a:cs typeface="Avenir"/>
                <a:sym typeface="Avenir"/>
              </a:rPr>
              <a:t>, the sensors in various parts of the airplane generate huge amount of data on the order of 1 terabyte per 24 hours. Intelligent devices (compared to connected devices) would be of great, and sometimes lifesaving, help as immediate proactive actions based on sensor readings could prevent crucial failures.</a:t>
            </a:r>
            <a:endParaRPr/>
          </a:p>
          <a:p>
            <a:pPr indent="0" lvl="0" marL="0" marR="0" rtl="0" algn="l">
              <a:spcBef>
                <a:spcPts val="360"/>
              </a:spcBef>
              <a:spcAft>
                <a:spcPts val="0"/>
              </a:spcAft>
              <a:buNone/>
            </a:pPr>
            <a:r>
              <a:t/>
            </a:r>
            <a:endParaRPr b="0" i="0" sz="1800" u="none" cap="none" strike="noStrike">
              <a:solidFill>
                <a:srgbClr val="000000"/>
              </a:solidFill>
              <a:latin typeface="Avenir"/>
              <a:ea typeface="Avenir"/>
              <a:cs typeface="Avenir"/>
              <a:sym typeface="Avenir"/>
            </a:endParaRPr>
          </a:p>
          <a:p>
            <a:pPr indent="0" lvl="0" marL="0" marR="0" rtl="0" algn="l">
              <a:spcBef>
                <a:spcPts val="360"/>
              </a:spcBef>
              <a:spcAft>
                <a:spcPts val="0"/>
              </a:spcAft>
              <a:buNone/>
            </a:pPr>
            <a:r>
              <a:rPr b="0" i="0" lang="en-US" sz="1800" u="none" cap="none" strike="noStrike">
                <a:solidFill>
                  <a:srgbClr val="000000"/>
                </a:solidFill>
                <a:latin typeface="Avenir"/>
                <a:ea typeface="Avenir"/>
                <a:cs typeface="Avenir"/>
                <a:sym typeface="Avenir"/>
              </a:rPr>
              <a:t>The industrial Internet is going to transform the industry by making industrial machines more intelligent and enabling services using real-time data coming from sensors and machines. The intelligent devices will be able to take actions (to optimize processes, improve efficiencies, reduce costs, etc.) based on insights generated from real-time data and analytics. </a:t>
            </a:r>
            <a:endParaRPr/>
          </a:p>
          <a:p>
            <a:pPr indent="0" lvl="0" marL="0" marR="0" rtl="0" algn="l">
              <a:spcBef>
                <a:spcPts val="360"/>
              </a:spcBef>
              <a:spcAft>
                <a:spcPts val="0"/>
              </a:spcAft>
              <a:buNone/>
            </a:pPr>
            <a:r>
              <a:t/>
            </a:r>
            <a:endParaRPr b="0" i="0" sz="1200" u="none" cap="none" strike="noStrike">
              <a:solidFill>
                <a:srgbClr val="000000"/>
              </a:solidFill>
              <a:latin typeface="Helvetica Neue Light"/>
              <a:ea typeface="Helvetica Neue Light"/>
              <a:cs typeface="Helvetica Neue Light"/>
              <a:sym typeface="Helvetica Neue Light"/>
            </a:endParaRPr>
          </a:p>
        </p:txBody>
      </p:sp>
      <p:sp>
        <p:nvSpPr>
          <p:cNvPr id="207" name="Google Shape;207;p1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SzPts val="2400"/>
              <a:buFont typeface="Avenir"/>
              <a:buNone/>
            </a:pPr>
            <a:r>
              <a:rPr b="1" lang="en-US" sz="2400">
                <a:solidFill>
                  <a:srgbClr val="000000"/>
                </a:solidFill>
                <a:latin typeface="Avenir"/>
                <a:ea typeface="Avenir"/>
                <a:cs typeface="Avenir"/>
                <a:sym typeface="Avenir"/>
              </a:rPr>
              <a:t>IoT Edge Data Analytics Use Cases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idx="11" type="ftr"/>
          </p:nvPr>
        </p:nvSpPr>
        <p:spPr>
          <a:xfrm>
            <a:off x="4165600" y="6477001"/>
            <a:ext cx="3860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chemeClr val="dk1"/>
                </a:solidFill>
              </a:rPr>
              <a:t>Confidential  |  DD.MM.YY  |  version #</a:t>
            </a:r>
            <a:endParaRPr/>
          </a:p>
        </p:txBody>
      </p:sp>
      <p:sp>
        <p:nvSpPr>
          <p:cNvPr id="98" name="Google Shape;98;p2"/>
          <p:cNvSpPr txBox="1"/>
          <p:nvPr>
            <p:ph idx="1" type="body"/>
          </p:nvPr>
        </p:nvSpPr>
        <p:spPr>
          <a:xfrm>
            <a:off x="381000" y="381000"/>
            <a:ext cx="10668000" cy="457200"/>
          </a:xfrm>
          <a:prstGeom prst="rect">
            <a:avLst/>
          </a:prstGeom>
          <a:noFill/>
          <a:ln>
            <a:noFill/>
          </a:ln>
        </p:spPr>
        <p:txBody>
          <a:bodyPr anchorCtr="0" anchor="ctr" bIns="45700" lIns="91425" spcFirstLastPara="1" rIns="91425" wrap="square" tIns="45700">
            <a:normAutofit/>
          </a:bodyPr>
          <a:lstStyle/>
          <a:p>
            <a:pPr indent="-342900" lvl="0" marL="342900" rtl="0" algn="ctr">
              <a:spcBef>
                <a:spcPts val="0"/>
              </a:spcBef>
              <a:spcAft>
                <a:spcPts val="0"/>
              </a:spcAft>
              <a:buClr>
                <a:schemeClr val="dk1"/>
              </a:buClr>
              <a:buSzPts val="2400"/>
              <a:buNone/>
            </a:pPr>
            <a:r>
              <a:rPr b="1" lang="en-US" sz="2400">
                <a:latin typeface="Avenir"/>
                <a:ea typeface="Avenir"/>
                <a:cs typeface="Avenir"/>
                <a:sym typeface="Avenir"/>
              </a:rPr>
              <a:t>Why IoT Data Analytics?</a:t>
            </a:r>
            <a:endParaRPr/>
          </a:p>
        </p:txBody>
      </p:sp>
      <p:sp>
        <p:nvSpPr>
          <p:cNvPr id="99" name="Google Shape;99;p2"/>
          <p:cNvSpPr txBox="1"/>
          <p:nvPr>
            <p:ph idx="2" type="body"/>
          </p:nvPr>
        </p:nvSpPr>
        <p:spPr>
          <a:xfrm>
            <a:off x="304800" y="1066800"/>
            <a:ext cx="10668000" cy="5105400"/>
          </a:xfrm>
          <a:prstGeom prst="rect">
            <a:avLst/>
          </a:prstGeom>
          <a:noFill/>
          <a:ln>
            <a:noFill/>
          </a:ln>
        </p:spPr>
        <p:txBody>
          <a:bodyPr anchorCtr="0" anchor="ctr" bIns="45700" lIns="91425" spcFirstLastPara="1" rIns="91425" wrap="square" tIns="45700">
            <a:normAutofit/>
          </a:bodyPr>
          <a:lstStyle/>
          <a:p>
            <a:pPr indent="-457200" lvl="0" marL="457200" rtl="0" algn="l">
              <a:spcBef>
                <a:spcPts val="0"/>
              </a:spcBef>
              <a:spcAft>
                <a:spcPts val="0"/>
              </a:spcAft>
              <a:buClr>
                <a:schemeClr val="dk1"/>
              </a:buClr>
              <a:buSzPts val="1600"/>
              <a:buFont typeface="Helvetica Neue"/>
              <a:buAutoNum type="arabicPeriod"/>
            </a:pPr>
            <a:r>
              <a:rPr lang="en-US" sz="1600">
                <a:latin typeface="Avenir"/>
                <a:ea typeface="Avenir"/>
                <a:cs typeface="Avenir"/>
                <a:sym typeface="Avenir"/>
              </a:rPr>
              <a:t>Establishes a variety of smarter environments (smarter homes, hotels, hospitals, etc.) </a:t>
            </a:r>
            <a:endParaRPr/>
          </a:p>
          <a:p>
            <a:pPr indent="-355600" lvl="0" marL="457200" rtl="0" algn="l">
              <a:spcBef>
                <a:spcPts val="0"/>
              </a:spcBef>
              <a:spcAft>
                <a:spcPts val="0"/>
              </a:spcAft>
              <a:buClr>
                <a:schemeClr val="dk1"/>
              </a:buClr>
              <a:buSzPts val="1600"/>
              <a:buFont typeface="Helvetica Neue"/>
              <a:buNone/>
            </a:pPr>
            <a:r>
              <a:t/>
            </a:r>
            <a:endParaRPr sz="1600">
              <a:latin typeface="Avenir"/>
              <a:ea typeface="Avenir"/>
              <a:cs typeface="Avenir"/>
              <a:sym typeface="Avenir"/>
            </a:endParaRPr>
          </a:p>
          <a:p>
            <a:pPr indent="-457200" lvl="0" marL="457200" rtl="0" algn="l">
              <a:spcBef>
                <a:spcPts val="0"/>
              </a:spcBef>
              <a:spcAft>
                <a:spcPts val="0"/>
              </a:spcAft>
              <a:buClr>
                <a:schemeClr val="dk1"/>
              </a:buClr>
              <a:buSzPts val="1600"/>
              <a:buFont typeface="Helvetica Neue"/>
              <a:buAutoNum type="arabicPeriod"/>
            </a:pPr>
            <a:r>
              <a:rPr lang="en-US" sz="1600">
                <a:latin typeface="Avenir"/>
                <a:ea typeface="Avenir"/>
                <a:cs typeface="Avenir"/>
                <a:sym typeface="Avenir"/>
              </a:rPr>
              <a:t>Uncovers timely and actionable insights for machines and men</a:t>
            </a:r>
            <a:endParaRPr sz="1600">
              <a:latin typeface="Avenir"/>
              <a:ea typeface="Avenir"/>
              <a:cs typeface="Avenir"/>
              <a:sym typeface="Avenir"/>
            </a:endParaRPr>
          </a:p>
          <a:p>
            <a:pPr indent="-355600" lvl="0" marL="457200" rtl="0" algn="l">
              <a:spcBef>
                <a:spcPts val="0"/>
              </a:spcBef>
              <a:spcAft>
                <a:spcPts val="0"/>
              </a:spcAft>
              <a:buClr>
                <a:schemeClr val="dk1"/>
              </a:buClr>
              <a:buSzPts val="1600"/>
              <a:buFont typeface="Helvetica Neue"/>
              <a:buNone/>
            </a:pPr>
            <a:r>
              <a:t/>
            </a:r>
            <a:endParaRPr sz="1600">
              <a:latin typeface="Avenir"/>
              <a:ea typeface="Avenir"/>
              <a:cs typeface="Avenir"/>
              <a:sym typeface="Avenir"/>
            </a:endParaRPr>
          </a:p>
          <a:p>
            <a:pPr indent="-457200" lvl="0" marL="457200" rtl="0" algn="l">
              <a:spcBef>
                <a:spcPts val="0"/>
              </a:spcBef>
              <a:spcAft>
                <a:spcPts val="0"/>
              </a:spcAft>
              <a:buClr>
                <a:schemeClr val="dk1"/>
              </a:buClr>
              <a:buSzPts val="1600"/>
              <a:buFont typeface="Helvetica Neue"/>
              <a:buAutoNum type="arabicPeriod"/>
            </a:pPr>
            <a:r>
              <a:rPr lang="en-US" sz="1600">
                <a:latin typeface="Avenir"/>
                <a:ea typeface="Avenir"/>
                <a:cs typeface="Avenir"/>
                <a:sym typeface="Avenir"/>
              </a:rPr>
              <a:t>Enables the realization of smart objects, devices, networks and environments, </a:t>
            </a:r>
            <a:endParaRPr sz="1600">
              <a:latin typeface="Avenir"/>
              <a:ea typeface="Avenir"/>
              <a:cs typeface="Avenir"/>
              <a:sym typeface="Avenir"/>
            </a:endParaRPr>
          </a:p>
          <a:p>
            <a:pPr indent="-355600" lvl="0" marL="457200" rtl="0" algn="l">
              <a:spcBef>
                <a:spcPts val="0"/>
              </a:spcBef>
              <a:spcAft>
                <a:spcPts val="0"/>
              </a:spcAft>
              <a:buClr>
                <a:schemeClr val="dk1"/>
              </a:buClr>
              <a:buSzPts val="1600"/>
              <a:buFont typeface="Helvetica Neue"/>
              <a:buNone/>
            </a:pPr>
            <a:r>
              <a:t/>
            </a:r>
            <a:endParaRPr sz="1600">
              <a:latin typeface="Avenir"/>
              <a:ea typeface="Avenir"/>
              <a:cs typeface="Avenir"/>
              <a:sym typeface="Avenir"/>
            </a:endParaRPr>
          </a:p>
          <a:p>
            <a:pPr indent="-457200" lvl="0" marL="457200" rtl="0" algn="l">
              <a:spcBef>
                <a:spcPts val="0"/>
              </a:spcBef>
              <a:spcAft>
                <a:spcPts val="0"/>
              </a:spcAft>
              <a:buClr>
                <a:schemeClr val="dk1"/>
              </a:buClr>
              <a:buSzPts val="1600"/>
              <a:buFont typeface="Helvetica Neue"/>
              <a:buAutoNum type="arabicPeriod"/>
            </a:pPr>
            <a:r>
              <a:rPr lang="en-US" sz="1600">
                <a:latin typeface="Avenir"/>
                <a:ea typeface="Avenir"/>
                <a:cs typeface="Avenir"/>
                <a:sym typeface="Avenir"/>
              </a:rPr>
              <a:t>Leads to the production of pioneering and people-centric applications and services</a:t>
            </a:r>
            <a:endParaRPr sz="1600">
              <a:latin typeface="Avenir"/>
              <a:ea typeface="Avenir"/>
              <a:cs typeface="Avenir"/>
              <a:sym typeface="Avenir"/>
            </a:endParaRPr>
          </a:p>
          <a:p>
            <a:pPr indent="-355600" lvl="0" marL="457200" rtl="0" algn="l">
              <a:spcBef>
                <a:spcPts val="0"/>
              </a:spcBef>
              <a:spcAft>
                <a:spcPts val="0"/>
              </a:spcAft>
              <a:buClr>
                <a:schemeClr val="dk1"/>
              </a:buClr>
              <a:buSzPts val="1600"/>
              <a:buFont typeface="Helvetica Neue"/>
              <a:buNone/>
            </a:pPr>
            <a:r>
              <a:t/>
            </a:r>
            <a:endParaRPr sz="1600">
              <a:latin typeface="Avenir"/>
              <a:ea typeface="Avenir"/>
              <a:cs typeface="Avenir"/>
              <a:sym typeface="Avenir"/>
            </a:endParaRPr>
          </a:p>
          <a:p>
            <a:pPr indent="-457200" lvl="0" marL="457200" rtl="0" algn="l">
              <a:spcBef>
                <a:spcPts val="0"/>
              </a:spcBef>
              <a:spcAft>
                <a:spcPts val="0"/>
              </a:spcAft>
              <a:buClr>
                <a:schemeClr val="dk1"/>
              </a:buClr>
              <a:buSzPts val="1600"/>
              <a:buFont typeface="Helvetica Neue"/>
              <a:buAutoNum type="arabicPeriod"/>
            </a:pPr>
            <a:r>
              <a:rPr lang="en-US" sz="1600">
                <a:latin typeface="Avenir"/>
                <a:ea typeface="Avenir"/>
                <a:cs typeface="Avenir"/>
                <a:sym typeface="Avenir"/>
              </a:rPr>
              <a:t>Helps to come out with precise predictions and prescriptions, </a:t>
            </a:r>
            <a:endParaRPr sz="1600">
              <a:latin typeface="Avenir"/>
              <a:ea typeface="Avenir"/>
              <a:cs typeface="Avenir"/>
              <a:sym typeface="Avenir"/>
            </a:endParaRPr>
          </a:p>
          <a:p>
            <a:pPr indent="-355600" lvl="0" marL="457200" rtl="0" algn="l">
              <a:spcBef>
                <a:spcPts val="0"/>
              </a:spcBef>
              <a:spcAft>
                <a:spcPts val="0"/>
              </a:spcAft>
              <a:buClr>
                <a:schemeClr val="dk1"/>
              </a:buClr>
              <a:buSzPts val="1600"/>
              <a:buFont typeface="Helvetica Neue"/>
              <a:buNone/>
            </a:pPr>
            <a:r>
              <a:t/>
            </a:r>
            <a:endParaRPr sz="1600">
              <a:latin typeface="Avenir"/>
              <a:ea typeface="Avenir"/>
              <a:cs typeface="Avenir"/>
              <a:sym typeface="Avenir"/>
            </a:endParaRPr>
          </a:p>
          <a:p>
            <a:pPr indent="-457200" lvl="0" marL="457200" rtl="0" algn="l">
              <a:spcBef>
                <a:spcPts val="0"/>
              </a:spcBef>
              <a:spcAft>
                <a:spcPts val="0"/>
              </a:spcAft>
              <a:buClr>
                <a:schemeClr val="dk1"/>
              </a:buClr>
              <a:buSzPts val="1600"/>
              <a:buFont typeface="Helvetica Neue"/>
              <a:buAutoNum type="arabicPeriod"/>
            </a:pPr>
            <a:r>
              <a:rPr lang="en-US" sz="1600">
                <a:latin typeface="Avenir"/>
                <a:ea typeface="Avenir"/>
                <a:cs typeface="Avenir"/>
                <a:sym typeface="Avenir"/>
              </a:rPr>
              <a:t>Facilitates process excellence and people productivity</a:t>
            </a:r>
            <a:endParaRPr sz="1600">
              <a:latin typeface="Avenir"/>
              <a:ea typeface="Avenir"/>
              <a:cs typeface="Avenir"/>
              <a:sym typeface="Avenir"/>
            </a:endParaRPr>
          </a:p>
          <a:p>
            <a:pPr indent="-355600" lvl="0" marL="457200" rtl="0" algn="l">
              <a:spcBef>
                <a:spcPts val="0"/>
              </a:spcBef>
              <a:spcAft>
                <a:spcPts val="0"/>
              </a:spcAft>
              <a:buClr>
                <a:schemeClr val="dk1"/>
              </a:buClr>
              <a:buSzPts val="1600"/>
              <a:buFont typeface="Helvetica Neue"/>
              <a:buNone/>
            </a:pPr>
            <a:r>
              <a:t/>
            </a:r>
            <a:endParaRPr sz="1600">
              <a:latin typeface="Avenir"/>
              <a:ea typeface="Avenir"/>
              <a:cs typeface="Avenir"/>
              <a:sym typeface="Avenir"/>
            </a:endParaRPr>
          </a:p>
          <a:p>
            <a:pPr indent="-457200" lvl="0" marL="457200" rtl="0" algn="l">
              <a:spcBef>
                <a:spcPts val="0"/>
              </a:spcBef>
              <a:spcAft>
                <a:spcPts val="0"/>
              </a:spcAft>
              <a:buClr>
                <a:schemeClr val="dk1"/>
              </a:buClr>
              <a:buSzPts val="1600"/>
              <a:buFont typeface="Helvetica Neue"/>
              <a:buAutoNum type="arabicPeriod"/>
            </a:pPr>
            <a:r>
              <a:rPr lang="en-US" sz="1600">
                <a:latin typeface="Avenir"/>
                <a:ea typeface="Avenir"/>
                <a:cs typeface="Avenir"/>
                <a:sym typeface="Avenir"/>
              </a:rPr>
              <a:t>Guarantees preventive maintenance of infrastructures</a:t>
            </a:r>
            <a:endParaRPr sz="1600">
              <a:latin typeface="Avenir"/>
              <a:ea typeface="Avenir"/>
              <a:cs typeface="Avenir"/>
              <a:sym typeface="Avenir"/>
            </a:endParaRPr>
          </a:p>
          <a:p>
            <a:pPr indent="-355600" lvl="0" marL="457200" rtl="0" algn="l">
              <a:spcBef>
                <a:spcPts val="0"/>
              </a:spcBef>
              <a:spcAft>
                <a:spcPts val="0"/>
              </a:spcAft>
              <a:buClr>
                <a:schemeClr val="dk1"/>
              </a:buClr>
              <a:buSzPts val="1600"/>
              <a:buFont typeface="Helvetica Neue"/>
              <a:buNone/>
            </a:pPr>
            <a:r>
              <a:t/>
            </a:r>
            <a:endParaRPr sz="1600">
              <a:latin typeface="Avenir"/>
              <a:ea typeface="Avenir"/>
              <a:cs typeface="Avenir"/>
              <a:sym typeface="Avenir"/>
            </a:endParaRPr>
          </a:p>
          <a:p>
            <a:pPr indent="-457200" lvl="0" marL="457200" rtl="0" algn="l">
              <a:spcBef>
                <a:spcPts val="0"/>
              </a:spcBef>
              <a:spcAft>
                <a:spcPts val="0"/>
              </a:spcAft>
              <a:buClr>
                <a:schemeClr val="dk1"/>
              </a:buClr>
              <a:buSzPts val="1600"/>
              <a:buFont typeface="Helvetica Neue"/>
              <a:buAutoNum type="arabicPeriod"/>
            </a:pPr>
            <a:r>
              <a:rPr lang="en-US" sz="1600">
                <a:latin typeface="Avenir"/>
                <a:ea typeface="Avenir"/>
                <a:cs typeface="Avenir"/>
                <a:sym typeface="Avenir"/>
              </a:rPr>
              <a:t>Ensures the optimized utilization of distributed assets through monitoring, measurement, and management for perfect inventory replenishment </a:t>
            </a:r>
            <a:endParaRPr sz="1600">
              <a:latin typeface="Avenir"/>
              <a:ea typeface="Avenir"/>
              <a:cs typeface="Avenir"/>
              <a:sym typeface="Avenir"/>
            </a:endParaRPr>
          </a:p>
          <a:p>
            <a:pPr indent="-355600" lvl="0" marL="457200" rtl="0" algn="l">
              <a:spcBef>
                <a:spcPts val="0"/>
              </a:spcBef>
              <a:spcAft>
                <a:spcPts val="0"/>
              </a:spcAft>
              <a:buClr>
                <a:schemeClr val="dk1"/>
              </a:buClr>
              <a:buSzPts val="1600"/>
              <a:buFont typeface="Helvetica Neue"/>
              <a:buNone/>
            </a:pPr>
            <a:r>
              <a:t/>
            </a:r>
            <a:endParaRPr sz="1600">
              <a:latin typeface="Avenir"/>
              <a:ea typeface="Avenir"/>
              <a:cs typeface="Avenir"/>
              <a:sym typeface="Avenir"/>
            </a:endParaRPr>
          </a:p>
          <a:p>
            <a:pPr indent="-457200" lvl="0" marL="457200" rtl="0" algn="l">
              <a:spcBef>
                <a:spcPts val="0"/>
              </a:spcBef>
              <a:spcAft>
                <a:spcPts val="0"/>
              </a:spcAft>
              <a:buClr>
                <a:schemeClr val="dk1"/>
              </a:buClr>
              <a:buSzPts val="1600"/>
              <a:buFont typeface="Helvetica Neue"/>
              <a:buAutoNum type="arabicPeriod"/>
            </a:pPr>
            <a:r>
              <a:rPr lang="en-US" sz="1600">
                <a:latin typeface="Avenir"/>
                <a:ea typeface="Avenir"/>
                <a:cs typeface="Avenir"/>
                <a:sym typeface="Avenir"/>
              </a:rPr>
              <a:t>Safeguards the safety and security of people and properties</a:t>
            </a:r>
            <a:endParaRPr sz="1600">
              <a:latin typeface="Avenir"/>
              <a:ea typeface="Avenir"/>
              <a:cs typeface="Avenir"/>
              <a:sym typeface="Avenir"/>
            </a:endParaRPr>
          </a:p>
          <a:p>
            <a:pPr indent="-355600" lvl="0" marL="457200" rtl="0" algn="l">
              <a:spcBef>
                <a:spcPts val="0"/>
              </a:spcBef>
              <a:spcAft>
                <a:spcPts val="0"/>
              </a:spcAft>
              <a:buClr>
                <a:schemeClr val="dk1"/>
              </a:buClr>
              <a:buSzPts val="1600"/>
              <a:buFont typeface="Helvetica Neue"/>
              <a:buNone/>
            </a:pPr>
            <a:r>
              <a:t/>
            </a:r>
            <a:endParaRPr sz="1600">
              <a:latin typeface="Avenir"/>
              <a:ea typeface="Avenir"/>
              <a:cs typeface="Avenir"/>
              <a:sym typeface="Avenir"/>
            </a:endParaRPr>
          </a:p>
          <a:p>
            <a:pPr indent="-457200" lvl="0" marL="457200" rtl="0" algn="l">
              <a:spcBef>
                <a:spcPts val="0"/>
              </a:spcBef>
              <a:spcAft>
                <a:spcPts val="0"/>
              </a:spcAft>
              <a:buClr>
                <a:schemeClr val="dk1"/>
              </a:buClr>
              <a:buSzPts val="1600"/>
              <a:buFont typeface="Helvetica Neue"/>
              <a:buAutoNum type="arabicPeriod"/>
            </a:pPr>
            <a:r>
              <a:rPr lang="en-US" sz="1600">
                <a:latin typeface="Avenir"/>
                <a:ea typeface="Avenir"/>
                <a:cs typeface="Avenir"/>
                <a:sym typeface="Avenir"/>
              </a:rPr>
              <a:t>Monitors complex environments to guarantee business performance, productivity and resilience </a:t>
            </a:r>
            <a:endParaRPr sz="1600">
              <a:latin typeface="Avenir"/>
              <a:ea typeface="Avenir"/>
              <a:cs typeface="Avenir"/>
              <a:sym typeface="Avenir"/>
            </a:endParaRPr>
          </a:p>
          <a:p>
            <a:pPr indent="-342900" lvl="0" marL="342900" rtl="0" algn="l">
              <a:spcBef>
                <a:spcPts val="0"/>
              </a:spcBef>
              <a:spcAft>
                <a:spcPts val="0"/>
              </a:spcAft>
              <a:buClr>
                <a:schemeClr val="dk1"/>
              </a:buClr>
              <a:buSzPts val="14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0"/>
          <p:cNvSpPr txBox="1"/>
          <p:nvPr>
            <p:ph idx="1" type="body"/>
          </p:nvPr>
        </p:nvSpPr>
        <p:spPr>
          <a:xfrm>
            <a:off x="304801" y="1398331"/>
            <a:ext cx="11300103" cy="4655336"/>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None/>
            </a:pPr>
            <a:r>
              <a:rPr b="0" i="0" lang="en-US" sz="1800" u="none" cap="none" strike="noStrike">
                <a:solidFill>
                  <a:srgbClr val="000000"/>
                </a:solidFill>
                <a:latin typeface="Avenir"/>
                <a:ea typeface="Avenir"/>
                <a:cs typeface="Avenir"/>
                <a:sym typeface="Avenir"/>
              </a:rPr>
              <a:t>Most production facilities have had process control systems, SCADA data and historians for decades. A key component of this value is in the use of IoT analytics at the edge in three specific use cases:</a:t>
            </a:r>
            <a:endParaRPr/>
          </a:p>
          <a:p>
            <a:pPr indent="0" lvl="0" marL="0" marR="0" rtl="0" algn="l">
              <a:lnSpc>
                <a:spcPct val="150000"/>
              </a:lnSpc>
              <a:spcBef>
                <a:spcPts val="360"/>
              </a:spcBef>
              <a:spcAft>
                <a:spcPts val="0"/>
              </a:spcAft>
              <a:buNone/>
            </a:pPr>
            <a:r>
              <a:t/>
            </a:r>
            <a:endParaRPr b="0" i="0" sz="1800" u="none" cap="none" strike="noStrike">
              <a:solidFill>
                <a:srgbClr val="000000"/>
              </a:solidFill>
              <a:latin typeface="Avenir"/>
              <a:ea typeface="Avenir"/>
              <a:cs typeface="Avenir"/>
              <a:sym typeface="Avenir"/>
            </a:endParaRPr>
          </a:p>
          <a:p>
            <a:pPr indent="-609585" lvl="0" marL="609585" marR="0" rtl="0" algn="l">
              <a:lnSpc>
                <a:spcPct val="150000"/>
              </a:lnSpc>
              <a:spcBef>
                <a:spcPts val="360"/>
              </a:spcBef>
              <a:spcAft>
                <a:spcPts val="0"/>
              </a:spcAft>
              <a:buClr>
                <a:srgbClr val="000000"/>
              </a:buClr>
              <a:buSzPts val="1800"/>
              <a:buFont typeface="Helvetica Neue"/>
              <a:buAutoNum type="arabicPeriod"/>
            </a:pPr>
            <a:r>
              <a:rPr b="0" i="0" lang="en-US" sz="1800" u="none" cap="none" strike="noStrike">
                <a:solidFill>
                  <a:srgbClr val="000000"/>
                </a:solidFill>
                <a:latin typeface="Avenir"/>
                <a:ea typeface="Avenir"/>
                <a:cs typeface="Avenir"/>
                <a:sym typeface="Avenir"/>
              </a:rPr>
              <a:t>Capturing sensor data from shop floor tools and equipment to improve production quality and yield</a:t>
            </a:r>
            <a:endParaRPr/>
          </a:p>
          <a:p>
            <a:pPr indent="-609585" lvl="0" marL="609585" marR="0" rtl="0" algn="l">
              <a:lnSpc>
                <a:spcPct val="150000"/>
              </a:lnSpc>
              <a:spcBef>
                <a:spcPts val="360"/>
              </a:spcBef>
              <a:spcAft>
                <a:spcPts val="0"/>
              </a:spcAft>
              <a:buClr>
                <a:srgbClr val="000000"/>
              </a:buClr>
              <a:buSzPts val="1800"/>
              <a:buFont typeface="Helvetica Neue"/>
              <a:buAutoNum type="arabicPeriod"/>
            </a:pPr>
            <a:r>
              <a:rPr b="0" i="0" lang="en-US" sz="1800" u="none" cap="none" strike="noStrike">
                <a:solidFill>
                  <a:srgbClr val="000000"/>
                </a:solidFill>
                <a:latin typeface="Avenir"/>
                <a:ea typeface="Avenir"/>
                <a:cs typeface="Avenir"/>
                <a:sym typeface="Avenir"/>
              </a:rPr>
              <a:t>Monitoring equipment health through predictive modeling to detect early signs of deteriorating performance and risk of failure</a:t>
            </a:r>
            <a:endParaRPr/>
          </a:p>
          <a:p>
            <a:pPr indent="-609585" lvl="0" marL="609585" marR="0" rtl="0" algn="l">
              <a:lnSpc>
                <a:spcPct val="150000"/>
              </a:lnSpc>
              <a:spcBef>
                <a:spcPts val="360"/>
              </a:spcBef>
              <a:spcAft>
                <a:spcPts val="0"/>
              </a:spcAft>
              <a:buClr>
                <a:srgbClr val="000000"/>
              </a:buClr>
              <a:buSzPts val="1800"/>
              <a:buFont typeface="Helvetica Neue"/>
              <a:buAutoNum type="arabicPeriod"/>
            </a:pPr>
            <a:r>
              <a:rPr b="0" i="0" lang="en-US" sz="1800" u="none" cap="none" strike="noStrike">
                <a:solidFill>
                  <a:srgbClr val="000000"/>
                </a:solidFill>
                <a:latin typeface="Avenir"/>
                <a:ea typeface="Avenir"/>
                <a:cs typeface="Avenir"/>
                <a:sym typeface="Avenir"/>
              </a:rPr>
              <a:t>Using wearable sensors to track worker health and safety</a:t>
            </a:r>
            <a:endParaRPr/>
          </a:p>
          <a:p>
            <a:pPr indent="0" lvl="0" marL="0" marR="0" rtl="0" algn="l">
              <a:spcBef>
                <a:spcPts val="360"/>
              </a:spcBef>
              <a:spcAft>
                <a:spcPts val="0"/>
              </a:spcAft>
              <a:buNone/>
            </a:pPr>
            <a:r>
              <a:t/>
            </a:r>
            <a:endParaRPr b="0" i="0" sz="1800" u="none" cap="none" strike="noStrike">
              <a:solidFill>
                <a:srgbClr val="000000"/>
              </a:solidFill>
              <a:latin typeface="Avenir"/>
              <a:ea typeface="Avenir"/>
              <a:cs typeface="Avenir"/>
              <a:sym typeface="Avenir"/>
            </a:endParaRPr>
          </a:p>
        </p:txBody>
      </p:sp>
      <p:sp>
        <p:nvSpPr>
          <p:cNvPr id="213" name="Google Shape;213;p20"/>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Avenir"/>
              <a:buNone/>
            </a:pPr>
            <a:r>
              <a:rPr b="1" lang="en-US" sz="2400">
                <a:latin typeface="Avenir"/>
                <a:ea typeface="Avenir"/>
                <a:cs typeface="Avenir"/>
                <a:sym typeface="Avenir"/>
              </a:rPr>
              <a:t>IoT Edge Data Analytics Use Cases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1"/>
          <p:cNvSpPr txBox="1"/>
          <p:nvPr>
            <p:ph type="title"/>
          </p:nvPr>
        </p:nvSpPr>
        <p:spPr>
          <a:xfrm>
            <a:off x="609600" y="2362200"/>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Avenir"/>
              <a:buNone/>
            </a:pPr>
            <a:r>
              <a:rPr b="1" lang="en-US" sz="2400">
                <a:latin typeface="Avenir"/>
                <a:ea typeface="Avenir"/>
                <a:cs typeface="Avenir"/>
                <a:sym typeface="Avenir"/>
              </a:rPr>
              <a:t>A Edge Analytics Demo</a:t>
            </a:r>
            <a:endParaRPr/>
          </a:p>
        </p:txBody>
      </p:sp>
      <p:sp>
        <p:nvSpPr>
          <p:cNvPr id="219" name="Google Shape;219;p2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IBM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2"/>
          <p:cNvSpPr txBox="1"/>
          <p:nvPr>
            <p:ph idx="11" type="ftr"/>
          </p:nvPr>
        </p:nvSpPr>
        <p:spPr>
          <a:xfrm>
            <a:off x="4165600" y="6477001"/>
            <a:ext cx="3860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chemeClr val="dk1"/>
                </a:solidFill>
              </a:rPr>
              <a:t>Confidential  |  DD.MM.YY  |  version #</a:t>
            </a:r>
            <a:endParaRPr/>
          </a:p>
        </p:txBody>
      </p:sp>
      <p:sp>
        <p:nvSpPr>
          <p:cNvPr id="225" name="Google Shape;225;p22"/>
          <p:cNvSpPr txBox="1"/>
          <p:nvPr>
            <p:ph idx="1" type="body"/>
          </p:nvPr>
        </p:nvSpPr>
        <p:spPr>
          <a:xfrm>
            <a:off x="276726" y="242636"/>
            <a:ext cx="10668000" cy="457200"/>
          </a:xfrm>
          <a:prstGeom prst="rect">
            <a:avLst/>
          </a:prstGeom>
          <a:noFill/>
          <a:ln>
            <a:noFill/>
          </a:ln>
        </p:spPr>
        <p:txBody>
          <a:bodyPr anchorCtr="0" anchor="ctr" bIns="45700" lIns="91425" spcFirstLastPara="1" rIns="91425" wrap="square" tIns="45700">
            <a:normAutofit/>
          </a:bodyPr>
          <a:lstStyle/>
          <a:p>
            <a:pPr indent="-342900" lvl="0" marL="342900" rtl="0" algn="ctr">
              <a:spcBef>
                <a:spcPts val="0"/>
              </a:spcBef>
              <a:spcAft>
                <a:spcPts val="0"/>
              </a:spcAft>
              <a:buClr>
                <a:schemeClr val="dk1"/>
              </a:buClr>
              <a:buSzPts val="2400"/>
              <a:buNone/>
            </a:pPr>
            <a:r>
              <a:rPr b="1" lang="en-US" sz="2400">
                <a:latin typeface="Avenir"/>
                <a:ea typeface="Avenir"/>
                <a:cs typeface="Avenir"/>
                <a:sym typeface="Avenir"/>
              </a:rPr>
              <a:t>An Edge Analytics Demo</a:t>
            </a:r>
            <a:endParaRPr/>
          </a:p>
        </p:txBody>
      </p:sp>
      <p:sp>
        <p:nvSpPr>
          <p:cNvPr id="226" name="Google Shape;226;p22"/>
          <p:cNvSpPr txBox="1"/>
          <p:nvPr>
            <p:ph idx="2" type="body"/>
          </p:nvPr>
        </p:nvSpPr>
        <p:spPr>
          <a:xfrm>
            <a:off x="296779" y="990600"/>
            <a:ext cx="10668000" cy="5410200"/>
          </a:xfrm>
          <a:prstGeom prst="rect">
            <a:avLst/>
          </a:prstGeom>
          <a:noFill/>
          <a:ln>
            <a:noFill/>
          </a:ln>
        </p:spPr>
        <p:txBody>
          <a:bodyPr anchorCtr="0" anchor="ctr" bIns="45700" lIns="91425" spcFirstLastPara="1" rIns="91425" wrap="square" tIns="45700">
            <a:normAutofit/>
          </a:bodyPr>
          <a:lstStyle/>
          <a:p>
            <a:pPr indent="-342900" lvl="0" marL="342900" rtl="0" algn="l">
              <a:spcBef>
                <a:spcPts val="0"/>
              </a:spcBef>
              <a:spcAft>
                <a:spcPts val="0"/>
              </a:spcAft>
              <a:buClr>
                <a:schemeClr val="dk1"/>
              </a:buClr>
              <a:buSzPts val="1400"/>
              <a:buNone/>
            </a:pPr>
            <a:r>
              <a:rPr lang="en-US"/>
              <a:t>This demo is to showcase the following </a:t>
            </a:r>
            <a:endParaRPr/>
          </a:p>
          <a:p>
            <a:pPr indent="-342900" lvl="0" marL="342900" rtl="0" algn="l">
              <a:spcBef>
                <a:spcPts val="0"/>
              </a:spcBef>
              <a:spcAft>
                <a:spcPts val="0"/>
              </a:spcAft>
              <a:buClr>
                <a:schemeClr val="dk1"/>
              </a:buClr>
              <a:buSzPts val="1400"/>
              <a:buNone/>
            </a:pPr>
            <a:r>
              <a:t/>
            </a:r>
            <a:endParaRPr/>
          </a:p>
          <a:p>
            <a:pPr indent="-342900" lvl="0" marL="342900" rtl="0" algn="l">
              <a:spcBef>
                <a:spcPts val="0"/>
              </a:spcBef>
              <a:spcAft>
                <a:spcPts val="0"/>
              </a:spcAft>
              <a:buClr>
                <a:schemeClr val="dk1"/>
              </a:buClr>
              <a:buSzPts val="1400"/>
              <a:buAutoNum type="arabicPeriod"/>
            </a:pPr>
            <a:r>
              <a:rPr lang="en-US"/>
              <a:t>How sensors and digitized elements get locally connected with one or more IoT gateway instances in order to gather and transmit any useful and usable data to the IoT gateway. In other words, multi-structed and massive data getting generated by various sensors and sensors-attached assets in a particular environment (say, homes, hotels, hospitals, etc.) are received and temporarily stocked by IoT gateways / middleware/brokers for purpose-specific data analytics.</a:t>
            </a:r>
            <a:endParaRPr/>
          </a:p>
          <a:p>
            <a:pPr indent="-254000" lvl="0" marL="342900" rtl="0" algn="l">
              <a:spcBef>
                <a:spcPts val="0"/>
              </a:spcBef>
              <a:spcAft>
                <a:spcPts val="0"/>
              </a:spcAft>
              <a:buClr>
                <a:schemeClr val="dk1"/>
              </a:buClr>
              <a:buSzPts val="1400"/>
              <a:buNone/>
            </a:pPr>
            <a:r>
              <a:t/>
            </a:r>
            <a:endParaRPr/>
          </a:p>
          <a:p>
            <a:pPr indent="-342900" lvl="0" marL="342900" rtl="0" algn="l">
              <a:spcBef>
                <a:spcPts val="0"/>
              </a:spcBef>
              <a:spcAft>
                <a:spcPts val="0"/>
              </a:spcAft>
              <a:buClr>
                <a:schemeClr val="dk1"/>
              </a:buClr>
              <a:buSzPts val="1400"/>
              <a:buAutoNum type="arabicPeriod"/>
            </a:pPr>
            <a:r>
              <a:rPr lang="en-US"/>
              <a:t>By deploying an edge analytics and application development platform in the IoT gateway (Raspberry Pi was used for our demo), all kinds of data getting collected are getting cleansed and crunched in real-time in order to emit out actionable and timely insights. </a:t>
            </a:r>
            <a:endParaRPr/>
          </a:p>
          <a:p>
            <a:pPr indent="-254000" lvl="0" marL="342900" rtl="0" algn="l">
              <a:spcBef>
                <a:spcPts val="0"/>
              </a:spcBef>
              <a:spcAft>
                <a:spcPts val="0"/>
              </a:spcAft>
              <a:buClr>
                <a:schemeClr val="dk1"/>
              </a:buClr>
              <a:buSzPts val="1400"/>
              <a:buNone/>
            </a:pPr>
            <a:r>
              <a:t/>
            </a:r>
            <a:endParaRPr/>
          </a:p>
          <a:p>
            <a:pPr indent="-342900" lvl="0" marL="342900" rtl="0" algn="l">
              <a:spcBef>
                <a:spcPts val="0"/>
              </a:spcBef>
              <a:spcAft>
                <a:spcPts val="0"/>
              </a:spcAft>
              <a:buClr>
                <a:schemeClr val="dk1"/>
              </a:buClr>
              <a:buSzPts val="1400"/>
              <a:buAutoNum type="arabicPeriod"/>
            </a:pPr>
            <a:r>
              <a:rPr lang="en-US"/>
              <a:t>The IoT gateway also contributes in filtering out irrelevant data at the source itself so that a very limited amount of useful data gets transmitted to the faraway clouds to facilitate historical and comprehensive big data analytics. The IoT gateway acts as an intermediary between scores of on-premise edge systems and off-premise clouds.</a:t>
            </a:r>
            <a:endParaRPr/>
          </a:p>
          <a:p>
            <a:pPr indent="-254000" lvl="0" marL="342900" rtl="0" algn="l">
              <a:spcBef>
                <a:spcPts val="0"/>
              </a:spcBef>
              <a:spcAft>
                <a:spcPts val="0"/>
              </a:spcAft>
              <a:buClr>
                <a:schemeClr val="dk1"/>
              </a:buClr>
              <a:buSzPts val="1400"/>
              <a:buNone/>
            </a:pPr>
            <a:r>
              <a:t/>
            </a:r>
            <a:endParaRPr/>
          </a:p>
          <a:p>
            <a:pPr indent="-342900" lvl="0" marL="342900" rtl="0" algn="l">
              <a:spcBef>
                <a:spcPts val="0"/>
              </a:spcBef>
              <a:spcAft>
                <a:spcPts val="0"/>
              </a:spcAft>
              <a:buClr>
                <a:schemeClr val="dk1"/>
              </a:buClr>
              <a:buSzPts val="1400"/>
              <a:buAutoNum type="arabicPeriod"/>
            </a:pPr>
            <a:r>
              <a:rPr lang="en-US"/>
              <a:t>IoT gateway modules (typically touted as fog devices) act as the master node/leader in monitoring, measuring and managing various dynamic edge devices and their operational parameters</a:t>
            </a:r>
            <a:endParaRPr/>
          </a:p>
          <a:p>
            <a:pPr indent="-254000" lvl="0" marL="342900" rtl="0" algn="l">
              <a:spcBef>
                <a:spcPts val="0"/>
              </a:spcBef>
              <a:spcAft>
                <a:spcPts val="0"/>
              </a:spcAft>
              <a:buClr>
                <a:schemeClr val="dk1"/>
              </a:buClr>
              <a:buSzPts val="1400"/>
              <a:buNone/>
            </a:pPr>
            <a:r>
              <a:t/>
            </a:r>
            <a:endParaRPr/>
          </a:p>
          <a:p>
            <a:pPr indent="-342900" lvl="0" marL="342900" rtl="0" algn="l">
              <a:spcBef>
                <a:spcPts val="0"/>
              </a:spcBef>
              <a:spcAft>
                <a:spcPts val="0"/>
              </a:spcAft>
              <a:buClr>
                <a:schemeClr val="dk1"/>
              </a:buClr>
              <a:buSzPts val="1400"/>
              <a:buAutoNum type="arabicPeriod"/>
            </a:pPr>
            <a:r>
              <a:rPr lang="en-US"/>
              <a:t>IoT gateway modules seamlessly and spontaneously integrate the physical world with the cyber world (cloud services, applications, databases,  platforms, etc.)</a:t>
            </a:r>
            <a:endParaRPr/>
          </a:p>
          <a:p>
            <a:pPr indent="-254000" lvl="0" marL="342900" rtl="0" algn="l">
              <a:spcBef>
                <a:spcPts val="0"/>
              </a:spcBef>
              <a:spcAft>
                <a:spcPts val="0"/>
              </a:spcAft>
              <a:buClr>
                <a:schemeClr val="dk1"/>
              </a:buClr>
              <a:buSzPts val="1400"/>
              <a:buNone/>
            </a:pPr>
            <a:r>
              <a:t/>
            </a:r>
            <a:endParaRPr/>
          </a:p>
          <a:p>
            <a:pPr indent="-342900" lvl="0" marL="342900" rtl="0" algn="l">
              <a:spcBef>
                <a:spcPts val="0"/>
              </a:spcBef>
              <a:spcAft>
                <a:spcPts val="0"/>
              </a:spcAft>
              <a:buClr>
                <a:schemeClr val="dk1"/>
              </a:buClr>
              <a:buSzPts val="1400"/>
              <a:buAutoNum type="arabicPeriod"/>
            </a:pPr>
            <a:r>
              <a:rPr lang="en-US"/>
              <a:t>IoT gateway activates, augments, and adapts actuation devices (edge) based on the insights extricated through analytics in real time</a:t>
            </a:r>
            <a:endParaRPr/>
          </a:p>
          <a:p>
            <a:pPr indent="-254000" lvl="0" marL="342900" rtl="0" algn="l">
              <a:spcBef>
                <a:spcPts val="0"/>
              </a:spcBef>
              <a:spcAft>
                <a:spcPts val="0"/>
              </a:spcAft>
              <a:buClr>
                <a:schemeClr val="dk1"/>
              </a:buClr>
              <a:buSzPts val="1400"/>
              <a:buNone/>
            </a:pPr>
            <a:r>
              <a:t/>
            </a:r>
            <a:endParaRPr/>
          </a:p>
          <a:p>
            <a:pPr indent="-254000" lvl="0" marL="342900" rtl="0" algn="l">
              <a:spcBef>
                <a:spcPts val="0"/>
              </a:spcBef>
              <a:spcAft>
                <a:spcPts val="0"/>
              </a:spcAft>
              <a:buClr>
                <a:schemeClr val="dk1"/>
              </a:buClr>
              <a:buSzPts val="14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3"/>
          <p:cNvSpPr/>
          <p:nvPr/>
        </p:nvSpPr>
        <p:spPr>
          <a:xfrm>
            <a:off x="7467600" y="1219200"/>
            <a:ext cx="3962400" cy="4495800"/>
          </a:xfrm>
          <a:prstGeom prst="cloud">
            <a:avLst/>
          </a:prstGeom>
          <a:solidFill>
            <a:srgbClr val="8CB3E3"/>
          </a:solidFill>
          <a:ln cap="flat" cmpd="sng" w="25400">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Helvetica Neue Light"/>
                <a:ea typeface="Helvetica Neue Light"/>
                <a:cs typeface="Helvetica Neue Light"/>
                <a:sym typeface="Helvetica Neue Light"/>
              </a:rPr>
              <a:t>Cloud</a:t>
            </a:r>
            <a:endParaRPr/>
          </a:p>
        </p:txBody>
      </p:sp>
      <p:sp>
        <p:nvSpPr>
          <p:cNvPr id="232" name="Google Shape;232;p23"/>
          <p:cNvSpPr/>
          <p:nvPr/>
        </p:nvSpPr>
        <p:spPr>
          <a:xfrm>
            <a:off x="2286000" y="1371600"/>
            <a:ext cx="3657600" cy="3505200"/>
          </a:xfrm>
          <a:prstGeom prst="roundRect">
            <a:avLst>
              <a:gd fmla="val 16667" name="adj"/>
            </a:avLst>
          </a:prstGeom>
          <a:solidFill>
            <a:srgbClr val="FDE9D8"/>
          </a:solidFill>
          <a:ln cap="flat" cmpd="sng" w="25400">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Helvetica Neue Light"/>
                <a:ea typeface="Helvetica Neue Light"/>
                <a:cs typeface="Helvetica Neue Light"/>
                <a:sym typeface="Helvetica Neue Light"/>
              </a:rPr>
              <a:t>Edge Compute</a:t>
            </a:r>
            <a:endParaRPr/>
          </a:p>
          <a:p>
            <a:pPr indent="0" lvl="0" marL="0" marR="0" rtl="0" algn="ctr">
              <a:spcBef>
                <a:spcPts val="0"/>
              </a:spcBef>
              <a:spcAft>
                <a:spcPts val="0"/>
              </a:spcAft>
              <a:buNone/>
            </a:pPr>
            <a:r>
              <a:rPr b="1" i="0" lang="en-US" sz="1800" u="none" cap="none" strike="noStrike">
                <a:solidFill>
                  <a:schemeClr val="dk1"/>
                </a:solidFill>
                <a:latin typeface="Helvetica Neue Light"/>
                <a:ea typeface="Helvetica Neue Light"/>
                <a:cs typeface="Helvetica Neue Light"/>
                <a:sym typeface="Helvetica Neue Light"/>
              </a:rPr>
              <a:t>(Raspberry Pi)</a:t>
            </a:r>
            <a:endParaRPr/>
          </a:p>
        </p:txBody>
      </p:sp>
      <p:sp>
        <p:nvSpPr>
          <p:cNvPr id="233" name="Google Shape;233;p23"/>
          <p:cNvSpPr txBox="1"/>
          <p:nvPr>
            <p:ph type="title"/>
          </p:nvPr>
        </p:nvSpPr>
        <p:spPr>
          <a:xfrm>
            <a:off x="330160" y="210748"/>
            <a:ext cx="10515600" cy="31176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Avenir"/>
              <a:buNone/>
            </a:pPr>
            <a:r>
              <a:rPr b="1" lang="en-US" sz="2400">
                <a:latin typeface="Avenir"/>
                <a:ea typeface="Avenir"/>
                <a:cs typeface="Avenir"/>
                <a:sym typeface="Avenir"/>
              </a:rPr>
              <a:t>The Macro-level Architecture of our Demo System</a:t>
            </a:r>
            <a:endParaRPr/>
          </a:p>
        </p:txBody>
      </p:sp>
      <p:sp>
        <p:nvSpPr>
          <p:cNvPr id="234" name="Google Shape;234;p23"/>
          <p:cNvSpPr txBox="1"/>
          <p:nvPr>
            <p:ph idx="4294967295" type="sldNum"/>
          </p:nvPr>
        </p:nvSpPr>
        <p:spPr>
          <a:xfrm>
            <a:off x="8610600" y="6356351"/>
            <a:ext cx="2743200" cy="365125"/>
          </a:xfrm>
          <a:prstGeom prst="rect">
            <a:avLst/>
          </a:prstGeom>
          <a:solidFill>
            <a:srgbClr val="31859B"/>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chemeClr val="lt1"/>
                </a:solidFill>
              </a:rPr>
              <a:t>‹#›</a:t>
            </a:fld>
            <a:endParaRPr>
              <a:solidFill>
                <a:schemeClr val="lt1"/>
              </a:solidFill>
            </a:endParaRPr>
          </a:p>
        </p:txBody>
      </p:sp>
      <p:sp>
        <p:nvSpPr>
          <p:cNvPr id="235" name="Google Shape;235;p23"/>
          <p:cNvSpPr/>
          <p:nvPr/>
        </p:nvSpPr>
        <p:spPr>
          <a:xfrm>
            <a:off x="2819400" y="2286000"/>
            <a:ext cx="2667000" cy="2241102"/>
          </a:xfrm>
          <a:prstGeom prst="rect">
            <a:avLst/>
          </a:prstGeom>
          <a:solidFill>
            <a:srgbClr val="B2A0C7"/>
          </a:solidFill>
          <a:ln cap="flat" cmpd="sng" w="25400">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lt1"/>
                </a:solidFill>
                <a:latin typeface="Helvetica Neue Light"/>
                <a:ea typeface="Helvetica Neue Light"/>
                <a:cs typeface="Helvetica Neue Light"/>
                <a:sym typeface="Helvetica Neue Light"/>
              </a:rPr>
              <a:t>Containers</a:t>
            </a:r>
            <a:endParaRPr/>
          </a:p>
          <a:p>
            <a:pPr indent="0" lvl="0" marL="0" marR="0" rtl="0" algn="ctr">
              <a:spcBef>
                <a:spcPts val="0"/>
              </a:spcBef>
              <a:spcAft>
                <a:spcPts val="0"/>
              </a:spcAft>
              <a:buNone/>
            </a:pPr>
            <a:r>
              <a:rPr b="0" i="0" lang="en-US" sz="1800" u="none" cap="none" strike="noStrike">
                <a:solidFill>
                  <a:schemeClr val="lt1"/>
                </a:solidFill>
                <a:latin typeface="Helvetica Neue Light"/>
                <a:ea typeface="Helvetica Neue Light"/>
                <a:cs typeface="Helvetica Neue Light"/>
                <a:sym typeface="Helvetica Neue Light"/>
              </a:rPr>
              <a:t>(</a:t>
            </a:r>
            <a:r>
              <a:rPr b="1" i="0" lang="en-US" sz="1800" u="none" cap="none" strike="noStrike">
                <a:solidFill>
                  <a:schemeClr val="lt1"/>
                </a:solidFill>
                <a:latin typeface="Helvetica Neue Light"/>
                <a:ea typeface="Helvetica Neue Light"/>
                <a:cs typeface="Helvetica Neue Light"/>
                <a:sym typeface="Helvetica Neue Light"/>
              </a:rPr>
              <a:t>Dockers</a:t>
            </a:r>
            <a:r>
              <a:rPr b="0" i="0" lang="en-US" sz="1800" u="none" cap="none" strike="noStrike">
                <a:solidFill>
                  <a:schemeClr val="lt1"/>
                </a:solidFill>
                <a:latin typeface="Helvetica Neue Light"/>
                <a:ea typeface="Helvetica Neue Light"/>
                <a:cs typeface="Helvetica Neue Light"/>
                <a:sym typeface="Helvetica Neue Light"/>
              </a:rPr>
              <a:t>)</a:t>
            </a:r>
            <a:endParaRPr/>
          </a:p>
        </p:txBody>
      </p:sp>
      <p:sp>
        <p:nvSpPr>
          <p:cNvPr id="236" name="Google Shape;236;p23"/>
          <p:cNvSpPr/>
          <p:nvPr/>
        </p:nvSpPr>
        <p:spPr>
          <a:xfrm>
            <a:off x="3352800" y="2971800"/>
            <a:ext cx="1524000" cy="1295400"/>
          </a:xfrm>
          <a:prstGeom prst="rect">
            <a:avLst/>
          </a:prstGeom>
          <a:solidFill>
            <a:srgbClr val="31859B"/>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Helvetica Neue Light"/>
                <a:ea typeface="Helvetica Neue Light"/>
                <a:cs typeface="Helvetica Neue Light"/>
                <a:sym typeface="Helvetica Neue Light"/>
              </a:rPr>
              <a:t>Edge Analytics</a:t>
            </a:r>
            <a:endParaRPr/>
          </a:p>
          <a:p>
            <a:pPr indent="0" lvl="0" marL="0" marR="0" rtl="0" algn="ctr">
              <a:spcBef>
                <a:spcPts val="0"/>
              </a:spcBef>
              <a:spcAft>
                <a:spcPts val="0"/>
              </a:spcAft>
              <a:buNone/>
            </a:pPr>
            <a:r>
              <a:rPr b="0" i="0" lang="en-US" sz="1800" u="none" cap="none" strike="noStrike">
                <a:solidFill>
                  <a:schemeClr val="lt1"/>
                </a:solidFill>
                <a:latin typeface="Helvetica Neue Light"/>
                <a:ea typeface="Helvetica Neue Light"/>
                <a:cs typeface="Helvetica Neue Light"/>
                <a:sym typeface="Helvetica Neue Light"/>
              </a:rPr>
              <a:t>(Edgent)</a:t>
            </a:r>
            <a:endParaRPr/>
          </a:p>
        </p:txBody>
      </p:sp>
      <p:sp>
        <p:nvSpPr>
          <p:cNvPr id="237" name="Google Shape;237;p23"/>
          <p:cNvSpPr/>
          <p:nvPr/>
        </p:nvSpPr>
        <p:spPr>
          <a:xfrm>
            <a:off x="2286000" y="5136702"/>
            <a:ext cx="3657600" cy="741581"/>
          </a:xfrm>
          <a:prstGeom prst="roundRect">
            <a:avLst>
              <a:gd fmla="val 16667" name="adj"/>
            </a:avLst>
          </a:prstGeom>
          <a:solidFill>
            <a:srgbClr val="BFBFBF"/>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Helvetica Neue Light"/>
                <a:ea typeface="Helvetica Neue Light"/>
                <a:cs typeface="Helvetica Neue Light"/>
                <a:sym typeface="Helvetica Neue Light"/>
              </a:rPr>
              <a:t>Container Management </a:t>
            </a:r>
            <a:endParaRPr/>
          </a:p>
          <a:p>
            <a:pPr indent="0" lvl="0" marL="0" marR="0" rtl="0" algn="ctr">
              <a:spcBef>
                <a:spcPts val="0"/>
              </a:spcBef>
              <a:spcAft>
                <a:spcPts val="0"/>
              </a:spcAft>
              <a:buNone/>
            </a:pPr>
            <a:r>
              <a:rPr b="1" i="0" lang="en-US" sz="1800" u="none" cap="none" strike="noStrike">
                <a:solidFill>
                  <a:schemeClr val="dk1"/>
                </a:solidFill>
                <a:latin typeface="Helvetica Neue Light"/>
                <a:ea typeface="Helvetica Neue Light"/>
                <a:cs typeface="Helvetica Neue Light"/>
                <a:sym typeface="Helvetica Neue Light"/>
              </a:rPr>
              <a:t>(Kubernetes)</a:t>
            </a:r>
            <a:endParaRPr/>
          </a:p>
        </p:txBody>
      </p:sp>
      <p:sp>
        <p:nvSpPr>
          <p:cNvPr id="238" name="Google Shape;238;p23"/>
          <p:cNvSpPr/>
          <p:nvPr/>
        </p:nvSpPr>
        <p:spPr>
          <a:xfrm>
            <a:off x="6477000" y="1447799"/>
            <a:ext cx="609600" cy="4430483"/>
          </a:xfrm>
          <a:prstGeom prst="roundRect">
            <a:avLst>
              <a:gd fmla="val 16667" name="adj"/>
            </a:avLst>
          </a:prstGeom>
          <a:solidFill>
            <a:srgbClr val="A5A5A5"/>
          </a:solidFill>
          <a:ln cap="flat" cmpd="sng" w="254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3"/>
          <p:cNvSpPr txBox="1"/>
          <p:nvPr/>
        </p:nvSpPr>
        <p:spPr>
          <a:xfrm rot="-5400000">
            <a:off x="4596317" y="3387975"/>
            <a:ext cx="4370966" cy="55008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Helvetica Neue Light"/>
                <a:ea typeface="Helvetica Neue Light"/>
                <a:cs typeface="Helvetica Neue Light"/>
                <a:sym typeface="Helvetica Neue Light"/>
              </a:rPr>
              <a:t>Message Broker </a:t>
            </a:r>
            <a:endParaRPr/>
          </a:p>
          <a:p>
            <a:pPr indent="0" lvl="0" marL="0" marR="0" rtl="0" algn="ctr">
              <a:spcBef>
                <a:spcPts val="0"/>
              </a:spcBef>
              <a:spcAft>
                <a:spcPts val="0"/>
              </a:spcAft>
              <a:buNone/>
            </a:pPr>
            <a:r>
              <a:rPr b="1" i="0" lang="en-US" sz="1800" u="none" cap="none" strike="noStrike">
                <a:solidFill>
                  <a:schemeClr val="dk1"/>
                </a:solidFill>
                <a:latin typeface="Helvetica Neue Light"/>
                <a:ea typeface="Helvetica Neue Light"/>
                <a:cs typeface="Helvetica Neue Light"/>
                <a:sym typeface="Helvetica Neue Light"/>
              </a:rPr>
              <a:t>(Kafka)</a:t>
            </a:r>
            <a:endParaRPr/>
          </a:p>
        </p:txBody>
      </p:sp>
      <p:sp>
        <p:nvSpPr>
          <p:cNvPr id="240" name="Google Shape;240;p23"/>
          <p:cNvSpPr/>
          <p:nvPr/>
        </p:nvSpPr>
        <p:spPr>
          <a:xfrm>
            <a:off x="8503920" y="2667000"/>
            <a:ext cx="1859280" cy="1436576"/>
          </a:xfrm>
          <a:prstGeom prst="rect">
            <a:avLst/>
          </a:prstGeom>
          <a:solidFill>
            <a:srgbClr val="31859B"/>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Helvetica Neue Light"/>
                <a:ea typeface="Helvetica Neue Light"/>
                <a:cs typeface="Helvetica Neue Light"/>
                <a:sym typeface="Helvetica Neue Light"/>
              </a:rPr>
              <a:t>Cloud Analytics</a:t>
            </a:r>
            <a:endParaRPr/>
          </a:p>
          <a:p>
            <a:pPr indent="0" lvl="0" marL="0" marR="0" rtl="0" algn="ctr">
              <a:spcBef>
                <a:spcPts val="0"/>
              </a:spcBef>
              <a:spcAft>
                <a:spcPts val="0"/>
              </a:spcAft>
              <a:buNone/>
            </a:pPr>
            <a:r>
              <a:rPr b="0" i="0" lang="en-US" sz="1800" u="none" cap="none" strike="noStrike">
                <a:solidFill>
                  <a:schemeClr val="lt1"/>
                </a:solidFill>
                <a:latin typeface="Helvetica Neue Light"/>
                <a:ea typeface="Helvetica Neue Light"/>
                <a:cs typeface="Helvetica Neue Light"/>
                <a:sym typeface="Helvetica Neue Light"/>
              </a:rPr>
              <a:t>(Flink)</a:t>
            </a:r>
            <a:endParaRPr/>
          </a:p>
        </p:txBody>
      </p:sp>
      <p:sp>
        <p:nvSpPr>
          <p:cNvPr id="241" name="Google Shape;241;p23"/>
          <p:cNvSpPr/>
          <p:nvPr/>
        </p:nvSpPr>
        <p:spPr>
          <a:xfrm>
            <a:off x="475957" y="6172200"/>
            <a:ext cx="11030243" cy="549276"/>
          </a:xfrm>
          <a:prstGeom prst="roundRect">
            <a:avLst>
              <a:gd fmla="val 16667" name="adj"/>
            </a:avLst>
          </a:prstGeom>
          <a:solidFill>
            <a:srgbClr val="BFBFBF"/>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Helvetica Neue Light"/>
                <a:ea typeface="Helvetica Neue Light"/>
                <a:cs typeface="Helvetica Neue Light"/>
                <a:sym typeface="Helvetica Neue Light"/>
              </a:rPr>
              <a:t>Machine Learning / A</a:t>
            </a:r>
            <a:r>
              <a:rPr b="0" i="0" lang="en-US" sz="1800" u="none" cap="none" strike="noStrike">
                <a:solidFill>
                  <a:schemeClr val="dk1"/>
                </a:solidFill>
                <a:latin typeface="Helvetica Neue Light"/>
                <a:ea typeface="Helvetica Neue Light"/>
                <a:cs typeface="Helvetica Neue Light"/>
                <a:sym typeface="Helvetica Neue Light"/>
              </a:rPr>
              <a:t>I</a:t>
            </a:r>
            <a:endParaRPr/>
          </a:p>
        </p:txBody>
      </p:sp>
      <p:sp>
        <p:nvSpPr>
          <p:cNvPr id="242" name="Google Shape;242;p23"/>
          <p:cNvSpPr/>
          <p:nvPr/>
        </p:nvSpPr>
        <p:spPr>
          <a:xfrm>
            <a:off x="1087315" y="1371600"/>
            <a:ext cx="609600" cy="4506681"/>
          </a:xfrm>
          <a:prstGeom prst="roundRect">
            <a:avLst>
              <a:gd fmla="val 16667" name="adj"/>
            </a:avLst>
          </a:prstGeom>
          <a:solidFill>
            <a:srgbClr val="D99593"/>
          </a:solidFill>
          <a:ln cap="flat" cmpd="sng" w="254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3"/>
          <p:cNvSpPr txBox="1"/>
          <p:nvPr/>
        </p:nvSpPr>
        <p:spPr>
          <a:xfrm rot="-5400000">
            <a:off x="-831482" y="3349899"/>
            <a:ext cx="4447164" cy="55008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lt1"/>
                </a:solidFill>
                <a:latin typeface="Helvetica Neue Light"/>
                <a:ea typeface="Helvetica Neue Light"/>
                <a:cs typeface="Helvetica Neue Light"/>
                <a:sym typeface="Helvetica Neue Light"/>
              </a:rPr>
              <a:t>Sensors/Device Controllers</a:t>
            </a:r>
            <a:endParaRPr/>
          </a:p>
        </p:txBody>
      </p:sp>
      <p:sp>
        <p:nvSpPr>
          <p:cNvPr id="244" name="Google Shape;244;p23"/>
          <p:cNvSpPr/>
          <p:nvPr/>
        </p:nvSpPr>
        <p:spPr>
          <a:xfrm>
            <a:off x="171157" y="1371601"/>
            <a:ext cx="609600" cy="4500818"/>
          </a:xfrm>
          <a:prstGeom prst="roundRect">
            <a:avLst>
              <a:gd fmla="val 16667" name="adj"/>
            </a:avLst>
          </a:prstGeom>
          <a:solidFill>
            <a:srgbClr val="D99593"/>
          </a:solidFill>
          <a:ln cap="flat" cmpd="sng" w="254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txBox="1"/>
          <p:nvPr/>
        </p:nvSpPr>
        <p:spPr>
          <a:xfrm rot="-5400000">
            <a:off x="-1744701" y="3346967"/>
            <a:ext cx="4441301" cy="55008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lt1"/>
                </a:solidFill>
                <a:latin typeface="Helvetica Neue Light"/>
                <a:ea typeface="Helvetica Neue Light"/>
                <a:cs typeface="Helvetica Neue Light"/>
                <a:sym typeface="Helvetica Neue Light"/>
              </a:rPr>
              <a:t>Devices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4"/>
          <p:cNvSpPr txBox="1"/>
          <p:nvPr>
            <p:ph idx="11" type="ftr"/>
          </p:nvPr>
        </p:nvSpPr>
        <p:spPr>
          <a:xfrm>
            <a:off x="4165600" y="6477001"/>
            <a:ext cx="3860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chemeClr val="dk1"/>
                </a:solidFill>
              </a:rPr>
              <a:t>Confidential  |  DD.MM.YY  |  version #</a:t>
            </a:r>
            <a:endParaRPr/>
          </a:p>
        </p:txBody>
      </p:sp>
      <p:sp>
        <p:nvSpPr>
          <p:cNvPr id="251" name="Google Shape;251;p24"/>
          <p:cNvSpPr txBox="1"/>
          <p:nvPr>
            <p:ph idx="1" type="body"/>
          </p:nvPr>
        </p:nvSpPr>
        <p:spPr>
          <a:xfrm>
            <a:off x="304800" y="228600"/>
            <a:ext cx="10668000" cy="457200"/>
          </a:xfrm>
          <a:prstGeom prst="rect">
            <a:avLst/>
          </a:prstGeom>
          <a:noFill/>
          <a:ln>
            <a:noFill/>
          </a:ln>
        </p:spPr>
        <p:txBody>
          <a:bodyPr anchorCtr="0" anchor="ctr" bIns="45700" lIns="91425" spcFirstLastPara="1" rIns="91425" wrap="square" tIns="45700">
            <a:normAutofit/>
          </a:bodyPr>
          <a:lstStyle/>
          <a:p>
            <a:pPr indent="-342900" lvl="0" marL="342900" rtl="0" algn="ctr">
              <a:spcBef>
                <a:spcPts val="0"/>
              </a:spcBef>
              <a:spcAft>
                <a:spcPts val="0"/>
              </a:spcAft>
              <a:buClr>
                <a:schemeClr val="dk1"/>
              </a:buClr>
              <a:buSzPts val="2400"/>
              <a:buNone/>
            </a:pPr>
            <a:r>
              <a:rPr b="1" lang="en-US" sz="2400">
                <a:latin typeface="Avenir"/>
                <a:ea typeface="Avenir"/>
                <a:cs typeface="Avenir"/>
                <a:sym typeface="Avenir"/>
              </a:rPr>
              <a:t>The Demo Components</a:t>
            </a:r>
            <a:endParaRPr/>
          </a:p>
        </p:txBody>
      </p:sp>
      <p:sp>
        <p:nvSpPr>
          <p:cNvPr id="252" name="Google Shape;252;p24"/>
          <p:cNvSpPr txBox="1"/>
          <p:nvPr>
            <p:ph idx="2" type="body"/>
          </p:nvPr>
        </p:nvSpPr>
        <p:spPr>
          <a:xfrm>
            <a:off x="304800" y="685799"/>
            <a:ext cx="10668000" cy="5791201"/>
          </a:xfrm>
          <a:prstGeom prst="rect">
            <a:avLst/>
          </a:prstGeom>
          <a:noFill/>
          <a:ln>
            <a:noFill/>
          </a:ln>
        </p:spPr>
        <p:txBody>
          <a:bodyPr anchorCtr="0" anchor="ctr" bIns="45700" lIns="91425" spcFirstLastPara="1" rIns="91425" wrap="square" tIns="45700">
            <a:normAutofit fontScale="55000" lnSpcReduction="20000"/>
          </a:bodyPr>
          <a:lstStyle/>
          <a:p>
            <a:pPr indent="-280035" lvl="0" marL="342900" rtl="0" algn="l">
              <a:spcBef>
                <a:spcPts val="0"/>
              </a:spcBef>
              <a:spcAft>
                <a:spcPts val="0"/>
              </a:spcAft>
              <a:buClr>
                <a:srgbClr val="595959"/>
              </a:buClr>
              <a:buSzPct val="100000"/>
              <a:buFont typeface="Arial"/>
              <a:buNone/>
            </a:pPr>
            <a:r>
              <a:t/>
            </a:r>
            <a:endParaRPr b="1" sz="1800">
              <a:solidFill>
                <a:srgbClr val="000000"/>
              </a:solidFill>
              <a:latin typeface="Avenir"/>
              <a:ea typeface="Avenir"/>
              <a:cs typeface="Avenir"/>
              <a:sym typeface="Avenir"/>
            </a:endParaRPr>
          </a:p>
          <a:p>
            <a:pPr indent="-280035" lvl="0" marL="342900" rtl="0" algn="l">
              <a:spcBef>
                <a:spcPts val="466"/>
              </a:spcBef>
              <a:spcAft>
                <a:spcPts val="0"/>
              </a:spcAft>
              <a:buClr>
                <a:srgbClr val="595959"/>
              </a:buClr>
              <a:buSzPct val="100000"/>
              <a:buFont typeface="Arial"/>
              <a:buNone/>
            </a:pPr>
            <a:r>
              <a:t/>
            </a:r>
            <a:endParaRPr b="1" sz="1800">
              <a:solidFill>
                <a:srgbClr val="000000"/>
              </a:solidFill>
              <a:latin typeface="Avenir"/>
              <a:ea typeface="Avenir"/>
              <a:cs typeface="Avenir"/>
              <a:sym typeface="Avenir"/>
            </a:endParaRPr>
          </a:p>
          <a:p>
            <a:pPr indent="-342900" lvl="0" marL="342900" rtl="0" algn="l">
              <a:spcBef>
                <a:spcPts val="466"/>
              </a:spcBef>
              <a:spcAft>
                <a:spcPts val="0"/>
              </a:spcAft>
              <a:buClr>
                <a:srgbClr val="595959"/>
              </a:buClr>
              <a:buSzPct val="100000"/>
              <a:buFont typeface="Arial"/>
              <a:buChar char="•"/>
            </a:pPr>
            <a:r>
              <a:rPr b="1" lang="en-US" sz="1800">
                <a:solidFill>
                  <a:srgbClr val="000000"/>
                </a:solidFill>
                <a:latin typeface="Avenir"/>
                <a:ea typeface="Avenir"/>
                <a:cs typeface="Avenir"/>
                <a:sym typeface="Avenir"/>
              </a:rPr>
              <a:t>Raspberry Pi Configuration Steps:</a:t>
            </a:r>
            <a:endParaRPr/>
          </a:p>
          <a:p>
            <a:pPr indent="-285750" lvl="1" marL="742950" rtl="0" algn="l">
              <a:spcBef>
                <a:spcPts val="466"/>
              </a:spcBef>
              <a:spcAft>
                <a:spcPts val="0"/>
              </a:spcAft>
              <a:buClr>
                <a:srgbClr val="595959"/>
              </a:buClr>
              <a:buSzPct val="100000"/>
              <a:buFont typeface="Arial"/>
              <a:buChar char="•"/>
            </a:pPr>
            <a:r>
              <a:rPr lang="en-US" sz="1800" u="sng">
                <a:solidFill>
                  <a:srgbClr val="000000"/>
                </a:solidFill>
                <a:latin typeface="Avenir"/>
                <a:ea typeface="Avenir"/>
                <a:cs typeface="Avenir"/>
                <a:sym typeface="Avenir"/>
                <a:hlinkClick r:id="rId3">
                  <a:extLst>
                    <a:ext uri="{A12FA001-AC4F-418D-AE19-62706E023703}">
                      <ahyp:hlinkClr val="tx"/>
                    </a:ext>
                  </a:extLst>
                </a:hlinkClick>
              </a:rPr>
              <a:t>https://www.raspberrypi.org/documentation/configuration/</a:t>
            </a:r>
            <a:endParaRPr sz="1800">
              <a:solidFill>
                <a:srgbClr val="000000"/>
              </a:solidFill>
              <a:latin typeface="Avenir"/>
              <a:ea typeface="Avenir"/>
              <a:cs typeface="Avenir"/>
              <a:sym typeface="Avenir"/>
            </a:endParaRPr>
          </a:p>
          <a:p>
            <a:pPr indent="-285750" lvl="1" marL="742950" rtl="0" algn="l">
              <a:spcBef>
                <a:spcPts val="466"/>
              </a:spcBef>
              <a:spcAft>
                <a:spcPts val="0"/>
              </a:spcAft>
              <a:buClr>
                <a:srgbClr val="595959"/>
              </a:buClr>
              <a:buSzPct val="100000"/>
              <a:buFont typeface="Arial"/>
              <a:buChar char="•"/>
            </a:pPr>
            <a:r>
              <a:rPr lang="en-US" sz="1800">
                <a:solidFill>
                  <a:srgbClr val="000000"/>
                </a:solidFill>
                <a:latin typeface="Avenir"/>
                <a:ea typeface="Avenir"/>
                <a:cs typeface="Avenir"/>
                <a:sym typeface="Avenir"/>
              </a:rPr>
              <a:t>Model 3 b+, Configuration – 1 GB RAM, 64GB SD card</a:t>
            </a:r>
            <a:endParaRPr/>
          </a:p>
          <a:p>
            <a:pPr indent="-285750" lvl="1" marL="742950" rtl="0" algn="l">
              <a:spcBef>
                <a:spcPts val="466"/>
              </a:spcBef>
              <a:spcAft>
                <a:spcPts val="0"/>
              </a:spcAft>
              <a:buClr>
                <a:srgbClr val="595959"/>
              </a:buClr>
              <a:buSzPct val="100000"/>
              <a:buFont typeface="Arial"/>
              <a:buChar char="•"/>
            </a:pPr>
            <a:r>
              <a:rPr lang="en-US" sz="1800">
                <a:solidFill>
                  <a:srgbClr val="000000"/>
                </a:solidFill>
                <a:latin typeface="Avenir"/>
                <a:ea typeface="Avenir"/>
                <a:cs typeface="Avenir"/>
                <a:sym typeface="Avenir"/>
              </a:rPr>
              <a:t>Processor Type: Broadcom BCM2837B0, Cortex-A53 64-bit SoC @ 1.4 GHz </a:t>
            </a:r>
            <a:endParaRPr/>
          </a:p>
          <a:p>
            <a:pPr indent="-285750" lvl="1" marL="742950" rtl="0" algn="l">
              <a:spcBef>
                <a:spcPts val="466"/>
              </a:spcBef>
              <a:spcAft>
                <a:spcPts val="0"/>
              </a:spcAft>
              <a:buClr>
                <a:srgbClr val="595959"/>
              </a:buClr>
              <a:buSzPct val="100000"/>
              <a:buFont typeface="Arial"/>
              <a:buChar char="•"/>
            </a:pPr>
            <a:r>
              <a:rPr lang="en-US" sz="1800">
                <a:solidFill>
                  <a:srgbClr val="000000"/>
                </a:solidFill>
                <a:latin typeface="Avenir"/>
                <a:ea typeface="Avenir"/>
                <a:cs typeface="Avenir"/>
                <a:sym typeface="Avenir"/>
              </a:rPr>
              <a:t>Ports: 3 USBs, HDMI, 2 WLAN, 1 Ethernet, Bluetooth</a:t>
            </a:r>
            <a:endParaRPr/>
          </a:p>
          <a:p>
            <a:pPr indent="-222884" lvl="1" marL="742950" rtl="0" algn="l">
              <a:spcBef>
                <a:spcPts val="466"/>
              </a:spcBef>
              <a:spcAft>
                <a:spcPts val="0"/>
              </a:spcAft>
              <a:buClr>
                <a:srgbClr val="595959"/>
              </a:buClr>
              <a:buSzPct val="100000"/>
              <a:buFont typeface="Arial"/>
              <a:buNone/>
            </a:pPr>
            <a:r>
              <a:t/>
            </a:r>
            <a:endParaRPr sz="1800">
              <a:solidFill>
                <a:srgbClr val="000000"/>
              </a:solidFill>
              <a:latin typeface="Avenir"/>
              <a:ea typeface="Avenir"/>
              <a:cs typeface="Avenir"/>
              <a:sym typeface="Avenir"/>
            </a:endParaRPr>
          </a:p>
          <a:p>
            <a:pPr indent="-222884" lvl="1" marL="742950" rtl="0" algn="l">
              <a:spcBef>
                <a:spcPts val="466"/>
              </a:spcBef>
              <a:spcAft>
                <a:spcPts val="0"/>
              </a:spcAft>
              <a:buClr>
                <a:srgbClr val="595959"/>
              </a:buClr>
              <a:buSzPct val="100000"/>
              <a:buFont typeface="Arial"/>
              <a:buNone/>
            </a:pPr>
            <a:r>
              <a:t/>
            </a:r>
            <a:endParaRPr sz="1800">
              <a:solidFill>
                <a:srgbClr val="000000"/>
              </a:solidFill>
              <a:latin typeface="Avenir"/>
              <a:ea typeface="Avenir"/>
              <a:cs typeface="Avenir"/>
              <a:sym typeface="Avenir"/>
            </a:endParaRPr>
          </a:p>
          <a:p>
            <a:pPr indent="-342900" lvl="0" marL="342900" rtl="0" algn="l">
              <a:spcBef>
                <a:spcPts val="466"/>
              </a:spcBef>
              <a:spcAft>
                <a:spcPts val="0"/>
              </a:spcAft>
              <a:buClr>
                <a:srgbClr val="595959"/>
              </a:buClr>
              <a:buSzPct val="100000"/>
              <a:buFont typeface="Arial"/>
              <a:buChar char="•"/>
            </a:pPr>
            <a:r>
              <a:rPr b="1" lang="en-US" sz="1800">
                <a:solidFill>
                  <a:srgbClr val="000000"/>
                </a:solidFill>
                <a:latin typeface="Avenir"/>
                <a:ea typeface="Avenir"/>
                <a:cs typeface="Avenir"/>
                <a:sym typeface="Avenir"/>
              </a:rPr>
              <a:t>IR/Motion Sensor / Pulse Rate Monitor </a:t>
            </a:r>
            <a:endParaRPr sz="1800">
              <a:solidFill>
                <a:srgbClr val="000000"/>
              </a:solidFill>
              <a:latin typeface="Avenir"/>
              <a:ea typeface="Avenir"/>
              <a:cs typeface="Avenir"/>
              <a:sym typeface="Avenir"/>
            </a:endParaRPr>
          </a:p>
          <a:p>
            <a:pPr indent="-280035" lvl="0" marL="342900" rtl="0" algn="l">
              <a:spcBef>
                <a:spcPts val="466"/>
              </a:spcBef>
              <a:spcAft>
                <a:spcPts val="0"/>
              </a:spcAft>
              <a:buClr>
                <a:srgbClr val="595959"/>
              </a:buClr>
              <a:buSzPct val="100000"/>
              <a:buFont typeface="Arial"/>
              <a:buNone/>
            </a:pPr>
            <a:r>
              <a:t/>
            </a:r>
            <a:endParaRPr sz="1800">
              <a:solidFill>
                <a:srgbClr val="000000"/>
              </a:solidFill>
              <a:latin typeface="Avenir"/>
              <a:ea typeface="Avenir"/>
              <a:cs typeface="Avenir"/>
              <a:sym typeface="Avenir"/>
            </a:endParaRPr>
          </a:p>
          <a:p>
            <a:pPr indent="-280035" lvl="0" marL="342900" rtl="0" algn="l">
              <a:spcBef>
                <a:spcPts val="466"/>
              </a:spcBef>
              <a:spcAft>
                <a:spcPts val="0"/>
              </a:spcAft>
              <a:buClr>
                <a:srgbClr val="595959"/>
              </a:buClr>
              <a:buSzPct val="100000"/>
              <a:buFont typeface="Arial"/>
              <a:buNone/>
            </a:pPr>
            <a:r>
              <a:t/>
            </a:r>
            <a:endParaRPr sz="1800">
              <a:solidFill>
                <a:srgbClr val="000000"/>
              </a:solidFill>
              <a:latin typeface="Avenir"/>
              <a:ea typeface="Avenir"/>
              <a:cs typeface="Avenir"/>
              <a:sym typeface="Avenir"/>
            </a:endParaRPr>
          </a:p>
          <a:p>
            <a:pPr indent="0" lvl="0" marL="0" rtl="0" algn="l">
              <a:spcBef>
                <a:spcPts val="466"/>
              </a:spcBef>
              <a:spcAft>
                <a:spcPts val="0"/>
              </a:spcAft>
              <a:buClr>
                <a:srgbClr val="595959"/>
              </a:buClr>
              <a:buSzPct val="100000"/>
              <a:buNone/>
            </a:pPr>
            <a:r>
              <a:t/>
            </a:r>
            <a:endParaRPr b="1" sz="1800">
              <a:solidFill>
                <a:srgbClr val="000000"/>
              </a:solidFill>
              <a:latin typeface="Avenir"/>
              <a:ea typeface="Avenir"/>
              <a:cs typeface="Avenir"/>
              <a:sym typeface="Avenir"/>
            </a:endParaRPr>
          </a:p>
          <a:p>
            <a:pPr indent="-280035" lvl="0" marL="342900" rtl="0" algn="l">
              <a:spcBef>
                <a:spcPts val="466"/>
              </a:spcBef>
              <a:spcAft>
                <a:spcPts val="0"/>
              </a:spcAft>
              <a:buClr>
                <a:srgbClr val="595959"/>
              </a:buClr>
              <a:buSzPct val="100000"/>
              <a:buFont typeface="Arial"/>
              <a:buNone/>
            </a:pPr>
            <a:r>
              <a:t/>
            </a:r>
            <a:endParaRPr b="1" sz="1800">
              <a:solidFill>
                <a:srgbClr val="000000"/>
              </a:solidFill>
              <a:latin typeface="Avenir"/>
              <a:ea typeface="Avenir"/>
              <a:cs typeface="Avenir"/>
              <a:sym typeface="Avenir"/>
            </a:endParaRPr>
          </a:p>
          <a:p>
            <a:pPr indent="-280035" lvl="0" marL="342900" rtl="0" algn="l">
              <a:spcBef>
                <a:spcPts val="466"/>
              </a:spcBef>
              <a:spcAft>
                <a:spcPts val="0"/>
              </a:spcAft>
              <a:buClr>
                <a:srgbClr val="595959"/>
              </a:buClr>
              <a:buSzPct val="100000"/>
              <a:buFont typeface="Arial"/>
              <a:buNone/>
            </a:pPr>
            <a:r>
              <a:t/>
            </a:r>
            <a:endParaRPr b="1" sz="1800">
              <a:solidFill>
                <a:srgbClr val="000000"/>
              </a:solidFill>
              <a:latin typeface="Avenir"/>
              <a:ea typeface="Avenir"/>
              <a:cs typeface="Avenir"/>
              <a:sym typeface="Avenir"/>
            </a:endParaRPr>
          </a:p>
          <a:p>
            <a:pPr indent="-280035" lvl="0" marL="342900" rtl="0" algn="l">
              <a:spcBef>
                <a:spcPts val="466"/>
              </a:spcBef>
              <a:spcAft>
                <a:spcPts val="0"/>
              </a:spcAft>
              <a:buClr>
                <a:srgbClr val="595959"/>
              </a:buClr>
              <a:buSzPct val="100000"/>
              <a:buFont typeface="Arial"/>
              <a:buNone/>
            </a:pPr>
            <a:r>
              <a:t/>
            </a:r>
            <a:endParaRPr b="1" sz="1800">
              <a:solidFill>
                <a:srgbClr val="000000"/>
              </a:solidFill>
              <a:latin typeface="Avenir"/>
              <a:ea typeface="Avenir"/>
              <a:cs typeface="Avenir"/>
              <a:sym typeface="Avenir"/>
            </a:endParaRPr>
          </a:p>
          <a:p>
            <a:pPr indent="-280035" lvl="0" marL="342900" rtl="0" algn="l">
              <a:spcBef>
                <a:spcPts val="466"/>
              </a:spcBef>
              <a:spcAft>
                <a:spcPts val="0"/>
              </a:spcAft>
              <a:buClr>
                <a:srgbClr val="595959"/>
              </a:buClr>
              <a:buSzPct val="100000"/>
              <a:buFont typeface="Arial"/>
              <a:buNone/>
            </a:pPr>
            <a:r>
              <a:t/>
            </a:r>
            <a:endParaRPr b="1" sz="1800">
              <a:solidFill>
                <a:srgbClr val="000000"/>
              </a:solidFill>
              <a:latin typeface="Avenir"/>
              <a:ea typeface="Avenir"/>
              <a:cs typeface="Avenir"/>
              <a:sym typeface="Avenir"/>
            </a:endParaRPr>
          </a:p>
          <a:p>
            <a:pPr indent="-280035" lvl="0" marL="342900" rtl="0" algn="l">
              <a:spcBef>
                <a:spcPts val="466"/>
              </a:spcBef>
              <a:spcAft>
                <a:spcPts val="0"/>
              </a:spcAft>
              <a:buClr>
                <a:srgbClr val="595959"/>
              </a:buClr>
              <a:buSzPct val="100000"/>
              <a:buFont typeface="Arial"/>
              <a:buNone/>
            </a:pPr>
            <a:r>
              <a:t/>
            </a:r>
            <a:endParaRPr b="1" sz="1800">
              <a:solidFill>
                <a:srgbClr val="000000"/>
              </a:solidFill>
              <a:latin typeface="Avenir"/>
              <a:ea typeface="Avenir"/>
              <a:cs typeface="Avenir"/>
              <a:sym typeface="Avenir"/>
            </a:endParaRPr>
          </a:p>
          <a:p>
            <a:pPr indent="-280035" lvl="0" marL="342900" rtl="0" algn="l">
              <a:spcBef>
                <a:spcPts val="466"/>
              </a:spcBef>
              <a:spcAft>
                <a:spcPts val="0"/>
              </a:spcAft>
              <a:buClr>
                <a:srgbClr val="595959"/>
              </a:buClr>
              <a:buSzPct val="100000"/>
              <a:buFont typeface="Arial"/>
              <a:buNone/>
            </a:pPr>
            <a:r>
              <a:t/>
            </a:r>
            <a:endParaRPr b="1" sz="1800">
              <a:solidFill>
                <a:srgbClr val="000000"/>
              </a:solidFill>
              <a:latin typeface="Avenir"/>
              <a:ea typeface="Avenir"/>
              <a:cs typeface="Avenir"/>
              <a:sym typeface="Avenir"/>
            </a:endParaRPr>
          </a:p>
          <a:p>
            <a:pPr indent="-280035" lvl="0" marL="342900" rtl="0" algn="l">
              <a:spcBef>
                <a:spcPts val="466"/>
              </a:spcBef>
              <a:spcAft>
                <a:spcPts val="0"/>
              </a:spcAft>
              <a:buClr>
                <a:srgbClr val="595959"/>
              </a:buClr>
              <a:buSzPct val="100000"/>
              <a:buFont typeface="Arial"/>
              <a:buNone/>
            </a:pPr>
            <a:r>
              <a:t/>
            </a:r>
            <a:endParaRPr b="1" sz="1800">
              <a:solidFill>
                <a:srgbClr val="000000"/>
              </a:solidFill>
              <a:latin typeface="Avenir"/>
              <a:ea typeface="Avenir"/>
              <a:cs typeface="Avenir"/>
              <a:sym typeface="Avenir"/>
            </a:endParaRPr>
          </a:p>
          <a:p>
            <a:pPr indent="-342900" lvl="0" marL="342900" rtl="0" algn="l">
              <a:spcBef>
                <a:spcPts val="466"/>
              </a:spcBef>
              <a:spcAft>
                <a:spcPts val="0"/>
              </a:spcAft>
              <a:buClr>
                <a:srgbClr val="595959"/>
              </a:buClr>
              <a:buSzPct val="100000"/>
              <a:buFont typeface="Arial"/>
              <a:buChar char="•"/>
            </a:pPr>
            <a:r>
              <a:rPr b="1" lang="en-US" sz="1800">
                <a:solidFill>
                  <a:srgbClr val="000000"/>
                </a:solidFill>
                <a:latin typeface="Avenir"/>
                <a:ea typeface="Avenir"/>
                <a:cs typeface="Avenir"/>
                <a:sym typeface="Avenir"/>
              </a:rPr>
              <a:t>Pi4j </a:t>
            </a:r>
            <a:r>
              <a:rPr lang="en-US" sz="1800">
                <a:solidFill>
                  <a:srgbClr val="000000"/>
                </a:solidFill>
                <a:latin typeface="Avenir"/>
                <a:ea typeface="Avenir"/>
                <a:cs typeface="Avenir"/>
                <a:sym typeface="Avenir"/>
              </a:rPr>
              <a:t>- http://pi4j.com/download.html</a:t>
            </a:r>
            <a:endParaRPr sz="1800">
              <a:solidFill>
                <a:srgbClr val="000000"/>
              </a:solidFill>
              <a:latin typeface="Avenir"/>
              <a:ea typeface="Avenir"/>
              <a:cs typeface="Avenir"/>
              <a:sym typeface="Avenir"/>
            </a:endParaRPr>
          </a:p>
          <a:p>
            <a:pPr indent="-280035" lvl="0" marL="342900" rtl="0" algn="l">
              <a:spcBef>
                <a:spcPts val="466"/>
              </a:spcBef>
              <a:spcAft>
                <a:spcPts val="0"/>
              </a:spcAft>
              <a:buClr>
                <a:srgbClr val="595959"/>
              </a:buClr>
              <a:buSzPct val="100000"/>
              <a:buFont typeface="Arial"/>
              <a:buNone/>
            </a:pPr>
            <a:r>
              <a:t/>
            </a:r>
            <a:endParaRPr sz="1800">
              <a:solidFill>
                <a:srgbClr val="000000"/>
              </a:solidFill>
              <a:latin typeface="Avenir"/>
              <a:ea typeface="Avenir"/>
              <a:cs typeface="Avenir"/>
              <a:sym typeface="Avenir"/>
            </a:endParaRPr>
          </a:p>
          <a:p>
            <a:pPr indent="-342900" lvl="0" marL="342900" rtl="0" algn="l">
              <a:spcBef>
                <a:spcPts val="466"/>
              </a:spcBef>
              <a:spcAft>
                <a:spcPts val="0"/>
              </a:spcAft>
              <a:buClr>
                <a:srgbClr val="595959"/>
              </a:buClr>
              <a:buSzPct val="100000"/>
              <a:buFont typeface="Arial"/>
              <a:buChar char="•"/>
            </a:pPr>
            <a:r>
              <a:rPr b="1" lang="en-US" sz="1800">
                <a:solidFill>
                  <a:srgbClr val="000000"/>
                </a:solidFill>
                <a:latin typeface="Avenir"/>
                <a:ea typeface="Avenir"/>
                <a:cs typeface="Avenir"/>
                <a:sym typeface="Avenir"/>
              </a:rPr>
              <a:t>Apache Edgent 1.2.0 </a:t>
            </a:r>
            <a:endParaRPr/>
          </a:p>
          <a:p>
            <a:pPr indent="-285750" lvl="1" marL="742950" rtl="0" algn="l">
              <a:spcBef>
                <a:spcPts val="466"/>
              </a:spcBef>
              <a:spcAft>
                <a:spcPts val="0"/>
              </a:spcAft>
              <a:buClr>
                <a:srgbClr val="595959"/>
              </a:buClr>
              <a:buSzPct val="100000"/>
              <a:buFont typeface="Arial"/>
              <a:buChar char="•"/>
            </a:pPr>
            <a:r>
              <a:rPr lang="en-US" sz="1800">
                <a:solidFill>
                  <a:srgbClr val="000000"/>
                </a:solidFill>
                <a:latin typeface="Avenir"/>
                <a:ea typeface="Avenir"/>
                <a:cs typeface="Avenir"/>
                <a:sym typeface="Avenir"/>
              </a:rPr>
              <a:t>https://developer.ibm.com/recipes/tutorials/setting-up-apache-edgent-on-my-raspberry-pi-3/</a:t>
            </a:r>
            <a:endParaRPr/>
          </a:p>
          <a:p>
            <a:pPr indent="-342900" lvl="0" marL="342900" rtl="0" algn="l">
              <a:spcBef>
                <a:spcPts val="466"/>
              </a:spcBef>
              <a:spcAft>
                <a:spcPts val="0"/>
              </a:spcAft>
              <a:buClr>
                <a:srgbClr val="595959"/>
              </a:buClr>
              <a:buSzPct val="100000"/>
              <a:buFont typeface="Arial"/>
              <a:buChar char="•"/>
            </a:pPr>
            <a:r>
              <a:rPr b="1" lang="en-US" sz="1800">
                <a:solidFill>
                  <a:srgbClr val="000000"/>
                </a:solidFill>
                <a:latin typeface="Avenir"/>
                <a:ea typeface="Avenir"/>
                <a:cs typeface="Avenir"/>
                <a:sym typeface="Avenir"/>
              </a:rPr>
              <a:t>Docker Container - </a:t>
            </a:r>
            <a:r>
              <a:rPr lang="en-US" sz="1800">
                <a:solidFill>
                  <a:srgbClr val="000000"/>
                </a:solidFill>
                <a:latin typeface="Avenir"/>
                <a:ea typeface="Avenir"/>
                <a:cs typeface="Avenir"/>
                <a:sym typeface="Avenir"/>
              </a:rPr>
              <a:t>through the clustering of heterogeneous edge / fog devices </a:t>
            </a:r>
            <a:endParaRPr/>
          </a:p>
          <a:p>
            <a:pPr indent="-342900" lvl="0" marL="342900" rtl="0" algn="l">
              <a:spcBef>
                <a:spcPts val="466"/>
              </a:spcBef>
              <a:spcAft>
                <a:spcPts val="0"/>
              </a:spcAft>
              <a:buClr>
                <a:srgbClr val="595959"/>
              </a:buClr>
              <a:buSzPct val="100000"/>
              <a:buFont typeface="Arial"/>
              <a:buChar char="•"/>
            </a:pPr>
            <a:r>
              <a:rPr b="1" lang="en-US" sz="1800">
                <a:solidFill>
                  <a:srgbClr val="000000"/>
                </a:solidFill>
                <a:latin typeface="Avenir"/>
                <a:ea typeface="Avenir"/>
                <a:cs typeface="Avenir"/>
                <a:sym typeface="Avenir"/>
              </a:rPr>
              <a:t>AWS Compute Instance</a:t>
            </a:r>
            <a:endParaRPr/>
          </a:p>
          <a:p>
            <a:pPr indent="-342900" lvl="0" marL="342900" rtl="0" algn="l">
              <a:spcBef>
                <a:spcPts val="466"/>
              </a:spcBef>
              <a:spcAft>
                <a:spcPts val="0"/>
              </a:spcAft>
              <a:buClr>
                <a:srgbClr val="595959"/>
              </a:buClr>
              <a:buSzPct val="100000"/>
              <a:buFont typeface="Arial"/>
              <a:buChar char="•"/>
            </a:pPr>
            <a:r>
              <a:rPr b="1" lang="en-US" sz="1800">
                <a:solidFill>
                  <a:srgbClr val="000000"/>
                </a:solidFill>
                <a:latin typeface="Avenir"/>
                <a:ea typeface="Avenir"/>
                <a:cs typeface="Avenir"/>
                <a:sym typeface="Avenir"/>
              </a:rPr>
              <a:t>Apache Flink 1.4.2</a:t>
            </a:r>
            <a:endParaRPr/>
          </a:p>
          <a:p>
            <a:pPr indent="-285750" lvl="1" marL="742950" rtl="0" algn="l">
              <a:spcBef>
                <a:spcPts val="466"/>
              </a:spcBef>
              <a:spcAft>
                <a:spcPts val="0"/>
              </a:spcAft>
              <a:buClr>
                <a:srgbClr val="595959"/>
              </a:buClr>
              <a:buSzPct val="100000"/>
              <a:buFont typeface="Arial"/>
              <a:buChar char="•"/>
            </a:pPr>
            <a:r>
              <a:rPr lang="en-US" sz="1800">
                <a:solidFill>
                  <a:srgbClr val="000000"/>
                </a:solidFill>
                <a:latin typeface="Avenir"/>
                <a:ea typeface="Avenir"/>
                <a:cs typeface="Avenir"/>
                <a:sym typeface="Avenir"/>
              </a:rPr>
              <a:t>https://data-flair.training/blogs/install-configure-apache-flink-ubuntu/</a:t>
            </a:r>
            <a:endParaRPr/>
          </a:p>
          <a:p>
            <a:pPr indent="-342900" lvl="0" marL="342900" rtl="0" algn="l">
              <a:spcBef>
                <a:spcPts val="466"/>
              </a:spcBef>
              <a:spcAft>
                <a:spcPts val="0"/>
              </a:spcAft>
              <a:buClr>
                <a:srgbClr val="595959"/>
              </a:buClr>
              <a:buSzPct val="100000"/>
              <a:buFont typeface="Arial"/>
              <a:buChar char="•"/>
            </a:pPr>
            <a:r>
              <a:rPr b="1" lang="en-US" sz="1800">
                <a:solidFill>
                  <a:srgbClr val="000000"/>
                </a:solidFill>
                <a:latin typeface="Avenir"/>
                <a:ea typeface="Avenir"/>
                <a:cs typeface="Avenir"/>
                <a:sym typeface="Avenir"/>
              </a:rPr>
              <a:t>Not used for this demo/workshop:</a:t>
            </a:r>
            <a:endParaRPr/>
          </a:p>
          <a:p>
            <a:pPr indent="-285750" lvl="1" marL="742950" rtl="0" algn="l">
              <a:spcBef>
                <a:spcPts val="466"/>
              </a:spcBef>
              <a:spcAft>
                <a:spcPts val="0"/>
              </a:spcAft>
              <a:buClr>
                <a:srgbClr val="595959"/>
              </a:buClr>
              <a:buSzPct val="100000"/>
              <a:buFont typeface="Arial"/>
              <a:buChar char="•"/>
            </a:pPr>
            <a:r>
              <a:rPr lang="en-US" sz="1800">
                <a:solidFill>
                  <a:srgbClr val="000000"/>
                </a:solidFill>
                <a:latin typeface="Avenir"/>
                <a:ea typeface="Avenir"/>
                <a:cs typeface="Avenir"/>
                <a:sym typeface="Avenir"/>
              </a:rPr>
              <a:t>Kafka</a:t>
            </a:r>
            <a:endParaRPr/>
          </a:p>
          <a:p>
            <a:pPr indent="-285750" lvl="1" marL="742950" rtl="0" algn="l">
              <a:spcBef>
                <a:spcPts val="466"/>
              </a:spcBef>
              <a:spcAft>
                <a:spcPts val="0"/>
              </a:spcAft>
              <a:buClr>
                <a:srgbClr val="595959"/>
              </a:buClr>
              <a:buSzPct val="100000"/>
              <a:buFont typeface="Arial"/>
              <a:buChar char="•"/>
            </a:pPr>
            <a:r>
              <a:rPr lang="en-US" sz="1800">
                <a:solidFill>
                  <a:srgbClr val="000000"/>
                </a:solidFill>
                <a:latin typeface="Avenir"/>
                <a:ea typeface="Avenir"/>
                <a:cs typeface="Avenir"/>
                <a:sym typeface="Avenir"/>
              </a:rPr>
              <a:t>Kubernetes</a:t>
            </a:r>
            <a:endParaRPr/>
          </a:p>
          <a:p>
            <a:pPr indent="-294005" lvl="0" marL="342900" rtl="0" algn="l">
              <a:spcBef>
                <a:spcPts val="466"/>
              </a:spcBef>
              <a:spcAft>
                <a:spcPts val="0"/>
              </a:spcAft>
              <a:buClr>
                <a:srgbClr val="595959"/>
              </a:buClr>
              <a:buSzPct val="100000"/>
              <a:buFont typeface="Arial"/>
              <a:buNone/>
            </a:pPr>
            <a:r>
              <a:t/>
            </a:r>
            <a:endParaRPr>
              <a:solidFill>
                <a:srgbClr val="000000"/>
              </a:solidFill>
            </a:endParaRPr>
          </a:p>
          <a:p>
            <a:pPr indent="-342900" lvl="0" marL="342900" rtl="0" algn="l">
              <a:spcBef>
                <a:spcPts val="480"/>
              </a:spcBef>
              <a:spcAft>
                <a:spcPts val="0"/>
              </a:spcAft>
              <a:buClr>
                <a:schemeClr val="dk1"/>
              </a:buClr>
              <a:buSzPct val="100000"/>
              <a:buNone/>
            </a:pPr>
            <a:r>
              <a:t/>
            </a:r>
            <a:endParaRPr sz="1600">
              <a:solidFill>
                <a:srgbClr val="595959"/>
              </a:solidFill>
            </a:endParaRPr>
          </a:p>
          <a:p>
            <a:pPr indent="-342900" lvl="0" marL="342900" rtl="0" algn="l">
              <a:spcBef>
                <a:spcPts val="0"/>
              </a:spcBef>
              <a:spcAft>
                <a:spcPts val="0"/>
              </a:spcAft>
              <a:buClr>
                <a:schemeClr val="dk1"/>
              </a:buClr>
              <a:buSzPct val="100000"/>
              <a:buNone/>
            </a:pPr>
            <a:r>
              <a:t/>
            </a:r>
            <a:endParaRPr/>
          </a:p>
        </p:txBody>
      </p:sp>
      <p:pic>
        <p:nvPicPr>
          <p:cNvPr id="253" name="Google Shape;253;p24"/>
          <p:cNvPicPr preferRelativeResize="0"/>
          <p:nvPr/>
        </p:nvPicPr>
        <p:blipFill rotWithShape="1">
          <a:blip r:embed="rId4">
            <a:alphaModFix/>
          </a:blip>
          <a:srcRect b="0" l="0" r="0" t="0"/>
          <a:stretch/>
        </p:blipFill>
        <p:spPr>
          <a:xfrm>
            <a:off x="6273509" y="838200"/>
            <a:ext cx="4275541" cy="3276600"/>
          </a:xfrm>
          <a:prstGeom prst="rect">
            <a:avLst/>
          </a:prstGeom>
          <a:noFill/>
          <a:ln>
            <a:noFill/>
          </a:ln>
        </p:spPr>
      </p:pic>
      <p:pic>
        <p:nvPicPr>
          <p:cNvPr id="254" name="Google Shape;254;p24"/>
          <p:cNvPicPr preferRelativeResize="0"/>
          <p:nvPr/>
        </p:nvPicPr>
        <p:blipFill rotWithShape="1">
          <a:blip r:embed="rId5">
            <a:alphaModFix/>
          </a:blip>
          <a:srcRect b="0" l="0" r="0" t="0"/>
          <a:stretch/>
        </p:blipFill>
        <p:spPr>
          <a:xfrm>
            <a:off x="2693182" y="2258931"/>
            <a:ext cx="1472418" cy="147241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5"/>
          <p:cNvSpPr txBox="1"/>
          <p:nvPr>
            <p:ph idx="11" type="ftr"/>
          </p:nvPr>
        </p:nvSpPr>
        <p:spPr>
          <a:xfrm>
            <a:off x="4165600" y="6477001"/>
            <a:ext cx="3860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chemeClr val="dk1"/>
                </a:solidFill>
              </a:rPr>
              <a:t>Confidential  |  DD.MM.YY  |  version #</a:t>
            </a:r>
            <a:endParaRPr/>
          </a:p>
        </p:txBody>
      </p:sp>
      <p:sp>
        <p:nvSpPr>
          <p:cNvPr id="260" name="Google Shape;260;p25"/>
          <p:cNvSpPr txBox="1"/>
          <p:nvPr>
            <p:ph idx="1" type="body"/>
          </p:nvPr>
        </p:nvSpPr>
        <p:spPr>
          <a:xfrm>
            <a:off x="304800" y="228600"/>
            <a:ext cx="10668000" cy="457200"/>
          </a:xfrm>
          <a:prstGeom prst="rect">
            <a:avLst/>
          </a:prstGeom>
          <a:noFill/>
          <a:ln>
            <a:noFill/>
          </a:ln>
        </p:spPr>
        <p:txBody>
          <a:bodyPr anchorCtr="0" anchor="ctr" bIns="45700" lIns="91425" spcFirstLastPara="1" rIns="91425" wrap="square" tIns="45700">
            <a:normAutofit/>
          </a:bodyPr>
          <a:lstStyle/>
          <a:p>
            <a:pPr indent="-342900" lvl="0" marL="342900" rtl="0" algn="ctr">
              <a:spcBef>
                <a:spcPts val="0"/>
              </a:spcBef>
              <a:spcAft>
                <a:spcPts val="0"/>
              </a:spcAft>
              <a:buClr>
                <a:schemeClr val="dk1"/>
              </a:buClr>
              <a:buSzPts val="2400"/>
              <a:buNone/>
            </a:pPr>
            <a:r>
              <a:rPr b="1" lang="en-US" sz="2400">
                <a:latin typeface="Avenir"/>
                <a:ea typeface="Avenir"/>
                <a:cs typeface="Avenir"/>
                <a:sym typeface="Avenir"/>
              </a:rPr>
              <a:t>The Raspberry Pi PIN Layout</a:t>
            </a:r>
            <a:endParaRPr/>
          </a:p>
        </p:txBody>
      </p:sp>
      <p:pic>
        <p:nvPicPr>
          <p:cNvPr id="261" name="Google Shape;261;p25"/>
          <p:cNvPicPr preferRelativeResize="0"/>
          <p:nvPr/>
        </p:nvPicPr>
        <p:blipFill rotWithShape="1">
          <a:blip r:embed="rId3">
            <a:alphaModFix/>
          </a:blip>
          <a:srcRect b="0" l="0" r="0" t="0"/>
          <a:stretch/>
        </p:blipFill>
        <p:spPr>
          <a:xfrm>
            <a:off x="1143000" y="1295400"/>
            <a:ext cx="3022600" cy="4229100"/>
          </a:xfrm>
          <a:prstGeom prst="rect">
            <a:avLst/>
          </a:prstGeom>
          <a:noFill/>
          <a:ln>
            <a:noFill/>
          </a:ln>
        </p:spPr>
      </p:pic>
      <p:pic>
        <p:nvPicPr>
          <p:cNvPr id="262" name="Google Shape;262;p25"/>
          <p:cNvPicPr preferRelativeResize="0"/>
          <p:nvPr/>
        </p:nvPicPr>
        <p:blipFill rotWithShape="1">
          <a:blip r:embed="rId4">
            <a:alphaModFix/>
          </a:blip>
          <a:srcRect b="0" l="0" r="0" t="0"/>
          <a:stretch/>
        </p:blipFill>
        <p:spPr>
          <a:xfrm>
            <a:off x="4495800" y="1430348"/>
            <a:ext cx="6337300" cy="424583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6"/>
          <p:cNvSpPr txBox="1"/>
          <p:nvPr>
            <p:ph idx="11" type="ftr"/>
          </p:nvPr>
        </p:nvSpPr>
        <p:spPr>
          <a:xfrm>
            <a:off x="4165600" y="6477001"/>
            <a:ext cx="3860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chemeClr val="dk1"/>
                </a:solidFill>
              </a:rPr>
              <a:t>Confidential  |  DD.MM.YY  |  version #</a:t>
            </a:r>
            <a:endParaRPr/>
          </a:p>
        </p:txBody>
      </p:sp>
      <p:sp>
        <p:nvSpPr>
          <p:cNvPr id="268" name="Google Shape;268;p26"/>
          <p:cNvSpPr txBox="1"/>
          <p:nvPr>
            <p:ph idx="1" type="body"/>
          </p:nvPr>
        </p:nvSpPr>
        <p:spPr>
          <a:xfrm>
            <a:off x="304800" y="228600"/>
            <a:ext cx="10668000" cy="457200"/>
          </a:xfrm>
          <a:prstGeom prst="rect">
            <a:avLst/>
          </a:prstGeom>
          <a:noFill/>
          <a:ln>
            <a:noFill/>
          </a:ln>
        </p:spPr>
        <p:txBody>
          <a:bodyPr anchorCtr="0" anchor="ctr" bIns="45700" lIns="91425" spcFirstLastPara="1" rIns="91425" wrap="square" tIns="45700">
            <a:normAutofit/>
          </a:bodyPr>
          <a:lstStyle/>
          <a:p>
            <a:pPr indent="-342900" lvl="0" marL="342900" rtl="0" algn="ctr">
              <a:spcBef>
                <a:spcPts val="0"/>
              </a:spcBef>
              <a:spcAft>
                <a:spcPts val="0"/>
              </a:spcAft>
              <a:buClr>
                <a:schemeClr val="dk1"/>
              </a:buClr>
              <a:buSzPts val="2400"/>
              <a:buNone/>
            </a:pPr>
            <a:r>
              <a:rPr b="1" lang="en-US" sz="2400">
                <a:latin typeface="Avenir"/>
                <a:ea typeface="Avenir"/>
                <a:cs typeface="Avenir"/>
                <a:sym typeface="Avenir"/>
              </a:rPr>
              <a:t>The Demo/Workshop Manual Documents Links</a:t>
            </a:r>
            <a:endParaRPr/>
          </a:p>
        </p:txBody>
      </p:sp>
      <p:graphicFrame>
        <p:nvGraphicFramePr>
          <p:cNvPr id="269" name="Google Shape;269;p26"/>
          <p:cNvGraphicFramePr/>
          <p:nvPr/>
        </p:nvGraphicFramePr>
        <p:xfrm>
          <a:off x="2743200" y="838200"/>
          <a:ext cx="6172200" cy="5486400"/>
        </p:xfrm>
        <a:graphic>
          <a:graphicData uri="http://schemas.openxmlformats.org/presentationml/2006/ole">
            <mc:AlternateContent>
              <mc:Choice Requires="v">
                <p:oleObj r:id="rId4" imgH="5486400" imgW="6172200" progId="Word.Document.12" spid="_x0000_s1">
                  <p:embed/>
                </p:oleObj>
              </mc:Choice>
              <mc:Fallback>
                <p:oleObj r:id="rId5" imgH="5486400" imgW="6172200" progId="Word.Document.12">
                  <p:embed/>
                  <p:pic>
                    <p:nvPicPr>
                      <p:cNvPr id="269" name="Google Shape;269;p26"/>
                      <p:cNvPicPr preferRelativeResize="0"/>
                      <p:nvPr/>
                    </p:nvPicPr>
                    <p:blipFill rotWithShape="1">
                      <a:blip r:embed="rId6">
                        <a:alphaModFix/>
                      </a:blip>
                      <a:srcRect b="0" l="0" r="0" t="0"/>
                      <a:stretch/>
                    </p:blipFill>
                    <p:spPr>
                      <a:xfrm>
                        <a:off x="2743200" y="838200"/>
                        <a:ext cx="6172200" cy="5486400"/>
                      </a:xfrm>
                      <a:prstGeom prst="rect">
                        <a:avLst/>
                      </a:prstGeom>
                      <a:noFill/>
                      <a:ln>
                        <a:noFill/>
                      </a:ln>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7"/>
          <p:cNvSpPr txBox="1"/>
          <p:nvPr>
            <p:ph idx="11" type="ftr"/>
          </p:nvPr>
        </p:nvSpPr>
        <p:spPr>
          <a:xfrm>
            <a:off x="4165600" y="6477001"/>
            <a:ext cx="3860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chemeClr val="dk1"/>
                </a:solidFill>
              </a:rPr>
              <a:t>Confidential  |  DD.MM.YY  |  version #</a:t>
            </a:r>
            <a:endParaRPr/>
          </a:p>
        </p:txBody>
      </p:sp>
      <p:sp>
        <p:nvSpPr>
          <p:cNvPr id="275" name="Google Shape;275;p27"/>
          <p:cNvSpPr txBox="1"/>
          <p:nvPr>
            <p:ph idx="1" type="body"/>
          </p:nvPr>
        </p:nvSpPr>
        <p:spPr>
          <a:xfrm>
            <a:off x="609600" y="834188"/>
            <a:ext cx="10668000" cy="457200"/>
          </a:xfrm>
          <a:prstGeom prst="rect">
            <a:avLst/>
          </a:prstGeom>
          <a:noFill/>
          <a:ln>
            <a:noFill/>
          </a:ln>
        </p:spPr>
        <p:txBody>
          <a:bodyPr anchorCtr="0" anchor="ctr" bIns="45700" lIns="91425" spcFirstLastPara="1" rIns="91425" wrap="square" tIns="45700">
            <a:normAutofit/>
          </a:bodyPr>
          <a:lstStyle/>
          <a:p>
            <a:pPr indent="-342900" lvl="0" marL="342900" rtl="0" algn="ctr">
              <a:spcBef>
                <a:spcPts val="0"/>
              </a:spcBef>
              <a:spcAft>
                <a:spcPts val="0"/>
              </a:spcAft>
              <a:buClr>
                <a:schemeClr val="dk1"/>
              </a:buClr>
              <a:buSzPts val="2400"/>
              <a:buNone/>
            </a:pPr>
            <a:r>
              <a:rPr b="1" lang="en-US" sz="2400">
                <a:latin typeface="Avenir"/>
                <a:ea typeface="Avenir"/>
                <a:cs typeface="Avenir"/>
                <a:sym typeface="Avenir"/>
              </a:rPr>
              <a:t>The Demo Summary</a:t>
            </a:r>
            <a:endParaRPr/>
          </a:p>
        </p:txBody>
      </p:sp>
      <p:sp>
        <p:nvSpPr>
          <p:cNvPr id="276" name="Google Shape;276;p27"/>
          <p:cNvSpPr txBox="1"/>
          <p:nvPr>
            <p:ph idx="2" type="body"/>
          </p:nvPr>
        </p:nvSpPr>
        <p:spPr>
          <a:xfrm>
            <a:off x="597568" y="1905000"/>
            <a:ext cx="10668000" cy="3733800"/>
          </a:xfrm>
          <a:prstGeom prst="rect">
            <a:avLst/>
          </a:prstGeom>
          <a:noFill/>
          <a:ln>
            <a:noFill/>
          </a:ln>
        </p:spPr>
        <p:txBody>
          <a:bodyPr anchorCtr="0" anchor="ctr" bIns="45700" lIns="91425" spcFirstLastPara="1" rIns="91425" wrap="square" tIns="45700">
            <a:normAutofit/>
          </a:bodyPr>
          <a:lstStyle/>
          <a:p>
            <a:pPr indent="-342900" lvl="0" marL="342900" rtl="0" algn="l">
              <a:spcBef>
                <a:spcPts val="0"/>
              </a:spcBef>
              <a:spcAft>
                <a:spcPts val="0"/>
              </a:spcAft>
              <a:buClr>
                <a:schemeClr val="dk1"/>
              </a:buClr>
              <a:buSzPts val="1400"/>
              <a:buAutoNum type="arabicPeriod"/>
            </a:pPr>
            <a:r>
              <a:rPr lang="en-US"/>
              <a:t>A sample real-time and smart healthcare application is developed and showcased. </a:t>
            </a:r>
            <a:endParaRPr/>
          </a:p>
          <a:p>
            <a:pPr indent="-254000" lvl="0" marL="342900" rtl="0" algn="l">
              <a:spcBef>
                <a:spcPts val="0"/>
              </a:spcBef>
              <a:spcAft>
                <a:spcPts val="0"/>
              </a:spcAft>
              <a:buClr>
                <a:schemeClr val="dk1"/>
              </a:buClr>
              <a:buSzPts val="1400"/>
              <a:buNone/>
            </a:pPr>
            <a:r>
              <a:t/>
            </a:r>
            <a:endParaRPr/>
          </a:p>
          <a:p>
            <a:pPr indent="-342900" lvl="0" marL="342900" rtl="0" algn="l">
              <a:spcBef>
                <a:spcPts val="0"/>
              </a:spcBef>
              <a:spcAft>
                <a:spcPts val="0"/>
              </a:spcAft>
              <a:buClr>
                <a:schemeClr val="dk1"/>
              </a:buClr>
              <a:buSzPts val="1400"/>
              <a:buAutoNum type="arabicPeriod"/>
            </a:pPr>
            <a:r>
              <a:rPr lang="en-US"/>
              <a:t>The smartness of the application is being ensured through the edge analytics and proximity processing</a:t>
            </a:r>
            <a:endParaRPr/>
          </a:p>
          <a:p>
            <a:pPr indent="-254000" lvl="0" marL="342900" rtl="0" algn="l">
              <a:spcBef>
                <a:spcPts val="0"/>
              </a:spcBef>
              <a:spcAft>
                <a:spcPts val="0"/>
              </a:spcAft>
              <a:buClr>
                <a:schemeClr val="dk1"/>
              </a:buClr>
              <a:buSzPts val="1400"/>
              <a:buNone/>
            </a:pPr>
            <a:r>
              <a:t/>
            </a:r>
            <a:endParaRPr/>
          </a:p>
          <a:p>
            <a:pPr indent="-342900" lvl="0" marL="342900" rtl="0" algn="l">
              <a:spcBef>
                <a:spcPts val="0"/>
              </a:spcBef>
              <a:spcAft>
                <a:spcPts val="0"/>
              </a:spcAft>
              <a:buClr>
                <a:schemeClr val="dk1"/>
              </a:buClr>
              <a:buSzPts val="1400"/>
              <a:buAutoNum type="arabicPeriod"/>
            </a:pPr>
            <a:r>
              <a:rPr lang="en-US"/>
              <a:t>The demo is actually an end-to-end application in the sense that sensors talking to the IoT gateway, which in turn talks to the AWS public cloud</a:t>
            </a:r>
            <a:endParaRPr/>
          </a:p>
          <a:p>
            <a:pPr indent="-254000" lvl="0" marL="342900" rtl="0" algn="l">
              <a:spcBef>
                <a:spcPts val="0"/>
              </a:spcBef>
              <a:spcAft>
                <a:spcPts val="0"/>
              </a:spcAft>
              <a:buClr>
                <a:schemeClr val="dk1"/>
              </a:buClr>
              <a:buSzPts val="1400"/>
              <a:buNone/>
            </a:pPr>
            <a:r>
              <a:t/>
            </a:r>
            <a:endParaRPr/>
          </a:p>
          <a:p>
            <a:pPr indent="-342900" lvl="0" marL="342900" rtl="0" algn="l">
              <a:spcBef>
                <a:spcPts val="0"/>
              </a:spcBef>
              <a:spcAft>
                <a:spcPts val="0"/>
              </a:spcAft>
              <a:buClr>
                <a:schemeClr val="dk1"/>
              </a:buClr>
              <a:buSzPts val="1400"/>
              <a:buAutoNum type="arabicPeriod"/>
            </a:pPr>
            <a:r>
              <a:rPr lang="en-US"/>
              <a:t>Apache Edgent is the real-time edge analytics platform installed in the Raspberry Pi</a:t>
            </a:r>
            <a:endParaRPr/>
          </a:p>
          <a:p>
            <a:pPr indent="-254000" lvl="0" marL="342900" rtl="0" algn="l">
              <a:spcBef>
                <a:spcPts val="0"/>
              </a:spcBef>
              <a:spcAft>
                <a:spcPts val="0"/>
              </a:spcAft>
              <a:buClr>
                <a:schemeClr val="dk1"/>
              </a:buClr>
              <a:buSzPts val="1400"/>
              <a:buNone/>
            </a:pPr>
            <a:r>
              <a:t/>
            </a:r>
            <a:endParaRPr/>
          </a:p>
          <a:p>
            <a:pPr indent="-342900" lvl="0" marL="342900" rtl="0" algn="l">
              <a:spcBef>
                <a:spcPts val="0"/>
              </a:spcBef>
              <a:spcAft>
                <a:spcPts val="0"/>
              </a:spcAft>
              <a:buClr>
                <a:schemeClr val="dk1"/>
              </a:buClr>
              <a:buSzPts val="1400"/>
              <a:buAutoNum type="arabicPeriod"/>
            </a:pPr>
            <a:r>
              <a:rPr lang="en-US"/>
              <a:t>Apache Flink, the real-time streaming analytics platform, is deployed in the AWS cloud</a:t>
            </a:r>
            <a:endParaRPr/>
          </a:p>
          <a:p>
            <a:pPr indent="-342900" lvl="0" marL="342900" rtl="0" algn="l">
              <a:spcBef>
                <a:spcPts val="0"/>
              </a:spcBef>
              <a:spcAft>
                <a:spcPts val="0"/>
              </a:spcAft>
              <a:buClr>
                <a:schemeClr val="dk1"/>
              </a:buClr>
              <a:buSzPts val="1400"/>
              <a:buNone/>
            </a:pPr>
            <a:r>
              <a:t/>
            </a:r>
            <a:endParaRPr/>
          </a:p>
          <a:p>
            <a:pPr indent="-342900" lvl="0" marL="342900" rtl="0" algn="l">
              <a:spcBef>
                <a:spcPts val="0"/>
              </a:spcBef>
              <a:spcAft>
                <a:spcPts val="0"/>
              </a:spcAft>
              <a:buClr>
                <a:schemeClr val="dk1"/>
              </a:buClr>
              <a:buSzPts val="14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8"/>
          <p:cNvSpPr txBox="1"/>
          <p:nvPr>
            <p:ph type="title"/>
          </p:nvPr>
        </p:nvSpPr>
        <p:spPr>
          <a:xfrm>
            <a:off x="533400" y="2362200"/>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Avenir"/>
              <a:buNone/>
            </a:pPr>
            <a:r>
              <a:rPr b="1" lang="en-US" sz="2400">
                <a:latin typeface="Avenir"/>
                <a:ea typeface="Avenir"/>
                <a:cs typeface="Avenir"/>
                <a:sym typeface="Avenir"/>
              </a:rPr>
              <a:t>Appendix</a:t>
            </a:r>
            <a:endParaRPr/>
          </a:p>
        </p:txBody>
      </p:sp>
      <p:sp>
        <p:nvSpPr>
          <p:cNvPr id="282" name="Google Shape;282;p2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IBM</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Avenir"/>
              <a:buNone/>
            </a:pPr>
            <a:r>
              <a:rPr b="1" lang="en-US" sz="2400">
                <a:latin typeface="Avenir"/>
                <a:ea typeface="Avenir"/>
                <a:cs typeface="Avenir"/>
                <a:sym typeface="Avenir"/>
              </a:rPr>
              <a:t>The Edge Computing Challenges</a:t>
            </a:r>
            <a:endParaRPr/>
          </a:p>
        </p:txBody>
      </p:sp>
      <p:sp>
        <p:nvSpPr>
          <p:cNvPr id="288" name="Google Shape;288;p29"/>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1800"/>
              <a:buNone/>
            </a:pPr>
            <a:r>
              <a:rPr lang="en-US" sz="1800"/>
              <a:t>Any IoT environment is hugely dynamic and stuffed with a large number of edge and fog devices. Every device is to be blessed with one or more RESTful APIs for exposing their unique services to the outside world. </a:t>
            </a:r>
            <a:endParaRPr/>
          </a:p>
          <a:p>
            <a:pPr indent="-342900" lvl="0" marL="342900" rtl="0" algn="l">
              <a:lnSpc>
                <a:spcPct val="200000"/>
              </a:lnSpc>
              <a:spcBef>
                <a:spcPts val="360"/>
              </a:spcBef>
              <a:spcAft>
                <a:spcPts val="0"/>
              </a:spcAft>
              <a:buClr>
                <a:schemeClr val="dk1"/>
              </a:buClr>
              <a:buSzPts val="1800"/>
              <a:buChar char="•"/>
            </a:pPr>
            <a:r>
              <a:rPr lang="en-US" sz="1800"/>
              <a:t>Fog/Edge Device Discovery, Governance, Management, Integration, Orchestration and Security</a:t>
            </a:r>
            <a:endParaRPr/>
          </a:p>
          <a:p>
            <a:pPr indent="-342900" lvl="0" marL="342900" rtl="0" algn="l">
              <a:lnSpc>
                <a:spcPct val="200000"/>
              </a:lnSpc>
              <a:spcBef>
                <a:spcPts val="360"/>
              </a:spcBef>
              <a:spcAft>
                <a:spcPts val="0"/>
              </a:spcAft>
              <a:buClr>
                <a:schemeClr val="dk1"/>
              </a:buClr>
              <a:buSzPts val="1800"/>
              <a:buChar char="•"/>
            </a:pPr>
            <a:r>
              <a:rPr lang="en-US" sz="1800"/>
              <a:t>Optimal device resource allocation and utilization</a:t>
            </a:r>
            <a:endParaRPr/>
          </a:p>
          <a:p>
            <a:pPr indent="-342900" lvl="0" marL="342900" rtl="0" algn="l">
              <a:lnSpc>
                <a:spcPct val="200000"/>
              </a:lnSpc>
              <a:spcBef>
                <a:spcPts val="360"/>
              </a:spcBef>
              <a:spcAft>
                <a:spcPts val="0"/>
              </a:spcAft>
              <a:buClr>
                <a:schemeClr val="dk1"/>
              </a:buClr>
              <a:buSzPts val="1800"/>
              <a:buChar char="•"/>
            </a:pPr>
            <a:r>
              <a:rPr lang="en-US" sz="1800"/>
              <a:t>Mapping services/applications with edge device(s)</a:t>
            </a:r>
            <a:endParaRPr/>
          </a:p>
          <a:p>
            <a:pPr indent="-342900" lvl="0" marL="342900" rtl="0" algn="l">
              <a:lnSpc>
                <a:spcPct val="200000"/>
              </a:lnSpc>
              <a:spcBef>
                <a:spcPts val="360"/>
              </a:spcBef>
              <a:spcAft>
                <a:spcPts val="0"/>
              </a:spcAft>
              <a:buClr>
                <a:schemeClr val="dk1"/>
              </a:buClr>
              <a:buSzPts val="1800"/>
              <a:buChar char="•"/>
            </a:pPr>
            <a:r>
              <a:rPr lang="en-US" sz="1800"/>
              <a:t>Leveraging Fog Computing for scalable IoT datacenters Using Spine-Leaf Network Topology</a:t>
            </a:r>
            <a:endParaRPr/>
          </a:p>
          <a:p>
            <a:pPr indent="-342900" lvl="0" marL="342900" rtl="0" algn="l">
              <a:lnSpc>
                <a:spcPct val="200000"/>
              </a:lnSpc>
              <a:spcBef>
                <a:spcPts val="360"/>
              </a:spcBef>
              <a:spcAft>
                <a:spcPts val="0"/>
              </a:spcAft>
              <a:buClr>
                <a:schemeClr val="dk1"/>
              </a:buClr>
              <a:buSzPts val="1800"/>
              <a:buChar char="•"/>
            </a:pPr>
            <a:r>
              <a:rPr lang="en-US" sz="1800"/>
              <a:t>Edge Device Traffic Management, data and protocol translation, etc.  </a:t>
            </a:r>
            <a:endParaRPr/>
          </a:p>
          <a:p>
            <a:pPr indent="-342900" lvl="0" marL="342900" rtl="0" algn="l">
              <a:lnSpc>
                <a:spcPct val="200000"/>
              </a:lnSpc>
              <a:spcBef>
                <a:spcPts val="360"/>
              </a:spcBef>
              <a:spcAft>
                <a:spcPts val="0"/>
              </a:spcAft>
              <a:buClr>
                <a:schemeClr val="dk1"/>
              </a:buClr>
              <a:buSzPts val="1800"/>
              <a:buChar char="•"/>
            </a:pPr>
            <a:r>
              <a:rPr lang="en-US" sz="1800"/>
              <a:t>Forming clouds out of edge and fog devices</a:t>
            </a:r>
            <a:endParaRPr/>
          </a:p>
          <a:p>
            <a:pPr indent="-139700" lvl="0" marL="342900" rtl="0" algn="l">
              <a:spcBef>
                <a:spcPts val="640"/>
              </a:spcBef>
              <a:spcAft>
                <a:spcPts val="0"/>
              </a:spcAft>
              <a:buClr>
                <a:schemeClr val="dk1"/>
              </a:buClr>
              <a:buSzPts val="3200"/>
              <a:buNone/>
            </a:pPr>
            <a:r>
              <a:t/>
            </a:r>
            <a:endParaRPr/>
          </a:p>
        </p:txBody>
      </p:sp>
      <p:sp>
        <p:nvSpPr>
          <p:cNvPr id="289" name="Google Shape;289;p2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IBM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type="title"/>
          </p:nvPr>
        </p:nvSpPr>
        <p:spPr>
          <a:xfrm>
            <a:off x="330160" y="210748"/>
            <a:ext cx="10515600" cy="31176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Avenir"/>
              <a:buNone/>
            </a:pPr>
            <a:r>
              <a:rPr b="1" lang="en-US" sz="2400">
                <a:latin typeface="Avenir"/>
                <a:ea typeface="Avenir"/>
                <a:cs typeface="Avenir"/>
                <a:sym typeface="Avenir"/>
              </a:rPr>
              <a:t>Data Analytics at public Clouds for Smarter Homes</a:t>
            </a:r>
            <a:endParaRPr/>
          </a:p>
        </p:txBody>
      </p:sp>
      <p:sp>
        <p:nvSpPr>
          <p:cNvPr id="105" name="Google Shape;105;p3"/>
          <p:cNvSpPr txBox="1"/>
          <p:nvPr>
            <p:ph idx="4294967295"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06" name="Google Shape;106;p3"/>
          <p:cNvPicPr preferRelativeResize="0"/>
          <p:nvPr>
            <p:ph idx="4294967295" type="body"/>
          </p:nvPr>
        </p:nvPicPr>
        <p:blipFill rotWithShape="1">
          <a:blip r:embed="rId3">
            <a:alphaModFix/>
          </a:blip>
          <a:srcRect b="0" l="0" r="0" t="0"/>
          <a:stretch/>
        </p:blipFill>
        <p:spPr>
          <a:xfrm>
            <a:off x="861951" y="1028797"/>
            <a:ext cx="9983809" cy="551011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0"/>
          <p:cNvSpPr txBox="1"/>
          <p:nvPr>
            <p:ph idx="11" type="ftr"/>
          </p:nvPr>
        </p:nvSpPr>
        <p:spPr>
          <a:xfrm>
            <a:off x="4165600" y="6477001"/>
            <a:ext cx="3860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chemeClr val="dk1"/>
                </a:solidFill>
              </a:rPr>
              <a:t>Confidential  |  DD.MM.YY  |  version #</a:t>
            </a:r>
            <a:endParaRPr/>
          </a:p>
        </p:txBody>
      </p:sp>
      <p:sp>
        <p:nvSpPr>
          <p:cNvPr id="295" name="Google Shape;295;p30"/>
          <p:cNvSpPr txBox="1"/>
          <p:nvPr>
            <p:ph idx="1" type="body"/>
          </p:nvPr>
        </p:nvSpPr>
        <p:spPr>
          <a:xfrm>
            <a:off x="457200" y="457200"/>
            <a:ext cx="10668000" cy="457200"/>
          </a:xfrm>
          <a:prstGeom prst="rect">
            <a:avLst/>
          </a:prstGeom>
          <a:noFill/>
          <a:ln>
            <a:noFill/>
          </a:ln>
        </p:spPr>
        <p:txBody>
          <a:bodyPr anchorCtr="0" anchor="ctr" bIns="45700" lIns="91425" spcFirstLastPara="1" rIns="91425" wrap="square" tIns="45700">
            <a:normAutofit/>
          </a:bodyPr>
          <a:lstStyle/>
          <a:p>
            <a:pPr indent="-342900" lvl="0" marL="342900" rtl="0" algn="ctr">
              <a:spcBef>
                <a:spcPts val="0"/>
              </a:spcBef>
              <a:spcAft>
                <a:spcPts val="0"/>
              </a:spcAft>
              <a:buClr>
                <a:schemeClr val="dk1"/>
              </a:buClr>
              <a:buSzPts val="2400"/>
              <a:buNone/>
            </a:pPr>
            <a:r>
              <a:rPr b="1" lang="en-US" sz="2400">
                <a:latin typeface="Avenir"/>
                <a:ea typeface="Avenir"/>
                <a:cs typeface="Avenir"/>
                <a:sym typeface="Avenir"/>
              </a:rPr>
              <a:t>Envisioning the Future for Edge Computing</a:t>
            </a:r>
            <a:endParaRPr/>
          </a:p>
        </p:txBody>
      </p:sp>
      <p:sp>
        <p:nvSpPr>
          <p:cNvPr id="296" name="Google Shape;296;p30"/>
          <p:cNvSpPr txBox="1"/>
          <p:nvPr>
            <p:ph idx="2" type="body"/>
          </p:nvPr>
        </p:nvSpPr>
        <p:spPr>
          <a:xfrm>
            <a:off x="304800" y="1219200"/>
            <a:ext cx="10668000" cy="5105400"/>
          </a:xfrm>
          <a:prstGeom prst="rect">
            <a:avLst/>
          </a:prstGeom>
          <a:noFill/>
          <a:ln>
            <a:noFill/>
          </a:ln>
        </p:spPr>
        <p:txBody>
          <a:bodyPr anchorCtr="0" anchor="ctr" bIns="45700" lIns="91425" spcFirstLastPara="1" rIns="91425" wrap="square" tIns="45700">
            <a:normAutofit/>
          </a:bodyPr>
          <a:lstStyle/>
          <a:p>
            <a:pPr indent="-342900" lvl="0" marL="342900" rtl="0" algn="l">
              <a:spcBef>
                <a:spcPts val="0"/>
              </a:spcBef>
              <a:spcAft>
                <a:spcPts val="0"/>
              </a:spcAft>
              <a:buClr>
                <a:schemeClr val="dk1"/>
              </a:buClr>
              <a:buSzPts val="1400"/>
              <a:buAutoNum type="arabicPeriod"/>
            </a:pPr>
            <a:r>
              <a:rPr lang="en-US"/>
              <a:t>The emergence of </a:t>
            </a:r>
            <a:r>
              <a:rPr b="1" lang="en-US"/>
              <a:t>5G networking and communication </a:t>
            </a:r>
            <a:r>
              <a:rPr lang="en-US"/>
              <a:t>capability is to decisively impact on IoT edge analytics and actuation in bringing forth next-generation people and process-centric applications. </a:t>
            </a:r>
            <a:endParaRPr/>
          </a:p>
          <a:p>
            <a:pPr indent="-254000" lvl="0" marL="342900" rtl="0" algn="l">
              <a:spcBef>
                <a:spcPts val="0"/>
              </a:spcBef>
              <a:spcAft>
                <a:spcPts val="0"/>
              </a:spcAft>
              <a:buClr>
                <a:schemeClr val="dk1"/>
              </a:buClr>
              <a:buSzPts val="1400"/>
              <a:buNone/>
            </a:pPr>
            <a:r>
              <a:t/>
            </a:r>
            <a:endParaRPr/>
          </a:p>
          <a:p>
            <a:pPr indent="-342900" lvl="0" marL="342900" rtl="0" algn="l">
              <a:spcBef>
                <a:spcPts val="0"/>
              </a:spcBef>
              <a:spcAft>
                <a:spcPts val="0"/>
              </a:spcAft>
              <a:buClr>
                <a:schemeClr val="dk1"/>
              </a:buClr>
              <a:buSzPts val="1400"/>
              <a:buAutoNum type="arabicPeriod"/>
            </a:pPr>
            <a:r>
              <a:rPr lang="en-US"/>
              <a:t>The faster maturity of </a:t>
            </a:r>
            <a:r>
              <a:rPr b="1" lang="en-US"/>
              <a:t>network function virtualization (NFV) and software-defined networking (SDN) </a:t>
            </a:r>
            <a:r>
              <a:rPr lang="en-US"/>
              <a:t>are to enable management, utilization and optimization of edge networking resources. </a:t>
            </a:r>
            <a:endParaRPr/>
          </a:p>
          <a:p>
            <a:pPr indent="-254000" lvl="0" marL="342900" rtl="0" algn="l">
              <a:spcBef>
                <a:spcPts val="0"/>
              </a:spcBef>
              <a:spcAft>
                <a:spcPts val="0"/>
              </a:spcAft>
              <a:buClr>
                <a:schemeClr val="dk1"/>
              </a:buClr>
              <a:buSzPts val="1400"/>
              <a:buNone/>
            </a:pPr>
            <a:r>
              <a:t/>
            </a:r>
            <a:endParaRPr/>
          </a:p>
          <a:p>
            <a:pPr indent="-342900" lvl="0" marL="342900" rtl="0" algn="l">
              <a:spcBef>
                <a:spcPts val="0"/>
              </a:spcBef>
              <a:spcAft>
                <a:spcPts val="0"/>
              </a:spcAft>
              <a:buClr>
                <a:schemeClr val="dk1"/>
              </a:buClr>
              <a:buSzPts val="1400"/>
              <a:buAutoNum type="arabicPeriod"/>
            </a:pPr>
            <a:r>
              <a:rPr b="1" lang="en-US"/>
              <a:t>Microservices architecture (MSA) </a:t>
            </a:r>
            <a:r>
              <a:rPr lang="en-US"/>
              <a:t>is to realize scores of fog/edge device microservices. </a:t>
            </a:r>
            <a:endParaRPr/>
          </a:p>
          <a:p>
            <a:pPr indent="-254000" lvl="0" marL="342900" rtl="0" algn="l">
              <a:spcBef>
                <a:spcPts val="0"/>
              </a:spcBef>
              <a:spcAft>
                <a:spcPts val="0"/>
              </a:spcAft>
              <a:buClr>
                <a:schemeClr val="dk1"/>
              </a:buClr>
              <a:buSzPts val="1400"/>
              <a:buNone/>
            </a:pPr>
            <a:r>
              <a:t/>
            </a:r>
            <a:endParaRPr/>
          </a:p>
          <a:p>
            <a:pPr indent="-342900" lvl="0" marL="342900" rtl="0" algn="l">
              <a:spcBef>
                <a:spcPts val="0"/>
              </a:spcBef>
              <a:spcAft>
                <a:spcPts val="0"/>
              </a:spcAft>
              <a:buClr>
                <a:schemeClr val="dk1"/>
              </a:buClr>
              <a:buSzPts val="1400"/>
              <a:buAutoNum type="arabicPeriod"/>
            </a:pPr>
            <a:r>
              <a:rPr lang="en-US"/>
              <a:t>The power of </a:t>
            </a:r>
            <a:r>
              <a:rPr b="1" lang="en-US"/>
              <a:t>machine and deep learning algorithms along with computer vision, natural language processing (NLP) </a:t>
            </a:r>
            <a:r>
              <a:rPr lang="en-US"/>
              <a:t>will be made visible in edge device clouds. </a:t>
            </a:r>
            <a:endParaRPr/>
          </a:p>
          <a:p>
            <a:pPr indent="-254000" lvl="0" marL="342900" rtl="0" algn="l">
              <a:spcBef>
                <a:spcPts val="0"/>
              </a:spcBef>
              <a:spcAft>
                <a:spcPts val="0"/>
              </a:spcAft>
              <a:buClr>
                <a:schemeClr val="dk1"/>
              </a:buClr>
              <a:buSzPts val="1400"/>
              <a:buNone/>
            </a:pPr>
            <a:r>
              <a:t/>
            </a:r>
            <a:endParaRPr/>
          </a:p>
          <a:p>
            <a:pPr indent="-342900" lvl="0" marL="342900" rtl="0" algn="l">
              <a:spcBef>
                <a:spcPts val="0"/>
              </a:spcBef>
              <a:spcAft>
                <a:spcPts val="0"/>
              </a:spcAft>
              <a:buClr>
                <a:schemeClr val="dk1"/>
              </a:buClr>
              <a:buSzPts val="1400"/>
              <a:buAutoNum type="arabicPeriod"/>
            </a:pPr>
            <a:r>
              <a:rPr lang="en-US"/>
              <a:t>The overwhelming adoption and adaption of </a:t>
            </a:r>
            <a:r>
              <a:rPr b="1" lang="en-US"/>
              <a:t>Docker-enabled containerization </a:t>
            </a:r>
            <a:r>
              <a:rPr lang="en-US"/>
              <a:t>is to facilitate the deployment of containerized software into edge devices and their networks. Multi-container edge applications will be the toast of edge computing. </a:t>
            </a:r>
            <a:endParaRPr/>
          </a:p>
          <a:p>
            <a:pPr indent="-254000" lvl="0" marL="342900" rtl="0" algn="l">
              <a:spcBef>
                <a:spcPts val="0"/>
              </a:spcBef>
              <a:spcAft>
                <a:spcPts val="0"/>
              </a:spcAft>
              <a:buClr>
                <a:schemeClr val="dk1"/>
              </a:buClr>
              <a:buSzPts val="1400"/>
              <a:buNone/>
            </a:pPr>
            <a:r>
              <a:t/>
            </a:r>
            <a:endParaRPr b="1"/>
          </a:p>
          <a:p>
            <a:pPr indent="-342900" lvl="0" marL="342900" rtl="0" algn="l">
              <a:spcBef>
                <a:spcPts val="0"/>
              </a:spcBef>
              <a:spcAft>
                <a:spcPts val="0"/>
              </a:spcAft>
              <a:buClr>
                <a:schemeClr val="dk1"/>
              </a:buClr>
              <a:buSzPts val="1400"/>
              <a:buAutoNum type="arabicPeriod"/>
            </a:pPr>
            <a:r>
              <a:rPr b="1" lang="en-US"/>
              <a:t>Kubernetes </a:t>
            </a:r>
            <a:r>
              <a:rPr lang="en-US"/>
              <a:t>is to manage and orchestrate containerized edge services. </a:t>
            </a:r>
            <a:endParaRPr/>
          </a:p>
          <a:p>
            <a:pPr indent="-254000" lvl="0" marL="342900" rtl="0" algn="l">
              <a:spcBef>
                <a:spcPts val="0"/>
              </a:spcBef>
              <a:spcAft>
                <a:spcPts val="0"/>
              </a:spcAft>
              <a:buClr>
                <a:schemeClr val="dk1"/>
              </a:buClr>
              <a:buSzPts val="1400"/>
              <a:buNone/>
            </a:pPr>
            <a:r>
              <a:t/>
            </a:r>
            <a:endParaRPr b="1"/>
          </a:p>
          <a:p>
            <a:pPr indent="-342900" lvl="0" marL="342900" rtl="0" algn="l">
              <a:spcBef>
                <a:spcPts val="0"/>
              </a:spcBef>
              <a:spcAft>
                <a:spcPts val="0"/>
              </a:spcAft>
              <a:buClr>
                <a:schemeClr val="dk1"/>
              </a:buClr>
              <a:buSzPts val="1400"/>
              <a:buAutoNum type="arabicPeriod"/>
            </a:pPr>
            <a:r>
              <a:rPr b="1" lang="en-US"/>
              <a:t>Istio</a:t>
            </a:r>
            <a:r>
              <a:rPr lang="en-US"/>
              <a:t> and other resiliency frameworks are to help in realizing resilient edge services towards reliable edge environments. </a:t>
            </a:r>
            <a:endParaRPr/>
          </a:p>
          <a:p>
            <a:pPr indent="-254000" lvl="0" marL="342900" rtl="0" algn="l">
              <a:spcBef>
                <a:spcPts val="0"/>
              </a:spcBef>
              <a:spcAft>
                <a:spcPts val="0"/>
              </a:spcAft>
              <a:buClr>
                <a:schemeClr val="dk1"/>
              </a:buClr>
              <a:buSzPts val="1400"/>
              <a:buNone/>
            </a:pPr>
            <a:r>
              <a:t/>
            </a:r>
            <a:endParaRPr/>
          </a:p>
          <a:p>
            <a:pPr indent="-342900" lvl="0" marL="342900" rtl="0" algn="l">
              <a:spcBef>
                <a:spcPts val="0"/>
              </a:spcBef>
              <a:spcAft>
                <a:spcPts val="0"/>
              </a:spcAft>
              <a:buClr>
                <a:schemeClr val="dk1"/>
              </a:buClr>
              <a:buSzPts val="1400"/>
              <a:buAutoNum type="arabicPeriod"/>
            </a:pPr>
            <a:r>
              <a:rPr lang="en-US"/>
              <a:t>The realization of </a:t>
            </a:r>
            <a:r>
              <a:rPr b="1" lang="en-US"/>
              <a:t>enhanced clouds </a:t>
            </a:r>
            <a:r>
              <a:rPr lang="en-US"/>
              <a:t>(the hybrid version of edge and enterprise clouds) is obligatory </a:t>
            </a:r>
            <a:endParaRPr/>
          </a:p>
          <a:p>
            <a:pPr indent="-254000" lvl="0" marL="342900" rtl="0" algn="l">
              <a:spcBef>
                <a:spcPts val="0"/>
              </a:spcBef>
              <a:spcAft>
                <a:spcPts val="0"/>
              </a:spcAft>
              <a:buClr>
                <a:schemeClr val="dk1"/>
              </a:buClr>
              <a:buSzPts val="1400"/>
              <a:buNone/>
            </a:pPr>
            <a:r>
              <a:t/>
            </a:r>
            <a:endParaRPr/>
          </a:p>
          <a:p>
            <a:pPr indent="-342900" lvl="0" marL="342900" rtl="0" algn="l">
              <a:spcBef>
                <a:spcPts val="0"/>
              </a:spcBef>
              <a:spcAft>
                <a:spcPts val="0"/>
              </a:spcAft>
              <a:buClr>
                <a:schemeClr val="dk1"/>
              </a:buClr>
              <a:buSzPts val="1400"/>
              <a:buAutoNum type="arabicPeriod"/>
            </a:pPr>
            <a:r>
              <a:rPr lang="en-US"/>
              <a:t>The convergence of the </a:t>
            </a:r>
            <a:r>
              <a:rPr b="1" lang="en-US"/>
              <a:t>blockchain technology and the IoT era </a:t>
            </a:r>
            <a:r>
              <a:rPr lang="en-US"/>
              <a:t>promises the IoT security in trust-less environments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1"/>
          <p:cNvSpPr txBox="1"/>
          <p:nvPr>
            <p:ph idx="11" type="ftr"/>
          </p:nvPr>
        </p:nvSpPr>
        <p:spPr>
          <a:xfrm>
            <a:off x="4165600" y="6477001"/>
            <a:ext cx="3860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chemeClr val="dk1"/>
                </a:solidFill>
              </a:rPr>
              <a:t>Confidential  |  DD.MM.YY  |  version #</a:t>
            </a:r>
            <a:endParaRPr/>
          </a:p>
        </p:txBody>
      </p:sp>
      <p:sp>
        <p:nvSpPr>
          <p:cNvPr id="302" name="Google Shape;302;p31"/>
          <p:cNvSpPr txBox="1"/>
          <p:nvPr>
            <p:ph idx="1" type="body"/>
          </p:nvPr>
        </p:nvSpPr>
        <p:spPr>
          <a:xfrm>
            <a:off x="304800" y="304800"/>
            <a:ext cx="10668000" cy="457200"/>
          </a:xfrm>
          <a:prstGeom prst="rect">
            <a:avLst/>
          </a:prstGeom>
          <a:noFill/>
          <a:ln>
            <a:noFill/>
          </a:ln>
        </p:spPr>
        <p:txBody>
          <a:bodyPr anchorCtr="0" anchor="ctr" bIns="45700" lIns="91425" spcFirstLastPara="1" rIns="91425" wrap="square" tIns="45700">
            <a:normAutofit fontScale="92500" lnSpcReduction="10000"/>
          </a:bodyPr>
          <a:lstStyle/>
          <a:p>
            <a:pPr indent="-342900" lvl="0" marL="342900" rtl="0" algn="ctr">
              <a:spcBef>
                <a:spcPts val="0"/>
              </a:spcBef>
              <a:spcAft>
                <a:spcPts val="0"/>
              </a:spcAft>
              <a:buClr>
                <a:schemeClr val="dk1"/>
              </a:buClr>
              <a:buSzPct val="100000"/>
              <a:buNone/>
            </a:pPr>
            <a:r>
              <a:rPr b="1" lang="en-US">
                <a:latin typeface="Avenir"/>
                <a:ea typeface="Avenir"/>
                <a:cs typeface="Avenir"/>
                <a:sym typeface="Avenir"/>
              </a:rPr>
              <a:t>The IoT Realization Technologies</a:t>
            </a:r>
            <a:endParaRPr/>
          </a:p>
        </p:txBody>
      </p:sp>
      <p:sp>
        <p:nvSpPr>
          <p:cNvPr id="303" name="Google Shape;303;p31"/>
          <p:cNvSpPr txBox="1"/>
          <p:nvPr>
            <p:ph idx="2" type="body"/>
          </p:nvPr>
        </p:nvSpPr>
        <p:spPr>
          <a:xfrm>
            <a:off x="76200" y="990600"/>
            <a:ext cx="11049000" cy="5410200"/>
          </a:xfrm>
          <a:prstGeom prst="rect">
            <a:avLst/>
          </a:prstGeom>
          <a:noFill/>
          <a:ln>
            <a:noFill/>
          </a:ln>
        </p:spPr>
        <p:txBody>
          <a:bodyPr anchorCtr="0" anchor="ctr" bIns="45700" lIns="91425" spcFirstLastPara="1" rIns="91425" wrap="square" tIns="45700">
            <a:normAutofit/>
          </a:bodyPr>
          <a:lstStyle/>
          <a:p>
            <a:pPr indent="-342900" lvl="0" marL="342900" rtl="0" algn="l">
              <a:spcBef>
                <a:spcPts val="0"/>
              </a:spcBef>
              <a:spcAft>
                <a:spcPts val="0"/>
              </a:spcAft>
              <a:buClr>
                <a:schemeClr val="dk1"/>
              </a:buClr>
              <a:buSzPts val="1800"/>
              <a:buFont typeface="Helvetica Neue"/>
              <a:buAutoNum type="arabicPeriod"/>
            </a:pPr>
            <a:r>
              <a:rPr lang="en-US" sz="1800">
                <a:latin typeface="Avenir"/>
                <a:ea typeface="Avenir"/>
                <a:cs typeface="Avenir"/>
                <a:sym typeface="Avenir"/>
              </a:rPr>
              <a:t>The Realization technologies are maturing (Miniaturization, Instrumentation, Connectivity, remote programmability / service-enablement / APIs, sensing, vision, perception, analysis, knowledge-engineering, Decision-enablement, etc.)</a:t>
            </a:r>
            <a:endParaRPr/>
          </a:p>
          <a:p>
            <a:pPr indent="-342900" lvl="0" marL="342900" rtl="0" algn="l">
              <a:spcBef>
                <a:spcPts val="0"/>
              </a:spcBef>
              <a:spcAft>
                <a:spcPts val="0"/>
              </a:spcAft>
              <a:buClr>
                <a:schemeClr val="dk1"/>
              </a:buClr>
              <a:buSzPts val="1800"/>
              <a:buFont typeface="Helvetica Neue"/>
              <a:buAutoNum type="arabicPeriod"/>
            </a:pPr>
            <a:r>
              <a:rPr lang="en-US" sz="1800">
                <a:latin typeface="Avenir"/>
                <a:ea typeface="Avenir"/>
                <a:cs typeface="Avenir"/>
                <a:sym typeface="Avenir"/>
              </a:rPr>
              <a:t>A flurry of edge technologies (sensors, stickers, specks, smart dust, codes, chips, controllers, LEDs, tags, actuators, etc.) </a:t>
            </a:r>
            <a:endParaRPr/>
          </a:p>
          <a:p>
            <a:pPr indent="-342900" lvl="0" marL="342900" rtl="0" algn="l">
              <a:spcBef>
                <a:spcPts val="0"/>
              </a:spcBef>
              <a:spcAft>
                <a:spcPts val="0"/>
              </a:spcAft>
              <a:buClr>
                <a:schemeClr val="dk1"/>
              </a:buClr>
              <a:buSzPts val="1800"/>
              <a:buFont typeface="Helvetica Neue"/>
              <a:buAutoNum type="arabicPeriod"/>
            </a:pPr>
            <a:r>
              <a:rPr lang="en-US" sz="1800">
                <a:latin typeface="Avenir"/>
                <a:ea typeface="Avenir"/>
                <a:cs typeface="Avenir"/>
                <a:sym typeface="Avenir"/>
              </a:rPr>
              <a:t>Ultra-high bandwidth communication technologies (wired as well as wireless (4G, 5G, etc.))</a:t>
            </a:r>
            <a:endParaRPr/>
          </a:p>
          <a:p>
            <a:pPr indent="-342900" lvl="0" marL="342900" rtl="0" algn="l">
              <a:spcBef>
                <a:spcPts val="0"/>
              </a:spcBef>
              <a:spcAft>
                <a:spcPts val="0"/>
              </a:spcAft>
              <a:buClr>
                <a:schemeClr val="dk1"/>
              </a:buClr>
              <a:buSzPts val="1800"/>
              <a:buFont typeface="Helvetica Neue"/>
              <a:buAutoNum type="arabicPeriod"/>
            </a:pPr>
            <a:r>
              <a:rPr lang="en-US" sz="1800">
                <a:latin typeface="Avenir"/>
                <a:ea typeface="Avenir"/>
                <a:cs typeface="Avenir"/>
                <a:sym typeface="Avenir"/>
              </a:rPr>
              <a:t>Low-cost, power and range communication standards: LoRa, LoRaWAN, NB-IoT, 802.11x Wi-Fi, Bluetooth Smart, ZigBee, Thread, NFC, 6LowPAN, Sigfox, Neul, etc. </a:t>
            </a:r>
            <a:endParaRPr sz="1800">
              <a:latin typeface="Avenir"/>
              <a:ea typeface="Avenir"/>
              <a:cs typeface="Avenir"/>
              <a:sym typeface="Avenir"/>
            </a:endParaRPr>
          </a:p>
          <a:p>
            <a:pPr indent="-342900" lvl="0" marL="342900" rtl="0" algn="l">
              <a:spcBef>
                <a:spcPts val="0"/>
              </a:spcBef>
              <a:spcAft>
                <a:spcPts val="0"/>
              </a:spcAft>
              <a:buClr>
                <a:schemeClr val="dk1"/>
              </a:buClr>
              <a:buSzPts val="1800"/>
              <a:buFont typeface="Helvetica Neue"/>
              <a:buAutoNum type="arabicPeriod"/>
            </a:pPr>
            <a:r>
              <a:rPr lang="en-US" sz="1800">
                <a:latin typeface="Avenir"/>
                <a:ea typeface="Avenir"/>
                <a:cs typeface="Avenir"/>
                <a:sym typeface="Avenir"/>
              </a:rPr>
              <a:t>Powerful network topologies, Internet gateways, integration and orchestration frameworks, and transport protocols (MQTT, UPnP, CoAP, XMPP, REST, OPC, etc.) for communicating data and event messages </a:t>
            </a:r>
            <a:endParaRPr/>
          </a:p>
          <a:p>
            <a:pPr indent="-342900" lvl="0" marL="342900" rtl="0" algn="l">
              <a:spcBef>
                <a:spcPts val="0"/>
              </a:spcBef>
              <a:spcAft>
                <a:spcPts val="0"/>
              </a:spcAft>
              <a:buClr>
                <a:schemeClr val="dk1"/>
              </a:buClr>
              <a:buSzPts val="1800"/>
              <a:buFont typeface="Helvetica Neue"/>
              <a:buAutoNum type="arabicPeriod"/>
            </a:pPr>
            <a:r>
              <a:rPr lang="en-US" sz="1800">
                <a:latin typeface="Avenir"/>
                <a:ea typeface="Avenir"/>
                <a:cs typeface="Avenir"/>
                <a:sym typeface="Avenir"/>
              </a:rPr>
              <a:t>A variety of IoT application enablement platforms (AEPs) with application building, deployment and delivery, data and process integration, application performance management, security, orchestration, and messaging capabilities</a:t>
            </a:r>
            <a:endParaRPr/>
          </a:p>
          <a:p>
            <a:pPr indent="-342900" lvl="0" marL="342900" rtl="0" algn="l">
              <a:spcBef>
                <a:spcPts val="0"/>
              </a:spcBef>
              <a:spcAft>
                <a:spcPts val="0"/>
              </a:spcAft>
              <a:buClr>
                <a:schemeClr val="dk1"/>
              </a:buClr>
              <a:buSzPts val="1800"/>
              <a:buFont typeface="Helvetica Neue"/>
              <a:buAutoNum type="arabicPeriod"/>
            </a:pPr>
            <a:r>
              <a:rPr lang="en-US" sz="1800">
                <a:latin typeface="Avenir"/>
                <a:ea typeface="Avenir"/>
                <a:cs typeface="Avenir"/>
                <a:sym typeface="Avenir"/>
              </a:rPr>
              <a:t>Event Processing and Streaming Engines are for event message capture, ingestion, processing, etc. </a:t>
            </a:r>
            <a:endParaRPr/>
          </a:p>
          <a:p>
            <a:pPr indent="-342900" lvl="0" marL="342900" rtl="0" algn="l">
              <a:spcBef>
                <a:spcPts val="0"/>
              </a:spcBef>
              <a:spcAft>
                <a:spcPts val="0"/>
              </a:spcAft>
              <a:buClr>
                <a:schemeClr val="dk1"/>
              </a:buClr>
              <a:buSzPts val="1800"/>
              <a:buFont typeface="Helvetica Neue"/>
              <a:buAutoNum type="arabicPeriod"/>
            </a:pPr>
            <a:r>
              <a:rPr lang="en-US" sz="1800">
                <a:latin typeface="Avenir"/>
                <a:ea typeface="Avenir"/>
                <a:cs typeface="Avenir"/>
                <a:sym typeface="Avenir"/>
              </a:rPr>
              <a:t>A bevy of IoT data analytics platforms for extracting timely and actionable insights out of IoT data</a:t>
            </a:r>
            <a:endParaRPr/>
          </a:p>
          <a:p>
            <a:pPr indent="-342900" lvl="0" marL="342900" rtl="0" algn="l">
              <a:spcBef>
                <a:spcPts val="0"/>
              </a:spcBef>
              <a:spcAft>
                <a:spcPts val="0"/>
              </a:spcAft>
              <a:buClr>
                <a:schemeClr val="dk1"/>
              </a:buClr>
              <a:buSzPts val="1800"/>
              <a:buFont typeface="Helvetica Neue"/>
              <a:buAutoNum type="arabicPeriod"/>
            </a:pPr>
            <a:r>
              <a:rPr lang="en-US" sz="1800">
                <a:latin typeface="Avenir"/>
                <a:ea typeface="Avenir"/>
                <a:cs typeface="Avenir"/>
                <a:sym typeface="Avenir"/>
              </a:rPr>
              <a:t>Edge / Fog Analytics through Edge Clouds</a:t>
            </a:r>
            <a:endParaRPr/>
          </a:p>
          <a:p>
            <a:pPr indent="-342900" lvl="0" marL="342900" rtl="0" algn="l">
              <a:spcBef>
                <a:spcPts val="0"/>
              </a:spcBef>
              <a:spcAft>
                <a:spcPts val="0"/>
              </a:spcAft>
              <a:buClr>
                <a:schemeClr val="dk1"/>
              </a:buClr>
              <a:buSzPts val="1800"/>
              <a:buFont typeface="Helvetica Neue"/>
              <a:buAutoNum type="arabicPeriod"/>
            </a:pPr>
            <a:r>
              <a:rPr lang="en-US" sz="1800">
                <a:latin typeface="Avenir"/>
                <a:ea typeface="Avenir"/>
                <a:cs typeface="Avenir"/>
                <a:sym typeface="Avenir"/>
              </a:rPr>
              <a:t>IoT Gateways, platforms, middleware solutions, databases, and applications on cloud environments  </a:t>
            </a:r>
            <a:endParaRPr/>
          </a:p>
          <a:p>
            <a:pPr indent="-342900" lvl="0" marL="342900" rtl="0" algn="l">
              <a:spcBef>
                <a:spcPts val="0"/>
              </a:spcBef>
              <a:spcAft>
                <a:spcPts val="0"/>
              </a:spcAft>
              <a:buClr>
                <a:schemeClr val="dk1"/>
              </a:buClr>
              <a:buSzPts val="14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2"/>
          <p:cNvSpPr txBox="1"/>
          <p:nvPr>
            <p:ph idx="11" type="ftr"/>
          </p:nvPr>
        </p:nvSpPr>
        <p:spPr>
          <a:xfrm>
            <a:off x="4165600" y="6477001"/>
            <a:ext cx="3860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chemeClr val="dk1"/>
                </a:solidFill>
              </a:rPr>
              <a:t>Confidential  |  DD.MM.YY  |  version #</a:t>
            </a:r>
            <a:endParaRPr/>
          </a:p>
        </p:txBody>
      </p:sp>
      <p:sp>
        <p:nvSpPr>
          <p:cNvPr id="309" name="Google Shape;309;p32"/>
          <p:cNvSpPr txBox="1"/>
          <p:nvPr>
            <p:ph idx="1" type="body"/>
          </p:nvPr>
        </p:nvSpPr>
        <p:spPr>
          <a:xfrm>
            <a:off x="304800" y="228600"/>
            <a:ext cx="10668000" cy="457200"/>
          </a:xfrm>
          <a:prstGeom prst="rect">
            <a:avLst/>
          </a:prstGeom>
          <a:noFill/>
          <a:ln>
            <a:noFill/>
          </a:ln>
        </p:spPr>
        <p:txBody>
          <a:bodyPr anchorCtr="0" anchor="ctr" bIns="45700" lIns="91425" spcFirstLastPara="1" rIns="91425" wrap="square" tIns="45700">
            <a:normAutofit fontScale="92500" lnSpcReduction="10000"/>
          </a:bodyPr>
          <a:lstStyle/>
          <a:p>
            <a:pPr indent="-342900" lvl="0" marL="342900" rtl="0" algn="ctr">
              <a:spcBef>
                <a:spcPts val="0"/>
              </a:spcBef>
              <a:spcAft>
                <a:spcPts val="0"/>
              </a:spcAft>
              <a:buClr>
                <a:schemeClr val="dk1"/>
              </a:buClr>
              <a:buSzPct val="100000"/>
              <a:buNone/>
            </a:pPr>
            <a:r>
              <a:rPr lang="en-US">
                <a:latin typeface="Avenir"/>
                <a:ea typeface="Avenir"/>
                <a:cs typeface="Avenir"/>
                <a:sym typeface="Avenir"/>
              </a:rPr>
              <a:t>The IoT Connectivity Options</a:t>
            </a:r>
            <a:endParaRPr/>
          </a:p>
        </p:txBody>
      </p:sp>
      <p:sp>
        <p:nvSpPr>
          <p:cNvPr id="310" name="Google Shape;310;p32"/>
          <p:cNvSpPr txBox="1"/>
          <p:nvPr>
            <p:ph idx="2" type="body"/>
          </p:nvPr>
        </p:nvSpPr>
        <p:spPr>
          <a:xfrm>
            <a:off x="304800" y="990600"/>
            <a:ext cx="10668000" cy="5105400"/>
          </a:xfrm>
          <a:prstGeom prst="rect">
            <a:avLst/>
          </a:prstGeom>
          <a:noFill/>
          <a:ln>
            <a:noFill/>
          </a:ln>
        </p:spPr>
        <p:txBody>
          <a:bodyPr anchorCtr="0" anchor="ctr" bIns="45700" lIns="91425" spcFirstLastPara="1" rIns="91425" wrap="square" tIns="45700">
            <a:normAutofit lnSpcReduction="10000"/>
          </a:bodyPr>
          <a:lstStyle/>
          <a:p>
            <a:pPr indent="-342900" lvl="0" marL="342900" rtl="0" algn="l">
              <a:spcBef>
                <a:spcPts val="0"/>
              </a:spcBef>
              <a:spcAft>
                <a:spcPts val="0"/>
              </a:spcAft>
              <a:buClr>
                <a:srgbClr val="595959"/>
              </a:buClr>
              <a:buSzPts val="1400"/>
              <a:buFont typeface="Arial"/>
              <a:buChar char="•"/>
            </a:pPr>
            <a:r>
              <a:rPr b="1" lang="en-US">
                <a:solidFill>
                  <a:srgbClr val="000000"/>
                </a:solidFill>
                <a:latin typeface="Avenir"/>
                <a:ea typeface="Avenir"/>
                <a:cs typeface="Avenir"/>
                <a:sym typeface="Avenir"/>
              </a:rPr>
              <a:t>Multi-Sensor Fusion </a:t>
            </a:r>
            <a:r>
              <a:rPr lang="en-US">
                <a:solidFill>
                  <a:srgbClr val="000000"/>
                </a:solidFill>
                <a:latin typeface="Avenir"/>
                <a:ea typeface="Avenir"/>
                <a:cs typeface="Avenir"/>
                <a:sym typeface="Avenir"/>
              </a:rPr>
              <a:t>– Heterogeneous, multifaceted, and distributed sensors talk to one another to create sensor mesh to solve complicated problems</a:t>
            </a:r>
            <a:endParaRPr/>
          </a:p>
          <a:p>
            <a:pPr indent="-254000" lvl="0" marL="342900" rtl="0" algn="l">
              <a:spcBef>
                <a:spcPts val="466"/>
              </a:spcBef>
              <a:spcAft>
                <a:spcPts val="0"/>
              </a:spcAft>
              <a:buClr>
                <a:srgbClr val="595959"/>
              </a:buClr>
              <a:buSzPts val="1400"/>
              <a:buFont typeface="Arial"/>
              <a:buNone/>
            </a:pPr>
            <a:r>
              <a:t/>
            </a:r>
            <a:endParaRPr>
              <a:solidFill>
                <a:srgbClr val="000000"/>
              </a:solidFill>
              <a:latin typeface="Avenir"/>
              <a:ea typeface="Avenir"/>
              <a:cs typeface="Avenir"/>
              <a:sym typeface="Avenir"/>
            </a:endParaRPr>
          </a:p>
          <a:p>
            <a:pPr indent="-342900" lvl="0" marL="342900" rtl="0" algn="l">
              <a:spcBef>
                <a:spcPts val="466"/>
              </a:spcBef>
              <a:spcAft>
                <a:spcPts val="0"/>
              </a:spcAft>
              <a:buClr>
                <a:srgbClr val="595959"/>
              </a:buClr>
              <a:buSzPts val="1400"/>
              <a:buFont typeface="Arial"/>
              <a:buChar char="•"/>
            </a:pPr>
            <a:r>
              <a:rPr b="1" lang="en-US">
                <a:solidFill>
                  <a:srgbClr val="000000"/>
                </a:solidFill>
                <a:latin typeface="Avenir"/>
                <a:ea typeface="Avenir"/>
                <a:cs typeface="Avenir"/>
                <a:sym typeface="Avenir"/>
              </a:rPr>
              <a:t>Sensor to Cloud (S2C) Integration </a:t>
            </a:r>
            <a:r>
              <a:rPr lang="en-US">
                <a:solidFill>
                  <a:srgbClr val="000000"/>
                </a:solidFill>
                <a:latin typeface="Avenir"/>
                <a:ea typeface="Avenir"/>
                <a:cs typeface="Avenir"/>
                <a:sym typeface="Avenir"/>
              </a:rPr>
              <a:t>– Cyber Physical Systems (CPS) will emerge at the intersection of the physical and virtual / cyber worlds. </a:t>
            </a:r>
            <a:endParaRPr/>
          </a:p>
          <a:p>
            <a:pPr indent="-254000" lvl="0" marL="342900" rtl="0" algn="l">
              <a:spcBef>
                <a:spcPts val="466"/>
              </a:spcBef>
              <a:spcAft>
                <a:spcPts val="0"/>
              </a:spcAft>
              <a:buClr>
                <a:srgbClr val="595959"/>
              </a:buClr>
              <a:buSzPts val="1400"/>
              <a:buFont typeface="Arial"/>
              <a:buNone/>
            </a:pPr>
            <a:r>
              <a:t/>
            </a:r>
            <a:endParaRPr b="1">
              <a:solidFill>
                <a:srgbClr val="000000"/>
              </a:solidFill>
              <a:latin typeface="Avenir"/>
              <a:ea typeface="Avenir"/>
              <a:cs typeface="Avenir"/>
              <a:sym typeface="Avenir"/>
            </a:endParaRPr>
          </a:p>
          <a:p>
            <a:pPr indent="-342900" lvl="0" marL="342900" rtl="0" algn="l">
              <a:spcBef>
                <a:spcPts val="466"/>
              </a:spcBef>
              <a:spcAft>
                <a:spcPts val="0"/>
              </a:spcAft>
              <a:buClr>
                <a:srgbClr val="595959"/>
              </a:buClr>
              <a:buSzPts val="1400"/>
              <a:buFont typeface="Arial"/>
              <a:buChar char="•"/>
            </a:pPr>
            <a:r>
              <a:rPr b="1" lang="en-US">
                <a:solidFill>
                  <a:srgbClr val="000000"/>
                </a:solidFill>
                <a:latin typeface="Avenir"/>
                <a:ea typeface="Avenir"/>
                <a:cs typeface="Avenir"/>
                <a:sym typeface="Avenir"/>
              </a:rPr>
              <a:t>Device to Device (D2D) Integration </a:t>
            </a:r>
            <a:r>
              <a:rPr lang="en-US">
                <a:solidFill>
                  <a:srgbClr val="000000"/>
                </a:solidFill>
                <a:latin typeface="Avenir"/>
                <a:ea typeface="Avenir"/>
                <a:cs typeface="Avenir"/>
                <a:sym typeface="Avenir"/>
              </a:rPr>
              <a:t>– With the device ecosystem is on the rise, the D2D integration is important. </a:t>
            </a:r>
            <a:endParaRPr/>
          </a:p>
          <a:p>
            <a:pPr indent="-342900" lvl="0" marL="342900" rtl="0" algn="l">
              <a:spcBef>
                <a:spcPts val="480"/>
              </a:spcBef>
              <a:spcAft>
                <a:spcPts val="0"/>
              </a:spcAft>
              <a:buClr>
                <a:schemeClr val="dk1"/>
              </a:buClr>
              <a:buSzPts val="1400"/>
              <a:buNone/>
            </a:pPr>
            <a:r>
              <a:t/>
            </a:r>
            <a:endParaRPr>
              <a:solidFill>
                <a:srgbClr val="000000"/>
              </a:solidFill>
              <a:latin typeface="Avenir"/>
              <a:ea typeface="Avenir"/>
              <a:cs typeface="Avenir"/>
              <a:sym typeface="Avenir"/>
            </a:endParaRPr>
          </a:p>
          <a:p>
            <a:pPr indent="-342900" lvl="0" marL="342900" rtl="0" algn="l">
              <a:spcBef>
                <a:spcPts val="466"/>
              </a:spcBef>
              <a:spcAft>
                <a:spcPts val="0"/>
              </a:spcAft>
              <a:buClr>
                <a:srgbClr val="595959"/>
              </a:buClr>
              <a:buSzPts val="1400"/>
              <a:buFont typeface="Arial"/>
              <a:buChar char="•"/>
            </a:pPr>
            <a:r>
              <a:rPr b="1" lang="en-US">
                <a:solidFill>
                  <a:srgbClr val="000000"/>
                </a:solidFill>
                <a:latin typeface="Avenir"/>
                <a:ea typeface="Avenir"/>
                <a:cs typeface="Avenir"/>
                <a:sym typeface="Avenir"/>
              </a:rPr>
              <a:t>Device to Enterprise (D2E) Integration </a:t>
            </a:r>
            <a:r>
              <a:rPr lang="en-US">
                <a:solidFill>
                  <a:srgbClr val="000000"/>
                </a:solidFill>
                <a:latin typeface="Avenir"/>
                <a:ea typeface="Avenir"/>
                <a:cs typeface="Avenir"/>
                <a:sym typeface="Avenir"/>
              </a:rPr>
              <a:t>- In order to have remote and real-time monitoring, management, repair, and maintenance, and for enabling decision-support and expert systems, ground-level heterogeneous devices have to be synchronized with control-level enterprise packages such as ERP, SCM, CRM, KM etc. </a:t>
            </a:r>
            <a:endParaRPr/>
          </a:p>
          <a:p>
            <a:pPr indent="-342900" lvl="0" marL="342900" rtl="0" algn="l">
              <a:spcBef>
                <a:spcPts val="480"/>
              </a:spcBef>
              <a:spcAft>
                <a:spcPts val="0"/>
              </a:spcAft>
              <a:buClr>
                <a:schemeClr val="dk1"/>
              </a:buClr>
              <a:buSzPts val="1400"/>
              <a:buNone/>
            </a:pPr>
            <a:r>
              <a:t/>
            </a:r>
            <a:endParaRPr>
              <a:solidFill>
                <a:srgbClr val="000000"/>
              </a:solidFill>
              <a:latin typeface="Avenir"/>
              <a:ea typeface="Avenir"/>
              <a:cs typeface="Avenir"/>
              <a:sym typeface="Avenir"/>
            </a:endParaRPr>
          </a:p>
          <a:p>
            <a:pPr indent="-342900" lvl="0" marL="342900" rtl="0" algn="l">
              <a:spcBef>
                <a:spcPts val="466"/>
              </a:spcBef>
              <a:spcAft>
                <a:spcPts val="0"/>
              </a:spcAft>
              <a:buClr>
                <a:srgbClr val="595959"/>
              </a:buClr>
              <a:buSzPts val="1400"/>
              <a:buFont typeface="Arial"/>
              <a:buChar char="•"/>
            </a:pPr>
            <a:r>
              <a:rPr b="1" lang="en-US">
                <a:solidFill>
                  <a:srgbClr val="000000"/>
                </a:solidFill>
                <a:latin typeface="Avenir"/>
                <a:ea typeface="Avenir"/>
                <a:cs typeface="Avenir"/>
                <a:sym typeface="Avenir"/>
              </a:rPr>
              <a:t>Device to Cloud (D2C) Integration </a:t>
            </a:r>
            <a:r>
              <a:rPr lang="en-US">
                <a:solidFill>
                  <a:srgbClr val="000000"/>
                </a:solidFill>
                <a:latin typeface="Avenir"/>
                <a:ea typeface="Avenir"/>
                <a:cs typeface="Avenir"/>
                <a:sym typeface="Avenir"/>
              </a:rPr>
              <a:t>- As most of the enterprise systems are moving to clouds, device to cloud (D2C) connectivity is gaining importance.  </a:t>
            </a:r>
            <a:endParaRPr/>
          </a:p>
          <a:p>
            <a:pPr indent="-254000" lvl="0" marL="342900" rtl="0" algn="l">
              <a:spcBef>
                <a:spcPts val="466"/>
              </a:spcBef>
              <a:spcAft>
                <a:spcPts val="0"/>
              </a:spcAft>
              <a:buClr>
                <a:srgbClr val="595959"/>
              </a:buClr>
              <a:buSzPts val="1400"/>
              <a:buFont typeface="Arial"/>
              <a:buNone/>
            </a:pPr>
            <a:r>
              <a:t/>
            </a:r>
            <a:endParaRPr>
              <a:solidFill>
                <a:srgbClr val="000000"/>
              </a:solidFill>
              <a:latin typeface="Avenir"/>
              <a:ea typeface="Avenir"/>
              <a:cs typeface="Avenir"/>
              <a:sym typeface="Avenir"/>
            </a:endParaRPr>
          </a:p>
          <a:p>
            <a:pPr indent="-342900" lvl="0" marL="342900" rtl="0" algn="l">
              <a:spcBef>
                <a:spcPts val="466"/>
              </a:spcBef>
              <a:spcAft>
                <a:spcPts val="0"/>
              </a:spcAft>
              <a:buClr>
                <a:srgbClr val="595959"/>
              </a:buClr>
              <a:buSzPts val="1400"/>
              <a:buFont typeface="Arial"/>
              <a:buChar char="•"/>
            </a:pPr>
            <a:r>
              <a:rPr b="1" lang="en-US">
                <a:solidFill>
                  <a:srgbClr val="000000"/>
                </a:solidFill>
                <a:latin typeface="Avenir"/>
                <a:ea typeface="Avenir"/>
                <a:cs typeface="Avenir"/>
                <a:sym typeface="Avenir"/>
              </a:rPr>
              <a:t>Cloud to Cloud (C2C) Integration </a:t>
            </a:r>
            <a:r>
              <a:rPr lang="en-US">
                <a:solidFill>
                  <a:srgbClr val="000000"/>
                </a:solidFill>
                <a:latin typeface="Avenir"/>
                <a:ea typeface="Avenir"/>
                <a:cs typeface="Avenir"/>
                <a:sym typeface="Avenir"/>
              </a:rPr>
              <a:t>– Disparate, distributed and decentralised clouds are getting connected to provide better prospects</a:t>
            </a:r>
            <a:endParaRPr/>
          </a:p>
          <a:p>
            <a:pPr indent="-254000" lvl="0" marL="342900" rtl="0" algn="l">
              <a:spcBef>
                <a:spcPts val="466"/>
              </a:spcBef>
              <a:spcAft>
                <a:spcPts val="0"/>
              </a:spcAft>
              <a:buClr>
                <a:srgbClr val="595959"/>
              </a:buClr>
              <a:buSzPts val="1400"/>
              <a:buFont typeface="Arial"/>
              <a:buNone/>
            </a:pPr>
            <a:r>
              <a:t/>
            </a:r>
            <a:endParaRPr>
              <a:solidFill>
                <a:srgbClr val="000000"/>
              </a:solidFill>
              <a:latin typeface="Avenir"/>
              <a:ea typeface="Avenir"/>
              <a:cs typeface="Avenir"/>
              <a:sym typeface="Avenir"/>
            </a:endParaRPr>
          </a:p>
          <a:p>
            <a:pPr indent="-342900" lvl="0" marL="342900" rtl="0" algn="l">
              <a:spcBef>
                <a:spcPts val="466"/>
              </a:spcBef>
              <a:spcAft>
                <a:spcPts val="0"/>
              </a:spcAft>
              <a:buClr>
                <a:srgbClr val="595959"/>
              </a:buClr>
              <a:buSzPts val="1400"/>
              <a:buFont typeface="Arial"/>
              <a:buChar char="•"/>
            </a:pPr>
            <a:r>
              <a:rPr b="1" lang="en-US">
                <a:solidFill>
                  <a:srgbClr val="000000"/>
                </a:solidFill>
                <a:latin typeface="Avenir"/>
                <a:ea typeface="Avenir"/>
                <a:cs typeface="Avenir"/>
                <a:sym typeface="Avenir"/>
              </a:rPr>
              <a:t>Mobile Edge Computing (MEC), Cloudlets and Edge Cloud Formation </a:t>
            </a:r>
            <a:r>
              <a:rPr lang="en-US">
                <a:solidFill>
                  <a:srgbClr val="000000"/>
                </a:solidFill>
                <a:latin typeface="Avenir"/>
                <a:ea typeface="Avenir"/>
                <a:cs typeface="Avenir"/>
                <a:sym typeface="Avenir"/>
              </a:rPr>
              <a:t>through the clustering of heterogeneous edge / fog devices </a:t>
            </a:r>
            <a:endParaRPr>
              <a:solidFill>
                <a:srgbClr val="000000"/>
              </a:solidFill>
            </a:endParaRPr>
          </a:p>
          <a:p>
            <a:pPr indent="-342900" lvl="0" marL="342900" rtl="0" algn="l">
              <a:spcBef>
                <a:spcPts val="480"/>
              </a:spcBef>
              <a:spcAft>
                <a:spcPts val="0"/>
              </a:spcAft>
              <a:buClr>
                <a:schemeClr val="dk1"/>
              </a:buClr>
              <a:buSzPts val="1600"/>
              <a:buNone/>
            </a:pPr>
            <a:r>
              <a:t/>
            </a:r>
            <a:endParaRPr sz="1600">
              <a:solidFill>
                <a:srgbClr val="595959"/>
              </a:solidFill>
            </a:endParaRPr>
          </a:p>
          <a:p>
            <a:pPr indent="-342900" lvl="0" marL="342900" rtl="0" algn="l">
              <a:spcBef>
                <a:spcPts val="0"/>
              </a:spcBef>
              <a:spcAft>
                <a:spcPts val="0"/>
              </a:spcAft>
              <a:buClr>
                <a:schemeClr val="dk1"/>
              </a:buClr>
              <a:buSzPts val="14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3"/>
          <p:cNvSpPr txBox="1"/>
          <p:nvPr>
            <p:ph type="title"/>
          </p:nvPr>
        </p:nvSpPr>
        <p:spPr>
          <a:xfrm>
            <a:off x="2743200" y="304800"/>
            <a:ext cx="5471120" cy="554038"/>
          </a:xfrm>
          <a:prstGeom prst="rect">
            <a:avLst/>
          </a:prstGeom>
          <a:noFill/>
          <a:ln>
            <a:noFill/>
          </a:ln>
        </p:spPr>
        <p:txBody>
          <a:bodyPr anchorCtr="0" anchor="t" bIns="45700" lIns="91425" spcFirstLastPara="1" rIns="91425" wrap="square" tIns="117900">
            <a:normAutofit/>
          </a:bodyPr>
          <a:lstStyle/>
          <a:p>
            <a:pPr indent="0" lvl="0" marL="0" rtl="0" algn="ctr">
              <a:spcBef>
                <a:spcPts val="0"/>
              </a:spcBef>
              <a:spcAft>
                <a:spcPts val="0"/>
              </a:spcAft>
              <a:buClr>
                <a:srgbClr val="595959"/>
              </a:buClr>
              <a:buSzPts val="2400"/>
              <a:buFont typeface="Avenir"/>
              <a:buNone/>
            </a:pPr>
            <a:r>
              <a:rPr b="1" lang="en-US" sz="2400">
                <a:solidFill>
                  <a:srgbClr val="595959"/>
                </a:solidFill>
                <a:latin typeface="Avenir"/>
                <a:ea typeface="Avenir"/>
                <a:cs typeface="Avenir"/>
                <a:sym typeface="Avenir"/>
              </a:rPr>
              <a:t>The Big Picture</a:t>
            </a:r>
            <a:endParaRPr/>
          </a:p>
        </p:txBody>
      </p:sp>
      <p:grpSp>
        <p:nvGrpSpPr>
          <p:cNvPr id="317" name="Google Shape;317;p33"/>
          <p:cNvGrpSpPr/>
          <p:nvPr/>
        </p:nvGrpSpPr>
        <p:grpSpPr>
          <a:xfrm>
            <a:off x="1295400" y="1752600"/>
            <a:ext cx="8537442" cy="3370263"/>
            <a:chOff x="303" y="711"/>
            <a:chExt cx="4161" cy="2123"/>
          </a:xfrm>
        </p:grpSpPr>
        <p:grpSp>
          <p:nvGrpSpPr>
            <p:cNvPr id="318" name="Google Shape;318;p33"/>
            <p:cNvGrpSpPr/>
            <p:nvPr/>
          </p:nvGrpSpPr>
          <p:grpSpPr>
            <a:xfrm>
              <a:off x="303" y="711"/>
              <a:ext cx="4161" cy="2123"/>
              <a:chOff x="303" y="711"/>
              <a:chExt cx="4161" cy="2123"/>
            </a:xfrm>
          </p:grpSpPr>
          <p:sp>
            <p:nvSpPr>
              <p:cNvPr id="319" name="Google Shape;319;p33"/>
              <p:cNvSpPr/>
              <p:nvPr/>
            </p:nvSpPr>
            <p:spPr>
              <a:xfrm>
                <a:off x="303" y="711"/>
                <a:ext cx="2134" cy="760"/>
              </a:xfrm>
              <a:prstGeom prst="ellipse">
                <a:avLst/>
              </a:prstGeom>
              <a:gradFill>
                <a:gsLst>
                  <a:gs pos="0">
                    <a:srgbClr val="C2D69B"/>
                  </a:gs>
                  <a:gs pos="100000">
                    <a:srgbClr val="C2D69B"/>
                  </a:gs>
                </a:gsLst>
                <a:lin ang="8100000" scaled="0"/>
              </a:gradFill>
              <a:ln cap="flat" cmpd="sng" w="12600">
                <a:solidFill>
                  <a:srgbClr val="C2D69B"/>
                </a:solidFill>
                <a:prstDash val="solid"/>
                <a:round/>
                <a:headEnd len="sm" w="sm" type="none"/>
                <a:tailEnd len="sm" w="sm" type="none"/>
              </a:ln>
            </p:spPr>
            <p:txBody>
              <a:bodyPr anchorCtr="0" anchor="t" bIns="45700" lIns="91425" spcFirstLastPara="1" rIns="91425" wrap="square" tIns="91425">
                <a:noAutofit/>
              </a:bodyPr>
              <a:lstStyle/>
              <a:p>
                <a:pPr indent="0" lvl="0" marL="0" marR="0" rtl="0" algn="ctr">
                  <a:lnSpc>
                    <a:spcPct val="102000"/>
                  </a:lnSpc>
                  <a:spcBef>
                    <a:spcPts val="0"/>
                  </a:spcBef>
                  <a:spcAft>
                    <a:spcPts val="0"/>
                  </a:spcAft>
                  <a:buNone/>
                </a:pPr>
                <a:r>
                  <a:rPr b="1" i="0" lang="en-US" sz="2400" u="none" cap="none" strike="noStrike">
                    <a:solidFill>
                      <a:srgbClr val="C39C01"/>
                    </a:solidFill>
                    <a:latin typeface="Calibri"/>
                    <a:ea typeface="Calibri"/>
                    <a:cs typeface="Calibri"/>
                    <a:sym typeface="Calibri"/>
                  </a:rPr>
                  <a:t>Enterprise Space</a:t>
                </a:r>
                <a:endParaRPr/>
              </a:p>
            </p:txBody>
          </p:sp>
          <p:sp>
            <p:nvSpPr>
              <p:cNvPr id="320" name="Google Shape;320;p33"/>
              <p:cNvSpPr/>
              <p:nvPr/>
            </p:nvSpPr>
            <p:spPr>
              <a:xfrm>
                <a:off x="1328" y="2106"/>
                <a:ext cx="2132" cy="728"/>
              </a:xfrm>
              <a:prstGeom prst="ellipse">
                <a:avLst/>
              </a:prstGeom>
              <a:solidFill>
                <a:srgbClr val="9BBB59"/>
              </a:solidFill>
              <a:ln cap="flat" cmpd="sng" w="38150">
                <a:solidFill>
                  <a:srgbClr val="F2F2F2"/>
                </a:solidFill>
                <a:prstDash val="solid"/>
                <a:round/>
                <a:headEnd len="sm" w="sm" type="none"/>
                <a:tailEnd len="sm" w="sm" type="none"/>
              </a:ln>
            </p:spPr>
            <p:txBody>
              <a:bodyPr anchorCtr="0" anchor="t" bIns="45700" lIns="91425" spcFirstLastPara="1" rIns="91425" wrap="square" tIns="91425">
                <a:noAutofit/>
              </a:bodyPr>
              <a:lstStyle/>
              <a:p>
                <a:pPr indent="0" lvl="0" marL="0" marR="0" rtl="0" algn="ctr">
                  <a:lnSpc>
                    <a:spcPct val="102000"/>
                  </a:lnSpc>
                  <a:spcBef>
                    <a:spcPts val="0"/>
                  </a:spcBef>
                  <a:spcAft>
                    <a:spcPts val="0"/>
                  </a:spcAft>
                  <a:buNone/>
                </a:pPr>
                <a:r>
                  <a:rPr b="1" i="0" lang="en-US" sz="2400" u="none" cap="none" strike="noStrike">
                    <a:solidFill>
                      <a:schemeClr val="dk1"/>
                    </a:solidFill>
                    <a:latin typeface="Calibri"/>
                    <a:ea typeface="Calibri"/>
                    <a:cs typeface="Calibri"/>
                    <a:sym typeface="Calibri"/>
                  </a:rPr>
                  <a:t>Embedded Space</a:t>
                </a:r>
                <a:endParaRPr/>
              </a:p>
            </p:txBody>
          </p:sp>
          <p:sp>
            <p:nvSpPr>
              <p:cNvPr id="321" name="Google Shape;321;p33"/>
              <p:cNvSpPr/>
              <p:nvPr/>
            </p:nvSpPr>
            <p:spPr>
              <a:xfrm>
                <a:off x="2668" y="711"/>
                <a:ext cx="1796" cy="782"/>
              </a:xfrm>
              <a:prstGeom prst="ellipse">
                <a:avLst/>
              </a:prstGeom>
              <a:gradFill>
                <a:gsLst>
                  <a:gs pos="0">
                    <a:srgbClr val="FFFFFF"/>
                  </a:gs>
                  <a:gs pos="100000">
                    <a:srgbClr val="B6DDE8"/>
                  </a:gs>
                </a:gsLst>
                <a:lin ang="5400000" scaled="0"/>
              </a:gradFill>
              <a:ln cap="flat" cmpd="sng" w="12600">
                <a:solidFill>
                  <a:srgbClr val="92CDDC"/>
                </a:solidFill>
                <a:prstDash val="solid"/>
                <a:round/>
                <a:headEnd len="sm" w="sm" type="none"/>
                <a:tailEnd len="sm" w="sm" type="none"/>
              </a:ln>
            </p:spPr>
            <p:txBody>
              <a:bodyPr anchorCtr="0" anchor="t" bIns="45700" lIns="91425" spcFirstLastPara="1" rIns="91425" wrap="square" tIns="91425">
                <a:noAutofit/>
              </a:bodyPr>
              <a:lstStyle/>
              <a:p>
                <a:pPr indent="0" lvl="0" marL="0" marR="0" rtl="0" algn="ctr">
                  <a:lnSpc>
                    <a:spcPct val="102000"/>
                  </a:lnSpc>
                  <a:spcBef>
                    <a:spcPts val="0"/>
                  </a:spcBef>
                  <a:spcAft>
                    <a:spcPts val="0"/>
                  </a:spcAft>
                  <a:buNone/>
                </a:pPr>
                <a:r>
                  <a:rPr b="1" i="0" lang="en-US" sz="2400" u="none" cap="none" strike="noStrike">
                    <a:solidFill>
                      <a:srgbClr val="0070C0"/>
                    </a:solidFill>
                    <a:latin typeface="Calibri"/>
                    <a:ea typeface="Calibri"/>
                    <a:cs typeface="Calibri"/>
                    <a:sym typeface="Calibri"/>
                  </a:rPr>
                  <a:t>Cloud Space</a:t>
                </a:r>
                <a:endParaRPr/>
              </a:p>
            </p:txBody>
          </p:sp>
          <p:sp>
            <p:nvSpPr>
              <p:cNvPr id="322" name="Google Shape;322;p33"/>
              <p:cNvSpPr/>
              <p:nvPr/>
            </p:nvSpPr>
            <p:spPr>
              <a:xfrm>
                <a:off x="1448" y="1593"/>
                <a:ext cx="1891" cy="274"/>
              </a:xfrm>
              <a:prstGeom prst="rect">
                <a:avLst/>
              </a:prstGeom>
              <a:solidFill>
                <a:srgbClr val="FFFFFF"/>
              </a:solidFill>
              <a:ln cap="flat" cmpd="sng" w="63350">
                <a:solidFill>
                  <a:srgbClr val="C0504D"/>
                </a:solidFill>
                <a:prstDash val="solid"/>
                <a:miter lim="800000"/>
                <a:headEnd len="sm" w="sm" type="none"/>
                <a:tailEnd len="sm" w="sm" type="none"/>
              </a:ln>
            </p:spPr>
            <p:txBody>
              <a:bodyPr anchorCtr="0" anchor="t" bIns="45700" lIns="91425" spcFirstLastPara="1" rIns="91425" wrap="square" tIns="91425">
                <a:noAutofit/>
              </a:bodyPr>
              <a:lstStyle/>
              <a:p>
                <a:pPr indent="0" lvl="0" marL="0" marR="0" rtl="0" algn="ctr">
                  <a:lnSpc>
                    <a:spcPct val="102000"/>
                  </a:lnSpc>
                  <a:spcBef>
                    <a:spcPts val="0"/>
                  </a:spcBef>
                  <a:spcAft>
                    <a:spcPts val="0"/>
                  </a:spcAft>
                  <a:buNone/>
                </a:pPr>
                <a:r>
                  <a:rPr b="1" i="0" lang="en-US" sz="1400" u="none" cap="none" strike="noStrike">
                    <a:solidFill>
                      <a:srgbClr val="C00000"/>
                    </a:solidFill>
                    <a:latin typeface="Calibri"/>
                    <a:ea typeface="Calibri"/>
                    <a:cs typeface="Calibri"/>
                    <a:sym typeface="Calibri"/>
                  </a:rPr>
                  <a:t>Integration Bus </a:t>
                </a:r>
                <a:endParaRPr/>
              </a:p>
            </p:txBody>
          </p:sp>
          <p:cxnSp>
            <p:nvCxnSpPr>
              <p:cNvPr id="323" name="Google Shape;323;p33"/>
              <p:cNvCxnSpPr/>
              <p:nvPr/>
            </p:nvCxnSpPr>
            <p:spPr>
              <a:xfrm flipH="1" rot="10800000">
                <a:off x="2807" y="1337"/>
                <a:ext cx="175" cy="255"/>
              </a:xfrm>
              <a:prstGeom prst="straightConnector1">
                <a:avLst/>
              </a:prstGeom>
              <a:noFill/>
              <a:ln cap="flat" cmpd="sng" w="9525">
                <a:solidFill>
                  <a:srgbClr val="000000"/>
                </a:solidFill>
                <a:prstDash val="solid"/>
                <a:round/>
                <a:headEnd len="med" w="med" type="none"/>
                <a:tailEnd len="med" w="med" type="triangle"/>
              </a:ln>
            </p:spPr>
          </p:cxnSp>
          <p:cxnSp>
            <p:nvCxnSpPr>
              <p:cNvPr id="324" name="Google Shape;324;p33"/>
              <p:cNvCxnSpPr/>
              <p:nvPr/>
            </p:nvCxnSpPr>
            <p:spPr>
              <a:xfrm rot="10800000">
                <a:off x="1972" y="1384"/>
                <a:ext cx="195" cy="208"/>
              </a:xfrm>
              <a:prstGeom prst="straightConnector1">
                <a:avLst/>
              </a:prstGeom>
              <a:noFill/>
              <a:ln cap="flat" cmpd="sng" w="9525">
                <a:solidFill>
                  <a:srgbClr val="000000"/>
                </a:solidFill>
                <a:prstDash val="solid"/>
                <a:round/>
                <a:headEnd len="med" w="med" type="none"/>
                <a:tailEnd len="med" w="med" type="triangle"/>
              </a:ln>
            </p:spPr>
          </p:cxnSp>
        </p:grpSp>
        <p:cxnSp>
          <p:nvCxnSpPr>
            <p:cNvPr id="325" name="Google Shape;325;p33"/>
            <p:cNvCxnSpPr/>
            <p:nvPr/>
          </p:nvCxnSpPr>
          <p:spPr>
            <a:xfrm>
              <a:off x="1972" y="1384"/>
              <a:ext cx="196" cy="208"/>
            </a:xfrm>
            <a:prstGeom prst="straightConnector1">
              <a:avLst/>
            </a:prstGeom>
            <a:noFill/>
            <a:ln cap="flat" cmpd="sng" w="9525">
              <a:solidFill>
                <a:srgbClr val="000000"/>
              </a:solidFill>
              <a:prstDash val="solid"/>
              <a:round/>
              <a:headEnd len="med" w="med" type="none"/>
              <a:tailEnd len="med" w="med" type="triangle"/>
            </a:ln>
          </p:spPr>
        </p:cxnSp>
        <p:cxnSp>
          <p:nvCxnSpPr>
            <p:cNvPr id="326" name="Google Shape;326;p33"/>
            <p:cNvCxnSpPr/>
            <p:nvPr/>
          </p:nvCxnSpPr>
          <p:spPr>
            <a:xfrm flipH="1">
              <a:off x="2807" y="1337"/>
              <a:ext cx="174" cy="256"/>
            </a:xfrm>
            <a:prstGeom prst="straightConnector1">
              <a:avLst/>
            </a:prstGeom>
            <a:noFill/>
            <a:ln cap="flat" cmpd="sng" w="9525">
              <a:solidFill>
                <a:srgbClr val="000000"/>
              </a:solidFill>
              <a:prstDash val="solid"/>
              <a:round/>
              <a:headEnd len="med" w="med" type="none"/>
              <a:tailEnd len="med" w="med" type="triangle"/>
            </a:ln>
          </p:spPr>
        </p:cxnSp>
      </p:grpSp>
      <p:cxnSp>
        <p:nvCxnSpPr>
          <p:cNvPr id="327" name="Google Shape;327;p33"/>
          <p:cNvCxnSpPr/>
          <p:nvPr/>
        </p:nvCxnSpPr>
        <p:spPr>
          <a:xfrm flipH="1" rot="10800000">
            <a:off x="5638800" y="3505200"/>
            <a:ext cx="4233" cy="571500"/>
          </a:xfrm>
          <a:prstGeom prst="straightConnector1">
            <a:avLst/>
          </a:prstGeom>
          <a:noFill/>
          <a:ln cap="flat" cmpd="sng" w="9525">
            <a:solidFill>
              <a:srgbClr val="000000"/>
            </a:solidFill>
            <a:prstDash val="solid"/>
            <a:round/>
            <a:headEnd len="med" w="med" type="none"/>
            <a:tailEnd len="med" w="med" type="stealth"/>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1097280" y="170063"/>
            <a:ext cx="10058400" cy="43057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Avenir"/>
              <a:buNone/>
            </a:pPr>
            <a:r>
              <a:rPr b="1" lang="en-US" sz="2400">
                <a:latin typeface="Avenir"/>
                <a:ea typeface="Avenir"/>
                <a:cs typeface="Avenir"/>
                <a:sym typeface="Avenir"/>
              </a:rPr>
              <a:t>Why IoT Data Analytics on Clouds?</a:t>
            </a:r>
            <a:endParaRPr/>
          </a:p>
        </p:txBody>
      </p:sp>
      <p:sp>
        <p:nvSpPr>
          <p:cNvPr id="112" name="Google Shape;112;p4"/>
          <p:cNvSpPr txBox="1"/>
          <p:nvPr>
            <p:ph idx="4294967295" type="body"/>
          </p:nvPr>
        </p:nvSpPr>
        <p:spPr>
          <a:xfrm>
            <a:off x="228601" y="804332"/>
            <a:ext cx="11611100" cy="5825067"/>
          </a:xfrm>
          <a:prstGeom prst="rect">
            <a:avLst/>
          </a:prstGeom>
          <a:noFill/>
          <a:ln>
            <a:noFill/>
          </a:ln>
        </p:spPr>
        <p:txBody>
          <a:bodyPr anchorCtr="0" anchor="t" bIns="45700" lIns="91425" spcFirstLastPara="1" rIns="91425" wrap="square" tIns="45700">
            <a:normAutofit fontScale="92500" lnSpcReduction="10000"/>
          </a:bodyPr>
          <a:lstStyle/>
          <a:p>
            <a:pPr indent="-342931" lvl="0" marL="342900" rtl="0" algn="l">
              <a:spcBef>
                <a:spcPts val="0"/>
              </a:spcBef>
              <a:spcAft>
                <a:spcPts val="0"/>
              </a:spcAft>
              <a:buClr>
                <a:schemeClr val="dk1"/>
              </a:buClr>
              <a:buSzPct val="100000"/>
              <a:buFont typeface="Arial"/>
              <a:buChar char="•"/>
            </a:pPr>
            <a:r>
              <a:rPr b="1" lang="en-US" sz="1500">
                <a:latin typeface="Avenir"/>
                <a:ea typeface="Avenir"/>
                <a:cs typeface="Avenir"/>
                <a:sym typeface="Avenir"/>
              </a:rPr>
              <a:t>Agility &amp; Affordability </a:t>
            </a:r>
            <a:r>
              <a:rPr lang="en-US" sz="1500">
                <a:latin typeface="Avenir"/>
                <a:ea typeface="Avenir"/>
                <a:cs typeface="Avenir"/>
                <a:sym typeface="Avenir"/>
              </a:rPr>
              <a:t>- No capital investment of large-size infrastructures for analytical workloads. Just use   and pay. Quickly provisioned and decommissioned once the need goes down. </a:t>
            </a:r>
            <a:endParaRPr/>
          </a:p>
          <a:p>
            <a:pPr indent="-254825" lvl="0" marL="342900" rtl="0" algn="l">
              <a:spcBef>
                <a:spcPts val="277"/>
              </a:spcBef>
              <a:spcAft>
                <a:spcPts val="0"/>
              </a:spcAft>
              <a:buClr>
                <a:schemeClr val="dk1"/>
              </a:buClr>
              <a:buSzPct val="100000"/>
              <a:buFont typeface="Arial"/>
              <a:buNone/>
            </a:pPr>
            <a:r>
              <a:t/>
            </a:r>
            <a:endParaRPr sz="1500">
              <a:latin typeface="Avenir"/>
              <a:ea typeface="Avenir"/>
              <a:cs typeface="Avenir"/>
              <a:sym typeface="Avenir"/>
            </a:endParaRPr>
          </a:p>
          <a:p>
            <a:pPr indent="-342931" lvl="0" marL="342900" rtl="0" algn="l">
              <a:spcBef>
                <a:spcPts val="277"/>
              </a:spcBef>
              <a:spcAft>
                <a:spcPts val="0"/>
              </a:spcAft>
              <a:buClr>
                <a:schemeClr val="dk1"/>
              </a:buClr>
              <a:buSzPct val="100000"/>
              <a:buFont typeface="Arial"/>
              <a:buChar char="•"/>
            </a:pPr>
            <a:r>
              <a:rPr b="1" lang="en-US" sz="1500">
                <a:latin typeface="Avenir"/>
                <a:ea typeface="Avenir"/>
                <a:cs typeface="Avenir"/>
                <a:sym typeface="Avenir"/>
              </a:rPr>
              <a:t>Data Analytics Platforms in Clouds </a:t>
            </a:r>
            <a:r>
              <a:rPr lang="en-US" sz="1500">
                <a:latin typeface="Avenir"/>
                <a:ea typeface="Avenir"/>
                <a:cs typeface="Avenir"/>
                <a:sym typeface="Avenir"/>
              </a:rPr>
              <a:t>– Therefore leveraging cloud-enabled and ready platforms (generic or specific, open or commercial-grade, etc.) are fast and easy</a:t>
            </a:r>
            <a:endParaRPr/>
          </a:p>
          <a:p>
            <a:pPr indent="-254825" lvl="0" marL="342900" rtl="0" algn="l">
              <a:spcBef>
                <a:spcPts val="277"/>
              </a:spcBef>
              <a:spcAft>
                <a:spcPts val="0"/>
              </a:spcAft>
              <a:buClr>
                <a:schemeClr val="dk1"/>
              </a:buClr>
              <a:buSzPct val="100000"/>
              <a:buFont typeface="Arial"/>
              <a:buNone/>
            </a:pPr>
            <a:r>
              <a:t/>
            </a:r>
            <a:endParaRPr sz="1500">
              <a:latin typeface="Avenir"/>
              <a:ea typeface="Avenir"/>
              <a:cs typeface="Avenir"/>
              <a:sym typeface="Avenir"/>
            </a:endParaRPr>
          </a:p>
          <a:p>
            <a:pPr indent="-342931" lvl="0" marL="342900" rtl="0" algn="l">
              <a:spcBef>
                <a:spcPts val="277"/>
              </a:spcBef>
              <a:spcAft>
                <a:spcPts val="0"/>
              </a:spcAft>
              <a:buClr>
                <a:schemeClr val="dk1"/>
              </a:buClr>
              <a:buSzPct val="100000"/>
              <a:buFont typeface="Arial"/>
              <a:buChar char="•"/>
            </a:pPr>
            <a:r>
              <a:rPr b="1" lang="en-US" sz="1500">
                <a:latin typeface="Avenir"/>
                <a:ea typeface="Avenir"/>
                <a:cs typeface="Avenir"/>
                <a:sym typeface="Avenir"/>
              </a:rPr>
              <a:t>NoSQL &amp; NewSQL Databases and Data Warehouses in Clouds </a:t>
            </a:r>
            <a:r>
              <a:rPr lang="en-US" sz="1500">
                <a:latin typeface="Avenir"/>
                <a:ea typeface="Avenir"/>
                <a:cs typeface="Avenir"/>
                <a:sym typeface="Avenir"/>
              </a:rPr>
              <a:t>– All kinds of database management systems and data warehouses in cloud speed up the process of next-generation data analytics. Database as a service (DaaS), data warehouse as a service (DWaaS), business process as a service (BPaaS) and other advancements lead to the rapid realization of analytics as a service (AaaS).  </a:t>
            </a:r>
            <a:endParaRPr/>
          </a:p>
          <a:p>
            <a:pPr indent="-254825" lvl="0" marL="342900" rtl="0" algn="l">
              <a:spcBef>
                <a:spcPts val="277"/>
              </a:spcBef>
              <a:spcAft>
                <a:spcPts val="0"/>
              </a:spcAft>
              <a:buClr>
                <a:schemeClr val="dk1"/>
              </a:buClr>
              <a:buSzPct val="100000"/>
              <a:buFont typeface="Arial"/>
              <a:buNone/>
            </a:pPr>
            <a:r>
              <a:t/>
            </a:r>
            <a:endParaRPr sz="1500">
              <a:latin typeface="Avenir"/>
              <a:ea typeface="Avenir"/>
              <a:cs typeface="Avenir"/>
              <a:sym typeface="Avenir"/>
            </a:endParaRPr>
          </a:p>
          <a:p>
            <a:pPr indent="-342931" lvl="0" marL="342900" rtl="0" algn="l">
              <a:spcBef>
                <a:spcPts val="277"/>
              </a:spcBef>
              <a:spcAft>
                <a:spcPts val="0"/>
              </a:spcAft>
              <a:buClr>
                <a:schemeClr val="dk1"/>
              </a:buClr>
              <a:buSzPct val="100000"/>
              <a:buFont typeface="Arial"/>
              <a:buChar char="•"/>
            </a:pPr>
            <a:r>
              <a:rPr b="1" lang="en-US" sz="1500">
                <a:latin typeface="Avenir"/>
                <a:ea typeface="Avenir"/>
                <a:cs typeface="Avenir"/>
                <a:sym typeface="Avenir"/>
              </a:rPr>
              <a:t>WAN Optimization Technologies </a:t>
            </a:r>
            <a:r>
              <a:rPr lang="en-US" sz="1500">
                <a:latin typeface="Avenir"/>
                <a:ea typeface="Avenir"/>
                <a:cs typeface="Avenir"/>
                <a:sym typeface="Avenir"/>
              </a:rPr>
              <a:t>- There are WAN optimization products for quickly transmitting large quantities of data over the Internet infrastructure</a:t>
            </a:r>
            <a:endParaRPr/>
          </a:p>
          <a:p>
            <a:pPr indent="-254825" lvl="0" marL="342900" rtl="0" algn="l">
              <a:spcBef>
                <a:spcPts val="277"/>
              </a:spcBef>
              <a:spcAft>
                <a:spcPts val="0"/>
              </a:spcAft>
              <a:buClr>
                <a:schemeClr val="dk1"/>
              </a:buClr>
              <a:buSzPct val="100000"/>
              <a:buFont typeface="Arial"/>
              <a:buNone/>
            </a:pPr>
            <a:r>
              <a:t/>
            </a:r>
            <a:endParaRPr sz="1500">
              <a:latin typeface="Avenir"/>
              <a:ea typeface="Avenir"/>
              <a:cs typeface="Avenir"/>
              <a:sym typeface="Avenir"/>
            </a:endParaRPr>
          </a:p>
          <a:p>
            <a:pPr indent="-342931" lvl="0" marL="342900" rtl="0" algn="l">
              <a:spcBef>
                <a:spcPts val="277"/>
              </a:spcBef>
              <a:spcAft>
                <a:spcPts val="0"/>
              </a:spcAft>
              <a:buClr>
                <a:schemeClr val="dk1"/>
              </a:buClr>
              <a:buSzPct val="100000"/>
              <a:buFont typeface="Arial"/>
              <a:buChar char="•"/>
            </a:pPr>
            <a:r>
              <a:rPr b="1" lang="en-US" sz="1500">
                <a:latin typeface="Avenir"/>
                <a:ea typeface="Avenir"/>
                <a:cs typeface="Avenir"/>
                <a:sym typeface="Avenir"/>
              </a:rPr>
              <a:t>Social and professional networking sites </a:t>
            </a:r>
            <a:r>
              <a:rPr lang="en-US" sz="1500">
                <a:latin typeface="Avenir"/>
                <a:ea typeface="Avenir"/>
                <a:cs typeface="Avenir"/>
                <a:sym typeface="Avenir"/>
              </a:rPr>
              <a:t>are running in public cloud environments</a:t>
            </a:r>
            <a:endParaRPr/>
          </a:p>
          <a:p>
            <a:pPr indent="-254825" lvl="0" marL="342900" rtl="0" algn="l">
              <a:spcBef>
                <a:spcPts val="277"/>
              </a:spcBef>
              <a:spcAft>
                <a:spcPts val="0"/>
              </a:spcAft>
              <a:buClr>
                <a:schemeClr val="dk1"/>
              </a:buClr>
              <a:buSzPct val="100000"/>
              <a:buFont typeface="Arial"/>
              <a:buNone/>
            </a:pPr>
            <a:r>
              <a:t/>
            </a:r>
            <a:endParaRPr sz="1500">
              <a:latin typeface="Avenir"/>
              <a:ea typeface="Avenir"/>
              <a:cs typeface="Avenir"/>
              <a:sym typeface="Avenir"/>
            </a:endParaRPr>
          </a:p>
          <a:p>
            <a:pPr indent="-342931" lvl="0" marL="342900" rtl="0" algn="l">
              <a:spcBef>
                <a:spcPts val="277"/>
              </a:spcBef>
              <a:spcAft>
                <a:spcPts val="0"/>
              </a:spcAft>
              <a:buClr>
                <a:schemeClr val="dk1"/>
              </a:buClr>
              <a:buSzPct val="100000"/>
              <a:buFont typeface="Arial"/>
              <a:buChar char="•"/>
            </a:pPr>
            <a:r>
              <a:rPr b="1" lang="en-US" sz="1500">
                <a:latin typeface="Avenir"/>
                <a:ea typeface="Avenir"/>
                <a:cs typeface="Avenir"/>
                <a:sym typeface="Avenir"/>
              </a:rPr>
              <a:t>Enterprise-class Applications in Clouds </a:t>
            </a:r>
            <a:r>
              <a:rPr lang="en-US" sz="1500">
                <a:latin typeface="Avenir"/>
                <a:ea typeface="Avenir"/>
                <a:cs typeface="Avenir"/>
                <a:sym typeface="Avenir"/>
              </a:rPr>
              <a:t>– All kinds of customer-facing applications are cloud-enabled and deployed in highly optimized and organized cloud environments</a:t>
            </a:r>
            <a:endParaRPr/>
          </a:p>
          <a:p>
            <a:pPr indent="-254825" lvl="0" marL="342900" rtl="0" algn="l">
              <a:spcBef>
                <a:spcPts val="277"/>
              </a:spcBef>
              <a:spcAft>
                <a:spcPts val="0"/>
              </a:spcAft>
              <a:buClr>
                <a:schemeClr val="dk1"/>
              </a:buClr>
              <a:buSzPct val="100000"/>
              <a:buFont typeface="Arial"/>
              <a:buNone/>
            </a:pPr>
            <a:r>
              <a:t/>
            </a:r>
            <a:endParaRPr sz="1500">
              <a:latin typeface="Avenir"/>
              <a:ea typeface="Avenir"/>
              <a:cs typeface="Avenir"/>
              <a:sym typeface="Avenir"/>
            </a:endParaRPr>
          </a:p>
          <a:p>
            <a:pPr indent="-342931" lvl="0" marL="342900" rtl="0" algn="l">
              <a:spcBef>
                <a:spcPts val="277"/>
              </a:spcBef>
              <a:spcAft>
                <a:spcPts val="0"/>
              </a:spcAft>
              <a:buClr>
                <a:schemeClr val="dk1"/>
              </a:buClr>
              <a:buSzPct val="100000"/>
              <a:buFont typeface="Arial"/>
              <a:buChar char="•"/>
            </a:pPr>
            <a:r>
              <a:rPr b="1" lang="en-US" sz="1500">
                <a:latin typeface="Avenir"/>
                <a:ea typeface="Avenir"/>
                <a:cs typeface="Avenir"/>
                <a:sym typeface="Avenir"/>
              </a:rPr>
              <a:t>Anytime, anywhere, any network and any device information and service access </a:t>
            </a:r>
            <a:r>
              <a:rPr lang="en-US" sz="1500">
                <a:latin typeface="Avenir"/>
                <a:ea typeface="Avenir"/>
                <a:cs typeface="Avenir"/>
                <a:sym typeface="Avenir"/>
              </a:rPr>
              <a:t>is being activated through cloud-based deployment and delivery</a:t>
            </a:r>
            <a:endParaRPr/>
          </a:p>
          <a:p>
            <a:pPr indent="-254825" lvl="0" marL="342900" rtl="0" algn="l">
              <a:spcBef>
                <a:spcPts val="277"/>
              </a:spcBef>
              <a:spcAft>
                <a:spcPts val="0"/>
              </a:spcAft>
              <a:buClr>
                <a:schemeClr val="dk1"/>
              </a:buClr>
              <a:buSzPct val="100000"/>
              <a:buFont typeface="Arial"/>
              <a:buNone/>
            </a:pPr>
            <a:r>
              <a:t/>
            </a:r>
            <a:endParaRPr sz="1500">
              <a:latin typeface="Avenir"/>
              <a:ea typeface="Avenir"/>
              <a:cs typeface="Avenir"/>
              <a:sym typeface="Avenir"/>
            </a:endParaRPr>
          </a:p>
          <a:p>
            <a:pPr indent="-342931" lvl="0" marL="342900" rtl="0" algn="l">
              <a:spcBef>
                <a:spcPts val="277"/>
              </a:spcBef>
              <a:spcAft>
                <a:spcPts val="0"/>
              </a:spcAft>
              <a:buClr>
                <a:schemeClr val="dk1"/>
              </a:buClr>
              <a:buSzPct val="100000"/>
              <a:buFont typeface="Arial"/>
              <a:buChar char="•"/>
            </a:pPr>
            <a:r>
              <a:rPr b="1" lang="en-US" sz="1500">
                <a:latin typeface="Avenir"/>
                <a:ea typeface="Avenir"/>
                <a:cs typeface="Avenir"/>
                <a:sym typeface="Avenir"/>
              </a:rPr>
              <a:t>Cloud Integrators, Brokers &amp; Orchestrators </a:t>
            </a:r>
            <a:r>
              <a:rPr lang="en-US" sz="1500">
                <a:latin typeface="Avenir"/>
                <a:ea typeface="Avenir"/>
                <a:cs typeface="Avenir"/>
                <a:sym typeface="Avenir"/>
              </a:rPr>
              <a:t>– There are products and platforms for seamless interoperability among geographically distributed cloud environments. There are collaborative efforts towards federated clouds and the Intercloud.  </a:t>
            </a:r>
            <a:endParaRPr/>
          </a:p>
          <a:p>
            <a:pPr indent="-254825" lvl="0" marL="342900" rtl="0" algn="l">
              <a:spcBef>
                <a:spcPts val="277"/>
              </a:spcBef>
              <a:spcAft>
                <a:spcPts val="0"/>
              </a:spcAft>
              <a:buClr>
                <a:schemeClr val="dk1"/>
              </a:buClr>
              <a:buSzPct val="100000"/>
              <a:buFont typeface="Arial"/>
              <a:buNone/>
            </a:pPr>
            <a:r>
              <a:t/>
            </a:r>
            <a:endParaRPr sz="1500">
              <a:latin typeface="Avenir"/>
              <a:ea typeface="Avenir"/>
              <a:cs typeface="Avenir"/>
              <a:sym typeface="Avenir"/>
            </a:endParaRPr>
          </a:p>
          <a:p>
            <a:pPr indent="-342931" lvl="0" marL="342900" rtl="0" algn="l">
              <a:spcBef>
                <a:spcPts val="277"/>
              </a:spcBef>
              <a:spcAft>
                <a:spcPts val="0"/>
              </a:spcAft>
              <a:buClr>
                <a:schemeClr val="dk1"/>
              </a:buClr>
              <a:buSzPct val="100000"/>
              <a:buFont typeface="Arial"/>
              <a:buChar char="•"/>
            </a:pPr>
            <a:r>
              <a:rPr b="1" lang="en-US" sz="1500">
                <a:latin typeface="Avenir"/>
                <a:ea typeface="Avenir"/>
                <a:cs typeface="Avenir"/>
                <a:sym typeface="Avenir"/>
              </a:rPr>
              <a:t>Sensor/Device-to-Cloud Integration Frameworks </a:t>
            </a:r>
            <a:r>
              <a:rPr lang="en-US" sz="1500">
                <a:latin typeface="Avenir"/>
                <a:ea typeface="Avenir"/>
                <a:cs typeface="Avenir"/>
                <a:sym typeface="Avenir"/>
              </a:rPr>
              <a:t>are available to transmit ground-level data to cloud storages and processing. </a:t>
            </a:r>
            <a:endParaRPr/>
          </a:p>
          <a:p>
            <a:pPr indent="-219583" lvl="0" marL="342900" rtl="0" algn="l">
              <a:spcBef>
                <a:spcPts val="388"/>
              </a:spcBef>
              <a:spcAft>
                <a:spcPts val="0"/>
              </a:spcAft>
              <a:buClr>
                <a:schemeClr val="dk1"/>
              </a:buClr>
              <a:buSzPct val="100000"/>
              <a:buNone/>
            </a:pPr>
            <a:r>
              <a:t/>
            </a:r>
            <a:endParaRPr sz="2100"/>
          </a:p>
        </p:txBody>
      </p:sp>
      <p:sp>
        <p:nvSpPr>
          <p:cNvPr id="113" name="Google Shape;113;p4"/>
          <p:cNvSpPr txBox="1"/>
          <p:nvPr>
            <p:ph idx="4294967295"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type="title"/>
          </p:nvPr>
        </p:nvSpPr>
        <p:spPr>
          <a:xfrm>
            <a:off x="1049779" y="774125"/>
            <a:ext cx="10058400" cy="80321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Avenir"/>
              <a:buNone/>
            </a:pPr>
            <a:r>
              <a:rPr b="1" lang="en-US" sz="2400">
                <a:latin typeface="Avenir"/>
                <a:ea typeface="Avenir"/>
                <a:cs typeface="Avenir"/>
                <a:sym typeface="Avenir"/>
              </a:rPr>
              <a:t>The Distinct Capabilities of IoT Data Analytics Platforms </a:t>
            </a:r>
            <a:br>
              <a:rPr b="1" lang="en-US" sz="2400">
                <a:latin typeface="Avenir"/>
                <a:ea typeface="Avenir"/>
                <a:cs typeface="Avenir"/>
                <a:sym typeface="Avenir"/>
              </a:rPr>
            </a:br>
            <a:endParaRPr b="1" sz="2400">
              <a:latin typeface="Avenir"/>
              <a:ea typeface="Avenir"/>
              <a:cs typeface="Avenir"/>
              <a:sym typeface="Avenir"/>
            </a:endParaRPr>
          </a:p>
        </p:txBody>
      </p:sp>
      <p:sp>
        <p:nvSpPr>
          <p:cNvPr id="119" name="Google Shape;119;p5"/>
          <p:cNvSpPr txBox="1"/>
          <p:nvPr>
            <p:ph idx="4294967295" type="body"/>
          </p:nvPr>
        </p:nvSpPr>
        <p:spPr>
          <a:xfrm>
            <a:off x="1052373" y="1713720"/>
            <a:ext cx="9394056" cy="491568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n-US" sz="2000"/>
              <a:t>1. Scalability</a:t>
            </a:r>
            <a:endParaRPr/>
          </a:p>
          <a:p>
            <a:pPr indent="0" lvl="0" marL="0" rtl="0" algn="l">
              <a:spcBef>
                <a:spcPts val="400"/>
              </a:spcBef>
              <a:spcAft>
                <a:spcPts val="0"/>
              </a:spcAft>
              <a:buClr>
                <a:schemeClr val="dk1"/>
              </a:buClr>
              <a:buSzPts val="2000"/>
              <a:buNone/>
            </a:pPr>
            <a:r>
              <a:rPr lang="en-US" sz="2000"/>
              <a:t>2.  Faster Data Ingestion</a:t>
            </a:r>
            <a:endParaRPr/>
          </a:p>
          <a:p>
            <a:pPr indent="0" lvl="0" marL="0" rtl="0" algn="l">
              <a:spcBef>
                <a:spcPts val="400"/>
              </a:spcBef>
              <a:spcAft>
                <a:spcPts val="0"/>
              </a:spcAft>
              <a:buClr>
                <a:schemeClr val="dk1"/>
              </a:buClr>
              <a:buSzPts val="2000"/>
              <a:buNone/>
            </a:pPr>
            <a:r>
              <a:rPr lang="en-US" sz="2000"/>
              <a:t>3.  Better Read and Write Performance</a:t>
            </a:r>
            <a:endParaRPr/>
          </a:p>
          <a:p>
            <a:pPr indent="0" lvl="0" marL="0" rtl="0" algn="l">
              <a:spcBef>
                <a:spcPts val="400"/>
              </a:spcBef>
              <a:spcAft>
                <a:spcPts val="0"/>
              </a:spcAft>
              <a:buClr>
                <a:schemeClr val="dk1"/>
              </a:buClr>
              <a:buSzPts val="2000"/>
              <a:buNone/>
            </a:pPr>
            <a:r>
              <a:rPr lang="en-US" sz="2000"/>
              <a:t>4.  Faster Query Processing </a:t>
            </a:r>
            <a:endParaRPr/>
          </a:p>
          <a:p>
            <a:pPr indent="0" lvl="0" marL="0" rtl="0" algn="l">
              <a:spcBef>
                <a:spcPts val="400"/>
              </a:spcBef>
              <a:spcAft>
                <a:spcPts val="0"/>
              </a:spcAft>
              <a:buClr>
                <a:schemeClr val="dk1"/>
              </a:buClr>
              <a:buSzPts val="2000"/>
              <a:buNone/>
            </a:pPr>
            <a:r>
              <a:rPr lang="en-US" sz="2000"/>
              <a:t>5.  Flexibility and Portability (to run in edge, private and public clouds)</a:t>
            </a:r>
            <a:endParaRPr/>
          </a:p>
          <a:p>
            <a:pPr indent="0" lvl="0" marL="0" rtl="0" algn="l">
              <a:spcBef>
                <a:spcPts val="400"/>
              </a:spcBef>
              <a:spcAft>
                <a:spcPts val="0"/>
              </a:spcAft>
              <a:buClr>
                <a:schemeClr val="dk1"/>
              </a:buClr>
              <a:buSzPts val="2000"/>
              <a:buNone/>
            </a:pPr>
            <a:r>
              <a:rPr lang="en-US" sz="2000"/>
              <a:t>6.  Distributed Processing through automated Sharding</a:t>
            </a:r>
            <a:endParaRPr/>
          </a:p>
          <a:p>
            <a:pPr indent="0" lvl="0" marL="0" rtl="0" algn="l">
              <a:spcBef>
                <a:spcPts val="400"/>
              </a:spcBef>
              <a:spcAft>
                <a:spcPts val="0"/>
              </a:spcAft>
              <a:buClr>
                <a:schemeClr val="dk1"/>
              </a:buClr>
              <a:buSzPts val="2000"/>
              <a:buNone/>
            </a:pPr>
            <a:r>
              <a:rPr lang="en-US" sz="2000"/>
              <a:t>7. Better Data Compression</a:t>
            </a:r>
            <a:endParaRPr/>
          </a:p>
          <a:p>
            <a:pPr indent="0" lvl="0" marL="0" rtl="0" algn="l">
              <a:spcBef>
                <a:spcPts val="400"/>
              </a:spcBef>
              <a:spcAft>
                <a:spcPts val="0"/>
              </a:spcAft>
              <a:buClr>
                <a:schemeClr val="dk1"/>
              </a:buClr>
              <a:buSzPts val="2000"/>
              <a:buNone/>
            </a:pPr>
            <a:r>
              <a:rPr lang="en-US" sz="2000"/>
              <a:t>8. Integrated and End-to-end Platform for all kinds of data and analytics</a:t>
            </a:r>
            <a:endParaRPr/>
          </a:p>
          <a:p>
            <a:pPr indent="0" lvl="0" marL="0" rtl="0" algn="l">
              <a:spcBef>
                <a:spcPts val="400"/>
              </a:spcBef>
              <a:spcAft>
                <a:spcPts val="0"/>
              </a:spcAft>
              <a:buClr>
                <a:schemeClr val="dk1"/>
              </a:buClr>
              <a:buSzPts val="2000"/>
              <a:buNone/>
            </a:pPr>
            <a:r>
              <a:rPr lang="en-US" sz="2000"/>
              <a:t>9.  Machine and Deep Learning Capabilities </a:t>
            </a:r>
            <a:endParaRPr/>
          </a:p>
          <a:p>
            <a:pPr indent="0" lvl="0" marL="0" rtl="0" algn="l">
              <a:spcBef>
                <a:spcPts val="400"/>
              </a:spcBef>
              <a:spcAft>
                <a:spcPts val="0"/>
              </a:spcAft>
              <a:buClr>
                <a:schemeClr val="dk1"/>
              </a:buClr>
              <a:buSzPts val="2000"/>
              <a:buNone/>
            </a:pPr>
            <a:r>
              <a:rPr lang="en-US" sz="2000"/>
              <a:t>10. RESTful Interfaces </a:t>
            </a:r>
            <a:endParaRPr/>
          </a:p>
          <a:p>
            <a:pPr indent="0" lvl="0" marL="0" rtl="0" algn="l">
              <a:spcBef>
                <a:spcPts val="400"/>
              </a:spcBef>
              <a:spcAft>
                <a:spcPts val="0"/>
              </a:spcAft>
              <a:buClr>
                <a:schemeClr val="dk1"/>
              </a:buClr>
              <a:buSzPts val="2000"/>
              <a:buNone/>
            </a:pPr>
            <a:r>
              <a:rPr lang="en-US" sz="2000"/>
              <a:t>11. In-Memory &amp; In-Database Analytics</a:t>
            </a:r>
            <a:endParaRPr/>
          </a:p>
        </p:txBody>
      </p:sp>
      <p:sp>
        <p:nvSpPr>
          <p:cNvPr id="120" name="Google Shape;120;p5"/>
          <p:cNvSpPr txBox="1"/>
          <p:nvPr>
            <p:ph idx="4294967295" type="sldNum"/>
          </p:nvPr>
        </p:nvSpPr>
        <p:spPr>
          <a:xfrm>
            <a:off x="8610600" y="6356351"/>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6"/>
          <p:cNvPicPr preferRelativeResize="0"/>
          <p:nvPr>
            <p:ph idx="1" type="body"/>
          </p:nvPr>
        </p:nvPicPr>
        <p:blipFill rotWithShape="1">
          <a:blip r:embed="rId3">
            <a:alphaModFix/>
          </a:blip>
          <a:srcRect b="0" l="0" r="0" t="0"/>
          <a:stretch/>
        </p:blipFill>
        <p:spPr>
          <a:xfrm>
            <a:off x="1828800" y="533400"/>
            <a:ext cx="8686800" cy="5562600"/>
          </a:xfrm>
          <a:prstGeom prst="rect">
            <a:avLst/>
          </a:prstGeom>
          <a:noFill/>
          <a:ln>
            <a:noFill/>
          </a:ln>
        </p:spPr>
      </p:pic>
      <p:sp>
        <p:nvSpPr>
          <p:cNvPr id="126" name="Google Shape;126;p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IBM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7"/>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Avenir"/>
              <a:buNone/>
            </a:pPr>
            <a:r>
              <a:rPr b="1" lang="en-US" sz="2400">
                <a:latin typeface="Avenir"/>
                <a:ea typeface="Avenir"/>
                <a:cs typeface="Avenir"/>
                <a:sym typeface="Avenir"/>
              </a:rPr>
              <a:t>The Device Categories</a:t>
            </a:r>
            <a:endParaRPr/>
          </a:p>
        </p:txBody>
      </p:sp>
      <p:pic>
        <p:nvPicPr>
          <p:cNvPr id="132" name="Google Shape;132;p7"/>
          <p:cNvPicPr preferRelativeResize="0"/>
          <p:nvPr>
            <p:ph idx="1" type="body"/>
          </p:nvPr>
        </p:nvPicPr>
        <p:blipFill rotWithShape="1">
          <a:blip r:embed="rId3">
            <a:alphaModFix/>
          </a:blip>
          <a:srcRect b="0" l="0" r="0" t="0"/>
          <a:stretch/>
        </p:blipFill>
        <p:spPr>
          <a:xfrm>
            <a:off x="1219200" y="1676400"/>
            <a:ext cx="9563100" cy="2971800"/>
          </a:xfrm>
          <a:prstGeom prst="rect">
            <a:avLst/>
          </a:prstGeom>
          <a:noFill/>
          <a:ln>
            <a:noFill/>
          </a:ln>
        </p:spPr>
      </p:pic>
      <p:sp>
        <p:nvSpPr>
          <p:cNvPr id="133" name="Google Shape;133;p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IBM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txBox="1"/>
          <p:nvPr>
            <p:ph idx="11" type="ftr"/>
          </p:nvPr>
        </p:nvSpPr>
        <p:spPr>
          <a:xfrm>
            <a:off x="4165600" y="6477001"/>
            <a:ext cx="3860800" cy="2444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chemeClr val="dk1"/>
                </a:solidFill>
              </a:rPr>
              <a:t>Confidential  |  DD.MM.YY  |  version #</a:t>
            </a:r>
            <a:endParaRPr/>
          </a:p>
        </p:txBody>
      </p:sp>
      <p:sp>
        <p:nvSpPr>
          <p:cNvPr id="139" name="Google Shape;139;p8"/>
          <p:cNvSpPr txBox="1"/>
          <p:nvPr>
            <p:ph idx="2" type="body"/>
          </p:nvPr>
        </p:nvSpPr>
        <p:spPr>
          <a:xfrm>
            <a:off x="381000" y="228600"/>
            <a:ext cx="10668000" cy="6248400"/>
          </a:xfrm>
          <a:prstGeom prst="rect">
            <a:avLst/>
          </a:prstGeom>
          <a:noFill/>
          <a:ln>
            <a:noFill/>
          </a:ln>
        </p:spPr>
        <p:txBody>
          <a:bodyPr anchorCtr="0" anchor="ctr" bIns="45700" lIns="91425" spcFirstLastPara="1" rIns="91425" wrap="square" tIns="45700">
            <a:normAutofit/>
          </a:bodyPr>
          <a:lstStyle/>
          <a:p>
            <a:pPr indent="-342900" lvl="0" marL="342900" rtl="0" algn="ctr">
              <a:spcBef>
                <a:spcPts val="0"/>
              </a:spcBef>
              <a:spcAft>
                <a:spcPts val="0"/>
              </a:spcAft>
              <a:buClr>
                <a:schemeClr val="dk1"/>
              </a:buClr>
              <a:buSzPts val="2400"/>
              <a:buNone/>
            </a:pPr>
            <a:r>
              <a:rPr b="1" lang="en-US" sz="2400">
                <a:latin typeface="Avenir"/>
                <a:ea typeface="Avenir"/>
                <a:cs typeface="Avenir"/>
                <a:sym typeface="Avenir"/>
              </a:rPr>
              <a:t>Why Off-premise Cloud is not suitable for certain IoT Data Analytics?</a:t>
            </a:r>
            <a:endParaRPr/>
          </a:p>
          <a:p>
            <a:pPr indent="-342900" lvl="0" marL="342900" rtl="0" algn="ctr">
              <a:spcBef>
                <a:spcPts val="0"/>
              </a:spcBef>
              <a:spcAft>
                <a:spcPts val="0"/>
              </a:spcAft>
              <a:buClr>
                <a:schemeClr val="dk1"/>
              </a:buClr>
              <a:buSzPts val="2400"/>
              <a:buNone/>
            </a:pPr>
            <a:r>
              <a:t/>
            </a:r>
            <a:endParaRPr b="1" sz="2400">
              <a:latin typeface="Avenir"/>
              <a:ea typeface="Avenir"/>
              <a:cs typeface="Avenir"/>
              <a:sym typeface="Avenir"/>
            </a:endParaRPr>
          </a:p>
          <a:p>
            <a:pPr indent="-342900" lvl="0" marL="342900" rtl="0" algn="l">
              <a:spcBef>
                <a:spcPts val="0"/>
              </a:spcBef>
              <a:spcAft>
                <a:spcPts val="0"/>
              </a:spcAft>
              <a:buClr>
                <a:schemeClr val="dk1"/>
              </a:buClr>
              <a:buSzPts val="1400"/>
              <a:buNone/>
            </a:pPr>
            <a:r>
              <a:t/>
            </a:r>
            <a:endParaRPr b="1"/>
          </a:p>
          <a:p>
            <a:pPr indent="-342900" lvl="0" marL="342900" rtl="0" algn="l">
              <a:spcBef>
                <a:spcPts val="0"/>
              </a:spcBef>
              <a:spcAft>
                <a:spcPts val="0"/>
              </a:spcAft>
              <a:buClr>
                <a:schemeClr val="dk1"/>
              </a:buClr>
              <a:buSzPts val="1400"/>
              <a:buFont typeface="Helvetica Neue"/>
              <a:buAutoNum type="arabicPeriod"/>
            </a:pPr>
            <a:r>
              <a:rPr b="1" lang="en-US"/>
              <a:t>Cloud </a:t>
            </a:r>
            <a:r>
              <a:rPr lang="en-US"/>
              <a:t>is centralized, federated, consolidated, shared, automated, compartmentalized, and programmable Infrastructure</a:t>
            </a:r>
            <a:endParaRPr/>
          </a:p>
          <a:p>
            <a:pPr indent="-254000" lvl="0" marL="342900" rtl="0" algn="l">
              <a:spcBef>
                <a:spcPts val="0"/>
              </a:spcBef>
              <a:spcAft>
                <a:spcPts val="0"/>
              </a:spcAft>
              <a:buClr>
                <a:schemeClr val="dk1"/>
              </a:buClr>
              <a:buSzPts val="1400"/>
              <a:buFont typeface="Helvetica Neue"/>
              <a:buNone/>
            </a:pPr>
            <a:r>
              <a:t/>
            </a:r>
            <a:endParaRPr b="1"/>
          </a:p>
          <a:p>
            <a:pPr indent="-342900" lvl="0" marL="342900" rtl="0" algn="l">
              <a:spcBef>
                <a:spcPts val="0"/>
              </a:spcBef>
              <a:spcAft>
                <a:spcPts val="0"/>
              </a:spcAft>
              <a:buClr>
                <a:schemeClr val="dk1"/>
              </a:buClr>
              <a:buSzPts val="1400"/>
              <a:buFont typeface="Helvetica Neue"/>
              <a:buAutoNum type="arabicPeriod"/>
            </a:pPr>
            <a:r>
              <a:rPr b="1" lang="en-US"/>
              <a:t>Latency</a:t>
            </a:r>
            <a:r>
              <a:rPr lang="en-US"/>
              <a:t> and </a:t>
            </a:r>
            <a:r>
              <a:rPr b="1" lang="en-US"/>
              <a:t>Response time</a:t>
            </a:r>
            <a:r>
              <a:rPr lang="en-US"/>
              <a:t> is often a critical part, especially when you deal with human life or emergency procedure.</a:t>
            </a:r>
            <a:endParaRPr/>
          </a:p>
          <a:p>
            <a:pPr indent="-254000" lvl="0" marL="342900" rtl="0" algn="l">
              <a:spcBef>
                <a:spcPts val="0"/>
              </a:spcBef>
              <a:spcAft>
                <a:spcPts val="0"/>
              </a:spcAft>
              <a:buClr>
                <a:schemeClr val="dk1"/>
              </a:buClr>
              <a:buSzPts val="1400"/>
              <a:buFont typeface="Helvetica Neue"/>
              <a:buNone/>
            </a:pPr>
            <a:r>
              <a:t/>
            </a:r>
            <a:endParaRPr b="1"/>
          </a:p>
          <a:p>
            <a:pPr indent="-342900" lvl="0" marL="342900" rtl="0" algn="l">
              <a:spcBef>
                <a:spcPts val="0"/>
              </a:spcBef>
              <a:spcAft>
                <a:spcPts val="0"/>
              </a:spcAft>
              <a:buClr>
                <a:schemeClr val="dk1"/>
              </a:buClr>
              <a:buSzPts val="1400"/>
              <a:buFont typeface="Helvetica Neue"/>
              <a:buAutoNum type="arabicPeriod"/>
            </a:pPr>
            <a:r>
              <a:rPr b="1" lang="en-US"/>
              <a:t>Bandwidth Cost and Capacity</a:t>
            </a:r>
            <a:r>
              <a:rPr lang="en-US"/>
              <a:t> is very often underestimated. If you want to use N smart devices requiring each one to communicate M bytes of data then you can quickly reach huge bandwidth requirements reaching Mbit/s or even Gbit/s at a gateway level. </a:t>
            </a:r>
            <a:endParaRPr/>
          </a:p>
          <a:p>
            <a:pPr indent="-254000" lvl="0" marL="342900" rtl="0" algn="l">
              <a:spcBef>
                <a:spcPts val="0"/>
              </a:spcBef>
              <a:spcAft>
                <a:spcPts val="0"/>
              </a:spcAft>
              <a:buClr>
                <a:schemeClr val="dk1"/>
              </a:buClr>
              <a:buSzPts val="1400"/>
              <a:buFont typeface="Helvetica Neue"/>
              <a:buNone/>
            </a:pPr>
            <a:r>
              <a:t/>
            </a:r>
            <a:endParaRPr b="1"/>
          </a:p>
          <a:p>
            <a:pPr indent="-342900" lvl="0" marL="342900" rtl="0" algn="l">
              <a:spcBef>
                <a:spcPts val="0"/>
              </a:spcBef>
              <a:spcAft>
                <a:spcPts val="0"/>
              </a:spcAft>
              <a:buClr>
                <a:schemeClr val="dk1"/>
              </a:buClr>
              <a:buSzPts val="1400"/>
              <a:buFont typeface="Helvetica Neue"/>
              <a:buAutoNum type="arabicPeriod"/>
            </a:pPr>
            <a:r>
              <a:rPr b="1" lang="en-US"/>
              <a:t>Security and Privacy</a:t>
            </a:r>
            <a:r>
              <a:rPr lang="en-US"/>
              <a:t> - transmitting device data over any open and public network is risky </a:t>
            </a:r>
            <a:endParaRPr/>
          </a:p>
          <a:p>
            <a:pPr indent="-254000" lvl="0" marL="342900" rtl="0" algn="l">
              <a:spcBef>
                <a:spcPts val="0"/>
              </a:spcBef>
              <a:spcAft>
                <a:spcPts val="0"/>
              </a:spcAft>
              <a:buClr>
                <a:schemeClr val="dk1"/>
              </a:buClr>
              <a:buSzPts val="1400"/>
              <a:buFont typeface="Helvetica Neue"/>
              <a:buNone/>
            </a:pPr>
            <a:r>
              <a:t/>
            </a:r>
            <a:endParaRPr b="1"/>
          </a:p>
          <a:p>
            <a:pPr indent="-342900" lvl="0" marL="342900" rtl="0" algn="l">
              <a:spcBef>
                <a:spcPts val="0"/>
              </a:spcBef>
              <a:spcAft>
                <a:spcPts val="0"/>
              </a:spcAft>
              <a:buClr>
                <a:schemeClr val="dk1"/>
              </a:buClr>
              <a:buSzPts val="1400"/>
              <a:buFont typeface="Helvetica Neue"/>
              <a:buAutoNum type="arabicPeriod"/>
            </a:pPr>
            <a:r>
              <a:rPr b="1" lang="en-US"/>
              <a:t>Power consumption</a:t>
            </a:r>
            <a:r>
              <a:rPr lang="en-US"/>
              <a:t> - Cloud computing is energy-hungry and that it is a concern for a low-carbon economy.</a:t>
            </a:r>
            <a:endParaRPr/>
          </a:p>
          <a:p>
            <a:pPr indent="-254000" lvl="0" marL="342900" rtl="0" algn="l">
              <a:spcBef>
                <a:spcPts val="0"/>
              </a:spcBef>
              <a:spcAft>
                <a:spcPts val="0"/>
              </a:spcAft>
              <a:buClr>
                <a:schemeClr val="dk1"/>
              </a:buClr>
              <a:buSzPts val="1400"/>
              <a:buFont typeface="Helvetica Neue"/>
              <a:buNone/>
            </a:pPr>
            <a:r>
              <a:t/>
            </a:r>
            <a:endParaRPr b="1"/>
          </a:p>
          <a:p>
            <a:pPr indent="-342900" lvl="0" marL="342900" rtl="0" algn="l">
              <a:spcBef>
                <a:spcPts val="0"/>
              </a:spcBef>
              <a:spcAft>
                <a:spcPts val="0"/>
              </a:spcAft>
              <a:buClr>
                <a:schemeClr val="dk1"/>
              </a:buClr>
              <a:buSzPts val="1400"/>
              <a:buFont typeface="Helvetica Neue"/>
              <a:buAutoNum type="arabicPeriod"/>
            </a:pPr>
            <a:r>
              <a:rPr b="1" lang="en-US"/>
              <a:t>Data obesity</a:t>
            </a:r>
            <a:r>
              <a:rPr lang="en-US"/>
              <a:t> – In a traditional cloud approach, huge amount of untreated data are pumped blindly into the cloud that it is supposed to have magical algorithms written by data scientists. This vision is really not the best efficient and it is much more wise to pre-treat data at a local level and to limit the cloud processes at the strict minimum.</a:t>
            </a:r>
            <a:endParaRPr/>
          </a:p>
          <a:p>
            <a:pPr indent="-254000" lvl="0" marL="342900" rtl="0" algn="l">
              <a:spcBef>
                <a:spcPts val="0"/>
              </a:spcBef>
              <a:spcAft>
                <a:spcPts val="0"/>
              </a:spcAft>
              <a:buClr>
                <a:schemeClr val="dk1"/>
              </a:buClr>
              <a:buSzPts val="1400"/>
              <a:buFont typeface="Helvetica Neue"/>
              <a:buNone/>
            </a:pPr>
            <a:r>
              <a:t/>
            </a:r>
            <a:endParaRPr b="1"/>
          </a:p>
          <a:p>
            <a:pPr indent="-342900" lvl="0" marL="342900" rtl="0" algn="l">
              <a:spcBef>
                <a:spcPts val="0"/>
              </a:spcBef>
              <a:spcAft>
                <a:spcPts val="0"/>
              </a:spcAft>
              <a:buClr>
                <a:schemeClr val="dk1"/>
              </a:buClr>
              <a:buSzPts val="1400"/>
              <a:buFont typeface="Helvetica Neue"/>
              <a:buAutoNum type="arabicPeriod"/>
            </a:pPr>
            <a:r>
              <a:rPr b="1" lang="en-US"/>
              <a:t>Offline usages</a:t>
            </a:r>
            <a:r>
              <a:rPr lang="en-US"/>
              <a:t> versus only-online usages – Pure cloud services do not allow offline usages. It is a major shortcoming since smart cities and industry 4.0 applications require a dual offline/online paradigm.</a:t>
            </a:r>
            <a:endParaRPr/>
          </a:p>
          <a:p>
            <a:pPr indent="-342900" lvl="0" marL="342900" rtl="0" algn="l">
              <a:spcBef>
                <a:spcPts val="0"/>
              </a:spcBef>
              <a:spcAft>
                <a:spcPts val="0"/>
              </a:spcAft>
              <a:buClr>
                <a:schemeClr val="dk1"/>
              </a:buClr>
              <a:buSzPts val="14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9"/>
          <p:cNvSpPr txBox="1"/>
          <p:nvPr>
            <p:ph idx="1" type="body"/>
          </p:nvPr>
        </p:nvSpPr>
        <p:spPr>
          <a:xfrm>
            <a:off x="611704" y="1185333"/>
            <a:ext cx="10993199" cy="4910667"/>
          </a:xfrm>
          <a:prstGeom prst="rect">
            <a:avLst/>
          </a:prstGeom>
          <a:noFill/>
          <a:ln>
            <a:noFill/>
          </a:ln>
        </p:spPr>
        <p:txBody>
          <a:bodyPr anchorCtr="0" anchor="ctr" bIns="45700" lIns="91425" spcFirstLastPara="1" rIns="91425" wrap="square" tIns="45700">
            <a:normAutofit lnSpcReduction="10000"/>
          </a:bodyPr>
          <a:lstStyle/>
          <a:p>
            <a:pPr indent="-457189" lvl="0" marL="457189" marR="0" rtl="0" algn="l">
              <a:lnSpc>
                <a:spcPct val="150000"/>
              </a:lnSpc>
              <a:spcBef>
                <a:spcPts val="0"/>
              </a:spcBef>
              <a:spcAft>
                <a:spcPts val="0"/>
              </a:spcAft>
              <a:buClr>
                <a:srgbClr val="000000"/>
              </a:buClr>
              <a:buSzPts val="1600"/>
              <a:buFont typeface="Arial"/>
              <a:buChar char="•"/>
            </a:pPr>
            <a:r>
              <a:rPr b="1" i="0" lang="en-US" sz="1600" u="none" cap="none" strike="noStrike">
                <a:solidFill>
                  <a:srgbClr val="000000"/>
                </a:solidFill>
                <a:latin typeface="Avenir"/>
                <a:ea typeface="Avenir"/>
                <a:cs typeface="Avenir"/>
                <a:sym typeface="Avenir"/>
              </a:rPr>
              <a:t>Volume and Velocity </a:t>
            </a:r>
            <a:r>
              <a:rPr b="0" i="0" lang="en-US" sz="1600" u="none" cap="none" strike="noStrike">
                <a:solidFill>
                  <a:srgbClr val="000000"/>
                </a:solidFill>
                <a:latin typeface="Avenir"/>
                <a:ea typeface="Avenir"/>
                <a:cs typeface="Avenir"/>
                <a:sym typeface="Avenir"/>
              </a:rPr>
              <a:t>– ingesting, processing and storing such huge amounts of data which is gathered in real-time.</a:t>
            </a:r>
            <a:endParaRPr/>
          </a:p>
          <a:p>
            <a:pPr indent="-457189" lvl="0" marL="457189" marR="0" rtl="0" algn="l">
              <a:lnSpc>
                <a:spcPct val="150000"/>
              </a:lnSpc>
              <a:spcBef>
                <a:spcPts val="360"/>
              </a:spcBef>
              <a:spcAft>
                <a:spcPts val="0"/>
              </a:spcAft>
              <a:buClr>
                <a:srgbClr val="000000"/>
              </a:buClr>
              <a:buSzPts val="1600"/>
              <a:buFont typeface="Arial"/>
              <a:buChar char="•"/>
            </a:pPr>
            <a:r>
              <a:rPr b="1" i="0" lang="en-US" sz="1600" u="none" cap="none" strike="noStrike">
                <a:solidFill>
                  <a:srgbClr val="000000"/>
                </a:solidFill>
                <a:latin typeface="Avenir"/>
                <a:ea typeface="Avenir"/>
                <a:cs typeface="Avenir"/>
                <a:sym typeface="Avenir"/>
              </a:rPr>
              <a:t>Security</a:t>
            </a:r>
            <a:r>
              <a:rPr b="0" i="0" lang="en-US" sz="1600" u="none" cap="none" strike="noStrike">
                <a:solidFill>
                  <a:srgbClr val="000000"/>
                </a:solidFill>
                <a:latin typeface="Avenir"/>
                <a:ea typeface="Avenir"/>
                <a:cs typeface="Avenir"/>
                <a:sym typeface="Avenir"/>
              </a:rPr>
              <a:t> – devices can be located in sensitive environments, control vital systems or send private data. With the number of devices and the fact they are not humans who can simply type a password, new paradigms and strict authentication and access control must be implemented.</a:t>
            </a:r>
            <a:endParaRPr/>
          </a:p>
          <a:p>
            <a:pPr indent="-457189" lvl="0" marL="457189" marR="0" rtl="0" algn="l">
              <a:lnSpc>
                <a:spcPct val="150000"/>
              </a:lnSpc>
              <a:spcBef>
                <a:spcPts val="360"/>
              </a:spcBef>
              <a:spcAft>
                <a:spcPts val="0"/>
              </a:spcAft>
              <a:buClr>
                <a:srgbClr val="000000"/>
              </a:buClr>
              <a:buSzPts val="1600"/>
              <a:buFont typeface="Arial"/>
              <a:buChar char="•"/>
            </a:pPr>
            <a:r>
              <a:rPr b="1" i="0" lang="en-US" sz="1600" u="none" cap="none" strike="noStrike">
                <a:solidFill>
                  <a:srgbClr val="000000"/>
                </a:solidFill>
                <a:latin typeface="Avenir"/>
                <a:ea typeface="Avenir"/>
                <a:cs typeface="Avenir"/>
                <a:sym typeface="Avenir"/>
              </a:rPr>
              <a:t>Bandwidth</a:t>
            </a:r>
            <a:r>
              <a:rPr b="0" i="0" lang="en-US" sz="1600" u="none" cap="none" strike="noStrike">
                <a:solidFill>
                  <a:srgbClr val="000000"/>
                </a:solidFill>
                <a:latin typeface="Avenir"/>
                <a:ea typeface="Avenir"/>
                <a:cs typeface="Avenir"/>
                <a:sym typeface="Avenir"/>
              </a:rPr>
              <a:t> – if devices constantly send the sensor and video data, it will hog the internet and cost a fortune. Therefore edge analytics approaches must be deployed to achieve scale and lower response time.</a:t>
            </a:r>
            <a:endParaRPr/>
          </a:p>
          <a:p>
            <a:pPr indent="-457189" lvl="0" marL="457189" marR="0" rtl="0" algn="l">
              <a:lnSpc>
                <a:spcPct val="150000"/>
              </a:lnSpc>
              <a:spcBef>
                <a:spcPts val="360"/>
              </a:spcBef>
              <a:spcAft>
                <a:spcPts val="0"/>
              </a:spcAft>
              <a:buClr>
                <a:srgbClr val="000000"/>
              </a:buClr>
              <a:buSzPts val="1600"/>
              <a:buFont typeface="Arial"/>
              <a:buChar char="•"/>
            </a:pPr>
            <a:r>
              <a:rPr b="1" i="0" lang="en-US" sz="1600" u="none" cap="none" strike="noStrike">
                <a:solidFill>
                  <a:srgbClr val="000000"/>
                </a:solidFill>
                <a:latin typeface="Avenir"/>
                <a:ea typeface="Avenir"/>
                <a:cs typeface="Avenir"/>
                <a:sym typeface="Avenir"/>
              </a:rPr>
              <a:t>Real-time Data Capture, Storage, Processing, Analytics, Knowledge Discovery, Decision-making and Actuation</a:t>
            </a:r>
            <a:endParaRPr/>
          </a:p>
          <a:p>
            <a:pPr indent="-457189" lvl="0" marL="457189" marR="0" rtl="0" algn="l">
              <a:lnSpc>
                <a:spcPct val="150000"/>
              </a:lnSpc>
              <a:spcBef>
                <a:spcPts val="360"/>
              </a:spcBef>
              <a:spcAft>
                <a:spcPts val="0"/>
              </a:spcAft>
              <a:buClr>
                <a:srgbClr val="000000"/>
              </a:buClr>
              <a:buSzPts val="1600"/>
              <a:buFont typeface="Arial"/>
              <a:buChar char="•"/>
            </a:pPr>
            <a:r>
              <a:rPr b="1" i="0" lang="en-US" sz="1600" u="none" cap="none" strike="noStrike">
                <a:solidFill>
                  <a:srgbClr val="000000"/>
                </a:solidFill>
                <a:latin typeface="Avenir"/>
                <a:ea typeface="Avenir"/>
                <a:cs typeface="Avenir"/>
                <a:sym typeface="Avenir"/>
              </a:rPr>
              <a:t>Less Latency and Faster Response</a:t>
            </a:r>
            <a:endParaRPr/>
          </a:p>
          <a:p>
            <a:pPr indent="-457189" lvl="0" marL="457189" marR="0" rtl="0" algn="l">
              <a:lnSpc>
                <a:spcPct val="150000"/>
              </a:lnSpc>
              <a:spcBef>
                <a:spcPts val="360"/>
              </a:spcBef>
              <a:spcAft>
                <a:spcPts val="0"/>
              </a:spcAft>
              <a:buClr>
                <a:srgbClr val="000000"/>
              </a:buClr>
              <a:buSzPts val="1600"/>
              <a:buFont typeface="Arial"/>
              <a:buChar char="•"/>
            </a:pPr>
            <a:r>
              <a:rPr b="1" i="0" lang="en-US" sz="1600" u="none" cap="none" strike="noStrike">
                <a:solidFill>
                  <a:srgbClr val="000000"/>
                </a:solidFill>
                <a:latin typeface="Avenir"/>
                <a:ea typeface="Avenir"/>
                <a:cs typeface="Avenir"/>
                <a:sym typeface="Avenir"/>
              </a:rPr>
              <a:t>Context-Awareness capability</a:t>
            </a:r>
            <a:endParaRPr/>
          </a:p>
          <a:p>
            <a:pPr indent="-457189" lvl="0" marL="457189" marR="0" rtl="0" algn="l">
              <a:lnSpc>
                <a:spcPct val="150000"/>
              </a:lnSpc>
              <a:spcBef>
                <a:spcPts val="360"/>
              </a:spcBef>
              <a:spcAft>
                <a:spcPts val="0"/>
              </a:spcAft>
              <a:buClr>
                <a:srgbClr val="000000"/>
              </a:buClr>
              <a:buSzPts val="1600"/>
              <a:buFont typeface="Arial"/>
              <a:buChar char="•"/>
            </a:pPr>
            <a:r>
              <a:rPr b="1" i="0" lang="en-US" sz="1600" u="none" cap="none" strike="noStrike">
                <a:solidFill>
                  <a:srgbClr val="000000"/>
                </a:solidFill>
                <a:latin typeface="Avenir"/>
                <a:ea typeface="Avenir"/>
                <a:cs typeface="Avenir"/>
                <a:sym typeface="Avenir"/>
              </a:rPr>
              <a:t>Combining real-time data with historical state </a:t>
            </a:r>
            <a:r>
              <a:rPr b="0" i="0" lang="en-US" sz="1600" u="none" cap="none" strike="noStrike">
                <a:solidFill>
                  <a:srgbClr val="000000"/>
                </a:solidFill>
                <a:latin typeface="Avenir"/>
                <a:ea typeface="Avenir"/>
                <a:cs typeface="Avenir"/>
                <a:sym typeface="Avenir"/>
              </a:rPr>
              <a:t>– there are analytics solutions which handle batch quite well and some tools that can process streams without historical context. It is quite challenging to analyze streams and combine them with historical data in real-time.</a:t>
            </a:r>
            <a:endParaRPr/>
          </a:p>
          <a:p>
            <a:pPr indent="0" lvl="0" marL="0" marR="0" rtl="0" algn="l">
              <a:spcBef>
                <a:spcPts val="360"/>
              </a:spcBef>
              <a:spcAft>
                <a:spcPts val="0"/>
              </a:spcAft>
              <a:buNone/>
            </a:pPr>
            <a:r>
              <a:t/>
            </a:r>
            <a:endParaRPr b="0" i="0" sz="1200" u="none" cap="none" strike="noStrike">
              <a:solidFill>
                <a:srgbClr val="888888"/>
              </a:solidFill>
              <a:latin typeface="Helvetica Neue Light"/>
              <a:ea typeface="Helvetica Neue Light"/>
              <a:cs typeface="Helvetica Neue Light"/>
              <a:sym typeface="Helvetica Neue Light"/>
            </a:endParaRPr>
          </a:p>
        </p:txBody>
      </p:sp>
      <p:sp>
        <p:nvSpPr>
          <p:cNvPr id="145" name="Google Shape;145;p9"/>
          <p:cNvSpPr txBox="1"/>
          <p:nvPr>
            <p:ph type="title"/>
          </p:nvPr>
        </p:nvSpPr>
        <p:spPr>
          <a:xfrm>
            <a:off x="609600" y="0"/>
            <a:ext cx="109728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40000"/>
              </a:lnSpc>
              <a:spcBef>
                <a:spcPts val="0"/>
              </a:spcBef>
              <a:spcAft>
                <a:spcPts val="0"/>
              </a:spcAft>
              <a:buClr>
                <a:schemeClr val="dk1"/>
              </a:buClr>
              <a:buSzPts val="2400"/>
              <a:buFont typeface="Avenir"/>
              <a:buNone/>
            </a:pPr>
            <a:r>
              <a:rPr b="1" lang="en-US" sz="2400">
                <a:latin typeface="Avenir"/>
                <a:ea typeface="Avenir"/>
                <a:cs typeface="Avenir"/>
                <a:sym typeface="Avenir"/>
              </a:rPr>
              <a:t>Why IoT Data Analytics has to be real-time and at Edge?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JioBlue">
  <a:themeElements>
    <a:clrScheme name="Custom 1">
      <a:dk1>
        <a:srgbClr val="000000"/>
      </a:dk1>
      <a:lt1>
        <a:srgbClr val="FFFFFF"/>
      </a:lt1>
      <a:dk2>
        <a:srgbClr val="1F497D"/>
      </a:dk2>
      <a:lt2>
        <a:srgbClr val="EEECE1"/>
      </a:lt2>
      <a:accent1>
        <a:srgbClr val="C9DA2A"/>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2017-07-24T14:11:18Z</dcterms:created>
  <dc:creator>Ravitej Narayanam</dc:creator>
</cp:coreProperties>
</file>