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5"/>
  </p:notesMasterIdLst>
  <p:sldIdLst>
    <p:sldId id="256" r:id="rId2"/>
    <p:sldId id="257" r:id="rId3"/>
    <p:sldId id="258" r:id="rId4"/>
    <p:sldId id="259" r:id="rId5"/>
    <p:sldId id="260" r:id="rId6"/>
    <p:sldId id="261" r:id="rId7"/>
    <p:sldId id="262" r:id="rId8"/>
    <p:sldId id="290" r:id="rId9"/>
    <p:sldId id="264" r:id="rId10"/>
    <p:sldId id="289"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Helvetica Neue" panose="020B0604020202020204" charset="0"/>
      <p:bold r:id="rId36"/>
      <p:boldItalic r:id="rId37"/>
    </p:embeddedFont>
    <p:embeddedFont>
      <p:font typeface="Calibri" panose="020F0502020204030204" pitchFamily="34" charset="0"/>
      <p:regular r:id="rId38"/>
      <p:bold r:id="rId39"/>
      <p:italic r:id="rId40"/>
      <p:boldItalic r:id="rId41"/>
    </p:embeddedFont>
    <p:embeddedFont>
      <p:font typeface="Calibri Light" panose="020F0302020204030204" pitchFamily="34" charset="0"/>
      <p:regular r:id="rId42"/>
      <p:italic r:id="rId43"/>
    </p:embeddedFont>
    <p:embeddedFont>
      <p:font typeface="Helvetica Neue Light" panose="020B060402020202020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i5SZDHsKU2VsFbBk21QgddV5nt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689086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38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Using iguazio, it is possible to process millions of events per second in a small footprint and low cost, coupled with analytics and machine learning tools like Spark. Build fully integrated and easy to use Edge IoT Analytics devices located in a factory, smart building, city or a nearby data center. The platform can also be hosted in the cloud, aggregating data from multiple locations and enabling fast analytics. iguazio’s platform makes life simpler for developers and operators. All the data is accessed through HTTP-based APIs directly from devices or gateways without any intermediate API services, which may lead to bottlenecks or security holes. Data containers can be created and managed using self-service portals, with a full set of monitoring, security and data lifecycle management capabilities. The system is enterprise grade and is delivered as a fully integrated and easy to use appliance.</a:t>
            </a:r>
            <a:endParaRPr/>
          </a:p>
        </p:txBody>
      </p:sp>
      <p:sp>
        <p:nvSpPr>
          <p:cNvPr id="162" name="Google Shape;162;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76072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973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869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418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91932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8886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565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9324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684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567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845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15855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0428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1063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87934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03259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19418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218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147635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51416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7664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1334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03194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
        <p:nvSpPr>
          <p:cNvPr id="313" name="Google Shape;313;p33:notes"/>
          <p:cNvSpPr>
            <a:spLocks noGrp="1" noRot="1" noChangeAspect="1"/>
          </p:cNvSpPr>
          <p:nvPr>
            <p:ph type="sldImg" idx="2"/>
          </p:nvPr>
        </p:nvSpPr>
        <p:spPr>
          <a:xfrm>
            <a:off x="2497138" y="481013"/>
            <a:ext cx="4216400" cy="2373312"/>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314" name="Google Shape;314;p33:notes"/>
          <p:cNvSpPr txBox="1">
            <a:spLocks noGrp="1"/>
          </p:cNvSpPr>
          <p:nvPr>
            <p:ph type="body" idx="1"/>
          </p:nvPr>
        </p:nvSpPr>
        <p:spPr>
          <a:xfrm>
            <a:off x="921224" y="3006969"/>
            <a:ext cx="7369791" cy="2848708"/>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238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1851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85963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0350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397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936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Apache Edgent is a programming model and micro-kernel style runtime that can be embedded in gateways and small footprint edge devices enabling local, real-time, analytics on the continuous streams of data coming from equipment, vehicles, systems, appliances, devices and sensors of all kinds (for example, Raspberry Pis or smart phones). </a:t>
            </a:r>
            <a:endParaRPr/>
          </a:p>
          <a:p>
            <a:pPr marL="0" lvl="0" indent="0" algn="l" rtl="0">
              <a:spcBef>
                <a:spcPts val="0"/>
              </a:spcBef>
              <a:spcAft>
                <a:spcPts val="0"/>
              </a:spcAft>
              <a:buNone/>
            </a:pPr>
            <a:endParaRPr/>
          </a:p>
          <a:p>
            <a:pPr marL="0" lvl="0" indent="0" algn="l" rtl="0">
              <a:spcBef>
                <a:spcPts val="0"/>
              </a:spcBef>
              <a:spcAft>
                <a:spcPts val="0"/>
              </a:spcAft>
              <a:buNone/>
            </a:pPr>
            <a:r>
              <a:rPr lang="en-US"/>
              <a:t>Working in conjunction with centralized analytic systems, Apache Edgent provides efficient and timely analytics across the whole IoT ecosystem: from the center to the edge.</a:t>
            </a:r>
            <a:endParaRPr/>
          </a:p>
          <a:p>
            <a:pPr marL="0" lvl="0" indent="0" algn="l" rtl="0">
              <a:spcBef>
                <a:spcPts val="0"/>
              </a:spcBef>
              <a:spcAft>
                <a:spcPts val="0"/>
              </a:spcAft>
              <a:buNone/>
            </a:pPr>
            <a:endParaRPr/>
          </a:p>
        </p:txBody>
      </p:sp>
      <p:sp>
        <p:nvSpPr>
          <p:cNvPr id="155" name="Google Shape;155;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542980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Confidential  |  DD.MM.YY  |  version #</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2480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Confidential  |  DD.MM.YY  |  version #</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80611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Confidential  |  DD.MM.YY  |  version #</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720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ivider Slide">
  <p:cSld name="Divider Slide">
    <p:spTree>
      <p:nvGrpSpPr>
        <p:cNvPr id="1" name="Shape 15"/>
        <p:cNvGrpSpPr/>
        <p:nvPr/>
      </p:nvGrpSpPr>
      <p:grpSpPr>
        <a:xfrm>
          <a:off x="0" y="0"/>
          <a:ext cx="0" cy="0"/>
          <a:chOff x="0" y="0"/>
          <a:chExt cx="0" cy="0"/>
        </a:xfrm>
      </p:grpSpPr>
      <p:sp>
        <p:nvSpPr>
          <p:cNvPr id="16" name="Google Shape;16;p35"/>
          <p:cNvSpPr txBox="1">
            <a:spLocks noGrp="1"/>
          </p:cNvSpPr>
          <p:nvPr>
            <p:ph type="ftr" idx="11"/>
          </p:nvPr>
        </p:nvSpPr>
        <p:spPr>
          <a:xfrm>
            <a:off x="4165600" y="6477001"/>
            <a:ext cx="3860800" cy="2444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700">
                <a:latin typeface="Helvetica Neue Light"/>
                <a:ea typeface="Helvetica Neue Light"/>
                <a:cs typeface="Helvetica Neue Light"/>
                <a:sym typeface="Helvetica Neue Ligh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Confidential  |  DD.MM.YY  |  version #</a:t>
            </a:r>
            <a:endParaRPr/>
          </a:p>
        </p:txBody>
      </p:sp>
      <p:sp>
        <p:nvSpPr>
          <p:cNvPr id="17" name="Google Shape;17;p35"/>
          <p:cNvSpPr txBox="1">
            <a:spLocks noGrp="1"/>
          </p:cNvSpPr>
          <p:nvPr>
            <p:ph type="body" idx="1"/>
          </p:nvPr>
        </p:nvSpPr>
        <p:spPr>
          <a:xfrm>
            <a:off x="304800" y="2971800"/>
            <a:ext cx="10668000" cy="4572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Clr>
                <a:schemeClr val="dk1"/>
              </a:buClr>
              <a:buSzPts val="2800"/>
              <a:buNone/>
              <a:defRPr sz="2800" b="0">
                <a:solidFill>
                  <a:schemeClr val="dk1"/>
                </a:solidFill>
                <a:latin typeface="Helvetica Neue"/>
                <a:ea typeface="Helvetica Neue"/>
                <a:cs typeface="Helvetica Neue"/>
                <a:sym typeface="Helvetica Neue"/>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35"/>
          <p:cNvSpPr txBox="1">
            <a:spLocks noGrp="1"/>
          </p:cNvSpPr>
          <p:nvPr>
            <p:ph type="body" idx="2"/>
          </p:nvPr>
        </p:nvSpPr>
        <p:spPr>
          <a:xfrm>
            <a:off x="304800" y="3429000"/>
            <a:ext cx="10668000" cy="457200"/>
          </a:xfrm>
          <a:prstGeom prst="rect">
            <a:avLst/>
          </a:prstGeom>
          <a:noFill/>
          <a:ln>
            <a:noFill/>
          </a:ln>
        </p:spPr>
        <p:txBody>
          <a:bodyPr spcFirstLastPara="1" wrap="square" lIns="91425" tIns="45700" rIns="91425" bIns="45700" anchor="ctr" anchorCtr="0">
            <a:normAutofit/>
          </a:bodyPr>
          <a:lstStyle>
            <a:lvl1pPr marL="457200" lvl="0" indent="-228600" algn="l">
              <a:spcBef>
                <a:spcPts val="0"/>
              </a:spcBef>
              <a:spcAft>
                <a:spcPts val="0"/>
              </a:spcAft>
              <a:buClr>
                <a:schemeClr val="dk1"/>
              </a:buClr>
              <a:buSzPts val="1400"/>
              <a:buNone/>
              <a:defRPr sz="1400" b="0">
                <a:solidFill>
                  <a:schemeClr val="dk1"/>
                </a:solidFill>
                <a:latin typeface="Helvetica Neue"/>
                <a:ea typeface="Helvetica Neue"/>
                <a:cs typeface="Helvetica Neue"/>
                <a:sym typeface="Helvetica Neue"/>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976849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Confidential  |  DD.MM.YY  |  version #</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27889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r>
              <a:rPr lang="en-IN" smtClean="0"/>
              <a:t>Confidential  |  DD.MM.YY  |  version #</a:t>
            </a:r>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374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smtClean="0"/>
              <a:t>Confidential  |  DD.MM.YY  |  version #</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21719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r>
              <a:rPr lang="en-IN" smtClean="0"/>
              <a:t>Confidential  |  DD.MM.YY  |  version #</a:t>
            </a:r>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4153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r>
              <a:rPr lang="en-IN" smtClean="0"/>
              <a:t>Confidential  |  DD.MM.YY  |  version #</a:t>
            </a:r>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9359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r>
              <a:rPr lang="en-IN" smtClean="0"/>
              <a:t>Confidential  |  DD.MM.YY  |  version #</a:t>
            </a:r>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7962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smtClean="0"/>
              <a:t>Confidential  |  DD.MM.YY  |  version #</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7418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r>
              <a:rPr lang="en-IN" smtClean="0"/>
              <a:t>Confidential  |  DD.MM.YY  |  version #</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0790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smtClean="0"/>
              <a:t>Confidential  |  DD.MM.YY  |  version #</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363420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raspberrypi.org/documentation/configuration/"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4.jpg"/></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7.jp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package" Target="../embeddings/Microsoft_Word_Document1.docx"/></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2" name="Google Shape;92;p1"/>
          <p:cNvSpPr txBox="1">
            <a:spLocks noGrp="1"/>
          </p:cNvSpPr>
          <p:nvPr>
            <p:ph type="body" idx="1"/>
          </p:nvPr>
        </p:nvSpPr>
        <p:spPr>
          <a:prstGeom prst="rect">
            <a:avLst/>
          </a:prstGeom>
          <a:noFill/>
          <a:ln>
            <a:noFill/>
          </a:ln>
        </p:spPr>
        <p:txBody>
          <a:bodyPr spcFirstLastPara="1" wrap="square" lIns="91425" tIns="45700" rIns="91425" bIns="45700" anchor="ctr" anchorCtr="0">
            <a:normAutofit lnSpcReduction="10000"/>
          </a:bodyPr>
          <a:lstStyle/>
          <a:p>
            <a:pPr marL="342900" lvl="0" indent="-342900" algn="ctr" rtl="0">
              <a:spcBef>
                <a:spcPts val="0"/>
              </a:spcBef>
              <a:spcAft>
                <a:spcPts val="0"/>
              </a:spcAft>
              <a:buClr>
                <a:schemeClr val="dk1"/>
              </a:buClr>
              <a:buSzPct val="100000"/>
              <a:buNone/>
            </a:pPr>
            <a:r>
              <a:rPr lang="en-US" dirty="0">
                <a:latin typeface="Times New Roman" panose="02020603050405020304" pitchFamily="18" charset="0"/>
                <a:cs typeface="Times New Roman" panose="02020603050405020304" pitchFamily="18" charset="0"/>
              </a:rPr>
              <a:t>IOT Data Analytics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IN" sz="2400" b="1" dirty="0" smtClean="0">
                <a:latin typeface="Times New Roman" panose="02020603050405020304" pitchFamily="18" charset="0"/>
                <a:cs typeface="Times New Roman" panose="02020603050405020304" pitchFamily="18" charset="0"/>
              </a:rPr>
              <a:t>The Edge Analytics: Brewing Options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337482"/>
            <a:ext cx="12192000" cy="5377218"/>
          </a:xfrm>
        </p:spPr>
        <p:txBody>
          <a:bodyPr>
            <a:normAutofit fontScale="92500" lnSpcReduction="20000"/>
          </a:bodyPr>
          <a:lstStyle/>
          <a:p>
            <a:pPr marL="0" lvl="0" indent="0" algn="just">
              <a:spcBef>
                <a:spcPts val="360"/>
              </a:spcBef>
              <a:buNone/>
            </a:pPr>
            <a:endParaRPr lang="en-US" sz="1700" dirty="0" smtClean="0">
              <a:solidFill>
                <a:srgbClr val="000000"/>
              </a:solidFill>
              <a:latin typeface="Times New Roman" panose="02020603050405020304" pitchFamily="18" charset="0"/>
              <a:ea typeface="Avenir"/>
              <a:cs typeface="Times New Roman" panose="02020603050405020304" pitchFamily="18" charset="0"/>
              <a:sym typeface="Avenir"/>
            </a:endParaRPr>
          </a:p>
          <a:p>
            <a:pPr marL="0" lvl="0" indent="0" algn="just">
              <a:spcBef>
                <a:spcPts val="360"/>
              </a:spcBef>
              <a:buNone/>
            </a:pP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There are two major approaches for </a:t>
            </a:r>
            <a:r>
              <a:rPr lang="en-US" sz="2000" b="0" i="0" u="none" strike="noStrike" cap="none" dirty="0" err="1" smtClean="0">
                <a:solidFill>
                  <a:srgbClr val="000000"/>
                </a:solidFill>
                <a:latin typeface="Times New Roman" panose="02020603050405020304" pitchFamily="18" charset="0"/>
                <a:ea typeface="Avenir"/>
                <a:cs typeface="Times New Roman" panose="02020603050405020304" pitchFamily="18" charset="0"/>
                <a:sym typeface="Avenir"/>
              </a:rPr>
              <a:t>IoT</a:t>
            </a: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 Edge Analytics</a:t>
            </a:r>
            <a:endParaRPr lang="en-US" sz="2000" dirty="0" smtClean="0">
              <a:latin typeface="Times New Roman" panose="02020603050405020304" pitchFamily="18" charset="0"/>
              <a:cs typeface="Times New Roman" panose="02020603050405020304" pitchFamily="18" charset="0"/>
            </a:endParaRPr>
          </a:p>
          <a:p>
            <a:pPr marL="0" lvl="0" indent="0" algn="just">
              <a:spcBef>
                <a:spcPts val="360"/>
              </a:spcBef>
              <a:buNone/>
            </a:pPr>
            <a:endPar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just">
              <a:spcBef>
                <a:spcPts val="360"/>
              </a:spcBef>
              <a:buClr>
                <a:srgbClr val="000000"/>
              </a:buClr>
              <a:buSzPct val="100000"/>
              <a:buFont typeface="Helvetica Neue"/>
              <a:buAutoNum type="arabicPeriod"/>
            </a:pP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The first one is to have a special appliance embedded with </a:t>
            </a:r>
            <a:r>
              <a:rPr lang="en-US" sz="2000" b="0" i="0" u="none" strike="noStrike" cap="none" dirty="0" err="1" smtClean="0">
                <a:solidFill>
                  <a:srgbClr val="000000"/>
                </a:solidFill>
                <a:latin typeface="Times New Roman" panose="02020603050405020304" pitchFamily="18" charset="0"/>
                <a:ea typeface="Avenir"/>
                <a:cs typeface="Times New Roman" panose="02020603050405020304" pitchFamily="18" charset="0"/>
                <a:sym typeface="Avenir"/>
              </a:rPr>
              <a:t>IoT</a:t>
            </a: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 Edge analytics platforms and SDKs and keep it or clusters of the appliance in a corner of the environment</a:t>
            </a:r>
            <a:endParaRPr lang="en-US" sz="2000" dirty="0" smtClean="0">
              <a:latin typeface="Times New Roman" panose="02020603050405020304" pitchFamily="18" charset="0"/>
              <a:cs typeface="Times New Roman" panose="02020603050405020304" pitchFamily="18" charset="0"/>
            </a:endParaRPr>
          </a:p>
          <a:p>
            <a:pPr marL="436880" lvl="0" indent="-342900" algn="just">
              <a:spcBef>
                <a:spcPts val="360"/>
              </a:spcBef>
              <a:buClr>
                <a:srgbClr val="888888"/>
              </a:buClr>
              <a:buSzPct val="100000"/>
              <a:buFont typeface="+mj-lt"/>
              <a:buAutoNum type="arabicPeriod"/>
            </a:pPr>
            <a:endPar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just">
              <a:spcBef>
                <a:spcPts val="360"/>
              </a:spcBef>
              <a:buClr>
                <a:srgbClr val="000000"/>
              </a:buClr>
              <a:buSzPct val="100000"/>
              <a:buFont typeface="Helvetica Neue"/>
              <a:buAutoNum type="arabicPeriod"/>
            </a:pP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The second option is to form an ad hoc edge device cloud by combining the resource-intensive devices in the environment to deploy </a:t>
            </a:r>
            <a:r>
              <a:rPr lang="en-US" sz="2000" b="0" i="0" u="none" strike="noStrike" cap="none" dirty="0" err="1" smtClean="0">
                <a:solidFill>
                  <a:srgbClr val="000000"/>
                </a:solidFill>
                <a:latin typeface="Times New Roman" panose="02020603050405020304" pitchFamily="18" charset="0"/>
                <a:ea typeface="Avenir"/>
                <a:cs typeface="Times New Roman" panose="02020603050405020304" pitchFamily="18" charset="0"/>
                <a:sym typeface="Avenir"/>
              </a:rPr>
              <a:t>IoT</a:t>
            </a: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 data analytics platform to capture, stock and process digital data in real-time and at scale. </a:t>
            </a:r>
            <a:endParaRPr lang="en-US" sz="2000" dirty="0" smtClean="0">
              <a:latin typeface="Times New Roman" panose="02020603050405020304" pitchFamily="18" charset="0"/>
              <a:cs typeface="Times New Roman" panose="02020603050405020304" pitchFamily="18" charset="0"/>
            </a:endParaRPr>
          </a:p>
          <a:p>
            <a:pPr marL="436880" lvl="0" indent="-342900" algn="just">
              <a:spcBef>
                <a:spcPts val="360"/>
              </a:spcBef>
              <a:buClr>
                <a:srgbClr val="888888"/>
              </a:buClr>
              <a:buSzPct val="100000"/>
              <a:buFont typeface="+mj-lt"/>
              <a:buAutoNum type="arabicPeriod"/>
            </a:pPr>
            <a:endPar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just">
              <a:spcBef>
                <a:spcPts val="360"/>
              </a:spcBef>
              <a:buClr>
                <a:srgbClr val="000000"/>
              </a:buClr>
              <a:buSzPct val="100000"/>
              <a:buFont typeface="Helvetica Neue"/>
              <a:buAutoNum type="arabicPeriod"/>
            </a:pP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Even participating devices could have been stuffed with edge analytics software to be intelligent in their offerings, operations and outputs</a:t>
            </a:r>
            <a:endParaRPr lang="en-US" sz="2000" dirty="0" smtClean="0">
              <a:latin typeface="Times New Roman" panose="02020603050405020304" pitchFamily="18" charset="0"/>
              <a:cs typeface="Times New Roman" panose="02020603050405020304" pitchFamily="18" charset="0"/>
            </a:endParaRPr>
          </a:p>
          <a:p>
            <a:pPr marL="0" lvl="0" indent="0" algn="just">
              <a:spcBef>
                <a:spcPts val="360"/>
              </a:spcBef>
              <a:buNone/>
            </a:pPr>
            <a:endParaRPr lang="en-US" sz="2000" b="1"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endParaRPr>
          </a:p>
          <a:p>
            <a:pPr marL="0" lvl="0" indent="0" algn="just">
              <a:spcBef>
                <a:spcPts val="360"/>
              </a:spcBef>
              <a:buNone/>
            </a:pPr>
            <a:r>
              <a:rPr lang="en-US" sz="2000" b="1" i="0" u="none" strike="noStrike" cap="none" dirty="0" err="1" smtClean="0">
                <a:solidFill>
                  <a:srgbClr val="000000"/>
                </a:solidFill>
                <a:latin typeface="Times New Roman" panose="02020603050405020304" pitchFamily="18" charset="0"/>
                <a:ea typeface="Avenir"/>
                <a:cs typeface="Times New Roman" panose="02020603050405020304" pitchFamily="18" charset="0"/>
                <a:sym typeface="Avenir"/>
              </a:rPr>
              <a:t>IoT</a:t>
            </a:r>
            <a:r>
              <a:rPr lang="en-US" sz="2000" b="1"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 Edge Data Analytics Appliances &amp; Platforms</a:t>
            </a:r>
            <a:endParaRPr lang="en-US" sz="2000" dirty="0" smtClean="0">
              <a:latin typeface="Times New Roman" panose="02020603050405020304" pitchFamily="18" charset="0"/>
              <a:cs typeface="Times New Roman" panose="02020603050405020304" pitchFamily="18" charset="0"/>
            </a:endParaRPr>
          </a:p>
          <a:p>
            <a:pPr marL="0" lvl="0" indent="0" algn="just">
              <a:spcBef>
                <a:spcPts val="360"/>
              </a:spcBef>
              <a:buNone/>
            </a:pPr>
            <a:endPar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endParaRPr>
          </a:p>
          <a:p>
            <a:pPr marL="1219170" lvl="1" indent="-609585" algn="just">
              <a:spcBef>
                <a:spcPts val="360"/>
              </a:spcBef>
              <a:buClr>
                <a:srgbClr val="000000"/>
              </a:buClr>
              <a:buSzPct val="100000"/>
              <a:buFont typeface="+mj-lt"/>
              <a:buAutoNum type="alphaLcPeriod"/>
            </a:pP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Dell Edge Gateways for </a:t>
            </a:r>
            <a:r>
              <a:rPr lang="en-US" sz="2000" b="0" i="0" u="none" strike="noStrike" cap="none" dirty="0" err="1" smtClean="0">
                <a:solidFill>
                  <a:srgbClr val="000000"/>
                </a:solidFill>
                <a:latin typeface="Times New Roman" panose="02020603050405020304" pitchFamily="18" charset="0"/>
                <a:ea typeface="Avenir"/>
                <a:cs typeface="Times New Roman" panose="02020603050405020304" pitchFamily="18" charset="0"/>
                <a:sym typeface="Avenir"/>
              </a:rPr>
              <a:t>IoT</a:t>
            </a:r>
            <a:endParaRPr lang="en-US" sz="2000" dirty="0" smtClean="0">
              <a:latin typeface="Times New Roman" panose="02020603050405020304" pitchFamily="18" charset="0"/>
              <a:cs typeface="Times New Roman" panose="02020603050405020304" pitchFamily="18" charset="0"/>
            </a:endParaRPr>
          </a:p>
          <a:p>
            <a:pPr marL="1219170" lvl="1" indent="-609585" algn="just">
              <a:spcBef>
                <a:spcPts val="360"/>
              </a:spcBef>
              <a:buClr>
                <a:srgbClr val="000000"/>
              </a:buClr>
              <a:buSzPct val="100000"/>
              <a:buFont typeface="+mj-lt"/>
              <a:buAutoNum type="alphaLcPeriod"/>
            </a:pP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HPE </a:t>
            </a:r>
            <a:r>
              <a:rPr lang="en-US" sz="2000" b="0" i="0" u="none" strike="noStrike" cap="none" dirty="0" err="1" smtClean="0">
                <a:solidFill>
                  <a:srgbClr val="000000"/>
                </a:solidFill>
                <a:latin typeface="Times New Roman" panose="02020603050405020304" pitchFamily="18" charset="0"/>
                <a:ea typeface="Avenir"/>
                <a:cs typeface="Times New Roman" panose="02020603050405020304" pitchFamily="18" charset="0"/>
                <a:sym typeface="Avenir"/>
              </a:rPr>
              <a:t>Edgeline</a:t>
            </a: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 </a:t>
            </a:r>
            <a:r>
              <a:rPr lang="en-US" sz="2000" b="0" i="0" u="none" strike="noStrike" cap="none" dirty="0" err="1" smtClean="0">
                <a:solidFill>
                  <a:srgbClr val="000000"/>
                </a:solidFill>
                <a:latin typeface="Times New Roman" panose="02020603050405020304" pitchFamily="18" charset="0"/>
                <a:ea typeface="Avenir"/>
                <a:cs typeface="Times New Roman" panose="02020603050405020304" pitchFamily="18" charset="0"/>
                <a:sym typeface="Avenir"/>
              </a:rPr>
              <a:t>IoT</a:t>
            </a: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 Systems</a:t>
            </a:r>
            <a:endParaRPr lang="en-US" sz="2000" dirty="0" smtClean="0">
              <a:latin typeface="Times New Roman" panose="02020603050405020304" pitchFamily="18" charset="0"/>
              <a:cs typeface="Times New Roman" panose="02020603050405020304" pitchFamily="18" charset="0"/>
            </a:endParaRPr>
          </a:p>
          <a:p>
            <a:pPr marL="1219170" lvl="1" indent="-609585" algn="just">
              <a:spcBef>
                <a:spcPts val="360"/>
              </a:spcBef>
              <a:buClr>
                <a:srgbClr val="000000"/>
              </a:buClr>
              <a:buSzPct val="100000"/>
              <a:buFont typeface="+mj-lt"/>
              <a:buAutoNum type="alphaLcPeriod"/>
            </a:pP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IBM Watson at the Edge (Cognitive Edge Analytics)</a:t>
            </a:r>
            <a:endParaRPr lang="en-US" sz="2000" dirty="0" smtClean="0">
              <a:latin typeface="Times New Roman" panose="02020603050405020304" pitchFamily="18" charset="0"/>
              <a:cs typeface="Times New Roman" panose="02020603050405020304" pitchFamily="18" charset="0"/>
            </a:endParaRPr>
          </a:p>
          <a:p>
            <a:pPr marL="1219170" lvl="1" indent="-609585" algn="just">
              <a:spcBef>
                <a:spcPts val="360"/>
              </a:spcBef>
              <a:buClr>
                <a:srgbClr val="000000"/>
              </a:buClr>
              <a:buSzPct val="100000"/>
              <a:buFont typeface="+mj-lt"/>
              <a:buAutoNum type="alphaLcPeriod"/>
            </a:pP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AXON – the </a:t>
            </a:r>
            <a:r>
              <a:rPr lang="en-US" sz="2000" b="0" i="0" u="none" strike="noStrike" cap="none" dirty="0" err="1" smtClean="0">
                <a:solidFill>
                  <a:srgbClr val="000000"/>
                </a:solidFill>
                <a:latin typeface="Times New Roman" panose="02020603050405020304" pitchFamily="18" charset="0"/>
                <a:ea typeface="Avenir"/>
                <a:cs typeface="Times New Roman" panose="02020603050405020304" pitchFamily="18" charset="0"/>
                <a:sym typeface="Avenir"/>
              </a:rPr>
              <a:t>IoT</a:t>
            </a: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 Platform</a:t>
            </a:r>
            <a:endParaRPr lang="en-US" sz="2000" dirty="0" smtClean="0">
              <a:latin typeface="Times New Roman" panose="02020603050405020304" pitchFamily="18" charset="0"/>
              <a:cs typeface="Times New Roman" panose="02020603050405020304" pitchFamily="18" charset="0"/>
            </a:endParaRPr>
          </a:p>
          <a:p>
            <a:pPr marL="1219170" lvl="1" indent="-609585" algn="just">
              <a:spcBef>
                <a:spcPts val="360"/>
              </a:spcBef>
              <a:buClr>
                <a:srgbClr val="000000"/>
              </a:buClr>
              <a:buSzPct val="100000"/>
              <a:buFont typeface="+mj-lt"/>
              <a:buAutoNum type="alphaLcPeriod"/>
            </a:pP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GE </a:t>
            </a:r>
            <a:r>
              <a:rPr lang="en-US" sz="2000" b="0" i="0" u="none" strike="noStrike" cap="none" dirty="0" err="1" smtClean="0">
                <a:solidFill>
                  <a:srgbClr val="000000"/>
                </a:solidFill>
                <a:latin typeface="Times New Roman" panose="02020603050405020304" pitchFamily="18" charset="0"/>
                <a:ea typeface="Avenir"/>
                <a:cs typeface="Times New Roman" panose="02020603050405020304" pitchFamily="18" charset="0"/>
                <a:sym typeface="Avenir"/>
              </a:rPr>
              <a:t>Predix</a:t>
            </a: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 Platform</a:t>
            </a:r>
            <a:endParaRPr lang="en-US" sz="2000" dirty="0" smtClean="0">
              <a:latin typeface="Times New Roman" panose="02020603050405020304" pitchFamily="18" charset="0"/>
              <a:cs typeface="Times New Roman" panose="02020603050405020304" pitchFamily="18" charset="0"/>
            </a:endParaRPr>
          </a:p>
          <a:p>
            <a:pPr marL="1219170" lvl="1" indent="-609585" algn="just">
              <a:spcBef>
                <a:spcPts val="360"/>
              </a:spcBef>
              <a:buClr>
                <a:schemeClr val="dk1"/>
              </a:buClr>
              <a:buSzPct val="100000"/>
              <a:buFont typeface="+mj-lt"/>
              <a:buAutoNum type="alphaLcPeriod"/>
            </a:pPr>
            <a:r>
              <a:rPr lang="en-US" sz="2000" b="0" i="0" u="none" strike="noStrike" cap="none" dirty="0" err="1" smtClean="0">
                <a:solidFill>
                  <a:schemeClr val="dk1"/>
                </a:solidFill>
                <a:latin typeface="Times New Roman" panose="02020603050405020304" pitchFamily="18" charset="0"/>
                <a:ea typeface="Avenir"/>
                <a:cs typeface="Times New Roman" panose="02020603050405020304" pitchFamily="18" charset="0"/>
                <a:sym typeface="Avenir"/>
              </a:rPr>
              <a:t>FogHorn</a:t>
            </a:r>
            <a:endPar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endParaRPr>
          </a:p>
          <a:p>
            <a:pPr marL="1219170" lvl="1" indent="-609585" algn="just">
              <a:spcBef>
                <a:spcPts val="360"/>
              </a:spcBef>
              <a:buClr>
                <a:srgbClr val="000000"/>
              </a:buClr>
              <a:buSzPct val="100000"/>
              <a:buFont typeface="+mj-lt"/>
              <a:buAutoNum type="alphaLcPeriod"/>
            </a:pP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The Azure </a:t>
            </a:r>
            <a:r>
              <a:rPr lang="en-US" sz="2000" b="0" i="0" u="none" strike="noStrike" cap="none" dirty="0" err="1" smtClean="0">
                <a:solidFill>
                  <a:srgbClr val="000000"/>
                </a:solidFill>
                <a:latin typeface="Times New Roman" panose="02020603050405020304" pitchFamily="18" charset="0"/>
                <a:ea typeface="Avenir"/>
                <a:cs typeface="Times New Roman" panose="02020603050405020304" pitchFamily="18" charset="0"/>
                <a:sym typeface="Avenir"/>
              </a:rPr>
              <a:t>IoT</a:t>
            </a:r>
            <a:r>
              <a:rPr lang="en-US" sz="20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 Gateway SDK</a:t>
            </a:r>
            <a:endParaRPr lang="en-US" sz="2000" b="0" i="0" u="none" strike="noStrike" cap="none" dirty="0" smtClean="0">
              <a:solidFill>
                <a:srgbClr val="888888"/>
              </a:solidFill>
              <a:latin typeface="Times New Roman" panose="02020603050405020304" pitchFamily="18" charset="0"/>
              <a:ea typeface="Helvetica Neue Light"/>
              <a:cs typeface="Times New Roman" panose="02020603050405020304" pitchFamily="18" charset="0"/>
              <a:sym typeface="Helvetica Neue Light"/>
            </a:endParaRPr>
          </a:p>
          <a:p>
            <a:endParaRPr lang="en-IN" dirty="0"/>
          </a:p>
        </p:txBody>
      </p:sp>
    </p:spTree>
    <p:extLst>
      <p:ext uri="{BB962C8B-B14F-4D97-AF65-F5344CB8AC3E}">
        <p14:creationId xmlns:p14="http://schemas.microsoft.com/office/powerpoint/2010/main" val="3659071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8" name="Google Shape;158;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The Device Clouds for Edge Analytics</a:t>
            </a:r>
            <a:endParaRPr dirty="0">
              <a:latin typeface="Times New Roman" panose="02020603050405020304" pitchFamily="18" charset="0"/>
              <a:cs typeface="Times New Roman" panose="02020603050405020304" pitchFamily="18" charset="0"/>
            </a:endParaRPr>
          </a:p>
        </p:txBody>
      </p:sp>
      <p:sp>
        <p:nvSpPr>
          <p:cNvPr id="157" name="Google Shape;157;p11"/>
          <p:cNvSpPr txBox="1">
            <a:spLocks noGrp="1"/>
          </p:cNvSpPr>
          <p:nvPr>
            <p:ph idx="1"/>
          </p:nvPr>
        </p:nvSpPr>
        <p:spPr>
          <a:xfrm>
            <a:off x="109182" y="1282890"/>
            <a:ext cx="12082818" cy="4127309"/>
          </a:xfrm>
          <a:prstGeom prst="rect">
            <a:avLst/>
          </a:prstGeom>
          <a:noFill/>
          <a:ln>
            <a:noFill/>
          </a:ln>
        </p:spPr>
        <p:txBody>
          <a:bodyPr spcFirstLastPara="1" wrap="square" lIns="91425" tIns="45700" rIns="91425" bIns="45700" anchor="ctr" anchorCtr="0">
            <a:normAutofit/>
          </a:bodyPr>
          <a:lstStyle/>
          <a:p>
            <a:pPr marL="0" marR="0" lvl="0" indent="0" algn="just" rtl="0">
              <a:spcBef>
                <a:spcPts val="0"/>
              </a:spcBef>
              <a:spcAft>
                <a:spcPts val="0"/>
              </a:spcAft>
              <a:buNone/>
            </a:pP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The edge cloud is to club together multiple and heterogeneous devices such as set-top boxes, gateways, microcontrollers, and other reasonably powerful devices in the vicinity to form an ad-hoc device cloud to procure and process all kinds of sensor and </a:t>
            </a:r>
            <a:r>
              <a:rPr lang="en-US" sz="1800" b="0" i="0" u="none" strike="noStrike" cap="none" dirty="0" err="1">
                <a:solidFill>
                  <a:srgbClr val="000000"/>
                </a:solidFill>
                <a:latin typeface="Times New Roman" panose="02020603050405020304" pitchFamily="18" charset="0"/>
                <a:ea typeface="Avenir"/>
                <a:cs typeface="Times New Roman" panose="02020603050405020304" pitchFamily="18" charset="0"/>
                <a:sym typeface="Avenir"/>
              </a:rPr>
              <a:t>IoT</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data. </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There are primarily two platforms such as </a:t>
            </a:r>
            <a:r>
              <a:rPr lang="en-US" sz="1800" b="0" i="0" u="none" strike="noStrike" cap="none" dirty="0" err="1">
                <a:solidFill>
                  <a:srgbClr val="000000"/>
                </a:solidFill>
                <a:latin typeface="Times New Roman" panose="02020603050405020304" pitchFamily="18" charset="0"/>
                <a:ea typeface="Avenir"/>
                <a:cs typeface="Times New Roman" panose="02020603050405020304" pitchFamily="18" charset="0"/>
                <a:sym typeface="Avenir"/>
              </a:rPr>
              <a:t>OSGi</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-based Kura from Eclipse and Apache </a:t>
            </a:r>
            <a:r>
              <a:rPr lang="en-US" sz="1800" b="0" i="0" u="none" strike="noStrike" cap="none" dirty="0" err="1">
                <a:solidFill>
                  <a:srgbClr val="000000"/>
                </a:solidFill>
                <a:latin typeface="Times New Roman" panose="02020603050405020304" pitchFamily="18" charset="0"/>
                <a:ea typeface="Avenir"/>
                <a:cs typeface="Times New Roman" panose="02020603050405020304" pitchFamily="18" charset="0"/>
                <a:sym typeface="Avenir"/>
              </a:rPr>
              <a:t>Edgent</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609585" marR="0" lvl="0" indent="-609585" algn="just" rtl="0">
              <a:spcBef>
                <a:spcPts val="360"/>
              </a:spcBef>
              <a:spcAft>
                <a:spcPts val="0"/>
              </a:spcAft>
              <a:buClr>
                <a:srgbClr val="000000"/>
              </a:buClr>
              <a:buSzPts val="1800"/>
              <a:buFont typeface="Avenir"/>
              <a:buAutoNum type="arabicPeriod"/>
            </a:pPr>
            <a:r>
              <a:rPr lang="en-US" sz="1800" b="0" i="0" u="none" strike="noStrike" cap="none" dirty="0" err="1">
                <a:solidFill>
                  <a:srgbClr val="000000"/>
                </a:solidFill>
                <a:latin typeface="Times New Roman" panose="02020603050405020304" pitchFamily="18" charset="0"/>
                <a:ea typeface="Avenir"/>
                <a:cs typeface="Times New Roman" panose="02020603050405020304" pitchFamily="18" charset="0"/>
                <a:sym typeface="Avenir"/>
              </a:rPr>
              <a:t>Everyware</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Cloud (EC) </a:t>
            </a:r>
            <a:r>
              <a:rPr lang="en-US" dirty="0" smtClean="0">
                <a:latin typeface="Times New Roman" panose="02020603050405020304" pitchFamily="18" charset="0"/>
                <a:cs typeface="Times New Roman" panose="02020603050405020304" pitchFamily="18" charset="0"/>
                <a:sym typeface="Avenir"/>
              </a:rPr>
              <a:t>.,</a:t>
            </a:r>
          </a:p>
          <a:p>
            <a:pPr marL="609585" marR="0" lvl="0" indent="-609585" algn="just" rtl="0">
              <a:spcBef>
                <a:spcPts val="360"/>
              </a:spcBef>
              <a:spcAft>
                <a:spcPts val="0"/>
              </a:spcAft>
              <a:buClr>
                <a:srgbClr val="000000"/>
              </a:buClr>
              <a:buSzPts val="1800"/>
              <a:buFont typeface="Avenir"/>
              <a:buAutoNum type="arabicPeriod"/>
            </a:pPr>
            <a:r>
              <a:rPr lang="en-US" sz="18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There </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are several custom </a:t>
            </a:r>
            <a:r>
              <a:rPr lang="en-US" sz="1800" b="0" i="0" u="none" strike="noStrike" cap="none" dirty="0" smtClean="0">
                <a:solidFill>
                  <a:srgbClr val="000000"/>
                </a:solidFill>
                <a:latin typeface="Times New Roman" panose="02020603050405020304" pitchFamily="18" charset="0"/>
                <a:ea typeface="Avenir"/>
                <a:cs typeface="Times New Roman" panose="02020603050405020304" pitchFamily="18" charset="0"/>
                <a:sym typeface="Avenir"/>
              </a:rPr>
              <a:t>implementations</a:t>
            </a:r>
            <a:endParaRPr sz="1800" b="0" i="0" u="none" strike="noStrike" cap="none" dirty="0">
              <a:solidFill>
                <a:srgbClr val="888888"/>
              </a:solidFill>
              <a:latin typeface="Times New Roman" panose="02020603050405020304" pitchFamily="18" charset="0"/>
              <a:ea typeface="Avenir"/>
              <a:cs typeface="Times New Roman" panose="02020603050405020304" pitchFamily="18" charset="0"/>
              <a:sym typeface="Avenir"/>
            </a:endParaRPr>
          </a:p>
          <a:p>
            <a:pPr marL="609585" marR="0" lvl="0" indent="-495284" algn="just" rtl="0">
              <a:spcBef>
                <a:spcPts val="360"/>
              </a:spcBef>
              <a:spcAft>
                <a:spcPts val="0"/>
              </a:spcAft>
              <a:buClr>
                <a:srgbClr val="888888"/>
              </a:buClr>
              <a:buSzPts val="1800"/>
              <a:buFont typeface="Helvetica Neue Light"/>
              <a:buNone/>
            </a:pPr>
            <a:endParaRPr sz="1800" b="0" i="0" u="none" strike="noStrike" cap="none" dirty="0">
              <a:solidFill>
                <a:srgbClr val="888888"/>
              </a:solidFill>
              <a:latin typeface="Times New Roman" panose="02020603050405020304" pitchFamily="18" charset="0"/>
              <a:ea typeface="Avenir"/>
              <a:cs typeface="Times New Roman" panose="02020603050405020304" pitchFamily="18" charset="0"/>
              <a:sym typeface="Aveni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12"/>
          <p:cNvSpPr txBox="1">
            <a:spLocks noGrp="1"/>
          </p:cNvSpPr>
          <p:nvPr>
            <p:ph type="title"/>
          </p:nvPr>
        </p:nvSpPr>
        <p:spPr>
          <a:xfrm>
            <a:off x="611704"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The Edge Analytics Platform Features</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272955" y="1325563"/>
            <a:ext cx="11737075" cy="4307398"/>
          </a:xfrm>
          <a:prstGeom prst="rect">
            <a:avLst/>
          </a:prstGeom>
        </p:spPr>
        <p:txBody>
          <a:bodyPr wrap="square">
            <a:spAutoFit/>
          </a:bodyPr>
          <a:lstStyle/>
          <a:p>
            <a:pPr marL="514350" indent="-514350">
              <a:lnSpc>
                <a:spcPct val="200000"/>
              </a:lnSpc>
              <a:buFont typeface="+mj-lt"/>
              <a:buAutoNum type="romanUcPeriod"/>
            </a:pPr>
            <a:r>
              <a:rPr lang="en-US" sz="2000" dirty="0">
                <a:latin typeface="Times New Roman" panose="02020603050405020304" pitchFamily="18" charset="0"/>
                <a:cs typeface="Times New Roman" panose="02020603050405020304" pitchFamily="18" charset="0"/>
              </a:rPr>
              <a:t>Ingestion of device event or video streams</a:t>
            </a:r>
          </a:p>
          <a:p>
            <a:pPr marL="514350" indent="-514350">
              <a:lnSpc>
                <a:spcPct val="200000"/>
              </a:lnSpc>
              <a:buFont typeface="+mj-lt"/>
              <a:buAutoNum type="romanUcPeriod"/>
            </a:pPr>
            <a:r>
              <a:rPr lang="en-US" sz="2000" dirty="0">
                <a:latin typeface="Times New Roman" panose="02020603050405020304" pitchFamily="18" charset="0"/>
                <a:cs typeface="Times New Roman" panose="02020603050405020304" pitchFamily="18" charset="0"/>
              </a:rPr>
              <a:t>Manage device configuration and properties in a flexible schema</a:t>
            </a:r>
          </a:p>
          <a:p>
            <a:pPr marL="514350" indent="-514350">
              <a:lnSpc>
                <a:spcPct val="200000"/>
              </a:lnSpc>
              <a:buFont typeface="+mj-lt"/>
              <a:buAutoNum type="romanUcPeriod"/>
            </a:pPr>
            <a:r>
              <a:rPr lang="en-US" sz="2000" dirty="0">
                <a:latin typeface="Times New Roman" panose="02020603050405020304" pitchFamily="18" charset="0"/>
                <a:cs typeface="Times New Roman" panose="02020603050405020304" pitchFamily="18" charset="0"/>
              </a:rPr>
              <a:t>Automatically aggregate and query time series of sensor data</a:t>
            </a:r>
          </a:p>
          <a:p>
            <a:pPr marL="514350" indent="-514350">
              <a:lnSpc>
                <a:spcPct val="200000"/>
              </a:lnSpc>
              <a:buFont typeface="+mj-lt"/>
              <a:buAutoNum type="romanUcPeriod"/>
            </a:pPr>
            <a:r>
              <a:rPr lang="en-US" sz="2000" dirty="0">
                <a:latin typeface="Times New Roman" panose="02020603050405020304" pitchFamily="18" charset="0"/>
                <a:cs typeface="Times New Roman" panose="02020603050405020304" pitchFamily="18" charset="0"/>
              </a:rPr>
              <a:t>Maintain durable message queues per device for commands and actions</a:t>
            </a:r>
          </a:p>
          <a:p>
            <a:pPr marL="514350" indent="-514350">
              <a:lnSpc>
                <a:spcPct val="200000"/>
              </a:lnSpc>
              <a:buFont typeface="+mj-lt"/>
              <a:buAutoNum type="romanUcPeriod"/>
            </a:pPr>
            <a:r>
              <a:rPr lang="en-US" sz="2000" dirty="0">
                <a:latin typeface="Times New Roman" panose="02020603050405020304" pitchFamily="18" charset="0"/>
                <a:cs typeface="Times New Roman" panose="02020603050405020304" pitchFamily="18" charset="0"/>
              </a:rPr>
              <a:t>Enrich real-time of streaming data with context tables and historical data on the fly</a:t>
            </a:r>
          </a:p>
          <a:p>
            <a:pPr marL="514350" indent="-514350">
              <a:lnSpc>
                <a:spcPct val="200000"/>
              </a:lnSpc>
              <a:buFont typeface="+mj-lt"/>
              <a:buAutoNum type="romanUcPeriod"/>
            </a:pPr>
            <a:r>
              <a:rPr lang="en-US" sz="2000" dirty="0">
                <a:latin typeface="Times New Roman" panose="02020603050405020304" pitchFamily="18" charset="0"/>
                <a:cs typeface="Times New Roman" panose="02020603050405020304" pitchFamily="18" charset="0"/>
              </a:rPr>
              <a:t>Accelerate various real-time analytics queries</a:t>
            </a:r>
          </a:p>
          <a:p>
            <a:pPr marL="514350" indent="-514350">
              <a:lnSpc>
                <a:spcPct val="200000"/>
              </a:lnSpc>
              <a:buFont typeface="+mj-lt"/>
              <a:buAutoNum type="romanUcPeriod"/>
            </a:pPr>
            <a:r>
              <a:rPr lang="en-US" sz="2000" dirty="0">
                <a:latin typeface="Times New Roman" panose="02020603050405020304" pitchFamily="18" charset="0"/>
                <a:cs typeface="Times New Roman" panose="02020603050405020304" pitchFamily="18" charset="0"/>
              </a:rPr>
              <a:t>Notify real-time event processing services in case of detected changes/anomalies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3"/>
          <p:cNvSpPr txBox="1">
            <a:spLocks noGrp="1"/>
          </p:cNvSpPr>
          <p:nvPr>
            <p:ph type="title"/>
          </p:nvPr>
        </p:nvSpPr>
        <p:spPr>
          <a:xfrm>
            <a:off x="609600" y="2667000"/>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800"/>
              <a:buFont typeface="Avenir"/>
              <a:buNone/>
            </a:pPr>
            <a:r>
              <a:rPr lang="en-US" sz="2800" b="1" dirty="0">
                <a:latin typeface="Times New Roman" panose="02020603050405020304" pitchFamily="18" charset="0"/>
                <a:ea typeface="Avenir"/>
                <a:cs typeface="Times New Roman" panose="02020603050405020304" pitchFamily="18" charset="0"/>
                <a:sym typeface="Avenir"/>
              </a:rPr>
              <a:t>The Industry Use Cases of Fog/Edge Computing</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7" name="Google Shape;177;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The </a:t>
            </a:r>
            <a:r>
              <a:rPr lang="en-US" sz="2400" b="1" dirty="0" err="1">
                <a:latin typeface="Times New Roman" panose="02020603050405020304" pitchFamily="18" charset="0"/>
                <a:ea typeface="Avenir"/>
                <a:cs typeface="Times New Roman" panose="02020603050405020304" pitchFamily="18" charset="0"/>
                <a:sym typeface="Avenir"/>
              </a:rPr>
              <a:t>IoT</a:t>
            </a:r>
            <a:r>
              <a:rPr lang="en-US" sz="2400" b="1" dirty="0">
                <a:latin typeface="Times New Roman" panose="02020603050405020304" pitchFamily="18" charset="0"/>
                <a:ea typeface="Avenir"/>
                <a:cs typeface="Times New Roman" panose="02020603050405020304" pitchFamily="18" charset="0"/>
                <a:sym typeface="Avenir"/>
              </a:rPr>
              <a:t> Edge Data Analytics Use Cases</a:t>
            </a:r>
            <a:endParaRPr dirty="0">
              <a:latin typeface="Times New Roman" panose="02020603050405020304" pitchFamily="18" charset="0"/>
              <a:cs typeface="Times New Roman" panose="02020603050405020304" pitchFamily="18" charset="0"/>
            </a:endParaRPr>
          </a:p>
        </p:txBody>
      </p:sp>
      <p:sp>
        <p:nvSpPr>
          <p:cNvPr id="2" name="Rectangle 1"/>
          <p:cNvSpPr/>
          <p:nvPr/>
        </p:nvSpPr>
        <p:spPr>
          <a:xfrm>
            <a:off x="122829" y="1173706"/>
            <a:ext cx="11846257" cy="5539080"/>
          </a:xfrm>
          <a:prstGeom prst="rect">
            <a:avLst/>
          </a:prstGeom>
        </p:spPr>
        <p:txBody>
          <a:bodyPr wrap="square">
            <a:spAutoFit/>
          </a:bodyPr>
          <a:lstStyle/>
          <a:p>
            <a:pPr algn="just">
              <a:lnSpc>
                <a:spcPct val="150000"/>
              </a:lnSpc>
            </a:pPr>
            <a:r>
              <a:rPr lang="en-US" sz="1700" b="1" dirty="0">
                <a:latin typeface="Times New Roman" panose="02020603050405020304" pitchFamily="18" charset="0"/>
                <a:cs typeface="Times New Roman" panose="02020603050405020304" pitchFamily="18" charset="0"/>
              </a:rPr>
              <a:t>Manufacturing</a:t>
            </a:r>
            <a:r>
              <a:rPr lang="en-US" sz="1700" dirty="0">
                <a:latin typeface="Times New Roman" panose="02020603050405020304" pitchFamily="18" charset="0"/>
                <a:cs typeface="Times New Roman" panose="02020603050405020304" pitchFamily="18" charset="0"/>
              </a:rPr>
              <a:t> - From creating semiconductors to the assembly of giant industrial machines, edge intelligence enhances manufacturing yields and efficiency using real-time monitoring and diagnostics, machine learning, and operations optimization. The immediacy of edge intelligence enables automated feedback loops in the manufacturing process as well as predictive maintenance for maximizing the uptime and lifespan of equipment and assembly lines.</a:t>
            </a:r>
          </a:p>
          <a:p>
            <a:pPr algn="just">
              <a:lnSpc>
                <a:spcPct val="150000"/>
              </a:lnSpc>
            </a:pPr>
            <a:endParaRPr lang="en-US" sz="1700" dirty="0">
              <a:latin typeface="Times New Roman" panose="02020603050405020304" pitchFamily="18" charset="0"/>
              <a:cs typeface="Times New Roman" panose="02020603050405020304" pitchFamily="18" charset="0"/>
            </a:endParaRPr>
          </a:p>
          <a:p>
            <a:pPr algn="just">
              <a:lnSpc>
                <a:spcPct val="150000"/>
              </a:lnSpc>
            </a:pPr>
            <a:r>
              <a:rPr lang="en-US" sz="1700" b="1" dirty="0">
                <a:latin typeface="Times New Roman" panose="02020603050405020304" pitchFamily="18" charset="0"/>
                <a:cs typeface="Times New Roman" panose="02020603050405020304" pitchFamily="18" charset="0"/>
              </a:rPr>
              <a:t>Oil and gas extraction </a:t>
            </a:r>
            <a:r>
              <a:rPr lang="en-US" sz="1700" dirty="0">
                <a:latin typeface="Times New Roman" panose="02020603050405020304" pitchFamily="18" charset="0"/>
                <a:cs typeface="Times New Roman" panose="02020603050405020304" pitchFamily="18" charset="0"/>
              </a:rPr>
              <a:t>are high-stakes technology-driven operations that depend on real-time onsite intelligence to provide proactive monitoring and protection against equipment failure and environmental damage. Because these operations are very remote and lack reliable high speed access to centralized data centers, edge intelligence provides onsite delivery of advanced analytics and enables real-time responses required to ensure maximum production and safety.</a:t>
            </a:r>
          </a:p>
          <a:p>
            <a:pPr algn="just">
              <a:lnSpc>
                <a:spcPct val="150000"/>
              </a:lnSpc>
            </a:pPr>
            <a:endParaRPr lang="en-US" sz="1700" dirty="0">
              <a:latin typeface="Times New Roman" panose="02020603050405020304" pitchFamily="18" charset="0"/>
              <a:cs typeface="Times New Roman" panose="02020603050405020304" pitchFamily="18" charset="0"/>
            </a:endParaRPr>
          </a:p>
          <a:p>
            <a:pPr algn="just">
              <a:lnSpc>
                <a:spcPct val="150000"/>
              </a:lnSpc>
            </a:pPr>
            <a:r>
              <a:rPr lang="en-US" sz="1700" b="1" dirty="0">
                <a:latin typeface="Times New Roman" panose="02020603050405020304" pitchFamily="18" charset="0"/>
                <a:cs typeface="Times New Roman" panose="02020603050405020304" pitchFamily="18" charset="0"/>
              </a:rPr>
              <a:t>Mining</a:t>
            </a:r>
            <a:r>
              <a:rPr lang="en-US" sz="1700" dirty="0">
                <a:latin typeface="Times New Roman" panose="02020603050405020304" pitchFamily="18" charset="0"/>
                <a:cs typeface="Times New Roman" panose="02020603050405020304" pitchFamily="18" charset="0"/>
              </a:rPr>
              <a:t> faces extreme environmental conditions in very remote locations with little or no access to the Internet. As a result mining operations are relying more and more on edge intelligence for real-time, onsite monitoring and diagnostics, alarm management, and predictive maintenance to maximize safety, operational efficiency, and to minimize costs and downtime.</a:t>
            </a:r>
          </a:p>
          <a:p>
            <a:pPr algn="just">
              <a:lnSpc>
                <a:spcPct val="150000"/>
              </a:lnSpc>
            </a:pP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15"/>
          <p:cNvSpPr txBox="1">
            <a:spLocks noGrp="1"/>
          </p:cNvSpPr>
          <p:nvPr>
            <p:ph type="title"/>
          </p:nvPr>
        </p:nvSpPr>
        <p:spPr>
          <a:xfrm>
            <a:off x="609600" y="37432"/>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venir"/>
              <a:buNone/>
            </a:pPr>
            <a:r>
              <a:rPr lang="en-US" sz="2400" b="1" dirty="0" err="1">
                <a:latin typeface="Times New Roman" panose="02020603050405020304" pitchFamily="18" charset="0"/>
                <a:ea typeface="Avenir"/>
                <a:cs typeface="Times New Roman" panose="02020603050405020304" pitchFamily="18" charset="0"/>
                <a:sym typeface="Avenir"/>
              </a:rPr>
              <a:t>IoT</a:t>
            </a:r>
            <a:r>
              <a:rPr lang="en-US" sz="2400" b="1" dirty="0">
                <a:latin typeface="Times New Roman" panose="02020603050405020304" pitchFamily="18" charset="0"/>
                <a:ea typeface="Avenir"/>
                <a:cs typeface="Times New Roman" panose="02020603050405020304" pitchFamily="18" charset="0"/>
                <a:sym typeface="Avenir"/>
              </a:rPr>
              <a:t> Data Edge Analytics Use Cases</a:t>
            </a:r>
            <a:endParaRPr dirty="0">
              <a:latin typeface="Times New Roman" panose="02020603050405020304" pitchFamily="18" charset="0"/>
              <a:cs typeface="Times New Roman" panose="02020603050405020304" pitchFamily="18" charset="0"/>
            </a:endParaRPr>
          </a:p>
        </p:txBody>
      </p:sp>
      <p:sp>
        <p:nvSpPr>
          <p:cNvPr id="182" name="Google Shape;182;p15"/>
          <p:cNvSpPr txBox="1">
            <a:spLocks noGrp="1"/>
          </p:cNvSpPr>
          <p:nvPr>
            <p:ph idx="1"/>
          </p:nvPr>
        </p:nvSpPr>
        <p:spPr>
          <a:xfrm>
            <a:off x="381000" y="1295400"/>
            <a:ext cx="11379200" cy="4865957"/>
          </a:xfrm>
          <a:prstGeom prst="rect">
            <a:avLst/>
          </a:prstGeom>
          <a:no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endParaRPr sz="1800" b="0" i="0" u="none" strike="noStrike" cap="none" dirty="0">
              <a:solidFill>
                <a:srgbClr val="888888"/>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r>
              <a:rPr lang="en-US" sz="18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Transportation</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 As part of the rise in the Industrial Internet, trains and tracks, buses, aircraft, and ships are being equipped with a new generation of instruments and sensors generating petabytes of data that will require additional intelligence for analysis and real-time response. Edge intelligence can process this data locally to enable real-time asset monitoring and management to minimize operational risk and downtime. It can also be used to monitor and control engine idle times to reduce emissions, conserve fuel and maximize profits.</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r>
              <a:rPr lang="en-US" sz="18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Power and Water </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The unexpected failure of an electrical power plant can create substantial disruption to the downstream power grid. The same holds true when water distribution equipment and pumps fail without warning. To avoid this, edge intelligence enables the proactive benefits of predictive maintenance and real-time responsiveness. It also enables ingestion and analysis of sensor data closer to the source rather than the cloud to reduce latency and bandwidth costs.</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r>
              <a:rPr lang="en-US" sz="18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Renewable Energy </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New solar, wind, and hydro are very promising sources of clean energy. However constantly changing weather conditions present major challenges for both predicting and delivering a reliable supply of electricity to the power grid. Edge intelligence enables real-time adjustments to maximize power generation as well as advanced analytics for accurate energy forecasting and delivery.</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r>
              <a:rPr lang="en-US" sz="1800" b="0" i="0" u="none" strike="noStrike" cap="none" dirty="0">
                <a:solidFill>
                  <a:srgbClr val="888888"/>
                </a:solidFill>
                <a:latin typeface="Times New Roman" panose="02020603050405020304" pitchFamily="18" charset="0"/>
                <a:ea typeface="Avenir"/>
                <a:cs typeface="Times New Roman" panose="02020603050405020304" pitchFamily="18" charset="0"/>
                <a:sym typeface="Avenir"/>
              </a:rPr>
              <a:t/>
            </a:r>
            <a:br>
              <a:rPr lang="en-US" sz="1800" b="0" i="0" u="none" strike="noStrike" cap="none" dirty="0">
                <a:solidFill>
                  <a:srgbClr val="888888"/>
                </a:solidFill>
                <a:latin typeface="Times New Roman" panose="02020603050405020304" pitchFamily="18" charset="0"/>
                <a:ea typeface="Avenir"/>
                <a:cs typeface="Times New Roman" panose="02020603050405020304" pitchFamily="18" charset="0"/>
                <a:sym typeface="Avenir"/>
              </a:rPr>
            </a:br>
            <a:endParaRPr sz="1800" b="0" i="0" u="none" strike="noStrike" cap="none" dirty="0">
              <a:solidFill>
                <a:srgbClr val="888888"/>
              </a:solidFill>
              <a:latin typeface="Times New Roman" panose="02020603050405020304" pitchFamily="18" charset="0"/>
              <a:ea typeface="Avenir"/>
              <a:cs typeface="Times New Roman" panose="02020603050405020304" pitchFamily="18" charset="0"/>
              <a:sym typeface="Aveni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9" name="Google Shape;189;p1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venir"/>
              <a:buNone/>
            </a:pPr>
            <a:r>
              <a:rPr lang="en-US" sz="2400" b="1" dirty="0" err="1">
                <a:latin typeface="Times New Roman" panose="02020603050405020304" pitchFamily="18" charset="0"/>
                <a:ea typeface="Avenir"/>
                <a:cs typeface="Times New Roman" panose="02020603050405020304" pitchFamily="18" charset="0"/>
                <a:sym typeface="Avenir"/>
              </a:rPr>
              <a:t>IoT</a:t>
            </a:r>
            <a:r>
              <a:rPr lang="en-US" sz="2400" b="1" dirty="0">
                <a:latin typeface="Times New Roman" panose="02020603050405020304" pitchFamily="18" charset="0"/>
                <a:ea typeface="Avenir"/>
                <a:cs typeface="Times New Roman" panose="02020603050405020304" pitchFamily="18" charset="0"/>
                <a:sym typeface="Avenir"/>
              </a:rPr>
              <a:t> Data Edge Analytics Use Cases</a:t>
            </a:r>
            <a:endParaRPr dirty="0">
              <a:latin typeface="Times New Roman" panose="02020603050405020304" pitchFamily="18" charset="0"/>
              <a:cs typeface="Times New Roman" panose="02020603050405020304" pitchFamily="18" charset="0"/>
            </a:endParaRPr>
          </a:p>
        </p:txBody>
      </p:sp>
      <p:sp>
        <p:nvSpPr>
          <p:cNvPr id="188" name="Google Shape;188;p16"/>
          <p:cNvSpPr txBox="1">
            <a:spLocks noGrp="1"/>
          </p:cNvSpPr>
          <p:nvPr>
            <p:ph idx="1"/>
          </p:nvPr>
        </p:nvSpPr>
        <p:spPr>
          <a:xfrm>
            <a:off x="611704" y="1422400"/>
            <a:ext cx="11343229" cy="4411133"/>
          </a:xfrm>
          <a:prstGeom prst="rect">
            <a:avLst/>
          </a:prstGeom>
          <a:noFill/>
          <a:ln>
            <a:noFill/>
          </a:ln>
        </p:spPr>
        <p:txBody>
          <a:bodyPr spcFirstLastPara="1" wrap="square" lIns="91425" tIns="45700" rIns="91425" bIns="45700" anchor="ctr" anchorCtr="0">
            <a:normAutofit/>
          </a:bodyPr>
          <a:lstStyle/>
          <a:p>
            <a:pPr marL="0" marR="0" lvl="0" indent="0" algn="just" rtl="0">
              <a:spcBef>
                <a:spcPts val="0"/>
              </a:spcBef>
              <a:spcAft>
                <a:spcPts val="0"/>
              </a:spcAft>
              <a:buNone/>
            </a:pPr>
            <a:endParaRPr sz="1700" b="0" i="0" u="none" strike="noStrike" cap="none" dirty="0">
              <a:solidFill>
                <a:srgbClr val="888888"/>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r>
              <a:rPr lang="en-US" sz="17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Healthcare</a:t>
            </a:r>
            <a:r>
              <a:rPr lang="en-US" sz="17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 In the healthcare industry, new diagnostic equipment, patient monitoring tools, and operational technologies are delivering unprecedented levels of patient care but also huge amounts highly sensitive patient data. By processing and analyzing more data at the source, medical facilities can optimize supply chain operations and enhance patient services and privacy at a much lower cost.</a:t>
            </a:r>
            <a:endParaRPr sz="1700"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7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r>
              <a:rPr lang="en-US" sz="17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Retail</a:t>
            </a:r>
            <a:r>
              <a:rPr lang="en-US" sz="17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 To compete with online shopping, retailers must lower costs while creating enhanced customer experiences and levels of service that online stores cannot provide. Edge intelligence can enrich the user experience by delivering real-time </a:t>
            </a:r>
            <a:r>
              <a:rPr lang="en-US" sz="1700" b="0" i="0" u="none" strike="noStrike" cap="none" dirty="0" err="1">
                <a:solidFill>
                  <a:srgbClr val="000000"/>
                </a:solidFill>
                <a:latin typeface="Times New Roman" panose="02020603050405020304" pitchFamily="18" charset="0"/>
                <a:ea typeface="Avenir"/>
                <a:cs typeface="Times New Roman" panose="02020603050405020304" pitchFamily="18" charset="0"/>
                <a:sym typeface="Avenir"/>
              </a:rPr>
              <a:t>omni</a:t>
            </a:r>
            <a:r>
              <a:rPr lang="en-US" sz="17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channel personalization and supply chain optimization. It also enables newer technologies such as facial recognition to deliver even higher levels of personalization and security.</a:t>
            </a:r>
            <a:endParaRPr sz="1700"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7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r>
              <a:rPr lang="en-US" sz="17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Smart Buildings </a:t>
            </a:r>
            <a:r>
              <a:rPr lang="en-US" sz="17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Among the many benefits of smart building technology are lower energy consumption, better security, increased occupant comfort and safety, and better utilization of building assets and services. Rather than sending massive amounts of building data to the cloud for analysis, smart buildings can use edge intelligence for more responsive automation while reducing bandwidth costs and latency.</a:t>
            </a:r>
            <a:endParaRPr sz="1700"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r>
              <a:rPr lang="en-US" sz="17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
            </a:r>
            <a:br>
              <a:rPr lang="en-US" sz="17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br>
            <a:endParaRPr sz="17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5" name="Google Shape;195;p17"/>
          <p:cNvSpPr txBox="1">
            <a:spLocks noGrp="1"/>
          </p:cNvSpPr>
          <p:nvPr>
            <p:ph type="title"/>
          </p:nvPr>
        </p:nvSpPr>
        <p:spPr>
          <a:xfrm>
            <a:off x="609600" y="274638"/>
            <a:ext cx="10972800" cy="7921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venir"/>
              <a:buNone/>
            </a:pPr>
            <a:r>
              <a:rPr lang="en-US" sz="2400" b="1" dirty="0" err="1">
                <a:latin typeface="Times New Roman" panose="02020603050405020304" pitchFamily="18" charset="0"/>
                <a:ea typeface="Avenir"/>
                <a:cs typeface="Times New Roman" panose="02020603050405020304" pitchFamily="18" charset="0"/>
                <a:sym typeface="Avenir"/>
              </a:rPr>
              <a:t>IoT</a:t>
            </a:r>
            <a:r>
              <a:rPr lang="en-US" sz="2400" b="1" dirty="0">
                <a:latin typeface="Times New Roman" panose="02020603050405020304" pitchFamily="18" charset="0"/>
                <a:ea typeface="Avenir"/>
                <a:cs typeface="Times New Roman" panose="02020603050405020304" pitchFamily="18" charset="0"/>
                <a:sym typeface="Avenir"/>
              </a:rPr>
              <a:t> Data Edge Analytics Use Cases</a:t>
            </a:r>
            <a:endParaRPr dirty="0">
              <a:latin typeface="Times New Roman" panose="02020603050405020304" pitchFamily="18" charset="0"/>
              <a:cs typeface="Times New Roman" panose="02020603050405020304" pitchFamily="18" charset="0"/>
            </a:endParaRPr>
          </a:p>
        </p:txBody>
      </p:sp>
      <p:sp>
        <p:nvSpPr>
          <p:cNvPr id="194" name="Google Shape;194;p17"/>
          <p:cNvSpPr txBox="1">
            <a:spLocks noGrp="1"/>
          </p:cNvSpPr>
          <p:nvPr>
            <p:ph idx="1"/>
          </p:nvPr>
        </p:nvSpPr>
        <p:spPr>
          <a:xfrm>
            <a:off x="381000" y="1066800"/>
            <a:ext cx="11232369" cy="5231069"/>
          </a:xfrm>
          <a:prstGeom prst="rect">
            <a:avLst/>
          </a:prstGeom>
          <a:noFill/>
          <a:ln>
            <a:noFill/>
          </a:ln>
        </p:spPr>
        <p:txBody>
          <a:bodyPr spcFirstLastPara="1" wrap="square" lIns="91425" tIns="45700" rIns="91425" bIns="45700" anchor="ctr" anchorCtr="0">
            <a:normAutofit/>
          </a:bodyPr>
          <a:lstStyle/>
          <a:p>
            <a:pPr marL="0" marR="0" lvl="0" indent="0" algn="just" rtl="0">
              <a:spcBef>
                <a:spcPts val="0"/>
              </a:spcBef>
              <a:spcAft>
                <a:spcPts val="0"/>
              </a:spcAft>
              <a:buNone/>
            </a:pPr>
            <a:r>
              <a:rPr lang="en-US" sz="18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Drones/Flying Robots/Unmanned Aerial Vehicles (UAVs) for surveillance and instant delivery – </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Edge computing facilitates the monitoring, measurement and management of drones. </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r>
              <a:rPr lang="en-US" sz="18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Smart Cities </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Integrating data from a diverse collection of municipal systems (e.g. Street lighting, traffic information, parking, public safety, etc.) for interactive management and community access is a common vision for smart city initiatives. However the sheer amount of data generated requires too much bandwidth and processing for cloud-based systems. Edge intelligence provides a more effective solution that distributes data processing and analytics to the edges where sensors and data sources are located.</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r>
              <a:rPr lang="en-US" sz="18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Connected Vehicles </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Connected vehicle technology adds an entirely new dimension to transportation by extending vehicle operations and controls beyond the driver to include external networks and systems. Edge intelligence and fog computing will enable distributed roadside services such as traffic regulation, vehicle speed management, toll collection, parking assistance, and more.</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200" b="0" i="0" u="none" strike="noStrike" cap="none" dirty="0">
              <a:solidFill>
                <a:srgbClr val="888888"/>
              </a:solidFill>
              <a:latin typeface="Times New Roman" panose="02020603050405020304" pitchFamily="18" charset="0"/>
              <a:ea typeface="Helvetica Neue Light"/>
              <a:cs typeface="Times New Roman" panose="02020603050405020304" pitchFamily="18" charset="0"/>
              <a:sym typeface="Helvetica Neue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18"/>
          <p:cNvSpPr txBox="1">
            <a:spLocks noGrp="1"/>
          </p:cNvSpPr>
          <p:nvPr>
            <p:ph type="title"/>
          </p:nvPr>
        </p:nvSpPr>
        <p:spPr>
          <a:xfrm>
            <a:off x="685800" y="-152400"/>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2400"/>
              <a:buFont typeface="Avenir"/>
              <a:buNone/>
            </a:pPr>
            <a:r>
              <a:rPr lang="en-US" sz="2400" b="1" dirty="0" err="1">
                <a:solidFill>
                  <a:srgbClr val="000000"/>
                </a:solidFill>
                <a:latin typeface="Times New Roman" panose="02020603050405020304" pitchFamily="18" charset="0"/>
                <a:ea typeface="Avenir"/>
                <a:cs typeface="Times New Roman" panose="02020603050405020304" pitchFamily="18" charset="0"/>
                <a:sym typeface="Avenir"/>
              </a:rPr>
              <a:t>IoT</a:t>
            </a:r>
            <a:r>
              <a:rPr lang="en-US" sz="2400" b="1" dirty="0">
                <a:solidFill>
                  <a:srgbClr val="000000"/>
                </a:solidFill>
                <a:latin typeface="Times New Roman" panose="02020603050405020304" pitchFamily="18" charset="0"/>
                <a:ea typeface="Avenir"/>
                <a:cs typeface="Times New Roman" panose="02020603050405020304" pitchFamily="18" charset="0"/>
                <a:sym typeface="Avenir"/>
              </a:rPr>
              <a:t> Data Edge Analytics Use Cases</a:t>
            </a:r>
            <a:endParaRPr dirty="0">
              <a:latin typeface="Times New Roman" panose="02020603050405020304" pitchFamily="18" charset="0"/>
              <a:cs typeface="Times New Roman" panose="02020603050405020304" pitchFamily="18" charset="0"/>
            </a:endParaRPr>
          </a:p>
        </p:txBody>
      </p:sp>
      <p:sp>
        <p:nvSpPr>
          <p:cNvPr id="200" name="Google Shape;200;p18"/>
          <p:cNvSpPr txBox="1">
            <a:spLocks noGrp="1"/>
          </p:cNvSpPr>
          <p:nvPr>
            <p:ph idx="1"/>
          </p:nvPr>
        </p:nvSpPr>
        <p:spPr>
          <a:xfrm>
            <a:off x="397934" y="838200"/>
            <a:ext cx="11497733" cy="5867400"/>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just" rtl="0">
              <a:spcBef>
                <a:spcPts val="0"/>
              </a:spcBef>
              <a:spcAft>
                <a:spcPts val="0"/>
              </a:spcAft>
              <a:buNone/>
            </a:pPr>
            <a:endParaRPr sz="1800" b="0" i="0" u="none" strike="noStrike" cap="none" dirty="0">
              <a:solidFill>
                <a:srgbClr val="888888"/>
              </a:solidFill>
              <a:latin typeface="Times New Roman" panose="02020603050405020304" pitchFamily="18" charset="0"/>
              <a:ea typeface="Helvetica Neue Light"/>
              <a:cs typeface="Times New Roman" panose="02020603050405020304" pitchFamily="18" charset="0"/>
              <a:sym typeface="Helvetica Neue Light"/>
            </a:endParaRPr>
          </a:p>
          <a:p>
            <a:pPr marL="0" marR="0" lvl="0" indent="0" algn="just" rtl="0">
              <a:spcBef>
                <a:spcPts val="360"/>
              </a:spcBef>
              <a:spcAft>
                <a:spcPts val="0"/>
              </a:spcAft>
              <a:buNone/>
            </a:pPr>
            <a:r>
              <a:rPr lang="en-US" sz="1800" b="1"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Offshore oil wells </a:t>
            </a:r>
            <a:r>
              <a:rPr lang="en-US"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have transmitted data such as the status of drill bits through satellite or CDs to data centers for analysis, resulting in delays before the results can be relayed back to the rig. Edge analytics allows oil well operators to identify problems in a drill bit, even one operating several hundred feet below sea level, more quickly and take corrective action before a failure damages the bit or the well.</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endParaRPr>
          </a:p>
          <a:p>
            <a:pPr marL="0" marR="0" lvl="0" indent="0" algn="just" rtl="0">
              <a:spcBef>
                <a:spcPts val="360"/>
              </a:spcBef>
              <a:spcAft>
                <a:spcPts val="0"/>
              </a:spcAft>
              <a:buNone/>
            </a:pPr>
            <a:r>
              <a:rPr lang="en-US"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Adding analytics capabilities to </a:t>
            </a:r>
            <a:r>
              <a:rPr lang="en-US" sz="1800" b="1"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security cameras </a:t>
            </a:r>
            <a:r>
              <a:rPr lang="en-US"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allows real-time identification of unusual </a:t>
            </a:r>
            <a:r>
              <a:rPr lang="en-US" sz="1800" b="0" i="0" u="none" strike="noStrike" cap="none" dirty="0" err="1">
                <a:solidFill>
                  <a:srgbClr val="000000"/>
                </a:solidFill>
                <a:latin typeface="Times New Roman" panose="02020603050405020304" pitchFamily="18" charset="0"/>
                <a:ea typeface="Helvetica Neue Light"/>
                <a:cs typeface="Times New Roman" panose="02020603050405020304" pitchFamily="18" charset="0"/>
                <a:sym typeface="Helvetica Neue Light"/>
              </a:rPr>
              <a:t>behaviour</a:t>
            </a:r>
            <a:r>
              <a:rPr lang="en-US"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 such as a group of people gathered by an entrance in the middle of the night. Rather than waiting to send that data to the cloud for analysis, the camera could identify the potential threat on site and trigger an alarm more quickly. An important type of analytics supported on intelligent devices (cameras) is automated modification of video streams to preserve privacy -- for example, editing out frames or blurring individual objects within frames. What needs to be removed or altered is highly specific to the owner of a video stream, but no user has time to go through and manually edit video captured on a continuous basis. This automated, owner-specific lowering of fidelity of a video stream to preserve privacy is called </a:t>
            </a:r>
            <a:r>
              <a:rPr lang="en-US" sz="1800" b="0" i="1"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denaturing</a:t>
            </a:r>
            <a:r>
              <a:rPr lang="en-US"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 </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endParaRPr>
          </a:p>
          <a:p>
            <a:pPr marL="0" marR="0" lvl="0" indent="0" algn="just" rtl="0">
              <a:spcBef>
                <a:spcPts val="360"/>
              </a:spcBef>
              <a:spcAft>
                <a:spcPts val="0"/>
              </a:spcAft>
              <a:buNone/>
            </a:pPr>
            <a:r>
              <a:rPr lang="en-US"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Location-based services (such as identifying open spaces in parking garages for smartphone users) can use local servers to process data in real time, providing more accurate results than centralized analysis, while reducing data transmission costs.</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endParaRPr>
          </a:p>
          <a:p>
            <a:pPr marL="0" marR="0" lvl="0" indent="0" algn="just" rtl="0">
              <a:spcBef>
                <a:spcPts val="360"/>
              </a:spcBef>
              <a:spcAft>
                <a:spcPts val="0"/>
              </a:spcAft>
              <a:buNone/>
            </a:pPr>
            <a:r>
              <a:rPr lang="en-US"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In gas transmission and distribution, more surveillance functionality is being pushed out from central servers to the sensors attached to meters or leak detectors. As this occurs, it becomes more desirable for the meters or leak detectors to perform some kind of analysis of the readings in their field of view and to make decisions about what to stream to the server, what to ignore, and what actions to take.</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endParaRPr>
          </a:p>
          <a:p>
            <a:pPr marL="0" marR="0" lvl="0" indent="0" algn="just" rtl="0">
              <a:spcBef>
                <a:spcPts val="360"/>
              </a:spcBef>
              <a:spcAft>
                <a:spcPts val="0"/>
              </a:spcAft>
              <a:buNone/>
            </a:pPr>
            <a:r>
              <a:rPr lang="en-US" sz="18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rPr>
              <a:t>Device manufacturers are now embedding analysis capability into these sensors' firmware to achieve this. One advantage of this approach is the reduced demand on network bandwidth and storage requirements which can easily offset the additional cost of having on-board analytics. With improved server software, a matrix of sensors with on-board analytics engines can provide a powerful surveillance presence.</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2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0000"/>
              </a:buClr>
              <a:buSzPts val="2400"/>
              <a:buFont typeface="Avenir"/>
              <a:buNone/>
            </a:pPr>
            <a:r>
              <a:rPr lang="en-US" sz="2400" b="1" dirty="0" err="1">
                <a:solidFill>
                  <a:srgbClr val="000000"/>
                </a:solidFill>
                <a:latin typeface="Times New Roman" panose="02020603050405020304" pitchFamily="18" charset="0"/>
                <a:ea typeface="Avenir"/>
                <a:cs typeface="Times New Roman" panose="02020603050405020304" pitchFamily="18" charset="0"/>
                <a:sym typeface="Avenir"/>
              </a:rPr>
              <a:t>IoT</a:t>
            </a:r>
            <a:r>
              <a:rPr lang="en-US" sz="2400" b="1" dirty="0">
                <a:solidFill>
                  <a:srgbClr val="000000"/>
                </a:solidFill>
                <a:latin typeface="Times New Roman" panose="02020603050405020304" pitchFamily="18" charset="0"/>
                <a:ea typeface="Avenir"/>
                <a:cs typeface="Times New Roman" panose="02020603050405020304" pitchFamily="18" charset="0"/>
                <a:sym typeface="Avenir"/>
              </a:rPr>
              <a:t> Edge Data Analytics Use Cases</a:t>
            </a:r>
            <a:endParaRPr dirty="0">
              <a:latin typeface="Times New Roman" panose="02020603050405020304" pitchFamily="18" charset="0"/>
              <a:cs typeface="Times New Roman" panose="02020603050405020304" pitchFamily="18" charset="0"/>
            </a:endParaRPr>
          </a:p>
        </p:txBody>
      </p:sp>
      <p:sp>
        <p:nvSpPr>
          <p:cNvPr id="206" name="Google Shape;206;p19"/>
          <p:cNvSpPr txBox="1">
            <a:spLocks noGrp="1"/>
          </p:cNvSpPr>
          <p:nvPr>
            <p:ph idx="1"/>
          </p:nvPr>
        </p:nvSpPr>
        <p:spPr>
          <a:xfrm>
            <a:off x="364067" y="1398331"/>
            <a:ext cx="11421533" cy="4621469"/>
          </a:xfrm>
          <a:prstGeom prst="rect">
            <a:avLst/>
          </a:prstGeom>
          <a:noFill/>
          <a:ln>
            <a:noFill/>
          </a:ln>
        </p:spPr>
        <p:txBody>
          <a:bodyPr spcFirstLastPara="1" wrap="square" lIns="91425" tIns="45700" rIns="91425" bIns="45700" anchor="ctr" anchorCtr="0">
            <a:normAutofit/>
          </a:bodyPr>
          <a:lstStyle/>
          <a:p>
            <a:pPr marL="0" marR="0" lvl="0" indent="0" algn="just" rtl="0">
              <a:spcBef>
                <a:spcPts val="0"/>
              </a:spcBef>
              <a:spcAft>
                <a:spcPts val="0"/>
              </a:spcAft>
              <a:buNone/>
            </a:pP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In </a:t>
            </a:r>
            <a:r>
              <a:rPr lang="en-US" sz="18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automobile manufacturing</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real-time analytics can be performed on sensor streams from the engine and other parts, alerting the driver to potential imminent failure or to the need for preventive maintenance. Such information can also be transmitted to the cloud or EDW for integration into a database maintained by the vehicle manufacturer. Fine-grain analysis of such anomaly data might reveal vehicle model-specific defects that can be corrected in a timely manner.</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In the </a:t>
            </a:r>
            <a:r>
              <a:rPr lang="en-US" sz="18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aerospace industry</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the sensors in various parts of the airplane generate huge amount of data on the order of 1 terabyte per 24 hours. Intelligent devices (compared to connected devices) would be of great, and sometimes lifesaving, help as immediate proactive actions based on sensor readings could prevent crucial failures.</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0" marR="0" lvl="0" indent="0" algn="just" rtl="0">
              <a:spcBef>
                <a:spcPts val="360"/>
              </a:spcBef>
              <a:spcAft>
                <a:spcPts val="0"/>
              </a:spcAft>
              <a:buNone/>
            </a:pP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The industrial Internet is going to transform the industry by making industrial machines more intelligent and enabling services using real-time data coming from sensors and machines. The intelligent devices will be able to take actions (to optimize processes, improve efficiencies, reduce costs, etc.) based on insights generated from real-time data and analytics. </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200" b="0" i="0" u="none" strike="noStrike" cap="none" dirty="0">
              <a:solidFill>
                <a:srgbClr val="000000"/>
              </a:solidFill>
              <a:latin typeface="Times New Roman" panose="02020603050405020304" pitchFamily="18" charset="0"/>
              <a:ea typeface="Helvetica Neue Light"/>
              <a:cs typeface="Times New Roman" panose="02020603050405020304" pitchFamily="18" charset="0"/>
              <a:sym typeface="Helvetica Neue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txBox="1">
            <a:spLocks noGrp="1"/>
          </p:cNvSpPr>
          <p:nvPr>
            <p:ph type="body" idx="1"/>
          </p:nvPr>
        </p:nvSpPr>
        <p:spPr>
          <a:xfrm>
            <a:off x="381000" y="381000"/>
            <a:ext cx="10668000" cy="457200"/>
          </a:xfrm>
          <a:prstGeom prst="rect">
            <a:avLst/>
          </a:prstGeom>
          <a:noFill/>
          <a:ln>
            <a:noFill/>
          </a:ln>
        </p:spPr>
        <p:txBody>
          <a:bodyPr spcFirstLastPara="1" wrap="square" lIns="91425" tIns="45700" rIns="91425" bIns="45700" anchor="ctr" anchorCtr="0">
            <a:normAutofit/>
          </a:bodyPr>
          <a:lstStyle/>
          <a:p>
            <a:pPr marL="342900" lvl="0" indent="-342900" algn="ctr" rtl="0">
              <a:spcBef>
                <a:spcPts val="0"/>
              </a:spcBef>
              <a:spcAft>
                <a:spcPts val="0"/>
              </a:spcAft>
              <a:buClr>
                <a:schemeClr val="dk1"/>
              </a:buClr>
              <a:buSzPts val="2400"/>
              <a:buNone/>
            </a:pPr>
            <a:r>
              <a:rPr lang="en-US" sz="2400" b="1" dirty="0">
                <a:latin typeface="Times New Roman" panose="02020603050405020304" pitchFamily="18" charset="0"/>
                <a:ea typeface="Avenir"/>
                <a:cs typeface="Times New Roman" panose="02020603050405020304" pitchFamily="18" charset="0"/>
                <a:sym typeface="Avenir"/>
              </a:rPr>
              <a:t>Why </a:t>
            </a:r>
            <a:r>
              <a:rPr lang="en-US" sz="2400" b="1" dirty="0" err="1">
                <a:latin typeface="Times New Roman" panose="02020603050405020304" pitchFamily="18" charset="0"/>
                <a:ea typeface="Avenir"/>
                <a:cs typeface="Times New Roman" panose="02020603050405020304" pitchFamily="18" charset="0"/>
                <a:sym typeface="Avenir"/>
              </a:rPr>
              <a:t>IoT</a:t>
            </a:r>
            <a:r>
              <a:rPr lang="en-US" sz="2400" b="1" dirty="0">
                <a:latin typeface="Times New Roman" panose="02020603050405020304" pitchFamily="18" charset="0"/>
                <a:ea typeface="Avenir"/>
                <a:cs typeface="Times New Roman" panose="02020603050405020304" pitchFamily="18" charset="0"/>
                <a:sym typeface="Avenir"/>
              </a:rPr>
              <a:t> Data Analytics?</a:t>
            </a:r>
            <a:endParaRPr dirty="0">
              <a:latin typeface="Times New Roman" panose="02020603050405020304" pitchFamily="18" charset="0"/>
              <a:cs typeface="Times New Roman" panose="02020603050405020304" pitchFamily="18" charset="0"/>
            </a:endParaRPr>
          </a:p>
        </p:txBody>
      </p:sp>
      <p:sp>
        <p:nvSpPr>
          <p:cNvPr id="99" name="Google Shape;99;p2"/>
          <p:cNvSpPr txBox="1">
            <a:spLocks noGrp="1"/>
          </p:cNvSpPr>
          <p:nvPr>
            <p:ph type="body" idx="2"/>
          </p:nvPr>
        </p:nvSpPr>
        <p:spPr>
          <a:xfrm>
            <a:off x="304800" y="1066800"/>
            <a:ext cx="10668000" cy="5105400"/>
          </a:xfrm>
          <a:prstGeom prst="rect">
            <a:avLst/>
          </a:prstGeom>
          <a:noFill/>
          <a:ln>
            <a:noFill/>
          </a:ln>
        </p:spPr>
        <p:txBody>
          <a:bodyPr spcFirstLastPara="1" wrap="square" lIns="91425" tIns="45700" rIns="91425" bIns="45700" anchor="ctr" anchorCtr="0">
            <a:normAutofit/>
          </a:bodyPr>
          <a:lstStyle/>
          <a:p>
            <a:pPr marL="457200" lvl="0" indent="-457200" algn="l" rtl="0">
              <a:spcBef>
                <a:spcPts val="0"/>
              </a:spcBef>
              <a:spcAft>
                <a:spcPts val="0"/>
              </a:spcAft>
              <a:buClr>
                <a:schemeClr val="dk1"/>
              </a:buClr>
              <a:buSzPts val="16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Establishes a variety of smarter environments (smarter homes, hotels, hospitals, etc.) </a:t>
            </a:r>
            <a:endParaRPr sz="1700" dirty="0">
              <a:latin typeface="Times New Roman" panose="02020603050405020304" pitchFamily="18" charset="0"/>
              <a:cs typeface="Times New Roman" panose="02020603050405020304" pitchFamily="18" charset="0"/>
            </a:endParaRPr>
          </a:p>
          <a:p>
            <a:pPr marL="457200" lvl="0" indent="-355600" algn="l" rtl="0">
              <a:spcBef>
                <a:spcPts val="0"/>
              </a:spcBef>
              <a:spcAft>
                <a:spcPts val="0"/>
              </a:spcAft>
              <a:buClr>
                <a:schemeClr val="dk1"/>
              </a:buClr>
              <a:buSzPts val="1600"/>
              <a:buFont typeface="+mj-lt"/>
              <a:buAutoNum type="arabicPeriod"/>
            </a:pPr>
            <a:endParaRPr sz="1700" dirty="0">
              <a:latin typeface="Times New Roman" panose="02020603050405020304" pitchFamily="18" charset="0"/>
              <a:ea typeface="Avenir"/>
              <a:cs typeface="Times New Roman" panose="02020603050405020304" pitchFamily="18" charset="0"/>
              <a:sym typeface="Avenir"/>
            </a:endParaRPr>
          </a:p>
          <a:p>
            <a:pPr marL="457200" lvl="0" indent="-457200" algn="l" rtl="0">
              <a:spcBef>
                <a:spcPts val="0"/>
              </a:spcBef>
              <a:spcAft>
                <a:spcPts val="0"/>
              </a:spcAft>
              <a:buClr>
                <a:schemeClr val="dk1"/>
              </a:buClr>
              <a:buSzPts val="16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Uncovers timely and actionable insights for machines and men</a:t>
            </a:r>
            <a:endParaRPr sz="1700" dirty="0">
              <a:latin typeface="Times New Roman" panose="02020603050405020304" pitchFamily="18" charset="0"/>
              <a:ea typeface="Avenir"/>
              <a:cs typeface="Times New Roman" panose="02020603050405020304" pitchFamily="18" charset="0"/>
              <a:sym typeface="Avenir"/>
            </a:endParaRPr>
          </a:p>
          <a:p>
            <a:pPr marL="457200" lvl="0" indent="-355600" algn="l" rtl="0">
              <a:spcBef>
                <a:spcPts val="0"/>
              </a:spcBef>
              <a:spcAft>
                <a:spcPts val="0"/>
              </a:spcAft>
              <a:buClr>
                <a:schemeClr val="dk1"/>
              </a:buClr>
              <a:buSzPts val="1600"/>
              <a:buFont typeface="+mj-lt"/>
              <a:buAutoNum type="arabicPeriod"/>
            </a:pPr>
            <a:endParaRPr sz="1700" dirty="0">
              <a:latin typeface="Times New Roman" panose="02020603050405020304" pitchFamily="18" charset="0"/>
              <a:ea typeface="Avenir"/>
              <a:cs typeface="Times New Roman" panose="02020603050405020304" pitchFamily="18" charset="0"/>
              <a:sym typeface="Avenir"/>
            </a:endParaRPr>
          </a:p>
          <a:p>
            <a:pPr marL="457200" lvl="0" indent="-457200" algn="l" rtl="0">
              <a:spcBef>
                <a:spcPts val="0"/>
              </a:spcBef>
              <a:spcAft>
                <a:spcPts val="0"/>
              </a:spcAft>
              <a:buClr>
                <a:schemeClr val="dk1"/>
              </a:buClr>
              <a:buSzPts val="16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Enables the realization of smart objects, devices, networks and environments, </a:t>
            </a:r>
            <a:endParaRPr sz="1700" dirty="0">
              <a:latin typeface="Times New Roman" panose="02020603050405020304" pitchFamily="18" charset="0"/>
              <a:ea typeface="Avenir"/>
              <a:cs typeface="Times New Roman" panose="02020603050405020304" pitchFamily="18" charset="0"/>
              <a:sym typeface="Avenir"/>
            </a:endParaRPr>
          </a:p>
          <a:p>
            <a:pPr marL="457200" lvl="0" indent="-355600" algn="l" rtl="0">
              <a:spcBef>
                <a:spcPts val="0"/>
              </a:spcBef>
              <a:spcAft>
                <a:spcPts val="0"/>
              </a:spcAft>
              <a:buClr>
                <a:schemeClr val="dk1"/>
              </a:buClr>
              <a:buSzPts val="1600"/>
              <a:buFont typeface="+mj-lt"/>
              <a:buAutoNum type="arabicPeriod"/>
            </a:pPr>
            <a:endParaRPr sz="1700" dirty="0">
              <a:latin typeface="Times New Roman" panose="02020603050405020304" pitchFamily="18" charset="0"/>
              <a:ea typeface="Avenir"/>
              <a:cs typeface="Times New Roman" panose="02020603050405020304" pitchFamily="18" charset="0"/>
              <a:sym typeface="Avenir"/>
            </a:endParaRPr>
          </a:p>
          <a:p>
            <a:pPr marL="457200" lvl="0" indent="-457200" algn="l" rtl="0">
              <a:spcBef>
                <a:spcPts val="0"/>
              </a:spcBef>
              <a:spcAft>
                <a:spcPts val="0"/>
              </a:spcAft>
              <a:buClr>
                <a:schemeClr val="dk1"/>
              </a:buClr>
              <a:buSzPts val="16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Leads to the production of pioneering and people-centric applications and services</a:t>
            </a:r>
            <a:endParaRPr sz="1700" dirty="0">
              <a:latin typeface="Times New Roman" panose="02020603050405020304" pitchFamily="18" charset="0"/>
              <a:ea typeface="Avenir"/>
              <a:cs typeface="Times New Roman" panose="02020603050405020304" pitchFamily="18" charset="0"/>
              <a:sym typeface="Avenir"/>
            </a:endParaRPr>
          </a:p>
          <a:p>
            <a:pPr marL="457200" lvl="0" indent="-355600" algn="l" rtl="0">
              <a:spcBef>
                <a:spcPts val="0"/>
              </a:spcBef>
              <a:spcAft>
                <a:spcPts val="0"/>
              </a:spcAft>
              <a:buClr>
                <a:schemeClr val="dk1"/>
              </a:buClr>
              <a:buSzPts val="1600"/>
              <a:buFont typeface="+mj-lt"/>
              <a:buAutoNum type="arabicPeriod"/>
            </a:pPr>
            <a:endParaRPr sz="1700" dirty="0">
              <a:latin typeface="Times New Roman" panose="02020603050405020304" pitchFamily="18" charset="0"/>
              <a:ea typeface="Avenir"/>
              <a:cs typeface="Times New Roman" panose="02020603050405020304" pitchFamily="18" charset="0"/>
              <a:sym typeface="Avenir"/>
            </a:endParaRPr>
          </a:p>
          <a:p>
            <a:pPr marL="457200" lvl="0" indent="-457200" algn="l" rtl="0">
              <a:spcBef>
                <a:spcPts val="0"/>
              </a:spcBef>
              <a:spcAft>
                <a:spcPts val="0"/>
              </a:spcAft>
              <a:buClr>
                <a:schemeClr val="dk1"/>
              </a:buClr>
              <a:buSzPts val="16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Helps to come out with precise predictions and prescriptions, </a:t>
            </a:r>
            <a:endParaRPr sz="1700" dirty="0">
              <a:latin typeface="Times New Roman" panose="02020603050405020304" pitchFamily="18" charset="0"/>
              <a:ea typeface="Avenir"/>
              <a:cs typeface="Times New Roman" panose="02020603050405020304" pitchFamily="18" charset="0"/>
              <a:sym typeface="Avenir"/>
            </a:endParaRPr>
          </a:p>
          <a:p>
            <a:pPr marL="457200" lvl="0" indent="-355600" algn="l" rtl="0">
              <a:spcBef>
                <a:spcPts val="0"/>
              </a:spcBef>
              <a:spcAft>
                <a:spcPts val="0"/>
              </a:spcAft>
              <a:buClr>
                <a:schemeClr val="dk1"/>
              </a:buClr>
              <a:buSzPts val="1600"/>
              <a:buFont typeface="+mj-lt"/>
              <a:buAutoNum type="arabicPeriod"/>
            </a:pPr>
            <a:endParaRPr sz="1700" dirty="0">
              <a:latin typeface="Times New Roman" panose="02020603050405020304" pitchFamily="18" charset="0"/>
              <a:ea typeface="Avenir"/>
              <a:cs typeface="Times New Roman" panose="02020603050405020304" pitchFamily="18" charset="0"/>
              <a:sym typeface="Avenir"/>
            </a:endParaRPr>
          </a:p>
          <a:p>
            <a:pPr marL="457200" lvl="0" indent="-457200" algn="l" rtl="0">
              <a:spcBef>
                <a:spcPts val="0"/>
              </a:spcBef>
              <a:spcAft>
                <a:spcPts val="0"/>
              </a:spcAft>
              <a:buClr>
                <a:schemeClr val="dk1"/>
              </a:buClr>
              <a:buSzPts val="16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Facilitates process excellence and people productivity</a:t>
            </a:r>
            <a:endParaRPr sz="1700" dirty="0">
              <a:latin typeface="Times New Roman" panose="02020603050405020304" pitchFamily="18" charset="0"/>
              <a:ea typeface="Avenir"/>
              <a:cs typeface="Times New Roman" panose="02020603050405020304" pitchFamily="18" charset="0"/>
              <a:sym typeface="Avenir"/>
            </a:endParaRPr>
          </a:p>
          <a:p>
            <a:pPr marL="457200" lvl="0" indent="-355600" algn="l" rtl="0">
              <a:spcBef>
                <a:spcPts val="0"/>
              </a:spcBef>
              <a:spcAft>
                <a:spcPts val="0"/>
              </a:spcAft>
              <a:buClr>
                <a:schemeClr val="dk1"/>
              </a:buClr>
              <a:buSzPts val="1600"/>
              <a:buFont typeface="+mj-lt"/>
              <a:buAutoNum type="arabicPeriod"/>
            </a:pPr>
            <a:endParaRPr sz="1700" dirty="0">
              <a:latin typeface="Times New Roman" panose="02020603050405020304" pitchFamily="18" charset="0"/>
              <a:ea typeface="Avenir"/>
              <a:cs typeface="Times New Roman" panose="02020603050405020304" pitchFamily="18" charset="0"/>
              <a:sym typeface="Avenir"/>
            </a:endParaRPr>
          </a:p>
          <a:p>
            <a:pPr marL="457200" lvl="0" indent="-457200" algn="l" rtl="0">
              <a:spcBef>
                <a:spcPts val="0"/>
              </a:spcBef>
              <a:spcAft>
                <a:spcPts val="0"/>
              </a:spcAft>
              <a:buClr>
                <a:schemeClr val="dk1"/>
              </a:buClr>
              <a:buSzPts val="16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Guarantees preventive maintenance of infrastructures</a:t>
            </a:r>
            <a:endParaRPr sz="1700" dirty="0">
              <a:latin typeface="Times New Roman" panose="02020603050405020304" pitchFamily="18" charset="0"/>
              <a:ea typeface="Avenir"/>
              <a:cs typeface="Times New Roman" panose="02020603050405020304" pitchFamily="18" charset="0"/>
              <a:sym typeface="Avenir"/>
            </a:endParaRPr>
          </a:p>
          <a:p>
            <a:pPr marL="457200" lvl="0" indent="-355600" algn="l" rtl="0">
              <a:spcBef>
                <a:spcPts val="0"/>
              </a:spcBef>
              <a:spcAft>
                <a:spcPts val="0"/>
              </a:spcAft>
              <a:buClr>
                <a:schemeClr val="dk1"/>
              </a:buClr>
              <a:buSzPts val="1600"/>
              <a:buFont typeface="+mj-lt"/>
              <a:buAutoNum type="arabicPeriod"/>
            </a:pPr>
            <a:endParaRPr sz="1700" dirty="0">
              <a:latin typeface="Times New Roman" panose="02020603050405020304" pitchFamily="18" charset="0"/>
              <a:ea typeface="Avenir"/>
              <a:cs typeface="Times New Roman" panose="02020603050405020304" pitchFamily="18" charset="0"/>
              <a:sym typeface="Avenir"/>
            </a:endParaRPr>
          </a:p>
          <a:p>
            <a:pPr marL="457200" lvl="0" indent="-457200" algn="l" rtl="0">
              <a:spcBef>
                <a:spcPts val="0"/>
              </a:spcBef>
              <a:spcAft>
                <a:spcPts val="0"/>
              </a:spcAft>
              <a:buClr>
                <a:schemeClr val="dk1"/>
              </a:buClr>
              <a:buSzPts val="16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Ensures the optimized utilization of distributed assets through monitoring, measurement, and management for perfect inventory replenishment </a:t>
            </a:r>
            <a:endParaRPr sz="1700" dirty="0">
              <a:latin typeface="Times New Roman" panose="02020603050405020304" pitchFamily="18" charset="0"/>
              <a:ea typeface="Avenir"/>
              <a:cs typeface="Times New Roman" panose="02020603050405020304" pitchFamily="18" charset="0"/>
              <a:sym typeface="Avenir"/>
            </a:endParaRPr>
          </a:p>
          <a:p>
            <a:pPr marL="457200" lvl="0" indent="-355600" algn="l" rtl="0">
              <a:spcBef>
                <a:spcPts val="0"/>
              </a:spcBef>
              <a:spcAft>
                <a:spcPts val="0"/>
              </a:spcAft>
              <a:buClr>
                <a:schemeClr val="dk1"/>
              </a:buClr>
              <a:buSzPts val="1600"/>
              <a:buFont typeface="+mj-lt"/>
              <a:buAutoNum type="arabicPeriod"/>
            </a:pPr>
            <a:endParaRPr sz="1700" dirty="0">
              <a:latin typeface="Times New Roman" panose="02020603050405020304" pitchFamily="18" charset="0"/>
              <a:ea typeface="Avenir"/>
              <a:cs typeface="Times New Roman" panose="02020603050405020304" pitchFamily="18" charset="0"/>
              <a:sym typeface="Avenir"/>
            </a:endParaRPr>
          </a:p>
          <a:p>
            <a:pPr marL="457200" lvl="0" indent="-457200" algn="l" rtl="0">
              <a:spcBef>
                <a:spcPts val="0"/>
              </a:spcBef>
              <a:spcAft>
                <a:spcPts val="0"/>
              </a:spcAft>
              <a:buClr>
                <a:schemeClr val="dk1"/>
              </a:buClr>
              <a:buSzPts val="16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Safeguards the safety and security of people and properties</a:t>
            </a:r>
            <a:endParaRPr sz="1700" dirty="0">
              <a:latin typeface="Times New Roman" panose="02020603050405020304" pitchFamily="18" charset="0"/>
              <a:ea typeface="Avenir"/>
              <a:cs typeface="Times New Roman" panose="02020603050405020304" pitchFamily="18" charset="0"/>
              <a:sym typeface="Avenir"/>
            </a:endParaRPr>
          </a:p>
          <a:p>
            <a:pPr marL="457200" lvl="0" indent="-355600" algn="l" rtl="0">
              <a:spcBef>
                <a:spcPts val="0"/>
              </a:spcBef>
              <a:spcAft>
                <a:spcPts val="0"/>
              </a:spcAft>
              <a:buClr>
                <a:schemeClr val="dk1"/>
              </a:buClr>
              <a:buSzPts val="1600"/>
              <a:buFont typeface="+mj-lt"/>
              <a:buAutoNum type="arabicPeriod"/>
            </a:pPr>
            <a:endParaRPr sz="1700" dirty="0">
              <a:latin typeface="Times New Roman" panose="02020603050405020304" pitchFamily="18" charset="0"/>
              <a:ea typeface="Avenir"/>
              <a:cs typeface="Times New Roman" panose="02020603050405020304" pitchFamily="18" charset="0"/>
              <a:sym typeface="Avenir"/>
            </a:endParaRPr>
          </a:p>
          <a:p>
            <a:pPr marL="457200" lvl="0" indent="-457200" algn="l" rtl="0">
              <a:spcBef>
                <a:spcPts val="0"/>
              </a:spcBef>
              <a:spcAft>
                <a:spcPts val="0"/>
              </a:spcAft>
              <a:buClr>
                <a:schemeClr val="dk1"/>
              </a:buClr>
              <a:buSzPts val="16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Monitors complex environments to guarantee business performance, productivity and resilience </a:t>
            </a:r>
            <a:endParaRPr sz="1700" dirty="0">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3" name="Google Shape;213;p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venir"/>
              <a:buNone/>
            </a:pPr>
            <a:r>
              <a:rPr lang="en-US" sz="2400" b="1" dirty="0" err="1">
                <a:latin typeface="Times New Roman" panose="02020603050405020304" pitchFamily="18" charset="0"/>
                <a:ea typeface="Avenir"/>
                <a:cs typeface="Times New Roman" panose="02020603050405020304" pitchFamily="18" charset="0"/>
                <a:sym typeface="Avenir"/>
              </a:rPr>
              <a:t>IoT</a:t>
            </a:r>
            <a:r>
              <a:rPr lang="en-US" sz="2400" b="1" dirty="0">
                <a:latin typeface="Times New Roman" panose="02020603050405020304" pitchFamily="18" charset="0"/>
                <a:ea typeface="Avenir"/>
                <a:cs typeface="Times New Roman" panose="02020603050405020304" pitchFamily="18" charset="0"/>
                <a:sym typeface="Avenir"/>
              </a:rPr>
              <a:t> Edge Data Analytics Use Cases</a:t>
            </a:r>
            <a:endParaRPr dirty="0">
              <a:latin typeface="Times New Roman" panose="02020603050405020304" pitchFamily="18" charset="0"/>
              <a:cs typeface="Times New Roman" panose="02020603050405020304" pitchFamily="18" charset="0"/>
            </a:endParaRPr>
          </a:p>
        </p:txBody>
      </p:sp>
      <p:sp>
        <p:nvSpPr>
          <p:cNvPr id="212" name="Google Shape;212;p20"/>
          <p:cNvSpPr txBox="1">
            <a:spLocks noGrp="1"/>
          </p:cNvSpPr>
          <p:nvPr>
            <p:ph idx="1"/>
          </p:nvPr>
        </p:nvSpPr>
        <p:spPr>
          <a:xfrm>
            <a:off x="304801" y="1398331"/>
            <a:ext cx="11300103" cy="4655336"/>
          </a:xfrm>
          <a:prstGeom prst="rect">
            <a:avLst/>
          </a:prstGeom>
          <a:noFill/>
          <a:ln>
            <a:noFill/>
          </a:ln>
        </p:spPr>
        <p:txBody>
          <a:bodyPr spcFirstLastPara="1" wrap="square" lIns="91425" tIns="45700" rIns="91425" bIns="45700" anchor="ctr" anchorCtr="0">
            <a:normAutofit/>
          </a:bodyPr>
          <a:lstStyle/>
          <a:p>
            <a:pPr marL="0" marR="0" lvl="0" indent="0" algn="just" rtl="0">
              <a:spcBef>
                <a:spcPts val="0"/>
              </a:spcBef>
              <a:spcAft>
                <a:spcPts val="0"/>
              </a:spcAft>
              <a:buNone/>
            </a:pP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Most production facilities have had process control systems, SCADA data and historians for decades. A key component of this value is in the use of </a:t>
            </a:r>
            <a:r>
              <a:rPr lang="en-US" sz="1800" b="0" i="0" u="none" strike="noStrike" cap="none" dirty="0" err="1">
                <a:solidFill>
                  <a:srgbClr val="000000"/>
                </a:solidFill>
                <a:latin typeface="Times New Roman" panose="02020603050405020304" pitchFamily="18" charset="0"/>
                <a:ea typeface="Avenir"/>
                <a:cs typeface="Times New Roman" panose="02020603050405020304" pitchFamily="18" charset="0"/>
                <a:sym typeface="Avenir"/>
              </a:rPr>
              <a:t>IoT</a:t>
            </a: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analytics at the edge in three specific use cases:</a:t>
            </a:r>
            <a:endParaRPr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360"/>
              </a:spcBef>
              <a:spcAft>
                <a:spcPts val="0"/>
              </a:spcAft>
              <a:buNone/>
            </a:pPr>
            <a:endParaRPr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a:p>
            <a:pPr marL="609585" marR="0" lvl="0" indent="-609585" algn="just" rtl="0">
              <a:lnSpc>
                <a:spcPct val="150000"/>
              </a:lnSpc>
              <a:spcBef>
                <a:spcPts val="360"/>
              </a:spcBef>
              <a:spcAft>
                <a:spcPts val="0"/>
              </a:spcAft>
              <a:buClr>
                <a:srgbClr val="000000"/>
              </a:buClr>
              <a:buSzPts val="1800"/>
              <a:buFont typeface="Helvetica Neue"/>
              <a:buAutoNum type="arabicPeriod"/>
            </a:pP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Capturing sensor data from shop floor tools and equipment to improve production quality and yield</a:t>
            </a:r>
            <a:endParaRPr dirty="0">
              <a:latin typeface="Times New Roman" panose="02020603050405020304" pitchFamily="18" charset="0"/>
              <a:cs typeface="Times New Roman" panose="02020603050405020304" pitchFamily="18" charset="0"/>
            </a:endParaRPr>
          </a:p>
          <a:p>
            <a:pPr marL="609585" marR="0" lvl="0" indent="-609585" algn="just" rtl="0">
              <a:lnSpc>
                <a:spcPct val="150000"/>
              </a:lnSpc>
              <a:spcBef>
                <a:spcPts val="360"/>
              </a:spcBef>
              <a:spcAft>
                <a:spcPts val="0"/>
              </a:spcAft>
              <a:buClr>
                <a:srgbClr val="000000"/>
              </a:buClr>
              <a:buSzPts val="1800"/>
              <a:buFont typeface="Helvetica Neue"/>
              <a:buAutoNum type="arabicPeriod"/>
            </a:pP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Monitoring equipment health through predictive modeling to detect early signs of deteriorating performance and risk of failure</a:t>
            </a:r>
            <a:endParaRPr dirty="0">
              <a:latin typeface="Times New Roman" panose="02020603050405020304" pitchFamily="18" charset="0"/>
              <a:cs typeface="Times New Roman" panose="02020603050405020304" pitchFamily="18" charset="0"/>
            </a:endParaRPr>
          </a:p>
          <a:p>
            <a:pPr marL="609585" marR="0" lvl="0" indent="-609585" algn="just" rtl="0">
              <a:lnSpc>
                <a:spcPct val="150000"/>
              </a:lnSpc>
              <a:spcBef>
                <a:spcPts val="360"/>
              </a:spcBef>
              <a:spcAft>
                <a:spcPts val="0"/>
              </a:spcAft>
              <a:buClr>
                <a:srgbClr val="000000"/>
              </a:buClr>
              <a:buSzPts val="1800"/>
              <a:buFont typeface="Helvetica Neue"/>
              <a:buAutoNum type="arabicPeriod"/>
            </a:pPr>
            <a:r>
              <a:rPr lang="en-US"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Using wearable sensors to track worker health and safety</a:t>
            </a:r>
            <a:endParaRPr dirty="0">
              <a:latin typeface="Times New Roman" panose="02020603050405020304" pitchFamily="18" charset="0"/>
              <a:cs typeface="Times New Roman" panose="02020603050405020304" pitchFamily="18" charset="0"/>
            </a:endParaRPr>
          </a:p>
          <a:p>
            <a:pPr marL="0" marR="0" lvl="0" indent="0" algn="just" rtl="0">
              <a:spcBef>
                <a:spcPts val="360"/>
              </a:spcBef>
              <a:spcAft>
                <a:spcPts val="0"/>
              </a:spcAft>
              <a:buNone/>
            </a:pPr>
            <a:endParaRPr sz="18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609600" y="2362200"/>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A Edge Analytics Demo</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5" name="Google Shape;225;p22"/>
          <p:cNvSpPr txBox="1">
            <a:spLocks noGrp="1"/>
          </p:cNvSpPr>
          <p:nvPr>
            <p:ph type="body" idx="1"/>
          </p:nvPr>
        </p:nvSpPr>
        <p:spPr>
          <a:xfrm>
            <a:off x="276726" y="242636"/>
            <a:ext cx="10668000" cy="457200"/>
          </a:xfrm>
          <a:prstGeom prst="rect">
            <a:avLst/>
          </a:prstGeom>
          <a:noFill/>
          <a:ln>
            <a:noFill/>
          </a:ln>
        </p:spPr>
        <p:txBody>
          <a:bodyPr spcFirstLastPara="1" wrap="square" lIns="91425" tIns="45700" rIns="91425" bIns="45700" anchor="ctr" anchorCtr="0">
            <a:normAutofit/>
          </a:bodyPr>
          <a:lstStyle/>
          <a:p>
            <a:pPr marL="342900" lvl="0" indent="-342900" algn="ctr" rtl="0">
              <a:spcBef>
                <a:spcPts val="0"/>
              </a:spcBef>
              <a:spcAft>
                <a:spcPts val="0"/>
              </a:spcAft>
              <a:buClr>
                <a:schemeClr val="dk1"/>
              </a:buClr>
              <a:buSzPts val="2400"/>
              <a:buNone/>
            </a:pPr>
            <a:r>
              <a:rPr lang="en-US" sz="2400" b="1" dirty="0">
                <a:latin typeface="Times New Roman" panose="02020603050405020304" pitchFamily="18" charset="0"/>
                <a:ea typeface="Avenir"/>
                <a:cs typeface="Times New Roman" panose="02020603050405020304" pitchFamily="18" charset="0"/>
                <a:sym typeface="Avenir"/>
              </a:rPr>
              <a:t>An Edge Analytics Demo</a:t>
            </a:r>
            <a:endParaRPr dirty="0">
              <a:latin typeface="Times New Roman" panose="02020603050405020304" pitchFamily="18" charset="0"/>
              <a:cs typeface="Times New Roman" panose="02020603050405020304" pitchFamily="18" charset="0"/>
            </a:endParaRPr>
          </a:p>
        </p:txBody>
      </p:sp>
      <p:sp>
        <p:nvSpPr>
          <p:cNvPr id="226" name="Google Shape;226;p22"/>
          <p:cNvSpPr txBox="1">
            <a:spLocks noGrp="1"/>
          </p:cNvSpPr>
          <p:nvPr>
            <p:ph type="body" idx="2"/>
          </p:nvPr>
        </p:nvSpPr>
        <p:spPr>
          <a:xfrm>
            <a:off x="296779" y="990600"/>
            <a:ext cx="10668000" cy="5410200"/>
          </a:xfrm>
          <a:prstGeom prst="rect">
            <a:avLst/>
          </a:prstGeom>
          <a:noFill/>
          <a:ln>
            <a:noFill/>
          </a:ln>
        </p:spPr>
        <p:txBody>
          <a:bodyPr spcFirstLastPara="1" wrap="square" lIns="91425" tIns="45700" rIns="91425" bIns="45700" anchor="ctr" anchorCtr="0">
            <a:normAutofit/>
          </a:bodyPr>
          <a:lstStyle/>
          <a:p>
            <a:pPr marL="342900" lvl="0" indent="-342900" algn="just" rtl="0">
              <a:spcBef>
                <a:spcPts val="0"/>
              </a:spcBef>
              <a:spcAft>
                <a:spcPts val="0"/>
              </a:spcAft>
              <a:buClr>
                <a:schemeClr val="dk1"/>
              </a:buClr>
              <a:buSzPts val="1400"/>
              <a:buNone/>
            </a:pPr>
            <a:r>
              <a:rPr lang="en-US" dirty="0"/>
              <a:t>This demo is to showcase the following </a:t>
            </a:r>
            <a:endParaRPr dirty="0"/>
          </a:p>
          <a:p>
            <a:pPr marL="342900" lvl="0" indent="-342900" algn="just" rtl="0">
              <a:spcBef>
                <a:spcPts val="0"/>
              </a:spcBef>
              <a:spcAft>
                <a:spcPts val="0"/>
              </a:spcAft>
              <a:buClr>
                <a:schemeClr val="dk1"/>
              </a:buClr>
              <a:buSzPts val="1400"/>
              <a:buNone/>
            </a:pPr>
            <a:endParaRPr dirty="0"/>
          </a:p>
          <a:p>
            <a:pPr marL="342900" lvl="0" indent="-342900" algn="just"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How sensors and digitized elements get locally connected with one or more </a:t>
            </a: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gateway instances in order to gather and transmit any useful and usable data to the </a:t>
            </a: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gateway. In other words, multi-</a:t>
            </a:r>
            <a:r>
              <a:rPr lang="en-US" sz="1700" dirty="0" err="1">
                <a:latin typeface="Times New Roman" panose="02020603050405020304" pitchFamily="18" charset="0"/>
                <a:cs typeface="Times New Roman" panose="02020603050405020304" pitchFamily="18" charset="0"/>
              </a:rPr>
              <a:t>structed</a:t>
            </a:r>
            <a:r>
              <a:rPr lang="en-US" sz="1700" dirty="0">
                <a:latin typeface="Times New Roman" panose="02020603050405020304" pitchFamily="18" charset="0"/>
                <a:cs typeface="Times New Roman" panose="02020603050405020304" pitchFamily="18" charset="0"/>
              </a:rPr>
              <a:t> and massive data getting generated by various sensors and sensors-attached assets in a particular environment (say, homes, hotels, hospitals, etc.) are received and temporarily stocked by </a:t>
            </a: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gateways / middleware/brokers for purpose-specific data analytics.</a:t>
            </a:r>
            <a:endParaRPr sz="1700" dirty="0">
              <a:latin typeface="Times New Roman" panose="02020603050405020304" pitchFamily="18" charset="0"/>
              <a:cs typeface="Times New Roman" panose="02020603050405020304" pitchFamily="18" charset="0"/>
            </a:endParaRPr>
          </a:p>
          <a:p>
            <a:pPr marL="431800" lvl="0" indent="-342900" algn="just"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By deploying an edge analytics and application development platform in the </a:t>
            </a: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gateway (Raspberry Pi was used for our demo), all kinds of data getting collected are getting cleansed and crunched in real-time in order to emit out actionable and timely insights. </a:t>
            </a:r>
            <a:endParaRPr sz="1700" dirty="0">
              <a:latin typeface="Times New Roman" panose="02020603050405020304" pitchFamily="18" charset="0"/>
              <a:cs typeface="Times New Roman" panose="02020603050405020304" pitchFamily="18" charset="0"/>
            </a:endParaRPr>
          </a:p>
          <a:p>
            <a:pPr marL="431800" lvl="0" indent="-342900" algn="just"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The </a:t>
            </a: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gateway also contributes in filtering out irrelevant data at the source itself so that a very limited amount of useful data gets transmitted to the faraway clouds to facilitate historical and comprehensive big data analytics. The </a:t>
            </a: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gateway acts as an intermediary between scores of on-premise edge systems and off-premise clouds.</a:t>
            </a:r>
            <a:endParaRPr sz="1700" dirty="0">
              <a:latin typeface="Times New Roman" panose="02020603050405020304" pitchFamily="18" charset="0"/>
              <a:cs typeface="Times New Roman" panose="02020603050405020304" pitchFamily="18" charset="0"/>
            </a:endParaRPr>
          </a:p>
          <a:p>
            <a:pPr marL="431800" lvl="0" indent="-342900" algn="just"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1400"/>
              <a:buAutoNum type="arabicPeriod"/>
            </a:pP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gateway modules (typically touted as fog devices) act as the master node/leader in monitoring, measuring and managing various dynamic edge devices and their operational parameters</a:t>
            </a:r>
            <a:endParaRPr sz="1700" dirty="0">
              <a:latin typeface="Times New Roman" panose="02020603050405020304" pitchFamily="18" charset="0"/>
              <a:cs typeface="Times New Roman" panose="02020603050405020304" pitchFamily="18" charset="0"/>
            </a:endParaRPr>
          </a:p>
          <a:p>
            <a:pPr marL="431800" lvl="0" indent="-342900" algn="just"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1400"/>
              <a:buAutoNum type="arabicPeriod"/>
            </a:pP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gateway modules seamlessly and spontaneously integrate the physical world with the cyber world (cloud services, applications, databases,  platforms, etc.)</a:t>
            </a:r>
            <a:endParaRPr sz="1700" dirty="0">
              <a:latin typeface="Times New Roman" panose="02020603050405020304" pitchFamily="18" charset="0"/>
              <a:cs typeface="Times New Roman" panose="02020603050405020304" pitchFamily="18" charset="0"/>
            </a:endParaRPr>
          </a:p>
          <a:p>
            <a:pPr marL="431800" lvl="0" indent="-342900" algn="just"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just" rtl="0">
              <a:spcBef>
                <a:spcPts val="0"/>
              </a:spcBef>
              <a:spcAft>
                <a:spcPts val="0"/>
              </a:spcAft>
              <a:buClr>
                <a:schemeClr val="dk1"/>
              </a:buClr>
              <a:buSzPts val="1400"/>
              <a:buAutoNum type="arabicPeriod"/>
            </a:pP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gateway activates, augments, and adapts actuation devices (edge) based on the insights extricated through analytics in real time</a:t>
            </a:r>
            <a:endParaRPr sz="1700" dirty="0">
              <a:latin typeface="Times New Roman" panose="02020603050405020304" pitchFamily="18" charset="0"/>
              <a:cs typeface="Times New Roman" panose="02020603050405020304" pitchFamily="18" charset="0"/>
            </a:endParaRPr>
          </a:p>
          <a:p>
            <a:pPr marL="342900" lvl="0" indent="-254000" algn="just" rtl="0">
              <a:spcBef>
                <a:spcPts val="0"/>
              </a:spcBef>
              <a:spcAft>
                <a:spcPts val="0"/>
              </a:spcAft>
              <a:buClr>
                <a:schemeClr val="dk1"/>
              </a:buClr>
              <a:buSzPts val="1400"/>
              <a:buNone/>
            </a:pPr>
            <a:endParaRPr dirty="0"/>
          </a:p>
          <a:p>
            <a:pPr marL="342900" lvl="0" indent="-254000" algn="just" rtl="0">
              <a:spcBef>
                <a:spcPts val="0"/>
              </a:spcBef>
              <a:spcAft>
                <a:spcPts val="0"/>
              </a:spcAft>
              <a:buClr>
                <a:schemeClr val="dk1"/>
              </a:buClr>
              <a:buSzPts val="1400"/>
              <a:buNone/>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3"/>
          <p:cNvSpPr/>
          <p:nvPr/>
        </p:nvSpPr>
        <p:spPr>
          <a:xfrm>
            <a:off x="7467600" y="1219200"/>
            <a:ext cx="3962400" cy="4495800"/>
          </a:xfrm>
          <a:prstGeom prst="cloud">
            <a:avLst/>
          </a:prstGeom>
          <a:solidFill>
            <a:srgbClr val="8CB3E3"/>
          </a:solidFill>
          <a:ln w="254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0" i="0" u="none" strike="noStrike" cap="none">
                <a:solidFill>
                  <a:schemeClr val="lt1"/>
                </a:solidFill>
                <a:latin typeface="Helvetica Neue Light"/>
                <a:ea typeface="Helvetica Neue Light"/>
                <a:cs typeface="Helvetica Neue Light"/>
                <a:sym typeface="Helvetica Neue Light"/>
              </a:rPr>
              <a:t>Cloud</a:t>
            </a:r>
            <a:endParaRPr/>
          </a:p>
        </p:txBody>
      </p:sp>
      <p:sp>
        <p:nvSpPr>
          <p:cNvPr id="232" name="Google Shape;232;p23"/>
          <p:cNvSpPr/>
          <p:nvPr/>
        </p:nvSpPr>
        <p:spPr>
          <a:xfrm>
            <a:off x="2286000" y="1371600"/>
            <a:ext cx="3657600" cy="3505200"/>
          </a:xfrm>
          <a:prstGeom prst="roundRect">
            <a:avLst>
              <a:gd name="adj" fmla="val 16667"/>
            </a:avLst>
          </a:prstGeom>
          <a:solidFill>
            <a:srgbClr val="FDE9D8"/>
          </a:solidFill>
          <a:ln w="254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a:solidFill>
                  <a:schemeClr val="dk1"/>
                </a:solidFill>
                <a:latin typeface="Helvetica Neue Light"/>
                <a:ea typeface="Helvetica Neue Light"/>
                <a:cs typeface="Helvetica Neue Light"/>
                <a:sym typeface="Helvetica Neue Light"/>
              </a:rPr>
              <a:t>Edge Compute</a:t>
            </a:r>
            <a:endParaRPr/>
          </a:p>
          <a:p>
            <a:pPr marL="0" marR="0" lvl="0" indent="0" algn="ctr" rtl="0">
              <a:spcBef>
                <a:spcPts val="0"/>
              </a:spcBef>
              <a:spcAft>
                <a:spcPts val="0"/>
              </a:spcAft>
              <a:buNone/>
            </a:pPr>
            <a:r>
              <a:rPr lang="en-US" sz="1800" b="1" i="0" u="none" strike="noStrike" cap="none">
                <a:solidFill>
                  <a:schemeClr val="dk1"/>
                </a:solidFill>
                <a:latin typeface="Helvetica Neue Light"/>
                <a:ea typeface="Helvetica Neue Light"/>
                <a:cs typeface="Helvetica Neue Light"/>
                <a:sym typeface="Helvetica Neue Light"/>
              </a:rPr>
              <a:t>(Raspberry Pi)</a:t>
            </a:r>
            <a:endParaRPr/>
          </a:p>
        </p:txBody>
      </p:sp>
      <p:sp>
        <p:nvSpPr>
          <p:cNvPr id="233" name="Google Shape;233;p23"/>
          <p:cNvSpPr txBox="1">
            <a:spLocks noGrp="1"/>
          </p:cNvSpPr>
          <p:nvPr>
            <p:ph type="title"/>
          </p:nvPr>
        </p:nvSpPr>
        <p:spPr>
          <a:xfrm>
            <a:off x="330160" y="210748"/>
            <a:ext cx="10515600" cy="31176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The Macro-level Architecture of our Demo System</a:t>
            </a:r>
            <a:endParaRPr dirty="0">
              <a:latin typeface="Times New Roman" panose="02020603050405020304" pitchFamily="18" charset="0"/>
              <a:cs typeface="Times New Roman" panose="02020603050405020304" pitchFamily="18" charset="0"/>
            </a:endParaRPr>
          </a:p>
        </p:txBody>
      </p:sp>
      <p:sp>
        <p:nvSpPr>
          <p:cNvPr id="235" name="Google Shape;235;p23"/>
          <p:cNvSpPr/>
          <p:nvPr/>
        </p:nvSpPr>
        <p:spPr>
          <a:xfrm>
            <a:off x="2819400" y="2286000"/>
            <a:ext cx="2667000" cy="2241102"/>
          </a:xfrm>
          <a:prstGeom prst="rect">
            <a:avLst/>
          </a:prstGeom>
          <a:solidFill>
            <a:srgbClr val="B2A0C7"/>
          </a:solidFill>
          <a:ln w="254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i="0" u="none" strike="noStrike" cap="none">
                <a:solidFill>
                  <a:schemeClr val="lt1"/>
                </a:solidFill>
                <a:latin typeface="Helvetica Neue Light"/>
                <a:ea typeface="Helvetica Neue Light"/>
                <a:cs typeface="Helvetica Neue Light"/>
                <a:sym typeface="Helvetica Neue Light"/>
              </a:rPr>
              <a:t>Containers</a:t>
            </a:r>
            <a:endParaRPr/>
          </a:p>
          <a:p>
            <a:pPr marL="0" marR="0" lvl="0" indent="0" algn="ctr" rtl="0">
              <a:spcBef>
                <a:spcPts val="0"/>
              </a:spcBef>
              <a:spcAft>
                <a:spcPts val="0"/>
              </a:spcAft>
              <a:buNone/>
            </a:pPr>
            <a:r>
              <a:rPr lang="en-US" sz="1800" b="0" i="0" u="none" strike="noStrike" cap="none">
                <a:solidFill>
                  <a:schemeClr val="lt1"/>
                </a:solidFill>
                <a:latin typeface="Helvetica Neue Light"/>
                <a:ea typeface="Helvetica Neue Light"/>
                <a:cs typeface="Helvetica Neue Light"/>
                <a:sym typeface="Helvetica Neue Light"/>
              </a:rPr>
              <a:t>(</a:t>
            </a:r>
            <a:r>
              <a:rPr lang="en-US" sz="1800" b="1" i="0" u="none" strike="noStrike" cap="none">
                <a:solidFill>
                  <a:schemeClr val="lt1"/>
                </a:solidFill>
                <a:latin typeface="Helvetica Neue Light"/>
                <a:ea typeface="Helvetica Neue Light"/>
                <a:cs typeface="Helvetica Neue Light"/>
                <a:sym typeface="Helvetica Neue Light"/>
              </a:rPr>
              <a:t>Dockers</a:t>
            </a:r>
            <a:r>
              <a:rPr lang="en-US" sz="1800" b="0" i="0" u="none" strike="noStrike" cap="none">
                <a:solidFill>
                  <a:schemeClr val="lt1"/>
                </a:solidFill>
                <a:latin typeface="Helvetica Neue Light"/>
                <a:ea typeface="Helvetica Neue Light"/>
                <a:cs typeface="Helvetica Neue Light"/>
                <a:sym typeface="Helvetica Neue Light"/>
              </a:rPr>
              <a:t>)</a:t>
            </a:r>
            <a:endParaRPr/>
          </a:p>
        </p:txBody>
      </p:sp>
      <p:sp>
        <p:nvSpPr>
          <p:cNvPr id="236" name="Google Shape;236;p23"/>
          <p:cNvSpPr/>
          <p:nvPr/>
        </p:nvSpPr>
        <p:spPr>
          <a:xfrm>
            <a:off x="3352800" y="2971800"/>
            <a:ext cx="1524000" cy="1295400"/>
          </a:xfrm>
          <a:prstGeom prst="rect">
            <a:avLst/>
          </a:prstGeom>
          <a:solidFill>
            <a:srgbClr val="31859B"/>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Helvetica Neue Light"/>
                <a:ea typeface="Helvetica Neue Light"/>
                <a:cs typeface="Helvetica Neue Light"/>
                <a:sym typeface="Helvetica Neue Light"/>
              </a:rPr>
              <a:t>Edge Analytics</a:t>
            </a:r>
            <a:endParaRPr/>
          </a:p>
          <a:p>
            <a:pPr marL="0" marR="0" lvl="0" indent="0" algn="ctr" rtl="0">
              <a:spcBef>
                <a:spcPts val="0"/>
              </a:spcBef>
              <a:spcAft>
                <a:spcPts val="0"/>
              </a:spcAft>
              <a:buNone/>
            </a:pPr>
            <a:r>
              <a:rPr lang="en-US" sz="1800" b="0" i="0" u="none" strike="noStrike" cap="none">
                <a:solidFill>
                  <a:schemeClr val="lt1"/>
                </a:solidFill>
                <a:latin typeface="Helvetica Neue Light"/>
                <a:ea typeface="Helvetica Neue Light"/>
                <a:cs typeface="Helvetica Neue Light"/>
                <a:sym typeface="Helvetica Neue Light"/>
              </a:rPr>
              <a:t>(Edgent)</a:t>
            </a:r>
            <a:endParaRPr/>
          </a:p>
        </p:txBody>
      </p:sp>
      <p:sp>
        <p:nvSpPr>
          <p:cNvPr id="237" name="Google Shape;237;p23"/>
          <p:cNvSpPr/>
          <p:nvPr/>
        </p:nvSpPr>
        <p:spPr>
          <a:xfrm>
            <a:off x="2286000" y="5136702"/>
            <a:ext cx="3657600" cy="741581"/>
          </a:xfrm>
          <a:prstGeom prst="roundRect">
            <a:avLst>
              <a:gd name="adj" fmla="val 16667"/>
            </a:avLst>
          </a:prstGeom>
          <a:solidFill>
            <a:srgbClr val="BFBFBF"/>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Helvetica Neue Light"/>
                <a:ea typeface="Helvetica Neue Light"/>
                <a:cs typeface="Helvetica Neue Light"/>
                <a:sym typeface="Helvetica Neue Light"/>
              </a:rPr>
              <a:t>Container Management </a:t>
            </a:r>
            <a:endParaRPr/>
          </a:p>
          <a:p>
            <a:pPr marL="0" marR="0" lvl="0" indent="0" algn="ctr" rtl="0">
              <a:spcBef>
                <a:spcPts val="0"/>
              </a:spcBef>
              <a:spcAft>
                <a:spcPts val="0"/>
              </a:spcAft>
              <a:buNone/>
            </a:pPr>
            <a:r>
              <a:rPr lang="en-US" sz="1800" b="1" i="0" u="none" strike="noStrike" cap="none">
                <a:solidFill>
                  <a:schemeClr val="dk1"/>
                </a:solidFill>
                <a:latin typeface="Helvetica Neue Light"/>
                <a:ea typeface="Helvetica Neue Light"/>
                <a:cs typeface="Helvetica Neue Light"/>
                <a:sym typeface="Helvetica Neue Light"/>
              </a:rPr>
              <a:t>(Kubernetes)</a:t>
            </a:r>
            <a:endParaRPr/>
          </a:p>
        </p:txBody>
      </p:sp>
      <p:sp>
        <p:nvSpPr>
          <p:cNvPr id="238" name="Google Shape;238;p23"/>
          <p:cNvSpPr/>
          <p:nvPr/>
        </p:nvSpPr>
        <p:spPr>
          <a:xfrm>
            <a:off x="6477000" y="1447799"/>
            <a:ext cx="609600" cy="4430483"/>
          </a:xfrm>
          <a:prstGeom prst="roundRect">
            <a:avLst>
              <a:gd name="adj" fmla="val 16667"/>
            </a:avLst>
          </a:prstGeom>
          <a:solidFill>
            <a:srgbClr val="A5A5A5"/>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3"/>
          <p:cNvSpPr txBox="1"/>
          <p:nvPr/>
        </p:nvSpPr>
        <p:spPr>
          <a:xfrm rot="-5400000">
            <a:off x="4596317" y="3387975"/>
            <a:ext cx="4370966" cy="55008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Helvetica Neue Light"/>
                <a:ea typeface="Helvetica Neue Light"/>
                <a:cs typeface="Helvetica Neue Light"/>
                <a:sym typeface="Helvetica Neue Light"/>
              </a:rPr>
              <a:t>Message Broker </a:t>
            </a:r>
            <a:endParaRPr/>
          </a:p>
          <a:p>
            <a:pPr marL="0" marR="0" lvl="0" indent="0" algn="ctr" rtl="0">
              <a:spcBef>
                <a:spcPts val="0"/>
              </a:spcBef>
              <a:spcAft>
                <a:spcPts val="0"/>
              </a:spcAft>
              <a:buNone/>
            </a:pPr>
            <a:r>
              <a:rPr lang="en-US" sz="1800" b="1" i="0" u="none" strike="noStrike" cap="none">
                <a:solidFill>
                  <a:schemeClr val="dk1"/>
                </a:solidFill>
                <a:latin typeface="Helvetica Neue Light"/>
                <a:ea typeface="Helvetica Neue Light"/>
                <a:cs typeface="Helvetica Neue Light"/>
                <a:sym typeface="Helvetica Neue Light"/>
              </a:rPr>
              <a:t>(Kafka)</a:t>
            </a:r>
            <a:endParaRPr/>
          </a:p>
        </p:txBody>
      </p:sp>
      <p:sp>
        <p:nvSpPr>
          <p:cNvPr id="240" name="Google Shape;240;p23"/>
          <p:cNvSpPr/>
          <p:nvPr/>
        </p:nvSpPr>
        <p:spPr>
          <a:xfrm>
            <a:off x="8503920" y="2667000"/>
            <a:ext cx="1859280" cy="1436576"/>
          </a:xfrm>
          <a:prstGeom prst="rect">
            <a:avLst/>
          </a:prstGeom>
          <a:solidFill>
            <a:srgbClr val="31859B"/>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Helvetica Neue Light"/>
                <a:ea typeface="Helvetica Neue Light"/>
                <a:cs typeface="Helvetica Neue Light"/>
                <a:sym typeface="Helvetica Neue Light"/>
              </a:rPr>
              <a:t>Cloud Analytics</a:t>
            </a:r>
            <a:endParaRPr/>
          </a:p>
          <a:p>
            <a:pPr marL="0" marR="0" lvl="0" indent="0" algn="ctr" rtl="0">
              <a:spcBef>
                <a:spcPts val="0"/>
              </a:spcBef>
              <a:spcAft>
                <a:spcPts val="0"/>
              </a:spcAft>
              <a:buNone/>
            </a:pPr>
            <a:r>
              <a:rPr lang="en-US" sz="1800" b="0" i="0" u="none" strike="noStrike" cap="none">
                <a:solidFill>
                  <a:schemeClr val="lt1"/>
                </a:solidFill>
                <a:latin typeface="Helvetica Neue Light"/>
                <a:ea typeface="Helvetica Neue Light"/>
                <a:cs typeface="Helvetica Neue Light"/>
                <a:sym typeface="Helvetica Neue Light"/>
              </a:rPr>
              <a:t>(Flink)</a:t>
            </a:r>
            <a:endParaRPr/>
          </a:p>
        </p:txBody>
      </p:sp>
      <p:sp>
        <p:nvSpPr>
          <p:cNvPr id="241" name="Google Shape;241;p23"/>
          <p:cNvSpPr/>
          <p:nvPr/>
        </p:nvSpPr>
        <p:spPr>
          <a:xfrm>
            <a:off x="475957" y="6172200"/>
            <a:ext cx="11030243" cy="549276"/>
          </a:xfrm>
          <a:prstGeom prst="roundRect">
            <a:avLst>
              <a:gd name="adj" fmla="val 16667"/>
            </a:avLst>
          </a:prstGeom>
          <a:solidFill>
            <a:srgbClr val="BFBFBF"/>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dk1"/>
                </a:solidFill>
                <a:latin typeface="Helvetica Neue Light"/>
                <a:ea typeface="Helvetica Neue Light"/>
                <a:cs typeface="Helvetica Neue Light"/>
                <a:sym typeface="Helvetica Neue Light"/>
              </a:rPr>
              <a:t>Machine Learning / A</a:t>
            </a:r>
            <a:r>
              <a:rPr lang="en-US" sz="1800" b="0" i="0" u="none" strike="noStrike" cap="none">
                <a:solidFill>
                  <a:schemeClr val="dk1"/>
                </a:solidFill>
                <a:latin typeface="Helvetica Neue Light"/>
                <a:ea typeface="Helvetica Neue Light"/>
                <a:cs typeface="Helvetica Neue Light"/>
                <a:sym typeface="Helvetica Neue Light"/>
              </a:rPr>
              <a:t>I</a:t>
            </a:r>
            <a:endParaRPr/>
          </a:p>
        </p:txBody>
      </p:sp>
      <p:sp>
        <p:nvSpPr>
          <p:cNvPr id="242" name="Google Shape;242;p23"/>
          <p:cNvSpPr/>
          <p:nvPr/>
        </p:nvSpPr>
        <p:spPr>
          <a:xfrm>
            <a:off x="1087315" y="1371600"/>
            <a:ext cx="609600" cy="4506681"/>
          </a:xfrm>
          <a:prstGeom prst="roundRect">
            <a:avLst>
              <a:gd name="adj" fmla="val 16667"/>
            </a:avLst>
          </a:prstGeom>
          <a:solidFill>
            <a:srgbClr val="D99593"/>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txBox="1"/>
          <p:nvPr/>
        </p:nvSpPr>
        <p:spPr>
          <a:xfrm rot="-5400000">
            <a:off x="-831482" y="3349899"/>
            <a:ext cx="4447164" cy="55008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Helvetica Neue Light"/>
                <a:ea typeface="Helvetica Neue Light"/>
                <a:cs typeface="Helvetica Neue Light"/>
                <a:sym typeface="Helvetica Neue Light"/>
              </a:rPr>
              <a:t>Sensors/Device Controllers</a:t>
            </a:r>
            <a:endParaRPr/>
          </a:p>
        </p:txBody>
      </p:sp>
      <p:sp>
        <p:nvSpPr>
          <p:cNvPr id="244" name="Google Shape;244;p23"/>
          <p:cNvSpPr/>
          <p:nvPr/>
        </p:nvSpPr>
        <p:spPr>
          <a:xfrm>
            <a:off x="171157" y="1371601"/>
            <a:ext cx="609600" cy="4500818"/>
          </a:xfrm>
          <a:prstGeom prst="roundRect">
            <a:avLst>
              <a:gd name="adj" fmla="val 16667"/>
            </a:avLst>
          </a:prstGeom>
          <a:solidFill>
            <a:srgbClr val="D99593"/>
          </a:solidFill>
          <a:ln w="254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txBox="1"/>
          <p:nvPr/>
        </p:nvSpPr>
        <p:spPr>
          <a:xfrm rot="-5400000">
            <a:off x="-1744701" y="3346967"/>
            <a:ext cx="4441301" cy="550084"/>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chemeClr val="lt1"/>
                </a:solidFill>
                <a:latin typeface="Helvetica Neue Light"/>
                <a:ea typeface="Helvetica Neue Light"/>
                <a:cs typeface="Helvetica Neue Light"/>
                <a:sym typeface="Helvetica Neue Light"/>
              </a:rPr>
              <a:t>Devices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1" name="Google Shape;251;p24"/>
          <p:cNvSpPr txBox="1">
            <a:spLocks noGrp="1"/>
          </p:cNvSpPr>
          <p:nvPr>
            <p:ph type="body" idx="1"/>
          </p:nvPr>
        </p:nvSpPr>
        <p:spPr>
          <a:xfrm>
            <a:off x="304800" y="228600"/>
            <a:ext cx="10668000" cy="457200"/>
          </a:xfrm>
          <a:prstGeom prst="rect">
            <a:avLst/>
          </a:prstGeom>
          <a:noFill/>
          <a:ln>
            <a:noFill/>
          </a:ln>
        </p:spPr>
        <p:txBody>
          <a:bodyPr spcFirstLastPara="1" wrap="square" lIns="91425" tIns="45700" rIns="91425" bIns="45700" anchor="ctr" anchorCtr="0">
            <a:normAutofit/>
          </a:bodyPr>
          <a:lstStyle/>
          <a:p>
            <a:pPr marL="342900" lvl="0" indent="-342900" algn="ctr" rtl="0">
              <a:spcBef>
                <a:spcPts val="0"/>
              </a:spcBef>
              <a:spcAft>
                <a:spcPts val="0"/>
              </a:spcAft>
              <a:buClr>
                <a:schemeClr val="dk1"/>
              </a:buClr>
              <a:buSzPts val="2400"/>
              <a:buNone/>
            </a:pPr>
            <a:r>
              <a:rPr lang="en-US" sz="2400" b="1">
                <a:latin typeface="Avenir"/>
                <a:ea typeface="Avenir"/>
                <a:cs typeface="Avenir"/>
                <a:sym typeface="Avenir"/>
              </a:rPr>
              <a:t>The Demo Components</a:t>
            </a:r>
            <a:endParaRPr/>
          </a:p>
        </p:txBody>
      </p:sp>
      <p:sp>
        <p:nvSpPr>
          <p:cNvPr id="252" name="Google Shape;252;p24"/>
          <p:cNvSpPr txBox="1">
            <a:spLocks noGrp="1"/>
          </p:cNvSpPr>
          <p:nvPr>
            <p:ph type="body" idx="2"/>
          </p:nvPr>
        </p:nvSpPr>
        <p:spPr>
          <a:xfrm>
            <a:off x="304800" y="835748"/>
            <a:ext cx="10668000" cy="5791201"/>
          </a:xfrm>
          <a:prstGeom prst="rect">
            <a:avLst/>
          </a:prstGeom>
          <a:noFill/>
          <a:ln>
            <a:noFill/>
          </a:ln>
        </p:spPr>
        <p:txBody>
          <a:bodyPr spcFirstLastPara="1" wrap="square" lIns="91425" tIns="45700" rIns="91425" bIns="45700" anchor="ctr" anchorCtr="0">
            <a:noAutofit/>
          </a:bodyPr>
          <a:lstStyle/>
          <a:p>
            <a:pPr marL="342900" lvl="0" indent="-280035" algn="l" rtl="0">
              <a:spcBef>
                <a:spcPts val="0"/>
              </a:spcBef>
              <a:spcAft>
                <a:spcPts val="0"/>
              </a:spcAft>
              <a:buClr>
                <a:srgbClr val="595959"/>
              </a:buClr>
              <a:buSzPct val="100000"/>
              <a:buFont typeface="Arial"/>
              <a:buNone/>
            </a:pPr>
            <a:endParaRPr sz="1200" b="1"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280035" algn="l" rtl="0">
              <a:spcBef>
                <a:spcPts val="466"/>
              </a:spcBef>
              <a:spcAft>
                <a:spcPts val="0"/>
              </a:spcAft>
              <a:buClr>
                <a:srgbClr val="595959"/>
              </a:buClr>
              <a:buSzPct val="100000"/>
              <a:buFont typeface="Arial"/>
              <a:buNone/>
            </a:pPr>
            <a:endParaRPr sz="1200" b="1"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466"/>
              </a:spcBef>
              <a:spcAft>
                <a:spcPts val="0"/>
              </a:spcAft>
              <a:buClr>
                <a:srgbClr val="595959"/>
              </a:buClr>
              <a:buSzPct val="100000"/>
              <a:buFont typeface="Arial"/>
              <a:buChar char="•"/>
            </a:pPr>
            <a:r>
              <a:rPr lang="en-US" sz="1200" b="1" dirty="0">
                <a:solidFill>
                  <a:srgbClr val="000000"/>
                </a:solidFill>
                <a:latin typeface="Times New Roman" panose="02020603050405020304" pitchFamily="18" charset="0"/>
                <a:ea typeface="Avenir"/>
                <a:cs typeface="Times New Roman" panose="02020603050405020304" pitchFamily="18" charset="0"/>
                <a:sym typeface="Avenir"/>
              </a:rPr>
              <a:t>Raspberry Pi Configuration Steps:</a:t>
            </a:r>
            <a:endParaRPr sz="1200" dirty="0">
              <a:latin typeface="Times New Roman" panose="02020603050405020304" pitchFamily="18" charset="0"/>
              <a:cs typeface="Times New Roman" panose="02020603050405020304" pitchFamily="18" charset="0"/>
            </a:endParaRPr>
          </a:p>
          <a:p>
            <a:pPr marL="742950" lvl="1" indent="-285750" algn="l" rtl="0">
              <a:spcBef>
                <a:spcPts val="466"/>
              </a:spcBef>
              <a:spcAft>
                <a:spcPts val="0"/>
              </a:spcAft>
              <a:buClr>
                <a:srgbClr val="595959"/>
              </a:buClr>
              <a:buSzPct val="100000"/>
              <a:buFont typeface="Arial"/>
              <a:buChar char="•"/>
            </a:pPr>
            <a:r>
              <a:rPr lang="en-US" sz="1200" u="sng" dirty="0">
                <a:solidFill>
                  <a:srgbClr val="000000"/>
                </a:solidFill>
                <a:latin typeface="Times New Roman" panose="02020603050405020304" pitchFamily="18" charset="0"/>
                <a:ea typeface="Avenir"/>
                <a:cs typeface="Times New Roman" panose="02020603050405020304" pitchFamily="18" charset="0"/>
                <a:sym typeface="Avenir"/>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https://www.raspberrypi.org/documentation/configuration/</a:t>
            </a:r>
            <a:endParaRPr sz="1200" dirty="0">
              <a:solidFill>
                <a:srgbClr val="000000"/>
              </a:solidFill>
              <a:latin typeface="Times New Roman" panose="02020603050405020304" pitchFamily="18" charset="0"/>
              <a:ea typeface="Avenir"/>
              <a:cs typeface="Times New Roman" panose="02020603050405020304" pitchFamily="18" charset="0"/>
              <a:sym typeface="Avenir"/>
            </a:endParaRPr>
          </a:p>
          <a:p>
            <a:pPr marL="742950" lvl="1" indent="-285750" algn="l" rtl="0">
              <a:spcBef>
                <a:spcPts val="466"/>
              </a:spcBef>
              <a:spcAft>
                <a:spcPts val="0"/>
              </a:spcAft>
              <a:buClr>
                <a:srgbClr val="595959"/>
              </a:buClr>
              <a:buSzPct val="100000"/>
              <a:buFont typeface="Arial"/>
              <a:buChar char="•"/>
            </a:pPr>
            <a:r>
              <a:rPr lang="en-US" sz="1200" dirty="0">
                <a:solidFill>
                  <a:srgbClr val="000000"/>
                </a:solidFill>
                <a:latin typeface="Times New Roman" panose="02020603050405020304" pitchFamily="18" charset="0"/>
                <a:ea typeface="Avenir"/>
                <a:cs typeface="Times New Roman" panose="02020603050405020304" pitchFamily="18" charset="0"/>
                <a:sym typeface="Avenir"/>
              </a:rPr>
              <a:t>Model 3 b+, Configuration – 1 GB RAM, 64GB SD card</a:t>
            </a:r>
            <a:endParaRPr sz="1200" dirty="0">
              <a:latin typeface="Times New Roman" panose="02020603050405020304" pitchFamily="18" charset="0"/>
              <a:cs typeface="Times New Roman" panose="02020603050405020304" pitchFamily="18" charset="0"/>
            </a:endParaRPr>
          </a:p>
          <a:p>
            <a:pPr marL="742950" lvl="1" indent="-285750" algn="l" rtl="0">
              <a:spcBef>
                <a:spcPts val="466"/>
              </a:spcBef>
              <a:spcAft>
                <a:spcPts val="0"/>
              </a:spcAft>
              <a:buClr>
                <a:srgbClr val="595959"/>
              </a:buClr>
              <a:buSzPct val="100000"/>
              <a:buFont typeface="Arial"/>
              <a:buChar char="•"/>
            </a:pPr>
            <a:r>
              <a:rPr lang="en-US" sz="1200" dirty="0">
                <a:solidFill>
                  <a:srgbClr val="000000"/>
                </a:solidFill>
                <a:latin typeface="Times New Roman" panose="02020603050405020304" pitchFamily="18" charset="0"/>
                <a:ea typeface="Avenir"/>
                <a:cs typeface="Times New Roman" panose="02020603050405020304" pitchFamily="18" charset="0"/>
                <a:sym typeface="Avenir"/>
              </a:rPr>
              <a:t>Processor Type: Broadcom BCM2837B0, Cortex-A53 64-bit </a:t>
            </a:r>
            <a:r>
              <a:rPr lang="en-US" sz="1200" dirty="0" err="1">
                <a:solidFill>
                  <a:srgbClr val="000000"/>
                </a:solidFill>
                <a:latin typeface="Times New Roman" panose="02020603050405020304" pitchFamily="18" charset="0"/>
                <a:ea typeface="Avenir"/>
                <a:cs typeface="Times New Roman" panose="02020603050405020304" pitchFamily="18" charset="0"/>
                <a:sym typeface="Avenir"/>
              </a:rPr>
              <a:t>SoC</a:t>
            </a:r>
            <a:r>
              <a:rPr lang="en-US" sz="1200" dirty="0">
                <a:solidFill>
                  <a:srgbClr val="000000"/>
                </a:solidFill>
                <a:latin typeface="Times New Roman" panose="02020603050405020304" pitchFamily="18" charset="0"/>
                <a:ea typeface="Avenir"/>
                <a:cs typeface="Times New Roman" panose="02020603050405020304" pitchFamily="18" charset="0"/>
                <a:sym typeface="Avenir"/>
              </a:rPr>
              <a:t> @ 1.4 GHz </a:t>
            </a:r>
            <a:endParaRPr sz="1200" dirty="0">
              <a:latin typeface="Times New Roman" panose="02020603050405020304" pitchFamily="18" charset="0"/>
              <a:cs typeface="Times New Roman" panose="02020603050405020304" pitchFamily="18" charset="0"/>
            </a:endParaRPr>
          </a:p>
          <a:p>
            <a:pPr marL="742950" lvl="1" indent="-285750" algn="l" rtl="0">
              <a:spcBef>
                <a:spcPts val="466"/>
              </a:spcBef>
              <a:spcAft>
                <a:spcPts val="0"/>
              </a:spcAft>
              <a:buClr>
                <a:srgbClr val="595959"/>
              </a:buClr>
              <a:buSzPct val="100000"/>
              <a:buFont typeface="Arial"/>
              <a:buChar char="•"/>
            </a:pPr>
            <a:r>
              <a:rPr lang="en-US" sz="1200" dirty="0">
                <a:solidFill>
                  <a:srgbClr val="000000"/>
                </a:solidFill>
                <a:latin typeface="Times New Roman" panose="02020603050405020304" pitchFamily="18" charset="0"/>
                <a:ea typeface="Avenir"/>
                <a:cs typeface="Times New Roman" panose="02020603050405020304" pitchFamily="18" charset="0"/>
                <a:sym typeface="Avenir"/>
              </a:rPr>
              <a:t>Ports: 3 USBs, HDMI, 2 WLAN, 1 Ethernet, Bluetooth</a:t>
            </a:r>
            <a:endParaRPr sz="1200" dirty="0">
              <a:latin typeface="Times New Roman" panose="02020603050405020304" pitchFamily="18" charset="0"/>
              <a:cs typeface="Times New Roman" panose="02020603050405020304" pitchFamily="18" charset="0"/>
            </a:endParaRPr>
          </a:p>
          <a:p>
            <a:pPr marL="742950" lvl="1" indent="-222884" algn="l" rtl="0">
              <a:spcBef>
                <a:spcPts val="466"/>
              </a:spcBef>
              <a:spcAft>
                <a:spcPts val="0"/>
              </a:spcAft>
              <a:buClr>
                <a:srgbClr val="595959"/>
              </a:buClr>
              <a:buSzPct val="100000"/>
              <a:buFont typeface="Arial"/>
              <a:buNone/>
            </a:pPr>
            <a:endParaRPr sz="1200" dirty="0">
              <a:solidFill>
                <a:srgbClr val="000000"/>
              </a:solidFill>
              <a:latin typeface="Times New Roman" panose="02020603050405020304" pitchFamily="18" charset="0"/>
              <a:ea typeface="Avenir"/>
              <a:cs typeface="Times New Roman" panose="02020603050405020304" pitchFamily="18" charset="0"/>
              <a:sym typeface="Avenir"/>
            </a:endParaRPr>
          </a:p>
          <a:p>
            <a:pPr marL="742950" lvl="1" indent="-222884" algn="l" rtl="0">
              <a:spcBef>
                <a:spcPts val="466"/>
              </a:spcBef>
              <a:spcAft>
                <a:spcPts val="0"/>
              </a:spcAft>
              <a:buClr>
                <a:srgbClr val="595959"/>
              </a:buClr>
              <a:buSzPct val="100000"/>
              <a:buFont typeface="Arial"/>
              <a:buNone/>
            </a:pPr>
            <a:endParaRPr sz="1200"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466"/>
              </a:spcBef>
              <a:spcAft>
                <a:spcPts val="0"/>
              </a:spcAft>
              <a:buClr>
                <a:srgbClr val="595959"/>
              </a:buClr>
              <a:buSzPct val="100000"/>
              <a:buFont typeface="Arial"/>
              <a:buChar char="•"/>
            </a:pPr>
            <a:r>
              <a:rPr lang="en-US" sz="1200" b="1" dirty="0">
                <a:solidFill>
                  <a:srgbClr val="000000"/>
                </a:solidFill>
                <a:latin typeface="Times New Roman" panose="02020603050405020304" pitchFamily="18" charset="0"/>
                <a:ea typeface="Avenir"/>
                <a:cs typeface="Times New Roman" panose="02020603050405020304" pitchFamily="18" charset="0"/>
                <a:sym typeface="Avenir"/>
              </a:rPr>
              <a:t>IR/Motion Sensor / Pulse Rate Monitor </a:t>
            </a:r>
            <a:endParaRPr sz="1200"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280035" algn="l" rtl="0">
              <a:spcBef>
                <a:spcPts val="466"/>
              </a:spcBef>
              <a:spcAft>
                <a:spcPts val="0"/>
              </a:spcAft>
              <a:buClr>
                <a:srgbClr val="595959"/>
              </a:buClr>
              <a:buSzPct val="100000"/>
              <a:buFont typeface="Arial"/>
              <a:buNone/>
            </a:pPr>
            <a:endParaRPr sz="1200"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280035" algn="l" rtl="0">
              <a:spcBef>
                <a:spcPts val="466"/>
              </a:spcBef>
              <a:spcAft>
                <a:spcPts val="0"/>
              </a:spcAft>
              <a:buClr>
                <a:srgbClr val="595959"/>
              </a:buClr>
              <a:buSzPct val="100000"/>
              <a:buFont typeface="Arial"/>
              <a:buNone/>
            </a:pPr>
            <a:endParaRPr sz="1200" dirty="0">
              <a:solidFill>
                <a:srgbClr val="000000"/>
              </a:solidFill>
              <a:latin typeface="Times New Roman" panose="02020603050405020304" pitchFamily="18" charset="0"/>
              <a:ea typeface="Avenir"/>
              <a:cs typeface="Times New Roman" panose="02020603050405020304" pitchFamily="18" charset="0"/>
              <a:sym typeface="Avenir"/>
            </a:endParaRPr>
          </a:p>
          <a:p>
            <a:pPr marL="0" lvl="0" indent="0" algn="l" rtl="0">
              <a:spcBef>
                <a:spcPts val="466"/>
              </a:spcBef>
              <a:spcAft>
                <a:spcPts val="0"/>
              </a:spcAft>
              <a:buClr>
                <a:srgbClr val="595959"/>
              </a:buClr>
              <a:buSzPct val="100000"/>
              <a:buNone/>
            </a:pPr>
            <a:endParaRPr sz="1200" b="1"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280035" algn="l" rtl="0">
              <a:spcBef>
                <a:spcPts val="466"/>
              </a:spcBef>
              <a:spcAft>
                <a:spcPts val="0"/>
              </a:spcAft>
              <a:buClr>
                <a:srgbClr val="595959"/>
              </a:buClr>
              <a:buSzPct val="100000"/>
              <a:buFont typeface="Arial"/>
              <a:buNone/>
            </a:pPr>
            <a:endParaRPr sz="1200" b="1"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280035" algn="l" rtl="0">
              <a:spcBef>
                <a:spcPts val="466"/>
              </a:spcBef>
              <a:spcAft>
                <a:spcPts val="0"/>
              </a:spcAft>
              <a:buClr>
                <a:srgbClr val="595959"/>
              </a:buClr>
              <a:buSzPct val="100000"/>
              <a:buFont typeface="Arial"/>
              <a:buNone/>
            </a:pPr>
            <a:endParaRPr sz="1200" b="1"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280035" algn="l" rtl="0">
              <a:spcBef>
                <a:spcPts val="466"/>
              </a:spcBef>
              <a:spcAft>
                <a:spcPts val="0"/>
              </a:spcAft>
              <a:buClr>
                <a:srgbClr val="595959"/>
              </a:buClr>
              <a:buSzPct val="100000"/>
              <a:buFont typeface="Arial"/>
              <a:buNone/>
            </a:pPr>
            <a:endParaRPr sz="1200" b="1"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280035" algn="l" rtl="0">
              <a:spcBef>
                <a:spcPts val="466"/>
              </a:spcBef>
              <a:spcAft>
                <a:spcPts val="0"/>
              </a:spcAft>
              <a:buClr>
                <a:srgbClr val="595959"/>
              </a:buClr>
              <a:buSzPct val="100000"/>
              <a:buFont typeface="Arial"/>
              <a:buNone/>
            </a:pPr>
            <a:endParaRPr sz="1200" b="1"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280035" algn="l" rtl="0">
              <a:spcBef>
                <a:spcPts val="466"/>
              </a:spcBef>
              <a:spcAft>
                <a:spcPts val="0"/>
              </a:spcAft>
              <a:buClr>
                <a:srgbClr val="595959"/>
              </a:buClr>
              <a:buSzPct val="100000"/>
              <a:buFont typeface="Arial"/>
              <a:buNone/>
            </a:pPr>
            <a:endParaRPr sz="1200" b="1"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280035" algn="l" rtl="0">
              <a:spcBef>
                <a:spcPts val="466"/>
              </a:spcBef>
              <a:spcAft>
                <a:spcPts val="0"/>
              </a:spcAft>
              <a:buClr>
                <a:srgbClr val="595959"/>
              </a:buClr>
              <a:buSzPct val="100000"/>
              <a:buFont typeface="Arial"/>
              <a:buNone/>
            </a:pPr>
            <a:endParaRPr sz="1200" b="1"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280035" algn="l" rtl="0">
              <a:spcBef>
                <a:spcPts val="466"/>
              </a:spcBef>
              <a:spcAft>
                <a:spcPts val="0"/>
              </a:spcAft>
              <a:buClr>
                <a:srgbClr val="595959"/>
              </a:buClr>
              <a:buSzPct val="100000"/>
              <a:buFont typeface="Arial"/>
              <a:buNone/>
            </a:pPr>
            <a:endParaRPr sz="1200" b="1"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466"/>
              </a:spcBef>
              <a:spcAft>
                <a:spcPts val="0"/>
              </a:spcAft>
              <a:buClr>
                <a:srgbClr val="595959"/>
              </a:buClr>
              <a:buSzPct val="100000"/>
              <a:buFont typeface="Arial"/>
              <a:buChar char="•"/>
            </a:pPr>
            <a:r>
              <a:rPr lang="en-US" sz="1200" b="1" dirty="0">
                <a:solidFill>
                  <a:srgbClr val="000000"/>
                </a:solidFill>
                <a:latin typeface="Times New Roman" panose="02020603050405020304" pitchFamily="18" charset="0"/>
                <a:ea typeface="Avenir"/>
                <a:cs typeface="Times New Roman" panose="02020603050405020304" pitchFamily="18" charset="0"/>
                <a:sym typeface="Avenir"/>
              </a:rPr>
              <a:t>Pi4j </a:t>
            </a:r>
            <a:r>
              <a:rPr lang="en-US" sz="1200" dirty="0">
                <a:solidFill>
                  <a:srgbClr val="000000"/>
                </a:solidFill>
                <a:latin typeface="Times New Roman" panose="02020603050405020304" pitchFamily="18" charset="0"/>
                <a:ea typeface="Avenir"/>
                <a:cs typeface="Times New Roman" panose="02020603050405020304" pitchFamily="18" charset="0"/>
                <a:sym typeface="Avenir"/>
              </a:rPr>
              <a:t>- http://pi4j.com/download.html</a:t>
            </a:r>
            <a:endParaRPr sz="1200"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280035" algn="l" rtl="0">
              <a:spcBef>
                <a:spcPts val="466"/>
              </a:spcBef>
              <a:spcAft>
                <a:spcPts val="0"/>
              </a:spcAft>
              <a:buClr>
                <a:srgbClr val="595959"/>
              </a:buClr>
              <a:buSzPct val="100000"/>
              <a:buFont typeface="Arial"/>
              <a:buNone/>
            </a:pPr>
            <a:endParaRPr sz="1200"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466"/>
              </a:spcBef>
              <a:spcAft>
                <a:spcPts val="0"/>
              </a:spcAft>
              <a:buClr>
                <a:srgbClr val="595959"/>
              </a:buClr>
              <a:buSzPct val="100000"/>
              <a:buFont typeface="Arial"/>
              <a:buChar char="•"/>
            </a:pPr>
            <a:r>
              <a:rPr lang="en-US" sz="1200" b="1" dirty="0">
                <a:solidFill>
                  <a:srgbClr val="000000"/>
                </a:solidFill>
                <a:latin typeface="Times New Roman" panose="02020603050405020304" pitchFamily="18" charset="0"/>
                <a:ea typeface="Avenir"/>
                <a:cs typeface="Times New Roman" panose="02020603050405020304" pitchFamily="18" charset="0"/>
                <a:sym typeface="Avenir"/>
              </a:rPr>
              <a:t>Apache </a:t>
            </a:r>
            <a:r>
              <a:rPr lang="en-US" sz="1200" b="1" dirty="0" err="1">
                <a:solidFill>
                  <a:srgbClr val="000000"/>
                </a:solidFill>
                <a:latin typeface="Times New Roman" panose="02020603050405020304" pitchFamily="18" charset="0"/>
                <a:ea typeface="Avenir"/>
                <a:cs typeface="Times New Roman" panose="02020603050405020304" pitchFamily="18" charset="0"/>
                <a:sym typeface="Avenir"/>
              </a:rPr>
              <a:t>Edgent</a:t>
            </a:r>
            <a:r>
              <a:rPr lang="en-US" sz="1200" b="1" dirty="0">
                <a:solidFill>
                  <a:srgbClr val="000000"/>
                </a:solidFill>
                <a:latin typeface="Times New Roman" panose="02020603050405020304" pitchFamily="18" charset="0"/>
                <a:ea typeface="Avenir"/>
                <a:cs typeface="Times New Roman" panose="02020603050405020304" pitchFamily="18" charset="0"/>
                <a:sym typeface="Avenir"/>
              </a:rPr>
              <a:t> 1.2.0 </a:t>
            </a:r>
            <a:endParaRPr sz="1200" dirty="0">
              <a:latin typeface="Times New Roman" panose="02020603050405020304" pitchFamily="18" charset="0"/>
              <a:cs typeface="Times New Roman" panose="02020603050405020304" pitchFamily="18" charset="0"/>
            </a:endParaRPr>
          </a:p>
          <a:p>
            <a:pPr marL="742950" lvl="1" indent="-285750" algn="l" rtl="0">
              <a:spcBef>
                <a:spcPts val="466"/>
              </a:spcBef>
              <a:spcAft>
                <a:spcPts val="0"/>
              </a:spcAft>
              <a:buClr>
                <a:srgbClr val="595959"/>
              </a:buClr>
              <a:buSzPct val="100000"/>
              <a:buFont typeface="Arial"/>
              <a:buChar char="•"/>
            </a:pPr>
            <a:r>
              <a:rPr lang="en-US" sz="1200" dirty="0">
                <a:solidFill>
                  <a:srgbClr val="000000"/>
                </a:solidFill>
                <a:latin typeface="Times New Roman" panose="02020603050405020304" pitchFamily="18" charset="0"/>
                <a:ea typeface="Avenir"/>
                <a:cs typeface="Times New Roman" panose="02020603050405020304" pitchFamily="18" charset="0"/>
                <a:sym typeface="Avenir"/>
              </a:rPr>
              <a:t>https://developer.ibm.com/recipes/tutorials/setting-up-apache-edgent-on-my-raspberry-pi-3/</a:t>
            </a:r>
            <a:endParaRPr sz="1200" dirty="0">
              <a:latin typeface="Times New Roman" panose="02020603050405020304" pitchFamily="18" charset="0"/>
              <a:cs typeface="Times New Roman" panose="02020603050405020304" pitchFamily="18" charset="0"/>
            </a:endParaRPr>
          </a:p>
          <a:p>
            <a:pPr marL="342900" lvl="0" indent="-342900" algn="l" rtl="0">
              <a:spcBef>
                <a:spcPts val="466"/>
              </a:spcBef>
              <a:spcAft>
                <a:spcPts val="0"/>
              </a:spcAft>
              <a:buClr>
                <a:srgbClr val="595959"/>
              </a:buClr>
              <a:buSzPct val="100000"/>
              <a:buFont typeface="Arial"/>
              <a:buChar char="•"/>
            </a:pPr>
            <a:r>
              <a:rPr lang="en-US" sz="1200" b="1" dirty="0" err="1">
                <a:solidFill>
                  <a:srgbClr val="000000"/>
                </a:solidFill>
                <a:latin typeface="Times New Roman" panose="02020603050405020304" pitchFamily="18" charset="0"/>
                <a:ea typeface="Avenir"/>
                <a:cs typeface="Times New Roman" panose="02020603050405020304" pitchFamily="18" charset="0"/>
                <a:sym typeface="Avenir"/>
              </a:rPr>
              <a:t>Docker</a:t>
            </a:r>
            <a:r>
              <a:rPr lang="en-US" sz="1200" b="1" dirty="0">
                <a:solidFill>
                  <a:srgbClr val="000000"/>
                </a:solidFill>
                <a:latin typeface="Times New Roman" panose="02020603050405020304" pitchFamily="18" charset="0"/>
                <a:ea typeface="Avenir"/>
                <a:cs typeface="Times New Roman" panose="02020603050405020304" pitchFamily="18" charset="0"/>
                <a:sym typeface="Avenir"/>
              </a:rPr>
              <a:t> Container - </a:t>
            </a:r>
            <a:r>
              <a:rPr lang="en-US" sz="1200" dirty="0">
                <a:solidFill>
                  <a:srgbClr val="000000"/>
                </a:solidFill>
                <a:latin typeface="Times New Roman" panose="02020603050405020304" pitchFamily="18" charset="0"/>
                <a:ea typeface="Avenir"/>
                <a:cs typeface="Times New Roman" panose="02020603050405020304" pitchFamily="18" charset="0"/>
                <a:sym typeface="Avenir"/>
              </a:rPr>
              <a:t>through the clustering of heterogeneous edge / fog devices </a:t>
            </a:r>
            <a:endParaRPr sz="1200" dirty="0">
              <a:latin typeface="Times New Roman" panose="02020603050405020304" pitchFamily="18" charset="0"/>
              <a:cs typeface="Times New Roman" panose="02020603050405020304" pitchFamily="18" charset="0"/>
            </a:endParaRPr>
          </a:p>
          <a:p>
            <a:pPr marL="342900" lvl="0" indent="-342900" algn="l" rtl="0">
              <a:spcBef>
                <a:spcPts val="466"/>
              </a:spcBef>
              <a:spcAft>
                <a:spcPts val="0"/>
              </a:spcAft>
              <a:buClr>
                <a:srgbClr val="595959"/>
              </a:buClr>
              <a:buSzPct val="100000"/>
              <a:buFont typeface="Arial"/>
              <a:buChar char="•"/>
            </a:pPr>
            <a:r>
              <a:rPr lang="en-US" sz="1200" b="1" dirty="0">
                <a:solidFill>
                  <a:srgbClr val="000000"/>
                </a:solidFill>
                <a:latin typeface="Times New Roman" panose="02020603050405020304" pitchFamily="18" charset="0"/>
                <a:ea typeface="Avenir"/>
                <a:cs typeface="Times New Roman" panose="02020603050405020304" pitchFamily="18" charset="0"/>
                <a:sym typeface="Avenir"/>
              </a:rPr>
              <a:t>AWS Compute Instance</a:t>
            </a:r>
            <a:endParaRPr sz="1200" dirty="0">
              <a:latin typeface="Times New Roman" panose="02020603050405020304" pitchFamily="18" charset="0"/>
              <a:cs typeface="Times New Roman" panose="02020603050405020304" pitchFamily="18" charset="0"/>
            </a:endParaRPr>
          </a:p>
          <a:p>
            <a:pPr marL="342900" lvl="0" indent="-342900" algn="l" rtl="0">
              <a:spcBef>
                <a:spcPts val="466"/>
              </a:spcBef>
              <a:spcAft>
                <a:spcPts val="0"/>
              </a:spcAft>
              <a:buClr>
                <a:srgbClr val="595959"/>
              </a:buClr>
              <a:buSzPct val="100000"/>
              <a:buFont typeface="Arial"/>
              <a:buChar char="•"/>
            </a:pPr>
            <a:r>
              <a:rPr lang="en-US" sz="1200" b="1" dirty="0">
                <a:solidFill>
                  <a:srgbClr val="000000"/>
                </a:solidFill>
                <a:latin typeface="Times New Roman" panose="02020603050405020304" pitchFamily="18" charset="0"/>
                <a:ea typeface="Avenir"/>
                <a:cs typeface="Times New Roman" panose="02020603050405020304" pitchFamily="18" charset="0"/>
                <a:sym typeface="Avenir"/>
              </a:rPr>
              <a:t>Apache </a:t>
            </a:r>
            <a:r>
              <a:rPr lang="en-US" sz="1200" b="1" dirty="0" err="1">
                <a:solidFill>
                  <a:srgbClr val="000000"/>
                </a:solidFill>
                <a:latin typeface="Times New Roman" panose="02020603050405020304" pitchFamily="18" charset="0"/>
                <a:ea typeface="Avenir"/>
                <a:cs typeface="Times New Roman" panose="02020603050405020304" pitchFamily="18" charset="0"/>
                <a:sym typeface="Avenir"/>
              </a:rPr>
              <a:t>Flink</a:t>
            </a:r>
            <a:r>
              <a:rPr lang="en-US" sz="1200" b="1" dirty="0">
                <a:solidFill>
                  <a:srgbClr val="000000"/>
                </a:solidFill>
                <a:latin typeface="Times New Roman" panose="02020603050405020304" pitchFamily="18" charset="0"/>
                <a:ea typeface="Avenir"/>
                <a:cs typeface="Times New Roman" panose="02020603050405020304" pitchFamily="18" charset="0"/>
                <a:sym typeface="Avenir"/>
              </a:rPr>
              <a:t> 1.4.2</a:t>
            </a:r>
            <a:endParaRPr sz="1200" dirty="0">
              <a:latin typeface="Times New Roman" panose="02020603050405020304" pitchFamily="18" charset="0"/>
              <a:cs typeface="Times New Roman" panose="02020603050405020304" pitchFamily="18" charset="0"/>
            </a:endParaRPr>
          </a:p>
          <a:p>
            <a:pPr marL="742950" lvl="1" indent="-285750" algn="l" rtl="0">
              <a:spcBef>
                <a:spcPts val="466"/>
              </a:spcBef>
              <a:spcAft>
                <a:spcPts val="0"/>
              </a:spcAft>
              <a:buClr>
                <a:srgbClr val="595959"/>
              </a:buClr>
              <a:buSzPct val="100000"/>
              <a:buFont typeface="Arial"/>
              <a:buChar char="•"/>
            </a:pPr>
            <a:r>
              <a:rPr lang="en-US" sz="1200" dirty="0">
                <a:solidFill>
                  <a:srgbClr val="000000"/>
                </a:solidFill>
                <a:latin typeface="Times New Roman" panose="02020603050405020304" pitchFamily="18" charset="0"/>
                <a:ea typeface="Avenir"/>
                <a:cs typeface="Times New Roman" panose="02020603050405020304" pitchFamily="18" charset="0"/>
                <a:sym typeface="Avenir"/>
              </a:rPr>
              <a:t>https://data-flair.training/blogs/install-configure-apache-flink-ubuntu/</a:t>
            </a:r>
            <a:endParaRPr sz="1200" dirty="0">
              <a:latin typeface="Times New Roman" panose="02020603050405020304" pitchFamily="18" charset="0"/>
              <a:cs typeface="Times New Roman" panose="02020603050405020304" pitchFamily="18" charset="0"/>
            </a:endParaRPr>
          </a:p>
          <a:p>
            <a:pPr marL="342900" lvl="0" indent="-342900" algn="l" rtl="0">
              <a:spcBef>
                <a:spcPts val="466"/>
              </a:spcBef>
              <a:spcAft>
                <a:spcPts val="0"/>
              </a:spcAft>
              <a:buClr>
                <a:srgbClr val="595959"/>
              </a:buClr>
              <a:buSzPct val="100000"/>
              <a:buFont typeface="Arial"/>
              <a:buChar char="•"/>
            </a:pPr>
            <a:r>
              <a:rPr lang="en-US" sz="1200" b="1" dirty="0">
                <a:solidFill>
                  <a:srgbClr val="000000"/>
                </a:solidFill>
                <a:latin typeface="Times New Roman" panose="02020603050405020304" pitchFamily="18" charset="0"/>
                <a:ea typeface="Avenir"/>
                <a:cs typeface="Times New Roman" panose="02020603050405020304" pitchFamily="18" charset="0"/>
                <a:sym typeface="Avenir"/>
              </a:rPr>
              <a:t>Not used for this demo/workshop:</a:t>
            </a:r>
            <a:endParaRPr sz="1200" dirty="0">
              <a:latin typeface="Times New Roman" panose="02020603050405020304" pitchFamily="18" charset="0"/>
              <a:cs typeface="Times New Roman" panose="02020603050405020304" pitchFamily="18" charset="0"/>
            </a:endParaRPr>
          </a:p>
          <a:p>
            <a:pPr marL="742950" lvl="1" indent="-285750" algn="l" rtl="0">
              <a:spcBef>
                <a:spcPts val="466"/>
              </a:spcBef>
              <a:spcAft>
                <a:spcPts val="0"/>
              </a:spcAft>
              <a:buClr>
                <a:srgbClr val="595959"/>
              </a:buClr>
              <a:buSzPct val="100000"/>
              <a:buFont typeface="Arial"/>
              <a:buChar char="•"/>
            </a:pPr>
            <a:r>
              <a:rPr lang="en-US" sz="1200" dirty="0">
                <a:solidFill>
                  <a:srgbClr val="000000"/>
                </a:solidFill>
                <a:latin typeface="Times New Roman" panose="02020603050405020304" pitchFamily="18" charset="0"/>
                <a:ea typeface="Avenir"/>
                <a:cs typeface="Times New Roman" panose="02020603050405020304" pitchFamily="18" charset="0"/>
                <a:sym typeface="Avenir"/>
              </a:rPr>
              <a:t>Kafka</a:t>
            </a:r>
            <a:endParaRPr sz="1200" dirty="0">
              <a:latin typeface="Times New Roman" panose="02020603050405020304" pitchFamily="18" charset="0"/>
              <a:cs typeface="Times New Roman" panose="02020603050405020304" pitchFamily="18" charset="0"/>
            </a:endParaRPr>
          </a:p>
          <a:p>
            <a:pPr marL="742950" lvl="1" indent="-285750" algn="l" rtl="0">
              <a:spcBef>
                <a:spcPts val="466"/>
              </a:spcBef>
              <a:spcAft>
                <a:spcPts val="0"/>
              </a:spcAft>
              <a:buClr>
                <a:srgbClr val="595959"/>
              </a:buClr>
              <a:buSzPct val="100000"/>
              <a:buFont typeface="Arial"/>
              <a:buChar char="•"/>
            </a:pPr>
            <a:r>
              <a:rPr lang="en-US" sz="1200" dirty="0" err="1">
                <a:solidFill>
                  <a:srgbClr val="000000"/>
                </a:solidFill>
                <a:latin typeface="Times New Roman" panose="02020603050405020304" pitchFamily="18" charset="0"/>
                <a:ea typeface="Avenir"/>
                <a:cs typeface="Times New Roman" panose="02020603050405020304" pitchFamily="18" charset="0"/>
                <a:sym typeface="Avenir"/>
              </a:rPr>
              <a:t>Kubernetes</a:t>
            </a:r>
            <a:endParaRPr sz="1200" dirty="0">
              <a:latin typeface="Times New Roman" panose="02020603050405020304" pitchFamily="18" charset="0"/>
              <a:cs typeface="Times New Roman" panose="02020603050405020304" pitchFamily="18" charset="0"/>
            </a:endParaRPr>
          </a:p>
          <a:p>
            <a:pPr marL="342900" lvl="0" indent="-294005" algn="l" rtl="0">
              <a:spcBef>
                <a:spcPts val="466"/>
              </a:spcBef>
              <a:spcAft>
                <a:spcPts val="0"/>
              </a:spcAft>
              <a:buClr>
                <a:srgbClr val="595959"/>
              </a:buClr>
              <a:buSzPct val="100000"/>
              <a:buFont typeface="Arial"/>
              <a:buNone/>
            </a:pPr>
            <a:endParaRPr sz="1200" dirty="0">
              <a:solidFill>
                <a:srgbClr val="000000"/>
              </a:solidFill>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ct val="100000"/>
              <a:buNone/>
            </a:pPr>
            <a:endParaRPr sz="1200" dirty="0">
              <a:solidFill>
                <a:srgbClr val="595959"/>
              </a:solidFill>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ct val="100000"/>
              <a:buNone/>
            </a:pPr>
            <a:endParaRPr sz="1200" dirty="0">
              <a:latin typeface="Times New Roman" panose="02020603050405020304" pitchFamily="18" charset="0"/>
              <a:cs typeface="Times New Roman" panose="02020603050405020304" pitchFamily="18" charset="0"/>
            </a:endParaRPr>
          </a:p>
        </p:txBody>
      </p:sp>
      <p:pic>
        <p:nvPicPr>
          <p:cNvPr id="253" name="Google Shape;253;p24"/>
          <p:cNvPicPr preferRelativeResize="0"/>
          <p:nvPr/>
        </p:nvPicPr>
        <p:blipFill rotWithShape="1">
          <a:blip r:embed="rId4">
            <a:alphaModFix/>
          </a:blip>
          <a:srcRect/>
          <a:stretch/>
        </p:blipFill>
        <p:spPr>
          <a:xfrm>
            <a:off x="6273509" y="838200"/>
            <a:ext cx="4275541" cy="3276600"/>
          </a:xfrm>
          <a:prstGeom prst="rect">
            <a:avLst/>
          </a:prstGeom>
          <a:noFill/>
          <a:ln>
            <a:noFill/>
          </a:ln>
        </p:spPr>
      </p:pic>
      <p:pic>
        <p:nvPicPr>
          <p:cNvPr id="254" name="Google Shape;254;p24"/>
          <p:cNvPicPr preferRelativeResize="0"/>
          <p:nvPr/>
        </p:nvPicPr>
        <p:blipFill rotWithShape="1">
          <a:blip r:embed="rId5">
            <a:alphaModFix/>
          </a:blip>
          <a:srcRect/>
          <a:stretch/>
        </p:blipFill>
        <p:spPr>
          <a:xfrm>
            <a:off x="2693182" y="2258931"/>
            <a:ext cx="1472418" cy="147241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60" name="Google Shape;260;p25"/>
          <p:cNvSpPr txBox="1">
            <a:spLocks noGrp="1"/>
          </p:cNvSpPr>
          <p:nvPr>
            <p:ph type="body" idx="1"/>
          </p:nvPr>
        </p:nvSpPr>
        <p:spPr>
          <a:xfrm>
            <a:off x="304800" y="228600"/>
            <a:ext cx="10668000" cy="457200"/>
          </a:xfrm>
          <a:prstGeom prst="rect">
            <a:avLst/>
          </a:prstGeom>
          <a:noFill/>
          <a:ln>
            <a:noFill/>
          </a:ln>
        </p:spPr>
        <p:txBody>
          <a:bodyPr spcFirstLastPara="1" wrap="square" lIns="91425" tIns="45700" rIns="91425" bIns="45700" anchor="ctr" anchorCtr="0">
            <a:normAutofit/>
          </a:bodyPr>
          <a:lstStyle/>
          <a:p>
            <a:pPr marL="342900" lvl="0" indent="-342900" algn="ctr" rtl="0">
              <a:spcBef>
                <a:spcPts val="0"/>
              </a:spcBef>
              <a:spcAft>
                <a:spcPts val="0"/>
              </a:spcAft>
              <a:buClr>
                <a:schemeClr val="dk1"/>
              </a:buClr>
              <a:buSzPts val="2400"/>
              <a:buNone/>
            </a:pPr>
            <a:r>
              <a:rPr lang="en-US" sz="2400" b="1" dirty="0">
                <a:latin typeface="Times New Roman" panose="02020603050405020304" pitchFamily="18" charset="0"/>
                <a:ea typeface="Avenir"/>
                <a:cs typeface="Times New Roman" panose="02020603050405020304" pitchFamily="18" charset="0"/>
                <a:sym typeface="Avenir"/>
              </a:rPr>
              <a:t>The Raspberry Pi PIN Layout</a:t>
            </a:r>
            <a:endParaRPr dirty="0">
              <a:latin typeface="Times New Roman" panose="02020603050405020304" pitchFamily="18" charset="0"/>
              <a:cs typeface="Times New Roman" panose="02020603050405020304" pitchFamily="18" charset="0"/>
            </a:endParaRPr>
          </a:p>
        </p:txBody>
      </p:sp>
      <p:pic>
        <p:nvPicPr>
          <p:cNvPr id="261" name="Google Shape;261;p25"/>
          <p:cNvPicPr preferRelativeResize="0"/>
          <p:nvPr/>
        </p:nvPicPr>
        <p:blipFill rotWithShape="1">
          <a:blip r:embed="rId3">
            <a:alphaModFix/>
          </a:blip>
          <a:srcRect/>
          <a:stretch/>
        </p:blipFill>
        <p:spPr>
          <a:xfrm>
            <a:off x="1143000" y="1295400"/>
            <a:ext cx="3022600" cy="4229100"/>
          </a:xfrm>
          <a:prstGeom prst="rect">
            <a:avLst/>
          </a:prstGeom>
          <a:noFill/>
          <a:ln>
            <a:noFill/>
          </a:ln>
        </p:spPr>
      </p:pic>
      <p:pic>
        <p:nvPicPr>
          <p:cNvPr id="262" name="Google Shape;262;p25"/>
          <p:cNvPicPr preferRelativeResize="0"/>
          <p:nvPr/>
        </p:nvPicPr>
        <p:blipFill rotWithShape="1">
          <a:blip r:embed="rId4">
            <a:alphaModFix/>
          </a:blip>
          <a:srcRect/>
          <a:stretch/>
        </p:blipFill>
        <p:spPr>
          <a:xfrm>
            <a:off x="4495800" y="1430348"/>
            <a:ext cx="6337300" cy="424583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26"/>
          <p:cNvSpPr txBox="1">
            <a:spLocks noGrp="1"/>
          </p:cNvSpPr>
          <p:nvPr>
            <p:ph type="body" idx="1"/>
          </p:nvPr>
        </p:nvSpPr>
        <p:spPr>
          <a:xfrm>
            <a:off x="304800" y="228600"/>
            <a:ext cx="10668000" cy="457200"/>
          </a:xfrm>
          <a:prstGeom prst="rect">
            <a:avLst/>
          </a:prstGeom>
          <a:noFill/>
          <a:ln>
            <a:noFill/>
          </a:ln>
        </p:spPr>
        <p:txBody>
          <a:bodyPr spcFirstLastPara="1" wrap="square" lIns="91425" tIns="45700" rIns="91425" bIns="45700" anchor="ctr" anchorCtr="0">
            <a:normAutofit/>
          </a:bodyPr>
          <a:lstStyle/>
          <a:p>
            <a:pPr marL="342900" lvl="0" indent="-342900" algn="ctr" rtl="0">
              <a:spcBef>
                <a:spcPts val="0"/>
              </a:spcBef>
              <a:spcAft>
                <a:spcPts val="0"/>
              </a:spcAft>
              <a:buClr>
                <a:schemeClr val="dk1"/>
              </a:buClr>
              <a:buSzPts val="2400"/>
              <a:buNone/>
            </a:pPr>
            <a:r>
              <a:rPr lang="en-US" sz="2400" b="1" dirty="0">
                <a:latin typeface="Times New Roman" panose="02020603050405020304" pitchFamily="18" charset="0"/>
                <a:ea typeface="Avenir"/>
                <a:cs typeface="Times New Roman" panose="02020603050405020304" pitchFamily="18" charset="0"/>
                <a:sym typeface="Avenir"/>
              </a:rPr>
              <a:t>The Demo/Workshop Manual Documents Links</a:t>
            </a:r>
            <a:endParaRPr dirty="0">
              <a:latin typeface="Times New Roman" panose="02020603050405020304" pitchFamily="18" charset="0"/>
              <a:cs typeface="Times New Roman" panose="02020603050405020304" pitchFamily="18" charset="0"/>
            </a:endParaRPr>
          </a:p>
        </p:txBody>
      </p:sp>
      <p:graphicFrame>
        <p:nvGraphicFramePr>
          <p:cNvPr id="269" name="Google Shape;269;p26"/>
          <p:cNvGraphicFramePr/>
          <p:nvPr/>
        </p:nvGraphicFramePr>
        <p:xfrm>
          <a:off x="2743200" y="838200"/>
          <a:ext cx="6172200" cy="5486400"/>
        </p:xfrm>
        <a:graphic>
          <a:graphicData uri="http://schemas.openxmlformats.org/presentationml/2006/ole">
            <mc:AlternateContent xmlns:mc="http://schemas.openxmlformats.org/markup-compatibility/2006">
              <mc:Choice xmlns:v="urn:schemas-microsoft-com:vml" Requires="v">
                <p:oleObj spid="_x0000_s1034" r:id="rId4" imgW="6172200" imgH="5486400" progId="Word.Document.12">
                  <p:embed/>
                </p:oleObj>
              </mc:Choice>
              <mc:Fallback>
                <p:oleObj r:id="rId4" imgW="6172200" imgH="5486400" progId="Word.Document.12">
                  <p:embed/>
                  <p:pic>
                    <p:nvPicPr>
                      <p:cNvPr id="269" name="Google Shape;269;p26"/>
                      <p:cNvPicPr preferRelativeResize="0"/>
                      <p:nvPr/>
                    </p:nvPicPr>
                    <p:blipFill rotWithShape="1">
                      <a:blip r:embed="rId5">
                        <a:alphaModFix/>
                      </a:blip>
                      <a:srcRect/>
                      <a:stretch/>
                    </p:blipFill>
                    <p:spPr>
                      <a:xfrm>
                        <a:off x="2743200" y="838200"/>
                        <a:ext cx="6172200" cy="5486400"/>
                      </a:xfrm>
                      <a:prstGeom prst="rect">
                        <a:avLst/>
                      </a:prstGeom>
                      <a:noFill/>
                      <a:ln>
                        <a:noFill/>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5" name="Google Shape;275;p27"/>
          <p:cNvSpPr txBox="1">
            <a:spLocks noGrp="1"/>
          </p:cNvSpPr>
          <p:nvPr>
            <p:ph type="body" idx="1"/>
          </p:nvPr>
        </p:nvSpPr>
        <p:spPr>
          <a:xfrm>
            <a:off x="609600" y="834188"/>
            <a:ext cx="10668000" cy="457200"/>
          </a:xfrm>
          <a:prstGeom prst="rect">
            <a:avLst/>
          </a:prstGeom>
          <a:noFill/>
          <a:ln>
            <a:noFill/>
          </a:ln>
        </p:spPr>
        <p:txBody>
          <a:bodyPr spcFirstLastPara="1" wrap="square" lIns="91425" tIns="45700" rIns="91425" bIns="45700" anchor="ctr" anchorCtr="0">
            <a:normAutofit/>
          </a:bodyPr>
          <a:lstStyle/>
          <a:p>
            <a:pPr marL="342900" lvl="0" indent="-342900" algn="ctr" rtl="0">
              <a:spcBef>
                <a:spcPts val="0"/>
              </a:spcBef>
              <a:spcAft>
                <a:spcPts val="0"/>
              </a:spcAft>
              <a:buClr>
                <a:schemeClr val="dk1"/>
              </a:buClr>
              <a:buSzPts val="2400"/>
              <a:buNone/>
            </a:pPr>
            <a:r>
              <a:rPr lang="en-US" sz="2400" b="1" dirty="0">
                <a:latin typeface="Times New Roman" panose="02020603050405020304" pitchFamily="18" charset="0"/>
                <a:ea typeface="Avenir"/>
                <a:cs typeface="Times New Roman" panose="02020603050405020304" pitchFamily="18" charset="0"/>
                <a:sym typeface="Avenir"/>
              </a:rPr>
              <a:t>The Demo Summary</a:t>
            </a:r>
            <a:endParaRPr dirty="0">
              <a:latin typeface="Times New Roman" panose="02020603050405020304" pitchFamily="18" charset="0"/>
              <a:cs typeface="Times New Roman" panose="02020603050405020304" pitchFamily="18" charset="0"/>
            </a:endParaRPr>
          </a:p>
        </p:txBody>
      </p:sp>
      <p:sp>
        <p:nvSpPr>
          <p:cNvPr id="276" name="Google Shape;276;p27"/>
          <p:cNvSpPr txBox="1">
            <a:spLocks noGrp="1"/>
          </p:cNvSpPr>
          <p:nvPr>
            <p:ph type="body" idx="2"/>
          </p:nvPr>
        </p:nvSpPr>
        <p:spPr>
          <a:xfrm>
            <a:off x="597568" y="1905000"/>
            <a:ext cx="10668000" cy="3733800"/>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A sample real-time and smart healthcare application is developed and showcased. </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The smartness of the application is being ensured through the edge analytics and proximity processing</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The demo is actually an end-to-end application in the sense that sensors talking to the </a:t>
            </a: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gateway, which in turn talks to the AWS public cloud</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Apache </a:t>
            </a:r>
            <a:r>
              <a:rPr lang="en-US" sz="1700" dirty="0" err="1">
                <a:latin typeface="Times New Roman" panose="02020603050405020304" pitchFamily="18" charset="0"/>
                <a:cs typeface="Times New Roman" panose="02020603050405020304" pitchFamily="18" charset="0"/>
              </a:rPr>
              <a:t>Edgent</a:t>
            </a:r>
            <a:r>
              <a:rPr lang="en-US" sz="1700" dirty="0">
                <a:latin typeface="Times New Roman" panose="02020603050405020304" pitchFamily="18" charset="0"/>
                <a:cs typeface="Times New Roman" panose="02020603050405020304" pitchFamily="18" charset="0"/>
              </a:rPr>
              <a:t> is the real-time edge analytics platform installed in the Raspberry Pi</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Apache </a:t>
            </a:r>
            <a:r>
              <a:rPr lang="en-US" sz="1700" dirty="0" err="1">
                <a:latin typeface="Times New Roman" panose="02020603050405020304" pitchFamily="18" charset="0"/>
                <a:cs typeface="Times New Roman" panose="02020603050405020304" pitchFamily="18" charset="0"/>
              </a:rPr>
              <a:t>Flink</a:t>
            </a:r>
            <a:r>
              <a:rPr lang="en-US" sz="1700" dirty="0">
                <a:latin typeface="Times New Roman" panose="02020603050405020304" pitchFamily="18" charset="0"/>
                <a:cs typeface="Times New Roman" panose="02020603050405020304" pitchFamily="18" charset="0"/>
              </a:rPr>
              <a:t>, the real-time streaming analytics platform, is deployed in the AWS cloud</a:t>
            </a: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8"/>
          <p:cNvSpPr txBox="1">
            <a:spLocks noGrp="1"/>
          </p:cNvSpPr>
          <p:nvPr>
            <p:ph type="title"/>
          </p:nvPr>
        </p:nvSpPr>
        <p:spPr>
          <a:xfrm>
            <a:off x="533400" y="2362200"/>
            <a:ext cx="109728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Appendix</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The Edge Computing Challenges</a:t>
            </a:r>
            <a:endParaRPr dirty="0">
              <a:latin typeface="Times New Roman" panose="02020603050405020304" pitchFamily="18" charset="0"/>
              <a:cs typeface="Times New Roman" panose="02020603050405020304" pitchFamily="18" charset="0"/>
            </a:endParaRPr>
          </a:p>
        </p:txBody>
      </p:sp>
      <p:sp>
        <p:nvSpPr>
          <p:cNvPr id="288" name="Google Shape;288;p29"/>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800"/>
              <a:buNone/>
            </a:pPr>
            <a:r>
              <a:rPr lang="en-US" sz="1800" dirty="0">
                <a:latin typeface="Times New Roman" panose="02020603050405020304" pitchFamily="18" charset="0"/>
                <a:cs typeface="Times New Roman" panose="02020603050405020304" pitchFamily="18" charset="0"/>
              </a:rPr>
              <a:t>Any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environment is hugely dynamic and stuffed with a large number of edge and fog devices. Every device is to be blessed with one or more </a:t>
            </a:r>
            <a:r>
              <a:rPr lang="en-US" sz="1800" dirty="0" err="1">
                <a:latin typeface="Times New Roman" panose="02020603050405020304" pitchFamily="18" charset="0"/>
                <a:cs typeface="Times New Roman" panose="02020603050405020304" pitchFamily="18" charset="0"/>
              </a:rPr>
              <a:t>RESTful</a:t>
            </a:r>
            <a:r>
              <a:rPr lang="en-US" sz="1800" dirty="0">
                <a:latin typeface="Times New Roman" panose="02020603050405020304" pitchFamily="18" charset="0"/>
                <a:cs typeface="Times New Roman" panose="02020603050405020304" pitchFamily="18" charset="0"/>
              </a:rPr>
              <a:t> APIs for exposing their unique services to the outside world. </a:t>
            </a:r>
            <a:endParaRPr dirty="0">
              <a:latin typeface="Times New Roman" panose="02020603050405020304" pitchFamily="18" charset="0"/>
              <a:cs typeface="Times New Roman" panose="02020603050405020304" pitchFamily="18" charset="0"/>
            </a:endParaRPr>
          </a:p>
          <a:p>
            <a:pPr marL="342900" lvl="0" indent="-342900" algn="l" rtl="0">
              <a:lnSpc>
                <a:spcPct val="200000"/>
              </a:lnSpc>
              <a:spcBef>
                <a:spcPts val="360"/>
              </a:spcBef>
              <a:spcAft>
                <a:spcPts val="0"/>
              </a:spcAft>
              <a:buClr>
                <a:schemeClr val="dk1"/>
              </a:buClr>
              <a:buSzPts val="1800"/>
              <a:buChar char="•"/>
            </a:pPr>
            <a:r>
              <a:rPr lang="en-US" sz="1800" dirty="0">
                <a:latin typeface="Times New Roman" panose="02020603050405020304" pitchFamily="18" charset="0"/>
                <a:cs typeface="Times New Roman" panose="02020603050405020304" pitchFamily="18" charset="0"/>
              </a:rPr>
              <a:t>Fog/Edge Device Discovery, Governance, Management, Integration, Orchestration and Security</a:t>
            </a:r>
            <a:endParaRPr dirty="0">
              <a:latin typeface="Times New Roman" panose="02020603050405020304" pitchFamily="18" charset="0"/>
              <a:cs typeface="Times New Roman" panose="02020603050405020304" pitchFamily="18" charset="0"/>
            </a:endParaRPr>
          </a:p>
          <a:p>
            <a:pPr marL="342900" lvl="0" indent="-342900" algn="l" rtl="0">
              <a:lnSpc>
                <a:spcPct val="200000"/>
              </a:lnSpc>
              <a:spcBef>
                <a:spcPts val="360"/>
              </a:spcBef>
              <a:spcAft>
                <a:spcPts val="0"/>
              </a:spcAft>
              <a:buClr>
                <a:schemeClr val="dk1"/>
              </a:buClr>
              <a:buSzPts val="1800"/>
              <a:buChar char="•"/>
            </a:pPr>
            <a:r>
              <a:rPr lang="en-US" sz="1800" dirty="0">
                <a:latin typeface="Times New Roman" panose="02020603050405020304" pitchFamily="18" charset="0"/>
                <a:cs typeface="Times New Roman" panose="02020603050405020304" pitchFamily="18" charset="0"/>
              </a:rPr>
              <a:t>Optimal device resource allocation and utilization</a:t>
            </a:r>
            <a:endParaRPr dirty="0">
              <a:latin typeface="Times New Roman" panose="02020603050405020304" pitchFamily="18" charset="0"/>
              <a:cs typeface="Times New Roman" panose="02020603050405020304" pitchFamily="18" charset="0"/>
            </a:endParaRPr>
          </a:p>
          <a:p>
            <a:pPr marL="342900" lvl="0" indent="-342900" algn="l" rtl="0">
              <a:lnSpc>
                <a:spcPct val="200000"/>
              </a:lnSpc>
              <a:spcBef>
                <a:spcPts val="360"/>
              </a:spcBef>
              <a:spcAft>
                <a:spcPts val="0"/>
              </a:spcAft>
              <a:buClr>
                <a:schemeClr val="dk1"/>
              </a:buClr>
              <a:buSzPts val="1800"/>
              <a:buChar char="•"/>
            </a:pPr>
            <a:r>
              <a:rPr lang="en-US" sz="1800" dirty="0">
                <a:latin typeface="Times New Roman" panose="02020603050405020304" pitchFamily="18" charset="0"/>
                <a:cs typeface="Times New Roman" panose="02020603050405020304" pitchFamily="18" charset="0"/>
              </a:rPr>
              <a:t>Mapping services/applications with edge device(s)</a:t>
            </a:r>
            <a:endParaRPr dirty="0">
              <a:latin typeface="Times New Roman" panose="02020603050405020304" pitchFamily="18" charset="0"/>
              <a:cs typeface="Times New Roman" panose="02020603050405020304" pitchFamily="18" charset="0"/>
            </a:endParaRPr>
          </a:p>
          <a:p>
            <a:pPr marL="342900" lvl="0" indent="-342900" algn="l" rtl="0">
              <a:lnSpc>
                <a:spcPct val="200000"/>
              </a:lnSpc>
              <a:spcBef>
                <a:spcPts val="360"/>
              </a:spcBef>
              <a:spcAft>
                <a:spcPts val="0"/>
              </a:spcAft>
              <a:buClr>
                <a:schemeClr val="dk1"/>
              </a:buClr>
              <a:buSzPts val="1800"/>
              <a:buChar char="•"/>
            </a:pPr>
            <a:r>
              <a:rPr lang="en-US" sz="1800" dirty="0">
                <a:latin typeface="Times New Roman" panose="02020603050405020304" pitchFamily="18" charset="0"/>
                <a:cs typeface="Times New Roman" panose="02020603050405020304" pitchFamily="18" charset="0"/>
              </a:rPr>
              <a:t>Leveraging Fog Computing for scalable </a:t>
            </a:r>
            <a:r>
              <a:rPr lang="en-US" sz="1800" dirty="0" err="1">
                <a:latin typeface="Times New Roman" panose="02020603050405020304" pitchFamily="18" charset="0"/>
                <a:cs typeface="Times New Roman" panose="02020603050405020304" pitchFamily="18" charset="0"/>
              </a:rPr>
              <a:t>IoT</a:t>
            </a:r>
            <a:r>
              <a:rPr lang="en-US" sz="1800" dirty="0">
                <a:latin typeface="Times New Roman" panose="02020603050405020304" pitchFamily="18" charset="0"/>
                <a:cs typeface="Times New Roman" panose="02020603050405020304" pitchFamily="18" charset="0"/>
              </a:rPr>
              <a:t> datacenters Using Spine-Leaf Network Topology</a:t>
            </a:r>
            <a:endParaRPr dirty="0">
              <a:latin typeface="Times New Roman" panose="02020603050405020304" pitchFamily="18" charset="0"/>
              <a:cs typeface="Times New Roman" panose="02020603050405020304" pitchFamily="18" charset="0"/>
            </a:endParaRPr>
          </a:p>
          <a:p>
            <a:pPr marL="342900" lvl="0" indent="-342900" algn="l" rtl="0">
              <a:lnSpc>
                <a:spcPct val="200000"/>
              </a:lnSpc>
              <a:spcBef>
                <a:spcPts val="360"/>
              </a:spcBef>
              <a:spcAft>
                <a:spcPts val="0"/>
              </a:spcAft>
              <a:buClr>
                <a:schemeClr val="dk1"/>
              </a:buClr>
              <a:buSzPts val="1800"/>
              <a:buChar char="•"/>
            </a:pPr>
            <a:r>
              <a:rPr lang="en-US" sz="1800" dirty="0">
                <a:latin typeface="Times New Roman" panose="02020603050405020304" pitchFamily="18" charset="0"/>
                <a:cs typeface="Times New Roman" panose="02020603050405020304" pitchFamily="18" charset="0"/>
              </a:rPr>
              <a:t>Edge Device Traffic Management, data and protocol translation, etc.  </a:t>
            </a:r>
            <a:endParaRPr dirty="0">
              <a:latin typeface="Times New Roman" panose="02020603050405020304" pitchFamily="18" charset="0"/>
              <a:cs typeface="Times New Roman" panose="02020603050405020304" pitchFamily="18" charset="0"/>
            </a:endParaRPr>
          </a:p>
          <a:p>
            <a:pPr marL="342900" lvl="0" indent="-342900" algn="l" rtl="0">
              <a:lnSpc>
                <a:spcPct val="200000"/>
              </a:lnSpc>
              <a:spcBef>
                <a:spcPts val="360"/>
              </a:spcBef>
              <a:spcAft>
                <a:spcPts val="0"/>
              </a:spcAft>
              <a:buClr>
                <a:schemeClr val="dk1"/>
              </a:buClr>
              <a:buSzPts val="1800"/>
              <a:buChar char="•"/>
            </a:pPr>
            <a:r>
              <a:rPr lang="en-US" sz="1800" dirty="0">
                <a:latin typeface="Times New Roman" panose="02020603050405020304" pitchFamily="18" charset="0"/>
                <a:cs typeface="Times New Roman" panose="02020603050405020304" pitchFamily="18" charset="0"/>
              </a:rPr>
              <a:t>Forming clouds out of edge and fog devices</a:t>
            </a:r>
            <a:endParaRPr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330160" y="210748"/>
            <a:ext cx="10515600" cy="31176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Data Analytics at public Clouds for Smarter Homes</a:t>
            </a:r>
            <a:endParaRPr dirty="0">
              <a:latin typeface="Times New Roman" panose="02020603050405020304" pitchFamily="18" charset="0"/>
              <a:cs typeface="Times New Roman" panose="02020603050405020304" pitchFamily="18" charset="0"/>
            </a:endParaRPr>
          </a:p>
        </p:txBody>
      </p:sp>
      <p:pic>
        <p:nvPicPr>
          <p:cNvPr id="106" name="Google Shape;106;p3"/>
          <p:cNvPicPr preferRelativeResize="0">
            <a:picLocks noGrp="1"/>
          </p:cNvPicPr>
          <p:nvPr>
            <p:ph idx="1"/>
          </p:nvPr>
        </p:nvPicPr>
        <p:blipFill rotWithShape="1">
          <a:blip r:embed="rId3">
            <a:alphaModFix/>
          </a:blip>
          <a:srcRect/>
          <a:stretch/>
        </p:blipFill>
        <p:spPr>
          <a:xfrm>
            <a:off x="861951" y="1028797"/>
            <a:ext cx="9983809" cy="551011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5" name="Google Shape;295;p30"/>
          <p:cNvSpPr txBox="1">
            <a:spLocks noGrp="1"/>
          </p:cNvSpPr>
          <p:nvPr>
            <p:ph type="body" idx="1"/>
          </p:nvPr>
        </p:nvSpPr>
        <p:spPr>
          <a:xfrm>
            <a:off x="457200" y="457200"/>
            <a:ext cx="10668000" cy="457200"/>
          </a:xfrm>
          <a:prstGeom prst="rect">
            <a:avLst/>
          </a:prstGeom>
          <a:noFill/>
          <a:ln>
            <a:noFill/>
          </a:ln>
        </p:spPr>
        <p:txBody>
          <a:bodyPr spcFirstLastPara="1" wrap="square" lIns="91425" tIns="45700" rIns="91425" bIns="45700" anchor="ctr" anchorCtr="0">
            <a:normAutofit/>
          </a:bodyPr>
          <a:lstStyle/>
          <a:p>
            <a:pPr marL="342900" lvl="0" indent="-342900" algn="ctr" rtl="0">
              <a:spcBef>
                <a:spcPts val="0"/>
              </a:spcBef>
              <a:spcAft>
                <a:spcPts val="0"/>
              </a:spcAft>
              <a:buClr>
                <a:schemeClr val="dk1"/>
              </a:buClr>
              <a:buSzPts val="2400"/>
              <a:buNone/>
            </a:pPr>
            <a:r>
              <a:rPr lang="en-US" sz="2400" b="1" dirty="0">
                <a:latin typeface="Times New Roman" panose="02020603050405020304" pitchFamily="18" charset="0"/>
                <a:ea typeface="Avenir"/>
                <a:cs typeface="Times New Roman" panose="02020603050405020304" pitchFamily="18" charset="0"/>
                <a:sym typeface="Avenir"/>
              </a:rPr>
              <a:t>Envisioning the Future for Edge Computing</a:t>
            </a:r>
            <a:endParaRPr dirty="0">
              <a:latin typeface="Times New Roman" panose="02020603050405020304" pitchFamily="18" charset="0"/>
              <a:cs typeface="Times New Roman" panose="02020603050405020304" pitchFamily="18" charset="0"/>
            </a:endParaRPr>
          </a:p>
        </p:txBody>
      </p:sp>
      <p:sp>
        <p:nvSpPr>
          <p:cNvPr id="296" name="Google Shape;296;p30"/>
          <p:cNvSpPr txBox="1">
            <a:spLocks noGrp="1"/>
          </p:cNvSpPr>
          <p:nvPr>
            <p:ph type="body" idx="2"/>
          </p:nvPr>
        </p:nvSpPr>
        <p:spPr>
          <a:xfrm>
            <a:off x="304800" y="1219200"/>
            <a:ext cx="10668000" cy="5105400"/>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The emergence of </a:t>
            </a:r>
            <a:r>
              <a:rPr lang="en-US" sz="1700" b="1" dirty="0">
                <a:latin typeface="Times New Roman" panose="02020603050405020304" pitchFamily="18" charset="0"/>
                <a:cs typeface="Times New Roman" panose="02020603050405020304" pitchFamily="18" charset="0"/>
              </a:rPr>
              <a:t>5G networking and communication </a:t>
            </a:r>
            <a:r>
              <a:rPr lang="en-US" sz="1700" dirty="0">
                <a:latin typeface="Times New Roman" panose="02020603050405020304" pitchFamily="18" charset="0"/>
                <a:cs typeface="Times New Roman" panose="02020603050405020304" pitchFamily="18" charset="0"/>
              </a:rPr>
              <a:t>capability is to decisively impact on </a:t>
            </a: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edge analytics and actuation in bringing forth next-generation people and process-centric applications. </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The faster maturity of </a:t>
            </a:r>
            <a:r>
              <a:rPr lang="en-US" sz="1700" b="1" dirty="0">
                <a:latin typeface="Times New Roman" panose="02020603050405020304" pitchFamily="18" charset="0"/>
                <a:cs typeface="Times New Roman" panose="02020603050405020304" pitchFamily="18" charset="0"/>
              </a:rPr>
              <a:t>network function virtualization (NFV) and software-defined networking (SDN) </a:t>
            </a:r>
            <a:r>
              <a:rPr lang="en-US" sz="1700" dirty="0">
                <a:latin typeface="Times New Roman" panose="02020603050405020304" pitchFamily="18" charset="0"/>
                <a:cs typeface="Times New Roman" panose="02020603050405020304" pitchFamily="18" charset="0"/>
              </a:rPr>
              <a:t>are to enable management, utilization and optimization of edge networking resources. </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b="1" dirty="0" err="1">
                <a:latin typeface="Times New Roman" panose="02020603050405020304" pitchFamily="18" charset="0"/>
                <a:cs typeface="Times New Roman" panose="02020603050405020304" pitchFamily="18" charset="0"/>
              </a:rPr>
              <a:t>Microservices</a:t>
            </a:r>
            <a:r>
              <a:rPr lang="en-US" sz="1700" b="1" dirty="0">
                <a:latin typeface="Times New Roman" panose="02020603050405020304" pitchFamily="18" charset="0"/>
                <a:cs typeface="Times New Roman" panose="02020603050405020304" pitchFamily="18" charset="0"/>
              </a:rPr>
              <a:t> architecture (MSA) </a:t>
            </a:r>
            <a:r>
              <a:rPr lang="en-US" sz="1700" dirty="0">
                <a:latin typeface="Times New Roman" panose="02020603050405020304" pitchFamily="18" charset="0"/>
                <a:cs typeface="Times New Roman" panose="02020603050405020304" pitchFamily="18" charset="0"/>
              </a:rPr>
              <a:t>is to realize scores of fog/edge device </a:t>
            </a:r>
            <a:r>
              <a:rPr lang="en-US" sz="1700" dirty="0" err="1">
                <a:latin typeface="Times New Roman" panose="02020603050405020304" pitchFamily="18" charset="0"/>
                <a:cs typeface="Times New Roman" panose="02020603050405020304" pitchFamily="18" charset="0"/>
              </a:rPr>
              <a:t>microservices</a:t>
            </a:r>
            <a:r>
              <a:rPr lang="en-US" sz="1700" dirty="0">
                <a:latin typeface="Times New Roman" panose="02020603050405020304" pitchFamily="18" charset="0"/>
                <a:cs typeface="Times New Roman" panose="02020603050405020304" pitchFamily="18" charset="0"/>
              </a:rPr>
              <a:t>. </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The power of </a:t>
            </a:r>
            <a:r>
              <a:rPr lang="en-US" sz="1700" b="1" dirty="0">
                <a:latin typeface="Times New Roman" panose="02020603050405020304" pitchFamily="18" charset="0"/>
                <a:cs typeface="Times New Roman" panose="02020603050405020304" pitchFamily="18" charset="0"/>
              </a:rPr>
              <a:t>machine and deep learning algorithms along with computer vision, natural language processing (NLP) </a:t>
            </a:r>
            <a:r>
              <a:rPr lang="en-US" sz="1700" dirty="0">
                <a:latin typeface="Times New Roman" panose="02020603050405020304" pitchFamily="18" charset="0"/>
                <a:cs typeface="Times New Roman" panose="02020603050405020304" pitchFamily="18" charset="0"/>
              </a:rPr>
              <a:t>will be made visible in edge device clouds. </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The overwhelming adoption and adaption of </a:t>
            </a:r>
            <a:r>
              <a:rPr lang="en-US" sz="1700" b="1" dirty="0" err="1">
                <a:latin typeface="Times New Roman" panose="02020603050405020304" pitchFamily="18" charset="0"/>
                <a:cs typeface="Times New Roman" panose="02020603050405020304" pitchFamily="18" charset="0"/>
              </a:rPr>
              <a:t>Docker</a:t>
            </a:r>
            <a:r>
              <a:rPr lang="en-US" sz="1700" b="1" dirty="0">
                <a:latin typeface="Times New Roman" panose="02020603050405020304" pitchFamily="18" charset="0"/>
                <a:cs typeface="Times New Roman" panose="02020603050405020304" pitchFamily="18" charset="0"/>
              </a:rPr>
              <a:t>-enabled containerization </a:t>
            </a:r>
            <a:r>
              <a:rPr lang="en-US" sz="1700" dirty="0">
                <a:latin typeface="Times New Roman" panose="02020603050405020304" pitchFamily="18" charset="0"/>
                <a:cs typeface="Times New Roman" panose="02020603050405020304" pitchFamily="18" charset="0"/>
              </a:rPr>
              <a:t>is to facilitate the deployment of containerized software into edge devices and their networks. Multi-container edge applications will be the toast of edge computing. </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b="1"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b="1" dirty="0" err="1">
                <a:latin typeface="Times New Roman" panose="02020603050405020304" pitchFamily="18" charset="0"/>
                <a:cs typeface="Times New Roman" panose="02020603050405020304" pitchFamily="18" charset="0"/>
              </a:rPr>
              <a:t>Kubernetes</a:t>
            </a:r>
            <a:r>
              <a:rPr lang="en-US" sz="1700" b="1"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is to manage and orchestrate containerized edge services. </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b="1"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b="1" dirty="0" err="1">
                <a:latin typeface="Times New Roman" panose="02020603050405020304" pitchFamily="18" charset="0"/>
                <a:cs typeface="Times New Roman" panose="02020603050405020304" pitchFamily="18" charset="0"/>
              </a:rPr>
              <a:t>Istio</a:t>
            </a:r>
            <a:r>
              <a:rPr lang="en-US" sz="1700" dirty="0">
                <a:latin typeface="Times New Roman" panose="02020603050405020304" pitchFamily="18" charset="0"/>
                <a:cs typeface="Times New Roman" panose="02020603050405020304" pitchFamily="18" charset="0"/>
              </a:rPr>
              <a:t> and other resiliency frameworks are to help in realizing resilient edge services towards reliable edge environments. </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The realization of </a:t>
            </a:r>
            <a:r>
              <a:rPr lang="en-US" sz="1700" b="1" dirty="0">
                <a:latin typeface="Times New Roman" panose="02020603050405020304" pitchFamily="18" charset="0"/>
                <a:cs typeface="Times New Roman" panose="02020603050405020304" pitchFamily="18" charset="0"/>
              </a:rPr>
              <a:t>enhanced clouds </a:t>
            </a:r>
            <a:r>
              <a:rPr lang="en-US" sz="1700" dirty="0">
                <a:latin typeface="Times New Roman" panose="02020603050405020304" pitchFamily="18" charset="0"/>
                <a:cs typeface="Times New Roman" panose="02020603050405020304" pitchFamily="18" charset="0"/>
              </a:rPr>
              <a:t>(the hybrid version of edge and enterprise clouds) is obligatory </a:t>
            </a:r>
            <a:endParaRPr sz="1700" dirty="0">
              <a:latin typeface="Times New Roman" panose="02020603050405020304" pitchFamily="18" charset="0"/>
              <a:cs typeface="Times New Roman" panose="02020603050405020304" pitchFamily="18" charset="0"/>
            </a:endParaRPr>
          </a:p>
          <a:p>
            <a:pPr marL="431800" lvl="0" indent="-342900" algn="l" rtl="0">
              <a:spcBef>
                <a:spcPts val="0"/>
              </a:spcBef>
              <a:spcAft>
                <a:spcPts val="0"/>
              </a:spcAft>
              <a:buClr>
                <a:schemeClr val="dk1"/>
              </a:buClr>
              <a:buSzPts val="1400"/>
              <a:buFont typeface="+mj-lt"/>
              <a:buAutoNum type="arabicPeriod"/>
            </a:pP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AutoNum type="arabicPeriod"/>
            </a:pPr>
            <a:r>
              <a:rPr lang="en-US" sz="1700" dirty="0">
                <a:latin typeface="Times New Roman" panose="02020603050405020304" pitchFamily="18" charset="0"/>
                <a:cs typeface="Times New Roman" panose="02020603050405020304" pitchFamily="18" charset="0"/>
              </a:rPr>
              <a:t>The convergence of the </a:t>
            </a:r>
            <a:r>
              <a:rPr lang="en-US" sz="1700" b="1" dirty="0" err="1">
                <a:latin typeface="Times New Roman" panose="02020603050405020304" pitchFamily="18" charset="0"/>
                <a:cs typeface="Times New Roman" panose="02020603050405020304" pitchFamily="18" charset="0"/>
              </a:rPr>
              <a:t>blockchain</a:t>
            </a:r>
            <a:r>
              <a:rPr lang="en-US" sz="1700" b="1" dirty="0">
                <a:latin typeface="Times New Roman" panose="02020603050405020304" pitchFamily="18" charset="0"/>
                <a:cs typeface="Times New Roman" panose="02020603050405020304" pitchFamily="18" charset="0"/>
              </a:rPr>
              <a:t> technology and the </a:t>
            </a:r>
            <a:r>
              <a:rPr lang="en-US" sz="1700" b="1" dirty="0" err="1">
                <a:latin typeface="Times New Roman" panose="02020603050405020304" pitchFamily="18" charset="0"/>
                <a:cs typeface="Times New Roman" panose="02020603050405020304" pitchFamily="18" charset="0"/>
              </a:rPr>
              <a:t>IoT</a:t>
            </a:r>
            <a:r>
              <a:rPr lang="en-US" sz="1700" b="1" dirty="0">
                <a:latin typeface="Times New Roman" panose="02020603050405020304" pitchFamily="18" charset="0"/>
                <a:cs typeface="Times New Roman" panose="02020603050405020304" pitchFamily="18" charset="0"/>
              </a:rPr>
              <a:t> era </a:t>
            </a:r>
            <a:r>
              <a:rPr lang="en-US" sz="1700" dirty="0">
                <a:latin typeface="Times New Roman" panose="02020603050405020304" pitchFamily="18" charset="0"/>
                <a:cs typeface="Times New Roman" panose="02020603050405020304" pitchFamily="18" charset="0"/>
              </a:rPr>
              <a:t>promises the </a:t>
            </a:r>
            <a:r>
              <a:rPr lang="en-US" sz="1700" dirty="0" err="1">
                <a:latin typeface="Times New Roman" panose="02020603050405020304" pitchFamily="18" charset="0"/>
                <a:cs typeface="Times New Roman" panose="02020603050405020304" pitchFamily="18" charset="0"/>
              </a:rPr>
              <a:t>IoT</a:t>
            </a:r>
            <a:r>
              <a:rPr lang="en-US" sz="1700" dirty="0">
                <a:latin typeface="Times New Roman" panose="02020603050405020304" pitchFamily="18" charset="0"/>
                <a:cs typeface="Times New Roman" panose="02020603050405020304" pitchFamily="18" charset="0"/>
              </a:rPr>
              <a:t> security in trust-less environments</a:t>
            </a: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2" name="Google Shape;302;p31"/>
          <p:cNvSpPr txBox="1">
            <a:spLocks noGrp="1"/>
          </p:cNvSpPr>
          <p:nvPr>
            <p:ph type="body" idx="1"/>
          </p:nvPr>
        </p:nvSpPr>
        <p:spPr>
          <a:xfrm>
            <a:off x="304800" y="304800"/>
            <a:ext cx="10668000" cy="457200"/>
          </a:xfrm>
          <a:prstGeom prst="rect">
            <a:avLst/>
          </a:prstGeom>
          <a:noFill/>
          <a:ln>
            <a:noFill/>
          </a:ln>
        </p:spPr>
        <p:txBody>
          <a:bodyPr spcFirstLastPara="1" wrap="square" lIns="91425" tIns="45700" rIns="91425" bIns="45700" anchor="ctr" anchorCtr="0">
            <a:normAutofit lnSpcReduction="10000"/>
          </a:bodyPr>
          <a:lstStyle/>
          <a:p>
            <a:pPr marL="342900" lvl="0" indent="-342900" algn="ctr" rtl="0">
              <a:spcBef>
                <a:spcPts val="0"/>
              </a:spcBef>
              <a:spcAft>
                <a:spcPts val="0"/>
              </a:spcAft>
              <a:buClr>
                <a:schemeClr val="dk1"/>
              </a:buClr>
              <a:buSzPct val="100000"/>
              <a:buNone/>
            </a:pPr>
            <a:r>
              <a:rPr lang="en-US" b="1" dirty="0">
                <a:latin typeface="Times New Roman" panose="02020603050405020304" pitchFamily="18" charset="0"/>
                <a:ea typeface="Avenir"/>
                <a:cs typeface="Times New Roman" panose="02020603050405020304" pitchFamily="18" charset="0"/>
                <a:sym typeface="Avenir"/>
              </a:rPr>
              <a:t>The </a:t>
            </a:r>
            <a:r>
              <a:rPr lang="en-US" b="1" dirty="0" err="1">
                <a:latin typeface="Times New Roman" panose="02020603050405020304" pitchFamily="18" charset="0"/>
                <a:ea typeface="Avenir"/>
                <a:cs typeface="Times New Roman" panose="02020603050405020304" pitchFamily="18" charset="0"/>
                <a:sym typeface="Avenir"/>
              </a:rPr>
              <a:t>IoT</a:t>
            </a:r>
            <a:r>
              <a:rPr lang="en-US" b="1" dirty="0">
                <a:latin typeface="Times New Roman" panose="02020603050405020304" pitchFamily="18" charset="0"/>
                <a:ea typeface="Avenir"/>
                <a:cs typeface="Times New Roman" panose="02020603050405020304" pitchFamily="18" charset="0"/>
                <a:sym typeface="Avenir"/>
              </a:rPr>
              <a:t> Realization Technologies</a:t>
            </a:r>
            <a:endParaRPr dirty="0">
              <a:latin typeface="Times New Roman" panose="02020603050405020304" pitchFamily="18" charset="0"/>
              <a:cs typeface="Times New Roman" panose="02020603050405020304" pitchFamily="18" charset="0"/>
            </a:endParaRPr>
          </a:p>
        </p:txBody>
      </p:sp>
      <p:sp>
        <p:nvSpPr>
          <p:cNvPr id="303" name="Google Shape;303;p31"/>
          <p:cNvSpPr txBox="1">
            <a:spLocks noGrp="1"/>
          </p:cNvSpPr>
          <p:nvPr>
            <p:ph type="body" idx="2"/>
          </p:nvPr>
        </p:nvSpPr>
        <p:spPr>
          <a:xfrm>
            <a:off x="76200" y="990600"/>
            <a:ext cx="11049000" cy="5410200"/>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Clr>
                <a:schemeClr val="dk1"/>
              </a:buClr>
              <a:buSzPts val="18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The Realization technologies are maturing (Miniaturization, Instrumentation, Connectivity, remote programmability / service-enablement / APIs, sensing, vision, perception, analysis, knowledge-engineering, Decision-enablement, etc.)</a:t>
            </a: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8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A flurry of edge technologies (sensors, stickers, specks, smart dust, codes, chips, controllers, LEDs, tags, actuators, etc.) </a:t>
            </a: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8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Ultra-high bandwidth communication technologies (wired as well as wireless (4G, 5G, etc.))</a:t>
            </a: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8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Low-cost, power and range communication standards: </a:t>
            </a:r>
            <a:r>
              <a:rPr lang="en-US" sz="1700" dirty="0" err="1">
                <a:latin typeface="Times New Roman" panose="02020603050405020304" pitchFamily="18" charset="0"/>
                <a:ea typeface="Avenir"/>
                <a:cs typeface="Times New Roman" panose="02020603050405020304" pitchFamily="18" charset="0"/>
                <a:sym typeface="Avenir"/>
              </a:rPr>
              <a:t>LoRa</a:t>
            </a:r>
            <a:r>
              <a:rPr lang="en-US" sz="1700" dirty="0">
                <a:latin typeface="Times New Roman" panose="02020603050405020304" pitchFamily="18" charset="0"/>
                <a:ea typeface="Avenir"/>
                <a:cs typeface="Times New Roman" panose="02020603050405020304" pitchFamily="18" charset="0"/>
                <a:sym typeface="Avenir"/>
              </a:rPr>
              <a:t>, </a:t>
            </a:r>
            <a:r>
              <a:rPr lang="en-US" sz="1700" dirty="0" err="1">
                <a:latin typeface="Times New Roman" panose="02020603050405020304" pitchFamily="18" charset="0"/>
                <a:ea typeface="Avenir"/>
                <a:cs typeface="Times New Roman" panose="02020603050405020304" pitchFamily="18" charset="0"/>
                <a:sym typeface="Avenir"/>
              </a:rPr>
              <a:t>LoRaWAN</a:t>
            </a:r>
            <a:r>
              <a:rPr lang="en-US" sz="1700" dirty="0">
                <a:latin typeface="Times New Roman" panose="02020603050405020304" pitchFamily="18" charset="0"/>
                <a:ea typeface="Avenir"/>
                <a:cs typeface="Times New Roman" panose="02020603050405020304" pitchFamily="18" charset="0"/>
                <a:sym typeface="Avenir"/>
              </a:rPr>
              <a:t>, NB-</a:t>
            </a:r>
            <a:r>
              <a:rPr lang="en-US" sz="1700" dirty="0" err="1">
                <a:latin typeface="Times New Roman" panose="02020603050405020304" pitchFamily="18" charset="0"/>
                <a:ea typeface="Avenir"/>
                <a:cs typeface="Times New Roman" panose="02020603050405020304" pitchFamily="18" charset="0"/>
                <a:sym typeface="Avenir"/>
              </a:rPr>
              <a:t>IoT</a:t>
            </a:r>
            <a:r>
              <a:rPr lang="en-US" sz="1700" dirty="0">
                <a:latin typeface="Times New Roman" panose="02020603050405020304" pitchFamily="18" charset="0"/>
                <a:ea typeface="Avenir"/>
                <a:cs typeface="Times New Roman" panose="02020603050405020304" pitchFamily="18" charset="0"/>
                <a:sym typeface="Avenir"/>
              </a:rPr>
              <a:t>, 802.11x Wi-Fi, Bluetooth Smart, </a:t>
            </a:r>
            <a:r>
              <a:rPr lang="en-US" sz="1700" dirty="0" err="1">
                <a:latin typeface="Times New Roman" panose="02020603050405020304" pitchFamily="18" charset="0"/>
                <a:ea typeface="Avenir"/>
                <a:cs typeface="Times New Roman" panose="02020603050405020304" pitchFamily="18" charset="0"/>
                <a:sym typeface="Avenir"/>
              </a:rPr>
              <a:t>ZigBee</a:t>
            </a:r>
            <a:r>
              <a:rPr lang="en-US" sz="1700" dirty="0">
                <a:latin typeface="Times New Roman" panose="02020603050405020304" pitchFamily="18" charset="0"/>
                <a:ea typeface="Avenir"/>
                <a:cs typeface="Times New Roman" panose="02020603050405020304" pitchFamily="18" charset="0"/>
                <a:sym typeface="Avenir"/>
              </a:rPr>
              <a:t>, Thread, NFC, 6LowPAN, </a:t>
            </a:r>
            <a:r>
              <a:rPr lang="en-US" sz="1700" dirty="0" err="1">
                <a:latin typeface="Times New Roman" panose="02020603050405020304" pitchFamily="18" charset="0"/>
                <a:ea typeface="Avenir"/>
                <a:cs typeface="Times New Roman" panose="02020603050405020304" pitchFamily="18" charset="0"/>
                <a:sym typeface="Avenir"/>
              </a:rPr>
              <a:t>Sigfox</a:t>
            </a:r>
            <a:r>
              <a:rPr lang="en-US" sz="1700" dirty="0">
                <a:latin typeface="Times New Roman" panose="02020603050405020304" pitchFamily="18" charset="0"/>
                <a:ea typeface="Avenir"/>
                <a:cs typeface="Times New Roman" panose="02020603050405020304" pitchFamily="18" charset="0"/>
                <a:sym typeface="Avenir"/>
              </a:rPr>
              <a:t>, </a:t>
            </a:r>
            <a:r>
              <a:rPr lang="en-US" sz="1700" dirty="0" err="1">
                <a:latin typeface="Times New Roman" panose="02020603050405020304" pitchFamily="18" charset="0"/>
                <a:ea typeface="Avenir"/>
                <a:cs typeface="Times New Roman" panose="02020603050405020304" pitchFamily="18" charset="0"/>
                <a:sym typeface="Avenir"/>
              </a:rPr>
              <a:t>Neul</a:t>
            </a:r>
            <a:r>
              <a:rPr lang="en-US" sz="1700" dirty="0">
                <a:latin typeface="Times New Roman" panose="02020603050405020304" pitchFamily="18" charset="0"/>
                <a:ea typeface="Avenir"/>
                <a:cs typeface="Times New Roman" panose="02020603050405020304" pitchFamily="18" charset="0"/>
                <a:sym typeface="Avenir"/>
              </a:rPr>
              <a:t>, etc. </a:t>
            </a:r>
            <a:endParaRPr sz="1700" dirty="0">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0"/>
              </a:spcBef>
              <a:spcAft>
                <a:spcPts val="0"/>
              </a:spcAft>
              <a:buClr>
                <a:schemeClr val="dk1"/>
              </a:buClr>
              <a:buSzPts val="18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Powerful network topologies, Internet gateways, integration and orchestration frameworks, and transport protocols (MQTT, UPnP, </a:t>
            </a:r>
            <a:r>
              <a:rPr lang="en-US" sz="1700" dirty="0" err="1">
                <a:latin typeface="Times New Roman" panose="02020603050405020304" pitchFamily="18" charset="0"/>
                <a:ea typeface="Avenir"/>
                <a:cs typeface="Times New Roman" panose="02020603050405020304" pitchFamily="18" charset="0"/>
                <a:sym typeface="Avenir"/>
              </a:rPr>
              <a:t>CoAP</a:t>
            </a:r>
            <a:r>
              <a:rPr lang="en-US" sz="1700" dirty="0">
                <a:latin typeface="Times New Roman" panose="02020603050405020304" pitchFamily="18" charset="0"/>
                <a:ea typeface="Avenir"/>
                <a:cs typeface="Times New Roman" panose="02020603050405020304" pitchFamily="18" charset="0"/>
                <a:sym typeface="Avenir"/>
              </a:rPr>
              <a:t>, XMPP, REST, OPC, etc.) for communicating data and event messages </a:t>
            </a: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8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A variety of </a:t>
            </a:r>
            <a:r>
              <a:rPr lang="en-US" sz="1700" dirty="0" err="1">
                <a:latin typeface="Times New Roman" panose="02020603050405020304" pitchFamily="18" charset="0"/>
                <a:ea typeface="Avenir"/>
                <a:cs typeface="Times New Roman" panose="02020603050405020304" pitchFamily="18" charset="0"/>
                <a:sym typeface="Avenir"/>
              </a:rPr>
              <a:t>IoT</a:t>
            </a:r>
            <a:r>
              <a:rPr lang="en-US" sz="1700" dirty="0">
                <a:latin typeface="Times New Roman" panose="02020603050405020304" pitchFamily="18" charset="0"/>
                <a:ea typeface="Avenir"/>
                <a:cs typeface="Times New Roman" panose="02020603050405020304" pitchFamily="18" charset="0"/>
                <a:sym typeface="Avenir"/>
              </a:rPr>
              <a:t> application enablement platforms (AEPs) with application building, deployment and delivery, data and process integration, application performance management, security, orchestration, and messaging capabilities</a:t>
            </a: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8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Event Processing and Streaming Engines are for event message capture, ingestion, processing, etc. </a:t>
            </a: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8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A bevy of </a:t>
            </a:r>
            <a:r>
              <a:rPr lang="en-US" sz="1700" dirty="0" err="1">
                <a:latin typeface="Times New Roman" panose="02020603050405020304" pitchFamily="18" charset="0"/>
                <a:ea typeface="Avenir"/>
                <a:cs typeface="Times New Roman" panose="02020603050405020304" pitchFamily="18" charset="0"/>
                <a:sym typeface="Avenir"/>
              </a:rPr>
              <a:t>IoT</a:t>
            </a:r>
            <a:r>
              <a:rPr lang="en-US" sz="1700" dirty="0">
                <a:latin typeface="Times New Roman" panose="02020603050405020304" pitchFamily="18" charset="0"/>
                <a:ea typeface="Avenir"/>
                <a:cs typeface="Times New Roman" panose="02020603050405020304" pitchFamily="18" charset="0"/>
                <a:sym typeface="Avenir"/>
              </a:rPr>
              <a:t> data analytics platforms for extracting timely and actionable insights out of </a:t>
            </a:r>
            <a:r>
              <a:rPr lang="en-US" sz="1700" dirty="0" err="1">
                <a:latin typeface="Times New Roman" panose="02020603050405020304" pitchFamily="18" charset="0"/>
                <a:ea typeface="Avenir"/>
                <a:cs typeface="Times New Roman" panose="02020603050405020304" pitchFamily="18" charset="0"/>
                <a:sym typeface="Avenir"/>
              </a:rPr>
              <a:t>IoT</a:t>
            </a:r>
            <a:r>
              <a:rPr lang="en-US" sz="1700" dirty="0">
                <a:latin typeface="Times New Roman" panose="02020603050405020304" pitchFamily="18" charset="0"/>
                <a:ea typeface="Avenir"/>
                <a:cs typeface="Times New Roman" panose="02020603050405020304" pitchFamily="18" charset="0"/>
                <a:sym typeface="Avenir"/>
              </a:rPr>
              <a:t> data</a:t>
            </a: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800"/>
              <a:buFont typeface="Helvetica Neue"/>
              <a:buAutoNum type="arabicPeriod"/>
            </a:pPr>
            <a:r>
              <a:rPr lang="en-US" sz="1700" dirty="0">
                <a:latin typeface="Times New Roman" panose="02020603050405020304" pitchFamily="18" charset="0"/>
                <a:ea typeface="Avenir"/>
                <a:cs typeface="Times New Roman" panose="02020603050405020304" pitchFamily="18" charset="0"/>
                <a:sym typeface="Avenir"/>
              </a:rPr>
              <a:t>Edge / Fog Analytics through Edge Clouds</a:t>
            </a: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800"/>
              <a:buFont typeface="Helvetica Neue"/>
              <a:buAutoNum type="arabicPeriod"/>
            </a:pPr>
            <a:r>
              <a:rPr lang="en-US" sz="1700" dirty="0" err="1">
                <a:latin typeface="Times New Roman" panose="02020603050405020304" pitchFamily="18" charset="0"/>
                <a:ea typeface="Avenir"/>
                <a:cs typeface="Times New Roman" panose="02020603050405020304" pitchFamily="18" charset="0"/>
                <a:sym typeface="Avenir"/>
              </a:rPr>
              <a:t>IoT</a:t>
            </a:r>
            <a:r>
              <a:rPr lang="en-US" sz="1700" dirty="0">
                <a:latin typeface="Times New Roman" panose="02020603050405020304" pitchFamily="18" charset="0"/>
                <a:ea typeface="Avenir"/>
                <a:cs typeface="Times New Roman" panose="02020603050405020304" pitchFamily="18" charset="0"/>
                <a:sym typeface="Avenir"/>
              </a:rPr>
              <a:t> Gateways, platforms, middleware solutions, databases, and applications on cloud environments  </a:t>
            </a:r>
            <a:endParaRPr sz="1700" dirty="0">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None/>
            </a:pP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32"/>
          <p:cNvSpPr txBox="1">
            <a:spLocks noGrp="1"/>
          </p:cNvSpPr>
          <p:nvPr>
            <p:ph type="body" idx="1"/>
          </p:nvPr>
        </p:nvSpPr>
        <p:spPr>
          <a:xfrm>
            <a:off x="304800" y="228600"/>
            <a:ext cx="10668000" cy="457200"/>
          </a:xfrm>
          <a:prstGeom prst="rect">
            <a:avLst/>
          </a:prstGeom>
          <a:noFill/>
          <a:ln>
            <a:noFill/>
          </a:ln>
        </p:spPr>
        <p:txBody>
          <a:bodyPr spcFirstLastPara="1" wrap="square" lIns="91425" tIns="45700" rIns="91425" bIns="45700" anchor="ctr" anchorCtr="0">
            <a:normAutofit lnSpcReduction="10000"/>
          </a:bodyPr>
          <a:lstStyle/>
          <a:p>
            <a:pPr marL="342900" lvl="0" indent="-342900" algn="ctr" rtl="0">
              <a:spcBef>
                <a:spcPts val="0"/>
              </a:spcBef>
              <a:spcAft>
                <a:spcPts val="0"/>
              </a:spcAft>
              <a:buClr>
                <a:schemeClr val="dk1"/>
              </a:buClr>
              <a:buSzPct val="100000"/>
              <a:buNone/>
            </a:pPr>
            <a:r>
              <a:rPr lang="en-US" dirty="0">
                <a:latin typeface="Times New Roman" panose="02020603050405020304" pitchFamily="18" charset="0"/>
                <a:ea typeface="Avenir"/>
                <a:cs typeface="Times New Roman" panose="02020603050405020304" pitchFamily="18" charset="0"/>
                <a:sym typeface="Avenir"/>
              </a:rPr>
              <a:t>The </a:t>
            </a:r>
            <a:r>
              <a:rPr lang="en-US" dirty="0" err="1">
                <a:latin typeface="Times New Roman" panose="02020603050405020304" pitchFamily="18" charset="0"/>
                <a:ea typeface="Avenir"/>
                <a:cs typeface="Times New Roman" panose="02020603050405020304" pitchFamily="18" charset="0"/>
                <a:sym typeface="Avenir"/>
              </a:rPr>
              <a:t>IoT</a:t>
            </a:r>
            <a:r>
              <a:rPr lang="en-US" dirty="0">
                <a:latin typeface="Times New Roman" panose="02020603050405020304" pitchFamily="18" charset="0"/>
                <a:ea typeface="Avenir"/>
                <a:cs typeface="Times New Roman" panose="02020603050405020304" pitchFamily="18" charset="0"/>
                <a:sym typeface="Avenir"/>
              </a:rPr>
              <a:t> Connectivity Options</a:t>
            </a:r>
            <a:endParaRPr dirty="0">
              <a:latin typeface="Times New Roman" panose="02020603050405020304" pitchFamily="18" charset="0"/>
              <a:cs typeface="Times New Roman" panose="02020603050405020304" pitchFamily="18" charset="0"/>
            </a:endParaRPr>
          </a:p>
        </p:txBody>
      </p:sp>
      <p:sp>
        <p:nvSpPr>
          <p:cNvPr id="310" name="Google Shape;310;p32"/>
          <p:cNvSpPr txBox="1">
            <a:spLocks noGrp="1"/>
          </p:cNvSpPr>
          <p:nvPr>
            <p:ph type="body" idx="2"/>
          </p:nvPr>
        </p:nvSpPr>
        <p:spPr>
          <a:xfrm>
            <a:off x="304800" y="990600"/>
            <a:ext cx="10668000" cy="5105400"/>
          </a:xfrm>
          <a:prstGeom prst="rect">
            <a:avLst/>
          </a:prstGeom>
          <a:noFill/>
          <a:ln>
            <a:noFill/>
          </a:ln>
        </p:spPr>
        <p:txBody>
          <a:bodyPr spcFirstLastPara="1" wrap="square" lIns="91425" tIns="45700" rIns="91425" bIns="45700" anchor="ctr" anchorCtr="0">
            <a:noAutofit/>
          </a:bodyPr>
          <a:lstStyle/>
          <a:p>
            <a:pPr marL="342900" lvl="0" indent="-342900" algn="l" rtl="0">
              <a:spcBef>
                <a:spcPts val="0"/>
              </a:spcBef>
              <a:spcAft>
                <a:spcPts val="0"/>
              </a:spcAft>
              <a:buClr>
                <a:srgbClr val="595959"/>
              </a:buClr>
              <a:buSzPts val="1400"/>
              <a:buFont typeface="Arial"/>
              <a:buChar char="•"/>
            </a:pPr>
            <a:r>
              <a:rPr lang="en-US" sz="1700" b="1" dirty="0">
                <a:solidFill>
                  <a:srgbClr val="000000"/>
                </a:solidFill>
                <a:latin typeface="Times New Roman" panose="02020603050405020304" pitchFamily="18" charset="0"/>
                <a:ea typeface="Avenir"/>
                <a:cs typeface="Times New Roman" panose="02020603050405020304" pitchFamily="18" charset="0"/>
                <a:sym typeface="Avenir"/>
              </a:rPr>
              <a:t>Multi-Sensor Fusion </a:t>
            </a:r>
            <a:r>
              <a:rPr lang="en-US" sz="1700" dirty="0">
                <a:solidFill>
                  <a:srgbClr val="000000"/>
                </a:solidFill>
                <a:latin typeface="Times New Roman" panose="02020603050405020304" pitchFamily="18" charset="0"/>
                <a:ea typeface="Avenir"/>
                <a:cs typeface="Times New Roman" panose="02020603050405020304" pitchFamily="18" charset="0"/>
                <a:sym typeface="Avenir"/>
              </a:rPr>
              <a:t>– Heterogeneous, multifaceted, and distributed sensors talk to one another to create sensor mesh to solve complicated problems</a:t>
            </a:r>
            <a:endParaRPr sz="1700" dirty="0">
              <a:latin typeface="Times New Roman" panose="02020603050405020304" pitchFamily="18" charset="0"/>
              <a:cs typeface="Times New Roman" panose="02020603050405020304" pitchFamily="18" charset="0"/>
            </a:endParaRPr>
          </a:p>
          <a:p>
            <a:pPr marL="342900" lvl="0" indent="-254000" algn="l" rtl="0">
              <a:spcBef>
                <a:spcPts val="466"/>
              </a:spcBef>
              <a:spcAft>
                <a:spcPts val="0"/>
              </a:spcAft>
              <a:buClr>
                <a:srgbClr val="595959"/>
              </a:buClr>
              <a:buSzPts val="1400"/>
              <a:buFont typeface="Arial"/>
              <a:buNone/>
            </a:pPr>
            <a:endParaRPr sz="1700"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466"/>
              </a:spcBef>
              <a:spcAft>
                <a:spcPts val="0"/>
              </a:spcAft>
              <a:buClr>
                <a:srgbClr val="595959"/>
              </a:buClr>
              <a:buSzPts val="1400"/>
              <a:buFont typeface="Arial"/>
              <a:buChar char="•"/>
            </a:pPr>
            <a:r>
              <a:rPr lang="en-US" sz="1700" b="1" dirty="0">
                <a:solidFill>
                  <a:srgbClr val="000000"/>
                </a:solidFill>
                <a:latin typeface="Times New Roman" panose="02020603050405020304" pitchFamily="18" charset="0"/>
                <a:ea typeface="Avenir"/>
                <a:cs typeface="Times New Roman" panose="02020603050405020304" pitchFamily="18" charset="0"/>
                <a:sym typeface="Avenir"/>
              </a:rPr>
              <a:t>Sensor to Cloud (S2C) Integration </a:t>
            </a:r>
            <a:r>
              <a:rPr lang="en-US" sz="1700" dirty="0">
                <a:solidFill>
                  <a:srgbClr val="000000"/>
                </a:solidFill>
                <a:latin typeface="Times New Roman" panose="02020603050405020304" pitchFamily="18" charset="0"/>
                <a:ea typeface="Avenir"/>
                <a:cs typeface="Times New Roman" panose="02020603050405020304" pitchFamily="18" charset="0"/>
                <a:sym typeface="Avenir"/>
              </a:rPr>
              <a:t>– Cyber Physical Systems (CPS) will emerge at the intersection of the physical and virtual / cyber worlds. </a:t>
            </a:r>
            <a:endParaRPr sz="1700" dirty="0">
              <a:latin typeface="Times New Roman" panose="02020603050405020304" pitchFamily="18" charset="0"/>
              <a:cs typeface="Times New Roman" panose="02020603050405020304" pitchFamily="18" charset="0"/>
            </a:endParaRPr>
          </a:p>
          <a:p>
            <a:pPr marL="342900" lvl="0" indent="-254000" algn="l" rtl="0">
              <a:spcBef>
                <a:spcPts val="466"/>
              </a:spcBef>
              <a:spcAft>
                <a:spcPts val="0"/>
              </a:spcAft>
              <a:buClr>
                <a:srgbClr val="595959"/>
              </a:buClr>
              <a:buSzPts val="1400"/>
              <a:buFont typeface="Arial"/>
              <a:buNone/>
            </a:pPr>
            <a:endParaRPr sz="1700" b="1"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466"/>
              </a:spcBef>
              <a:spcAft>
                <a:spcPts val="0"/>
              </a:spcAft>
              <a:buClr>
                <a:srgbClr val="595959"/>
              </a:buClr>
              <a:buSzPts val="1400"/>
              <a:buFont typeface="Arial"/>
              <a:buChar char="•"/>
            </a:pPr>
            <a:r>
              <a:rPr lang="en-US" sz="1700" b="1" dirty="0">
                <a:solidFill>
                  <a:srgbClr val="000000"/>
                </a:solidFill>
                <a:latin typeface="Times New Roman" panose="02020603050405020304" pitchFamily="18" charset="0"/>
                <a:ea typeface="Avenir"/>
                <a:cs typeface="Times New Roman" panose="02020603050405020304" pitchFamily="18" charset="0"/>
                <a:sym typeface="Avenir"/>
              </a:rPr>
              <a:t>Device to Device (D2D) Integration </a:t>
            </a:r>
            <a:r>
              <a:rPr lang="en-US" sz="1700" dirty="0">
                <a:solidFill>
                  <a:srgbClr val="000000"/>
                </a:solidFill>
                <a:latin typeface="Times New Roman" panose="02020603050405020304" pitchFamily="18" charset="0"/>
                <a:ea typeface="Avenir"/>
                <a:cs typeface="Times New Roman" panose="02020603050405020304" pitchFamily="18" charset="0"/>
                <a:sym typeface="Avenir"/>
              </a:rPr>
              <a:t>– With the device ecosystem is on the rise, the D2D integration is important. </a:t>
            </a:r>
            <a:endParaRPr sz="1700"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1400"/>
              <a:buNone/>
            </a:pPr>
            <a:endParaRPr sz="1700"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466"/>
              </a:spcBef>
              <a:spcAft>
                <a:spcPts val="0"/>
              </a:spcAft>
              <a:buClr>
                <a:srgbClr val="595959"/>
              </a:buClr>
              <a:buSzPts val="1400"/>
              <a:buFont typeface="Arial"/>
              <a:buChar char="•"/>
            </a:pPr>
            <a:r>
              <a:rPr lang="en-US" sz="1700" b="1" dirty="0">
                <a:solidFill>
                  <a:srgbClr val="000000"/>
                </a:solidFill>
                <a:latin typeface="Times New Roman" panose="02020603050405020304" pitchFamily="18" charset="0"/>
                <a:ea typeface="Avenir"/>
                <a:cs typeface="Times New Roman" panose="02020603050405020304" pitchFamily="18" charset="0"/>
                <a:sym typeface="Avenir"/>
              </a:rPr>
              <a:t>Device to Enterprise (D2E) Integration </a:t>
            </a:r>
            <a:r>
              <a:rPr lang="en-US" sz="1700" dirty="0">
                <a:solidFill>
                  <a:srgbClr val="000000"/>
                </a:solidFill>
                <a:latin typeface="Times New Roman" panose="02020603050405020304" pitchFamily="18" charset="0"/>
                <a:ea typeface="Avenir"/>
                <a:cs typeface="Times New Roman" panose="02020603050405020304" pitchFamily="18" charset="0"/>
                <a:sym typeface="Avenir"/>
              </a:rPr>
              <a:t>- In order to have remote and real-time monitoring, management, repair, and maintenance, and for enabling decision-support and expert systems, ground-level heterogeneous devices have to be synchronized with control-level enterprise packages such as ERP, SCM, CRM, KM etc. </a:t>
            </a:r>
            <a:endParaRPr sz="1700"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1400"/>
              <a:buNone/>
            </a:pPr>
            <a:endParaRPr sz="1700"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466"/>
              </a:spcBef>
              <a:spcAft>
                <a:spcPts val="0"/>
              </a:spcAft>
              <a:buClr>
                <a:srgbClr val="595959"/>
              </a:buClr>
              <a:buSzPts val="1400"/>
              <a:buFont typeface="Arial"/>
              <a:buChar char="•"/>
            </a:pPr>
            <a:r>
              <a:rPr lang="en-US" sz="1700" b="1" dirty="0">
                <a:solidFill>
                  <a:srgbClr val="000000"/>
                </a:solidFill>
                <a:latin typeface="Times New Roman" panose="02020603050405020304" pitchFamily="18" charset="0"/>
                <a:ea typeface="Avenir"/>
                <a:cs typeface="Times New Roman" panose="02020603050405020304" pitchFamily="18" charset="0"/>
                <a:sym typeface="Avenir"/>
              </a:rPr>
              <a:t>Device to Cloud (D2C) Integration </a:t>
            </a:r>
            <a:r>
              <a:rPr lang="en-US" sz="1700" dirty="0">
                <a:solidFill>
                  <a:srgbClr val="000000"/>
                </a:solidFill>
                <a:latin typeface="Times New Roman" panose="02020603050405020304" pitchFamily="18" charset="0"/>
                <a:ea typeface="Avenir"/>
                <a:cs typeface="Times New Roman" panose="02020603050405020304" pitchFamily="18" charset="0"/>
                <a:sym typeface="Avenir"/>
              </a:rPr>
              <a:t>- As most of the enterprise systems are moving to clouds, device to cloud (D2C) connectivity is gaining importance.  </a:t>
            </a:r>
            <a:endParaRPr sz="1700" dirty="0">
              <a:latin typeface="Times New Roman" panose="02020603050405020304" pitchFamily="18" charset="0"/>
              <a:cs typeface="Times New Roman" panose="02020603050405020304" pitchFamily="18" charset="0"/>
            </a:endParaRPr>
          </a:p>
          <a:p>
            <a:pPr marL="342900" lvl="0" indent="-254000" algn="l" rtl="0">
              <a:spcBef>
                <a:spcPts val="466"/>
              </a:spcBef>
              <a:spcAft>
                <a:spcPts val="0"/>
              </a:spcAft>
              <a:buClr>
                <a:srgbClr val="595959"/>
              </a:buClr>
              <a:buSzPts val="1400"/>
              <a:buFont typeface="Arial"/>
              <a:buNone/>
            </a:pPr>
            <a:endParaRPr sz="1700"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466"/>
              </a:spcBef>
              <a:spcAft>
                <a:spcPts val="0"/>
              </a:spcAft>
              <a:buClr>
                <a:srgbClr val="595959"/>
              </a:buClr>
              <a:buSzPts val="1400"/>
              <a:buFont typeface="Arial"/>
              <a:buChar char="•"/>
            </a:pPr>
            <a:r>
              <a:rPr lang="en-US" sz="1700" b="1" dirty="0">
                <a:solidFill>
                  <a:srgbClr val="000000"/>
                </a:solidFill>
                <a:latin typeface="Times New Roman" panose="02020603050405020304" pitchFamily="18" charset="0"/>
                <a:ea typeface="Avenir"/>
                <a:cs typeface="Times New Roman" panose="02020603050405020304" pitchFamily="18" charset="0"/>
                <a:sym typeface="Avenir"/>
              </a:rPr>
              <a:t>Cloud to Cloud (C2C) Integration </a:t>
            </a:r>
            <a:r>
              <a:rPr lang="en-US" sz="1700" dirty="0">
                <a:solidFill>
                  <a:srgbClr val="000000"/>
                </a:solidFill>
                <a:latin typeface="Times New Roman" panose="02020603050405020304" pitchFamily="18" charset="0"/>
                <a:ea typeface="Avenir"/>
                <a:cs typeface="Times New Roman" panose="02020603050405020304" pitchFamily="18" charset="0"/>
                <a:sym typeface="Avenir"/>
              </a:rPr>
              <a:t>– Disparate, distributed and </a:t>
            </a:r>
            <a:r>
              <a:rPr lang="en-US" sz="1700" dirty="0" err="1">
                <a:solidFill>
                  <a:srgbClr val="000000"/>
                </a:solidFill>
                <a:latin typeface="Times New Roman" panose="02020603050405020304" pitchFamily="18" charset="0"/>
                <a:ea typeface="Avenir"/>
                <a:cs typeface="Times New Roman" panose="02020603050405020304" pitchFamily="18" charset="0"/>
                <a:sym typeface="Avenir"/>
              </a:rPr>
              <a:t>decentralised</a:t>
            </a:r>
            <a:r>
              <a:rPr lang="en-US" sz="1700" dirty="0">
                <a:solidFill>
                  <a:srgbClr val="000000"/>
                </a:solidFill>
                <a:latin typeface="Times New Roman" panose="02020603050405020304" pitchFamily="18" charset="0"/>
                <a:ea typeface="Avenir"/>
                <a:cs typeface="Times New Roman" panose="02020603050405020304" pitchFamily="18" charset="0"/>
                <a:sym typeface="Avenir"/>
              </a:rPr>
              <a:t> clouds are getting connected to provide better prospects</a:t>
            </a:r>
            <a:endParaRPr sz="1700" dirty="0">
              <a:latin typeface="Times New Roman" panose="02020603050405020304" pitchFamily="18" charset="0"/>
              <a:cs typeface="Times New Roman" panose="02020603050405020304" pitchFamily="18" charset="0"/>
            </a:endParaRPr>
          </a:p>
          <a:p>
            <a:pPr marL="342900" lvl="0" indent="-254000" algn="l" rtl="0">
              <a:spcBef>
                <a:spcPts val="466"/>
              </a:spcBef>
              <a:spcAft>
                <a:spcPts val="0"/>
              </a:spcAft>
              <a:buClr>
                <a:srgbClr val="595959"/>
              </a:buClr>
              <a:buSzPts val="1400"/>
              <a:buFont typeface="Arial"/>
              <a:buNone/>
            </a:pPr>
            <a:endParaRPr sz="1700" dirty="0">
              <a:solidFill>
                <a:srgbClr val="000000"/>
              </a:solidFill>
              <a:latin typeface="Times New Roman" panose="02020603050405020304" pitchFamily="18" charset="0"/>
              <a:ea typeface="Avenir"/>
              <a:cs typeface="Times New Roman" panose="02020603050405020304" pitchFamily="18" charset="0"/>
              <a:sym typeface="Avenir"/>
            </a:endParaRPr>
          </a:p>
          <a:p>
            <a:pPr marL="342900" lvl="0" indent="-342900" algn="l" rtl="0">
              <a:spcBef>
                <a:spcPts val="466"/>
              </a:spcBef>
              <a:spcAft>
                <a:spcPts val="0"/>
              </a:spcAft>
              <a:buClr>
                <a:srgbClr val="595959"/>
              </a:buClr>
              <a:buSzPts val="1400"/>
              <a:buFont typeface="Arial"/>
              <a:buChar char="•"/>
            </a:pPr>
            <a:r>
              <a:rPr lang="en-US" sz="1700" b="1" dirty="0">
                <a:solidFill>
                  <a:srgbClr val="000000"/>
                </a:solidFill>
                <a:latin typeface="Times New Roman" panose="02020603050405020304" pitchFamily="18" charset="0"/>
                <a:ea typeface="Avenir"/>
                <a:cs typeface="Times New Roman" panose="02020603050405020304" pitchFamily="18" charset="0"/>
                <a:sym typeface="Avenir"/>
              </a:rPr>
              <a:t>Mobile Edge Computing (MEC), Cloudlets and Edge Cloud Formation </a:t>
            </a:r>
            <a:r>
              <a:rPr lang="en-US" sz="1700" dirty="0">
                <a:solidFill>
                  <a:srgbClr val="000000"/>
                </a:solidFill>
                <a:latin typeface="Times New Roman" panose="02020603050405020304" pitchFamily="18" charset="0"/>
                <a:ea typeface="Avenir"/>
                <a:cs typeface="Times New Roman" panose="02020603050405020304" pitchFamily="18" charset="0"/>
                <a:sym typeface="Avenir"/>
              </a:rPr>
              <a:t>through the clustering of heterogeneous edge / fog devices </a:t>
            </a:r>
            <a:endParaRPr sz="1700" dirty="0">
              <a:solidFill>
                <a:srgbClr val="000000"/>
              </a:solidFill>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1600"/>
              <a:buNone/>
            </a:pPr>
            <a:endParaRPr sz="1700" dirty="0">
              <a:solidFill>
                <a:srgbClr val="595959"/>
              </a:solidFill>
              <a:latin typeface="Times New Roman" panose="02020603050405020304" pitchFamily="18" charset="0"/>
              <a:cs typeface="Times New Roman" panose="02020603050405020304" pitchFamily="18" charset="0"/>
            </a:endParaRPr>
          </a:p>
          <a:p>
            <a:pPr marL="342900" lvl="0" indent="-342900" algn="l" rtl="0">
              <a:spcBef>
                <a:spcPts val="0"/>
              </a:spcBef>
              <a:spcAft>
                <a:spcPts val="0"/>
              </a:spcAft>
              <a:buClr>
                <a:schemeClr val="dk1"/>
              </a:buClr>
              <a:buSzPts val="1400"/>
              <a:buNone/>
            </a:pP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title"/>
          </p:nvPr>
        </p:nvSpPr>
        <p:spPr>
          <a:xfrm>
            <a:off x="2743200" y="304800"/>
            <a:ext cx="5471120" cy="554038"/>
          </a:xfrm>
          <a:prstGeom prst="rect">
            <a:avLst/>
          </a:prstGeom>
          <a:noFill/>
          <a:ln>
            <a:noFill/>
          </a:ln>
        </p:spPr>
        <p:txBody>
          <a:bodyPr spcFirstLastPara="1" wrap="square" lIns="91425" tIns="117900" rIns="91425" bIns="45700" anchor="t" anchorCtr="0">
            <a:normAutofit/>
          </a:bodyPr>
          <a:lstStyle/>
          <a:p>
            <a:pPr marL="0" lvl="0" indent="0" algn="ctr" rtl="0">
              <a:spcBef>
                <a:spcPts val="0"/>
              </a:spcBef>
              <a:spcAft>
                <a:spcPts val="0"/>
              </a:spcAft>
              <a:buClr>
                <a:srgbClr val="595959"/>
              </a:buClr>
              <a:buSzPts val="2400"/>
              <a:buFont typeface="Avenir"/>
              <a:buNone/>
            </a:pPr>
            <a:r>
              <a:rPr lang="en-US" sz="2400" b="1" dirty="0">
                <a:solidFill>
                  <a:srgbClr val="595959"/>
                </a:solidFill>
                <a:latin typeface="Times New Roman" panose="02020603050405020304" pitchFamily="18" charset="0"/>
                <a:ea typeface="Avenir"/>
                <a:cs typeface="Times New Roman" panose="02020603050405020304" pitchFamily="18" charset="0"/>
                <a:sym typeface="Avenir"/>
              </a:rPr>
              <a:t>The Big Picture</a:t>
            </a:r>
            <a:endParaRPr dirty="0">
              <a:latin typeface="Times New Roman" panose="02020603050405020304" pitchFamily="18" charset="0"/>
              <a:cs typeface="Times New Roman" panose="02020603050405020304" pitchFamily="18" charset="0"/>
            </a:endParaRPr>
          </a:p>
        </p:txBody>
      </p:sp>
      <p:grpSp>
        <p:nvGrpSpPr>
          <p:cNvPr id="317" name="Google Shape;317;p33"/>
          <p:cNvGrpSpPr/>
          <p:nvPr/>
        </p:nvGrpSpPr>
        <p:grpSpPr>
          <a:xfrm>
            <a:off x="1295400" y="1752600"/>
            <a:ext cx="8537442" cy="3370263"/>
            <a:chOff x="303" y="711"/>
            <a:chExt cx="4161" cy="2123"/>
          </a:xfrm>
        </p:grpSpPr>
        <p:grpSp>
          <p:nvGrpSpPr>
            <p:cNvPr id="318" name="Google Shape;318;p33"/>
            <p:cNvGrpSpPr/>
            <p:nvPr/>
          </p:nvGrpSpPr>
          <p:grpSpPr>
            <a:xfrm>
              <a:off x="303" y="711"/>
              <a:ext cx="4161" cy="2123"/>
              <a:chOff x="303" y="711"/>
              <a:chExt cx="4161" cy="2123"/>
            </a:xfrm>
          </p:grpSpPr>
          <p:sp>
            <p:nvSpPr>
              <p:cNvPr id="319" name="Google Shape;319;p33"/>
              <p:cNvSpPr/>
              <p:nvPr/>
            </p:nvSpPr>
            <p:spPr>
              <a:xfrm>
                <a:off x="303" y="711"/>
                <a:ext cx="2134" cy="760"/>
              </a:xfrm>
              <a:prstGeom prst="ellipse">
                <a:avLst/>
              </a:prstGeom>
              <a:gradFill>
                <a:gsLst>
                  <a:gs pos="0">
                    <a:srgbClr val="C2D69B"/>
                  </a:gs>
                  <a:gs pos="100000">
                    <a:srgbClr val="C2D69B"/>
                  </a:gs>
                </a:gsLst>
                <a:lin ang="8100000" scaled="0"/>
              </a:gradFill>
              <a:ln w="12600" cap="flat" cmpd="sng">
                <a:solidFill>
                  <a:srgbClr val="C2D69B"/>
                </a:solidFill>
                <a:prstDash val="solid"/>
                <a:round/>
                <a:headEnd type="none" w="sm" len="sm"/>
                <a:tailEnd type="none" w="sm" len="sm"/>
              </a:ln>
            </p:spPr>
            <p:txBody>
              <a:bodyPr spcFirstLastPara="1" wrap="square" lIns="91425" tIns="91425" rIns="91425" bIns="45700" anchor="t" anchorCtr="0">
                <a:noAutofit/>
              </a:bodyPr>
              <a:lstStyle/>
              <a:p>
                <a:pPr marL="0" marR="0" lvl="0" indent="0" algn="ctr" rtl="0">
                  <a:lnSpc>
                    <a:spcPct val="102000"/>
                  </a:lnSpc>
                  <a:spcBef>
                    <a:spcPts val="0"/>
                  </a:spcBef>
                  <a:spcAft>
                    <a:spcPts val="0"/>
                  </a:spcAft>
                  <a:buNone/>
                </a:pPr>
                <a:r>
                  <a:rPr lang="en-US" sz="2400" b="1" i="0" u="none" strike="noStrike" cap="none">
                    <a:solidFill>
                      <a:srgbClr val="C39C01"/>
                    </a:solidFill>
                    <a:latin typeface="Calibri"/>
                    <a:ea typeface="Calibri"/>
                    <a:cs typeface="Calibri"/>
                    <a:sym typeface="Calibri"/>
                  </a:rPr>
                  <a:t>Enterprise Space</a:t>
                </a:r>
                <a:endParaRPr/>
              </a:p>
            </p:txBody>
          </p:sp>
          <p:sp>
            <p:nvSpPr>
              <p:cNvPr id="320" name="Google Shape;320;p33"/>
              <p:cNvSpPr/>
              <p:nvPr/>
            </p:nvSpPr>
            <p:spPr>
              <a:xfrm>
                <a:off x="1328" y="2106"/>
                <a:ext cx="2132" cy="728"/>
              </a:xfrm>
              <a:prstGeom prst="ellipse">
                <a:avLst/>
              </a:prstGeom>
              <a:solidFill>
                <a:srgbClr val="9BBB59"/>
              </a:solidFill>
              <a:ln w="38150" cap="flat" cmpd="sng">
                <a:solidFill>
                  <a:srgbClr val="F2F2F2"/>
                </a:solidFill>
                <a:prstDash val="solid"/>
                <a:round/>
                <a:headEnd type="none" w="sm" len="sm"/>
                <a:tailEnd type="none" w="sm" len="sm"/>
              </a:ln>
            </p:spPr>
            <p:txBody>
              <a:bodyPr spcFirstLastPara="1" wrap="square" lIns="91425" tIns="91425" rIns="91425" bIns="45700" anchor="t" anchorCtr="0">
                <a:noAutofit/>
              </a:bodyPr>
              <a:lstStyle/>
              <a:p>
                <a:pPr marL="0" marR="0" lvl="0" indent="0" algn="ctr" rtl="0">
                  <a:lnSpc>
                    <a:spcPct val="102000"/>
                  </a:lnSpc>
                  <a:spcBef>
                    <a:spcPts val="0"/>
                  </a:spcBef>
                  <a:spcAft>
                    <a:spcPts val="0"/>
                  </a:spcAft>
                  <a:buNone/>
                </a:pPr>
                <a:r>
                  <a:rPr lang="en-US" sz="2400" b="1" i="0" u="none" strike="noStrike" cap="none">
                    <a:solidFill>
                      <a:schemeClr val="dk1"/>
                    </a:solidFill>
                    <a:latin typeface="Calibri"/>
                    <a:ea typeface="Calibri"/>
                    <a:cs typeface="Calibri"/>
                    <a:sym typeface="Calibri"/>
                  </a:rPr>
                  <a:t>Embedded Space</a:t>
                </a:r>
                <a:endParaRPr/>
              </a:p>
            </p:txBody>
          </p:sp>
          <p:sp>
            <p:nvSpPr>
              <p:cNvPr id="321" name="Google Shape;321;p33"/>
              <p:cNvSpPr/>
              <p:nvPr/>
            </p:nvSpPr>
            <p:spPr>
              <a:xfrm>
                <a:off x="2668" y="711"/>
                <a:ext cx="1796" cy="782"/>
              </a:xfrm>
              <a:prstGeom prst="ellipse">
                <a:avLst/>
              </a:prstGeom>
              <a:gradFill>
                <a:gsLst>
                  <a:gs pos="0">
                    <a:srgbClr val="FFFFFF"/>
                  </a:gs>
                  <a:gs pos="100000">
                    <a:srgbClr val="B6DDE8"/>
                  </a:gs>
                </a:gsLst>
                <a:lin ang="5400000" scaled="0"/>
              </a:gradFill>
              <a:ln w="12600" cap="flat" cmpd="sng">
                <a:solidFill>
                  <a:srgbClr val="92CDDC"/>
                </a:solidFill>
                <a:prstDash val="solid"/>
                <a:round/>
                <a:headEnd type="none" w="sm" len="sm"/>
                <a:tailEnd type="none" w="sm" len="sm"/>
              </a:ln>
            </p:spPr>
            <p:txBody>
              <a:bodyPr spcFirstLastPara="1" wrap="square" lIns="91425" tIns="91425" rIns="91425" bIns="45700" anchor="t" anchorCtr="0">
                <a:noAutofit/>
              </a:bodyPr>
              <a:lstStyle/>
              <a:p>
                <a:pPr marL="0" marR="0" lvl="0" indent="0" algn="ctr" rtl="0">
                  <a:lnSpc>
                    <a:spcPct val="102000"/>
                  </a:lnSpc>
                  <a:spcBef>
                    <a:spcPts val="0"/>
                  </a:spcBef>
                  <a:spcAft>
                    <a:spcPts val="0"/>
                  </a:spcAft>
                  <a:buNone/>
                </a:pPr>
                <a:r>
                  <a:rPr lang="en-US" sz="2400" b="1" i="0" u="none" strike="noStrike" cap="none">
                    <a:solidFill>
                      <a:srgbClr val="0070C0"/>
                    </a:solidFill>
                    <a:latin typeface="Calibri"/>
                    <a:ea typeface="Calibri"/>
                    <a:cs typeface="Calibri"/>
                    <a:sym typeface="Calibri"/>
                  </a:rPr>
                  <a:t>Cloud Space</a:t>
                </a:r>
                <a:endParaRPr/>
              </a:p>
            </p:txBody>
          </p:sp>
          <p:sp>
            <p:nvSpPr>
              <p:cNvPr id="322" name="Google Shape;322;p33"/>
              <p:cNvSpPr/>
              <p:nvPr/>
            </p:nvSpPr>
            <p:spPr>
              <a:xfrm>
                <a:off x="1448" y="1593"/>
                <a:ext cx="1891" cy="274"/>
              </a:xfrm>
              <a:prstGeom prst="rect">
                <a:avLst/>
              </a:prstGeom>
              <a:solidFill>
                <a:srgbClr val="FFFFFF"/>
              </a:solidFill>
              <a:ln w="63350" cap="flat" cmpd="sng">
                <a:solidFill>
                  <a:srgbClr val="C0504D"/>
                </a:solidFill>
                <a:prstDash val="solid"/>
                <a:miter lim="800000"/>
                <a:headEnd type="none" w="sm" len="sm"/>
                <a:tailEnd type="none" w="sm" len="sm"/>
              </a:ln>
            </p:spPr>
            <p:txBody>
              <a:bodyPr spcFirstLastPara="1" wrap="square" lIns="91425" tIns="91425" rIns="91425" bIns="45700" anchor="t" anchorCtr="0">
                <a:noAutofit/>
              </a:bodyPr>
              <a:lstStyle/>
              <a:p>
                <a:pPr marL="0" marR="0" lvl="0" indent="0" algn="ctr" rtl="0">
                  <a:lnSpc>
                    <a:spcPct val="102000"/>
                  </a:lnSpc>
                  <a:spcBef>
                    <a:spcPts val="0"/>
                  </a:spcBef>
                  <a:spcAft>
                    <a:spcPts val="0"/>
                  </a:spcAft>
                  <a:buNone/>
                </a:pPr>
                <a:r>
                  <a:rPr lang="en-US" sz="1400" b="1" i="0" u="none" strike="noStrike" cap="none">
                    <a:solidFill>
                      <a:srgbClr val="C00000"/>
                    </a:solidFill>
                    <a:latin typeface="Calibri"/>
                    <a:ea typeface="Calibri"/>
                    <a:cs typeface="Calibri"/>
                    <a:sym typeface="Calibri"/>
                  </a:rPr>
                  <a:t>Integration Bus </a:t>
                </a:r>
                <a:endParaRPr/>
              </a:p>
            </p:txBody>
          </p:sp>
          <p:cxnSp>
            <p:nvCxnSpPr>
              <p:cNvPr id="323" name="Google Shape;323;p33"/>
              <p:cNvCxnSpPr/>
              <p:nvPr/>
            </p:nvCxnSpPr>
            <p:spPr>
              <a:xfrm rot="10800000" flipH="1">
                <a:off x="2807" y="1337"/>
                <a:ext cx="175" cy="255"/>
              </a:xfrm>
              <a:prstGeom prst="straightConnector1">
                <a:avLst/>
              </a:prstGeom>
              <a:noFill/>
              <a:ln w="9525" cap="flat" cmpd="sng">
                <a:solidFill>
                  <a:srgbClr val="000000"/>
                </a:solidFill>
                <a:prstDash val="solid"/>
                <a:round/>
                <a:headEnd type="none" w="med" len="med"/>
                <a:tailEnd type="triangle" w="med" len="med"/>
              </a:ln>
            </p:spPr>
          </p:cxnSp>
          <p:cxnSp>
            <p:nvCxnSpPr>
              <p:cNvPr id="324" name="Google Shape;324;p33"/>
              <p:cNvCxnSpPr/>
              <p:nvPr/>
            </p:nvCxnSpPr>
            <p:spPr>
              <a:xfrm rot="10800000">
                <a:off x="1972" y="1384"/>
                <a:ext cx="195" cy="208"/>
              </a:xfrm>
              <a:prstGeom prst="straightConnector1">
                <a:avLst/>
              </a:prstGeom>
              <a:noFill/>
              <a:ln w="9525" cap="flat" cmpd="sng">
                <a:solidFill>
                  <a:srgbClr val="000000"/>
                </a:solidFill>
                <a:prstDash val="solid"/>
                <a:round/>
                <a:headEnd type="none" w="med" len="med"/>
                <a:tailEnd type="triangle" w="med" len="med"/>
              </a:ln>
            </p:spPr>
          </p:cxnSp>
        </p:grpSp>
        <p:cxnSp>
          <p:nvCxnSpPr>
            <p:cNvPr id="325" name="Google Shape;325;p33"/>
            <p:cNvCxnSpPr/>
            <p:nvPr/>
          </p:nvCxnSpPr>
          <p:spPr>
            <a:xfrm>
              <a:off x="1972" y="1384"/>
              <a:ext cx="196" cy="208"/>
            </a:xfrm>
            <a:prstGeom prst="straightConnector1">
              <a:avLst/>
            </a:prstGeom>
            <a:noFill/>
            <a:ln w="9525" cap="flat" cmpd="sng">
              <a:solidFill>
                <a:srgbClr val="000000"/>
              </a:solidFill>
              <a:prstDash val="solid"/>
              <a:round/>
              <a:headEnd type="none" w="med" len="med"/>
              <a:tailEnd type="triangle" w="med" len="med"/>
            </a:ln>
          </p:spPr>
        </p:cxnSp>
        <p:cxnSp>
          <p:nvCxnSpPr>
            <p:cNvPr id="326" name="Google Shape;326;p33"/>
            <p:cNvCxnSpPr/>
            <p:nvPr/>
          </p:nvCxnSpPr>
          <p:spPr>
            <a:xfrm flipH="1">
              <a:off x="2807" y="1337"/>
              <a:ext cx="174" cy="256"/>
            </a:xfrm>
            <a:prstGeom prst="straightConnector1">
              <a:avLst/>
            </a:prstGeom>
            <a:noFill/>
            <a:ln w="9525" cap="flat" cmpd="sng">
              <a:solidFill>
                <a:srgbClr val="000000"/>
              </a:solidFill>
              <a:prstDash val="solid"/>
              <a:round/>
              <a:headEnd type="none" w="med" len="med"/>
              <a:tailEnd type="triangle" w="med" len="med"/>
            </a:ln>
          </p:spPr>
        </p:cxnSp>
      </p:grpSp>
      <p:cxnSp>
        <p:nvCxnSpPr>
          <p:cNvPr id="327" name="Google Shape;327;p33"/>
          <p:cNvCxnSpPr/>
          <p:nvPr/>
        </p:nvCxnSpPr>
        <p:spPr>
          <a:xfrm rot="10800000" flipH="1">
            <a:off x="5638800" y="3505200"/>
            <a:ext cx="4233" cy="571500"/>
          </a:xfrm>
          <a:prstGeom prst="straightConnector1">
            <a:avLst/>
          </a:prstGeom>
          <a:noFill/>
          <a:ln w="9525" cap="flat" cmpd="sng">
            <a:solidFill>
              <a:srgbClr val="000000"/>
            </a:solidFill>
            <a:prstDash val="solid"/>
            <a:round/>
            <a:headEnd type="none" w="med" len="med"/>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1097280" y="170063"/>
            <a:ext cx="10058400" cy="430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Why </a:t>
            </a:r>
            <a:r>
              <a:rPr lang="en-US" sz="2400" b="1" dirty="0" err="1">
                <a:latin typeface="Times New Roman" panose="02020603050405020304" pitchFamily="18" charset="0"/>
                <a:ea typeface="Avenir"/>
                <a:cs typeface="Times New Roman" panose="02020603050405020304" pitchFamily="18" charset="0"/>
                <a:sym typeface="Avenir"/>
              </a:rPr>
              <a:t>IoT</a:t>
            </a:r>
            <a:r>
              <a:rPr lang="en-US" sz="2400" b="1" dirty="0">
                <a:latin typeface="Times New Roman" panose="02020603050405020304" pitchFamily="18" charset="0"/>
                <a:ea typeface="Avenir"/>
                <a:cs typeface="Times New Roman" panose="02020603050405020304" pitchFamily="18" charset="0"/>
                <a:sym typeface="Avenir"/>
              </a:rPr>
              <a:t> Data Analytics on Clouds?</a:t>
            </a:r>
            <a:endParaRPr dirty="0">
              <a:latin typeface="Times New Roman" panose="02020603050405020304" pitchFamily="18" charset="0"/>
              <a:cs typeface="Times New Roman" panose="02020603050405020304" pitchFamily="18" charset="0"/>
            </a:endParaRPr>
          </a:p>
        </p:txBody>
      </p:sp>
      <p:sp>
        <p:nvSpPr>
          <p:cNvPr id="112" name="Google Shape;112;p4"/>
          <p:cNvSpPr txBox="1">
            <a:spLocks noGrp="1"/>
          </p:cNvSpPr>
          <p:nvPr>
            <p:ph idx="1"/>
          </p:nvPr>
        </p:nvSpPr>
        <p:spPr>
          <a:xfrm>
            <a:off x="228601" y="804332"/>
            <a:ext cx="11611100" cy="5825067"/>
          </a:xfrm>
          <a:prstGeom prst="rect">
            <a:avLst/>
          </a:prstGeom>
          <a:noFill/>
          <a:ln>
            <a:noFill/>
          </a:ln>
        </p:spPr>
        <p:txBody>
          <a:bodyPr spcFirstLastPara="1" wrap="square" lIns="91425" tIns="45700" rIns="91425" bIns="45700" anchor="t" anchorCtr="0">
            <a:noAutofit/>
          </a:bodyPr>
          <a:lstStyle/>
          <a:p>
            <a:pPr marL="342900" lvl="0" indent="-342931" algn="l" rtl="0">
              <a:spcBef>
                <a:spcPts val="0"/>
              </a:spcBef>
              <a:spcAft>
                <a:spcPts val="0"/>
              </a:spcAft>
              <a:buClr>
                <a:schemeClr val="dk1"/>
              </a:buClr>
              <a:buSzPct val="100000"/>
              <a:buFont typeface="Arial"/>
              <a:buChar char="•"/>
            </a:pPr>
            <a:r>
              <a:rPr lang="en-US" sz="1700" b="1" dirty="0">
                <a:latin typeface="Times New Roman" panose="02020603050405020304" pitchFamily="18" charset="0"/>
                <a:ea typeface="Avenir"/>
                <a:cs typeface="Times New Roman" panose="02020603050405020304" pitchFamily="18" charset="0"/>
                <a:sym typeface="Avenir"/>
              </a:rPr>
              <a:t>Agility &amp; Affordability </a:t>
            </a:r>
            <a:r>
              <a:rPr lang="en-US" sz="1700" dirty="0">
                <a:latin typeface="Times New Roman" panose="02020603050405020304" pitchFamily="18" charset="0"/>
                <a:ea typeface="Avenir"/>
                <a:cs typeface="Times New Roman" panose="02020603050405020304" pitchFamily="18" charset="0"/>
                <a:sym typeface="Avenir"/>
              </a:rPr>
              <a:t>- No capital investment of large-size infrastructures for analytical workloads. Just use   and pay. Quickly provisioned and decommissioned once the need goes down. </a:t>
            </a:r>
            <a:endParaRPr sz="1700" dirty="0">
              <a:latin typeface="Times New Roman" panose="02020603050405020304" pitchFamily="18" charset="0"/>
              <a:cs typeface="Times New Roman" panose="02020603050405020304" pitchFamily="18" charset="0"/>
            </a:endParaRPr>
          </a:p>
          <a:p>
            <a:pPr marL="342900" lvl="0" indent="-254825" algn="l" rtl="0">
              <a:spcBef>
                <a:spcPts val="277"/>
              </a:spcBef>
              <a:spcAft>
                <a:spcPts val="0"/>
              </a:spcAft>
              <a:buClr>
                <a:schemeClr val="dk1"/>
              </a:buClr>
              <a:buSzPct val="100000"/>
              <a:buFont typeface="Arial"/>
              <a:buNone/>
            </a:pPr>
            <a:endParaRPr sz="1700" dirty="0">
              <a:latin typeface="Times New Roman" panose="02020603050405020304" pitchFamily="18" charset="0"/>
              <a:ea typeface="Avenir"/>
              <a:cs typeface="Times New Roman" panose="02020603050405020304" pitchFamily="18" charset="0"/>
              <a:sym typeface="Avenir"/>
            </a:endParaRPr>
          </a:p>
          <a:p>
            <a:pPr marL="342900" lvl="0" indent="-342931" algn="l" rtl="0">
              <a:spcBef>
                <a:spcPts val="277"/>
              </a:spcBef>
              <a:spcAft>
                <a:spcPts val="0"/>
              </a:spcAft>
              <a:buClr>
                <a:schemeClr val="dk1"/>
              </a:buClr>
              <a:buSzPct val="100000"/>
              <a:buFont typeface="Arial"/>
              <a:buChar char="•"/>
            </a:pPr>
            <a:r>
              <a:rPr lang="en-US" sz="1700" b="1" dirty="0">
                <a:latin typeface="Times New Roman" panose="02020603050405020304" pitchFamily="18" charset="0"/>
                <a:ea typeface="Avenir"/>
                <a:cs typeface="Times New Roman" panose="02020603050405020304" pitchFamily="18" charset="0"/>
                <a:sym typeface="Avenir"/>
              </a:rPr>
              <a:t>Data Analytics Platforms in Clouds </a:t>
            </a:r>
            <a:r>
              <a:rPr lang="en-US" sz="1700" dirty="0">
                <a:latin typeface="Times New Roman" panose="02020603050405020304" pitchFamily="18" charset="0"/>
                <a:ea typeface="Avenir"/>
                <a:cs typeface="Times New Roman" panose="02020603050405020304" pitchFamily="18" charset="0"/>
                <a:sym typeface="Avenir"/>
              </a:rPr>
              <a:t>– Therefore leveraging cloud-enabled and ready platforms (generic or specific, open or commercial-grade, etc.) are fast and easy</a:t>
            </a:r>
            <a:endParaRPr sz="1700" dirty="0">
              <a:latin typeface="Times New Roman" panose="02020603050405020304" pitchFamily="18" charset="0"/>
              <a:cs typeface="Times New Roman" panose="02020603050405020304" pitchFamily="18" charset="0"/>
            </a:endParaRPr>
          </a:p>
          <a:p>
            <a:pPr marL="342900" lvl="0" indent="-254825" algn="l" rtl="0">
              <a:spcBef>
                <a:spcPts val="277"/>
              </a:spcBef>
              <a:spcAft>
                <a:spcPts val="0"/>
              </a:spcAft>
              <a:buClr>
                <a:schemeClr val="dk1"/>
              </a:buClr>
              <a:buSzPct val="100000"/>
              <a:buFont typeface="Arial"/>
              <a:buNone/>
            </a:pPr>
            <a:endParaRPr sz="1700" dirty="0">
              <a:latin typeface="Times New Roman" panose="02020603050405020304" pitchFamily="18" charset="0"/>
              <a:ea typeface="Avenir"/>
              <a:cs typeface="Times New Roman" panose="02020603050405020304" pitchFamily="18" charset="0"/>
              <a:sym typeface="Avenir"/>
            </a:endParaRPr>
          </a:p>
          <a:p>
            <a:pPr marL="342900" lvl="0" indent="-342931" algn="l" rtl="0">
              <a:spcBef>
                <a:spcPts val="277"/>
              </a:spcBef>
              <a:spcAft>
                <a:spcPts val="0"/>
              </a:spcAft>
              <a:buClr>
                <a:schemeClr val="dk1"/>
              </a:buClr>
              <a:buSzPct val="100000"/>
              <a:buFont typeface="Arial"/>
              <a:buChar char="•"/>
            </a:pPr>
            <a:r>
              <a:rPr lang="en-US" sz="1700" b="1" dirty="0" err="1">
                <a:latin typeface="Times New Roman" panose="02020603050405020304" pitchFamily="18" charset="0"/>
                <a:ea typeface="Avenir"/>
                <a:cs typeface="Times New Roman" panose="02020603050405020304" pitchFamily="18" charset="0"/>
                <a:sym typeface="Avenir"/>
              </a:rPr>
              <a:t>NoSQL</a:t>
            </a:r>
            <a:r>
              <a:rPr lang="en-US" sz="1700" b="1" dirty="0">
                <a:latin typeface="Times New Roman" panose="02020603050405020304" pitchFamily="18" charset="0"/>
                <a:ea typeface="Avenir"/>
                <a:cs typeface="Times New Roman" panose="02020603050405020304" pitchFamily="18" charset="0"/>
                <a:sym typeface="Avenir"/>
              </a:rPr>
              <a:t> &amp; </a:t>
            </a:r>
            <a:r>
              <a:rPr lang="en-US" sz="1700" b="1" dirty="0" err="1">
                <a:latin typeface="Times New Roman" panose="02020603050405020304" pitchFamily="18" charset="0"/>
                <a:ea typeface="Avenir"/>
                <a:cs typeface="Times New Roman" panose="02020603050405020304" pitchFamily="18" charset="0"/>
                <a:sym typeface="Avenir"/>
              </a:rPr>
              <a:t>NewSQL</a:t>
            </a:r>
            <a:r>
              <a:rPr lang="en-US" sz="1700" b="1" dirty="0">
                <a:latin typeface="Times New Roman" panose="02020603050405020304" pitchFamily="18" charset="0"/>
                <a:ea typeface="Avenir"/>
                <a:cs typeface="Times New Roman" panose="02020603050405020304" pitchFamily="18" charset="0"/>
                <a:sym typeface="Avenir"/>
              </a:rPr>
              <a:t> Databases and Data Warehouses in Clouds </a:t>
            </a:r>
            <a:r>
              <a:rPr lang="en-US" sz="1700" dirty="0">
                <a:latin typeface="Times New Roman" panose="02020603050405020304" pitchFamily="18" charset="0"/>
                <a:ea typeface="Avenir"/>
                <a:cs typeface="Times New Roman" panose="02020603050405020304" pitchFamily="18" charset="0"/>
                <a:sym typeface="Avenir"/>
              </a:rPr>
              <a:t>– All kinds of database management systems and data warehouses in cloud speed up the process of next-generation data analytics. Database as a service (</a:t>
            </a:r>
            <a:r>
              <a:rPr lang="en-US" sz="1700" dirty="0" err="1">
                <a:latin typeface="Times New Roman" panose="02020603050405020304" pitchFamily="18" charset="0"/>
                <a:ea typeface="Avenir"/>
                <a:cs typeface="Times New Roman" panose="02020603050405020304" pitchFamily="18" charset="0"/>
                <a:sym typeface="Avenir"/>
              </a:rPr>
              <a:t>DaaS</a:t>
            </a:r>
            <a:r>
              <a:rPr lang="en-US" sz="1700" dirty="0">
                <a:latin typeface="Times New Roman" panose="02020603050405020304" pitchFamily="18" charset="0"/>
                <a:ea typeface="Avenir"/>
                <a:cs typeface="Times New Roman" panose="02020603050405020304" pitchFamily="18" charset="0"/>
                <a:sym typeface="Avenir"/>
              </a:rPr>
              <a:t>), data warehouse as a service (</a:t>
            </a:r>
            <a:r>
              <a:rPr lang="en-US" sz="1700" dirty="0" err="1">
                <a:latin typeface="Times New Roman" panose="02020603050405020304" pitchFamily="18" charset="0"/>
                <a:ea typeface="Avenir"/>
                <a:cs typeface="Times New Roman" panose="02020603050405020304" pitchFamily="18" charset="0"/>
                <a:sym typeface="Avenir"/>
              </a:rPr>
              <a:t>DWaaS</a:t>
            </a:r>
            <a:r>
              <a:rPr lang="en-US" sz="1700" dirty="0">
                <a:latin typeface="Times New Roman" panose="02020603050405020304" pitchFamily="18" charset="0"/>
                <a:ea typeface="Avenir"/>
                <a:cs typeface="Times New Roman" panose="02020603050405020304" pitchFamily="18" charset="0"/>
                <a:sym typeface="Avenir"/>
              </a:rPr>
              <a:t>), business process as a service (</a:t>
            </a:r>
            <a:r>
              <a:rPr lang="en-US" sz="1700" dirty="0" err="1">
                <a:latin typeface="Times New Roman" panose="02020603050405020304" pitchFamily="18" charset="0"/>
                <a:ea typeface="Avenir"/>
                <a:cs typeface="Times New Roman" panose="02020603050405020304" pitchFamily="18" charset="0"/>
                <a:sym typeface="Avenir"/>
              </a:rPr>
              <a:t>BPaaS</a:t>
            </a:r>
            <a:r>
              <a:rPr lang="en-US" sz="1700" dirty="0">
                <a:latin typeface="Times New Roman" panose="02020603050405020304" pitchFamily="18" charset="0"/>
                <a:ea typeface="Avenir"/>
                <a:cs typeface="Times New Roman" panose="02020603050405020304" pitchFamily="18" charset="0"/>
                <a:sym typeface="Avenir"/>
              </a:rPr>
              <a:t>) and other advancements lead to the rapid realization of analytics as a service (</a:t>
            </a:r>
            <a:r>
              <a:rPr lang="en-US" sz="1700" dirty="0" err="1">
                <a:latin typeface="Times New Roman" panose="02020603050405020304" pitchFamily="18" charset="0"/>
                <a:ea typeface="Avenir"/>
                <a:cs typeface="Times New Roman" panose="02020603050405020304" pitchFamily="18" charset="0"/>
                <a:sym typeface="Avenir"/>
              </a:rPr>
              <a:t>AaaS</a:t>
            </a:r>
            <a:r>
              <a:rPr lang="en-US" sz="1700" dirty="0">
                <a:latin typeface="Times New Roman" panose="02020603050405020304" pitchFamily="18" charset="0"/>
                <a:ea typeface="Avenir"/>
                <a:cs typeface="Times New Roman" panose="02020603050405020304" pitchFamily="18" charset="0"/>
                <a:sym typeface="Avenir"/>
              </a:rPr>
              <a:t>).  </a:t>
            </a:r>
            <a:endParaRPr sz="1700" dirty="0">
              <a:latin typeface="Times New Roman" panose="02020603050405020304" pitchFamily="18" charset="0"/>
              <a:cs typeface="Times New Roman" panose="02020603050405020304" pitchFamily="18" charset="0"/>
            </a:endParaRPr>
          </a:p>
          <a:p>
            <a:pPr marL="342900" lvl="0" indent="-254825" algn="l" rtl="0">
              <a:spcBef>
                <a:spcPts val="277"/>
              </a:spcBef>
              <a:spcAft>
                <a:spcPts val="0"/>
              </a:spcAft>
              <a:buClr>
                <a:schemeClr val="dk1"/>
              </a:buClr>
              <a:buSzPct val="100000"/>
              <a:buFont typeface="Arial"/>
              <a:buNone/>
            </a:pPr>
            <a:endParaRPr sz="1700" dirty="0">
              <a:latin typeface="Times New Roman" panose="02020603050405020304" pitchFamily="18" charset="0"/>
              <a:ea typeface="Avenir"/>
              <a:cs typeface="Times New Roman" panose="02020603050405020304" pitchFamily="18" charset="0"/>
              <a:sym typeface="Avenir"/>
            </a:endParaRPr>
          </a:p>
          <a:p>
            <a:pPr marL="342900" lvl="0" indent="-342931" algn="l" rtl="0">
              <a:spcBef>
                <a:spcPts val="277"/>
              </a:spcBef>
              <a:spcAft>
                <a:spcPts val="0"/>
              </a:spcAft>
              <a:buClr>
                <a:schemeClr val="dk1"/>
              </a:buClr>
              <a:buSzPct val="100000"/>
              <a:buFont typeface="Arial"/>
              <a:buChar char="•"/>
            </a:pPr>
            <a:r>
              <a:rPr lang="en-US" sz="1700" b="1" dirty="0">
                <a:latin typeface="Times New Roman" panose="02020603050405020304" pitchFamily="18" charset="0"/>
                <a:ea typeface="Avenir"/>
                <a:cs typeface="Times New Roman" panose="02020603050405020304" pitchFamily="18" charset="0"/>
                <a:sym typeface="Avenir"/>
              </a:rPr>
              <a:t>WAN Optimization Technologies </a:t>
            </a:r>
            <a:r>
              <a:rPr lang="en-US" sz="1700" dirty="0">
                <a:latin typeface="Times New Roman" panose="02020603050405020304" pitchFamily="18" charset="0"/>
                <a:ea typeface="Avenir"/>
                <a:cs typeface="Times New Roman" panose="02020603050405020304" pitchFamily="18" charset="0"/>
                <a:sym typeface="Avenir"/>
              </a:rPr>
              <a:t>- There are WAN optimization products for quickly transmitting large quantities of data over the Internet infrastructure</a:t>
            </a:r>
            <a:endParaRPr sz="1700" dirty="0">
              <a:latin typeface="Times New Roman" panose="02020603050405020304" pitchFamily="18" charset="0"/>
              <a:cs typeface="Times New Roman" panose="02020603050405020304" pitchFamily="18" charset="0"/>
            </a:endParaRPr>
          </a:p>
          <a:p>
            <a:pPr marL="342900" lvl="0" indent="-254825" algn="l" rtl="0">
              <a:spcBef>
                <a:spcPts val="277"/>
              </a:spcBef>
              <a:spcAft>
                <a:spcPts val="0"/>
              </a:spcAft>
              <a:buClr>
                <a:schemeClr val="dk1"/>
              </a:buClr>
              <a:buSzPct val="100000"/>
              <a:buFont typeface="Arial"/>
              <a:buNone/>
            </a:pPr>
            <a:endParaRPr sz="1700" dirty="0">
              <a:latin typeface="Times New Roman" panose="02020603050405020304" pitchFamily="18" charset="0"/>
              <a:ea typeface="Avenir"/>
              <a:cs typeface="Times New Roman" panose="02020603050405020304" pitchFamily="18" charset="0"/>
              <a:sym typeface="Avenir"/>
            </a:endParaRPr>
          </a:p>
          <a:p>
            <a:pPr marL="342900" lvl="0" indent="-342931" algn="l" rtl="0">
              <a:spcBef>
                <a:spcPts val="277"/>
              </a:spcBef>
              <a:spcAft>
                <a:spcPts val="0"/>
              </a:spcAft>
              <a:buClr>
                <a:schemeClr val="dk1"/>
              </a:buClr>
              <a:buSzPct val="100000"/>
              <a:buFont typeface="Arial"/>
              <a:buChar char="•"/>
            </a:pPr>
            <a:r>
              <a:rPr lang="en-US" sz="1700" b="1" dirty="0">
                <a:latin typeface="Times New Roman" panose="02020603050405020304" pitchFamily="18" charset="0"/>
                <a:ea typeface="Avenir"/>
                <a:cs typeface="Times New Roman" panose="02020603050405020304" pitchFamily="18" charset="0"/>
                <a:sym typeface="Avenir"/>
              </a:rPr>
              <a:t>Social and professional networking sites </a:t>
            </a:r>
            <a:r>
              <a:rPr lang="en-US" sz="1700" dirty="0">
                <a:latin typeface="Times New Roman" panose="02020603050405020304" pitchFamily="18" charset="0"/>
                <a:ea typeface="Avenir"/>
                <a:cs typeface="Times New Roman" panose="02020603050405020304" pitchFamily="18" charset="0"/>
                <a:sym typeface="Avenir"/>
              </a:rPr>
              <a:t>are running in public cloud environments</a:t>
            </a:r>
            <a:endParaRPr sz="1700" dirty="0">
              <a:latin typeface="Times New Roman" panose="02020603050405020304" pitchFamily="18" charset="0"/>
              <a:cs typeface="Times New Roman" panose="02020603050405020304" pitchFamily="18" charset="0"/>
            </a:endParaRPr>
          </a:p>
          <a:p>
            <a:pPr marL="342900" lvl="0" indent="-254825" algn="l" rtl="0">
              <a:spcBef>
                <a:spcPts val="277"/>
              </a:spcBef>
              <a:spcAft>
                <a:spcPts val="0"/>
              </a:spcAft>
              <a:buClr>
                <a:schemeClr val="dk1"/>
              </a:buClr>
              <a:buSzPct val="100000"/>
              <a:buFont typeface="Arial"/>
              <a:buNone/>
            </a:pPr>
            <a:endParaRPr sz="1700" dirty="0">
              <a:latin typeface="Times New Roman" panose="02020603050405020304" pitchFamily="18" charset="0"/>
              <a:ea typeface="Avenir"/>
              <a:cs typeface="Times New Roman" panose="02020603050405020304" pitchFamily="18" charset="0"/>
              <a:sym typeface="Avenir"/>
            </a:endParaRPr>
          </a:p>
          <a:p>
            <a:pPr marL="342900" lvl="0" indent="-342931" algn="l" rtl="0">
              <a:spcBef>
                <a:spcPts val="277"/>
              </a:spcBef>
              <a:spcAft>
                <a:spcPts val="0"/>
              </a:spcAft>
              <a:buClr>
                <a:schemeClr val="dk1"/>
              </a:buClr>
              <a:buSzPct val="100000"/>
              <a:buFont typeface="Arial"/>
              <a:buChar char="•"/>
            </a:pPr>
            <a:r>
              <a:rPr lang="en-US" sz="1700" b="1" dirty="0">
                <a:latin typeface="Times New Roman" panose="02020603050405020304" pitchFamily="18" charset="0"/>
                <a:ea typeface="Avenir"/>
                <a:cs typeface="Times New Roman" panose="02020603050405020304" pitchFamily="18" charset="0"/>
                <a:sym typeface="Avenir"/>
              </a:rPr>
              <a:t>Enterprise-class Applications in Clouds </a:t>
            </a:r>
            <a:r>
              <a:rPr lang="en-US" sz="1700" dirty="0">
                <a:latin typeface="Times New Roman" panose="02020603050405020304" pitchFamily="18" charset="0"/>
                <a:ea typeface="Avenir"/>
                <a:cs typeface="Times New Roman" panose="02020603050405020304" pitchFamily="18" charset="0"/>
                <a:sym typeface="Avenir"/>
              </a:rPr>
              <a:t>– All kinds of customer-facing applications are cloud-enabled and deployed in highly optimized and organized cloud environments</a:t>
            </a:r>
            <a:endParaRPr sz="1700" dirty="0">
              <a:latin typeface="Times New Roman" panose="02020603050405020304" pitchFamily="18" charset="0"/>
              <a:cs typeface="Times New Roman" panose="02020603050405020304" pitchFamily="18" charset="0"/>
            </a:endParaRPr>
          </a:p>
          <a:p>
            <a:pPr marL="342900" lvl="0" indent="-254825" algn="l" rtl="0">
              <a:spcBef>
                <a:spcPts val="277"/>
              </a:spcBef>
              <a:spcAft>
                <a:spcPts val="0"/>
              </a:spcAft>
              <a:buClr>
                <a:schemeClr val="dk1"/>
              </a:buClr>
              <a:buSzPct val="100000"/>
              <a:buFont typeface="Arial"/>
              <a:buNone/>
            </a:pPr>
            <a:endParaRPr sz="1700" dirty="0">
              <a:latin typeface="Times New Roman" panose="02020603050405020304" pitchFamily="18" charset="0"/>
              <a:ea typeface="Avenir"/>
              <a:cs typeface="Times New Roman" panose="02020603050405020304" pitchFamily="18" charset="0"/>
              <a:sym typeface="Avenir"/>
            </a:endParaRPr>
          </a:p>
          <a:p>
            <a:pPr marL="342900" lvl="0" indent="-342931" algn="l" rtl="0">
              <a:spcBef>
                <a:spcPts val="277"/>
              </a:spcBef>
              <a:spcAft>
                <a:spcPts val="0"/>
              </a:spcAft>
              <a:buClr>
                <a:schemeClr val="dk1"/>
              </a:buClr>
              <a:buSzPct val="100000"/>
              <a:buFont typeface="Arial"/>
              <a:buChar char="•"/>
            </a:pPr>
            <a:r>
              <a:rPr lang="en-US" sz="1700" b="1" dirty="0">
                <a:latin typeface="Times New Roman" panose="02020603050405020304" pitchFamily="18" charset="0"/>
                <a:ea typeface="Avenir"/>
                <a:cs typeface="Times New Roman" panose="02020603050405020304" pitchFamily="18" charset="0"/>
                <a:sym typeface="Avenir"/>
              </a:rPr>
              <a:t>Anytime, anywhere, any network and any device information and service access </a:t>
            </a:r>
            <a:r>
              <a:rPr lang="en-US" sz="1700" dirty="0">
                <a:latin typeface="Times New Roman" panose="02020603050405020304" pitchFamily="18" charset="0"/>
                <a:ea typeface="Avenir"/>
                <a:cs typeface="Times New Roman" panose="02020603050405020304" pitchFamily="18" charset="0"/>
                <a:sym typeface="Avenir"/>
              </a:rPr>
              <a:t>is being activated through cloud-based deployment and delivery</a:t>
            </a:r>
            <a:endParaRPr sz="1700" dirty="0">
              <a:latin typeface="Times New Roman" panose="02020603050405020304" pitchFamily="18" charset="0"/>
              <a:cs typeface="Times New Roman" panose="02020603050405020304" pitchFamily="18" charset="0"/>
            </a:endParaRPr>
          </a:p>
          <a:p>
            <a:pPr marL="342900" lvl="0" indent="-254825" algn="l" rtl="0">
              <a:spcBef>
                <a:spcPts val="277"/>
              </a:spcBef>
              <a:spcAft>
                <a:spcPts val="0"/>
              </a:spcAft>
              <a:buClr>
                <a:schemeClr val="dk1"/>
              </a:buClr>
              <a:buSzPct val="100000"/>
              <a:buFont typeface="Arial"/>
              <a:buNone/>
            </a:pPr>
            <a:endParaRPr sz="1700" dirty="0">
              <a:latin typeface="Times New Roman" panose="02020603050405020304" pitchFamily="18" charset="0"/>
              <a:ea typeface="Avenir"/>
              <a:cs typeface="Times New Roman" panose="02020603050405020304" pitchFamily="18" charset="0"/>
              <a:sym typeface="Avenir"/>
            </a:endParaRPr>
          </a:p>
          <a:p>
            <a:pPr marL="342900" lvl="0" indent="-342931" algn="l" rtl="0">
              <a:spcBef>
                <a:spcPts val="277"/>
              </a:spcBef>
              <a:spcAft>
                <a:spcPts val="0"/>
              </a:spcAft>
              <a:buClr>
                <a:schemeClr val="dk1"/>
              </a:buClr>
              <a:buSzPct val="100000"/>
              <a:buFont typeface="Arial"/>
              <a:buChar char="•"/>
            </a:pPr>
            <a:r>
              <a:rPr lang="en-US" sz="1700" b="1" dirty="0">
                <a:latin typeface="Times New Roman" panose="02020603050405020304" pitchFamily="18" charset="0"/>
                <a:ea typeface="Avenir"/>
                <a:cs typeface="Times New Roman" panose="02020603050405020304" pitchFamily="18" charset="0"/>
                <a:sym typeface="Avenir"/>
              </a:rPr>
              <a:t>Cloud Integrators, Brokers &amp; Orchestrators </a:t>
            </a:r>
            <a:r>
              <a:rPr lang="en-US" sz="1700" dirty="0">
                <a:latin typeface="Times New Roman" panose="02020603050405020304" pitchFamily="18" charset="0"/>
                <a:ea typeface="Avenir"/>
                <a:cs typeface="Times New Roman" panose="02020603050405020304" pitchFamily="18" charset="0"/>
                <a:sym typeface="Avenir"/>
              </a:rPr>
              <a:t>– There are products and platforms for seamless interoperability among geographically distributed cloud environments. There are collaborative efforts towards federated clouds and the </a:t>
            </a:r>
            <a:r>
              <a:rPr lang="en-US" sz="1700" dirty="0" err="1">
                <a:latin typeface="Times New Roman" panose="02020603050405020304" pitchFamily="18" charset="0"/>
                <a:ea typeface="Avenir"/>
                <a:cs typeface="Times New Roman" panose="02020603050405020304" pitchFamily="18" charset="0"/>
                <a:sym typeface="Avenir"/>
              </a:rPr>
              <a:t>Intercloud</a:t>
            </a:r>
            <a:r>
              <a:rPr lang="en-US" sz="1700" dirty="0">
                <a:latin typeface="Times New Roman" panose="02020603050405020304" pitchFamily="18" charset="0"/>
                <a:ea typeface="Avenir"/>
                <a:cs typeface="Times New Roman" panose="02020603050405020304" pitchFamily="18" charset="0"/>
                <a:sym typeface="Avenir"/>
              </a:rPr>
              <a:t>.  </a:t>
            </a:r>
            <a:endParaRPr sz="1700" dirty="0">
              <a:latin typeface="Times New Roman" panose="02020603050405020304" pitchFamily="18" charset="0"/>
              <a:cs typeface="Times New Roman" panose="02020603050405020304" pitchFamily="18" charset="0"/>
            </a:endParaRPr>
          </a:p>
          <a:p>
            <a:pPr marL="342900" lvl="0" indent="-254825" algn="l" rtl="0">
              <a:spcBef>
                <a:spcPts val="277"/>
              </a:spcBef>
              <a:spcAft>
                <a:spcPts val="0"/>
              </a:spcAft>
              <a:buClr>
                <a:schemeClr val="dk1"/>
              </a:buClr>
              <a:buSzPct val="100000"/>
              <a:buFont typeface="Arial"/>
              <a:buNone/>
            </a:pPr>
            <a:endParaRPr sz="1700" dirty="0">
              <a:latin typeface="Times New Roman" panose="02020603050405020304" pitchFamily="18" charset="0"/>
              <a:ea typeface="Avenir"/>
              <a:cs typeface="Times New Roman" panose="02020603050405020304" pitchFamily="18" charset="0"/>
              <a:sym typeface="Avenir"/>
            </a:endParaRPr>
          </a:p>
          <a:p>
            <a:pPr marL="342900" lvl="0" indent="-342931" algn="l" rtl="0">
              <a:spcBef>
                <a:spcPts val="277"/>
              </a:spcBef>
              <a:spcAft>
                <a:spcPts val="0"/>
              </a:spcAft>
              <a:buClr>
                <a:schemeClr val="dk1"/>
              </a:buClr>
              <a:buSzPct val="100000"/>
              <a:buFont typeface="Arial"/>
              <a:buChar char="•"/>
            </a:pPr>
            <a:r>
              <a:rPr lang="en-US" sz="1700" b="1" dirty="0">
                <a:latin typeface="Times New Roman" panose="02020603050405020304" pitchFamily="18" charset="0"/>
                <a:ea typeface="Avenir"/>
                <a:cs typeface="Times New Roman" panose="02020603050405020304" pitchFamily="18" charset="0"/>
                <a:sym typeface="Avenir"/>
              </a:rPr>
              <a:t>Sensor/Device-to-Cloud Integration Frameworks </a:t>
            </a:r>
            <a:r>
              <a:rPr lang="en-US" sz="1700" dirty="0">
                <a:latin typeface="Times New Roman" panose="02020603050405020304" pitchFamily="18" charset="0"/>
                <a:ea typeface="Avenir"/>
                <a:cs typeface="Times New Roman" panose="02020603050405020304" pitchFamily="18" charset="0"/>
                <a:sym typeface="Avenir"/>
              </a:rPr>
              <a:t>are available to transmit ground-level data to cloud storages and processing. </a:t>
            </a:r>
            <a:endParaRPr sz="1700" dirty="0">
              <a:latin typeface="Times New Roman" panose="02020603050405020304" pitchFamily="18" charset="0"/>
              <a:cs typeface="Times New Roman" panose="02020603050405020304" pitchFamily="18" charset="0"/>
            </a:endParaRPr>
          </a:p>
          <a:p>
            <a:pPr marL="342900" lvl="0" indent="-219583" algn="l" rtl="0">
              <a:spcBef>
                <a:spcPts val="388"/>
              </a:spcBef>
              <a:spcAft>
                <a:spcPts val="0"/>
              </a:spcAft>
              <a:buClr>
                <a:schemeClr val="dk1"/>
              </a:buClr>
              <a:buSzPct val="100000"/>
              <a:buNone/>
            </a:pPr>
            <a:endParaRPr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xfrm>
            <a:off x="1049779" y="774125"/>
            <a:ext cx="10058400" cy="80321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The Distinct Capabilities of </a:t>
            </a:r>
            <a:r>
              <a:rPr lang="en-US" sz="2400" b="1" dirty="0" err="1">
                <a:latin typeface="Times New Roman" panose="02020603050405020304" pitchFamily="18" charset="0"/>
                <a:ea typeface="Avenir"/>
                <a:cs typeface="Times New Roman" panose="02020603050405020304" pitchFamily="18" charset="0"/>
                <a:sym typeface="Avenir"/>
              </a:rPr>
              <a:t>IoT</a:t>
            </a:r>
            <a:r>
              <a:rPr lang="en-US" sz="2400" b="1" dirty="0">
                <a:latin typeface="Times New Roman" panose="02020603050405020304" pitchFamily="18" charset="0"/>
                <a:ea typeface="Avenir"/>
                <a:cs typeface="Times New Roman" panose="02020603050405020304" pitchFamily="18" charset="0"/>
                <a:sym typeface="Avenir"/>
              </a:rPr>
              <a:t> Data Analytics Platforms </a:t>
            </a:r>
            <a:br>
              <a:rPr lang="en-US" sz="2400" b="1" dirty="0">
                <a:latin typeface="Times New Roman" panose="02020603050405020304" pitchFamily="18" charset="0"/>
                <a:ea typeface="Avenir"/>
                <a:cs typeface="Times New Roman" panose="02020603050405020304" pitchFamily="18" charset="0"/>
                <a:sym typeface="Avenir"/>
              </a:rPr>
            </a:br>
            <a:endParaRPr sz="2400" b="1" dirty="0">
              <a:latin typeface="Times New Roman" panose="02020603050405020304" pitchFamily="18" charset="0"/>
              <a:ea typeface="Avenir"/>
              <a:cs typeface="Times New Roman" panose="02020603050405020304" pitchFamily="18" charset="0"/>
              <a:sym typeface="Avenir"/>
            </a:endParaRPr>
          </a:p>
        </p:txBody>
      </p:sp>
      <p:sp>
        <p:nvSpPr>
          <p:cNvPr id="119" name="Google Shape;119;p5"/>
          <p:cNvSpPr txBox="1">
            <a:spLocks noGrp="1"/>
          </p:cNvSpPr>
          <p:nvPr>
            <p:ph idx="1"/>
          </p:nvPr>
        </p:nvSpPr>
        <p:spPr>
          <a:xfrm>
            <a:off x="1052373" y="1713720"/>
            <a:ext cx="9394056" cy="491568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1. Scalability</a:t>
            </a:r>
            <a:endParaRPr dirty="0">
              <a:latin typeface="Times New Roman" panose="02020603050405020304" pitchFamily="18" charset="0"/>
              <a:cs typeface="Times New Roman" panose="02020603050405020304" pitchFamily="18" charset="0"/>
            </a:endParaRPr>
          </a:p>
          <a:p>
            <a:pPr marL="0" lvl="0" indent="0" algn="l" rtl="0">
              <a:spcBef>
                <a:spcPts val="40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2.  Faster Data Ingestion</a:t>
            </a:r>
            <a:endParaRPr dirty="0">
              <a:latin typeface="Times New Roman" panose="02020603050405020304" pitchFamily="18" charset="0"/>
              <a:cs typeface="Times New Roman" panose="02020603050405020304" pitchFamily="18" charset="0"/>
            </a:endParaRPr>
          </a:p>
          <a:p>
            <a:pPr marL="0" lvl="0" indent="0" algn="l" rtl="0">
              <a:spcBef>
                <a:spcPts val="40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3.  Better Read and Write Performance</a:t>
            </a:r>
            <a:endParaRPr dirty="0">
              <a:latin typeface="Times New Roman" panose="02020603050405020304" pitchFamily="18" charset="0"/>
              <a:cs typeface="Times New Roman" panose="02020603050405020304" pitchFamily="18" charset="0"/>
            </a:endParaRPr>
          </a:p>
          <a:p>
            <a:pPr marL="0" lvl="0" indent="0" algn="l" rtl="0">
              <a:spcBef>
                <a:spcPts val="40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4.  Faster Query Processing </a:t>
            </a:r>
            <a:endParaRPr dirty="0">
              <a:latin typeface="Times New Roman" panose="02020603050405020304" pitchFamily="18" charset="0"/>
              <a:cs typeface="Times New Roman" panose="02020603050405020304" pitchFamily="18" charset="0"/>
            </a:endParaRPr>
          </a:p>
          <a:p>
            <a:pPr marL="0" lvl="0" indent="0" algn="l" rtl="0">
              <a:spcBef>
                <a:spcPts val="40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5.  Flexibility and Portability (to run in edge, private and public clouds)</a:t>
            </a:r>
            <a:endParaRPr dirty="0">
              <a:latin typeface="Times New Roman" panose="02020603050405020304" pitchFamily="18" charset="0"/>
              <a:cs typeface="Times New Roman" panose="02020603050405020304" pitchFamily="18" charset="0"/>
            </a:endParaRPr>
          </a:p>
          <a:p>
            <a:pPr marL="0" lvl="0" indent="0" algn="l" rtl="0">
              <a:spcBef>
                <a:spcPts val="40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6.  Distributed Processing through automated </a:t>
            </a:r>
            <a:r>
              <a:rPr lang="en-US" sz="2000" dirty="0" err="1">
                <a:latin typeface="Times New Roman" panose="02020603050405020304" pitchFamily="18" charset="0"/>
                <a:cs typeface="Times New Roman" panose="02020603050405020304" pitchFamily="18" charset="0"/>
              </a:rPr>
              <a:t>Sharding</a:t>
            </a:r>
            <a:endParaRPr dirty="0">
              <a:latin typeface="Times New Roman" panose="02020603050405020304" pitchFamily="18" charset="0"/>
              <a:cs typeface="Times New Roman" panose="02020603050405020304" pitchFamily="18" charset="0"/>
            </a:endParaRPr>
          </a:p>
          <a:p>
            <a:pPr marL="0" lvl="0" indent="0" algn="l" rtl="0">
              <a:spcBef>
                <a:spcPts val="40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7. Better Data Compression</a:t>
            </a:r>
            <a:endParaRPr dirty="0">
              <a:latin typeface="Times New Roman" panose="02020603050405020304" pitchFamily="18" charset="0"/>
              <a:cs typeface="Times New Roman" panose="02020603050405020304" pitchFamily="18" charset="0"/>
            </a:endParaRPr>
          </a:p>
          <a:p>
            <a:pPr marL="0" lvl="0" indent="0" algn="l" rtl="0">
              <a:spcBef>
                <a:spcPts val="40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8. Integrated and End-to-end Platform for all kinds of data and analytics</a:t>
            </a:r>
            <a:endParaRPr dirty="0">
              <a:latin typeface="Times New Roman" panose="02020603050405020304" pitchFamily="18" charset="0"/>
              <a:cs typeface="Times New Roman" panose="02020603050405020304" pitchFamily="18" charset="0"/>
            </a:endParaRPr>
          </a:p>
          <a:p>
            <a:pPr marL="0" lvl="0" indent="0" algn="l" rtl="0">
              <a:spcBef>
                <a:spcPts val="40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9.  Machine and Deep Learning Capabilities </a:t>
            </a:r>
            <a:endParaRPr dirty="0">
              <a:latin typeface="Times New Roman" panose="02020603050405020304" pitchFamily="18" charset="0"/>
              <a:cs typeface="Times New Roman" panose="02020603050405020304" pitchFamily="18" charset="0"/>
            </a:endParaRPr>
          </a:p>
          <a:p>
            <a:pPr marL="0" lvl="0" indent="0" algn="l" rtl="0">
              <a:spcBef>
                <a:spcPts val="40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10. </a:t>
            </a:r>
            <a:r>
              <a:rPr lang="en-US" sz="2000" dirty="0" err="1">
                <a:latin typeface="Times New Roman" panose="02020603050405020304" pitchFamily="18" charset="0"/>
                <a:cs typeface="Times New Roman" panose="02020603050405020304" pitchFamily="18" charset="0"/>
              </a:rPr>
              <a:t>RESTful</a:t>
            </a:r>
            <a:r>
              <a:rPr lang="en-US" sz="2000" dirty="0">
                <a:latin typeface="Times New Roman" panose="02020603050405020304" pitchFamily="18" charset="0"/>
                <a:cs typeface="Times New Roman" panose="02020603050405020304" pitchFamily="18" charset="0"/>
              </a:rPr>
              <a:t> Interfaces </a:t>
            </a:r>
            <a:endParaRPr dirty="0">
              <a:latin typeface="Times New Roman" panose="02020603050405020304" pitchFamily="18" charset="0"/>
              <a:cs typeface="Times New Roman" panose="02020603050405020304" pitchFamily="18" charset="0"/>
            </a:endParaRPr>
          </a:p>
          <a:p>
            <a:pPr marL="0" lvl="0" indent="0" algn="l" rtl="0">
              <a:spcBef>
                <a:spcPts val="400"/>
              </a:spcBef>
              <a:spcAft>
                <a:spcPts val="0"/>
              </a:spcAft>
              <a:buClr>
                <a:schemeClr val="dk1"/>
              </a:buClr>
              <a:buSzPts val="2000"/>
              <a:buNone/>
            </a:pPr>
            <a:r>
              <a:rPr lang="en-US" sz="2000" dirty="0">
                <a:latin typeface="Times New Roman" panose="02020603050405020304" pitchFamily="18" charset="0"/>
                <a:cs typeface="Times New Roman" panose="02020603050405020304" pitchFamily="18" charset="0"/>
              </a:rPr>
              <a:t>11. In-Memory &amp; In-Database Analytics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6"/>
          <p:cNvPicPr preferRelativeResize="0">
            <a:picLocks noGrp="1"/>
          </p:cNvPicPr>
          <p:nvPr>
            <p:ph idx="1"/>
          </p:nvPr>
        </p:nvPicPr>
        <p:blipFill rotWithShape="1">
          <a:blip r:embed="rId3">
            <a:alphaModFix/>
          </a:blip>
          <a:srcRect/>
          <a:stretch/>
        </p:blipFill>
        <p:spPr>
          <a:xfrm>
            <a:off x="1828800" y="533400"/>
            <a:ext cx="8686800" cy="556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The Device Categories</a:t>
            </a:r>
            <a:endParaRPr dirty="0">
              <a:latin typeface="Times New Roman" panose="02020603050405020304" pitchFamily="18" charset="0"/>
              <a:cs typeface="Times New Roman" panose="02020603050405020304" pitchFamily="18" charset="0"/>
            </a:endParaRPr>
          </a:p>
        </p:txBody>
      </p:sp>
      <p:pic>
        <p:nvPicPr>
          <p:cNvPr id="132" name="Google Shape;132;p7"/>
          <p:cNvPicPr preferRelativeResize="0">
            <a:picLocks noGrp="1"/>
          </p:cNvPicPr>
          <p:nvPr>
            <p:ph idx="1"/>
          </p:nvPr>
        </p:nvPicPr>
        <p:blipFill rotWithShape="1">
          <a:blip r:embed="rId3">
            <a:alphaModFix/>
          </a:blip>
          <a:srcRect/>
          <a:stretch/>
        </p:blipFill>
        <p:spPr>
          <a:xfrm>
            <a:off x="1219200" y="1676400"/>
            <a:ext cx="9563100" cy="2971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04800" y="365077"/>
            <a:ext cx="10668000" cy="457200"/>
          </a:xfrm>
        </p:spPr>
        <p:txBody>
          <a:bodyPr>
            <a:normAutofit fontScale="92500"/>
          </a:bodyPr>
          <a:lstStyle/>
          <a:p>
            <a:pPr lvl="0"/>
            <a:r>
              <a:rPr lang="en-US" b="1" dirty="0">
                <a:latin typeface="Times New Roman" panose="02020603050405020304" pitchFamily="18" charset="0"/>
                <a:ea typeface="Avenir"/>
                <a:cs typeface="Times New Roman" panose="02020603050405020304" pitchFamily="18" charset="0"/>
                <a:sym typeface="Avenir"/>
              </a:rPr>
              <a:t>Why Off-premise Cloud is not suitable for certain </a:t>
            </a:r>
            <a:r>
              <a:rPr lang="en-US" b="1" dirty="0" err="1">
                <a:latin typeface="Times New Roman" panose="02020603050405020304" pitchFamily="18" charset="0"/>
                <a:ea typeface="Avenir"/>
                <a:cs typeface="Times New Roman" panose="02020603050405020304" pitchFamily="18" charset="0"/>
                <a:sym typeface="Avenir"/>
              </a:rPr>
              <a:t>IoT</a:t>
            </a:r>
            <a:r>
              <a:rPr lang="en-US" b="1" dirty="0">
                <a:latin typeface="Times New Roman" panose="02020603050405020304" pitchFamily="18" charset="0"/>
                <a:ea typeface="Avenir"/>
                <a:cs typeface="Times New Roman" panose="02020603050405020304" pitchFamily="18" charset="0"/>
                <a:sym typeface="Avenir"/>
              </a:rPr>
              <a:t> Data Analytics</a:t>
            </a:r>
            <a:r>
              <a:rPr lang="en-US" b="1" dirty="0" smtClean="0">
                <a:latin typeface="Times New Roman" panose="02020603050405020304" pitchFamily="18" charset="0"/>
                <a:ea typeface="Avenir"/>
                <a:cs typeface="Times New Roman" panose="02020603050405020304" pitchFamily="18" charset="0"/>
                <a:sym typeface="Avenir"/>
              </a:rPr>
              <a:t>?</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2"/>
          </p:nvPr>
        </p:nvSpPr>
        <p:spPr>
          <a:xfrm>
            <a:off x="304800" y="1009933"/>
            <a:ext cx="11705230" cy="5581935"/>
          </a:xfrm>
        </p:spPr>
        <p:txBody>
          <a:bodyPr>
            <a:normAutofit/>
          </a:bodyPr>
          <a:lstStyle/>
          <a:p>
            <a:pPr marL="342900" lvl="0" indent="-342900" algn="just">
              <a:buFont typeface="Helvetica Neue"/>
              <a:buAutoNum type="arabicPeriod"/>
            </a:pPr>
            <a:r>
              <a:rPr lang="en-US" sz="1700" b="1" dirty="0">
                <a:latin typeface="Times New Roman" panose="02020603050405020304" pitchFamily="18" charset="0"/>
                <a:cs typeface="Times New Roman" panose="02020603050405020304" pitchFamily="18" charset="0"/>
              </a:rPr>
              <a:t>Cloud </a:t>
            </a:r>
            <a:r>
              <a:rPr lang="en-US" sz="1700" dirty="0">
                <a:latin typeface="Times New Roman" panose="02020603050405020304" pitchFamily="18" charset="0"/>
                <a:cs typeface="Times New Roman" panose="02020603050405020304" pitchFamily="18" charset="0"/>
              </a:rPr>
              <a:t>is centralized, federated, consolidated, shared, automated, compartmentalized, and programmable Infrastructure</a:t>
            </a:r>
          </a:p>
          <a:p>
            <a:pPr marL="431800" lvl="0" indent="-342900" algn="just">
              <a:buFont typeface="+mj-lt"/>
              <a:buAutoNum type="arabicPeriod"/>
            </a:pPr>
            <a:endParaRPr lang="en-US" sz="1700" b="1" dirty="0">
              <a:latin typeface="Times New Roman" panose="02020603050405020304" pitchFamily="18" charset="0"/>
              <a:cs typeface="Times New Roman" panose="02020603050405020304" pitchFamily="18" charset="0"/>
            </a:endParaRPr>
          </a:p>
          <a:p>
            <a:pPr marL="342900" lvl="0" indent="-342900" algn="just">
              <a:buFont typeface="Helvetica Neue"/>
              <a:buAutoNum type="arabicPeriod"/>
            </a:pPr>
            <a:r>
              <a:rPr lang="en-US" sz="1700" b="1" dirty="0">
                <a:latin typeface="Times New Roman" panose="02020603050405020304" pitchFamily="18" charset="0"/>
                <a:cs typeface="Times New Roman" panose="02020603050405020304" pitchFamily="18" charset="0"/>
              </a:rPr>
              <a:t>Latency</a:t>
            </a:r>
            <a:r>
              <a:rPr lang="en-US" sz="1700" dirty="0">
                <a:latin typeface="Times New Roman" panose="02020603050405020304" pitchFamily="18" charset="0"/>
                <a:cs typeface="Times New Roman" panose="02020603050405020304" pitchFamily="18" charset="0"/>
              </a:rPr>
              <a:t> and </a:t>
            </a:r>
            <a:r>
              <a:rPr lang="en-US" sz="1700" b="1" dirty="0">
                <a:latin typeface="Times New Roman" panose="02020603050405020304" pitchFamily="18" charset="0"/>
                <a:cs typeface="Times New Roman" panose="02020603050405020304" pitchFamily="18" charset="0"/>
              </a:rPr>
              <a:t>Response time</a:t>
            </a:r>
            <a:r>
              <a:rPr lang="en-US" sz="1700" dirty="0">
                <a:latin typeface="Times New Roman" panose="02020603050405020304" pitchFamily="18" charset="0"/>
                <a:cs typeface="Times New Roman" panose="02020603050405020304" pitchFamily="18" charset="0"/>
              </a:rPr>
              <a:t> is often a critical part, especially when you deal with human life or emergency procedure.</a:t>
            </a:r>
          </a:p>
          <a:p>
            <a:pPr marL="431800" lvl="0" indent="-342900" algn="just">
              <a:buFont typeface="+mj-lt"/>
              <a:buAutoNum type="arabicPeriod"/>
            </a:pPr>
            <a:endParaRPr lang="en-US" sz="1700" b="1" dirty="0">
              <a:latin typeface="Times New Roman" panose="02020603050405020304" pitchFamily="18" charset="0"/>
              <a:cs typeface="Times New Roman" panose="02020603050405020304" pitchFamily="18" charset="0"/>
            </a:endParaRPr>
          </a:p>
          <a:p>
            <a:pPr marL="342900" lvl="0" indent="-342900" algn="just">
              <a:buFont typeface="Helvetica Neue"/>
              <a:buAutoNum type="arabicPeriod"/>
            </a:pPr>
            <a:r>
              <a:rPr lang="en-US" sz="1700" b="1" dirty="0">
                <a:latin typeface="Times New Roman" panose="02020603050405020304" pitchFamily="18" charset="0"/>
                <a:cs typeface="Times New Roman" panose="02020603050405020304" pitchFamily="18" charset="0"/>
              </a:rPr>
              <a:t>Bandwidth Cost and Capacity</a:t>
            </a:r>
            <a:r>
              <a:rPr lang="en-US" sz="1700" dirty="0">
                <a:latin typeface="Times New Roman" panose="02020603050405020304" pitchFamily="18" charset="0"/>
                <a:cs typeface="Times New Roman" panose="02020603050405020304" pitchFamily="18" charset="0"/>
              </a:rPr>
              <a:t> is very often underestimated. If you want to use N smart devices requiring each one to communicate M bytes of data then you can quickly reach huge bandwidth requirements reaching Mbit/s or even </a:t>
            </a:r>
            <a:r>
              <a:rPr lang="en-US" sz="1700" dirty="0" err="1">
                <a:latin typeface="Times New Roman" panose="02020603050405020304" pitchFamily="18" charset="0"/>
                <a:cs typeface="Times New Roman" panose="02020603050405020304" pitchFamily="18" charset="0"/>
              </a:rPr>
              <a:t>Gbit</a:t>
            </a:r>
            <a:r>
              <a:rPr lang="en-US" sz="1700" dirty="0">
                <a:latin typeface="Times New Roman" panose="02020603050405020304" pitchFamily="18" charset="0"/>
                <a:cs typeface="Times New Roman" panose="02020603050405020304" pitchFamily="18" charset="0"/>
              </a:rPr>
              <a:t>/s at a gateway level. </a:t>
            </a:r>
          </a:p>
          <a:p>
            <a:pPr marL="431800" lvl="0" indent="-342900" algn="just">
              <a:buFont typeface="+mj-lt"/>
              <a:buAutoNum type="arabicPeriod"/>
            </a:pPr>
            <a:endParaRPr lang="en-US" sz="1700" b="1" dirty="0">
              <a:latin typeface="Times New Roman" panose="02020603050405020304" pitchFamily="18" charset="0"/>
              <a:cs typeface="Times New Roman" panose="02020603050405020304" pitchFamily="18" charset="0"/>
            </a:endParaRPr>
          </a:p>
          <a:p>
            <a:pPr marL="342900" lvl="0" indent="-342900" algn="just">
              <a:buFont typeface="Helvetica Neue"/>
              <a:buAutoNum type="arabicPeriod"/>
            </a:pPr>
            <a:r>
              <a:rPr lang="en-US" sz="1700" b="1" dirty="0">
                <a:latin typeface="Times New Roman" panose="02020603050405020304" pitchFamily="18" charset="0"/>
                <a:cs typeface="Times New Roman" panose="02020603050405020304" pitchFamily="18" charset="0"/>
              </a:rPr>
              <a:t>Security and Privacy</a:t>
            </a:r>
            <a:r>
              <a:rPr lang="en-US" sz="1700" dirty="0">
                <a:latin typeface="Times New Roman" panose="02020603050405020304" pitchFamily="18" charset="0"/>
                <a:cs typeface="Times New Roman" panose="02020603050405020304" pitchFamily="18" charset="0"/>
              </a:rPr>
              <a:t> - transmitting device data over any open and public network is risky </a:t>
            </a:r>
          </a:p>
          <a:p>
            <a:pPr marL="431800" lvl="0" indent="-342900" algn="just">
              <a:buFont typeface="+mj-lt"/>
              <a:buAutoNum type="arabicPeriod"/>
            </a:pPr>
            <a:endParaRPr lang="en-US" sz="1700" b="1" dirty="0">
              <a:latin typeface="Times New Roman" panose="02020603050405020304" pitchFamily="18" charset="0"/>
              <a:cs typeface="Times New Roman" panose="02020603050405020304" pitchFamily="18" charset="0"/>
            </a:endParaRPr>
          </a:p>
          <a:p>
            <a:pPr marL="342900" lvl="0" indent="-342900" algn="just">
              <a:buFont typeface="Helvetica Neue"/>
              <a:buAutoNum type="arabicPeriod"/>
            </a:pPr>
            <a:r>
              <a:rPr lang="en-US" sz="1700" b="1" dirty="0">
                <a:latin typeface="Times New Roman" panose="02020603050405020304" pitchFamily="18" charset="0"/>
                <a:cs typeface="Times New Roman" panose="02020603050405020304" pitchFamily="18" charset="0"/>
              </a:rPr>
              <a:t>Power consumption</a:t>
            </a:r>
            <a:r>
              <a:rPr lang="en-US" sz="1700" dirty="0">
                <a:latin typeface="Times New Roman" panose="02020603050405020304" pitchFamily="18" charset="0"/>
                <a:cs typeface="Times New Roman" panose="02020603050405020304" pitchFamily="18" charset="0"/>
              </a:rPr>
              <a:t> - Cloud computing is energy-hungry and that it is a concern for a low-carbon economy.</a:t>
            </a:r>
          </a:p>
          <a:p>
            <a:pPr marL="431800" lvl="0" indent="-342900" algn="just">
              <a:buFont typeface="+mj-lt"/>
              <a:buAutoNum type="arabicPeriod"/>
            </a:pPr>
            <a:endParaRPr lang="en-US" sz="1700" b="1" dirty="0">
              <a:latin typeface="Times New Roman" panose="02020603050405020304" pitchFamily="18" charset="0"/>
              <a:cs typeface="Times New Roman" panose="02020603050405020304" pitchFamily="18" charset="0"/>
            </a:endParaRPr>
          </a:p>
          <a:p>
            <a:pPr marL="342900" lvl="0" indent="-342900" algn="just">
              <a:buFont typeface="Helvetica Neue"/>
              <a:buAutoNum type="arabicPeriod"/>
            </a:pPr>
            <a:r>
              <a:rPr lang="en-US" sz="1700" b="1" dirty="0">
                <a:latin typeface="Times New Roman" panose="02020603050405020304" pitchFamily="18" charset="0"/>
                <a:cs typeface="Times New Roman" panose="02020603050405020304" pitchFamily="18" charset="0"/>
              </a:rPr>
              <a:t>Data obesity</a:t>
            </a:r>
            <a:r>
              <a:rPr lang="en-US" sz="1700" dirty="0">
                <a:latin typeface="Times New Roman" panose="02020603050405020304" pitchFamily="18" charset="0"/>
                <a:cs typeface="Times New Roman" panose="02020603050405020304" pitchFamily="18" charset="0"/>
              </a:rPr>
              <a:t> – In a traditional cloud approach, huge amount of untreated data are pumped blindly into the cloud that it is supposed to have magical algorithms written by data scientists. This vision is really not the best efficient and it is much more wise to pre-treat data at a local level and to limit the cloud processes at the strict minimum.</a:t>
            </a:r>
          </a:p>
          <a:p>
            <a:pPr marL="431800" lvl="0" indent="-342900" algn="just">
              <a:buFont typeface="+mj-lt"/>
              <a:buAutoNum type="arabicPeriod"/>
            </a:pPr>
            <a:endParaRPr lang="en-US" sz="1700" b="1" dirty="0">
              <a:latin typeface="Times New Roman" panose="02020603050405020304" pitchFamily="18" charset="0"/>
              <a:cs typeface="Times New Roman" panose="02020603050405020304" pitchFamily="18" charset="0"/>
            </a:endParaRPr>
          </a:p>
          <a:p>
            <a:pPr marL="342900" lvl="0" indent="-342900" algn="just">
              <a:buFont typeface="Helvetica Neue"/>
              <a:buAutoNum type="arabicPeriod"/>
            </a:pPr>
            <a:r>
              <a:rPr lang="en-US" sz="1700" b="1" dirty="0">
                <a:latin typeface="Times New Roman" panose="02020603050405020304" pitchFamily="18" charset="0"/>
                <a:cs typeface="Times New Roman" panose="02020603050405020304" pitchFamily="18" charset="0"/>
              </a:rPr>
              <a:t>Offline usages</a:t>
            </a:r>
            <a:r>
              <a:rPr lang="en-US" sz="1700" dirty="0">
                <a:latin typeface="Times New Roman" panose="02020603050405020304" pitchFamily="18" charset="0"/>
                <a:cs typeface="Times New Roman" panose="02020603050405020304" pitchFamily="18" charset="0"/>
              </a:rPr>
              <a:t> versus only-online usages – Pure cloud services do not allow offline usages. It is a major shortcoming since smart cities and industry 4.0 applications require a dual offline/online paradigm.</a:t>
            </a:r>
          </a:p>
          <a:p>
            <a:endParaRPr lang="en-IN" sz="1700" dirty="0"/>
          </a:p>
        </p:txBody>
      </p:sp>
    </p:spTree>
    <p:extLst>
      <p:ext uri="{BB962C8B-B14F-4D97-AF65-F5344CB8AC3E}">
        <p14:creationId xmlns:p14="http://schemas.microsoft.com/office/powerpoint/2010/main" val="187837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9"/>
          <p:cNvSpPr txBox="1">
            <a:spLocks noGrp="1"/>
          </p:cNvSpPr>
          <p:nvPr>
            <p:ph type="title"/>
          </p:nvPr>
        </p:nvSpPr>
        <p:spPr>
          <a:xfrm>
            <a:off x="609600" y="0"/>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40000"/>
              </a:lnSpc>
              <a:spcBef>
                <a:spcPts val="0"/>
              </a:spcBef>
              <a:spcAft>
                <a:spcPts val="0"/>
              </a:spcAft>
              <a:buClr>
                <a:schemeClr val="dk1"/>
              </a:buClr>
              <a:buSzPts val="2400"/>
              <a:buFont typeface="Avenir"/>
              <a:buNone/>
            </a:pPr>
            <a:r>
              <a:rPr lang="en-US" sz="2400" b="1" dirty="0">
                <a:latin typeface="Times New Roman" panose="02020603050405020304" pitchFamily="18" charset="0"/>
                <a:ea typeface="Avenir"/>
                <a:cs typeface="Times New Roman" panose="02020603050405020304" pitchFamily="18" charset="0"/>
                <a:sym typeface="Avenir"/>
              </a:rPr>
              <a:t>Why </a:t>
            </a:r>
            <a:r>
              <a:rPr lang="en-US" sz="2400" b="1" dirty="0" err="1">
                <a:latin typeface="Times New Roman" panose="02020603050405020304" pitchFamily="18" charset="0"/>
                <a:ea typeface="Avenir"/>
                <a:cs typeface="Times New Roman" panose="02020603050405020304" pitchFamily="18" charset="0"/>
                <a:sym typeface="Avenir"/>
              </a:rPr>
              <a:t>IoT</a:t>
            </a:r>
            <a:r>
              <a:rPr lang="en-US" sz="2400" b="1" dirty="0">
                <a:latin typeface="Times New Roman" panose="02020603050405020304" pitchFamily="18" charset="0"/>
                <a:ea typeface="Avenir"/>
                <a:cs typeface="Times New Roman" panose="02020603050405020304" pitchFamily="18" charset="0"/>
                <a:sym typeface="Avenir"/>
              </a:rPr>
              <a:t> Data Analytics has to be real-time and at Edge?</a:t>
            </a:r>
            <a:endParaRPr dirty="0">
              <a:latin typeface="Times New Roman" panose="02020603050405020304" pitchFamily="18" charset="0"/>
              <a:cs typeface="Times New Roman" panose="02020603050405020304" pitchFamily="18" charset="0"/>
            </a:endParaRPr>
          </a:p>
        </p:txBody>
      </p:sp>
      <p:sp>
        <p:nvSpPr>
          <p:cNvPr id="144" name="Google Shape;144;p9"/>
          <p:cNvSpPr txBox="1">
            <a:spLocks noGrp="1"/>
          </p:cNvSpPr>
          <p:nvPr>
            <p:ph idx="1"/>
          </p:nvPr>
        </p:nvSpPr>
        <p:spPr>
          <a:xfrm>
            <a:off x="611704" y="1185333"/>
            <a:ext cx="10993199" cy="4910667"/>
          </a:xfrm>
          <a:prstGeom prst="rect">
            <a:avLst/>
          </a:prstGeom>
          <a:noFill/>
          <a:ln>
            <a:noFill/>
          </a:ln>
        </p:spPr>
        <p:txBody>
          <a:bodyPr spcFirstLastPara="1" wrap="square" lIns="91425" tIns="45700" rIns="91425" bIns="45700" anchor="ctr" anchorCtr="0">
            <a:noAutofit/>
          </a:bodyPr>
          <a:lstStyle/>
          <a:p>
            <a:pPr marL="457189" marR="0" lvl="0" indent="-457189" algn="l" rtl="0">
              <a:lnSpc>
                <a:spcPct val="150000"/>
              </a:lnSpc>
              <a:spcBef>
                <a:spcPts val="0"/>
              </a:spcBef>
              <a:spcAft>
                <a:spcPts val="0"/>
              </a:spcAft>
              <a:buClr>
                <a:srgbClr val="000000"/>
              </a:buClr>
              <a:buSzPts val="1600"/>
              <a:buFont typeface="Arial"/>
              <a:buChar char="•"/>
            </a:pPr>
            <a:r>
              <a:rPr lang="en-US" sz="17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Volume and Velocity </a:t>
            </a:r>
            <a:r>
              <a:rPr lang="en-US" sz="17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ingesting, processing and storing such huge amounts of data which is gathered in real-time.</a:t>
            </a:r>
            <a:endParaRPr sz="1700" dirty="0">
              <a:latin typeface="Times New Roman" panose="02020603050405020304" pitchFamily="18" charset="0"/>
              <a:cs typeface="Times New Roman" panose="02020603050405020304" pitchFamily="18" charset="0"/>
            </a:endParaRPr>
          </a:p>
          <a:p>
            <a:pPr marL="457189" marR="0" lvl="0" indent="-457189" algn="l" rtl="0">
              <a:lnSpc>
                <a:spcPct val="150000"/>
              </a:lnSpc>
              <a:spcBef>
                <a:spcPts val="360"/>
              </a:spcBef>
              <a:spcAft>
                <a:spcPts val="0"/>
              </a:spcAft>
              <a:buClr>
                <a:srgbClr val="000000"/>
              </a:buClr>
              <a:buSzPts val="1600"/>
              <a:buFont typeface="Arial"/>
              <a:buChar char="•"/>
            </a:pPr>
            <a:r>
              <a:rPr lang="en-US" sz="17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Security</a:t>
            </a:r>
            <a:r>
              <a:rPr lang="en-US" sz="17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 devices can be located in sensitive environments, control vital systems or send private data. With the number of devices and the fact they are not humans who can simply type a password, new paradigms and strict authentication and access control must be implemented.</a:t>
            </a:r>
            <a:endParaRPr sz="1700" dirty="0">
              <a:latin typeface="Times New Roman" panose="02020603050405020304" pitchFamily="18" charset="0"/>
              <a:cs typeface="Times New Roman" panose="02020603050405020304" pitchFamily="18" charset="0"/>
            </a:endParaRPr>
          </a:p>
          <a:p>
            <a:pPr marL="457189" marR="0" lvl="0" indent="-457189" algn="l" rtl="0">
              <a:lnSpc>
                <a:spcPct val="150000"/>
              </a:lnSpc>
              <a:spcBef>
                <a:spcPts val="360"/>
              </a:spcBef>
              <a:spcAft>
                <a:spcPts val="0"/>
              </a:spcAft>
              <a:buClr>
                <a:srgbClr val="000000"/>
              </a:buClr>
              <a:buSzPts val="1600"/>
              <a:buFont typeface="Arial"/>
              <a:buChar char="•"/>
            </a:pPr>
            <a:r>
              <a:rPr lang="en-US" sz="17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Bandwidth</a:t>
            </a:r>
            <a:r>
              <a:rPr lang="en-US" sz="17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 if devices constantly send the sensor and video data, it will hog the internet and cost a fortune. Therefore edge analytics approaches must be deployed to achieve scale and lower response time.</a:t>
            </a:r>
            <a:endParaRPr sz="1700" dirty="0">
              <a:latin typeface="Times New Roman" panose="02020603050405020304" pitchFamily="18" charset="0"/>
              <a:cs typeface="Times New Roman" panose="02020603050405020304" pitchFamily="18" charset="0"/>
            </a:endParaRPr>
          </a:p>
          <a:p>
            <a:pPr marL="457189" marR="0" lvl="0" indent="-457189" algn="l" rtl="0">
              <a:lnSpc>
                <a:spcPct val="150000"/>
              </a:lnSpc>
              <a:spcBef>
                <a:spcPts val="360"/>
              </a:spcBef>
              <a:spcAft>
                <a:spcPts val="0"/>
              </a:spcAft>
              <a:buClr>
                <a:srgbClr val="000000"/>
              </a:buClr>
              <a:buSzPts val="1600"/>
              <a:buFont typeface="Arial"/>
              <a:buChar char="•"/>
            </a:pPr>
            <a:r>
              <a:rPr lang="en-US" sz="17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Real-time Data Capture, Storage, Processing, Analytics, Knowledge Discovery, Decision-making and Actuation</a:t>
            </a:r>
            <a:endParaRPr sz="1700" dirty="0">
              <a:latin typeface="Times New Roman" panose="02020603050405020304" pitchFamily="18" charset="0"/>
              <a:cs typeface="Times New Roman" panose="02020603050405020304" pitchFamily="18" charset="0"/>
            </a:endParaRPr>
          </a:p>
          <a:p>
            <a:pPr marL="457189" marR="0" lvl="0" indent="-457189" algn="l" rtl="0">
              <a:lnSpc>
                <a:spcPct val="150000"/>
              </a:lnSpc>
              <a:spcBef>
                <a:spcPts val="360"/>
              </a:spcBef>
              <a:spcAft>
                <a:spcPts val="0"/>
              </a:spcAft>
              <a:buClr>
                <a:srgbClr val="000000"/>
              </a:buClr>
              <a:buSzPts val="1600"/>
              <a:buFont typeface="Arial"/>
              <a:buChar char="•"/>
            </a:pPr>
            <a:r>
              <a:rPr lang="en-US" sz="17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Less Latency and Faster Response</a:t>
            </a:r>
            <a:endParaRPr sz="1700" dirty="0">
              <a:latin typeface="Times New Roman" panose="02020603050405020304" pitchFamily="18" charset="0"/>
              <a:cs typeface="Times New Roman" panose="02020603050405020304" pitchFamily="18" charset="0"/>
            </a:endParaRPr>
          </a:p>
          <a:p>
            <a:pPr marL="457189" marR="0" lvl="0" indent="-457189" algn="l" rtl="0">
              <a:lnSpc>
                <a:spcPct val="150000"/>
              </a:lnSpc>
              <a:spcBef>
                <a:spcPts val="360"/>
              </a:spcBef>
              <a:spcAft>
                <a:spcPts val="0"/>
              </a:spcAft>
              <a:buClr>
                <a:srgbClr val="000000"/>
              </a:buClr>
              <a:buSzPts val="1600"/>
              <a:buFont typeface="Arial"/>
              <a:buChar char="•"/>
            </a:pPr>
            <a:r>
              <a:rPr lang="en-US" sz="17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Context-Awareness capability</a:t>
            </a:r>
            <a:endParaRPr sz="1700" dirty="0">
              <a:latin typeface="Times New Roman" panose="02020603050405020304" pitchFamily="18" charset="0"/>
              <a:cs typeface="Times New Roman" panose="02020603050405020304" pitchFamily="18" charset="0"/>
            </a:endParaRPr>
          </a:p>
          <a:p>
            <a:pPr marL="457189" marR="0" lvl="0" indent="-457189" algn="l" rtl="0">
              <a:lnSpc>
                <a:spcPct val="150000"/>
              </a:lnSpc>
              <a:spcBef>
                <a:spcPts val="360"/>
              </a:spcBef>
              <a:spcAft>
                <a:spcPts val="0"/>
              </a:spcAft>
              <a:buClr>
                <a:srgbClr val="000000"/>
              </a:buClr>
              <a:buSzPts val="1600"/>
              <a:buFont typeface="Arial"/>
              <a:buChar char="•"/>
            </a:pPr>
            <a:r>
              <a:rPr lang="en-US" sz="1700" b="1"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Combining real-time data with historical state </a:t>
            </a:r>
            <a:r>
              <a:rPr lang="en-US" sz="1700" b="0" i="0" u="none" strike="noStrike" cap="none" dirty="0">
                <a:solidFill>
                  <a:srgbClr val="000000"/>
                </a:solidFill>
                <a:latin typeface="Times New Roman" panose="02020603050405020304" pitchFamily="18" charset="0"/>
                <a:ea typeface="Avenir"/>
                <a:cs typeface="Times New Roman" panose="02020603050405020304" pitchFamily="18" charset="0"/>
                <a:sym typeface="Avenir"/>
              </a:rPr>
              <a:t>– there are analytics solutions which handle batch quite well and some tools that can process streams without historical context. It is quite challenging to analyze streams and combine them with historical data in real-time.</a:t>
            </a:r>
            <a:endParaRPr sz="1700" dirty="0">
              <a:latin typeface="Times New Roman" panose="02020603050405020304" pitchFamily="18" charset="0"/>
              <a:cs typeface="Times New Roman" panose="02020603050405020304" pitchFamily="18" charset="0"/>
            </a:endParaRPr>
          </a:p>
          <a:p>
            <a:pPr marL="0" marR="0" lvl="0" indent="0" algn="l" rtl="0">
              <a:spcBef>
                <a:spcPts val="360"/>
              </a:spcBef>
              <a:spcAft>
                <a:spcPts val="0"/>
              </a:spcAft>
              <a:buNone/>
            </a:pPr>
            <a:endParaRPr sz="1700" b="0" i="0" u="none" strike="noStrike" cap="none" dirty="0">
              <a:solidFill>
                <a:srgbClr val="888888"/>
              </a:solidFill>
              <a:latin typeface="Times New Roman" panose="02020603050405020304" pitchFamily="18" charset="0"/>
              <a:ea typeface="Helvetica Neue Light"/>
              <a:cs typeface="Times New Roman" panose="02020603050405020304" pitchFamily="18" charset="0"/>
              <a:sym typeface="Helvetica Neue Ligh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3806</Words>
  <Application>Microsoft Office PowerPoint</Application>
  <PresentationFormat>Widescreen</PresentationFormat>
  <Paragraphs>303</Paragraphs>
  <Slides>33</Slides>
  <Notes>31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2" baseType="lpstr">
      <vt:lpstr>Avenir</vt:lpstr>
      <vt:lpstr>Helvetica Neue</vt:lpstr>
      <vt:lpstr>Calibri</vt:lpstr>
      <vt:lpstr>Times New Roman</vt:lpstr>
      <vt:lpstr>Calibri Light</vt:lpstr>
      <vt:lpstr>Arial</vt:lpstr>
      <vt:lpstr>Helvetica Neue Light</vt:lpstr>
      <vt:lpstr>Office Theme</vt:lpstr>
      <vt:lpstr>Microsoft Word Document</vt:lpstr>
      <vt:lpstr>PowerPoint Presentation</vt:lpstr>
      <vt:lpstr>PowerPoint Presentation</vt:lpstr>
      <vt:lpstr>Data Analytics at public Clouds for Smarter Homes</vt:lpstr>
      <vt:lpstr>Why IoT Data Analytics on Clouds?</vt:lpstr>
      <vt:lpstr>The Distinct Capabilities of IoT Data Analytics Platforms  </vt:lpstr>
      <vt:lpstr>PowerPoint Presentation</vt:lpstr>
      <vt:lpstr>The Device Categories</vt:lpstr>
      <vt:lpstr>PowerPoint Presentation</vt:lpstr>
      <vt:lpstr>Why IoT Data Analytics has to be real-time and at Edge?</vt:lpstr>
      <vt:lpstr>The Edge Analytics: Brewing Options</vt:lpstr>
      <vt:lpstr>The Device Clouds for Edge Analytics</vt:lpstr>
      <vt:lpstr>The Edge Analytics Platform Features</vt:lpstr>
      <vt:lpstr>The Industry Use Cases of Fog/Edge Computing</vt:lpstr>
      <vt:lpstr>The IoT Edge Data Analytics Use Cases</vt:lpstr>
      <vt:lpstr>IoT Data Edge Analytics Use Cases</vt:lpstr>
      <vt:lpstr>IoT Data Edge Analytics Use Cases</vt:lpstr>
      <vt:lpstr>IoT Data Edge Analytics Use Cases</vt:lpstr>
      <vt:lpstr>IoT Data Edge Analytics Use Cases</vt:lpstr>
      <vt:lpstr>IoT Edge Data Analytics Use Cases</vt:lpstr>
      <vt:lpstr>IoT Edge Data Analytics Use Cases</vt:lpstr>
      <vt:lpstr>A Edge Analytics Demo</vt:lpstr>
      <vt:lpstr>PowerPoint Presentation</vt:lpstr>
      <vt:lpstr>The Macro-level Architecture of our Demo System</vt:lpstr>
      <vt:lpstr>PowerPoint Presentation</vt:lpstr>
      <vt:lpstr>PowerPoint Presentation</vt:lpstr>
      <vt:lpstr>PowerPoint Presentation</vt:lpstr>
      <vt:lpstr>PowerPoint Presentation</vt:lpstr>
      <vt:lpstr>Appendix</vt:lpstr>
      <vt:lpstr>The Edge Computing Challenges</vt:lpstr>
      <vt:lpstr>PowerPoint Presentation</vt:lpstr>
      <vt:lpstr>PowerPoint Presentation</vt:lpstr>
      <vt:lpstr>PowerPoint Presentation</vt:lpstr>
      <vt:lpstr>The Big Picture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Ravitej Narayanam</dc:creator>
  <cp:lastModifiedBy>Karthik</cp:lastModifiedBy>
  <cp:revision>8</cp:revision>
  <dcterms:created xsi:type="dcterms:W3CDTF">2017-07-24T14:11:18Z</dcterms:created>
  <dcterms:modified xsi:type="dcterms:W3CDTF">2022-10-20T08:29:15Z</dcterms:modified>
</cp:coreProperties>
</file>