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8725A0-6D8D-4F64-8A67-D4A13908A5B2}">
  <a:tblStyle styleId="{C08725A0-6D8D-4F64-8A67-D4A13908A5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5.xml"/><Relationship Id="rId22" Type="http://schemas.openxmlformats.org/officeDocument/2006/relationships/font" Target="fonts/Merriweather-italic.fntdata"/><Relationship Id="rId10" Type="http://schemas.openxmlformats.org/officeDocument/2006/relationships/slide" Target="slides/slide4.xml"/><Relationship Id="rId21"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33a960be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333a960be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33a960be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333a960be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33a960be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3333a960be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33a960b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333a960b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loop.frontiersin.org/people/244651" TargetMode="External"/><Relationship Id="rId10" Type="http://schemas.openxmlformats.org/officeDocument/2006/relationships/hyperlink" Target="https://loop.frontiersin.org/people/523287" TargetMode="External"/><Relationship Id="rId13" Type="http://schemas.openxmlformats.org/officeDocument/2006/relationships/hyperlink" Target="https://loop.frontiersin.org/people/1482076" TargetMode="External"/><Relationship Id="rId12" Type="http://schemas.openxmlformats.org/officeDocument/2006/relationships/hyperlink" Target="https://loop.frontiersin.org/people/244651"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eeexplore.ieee.org/author/37089032403" TargetMode="External"/><Relationship Id="rId4" Type="http://schemas.openxmlformats.org/officeDocument/2006/relationships/hyperlink" Target="https://ieeexplore.ieee.org/author/37266478600" TargetMode="External"/><Relationship Id="rId9" Type="http://schemas.openxmlformats.org/officeDocument/2006/relationships/hyperlink" Target="https://ieeexplore.ieee.org/author/37088890721" TargetMode="External"/><Relationship Id="rId15" Type="http://schemas.openxmlformats.org/officeDocument/2006/relationships/hyperlink" Target="https://loop.frontiersin.org/people/2339909" TargetMode="External"/><Relationship Id="rId14" Type="http://schemas.openxmlformats.org/officeDocument/2006/relationships/hyperlink" Target="https://loop.frontiersin.org/people/1482076" TargetMode="External"/><Relationship Id="rId17" Type="http://schemas.openxmlformats.org/officeDocument/2006/relationships/hyperlink" Target="https://ieeexplore.ieee.org/author/37076155800" TargetMode="External"/><Relationship Id="rId16" Type="http://schemas.openxmlformats.org/officeDocument/2006/relationships/hyperlink" Target="https://loop.frontiersin.org/people/2339909" TargetMode="External"/><Relationship Id="rId5" Type="http://schemas.openxmlformats.org/officeDocument/2006/relationships/hyperlink" Target="https://ieeexplore.ieee.org/author/37266478600" TargetMode="External"/><Relationship Id="rId19" Type="http://schemas.openxmlformats.org/officeDocument/2006/relationships/hyperlink" Target="https://ieeexplore.ieee.org/author/37088905462" TargetMode="External"/><Relationship Id="rId6" Type="http://schemas.openxmlformats.org/officeDocument/2006/relationships/hyperlink" Target="https://ieeexplore.ieee.org/author/37089782233" TargetMode="External"/><Relationship Id="rId18" Type="http://schemas.openxmlformats.org/officeDocument/2006/relationships/hyperlink" Target="https://ieeexplore.ieee.org/author/37088905462" TargetMode="External"/><Relationship Id="rId7" Type="http://schemas.openxmlformats.org/officeDocument/2006/relationships/hyperlink" Target="https://ieeexplore.ieee.org/author/37089782233" TargetMode="External"/><Relationship Id="rId8" Type="http://schemas.openxmlformats.org/officeDocument/2006/relationships/hyperlink" Target="https://ieeexplore.ieee.org/author/370888907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1683" y="42240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GB" sz="3280">
                <a:latin typeface="Merriweather"/>
                <a:ea typeface="Merriweather"/>
                <a:cs typeface="Merriweather"/>
                <a:sym typeface="Merriweather"/>
              </a:rPr>
              <a:t>Autonomous Assistive Robot with dynamic navigation and person tracking</a:t>
            </a:r>
            <a:endParaRPr sz="3280">
              <a:latin typeface="Merriweather"/>
              <a:ea typeface="Merriweather"/>
              <a:cs typeface="Merriweather"/>
              <a:sym typeface="Merriweather"/>
            </a:endParaRPr>
          </a:p>
        </p:txBody>
      </p:sp>
      <p:sp>
        <p:nvSpPr>
          <p:cNvPr id="55" name="Google Shape;55;p13"/>
          <p:cNvSpPr txBox="1"/>
          <p:nvPr>
            <p:ph idx="1" type="subTitle"/>
          </p:nvPr>
        </p:nvSpPr>
        <p:spPr>
          <a:xfrm>
            <a:off x="241675" y="3608025"/>
            <a:ext cx="3260100" cy="1113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605"/>
              <a:buNone/>
            </a:pPr>
            <a:r>
              <a:rPr lang="en-GB" sz="1040">
                <a:solidFill>
                  <a:schemeClr val="dk1"/>
                </a:solidFill>
              </a:rPr>
              <a:t>Rangala Kartikeya</a:t>
            </a:r>
            <a:endParaRPr sz="1040">
              <a:solidFill>
                <a:schemeClr val="dk1"/>
              </a:solidFill>
            </a:endParaRPr>
          </a:p>
          <a:p>
            <a:pPr indent="0" lvl="0" marL="0" rtl="0" algn="l">
              <a:lnSpc>
                <a:spcPct val="115000"/>
              </a:lnSpc>
              <a:spcBef>
                <a:spcPts val="0"/>
              </a:spcBef>
              <a:spcAft>
                <a:spcPts val="0"/>
              </a:spcAft>
              <a:buSzPts val="605"/>
              <a:buNone/>
            </a:pPr>
            <a:r>
              <a:rPr lang="en-GB" sz="1040">
                <a:solidFill>
                  <a:schemeClr val="dk1"/>
                </a:solidFill>
              </a:rPr>
              <a:t>Tanguturi Vinay Krishna Chetty</a:t>
            </a:r>
            <a:endParaRPr sz="1040">
              <a:solidFill>
                <a:schemeClr val="dk1"/>
              </a:solidFill>
            </a:endParaRPr>
          </a:p>
          <a:p>
            <a:pPr indent="0" lvl="0" marL="0" rtl="0" algn="l">
              <a:lnSpc>
                <a:spcPct val="115000"/>
              </a:lnSpc>
              <a:spcBef>
                <a:spcPts val="0"/>
              </a:spcBef>
              <a:spcAft>
                <a:spcPts val="0"/>
              </a:spcAft>
              <a:buSzPts val="605"/>
              <a:buNone/>
            </a:pPr>
            <a:r>
              <a:rPr lang="en-GB" sz="1040">
                <a:solidFill>
                  <a:schemeClr val="dk1"/>
                </a:solidFill>
              </a:rPr>
              <a:t>Sai Kartikeya Vasireddi</a:t>
            </a:r>
            <a:endParaRPr sz="1040">
              <a:solidFill>
                <a:schemeClr val="dk1"/>
              </a:solidFill>
            </a:endParaRPr>
          </a:p>
          <a:p>
            <a:pPr indent="0" lvl="0" marL="0" rtl="0" algn="l">
              <a:lnSpc>
                <a:spcPct val="115000"/>
              </a:lnSpc>
              <a:spcBef>
                <a:spcPts val="0"/>
              </a:spcBef>
              <a:spcAft>
                <a:spcPts val="0"/>
              </a:spcAft>
              <a:buSzPts val="605"/>
              <a:buNone/>
            </a:pPr>
            <a:r>
              <a:rPr lang="en-GB" sz="1040">
                <a:solidFill>
                  <a:schemeClr val="dk1"/>
                </a:solidFill>
              </a:rPr>
              <a:t>Sai Akhilesh Y </a:t>
            </a:r>
            <a:endParaRPr sz="1040">
              <a:solidFill>
                <a:schemeClr val="dk1"/>
              </a:solidFill>
            </a:endParaRPr>
          </a:p>
        </p:txBody>
      </p:sp>
      <p:sp>
        <p:nvSpPr>
          <p:cNvPr id="56" name="Google Shape;56;p13"/>
          <p:cNvSpPr txBox="1"/>
          <p:nvPr/>
        </p:nvSpPr>
        <p:spPr>
          <a:xfrm>
            <a:off x="2564200" y="3636050"/>
            <a:ext cx="3088500" cy="99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chemeClr val="dk1"/>
                </a:solidFill>
                <a:latin typeface="Arial"/>
                <a:ea typeface="Arial"/>
                <a:cs typeface="Arial"/>
                <a:sym typeface="Arial"/>
              </a:rPr>
              <a:t>CB.SC.U4AIE23333</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chemeClr val="dk1"/>
                </a:solidFill>
                <a:latin typeface="Arial"/>
                <a:ea typeface="Arial"/>
                <a:cs typeface="Arial"/>
                <a:sym typeface="Arial"/>
              </a:rPr>
              <a:t>CB.SC.U4AIE23341</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chemeClr val="dk1"/>
                </a:solidFill>
                <a:latin typeface="Arial"/>
                <a:ea typeface="Arial"/>
                <a:cs typeface="Arial"/>
                <a:sym typeface="Arial"/>
              </a:rPr>
              <a:t>CB.SC.U4AIE23345</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chemeClr val="dk1"/>
                </a:solidFill>
                <a:latin typeface="Arial"/>
                <a:ea typeface="Arial"/>
                <a:cs typeface="Arial"/>
                <a:sym typeface="Arial"/>
              </a:rPr>
              <a:t>CB.SC.U4AIE23348</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2"/>
              </a:solidFill>
              <a:latin typeface="Arial"/>
              <a:ea typeface="Arial"/>
              <a:cs typeface="Arial"/>
              <a:sym typeface="Arial"/>
            </a:endParaRPr>
          </a:p>
        </p:txBody>
      </p:sp>
      <p:sp>
        <p:nvSpPr>
          <p:cNvPr id="57" name="Google Shape;57;p13"/>
          <p:cNvSpPr txBox="1"/>
          <p:nvPr/>
        </p:nvSpPr>
        <p:spPr>
          <a:xfrm>
            <a:off x="241675" y="3234825"/>
            <a:ext cx="1547700" cy="37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Arial"/>
                <a:ea typeface="Arial"/>
                <a:cs typeface="Arial"/>
                <a:sym typeface="Arial"/>
              </a:rPr>
              <a:t>Team D05:</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468525" y="1217625"/>
            <a:ext cx="79746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Software Implementation: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We have </a:t>
            </a:r>
            <a:r>
              <a:rPr lang="en-GB" sz="1800">
                <a:solidFill>
                  <a:schemeClr val="dk1"/>
                </a:solidFill>
              </a:rPr>
              <a:t>Successfully</a:t>
            </a:r>
            <a:r>
              <a:rPr lang="en-GB" sz="1800">
                <a:solidFill>
                  <a:schemeClr val="dk1"/>
                </a:solidFill>
              </a:rPr>
              <a:t> implemented a sign up page to sign up and create an account in the Web application</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We have created a database connection to the web page to save login info to sign in again.</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We have created a web page UI to have two </a:t>
            </a:r>
            <a:r>
              <a:rPr lang="en-GB" sz="1800">
                <a:solidFill>
                  <a:schemeClr val="dk1"/>
                </a:solidFill>
              </a:rPr>
              <a:t>types</a:t>
            </a:r>
            <a:r>
              <a:rPr lang="en-GB" sz="1800">
                <a:solidFill>
                  <a:schemeClr val="dk1"/>
                </a:solidFill>
              </a:rPr>
              <a:t> of tracking</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One is with Remote control from the Web application</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One provide the person tracking Live feed (To be Done).</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Created a connection between the Raspberry pi and </a:t>
            </a:r>
            <a:r>
              <a:rPr lang="en-GB" sz="1800">
                <a:solidFill>
                  <a:schemeClr val="dk1"/>
                </a:solidFill>
              </a:rPr>
              <a:t>database and the information is being passed through.</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09" name="Google Shape;109;p22"/>
          <p:cNvSpPr txBox="1"/>
          <p:nvPr/>
        </p:nvSpPr>
        <p:spPr>
          <a:xfrm>
            <a:off x="332500" y="418475"/>
            <a:ext cx="4395300" cy="5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dk1"/>
                </a:solidFill>
                <a:latin typeface="Merriweather"/>
                <a:ea typeface="Merriweather"/>
                <a:cs typeface="Merriweather"/>
                <a:sym typeface="Merriweather"/>
              </a:rPr>
              <a:t>Implementation we have completed</a:t>
            </a:r>
            <a:r>
              <a:rPr b="1" i="0" lang="en-GB" sz="1800" u="none" cap="none" strike="noStrike">
                <a:solidFill>
                  <a:schemeClr val="dk1"/>
                </a:solidFill>
                <a:latin typeface="Merriweather"/>
                <a:ea typeface="Merriweather"/>
                <a:cs typeface="Merriweather"/>
                <a:sym typeface="Merriweather"/>
              </a:rPr>
              <a:t>:</a:t>
            </a:r>
            <a:r>
              <a:rPr b="1" i="0" lang="en-GB" sz="1800" u="none" cap="none" strike="noStrike">
                <a:solidFill>
                  <a:schemeClr val="dk2"/>
                </a:solidFill>
                <a:latin typeface="Merriweather"/>
                <a:ea typeface="Merriweather"/>
                <a:cs typeface="Merriweather"/>
                <a:sym typeface="Merriweather"/>
              </a:rPr>
              <a:t> </a:t>
            </a:r>
            <a:endParaRPr b="1" i="0" sz="1800" u="none" cap="none" strike="noStrike">
              <a:solidFill>
                <a:schemeClr val="dk2"/>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468525" y="1217625"/>
            <a:ext cx="79746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Hardware Implementation: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We need to implement the Person tracking for the robot.</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Provide live video feed in the web application and get as less latency and much frames as possible.</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Develop a web-based interface to send movement commands to the robot.</a:t>
            </a:r>
            <a:endParaRPr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Ensure seamless navigation through manual or automated controls.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15" name="Google Shape;115;p23"/>
          <p:cNvSpPr txBox="1"/>
          <p:nvPr/>
        </p:nvSpPr>
        <p:spPr>
          <a:xfrm>
            <a:off x="332500" y="418475"/>
            <a:ext cx="4395300" cy="5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dk1"/>
                </a:solidFill>
                <a:latin typeface="Merriweather"/>
                <a:ea typeface="Merriweather"/>
                <a:cs typeface="Merriweather"/>
                <a:sym typeface="Merriweather"/>
              </a:rPr>
              <a:t>Implementation to be done</a:t>
            </a:r>
            <a:r>
              <a:rPr b="1" i="0" lang="en-GB" sz="1800" u="none" cap="none" strike="noStrike">
                <a:solidFill>
                  <a:schemeClr val="dk1"/>
                </a:solidFill>
                <a:latin typeface="Merriweather"/>
                <a:ea typeface="Merriweather"/>
                <a:cs typeface="Merriweather"/>
                <a:sym typeface="Merriweather"/>
              </a:rPr>
              <a:t>:</a:t>
            </a:r>
            <a:r>
              <a:rPr b="1" i="0" lang="en-GB" sz="1800" u="none" cap="none" strike="noStrike">
                <a:solidFill>
                  <a:schemeClr val="dk2"/>
                </a:solidFill>
                <a:latin typeface="Merriweather"/>
                <a:ea typeface="Merriweather"/>
                <a:cs typeface="Merriweather"/>
                <a:sym typeface="Merriweather"/>
              </a:rPr>
              <a:t> </a:t>
            </a:r>
            <a:endParaRPr b="1" i="0" sz="1800" u="none" cap="none" strike="noStrike">
              <a:solidFill>
                <a:schemeClr val="dk2"/>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126379" y="159132"/>
            <a:ext cx="7843025" cy="18312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Merriweather"/>
                <a:ea typeface="Merriweather"/>
                <a:cs typeface="Merriweather"/>
                <a:sym typeface="Merriweather"/>
              </a:rPr>
              <a:t>Face Encoding &amp; Recognition (128-Dimensional Vector Representation)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The system converts a face into a </a:t>
            </a:r>
            <a:r>
              <a:rPr b="1" i="0" lang="en-GB" sz="1300" u="none" cap="none" strike="noStrike">
                <a:solidFill>
                  <a:srgbClr val="000000"/>
                </a:solidFill>
                <a:latin typeface="Arial"/>
                <a:ea typeface="Arial"/>
                <a:cs typeface="Arial"/>
                <a:sym typeface="Arial"/>
              </a:rPr>
              <a:t>128-dimensional vector</a:t>
            </a:r>
            <a:r>
              <a:rPr b="0" i="0" lang="en-GB" sz="1300" u="none" cap="none" strike="noStrike">
                <a:solidFill>
                  <a:srgbClr val="000000"/>
                </a:solidFill>
                <a:latin typeface="Arial"/>
                <a:ea typeface="Arial"/>
                <a:cs typeface="Arial"/>
                <a:sym typeface="Arial"/>
              </a:rPr>
              <a:t> using a </a:t>
            </a:r>
            <a:r>
              <a:rPr b="1" i="0" lang="en-GB" sz="1300" u="none" cap="none" strike="noStrike">
                <a:solidFill>
                  <a:srgbClr val="000000"/>
                </a:solidFill>
                <a:latin typeface="Arial"/>
                <a:ea typeface="Arial"/>
                <a:cs typeface="Arial"/>
                <a:sym typeface="Arial"/>
              </a:rPr>
              <a:t>Convolutional Neural Network (CNN)</a:t>
            </a:r>
            <a:r>
              <a:rPr b="0" i="0" lang="en-GB" sz="13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300" u="none" cap="none" strike="noStrike">
                <a:solidFill>
                  <a:srgbClr val="000000"/>
                </a:solidFill>
                <a:latin typeface="Arial"/>
                <a:ea typeface="Arial"/>
                <a:cs typeface="Arial"/>
                <a:sym typeface="Arial"/>
              </a:rPr>
              <a:t>Feature Extraction using Convolution</a:t>
            </a:r>
            <a:r>
              <a:rPr b="0" i="0" lang="en-GB" sz="13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24"/>
          <p:cNvPicPr preferRelativeResize="0"/>
          <p:nvPr/>
        </p:nvPicPr>
        <p:blipFill rotWithShape="1">
          <a:blip r:embed="rId3">
            <a:alphaModFix/>
          </a:blip>
          <a:srcRect b="0" l="0" r="0" t="0"/>
          <a:stretch/>
        </p:blipFill>
        <p:spPr>
          <a:xfrm>
            <a:off x="2272006" y="1864341"/>
            <a:ext cx="4077474" cy="738308"/>
          </a:xfrm>
          <a:prstGeom prst="rect">
            <a:avLst/>
          </a:prstGeom>
          <a:noFill/>
          <a:ln>
            <a:noFill/>
          </a:ln>
        </p:spPr>
      </p:pic>
      <p:sp>
        <p:nvSpPr>
          <p:cNvPr id="122" name="Google Shape;122;p24"/>
          <p:cNvSpPr/>
          <p:nvPr/>
        </p:nvSpPr>
        <p:spPr>
          <a:xfrm>
            <a:off x="261757" y="2159934"/>
            <a:ext cx="8969495" cy="17081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dk1"/>
                </a:solidFill>
                <a:latin typeface="Arial"/>
                <a:ea typeface="Arial"/>
                <a:cs typeface="Arial"/>
                <a:sym typeface="Arial"/>
              </a:rPr>
              <a:t>(</a:t>
            </a:r>
            <a:r>
              <a:rPr b="0" i="0" lang="en-GB" sz="1300" u="none" cap="none" strike="noStrike">
                <a:solidFill>
                  <a:schemeClr val="dk1"/>
                </a:solidFill>
                <a:latin typeface="Arial"/>
                <a:ea typeface="Arial"/>
                <a:cs typeface="Arial"/>
                <a:sym typeface="Arial"/>
              </a:rPr>
              <a:t>i,j) = Input image pixel</a:t>
            </a:r>
            <a:endParaRPr/>
          </a:p>
          <a:p>
            <a:pPr indent="0" lvl="0" marL="0" marR="0" rtl="0" algn="l">
              <a:lnSpc>
                <a:spcPct val="100000"/>
              </a:lnSpc>
              <a:spcBef>
                <a:spcPts val="0"/>
              </a:spcBef>
              <a:spcAft>
                <a:spcPts val="0"/>
              </a:spcAft>
              <a:buNone/>
            </a:pPr>
            <a:r>
              <a:rPr b="0" i="0" lang="en-GB" sz="1300" u="none" cap="none" strike="noStrike">
                <a:solidFill>
                  <a:schemeClr val="dk1"/>
                </a:solidFill>
                <a:latin typeface="Arial"/>
                <a:ea typeface="Arial"/>
                <a:cs typeface="Arial"/>
                <a:sym typeface="Arial"/>
              </a:rPr>
              <a:t>K(m,n) = Filter (Kernel)</a:t>
            </a:r>
            <a:endParaRPr/>
          </a:p>
          <a:p>
            <a:pPr indent="0" lvl="0" marL="0" marR="0" rtl="0" algn="l">
              <a:lnSpc>
                <a:spcPct val="100000"/>
              </a:lnSpc>
              <a:spcBef>
                <a:spcPts val="0"/>
              </a:spcBef>
              <a:spcAft>
                <a:spcPts val="0"/>
              </a:spcAft>
              <a:buNone/>
            </a:pPr>
            <a:r>
              <a:rPr b="0" i="0" lang="en-GB" sz="1300" u="none" cap="none" strike="noStrike">
                <a:solidFill>
                  <a:schemeClr val="dk1"/>
                </a:solidFill>
                <a:latin typeface="Arial"/>
                <a:ea typeface="Arial"/>
                <a:cs typeface="Arial"/>
                <a:sym typeface="Arial"/>
              </a:rPr>
              <a:t>Y(i,j) = Output feature map</a:t>
            </a:r>
            <a:endParaRPr/>
          </a:p>
          <a:p>
            <a:pPr indent="0" lvl="0" marL="0" marR="0" rtl="0" algn="l">
              <a:lnSpc>
                <a:spcPct val="100000"/>
              </a:lnSpc>
              <a:spcBef>
                <a:spcPts val="0"/>
              </a:spcBef>
              <a:spcAft>
                <a:spcPts val="0"/>
              </a:spcAft>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GB" sz="1300" u="none" cap="none" strike="noStrike">
                <a:solidFill>
                  <a:schemeClr val="dk1"/>
                </a:solidFill>
                <a:latin typeface="Arial"/>
                <a:ea typeface="Arial"/>
                <a:cs typeface="Arial"/>
                <a:sym typeface="Arial"/>
              </a:rPr>
              <a:t>The </a:t>
            </a:r>
            <a:r>
              <a:rPr b="1" i="0" lang="en-GB" sz="1300" u="none" cap="none" strike="noStrike">
                <a:solidFill>
                  <a:schemeClr val="dk1"/>
                </a:solidFill>
                <a:latin typeface="Arial"/>
                <a:ea typeface="Arial"/>
                <a:cs typeface="Arial"/>
                <a:sym typeface="Arial"/>
              </a:rPr>
              <a:t>ReLU activation function</a:t>
            </a:r>
            <a:r>
              <a:rPr b="0" i="0" lang="en-GB" sz="1300" u="none" cap="none" strike="noStrike">
                <a:solidFill>
                  <a:schemeClr val="dk1"/>
                </a:solidFill>
                <a:latin typeface="Arial"/>
                <a:ea typeface="Arial"/>
                <a:cs typeface="Arial"/>
                <a:sym typeface="Arial"/>
              </a:rPr>
              <a:t> introduces non-linearity:</a:t>
            </a:r>
            <a:endParaRPr/>
          </a:p>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f(x)=max⁡(0,x) </a:t>
            </a:r>
            <a:endParaRPr/>
          </a:p>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The fully connected layers </a:t>
            </a:r>
            <a:r>
              <a:rPr b="1" i="0" lang="en-GB" sz="1300" u="none" cap="none" strike="noStrike">
                <a:solidFill>
                  <a:schemeClr val="dk1"/>
                </a:solidFill>
                <a:latin typeface="Arial"/>
                <a:ea typeface="Arial"/>
                <a:cs typeface="Arial"/>
                <a:sym typeface="Arial"/>
              </a:rPr>
              <a:t>reduce the features to a unique 128-dimensional encoding</a:t>
            </a:r>
            <a:r>
              <a:rPr b="0" i="0" lang="en-GB" sz="13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300"/>
              <a:buFont typeface="Arial"/>
              <a:buNone/>
            </a:pPr>
            <a:r>
              <a:rPr b="0" i="0" lang="en-GB" sz="1300" u="none" cap="none" strike="noStrike">
                <a:solidFill>
                  <a:schemeClr val="dk1"/>
                </a:solidFill>
                <a:latin typeface="Arial"/>
                <a:ea typeface="Arial"/>
                <a:cs typeface="Arial"/>
                <a:sym typeface="Arial"/>
              </a:rPr>
              <a:t>E=(E1,E2,...,E128)</a:t>
            </a:r>
            <a:endParaRPr/>
          </a:p>
        </p:txBody>
      </p:sp>
      <p:sp>
        <p:nvSpPr>
          <p:cNvPr id="123" name="Google Shape;123;p24"/>
          <p:cNvSpPr txBox="1"/>
          <p:nvPr/>
        </p:nvSpPr>
        <p:spPr>
          <a:xfrm>
            <a:off x="261757" y="4027904"/>
            <a:ext cx="4572000" cy="6924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300" u="none" cap="none" strike="noStrike">
                <a:solidFill>
                  <a:srgbClr val="000000"/>
                </a:solidFill>
                <a:latin typeface="Arial"/>
                <a:ea typeface="Arial"/>
                <a:cs typeface="Arial"/>
                <a:sym typeface="Arial"/>
              </a:rPr>
              <a:t>Face Matching Using Euclidean Distance</a:t>
            </a:r>
            <a:endParaRPr/>
          </a:p>
          <a:p>
            <a:pPr indent="-82550" lvl="0" marL="0" marR="0" rtl="0" algn="l">
              <a:lnSpc>
                <a:spcPct val="100000"/>
              </a:lnSpc>
              <a:spcBef>
                <a:spcPts val="0"/>
              </a:spcBef>
              <a:spcAft>
                <a:spcPts val="0"/>
              </a:spcAft>
              <a:buClr>
                <a:srgbClr val="000000"/>
              </a:buClr>
              <a:buSzPts val="1300"/>
              <a:buFont typeface="Arial"/>
              <a:buChar char="•"/>
            </a:pPr>
            <a:r>
              <a:rPr b="0" i="0" lang="en-GB" sz="1300" u="none" cap="none" strike="noStrike">
                <a:solidFill>
                  <a:srgbClr val="000000"/>
                </a:solidFill>
                <a:latin typeface="Arial"/>
                <a:ea typeface="Arial"/>
                <a:cs typeface="Arial"/>
                <a:sym typeface="Arial"/>
              </a:rPr>
              <a:t>The system compares faces using the </a:t>
            </a:r>
            <a:r>
              <a:rPr b="1" i="0" lang="en-GB" sz="1300" u="none" cap="none" strike="noStrike">
                <a:solidFill>
                  <a:srgbClr val="000000"/>
                </a:solidFill>
                <a:latin typeface="Arial"/>
                <a:ea typeface="Arial"/>
                <a:cs typeface="Arial"/>
                <a:sym typeface="Arial"/>
              </a:rPr>
              <a:t>Euclidean Distance</a:t>
            </a:r>
            <a:r>
              <a:rPr b="0" i="0" lang="en-GB" sz="1300" u="none" cap="none" strike="noStrike">
                <a:solidFill>
                  <a:srgbClr val="000000"/>
                </a:solidFill>
                <a:latin typeface="Arial"/>
                <a:ea typeface="Arial"/>
                <a:cs typeface="Arial"/>
                <a:sym typeface="Arial"/>
              </a:rPr>
              <a:t>:</a:t>
            </a:r>
            <a:endParaRPr/>
          </a:p>
        </p:txBody>
      </p:sp>
      <p:pic>
        <p:nvPicPr>
          <p:cNvPr id="124" name="Google Shape;124;p24"/>
          <p:cNvPicPr preferRelativeResize="0"/>
          <p:nvPr/>
        </p:nvPicPr>
        <p:blipFill rotWithShape="1">
          <a:blip r:embed="rId4">
            <a:alphaModFix/>
          </a:blip>
          <a:srcRect b="0" l="0" r="0" t="0"/>
          <a:stretch/>
        </p:blipFill>
        <p:spPr>
          <a:xfrm>
            <a:off x="5615151" y="3991459"/>
            <a:ext cx="2353440" cy="7289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236721" y="314404"/>
            <a:ext cx="3957600" cy="99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Merriweather"/>
                <a:ea typeface="Merriweather"/>
                <a:cs typeface="Merriweather"/>
                <a:sym typeface="Merriweather"/>
              </a:rPr>
              <a:t>Different Phases of the Project:</a:t>
            </a:r>
            <a:endParaRPr b="1" i="0" sz="1400" u="none" cap="none" strike="noStrike">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2"/>
              </a:solidFill>
              <a:latin typeface="Arial"/>
              <a:ea typeface="Arial"/>
              <a:cs typeface="Arial"/>
              <a:sym typeface="Arial"/>
            </a:endParaRPr>
          </a:p>
        </p:txBody>
      </p:sp>
      <p:sp>
        <p:nvSpPr>
          <p:cNvPr id="130" name="Google Shape;130;p25"/>
          <p:cNvSpPr txBox="1"/>
          <p:nvPr/>
        </p:nvSpPr>
        <p:spPr>
          <a:xfrm>
            <a:off x="1522134" y="1027098"/>
            <a:ext cx="8819100" cy="3675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1: Planning and Component Collection</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2: Environment Setup</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3: Web Application Development - Frontend</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4: Web Application Development - Backend</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5: Person Tracking and Object Detection</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6: System Integration and Testing</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7: User Feedback and Iteration</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800" u="none" cap="none" strike="noStrike">
                <a:solidFill>
                  <a:schemeClr val="dk1"/>
                </a:solidFill>
                <a:latin typeface="Arial"/>
                <a:ea typeface="Arial"/>
                <a:cs typeface="Arial"/>
                <a:sym typeface="Arial"/>
              </a:rPr>
              <a:t>Week 8: Finalization and Deployment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440100" y="460975"/>
            <a:ext cx="6523800" cy="53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2100" u="none" cap="none" strike="noStrike">
                <a:solidFill>
                  <a:schemeClr val="dk1"/>
                </a:solidFill>
                <a:latin typeface="Merriweather"/>
                <a:ea typeface="Merriweather"/>
                <a:cs typeface="Merriweather"/>
                <a:sym typeface="Merriweather"/>
              </a:rPr>
              <a:t>Problem Statement and objective:</a:t>
            </a:r>
            <a:endParaRPr b="1" i="0" sz="2100" u="none" cap="none" strike="noStrike">
              <a:solidFill>
                <a:schemeClr val="dk1"/>
              </a:solidFill>
              <a:latin typeface="Merriweather"/>
              <a:ea typeface="Merriweather"/>
              <a:cs typeface="Merriweather"/>
              <a:sym typeface="Merriweather"/>
            </a:endParaRPr>
          </a:p>
        </p:txBody>
      </p:sp>
      <p:sp>
        <p:nvSpPr>
          <p:cNvPr id="63" name="Google Shape;63;p14"/>
          <p:cNvSpPr txBox="1"/>
          <p:nvPr/>
        </p:nvSpPr>
        <p:spPr>
          <a:xfrm>
            <a:off x="324000" y="1334700"/>
            <a:ext cx="7940700" cy="2474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Many environments require </a:t>
            </a:r>
            <a:r>
              <a:rPr b="1" i="0" lang="en-GB" sz="1800" u="none" cap="none" strike="noStrike">
                <a:solidFill>
                  <a:schemeClr val="dk1"/>
                </a:solidFill>
                <a:latin typeface="Arial"/>
                <a:ea typeface="Arial"/>
                <a:cs typeface="Arial"/>
                <a:sym typeface="Arial"/>
              </a:rPr>
              <a:t>autonomous assistive robots</a:t>
            </a:r>
            <a:r>
              <a:rPr b="0" i="0" lang="en-GB" sz="1800" u="none" cap="none" strike="noStrike">
                <a:solidFill>
                  <a:schemeClr val="dk1"/>
                </a:solidFill>
                <a:latin typeface="Arial"/>
                <a:ea typeface="Arial"/>
                <a:cs typeface="Arial"/>
                <a:sym typeface="Arial"/>
              </a:rPr>
              <a:t> to assist individuals in navigation and tracking.</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Existing solutions lack </a:t>
            </a:r>
            <a:r>
              <a:rPr b="1" i="0" lang="en-GB" sz="1800" u="none" cap="none" strike="noStrike">
                <a:solidFill>
                  <a:schemeClr val="dk1"/>
                </a:solidFill>
                <a:latin typeface="Arial"/>
                <a:ea typeface="Arial"/>
                <a:cs typeface="Arial"/>
                <a:sym typeface="Arial"/>
              </a:rPr>
              <a:t>dynamic adaptability</a:t>
            </a:r>
            <a:r>
              <a:rPr b="0" i="0" lang="en-GB" sz="1800" u="none" cap="none" strike="noStrike">
                <a:solidFill>
                  <a:schemeClr val="dk1"/>
                </a:solidFill>
                <a:latin typeface="Arial"/>
                <a:ea typeface="Arial"/>
                <a:cs typeface="Arial"/>
                <a:sym typeface="Arial"/>
              </a:rPr>
              <a:t>, struggle with </a:t>
            </a:r>
            <a:r>
              <a:rPr b="1" i="0" lang="en-GB" sz="1800" u="none" cap="none" strike="noStrike">
                <a:solidFill>
                  <a:schemeClr val="dk1"/>
                </a:solidFill>
                <a:latin typeface="Arial"/>
                <a:ea typeface="Arial"/>
                <a:cs typeface="Arial"/>
                <a:sym typeface="Arial"/>
              </a:rPr>
              <a:t>real-time person tracking</a:t>
            </a:r>
            <a:r>
              <a:rPr b="0" i="0" lang="en-GB" sz="1800" u="none" cap="none" strike="noStrike">
                <a:solidFill>
                  <a:schemeClr val="dk1"/>
                </a:solidFill>
                <a:latin typeface="Arial"/>
                <a:ea typeface="Arial"/>
                <a:cs typeface="Arial"/>
                <a:sym typeface="Arial"/>
              </a:rPr>
              <a:t>, or fail in complex indoor environments.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A reliable assistive robot must efficiently </a:t>
            </a:r>
            <a:r>
              <a:rPr b="1" i="0" lang="en-GB" sz="1800" u="none" cap="none" strike="noStrike">
                <a:solidFill>
                  <a:schemeClr val="dk1"/>
                </a:solidFill>
                <a:latin typeface="Arial"/>
                <a:ea typeface="Arial"/>
                <a:cs typeface="Arial"/>
                <a:sym typeface="Arial"/>
              </a:rPr>
              <a:t>perceive surroundings</a:t>
            </a:r>
            <a:r>
              <a:rPr b="0" i="0" lang="en-GB" sz="1800" u="none" cap="none" strike="noStrike">
                <a:solidFill>
                  <a:schemeClr val="dk1"/>
                </a:solidFill>
                <a:latin typeface="Arial"/>
                <a:ea typeface="Arial"/>
                <a:cs typeface="Arial"/>
                <a:sym typeface="Arial"/>
              </a:rPr>
              <a:t>, track individuals, and navigate safely.</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34525" y="1319750"/>
            <a:ext cx="7277400" cy="320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Develop an autonomous assistive robot that can: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Navigate dynamically in real-world indoor environments.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Track and follow individuals while avoiding obstacles.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Process sensor data for intelligent decision-making.</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Web application for Human-Robot Interaction, communication and reminders.</a:t>
            </a:r>
            <a:endParaRPr sz="1800"/>
          </a:p>
          <a:p>
            <a:pPr indent="-342900" lvl="0" marL="457200" marR="0" rtl="0" algn="l">
              <a:lnSpc>
                <a:spcPct val="115000"/>
              </a:lnSpc>
              <a:spcBef>
                <a:spcPts val="0"/>
              </a:spcBef>
              <a:spcAft>
                <a:spcPts val="0"/>
              </a:spcAft>
              <a:buClr>
                <a:schemeClr val="dk1"/>
              </a:buClr>
              <a:buSzPts val="1800"/>
              <a:buFont typeface="Arial"/>
              <a:buChar char="●"/>
            </a:pPr>
            <a:r>
              <a:rPr lang="en-GB" sz="1800">
                <a:solidFill>
                  <a:schemeClr val="dk1"/>
                </a:solidFill>
              </a:rPr>
              <a:t>Speech to text conversion.</a:t>
            </a:r>
            <a:endParaRPr sz="1800"/>
          </a:p>
        </p:txBody>
      </p:sp>
      <p:sp>
        <p:nvSpPr>
          <p:cNvPr id="69" name="Google Shape;69;p15"/>
          <p:cNvSpPr txBox="1"/>
          <p:nvPr/>
        </p:nvSpPr>
        <p:spPr>
          <a:xfrm>
            <a:off x="400500" y="646050"/>
            <a:ext cx="3443100" cy="6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2100" u="none" cap="none" strike="noStrike">
                <a:solidFill>
                  <a:schemeClr val="dk1"/>
                </a:solidFill>
                <a:latin typeface="Merriweather"/>
                <a:ea typeface="Merriweather"/>
                <a:cs typeface="Merriweather"/>
                <a:sym typeface="Merriweather"/>
              </a:rPr>
              <a:t>So, we are trying to:</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04472" y="96650"/>
            <a:ext cx="4582800" cy="40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2100" u="none" cap="none" strike="noStrike">
                <a:solidFill>
                  <a:schemeClr val="dk1"/>
                </a:solidFill>
                <a:latin typeface="Merriweather"/>
                <a:ea typeface="Merriweather"/>
                <a:cs typeface="Merriweather"/>
                <a:sym typeface="Merriweather"/>
              </a:rPr>
              <a:t>Literature Review:</a:t>
            </a:r>
            <a:endParaRPr b="1" i="0" sz="2100" u="none" cap="none" strike="noStrike">
              <a:solidFill>
                <a:schemeClr val="dk1"/>
              </a:solidFill>
              <a:latin typeface="Merriweather"/>
              <a:ea typeface="Merriweather"/>
              <a:cs typeface="Merriweather"/>
              <a:sym typeface="Merriweather"/>
            </a:endParaRPr>
          </a:p>
        </p:txBody>
      </p:sp>
      <p:graphicFrame>
        <p:nvGraphicFramePr>
          <p:cNvPr id="75" name="Google Shape;75;p16"/>
          <p:cNvGraphicFramePr/>
          <p:nvPr/>
        </p:nvGraphicFramePr>
        <p:xfrm>
          <a:off x="272375" y="908525"/>
          <a:ext cx="3000000" cy="3000000"/>
        </p:xfrm>
        <a:graphic>
          <a:graphicData uri="http://schemas.openxmlformats.org/drawingml/2006/table">
            <a:tbl>
              <a:tblPr>
                <a:noFill/>
                <a:tableStyleId>{C08725A0-6D8D-4F64-8A67-D4A13908A5B2}</a:tableStyleId>
              </a:tblPr>
              <a:tblGrid>
                <a:gridCol w="2149800"/>
                <a:gridCol w="2029475"/>
                <a:gridCol w="1591125"/>
                <a:gridCol w="2828825"/>
              </a:tblGrid>
              <a:tr h="482725">
                <a:tc>
                  <a:txBody>
                    <a:bodyPr/>
                    <a:lstStyle/>
                    <a:p>
                      <a:pPr indent="0" lvl="0" marL="0" marR="0" rtl="0" algn="ctr">
                        <a:lnSpc>
                          <a:spcPct val="100000"/>
                        </a:lnSpc>
                        <a:spcBef>
                          <a:spcPts val="0"/>
                        </a:spcBef>
                        <a:spcAft>
                          <a:spcPts val="0"/>
                        </a:spcAft>
                        <a:buClr>
                          <a:srgbClr val="000000"/>
                        </a:buClr>
                        <a:buSzPts val="1500"/>
                        <a:buFont typeface="Arial"/>
                        <a:buNone/>
                      </a:pPr>
                      <a:r>
                        <a:rPr b="1" lang="en-GB" sz="1500" u="none" cap="none" strike="noStrike"/>
                        <a:t>Paper</a:t>
                      </a:r>
                      <a:endParaRPr b="1" sz="1500" u="none" cap="none" strike="noStrike"/>
                    </a:p>
                  </a:txBody>
                  <a:tcPr marT="91425" marB="91425" marR="91425" marL="91425" anchor="ctr">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t>Authors</a:t>
                      </a:r>
                      <a:endParaRPr b="1" sz="15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solidFill>
                            <a:srgbClr val="333333"/>
                          </a:solidFill>
                        </a:rPr>
                        <a:t>Date</a:t>
                      </a:r>
                      <a:endParaRPr b="1" sz="1500" u="none" cap="none" strike="noStrike">
                        <a:solidFill>
                          <a:srgbClr val="333333"/>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t>Summary</a:t>
                      </a:r>
                      <a:endParaRPr b="1" sz="15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98950">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dk1"/>
                          </a:solidFill>
                        </a:rPr>
                        <a:t>Development of a Low-Cost Autonomous Healthcare Digital Assistant Lead RoBot (DALBOT)</a:t>
                      </a:r>
                      <a:endParaRPr sz="1100" u="none" cap="none" strike="noStrike">
                        <a:solidFill>
                          <a:schemeClr val="dk1"/>
                        </a:solidFill>
                      </a:endParaRPr>
                    </a:p>
                  </a:txBody>
                  <a:tcPr marT="91425" marB="91425" marR="91425" marL="91425" anchor="ctr">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GB" sz="1100" u="sng" cap="none" strike="noStrike">
                          <a:solidFill>
                            <a:schemeClr val="hlink"/>
                          </a:solidFill>
                          <a:hlinkClick r:id="rId3"/>
                        </a:rPr>
                        <a:t>Abdullah Mujahid</a:t>
                      </a:r>
                      <a:r>
                        <a:rPr lang="en-GB" sz="1100" u="none" cap="none" strike="noStrike">
                          <a:solidFill>
                            <a:schemeClr val="dk1"/>
                          </a:solidFill>
                        </a:rPr>
                        <a:t>;</a:t>
                      </a:r>
                      <a:r>
                        <a:rPr lang="en-GB" sz="1100" u="none" cap="none" strike="noStrike">
                          <a:solidFill>
                            <a:schemeClr val="hlink"/>
                          </a:solidFill>
                          <a:uFill>
                            <a:noFill/>
                          </a:uFill>
                          <a:hlinkClick r:id="rId4"/>
                        </a:rPr>
                        <a:t> </a:t>
                      </a:r>
                      <a:r>
                        <a:rPr lang="en-GB" sz="1100" u="sng" cap="none" strike="noStrike">
                          <a:solidFill>
                            <a:schemeClr val="hlink"/>
                          </a:solidFill>
                          <a:hlinkClick r:id="rId5"/>
                        </a:rPr>
                        <a:t>Akhtar Kalam</a:t>
                      </a:r>
                      <a:r>
                        <a:rPr lang="en-GB" sz="1100" u="none" cap="none" strike="noStrike">
                          <a:solidFill>
                            <a:schemeClr val="dk1"/>
                          </a:solidFill>
                        </a:rPr>
                        <a:t>;</a:t>
                      </a:r>
                      <a:r>
                        <a:rPr lang="en-GB" sz="1100" u="none" cap="none" strike="noStrike">
                          <a:solidFill>
                            <a:schemeClr val="hlink"/>
                          </a:solidFill>
                          <a:uFill>
                            <a:noFill/>
                          </a:uFill>
                          <a:hlinkClick r:id="rId6"/>
                        </a:rPr>
                        <a:t> </a:t>
                      </a:r>
                      <a:r>
                        <a:rPr lang="en-GB" sz="1100" u="sng" cap="none" strike="noStrike">
                          <a:solidFill>
                            <a:schemeClr val="hlink"/>
                          </a:solidFill>
                          <a:hlinkClick r:id="rId7"/>
                        </a:rPr>
                        <a:t>Seyed Morteza Alizadeh</a:t>
                      </a:r>
                      <a:r>
                        <a:rPr lang="en-GB" sz="1100" u="none" cap="none" strike="noStrike">
                          <a:solidFill>
                            <a:schemeClr val="dk1"/>
                          </a:solidFill>
                        </a:rPr>
                        <a:t>;</a:t>
                      </a:r>
                      <a:r>
                        <a:rPr lang="en-GB" sz="1100" u="none" cap="none" strike="noStrike">
                          <a:solidFill>
                            <a:schemeClr val="hlink"/>
                          </a:solidFill>
                          <a:uFill>
                            <a:noFill/>
                          </a:uFill>
                          <a:hlinkClick r:id="rId8"/>
                        </a:rPr>
                        <a:t> </a:t>
                      </a:r>
                      <a:r>
                        <a:rPr lang="en-GB" sz="1100" u="sng" cap="none" strike="noStrike">
                          <a:solidFill>
                            <a:schemeClr val="hlink"/>
                          </a:solidFill>
                          <a:hlinkClick r:id="rId9"/>
                        </a:rPr>
                        <a:t>Yuanyuan Fan</a:t>
                      </a:r>
                      <a:endParaRPr sz="1100" u="sng" cap="none" strike="noStrike">
                        <a:solidFill>
                          <a:schemeClr val="dk1"/>
                        </a:solidFill>
                      </a:endParaRPr>
                    </a:p>
                    <a:p>
                      <a:pPr indent="0" lvl="0" marL="0" marR="0" rtl="0" algn="ctr">
                        <a:lnSpc>
                          <a:spcPct val="115000"/>
                        </a:lnSpc>
                        <a:spcBef>
                          <a:spcPts val="0"/>
                        </a:spcBef>
                        <a:spcAft>
                          <a:spcPts val="0"/>
                        </a:spcAft>
                        <a:buClr>
                          <a:srgbClr val="000000"/>
                        </a:buClr>
                        <a:buSzPts val="1100"/>
                        <a:buFont typeface="Arial"/>
                        <a:buNone/>
                      </a:pPr>
                      <a:r>
                        <a:t/>
                      </a:r>
                      <a:endParaRPr sz="1100" u="sng"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27 March 2023</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discusses DALBOT, a low-cost autonomous healthcare robot designed to guide patients in medical facilities. Equipped with navigation using Cartesian coordinates, it integrates with systems like stretchers, wheelchairs, and medical supply deliveries.</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98950">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Assistive and Service Robots for Health and Home Applications</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sng" cap="none" strike="noStrike">
                          <a:solidFill>
                            <a:schemeClr val="hlink"/>
                          </a:solidFill>
                          <a:hlinkClick r:id="rId10"/>
                        </a:rPr>
                        <a:t>Paloma de la Puente</a:t>
                      </a:r>
                      <a:r>
                        <a:rPr lang="en-GB" sz="1100" u="none" cap="none" strike="noStrike">
                          <a:solidFill>
                            <a:schemeClr val="dk1"/>
                          </a:solidFill>
                        </a:rPr>
                        <a:t>,</a:t>
                      </a:r>
                      <a:r>
                        <a:rPr lang="en-GB" sz="1100" u="none" cap="none" strike="noStrike">
                          <a:solidFill>
                            <a:schemeClr val="hlink"/>
                          </a:solidFill>
                          <a:uFill>
                            <a:noFill/>
                          </a:uFill>
                          <a:hlinkClick r:id="rId11"/>
                        </a:rPr>
                        <a:t> </a:t>
                      </a:r>
                      <a:r>
                        <a:rPr lang="en-GB" sz="1100" u="sng" cap="none" strike="noStrike">
                          <a:solidFill>
                            <a:schemeClr val="hlink"/>
                          </a:solidFill>
                          <a:hlinkClick r:id="rId12"/>
                        </a:rPr>
                        <a:t>Markus Vincze</a:t>
                      </a:r>
                      <a:r>
                        <a:rPr lang="en-GB" sz="1100" u="none" cap="none" strike="noStrike">
                          <a:solidFill>
                            <a:schemeClr val="dk1"/>
                          </a:solidFill>
                        </a:rPr>
                        <a:t>,</a:t>
                      </a:r>
                      <a:r>
                        <a:rPr lang="en-GB" sz="1100" u="none" cap="none" strike="noStrike">
                          <a:solidFill>
                            <a:schemeClr val="hlink"/>
                          </a:solidFill>
                          <a:uFill>
                            <a:noFill/>
                          </a:uFill>
                          <a:hlinkClick r:id="rId13"/>
                        </a:rPr>
                        <a:t> </a:t>
                      </a:r>
                      <a:r>
                        <a:rPr lang="en-GB" sz="1100" u="sng" cap="none" strike="noStrike">
                          <a:solidFill>
                            <a:schemeClr val="hlink"/>
                          </a:solidFill>
                          <a:hlinkClick r:id="rId14"/>
                        </a:rPr>
                        <a:t>Diego Guffanti</a:t>
                      </a:r>
                      <a:r>
                        <a:rPr lang="en-GB" sz="1100" u="none" cap="none" strike="noStrike">
                          <a:solidFill>
                            <a:schemeClr val="dk1"/>
                          </a:solidFill>
                        </a:rPr>
                        <a:t>,</a:t>
                      </a:r>
                      <a:r>
                        <a:rPr lang="en-GB" sz="1100" u="none" cap="none" strike="noStrike">
                          <a:solidFill>
                            <a:schemeClr val="hlink"/>
                          </a:solidFill>
                          <a:uFill>
                            <a:noFill/>
                          </a:uFill>
                          <a:hlinkClick r:id="rId15"/>
                        </a:rPr>
                        <a:t> </a:t>
                      </a:r>
                      <a:r>
                        <a:rPr lang="en-GB" sz="1100" u="sng" cap="none" strike="noStrike">
                          <a:solidFill>
                            <a:schemeClr val="hlink"/>
                          </a:solidFill>
                          <a:hlinkClick r:id="rId16"/>
                        </a:rPr>
                        <a:t>Daniel Galan</a:t>
                      </a:r>
                      <a:endParaRPr sz="1100" u="sng"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29 October 2024</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article explores smart healthcare assistants powered by conversational AI, including chatbots and voice devices, for tasks like symptom checking and medication reminders. It also discusses AI integration from companies like Microsoft and Amazon.</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72775">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Assistive Technology for Elderly Care:</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sng" cap="none" strike="noStrike">
                          <a:solidFill>
                            <a:schemeClr val="hlink"/>
                          </a:solidFill>
                          <a:hlinkClick r:id="rId17"/>
                        </a:rPr>
                        <a:t>Ester Martinez-Martin</a:t>
                      </a:r>
                      <a:r>
                        <a:rPr lang="en-GB" sz="1100" u="none" cap="none" strike="noStrike">
                          <a:solidFill>
                            <a:schemeClr val="dk1"/>
                          </a:solidFill>
                        </a:rPr>
                        <a:t>;</a:t>
                      </a:r>
                      <a:r>
                        <a:rPr lang="en-GB" sz="1100" u="none" cap="none" strike="noStrike">
                          <a:solidFill>
                            <a:schemeClr val="hlink"/>
                          </a:solidFill>
                          <a:uFill>
                            <a:noFill/>
                          </a:uFill>
                          <a:hlinkClick r:id="rId18"/>
                        </a:rPr>
                        <a:t> </a:t>
                      </a:r>
                      <a:r>
                        <a:rPr lang="en-GB" sz="1100" u="sng" cap="none" strike="noStrike">
                          <a:solidFill>
                            <a:schemeClr val="hlink"/>
                          </a:solidFill>
                          <a:hlinkClick r:id="rId19"/>
                        </a:rPr>
                        <a:t>Angelo Costa</a:t>
                      </a:r>
                      <a:endParaRPr sz="1100" u="sng"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25 June 2021</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provides an in-depth look at assistive robotic technologies designed for elderly care. It explores robotic solutions for mobility support, medication reminders, and emergency response in home and hospital settings</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aphicFrame>
        <p:nvGraphicFramePr>
          <p:cNvPr id="80" name="Google Shape;80;p17"/>
          <p:cNvGraphicFramePr/>
          <p:nvPr/>
        </p:nvGraphicFramePr>
        <p:xfrm>
          <a:off x="153350" y="318738"/>
          <a:ext cx="3000000" cy="3000000"/>
        </p:xfrm>
        <a:graphic>
          <a:graphicData uri="http://schemas.openxmlformats.org/drawingml/2006/table">
            <a:tbl>
              <a:tblPr>
                <a:noFill/>
                <a:tableStyleId>{C08725A0-6D8D-4F64-8A67-D4A13908A5B2}</a:tableStyleId>
              </a:tblPr>
              <a:tblGrid>
                <a:gridCol w="2149800"/>
                <a:gridCol w="2029475"/>
                <a:gridCol w="1591125"/>
                <a:gridCol w="2828825"/>
              </a:tblGrid>
              <a:tr h="482725">
                <a:tc>
                  <a:txBody>
                    <a:bodyPr/>
                    <a:lstStyle/>
                    <a:p>
                      <a:pPr indent="0" lvl="0" marL="0" marR="0" rtl="0" algn="ctr">
                        <a:lnSpc>
                          <a:spcPct val="100000"/>
                        </a:lnSpc>
                        <a:spcBef>
                          <a:spcPts val="0"/>
                        </a:spcBef>
                        <a:spcAft>
                          <a:spcPts val="0"/>
                        </a:spcAft>
                        <a:buClr>
                          <a:srgbClr val="000000"/>
                        </a:buClr>
                        <a:buSzPts val="1500"/>
                        <a:buFont typeface="Arial"/>
                        <a:buNone/>
                      </a:pPr>
                      <a:r>
                        <a:rPr b="1" lang="en-GB" sz="1500" u="none" cap="none" strike="noStrike"/>
                        <a:t>Paper</a:t>
                      </a:r>
                      <a:endParaRPr b="1" sz="1500" u="none" cap="none" strike="noStrike"/>
                    </a:p>
                  </a:txBody>
                  <a:tcPr marT="91425" marB="91425" marR="91425" marL="91425" anchor="ctr">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t>Authors</a:t>
                      </a:r>
                      <a:endParaRPr b="1" sz="15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solidFill>
                            <a:srgbClr val="333333"/>
                          </a:solidFill>
                        </a:rPr>
                        <a:t>Date</a:t>
                      </a:r>
                      <a:endParaRPr b="1" sz="1500" u="none" cap="none" strike="noStrike">
                        <a:solidFill>
                          <a:srgbClr val="333333"/>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t>Summary</a:t>
                      </a:r>
                      <a:endParaRPr b="1" sz="15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58200">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Robots in Healthcare: a Scoping Review</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Ahmed Ashraf Morgan, Jordan Abdi, Mohammed A. Q. Syed, Ghita El Kohen, Phillip Barlow &amp; Marcela P. Vizcaychipi</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22 October 2022</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examines the robots in healthcare, explaining roles in surgery, and patient care. It highlights ten key functions, with a focus on surgical assistance and mobility support, and discusses how COVID-19 accelerated robotic solutions' adoption.</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72775">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 Review of Emotions Recognition via Facial Expressions for Human-Robot Interaction</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Ali Hussein Mousa; Asia Mahdi Nasser</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21 May 2024</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highlights emotion recognition (ER) in HRI, focusing on things like facial expressions, voice, and physiological signals. It discusses ML models like CNNs and RNNs for extracting and classifying emotions from facial features.</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72775">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Assessing Emotions in Human-Robot Interaction Based on the Appraisal Theory</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Marco Demutti; Vincenzo D’Amato; Carmine Recchiuto; Luca Oneto; Antonio Sgorbissa</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30 September 2022</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focuses on socially assistive robots (SARs). It integrates cognitive appraisal theory to improve emotional understanding by considering individuals' needs and goals alongside inputs like facial expressions and speech.</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72775">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Audio and Video-based Emotion Recognition using Multimodal Transformers</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Vijay John; Yasutomo Kawanishi</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29 November 2022</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research uses multimodal transformers to recognize emotions from audio and video inputs, improving accuracy by combining both modalities. It demonstrates superior performance over traditional methods</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aphicFrame>
        <p:nvGraphicFramePr>
          <p:cNvPr id="85" name="Google Shape;85;p18"/>
          <p:cNvGraphicFramePr/>
          <p:nvPr/>
        </p:nvGraphicFramePr>
        <p:xfrm>
          <a:off x="272388" y="534450"/>
          <a:ext cx="3000000" cy="3000000"/>
        </p:xfrm>
        <a:graphic>
          <a:graphicData uri="http://schemas.openxmlformats.org/drawingml/2006/table">
            <a:tbl>
              <a:tblPr>
                <a:noFill/>
                <a:tableStyleId>{C08725A0-6D8D-4F64-8A67-D4A13908A5B2}</a:tableStyleId>
              </a:tblPr>
              <a:tblGrid>
                <a:gridCol w="2149800"/>
                <a:gridCol w="2029475"/>
                <a:gridCol w="1591125"/>
                <a:gridCol w="2828825"/>
              </a:tblGrid>
              <a:tr h="482725">
                <a:tc>
                  <a:txBody>
                    <a:bodyPr/>
                    <a:lstStyle/>
                    <a:p>
                      <a:pPr indent="0" lvl="0" marL="0" marR="0" rtl="0" algn="ctr">
                        <a:lnSpc>
                          <a:spcPct val="100000"/>
                        </a:lnSpc>
                        <a:spcBef>
                          <a:spcPts val="0"/>
                        </a:spcBef>
                        <a:spcAft>
                          <a:spcPts val="0"/>
                        </a:spcAft>
                        <a:buClr>
                          <a:srgbClr val="000000"/>
                        </a:buClr>
                        <a:buSzPts val="1500"/>
                        <a:buFont typeface="Arial"/>
                        <a:buNone/>
                      </a:pPr>
                      <a:r>
                        <a:rPr b="1" lang="en-GB" sz="1500" u="none" cap="none" strike="noStrike"/>
                        <a:t>Paper</a:t>
                      </a:r>
                      <a:endParaRPr b="1" sz="1500" u="none" cap="none" strike="noStrike"/>
                    </a:p>
                  </a:txBody>
                  <a:tcPr marT="91425" marB="91425" marR="91425" marL="91425" anchor="ctr">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t>Authors</a:t>
                      </a:r>
                      <a:endParaRPr b="1" sz="15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solidFill>
                            <a:srgbClr val="333333"/>
                          </a:solidFill>
                        </a:rPr>
                        <a:t>Date</a:t>
                      </a:r>
                      <a:endParaRPr b="1" sz="1500" u="none" cap="none" strike="noStrike">
                        <a:solidFill>
                          <a:srgbClr val="333333"/>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GB" sz="1500" u="none" cap="none" strike="noStrike"/>
                        <a:t>Summary</a:t>
                      </a:r>
                      <a:endParaRPr b="1" sz="15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98950">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Enhancing Human–Robot Interaction: Development of Multimodal Robotic Assistant for User Emotion Recognition</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Sergio Garcia,Francisco Gomez-Donoso and Miguel Cazorla</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18 December 2024</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explores “multimodal” ER in HRI using the humanoid robot Pepper. It combines visual, auditory, and textual data to enhance emotion detection accuracy, leading to more personalized interactions in assistive and educational environments.</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72775">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Multimodal Emotion Recognition Using Deep Learning: A Survey and Future Directions</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Hiranmayi Ranganathan; Shayok Chakraborty; Sethuraman Panchanathan</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26 May 2016</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examines deep learning techniques for multimodal emotion recognition, combining facial expressions, speech, and physiological signals. It highlights the use of deep neural networks to enhance emotion detection accuracy in real-world settings.</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72775">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The Role of Healthcare Robots for Older People at Home: A Review</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Lara Toledo Cordeiro Ottoni and Jés de Jesus Fiais Cerqueira</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GB" sz="1100" u="none" cap="none" strike="noStrike">
                          <a:solidFill>
                            <a:schemeClr val="dk1"/>
                          </a:solidFill>
                        </a:rPr>
                        <a:t>16 October 2024</a:t>
                      </a:r>
                      <a:endParaRPr sz="1100" u="none" cap="none" strike="noStrike">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1"/>
                          </a:solidFill>
                        </a:rPr>
                        <a:t>This paper reviews HRI with emotional engagement, emotion recognition and expression in robots. It highlights challenges in communication, autonomy, and user-centered design, and discusses emotion models i.e. Ekman’s basic emotions and the OCC model.</a:t>
                      </a:r>
                      <a:endParaRPr sz="1000" u="none" cap="none" strike="noStrike">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324000" y="477975"/>
            <a:ext cx="4021200" cy="63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2100" u="none" cap="none" strike="noStrike">
                <a:solidFill>
                  <a:schemeClr val="dk1"/>
                </a:solidFill>
                <a:latin typeface="Merriweather"/>
                <a:ea typeface="Merriweather"/>
                <a:cs typeface="Merriweather"/>
                <a:sym typeface="Merriweather"/>
              </a:rPr>
              <a:t>Research Gap:</a:t>
            </a:r>
            <a:r>
              <a:rPr b="1" i="0" lang="en-GB" sz="2100" u="none" cap="none" strike="noStrike">
                <a:solidFill>
                  <a:schemeClr val="dk1"/>
                </a:solidFill>
                <a:latin typeface="Arial"/>
                <a:ea typeface="Arial"/>
                <a:cs typeface="Arial"/>
                <a:sym typeface="Arial"/>
              </a:rPr>
              <a:t> </a:t>
            </a:r>
            <a:endParaRPr b="1" i="0" sz="2100" u="none" cap="none" strike="noStrike">
              <a:solidFill>
                <a:schemeClr val="dk1"/>
              </a:solidFill>
              <a:latin typeface="Arial"/>
              <a:ea typeface="Arial"/>
              <a:cs typeface="Arial"/>
              <a:sym typeface="Arial"/>
            </a:endParaRPr>
          </a:p>
        </p:txBody>
      </p:sp>
      <p:sp>
        <p:nvSpPr>
          <p:cNvPr id="91" name="Google Shape;91;p19"/>
          <p:cNvSpPr txBox="1"/>
          <p:nvPr/>
        </p:nvSpPr>
        <p:spPr>
          <a:xfrm>
            <a:off x="417525" y="1175125"/>
            <a:ext cx="8119200" cy="3332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High costs and infrastructure limitations hinder widespread adoption of healthcare robots.</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Navigation and mobility challenges affect robot efficiency in medical facilities.</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Limited accuracy in monitoring patient movements impacts assistance and safety.</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Lack of adaptability to diverse patient needs hinders personalized care.</a:t>
            </a:r>
            <a:endParaRPr sz="1800"/>
          </a:p>
          <a:p>
            <a:pPr indent="-342900" lvl="0" marL="457200" marR="0" rtl="0" algn="l">
              <a:lnSpc>
                <a:spcPct val="150000"/>
              </a:lnSpc>
              <a:spcBef>
                <a:spcPts val="0"/>
              </a:spcBef>
              <a:spcAft>
                <a:spcPts val="0"/>
              </a:spcAft>
              <a:buClr>
                <a:srgbClr val="000000"/>
              </a:buClr>
              <a:buSzPts val="1800"/>
              <a:buFont typeface="Arial"/>
              <a:buChar char="●"/>
            </a:pPr>
            <a:r>
              <a:rPr b="0" i="0" lang="en-GB" sz="1800" u="none" cap="none" strike="noStrike">
                <a:solidFill>
                  <a:schemeClr val="dk1"/>
                </a:solidFill>
                <a:latin typeface="Arial"/>
                <a:ea typeface="Arial"/>
                <a:cs typeface="Arial"/>
                <a:sym typeface="Arial"/>
              </a:rPr>
              <a:t>No </a:t>
            </a:r>
            <a:r>
              <a:rPr lang="en-GB" sz="1800">
                <a:solidFill>
                  <a:schemeClr val="dk1"/>
                </a:solidFill>
              </a:rPr>
              <a:t>Specialized </a:t>
            </a:r>
            <a:r>
              <a:rPr b="0" i="0" lang="en-GB" sz="1800" u="none" cap="none" strike="noStrike">
                <a:solidFill>
                  <a:schemeClr val="dk1"/>
                </a:solidFill>
                <a:latin typeface="Arial"/>
                <a:ea typeface="Arial"/>
                <a:cs typeface="Arial"/>
                <a:sym typeface="Arial"/>
              </a:rPr>
              <a:t>care</a:t>
            </a:r>
            <a:r>
              <a:rPr lang="en-GB" sz="1800">
                <a:solidFill>
                  <a:schemeClr val="dk1"/>
                </a:solidFill>
              </a:rPr>
              <a:t>.</a:t>
            </a:r>
            <a:endParaRPr sz="1800"/>
          </a:p>
          <a:p>
            <a:pPr indent="0" lvl="0" marL="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332500" y="418475"/>
            <a:ext cx="2346600" cy="5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Merriweather"/>
                <a:ea typeface="Merriweather"/>
                <a:cs typeface="Merriweather"/>
                <a:sym typeface="Merriweather"/>
              </a:rPr>
              <a:t>Proposed method:</a:t>
            </a:r>
            <a:r>
              <a:rPr b="1" i="0" lang="en-GB" sz="1800" u="none" cap="none" strike="noStrike">
                <a:solidFill>
                  <a:schemeClr val="dk2"/>
                </a:solidFill>
                <a:latin typeface="Merriweather"/>
                <a:ea typeface="Merriweather"/>
                <a:cs typeface="Merriweather"/>
                <a:sym typeface="Merriweather"/>
              </a:rPr>
              <a:t> </a:t>
            </a:r>
            <a:endParaRPr b="1" i="0" sz="1800" u="none" cap="none" strike="noStrike">
              <a:solidFill>
                <a:schemeClr val="dk2"/>
              </a:solidFill>
              <a:latin typeface="Merriweather"/>
              <a:ea typeface="Merriweather"/>
              <a:cs typeface="Merriweather"/>
              <a:sym typeface="Merriweather"/>
            </a:endParaRPr>
          </a:p>
        </p:txBody>
      </p:sp>
      <p:pic>
        <p:nvPicPr>
          <p:cNvPr id="97" name="Google Shape;97;p20"/>
          <p:cNvPicPr preferRelativeResize="0"/>
          <p:nvPr/>
        </p:nvPicPr>
        <p:blipFill rotWithShape="1">
          <a:blip r:embed="rId3">
            <a:alphaModFix/>
          </a:blip>
          <a:srcRect b="0" l="0" r="0" t="0"/>
          <a:stretch/>
        </p:blipFill>
        <p:spPr>
          <a:xfrm>
            <a:off x="2798046" y="249044"/>
            <a:ext cx="6160100" cy="47691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468525" y="1217625"/>
            <a:ext cx="79746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Software Implementation:</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Live Feed</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Remote Movement in the Application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Hardware Implementation:</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Autonomous Tracking a person </a:t>
            </a:r>
            <a:r>
              <a:rPr lang="en-GB" sz="1800">
                <a:solidFill>
                  <a:schemeClr val="dk1"/>
                </a:solidFill>
              </a:rPr>
              <a:t>through</a:t>
            </a:r>
            <a:r>
              <a:rPr lang="en-GB" sz="1800">
                <a:solidFill>
                  <a:schemeClr val="dk1"/>
                </a:solidFill>
              </a:rPr>
              <a:t> complex indoor systems</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Speech to text</a:t>
            </a:r>
            <a:endParaRPr sz="1800">
              <a:solidFill>
                <a:schemeClr val="dk1"/>
              </a:solidFill>
            </a:endParaRPr>
          </a:p>
        </p:txBody>
      </p:sp>
      <p:sp>
        <p:nvSpPr>
          <p:cNvPr id="103" name="Google Shape;103;p21"/>
          <p:cNvSpPr txBox="1"/>
          <p:nvPr/>
        </p:nvSpPr>
        <p:spPr>
          <a:xfrm>
            <a:off x="332500" y="418475"/>
            <a:ext cx="3868200" cy="5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dk1"/>
                </a:solidFill>
                <a:latin typeface="Merriweather"/>
                <a:ea typeface="Merriweather"/>
                <a:cs typeface="Merriweather"/>
                <a:sym typeface="Merriweather"/>
              </a:rPr>
              <a:t>Implementation of our project</a:t>
            </a:r>
            <a:r>
              <a:rPr b="1" i="0" lang="en-GB" sz="1800" u="none" cap="none" strike="noStrike">
                <a:solidFill>
                  <a:schemeClr val="dk1"/>
                </a:solidFill>
                <a:latin typeface="Merriweather"/>
                <a:ea typeface="Merriweather"/>
                <a:cs typeface="Merriweather"/>
                <a:sym typeface="Merriweather"/>
              </a:rPr>
              <a:t>:</a:t>
            </a:r>
            <a:r>
              <a:rPr b="1" i="0" lang="en-GB" sz="1800" u="none" cap="none" strike="noStrike">
                <a:solidFill>
                  <a:schemeClr val="dk2"/>
                </a:solidFill>
                <a:latin typeface="Merriweather"/>
                <a:ea typeface="Merriweather"/>
                <a:cs typeface="Merriweather"/>
                <a:sym typeface="Merriweather"/>
              </a:rPr>
              <a:t> </a:t>
            </a:r>
            <a:endParaRPr b="1" i="0" sz="1800" u="none" cap="none" strike="noStrike">
              <a:solidFill>
                <a:schemeClr val="dk2"/>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