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275C4E-6DA1-4403-8D39-69F59016F9D5}">
  <a:tblStyle styleId="{10275C4E-6DA1-4403-8D39-69F59016F9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e929e92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e929e92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33e99a4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33e99a4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33e99a4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33e99a4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33e99a4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33e99a4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33e99a4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33e99a4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33a960beb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3333a960b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33a960be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333a960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33a960beb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333a960b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33a960beb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33a960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loop.frontiersin.org/people/244651" TargetMode="External"/><Relationship Id="rId10" Type="http://schemas.openxmlformats.org/officeDocument/2006/relationships/hyperlink" Target="https://loop.frontiersin.org/people/523287" TargetMode="External"/><Relationship Id="rId13" Type="http://schemas.openxmlformats.org/officeDocument/2006/relationships/hyperlink" Target="https://loop.frontiersin.org/people/1482076" TargetMode="External"/><Relationship Id="rId12" Type="http://schemas.openxmlformats.org/officeDocument/2006/relationships/hyperlink" Target="https://loop.frontiersin.org/people/24465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author/37089032403" TargetMode="External"/><Relationship Id="rId4" Type="http://schemas.openxmlformats.org/officeDocument/2006/relationships/hyperlink" Target="https://ieeexplore.ieee.org/author/37266478600" TargetMode="External"/><Relationship Id="rId9" Type="http://schemas.openxmlformats.org/officeDocument/2006/relationships/hyperlink" Target="https://ieeexplore.ieee.org/author/37088890721" TargetMode="External"/><Relationship Id="rId15" Type="http://schemas.openxmlformats.org/officeDocument/2006/relationships/hyperlink" Target="https://loop.frontiersin.org/people/2339909" TargetMode="External"/><Relationship Id="rId14" Type="http://schemas.openxmlformats.org/officeDocument/2006/relationships/hyperlink" Target="https://loop.frontiersin.org/people/1482076" TargetMode="External"/><Relationship Id="rId17" Type="http://schemas.openxmlformats.org/officeDocument/2006/relationships/hyperlink" Target="https://ieeexplore.ieee.org/author/37076155800" TargetMode="External"/><Relationship Id="rId16" Type="http://schemas.openxmlformats.org/officeDocument/2006/relationships/hyperlink" Target="https://loop.frontiersin.org/people/2339909" TargetMode="External"/><Relationship Id="rId5" Type="http://schemas.openxmlformats.org/officeDocument/2006/relationships/hyperlink" Target="https://ieeexplore.ieee.org/author/37266478600" TargetMode="External"/><Relationship Id="rId19" Type="http://schemas.openxmlformats.org/officeDocument/2006/relationships/hyperlink" Target="https://ieeexplore.ieee.org/author/37088905462" TargetMode="External"/><Relationship Id="rId6" Type="http://schemas.openxmlformats.org/officeDocument/2006/relationships/hyperlink" Target="https://ieeexplore.ieee.org/author/37089782233" TargetMode="External"/><Relationship Id="rId18" Type="http://schemas.openxmlformats.org/officeDocument/2006/relationships/hyperlink" Target="https://ieeexplore.ieee.org/author/37088905462" TargetMode="External"/><Relationship Id="rId7" Type="http://schemas.openxmlformats.org/officeDocument/2006/relationships/hyperlink" Target="https://ieeexplore.ieee.org/author/37089782233" TargetMode="External"/><Relationship Id="rId8" Type="http://schemas.openxmlformats.org/officeDocument/2006/relationships/hyperlink" Target="https://ieeexplore.ieee.org/author/3708889072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1683" y="4224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80">
                <a:latin typeface="Merriweather"/>
                <a:ea typeface="Merriweather"/>
                <a:cs typeface="Merriweather"/>
                <a:sym typeface="Merriweather"/>
              </a:rPr>
              <a:t>Autonomous Assistive Robot with dynamic navigation and person tracking</a:t>
            </a:r>
            <a:endParaRPr sz="328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1675" y="3608025"/>
            <a:ext cx="32601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040">
                <a:solidFill>
                  <a:schemeClr val="dk1"/>
                </a:solidFill>
              </a:rPr>
              <a:t>Rangala Kartikeya</a:t>
            </a:r>
            <a:endParaRPr sz="10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040">
                <a:solidFill>
                  <a:schemeClr val="dk1"/>
                </a:solidFill>
              </a:rPr>
              <a:t>Tanguturi Vinay Krishna Chetty</a:t>
            </a:r>
            <a:endParaRPr sz="10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040">
                <a:solidFill>
                  <a:schemeClr val="dk1"/>
                </a:solidFill>
              </a:rPr>
              <a:t>Sai Kartikeya Vasireddi</a:t>
            </a:r>
            <a:endParaRPr sz="10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040">
                <a:solidFill>
                  <a:schemeClr val="dk1"/>
                </a:solidFill>
              </a:rPr>
              <a:t>Sai Akhilesh Y </a:t>
            </a:r>
            <a:endParaRPr sz="104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64200" y="3636050"/>
            <a:ext cx="30885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CB.SC.U4AIE23333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CB.SC.U4AIE23341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CB.SC.U4AIE23345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CB.SC.U4AIE23348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1675" y="3234825"/>
            <a:ext cx="15477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D05: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126375" y="159126"/>
            <a:ext cx="7842900" cy="5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Quantum Face Encoding &amp; Recognition (Quantum Embeddings Representation)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system converts a face into a </a:t>
            </a:r>
            <a:r>
              <a:rPr b="1" lang="en-GB">
                <a:solidFill>
                  <a:schemeClr val="dk1"/>
                </a:solidFill>
              </a:rPr>
              <a:t>quantum state representation</a:t>
            </a:r>
            <a:r>
              <a:rPr lang="en-GB">
                <a:solidFill>
                  <a:schemeClr val="dk1"/>
                </a:solidFill>
              </a:rPr>
              <a:t> using </a:t>
            </a:r>
            <a:r>
              <a:rPr b="1" lang="en-GB">
                <a:solidFill>
                  <a:schemeClr val="dk1"/>
                </a:solidFill>
              </a:rPr>
              <a:t>Quantum Convolutional Neural Networks (QCNNs).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/>
              <a:t>Feature Extraction using Quantum Circuits</a:t>
            </a:r>
            <a:endParaRPr b="0" i="0" sz="15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quantum state is prepared using </a:t>
            </a:r>
            <a:r>
              <a:rPr b="1" lang="en-GB">
                <a:solidFill>
                  <a:schemeClr val="dk1"/>
                </a:solidFill>
              </a:rPr>
              <a:t>parameterized quantum gates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Where: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U(θ) is a unitary transformation applied to qubits.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The rotation parameters θ encode facial features.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dk1"/>
                </a:solidFill>
              </a:rPr>
              <a:t>Non-Linearity with Quantum Entanglement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Quantum circuits introduce non-linearity using entanglement: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300" y="2614407"/>
            <a:ext cx="3133725" cy="50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500" y="4292750"/>
            <a:ext cx="2533650" cy="80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150600" y="142100"/>
            <a:ext cx="9046200" cy="5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Face Matching Using Quantum Fidelity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system compares faces using </a:t>
            </a:r>
            <a:r>
              <a:rPr b="1" lang="en-GB">
                <a:solidFill>
                  <a:schemeClr val="dk1"/>
                </a:solidFill>
              </a:rPr>
              <a:t>Quantum Fidelity</a:t>
            </a:r>
            <a:r>
              <a:rPr lang="en-GB">
                <a:solidFill>
                  <a:schemeClr val="dk1"/>
                </a:solidFill>
              </a:rPr>
              <a:t> instead of Euclidean Distance: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Where ρ1, ρ2​ are quantum density matrices representing face embeddings.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700" y="1061400"/>
            <a:ext cx="3409950" cy="85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0"/>
            <a:ext cx="4991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55150" y="57275"/>
            <a:ext cx="8982600" cy="5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Person Detection Using MobileNet SSD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1"/>
                </a:solidFill>
              </a:rPr>
              <a:t>1. </a:t>
            </a:r>
            <a:r>
              <a:rPr b="1" lang="en-GB" sz="1500" u="sng">
                <a:solidFill>
                  <a:schemeClr val="dk1"/>
                </a:solidFill>
              </a:rPr>
              <a:t>Object Detection Process</a:t>
            </a:r>
            <a:endParaRPr b="1" sz="15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b="1" lang="en-GB">
                <a:solidFill>
                  <a:schemeClr val="dk1"/>
                </a:solidFill>
              </a:rPr>
              <a:t>MobileNet SSD model</a:t>
            </a:r>
            <a:r>
              <a:rPr lang="en-GB">
                <a:solidFill>
                  <a:schemeClr val="dk1"/>
                </a:solidFill>
              </a:rPr>
              <a:t> detects a person in the frame.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It outputs: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</a:rPr>
              <a:t>Bounding Box</a:t>
            </a:r>
            <a:r>
              <a:rPr lang="en-GB">
                <a:solidFill>
                  <a:schemeClr val="dk1"/>
                </a:solidFill>
              </a:rPr>
              <a:t>: (x, y, w, h)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</a:rPr>
              <a:t>Confidence Score</a:t>
            </a:r>
            <a:r>
              <a:rPr lang="en-GB">
                <a:solidFill>
                  <a:schemeClr val="dk1"/>
                </a:solidFill>
              </a:rPr>
              <a:t>: S∈[0,1]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chemeClr val="dk1"/>
                </a:solidFill>
              </a:rPr>
              <a:t>2. Bounding Box Representation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detected person’s location is represented 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                                          B=(xmin,ymin,xmax,ymax)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where: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xmin</a:t>
            </a:r>
            <a:r>
              <a:rPr lang="en-GB">
                <a:solidFill>
                  <a:schemeClr val="dk1"/>
                </a:solidFill>
              </a:rPr>
              <a:t>,ymin​</a:t>
            </a:r>
            <a:r>
              <a:rPr lang="en-GB">
                <a:solidFill>
                  <a:schemeClr val="dk1"/>
                </a:solidFill>
              </a:rPr>
              <a:t> = top-left corner of the box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xmax,ymax​ = bottom-right corner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44550" y="46675"/>
            <a:ext cx="9003900" cy="5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</a:rPr>
              <a:t>Slide 2: Person Tracking with Motion Estimation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 u="sng">
                <a:solidFill>
                  <a:schemeClr val="dk1"/>
                </a:solidFill>
              </a:rPr>
              <a:t>1. Tracking Across Frames (Data Association)</a:t>
            </a:r>
            <a:endParaRPr b="1" sz="15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For each new frame, we </a:t>
            </a:r>
            <a:r>
              <a:rPr b="1" lang="en-GB">
                <a:solidFill>
                  <a:schemeClr val="dk1"/>
                </a:solidFill>
              </a:rPr>
              <a:t>match</a:t>
            </a:r>
            <a:r>
              <a:rPr lang="en-GB">
                <a:solidFill>
                  <a:schemeClr val="dk1"/>
                </a:solidFill>
              </a:rPr>
              <a:t> detected bounding boxes using </a:t>
            </a:r>
            <a:r>
              <a:rPr b="1" lang="en-GB">
                <a:solidFill>
                  <a:schemeClr val="dk1"/>
                </a:solidFill>
              </a:rPr>
              <a:t>centroid tracking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Centroid of a bounding box: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Matching Rule</a:t>
            </a:r>
            <a:r>
              <a:rPr lang="en-GB">
                <a:solidFill>
                  <a:schemeClr val="dk1"/>
                </a:solidFill>
              </a:rPr>
              <a:t>: Find the closest centroid in the next frame using </a:t>
            </a:r>
            <a:r>
              <a:rPr b="1" lang="en-GB">
                <a:solidFill>
                  <a:schemeClr val="dk1"/>
                </a:solidFill>
              </a:rPr>
              <a:t>Euclidean distance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If d(Ci,Cj) is </a:t>
            </a:r>
            <a:r>
              <a:rPr b="1" lang="en-GB">
                <a:solidFill>
                  <a:schemeClr val="dk1"/>
                </a:solidFill>
              </a:rPr>
              <a:t>small</a:t>
            </a:r>
            <a:r>
              <a:rPr lang="en-GB">
                <a:solidFill>
                  <a:schemeClr val="dk1"/>
                </a:solidFill>
              </a:rPr>
              <a:t>, associate detections between frames.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588" y="1743063"/>
            <a:ext cx="3514725" cy="82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600" y="3276600"/>
            <a:ext cx="3981450" cy="64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55150" y="57275"/>
            <a:ext cx="8982600" cy="5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 Predicting Movement with Kalman Filter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2"/>
                </a:solidFill>
              </a:rPr>
              <a:t>The filter assumes the person moves in a straight line with some speed.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2"/>
                </a:solidFill>
              </a:rPr>
              <a:t>It updates the estimated position using: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When the camera </a:t>
            </a:r>
            <a:r>
              <a:rPr b="1" lang="en-GB">
                <a:solidFill>
                  <a:schemeClr val="dk1"/>
                </a:solidFill>
              </a:rPr>
              <a:t>sees the person again</a:t>
            </a:r>
            <a:r>
              <a:rPr lang="en-GB">
                <a:solidFill>
                  <a:schemeClr val="dk1"/>
                </a:solidFill>
              </a:rPr>
              <a:t>, it compares the predicted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position with the actual detected position.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The error (difference) is used to </a:t>
            </a:r>
            <a:r>
              <a:rPr b="1" lang="en-GB">
                <a:solidFill>
                  <a:schemeClr val="dk1"/>
                </a:solidFill>
              </a:rPr>
              <a:t>refine the estimate</a:t>
            </a:r>
            <a:r>
              <a:rPr lang="en-GB">
                <a:solidFill>
                  <a:schemeClr val="dk1"/>
                </a:solidFill>
              </a:rPr>
              <a:t> using: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     Where: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2"/>
                </a:solidFill>
              </a:rPr>
              <a:t>Zk = New measurement (detected position).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2"/>
                </a:solidFill>
              </a:rPr>
              <a:t>H = Measurement matrix (maps the state to observations).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2"/>
                </a:solidFill>
              </a:rPr>
              <a:t>K = Kalman Gain (decides how much to trust the new data).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438" y="1022725"/>
            <a:ext cx="2714625" cy="361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7"/>
          <p:cNvSpPr txBox="1"/>
          <p:nvPr/>
        </p:nvSpPr>
        <p:spPr>
          <a:xfrm>
            <a:off x="5887975" y="1404125"/>
            <a:ext cx="30543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2"/>
                </a:solidFill>
              </a:rPr>
              <a:t>Xk​ = Predicted state (x,y,vx,vy)(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2"/>
                </a:solidFill>
              </a:rPr>
              <a:t>A = State transition matrix (describes movement).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2"/>
                </a:solidFill>
              </a:rPr>
              <a:t>U = External control input (if the robot actively moves).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2"/>
                </a:solidFill>
              </a:rPr>
              <a:t>W = Small random error (to account for uncertainty).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875" y="2667200"/>
            <a:ext cx="3086100" cy="60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236721" y="314404"/>
            <a:ext cx="39576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Different Phases of the Project:</a:t>
            </a:r>
            <a:endParaRPr b="1"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1522134" y="1027098"/>
            <a:ext cx="88191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1: Planning and Component Collection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2: Environment Setup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3: Web Application Development - Frontend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4: Web Application Development - Backend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5: Person Tracking and Object Detection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6: System Integration and Testing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7: User Feedback and Iteration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8: Finalization and Deployment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40100" y="460975"/>
            <a:ext cx="65238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 and objective:</a:t>
            </a:r>
            <a:endParaRPr b="1" i="0" sz="21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24000" y="1334700"/>
            <a:ext cx="7940700" cy="2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Assistive robots play a crucial role in helping individuals with navigation and tracking</a:t>
            </a:r>
            <a:r>
              <a:rPr lang="en-GB" sz="24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Current systems often lack adaptability, face challenges in real-time person tracking, or are ineffective in complex indoor spaces.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An efficient assistive robot should accurately detect its environment, monitor individuals seamlessly, and ensure safe navigation.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34525" y="1319750"/>
            <a:ext cx="7277400" cy="3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an autonomous assistive robot that can: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Navigate dynamically in real-world indoor environments.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and follow individuals while avoiding obstacles.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sensor data for intelligent decision-making.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 for Human-Robot Interaction, communication and reminders.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</a:rPr>
              <a:t>Speech to text conversion.</a:t>
            </a:r>
            <a:endParaRPr sz="1800"/>
          </a:p>
        </p:txBody>
      </p:sp>
      <p:sp>
        <p:nvSpPr>
          <p:cNvPr id="69" name="Google Shape;69;p15"/>
          <p:cNvSpPr txBox="1"/>
          <p:nvPr/>
        </p:nvSpPr>
        <p:spPr>
          <a:xfrm>
            <a:off x="400500" y="646050"/>
            <a:ext cx="3443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So, we are trying to: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54922" y="0"/>
            <a:ext cx="4582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Literature Review:</a:t>
            </a:r>
            <a:endParaRPr b="1" i="0" sz="21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154925" y="4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{10275C4E-6DA1-4403-8D39-69F59016F9D5}</a:tableStyleId>
              </a:tblPr>
              <a:tblGrid>
                <a:gridCol w="2209250"/>
                <a:gridCol w="2085600"/>
                <a:gridCol w="1635125"/>
                <a:gridCol w="2907075"/>
              </a:tblGrid>
              <a:tr h="45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 u="none" cap="none" strike="noStrike"/>
                        <a:t>Paper</a:t>
                      </a:r>
                      <a:endParaRPr b="1" sz="1500" u="none" cap="none" strike="noStrike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 u="none" cap="none" strike="noStrike"/>
                        <a:t>Authors</a:t>
                      </a:r>
                      <a:endParaRPr b="1" sz="15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rgbClr val="333333"/>
                          </a:solidFill>
                        </a:rPr>
                        <a:t>Date</a:t>
                      </a:r>
                      <a:endParaRPr b="1" sz="15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GB" sz="1500" u="none" cap="none" strike="noStrike"/>
                        <a:t>Summary</a:t>
                      </a:r>
                      <a:endParaRPr b="1" sz="15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Autonomous Person-Specific Following Robot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Abdullah Mujahid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;</a:t>
                      </a:r>
                      <a:r>
                        <a:rPr lang="en-GB" sz="11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4"/>
                        </a:rPr>
                        <a:t> </a:t>
                      </a:r>
                      <a:r>
                        <a:rPr lang="en-GB" sz="11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Akhtar Kalam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;</a:t>
                      </a:r>
                      <a:r>
                        <a:rPr lang="en-GB" sz="11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6"/>
                        </a:rPr>
                        <a:t> </a:t>
                      </a:r>
                      <a:r>
                        <a:rPr lang="en-GB" sz="11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Seyed Morteza Alizadeh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;</a:t>
                      </a:r>
                      <a:r>
                        <a:rPr lang="en-GB" sz="11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8"/>
                        </a:rPr>
                        <a:t> </a:t>
                      </a:r>
                      <a:r>
                        <a:rPr lang="en-GB" sz="11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Yuanyuan Fan</a:t>
                      </a:r>
                      <a:endParaRPr sz="11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15 October 2020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This paper presents a robust person-tracking system for assistive robots. It integrates RGB-D and LiDAR sensors to follow a specific individual, even in dynamic environments with occlusions and varying lighting conditions. It introduces the Sequential Nearest Neighbour with Thresholding Selection (SNNTS) algorithm for accurate real-time tracking.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Autonomous Robot Navigation in Dynamic Environments Using Deep Reinforcement Learning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Paloma de la Puente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GB" sz="11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1"/>
                        </a:rPr>
                        <a:t> </a:t>
                      </a:r>
                      <a:r>
                        <a:rPr lang="en-GB" sz="1100" u="sng" cap="none" strike="noStrike">
                          <a:solidFill>
                            <a:schemeClr val="hlink"/>
                          </a:solidFill>
                          <a:hlinkClick r:id="rId12"/>
                        </a:rPr>
                        <a:t>Markus Vincze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GB" sz="11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3"/>
                        </a:rPr>
                        <a:t> </a:t>
                      </a:r>
                      <a:r>
                        <a:rPr lang="en-GB" sz="1100" u="sng" cap="none" strike="noStrike">
                          <a:solidFill>
                            <a:schemeClr val="hlink"/>
                          </a:solidFill>
                          <a:hlinkClick r:id="rId14"/>
                        </a:rPr>
                        <a:t>Diego Guffanti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GB" sz="11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5"/>
                        </a:rPr>
                        <a:t> </a:t>
                      </a:r>
                      <a:r>
                        <a:rPr lang="en-GB" sz="1100" u="sng" cap="none" strike="noStrike">
                          <a:solidFill>
                            <a:schemeClr val="hlink"/>
                          </a:solidFill>
                          <a:hlinkClick r:id="rId16"/>
                        </a:rPr>
                        <a:t>Daniel Galan</a:t>
                      </a:r>
                      <a:endParaRPr sz="11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3 March 2021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This study applies Deep Reinforcement Learning (DRL) to enable robots to autonomously navigate complex indoor spaces with moving obstacles. The approach removes the need for pre-mapped environments, allowing real-time adaptation to surroundings.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Human Following Robot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sng" cap="none" strike="noStrike">
                          <a:solidFill>
                            <a:schemeClr val="hlink"/>
                          </a:solidFill>
                          <a:hlinkClick r:id="rId17"/>
                        </a:rPr>
                        <a:t>Ester Martinez-Martin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;</a:t>
                      </a:r>
                      <a:r>
                        <a:rPr lang="en-GB" sz="1100" u="none" cap="none" strike="noStrike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18"/>
                        </a:rPr>
                        <a:t> </a:t>
                      </a:r>
                      <a:r>
                        <a:rPr lang="en-GB" sz="1100" u="sng" cap="none" strike="noStrike">
                          <a:solidFill>
                            <a:schemeClr val="hlink"/>
                          </a:solidFill>
                          <a:hlinkClick r:id="rId19"/>
                        </a:rPr>
                        <a:t>Angelo Costa</a:t>
                      </a:r>
                      <a:endParaRPr sz="11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20 July 2022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Explores human-following behavior in assistive robotics, discussing machine learning-based person tracking, obstacle avoidance, and movement prediction. It compares multiple tracking approaches, emphasizing sensor fusion for accurate user detection.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24000" y="477975"/>
            <a:ext cx="40212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Research Gap:</a:t>
            </a:r>
            <a:r>
              <a:rPr b="1" i="0" lang="en-GB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17525" y="1175125"/>
            <a:ext cx="8503800" cy="2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</a:rPr>
              <a:t>Existing research lacks real-time adaptive navigation for unpredictable environments.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</a:rPr>
              <a:t>Current assistive robots do not offer personalized human-robot interaction.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</a:rPr>
              <a:t>Most studies rely on limited sensor types, missing robust multi-sensor fusion.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</a:rPr>
              <a:t>Integration with hospital and home-care systems remains a major challenge.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</a:rPr>
              <a:t>Our project addresses these gaps using real-time AI, sensor fusion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32500" y="418475"/>
            <a:ext cx="23466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Proposed method:</a:t>
            </a:r>
            <a:r>
              <a:rPr b="1" i="0" lang="en-GB" sz="18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i="0" sz="18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046" y="249044"/>
            <a:ext cx="6160100" cy="4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68525" y="1217625"/>
            <a:ext cx="79746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Software Implementation: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Live Feed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Remote Movement in the Application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Hardware Implementation: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Autonomous Tracking a person </a:t>
            </a:r>
            <a:r>
              <a:rPr lang="en-GB" sz="1800">
                <a:solidFill>
                  <a:schemeClr val="dk1"/>
                </a:solidFill>
              </a:rPr>
              <a:t>through</a:t>
            </a:r>
            <a:r>
              <a:rPr lang="en-GB" sz="1800">
                <a:solidFill>
                  <a:schemeClr val="dk1"/>
                </a:solidFill>
              </a:rPr>
              <a:t> complex indoor systems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Speech to text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32500" y="418475"/>
            <a:ext cx="3868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 of our project</a:t>
            </a:r>
            <a:r>
              <a:rPr b="1" i="0" lang="en-GB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b="1" i="0" lang="en-GB" sz="18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i="0" sz="18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468525" y="1217625"/>
            <a:ext cx="79746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Software Implementation: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We have </a:t>
            </a:r>
            <a:r>
              <a:rPr lang="en-GB" sz="1800">
                <a:solidFill>
                  <a:schemeClr val="dk1"/>
                </a:solidFill>
              </a:rPr>
              <a:t>Successfully</a:t>
            </a:r>
            <a:r>
              <a:rPr lang="en-GB" sz="1800">
                <a:solidFill>
                  <a:schemeClr val="dk1"/>
                </a:solidFill>
              </a:rPr>
              <a:t> implemented a sign up page to sign up and create an account in the Web application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We have created a database connection to the web page to save login info to sign in again.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We have created a web page UI to have two </a:t>
            </a:r>
            <a:r>
              <a:rPr lang="en-GB" sz="1800">
                <a:solidFill>
                  <a:schemeClr val="dk1"/>
                </a:solidFill>
              </a:rPr>
              <a:t>types</a:t>
            </a:r>
            <a:r>
              <a:rPr lang="en-GB" sz="1800">
                <a:solidFill>
                  <a:schemeClr val="dk1"/>
                </a:solidFill>
              </a:rPr>
              <a:t> of tracking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One is with Remote control from the Web application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One provide the person tracking Live feed (To be Done).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Created a connection between the Raspberry pi and </a:t>
            </a:r>
            <a:r>
              <a:rPr lang="en-GB" sz="1800">
                <a:solidFill>
                  <a:schemeClr val="dk1"/>
                </a:solidFill>
              </a:rPr>
              <a:t>database and the information is being passed through.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32500" y="418475"/>
            <a:ext cx="43953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 we have completed</a:t>
            </a:r>
            <a:r>
              <a:rPr b="1" i="0" lang="en-GB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b="1" i="0" lang="en-GB" sz="18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i="0" sz="18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468525" y="1217625"/>
            <a:ext cx="79746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Hardware Implementation: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We need to implement the Person tracking for the robot.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Provide live video feed in the web application and get as less latency and much frames as possible.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Develop a web-based interface to send movement commands to the robot.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Ensure seamless navigation through manual or automated controls.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32500" y="418475"/>
            <a:ext cx="43953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 to be done</a:t>
            </a:r>
            <a:r>
              <a:rPr b="1" i="0" lang="en-GB" sz="1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b="1" i="0" lang="en-GB" sz="18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i="0" sz="18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