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9"/>
    </p:embeddedFont>
    <p:embeddedFont>
      <p:font typeface="Evolventa" charset="1" panose="020B0502020202020204"/>
      <p:regular r:id="rId20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4034"/>
          <p:cNvSpPr/>
          <p:nvPr/>
        </p:nvSpPr>
        <p:spPr>
          <a:xfrm flipH="false" flipV="false" rot="0">
            <a:off x="0" y="-17145"/>
            <a:ext cx="19281708" cy="10304145"/>
          </a:xfrm>
          <a:custGeom>
            <a:avLst/>
            <a:gdLst/>
            <a:ahLst/>
            <a:cxnLst/>
            <a:rect r="r" b="b" t="t" l="l"/>
            <a:pathLst>
              <a:path h="10304145" w="19281708">
                <a:moveTo>
                  <a:pt x="0" y="0"/>
                </a:moveTo>
                <a:lnTo>
                  <a:pt x="19281708" y="0"/>
                </a:lnTo>
                <a:lnTo>
                  <a:pt x="19281708" y="10304145"/>
                </a:lnTo>
                <a:lnTo>
                  <a:pt x="0" y="10304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7" r="0" b="-5453"/>
            </a:stretch>
          </a:blipFill>
        </p:spPr>
      </p:sp>
      <p:sp>
        <p:nvSpPr>
          <p:cNvPr name="AutoShape 3" id="3"/>
          <p:cNvSpPr/>
          <p:nvPr/>
        </p:nvSpPr>
        <p:spPr>
          <a:xfrm rot="445884">
            <a:off x="1101189" y="9305925"/>
            <a:ext cx="883723" cy="0"/>
          </a:xfrm>
          <a:prstGeom prst="line">
            <a:avLst/>
          </a:prstGeom>
          <a:ln cap="rnd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-17145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-17145"/>
            <a:ext cx="14775440" cy="10287000"/>
            <a:chOff x="0" y="0"/>
            <a:chExt cx="19700586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00621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9700621">
                  <a:moveTo>
                    <a:pt x="0" y="0"/>
                  </a:moveTo>
                  <a:lnTo>
                    <a:pt x="8504174" y="0"/>
                  </a:lnTo>
                  <a:lnTo>
                    <a:pt x="19700621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F5597">
                <a:alpha val="8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8123" y="3590925"/>
            <a:ext cx="8925878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b="true" sz="99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CITY DESIGN.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82200" y="4489132"/>
            <a:ext cx="5046345" cy="5797868"/>
            <a:chOff x="0" y="0"/>
            <a:chExt cx="6728460" cy="77304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8460" cy="7730490"/>
            </a:xfrm>
            <a:custGeom>
              <a:avLst/>
              <a:gdLst/>
              <a:ahLst/>
              <a:cxnLst/>
              <a:rect r="r" b="b" t="t" l="l"/>
              <a:pathLst>
                <a:path h="7730490" w="6728460">
                  <a:moveTo>
                    <a:pt x="6728460" y="7730490"/>
                  </a:moveTo>
                  <a:lnTo>
                    <a:pt x="568452" y="0"/>
                  </a:lnTo>
                  <a:lnTo>
                    <a:pt x="0" y="0"/>
                  </a:lnTo>
                  <a:lnTo>
                    <a:pt x="6160008" y="7730490"/>
                  </a:lnTo>
                  <a:close/>
                </a:path>
              </a:pathLst>
            </a:custGeom>
            <a:solidFill>
              <a:srgbClr val="FFFFFF">
                <a:alpha val="77647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18123" y="6297930"/>
            <a:ext cx="9397365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9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Designed by:</a:t>
            </a:r>
          </a:p>
          <a:p>
            <a:pPr algn="l">
              <a:lnSpc>
                <a:spcPts val="5759"/>
              </a:lnSpc>
            </a:pPr>
            <a:r>
              <a:rPr lang="en-US" sz="4800" spc="-19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 Vinay</a:t>
            </a:r>
          </a:p>
          <a:p>
            <a:pPr algn="l">
              <a:lnSpc>
                <a:spcPts val="5759"/>
              </a:lnSpc>
            </a:pPr>
            <a:r>
              <a:rPr lang="en-US" sz="4800" spc="-19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 Shashank</a:t>
            </a:r>
          </a:p>
          <a:p>
            <a:pPr algn="l">
              <a:lnSpc>
                <a:spcPts val="5759"/>
              </a:lnSpc>
            </a:pPr>
            <a:r>
              <a:rPr lang="en-US" sz="4800" spc="-19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 Sumit</a:t>
            </a:r>
          </a:p>
          <a:p>
            <a:pPr algn="l">
              <a:lnSpc>
                <a:spcPts val="5759"/>
              </a:lnSpc>
            </a:pPr>
            <a:r>
              <a:rPr lang="en-US" sz="4800" spc="-23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 Rahul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4034"/>
          <p:cNvSpPr/>
          <p:nvPr/>
        </p:nvSpPr>
        <p:spPr>
          <a:xfrm flipH="false" flipV="false" rot="0">
            <a:off x="0" y="-17145"/>
            <a:ext cx="18288000" cy="10304145"/>
          </a:xfrm>
          <a:custGeom>
            <a:avLst/>
            <a:gdLst/>
            <a:ahLst/>
            <a:cxnLst/>
            <a:rect r="r" b="b" t="t" l="l"/>
            <a:pathLst>
              <a:path h="10304145" w="18288000">
                <a:moveTo>
                  <a:pt x="0" y="0"/>
                </a:moveTo>
                <a:lnTo>
                  <a:pt x="18288000" y="0"/>
                </a:lnTo>
                <a:lnTo>
                  <a:pt x="18288000" y="10304145"/>
                </a:lnTo>
                <a:lnTo>
                  <a:pt x="0" y="10304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22" r="0" b="-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4654212" cy="10287000"/>
            <a:chOff x="0" y="0"/>
            <a:chExt cx="1953895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3895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9538950">
                  <a:moveTo>
                    <a:pt x="0" y="0"/>
                  </a:moveTo>
                  <a:lnTo>
                    <a:pt x="8434451" y="0"/>
                  </a:lnTo>
                  <a:lnTo>
                    <a:pt x="1953895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F5597">
                <a:alpha val="8392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65835" y="4077653"/>
            <a:ext cx="8925878" cy="302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b="true" sz="99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  <a:p>
            <a:pPr algn="l">
              <a:lnSpc>
                <a:spcPts val="1188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9982200" y="4489132"/>
            <a:ext cx="5046345" cy="5797868"/>
            <a:chOff x="0" y="0"/>
            <a:chExt cx="6728460" cy="77304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28460" cy="7730490"/>
            </a:xfrm>
            <a:custGeom>
              <a:avLst/>
              <a:gdLst/>
              <a:ahLst/>
              <a:cxnLst/>
              <a:rect r="r" b="b" t="t" l="l"/>
              <a:pathLst>
                <a:path h="7730490" w="6728460">
                  <a:moveTo>
                    <a:pt x="6728460" y="7730490"/>
                  </a:moveTo>
                  <a:lnTo>
                    <a:pt x="568452" y="0"/>
                  </a:lnTo>
                  <a:lnTo>
                    <a:pt x="0" y="0"/>
                  </a:lnTo>
                  <a:lnTo>
                    <a:pt x="6160008" y="7730490"/>
                  </a:lnTo>
                  <a:close/>
                </a:path>
              </a:pathLst>
            </a:custGeom>
            <a:solidFill>
              <a:srgbClr val="FFFFFF">
                <a:alpha val="77647"/>
              </a:srgbClr>
            </a:solidFill>
          </p:spPr>
        </p:sp>
      </p:grpSp>
      <p:sp>
        <p:nvSpPr>
          <p:cNvPr name="AutoShape 8" id="8"/>
          <p:cNvSpPr/>
          <p:nvPr/>
        </p:nvSpPr>
        <p:spPr>
          <a:xfrm rot="445884">
            <a:off x="1101189" y="9305925"/>
            <a:ext cx="883723" cy="0"/>
          </a:xfrm>
          <a:prstGeom prst="line">
            <a:avLst/>
          </a:prstGeom>
          <a:ln cap="rnd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9813" y="2444981"/>
            <a:ext cx="11831675" cy="568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53" indent="-325526" lvl="1">
              <a:lnSpc>
                <a:spcPts val="6480"/>
              </a:lnSpc>
              <a:buAutoNum type="arabicPeriod" startAt="1"/>
            </a:pPr>
            <a:r>
              <a:rPr lang="en-US" sz="36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CITY PLAN LAYOUT.</a:t>
            </a:r>
          </a:p>
          <a:p>
            <a:pPr algn="l" marL="651053" indent="-325526" lvl="1">
              <a:lnSpc>
                <a:spcPts val="6480"/>
              </a:lnSpc>
              <a:buAutoNum type="arabicPeriod" startAt="1"/>
            </a:pPr>
            <a:r>
              <a:rPr lang="en-US" sz="36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Area distribution.</a:t>
            </a:r>
          </a:p>
          <a:p>
            <a:pPr algn="l" marL="651053" indent="-325526" lvl="1">
              <a:lnSpc>
                <a:spcPts val="6480"/>
              </a:lnSpc>
              <a:buAutoNum type="arabicPeriod" startAt="1"/>
            </a:pPr>
            <a:r>
              <a:rPr lang="en-US" sz="36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Population distribution.</a:t>
            </a:r>
          </a:p>
          <a:p>
            <a:pPr algn="l" marL="651053" indent="-325526" lvl="1">
              <a:lnSpc>
                <a:spcPts val="6480"/>
              </a:lnSpc>
              <a:buAutoNum type="arabicPeriod" startAt="1"/>
            </a:pPr>
            <a:r>
              <a:rPr lang="en-US" sz="36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Budget distribution.</a:t>
            </a:r>
          </a:p>
          <a:p>
            <a:pPr algn="l" marL="651053" indent="-325526" lvl="1">
              <a:lnSpc>
                <a:spcPts val="6480"/>
              </a:lnSpc>
              <a:buAutoNum type="arabicPeriod" startAt="1"/>
            </a:pPr>
            <a:r>
              <a:rPr lang="en-US" sz="36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Revenue models.</a:t>
            </a:r>
          </a:p>
          <a:p>
            <a:pPr algn="l" marL="651053" indent="-325526" lvl="1">
              <a:lnSpc>
                <a:spcPts val="6480"/>
              </a:lnSpc>
              <a:buAutoNum type="arabicPeriod" startAt="1"/>
            </a:pPr>
            <a:r>
              <a:rPr lang="en-US" sz="36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Sustainability.</a:t>
            </a:r>
          </a:p>
          <a:p>
            <a:pPr algn="l" marL="651510" indent="-325755" lvl="1">
              <a:lnSpc>
                <a:spcPts val="6480"/>
              </a:lnSpc>
              <a:buAutoNum type="arabicPeriod" startAt="1"/>
            </a:pPr>
            <a:r>
              <a:rPr lang="en-US" sz="36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Learnings from failed cities</a:t>
            </a:r>
          </a:p>
        </p:txBody>
      </p:sp>
      <p:sp>
        <p:nvSpPr>
          <p:cNvPr name="AutoShape 3" id="3"/>
          <p:cNvSpPr/>
          <p:nvPr/>
        </p:nvSpPr>
        <p:spPr>
          <a:xfrm rot="5397275">
            <a:off x="2065522" y="5673912"/>
            <a:ext cx="6010188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135923" y="2551212"/>
            <a:ext cx="3934636" cy="784830"/>
            <a:chOff x="0" y="0"/>
            <a:chExt cx="5246182" cy="10464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46243" cy="1046480"/>
            </a:xfrm>
            <a:custGeom>
              <a:avLst/>
              <a:gdLst/>
              <a:ahLst/>
              <a:cxnLst/>
              <a:rect r="r" b="b" t="t" l="l"/>
              <a:pathLst>
                <a:path h="1046480" w="5246243">
                  <a:moveTo>
                    <a:pt x="0" y="0"/>
                  </a:moveTo>
                  <a:lnTo>
                    <a:pt x="5246243" y="0"/>
                  </a:lnTo>
                  <a:lnTo>
                    <a:pt x="5246243" y="1046480"/>
                  </a:lnTo>
                  <a:lnTo>
                    <a:pt x="0" y="1046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246182" cy="106549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r">
                <a:lnSpc>
                  <a:spcPts val="5040"/>
                </a:lnSpc>
              </a:pPr>
              <a:r>
                <a:rPr lang="en-US" sz="4200" b="true">
                  <a:solidFill>
                    <a:srgbClr val="4472C4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CONTENTS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569299" y="7301022"/>
            <a:ext cx="1305759" cy="1373500"/>
          </a:xfrm>
          <a:custGeom>
            <a:avLst/>
            <a:gdLst/>
            <a:ahLst/>
            <a:cxnLst/>
            <a:rect r="r" b="b" t="t" l="l"/>
            <a:pathLst>
              <a:path h="1373500" w="1305759">
                <a:moveTo>
                  <a:pt x="0" y="0"/>
                </a:moveTo>
                <a:lnTo>
                  <a:pt x="1305759" y="0"/>
                </a:lnTo>
                <a:lnTo>
                  <a:pt x="1305759" y="1373500"/>
                </a:lnTo>
                <a:lnTo>
                  <a:pt x="0" y="137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67523" y="2344579"/>
            <a:ext cx="7608570" cy="5597842"/>
            <a:chOff x="0" y="0"/>
            <a:chExt cx="10144760" cy="7463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44760" cy="7463790"/>
            </a:xfrm>
            <a:custGeom>
              <a:avLst/>
              <a:gdLst/>
              <a:ahLst/>
              <a:cxnLst/>
              <a:rect r="r" b="b" t="t" l="l"/>
              <a:pathLst>
                <a:path h="7463790" w="10144760">
                  <a:moveTo>
                    <a:pt x="12700" y="0"/>
                  </a:moveTo>
                  <a:lnTo>
                    <a:pt x="10132060" y="0"/>
                  </a:lnTo>
                  <a:cubicBezTo>
                    <a:pt x="10139045" y="0"/>
                    <a:pt x="10144760" y="5715"/>
                    <a:pt x="10144760" y="12700"/>
                  </a:cubicBezTo>
                  <a:lnTo>
                    <a:pt x="10144760" y="7451090"/>
                  </a:lnTo>
                  <a:cubicBezTo>
                    <a:pt x="10144760" y="7458075"/>
                    <a:pt x="10139045" y="7463790"/>
                    <a:pt x="10132060" y="7463790"/>
                  </a:cubicBezTo>
                  <a:lnTo>
                    <a:pt x="12700" y="7463790"/>
                  </a:lnTo>
                  <a:cubicBezTo>
                    <a:pt x="5715" y="7463790"/>
                    <a:pt x="0" y="7458075"/>
                    <a:pt x="0" y="74510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7451090"/>
                  </a:lnTo>
                  <a:lnTo>
                    <a:pt x="12700" y="7451090"/>
                  </a:lnTo>
                  <a:lnTo>
                    <a:pt x="12700" y="7438390"/>
                  </a:lnTo>
                  <a:lnTo>
                    <a:pt x="10132060" y="7438390"/>
                  </a:lnTo>
                  <a:lnTo>
                    <a:pt x="10132060" y="7451090"/>
                  </a:lnTo>
                  <a:lnTo>
                    <a:pt x="10119360" y="7451090"/>
                  </a:lnTo>
                  <a:lnTo>
                    <a:pt x="10119360" y="12700"/>
                  </a:lnTo>
                  <a:lnTo>
                    <a:pt x="10132060" y="12700"/>
                  </a:lnTo>
                  <a:lnTo>
                    <a:pt x="10132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12721" y="797530"/>
            <a:ext cx="553641" cy="433080"/>
            <a:chOff x="0" y="0"/>
            <a:chExt cx="738188" cy="5774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8575" y="28575"/>
              <a:ext cx="681101" cy="520319"/>
            </a:xfrm>
            <a:custGeom>
              <a:avLst/>
              <a:gdLst/>
              <a:ahLst/>
              <a:cxnLst/>
              <a:rect r="r" b="b" t="t" l="l"/>
              <a:pathLst>
                <a:path h="520319" w="681101">
                  <a:moveTo>
                    <a:pt x="0" y="0"/>
                  </a:moveTo>
                  <a:lnTo>
                    <a:pt x="681101" y="0"/>
                  </a:lnTo>
                  <a:lnTo>
                    <a:pt x="681101" y="520319"/>
                  </a:lnTo>
                  <a:lnTo>
                    <a:pt x="0" y="520319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8251" cy="577469"/>
            </a:xfrm>
            <a:custGeom>
              <a:avLst/>
              <a:gdLst/>
              <a:ahLst/>
              <a:cxnLst/>
              <a:rect r="r" b="b" t="t" l="l"/>
              <a:pathLst>
                <a:path h="577469" w="738251">
                  <a:moveTo>
                    <a:pt x="28575" y="0"/>
                  </a:moveTo>
                  <a:lnTo>
                    <a:pt x="709676" y="0"/>
                  </a:lnTo>
                  <a:cubicBezTo>
                    <a:pt x="725424" y="0"/>
                    <a:pt x="738251" y="12827"/>
                    <a:pt x="738251" y="28575"/>
                  </a:cubicBezTo>
                  <a:lnTo>
                    <a:pt x="738251" y="548894"/>
                  </a:lnTo>
                  <a:cubicBezTo>
                    <a:pt x="738251" y="564642"/>
                    <a:pt x="725424" y="577469"/>
                    <a:pt x="709676" y="577469"/>
                  </a:cubicBezTo>
                  <a:lnTo>
                    <a:pt x="28575" y="577469"/>
                  </a:lnTo>
                  <a:cubicBezTo>
                    <a:pt x="12827" y="577469"/>
                    <a:pt x="0" y="564642"/>
                    <a:pt x="0" y="5488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548894"/>
                  </a:lnTo>
                  <a:lnTo>
                    <a:pt x="28575" y="548894"/>
                  </a:lnTo>
                  <a:lnTo>
                    <a:pt x="28575" y="520319"/>
                  </a:lnTo>
                  <a:lnTo>
                    <a:pt x="709676" y="520319"/>
                  </a:lnTo>
                  <a:lnTo>
                    <a:pt x="709676" y="548894"/>
                  </a:lnTo>
                  <a:lnTo>
                    <a:pt x="681101" y="548894"/>
                  </a:lnTo>
                  <a:lnTo>
                    <a:pt x="681101" y="28575"/>
                  </a:lnTo>
                  <a:lnTo>
                    <a:pt x="709676" y="28575"/>
                  </a:lnTo>
                  <a:lnTo>
                    <a:pt x="70967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sp>
        <p:nvSpPr>
          <p:cNvPr name="AutoShape 7" id="7"/>
          <p:cNvSpPr/>
          <p:nvPr/>
        </p:nvSpPr>
        <p:spPr>
          <a:xfrm>
            <a:off x="5303519" y="9888962"/>
            <a:ext cx="6590041" cy="5715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69809" y="1581131"/>
            <a:ext cx="7594718" cy="6047294"/>
          </a:xfrm>
          <a:custGeom>
            <a:avLst/>
            <a:gdLst/>
            <a:ahLst/>
            <a:cxnLst/>
            <a:rect r="r" b="b" t="t" l="l"/>
            <a:pathLst>
              <a:path h="6047294" w="7594718">
                <a:moveTo>
                  <a:pt x="0" y="0"/>
                </a:moveTo>
                <a:lnTo>
                  <a:pt x="7594718" y="0"/>
                </a:lnTo>
                <a:lnTo>
                  <a:pt x="7594718" y="6047294"/>
                </a:lnTo>
                <a:lnTo>
                  <a:pt x="0" y="6047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28642" y="2409382"/>
            <a:ext cx="7608570" cy="5597842"/>
            <a:chOff x="0" y="0"/>
            <a:chExt cx="10144760" cy="74637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44760" cy="7463790"/>
            </a:xfrm>
            <a:custGeom>
              <a:avLst/>
              <a:gdLst/>
              <a:ahLst/>
              <a:cxnLst/>
              <a:rect r="r" b="b" t="t" l="l"/>
              <a:pathLst>
                <a:path h="7463790" w="10144760">
                  <a:moveTo>
                    <a:pt x="12700" y="0"/>
                  </a:moveTo>
                  <a:lnTo>
                    <a:pt x="10132060" y="0"/>
                  </a:lnTo>
                  <a:cubicBezTo>
                    <a:pt x="10139045" y="0"/>
                    <a:pt x="10144760" y="5715"/>
                    <a:pt x="10144760" y="12700"/>
                  </a:cubicBezTo>
                  <a:lnTo>
                    <a:pt x="10144760" y="7451090"/>
                  </a:lnTo>
                  <a:cubicBezTo>
                    <a:pt x="10144760" y="7458075"/>
                    <a:pt x="10139045" y="7463790"/>
                    <a:pt x="10132060" y="7463790"/>
                  </a:cubicBezTo>
                  <a:lnTo>
                    <a:pt x="12700" y="7463790"/>
                  </a:lnTo>
                  <a:cubicBezTo>
                    <a:pt x="5715" y="7463790"/>
                    <a:pt x="0" y="7458075"/>
                    <a:pt x="0" y="74510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7451090"/>
                  </a:lnTo>
                  <a:lnTo>
                    <a:pt x="12700" y="7451090"/>
                  </a:lnTo>
                  <a:lnTo>
                    <a:pt x="12700" y="7438390"/>
                  </a:lnTo>
                  <a:lnTo>
                    <a:pt x="10132060" y="7438390"/>
                  </a:lnTo>
                  <a:lnTo>
                    <a:pt x="10132060" y="7451090"/>
                  </a:lnTo>
                  <a:lnTo>
                    <a:pt x="10119360" y="7451090"/>
                  </a:lnTo>
                  <a:lnTo>
                    <a:pt x="10119360" y="12700"/>
                  </a:lnTo>
                  <a:lnTo>
                    <a:pt x="10132060" y="12700"/>
                  </a:lnTo>
                  <a:lnTo>
                    <a:pt x="10132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462790" y="1581131"/>
            <a:ext cx="7681210" cy="6047294"/>
          </a:xfrm>
          <a:custGeom>
            <a:avLst/>
            <a:gdLst/>
            <a:ahLst/>
            <a:cxnLst/>
            <a:rect r="r" b="b" t="t" l="l"/>
            <a:pathLst>
              <a:path h="6047294" w="7681210">
                <a:moveTo>
                  <a:pt x="0" y="0"/>
                </a:moveTo>
                <a:lnTo>
                  <a:pt x="7681210" y="0"/>
                </a:lnTo>
                <a:lnTo>
                  <a:pt x="7681210" y="6047294"/>
                </a:lnTo>
                <a:lnTo>
                  <a:pt x="0" y="6047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7" t="-14945" r="0" b="-1491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10572" y="740656"/>
            <a:ext cx="409282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CITY PLAN LAYOUT: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44987" y="5015865"/>
            <a:ext cx="398026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Arimo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572" y="8264400"/>
            <a:ext cx="5273572" cy="48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3"/>
              </a:lnSpc>
              <a:spcBef>
                <a:spcPct val="0"/>
              </a:spcBef>
            </a:pPr>
            <a:r>
              <a:rPr lang="en-US" sz="25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City Name: INDUS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3146" y="8965775"/>
            <a:ext cx="5273572" cy="48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3"/>
              </a:lnSpc>
              <a:spcBef>
                <a:spcPct val="0"/>
              </a:spcBef>
            </a:pPr>
            <a:r>
              <a:rPr lang="en-US" sz="25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Pincode: 530069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69809" y="8954715"/>
            <a:ext cx="5273572" cy="48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3"/>
              </a:lnSpc>
              <a:spcBef>
                <a:spcPct val="0"/>
              </a:spcBef>
            </a:pPr>
            <a:r>
              <a:rPr lang="en-US" sz="25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Time zone: IST(+5:30)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61750" y="8264890"/>
            <a:ext cx="5273572" cy="48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3"/>
              </a:lnSpc>
              <a:spcBef>
                <a:spcPct val="0"/>
              </a:spcBef>
            </a:pPr>
            <a:r>
              <a:rPr lang="en-US" sz="25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Area: 1500sq. km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721" y="797530"/>
            <a:ext cx="553641" cy="433080"/>
            <a:chOff x="0" y="0"/>
            <a:chExt cx="738188" cy="5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8575" y="28575"/>
              <a:ext cx="681101" cy="520319"/>
            </a:xfrm>
            <a:custGeom>
              <a:avLst/>
              <a:gdLst/>
              <a:ahLst/>
              <a:cxnLst/>
              <a:rect r="r" b="b" t="t" l="l"/>
              <a:pathLst>
                <a:path h="520319" w="681101">
                  <a:moveTo>
                    <a:pt x="0" y="0"/>
                  </a:moveTo>
                  <a:lnTo>
                    <a:pt x="681101" y="0"/>
                  </a:lnTo>
                  <a:lnTo>
                    <a:pt x="681101" y="520319"/>
                  </a:lnTo>
                  <a:lnTo>
                    <a:pt x="0" y="520319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8251" cy="577469"/>
            </a:xfrm>
            <a:custGeom>
              <a:avLst/>
              <a:gdLst/>
              <a:ahLst/>
              <a:cxnLst/>
              <a:rect r="r" b="b" t="t" l="l"/>
              <a:pathLst>
                <a:path h="577469" w="738251">
                  <a:moveTo>
                    <a:pt x="28575" y="0"/>
                  </a:moveTo>
                  <a:lnTo>
                    <a:pt x="709676" y="0"/>
                  </a:lnTo>
                  <a:cubicBezTo>
                    <a:pt x="725424" y="0"/>
                    <a:pt x="738251" y="12827"/>
                    <a:pt x="738251" y="28575"/>
                  </a:cubicBezTo>
                  <a:lnTo>
                    <a:pt x="738251" y="548894"/>
                  </a:lnTo>
                  <a:cubicBezTo>
                    <a:pt x="738251" y="564642"/>
                    <a:pt x="725424" y="577469"/>
                    <a:pt x="709676" y="577469"/>
                  </a:cubicBezTo>
                  <a:lnTo>
                    <a:pt x="28575" y="577469"/>
                  </a:lnTo>
                  <a:cubicBezTo>
                    <a:pt x="12827" y="577469"/>
                    <a:pt x="0" y="564642"/>
                    <a:pt x="0" y="5488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548894"/>
                  </a:lnTo>
                  <a:lnTo>
                    <a:pt x="28575" y="548894"/>
                  </a:lnTo>
                  <a:lnTo>
                    <a:pt x="28575" y="520319"/>
                  </a:lnTo>
                  <a:lnTo>
                    <a:pt x="709676" y="520319"/>
                  </a:lnTo>
                  <a:lnTo>
                    <a:pt x="709676" y="548894"/>
                  </a:lnTo>
                  <a:lnTo>
                    <a:pt x="681101" y="548894"/>
                  </a:lnTo>
                  <a:lnTo>
                    <a:pt x="681101" y="28575"/>
                  </a:lnTo>
                  <a:lnTo>
                    <a:pt x="709676" y="28575"/>
                  </a:lnTo>
                  <a:lnTo>
                    <a:pt x="70967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35289" y="1230610"/>
            <a:ext cx="7819264" cy="8531327"/>
            <a:chOff x="0" y="0"/>
            <a:chExt cx="10425685" cy="113751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25726" cy="11375041"/>
            </a:xfrm>
            <a:custGeom>
              <a:avLst/>
              <a:gdLst/>
              <a:ahLst/>
              <a:cxnLst/>
              <a:rect r="r" b="b" t="t" l="l"/>
              <a:pathLst>
                <a:path h="11375041" w="10425726">
                  <a:moveTo>
                    <a:pt x="0" y="0"/>
                  </a:moveTo>
                  <a:lnTo>
                    <a:pt x="10425726" y="0"/>
                  </a:lnTo>
                  <a:lnTo>
                    <a:pt x="10425726" y="11375041"/>
                  </a:lnTo>
                  <a:lnTo>
                    <a:pt x="0" y="1137504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10572" y="740656"/>
            <a:ext cx="426581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AREA DISTRIBUTION: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99522" y="1577117"/>
            <a:ext cx="7819264" cy="776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1.Residential Area: This covers over 45% of area which is ~675sq.km of total area .This includes houses, societies, apartments etc.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2.Commercial Area: This covers over 30% of area, which is ~450sq.km of total area. This includes markets, industries, malls, hotels etc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3.Public Services and institutional zone: This includes schools, hospitals, government offices and research institutes which covers 10% of area ie. 150sq.km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4.Green Spaces: This includes park, agricultural areas, zoos etc which covers around 10% of total area ie. 150sq.km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5.Transport and Utilities: This includes roads, railways, metros, energy infrastructure which covers around5% of total area ie </a:t>
            </a:r>
          </a:p>
          <a:p>
            <a:pPr algn="l">
              <a:lnSpc>
                <a:spcPts val="3276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~75sq.km 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87167" y="849146"/>
            <a:ext cx="7665438" cy="86788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721" y="797530"/>
            <a:ext cx="553641" cy="433080"/>
            <a:chOff x="0" y="0"/>
            <a:chExt cx="738188" cy="5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8575" y="28575"/>
              <a:ext cx="681101" cy="520319"/>
            </a:xfrm>
            <a:custGeom>
              <a:avLst/>
              <a:gdLst/>
              <a:ahLst/>
              <a:cxnLst/>
              <a:rect r="r" b="b" t="t" l="l"/>
              <a:pathLst>
                <a:path h="520319" w="681101">
                  <a:moveTo>
                    <a:pt x="0" y="0"/>
                  </a:moveTo>
                  <a:lnTo>
                    <a:pt x="681101" y="0"/>
                  </a:lnTo>
                  <a:lnTo>
                    <a:pt x="681101" y="520319"/>
                  </a:lnTo>
                  <a:lnTo>
                    <a:pt x="0" y="520319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8251" cy="577469"/>
            </a:xfrm>
            <a:custGeom>
              <a:avLst/>
              <a:gdLst/>
              <a:ahLst/>
              <a:cxnLst/>
              <a:rect r="r" b="b" t="t" l="l"/>
              <a:pathLst>
                <a:path h="577469" w="738251">
                  <a:moveTo>
                    <a:pt x="28575" y="0"/>
                  </a:moveTo>
                  <a:lnTo>
                    <a:pt x="709676" y="0"/>
                  </a:lnTo>
                  <a:cubicBezTo>
                    <a:pt x="725424" y="0"/>
                    <a:pt x="738251" y="12827"/>
                    <a:pt x="738251" y="28575"/>
                  </a:cubicBezTo>
                  <a:lnTo>
                    <a:pt x="738251" y="548894"/>
                  </a:lnTo>
                  <a:cubicBezTo>
                    <a:pt x="738251" y="564642"/>
                    <a:pt x="725424" y="577469"/>
                    <a:pt x="709676" y="577469"/>
                  </a:cubicBezTo>
                  <a:lnTo>
                    <a:pt x="28575" y="577469"/>
                  </a:lnTo>
                  <a:cubicBezTo>
                    <a:pt x="12827" y="577469"/>
                    <a:pt x="0" y="564642"/>
                    <a:pt x="0" y="5488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548894"/>
                  </a:lnTo>
                  <a:lnTo>
                    <a:pt x="28575" y="548894"/>
                  </a:lnTo>
                  <a:lnTo>
                    <a:pt x="28575" y="520319"/>
                  </a:lnTo>
                  <a:lnTo>
                    <a:pt x="709676" y="520319"/>
                  </a:lnTo>
                  <a:lnTo>
                    <a:pt x="709676" y="548894"/>
                  </a:lnTo>
                  <a:lnTo>
                    <a:pt x="681101" y="548894"/>
                  </a:lnTo>
                  <a:lnTo>
                    <a:pt x="681101" y="28575"/>
                  </a:lnTo>
                  <a:lnTo>
                    <a:pt x="709676" y="28575"/>
                  </a:lnTo>
                  <a:lnTo>
                    <a:pt x="70967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35289" y="1230610"/>
            <a:ext cx="7819264" cy="8531327"/>
            <a:chOff x="0" y="0"/>
            <a:chExt cx="10425685" cy="113751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25726" cy="11375041"/>
            </a:xfrm>
            <a:custGeom>
              <a:avLst/>
              <a:gdLst/>
              <a:ahLst/>
              <a:cxnLst/>
              <a:rect r="r" b="b" t="t" l="l"/>
              <a:pathLst>
                <a:path h="11375041" w="10425726">
                  <a:moveTo>
                    <a:pt x="0" y="0"/>
                  </a:moveTo>
                  <a:lnTo>
                    <a:pt x="10425726" y="0"/>
                  </a:lnTo>
                  <a:lnTo>
                    <a:pt x="10425726" y="11375041"/>
                  </a:lnTo>
                  <a:lnTo>
                    <a:pt x="0" y="1137504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61734" y="3162510"/>
            <a:ext cx="8029308" cy="4667526"/>
          </a:xfrm>
          <a:custGeom>
            <a:avLst/>
            <a:gdLst/>
            <a:ahLst/>
            <a:cxnLst/>
            <a:rect r="r" b="b" t="t" l="l"/>
            <a:pathLst>
              <a:path h="4667526" w="8029308">
                <a:moveTo>
                  <a:pt x="0" y="0"/>
                </a:moveTo>
                <a:lnTo>
                  <a:pt x="8029308" y="0"/>
                </a:lnTo>
                <a:lnTo>
                  <a:pt x="8029308" y="4667526"/>
                </a:lnTo>
                <a:lnTo>
                  <a:pt x="0" y="4667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6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0572" y="740656"/>
            <a:ext cx="588198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POPULATION DISTRIBUTION: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61693" y="2537510"/>
            <a:ext cx="7366455" cy="581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414" indent="-269707" lvl="1">
              <a:lnSpc>
                <a:spcPts val="3897"/>
              </a:lnSpc>
              <a:buFont typeface="Arial"/>
              <a:buChar char="•"/>
            </a:pPr>
            <a:r>
              <a:rPr lang="en-US" sz="249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total area of over city INDUS is 1500sq kilometers and total population roughly estimates ~8000000 peoples.</a:t>
            </a:r>
          </a:p>
          <a:p>
            <a:pPr algn="l">
              <a:lnSpc>
                <a:spcPts val="3897"/>
              </a:lnSpc>
            </a:pPr>
          </a:p>
          <a:p>
            <a:pPr algn="l" marL="539414" indent="-269707" lvl="1">
              <a:lnSpc>
                <a:spcPts val="3897"/>
              </a:lnSpc>
              <a:buFont typeface="Arial"/>
              <a:buChar char="•"/>
            </a:pPr>
            <a:r>
              <a:rPr lang="en-US" sz="249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average population density per sq. kilometer is around</a:t>
            </a:r>
          </a:p>
          <a:p>
            <a:pPr algn="l">
              <a:lnSpc>
                <a:spcPts val="3897"/>
              </a:lnSpc>
            </a:pPr>
            <a:r>
              <a:rPr lang="en-US" sz="249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8333 peoples.</a:t>
            </a:r>
          </a:p>
          <a:p>
            <a:pPr algn="l">
              <a:lnSpc>
                <a:spcPts val="3897"/>
              </a:lnSpc>
            </a:pPr>
          </a:p>
          <a:p>
            <a:pPr algn="l" marL="539414" indent="-269707" lvl="1">
              <a:lnSpc>
                <a:spcPts val="3897"/>
              </a:lnSpc>
              <a:buFont typeface="Arial"/>
              <a:buChar char="•"/>
            </a:pPr>
            <a:r>
              <a:rPr lang="en-US" sz="249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As the city is in INDIA, most of the population is between the ages 16 to 32 years. The younger population helps to create more jobs and encourage start ups.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721" y="797530"/>
            <a:ext cx="553641" cy="433080"/>
            <a:chOff x="0" y="0"/>
            <a:chExt cx="738188" cy="5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8575" y="28575"/>
              <a:ext cx="681101" cy="520319"/>
            </a:xfrm>
            <a:custGeom>
              <a:avLst/>
              <a:gdLst/>
              <a:ahLst/>
              <a:cxnLst/>
              <a:rect r="r" b="b" t="t" l="l"/>
              <a:pathLst>
                <a:path h="520319" w="681101">
                  <a:moveTo>
                    <a:pt x="0" y="0"/>
                  </a:moveTo>
                  <a:lnTo>
                    <a:pt x="681101" y="0"/>
                  </a:lnTo>
                  <a:lnTo>
                    <a:pt x="681101" y="520319"/>
                  </a:lnTo>
                  <a:lnTo>
                    <a:pt x="0" y="520319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8251" cy="577469"/>
            </a:xfrm>
            <a:custGeom>
              <a:avLst/>
              <a:gdLst/>
              <a:ahLst/>
              <a:cxnLst/>
              <a:rect r="r" b="b" t="t" l="l"/>
              <a:pathLst>
                <a:path h="577469" w="738251">
                  <a:moveTo>
                    <a:pt x="28575" y="0"/>
                  </a:moveTo>
                  <a:lnTo>
                    <a:pt x="709676" y="0"/>
                  </a:lnTo>
                  <a:cubicBezTo>
                    <a:pt x="725424" y="0"/>
                    <a:pt x="738251" y="12827"/>
                    <a:pt x="738251" y="28575"/>
                  </a:cubicBezTo>
                  <a:lnTo>
                    <a:pt x="738251" y="548894"/>
                  </a:lnTo>
                  <a:cubicBezTo>
                    <a:pt x="738251" y="564642"/>
                    <a:pt x="725424" y="577469"/>
                    <a:pt x="709676" y="577469"/>
                  </a:cubicBezTo>
                  <a:lnTo>
                    <a:pt x="28575" y="577469"/>
                  </a:lnTo>
                  <a:cubicBezTo>
                    <a:pt x="12827" y="577469"/>
                    <a:pt x="0" y="564642"/>
                    <a:pt x="0" y="5488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548894"/>
                  </a:lnTo>
                  <a:lnTo>
                    <a:pt x="28575" y="548894"/>
                  </a:lnTo>
                  <a:lnTo>
                    <a:pt x="28575" y="520319"/>
                  </a:lnTo>
                  <a:lnTo>
                    <a:pt x="709676" y="520319"/>
                  </a:lnTo>
                  <a:lnTo>
                    <a:pt x="709676" y="548894"/>
                  </a:lnTo>
                  <a:lnTo>
                    <a:pt x="681101" y="548894"/>
                  </a:lnTo>
                  <a:lnTo>
                    <a:pt x="681101" y="28575"/>
                  </a:lnTo>
                  <a:lnTo>
                    <a:pt x="709676" y="28575"/>
                  </a:lnTo>
                  <a:lnTo>
                    <a:pt x="70967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35289" y="1230610"/>
            <a:ext cx="7819264" cy="8531327"/>
            <a:chOff x="0" y="0"/>
            <a:chExt cx="10425685" cy="113751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25726" cy="11375041"/>
            </a:xfrm>
            <a:custGeom>
              <a:avLst/>
              <a:gdLst/>
              <a:ahLst/>
              <a:cxnLst/>
              <a:rect r="r" b="b" t="t" l="l"/>
              <a:pathLst>
                <a:path h="11375041" w="10425726">
                  <a:moveTo>
                    <a:pt x="0" y="0"/>
                  </a:moveTo>
                  <a:lnTo>
                    <a:pt x="10425726" y="0"/>
                  </a:lnTo>
                  <a:lnTo>
                    <a:pt x="10425726" y="11375041"/>
                  </a:lnTo>
                  <a:lnTo>
                    <a:pt x="0" y="1137504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91522" y="1842770"/>
            <a:ext cx="7952478" cy="6781033"/>
          </a:xfrm>
          <a:custGeom>
            <a:avLst/>
            <a:gdLst/>
            <a:ahLst/>
            <a:cxnLst/>
            <a:rect r="r" b="b" t="t" l="l"/>
            <a:pathLst>
              <a:path h="6781033" w="7952478">
                <a:moveTo>
                  <a:pt x="0" y="0"/>
                </a:moveTo>
                <a:lnTo>
                  <a:pt x="7952478" y="0"/>
                </a:lnTo>
                <a:lnTo>
                  <a:pt x="7952478" y="6781034"/>
                </a:lnTo>
                <a:lnTo>
                  <a:pt x="0" y="6781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9" t="0" r="-581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1522" y="740656"/>
            <a:ext cx="524064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BUDGET DISTRIBUTION: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89209" y="2043493"/>
            <a:ext cx="7819264" cy="612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1.Residential Area: Constructions of houses, apartments etc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2.Commercial Area: constructions of commercial sectors and industries.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3.Public Services and institutional zone: This includes construction and management of public service sectors like courts, hospitals, schools etc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4.Green Spaces: This includes budget distribution in agricultural zones, wildlife area, parks etc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5.Transport and Utilities:  This includes constructions of roads, highways, railway tracks and stations etc for transportation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91522" y="1842770"/>
            <a:ext cx="7952478" cy="6781033"/>
            <a:chOff x="0" y="0"/>
            <a:chExt cx="10603304" cy="90413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03304" cy="9041378"/>
            </a:xfrm>
            <a:custGeom>
              <a:avLst/>
              <a:gdLst/>
              <a:ahLst/>
              <a:cxnLst/>
              <a:rect r="r" b="b" t="t" l="l"/>
              <a:pathLst>
                <a:path h="9041378" w="10603304">
                  <a:moveTo>
                    <a:pt x="13274" y="0"/>
                  </a:moveTo>
                  <a:lnTo>
                    <a:pt x="10590030" y="0"/>
                  </a:lnTo>
                  <a:cubicBezTo>
                    <a:pt x="10597331" y="0"/>
                    <a:pt x="10603304" y="6923"/>
                    <a:pt x="10603304" y="15384"/>
                  </a:cubicBezTo>
                  <a:lnTo>
                    <a:pt x="10603304" y="9025994"/>
                  </a:lnTo>
                  <a:cubicBezTo>
                    <a:pt x="10603304" y="9034455"/>
                    <a:pt x="10597331" y="9041378"/>
                    <a:pt x="10590030" y="9041378"/>
                  </a:cubicBezTo>
                  <a:lnTo>
                    <a:pt x="13274" y="9041378"/>
                  </a:lnTo>
                  <a:cubicBezTo>
                    <a:pt x="5973" y="9041378"/>
                    <a:pt x="0" y="9034455"/>
                    <a:pt x="0" y="9025994"/>
                  </a:cubicBezTo>
                  <a:lnTo>
                    <a:pt x="0" y="15384"/>
                  </a:lnTo>
                  <a:cubicBezTo>
                    <a:pt x="0" y="6923"/>
                    <a:pt x="5973" y="0"/>
                    <a:pt x="13274" y="0"/>
                  </a:cubicBezTo>
                  <a:moveTo>
                    <a:pt x="13274" y="30769"/>
                  </a:moveTo>
                  <a:lnTo>
                    <a:pt x="13274" y="15384"/>
                  </a:lnTo>
                  <a:lnTo>
                    <a:pt x="26548" y="15384"/>
                  </a:lnTo>
                  <a:lnTo>
                    <a:pt x="26548" y="9025994"/>
                  </a:lnTo>
                  <a:lnTo>
                    <a:pt x="13274" y="9025994"/>
                  </a:lnTo>
                  <a:lnTo>
                    <a:pt x="13274" y="9010610"/>
                  </a:lnTo>
                  <a:lnTo>
                    <a:pt x="10590030" y="9010610"/>
                  </a:lnTo>
                  <a:lnTo>
                    <a:pt x="10590030" y="9025994"/>
                  </a:lnTo>
                  <a:lnTo>
                    <a:pt x="10576756" y="9025994"/>
                  </a:lnTo>
                  <a:lnTo>
                    <a:pt x="10576756" y="15384"/>
                  </a:lnTo>
                  <a:lnTo>
                    <a:pt x="10590030" y="15384"/>
                  </a:lnTo>
                  <a:lnTo>
                    <a:pt x="10590030" y="30769"/>
                  </a:lnTo>
                  <a:lnTo>
                    <a:pt x="13274" y="3076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721" y="797530"/>
            <a:ext cx="553641" cy="433080"/>
            <a:chOff x="0" y="0"/>
            <a:chExt cx="738188" cy="5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8575" y="28575"/>
              <a:ext cx="681101" cy="520319"/>
            </a:xfrm>
            <a:custGeom>
              <a:avLst/>
              <a:gdLst/>
              <a:ahLst/>
              <a:cxnLst/>
              <a:rect r="r" b="b" t="t" l="l"/>
              <a:pathLst>
                <a:path h="520319" w="681101">
                  <a:moveTo>
                    <a:pt x="0" y="0"/>
                  </a:moveTo>
                  <a:lnTo>
                    <a:pt x="681101" y="0"/>
                  </a:lnTo>
                  <a:lnTo>
                    <a:pt x="681101" y="520319"/>
                  </a:lnTo>
                  <a:lnTo>
                    <a:pt x="0" y="520319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8251" cy="577469"/>
            </a:xfrm>
            <a:custGeom>
              <a:avLst/>
              <a:gdLst/>
              <a:ahLst/>
              <a:cxnLst/>
              <a:rect r="r" b="b" t="t" l="l"/>
              <a:pathLst>
                <a:path h="577469" w="738251">
                  <a:moveTo>
                    <a:pt x="28575" y="0"/>
                  </a:moveTo>
                  <a:lnTo>
                    <a:pt x="709676" y="0"/>
                  </a:lnTo>
                  <a:cubicBezTo>
                    <a:pt x="725424" y="0"/>
                    <a:pt x="738251" y="12827"/>
                    <a:pt x="738251" y="28575"/>
                  </a:cubicBezTo>
                  <a:lnTo>
                    <a:pt x="738251" y="548894"/>
                  </a:lnTo>
                  <a:cubicBezTo>
                    <a:pt x="738251" y="564642"/>
                    <a:pt x="725424" y="577469"/>
                    <a:pt x="709676" y="577469"/>
                  </a:cubicBezTo>
                  <a:lnTo>
                    <a:pt x="28575" y="577469"/>
                  </a:lnTo>
                  <a:cubicBezTo>
                    <a:pt x="12827" y="577469"/>
                    <a:pt x="0" y="564642"/>
                    <a:pt x="0" y="5488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548894"/>
                  </a:lnTo>
                  <a:lnTo>
                    <a:pt x="28575" y="548894"/>
                  </a:lnTo>
                  <a:lnTo>
                    <a:pt x="28575" y="520319"/>
                  </a:lnTo>
                  <a:lnTo>
                    <a:pt x="709676" y="520319"/>
                  </a:lnTo>
                  <a:lnTo>
                    <a:pt x="709676" y="548894"/>
                  </a:lnTo>
                  <a:lnTo>
                    <a:pt x="681101" y="548894"/>
                  </a:lnTo>
                  <a:lnTo>
                    <a:pt x="681101" y="28575"/>
                  </a:lnTo>
                  <a:lnTo>
                    <a:pt x="709676" y="28575"/>
                  </a:lnTo>
                  <a:lnTo>
                    <a:pt x="70967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419607" y="1230610"/>
            <a:ext cx="8434946" cy="8531327"/>
            <a:chOff x="0" y="0"/>
            <a:chExt cx="11246595" cy="113751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46634" cy="11375041"/>
            </a:xfrm>
            <a:custGeom>
              <a:avLst/>
              <a:gdLst/>
              <a:ahLst/>
              <a:cxnLst/>
              <a:rect r="r" b="b" t="t" l="l"/>
              <a:pathLst>
                <a:path h="11375041" w="11246634">
                  <a:moveTo>
                    <a:pt x="0" y="0"/>
                  </a:moveTo>
                  <a:lnTo>
                    <a:pt x="11246634" y="0"/>
                  </a:lnTo>
                  <a:lnTo>
                    <a:pt x="11246634" y="11375041"/>
                  </a:lnTo>
                  <a:lnTo>
                    <a:pt x="0" y="1137504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762027" y="2119694"/>
            <a:ext cx="6657466" cy="6242433"/>
          </a:xfrm>
          <a:custGeom>
            <a:avLst/>
            <a:gdLst/>
            <a:ahLst/>
            <a:cxnLst/>
            <a:rect r="r" b="b" t="t" l="l"/>
            <a:pathLst>
              <a:path h="6242433" w="6657466">
                <a:moveTo>
                  <a:pt x="0" y="0"/>
                </a:moveTo>
                <a:lnTo>
                  <a:pt x="6657466" y="0"/>
                </a:lnTo>
                <a:lnTo>
                  <a:pt x="6657466" y="6242432"/>
                </a:lnTo>
                <a:lnTo>
                  <a:pt x="0" y="624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1522" y="740656"/>
            <a:ext cx="524064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Revenue Model: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7448" y="2043494"/>
            <a:ext cx="7819264" cy="653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276"/>
              </a:lnSpc>
              <a:buAutoNum type="arabicPeriod" startAt="1"/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Residential property tax: This includes taxes on residenti        areas which could generate around 12000Cr yearly ie. </a:t>
            </a: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30% of total revenue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2.Commercial and Industrial Taxes: This includes taxes from      commercial zone buildings which could generate 15000Cr yearly ie 37.5% of total revenue.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3.Tourism and Infrastructure Servives: this includes the revenue generated from tourism and services which could generate around 5000Cr yearly ie 12.5%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4.Technology and Sustainability Sectors: 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5.Other revenues: This may generate around 2000Cr yearly ie 5% of total revenue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28642" y="2119694"/>
            <a:ext cx="6690851" cy="6242433"/>
            <a:chOff x="0" y="0"/>
            <a:chExt cx="8921135" cy="83232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21135" cy="8323244"/>
            </a:xfrm>
            <a:custGeom>
              <a:avLst/>
              <a:gdLst/>
              <a:ahLst/>
              <a:cxnLst/>
              <a:rect r="r" b="b" t="t" l="l"/>
              <a:pathLst>
                <a:path h="8323244" w="8921135">
                  <a:moveTo>
                    <a:pt x="11168" y="0"/>
                  </a:moveTo>
                  <a:lnTo>
                    <a:pt x="8909966" y="0"/>
                  </a:lnTo>
                  <a:cubicBezTo>
                    <a:pt x="8916108" y="0"/>
                    <a:pt x="8921135" y="6373"/>
                    <a:pt x="8921135" y="14162"/>
                  </a:cubicBezTo>
                  <a:lnTo>
                    <a:pt x="8921135" y="8309082"/>
                  </a:lnTo>
                  <a:cubicBezTo>
                    <a:pt x="8921135" y="8316871"/>
                    <a:pt x="8916108" y="8323244"/>
                    <a:pt x="8909966" y="8323244"/>
                  </a:cubicBezTo>
                  <a:lnTo>
                    <a:pt x="11168" y="8323244"/>
                  </a:lnTo>
                  <a:cubicBezTo>
                    <a:pt x="5026" y="8323244"/>
                    <a:pt x="0" y="8316871"/>
                    <a:pt x="0" y="8309082"/>
                  </a:cubicBezTo>
                  <a:lnTo>
                    <a:pt x="0" y="14162"/>
                  </a:lnTo>
                  <a:cubicBezTo>
                    <a:pt x="0" y="6373"/>
                    <a:pt x="5026" y="0"/>
                    <a:pt x="11168" y="0"/>
                  </a:cubicBezTo>
                  <a:moveTo>
                    <a:pt x="11168" y="28325"/>
                  </a:moveTo>
                  <a:lnTo>
                    <a:pt x="11168" y="14162"/>
                  </a:lnTo>
                  <a:lnTo>
                    <a:pt x="22336" y="14162"/>
                  </a:lnTo>
                  <a:lnTo>
                    <a:pt x="22336" y="8309082"/>
                  </a:lnTo>
                  <a:lnTo>
                    <a:pt x="11168" y="8309082"/>
                  </a:lnTo>
                  <a:lnTo>
                    <a:pt x="11168" y="8294919"/>
                  </a:lnTo>
                  <a:lnTo>
                    <a:pt x="8909966" y="8294919"/>
                  </a:lnTo>
                  <a:lnTo>
                    <a:pt x="8909966" y="8309082"/>
                  </a:lnTo>
                  <a:lnTo>
                    <a:pt x="8898798" y="8309082"/>
                  </a:lnTo>
                  <a:lnTo>
                    <a:pt x="8898798" y="14162"/>
                  </a:lnTo>
                  <a:lnTo>
                    <a:pt x="8909966" y="14162"/>
                  </a:lnTo>
                  <a:lnTo>
                    <a:pt x="8909966" y="28325"/>
                  </a:lnTo>
                  <a:lnTo>
                    <a:pt x="11168" y="2832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721" y="797530"/>
            <a:ext cx="553641" cy="433080"/>
            <a:chOff x="0" y="0"/>
            <a:chExt cx="738188" cy="5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8575" y="28575"/>
              <a:ext cx="681101" cy="520319"/>
            </a:xfrm>
            <a:custGeom>
              <a:avLst/>
              <a:gdLst/>
              <a:ahLst/>
              <a:cxnLst/>
              <a:rect r="r" b="b" t="t" l="l"/>
              <a:pathLst>
                <a:path h="520319" w="681101">
                  <a:moveTo>
                    <a:pt x="0" y="0"/>
                  </a:moveTo>
                  <a:lnTo>
                    <a:pt x="681101" y="0"/>
                  </a:lnTo>
                  <a:lnTo>
                    <a:pt x="681101" y="520319"/>
                  </a:lnTo>
                  <a:lnTo>
                    <a:pt x="0" y="520319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8251" cy="577469"/>
            </a:xfrm>
            <a:custGeom>
              <a:avLst/>
              <a:gdLst/>
              <a:ahLst/>
              <a:cxnLst/>
              <a:rect r="r" b="b" t="t" l="l"/>
              <a:pathLst>
                <a:path h="577469" w="738251">
                  <a:moveTo>
                    <a:pt x="28575" y="0"/>
                  </a:moveTo>
                  <a:lnTo>
                    <a:pt x="709676" y="0"/>
                  </a:lnTo>
                  <a:cubicBezTo>
                    <a:pt x="725424" y="0"/>
                    <a:pt x="738251" y="12827"/>
                    <a:pt x="738251" y="28575"/>
                  </a:cubicBezTo>
                  <a:lnTo>
                    <a:pt x="738251" y="548894"/>
                  </a:lnTo>
                  <a:cubicBezTo>
                    <a:pt x="738251" y="564642"/>
                    <a:pt x="725424" y="577469"/>
                    <a:pt x="709676" y="577469"/>
                  </a:cubicBezTo>
                  <a:lnTo>
                    <a:pt x="28575" y="577469"/>
                  </a:lnTo>
                  <a:cubicBezTo>
                    <a:pt x="12827" y="577469"/>
                    <a:pt x="0" y="564642"/>
                    <a:pt x="0" y="5488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548894"/>
                  </a:lnTo>
                  <a:lnTo>
                    <a:pt x="28575" y="548894"/>
                  </a:lnTo>
                  <a:lnTo>
                    <a:pt x="28575" y="520319"/>
                  </a:lnTo>
                  <a:lnTo>
                    <a:pt x="709676" y="520319"/>
                  </a:lnTo>
                  <a:lnTo>
                    <a:pt x="709676" y="548894"/>
                  </a:lnTo>
                  <a:lnTo>
                    <a:pt x="681101" y="548894"/>
                  </a:lnTo>
                  <a:lnTo>
                    <a:pt x="681101" y="28575"/>
                  </a:lnTo>
                  <a:lnTo>
                    <a:pt x="709676" y="28575"/>
                  </a:lnTo>
                  <a:lnTo>
                    <a:pt x="70967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368300" y="1216906"/>
            <a:ext cx="8306679" cy="8531327"/>
            <a:chOff x="0" y="0"/>
            <a:chExt cx="11075572" cy="113751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75612" cy="11375041"/>
            </a:xfrm>
            <a:custGeom>
              <a:avLst/>
              <a:gdLst/>
              <a:ahLst/>
              <a:cxnLst/>
              <a:rect r="r" b="b" t="t" l="l"/>
              <a:pathLst>
                <a:path h="11375041" w="11075612">
                  <a:moveTo>
                    <a:pt x="0" y="0"/>
                  </a:moveTo>
                  <a:lnTo>
                    <a:pt x="11075612" y="0"/>
                  </a:lnTo>
                  <a:lnTo>
                    <a:pt x="11075612" y="11375041"/>
                  </a:lnTo>
                  <a:lnTo>
                    <a:pt x="0" y="1137504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89542" y="2751478"/>
            <a:ext cx="8069436" cy="5560110"/>
          </a:xfrm>
          <a:custGeom>
            <a:avLst/>
            <a:gdLst/>
            <a:ahLst/>
            <a:cxnLst/>
            <a:rect r="r" b="b" t="t" l="l"/>
            <a:pathLst>
              <a:path h="5560110" w="8069436">
                <a:moveTo>
                  <a:pt x="0" y="0"/>
                </a:moveTo>
                <a:lnTo>
                  <a:pt x="8069436" y="0"/>
                </a:lnTo>
                <a:lnTo>
                  <a:pt x="8069436" y="5560110"/>
                </a:lnTo>
                <a:lnTo>
                  <a:pt x="0" y="556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41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1522" y="740656"/>
            <a:ext cx="524064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Sustainability Plans: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12007" y="2177776"/>
            <a:ext cx="7819264" cy="653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276"/>
              </a:lnSpc>
              <a:buAutoNum type="arabicPeriod" startAt="1"/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Renewable Energy:</a:t>
            </a: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a)Solar Panels: This will be installed in residential and                  commercial area and can generate electricity which can be used by them.</a:t>
            </a: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b)Wind Turbines: Even this will generate electricity which can be utilised.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2.Water Management:</a:t>
            </a: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a)Rainwater Harvesting: This will help in conserving water. </a:t>
            </a: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b)Waste water Treatment plants: This will help in treatment of waste water from industries, resedential and commercial areas.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3.Forest Management: This will conserve the nearby forests saving the wildlife.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721" y="797530"/>
            <a:ext cx="553641" cy="433080"/>
            <a:chOff x="0" y="0"/>
            <a:chExt cx="738188" cy="5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8575" y="28575"/>
              <a:ext cx="681101" cy="520319"/>
            </a:xfrm>
            <a:custGeom>
              <a:avLst/>
              <a:gdLst/>
              <a:ahLst/>
              <a:cxnLst/>
              <a:rect r="r" b="b" t="t" l="l"/>
              <a:pathLst>
                <a:path h="520319" w="681101">
                  <a:moveTo>
                    <a:pt x="0" y="0"/>
                  </a:moveTo>
                  <a:lnTo>
                    <a:pt x="681101" y="0"/>
                  </a:lnTo>
                  <a:lnTo>
                    <a:pt x="681101" y="520319"/>
                  </a:lnTo>
                  <a:lnTo>
                    <a:pt x="0" y="520319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8251" cy="577469"/>
            </a:xfrm>
            <a:custGeom>
              <a:avLst/>
              <a:gdLst/>
              <a:ahLst/>
              <a:cxnLst/>
              <a:rect r="r" b="b" t="t" l="l"/>
              <a:pathLst>
                <a:path h="577469" w="738251">
                  <a:moveTo>
                    <a:pt x="28575" y="0"/>
                  </a:moveTo>
                  <a:lnTo>
                    <a:pt x="709676" y="0"/>
                  </a:lnTo>
                  <a:cubicBezTo>
                    <a:pt x="725424" y="0"/>
                    <a:pt x="738251" y="12827"/>
                    <a:pt x="738251" y="28575"/>
                  </a:cubicBezTo>
                  <a:lnTo>
                    <a:pt x="738251" y="548894"/>
                  </a:lnTo>
                  <a:cubicBezTo>
                    <a:pt x="738251" y="564642"/>
                    <a:pt x="725424" y="577469"/>
                    <a:pt x="709676" y="577469"/>
                  </a:cubicBezTo>
                  <a:lnTo>
                    <a:pt x="28575" y="577469"/>
                  </a:lnTo>
                  <a:cubicBezTo>
                    <a:pt x="12827" y="577469"/>
                    <a:pt x="0" y="564642"/>
                    <a:pt x="0" y="5488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548894"/>
                  </a:lnTo>
                  <a:lnTo>
                    <a:pt x="28575" y="548894"/>
                  </a:lnTo>
                  <a:lnTo>
                    <a:pt x="28575" y="520319"/>
                  </a:lnTo>
                  <a:lnTo>
                    <a:pt x="709676" y="520319"/>
                  </a:lnTo>
                  <a:lnTo>
                    <a:pt x="709676" y="548894"/>
                  </a:lnTo>
                  <a:lnTo>
                    <a:pt x="681101" y="548894"/>
                  </a:lnTo>
                  <a:lnTo>
                    <a:pt x="681101" y="28575"/>
                  </a:lnTo>
                  <a:lnTo>
                    <a:pt x="709676" y="28575"/>
                  </a:lnTo>
                  <a:lnTo>
                    <a:pt x="70967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91522" y="1486267"/>
            <a:ext cx="13693896" cy="7992605"/>
            <a:chOff x="0" y="0"/>
            <a:chExt cx="18258528" cy="106568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58569" cy="10656749"/>
            </a:xfrm>
            <a:custGeom>
              <a:avLst/>
              <a:gdLst/>
              <a:ahLst/>
              <a:cxnLst/>
              <a:rect r="r" b="b" t="t" l="l"/>
              <a:pathLst>
                <a:path h="10656749" w="18258569">
                  <a:moveTo>
                    <a:pt x="0" y="0"/>
                  </a:moveTo>
                  <a:lnTo>
                    <a:pt x="18258569" y="0"/>
                  </a:lnTo>
                  <a:lnTo>
                    <a:pt x="18258569" y="10656749"/>
                  </a:lnTo>
                  <a:lnTo>
                    <a:pt x="0" y="1065674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01047" y="740656"/>
            <a:ext cx="683742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LEARNINGS FROM FAILED CITIES: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44250" y="2382563"/>
            <a:ext cx="10769407" cy="612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276"/>
              </a:lnSpc>
              <a:buAutoNum type="arabicPeriod" startAt="1"/>
            </a:pPr>
            <a:r>
              <a:rPr lang="en-US" sz="2100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LAVASA: 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-ISSUE: High upfront cost with poor long term planning and financial                                         </a:t>
            </a: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              </a:t>
            </a: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managemnet.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-SOLUTION: Phased Development, Public Private Partnerships and sustainable  </a:t>
            </a: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                    budgeting.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lang="en-US" sz="2100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MASDAR: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-ISSUE: Over reliance on futuristic technologies, making city unaffordable.</a:t>
            </a:r>
          </a:p>
          <a:p>
            <a:pPr algn="l">
              <a:lnSpc>
                <a:spcPts val="3276"/>
              </a:lnSpc>
            </a:pPr>
          </a:p>
          <a:p>
            <a:pPr algn="l">
              <a:lnSpc>
                <a:spcPts val="3276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-SOLUTION: Focus on scalable tevhnologies, ensuring affordability for residents </a:t>
            </a:r>
          </a:p>
          <a:p>
            <a:pPr algn="l">
              <a:lnSpc>
                <a:spcPts val="3276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and prioritizing human centric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DAGad9Y4BLI</dc:identifier>
  <dcterms:modified xsi:type="dcterms:W3CDTF">2011-08-01T06:04:30Z</dcterms:modified>
  <cp:revision>1</cp:revision>
  <dc:title>CITY PLAN.pptx</dc:title>
</cp:coreProperties>
</file>