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8616F-AA82-4A0F-A6C3-32CC03BE8578}" type="datetimeFigureOut">
              <a:rPr lang="en-US" smtClean="0"/>
              <a:t>4/5/2021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28E21-208B-4332-8F0C-76B39CAD6ABD}" type="slidenum">
              <a:rPr lang="en-US" smtClean="0"/>
              <a:t>‹#›</a:t>
            </a:fld>
            <a:endParaRPr lang="en-US"/>
          </a:p>
        </p:txBody>
      </p:sp>
    </p:spTree>
    <p:extLst>
      <p:ext uri="{BB962C8B-B14F-4D97-AF65-F5344CB8AC3E}">
        <p14:creationId xmlns:p14="http://schemas.microsoft.com/office/powerpoint/2010/main" val="442572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07B50-A3CA-4BF0-90DE-9D8A554803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878284-E6CC-4D24-9C58-A197A81A25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7709A9-3314-4333-81F7-F15736434BB3}"/>
              </a:ext>
            </a:extLst>
          </p:cNvPr>
          <p:cNvSpPr>
            <a:spLocks noGrp="1"/>
          </p:cNvSpPr>
          <p:nvPr>
            <p:ph type="dt" sz="half" idx="10"/>
          </p:nvPr>
        </p:nvSpPr>
        <p:spPr/>
        <p:txBody>
          <a:bodyPr/>
          <a:lstStyle/>
          <a:p>
            <a:fld id="{8745D76D-60F1-45F4-B01F-8A47E3F516ED}" type="datetimeFigureOut">
              <a:rPr lang="en-US" smtClean="0"/>
              <a:t>4/5/2021</a:t>
            </a:fld>
            <a:endParaRPr lang="en-US"/>
          </a:p>
        </p:txBody>
      </p:sp>
      <p:sp>
        <p:nvSpPr>
          <p:cNvPr id="5" name="Footer Placeholder 4">
            <a:extLst>
              <a:ext uri="{FF2B5EF4-FFF2-40B4-BE49-F238E27FC236}">
                <a16:creationId xmlns:a16="http://schemas.microsoft.com/office/drawing/2014/main" id="{7A4253BC-9F04-4866-9667-B19BAF7822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3CD1C-C1C5-4E77-833E-1D4083C78A59}"/>
              </a:ext>
            </a:extLst>
          </p:cNvPr>
          <p:cNvSpPr>
            <a:spLocks noGrp="1"/>
          </p:cNvSpPr>
          <p:nvPr>
            <p:ph type="sldNum" sz="quarter" idx="12"/>
          </p:nvPr>
        </p:nvSpPr>
        <p:spPr/>
        <p:txBody>
          <a:bodyPr/>
          <a:lstStyle/>
          <a:p>
            <a:fld id="{8840D227-7B15-475A-B02C-24B3805F2C88}" type="slidenum">
              <a:rPr lang="en-US" smtClean="0"/>
              <a:t>‹#›</a:t>
            </a:fld>
            <a:endParaRPr lang="en-US"/>
          </a:p>
        </p:txBody>
      </p:sp>
    </p:spTree>
    <p:extLst>
      <p:ext uri="{BB962C8B-B14F-4D97-AF65-F5344CB8AC3E}">
        <p14:creationId xmlns:p14="http://schemas.microsoft.com/office/powerpoint/2010/main" val="259245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E5C2-228E-4937-9898-9FA36A352E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A74683-8010-472C-BB9B-B5B0251894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9AF8B-A7F7-42DF-BB7D-F6C0F991ECF6}"/>
              </a:ext>
            </a:extLst>
          </p:cNvPr>
          <p:cNvSpPr>
            <a:spLocks noGrp="1"/>
          </p:cNvSpPr>
          <p:nvPr>
            <p:ph type="dt" sz="half" idx="10"/>
          </p:nvPr>
        </p:nvSpPr>
        <p:spPr/>
        <p:txBody>
          <a:bodyPr/>
          <a:lstStyle/>
          <a:p>
            <a:fld id="{8745D76D-60F1-45F4-B01F-8A47E3F516ED}" type="datetimeFigureOut">
              <a:rPr lang="en-US" smtClean="0"/>
              <a:t>4/5/2021</a:t>
            </a:fld>
            <a:endParaRPr lang="en-US"/>
          </a:p>
        </p:txBody>
      </p:sp>
      <p:sp>
        <p:nvSpPr>
          <p:cNvPr id="5" name="Footer Placeholder 4">
            <a:extLst>
              <a:ext uri="{FF2B5EF4-FFF2-40B4-BE49-F238E27FC236}">
                <a16:creationId xmlns:a16="http://schemas.microsoft.com/office/drawing/2014/main" id="{D6633F82-506E-4757-93C5-CE6623EC85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29E5B0-D4FB-422F-95EB-1236B983F599}"/>
              </a:ext>
            </a:extLst>
          </p:cNvPr>
          <p:cNvSpPr>
            <a:spLocks noGrp="1"/>
          </p:cNvSpPr>
          <p:nvPr>
            <p:ph type="sldNum" sz="quarter" idx="12"/>
          </p:nvPr>
        </p:nvSpPr>
        <p:spPr/>
        <p:txBody>
          <a:bodyPr/>
          <a:lstStyle/>
          <a:p>
            <a:fld id="{8840D227-7B15-475A-B02C-24B3805F2C88}" type="slidenum">
              <a:rPr lang="en-US" smtClean="0"/>
              <a:t>‹#›</a:t>
            </a:fld>
            <a:endParaRPr lang="en-US"/>
          </a:p>
        </p:txBody>
      </p:sp>
    </p:spTree>
    <p:extLst>
      <p:ext uri="{BB962C8B-B14F-4D97-AF65-F5344CB8AC3E}">
        <p14:creationId xmlns:p14="http://schemas.microsoft.com/office/powerpoint/2010/main" val="3479062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0AF9F7-F977-4CB8-9C6C-625AFC141D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186140-90B2-40F2-AB27-5E4DD35F66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ED3355-E2FF-4BC2-8FEF-0349596E1588}"/>
              </a:ext>
            </a:extLst>
          </p:cNvPr>
          <p:cNvSpPr>
            <a:spLocks noGrp="1"/>
          </p:cNvSpPr>
          <p:nvPr>
            <p:ph type="dt" sz="half" idx="10"/>
          </p:nvPr>
        </p:nvSpPr>
        <p:spPr/>
        <p:txBody>
          <a:bodyPr/>
          <a:lstStyle/>
          <a:p>
            <a:fld id="{8745D76D-60F1-45F4-B01F-8A47E3F516ED}" type="datetimeFigureOut">
              <a:rPr lang="en-US" smtClean="0"/>
              <a:t>4/5/2021</a:t>
            </a:fld>
            <a:endParaRPr lang="en-US"/>
          </a:p>
        </p:txBody>
      </p:sp>
      <p:sp>
        <p:nvSpPr>
          <p:cNvPr id="5" name="Footer Placeholder 4">
            <a:extLst>
              <a:ext uri="{FF2B5EF4-FFF2-40B4-BE49-F238E27FC236}">
                <a16:creationId xmlns:a16="http://schemas.microsoft.com/office/drawing/2014/main" id="{8B3D9131-1FD3-4FE6-AC0E-F2925218A0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4CCCE-980E-440E-B914-FF02EA7DFB99}"/>
              </a:ext>
            </a:extLst>
          </p:cNvPr>
          <p:cNvSpPr>
            <a:spLocks noGrp="1"/>
          </p:cNvSpPr>
          <p:nvPr>
            <p:ph type="sldNum" sz="quarter" idx="12"/>
          </p:nvPr>
        </p:nvSpPr>
        <p:spPr/>
        <p:txBody>
          <a:bodyPr/>
          <a:lstStyle/>
          <a:p>
            <a:fld id="{8840D227-7B15-475A-B02C-24B3805F2C88}" type="slidenum">
              <a:rPr lang="en-US" smtClean="0"/>
              <a:t>‹#›</a:t>
            </a:fld>
            <a:endParaRPr lang="en-US"/>
          </a:p>
        </p:txBody>
      </p:sp>
    </p:spTree>
    <p:extLst>
      <p:ext uri="{BB962C8B-B14F-4D97-AF65-F5344CB8AC3E}">
        <p14:creationId xmlns:p14="http://schemas.microsoft.com/office/powerpoint/2010/main" val="2340765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8799C-C3CD-4F4D-A299-F327BE5810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42AD85-A156-4EE9-B441-8CD688A7BD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23FACE-C6CA-4F56-A83E-9506F898D2D2}"/>
              </a:ext>
            </a:extLst>
          </p:cNvPr>
          <p:cNvSpPr>
            <a:spLocks noGrp="1"/>
          </p:cNvSpPr>
          <p:nvPr>
            <p:ph type="dt" sz="half" idx="10"/>
          </p:nvPr>
        </p:nvSpPr>
        <p:spPr/>
        <p:txBody>
          <a:bodyPr/>
          <a:lstStyle/>
          <a:p>
            <a:fld id="{8745D76D-60F1-45F4-B01F-8A47E3F516ED}" type="datetimeFigureOut">
              <a:rPr lang="en-US" smtClean="0"/>
              <a:t>4/5/2021</a:t>
            </a:fld>
            <a:endParaRPr lang="en-US"/>
          </a:p>
        </p:txBody>
      </p:sp>
      <p:sp>
        <p:nvSpPr>
          <p:cNvPr id="5" name="Footer Placeholder 4">
            <a:extLst>
              <a:ext uri="{FF2B5EF4-FFF2-40B4-BE49-F238E27FC236}">
                <a16:creationId xmlns:a16="http://schemas.microsoft.com/office/drawing/2014/main" id="{6179F4CF-CACD-412A-8FF7-8B0F70B78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B77BF-8D24-489B-BCBB-1EF9300DEBA2}"/>
              </a:ext>
            </a:extLst>
          </p:cNvPr>
          <p:cNvSpPr>
            <a:spLocks noGrp="1"/>
          </p:cNvSpPr>
          <p:nvPr>
            <p:ph type="sldNum" sz="quarter" idx="12"/>
          </p:nvPr>
        </p:nvSpPr>
        <p:spPr/>
        <p:txBody>
          <a:bodyPr/>
          <a:lstStyle/>
          <a:p>
            <a:fld id="{8840D227-7B15-475A-B02C-24B3805F2C88}" type="slidenum">
              <a:rPr lang="en-US" smtClean="0"/>
              <a:t>‹#›</a:t>
            </a:fld>
            <a:endParaRPr lang="en-US"/>
          </a:p>
        </p:txBody>
      </p:sp>
    </p:spTree>
    <p:extLst>
      <p:ext uri="{BB962C8B-B14F-4D97-AF65-F5344CB8AC3E}">
        <p14:creationId xmlns:p14="http://schemas.microsoft.com/office/powerpoint/2010/main" val="1932962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8AB08-0EA2-45E8-BC09-705FAD9CDA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9EBE0A-723D-4160-B8C3-3CCB5293E0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915F1D-7960-4E85-8DD9-0429E3C55E99}"/>
              </a:ext>
            </a:extLst>
          </p:cNvPr>
          <p:cNvSpPr>
            <a:spLocks noGrp="1"/>
          </p:cNvSpPr>
          <p:nvPr>
            <p:ph type="dt" sz="half" idx="10"/>
          </p:nvPr>
        </p:nvSpPr>
        <p:spPr/>
        <p:txBody>
          <a:bodyPr/>
          <a:lstStyle/>
          <a:p>
            <a:fld id="{8745D76D-60F1-45F4-B01F-8A47E3F516ED}" type="datetimeFigureOut">
              <a:rPr lang="en-US" smtClean="0"/>
              <a:t>4/5/2021</a:t>
            </a:fld>
            <a:endParaRPr lang="en-US"/>
          </a:p>
        </p:txBody>
      </p:sp>
      <p:sp>
        <p:nvSpPr>
          <p:cNvPr id="5" name="Footer Placeholder 4">
            <a:extLst>
              <a:ext uri="{FF2B5EF4-FFF2-40B4-BE49-F238E27FC236}">
                <a16:creationId xmlns:a16="http://schemas.microsoft.com/office/drawing/2014/main" id="{E0932142-9B8E-49D9-A4F6-03495E8B06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60BB6B-17F6-4DCB-A2DC-345E76F8F626}"/>
              </a:ext>
            </a:extLst>
          </p:cNvPr>
          <p:cNvSpPr>
            <a:spLocks noGrp="1"/>
          </p:cNvSpPr>
          <p:nvPr>
            <p:ph type="sldNum" sz="quarter" idx="12"/>
          </p:nvPr>
        </p:nvSpPr>
        <p:spPr/>
        <p:txBody>
          <a:bodyPr/>
          <a:lstStyle/>
          <a:p>
            <a:fld id="{8840D227-7B15-475A-B02C-24B3805F2C88}" type="slidenum">
              <a:rPr lang="en-US" smtClean="0"/>
              <a:t>‹#›</a:t>
            </a:fld>
            <a:endParaRPr lang="en-US"/>
          </a:p>
        </p:txBody>
      </p:sp>
    </p:spTree>
    <p:extLst>
      <p:ext uri="{BB962C8B-B14F-4D97-AF65-F5344CB8AC3E}">
        <p14:creationId xmlns:p14="http://schemas.microsoft.com/office/powerpoint/2010/main" val="1075261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41B7-9983-4531-8A50-2D9729D945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1F4B3B-731E-40C9-A470-8AB7354177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4EC3EA-67F1-4101-890F-CADBD25280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66454E-2EB0-4E45-97AF-8434029AADAE}"/>
              </a:ext>
            </a:extLst>
          </p:cNvPr>
          <p:cNvSpPr>
            <a:spLocks noGrp="1"/>
          </p:cNvSpPr>
          <p:nvPr>
            <p:ph type="dt" sz="half" idx="10"/>
          </p:nvPr>
        </p:nvSpPr>
        <p:spPr/>
        <p:txBody>
          <a:bodyPr/>
          <a:lstStyle/>
          <a:p>
            <a:fld id="{8745D76D-60F1-45F4-B01F-8A47E3F516ED}" type="datetimeFigureOut">
              <a:rPr lang="en-US" smtClean="0"/>
              <a:t>4/5/2021</a:t>
            </a:fld>
            <a:endParaRPr lang="en-US"/>
          </a:p>
        </p:txBody>
      </p:sp>
      <p:sp>
        <p:nvSpPr>
          <p:cNvPr id="6" name="Footer Placeholder 5">
            <a:extLst>
              <a:ext uri="{FF2B5EF4-FFF2-40B4-BE49-F238E27FC236}">
                <a16:creationId xmlns:a16="http://schemas.microsoft.com/office/drawing/2014/main" id="{513C06F2-11B5-4414-BBDA-3C56382426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C79852-5257-40F8-9011-F685CB3D707A}"/>
              </a:ext>
            </a:extLst>
          </p:cNvPr>
          <p:cNvSpPr>
            <a:spLocks noGrp="1"/>
          </p:cNvSpPr>
          <p:nvPr>
            <p:ph type="sldNum" sz="quarter" idx="12"/>
          </p:nvPr>
        </p:nvSpPr>
        <p:spPr/>
        <p:txBody>
          <a:bodyPr/>
          <a:lstStyle/>
          <a:p>
            <a:fld id="{8840D227-7B15-475A-B02C-24B3805F2C88}" type="slidenum">
              <a:rPr lang="en-US" smtClean="0"/>
              <a:t>‹#›</a:t>
            </a:fld>
            <a:endParaRPr lang="en-US"/>
          </a:p>
        </p:txBody>
      </p:sp>
    </p:spTree>
    <p:extLst>
      <p:ext uri="{BB962C8B-B14F-4D97-AF65-F5344CB8AC3E}">
        <p14:creationId xmlns:p14="http://schemas.microsoft.com/office/powerpoint/2010/main" val="2836788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3DE48-CACB-451B-BF20-288706AB84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B16E84-11CB-4C30-BE96-F291FFC3A0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FF2FF0-4206-49AF-B9CC-674D5FA896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F01409-A766-43EA-B399-FE5BED1F46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886262-9E21-406A-BCE6-924EAAD62C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EE0913-53AF-482A-BA04-D05BFA843269}"/>
              </a:ext>
            </a:extLst>
          </p:cNvPr>
          <p:cNvSpPr>
            <a:spLocks noGrp="1"/>
          </p:cNvSpPr>
          <p:nvPr>
            <p:ph type="dt" sz="half" idx="10"/>
          </p:nvPr>
        </p:nvSpPr>
        <p:spPr/>
        <p:txBody>
          <a:bodyPr/>
          <a:lstStyle/>
          <a:p>
            <a:fld id="{8745D76D-60F1-45F4-B01F-8A47E3F516ED}" type="datetimeFigureOut">
              <a:rPr lang="en-US" smtClean="0"/>
              <a:t>4/5/2021</a:t>
            </a:fld>
            <a:endParaRPr lang="en-US"/>
          </a:p>
        </p:txBody>
      </p:sp>
      <p:sp>
        <p:nvSpPr>
          <p:cNvPr id="8" name="Footer Placeholder 7">
            <a:extLst>
              <a:ext uri="{FF2B5EF4-FFF2-40B4-BE49-F238E27FC236}">
                <a16:creationId xmlns:a16="http://schemas.microsoft.com/office/drawing/2014/main" id="{97064DE9-D7D6-47DE-A6A0-D97CD2D134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27A8D7-550A-42DB-82D7-6565A32B0F41}"/>
              </a:ext>
            </a:extLst>
          </p:cNvPr>
          <p:cNvSpPr>
            <a:spLocks noGrp="1"/>
          </p:cNvSpPr>
          <p:nvPr>
            <p:ph type="sldNum" sz="quarter" idx="12"/>
          </p:nvPr>
        </p:nvSpPr>
        <p:spPr/>
        <p:txBody>
          <a:bodyPr/>
          <a:lstStyle/>
          <a:p>
            <a:fld id="{8840D227-7B15-475A-B02C-24B3805F2C88}" type="slidenum">
              <a:rPr lang="en-US" smtClean="0"/>
              <a:t>‹#›</a:t>
            </a:fld>
            <a:endParaRPr lang="en-US"/>
          </a:p>
        </p:txBody>
      </p:sp>
    </p:spTree>
    <p:extLst>
      <p:ext uri="{BB962C8B-B14F-4D97-AF65-F5344CB8AC3E}">
        <p14:creationId xmlns:p14="http://schemas.microsoft.com/office/powerpoint/2010/main" val="61329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62E18-1064-4B4A-8829-1944623B58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4AE3E-BC66-4312-9D8B-B6197EE92927}"/>
              </a:ext>
            </a:extLst>
          </p:cNvPr>
          <p:cNvSpPr>
            <a:spLocks noGrp="1"/>
          </p:cNvSpPr>
          <p:nvPr>
            <p:ph type="dt" sz="half" idx="10"/>
          </p:nvPr>
        </p:nvSpPr>
        <p:spPr/>
        <p:txBody>
          <a:bodyPr/>
          <a:lstStyle/>
          <a:p>
            <a:fld id="{8745D76D-60F1-45F4-B01F-8A47E3F516ED}" type="datetimeFigureOut">
              <a:rPr lang="en-US" smtClean="0"/>
              <a:t>4/5/2021</a:t>
            </a:fld>
            <a:endParaRPr lang="en-US"/>
          </a:p>
        </p:txBody>
      </p:sp>
      <p:sp>
        <p:nvSpPr>
          <p:cNvPr id="4" name="Footer Placeholder 3">
            <a:extLst>
              <a:ext uri="{FF2B5EF4-FFF2-40B4-BE49-F238E27FC236}">
                <a16:creationId xmlns:a16="http://schemas.microsoft.com/office/drawing/2014/main" id="{9F6A70E8-E3AF-4116-8A87-6972446742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92F169-4ADE-4AFE-8088-4441C2E2D1C8}"/>
              </a:ext>
            </a:extLst>
          </p:cNvPr>
          <p:cNvSpPr>
            <a:spLocks noGrp="1"/>
          </p:cNvSpPr>
          <p:nvPr>
            <p:ph type="sldNum" sz="quarter" idx="12"/>
          </p:nvPr>
        </p:nvSpPr>
        <p:spPr/>
        <p:txBody>
          <a:bodyPr/>
          <a:lstStyle/>
          <a:p>
            <a:fld id="{8840D227-7B15-475A-B02C-24B3805F2C88}" type="slidenum">
              <a:rPr lang="en-US" smtClean="0"/>
              <a:t>‹#›</a:t>
            </a:fld>
            <a:endParaRPr lang="en-US"/>
          </a:p>
        </p:txBody>
      </p:sp>
    </p:spTree>
    <p:extLst>
      <p:ext uri="{BB962C8B-B14F-4D97-AF65-F5344CB8AC3E}">
        <p14:creationId xmlns:p14="http://schemas.microsoft.com/office/powerpoint/2010/main" val="1566614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2BB88F-1A7A-4215-8F52-61C5359367EE}"/>
              </a:ext>
            </a:extLst>
          </p:cNvPr>
          <p:cNvSpPr>
            <a:spLocks noGrp="1"/>
          </p:cNvSpPr>
          <p:nvPr>
            <p:ph type="dt" sz="half" idx="10"/>
          </p:nvPr>
        </p:nvSpPr>
        <p:spPr/>
        <p:txBody>
          <a:bodyPr/>
          <a:lstStyle/>
          <a:p>
            <a:fld id="{8745D76D-60F1-45F4-B01F-8A47E3F516ED}" type="datetimeFigureOut">
              <a:rPr lang="en-US" smtClean="0"/>
              <a:t>4/5/2021</a:t>
            </a:fld>
            <a:endParaRPr lang="en-US"/>
          </a:p>
        </p:txBody>
      </p:sp>
      <p:sp>
        <p:nvSpPr>
          <p:cNvPr id="3" name="Footer Placeholder 2">
            <a:extLst>
              <a:ext uri="{FF2B5EF4-FFF2-40B4-BE49-F238E27FC236}">
                <a16:creationId xmlns:a16="http://schemas.microsoft.com/office/drawing/2014/main" id="{6DD23D44-A8F1-4564-9AEE-6CFD3B95FB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8666D1-D4D5-46C0-889C-D5ED6E3492F2}"/>
              </a:ext>
            </a:extLst>
          </p:cNvPr>
          <p:cNvSpPr>
            <a:spLocks noGrp="1"/>
          </p:cNvSpPr>
          <p:nvPr>
            <p:ph type="sldNum" sz="quarter" idx="12"/>
          </p:nvPr>
        </p:nvSpPr>
        <p:spPr/>
        <p:txBody>
          <a:bodyPr/>
          <a:lstStyle/>
          <a:p>
            <a:fld id="{8840D227-7B15-475A-B02C-24B3805F2C88}" type="slidenum">
              <a:rPr lang="en-US" smtClean="0"/>
              <a:t>‹#›</a:t>
            </a:fld>
            <a:endParaRPr lang="en-US"/>
          </a:p>
        </p:txBody>
      </p:sp>
    </p:spTree>
    <p:extLst>
      <p:ext uri="{BB962C8B-B14F-4D97-AF65-F5344CB8AC3E}">
        <p14:creationId xmlns:p14="http://schemas.microsoft.com/office/powerpoint/2010/main" val="93964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36BA3-36EC-4BF7-9614-2A89111283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5B4185-BD1B-4E0F-9C30-84E9941837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ACD8D0-0003-4F00-8B91-9C26B928B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F47F59-0C11-4BAB-8E0B-8A10F3905E04}"/>
              </a:ext>
            </a:extLst>
          </p:cNvPr>
          <p:cNvSpPr>
            <a:spLocks noGrp="1"/>
          </p:cNvSpPr>
          <p:nvPr>
            <p:ph type="dt" sz="half" idx="10"/>
          </p:nvPr>
        </p:nvSpPr>
        <p:spPr/>
        <p:txBody>
          <a:bodyPr/>
          <a:lstStyle/>
          <a:p>
            <a:fld id="{8745D76D-60F1-45F4-B01F-8A47E3F516ED}" type="datetimeFigureOut">
              <a:rPr lang="en-US" smtClean="0"/>
              <a:t>4/5/2021</a:t>
            </a:fld>
            <a:endParaRPr lang="en-US"/>
          </a:p>
        </p:txBody>
      </p:sp>
      <p:sp>
        <p:nvSpPr>
          <p:cNvPr id="6" name="Footer Placeholder 5">
            <a:extLst>
              <a:ext uri="{FF2B5EF4-FFF2-40B4-BE49-F238E27FC236}">
                <a16:creationId xmlns:a16="http://schemas.microsoft.com/office/drawing/2014/main" id="{0043F17F-B18B-42AE-82FF-BB9035C0FC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6D389-66AE-44CD-BEEE-E8C885AC1ED9}"/>
              </a:ext>
            </a:extLst>
          </p:cNvPr>
          <p:cNvSpPr>
            <a:spLocks noGrp="1"/>
          </p:cNvSpPr>
          <p:nvPr>
            <p:ph type="sldNum" sz="quarter" idx="12"/>
          </p:nvPr>
        </p:nvSpPr>
        <p:spPr/>
        <p:txBody>
          <a:bodyPr/>
          <a:lstStyle/>
          <a:p>
            <a:fld id="{8840D227-7B15-475A-B02C-24B3805F2C88}" type="slidenum">
              <a:rPr lang="en-US" smtClean="0"/>
              <a:t>‹#›</a:t>
            </a:fld>
            <a:endParaRPr lang="en-US"/>
          </a:p>
        </p:txBody>
      </p:sp>
    </p:spTree>
    <p:extLst>
      <p:ext uri="{BB962C8B-B14F-4D97-AF65-F5344CB8AC3E}">
        <p14:creationId xmlns:p14="http://schemas.microsoft.com/office/powerpoint/2010/main" val="2238445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6CF2-6480-4A5C-8855-DE8B37ACE0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CE0110-D0F3-4D1D-90C3-5CBCF0085D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F9EE56-9993-4E7B-84D0-971FF5045A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AA0D37-424E-4938-9113-62A62AEF8149}"/>
              </a:ext>
            </a:extLst>
          </p:cNvPr>
          <p:cNvSpPr>
            <a:spLocks noGrp="1"/>
          </p:cNvSpPr>
          <p:nvPr>
            <p:ph type="dt" sz="half" idx="10"/>
          </p:nvPr>
        </p:nvSpPr>
        <p:spPr/>
        <p:txBody>
          <a:bodyPr/>
          <a:lstStyle/>
          <a:p>
            <a:fld id="{8745D76D-60F1-45F4-B01F-8A47E3F516ED}" type="datetimeFigureOut">
              <a:rPr lang="en-US" smtClean="0"/>
              <a:t>4/5/2021</a:t>
            </a:fld>
            <a:endParaRPr lang="en-US"/>
          </a:p>
        </p:txBody>
      </p:sp>
      <p:sp>
        <p:nvSpPr>
          <p:cNvPr id="6" name="Footer Placeholder 5">
            <a:extLst>
              <a:ext uri="{FF2B5EF4-FFF2-40B4-BE49-F238E27FC236}">
                <a16:creationId xmlns:a16="http://schemas.microsoft.com/office/drawing/2014/main" id="{348AB6AD-F26E-4A6D-822A-B5DF0299EB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2F0BBB-83A5-4471-B755-C73ABF1DEE10}"/>
              </a:ext>
            </a:extLst>
          </p:cNvPr>
          <p:cNvSpPr>
            <a:spLocks noGrp="1"/>
          </p:cNvSpPr>
          <p:nvPr>
            <p:ph type="sldNum" sz="quarter" idx="12"/>
          </p:nvPr>
        </p:nvSpPr>
        <p:spPr/>
        <p:txBody>
          <a:bodyPr/>
          <a:lstStyle/>
          <a:p>
            <a:fld id="{8840D227-7B15-475A-B02C-24B3805F2C88}" type="slidenum">
              <a:rPr lang="en-US" smtClean="0"/>
              <a:t>‹#›</a:t>
            </a:fld>
            <a:endParaRPr lang="en-US"/>
          </a:p>
        </p:txBody>
      </p:sp>
    </p:spTree>
    <p:extLst>
      <p:ext uri="{BB962C8B-B14F-4D97-AF65-F5344CB8AC3E}">
        <p14:creationId xmlns:p14="http://schemas.microsoft.com/office/powerpoint/2010/main" val="2913917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C5DFAE-7753-4D80-AD6C-B19459A1BE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4B6854-9AFD-4FBE-84B2-8B1EA5249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72B8B8-FA99-4378-BB2F-8146F0166E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45D76D-60F1-45F4-B01F-8A47E3F516ED}" type="datetimeFigureOut">
              <a:rPr lang="en-US" smtClean="0"/>
              <a:t>4/5/2021</a:t>
            </a:fld>
            <a:endParaRPr lang="en-US"/>
          </a:p>
        </p:txBody>
      </p:sp>
      <p:sp>
        <p:nvSpPr>
          <p:cNvPr id="5" name="Footer Placeholder 4">
            <a:extLst>
              <a:ext uri="{FF2B5EF4-FFF2-40B4-BE49-F238E27FC236}">
                <a16:creationId xmlns:a16="http://schemas.microsoft.com/office/drawing/2014/main" id="{CBC125E8-5270-4274-BC19-CA3B4A5D0A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2BE2CD-09AB-4116-8FCF-70D63FB285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0D227-7B15-475A-B02C-24B3805F2C88}" type="slidenum">
              <a:rPr lang="en-US" smtClean="0"/>
              <a:t>‹#›</a:t>
            </a:fld>
            <a:endParaRPr lang="en-US"/>
          </a:p>
        </p:txBody>
      </p:sp>
    </p:spTree>
    <p:extLst>
      <p:ext uri="{BB962C8B-B14F-4D97-AF65-F5344CB8AC3E}">
        <p14:creationId xmlns:p14="http://schemas.microsoft.com/office/powerpoint/2010/main" val="616836775"/>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30DA-FC35-45BE-A206-B515B6CB76F3}"/>
              </a:ext>
            </a:extLst>
          </p:cNvPr>
          <p:cNvSpPr>
            <a:spLocks noGrp="1"/>
          </p:cNvSpPr>
          <p:nvPr>
            <p:ph type="ctrTitle"/>
          </p:nvPr>
        </p:nvSpPr>
        <p:spPr>
          <a:xfrm>
            <a:off x="1524000" y="704883"/>
            <a:ext cx="8907624" cy="909313"/>
          </a:xfrm>
        </p:spPr>
        <p:txBody>
          <a:bodyPr>
            <a:normAutofit fontScale="90000"/>
          </a:bodyPr>
          <a:lstStyle/>
          <a:p>
            <a:r>
              <a:rPr lang="en-US" dirty="0">
                <a:effectLst>
                  <a:outerShdw blurRad="38100" dist="38100" dir="2700000" algn="tl">
                    <a:srgbClr val="000000">
                      <a:alpha val="43137"/>
                    </a:srgbClr>
                  </a:outerShdw>
                </a:effectLst>
                <a:latin typeface="Agency FB" panose="020B0503020202020204" pitchFamily="34" charset="0"/>
              </a:rPr>
              <a:t>Predictive Modeling- Boston House </a:t>
            </a:r>
          </a:p>
        </p:txBody>
      </p:sp>
      <p:sp>
        <p:nvSpPr>
          <p:cNvPr id="3" name="Subtitle 2">
            <a:extLst>
              <a:ext uri="{FF2B5EF4-FFF2-40B4-BE49-F238E27FC236}">
                <a16:creationId xmlns:a16="http://schemas.microsoft.com/office/drawing/2014/main" id="{AE61A221-E6CB-4D09-964F-CFC80892D6BE}"/>
              </a:ext>
            </a:extLst>
          </p:cNvPr>
          <p:cNvSpPr>
            <a:spLocks noGrp="1"/>
          </p:cNvSpPr>
          <p:nvPr>
            <p:ph type="subTitle" idx="1"/>
          </p:nvPr>
        </p:nvSpPr>
        <p:spPr>
          <a:xfrm>
            <a:off x="1523999" y="2519265"/>
            <a:ext cx="9215535" cy="3984172"/>
          </a:xfrm>
        </p:spPr>
        <p:txBody>
          <a:bodyPr>
            <a:normAutofit/>
          </a:bodyPr>
          <a:lstStyle/>
          <a:p>
            <a:pPr algn="l"/>
            <a:r>
              <a:rPr lang="en-US" dirty="0"/>
              <a:t>Introduction-</a:t>
            </a:r>
          </a:p>
          <a:p>
            <a:pPr algn="l"/>
            <a:r>
              <a:rPr lang="en-US" dirty="0"/>
              <a:t>         In this project we will develop and evaluate the performance and the predictive power of a model trained and tested on data collected from Boston dataset.</a:t>
            </a:r>
          </a:p>
          <a:p>
            <a:pPr algn="l"/>
            <a:r>
              <a:rPr lang="en-US" dirty="0"/>
              <a:t>	Once we trained our model and tested we can use our model to predict user input values.</a:t>
            </a:r>
          </a:p>
          <a:p>
            <a:pPr algn="l"/>
            <a:r>
              <a:rPr lang="en-US" dirty="0"/>
              <a:t>	A model like this would be very useful for real-Estate industry people who can make use of information provided on daily basis.</a:t>
            </a:r>
          </a:p>
          <a:p>
            <a:pPr algn="l"/>
            <a:endParaRPr lang="en-US" dirty="0"/>
          </a:p>
          <a:p>
            <a:endParaRPr lang="en-US" dirty="0"/>
          </a:p>
        </p:txBody>
      </p:sp>
      <p:sp>
        <p:nvSpPr>
          <p:cNvPr id="4" name="Slide Number Placeholder 3">
            <a:extLst>
              <a:ext uri="{FF2B5EF4-FFF2-40B4-BE49-F238E27FC236}">
                <a16:creationId xmlns:a16="http://schemas.microsoft.com/office/drawing/2014/main" id="{A11587C1-2B4C-4001-AE92-58EBF1FF2A1D}"/>
              </a:ext>
            </a:extLst>
          </p:cNvPr>
          <p:cNvSpPr>
            <a:spLocks noGrp="1"/>
          </p:cNvSpPr>
          <p:nvPr>
            <p:ph type="sldNum" sz="quarter" idx="12"/>
          </p:nvPr>
        </p:nvSpPr>
        <p:spPr/>
        <p:txBody>
          <a:bodyPr/>
          <a:lstStyle/>
          <a:p>
            <a:fld id="{8840D227-7B15-475A-B02C-24B3805F2C88}" type="slidenum">
              <a:rPr lang="en-US" smtClean="0"/>
              <a:t>1</a:t>
            </a:fld>
            <a:endParaRPr lang="en-US"/>
          </a:p>
        </p:txBody>
      </p:sp>
    </p:spTree>
    <p:extLst>
      <p:ext uri="{BB962C8B-B14F-4D97-AF65-F5344CB8AC3E}">
        <p14:creationId xmlns:p14="http://schemas.microsoft.com/office/powerpoint/2010/main" val="3891593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D79922-7613-4C2C-9B57-F68E1CAF339A}"/>
              </a:ext>
            </a:extLst>
          </p:cNvPr>
          <p:cNvSpPr>
            <a:spLocks noGrp="1"/>
          </p:cNvSpPr>
          <p:nvPr>
            <p:ph idx="1"/>
          </p:nvPr>
        </p:nvSpPr>
        <p:spPr>
          <a:xfrm>
            <a:off x="838200" y="317241"/>
            <a:ext cx="10515600" cy="5859722"/>
          </a:xfrm>
        </p:spPr>
        <p:txBody>
          <a:bodyPr/>
          <a:lstStyle/>
          <a:p>
            <a:r>
              <a:rPr lang="en-US" dirty="0"/>
              <a:t>Let’s further understand the relationship in details with scatter plot</a:t>
            </a:r>
          </a:p>
          <a:p>
            <a:r>
              <a:rPr lang="en-US" dirty="0"/>
              <a:t>In bellow chart we can see the linear relationship of RM and LSTAT with prices.</a:t>
            </a:r>
          </a:p>
          <a:p>
            <a:endParaRPr lang="en-US" dirty="0"/>
          </a:p>
        </p:txBody>
      </p:sp>
      <p:pic>
        <p:nvPicPr>
          <p:cNvPr id="5" name="Picture 4">
            <a:extLst>
              <a:ext uri="{FF2B5EF4-FFF2-40B4-BE49-F238E27FC236}">
                <a16:creationId xmlns:a16="http://schemas.microsoft.com/office/drawing/2014/main" id="{5519D24F-52CE-4088-8BE9-44BBE06071B8}"/>
              </a:ext>
            </a:extLst>
          </p:cNvPr>
          <p:cNvPicPr>
            <a:picLocks noChangeAspect="1"/>
          </p:cNvPicPr>
          <p:nvPr/>
        </p:nvPicPr>
        <p:blipFill>
          <a:blip r:embed="rId2"/>
          <a:stretch>
            <a:fillRect/>
          </a:stretch>
        </p:blipFill>
        <p:spPr>
          <a:xfrm>
            <a:off x="340000" y="2098038"/>
            <a:ext cx="5913632" cy="4229467"/>
          </a:xfrm>
          <a:prstGeom prst="rect">
            <a:avLst/>
          </a:prstGeom>
        </p:spPr>
      </p:pic>
      <p:pic>
        <p:nvPicPr>
          <p:cNvPr id="7" name="Picture 6">
            <a:extLst>
              <a:ext uri="{FF2B5EF4-FFF2-40B4-BE49-F238E27FC236}">
                <a16:creationId xmlns:a16="http://schemas.microsoft.com/office/drawing/2014/main" id="{C843B97E-0AB8-448F-8B26-922948C21A99}"/>
              </a:ext>
            </a:extLst>
          </p:cNvPr>
          <p:cNvPicPr>
            <a:picLocks noChangeAspect="1"/>
          </p:cNvPicPr>
          <p:nvPr/>
        </p:nvPicPr>
        <p:blipFill>
          <a:blip r:embed="rId3"/>
          <a:stretch>
            <a:fillRect/>
          </a:stretch>
        </p:blipFill>
        <p:spPr>
          <a:xfrm>
            <a:off x="5695728" y="2014210"/>
            <a:ext cx="5685013" cy="4397121"/>
          </a:xfrm>
          <a:prstGeom prst="rect">
            <a:avLst/>
          </a:prstGeom>
        </p:spPr>
      </p:pic>
    </p:spTree>
    <p:extLst>
      <p:ext uri="{BB962C8B-B14F-4D97-AF65-F5344CB8AC3E}">
        <p14:creationId xmlns:p14="http://schemas.microsoft.com/office/powerpoint/2010/main" val="3001004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B7DE-F9A1-4883-963F-326FA8D890D0}"/>
              </a:ext>
            </a:extLst>
          </p:cNvPr>
          <p:cNvSpPr>
            <a:spLocks noGrp="1"/>
          </p:cNvSpPr>
          <p:nvPr>
            <p:ph type="title"/>
          </p:nvPr>
        </p:nvSpPr>
        <p:spPr/>
        <p:txBody>
          <a:bodyPr/>
          <a:lstStyle/>
          <a:p>
            <a:pPr algn="ctr"/>
            <a:r>
              <a:rPr lang="en-US" sz="5400" dirty="0">
                <a:effectLst>
                  <a:outerShdw blurRad="38100" dist="38100" dir="2700000" algn="tl">
                    <a:srgbClr val="000000">
                      <a:alpha val="43137"/>
                    </a:srgbClr>
                  </a:outerShdw>
                </a:effectLst>
                <a:latin typeface="Agency FB" panose="020B0503020202020204" pitchFamily="34" charset="0"/>
              </a:rPr>
              <a:t>Findings</a:t>
            </a:r>
            <a:r>
              <a:rPr lang="en-US" dirty="0"/>
              <a:t> </a:t>
            </a:r>
          </a:p>
        </p:txBody>
      </p:sp>
      <p:sp>
        <p:nvSpPr>
          <p:cNvPr id="3" name="Content Placeholder 2">
            <a:extLst>
              <a:ext uri="{FF2B5EF4-FFF2-40B4-BE49-F238E27FC236}">
                <a16:creationId xmlns:a16="http://schemas.microsoft.com/office/drawing/2014/main" id="{055D4357-18EA-4DA8-BDE4-E612C364603B}"/>
              </a:ext>
            </a:extLst>
          </p:cNvPr>
          <p:cNvSpPr>
            <a:spLocks noGrp="1"/>
          </p:cNvSpPr>
          <p:nvPr>
            <p:ph idx="1"/>
          </p:nvPr>
        </p:nvSpPr>
        <p:spPr>
          <a:xfrm>
            <a:off x="838200" y="1825624"/>
            <a:ext cx="10515600" cy="4547183"/>
          </a:xfrm>
        </p:spPr>
        <p:txBody>
          <a:bodyPr/>
          <a:lstStyle/>
          <a:p>
            <a:r>
              <a:rPr lang="en-US" b="0" i="0" dirty="0">
                <a:solidFill>
                  <a:srgbClr val="000000"/>
                </a:solidFill>
                <a:effectLst/>
                <a:latin typeface="Helvetica Neue"/>
              </a:rPr>
              <a:t>For a higher RM, one would expect to observe a higher MEDV.</a:t>
            </a:r>
          </a:p>
          <a:p>
            <a:r>
              <a:rPr lang="en-US" b="0" i="0" dirty="0">
                <a:solidFill>
                  <a:srgbClr val="FF0000"/>
                </a:solidFill>
                <a:effectLst/>
                <a:latin typeface="Helvetica Neue"/>
              </a:rPr>
              <a:t>This is because more rooms would imply more space, thereby costing more, taking all other factors constant</a:t>
            </a:r>
            <a:r>
              <a:rPr lang="en-US" b="0" i="0" dirty="0">
                <a:solidFill>
                  <a:srgbClr val="000000"/>
                </a:solidFill>
                <a:effectLst/>
                <a:latin typeface="Helvetica Neue"/>
              </a:rPr>
              <a:t>.</a:t>
            </a:r>
          </a:p>
          <a:p>
            <a:r>
              <a:rPr lang="en-US" b="0" i="0" dirty="0">
                <a:effectLst/>
                <a:latin typeface="Helvetica Neue"/>
              </a:rPr>
              <a:t>For a higher LSTAT, one would expect to observe a lower MEDV.</a:t>
            </a:r>
          </a:p>
          <a:p>
            <a:r>
              <a:rPr lang="en-US" b="0" i="0" dirty="0">
                <a:solidFill>
                  <a:srgbClr val="FF0000"/>
                </a:solidFill>
                <a:effectLst/>
                <a:latin typeface="Helvetica Neue"/>
              </a:rPr>
              <a:t>The social milieux in an area dominated by "lower class" citizens may not be conducive for young children. It may also be relatively unsafe compared to an area dominated by "upper class" citizens. Hence an area with more "lower class" citizens would lower demand, hence lower prices.</a:t>
            </a:r>
          </a:p>
          <a:p>
            <a:endParaRPr lang="en-US" dirty="0"/>
          </a:p>
        </p:txBody>
      </p:sp>
    </p:spTree>
    <p:extLst>
      <p:ext uri="{BB962C8B-B14F-4D97-AF65-F5344CB8AC3E}">
        <p14:creationId xmlns:p14="http://schemas.microsoft.com/office/powerpoint/2010/main" val="1339789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791F6-EF41-4F78-AE9D-DBC94AFD36CE}"/>
              </a:ext>
            </a:extLst>
          </p:cNvPr>
          <p:cNvSpPr>
            <a:spLocks noGrp="1"/>
          </p:cNvSpPr>
          <p:nvPr>
            <p:ph type="title"/>
          </p:nvPr>
        </p:nvSpPr>
        <p:spPr>
          <a:xfrm>
            <a:off x="838200" y="298482"/>
            <a:ext cx="10515600" cy="1214925"/>
          </a:xfrm>
        </p:spPr>
        <p:txBody>
          <a:bodyPr>
            <a:normAutofit fontScale="90000"/>
          </a:bodyPr>
          <a:lstStyle/>
          <a:p>
            <a:pPr algn="ctr"/>
            <a:br>
              <a:rPr lang="en-US" sz="6000" b="1" i="0" dirty="0">
                <a:solidFill>
                  <a:srgbClr val="000000"/>
                </a:solidFill>
                <a:effectLst>
                  <a:outerShdw blurRad="38100" dist="38100" dir="2700000" algn="tl">
                    <a:srgbClr val="000000">
                      <a:alpha val="43137"/>
                    </a:srgbClr>
                  </a:outerShdw>
                </a:effectLst>
                <a:latin typeface="Agency FB" panose="020B0503020202020204" pitchFamily="34" charset="0"/>
              </a:rPr>
            </a:br>
            <a:r>
              <a:rPr lang="en-US" sz="6000" b="1" i="0" dirty="0">
                <a:solidFill>
                  <a:srgbClr val="000000"/>
                </a:solidFill>
                <a:effectLst>
                  <a:outerShdw blurRad="38100" dist="38100" dir="2700000" algn="tl">
                    <a:srgbClr val="000000">
                      <a:alpha val="43137"/>
                    </a:srgbClr>
                  </a:outerShdw>
                </a:effectLst>
                <a:latin typeface="Agency FB" panose="020B0503020202020204" pitchFamily="34" charset="0"/>
              </a:rPr>
              <a:t>Converting our data into training and test dataset.</a:t>
            </a:r>
            <a:br>
              <a:rPr lang="en-US" b="1"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39CD42FB-8E9A-4A4C-AE09-A8282C66BCB9}"/>
              </a:ext>
            </a:extLst>
          </p:cNvPr>
          <p:cNvSpPr>
            <a:spLocks noGrp="1"/>
          </p:cNvSpPr>
          <p:nvPr>
            <p:ph idx="1"/>
          </p:nvPr>
        </p:nvSpPr>
        <p:spPr>
          <a:xfrm>
            <a:off x="838200" y="1825624"/>
            <a:ext cx="10515600" cy="4733893"/>
          </a:xfrm>
        </p:spPr>
        <p:txBody>
          <a:bodyPr>
            <a:normAutofit/>
          </a:bodyPr>
          <a:lstStyle/>
          <a:p>
            <a:r>
              <a:rPr lang="en-US" b="0" i="0" dirty="0">
                <a:solidFill>
                  <a:srgbClr val="000000"/>
                </a:solidFill>
                <a:effectLst/>
                <a:latin typeface="Helvetica Neue"/>
              </a:rPr>
              <a:t>506 rows which is the original dataset </a:t>
            </a:r>
          </a:p>
          <a:p>
            <a:r>
              <a:rPr lang="en-US" dirty="0">
                <a:solidFill>
                  <a:srgbClr val="000000"/>
                </a:solidFill>
                <a:latin typeface="Helvetica Neue"/>
              </a:rPr>
              <a:t>If </a:t>
            </a:r>
            <a:r>
              <a:rPr lang="en-US" b="0" i="0" dirty="0">
                <a:solidFill>
                  <a:srgbClr val="000000"/>
                </a:solidFill>
                <a:effectLst/>
                <a:latin typeface="Helvetica Neue"/>
              </a:rPr>
              <a:t>507th observation comes in you want to check how well your model is working before predicting its result? But when we put our model into production we want to cross check on some part of our data which is known as test data</a:t>
            </a:r>
          </a:p>
          <a:p>
            <a:pPr algn="l"/>
            <a:r>
              <a:rPr lang="en-US" b="0" i="0" dirty="0">
                <a:solidFill>
                  <a:srgbClr val="000000"/>
                </a:solidFill>
                <a:effectLst/>
                <a:latin typeface="Helvetica Neue"/>
              </a:rPr>
              <a:t>X-- features y --- target</a:t>
            </a:r>
          </a:p>
          <a:p>
            <a:pPr algn="l"/>
            <a:r>
              <a:rPr lang="en-US" b="0" i="0" dirty="0" err="1">
                <a:solidFill>
                  <a:srgbClr val="000000"/>
                </a:solidFill>
                <a:effectLst/>
                <a:latin typeface="Helvetica Neue"/>
              </a:rPr>
              <a:t>X_train</a:t>
            </a:r>
            <a:r>
              <a:rPr lang="en-US" b="0" i="0" dirty="0">
                <a:solidFill>
                  <a:srgbClr val="000000"/>
                </a:solidFill>
                <a:effectLst/>
                <a:latin typeface="Helvetica Neue"/>
              </a:rPr>
              <a:t> --- features of training data</a:t>
            </a:r>
          </a:p>
          <a:p>
            <a:pPr algn="l"/>
            <a:r>
              <a:rPr lang="en-US" b="0" i="0" dirty="0" err="1">
                <a:solidFill>
                  <a:srgbClr val="000000"/>
                </a:solidFill>
                <a:effectLst/>
                <a:latin typeface="Helvetica Neue"/>
              </a:rPr>
              <a:t>y_train</a:t>
            </a:r>
            <a:r>
              <a:rPr lang="en-US" b="0" i="0" dirty="0">
                <a:solidFill>
                  <a:srgbClr val="000000"/>
                </a:solidFill>
                <a:effectLst/>
                <a:latin typeface="Helvetica Neue"/>
              </a:rPr>
              <a:t> -- target of training data</a:t>
            </a:r>
          </a:p>
          <a:p>
            <a:pPr algn="l"/>
            <a:r>
              <a:rPr lang="en-US" b="0" i="0" dirty="0" err="1">
                <a:solidFill>
                  <a:srgbClr val="000000"/>
                </a:solidFill>
                <a:effectLst/>
                <a:latin typeface="Helvetica Neue"/>
              </a:rPr>
              <a:t>X_test</a:t>
            </a:r>
            <a:r>
              <a:rPr lang="en-US" b="0" i="0" dirty="0">
                <a:solidFill>
                  <a:srgbClr val="000000"/>
                </a:solidFill>
                <a:effectLst/>
                <a:latin typeface="Helvetica Neue"/>
              </a:rPr>
              <a:t> --- features of test data</a:t>
            </a:r>
          </a:p>
          <a:p>
            <a:pPr algn="l"/>
            <a:r>
              <a:rPr lang="en-US" b="0" i="0" dirty="0" err="1">
                <a:solidFill>
                  <a:srgbClr val="000000"/>
                </a:solidFill>
                <a:effectLst/>
                <a:latin typeface="Helvetica Neue"/>
              </a:rPr>
              <a:t>y_train</a:t>
            </a:r>
            <a:r>
              <a:rPr lang="en-US" b="0" i="0" dirty="0">
                <a:solidFill>
                  <a:srgbClr val="000000"/>
                </a:solidFill>
                <a:effectLst/>
                <a:latin typeface="Helvetica Neue"/>
              </a:rPr>
              <a:t> --- target of test data</a:t>
            </a:r>
          </a:p>
          <a:p>
            <a:endParaRPr lang="en-US" dirty="0"/>
          </a:p>
        </p:txBody>
      </p:sp>
    </p:spTree>
    <p:extLst>
      <p:ext uri="{BB962C8B-B14F-4D97-AF65-F5344CB8AC3E}">
        <p14:creationId xmlns:p14="http://schemas.microsoft.com/office/powerpoint/2010/main" val="4053544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D6E4-9E26-4487-92CA-53D46E228FBD}"/>
              </a:ext>
            </a:extLst>
          </p:cNvPr>
          <p:cNvSpPr>
            <a:spLocks noGrp="1"/>
          </p:cNvSpPr>
          <p:nvPr>
            <p:ph type="title"/>
          </p:nvPr>
        </p:nvSpPr>
        <p:spPr>
          <a:xfrm>
            <a:off x="838200" y="102636"/>
            <a:ext cx="10515600" cy="1325563"/>
          </a:xfrm>
        </p:spPr>
        <p:txBody>
          <a:bodyPr>
            <a:normAutofit/>
          </a:bodyPr>
          <a:lstStyle/>
          <a:p>
            <a:pPr algn="ctr"/>
            <a:r>
              <a:rPr lang="en-US" sz="5400" dirty="0">
                <a:effectLst>
                  <a:outerShdw blurRad="38100" dist="38100" dir="2700000" algn="tl">
                    <a:srgbClr val="000000">
                      <a:alpha val="43137"/>
                    </a:srgbClr>
                  </a:outerShdw>
                </a:effectLst>
                <a:latin typeface="Agency FB" panose="020B0503020202020204" pitchFamily="34" charset="0"/>
              </a:rPr>
              <a:t>Building our model on training dataset</a:t>
            </a:r>
          </a:p>
        </p:txBody>
      </p:sp>
      <p:sp>
        <p:nvSpPr>
          <p:cNvPr id="3" name="Content Placeholder 2">
            <a:extLst>
              <a:ext uri="{FF2B5EF4-FFF2-40B4-BE49-F238E27FC236}">
                <a16:creationId xmlns:a16="http://schemas.microsoft.com/office/drawing/2014/main" id="{8D4E674D-C656-4F48-A6A2-8CEE50B19B3B}"/>
              </a:ext>
            </a:extLst>
          </p:cNvPr>
          <p:cNvSpPr>
            <a:spLocks noGrp="1"/>
          </p:cNvSpPr>
          <p:nvPr>
            <p:ph idx="1"/>
          </p:nvPr>
        </p:nvSpPr>
        <p:spPr>
          <a:xfrm>
            <a:off x="838200" y="1268964"/>
            <a:ext cx="10515600" cy="5486400"/>
          </a:xfrm>
        </p:spPr>
        <p:txBody>
          <a:bodyPr/>
          <a:lstStyle/>
          <a:p>
            <a:r>
              <a:rPr lang="en-US" dirty="0"/>
              <a:t>Let’s split the data using </a:t>
            </a:r>
            <a:r>
              <a:rPr lang="en-US" dirty="0" err="1"/>
              <a:t>sklearn</a:t>
            </a:r>
            <a:r>
              <a:rPr lang="en-US" dirty="0"/>
              <a:t> package by importing the </a:t>
            </a:r>
            <a:r>
              <a:rPr lang="en-US" dirty="0" err="1"/>
              <a:t>train_test_split</a:t>
            </a:r>
            <a:endParaRPr lang="en-US" dirty="0"/>
          </a:p>
          <a:p>
            <a:r>
              <a:rPr lang="en-US" dirty="0"/>
              <a:t>Splitting the dataset into 80% in training and 20% in test </a:t>
            </a:r>
          </a:p>
          <a:p>
            <a:endParaRPr lang="en-US" dirty="0"/>
          </a:p>
          <a:p>
            <a:endParaRPr lang="en-US" dirty="0"/>
          </a:p>
          <a:p>
            <a:r>
              <a:rPr lang="en-US" dirty="0"/>
              <a:t>Lets build model with linear regression, by importing linear regression from the </a:t>
            </a:r>
            <a:r>
              <a:rPr lang="en-US" dirty="0" err="1"/>
              <a:t>sklearn.linear_model</a:t>
            </a:r>
            <a:r>
              <a:rPr lang="en-US" dirty="0"/>
              <a:t> </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272573FD-1E04-4D15-AEE2-5BA930F946A9}"/>
              </a:ext>
            </a:extLst>
          </p:cNvPr>
          <p:cNvPicPr>
            <a:picLocks noChangeAspect="1"/>
          </p:cNvPicPr>
          <p:nvPr/>
        </p:nvPicPr>
        <p:blipFill>
          <a:blip r:embed="rId2"/>
          <a:stretch>
            <a:fillRect/>
          </a:stretch>
        </p:blipFill>
        <p:spPr>
          <a:xfrm>
            <a:off x="956450" y="2594527"/>
            <a:ext cx="8804861" cy="1149882"/>
          </a:xfrm>
          <a:prstGeom prst="rect">
            <a:avLst/>
          </a:prstGeom>
        </p:spPr>
      </p:pic>
      <p:pic>
        <p:nvPicPr>
          <p:cNvPr id="7" name="Picture 6">
            <a:extLst>
              <a:ext uri="{FF2B5EF4-FFF2-40B4-BE49-F238E27FC236}">
                <a16:creationId xmlns:a16="http://schemas.microsoft.com/office/drawing/2014/main" id="{E0DF81B0-81B3-4C40-9D42-08004CE92153}"/>
              </a:ext>
            </a:extLst>
          </p:cNvPr>
          <p:cNvPicPr>
            <a:picLocks noChangeAspect="1"/>
          </p:cNvPicPr>
          <p:nvPr/>
        </p:nvPicPr>
        <p:blipFill>
          <a:blip r:embed="rId3"/>
          <a:stretch>
            <a:fillRect/>
          </a:stretch>
        </p:blipFill>
        <p:spPr>
          <a:xfrm>
            <a:off x="956450" y="4553338"/>
            <a:ext cx="9736431" cy="2202025"/>
          </a:xfrm>
          <a:prstGeom prst="rect">
            <a:avLst/>
          </a:prstGeom>
        </p:spPr>
      </p:pic>
    </p:spTree>
    <p:extLst>
      <p:ext uri="{BB962C8B-B14F-4D97-AF65-F5344CB8AC3E}">
        <p14:creationId xmlns:p14="http://schemas.microsoft.com/office/powerpoint/2010/main" val="2914262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BF37B-FF4C-4056-BD7C-0143638C8C3E}"/>
              </a:ext>
            </a:extLst>
          </p:cNvPr>
          <p:cNvSpPr>
            <a:spLocks noGrp="1"/>
          </p:cNvSpPr>
          <p:nvPr>
            <p:ph type="title"/>
          </p:nvPr>
        </p:nvSpPr>
        <p:spPr/>
        <p:txBody>
          <a:bodyPr>
            <a:normAutofit fontScale="90000"/>
          </a:bodyPr>
          <a:lstStyle/>
          <a:p>
            <a:pPr algn="ctr"/>
            <a:br>
              <a:rPr lang="en-US" b="1" i="0" dirty="0">
                <a:solidFill>
                  <a:srgbClr val="000000"/>
                </a:solidFill>
                <a:effectLst/>
                <a:latin typeface="Helvetica Neue"/>
              </a:rPr>
            </a:br>
            <a:r>
              <a:rPr lang="en-US" sz="6000" b="1" i="0" dirty="0">
                <a:solidFill>
                  <a:srgbClr val="000000"/>
                </a:solidFill>
                <a:effectLst>
                  <a:outerShdw blurRad="38100" dist="38100" dir="2700000" algn="tl">
                    <a:srgbClr val="000000">
                      <a:alpha val="43137"/>
                    </a:srgbClr>
                  </a:outerShdw>
                </a:effectLst>
                <a:latin typeface="Agency FB" panose="020B0503020202020204" pitchFamily="34" charset="0"/>
              </a:rPr>
              <a:t>Calculating the Error and check how the model is working</a:t>
            </a:r>
            <a:br>
              <a:rPr lang="en-US" b="1"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4A4E88FF-D3A7-43FB-AF6B-8E334B2A43D4}"/>
              </a:ext>
            </a:extLst>
          </p:cNvPr>
          <p:cNvSpPr>
            <a:spLocks noGrp="1"/>
          </p:cNvSpPr>
          <p:nvPr>
            <p:ph idx="1"/>
          </p:nvPr>
        </p:nvSpPr>
        <p:spPr/>
        <p:txBody>
          <a:bodyPr/>
          <a:lstStyle/>
          <a:p>
            <a:r>
              <a:rPr lang="en-US" dirty="0"/>
              <a:t>Goodness of fit:</a:t>
            </a:r>
          </a:p>
          <a:p>
            <a:r>
              <a:rPr lang="en-US" sz="2000" i="1" dirty="0"/>
              <a:t>Sum of Squares error – Difference between actual values and predicted values. </a:t>
            </a:r>
          </a:p>
          <a:p>
            <a:r>
              <a:rPr lang="en-US" sz="2000" i="1" dirty="0"/>
              <a:t>Sum of squares due to regression – Difference between predicted and the mean of dependent variable.</a:t>
            </a:r>
          </a:p>
          <a:p>
            <a:r>
              <a:rPr lang="en-US" sz="2000" i="1" dirty="0"/>
              <a:t>Sum of squares total – Difference between the actual dependent and the mean.</a:t>
            </a:r>
          </a:p>
          <a:p>
            <a:r>
              <a:rPr lang="en-US" dirty="0"/>
              <a:t>From our predicted model and our test data </a:t>
            </a:r>
            <a:r>
              <a:rPr lang="en-US" dirty="0" err="1"/>
              <a:t>i.e</a:t>
            </a:r>
            <a:r>
              <a:rPr lang="en-US" dirty="0"/>
              <a:t> actual data we can find the mean squared error or square root of mean squared error which can give the details about our predictive power of model</a:t>
            </a:r>
          </a:p>
          <a:p>
            <a:r>
              <a:rPr lang="en-US" dirty="0"/>
              <a:t>Higher the error that model is not well trained.</a:t>
            </a:r>
          </a:p>
          <a:p>
            <a:endParaRPr lang="en-US" dirty="0"/>
          </a:p>
        </p:txBody>
      </p:sp>
    </p:spTree>
    <p:extLst>
      <p:ext uri="{BB962C8B-B14F-4D97-AF65-F5344CB8AC3E}">
        <p14:creationId xmlns:p14="http://schemas.microsoft.com/office/powerpoint/2010/main" val="3559519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4C894-CC7D-4CCE-AF1D-742060BAB82E}"/>
              </a:ext>
            </a:extLst>
          </p:cNvPr>
          <p:cNvSpPr>
            <a:spLocks noGrp="1"/>
          </p:cNvSpPr>
          <p:nvPr>
            <p:ph type="title"/>
          </p:nvPr>
        </p:nvSpPr>
        <p:spPr/>
        <p:txBody>
          <a:bodyPr>
            <a:normAutofit/>
          </a:bodyPr>
          <a:lstStyle/>
          <a:p>
            <a:pPr algn="ctr"/>
            <a:r>
              <a:rPr lang="en-US" sz="5400" dirty="0">
                <a:effectLst>
                  <a:outerShdw blurRad="38100" dist="38100" dir="2700000" algn="tl">
                    <a:srgbClr val="000000">
                      <a:alpha val="43137"/>
                    </a:srgbClr>
                  </a:outerShdw>
                </a:effectLst>
                <a:latin typeface="Agency FB" panose="020B0503020202020204" pitchFamily="34" charset="0"/>
              </a:rPr>
              <a:t>Error calculation of our Model</a:t>
            </a:r>
          </a:p>
        </p:txBody>
      </p:sp>
      <p:pic>
        <p:nvPicPr>
          <p:cNvPr id="5" name="Content Placeholder 4">
            <a:extLst>
              <a:ext uri="{FF2B5EF4-FFF2-40B4-BE49-F238E27FC236}">
                <a16:creationId xmlns:a16="http://schemas.microsoft.com/office/drawing/2014/main" id="{88DAA2F3-F6E7-49D2-BD03-14890B70BBE4}"/>
              </a:ext>
            </a:extLst>
          </p:cNvPr>
          <p:cNvPicPr>
            <a:picLocks noGrp="1" noChangeAspect="1"/>
          </p:cNvPicPr>
          <p:nvPr>
            <p:ph idx="1"/>
          </p:nvPr>
        </p:nvPicPr>
        <p:blipFill>
          <a:blip r:embed="rId2"/>
          <a:stretch>
            <a:fillRect/>
          </a:stretch>
        </p:blipFill>
        <p:spPr>
          <a:xfrm>
            <a:off x="838200" y="2463282"/>
            <a:ext cx="10515600" cy="3332031"/>
          </a:xfrm>
        </p:spPr>
      </p:pic>
    </p:spTree>
    <p:extLst>
      <p:ext uri="{BB962C8B-B14F-4D97-AF65-F5344CB8AC3E}">
        <p14:creationId xmlns:p14="http://schemas.microsoft.com/office/powerpoint/2010/main" val="2213634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C335-DC5E-4419-925C-7F426DD2865B}"/>
              </a:ext>
            </a:extLst>
          </p:cNvPr>
          <p:cNvSpPr>
            <a:spLocks noGrp="1"/>
          </p:cNvSpPr>
          <p:nvPr>
            <p:ph type="title"/>
          </p:nvPr>
        </p:nvSpPr>
        <p:spPr/>
        <p:txBody>
          <a:bodyPr>
            <a:normAutofit/>
          </a:bodyPr>
          <a:lstStyle/>
          <a:p>
            <a:pPr algn="ctr"/>
            <a:r>
              <a:rPr lang="en-US" sz="5400" dirty="0">
                <a:effectLst>
                  <a:outerShdw blurRad="38100" dist="38100" dir="2700000" algn="tl">
                    <a:srgbClr val="000000">
                      <a:alpha val="43137"/>
                    </a:srgbClr>
                  </a:outerShdw>
                </a:effectLst>
                <a:latin typeface="Agency FB" panose="020B0503020202020204" pitchFamily="34" charset="0"/>
              </a:rPr>
              <a:t>Let’s Predict Our Model with User Input</a:t>
            </a:r>
          </a:p>
        </p:txBody>
      </p:sp>
      <p:sp>
        <p:nvSpPr>
          <p:cNvPr id="3" name="Content Placeholder 2">
            <a:extLst>
              <a:ext uri="{FF2B5EF4-FFF2-40B4-BE49-F238E27FC236}">
                <a16:creationId xmlns:a16="http://schemas.microsoft.com/office/drawing/2014/main" id="{DF8FF098-E086-4119-9D07-C82B9C4F86DA}"/>
              </a:ext>
            </a:extLst>
          </p:cNvPr>
          <p:cNvSpPr>
            <a:spLocks noGrp="1"/>
          </p:cNvSpPr>
          <p:nvPr>
            <p:ph idx="1"/>
          </p:nvPr>
        </p:nvSpPr>
        <p:spPr/>
        <p:txBody>
          <a:bodyPr/>
          <a:lstStyle/>
          <a:p>
            <a:r>
              <a:rPr lang="en-US" dirty="0"/>
              <a:t>We can now use or model to predict the price of house by taking RM and LSTAT input from user. In below screenshot we can run the code and put input and predict the price.</a:t>
            </a:r>
          </a:p>
        </p:txBody>
      </p:sp>
      <p:pic>
        <p:nvPicPr>
          <p:cNvPr id="5" name="Picture 4">
            <a:extLst>
              <a:ext uri="{FF2B5EF4-FFF2-40B4-BE49-F238E27FC236}">
                <a16:creationId xmlns:a16="http://schemas.microsoft.com/office/drawing/2014/main" id="{8D42B1F0-28F5-48F8-8C07-C3B6E31E15AF}"/>
              </a:ext>
            </a:extLst>
          </p:cNvPr>
          <p:cNvPicPr>
            <a:picLocks noChangeAspect="1"/>
          </p:cNvPicPr>
          <p:nvPr/>
        </p:nvPicPr>
        <p:blipFill>
          <a:blip r:embed="rId2"/>
          <a:stretch>
            <a:fillRect/>
          </a:stretch>
        </p:blipFill>
        <p:spPr>
          <a:xfrm>
            <a:off x="688910" y="3429000"/>
            <a:ext cx="5585944" cy="2458616"/>
          </a:xfrm>
          <a:prstGeom prst="rect">
            <a:avLst/>
          </a:prstGeom>
        </p:spPr>
      </p:pic>
      <p:pic>
        <p:nvPicPr>
          <p:cNvPr id="7" name="Picture 6">
            <a:extLst>
              <a:ext uri="{FF2B5EF4-FFF2-40B4-BE49-F238E27FC236}">
                <a16:creationId xmlns:a16="http://schemas.microsoft.com/office/drawing/2014/main" id="{F5FBDDC8-8DA9-4CAD-A08C-5FA2F514B01E}"/>
              </a:ext>
            </a:extLst>
          </p:cNvPr>
          <p:cNvPicPr>
            <a:picLocks noChangeAspect="1"/>
          </p:cNvPicPr>
          <p:nvPr/>
        </p:nvPicPr>
        <p:blipFill>
          <a:blip r:embed="rId3"/>
          <a:stretch>
            <a:fillRect/>
          </a:stretch>
        </p:blipFill>
        <p:spPr>
          <a:xfrm>
            <a:off x="5795076" y="3257362"/>
            <a:ext cx="6271803" cy="2630254"/>
          </a:xfrm>
          <a:prstGeom prst="rect">
            <a:avLst/>
          </a:prstGeom>
        </p:spPr>
      </p:pic>
    </p:spTree>
    <p:extLst>
      <p:ext uri="{BB962C8B-B14F-4D97-AF65-F5344CB8AC3E}">
        <p14:creationId xmlns:p14="http://schemas.microsoft.com/office/powerpoint/2010/main" val="2315584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680F-AF06-4D90-8E82-C0C4A8E47E8C}"/>
              </a:ext>
            </a:extLst>
          </p:cNvPr>
          <p:cNvSpPr>
            <a:spLocks noGrp="1"/>
          </p:cNvSpPr>
          <p:nvPr>
            <p:ph type="title"/>
          </p:nvPr>
        </p:nvSpPr>
        <p:spPr/>
        <p:txBody>
          <a:bodyPr>
            <a:normAutofit/>
          </a:bodyPr>
          <a:lstStyle/>
          <a:p>
            <a:pPr algn="ctr"/>
            <a:r>
              <a:rPr lang="en-US" sz="5400" dirty="0">
                <a:effectLst>
                  <a:outerShdw blurRad="38100" dist="38100" dir="2700000" algn="tl">
                    <a:srgbClr val="000000">
                      <a:alpha val="43137"/>
                    </a:srgbClr>
                  </a:outerShdw>
                </a:effectLst>
                <a:latin typeface="Agency FB" panose="020B0503020202020204" pitchFamily="34" charset="0"/>
              </a:rPr>
              <a:t>Final Result of User Input</a:t>
            </a:r>
          </a:p>
        </p:txBody>
      </p:sp>
      <p:pic>
        <p:nvPicPr>
          <p:cNvPr id="5" name="Content Placeholder 4">
            <a:extLst>
              <a:ext uri="{FF2B5EF4-FFF2-40B4-BE49-F238E27FC236}">
                <a16:creationId xmlns:a16="http://schemas.microsoft.com/office/drawing/2014/main" id="{D3E56693-1B18-4499-AF31-8F0AD06B4807}"/>
              </a:ext>
            </a:extLst>
          </p:cNvPr>
          <p:cNvPicPr>
            <a:picLocks noGrp="1" noChangeAspect="1"/>
          </p:cNvPicPr>
          <p:nvPr>
            <p:ph idx="1"/>
          </p:nvPr>
        </p:nvPicPr>
        <p:blipFill>
          <a:blip r:embed="rId2"/>
          <a:stretch>
            <a:fillRect/>
          </a:stretch>
        </p:blipFill>
        <p:spPr>
          <a:xfrm>
            <a:off x="1262742" y="2070165"/>
            <a:ext cx="9666515" cy="4497355"/>
          </a:xfrm>
        </p:spPr>
      </p:pic>
      <p:sp>
        <p:nvSpPr>
          <p:cNvPr id="6" name="Arrow: Left 5">
            <a:extLst>
              <a:ext uri="{FF2B5EF4-FFF2-40B4-BE49-F238E27FC236}">
                <a16:creationId xmlns:a16="http://schemas.microsoft.com/office/drawing/2014/main" id="{EE3870C1-DBFA-413A-BCF3-C572D01DD84C}"/>
              </a:ext>
            </a:extLst>
          </p:cNvPr>
          <p:cNvSpPr/>
          <p:nvPr/>
        </p:nvSpPr>
        <p:spPr>
          <a:xfrm>
            <a:off x="6802017" y="5482041"/>
            <a:ext cx="2694755" cy="71784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82B9A8B-D1D4-4CC6-88BF-4F9475474C60}"/>
              </a:ext>
            </a:extLst>
          </p:cNvPr>
          <p:cNvSpPr txBox="1"/>
          <p:nvPr/>
        </p:nvSpPr>
        <p:spPr>
          <a:xfrm>
            <a:off x="7011954" y="5656296"/>
            <a:ext cx="2592120" cy="369332"/>
          </a:xfrm>
          <a:prstGeom prst="rect">
            <a:avLst/>
          </a:prstGeom>
          <a:noFill/>
        </p:spPr>
        <p:txBody>
          <a:bodyPr wrap="none" rtlCol="0">
            <a:spAutoFit/>
          </a:bodyPr>
          <a:lstStyle/>
          <a:p>
            <a:r>
              <a:rPr lang="en-US" dirty="0"/>
              <a:t>Predicted Value by Model</a:t>
            </a:r>
          </a:p>
        </p:txBody>
      </p:sp>
    </p:spTree>
    <p:extLst>
      <p:ext uri="{BB962C8B-B14F-4D97-AF65-F5344CB8AC3E}">
        <p14:creationId xmlns:p14="http://schemas.microsoft.com/office/powerpoint/2010/main" val="1865873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2D3CE-DEA6-484C-8FE7-34085834430F}"/>
              </a:ext>
            </a:extLst>
          </p:cNvPr>
          <p:cNvSpPr>
            <a:spLocks noGrp="1"/>
          </p:cNvSpPr>
          <p:nvPr>
            <p:ph idx="1"/>
          </p:nvPr>
        </p:nvSpPr>
        <p:spPr>
          <a:xfrm>
            <a:off x="838200" y="1334278"/>
            <a:ext cx="10515600" cy="4842685"/>
          </a:xfrm>
        </p:spPr>
        <p:txBody>
          <a:bodyPr/>
          <a:lstStyle/>
          <a:p>
            <a:pPr algn="ctr"/>
            <a:endParaRPr lang="en-US" dirty="0"/>
          </a:p>
          <a:p>
            <a:pPr algn="ctr"/>
            <a:endParaRPr lang="en-US" dirty="0"/>
          </a:p>
          <a:p>
            <a:pPr algn="ctr"/>
            <a:endParaRPr lang="en-US" dirty="0"/>
          </a:p>
          <a:p>
            <a:pPr marL="0" indent="0" algn="ctr">
              <a:buNone/>
            </a:pPr>
            <a:r>
              <a:rPr lang="en-US" sz="8800" dirty="0">
                <a:effectLst>
                  <a:outerShdw blurRad="38100" dist="38100" dir="2700000" algn="tl">
                    <a:srgbClr val="000000">
                      <a:alpha val="43137"/>
                    </a:srgbClr>
                  </a:outerShdw>
                </a:effectLst>
                <a:latin typeface="Arial Rounded MT Bold" panose="020F0704030504030204" pitchFamily="34" charset="0"/>
              </a:rPr>
              <a:t>Thank You.</a:t>
            </a:r>
          </a:p>
        </p:txBody>
      </p:sp>
    </p:spTree>
    <p:extLst>
      <p:ext uri="{BB962C8B-B14F-4D97-AF65-F5344CB8AC3E}">
        <p14:creationId xmlns:p14="http://schemas.microsoft.com/office/powerpoint/2010/main" val="1894676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02D9-CAA7-42B1-AC1F-5C750278FD5D}"/>
              </a:ext>
            </a:extLst>
          </p:cNvPr>
          <p:cNvSpPr>
            <a:spLocks noGrp="1"/>
          </p:cNvSpPr>
          <p:nvPr>
            <p:ph type="title"/>
          </p:nvPr>
        </p:nvSpPr>
        <p:spPr/>
        <p:txBody>
          <a:bodyPr/>
          <a:lstStyle/>
          <a:p>
            <a:pPr algn="ctr"/>
            <a:r>
              <a:rPr lang="en-US" sz="5400" dirty="0">
                <a:effectLst>
                  <a:outerShdw blurRad="38100" dist="38100" dir="2700000" algn="tl">
                    <a:srgbClr val="000000">
                      <a:alpha val="43137"/>
                    </a:srgbClr>
                  </a:outerShdw>
                </a:effectLst>
                <a:latin typeface="Agency FB" panose="020B0503020202020204" pitchFamily="34" charset="0"/>
              </a:rPr>
              <a:t>Importing</a:t>
            </a:r>
            <a:r>
              <a:rPr lang="en-US" dirty="0">
                <a:effectLst>
                  <a:outerShdw blurRad="38100" dist="38100" dir="2700000" algn="tl">
                    <a:srgbClr val="000000">
                      <a:alpha val="43137"/>
                    </a:srgbClr>
                  </a:outerShdw>
                </a:effectLst>
                <a:latin typeface="Agency FB" panose="020B0503020202020204" pitchFamily="34" charset="0"/>
              </a:rPr>
              <a:t> the basic Packages</a:t>
            </a:r>
          </a:p>
        </p:txBody>
      </p:sp>
      <p:sp>
        <p:nvSpPr>
          <p:cNvPr id="3" name="Content Placeholder 2">
            <a:extLst>
              <a:ext uri="{FF2B5EF4-FFF2-40B4-BE49-F238E27FC236}">
                <a16:creationId xmlns:a16="http://schemas.microsoft.com/office/drawing/2014/main" id="{F2695847-65FD-4680-AD36-9C8ED2BBE4FC}"/>
              </a:ext>
            </a:extLst>
          </p:cNvPr>
          <p:cNvSpPr>
            <a:spLocks noGrp="1"/>
          </p:cNvSpPr>
          <p:nvPr>
            <p:ph idx="1"/>
          </p:nvPr>
        </p:nvSpPr>
        <p:spPr/>
        <p:txBody>
          <a:bodyPr/>
          <a:lstStyle/>
          <a:p>
            <a:r>
              <a:rPr lang="en-US" dirty="0"/>
              <a:t>To perform the model we need a basic python packages. Like</a:t>
            </a:r>
          </a:p>
          <a:p>
            <a:r>
              <a:rPr lang="en-US" dirty="0" err="1"/>
              <a:t>Numpy</a:t>
            </a:r>
            <a:r>
              <a:rPr lang="en-US" dirty="0"/>
              <a:t> – For numerical calculation</a:t>
            </a:r>
          </a:p>
          <a:p>
            <a:r>
              <a:rPr lang="en-US" dirty="0"/>
              <a:t>Pandas – for Data Manipulation</a:t>
            </a:r>
          </a:p>
          <a:p>
            <a:r>
              <a:rPr lang="en-US" dirty="0"/>
              <a:t>Matplotlib – To perform visual graphs</a:t>
            </a:r>
          </a:p>
          <a:p>
            <a:r>
              <a:rPr lang="en-US" dirty="0"/>
              <a:t>Seaborn – It again need to perform visual </a:t>
            </a:r>
          </a:p>
          <a:p>
            <a:pPr marL="0" indent="0">
              <a:buNone/>
            </a:pPr>
            <a:endParaRPr lang="en-US" dirty="0"/>
          </a:p>
        </p:txBody>
      </p:sp>
      <p:pic>
        <p:nvPicPr>
          <p:cNvPr id="7" name="Picture 6">
            <a:extLst>
              <a:ext uri="{FF2B5EF4-FFF2-40B4-BE49-F238E27FC236}">
                <a16:creationId xmlns:a16="http://schemas.microsoft.com/office/drawing/2014/main" id="{7EF29D1D-B9CA-44D8-9C68-948813D0491B}"/>
              </a:ext>
            </a:extLst>
          </p:cNvPr>
          <p:cNvPicPr>
            <a:picLocks noChangeAspect="1"/>
          </p:cNvPicPr>
          <p:nvPr/>
        </p:nvPicPr>
        <p:blipFill>
          <a:blip r:embed="rId2"/>
          <a:stretch>
            <a:fillRect/>
          </a:stretch>
        </p:blipFill>
        <p:spPr>
          <a:xfrm>
            <a:off x="905111" y="4345460"/>
            <a:ext cx="10448689" cy="1644890"/>
          </a:xfrm>
          <a:prstGeom prst="rect">
            <a:avLst/>
          </a:prstGeom>
        </p:spPr>
      </p:pic>
    </p:spTree>
    <p:extLst>
      <p:ext uri="{BB962C8B-B14F-4D97-AF65-F5344CB8AC3E}">
        <p14:creationId xmlns:p14="http://schemas.microsoft.com/office/powerpoint/2010/main" val="318639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1261-E132-41F8-AFBB-A668028D4E1A}"/>
              </a:ext>
            </a:extLst>
          </p:cNvPr>
          <p:cNvSpPr>
            <a:spLocks noGrp="1"/>
          </p:cNvSpPr>
          <p:nvPr>
            <p:ph type="title"/>
          </p:nvPr>
        </p:nvSpPr>
        <p:spPr/>
        <p:txBody>
          <a:bodyPr>
            <a:normAutofit/>
          </a:bodyPr>
          <a:lstStyle/>
          <a:p>
            <a:pPr algn="ctr"/>
            <a:r>
              <a:rPr lang="en-US" sz="5400" dirty="0">
                <a:effectLst>
                  <a:outerShdw blurRad="38100" dist="38100" dir="2700000" algn="tl">
                    <a:srgbClr val="000000">
                      <a:alpha val="43137"/>
                    </a:srgbClr>
                  </a:outerShdw>
                </a:effectLst>
                <a:latin typeface="Agency FB" panose="020B0503020202020204" pitchFamily="34" charset="0"/>
              </a:rPr>
              <a:t>Data Manipulation</a:t>
            </a:r>
          </a:p>
        </p:txBody>
      </p:sp>
      <p:sp>
        <p:nvSpPr>
          <p:cNvPr id="3" name="Content Placeholder 2">
            <a:extLst>
              <a:ext uri="{FF2B5EF4-FFF2-40B4-BE49-F238E27FC236}">
                <a16:creationId xmlns:a16="http://schemas.microsoft.com/office/drawing/2014/main" id="{4D95FE84-0338-4FA6-8E3F-8A5D94AFE158}"/>
              </a:ext>
            </a:extLst>
          </p:cNvPr>
          <p:cNvSpPr>
            <a:spLocks noGrp="1"/>
          </p:cNvSpPr>
          <p:nvPr>
            <p:ph idx="1"/>
          </p:nvPr>
        </p:nvSpPr>
        <p:spPr/>
        <p:txBody>
          <a:bodyPr/>
          <a:lstStyle/>
          <a:p>
            <a:pPr marL="0" indent="0">
              <a:buNone/>
            </a:pPr>
            <a:r>
              <a:rPr lang="en-US" dirty="0"/>
              <a:t>	First step before building our model is to understand the data. What are the features, meaning of features and the significance of contribution of each feature to understand how the our target variable behaves.</a:t>
            </a:r>
          </a:p>
          <a:p>
            <a:pPr marL="0" indent="0">
              <a:buNone/>
            </a:pPr>
            <a:r>
              <a:rPr lang="en-US" dirty="0"/>
              <a:t>	First thing first, we need to load the data in our notebook and use some command to have look of data also we can look the 5 point summary which can give us details about descriptive statistics of our data.</a:t>
            </a:r>
          </a:p>
        </p:txBody>
      </p:sp>
    </p:spTree>
    <p:extLst>
      <p:ext uri="{BB962C8B-B14F-4D97-AF65-F5344CB8AC3E}">
        <p14:creationId xmlns:p14="http://schemas.microsoft.com/office/powerpoint/2010/main" val="1528976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E73C-22D8-4D84-8417-80F22006CD4C}"/>
              </a:ext>
            </a:extLst>
          </p:cNvPr>
          <p:cNvSpPr>
            <a:spLocks noGrp="1"/>
          </p:cNvSpPr>
          <p:nvPr>
            <p:ph type="title"/>
          </p:nvPr>
        </p:nvSpPr>
        <p:spPr/>
        <p:txBody>
          <a:bodyPr>
            <a:normAutofit/>
          </a:bodyPr>
          <a:lstStyle/>
          <a:p>
            <a:pPr algn="ctr"/>
            <a:r>
              <a:rPr lang="en-US" sz="5400" dirty="0">
                <a:effectLst>
                  <a:outerShdw blurRad="38100" dist="38100" dir="2700000" algn="tl">
                    <a:srgbClr val="000000">
                      <a:alpha val="43137"/>
                    </a:srgbClr>
                  </a:outerShdw>
                </a:effectLst>
                <a:latin typeface="Agency FB" panose="020B0503020202020204" pitchFamily="34" charset="0"/>
              </a:rPr>
              <a:t>Review and five Points summary</a:t>
            </a:r>
          </a:p>
        </p:txBody>
      </p:sp>
      <p:pic>
        <p:nvPicPr>
          <p:cNvPr id="5" name="Content Placeholder 4">
            <a:extLst>
              <a:ext uri="{FF2B5EF4-FFF2-40B4-BE49-F238E27FC236}">
                <a16:creationId xmlns:a16="http://schemas.microsoft.com/office/drawing/2014/main" id="{623A5F97-6C2B-4DF6-A066-D2F6B681135A}"/>
              </a:ext>
            </a:extLst>
          </p:cNvPr>
          <p:cNvPicPr>
            <a:picLocks noGrp="1" noChangeAspect="1"/>
          </p:cNvPicPr>
          <p:nvPr>
            <p:ph idx="1"/>
          </p:nvPr>
        </p:nvPicPr>
        <p:blipFill>
          <a:blip r:embed="rId2"/>
          <a:stretch>
            <a:fillRect/>
          </a:stretch>
        </p:blipFill>
        <p:spPr>
          <a:xfrm>
            <a:off x="961052" y="1778971"/>
            <a:ext cx="10105053" cy="4640489"/>
          </a:xfrm>
        </p:spPr>
      </p:pic>
    </p:spTree>
    <p:extLst>
      <p:ext uri="{BB962C8B-B14F-4D97-AF65-F5344CB8AC3E}">
        <p14:creationId xmlns:p14="http://schemas.microsoft.com/office/powerpoint/2010/main" val="4029824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0811-2591-4703-8D4D-A6667A902C60}"/>
              </a:ext>
            </a:extLst>
          </p:cNvPr>
          <p:cNvSpPr>
            <a:spLocks noGrp="1"/>
          </p:cNvSpPr>
          <p:nvPr>
            <p:ph type="title"/>
          </p:nvPr>
        </p:nvSpPr>
        <p:spPr>
          <a:xfrm>
            <a:off x="838200" y="167951"/>
            <a:ext cx="10515600" cy="1325563"/>
          </a:xfrm>
        </p:spPr>
        <p:txBody>
          <a:bodyPr>
            <a:normAutofit/>
          </a:bodyPr>
          <a:lstStyle/>
          <a:p>
            <a:pPr algn="ctr"/>
            <a:r>
              <a:rPr lang="en-US" sz="5400" dirty="0">
                <a:effectLst>
                  <a:outerShdw blurRad="38100" dist="38100" dir="2700000" algn="tl">
                    <a:srgbClr val="000000">
                      <a:alpha val="43137"/>
                    </a:srgbClr>
                  </a:outerShdw>
                </a:effectLst>
                <a:latin typeface="Agency FB" panose="020B0503020202020204" pitchFamily="34" charset="0"/>
              </a:rPr>
              <a:t>Understanding the Features</a:t>
            </a:r>
          </a:p>
        </p:txBody>
      </p:sp>
      <p:sp>
        <p:nvSpPr>
          <p:cNvPr id="3" name="Content Placeholder 2">
            <a:extLst>
              <a:ext uri="{FF2B5EF4-FFF2-40B4-BE49-F238E27FC236}">
                <a16:creationId xmlns:a16="http://schemas.microsoft.com/office/drawing/2014/main" id="{8F513890-FF50-4DCE-9061-5F4068346FCF}"/>
              </a:ext>
            </a:extLst>
          </p:cNvPr>
          <p:cNvSpPr>
            <a:spLocks noGrp="1"/>
          </p:cNvSpPr>
          <p:nvPr>
            <p:ph idx="1"/>
          </p:nvPr>
        </p:nvSpPr>
        <p:spPr>
          <a:xfrm>
            <a:off x="838200" y="1502229"/>
            <a:ext cx="10515600" cy="5187820"/>
          </a:xfrm>
        </p:spPr>
        <p:txBody>
          <a:bodyPr>
            <a:normAutofit lnSpcReduction="10000"/>
          </a:bodyPr>
          <a:lstStyle/>
          <a:p>
            <a:r>
              <a:rPr lang="en-US" dirty="0"/>
              <a:t>From the given source first understand the meaning of each feature.</a:t>
            </a:r>
          </a:p>
          <a:p>
            <a:r>
              <a:rPr lang="en-US" dirty="0"/>
              <a:t>However the target variable is given which is </a:t>
            </a:r>
            <a:r>
              <a:rPr lang="en-US" dirty="0" err="1"/>
              <a:t>medv</a:t>
            </a:r>
            <a:r>
              <a:rPr lang="en-US" dirty="0"/>
              <a:t> which is nothing but the prices of houses.</a:t>
            </a:r>
          </a:p>
          <a:p>
            <a:r>
              <a:rPr lang="en-US" dirty="0"/>
              <a:t>Lets have a look on the features and meaning of each feature.</a:t>
            </a:r>
          </a:p>
          <a:p>
            <a:r>
              <a:rPr lang="en-US" b="0" i="1" dirty="0">
                <a:solidFill>
                  <a:schemeClr val="accent1"/>
                </a:solidFill>
                <a:effectLst/>
                <a:latin typeface="inherit"/>
              </a:rPr>
              <a:t>Crim -</a:t>
            </a:r>
            <a:br>
              <a:rPr lang="en-US" dirty="0">
                <a:solidFill>
                  <a:schemeClr val="accent1"/>
                </a:solidFill>
              </a:rPr>
            </a:br>
            <a:r>
              <a:rPr lang="en-US" b="0" i="0" dirty="0">
                <a:solidFill>
                  <a:schemeClr val="accent1"/>
                </a:solidFill>
                <a:effectLst/>
                <a:latin typeface="Inter"/>
              </a:rPr>
              <a:t>per capita crime rate by town.</a:t>
            </a:r>
          </a:p>
          <a:p>
            <a:r>
              <a:rPr lang="en-US" b="0" i="1" dirty="0">
                <a:solidFill>
                  <a:schemeClr val="accent1"/>
                </a:solidFill>
                <a:effectLst/>
                <a:latin typeface="inherit"/>
              </a:rPr>
              <a:t>Zn -</a:t>
            </a:r>
            <a:br>
              <a:rPr lang="en-US" dirty="0">
                <a:solidFill>
                  <a:schemeClr val="accent1"/>
                </a:solidFill>
              </a:rPr>
            </a:br>
            <a:r>
              <a:rPr lang="en-US" b="0" i="0" dirty="0">
                <a:solidFill>
                  <a:schemeClr val="accent1"/>
                </a:solidFill>
                <a:effectLst/>
                <a:latin typeface="Inter"/>
              </a:rPr>
              <a:t>proportion of residential land zoned for lots over 25,000 </a:t>
            </a:r>
            <a:r>
              <a:rPr lang="en-US" b="0" i="0" dirty="0" err="1">
                <a:solidFill>
                  <a:schemeClr val="accent1"/>
                </a:solidFill>
                <a:effectLst/>
                <a:latin typeface="Inter"/>
              </a:rPr>
              <a:t>sq.ft</a:t>
            </a:r>
            <a:r>
              <a:rPr lang="en-US" b="0" i="0" dirty="0">
                <a:effectLst/>
                <a:latin typeface="Inter"/>
              </a:rPr>
              <a:t>.</a:t>
            </a:r>
          </a:p>
          <a:p>
            <a:r>
              <a:rPr lang="en-US" b="0" i="1" dirty="0">
                <a:solidFill>
                  <a:schemeClr val="accent1"/>
                </a:solidFill>
                <a:effectLst/>
                <a:latin typeface="inherit"/>
              </a:rPr>
              <a:t>Indus -</a:t>
            </a:r>
            <a:br>
              <a:rPr lang="en-US" dirty="0">
                <a:solidFill>
                  <a:schemeClr val="accent1"/>
                </a:solidFill>
              </a:rPr>
            </a:br>
            <a:r>
              <a:rPr lang="en-US" b="0" i="0" dirty="0">
                <a:solidFill>
                  <a:schemeClr val="accent1"/>
                </a:solidFill>
                <a:effectLst/>
                <a:latin typeface="Inter"/>
              </a:rPr>
              <a:t>proportion of non-retail business acres per town.</a:t>
            </a:r>
          </a:p>
          <a:p>
            <a:r>
              <a:rPr lang="en-US" b="0" i="1" dirty="0">
                <a:solidFill>
                  <a:schemeClr val="accent1"/>
                </a:solidFill>
                <a:effectLst/>
                <a:latin typeface="inherit"/>
              </a:rPr>
              <a:t>Chas -</a:t>
            </a:r>
            <a:br>
              <a:rPr lang="en-US" dirty="0">
                <a:solidFill>
                  <a:schemeClr val="accent1"/>
                </a:solidFill>
              </a:rPr>
            </a:br>
            <a:r>
              <a:rPr lang="en-US" b="0" i="0" dirty="0">
                <a:solidFill>
                  <a:schemeClr val="accent1"/>
                </a:solidFill>
                <a:effectLst/>
                <a:latin typeface="Inter"/>
              </a:rPr>
              <a:t>Charles River dummy variable (= 1 if tract bounds river; 0 otherwise).</a:t>
            </a:r>
          </a:p>
          <a:p>
            <a:pPr marL="514350" indent="-514350">
              <a:buFont typeface="+mj-lt"/>
              <a:buAutoNum type="arabicPeriod"/>
            </a:pPr>
            <a:endParaRPr lang="en-US" b="0" i="0" dirty="0">
              <a:solidFill>
                <a:schemeClr val="accent1"/>
              </a:solidFill>
              <a:effectLst/>
              <a:latin typeface="Inter"/>
            </a:endParaRPr>
          </a:p>
          <a:p>
            <a:pPr marL="514350" indent="-514350">
              <a:buFont typeface="+mj-lt"/>
              <a:buAutoNum type="arabicPeriod"/>
            </a:pPr>
            <a:endParaRPr lang="en-US" dirty="0">
              <a:solidFill>
                <a:schemeClr val="accent1"/>
              </a:solidFill>
            </a:endParaRPr>
          </a:p>
          <a:p>
            <a:endParaRPr lang="en-US" dirty="0"/>
          </a:p>
        </p:txBody>
      </p:sp>
    </p:spTree>
    <p:extLst>
      <p:ext uri="{BB962C8B-B14F-4D97-AF65-F5344CB8AC3E}">
        <p14:creationId xmlns:p14="http://schemas.microsoft.com/office/powerpoint/2010/main" val="423655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3DB114-2F51-47E0-9B4E-815D7D35FD27}"/>
              </a:ext>
            </a:extLst>
          </p:cNvPr>
          <p:cNvSpPr>
            <a:spLocks noGrp="1"/>
          </p:cNvSpPr>
          <p:nvPr>
            <p:ph idx="1"/>
          </p:nvPr>
        </p:nvSpPr>
        <p:spPr>
          <a:xfrm>
            <a:off x="838200" y="186612"/>
            <a:ext cx="10515600" cy="6428791"/>
          </a:xfrm>
        </p:spPr>
        <p:txBody>
          <a:bodyPr>
            <a:normAutofit fontScale="92500" lnSpcReduction="20000"/>
          </a:bodyPr>
          <a:lstStyle/>
          <a:p>
            <a:r>
              <a:rPr lang="fr-FR" b="0" i="1" dirty="0">
                <a:solidFill>
                  <a:schemeClr val="accent1"/>
                </a:solidFill>
                <a:effectLst/>
                <a:latin typeface="inherit"/>
              </a:rPr>
              <a:t>Nox -</a:t>
            </a:r>
            <a:br>
              <a:rPr lang="fr-FR" dirty="0">
                <a:solidFill>
                  <a:schemeClr val="accent1"/>
                </a:solidFill>
              </a:rPr>
            </a:br>
            <a:r>
              <a:rPr lang="fr-FR" b="0" i="0" dirty="0" err="1">
                <a:solidFill>
                  <a:schemeClr val="accent1"/>
                </a:solidFill>
                <a:effectLst/>
                <a:latin typeface="Inter"/>
              </a:rPr>
              <a:t>nitrogen</a:t>
            </a:r>
            <a:r>
              <a:rPr lang="fr-FR" b="0" i="0" dirty="0">
                <a:solidFill>
                  <a:schemeClr val="accent1"/>
                </a:solidFill>
                <a:effectLst/>
                <a:latin typeface="Inter"/>
              </a:rPr>
              <a:t> oxides concentration (parts per 10 million).</a:t>
            </a:r>
            <a:endParaRPr lang="en-US" dirty="0">
              <a:solidFill>
                <a:schemeClr val="accent1"/>
              </a:solidFill>
              <a:latin typeface="Inter"/>
            </a:endParaRPr>
          </a:p>
          <a:p>
            <a:r>
              <a:rPr lang="en-US" b="0" i="1" dirty="0">
                <a:solidFill>
                  <a:schemeClr val="accent1"/>
                </a:solidFill>
                <a:effectLst/>
                <a:latin typeface="inherit"/>
              </a:rPr>
              <a:t>Rm -</a:t>
            </a:r>
            <a:br>
              <a:rPr lang="en-US" dirty="0">
                <a:solidFill>
                  <a:schemeClr val="accent1"/>
                </a:solidFill>
              </a:rPr>
            </a:br>
            <a:r>
              <a:rPr lang="en-US" b="0" i="0" dirty="0">
                <a:solidFill>
                  <a:schemeClr val="accent1"/>
                </a:solidFill>
                <a:effectLst/>
                <a:latin typeface="Inter"/>
              </a:rPr>
              <a:t>average number of rooms per dwelling.</a:t>
            </a:r>
          </a:p>
          <a:p>
            <a:r>
              <a:rPr lang="en-US" b="0" i="1" dirty="0">
                <a:solidFill>
                  <a:schemeClr val="accent1"/>
                </a:solidFill>
                <a:effectLst/>
                <a:latin typeface="inherit"/>
              </a:rPr>
              <a:t>Age -</a:t>
            </a:r>
            <a:br>
              <a:rPr lang="en-US" dirty="0">
                <a:solidFill>
                  <a:schemeClr val="accent1"/>
                </a:solidFill>
              </a:rPr>
            </a:br>
            <a:r>
              <a:rPr lang="en-US" b="0" i="0" dirty="0">
                <a:solidFill>
                  <a:schemeClr val="accent1"/>
                </a:solidFill>
                <a:effectLst/>
                <a:latin typeface="Inter"/>
              </a:rPr>
              <a:t>proportion of owner-occupied units built prior to 1940.</a:t>
            </a:r>
          </a:p>
          <a:p>
            <a:r>
              <a:rPr lang="en-US" b="0" i="1" dirty="0">
                <a:solidFill>
                  <a:schemeClr val="accent1"/>
                </a:solidFill>
                <a:effectLst/>
                <a:latin typeface="inherit"/>
              </a:rPr>
              <a:t>Dis -</a:t>
            </a:r>
            <a:br>
              <a:rPr lang="en-US" dirty="0">
                <a:solidFill>
                  <a:schemeClr val="accent1"/>
                </a:solidFill>
              </a:rPr>
            </a:br>
            <a:r>
              <a:rPr lang="en-US" b="0" i="0" dirty="0">
                <a:solidFill>
                  <a:schemeClr val="accent1"/>
                </a:solidFill>
                <a:effectLst/>
                <a:latin typeface="Inter"/>
              </a:rPr>
              <a:t>weighted mean of distances to five Boston employment </a:t>
            </a:r>
            <a:r>
              <a:rPr lang="en-US" b="0" i="0" dirty="0" err="1">
                <a:solidFill>
                  <a:schemeClr val="accent1"/>
                </a:solidFill>
                <a:effectLst/>
                <a:latin typeface="Inter"/>
              </a:rPr>
              <a:t>centres</a:t>
            </a:r>
            <a:r>
              <a:rPr lang="en-US" b="0" i="0" dirty="0">
                <a:solidFill>
                  <a:schemeClr val="accent1"/>
                </a:solidFill>
                <a:effectLst/>
                <a:latin typeface="Inter"/>
              </a:rPr>
              <a:t>.</a:t>
            </a:r>
          </a:p>
          <a:p>
            <a:r>
              <a:rPr lang="en-US" b="0" i="1" dirty="0">
                <a:solidFill>
                  <a:schemeClr val="accent1"/>
                </a:solidFill>
                <a:effectLst/>
                <a:latin typeface="inherit"/>
              </a:rPr>
              <a:t>Rad -</a:t>
            </a:r>
            <a:br>
              <a:rPr lang="en-US" dirty="0">
                <a:solidFill>
                  <a:schemeClr val="accent1"/>
                </a:solidFill>
              </a:rPr>
            </a:br>
            <a:r>
              <a:rPr lang="en-US" b="0" i="0" dirty="0">
                <a:solidFill>
                  <a:schemeClr val="accent1"/>
                </a:solidFill>
                <a:effectLst/>
                <a:latin typeface="Inter"/>
              </a:rPr>
              <a:t>index of accessibility to radial highways.</a:t>
            </a:r>
          </a:p>
          <a:p>
            <a:r>
              <a:rPr lang="en-US" b="0" i="1" dirty="0">
                <a:solidFill>
                  <a:schemeClr val="accent1"/>
                </a:solidFill>
                <a:effectLst/>
                <a:latin typeface="inherit"/>
              </a:rPr>
              <a:t>Tax -</a:t>
            </a:r>
            <a:br>
              <a:rPr lang="en-US" dirty="0">
                <a:solidFill>
                  <a:schemeClr val="accent1"/>
                </a:solidFill>
              </a:rPr>
            </a:br>
            <a:r>
              <a:rPr lang="en-US" b="0" i="0" dirty="0">
                <a:solidFill>
                  <a:schemeClr val="accent1"/>
                </a:solidFill>
                <a:effectLst/>
                <a:latin typeface="Inter"/>
              </a:rPr>
              <a:t>full-value property-tax rate per \$10,000.</a:t>
            </a:r>
          </a:p>
          <a:p>
            <a:r>
              <a:rPr lang="en-US" b="0" i="1" dirty="0" err="1">
                <a:solidFill>
                  <a:schemeClr val="accent1"/>
                </a:solidFill>
                <a:effectLst/>
                <a:latin typeface="inherit"/>
              </a:rPr>
              <a:t>Ptratio</a:t>
            </a:r>
            <a:r>
              <a:rPr lang="en-US" b="0" i="1" dirty="0">
                <a:solidFill>
                  <a:schemeClr val="accent1"/>
                </a:solidFill>
                <a:effectLst/>
                <a:latin typeface="inherit"/>
              </a:rPr>
              <a:t> -</a:t>
            </a:r>
            <a:br>
              <a:rPr lang="en-US" dirty="0">
                <a:solidFill>
                  <a:schemeClr val="accent1"/>
                </a:solidFill>
              </a:rPr>
            </a:br>
            <a:r>
              <a:rPr lang="en-US" b="0" i="0" dirty="0">
                <a:solidFill>
                  <a:schemeClr val="accent1"/>
                </a:solidFill>
                <a:effectLst/>
                <a:latin typeface="Inter"/>
              </a:rPr>
              <a:t>pupil-teacher ratio by town.</a:t>
            </a:r>
          </a:p>
          <a:p>
            <a:r>
              <a:rPr lang="en-US" b="0" i="1" dirty="0" err="1">
                <a:solidFill>
                  <a:schemeClr val="accent1"/>
                </a:solidFill>
                <a:effectLst/>
                <a:latin typeface="inherit"/>
              </a:rPr>
              <a:t>Lstat</a:t>
            </a:r>
            <a:r>
              <a:rPr lang="en-US" b="0" i="1" dirty="0">
                <a:solidFill>
                  <a:schemeClr val="accent1"/>
                </a:solidFill>
                <a:effectLst/>
                <a:latin typeface="inherit"/>
              </a:rPr>
              <a:t> -</a:t>
            </a:r>
            <a:br>
              <a:rPr lang="en-US" dirty="0">
                <a:solidFill>
                  <a:schemeClr val="accent1"/>
                </a:solidFill>
              </a:rPr>
            </a:br>
            <a:r>
              <a:rPr lang="en-US" b="0" i="0" dirty="0">
                <a:solidFill>
                  <a:schemeClr val="accent1"/>
                </a:solidFill>
                <a:effectLst/>
                <a:latin typeface="Inter"/>
              </a:rPr>
              <a:t>lower status of the population (percent).</a:t>
            </a:r>
          </a:p>
          <a:p>
            <a:r>
              <a:rPr lang="en-US" b="0" i="1" dirty="0" err="1">
                <a:solidFill>
                  <a:schemeClr val="accent1"/>
                </a:solidFill>
                <a:effectLst/>
                <a:latin typeface="inherit"/>
              </a:rPr>
              <a:t>Medv</a:t>
            </a:r>
            <a:r>
              <a:rPr lang="en-US" b="0" i="1" dirty="0">
                <a:solidFill>
                  <a:schemeClr val="accent1"/>
                </a:solidFill>
                <a:effectLst/>
                <a:latin typeface="inherit"/>
              </a:rPr>
              <a:t> -</a:t>
            </a:r>
            <a:br>
              <a:rPr lang="en-US" dirty="0">
                <a:solidFill>
                  <a:schemeClr val="accent1"/>
                </a:solidFill>
              </a:rPr>
            </a:br>
            <a:r>
              <a:rPr lang="en-US" b="0" i="0" dirty="0">
                <a:solidFill>
                  <a:schemeClr val="accent1"/>
                </a:solidFill>
                <a:effectLst/>
                <a:latin typeface="Inter"/>
              </a:rPr>
              <a:t>median value of owner-occupied homes in \$1000s.</a:t>
            </a:r>
            <a:endParaRPr lang="en-US" dirty="0">
              <a:solidFill>
                <a:schemeClr val="accent1"/>
              </a:solidFill>
            </a:endParaRPr>
          </a:p>
        </p:txBody>
      </p:sp>
    </p:spTree>
    <p:extLst>
      <p:ext uri="{BB962C8B-B14F-4D97-AF65-F5344CB8AC3E}">
        <p14:creationId xmlns:p14="http://schemas.microsoft.com/office/powerpoint/2010/main" val="269936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A2D1-1732-4A5B-8978-4F98EA96F5A2}"/>
              </a:ext>
            </a:extLst>
          </p:cNvPr>
          <p:cNvSpPr>
            <a:spLocks noGrp="1"/>
          </p:cNvSpPr>
          <p:nvPr>
            <p:ph type="title"/>
          </p:nvPr>
        </p:nvSpPr>
        <p:spPr/>
        <p:txBody>
          <a:bodyPr>
            <a:normAutofit/>
          </a:bodyPr>
          <a:lstStyle/>
          <a:p>
            <a:pPr algn="ctr"/>
            <a:r>
              <a:rPr lang="en-US" sz="5400" dirty="0">
                <a:effectLst>
                  <a:outerShdw blurRad="38100" dist="38100" dir="2700000" algn="tl">
                    <a:srgbClr val="000000">
                      <a:alpha val="43137"/>
                    </a:srgbClr>
                  </a:outerShdw>
                </a:effectLst>
                <a:latin typeface="Agency FB" panose="020B0503020202020204" pitchFamily="34" charset="0"/>
              </a:rPr>
              <a:t>Understanding the Target and features</a:t>
            </a:r>
          </a:p>
        </p:txBody>
      </p:sp>
      <p:sp>
        <p:nvSpPr>
          <p:cNvPr id="3" name="Content Placeholder 2">
            <a:extLst>
              <a:ext uri="{FF2B5EF4-FFF2-40B4-BE49-F238E27FC236}">
                <a16:creationId xmlns:a16="http://schemas.microsoft.com/office/drawing/2014/main" id="{671C310C-2494-4E6F-A88F-8DCA2E3EDD9E}"/>
              </a:ext>
            </a:extLst>
          </p:cNvPr>
          <p:cNvSpPr>
            <a:spLocks noGrp="1"/>
          </p:cNvSpPr>
          <p:nvPr>
            <p:ph idx="1"/>
          </p:nvPr>
        </p:nvSpPr>
        <p:spPr>
          <a:xfrm>
            <a:off x="838200" y="1690688"/>
            <a:ext cx="10515600" cy="4957535"/>
          </a:xfrm>
        </p:spPr>
        <p:txBody>
          <a:bodyPr/>
          <a:lstStyle/>
          <a:p>
            <a:r>
              <a:rPr lang="en-US" b="0" i="0" dirty="0">
                <a:solidFill>
                  <a:srgbClr val="000000"/>
                </a:solidFill>
                <a:effectLst/>
                <a:latin typeface="Helvetica Neue"/>
              </a:rPr>
              <a:t>First lets check how the data is distributed.</a:t>
            </a:r>
          </a:p>
          <a:p>
            <a:r>
              <a:rPr lang="en-US" b="0" i="0" dirty="0">
                <a:solidFill>
                  <a:srgbClr val="000000"/>
                </a:solidFill>
                <a:effectLst/>
                <a:latin typeface="Helvetica Neue"/>
              </a:rPr>
              <a:t>From below observation, we can see that, </a:t>
            </a:r>
            <a:r>
              <a:rPr lang="en-US" b="0" i="0" dirty="0" err="1">
                <a:solidFill>
                  <a:srgbClr val="000000"/>
                </a:solidFill>
                <a:effectLst/>
                <a:latin typeface="Helvetica Neue"/>
              </a:rPr>
              <a:t>medv</a:t>
            </a:r>
            <a:r>
              <a:rPr lang="en-US" b="0" i="0" dirty="0">
                <a:solidFill>
                  <a:srgbClr val="000000"/>
                </a:solidFill>
                <a:effectLst/>
                <a:latin typeface="Helvetica Neue"/>
              </a:rPr>
              <a:t> values/ prices are normally distributed with few outliers. It is following normal distribution curve.</a:t>
            </a:r>
          </a:p>
          <a:p>
            <a:endParaRPr lang="en-US" dirty="0"/>
          </a:p>
        </p:txBody>
      </p:sp>
      <p:pic>
        <p:nvPicPr>
          <p:cNvPr id="5" name="Picture 4">
            <a:extLst>
              <a:ext uri="{FF2B5EF4-FFF2-40B4-BE49-F238E27FC236}">
                <a16:creationId xmlns:a16="http://schemas.microsoft.com/office/drawing/2014/main" id="{17EEDC38-2948-4A2A-B2B7-DF2D1988941E}"/>
              </a:ext>
            </a:extLst>
          </p:cNvPr>
          <p:cNvPicPr>
            <a:picLocks noChangeAspect="1"/>
          </p:cNvPicPr>
          <p:nvPr/>
        </p:nvPicPr>
        <p:blipFill>
          <a:blip r:embed="rId2"/>
          <a:stretch>
            <a:fillRect/>
          </a:stretch>
        </p:blipFill>
        <p:spPr>
          <a:xfrm>
            <a:off x="4385713" y="3429000"/>
            <a:ext cx="5924613" cy="3353091"/>
          </a:xfrm>
          <a:prstGeom prst="rect">
            <a:avLst/>
          </a:prstGeom>
        </p:spPr>
      </p:pic>
    </p:spTree>
    <p:extLst>
      <p:ext uri="{BB962C8B-B14F-4D97-AF65-F5344CB8AC3E}">
        <p14:creationId xmlns:p14="http://schemas.microsoft.com/office/powerpoint/2010/main" val="4051315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D15C-1568-43CE-BE64-071B7A3CEEA3}"/>
              </a:ext>
            </a:extLst>
          </p:cNvPr>
          <p:cNvSpPr>
            <a:spLocks noGrp="1"/>
          </p:cNvSpPr>
          <p:nvPr>
            <p:ph type="title"/>
          </p:nvPr>
        </p:nvSpPr>
        <p:spPr>
          <a:xfrm>
            <a:off x="838200" y="159851"/>
            <a:ext cx="10515600" cy="1325563"/>
          </a:xfrm>
        </p:spPr>
        <p:txBody>
          <a:bodyPr>
            <a:noAutofit/>
          </a:bodyPr>
          <a:lstStyle/>
          <a:p>
            <a:pPr algn="ctr"/>
            <a:r>
              <a:rPr lang="en-US" sz="5400" dirty="0">
                <a:effectLst>
                  <a:outerShdw blurRad="38100" dist="38100" dir="2700000" algn="tl">
                    <a:srgbClr val="000000">
                      <a:alpha val="43137"/>
                    </a:srgbClr>
                  </a:outerShdw>
                </a:effectLst>
                <a:latin typeface="+mn-lt"/>
              </a:rPr>
              <a:t>Understanding the relationship of feature with Target variable</a:t>
            </a:r>
          </a:p>
        </p:txBody>
      </p:sp>
      <p:sp>
        <p:nvSpPr>
          <p:cNvPr id="3" name="Content Placeholder 2">
            <a:extLst>
              <a:ext uri="{FF2B5EF4-FFF2-40B4-BE49-F238E27FC236}">
                <a16:creationId xmlns:a16="http://schemas.microsoft.com/office/drawing/2014/main" id="{78F3D263-65AF-4E9E-A9BA-9F3B08B0980D}"/>
              </a:ext>
            </a:extLst>
          </p:cNvPr>
          <p:cNvSpPr>
            <a:spLocks noGrp="1"/>
          </p:cNvSpPr>
          <p:nvPr>
            <p:ph idx="1"/>
          </p:nvPr>
        </p:nvSpPr>
        <p:spPr/>
        <p:txBody>
          <a:bodyPr/>
          <a:lstStyle/>
          <a:p>
            <a:r>
              <a:rPr lang="en-US" dirty="0"/>
              <a:t>Before building our model lets understand which feature is highly correlated with the target variable so that we can build our model on that basis.</a:t>
            </a:r>
          </a:p>
          <a:p>
            <a:r>
              <a:rPr lang="en-US" dirty="0"/>
              <a:t>Best way to understand correlation between feature is create heat map</a:t>
            </a:r>
          </a:p>
          <a:p>
            <a:r>
              <a:rPr lang="en-US" dirty="0"/>
              <a:t>From below heat map we can see the correlation between feature with respect to prices. </a:t>
            </a:r>
          </a:p>
          <a:p>
            <a:r>
              <a:rPr lang="en-US" dirty="0"/>
              <a:t>We can analyze that , RM and LSTAT are two feature are highly correlated with prices.</a:t>
            </a:r>
          </a:p>
        </p:txBody>
      </p:sp>
    </p:spTree>
    <p:extLst>
      <p:ext uri="{BB962C8B-B14F-4D97-AF65-F5344CB8AC3E}">
        <p14:creationId xmlns:p14="http://schemas.microsoft.com/office/powerpoint/2010/main" val="2204861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63C9D7E-65F8-4380-9347-22655FB88AD5}"/>
              </a:ext>
            </a:extLst>
          </p:cNvPr>
          <p:cNvPicPr>
            <a:picLocks noGrp="1" noChangeAspect="1"/>
          </p:cNvPicPr>
          <p:nvPr>
            <p:ph idx="1"/>
          </p:nvPr>
        </p:nvPicPr>
        <p:blipFill>
          <a:blip r:embed="rId2"/>
          <a:stretch>
            <a:fillRect/>
          </a:stretch>
        </p:blipFill>
        <p:spPr>
          <a:xfrm>
            <a:off x="737118" y="239575"/>
            <a:ext cx="9993086" cy="6385160"/>
          </a:xfrm>
          <a:prstGeom prst="rect">
            <a:avLst/>
          </a:prstGeom>
        </p:spPr>
      </p:pic>
      <p:sp>
        <p:nvSpPr>
          <p:cNvPr id="9" name="Arrow: Up 8">
            <a:extLst>
              <a:ext uri="{FF2B5EF4-FFF2-40B4-BE49-F238E27FC236}">
                <a16:creationId xmlns:a16="http://schemas.microsoft.com/office/drawing/2014/main" id="{B4465A02-E017-4CD1-966C-7541ABEB5583}"/>
              </a:ext>
            </a:extLst>
          </p:cNvPr>
          <p:cNvSpPr/>
          <p:nvPr/>
        </p:nvSpPr>
        <p:spPr>
          <a:xfrm>
            <a:off x="4082142" y="6400799"/>
            <a:ext cx="233265" cy="3732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Up 9">
            <a:extLst>
              <a:ext uri="{FF2B5EF4-FFF2-40B4-BE49-F238E27FC236}">
                <a16:creationId xmlns:a16="http://schemas.microsoft.com/office/drawing/2014/main" id="{BCD30703-D487-4D41-8F7C-CCA3A570809D}"/>
              </a:ext>
            </a:extLst>
          </p:cNvPr>
          <p:cNvSpPr/>
          <p:nvPr/>
        </p:nvSpPr>
        <p:spPr>
          <a:xfrm>
            <a:off x="8190722" y="6400799"/>
            <a:ext cx="233265" cy="3732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5706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605</TotalTime>
  <Words>976</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Agency FB</vt:lpstr>
      <vt:lpstr>Arial</vt:lpstr>
      <vt:lpstr>Arial Rounded MT Bold</vt:lpstr>
      <vt:lpstr>Calibri</vt:lpstr>
      <vt:lpstr>Calibri Light</vt:lpstr>
      <vt:lpstr>Helvetica Neue</vt:lpstr>
      <vt:lpstr>inherit</vt:lpstr>
      <vt:lpstr>Inter</vt:lpstr>
      <vt:lpstr>Office Theme</vt:lpstr>
      <vt:lpstr>Predictive Modeling- Boston House </vt:lpstr>
      <vt:lpstr>Importing the basic Packages</vt:lpstr>
      <vt:lpstr>Data Manipulation</vt:lpstr>
      <vt:lpstr>Review and five Points summary</vt:lpstr>
      <vt:lpstr>Understanding the Features</vt:lpstr>
      <vt:lpstr>PowerPoint Presentation</vt:lpstr>
      <vt:lpstr>Understanding the Target and features</vt:lpstr>
      <vt:lpstr>Understanding the relationship of feature with Target variable</vt:lpstr>
      <vt:lpstr>PowerPoint Presentation</vt:lpstr>
      <vt:lpstr>PowerPoint Presentation</vt:lpstr>
      <vt:lpstr>Findings </vt:lpstr>
      <vt:lpstr> Converting our data into training and test dataset. </vt:lpstr>
      <vt:lpstr>Building our model on training dataset</vt:lpstr>
      <vt:lpstr> Calculating the Error and check how the model is working </vt:lpstr>
      <vt:lpstr>Error calculation of our Model</vt:lpstr>
      <vt:lpstr>Let’s Predict Our Model with User Input</vt:lpstr>
      <vt:lpstr>Final Result of User Input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Modeling- Boston House </dc:title>
  <dc:creator>Vinay Jagdale</dc:creator>
  <cp:lastModifiedBy>Vinay Jagdale</cp:lastModifiedBy>
  <cp:revision>19</cp:revision>
  <dcterms:created xsi:type="dcterms:W3CDTF">2021-04-04T07:09:53Z</dcterms:created>
  <dcterms:modified xsi:type="dcterms:W3CDTF">2021-04-05T08:53:22Z</dcterms:modified>
</cp:coreProperties>
</file>