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56" r:id="rId2"/>
    <p:sldId id="1368" r:id="rId3"/>
    <p:sldId id="1330" r:id="rId4"/>
    <p:sldId id="1336" r:id="rId5"/>
    <p:sldId id="1337" r:id="rId6"/>
    <p:sldId id="1381" r:id="rId7"/>
    <p:sldId id="1344" r:id="rId8"/>
    <p:sldId id="1357" r:id="rId9"/>
    <p:sldId id="1343" r:id="rId10"/>
    <p:sldId id="1358" r:id="rId11"/>
    <p:sldId id="1373" r:id="rId12"/>
    <p:sldId id="1380" r:id="rId13"/>
    <p:sldId id="1369" r:id="rId14"/>
    <p:sldId id="1375" r:id="rId15"/>
    <p:sldId id="1370" r:id="rId16"/>
    <p:sldId id="1371" r:id="rId17"/>
    <p:sldId id="1372" r:id="rId18"/>
    <p:sldId id="1377" r:id="rId19"/>
    <p:sldId id="1379" r:id="rId20"/>
    <p:sldId id="1338" r:id="rId21"/>
    <p:sldId id="1383" r:id="rId22"/>
    <p:sldId id="1384" r:id="rId23"/>
    <p:sldId id="1385" r:id="rId24"/>
    <p:sldId id="1386" r:id="rId25"/>
    <p:sldId id="1387" r:id="rId26"/>
    <p:sldId id="1382" r:id="rId27"/>
    <p:sldId id="1388" r:id="rId28"/>
    <p:sldId id="1366" r:id="rId2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1368"/>
            <p14:sldId id="1330"/>
            <p14:sldId id="1336"/>
            <p14:sldId id="1337"/>
            <p14:sldId id="1381"/>
            <p14:sldId id="1344"/>
            <p14:sldId id="1357"/>
            <p14:sldId id="1343"/>
            <p14:sldId id="1358"/>
            <p14:sldId id="1373"/>
            <p14:sldId id="1380"/>
            <p14:sldId id="1369"/>
            <p14:sldId id="1375"/>
            <p14:sldId id="1370"/>
            <p14:sldId id="1371"/>
            <p14:sldId id="1372"/>
            <p14:sldId id="1377"/>
            <p14:sldId id="1379"/>
            <p14:sldId id="1338"/>
            <p14:sldId id="1383"/>
            <p14:sldId id="1384"/>
            <p14:sldId id="1385"/>
            <p14:sldId id="1386"/>
            <p14:sldId id="1387"/>
            <p14:sldId id="1382"/>
            <p14:sldId id="1388"/>
            <p14:sldId id="136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473B"/>
    <a:srgbClr val="C00000"/>
    <a:srgbClr val="E4463B"/>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31" autoAdjust="0"/>
    <p:restoredTop sz="93416" autoAdjust="0"/>
  </p:normalViewPr>
  <p:slideViewPr>
    <p:cSldViewPr snapToGrid="0">
      <p:cViewPr varScale="1">
        <p:scale>
          <a:sx n="82" d="100"/>
          <a:sy n="82" d="100"/>
        </p:scale>
        <p:origin x="1382" y="62"/>
      </p:cViewPr>
      <p:guideLst>
        <p:guide orient="horz" pos="2160"/>
        <p:guide pos="2880"/>
      </p:guideLst>
    </p:cSldViewPr>
  </p:slideViewPr>
  <p:notesTextViewPr>
    <p:cViewPr>
      <p:scale>
        <a:sx n="1" d="1"/>
        <a:sy n="1" d="1"/>
      </p:scale>
      <p:origin x="0" y="0"/>
    </p:cViewPr>
  </p:notesTextViewPr>
  <p:notesViewPr>
    <p:cSldViewPr snapToGrid="0">
      <p:cViewPr varScale="1">
        <p:scale>
          <a:sx n="63" d="100"/>
          <a:sy n="63" d="100"/>
        </p:scale>
        <p:origin x="3134"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CFA27D0-D55F-4AE0-BA23-4AD727EFD364}"/>
              </a:ext>
            </a:extLst>
          </p:cNvPr>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B2E19131-BE53-481D-AA6E-0324EB805125}"/>
              </a:ext>
            </a:extLst>
          </p:cNvPr>
          <p:cNvSpPr>
            <a:spLocks noGrp="1"/>
          </p:cNvSpPr>
          <p:nvPr>
            <p:ph type="dt" sz="quarter" idx="1"/>
          </p:nvPr>
        </p:nvSpPr>
        <p:spPr>
          <a:xfrm>
            <a:off x="5179484" y="1"/>
            <a:ext cx="3962400" cy="344091"/>
          </a:xfrm>
          <a:prstGeom prst="rect">
            <a:avLst/>
          </a:prstGeom>
        </p:spPr>
        <p:txBody>
          <a:bodyPr vert="horz" lIns="91440" tIns="45720" rIns="91440" bIns="45720" rtlCol="0"/>
          <a:lstStyle>
            <a:lvl1pPr algn="r">
              <a:defRPr sz="1200"/>
            </a:lvl1pPr>
          </a:lstStyle>
          <a:p>
            <a:fld id="{FEFF0A3A-45BD-432C-A603-45A7D5AC4D0C}" type="datetimeFigureOut">
              <a:rPr lang="en-IN" smtClean="0"/>
              <a:pPr/>
              <a:t>05-05-2023</a:t>
            </a:fld>
            <a:endParaRPr lang="en-IN"/>
          </a:p>
        </p:txBody>
      </p:sp>
      <p:sp>
        <p:nvSpPr>
          <p:cNvPr id="4" name="Footer Placeholder 3">
            <a:extLst>
              <a:ext uri="{FF2B5EF4-FFF2-40B4-BE49-F238E27FC236}">
                <a16:creationId xmlns:a16="http://schemas.microsoft.com/office/drawing/2014/main" id="{13FD9D77-D35C-41BA-A623-337F7491C7A2}"/>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930F0AC5-09E4-49E2-9714-7B40EFB21DE2}"/>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DC50F8BE-0248-4BC6-8698-DDE47A170CF5}" type="slidenum">
              <a:rPr lang="en-IN" smtClean="0"/>
              <a:pPr/>
              <a:t>‹#›</a:t>
            </a:fld>
            <a:endParaRPr lang="en-IN"/>
          </a:p>
        </p:txBody>
      </p:sp>
    </p:spTree>
    <p:extLst>
      <p:ext uri="{BB962C8B-B14F-4D97-AF65-F5344CB8AC3E}">
        <p14:creationId xmlns:p14="http://schemas.microsoft.com/office/powerpoint/2010/main" val="2973728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1"/>
            <a:ext cx="3962400" cy="344091"/>
          </a:xfrm>
          <a:prstGeom prst="rect">
            <a:avLst/>
          </a:prstGeom>
        </p:spPr>
        <p:txBody>
          <a:bodyPr vert="horz" lIns="91440" tIns="45720" rIns="91440" bIns="45720" rtlCol="0"/>
          <a:lstStyle>
            <a:lvl1pPr algn="r">
              <a:defRPr sz="1200"/>
            </a:lvl1pPr>
          </a:lstStyle>
          <a:p>
            <a:fld id="{E4C3FCC2-4E7A-4671-AA79-177CB194E449}" type="datetimeFigureOut">
              <a:rPr lang="en-US" smtClean="0"/>
              <a:pPr/>
              <a:t>5/5/2023</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5A01C38D-F26D-4167-83EF-8774BC62D548}" type="slidenum">
              <a:rPr lang="en-US" smtClean="0"/>
              <a:pPr/>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9" name="L-shape 8">
            <a:extLst>
              <a:ext uri="{FF2B5EF4-FFF2-40B4-BE49-F238E27FC236}">
                <a16:creationId xmlns:a16="http://schemas.microsoft.com/office/drawing/2014/main" id="{1E7C5966-CFE5-604F-8AE4-1C7E7F09D6E0}"/>
              </a:ext>
            </a:extLst>
          </p:cNvPr>
          <p:cNvSpPr/>
          <p:nvPr userDrawn="1"/>
        </p:nvSpPr>
        <p:spPr>
          <a:xfrm rot="10800000">
            <a:off x="1916104" y="-2"/>
            <a:ext cx="7227896" cy="5174938"/>
          </a:xfrm>
          <a:prstGeom prst="corner">
            <a:avLst>
              <a:gd name="adj1" fmla="val 1588"/>
              <a:gd name="adj2" fmla="val 1422"/>
            </a:avLst>
          </a:prstGeom>
          <a:solidFill>
            <a:srgbClr val="E4463B"/>
          </a:solidFill>
          <a:ln>
            <a:solidFill>
              <a:srgbClr val="E446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shape 9">
            <a:extLst>
              <a:ext uri="{FF2B5EF4-FFF2-40B4-BE49-F238E27FC236}">
                <a16:creationId xmlns:a16="http://schemas.microsoft.com/office/drawing/2014/main" id="{D6E4C64B-C13B-2142-8A2B-CBB52E4C3075}"/>
              </a:ext>
            </a:extLst>
          </p:cNvPr>
          <p:cNvSpPr/>
          <p:nvPr userDrawn="1"/>
        </p:nvSpPr>
        <p:spPr>
          <a:xfrm>
            <a:off x="0" y="1683062"/>
            <a:ext cx="7227896" cy="5174939"/>
          </a:xfrm>
          <a:prstGeom prst="corner">
            <a:avLst>
              <a:gd name="adj1" fmla="val 1588"/>
              <a:gd name="adj2" fmla="val 1422"/>
            </a:avLst>
          </a:prstGeom>
          <a:solidFill>
            <a:srgbClr val="E4463B"/>
          </a:solidFill>
          <a:ln>
            <a:solidFill>
              <a:srgbClr val="E446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6269062-7BE6-8A4A-A724-D337344B8317}"/>
              </a:ext>
            </a:extLst>
          </p:cNvPr>
          <p:cNvSpPr txBox="1"/>
          <p:nvPr userDrawn="1"/>
        </p:nvSpPr>
        <p:spPr>
          <a:xfrm>
            <a:off x="6303264" y="6569530"/>
            <a:ext cx="2282424" cy="202325"/>
          </a:xfrm>
          <a:prstGeom prst="rect">
            <a:avLst/>
          </a:prstGeom>
        </p:spPr>
        <p:txBody>
          <a:bodyPr vert="horz" wrap="square" lIns="91440" tIns="45720" rIns="91440" bIns="45720" rtlCol="0">
            <a:noAutofit/>
          </a:bodyPr>
          <a:lstStyle/>
          <a:p>
            <a:pPr marL="0" indent="0" algn="r">
              <a:lnSpc>
                <a:spcPct val="100000"/>
              </a:lnSpc>
              <a:spcAft>
                <a:spcPts val="600"/>
              </a:spcAft>
              <a:buNone/>
            </a:pPr>
            <a:r>
              <a:rPr lang="en-US" sz="900" b="0" dirty="0">
                <a:solidFill>
                  <a:schemeClr val="tx1">
                    <a:lumMod val="50000"/>
                    <a:lumOff val="50000"/>
                  </a:schemeClr>
                </a:solidFill>
                <a:latin typeface="Century Gothic" panose="020B0502020202020204" pitchFamily="34" charset="0"/>
                <a:cs typeface="Segoe UI" panose="020B0502040204020203" pitchFamily="34" charset="0"/>
              </a:rPr>
              <a:t>Page. </a:t>
            </a:r>
            <a:fld id="{9797E4EC-1DFC-48AB-99D7-D9FEFAC238D0}" type="slidenum">
              <a:rPr lang="en-US" sz="900" b="0" kern="1200" smtClean="0">
                <a:solidFill>
                  <a:schemeClr val="tx1">
                    <a:lumMod val="50000"/>
                    <a:lumOff val="50000"/>
                  </a:schemeClr>
                </a:solidFill>
                <a:latin typeface="Century Gothic" panose="020B0502020202020204" pitchFamily="34" charset="0"/>
                <a:ea typeface="+mn-ea"/>
                <a:cs typeface="Segoe UI" panose="020B0502040204020203" pitchFamily="34" charset="0"/>
              </a:rPr>
              <a:pPr marL="0" indent="0" algn="r">
                <a:lnSpc>
                  <a:spcPct val="100000"/>
                </a:lnSpc>
                <a:spcAft>
                  <a:spcPts val="600"/>
                </a:spcAft>
                <a:buNone/>
              </a:pPr>
              <a:t>‹#›</a:t>
            </a:fld>
            <a:endParaRPr lang="en-US" sz="900" b="0" kern="1200" dirty="0">
              <a:solidFill>
                <a:schemeClr val="tx1">
                  <a:lumMod val="50000"/>
                  <a:lumOff val="50000"/>
                </a:schemeClr>
              </a:solidFill>
              <a:latin typeface="Century Gothic" panose="020B0502020202020204" pitchFamily="34" charset="0"/>
              <a:ea typeface="+mn-ea"/>
              <a:cs typeface="Segoe UI" panose="020B0502040204020203" pitchFamily="34" charset="0"/>
            </a:endParaRPr>
          </a:p>
        </p:txBody>
      </p:sp>
      <p:pic>
        <p:nvPicPr>
          <p:cNvPr id="3" name="Picture 2">
            <a:extLst>
              <a:ext uri="{FF2B5EF4-FFF2-40B4-BE49-F238E27FC236}">
                <a16:creationId xmlns:a16="http://schemas.microsoft.com/office/drawing/2014/main" id="{80BD1FF6-9A9E-413A-B199-BCFFD4E8781A}"/>
              </a:ext>
            </a:extLst>
          </p:cNvPr>
          <p:cNvPicPr>
            <a:picLocks/>
          </p:cNvPicPr>
          <p:nvPr userDrawn="1"/>
        </p:nvPicPr>
        <p:blipFill>
          <a:blip r:embed="rId2" cstate="print">
            <a:extLst>
              <a:ext uri="{28A0092B-C50C-407E-A947-70E740481C1C}">
                <a14:useLocalDpi xmlns:a14="http://schemas.microsoft.com/office/drawing/2010/main" val="0"/>
              </a:ext>
            </a:extLst>
          </a:blip>
          <a:srcRect/>
          <a:stretch/>
        </p:blipFill>
        <p:spPr>
          <a:xfrm>
            <a:off x="7229341" y="125559"/>
            <a:ext cx="1771650" cy="63000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453325" y="1604211"/>
            <a:ext cx="8237348" cy="4572752"/>
          </a:xfrm>
        </p:spPr>
        <p:txBody>
          <a:bodyPr>
            <a:normAutofit/>
          </a:bodyPr>
          <a:lstStyle>
            <a:lvl1pPr marL="0" indent="0">
              <a:spcAft>
                <a:spcPts val="900"/>
              </a:spcAft>
              <a:buSzPct val="25000"/>
              <a:buFont typeface="Segoe UI" panose="020B0502040204020203" pitchFamily="34" charset="0"/>
              <a:buChar char=" "/>
              <a:defRPr sz="1800"/>
            </a:lvl1pPr>
            <a:lvl2pPr marL="301229" indent="5954">
              <a:spcBef>
                <a:spcPts val="450"/>
              </a:spcBef>
              <a:spcAft>
                <a:spcPts val="900"/>
              </a:spcAft>
              <a:buFont typeface="Segoe UI" panose="020B0502040204020203" pitchFamily="34" charset="0"/>
              <a:buChar char=" "/>
              <a:defRPr sz="1600"/>
            </a:lvl2pPr>
            <a:lvl3pPr marL="857250" indent="-171450">
              <a:buFont typeface="Segoe UI" panose="020B0502040204020203" pitchFamily="34" charset="0"/>
              <a:buChar char=" "/>
              <a:defRPr/>
            </a:lvl3pPr>
            <a:lvl4pPr marL="1200150" indent="-171450">
              <a:buFont typeface="Segoe UI" panose="020B0502040204020203" pitchFamily="34" charset="0"/>
              <a:buChar char=" "/>
              <a:defRPr/>
            </a:lvl4pPr>
            <a:lvl5pPr marL="1543050" indent="-171450">
              <a:buFont typeface="Segoe UI" panose="020B0502040204020203" pitchFamily="34" charset="0"/>
              <a:buChar char=" "/>
              <a:defRPr/>
            </a:lvl5pPr>
          </a:lstStyle>
          <a:p>
            <a:pPr lvl="0"/>
            <a:r>
              <a:rPr lang="en-US"/>
              <a:t>Click to edit Master text styles</a:t>
            </a:r>
          </a:p>
          <a:p>
            <a:pPr lvl="1"/>
            <a:r>
              <a:rPr lang="en-US"/>
              <a:t>Second level</a:t>
            </a:r>
          </a:p>
        </p:txBody>
      </p:sp>
      <p:sp>
        <p:nvSpPr>
          <p:cNvPr id="2" name="TextBox 1">
            <a:extLst>
              <a:ext uri="{FF2B5EF4-FFF2-40B4-BE49-F238E27FC236}">
                <a16:creationId xmlns:a16="http://schemas.microsoft.com/office/drawing/2014/main" id="{7C8B3D87-1DFC-FB4B-86C4-56BD0C24394E}"/>
              </a:ext>
            </a:extLst>
          </p:cNvPr>
          <p:cNvSpPr txBox="1"/>
          <p:nvPr userDrawn="1"/>
        </p:nvSpPr>
        <p:spPr>
          <a:xfrm>
            <a:off x="6541477" y="6506308"/>
            <a:ext cx="0" cy="0"/>
          </a:xfrm>
          <a:prstGeom prst="rect">
            <a:avLst/>
          </a:prstGeom>
        </p:spPr>
        <p:txBody>
          <a:bodyPr vert="horz" wrap="non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E4333072-E0D0-1E43-8862-0555F08CD556}"/>
              </a:ext>
            </a:extLst>
          </p:cNvPr>
          <p:cNvSpPr txBox="1"/>
          <p:nvPr userDrawn="1"/>
        </p:nvSpPr>
        <p:spPr>
          <a:xfrm>
            <a:off x="8311662" y="433754"/>
            <a:ext cx="0" cy="0"/>
          </a:xfrm>
          <a:prstGeom prst="rect">
            <a:avLst/>
          </a:prstGeom>
        </p:spPr>
        <p:txBody>
          <a:bodyPr vert="horz" wrap="non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6" name="Title Placeholder 1">
            <a:extLst>
              <a:ext uri="{FF2B5EF4-FFF2-40B4-BE49-F238E27FC236}">
                <a16:creationId xmlns:a16="http://schemas.microsoft.com/office/drawing/2014/main" id="{FA204DBC-7244-2648-BCE5-3CD8071A7B05}"/>
              </a:ext>
            </a:extLst>
          </p:cNvPr>
          <p:cNvSpPr>
            <a:spLocks noGrp="1"/>
          </p:cNvSpPr>
          <p:nvPr>
            <p:ph type="title"/>
          </p:nvPr>
        </p:nvSpPr>
        <p:spPr>
          <a:xfrm>
            <a:off x="628650" y="253514"/>
            <a:ext cx="6599246" cy="479910"/>
          </a:xfrm>
          <a:prstGeom prst="rect">
            <a:avLst/>
          </a:prstGeom>
        </p:spPr>
        <p:txBody>
          <a:bodyPr vert="horz" lIns="91440" tIns="45720" rIns="91440" bIns="45720" rtlCol="0" anchor="ctr" anchorCtr="0">
            <a:normAutofit/>
          </a:bodyPr>
          <a:lstStyle>
            <a:lvl1pPr>
              <a:defRPr sz="2200"/>
            </a:lvl1pPr>
          </a:lstStyle>
          <a:p>
            <a:pPr lvl="0"/>
            <a:r>
              <a:rPr lang="en-US"/>
              <a:t>Click to edit Master title style</a:t>
            </a:r>
            <a:endParaRPr lang="en-US" dirty="0"/>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453325" y="1604211"/>
            <a:ext cx="8237348" cy="4572752"/>
          </a:xfrm>
        </p:spPr>
        <p:txBody>
          <a:bodyPr/>
          <a:lstStyle>
            <a:lvl1pPr marL="0" indent="0">
              <a:spcAft>
                <a:spcPts val="900"/>
              </a:spcAft>
              <a:buSzPct val="25000"/>
              <a:buFont typeface="Segoe UI" panose="020B0502040204020203" pitchFamily="34" charset="0"/>
              <a:buChar char=" "/>
              <a:defRPr sz="1800"/>
            </a:lvl1pPr>
            <a:lvl2pPr marL="301229" indent="5954">
              <a:spcBef>
                <a:spcPts val="450"/>
              </a:spcBef>
              <a:spcAft>
                <a:spcPts val="900"/>
              </a:spcAft>
              <a:buFont typeface="Segoe UI" panose="020B0502040204020203" pitchFamily="34" charset="0"/>
              <a:buChar char=" "/>
              <a:defRPr sz="1400"/>
            </a:lvl2pPr>
            <a:lvl3pPr marL="857250" indent="-171450">
              <a:buFont typeface="Segoe UI" panose="020B0502040204020203" pitchFamily="34" charset="0"/>
              <a:buChar char=" "/>
              <a:defRPr/>
            </a:lvl3pPr>
            <a:lvl4pPr marL="1200150" indent="-171450">
              <a:buFont typeface="Segoe UI" panose="020B0502040204020203" pitchFamily="34" charset="0"/>
              <a:buChar char=" "/>
              <a:defRPr/>
            </a:lvl4pPr>
            <a:lvl5pPr marL="1543050" indent="-171450">
              <a:buFont typeface="Segoe UI" panose="020B0502040204020203" pitchFamily="34" charset="0"/>
              <a:buChar char=" "/>
              <a:defRPr/>
            </a:lvl5pPr>
          </a:lstStyle>
          <a:p>
            <a:pPr lvl="0"/>
            <a:r>
              <a:rPr lang="en-US"/>
              <a:t>Click to edit Master text styles</a:t>
            </a:r>
          </a:p>
          <a:p>
            <a:pPr lvl="1"/>
            <a:r>
              <a:rPr lang="en-US"/>
              <a:t>Second level</a:t>
            </a:r>
          </a:p>
        </p:txBody>
      </p:sp>
      <p:sp>
        <p:nvSpPr>
          <p:cNvPr id="5" name="Title Placeholder 1">
            <a:extLst>
              <a:ext uri="{FF2B5EF4-FFF2-40B4-BE49-F238E27FC236}">
                <a16:creationId xmlns:a16="http://schemas.microsoft.com/office/drawing/2014/main" id="{E04E79F9-AA71-A540-8584-DE923C8C9C87}"/>
              </a:ext>
            </a:extLst>
          </p:cNvPr>
          <p:cNvSpPr>
            <a:spLocks noGrp="1"/>
          </p:cNvSpPr>
          <p:nvPr>
            <p:ph type="title"/>
          </p:nvPr>
        </p:nvSpPr>
        <p:spPr>
          <a:xfrm>
            <a:off x="628650" y="253514"/>
            <a:ext cx="6599246" cy="479910"/>
          </a:xfrm>
          <a:prstGeom prst="rect">
            <a:avLst/>
          </a:prstGeom>
        </p:spPr>
        <p:txBody>
          <a:bodyPr vert="horz" lIns="91440" tIns="45720" rIns="91440" bIns="45720" rtlCol="0" anchor="ctr" anchorCtr="0">
            <a:normAutofit/>
          </a:bodyPr>
          <a:lstStyle>
            <a:lvl1pPr>
              <a:defRPr sz="2200"/>
            </a:lvl1pPr>
          </a:lstStyle>
          <a:p>
            <a:pPr lvl="0"/>
            <a:r>
              <a:rPr lang="en-US"/>
              <a:t>Click to edit Master title style</a:t>
            </a:r>
            <a:endParaRPr lang="en-US" dirty="0"/>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818146" y="1507068"/>
            <a:ext cx="3541418" cy="4669896"/>
          </a:xfrm>
        </p:spPr>
        <p:txBody>
          <a:bodyPr anchor="ctr">
            <a:normAutofit/>
          </a:bodyPr>
          <a:lstStyle>
            <a:lvl1pPr marL="0" indent="0" algn="l">
              <a:lnSpc>
                <a:spcPct val="150000"/>
              </a:lnSpc>
              <a:spcAft>
                <a:spcPts val="900"/>
              </a:spcAft>
              <a:buSzPct val="25000"/>
              <a:buFont typeface="Segoe UI" panose="020B0502040204020203" pitchFamily="34" charset="0"/>
              <a:buChar char=" "/>
              <a:defRPr sz="1200"/>
            </a:lvl1pPr>
            <a:lvl2pPr marL="301229" indent="5954" algn="l">
              <a:spcBef>
                <a:spcPts val="450"/>
              </a:spcBef>
              <a:spcAft>
                <a:spcPts val="900"/>
              </a:spcAft>
              <a:buFont typeface="Segoe UI" panose="020B0502040204020203" pitchFamily="34" charset="0"/>
              <a:buChar char=" "/>
              <a:defRPr sz="1200"/>
            </a:lvl2pPr>
            <a:lvl3pPr marL="857250" indent="-171450">
              <a:buFont typeface="Segoe UI" panose="020B0502040204020203" pitchFamily="34" charset="0"/>
              <a:buChar char=" "/>
              <a:defRPr/>
            </a:lvl3pPr>
            <a:lvl4pPr marL="1200150" indent="-171450">
              <a:buFont typeface="Segoe UI" panose="020B0502040204020203" pitchFamily="34" charset="0"/>
              <a:buChar char=" "/>
              <a:defRPr/>
            </a:lvl4pPr>
            <a:lvl5pPr marL="1543050" indent="-17145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987636" y="1507068"/>
            <a:ext cx="3666946" cy="4669896"/>
          </a:xfrm>
        </p:spPr>
        <p:txBody>
          <a:bodyPr anchor="ctr">
            <a:normAutofit/>
          </a:bodyPr>
          <a:lstStyle>
            <a:lvl1pPr marL="0" indent="0">
              <a:spcAft>
                <a:spcPts val="900"/>
              </a:spcAft>
              <a:buSzPct val="25000"/>
              <a:buFont typeface="Segoe UI" panose="020B0502040204020203" pitchFamily="34" charset="0"/>
              <a:buChar char=" "/>
              <a:defRPr sz="1200"/>
            </a:lvl1pPr>
            <a:lvl2pPr marL="301229" indent="5954">
              <a:spcBef>
                <a:spcPts val="450"/>
              </a:spcBef>
              <a:spcAft>
                <a:spcPts val="900"/>
              </a:spcAft>
              <a:buFont typeface="Segoe UI" panose="020B0502040204020203" pitchFamily="34" charset="0"/>
              <a:buChar char=" "/>
              <a:defRPr sz="1200"/>
            </a:lvl2pPr>
            <a:lvl3pPr marL="857250" indent="-171450">
              <a:buFont typeface="Segoe UI" panose="020B0502040204020203" pitchFamily="34" charset="0"/>
              <a:buChar char=" "/>
              <a:defRPr/>
            </a:lvl3pPr>
            <a:lvl4pPr marL="1200150" indent="-171450">
              <a:buFont typeface="Segoe UI" panose="020B0502040204020203" pitchFamily="34" charset="0"/>
              <a:buChar char=" "/>
              <a:defRPr/>
            </a:lvl4pPr>
            <a:lvl5pPr marL="1543050" indent="-171450">
              <a:buFont typeface="Segoe UI" panose="020B0502040204020203" pitchFamily="34" charset="0"/>
              <a:buChar char=" "/>
              <a:defRPr/>
            </a:lvl5pPr>
          </a:lstStyle>
          <a:p>
            <a:pPr lvl="0"/>
            <a:r>
              <a:rPr lang="en-US"/>
              <a:t>Click to edit Master text styles</a:t>
            </a:r>
          </a:p>
          <a:p>
            <a:pPr lvl="1"/>
            <a:r>
              <a:rPr lang="en-US"/>
              <a:t>Second level</a:t>
            </a:r>
          </a:p>
        </p:txBody>
      </p:sp>
      <p:sp>
        <p:nvSpPr>
          <p:cNvPr id="5" name="Title Placeholder 1">
            <a:extLst>
              <a:ext uri="{FF2B5EF4-FFF2-40B4-BE49-F238E27FC236}">
                <a16:creationId xmlns:a16="http://schemas.microsoft.com/office/drawing/2014/main" id="{0C77CC4A-4D56-0E48-9BCA-04D20CF4FEA8}"/>
              </a:ext>
            </a:extLst>
          </p:cNvPr>
          <p:cNvSpPr>
            <a:spLocks noGrp="1"/>
          </p:cNvSpPr>
          <p:nvPr>
            <p:ph type="title"/>
          </p:nvPr>
        </p:nvSpPr>
        <p:spPr>
          <a:xfrm>
            <a:off x="628650" y="253514"/>
            <a:ext cx="6599246" cy="479910"/>
          </a:xfrm>
          <a:prstGeom prst="rect">
            <a:avLst/>
          </a:prstGeom>
        </p:spPr>
        <p:txBody>
          <a:bodyPr vert="horz" lIns="91440" tIns="45720" rIns="91440" bIns="45720" rtlCol="0" anchor="ctr" anchorCtr="0">
            <a:normAutofit/>
          </a:bodyPr>
          <a:lstStyle>
            <a:lvl1pPr>
              <a:defRPr sz="2200"/>
            </a:lvl1pPr>
          </a:lstStyle>
          <a:p>
            <a:pPr lvl="0"/>
            <a:r>
              <a:rPr lang="en-US"/>
              <a:t>Click to edit Master title style</a:t>
            </a:r>
            <a:endParaRPr lang="en-US" dirty="0"/>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CBB79B3E-720D-8E45-9440-316F5C59F619}"/>
              </a:ext>
            </a:extLst>
          </p:cNvPr>
          <p:cNvSpPr>
            <a:spLocks noGrp="1"/>
          </p:cNvSpPr>
          <p:nvPr>
            <p:ph type="title"/>
          </p:nvPr>
        </p:nvSpPr>
        <p:spPr>
          <a:xfrm>
            <a:off x="628650" y="253514"/>
            <a:ext cx="6599246" cy="479910"/>
          </a:xfrm>
          <a:prstGeom prst="rect">
            <a:avLst/>
          </a:prstGeom>
        </p:spPr>
        <p:txBody>
          <a:bodyPr vert="horz" lIns="91440" tIns="45720" rIns="91440" bIns="45720" rtlCol="0" anchor="ctr" anchorCtr="0">
            <a:normAutofit/>
          </a:bodyPr>
          <a:lstStyle>
            <a:lvl1pPr>
              <a:defRPr sz="2200"/>
            </a:lvl1pPr>
          </a:lstStyle>
          <a:p>
            <a:pPr lvl="0"/>
            <a:r>
              <a:rPr lang="en-US"/>
              <a:t>Click to edit Master title style</a:t>
            </a:r>
            <a:endParaRPr lang="en-US" dirty="0"/>
          </a:p>
        </p:txBody>
      </p:sp>
    </p:spTree>
    <p:extLst>
      <p:ext uri="{BB962C8B-B14F-4D97-AF65-F5344CB8AC3E}">
        <p14:creationId xmlns:p14="http://schemas.microsoft.com/office/powerpoint/2010/main" val="993501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1ADDB3-943A-4DBF-A535-FD9CF50550CE}"/>
              </a:ext>
            </a:extLst>
          </p:cNvPr>
          <p:cNvSpPr>
            <a:spLocks noGrp="1"/>
          </p:cNvSpPr>
          <p:nvPr>
            <p:ph sz="half" idx="1"/>
          </p:nvPr>
        </p:nvSpPr>
        <p:spPr>
          <a:xfrm>
            <a:off x="304800" y="1371600"/>
            <a:ext cx="41529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C534A1-0C27-4CCE-8DA2-959495DAF3CB}"/>
              </a:ext>
            </a:extLst>
          </p:cNvPr>
          <p:cNvSpPr>
            <a:spLocks noGrp="1"/>
          </p:cNvSpPr>
          <p:nvPr>
            <p:ph sz="half" idx="2"/>
          </p:nvPr>
        </p:nvSpPr>
        <p:spPr>
          <a:xfrm>
            <a:off x="4610100" y="1371600"/>
            <a:ext cx="41529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Placeholder 1">
            <a:extLst>
              <a:ext uri="{FF2B5EF4-FFF2-40B4-BE49-F238E27FC236}">
                <a16:creationId xmlns:a16="http://schemas.microsoft.com/office/drawing/2014/main" id="{190448C2-611B-0B49-A7F5-BEDB53ABF52E}"/>
              </a:ext>
            </a:extLst>
          </p:cNvPr>
          <p:cNvSpPr>
            <a:spLocks noGrp="1"/>
          </p:cNvSpPr>
          <p:nvPr>
            <p:ph type="title"/>
          </p:nvPr>
        </p:nvSpPr>
        <p:spPr>
          <a:xfrm>
            <a:off x="628650" y="253514"/>
            <a:ext cx="6599246" cy="479910"/>
          </a:xfrm>
          <a:prstGeom prst="rect">
            <a:avLst/>
          </a:prstGeom>
        </p:spPr>
        <p:txBody>
          <a:bodyPr vert="horz" lIns="91440" tIns="45720" rIns="91440" bIns="45720" rtlCol="0" anchor="ctr" anchorCtr="0">
            <a:normAutofit/>
          </a:bodyPr>
          <a:lstStyle>
            <a:lvl1pPr>
              <a:defRPr sz="2200"/>
            </a:lvl1pPr>
          </a:lstStyle>
          <a:p>
            <a:pPr lvl="0"/>
            <a:r>
              <a:rPr lang="en-US"/>
              <a:t>Click to edit Master title style</a:t>
            </a:r>
            <a:endParaRPr lang="en-US" dirty="0"/>
          </a:p>
        </p:txBody>
      </p:sp>
    </p:spTree>
    <p:extLst>
      <p:ext uri="{BB962C8B-B14F-4D97-AF65-F5344CB8AC3E}">
        <p14:creationId xmlns:p14="http://schemas.microsoft.com/office/powerpoint/2010/main" val="3775895650"/>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28650" y="253514"/>
            <a:ext cx="6599246" cy="479910"/>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E32A06DA-7FF5-4DDE-94D0-63A83DB241E8}"/>
              </a:ext>
            </a:extLst>
          </p:cNvPr>
          <p:cNvCxnSpPr>
            <a:cxnSpLocks/>
          </p:cNvCxnSpPr>
          <p:nvPr/>
        </p:nvCxnSpPr>
        <p:spPr>
          <a:xfrm>
            <a:off x="49203" y="685799"/>
            <a:ext cx="7215637"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BC0CD5C-12EC-433F-86F9-93766F08CADE}"/>
              </a:ext>
            </a:extLst>
          </p:cNvPr>
          <p:cNvSpPr txBox="1"/>
          <p:nvPr/>
        </p:nvSpPr>
        <p:spPr>
          <a:xfrm>
            <a:off x="9020908" y="1196391"/>
            <a:ext cx="685800" cy="914400"/>
          </a:xfrm>
          <a:prstGeom prst="rect">
            <a:avLst/>
          </a:prstGeom>
        </p:spPr>
        <p:txBody>
          <a:bodyPr vert="horz" wrap="none" lIns="68580" tIns="34290" rIns="68580" bIns="34290" rtlCol="0">
            <a:noAutofit/>
          </a:bodyPr>
          <a:lstStyle/>
          <a:p>
            <a:pPr marL="0" indent="0" algn="l">
              <a:lnSpc>
                <a:spcPts val="1350"/>
              </a:lnSpc>
              <a:spcAft>
                <a:spcPts val="450"/>
              </a:spcAft>
              <a:buNone/>
            </a:pPr>
            <a:endParaRPr lang="en-IN" sz="9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08784202-F930-4423-90C1-321CCDE04C24}"/>
              </a:ext>
            </a:extLst>
          </p:cNvPr>
          <p:cNvSpPr txBox="1"/>
          <p:nvPr/>
        </p:nvSpPr>
        <p:spPr>
          <a:xfrm>
            <a:off x="8820883" y="448628"/>
            <a:ext cx="309929" cy="228600"/>
          </a:xfrm>
          <a:prstGeom prst="rect">
            <a:avLst/>
          </a:prstGeom>
        </p:spPr>
        <p:txBody>
          <a:bodyPr vert="horz" wrap="square" lIns="68580" tIns="34290" rIns="68580" bIns="34290" rtlCol="0">
            <a:noAutofit/>
          </a:bodyPr>
          <a:lstStyle/>
          <a:p>
            <a:pPr marL="0" indent="0" algn="l">
              <a:lnSpc>
                <a:spcPts val="1350"/>
              </a:lnSpc>
              <a:spcAft>
                <a:spcPts val="450"/>
              </a:spcAft>
              <a:buNone/>
            </a:pPr>
            <a:endParaRPr lang="en-IN" sz="788" b="1"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 name="L-shape 3">
            <a:extLst>
              <a:ext uri="{FF2B5EF4-FFF2-40B4-BE49-F238E27FC236}">
                <a16:creationId xmlns:a16="http://schemas.microsoft.com/office/drawing/2014/main" id="{62A75336-BC13-4240-AE0A-CE061945C44F}"/>
              </a:ext>
            </a:extLst>
          </p:cNvPr>
          <p:cNvSpPr/>
          <p:nvPr/>
        </p:nvSpPr>
        <p:spPr>
          <a:xfrm rot="10800000">
            <a:off x="1916104" y="-2"/>
            <a:ext cx="7227896" cy="5174938"/>
          </a:xfrm>
          <a:prstGeom prst="corner">
            <a:avLst>
              <a:gd name="adj1" fmla="val 1588"/>
              <a:gd name="adj2" fmla="val 1422"/>
            </a:avLst>
          </a:prstGeom>
          <a:solidFill>
            <a:srgbClr val="E4463B"/>
          </a:solidFill>
          <a:ln>
            <a:solidFill>
              <a:srgbClr val="E446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shape 11">
            <a:extLst>
              <a:ext uri="{FF2B5EF4-FFF2-40B4-BE49-F238E27FC236}">
                <a16:creationId xmlns:a16="http://schemas.microsoft.com/office/drawing/2014/main" id="{75EC54BC-F7B2-F240-9F20-8FB9FE0A0321}"/>
              </a:ext>
            </a:extLst>
          </p:cNvPr>
          <p:cNvSpPr/>
          <p:nvPr/>
        </p:nvSpPr>
        <p:spPr>
          <a:xfrm>
            <a:off x="0" y="1683062"/>
            <a:ext cx="7227896" cy="5174939"/>
          </a:xfrm>
          <a:prstGeom prst="corner">
            <a:avLst>
              <a:gd name="adj1" fmla="val 1588"/>
              <a:gd name="adj2" fmla="val 1422"/>
            </a:avLst>
          </a:prstGeom>
          <a:solidFill>
            <a:srgbClr val="E4463B"/>
          </a:solidFill>
          <a:ln>
            <a:solidFill>
              <a:srgbClr val="E446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B000DB9-53A1-F94D-A904-174EF922A3AF}"/>
              </a:ext>
            </a:extLst>
          </p:cNvPr>
          <p:cNvSpPr txBox="1"/>
          <p:nvPr/>
        </p:nvSpPr>
        <p:spPr>
          <a:xfrm>
            <a:off x="6303264" y="6569530"/>
            <a:ext cx="2282424" cy="202325"/>
          </a:xfrm>
          <a:prstGeom prst="rect">
            <a:avLst/>
          </a:prstGeom>
        </p:spPr>
        <p:txBody>
          <a:bodyPr vert="horz" wrap="square" lIns="91440" tIns="45720" rIns="91440" bIns="45720" rtlCol="0">
            <a:noAutofit/>
          </a:bodyPr>
          <a:lstStyle/>
          <a:p>
            <a:pPr marL="0" indent="0" algn="r">
              <a:lnSpc>
                <a:spcPct val="100000"/>
              </a:lnSpc>
              <a:spcAft>
                <a:spcPts val="600"/>
              </a:spcAft>
              <a:buNone/>
            </a:pPr>
            <a:r>
              <a:rPr lang="en-US" sz="900" b="0" dirty="0">
                <a:solidFill>
                  <a:schemeClr val="tx1">
                    <a:lumMod val="50000"/>
                    <a:lumOff val="50000"/>
                  </a:schemeClr>
                </a:solidFill>
                <a:latin typeface="Century Gothic" panose="020B0502020202020204" pitchFamily="34" charset="0"/>
                <a:cs typeface="Segoe UI" panose="020B0502040204020203" pitchFamily="34" charset="0"/>
              </a:rPr>
              <a:t>Page. </a:t>
            </a:r>
            <a:fld id="{9797E4EC-1DFC-48AB-99D7-D9FEFAC238D0}" type="slidenum">
              <a:rPr lang="en-US" sz="900" b="0" kern="1200" smtClean="0">
                <a:solidFill>
                  <a:schemeClr val="tx1">
                    <a:lumMod val="50000"/>
                    <a:lumOff val="50000"/>
                  </a:schemeClr>
                </a:solidFill>
                <a:latin typeface="Century Gothic" panose="020B0502020202020204" pitchFamily="34" charset="0"/>
                <a:ea typeface="+mn-ea"/>
                <a:cs typeface="Segoe UI" panose="020B0502040204020203" pitchFamily="34" charset="0"/>
              </a:rPr>
              <a:pPr marL="0" indent="0" algn="r">
                <a:lnSpc>
                  <a:spcPct val="100000"/>
                </a:lnSpc>
                <a:spcAft>
                  <a:spcPts val="600"/>
                </a:spcAft>
                <a:buNone/>
              </a:pPr>
              <a:t>‹#›</a:t>
            </a:fld>
            <a:endParaRPr lang="en-US" sz="900" b="0" kern="1200" dirty="0">
              <a:solidFill>
                <a:schemeClr val="tx1">
                  <a:lumMod val="50000"/>
                  <a:lumOff val="50000"/>
                </a:schemeClr>
              </a:solidFill>
              <a:latin typeface="Century Gothic" panose="020B0502020202020204" pitchFamily="34" charset="0"/>
              <a:ea typeface="+mn-ea"/>
              <a:cs typeface="Segoe UI" panose="020B0502040204020203" pitchFamily="34" charset="0"/>
            </a:endParaRPr>
          </a:p>
        </p:txBody>
      </p:sp>
      <p:pic>
        <p:nvPicPr>
          <p:cNvPr id="15" name="Picture 14">
            <a:extLst>
              <a:ext uri="{FF2B5EF4-FFF2-40B4-BE49-F238E27FC236}">
                <a16:creationId xmlns:a16="http://schemas.microsoft.com/office/drawing/2014/main" id="{9FA8D5F6-46C4-4914-96B0-41DC68AC3AF0}"/>
              </a:ext>
            </a:extLst>
          </p:cNvPr>
          <p:cNvPicPr>
            <a:picLocks/>
          </p:cNvPicPr>
          <p:nvPr/>
        </p:nvPicPr>
        <p:blipFill>
          <a:blip r:embed="rId9" cstate="print">
            <a:extLst>
              <a:ext uri="{28A0092B-C50C-407E-A947-70E740481C1C}">
                <a14:useLocalDpi xmlns:a14="http://schemas.microsoft.com/office/drawing/2010/main" val="0"/>
              </a:ext>
            </a:extLst>
          </a:blip>
          <a:srcRect/>
          <a:stretch/>
        </p:blipFill>
        <p:spPr>
          <a:xfrm>
            <a:off x="7229341" y="125559"/>
            <a:ext cx="1771650" cy="630000"/>
          </a:xfrm>
          <a:prstGeom prst="rect">
            <a:avLst/>
          </a:prstGeom>
        </p:spPr>
      </p:pic>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1" r:id="rId5"/>
    <p:sldLayoutId id="2147483655" r:id="rId6"/>
    <p:sldLayoutId id="2147483664" r:id="rId7"/>
  </p:sldLayoutIdLst>
  <p:hf sldNum="0" hdr="0" dt="0"/>
  <p:txStyles>
    <p:titleStyle>
      <a:lvl1pPr algn="l" defTabSz="685800" rtl="0" eaLnBrk="1" latinLnBrk="0" hangingPunct="1">
        <a:lnSpc>
          <a:spcPct val="90000"/>
        </a:lnSpc>
        <a:spcBef>
          <a:spcPct val="0"/>
        </a:spcBef>
        <a:buNone/>
        <a:defRPr lang="en-US" sz="2100" b="1" kern="1200">
          <a:solidFill>
            <a:srgbClr val="C00000"/>
          </a:solidFill>
          <a:latin typeface="+mj-lt"/>
          <a:ea typeface="+mj-ea"/>
          <a:cs typeface="+mj-cs"/>
        </a:defRPr>
      </a:lvl1pPr>
    </p:titleStyle>
    <p:bodyStyle>
      <a:lvl1pPr marL="171450" indent="-171450" algn="l" defTabSz="685800" rtl="0" eaLnBrk="1" latinLnBrk="0" hangingPunct="1">
        <a:lnSpc>
          <a:spcPct val="12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1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10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0FE0F52F-ADF1-4011-A51B-92383D0AB7F8}"/>
              </a:ext>
            </a:extLst>
          </p:cNvPr>
          <p:cNvSpPr txBox="1">
            <a:spLocks/>
          </p:cNvSpPr>
          <p:nvPr/>
        </p:nvSpPr>
        <p:spPr>
          <a:xfrm>
            <a:off x="6058321" y="5000625"/>
            <a:ext cx="2820554" cy="76542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900" u="sng" dirty="0"/>
          </a:p>
        </p:txBody>
      </p:sp>
      <p:sp>
        <p:nvSpPr>
          <p:cNvPr id="5" name="Rectangle 2">
            <a:extLst>
              <a:ext uri="{FF2B5EF4-FFF2-40B4-BE49-F238E27FC236}">
                <a16:creationId xmlns:a16="http://schemas.microsoft.com/office/drawing/2014/main" id="{17184703-1671-403B-94DF-B1A8867F5439}"/>
              </a:ext>
            </a:extLst>
          </p:cNvPr>
          <p:cNvSpPr txBox="1">
            <a:spLocks noChangeArrowheads="1"/>
          </p:cNvSpPr>
          <p:nvPr/>
        </p:nvSpPr>
        <p:spPr>
          <a:xfrm>
            <a:off x="452804" y="522042"/>
            <a:ext cx="8229600" cy="1139825"/>
          </a:xfrm>
          <a:prstGeom prst="rect">
            <a:avLst/>
          </a:prstGeom>
        </p:spPr>
        <p:txBody>
          <a:bodyPr/>
          <a:lstStyle>
            <a:lvl1pPr algn="l" defTabSz="685800" rtl="0" eaLnBrk="1" latinLnBrk="0" hangingPunct="1">
              <a:lnSpc>
                <a:spcPct val="90000"/>
              </a:lnSpc>
              <a:spcBef>
                <a:spcPct val="0"/>
              </a:spcBef>
              <a:buNone/>
              <a:defRPr lang="en-US" sz="2100" b="1" kern="1200">
                <a:solidFill>
                  <a:srgbClr val="C00000"/>
                </a:solidFill>
                <a:latin typeface="+mj-lt"/>
                <a:ea typeface="+mj-ea"/>
                <a:cs typeface="+mj-cs"/>
              </a:defRPr>
            </a:lvl1pPr>
          </a:lstStyle>
          <a:p>
            <a:pPr algn="ctr"/>
            <a:endParaRPr lang="en-GB" altLang="en-US" sz="2000"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905A9CD2-CEE3-4874-97A1-714EA86985CB}"/>
              </a:ext>
            </a:extLst>
          </p:cNvPr>
          <p:cNvSpPr txBox="1">
            <a:spLocks noChangeArrowheads="1"/>
          </p:cNvSpPr>
          <p:nvPr/>
        </p:nvSpPr>
        <p:spPr>
          <a:xfrm>
            <a:off x="140677" y="298581"/>
            <a:ext cx="8853854" cy="6607044"/>
          </a:xfrm>
          <a:prstGeom prst="rect">
            <a:avLst/>
          </a:prstGeom>
        </p:spPr>
        <p:txBody>
          <a:bodyPr/>
          <a:lstStyle>
            <a:lvl1pPr marL="171450" indent="-171450" algn="l" defTabSz="685800" rtl="0" eaLnBrk="1" latinLnBrk="0" hangingPunct="1">
              <a:lnSpc>
                <a:spcPct val="12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Font typeface="Arial" panose="020B0604020202020204" pitchFamily="34" charset="0"/>
              <a:buChar char="•"/>
              <a:defRPr sz="11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10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90000"/>
              </a:lnSpc>
              <a:buFont typeface="Wingdings" panose="05000000000000000000" pitchFamily="2" charset="2"/>
              <a:buNone/>
              <a:defRPr/>
            </a:pPr>
            <a:r>
              <a:rPr lang="en-US" altLang="en-US" sz="2200" dirty="0">
                <a:solidFill>
                  <a:srgbClr val="E3473B"/>
                </a:solidFill>
                <a:latin typeface="Calibri" panose="020F0502020204030204" pitchFamily="34" charset="0"/>
                <a:cs typeface="Calibri" panose="020F0502020204030204" pitchFamily="34" charset="0"/>
              </a:rPr>
              <a:t>		</a:t>
            </a:r>
          </a:p>
          <a:p>
            <a:pPr algn="ctr">
              <a:lnSpc>
                <a:spcPct val="90000"/>
              </a:lnSpc>
              <a:buFont typeface="Wingdings" panose="05000000000000000000" pitchFamily="2" charset="2"/>
              <a:buNone/>
              <a:defRPr/>
            </a:pPr>
            <a:r>
              <a:rPr lang="en-US" altLang="en-US" sz="2200" b="1" dirty="0">
                <a:solidFill>
                  <a:srgbClr val="E3473B"/>
                </a:solidFill>
                <a:latin typeface="+mj-lt"/>
                <a:cs typeface="Times New Roman" panose="02020603050405020304" pitchFamily="18" charset="0"/>
              </a:rPr>
              <a:t>EFFECTIVE MANAGEMENT FOR BLOCKCHAIN-BASED AGRI-FOOD SUPPLY CHAINS USING DEEP REINFORCEMENT LEARNING</a:t>
            </a:r>
          </a:p>
          <a:p>
            <a:pPr>
              <a:lnSpc>
                <a:spcPct val="90000"/>
              </a:lnSpc>
              <a:buFont typeface="Wingdings" panose="05000000000000000000" pitchFamily="2" charset="2"/>
              <a:buNone/>
              <a:defRPr/>
            </a:pPr>
            <a:r>
              <a:rPr lang="en-US" altLang="en-US" sz="2200" dirty="0">
                <a:solidFill>
                  <a:srgbClr val="E3473B"/>
                </a:solidFill>
                <a:latin typeface="Calibri" panose="020F0502020204030204" pitchFamily="34" charset="0"/>
                <a:cs typeface="Calibri" panose="020F0502020204030204" pitchFamily="34" charset="0"/>
              </a:rPr>
              <a:t>Batch No : 14</a:t>
            </a:r>
            <a:r>
              <a:rPr lang="en-US" altLang="en-US" sz="2400" b="1" dirty="0">
                <a:solidFill>
                  <a:schemeClr val="accent1"/>
                </a:solidFill>
                <a:latin typeface="Garamond" panose="02020404030301010803" pitchFamily="18" charset="0"/>
              </a:rPr>
              <a:t>			</a:t>
            </a:r>
          </a:p>
          <a:p>
            <a:pPr>
              <a:lnSpc>
                <a:spcPct val="90000"/>
              </a:lnSpc>
              <a:buFont typeface="Wingdings" panose="05000000000000000000" pitchFamily="2" charset="2"/>
              <a:buNone/>
              <a:defRPr/>
            </a:pPr>
            <a:r>
              <a:rPr lang="en-US" altLang="en-US" sz="2400" b="1" dirty="0">
                <a:solidFill>
                  <a:srgbClr val="92D050"/>
                </a:solidFill>
                <a:latin typeface="Garamond" panose="02020404030301010803" pitchFamily="18" charset="0"/>
              </a:rPr>
              <a:t>			</a:t>
            </a:r>
          </a:p>
          <a:p>
            <a:pPr>
              <a:lnSpc>
                <a:spcPct val="90000"/>
              </a:lnSpc>
              <a:buFont typeface="Wingdings" panose="05000000000000000000" pitchFamily="2" charset="2"/>
              <a:buNone/>
              <a:defRPr/>
            </a:pPr>
            <a:endParaRPr lang="en-US" altLang="en-US" sz="2400" b="1" dirty="0">
              <a:solidFill>
                <a:schemeClr val="accent1"/>
              </a:solidFill>
              <a:latin typeface="Garamond" panose="02020404030301010803" pitchFamily="18" charset="0"/>
            </a:endParaRPr>
          </a:p>
          <a:p>
            <a:pPr>
              <a:lnSpc>
                <a:spcPct val="90000"/>
              </a:lnSpc>
              <a:buFont typeface="Wingdings" panose="05000000000000000000" pitchFamily="2" charset="2"/>
              <a:buNone/>
              <a:defRPr/>
            </a:pPr>
            <a:endParaRPr lang="en-US" altLang="en-US" sz="2000" u="sng" dirty="0">
              <a:solidFill>
                <a:schemeClr val="tx2"/>
              </a:solidFill>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None/>
              <a:defRPr/>
            </a:pPr>
            <a:endParaRPr lang="en-US" altLang="en-US" sz="2000" u="sng" dirty="0">
              <a:solidFill>
                <a:schemeClr val="tx2"/>
              </a:solidFill>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None/>
              <a:defRPr/>
            </a:pPr>
            <a:r>
              <a:rPr lang="en-US" altLang="en-US" sz="2000" dirty="0">
                <a:solidFill>
                  <a:schemeClr val="tx2"/>
                </a:solidFill>
                <a:latin typeface="Times New Roman" panose="02020603050405020304" pitchFamily="18" charset="0"/>
                <a:cs typeface="Times New Roman" panose="02020603050405020304" pitchFamily="18" charset="0"/>
              </a:rPr>
              <a:t>          </a:t>
            </a:r>
            <a:r>
              <a:rPr lang="en-US" altLang="en-US" sz="2000" u="sng" dirty="0">
                <a:solidFill>
                  <a:schemeClr val="tx2"/>
                </a:solidFill>
                <a:latin typeface="Times New Roman" panose="02020603050405020304" pitchFamily="18" charset="0"/>
                <a:cs typeface="Times New Roman" panose="02020603050405020304" pitchFamily="18" charset="0"/>
              </a:rPr>
              <a:t>Presented by</a:t>
            </a:r>
            <a:r>
              <a:rPr lang="en-US" altLang="en-US" sz="2400" dirty="0">
                <a:solidFill>
                  <a:schemeClr val="tx2"/>
                </a:solidFill>
                <a:latin typeface="Times New Roman" panose="02020603050405020304" pitchFamily="18" charset="0"/>
                <a:cs typeface="Times New Roman" panose="02020603050405020304" pitchFamily="18" charset="0"/>
              </a:rPr>
              <a:t>:					               </a:t>
            </a:r>
            <a:r>
              <a:rPr lang="en-US" altLang="en-US" sz="2000" u="sng" dirty="0">
                <a:solidFill>
                  <a:schemeClr val="tx2"/>
                </a:solidFill>
                <a:latin typeface="Times New Roman" panose="02020603050405020304" pitchFamily="18" charset="0"/>
                <a:cs typeface="Times New Roman" panose="02020603050405020304" pitchFamily="18" charset="0"/>
              </a:rPr>
              <a:t>Project Guide:</a:t>
            </a:r>
          </a:p>
          <a:p>
            <a:pPr algn="just">
              <a:lnSpc>
                <a:spcPct val="90000"/>
              </a:lnSpc>
              <a:buNone/>
              <a:defRPr/>
            </a:pPr>
            <a:r>
              <a:rPr lang="en-US" sz="1400" b="1" dirty="0">
                <a:solidFill>
                  <a:schemeClr val="tx2"/>
                </a:solidFill>
                <a:latin typeface="Times New Roman" panose="02020603050405020304" pitchFamily="18" charset="0"/>
                <a:cs typeface="Times New Roman" panose="02020603050405020304" pitchFamily="18" charset="0"/>
              </a:rPr>
              <a:t> Y.YINAY			</a:t>
            </a:r>
            <a:r>
              <a:rPr lang="en-US" sz="1400" b="1" dirty="0">
                <a:solidFill>
                  <a:srgbClr val="002060"/>
                </a:solidFill>
                <a:latin typeface="Times New Roman" panose="02020603050405020304" pitchFamily="18" charset="0"/>
                <a:cs typeface="Times New Roman" panose="02020603050405020304" pitchFamily="18" charset="0"/>
              </a:rPr>
              <a:t>(19BF1A1262)		                    </a:t>
            </a:r>
            <a:r>
              <a:rPr lang="en-US" sz="1400" b="1" dirty="0" err="1">
                <a:solidFill>
                  <a:srgbClr val="C00000"/>
                </a:solidFill>
                <a:latin typeface="Times New Roman" panose="02020603050405020304" pitchFamily="18" charset="0"/>
                <a:cs typeface="Times New Roman" panose="02020603050405020304" pitchFamily="18" charset="0"/>
              </a:rPr>
              <a:t>Mrs</a:t>
            </a:r>
            <a:r>
              <a:rPr lang="en-US" sz="1400" b="1" dirty="0">
                <a:solidFill>
                  <a:srgbClr val="C00000"/>
                </a:solidFill>
                <a:latin typeface="Times New Roman" panose="02020603050405020304" pitchFamily="18" charset="0"/>
                <a:cs typeface="Times New Roman" panose="02020603050405020304" pitchFamily="18" charset="0"/>
              </a:rPr>
              <a:t> . </a:t>
            </a:r>
            <a:r>
              <a:rPr lang="en-US" sz="1400" b="1" dirty="0">
                <a:solidFill>
                  <a:srgbClr val="CC0000"/>
                </a:solidFill>
                <a:latin typeface="Times New Roman" panose="02020603050405020304" pitchFamily="18" charset="0"/>
                <a:cs typeface="Times New Roman" panose="02020603050405020304" pitchFamily="18" charset="0"/>
              </a:rPr>
              <a:t>N.NALINI, </a:t>
            </a:r>
            <a:r>
              <a:rPr lang="en-US" sz="1200" b="1" dirty="0" err="1">
                <a:solidFill>
                  <a:srgbClr val="002060"/>
                </a:solidFill>
                <a:latin typeface="Times New Roman" panose="02020603050405020304" pitchFamily="18" charset="0"/>
                <a:cs typeface="Times New Roman" panose="02020603050405020304" pitchFamily="18" charset="0"/>
              </a:rPr>
              <a:t>M.Tech</a:t>
            </a:r>
            <a:endParaRPr lang="en-US" sz="1200" b="1" dirty="0">
              <a:solidFill>
                <a:srgbClr val="CC0000"/>
              </a:solidFill>
              <a:latin typeface="Times New Roman" panose="02020603050405020304" pitchFamily="18" charset="0"/>
              <a:cs typeface="Times New Roman" panose="02020603050405020304" pitchFamily="18" charset="0"/>
            </a:endParaRPr>
          </a:p>
          <a:p>
            <a:pPr algn="just">
              <a:lnSpc>
                <a:spcPct val="90000"/>
              </a:lnSpc>
              <a:buNone/>
              <a:defRPr/>
            </a:pPr>
            <a:r>
              <a:rPr lang="en-US" altLang="en-US" sz="1400" dirty="0">
                <a:solidFill>
                  <a:srgbClr val="0070C0"/>
                </a:solidFill>
                <a:latin typeface="Times New Roman" panose="02020603050405020304" pitchFamily="18" charset="0"/>
                <a:cs typeface="Times New Roman" panose="02020603050405020304" pitchFamily="18" charset="0"/>
              </a:rPr>
              <a:t> </a:t>
            </a:r>
            <a:r>
              <a:rPr lang="en-US" altLang="en-US" sz="1400" b="1" dirty="0" smtClean="0">
                <a:solidFill>
                  <a:schemeClr val="accent1">
                    <a:lumMod val="50000"/>
                  </a:schemeClr>
                </a:solidFill>
                <a:latin typeface="Times New Roman" panose="02020603050405020304" pitchFamily="18" charset="0"/>
                <a:cs typeface="Times New Roman" panose="02020603050405020304" pitchFamily="18" charset="0"/>
              </a:rPr>
              <a:t>P.C.V.SUBBA </a:t>
            </a:r>
            <a:r>
              <a:rPr lang="en-US" altLang="en-US" sz="1400" b="1" dirty="0">
                <a:solidFill>
                  <a:schemeClr val="accent1">
                    <a:lumMod val="50000"/>
                  </a:schemeClr>
                </a:solidFill>
                <a:latin typeface="Times New Roman" panose="02020603050405020304" pitchFamily="18" charset="0"/>
                <a:cs typeface="Times New Roman" panose="02020603050405020304" pitchFamily="18" charset="0"/>
              </a:rPr>
              <a:t>REDDY</a:t>
            </a:r>
            <a:r>
              <a:rPr lang="en-US" altLang="en-US" sz="1400" b="1" dirty="0">
                <a:solidFill>
                  <a:srgbClr val="002060"/>
                </a:solidFill>
                <a:latin typeface="Times New Roman" panose="02020603050405020304" pitchFamily="18" charset="0"/>
                <a:cs typeface="Times New Roman" panose="02020603050405020304" pitchFamily="18" charset="0"/>
              </a:rPr>
              <a:t>		</a:t>
            </a:r>
            <a:r>
              <a:rPr lang="en-US" sz="1400" b="1" dirty="0">
                <a:solidFill>
                  <a:srgbClr val="002060"/>
                </a:solidFill>
                <a:latin typeface="Times New Roman" panose="02020603050405020304" pitchFamily="18" charset="0"/>
                <a:cs typeface="Times New Roman" panose="02020603050405020304" pitchFamily="18" charset="0"/>
              </a:rPr>
              <a:t>(19BF1A1243)     			 ASSISTANT PROFESSOR</a:t>
            </a:r>
          </a:p>
          <a:p>
            <a:pPr algn="just">
              <a:lnSpc>
                <a:spcPct val="90000"/>
              </a:lnSpc>
              <a:buFont typeface="Wingdings" panose="05000000000000000000" pitchFamily="2" charset="2"/>
              <a:buNone/>
              <a:defRPr/>
            </a:pPr>
            <a:r>
              <a:rPr lang="en-US" altLang="en-US" sz="1400" b="1" dirty="0">
                <a:solidFill>
                  <a:schemeClr val="accent1">
                    <a:lumMod val="50000"/>
                  </a:schemeClr>
                </a:solidFill>
                <a:latin typeface="Times New Roman" panose="02020603050405020304" pitchFamily="18" charset="0"/>
                <a:cs typeface="Times New Roman" panose="02020603050405020304" pitchFamily="18" charset="0"/>
              </a:rPr>
              <a:t>C.BALA KARTHIKEYAN</a:t>
            </a:r>
            <a:r>
              <a:rPr lang="en-US" altLang="en-US" sz="1400" b="1" dirty="0">
                <a:solidFill>
                  <a:srgbClr val="002060"/>
                </a:solidFill>
                <a:latin typeface="Times New Roman" panose="02020603050405020304" pitchFamily="18" charset="0"/>
                <a:cs typeface="Times New Roman" panose="02020603050405020304" pitchFamily="18" charset="0"/>
              </a:rPr>
              <a:t>		</a:t>
            </a:r>
            <a:r>
              <a:rPr lang="en-US" sz="1400" b="1" dirty="0">
                <a:solidFill>
                  <a:srgbClr val="002060"/>
                </a:solidFill>
                <a:latin typeface="Times New Roman" panose="02020603050405020304" pitchFamily="18" charset="0"/>
                <a:cs typeface="Times New Roman" panose="02020603050405020304" pitchFamily="18" charset="0"/>
              </a:rPr>
              <a:t>(19BF1A1213) </a:t>
            </a:r>
          </a:p>
          <a:p>
            <a:pPr algn="just">
              <a:lnSpc>
                <a:spcPct val="90000"/>
              </a:lnSpc>
              <a:buFont typeface="Wingdings" panose="05000000000000000000" pitchFamily="2" charset="2"/>
              <a:buNone/>
              <a:defRPr/>
            </a:pPr>
            <a:r>
              <a:rPr lang="en-US" altLang="en-US" sz="1400" b="1" dirty="0">
                <a:solidFill>
                  <a:srgbClr val="002060"/>
                </a:solidFill>
                <a:latin typeface="Times New Roman" panose="02020603050405020304" pitchFamily="18" charset="0"/>
                <a:cs typeface="Times New Roman" panose="02020603050405020304" pitchFamily="18" charset="0"/>
              </a:rPr>
              <a:t>S.VENKATA GURU PRANAV	(19BF1A1256)</a:t>
            </a:r>
            <a:endParaRPr lang="en-US" altLang="en-US" sz="1400" dirty="0">
              <a:solidFill>
                <a:srgbClr val="0070C0"/>
              </a:solidFill>
              <a:latin typeface="Times New Roman" panose="02020603050405020304" pitchFamily="18" charset="0"/>
              <a:cs typeface="Times New Roman" panose="02020603050405020304" pitchFamily="18" charset="0"/>
            </a:endParaRPr>
          </a:p>
          <a:p>
            <a:pPr algn="ctr">
              <a:lnSpc>
                <a:spcPct val="80000"/>
              </a:lnSpc>
              <a:buFont typeface="Wingdings" panose="05000000000000000000" pitchFamily="2" charset="2"/>
              <a:buNone/>
              <a:defRPr/>
            </a:pPr>
            <a:endParaRPr lang="en-US" altLang="en-US" sz="2000" dirty="0">
              <a:solidFill>
                <a:srgbClr val="0070C0"/>
              </a:solidFill>
              <a:latin typeface="Calibri" panose="020F0502020204030204" pitchFamily="34" charset="0"/>
              <a:cs typeface="Calibri" panose="020F0502020204030204" pitchFamily="34" charset="0"/>
            </a:endParaRPr>
          </a:p>
          <a:p>
            <a:pPr algn="ctr">
              <a:lnSpc>
                <a:spcPct val="80000"/>
              </a:lnSpc>
              <a:buFont typeface="Wingdings" panose="05000000000000000000" pitchFamily="2" charset="2"/>
              <a:buNone/>
              <a:defRPr/>
            </a:pPr>
            <a:endParaRPr lang="en-US" altLang="en-US" sz="2000" dirty="0">
              <a:solidFill>
                <a:srgbClr val="0070C0"/>
              </a:solidFill>
              <a:latin typeface="Calibri" panose="020F0502020204030204" pitchFamily="34" charset="0"/>
              <a:cs typeface="Calibri" panose="020F0502020204030204" pitchFamily="34" charset="0"/>
            </a:endParaRPr>
          </a:p>
          <a:p>
            <a:pPr algn="ctr">
              <a:lnSpc>
                <a:spcPct val="80000"/>
              </a:lnSpc>
              <a:buFont typeface="Wingdings" panose="05000000000000000000" pitchFamily="2" charset="2"/>
              <a:buNone/>
              <a:defRPr/>
            </a:pPr>
            <a:r>
              <a:rPr lang="en-US" altLang="en-US" sz="2000" b="1" dirty="0">
                <a:solidFill>
                  <a:srgbClr val="0070C0"/>
                </a:solidFill>
                <a:latin typeface="Calibri" panose="020F0502020204030204" pitchFamily="34" charset="0"/>
                <a:cs typeface="Calibri" panose="020F0502020204030204" pitchFamily="34" charset="0"/>
              </a:rPr>
              <a:t>DEPARTMENT OF INFORMATION TECHNOLOGY</a:t>
            </a:r>
          </a:p>
          <a:p>
            <a:pPr algn="ctr">
              <a:lnSpc>
                <a:spcPct val="80000"/>
              </a:lnSpc>
              <a:buFont typeface="Wingdings" panose="05000000000000000000" pitchFamily="2" charset="2"/>
              <a:buNone/>
              <a:defRPr/>
            </a:pPr>
            <a:endParaRPr lang="en-US" altLang="en-US" sz="2000" dirty="0">
              <a:solidFill>
                <a:srgbClr val="E3473B"/>
              </a:solidFill>
              <a:latin typeface="Calibri" panose="020F0502020204030204" pitchFamily="34" charset="0"/>
              <a:cs typeface="Calibri" panose="020F0502020204030204" pitchFamily="34" charset="0"/>
            </a:endParaRPr>
          </a:p>
          <a:p>
            <a:pPr algn="ctr">
              <a:lnSpc>
                <a:spcPct val="80000"/>
              </a:lnSpc>
              <a:buNone/>
              <a:defRPr/>
            </a:pPr>
            <a:r>
              <a:rPr lang="en-US" altLang="en-US" sz="2000" dirty="0">
                <a:solidFill>
                  <a:srgbClr val="E3473B"/>
                </a:solidFill>
                <a:latin typeface="Calibri" panose="020F0502020204030204" pitchFamily="34" charset="0"/>
                <a:cs typeface="Calibri" panose="020F0502020204030204" pitchFamily="34" charset="0"/>
              </a:rPr>
              <a:t>					</a:t>
            </a:r>
          </a:p>
          <a:p>
            <a:pPr algn="ctr">
              <a:lnSpc>
                <a:spcPct val="80000"/>
              </a:lnSpc>
              <a:buFont typeface="Wingdings" panose="05000000000000000000" pitchFamily="2" charset="2"/>
              <a:buNone/>
              <a:defRPr/>
            </a:pPr>
            <a:endParaRPr lang="en-US" altLang="en-US" sz="2000" dirty="0">
              <a:solidFill>
                <a:srgbClr val="E3473B"/>
              </a:solidFill>
              <a:latin typeface="Calibri" panose="020F0502020204030204" pitchFamily="34" charset="0"/>
              <a:cs typeface="Calibri" panose="020F0502020204030204" pitchFamily="34" charset="0"/>
            </a:endParaRPr>
          </a:p>
        </p:txBody>
      </p:sp>
      <p:pic>
        <p:nvPicPr>
          <p:cNvPr id="1026" name="Picture 1">
            <a:extLst>
              <a:ext uri="{FF2B5EF4-FFF2-40B4-BE49-F238E27FC236}">
                <a16:creationId xmlns:a16="http://schemas.microsoft.com/office/drawing/2014/main" id="{45F373DA-C5EC-464B-ADCF-51DC4DC3F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3764" y="1834626"/>
            <a:ext cx="1727680" cy="1673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7580326"/>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39420D-EBFA-472A-9202-03527E5D9519}"/>
              </a:ext>
            </a:extLst>
          </p:cNvPr>
          <p:cNvSpPr>
            <a:spLocks noGrp="1"/>
          </p:cNvSpPr>
          <p:nvPr>
            <p:ph idx="1"/>
          </p:nvPr>
        </p:nvSpPr>
        <p:spPr>
          <a:xfrm>
            <a:off x="99391" y="774441"/>
            <a:ext cx="8591282" cy="5964289"/>
          </a:xfrm>
        </p:spPr>
        <p:txBody>
          <a:bodyPr>
            <a:noAutofit/>
          </a:bodyPr>
          <a:lstStyle/>
          <a:p>
            <a:pPr marL="342900" indent="-342900" algn="just">
              <a:lnSpc>
                <a:spcPct val="150000"/>
              </a:lnSpc>
              <a:buSzPct val="900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Increased efficiency: The project can improve the efficiency of the </a:t>
            </a:r>
            <a:r>
              <a:rPr lang="en-US" dirty="0" err="1">
                <a:latin typeface="Times New Roman" panose="02020603050405020304" pitchFamily="18" charset="0"/>
                <a:cs typeface="Times New Roman" panose="02020603050405020304" pitchFamily="18" charset="0"/>
              </a:rPr>
              <a:t>agri</a:t>
            </a:r>
            <a:r>
              <a:rPr lang="en-US" dirty="0">
                <a:latin typeface="Times New Roman" panose="02020603050405020304" pitchFamily="18" charset="0"/>
                <a:cs typeface="Times New Roman" panose="02020603050405020304" pitchFamily="18" charset="0"/>
              </a:rPr>
              <a:t>-food supply chain by optimizing the supply chain operations using deep reinforcement learning algorithms. This can result in reduced costs, improved delivery times, and enhanced quality of food products.  </a:t>
            </a:r>
            <a:endParaRPr lang="en-US" dirty="0" smtClean="0">
              <a:latin typeface="Times New Roman" panose="02020603050405020304" pitchFamily="18" charset="0"/>
              <a:cs typeface="Times New Roman" panose="02020603050405020304" pitchFamily="18" charset="0"/>
            </a:endParaRPr>
          </a:p>
          <a:p>
            <a:pPr marL="342900" indent="-342900" algn="just">
              <a:lnSpc>
                <a:spcPct val="150000"/>
              </a:lnSpc>
              <a:buSzPct val="9000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Enhanced </a:t>
            </a:r>
            <a:r>
              <a:rPr lang="en-US" dirty="0">
                <a:latin typeface="Times New Roman" panose="02020603050405020304" pitchFamily="18" charset="0"/>
                <a:cs typeface="Times New Roman" panose="02020603050405020304" pitchFamily="18" charset="0"/>
              </a:rPr>
              <a:t>transparency and trust: The project can enhance the transparency and trust among the stakeholders in the </a:t>
            </a:r>
            <a:r>
              <a:rPr lang="en-US" dirty="0" err="1">
                <a:latin typeface="Times New Roman" panose="02020603050405020304" pitchFamily="18" charset="0"/>
                <a:cs typeface="Times New Roman" panose="02020603050405020304" pitchFamily="18" charset="0"/>
              </a:rPr>
              <a:t>agri</a:t>
            </a:r>
            <a:r>
              <a:rPr lang="en-US" dirty="0">
                <a:latin typeface="Times New Roman" panose="02020603050405020304" pitchFamily="18" charset="0"/>
                <a:cs typeface="Times New Roman" panose="02020603050405020304" pitchFamily="18" charset="0"/>
              </a:rPr>
              <a:t>-food supply chain, such as farmers, retailers, and consumers. This can lead to more efficient and reliable transactions, reducing fraud and increasing the accuracy of information. </a:t>
            </a:r>
          </a:p>
          <a:p>
            <a:pPr marL="342900" indent="-342900" algn="just">
              <a:lnSpc>
                <a:spcPct val="150000"/>
              </a:lnSpc>
              <a:buSzPct val="9000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Reduced </a:t>
            </a:r>
            <a:r>
              <a:rPr lang="en-US" dirty="0">
                <a:latin typeface="Times New Roman" panose="02020603050405020304" pitchFamily="18" charset="0"/>
                <a:cs typeface="Times New Roman" panose="02020603050405020304" pitchFamily="18" charset="0"/>
              </a:rPr>
              <a:t>waste: The project can help to reduce waste in the food industry by optimizing the supply chain operations and ensuring that the right amount of food products are produced and delivered at the right time. This can help to reduce food waste, which is a significant challenge for the food industry</a:t>
            </a:r>
            <a:r>
              <a:rPr lang="en-US" dirty="0" smtClean="0">
                <a:latin typeface="Times New Roman" panose="02020603050405020304" pitchFamily="18" charset="0"/>
                <a:cs typeface="Times New Roman" panose="02020603050405020304" pitchFamily="18" charset="0"/>
              </a:rPr>
              <a:t>.</a:t>
            </a:r>
          </a:p>
        </p:txBody>
      </p:sp>
      <p:sp>
        <p:nvSpPr>
          <p:cNvPr id="5" name="Title 2"/>
          <p:cNvSpPr>
            <a:spLocks noGrp="1"/>
          </p:cNvSpPr>
          <p:nvPr>
            <p:ph type="title"/>
          </p:nvPr>
        </p:nvSpPr>
        <p:spPr>
          <a:xfrm>
            <a:off x="138022" y="225521"/>
            <a:ext cx="6865939" cy="479910"/>
          </a:xfrm>
        </p:spPr>
        <p:txBody>
          <a:bodyPr/>
          <a:lstStyle/>
          <a:p>
            <a:r>
              <a:rPr lang="en-US" dirty="0" smtClean="0">
                <a:cs typeface="Times New Roman" panose="02020603050405020304" pitchFamily="18" charset="0"/>
              </a:rPr>
              <a:t>ADVANTAGES</a:t>
            </a:r>
            <a:endParaRPr lang="en-US" dirty="0">
              <a:cs typeface="Times New Roman" panose="02020603050405020304" pitchFamily="18" charset="0"/>
            </a:endParaRPr>
          </a:p>
        </p:txBody>
      </p:sp>
    </p:spTree>
    <p:extLst>
      <p:ext uri="{BB962C8B-B14F-4D97-AF65-F5344CB8AC3E}">
        <p14:creationId xmlns:p14="http://schemas.microsoft.com/office/powerpoint/2010/main" val="1681721105"/>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3965" y="933061"/>
            <a:ext cx="8420085" cy="5710335"/>
          </a:xfrm>
        </p:spPr>
        <p:txBody>
          <a:bodyPr>
            <a:normAutofit fontScale="40000" lnSpcReduction="20000"/>
          </a:bodyPr>
          <a:lstStyle/>
          <a:p>
            <a:pPr algn="just">
              <a:lnSpc>
                <a:spcPct val="170000"/>
              </a:lnSpc>
              <a:buSzPct val="90000"/>
              <a:buNone/>
            </a:pPr>
            <a:r>
              <a:rPr lang="en-IN" sz="4500" dirty="0" smtClean="0">
                <a:latin typeface="Times New Roman" panose="02020603050405020304" pitchFamily="18" charset="0"/>
                <a:cs typeface="Times New Roman" panose="02020603050405020304" pitchFamily="18" charset="0"/>
              </a:rPr>
              <a:t>In </a:t>
            </a:r>
            <a:r>
              <a:rPr lang="en-IN" sz="4500" dirty="0">
                <a:latin typeface="Times New Roman" panose="02020603050405020304" pitchFamily="18" charset="0"/>
                <a:cs typeface="Times New Roman" panose="02020603050405020304" pitchFamily="18" charset="0"/>
              </a:rPr>
              <a:t>this project they have designed above two techniques as simulation so we also implemented this project as simulation and this project consists of following modules</a:t>
            </a:r>
            <a:endParaRPr lang="en-US" sz="4500" dirty="0">
              <a:latin typeface="Times New Roman" panose="02020603050405020304" pitchFamily="18" charset="0"/>
              <a:cs typeface="Times New Roman" panose="02020603050405020304" pitchFamily="18" charset="0"/>
            </a:endParaRPr>
          </a:p>
          <a:p>
            <a:pPr marL="285750" indent="-285750" algn="just">
              <a:lnSpc>
                <a:spcPct val="170000"/>
              </a:lnSpc>
              <a:buSzPct val="90000"/>
              <a:buFont typeface="Wingdings" panose="05000000000000000000" pitchFamily="2" charset="2"/>
              <a:buChar char="Ø"/>
            </a:pPr>
            <a:r>
              <a:rPr lang="en-US" sz="4500" dirty="0">
                <a:latin typeface="Times New Roman" panose="02020603050405020304" pitchFamily="18" charset="0"/>
                <a:cs typeface="Times New Roman" panose="02020603050405020304" pitchFamily="18" charset="0"/>
              </a:rPr>
              <a:t>Save ASC Details in Blockchain: using this module we will take product details from users such as farmers, providers, and processors and then store all this details in Blockchain and will Blockchain will store this data as blocks of transaction and for each block it will generate hash code and verified with previous block hash </a:t>
            </a:r>
            <a:r>
              <a:rPr lang="en-US" sz="4500" dirty="0" smtClean="0">
                <a:latin typeface="Times New Roman" panose="02020603050405020304" pitchFamily="18" charset="0"/>
                <a:cs typeface="Times New Roman" panose="02020603050405020304" pitchFamily="18" charset="0"/>
              </a:rPr>
              <a:t>code.</a:t>
            </a:r>
            <a:endParaRPr lang="en-US" sz="4500" dirty="0">
              <a:latin typeface="Times New Roman" panose="02020603050405020304" pitchFamily="18" charset="0"/>
              <a:cs typeface="Times New Roman" panose="02020603050405020304" pitchFamily="18" charset="0"/>
            </a:endParaRPr>
          </a:p>
          <a:p>
            <a:pPr marL="285750" indent="-285750" algn="just">
              <a:lnSpc>
                <a:spcPct val="170000"/>
              </a:lnSpc>
              <a:buSzPct val="90000"/>
              <a:buFont typeface="Wingdings" panose="05000000000000000000" pitchFamily="2" charset="2"/>
              <a:buChar char="Ø"/>
            </a:pPr>
            <a:r>
              <a:rPr lang="en-US" sz="4500" dirty="0">
                <a:latin typeface="Times New Roman" panose="02020603050405020304" pitchFamily="18" charset="0"/>
                <a:cs typeface="Times New Roman" panose="02020603050405020304" pitchFamily="18" charset="0"/>
              </a:rPr>
              <a:t>Get ASC Details from Blockchain: using this module all users can read or extract details from </a:t>
            </a:r>
            <a:r>
              <a:rPr lang="en-US" sz="4500" dirty="0" err="1" smtClean="0">
                <a:latin typeface="Times New Roman" panose="02020603050405020304" pitchFamily="18" charset="0"/>
                <a:cs typeface="Times New Roman" panose="02020603050405020304" pitchFamily="18" charset="0"/>
              </a:rPr>
              <a:t>Blockchain</a:t>
            </a:r>
            <a:r>
              <a:rPr lang="en-US" sz="4500" dirty="0" smtClean="0">
                <a:latin typeface="Times New Roman" panose="02020603050405020304" pitchFamily="18" charset="0"/>
                <a:cs typeface="Times New Roman" panose="02020603050405020304" pitchFamily="18" charset="0"/>
              </a:rPr>
              <a:t>.</a:t>
            </a:r>
            <a:endParaRPr lang="en-US" sz="4500" dirty="0">
              <a:latin typeface="Times New Roman" panose="02020603050405020304" pitchFamily="18" charset="0"/>
              <a:cs typeface="Times New Roman" panose="02020603050405020304" pitchFamily="18" charset="0"/>
            </a:endParaRPr>
          </a:p>
          <a:p>
            <a:pPr marL="285750" indent="-285750" algn="just">
              <a:lnSpc>
                <a:spcPct val="170000"/>
              </a:lnSpc>
              <a:buSzPct val="90000"/>
              <a:buFont typeface="Wingdings" panose="05000000000000000000" pitchFamily="2" charset="2"/>
              <a:buChar char="Ø"/>
            </a:pPr>
            <a:r>
              <a:rPr lang="en-US" sz="4500" dirty="0">
                <a:latin typeface="Times New Roman" panose="02020603050405020304" pitchFamily="18" charset="0"/>
                <a:cs typeface="Times New Roman" panose="02020603050405020304" pitchFamily="18" charset="0"/>
              </a:rPr>
              <a:t>Deep Reinforcement Learning Simulation: using this module we will feed current agriculture stock data to DRL algorithm and then this algorithm will trained itself on available stock and then predict STOCK manufacturing or SALE to </a:t>
            </a:r>
            <a:r>
              <a:rPr lang="en-US" sz="4500" dirty="0" smtClean="0">
                <a:latin typeface="Times New Roman" panose="02020603050405020304" pitchFamily="18" charset="0"/>
                <a:cs typeface="Times New Roman" panose="02020603050405020304" pitchFamily="18" charset="0"/>
              </a:rPr>
              <a:t>farmer.</a:t>
            </a:r>
          </a:p>
          <a:p>
            <a:pPr marL="285750" indent="-285750" algn="just">
              <a:lnSpc>
                <a:spcPct val="100000"/>
              </a:lnSpc>
              <a:buSzPct val="90000"/>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285750" indent="-285750" algn="just">
              <a:lnSpc>
                <a:spcPct val="100000"/>
              </a:lnSpc>
              <a:buSzPct val="90000"/>
              <a:buFont typeface="Wingdings" panose="05000000000000000000" pitchFamily="2" charset="2"/>
              <a:buChar char="Ø"/>
            </a:pPr>
            <a:endParaRPr lang="en-IN" dirty="0">
              <a:latin typeface="Times New Roman" panose="02020603050405020304" pitchFamily="18" charset="0"/>
              <a:ea typeface="Calibri" panose="020F0502020204030204" pitchFamily="34" charset="0"/>
            </a:endParaRPr>
          </a:p>
          <a:p>
            <a:pPr algn="just">
              <a:buNone/>
            </a:pPr>
            <a:endParaRPr lang="en-US" sz="2000" b="1" dirty="0"/>
          </a:p>
          <a:p>
            <a:pPr algn="just"/>
            <a:endParaRPr lang="en-US" sz="2000" b="1" dirty="0"/>
          </a:p>
        </p:txBody>
      </p:sp>
      <p:sp>
        <p:nvSpPr>
          <p:cNvPr id="3" name="Title 2"/>
          <p:cNvSpPr>
            <a:spLocks noGrp="1"/>
          </p:cNvSpPr>
          <p:nvPr>
            <p:ph type="title"/>
          </p:nvPr>
        </p:nvSpPr>
        <p:spPr>
          <a:xfrm>
            <a:off x="138022" y="225521"/>
            <a:ext cx="6865939" cy="479910"/>
          </a:xfrm>
        </p:spPr>
        <p:txBody>
          <a:bodyPr/>
          <a:lstStyle/>
          <a:p>
            <a:r>
              <a:rPr lang="en-US" dirty="0">
                <a:cs typeface="Times New Roman" panose="02020603050405020304" pitchFamily="18" charset="0"/>
              </a:rPr>
              <a:t>MODULES</a:t>
            </a:r>
          </a:p>
        </p:txBody>
      </p:sp>
    </p:spTree>
    <p:extLst>
      <p:ext uri="{BB962C8B-B14F-4D97-AF65-F5344CB8AC3E}">
        <p14:creationId xmlns:p14="http://schemas.microsoft.com/office/powerpoint/2010/main" val="5715651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9AE174-7F36-5304-E2B0-1F8E8C478C16}"/>
              </a:ext>
            </a:extLst>
          </p:cNvPr>
          <p:cNvSpPr>
            <a:spLocks noGrp="1"/>
          </p:cNvSpPr>
          <p:nvPr>
            <p:ph idx="1"/>
          </p:nvPr>
        </p:nvSpPr>
        <p:spPr>
          <a:xfrm>
            <a:off x="453325" y="1017037"/>
            <a:ext cx="8237348" cy="5159926"/>
          </a:xfrm>
        </p:spPr>
        <p:txBody>
          <a:bodyPr/>
          <a:lstStyle/>
          <a:p>
            <a:pPr marL="285750" indent="-285750" algn="just">
              <a:lnSpc>
                <a:spcPct val="150000"/>
              </a:lnSpc>
              <a:buSzPct val="1000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Rewards Graph: for each correct prediction DRL will rewards to its decision and for each wrong prediction DRL will get 0 or penalty deduction and the higher the reward the correct is the prediction. In DRL we will take current stock quantity as STATE and producing or selling STOCK will be action</a:t>
            </a:r>
            <a:r>
              <a:rPr lang="en-US"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marL="285750" indent="-285750" algn="just">
              <a:lnSpc>
                <a:spcPct val="150000"/>
              </a:lnSpc>
              <a:buSzPct val="100000"/>
              <a:buFont typeface="Wingdings" panose="05000000000000000000" pitchFamily="2" charset="2"/>
              <a:buChar char="Ø"/>
            </a:pPr>
            <a:r>
              <a:rPr lang="en-US" sz="1800" dirty="0" err="1" smtClean="0">
                <a:latin typeface="Times New Roman" panose="02020603050405020304" pitchFamily="18" charset="0"/>
                <a:cs typeface="Times New Roman" panose="02020603050405020304" pitchFamily="18" charset="0"/>
              </a:rPr>
              <a:t>Blockchain</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Computation Graph: using this module we will plot Blockchain hash computation time </a:t>
            </a:r>
            <a:r>
              <a:rPr lang="en-US" sz="1800" dirty="0" smtClean="0">
                <a:latin typeface="Times New Roman" panose="02020603050405020304" pitchFamily="18" charset="0"/>
                <a:cs typeface="Times New Roman" panose="02020603050405020304" pitchFamily="18" charset="0"/>
              </a:rPr>
              <a:t>graph.</a:t>
            </a:r>
            <a:endParaRPr lang="en-US" sz="1800" dirty="0">
              <a:latin typeface="Times New Roman" panose="02020603050405020304" pitchFamily="18" charset="0"/>
              <a:cs typeface="Times New Roman" panose="02020603050405020304" pitchFamily="18" charset="0"/>
            </a:endParaRPr>
          </a:p>
          <a:p>
            <a:pPr marL="285750" indent="-285750" algn="just">
              <a:lnSpc>
                <a:spcPct val="150000"/>
              </a:lnSpc>
              <a:buSzPct val="10000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Get All Blockchain Products ID: using this module we can get all product ID’s stored in Blockchain.</a:t>
            </a:r>
            <a:endParaRPr lang="en-US" sz="1800" dirty="0">
              <a:latin typeface="Times New Roman" panose="02020603050405020304" pitchFamily="18" charset="0"/>
              <a:cs typeface="Times New Roman" panose="02020603050405020304" pitchFamily="18" charset="0"/>
            </a:endParaRPr>
          </a:p>
          <a:p>
            <a:pPr marL="285750" indent="-285750" algn="just">
              <a:lnSpc>
                <a:spcPct val="100000"/>
              </a:lnSpc>
              <a:buSzPct val="100000"/>
              <a:buFont typeface="Wingdings" panose="05000000000000000000" pitchFamily="2" charset="2"/>
              <a:buChar char="Ø"/>
            </a:pPr>
            <a:endParaRPr lang="en-US" sz="1800" dirty="0"/>
          </a:p>
          <a:p>
            <a:pPr marL="285750" indent="-285750">
              <a:buSzPct val="100000"/>
              <a:buFont typeface="Wingdings" panose="05000000000000000000" pitchFamily="2" charset="2"/>
              <a:buChar char="Ø"/>
            </a:pPr>
            <a:endParaRPr lang="en-US" sz="1800" dirty="0"/>
          </a:p>
          <a:p>
            <a:pPr marL="285750" indent="-285750">
              <a:buFont typeface="Wingdings" panose="05000000000000000000" pitchFamily="2" charset="2"/>
              <a:buChar char="Ø"/>
            </a:pPr>
            <a:endParaRPr lang="en-IN" dirty="0"/>
          </a:p>
        </p:txBody>
      </p:sp>
      <p:sp>
        <p:nvSpPr>
          <p:cNvPr id="4" name="Title 2"/>
          <p:cNvSpPr txBox="1">
            <a:spLocks/>
          </p:cNvSpPr>
          <p:nvPr/>
        </p:nvSpPr>
        <p:spPr>
          <a:xfrm>
            <a:off x="138022" y="225521"/>
            <a:ext cx="6865939" cy="479910"/>
          </a:xfrm>
          <a:prstGeom prst="rect">
            <a:avLst/>
          </a:prstGeom>
        </p:spPr>
        <p:txBody>
          <a:bodyPr vert="horz" lIns="91440" tIns="45720" rIns="91440" bIns="45720" rtlCol="0" anchor="ctr" anchorCtr="0">
            <a:normAutofit/>
          </a:bodyPr>
          <a:lstStyle>
            <a:lvl1pPr algn="l" defTabSz="685800" rtl="0" eaLnBrk="1" latinLnBrk="0" hangingPunct="1">
              <a:lnSpc>
                <a:spcPct val="90000"/>
              </a:lnSpc>
              <a:spcBef>
                <a:spcPct val="0"/>
              </a:spcBef>
              <a:buNone/>
              <a:defRPr lang="en-US" sz="2200" b="1" kern="1200">
                <a:solidFill>
                  <a:srgbClr val="C00000"/>
                </a:solidFill>
                <a:latin typeface="+mj-lt"/>
                <a:ea typeface="+mj-ea"/>
                <a:cs typeface="+mj-cs"/>
              </a:defRPr>
            </a:lvl1pPr>
          </a:lstStyle>
          <a:p>
            <a:r>
              <a:rPr lang="en-US" dirty="0" smtClean="0">
                <a:cs typeface="Times New Roman" panose="02020603050405020304" pitchFamily="18" charset="0"/>
              </a:rPr>
              <a:t>MODULES</a:t>
            </a:r>
            <a:endParaRPr lang="en-US" dirty="0">
              <a:cs typeface="Times New Roman" panose="02020603050405020304" pitchFamily="18" charset="0"/>
            </a:endParaRPr>
          </a:p>
        </p:txBody>
      </p:sp>
    </p:spTree>
    <p:extLst>
      <p:ext uri="{BB962C8B-B14F-4D97-AF65-F5344CB8AC3E}">
        <p14:creationId xmlns:p14="http://schemas.microsoft.com/office/powerpoint/2010/main" val="37866968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877D47-2883-2820-CD76-DE8D2D1F68CA}"/>
              </a:ext>
            </a:extLst>
          </p:cNvPr>
          <p:cNvPicPr>
            <a:picLocks noChangeAspect="1"/>
          </p:cNvPicPr>
          <p:nvPr/>
        </p:nvPicPr>
        <p:blipFill>
          <a:blip r:embed="rId2"/>
          <a:stretch>
            <a:fillRect/>
          </a:stretch>
        </p:blipFill>
        <p:spPr>
          <a:xfrm>
            <a:off x="138022" y="1950097"/>
            <a:ext cx="8911686" cy="3135085"/>
          </a:xfrm>
          <a:prstGeom prst="rect">
            <a:avLst/>
          </a:prstGeom>
        </p:spPr>
      </p:pic>
      <p:sp>
        <p:nvSpPr>
          <p:cNvPr id="6" name="Title 2"/>
          <p:cNvSpPr>
            <a:spLocks noGrp="1"/>
          </p:cNvSpPr>
          <p:nvPr>
            <p:ph type="title"/>
          </p:nvPr>
        </p:nvSpPr>
        <p:spPr>
          <a:xfrm>
            <a:off x="138022" y="225521"/>
            <a:ext cx="6865939" cy="479910"/>
          </a:xfrm>
        </p:spPr>
        <p:txBody>
          <a:bodyPr/>
          <a:lstStyle/>
          <a:p>
            <a:r>
              <a:rPr lang="en-US" dirty="0" smtClean="0">
                <a:cs typeface="Times New Roman" panose="02020603050405020304" pitchFamily="18" charset="0"/>
              </a:rPr>
              <a:t>ARCHITECTURE</a:t>
            </a:r>
            <a:endParaRPr lang="en-US" dirty="0">
              <a:cs typeface="Times New Roman" panose="02020603050405020304" pitchFamily="18" charset="0"/>
            </a:endParaRPr>
          </a:p>
        </p:txBody>
      </p:sp>
    </p:spTree>
    <p:extLst>
      <p:ext uri="{BB962C8B-B14F-4D97-AF65-F5344CB8AC3E}">
        <p14:creationId xmlns:p14="http://schemas.microsoft.com/office/powerpoint/2010/main" val="34321631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48882" y="2379305"/>
            <a:ext cx="6428792" cy="3797657"/>
          </a:xfrm>
        </p:spPr>
        <p:txBody>
          <a:bodyPr>
            <a:normAutofit/>
          </a:bodyPr>
          <a:lstStyle/>
          <a:p>
            <a:r>
              <a:rPr lang="en-US" sz="6600" dirty="0">
                <a:solidFill>
                  <a:srgbClr val="C00000"/>
                </a:solidFill>
              </a:rPr>
              <a:t>UML DIAGRAMS</a:t>
            </a:r>
          </a:p>
        </p:txBody>
      </p:sp>
    </p:spTree>
    <p:extLst>
      <p:ext uri="{BB962C8B-B14F-4D97-AF65-F5344CB8AC3E}">
        <p14:creationId xmlns:p14="http://schemas.microsoft.com/office/powerpoint/2010/main" val="22183869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1112299" y="653144"/>
            <a:ext cx="5988296" cy="5728995"/>
            <a:chOff x="0" y="0"/>
            <a:chExt cx="10162" cy="11577"/>
          </a:xfrm>
        </p:grpSpPr>
        <p:sp>
          <p:nvSpPr>
            <p:cNvPr id="6" name="AutoShape 40"/>
            <p:cNvSpPr>
              <a:spLocks/>
            </p:cNvSpPr>
            <p:nvPr/>
          </p:nvSpPr>
          <p:spPr bwMode="auto">
            <a:xfrm>
              <a:off x="0" y="0"/>
              <a:ext cx="9085" cy="89"/>
            </a:xfrm>
            <a:custGeom>
              <a:avLst/>
              <a:gdLst>
                <a:gd name="T0" fmla="*/ 9085 w 9085"/>
                <a:gd name="T1" fmla="*/ 29 h 89"/>
                <a:gd name="T2" fmla="*/ 0 w 9085"/>
                <a:gd name="T3" fmla="*/ 29 h 89"/>
                <a:gd name="T4" fmla="*/ 0 w 9085"/>
                <a:gd name="T5" fmla="*/ 89 h 89"/>
                <a:gd name="T6" fmla="*/ 9085 w 9085"/>
                <a:gd name="T7" fmla="*/ 89 h 89"/>
                <a:gd name="T8" fmla="*/ 9085 w 9085"/>
                <a:gd name="T9" fmla="*/ 29 h 89"/>
                <a:gd name="T10" fmla="*/ 9085 w 9085"/>
                <a:gd name="T11" fmla="*/ 0 h 89"/>
                <a:gd name="T12" fmla="*/ 0 w 9085"/>
                <a:gd name="T13" fmla="*/ 0 h 89"/>
                <a:gd name="T14" fmla="*/ 0 w 9085"/>
                <a:gd name="T15" fmla="*/ 14 h 89"/>
                <a:gd name="T16" fmla="*/ 9085 w 9085"/>
                <a:gd name="T17" fmla="*/ 14 h 89"/>
                <a:gd name="T18" fmla="*/ 9085 w 908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85" h="89">
                  <a:moveTo>
                    <a:pt x="9085" y="29"/>
                  </a:moveTo>
                  <a:lnTo>
                    <a:pt x="0" y="29"/>
                  </a:lnTo>
                  <a:lnTo>
                    <a:pt x="0" y="89"/>
                  </a:lnTo>
                  <a:lnTo>
                    <a:pt x="9085" y="89"/>
                  </a:lnTo>
                  <a:lnTo>
                    <a:pt x="9085" y="29"/>
                  </a:lnTo>
                  <a:close/>
                  <a:moveTo>
                    <a:pt x="9085" y="0"/>
                  </a:moveTo>
                  <a:lnTo>
                    <a:pt x="0" y="0"/>
                  </a:lnTo>
                  <a:lnTo>
                    <a:pt x="0" y="14"/>
                  </a:lnTo>
                  <a:lnTo>
                    <a:pt x="9085" y="14"/>
                  </a:lnTo>
                  <a:lnTo>
                    <a:pt x="9085" y="0"/>
                  </a:lnTo>
                  <a:close/>
                </a:path>
              </a:pathLst>
            </a:custGeom>
            <a:solidFill>
              <a:srgbClr val="60222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 y="84"/>
              <a:ext cx="9575" cy="11493"/>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itle 2"/>
          <p:cNvSpPr>
            <a:spLocks noGrp="1"/>
          </p:cNvSpPr>
          <p:nvPr>
            <p:ph type="title"/>
          </p:nvPr>
        </p:nvSpPr>
        <p:spPr>
          <a:xfrm>
            <a:off x="138022" y="225521"/>
            <a:ext cx="6865939" cy="479910"/>
          </a:xfrm>
        </p:spPr>
        <p:txBody>
          <a:bodyPr/>
          <a:lstStyle/>
          <a:p>
            <a:r>
              <a:rPr lang="en-US" dirty="0" smtClean="0">
                <a:cs typeface="Times New Roman" panose="02020603050405020304" pitchFamily="18" charset="0"/>
              </a:rPr>
              <a:t>USE CASE DIAGRAM</a:t>
            </a:r>
            <a:endParaRPr lang="en-US" dirty="0">
              <a:cs typeface="Times New Roman" panose="02020603050405020304" pitchFamily="18" charset="0"/>
            </a:endParaRPr>
          </a:p>
        </p:txBody>
      </p:sp>
    </p:spTree>
    <p:extLst>
      <p:ext uri="{BB962C8B-B14F-4D97-AF65-F5344CB8AC3E}">
        <p14:creationId xmlns:p14="http://schemas.microsoft.com/office/powerpoint/2010/main" val="23704858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01710" y="733424"/>
            <a:ext cx="3105784" cy="5937829"/>
          </a:xfrm>
          <a:prstGeom prst="rect">
            <a:avLst/>
          </a:prstGeom>
        </p:spPr>
      </p:pic>
      <p:sp>
        <p:nvSpPr>
          <p:cNvPr id="6" name="Title 2"/>
          <p:cNvSpPr>
            <a:spLocks noGrp="1"/>
          </p:cNvSpPr>
          <p:nvPr>
            <p:ph type="title"/>
          </p:nvPr>
        </p:nvSpPr>
        <p:spPr>
          <a:xfrm>
            <a:off x="138022" y="225521"/>
            <a:ext cx="6865939" cy="479910"/>
          </a:xfrm>
        </p:spPr>
        <p:txBody>
          <a:bodyPr/>
          <a:lstStyle/>
          <a:p>
            <a:r>
              <a:rPr lang="en-US" dirty="0" smtClean="0">
                <a:cs typeface="Times New Roman" panose="02020603050405020304" pitchFamily="18" charset="0"/>
              </a:rPr>
              <a:t>CLASS DIAGRAM</a:t>
            </a:r>
            <a:endParaRPr lang="en-US" dirty="0">
              <a:cs typeface="Times New Roman" panose="02020603050405020304" pitchFamily="18" charset="0"/>
            </a:endParaRPr>
          </a:p>
        </p:txBody>
      </p:sp>
    </p:spTree>
    <p:extLst>
      <p:ext uri="{BB962C8B-B14F-4D97-AF65-F5344CB8AC3E}">
        <p14:creationId xmlns:p14="http://schemas.microsoft.com/office/powerpoint/2010/main" val="32459406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8.jpeg" descr="C:\Users\GENIUS\Desktop\sequence.jpg"/>
          <p:cNvPicPr/>
          <p:nvPr/>
        </p:nvPicPr>
        <p:blipFill>
          <a:blip r:embed="rId2" cstate="print"/>
          <a:stretch>
            <a:fillRect/>
          </a:stretch>
        </p:blipFill>
        <p:spPr>
          <a:xfrm>
            <a:off x="991274" y="961052"/>
            <a:ext cx="6529199" cy="5748317"/>
          </a:xfrm>
          <a:prstGeom prst="rect">
            <a:avLst/>
          </a:prstGeom>
        </p:spPr>
      </p:pic>
      <p:sp>
        <p:nvSpPr>
          <p:cNvPr id="6" name="Title 2"/>
          <p:cNvSpPr>
            <a:spLocks noGrp="1"/>
          </p:cNvSpPr>
          <p:nvPr>
            <p:ph type="title"/>
          </p:nvPr>
        </p:nvSpPr>
        <p:spPr>
          <a:xfrm>
            <a:off x="138022" y="225521"/>
            <a:ext cx="6865939" cy="479910"/>
          </a:xfrm>
        </p:spPr>
        <p:txBody>
          <a:bodyPr/>
          <a:lstStyle/>
          <a:p>
            <a:r>
              <a:rPr lang="en-US" dirty="0" smtClean="0">
                <a:cs typeface="Times New Roman" panose="02020603050405020304" pitchFamily="18" charset="0"/>
              </a:rPr>
              <a:t>SEQUENCE DIAGRAM</a:t>
            </a:r>
            <a:endParaRPr lang="en-US" dirty="0">
              <a:cs typeface="Times New Roman" panose="02020603050405020304" pitchFamily="18" charset="0"/>
            </a:endParaRPr>
          </a:p>
        </p:txBody>
      </p:sp>
    </p:spTree>
    <p:extLst>
      <p:ext uri="{BB962C8B-B14F-4D97-AF65-F5344CB8AC3E}">
        <p14:creationId xmlns:p14="http://schemas.microsoft.com/office/powerpoint/2010/main" val="36357471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7.png" descr="C:\Users\Bbhar\Downloads\kavirawio.png"/>
          <p:cNvPicPr/>
          <p:nvPr/>
        </p:nvPicPr>
        <p:blipFill>
          <a:blip r:embed="rId2" cstate="print"/>
          <a:stretch>
            <a:fillRect/>
          </a:stretch>
        </p:blipFill>
        <p:spPr>
          <a:xfrm>
            <a:off x="3495210" y="1016373"/>
            <a:ext cx="2123097" cy="5536454"/>
          </a:xfrm>
          <a:prstGeom prst="rect">
            <a:avLst/>
          </a:prstGeom>
        </p:spPr>
      </p:pic>
      <p:sp>
        <p:nvSpPr>
          <p:cNvPr id="7" name="Title 2"/>
          <p:cNvSpPr>
            <a:spLocks noGrp="1"/>
          </p:cNvSpPr>
          <p:nvPr>
            <p:ph type="title"/>
          </p:nvPr>
        </p:nvSpPr>
        <p:spPr>
          <a:xfrm>
            <a:off x="138022" y="216190"/>
            <a:ext cx="6865939" cy="479910"/>
          </a:xfrm>
        </p:spPr>
        <p:txBody>
          <a:bodyPr/>
          <a:lstStyle/>
          <a:p>
            <a:r>
              <a:rPr lang="en-US" dirty="0" smtClean="0">
                <a:cs typeface="Times New Roman" panose="02020603050405020304" pitchFamily="18" charset="0"/>
              </a:rPr>
              <a:t>ACTIVITY DIAGRAM</a:t>
            </a:r>
            <a:endParaRPr lang="en-US" dirty="0">
              <a:cs typeface="Times New Roman" panose="02020603050405020304" pitchFamily="18" charset="0"/>
            </a:endParaRPr>
          </a:p>
        </p:txBody>
      </p:sp>
    </p:spTree>
    <p:extLst>
      <p:ext uri="{BB962C8B-B14F-4D97-AF65-F5344CB8AC3E}">
        <p14:creationId xmlns:p14="http://schemas.microsoft.com/office/powerpoint/2010/main" val="28225895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pic>
        <p:nvPicPr>
          <p:cNvPr id="5" name="Picture 4" descr="C:\Users\GENIUS\Desktop\collabration.jpg"/>
          <p:cNvPicPr/>
          <p:nvPr/>
        </p:nvPicPr>
        <p:blipFill>
          <a:blip r:embed="rId2"/>
          <a:srcRect/>
          <a:stretch>
            <a:fillRect/>
          </a:stretch>
        </p:blipFill>
        <p:spPr bwMode="auto">
          <a:xfrm>
            <a:off x="354563" y="1271294"/>
            <a:ext cx="8434874" cy="5036200"/>
          </a:xfrm>
          <a:prstGeom prst="rect">
            <a:avLst/>
          </a:prstGeom>
          <a:noFill/>
          <a:ln w="9525">
            <a:noFill/>
            <a:miter lim="800000"/>
            <a:headEnd/>
            <a:tailEnd/>
          </a:ln>
        </p:spPr>
      </p:pic>
      <p:sp>
        <p:nvSpPr>
          <p:cNvPr id="7" name="Title 2"/>
          <p:cNvSpPr>
            <a:spLocks noGrp="1"/>
          </p:cNvSpPr>
          <p:nvPr>
            <p:ph type="title"/>
          </p:nvPr>
        </p:nvSpPr>
        <p:spPr>
          <a:xfrm>
            <a:off x="138022" y="225521"/>
            <a:ext cx="6865939" cy="479910"/>
          </a:xfrm>
        </p:spPr>
        <p:txBody>
          <a:bodyPr/>
          <a:lstStyle/>
          <a:p>
            <a:r>
              <a:rPr lang="en-US" dirty="0" smtClean="0">
                <a:cs typeface="Times New Roman" panose="02020603050405020304" pitchFamily="18" charset="0"/>
              </a:rPr>
              <a:t>COLLABORATION DIAGRAM</a:t>
            </a:r>
            <a:endParaRPr lang="en-US" dirty="0">
              <a:cs typeface="Times New Roman" panose="02020603050405020304" pitchFamily="18" charset="0"/>
            </a:endParaRPr>
          </a:p>
        </p:txBody>
      </p:sp>
    </p:spTree>
    <p:extLst>
      <p:ext uri="{BB962C8B-B14F-4D97-AF65-F5344CB8AC3E}">
        <p14:creationId xmlns:p14="http://schemas.microsoft.com/office/powerpoint/2010/main" val="41865942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DEEF8D-F359-599B-45C9-CD0F8A8C91F7}"/>
              </a:ext>
            </a:extLst>
          </p:cNvPr>
          <p:cNvSpPr>
            <a:spLocks noGrp="1"/>
          </p:cNvSpPr>
          <p:nvPr>
            <p:ph idx="1"/>
          </p:nvPr>
        </p:nvSpPr>
        <p:spPr>
          <a:xfrm>
            <a:off x="195943" y="2640563"/>
            <a:ext cx="8836090" cy="1324947"/>
          </a:xfrm>
        </p:spPr>
        <p:txBody>
          <a:bodyPr>
            <a:normAutofit fontScale="25000" lnSpcReduction="20000"/>
          </a:bodyPr>
          <a:lstStyle/>
          <a:p>
            <a:pPr algn="ctr"/>
            <a:r>
              <a:rPr lang="en-US" altLang="en-US" sz="8800" b="1" dirty="0">
                <a:solidFill>
                  <a:srgbClr val="E3473B"/>
                </a:solidFill>
                <a:latin typeface="+mj-lt"/>
                <a:cs typeface="Times New Roman" panose="02020603050405020304" pitchFamily="18" charset="0"/>
              </a:rPr>
              <a:t>EFFECTIVE MANAGEMENT FOR BLOCKCHAIN-BASED AGRI-FOOD </a:t>
            </a:r>
            <a:r>
              <a:rPr lang="en-US" altLang="en-US" sz="8800" b="1" dirty="0" smtClean="0">
                <a:solidFill>
                  <a:srgbClr val="E3473B"/>
                </a:solidFill>
                <a:latin typeface="+mj-lt"/>
                <a:cs typeface="Times New Roman" panose="02020603050405020304" pitchFamily="18" charset="0"/>
              </a:rPr>
              <a:t>SUPPLY </a:t>
            </a:r>
            <a:r>
              <a:rPr lang="en-US" altLang="en-US" sz="8800" b="1" dirty="0">
                <a:solidFill>
                  <a:srgbClr val="E3473B"/>
                </a:solidFill>
                <a:latin typeface="+mj-lt"/>
                <a:cs typeface="Times New Roman" panose="02020603050405020304" pitchFamily="18" charset="0"/>
              </a:rPr>
              <a:t>CHAINS USING DEEP REINFORCEMENT LEARNING</a:t>
            </a:r>
          </a:p>
          <a:p>
            <a:r>
              <a:rPr lang="en-US" altLang="en-US" sz="9600" b="1" dirty="0">
                <a:solidFill>
                  <a:srgbClr val="E3473B"/>
                </a:solidFill>
                <a:latin typeface="Calibri" panose="020F0502020204030204" pitchFamily="34" charset="0"/>
                <a:cs typeface="Calibri" panose="020F0502020204030204" pitchFamily="34" charset="0"/>
              </a:rPr>
              <a:t> </a:t>
            </a:r>
            <a:r>
              <a:rPr lang="en-GB" dirty="0"/>
              <a:t> </a:t>
            </a:r>
          </a:p>
        </p:txBody>
      </p:sp>
    </p:spTree>
    <p:extLst>
      <p:ext uri="{BB962C8B-B14F-4D97-AF65-F5344CB8AC3E}">
        <p14:creationId xmlns:p14="http://schemas.microsoft.com/office/powerpoint/2010/main" val="6915857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9452" y="673789"/>
            <a:ext cx="8713889" cy="5875671"/>
          </a:xfrm>
        </p:spPr>
        <p:txBody>
          <a:bodyPr>
            <a:normAutofit/>
          </a:bodyPr>
          <a:lstStyle/>
          <a:p>
            <a:pPr marL="0" marR="0" lvl="0" indent="0" algn="just">
              <a:lnSpc>
                <a:spcPct val="150000"/>
              </a:lnSpc>
              <a:spcBef>
                <a:spcPts val="0"/>
              </a:spcBef>
              <a:spcAft>
                <a:spcPts val="0"/>
              </a:spcAft>
              <a:buSzPts val="1000"/>
              <a:buNone/>
              <a:tabLst>
                <a:tab pos="457200" algn="l"/>
              </a:tabLst>
            </a:pPr>
            <a:endParaRPr lang="en-US"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a:lnSpc>
                <a:spcPct val="150000"/>
              </a:lnSpc>
              <a:spcBef>
                <a:spcPts val="0"/>
              </a:spcBef>
              <a:spcAft>
                <a:spcPts val="0"/>
              </a:spcAft>
              <a:buSzPts val="1000"/>
              <a:buNone/>
              <a:tabLst>
                <a:tab pos="457200" algn="l"/>
              </a:tabLst>
            </a:pPr>
            <a:r>
              <a:rPr lang="en-US" b="1" dirty="0">
                <a:solidFill>
                  <a:srgbClr val="000000"/>
                </a:solidFill>
                <a:effectLst/>
                <a:latin typeface="+mj-lt"/>
                <a:ea typeface="Times New Roman" panose="02020603050405020304" pitchFamily="18" charset="0"/>
                <a:cs typeface="Times New Roman" panose="02020603050405020304" pitchFamily="18" charset="0"/>
              </a:rPr>
              <a:t>HARDWARE REQUIREMENTS</a:t>
            </a:r>
            <a:r>
              <a:rPr lang="en-US" b="1" dirty="0" smtClean="0">
                <a:solidFill>
                  <a:srgbClr val="000000"/>
                </a:solidFill>
                <a:effectLst/>
                <a:latin typeface="+mj-lt"/>
                <a:ea typeface="Times New Roman" panose="02020603050405020304" pitchFamily="18" charset="0"/>
                <a:cs typeface="Times New Roman" panose="02020603050405020304" pitchFamily="18" charset="0"/>
              </a:rPr>
              <a:t>:</a:t>
            </a:r>
            <a:endParaRPr lang="en-US" b="1" dirty="0">
              <a:solidFill>
                <a:srgbClr val="000000"/>
              </a:solidFill>
              <a:effectLst/>
              <a:latin typeface="+mj-lt"/>
              <a:ea typeface="Times New Roman" panose="02020603050405020304" pitchFamily="18" charset="0"/>
              <a:cs typeface="Times New Roman" panose="02020603050405020304" pitchFamily="18" charset="0"/>
            </a:endParaRPr>
          </a:p>
          <a:p>
            <a:pPr algn="just">
              <a:lnSpc>
                <a:spcPct val="150000"/>
              </a:lnSpc>
              <a:spcBef>
                <a:spcPts val="0"/>
              </a:spcBef>
              <a:buSzPct val="80000"/>
              <a:buFont typeface="Wingdings" panose="05000000000000000000" pitchFamily="2" charset="2"/>
              <a:buChar char="Ø"/>
              <a:tabLst>
                <a:tab pos="457200" algn="l"/>
              </a:tabLs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            		: 	i5 Processor</a:t>
            </a:r>
            <a:r>
              <a:rPr lang="en-US"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GB"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0"/>
              </a:spcBef>
              <a:buSzPct val="80000"/>
              <a:buFont typeface="Wingdings" panose="05000000000000000000" pitchFamily="2" charset="2"/>
              <a:buChar char="Ø"/>
              <a:tabLst>
                <a:tab pos="457200" algn="l"/>
              </a:tabLs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Hard Disk       		: 	512 GB</a:t>
            </a:r>
            <a:r>
              <a:rPr lang="en-US"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GB"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0"/>
              </a:spcBef>
              <a:buSzPct val="80000"/>
              <a:buFont typeface="Wingdings" panose="05000000000000000000" pitchFamily="2" charset="2"/>
              <a:buChar char="Ø"/>
              <a:tabLst>
                <a:tab pos="457200" algn="l"/>
              </a:tabLs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Input Devices 		:	Keyboard, Mouse</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Scanner</a:t>
            </a: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GB"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0"/>
              </a:spcBef>
              <a:buSzPct val="80000"/>
              <a:buFont typeface="Wingdings" panose="05000000000000000000" pitchFamily="2" charset="2"/>
              <a:buChar char="Ø"/>
              <a:tabLst>
                <a:tab pos="457200" algn="l"/>
              </a:tabLs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RAM            	</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4 GB</a:t>
            </a:r>
            <a:r>
              <a:rPr lang="en-US"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ct val="150000"/>
              </a:lnSpc>
              <a:spcBef>
                <a:spcPts val="0"/>
              </a:spcBef>
              <a:buSzPct val="80000"/>
              <a:buFont typeface="Wingdings" panose="05000000000000000000" pitchFamily="2" charset="2"/>
              <a:buChar char="Ø"/>
              <a:tabLst>
                <a:tab pos="457200" algn="l"/>
              </a:tabLst>
            </a:pP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b="1" dirty="0">
                <a:solidFill>
                  <a:srgbClr val="000000"/>
                </a:solidFill>
                <a:effectLst/>
                <a:latin typeface="+mj-lt"/>
                <a:ea typeface="Times New Roman" panose="02020603050405020304" pitchFamily="18" charset="0"/>
                <a:cs typeface="Times New Roman" panose="02020603050405020304" pitchFamily="18" charset="0"/>
              </a:rPr>
              <a:t>SOFTWARE REQUIREMENTS:</a:t>
            </a:r>
            <a:r>
              <a:rPr lang="en-US"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SzPct val="80000"/>
              <a:buFont typeface="Wingdings" panose="05000000000000000000" pitchFamily="2" charset="2"/>
              <a:buChar char="Ø"/>
              <a:tabLst>
                <a:tab pos="1489075" algn="l"/>
              </a:tabLs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Operating system 		:	 Windows 10</a:t>
            </a:r>
            <a:r>
              <a:rPr lang="en-US"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GB"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0"/>
              </a:spcAft>
              <a:buSzPct val="80000"/>
              <a:buFont typeface="Wingdings" panose="05000000000000000000" pitchFamily="2" charset="2"/>
              <a:buChar char="Ø"/>
              <a:tabLst>
                <a:tab pos="1489075" algn="l"/>
              </a:tabLs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Coding Language 		:	 </a:t>
            </a:r>
            <a:r>
              <a:rPr lang="en-US"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Python.</a:t>
            </a:r>
          </a:p>
          <a:p>
            <a:pPr marR="0" lvl="0" algn="just">
              <a:lnSpc>
                <a:spcPct val="150000"/>
              </a:lnSpc>
              <a:spcBef>
                <a:spcPts val="0"/>
              </a:spcBef>
              <a:spcAft>
                <a:spcPts val="0"/>
              </a:spcAft>
              <a:buSzPct val="80000"/>
              <a:buFont typeface="Wingdings" panose="05000000000000000000" pitchFamily="2" charset="2"/>
              <a:buChar char="Ø"/>
              <a:tabLst>
                <a:tab pos="1489075" algn="l"/>
              </a:tabLst>
            </a:pP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Libraries 			:	 </a:t>
            </a:r>
            <a:r>
              <a:rPr lang="en-US"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Numpy</a:t>
            </a: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Matplotlib</a:t>
            </a: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keras</a:t>
            </a: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Tkinter</a:t>
            </a: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a:lnSpc>
                <a:spcPct val="150000"/>
              </a:lnSpc>
              <a:spcBef>
                <a:spcPts val="0"/>
              </a:spcBef>
              <a:spcAft>
                <a:spcPts val="0"/>
              </a:spcAft>
              <a:buSzPct val="80000"/>
              <a:buFont typeface="Wingdings" panose="05000000000000000000" pitchFamily="2" charset="2"/>
              <a:buChar char="Ø"/>
              <a:tabLst>
                <a:tab pos="1489075"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IDE                      		: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J</a:t>
            </a:r>
            <a:r>
              <a:rPr lang="en-US" dirty="0" err="1"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upyter</a:t>
            </a:r>
            <a:r>
              <a:rPr lang="en-US"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notebook.</a:t>
            </a:r>
          </a:p>
          <a:p>
            <a:pPr marR="0" lvl="0" algn="just">
              <a:lnSpc>
                <a:spcPct val="115000"/>
              </a:lnSpc>
              <a:spcBef>
                <a:spcPts val="0"/>
              </a:spcBef>
              <a:spcAft>
                <a:spcPts val="0"/>
              </a:spcAft>
              <a:buSzPct val="80000"/>
              <a:buFont typeface="Wingdings" panose="05000000000000000000" pitchFamily="2" charset="2"/>
              <a:buChar char="Ø"/>
              <a:tabLst>
                <a:tab pos="1489075" algn="l"/>
              </a:tabLst>
            </a:pPr>
            <a:endParaRPr lang="en-GB"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itle 2"/>
          <p:cNvSpPr>
            <a:spLocks noGrp="1"/>
          </p:cNvSpPr>
          <p:nvPr>
            <p:ph type="title"/>
          </p:nvPr>
        </p:nvSpPr>
        <p:spPr>
          <a:xfrm>
            <a:off x="138022" y="225521"/>
            <a:ext cx="6865939" cy="479910"/>
          </a:xfrm>
        </p:spPr>
        <p:txBody>
          <a:bodyPr/>
          <a:lstStyle/>
          <a:p>
            <a:r>
              <a:rPr lang="en-US" dirty="0" smtClean="0">
                <a:cs typeface="Times New Roman" panose="02020603050405020304" pitchFamily="18" charset="0"/>
              </a:rPr>
              <a:t>SPECIFICATIONS</a:t>
            </a:r>
            <a:endParaRPr lang="en-US" dirty="0">
              <a:cs typeface="Times New Roman" panose="02020603050405020304" pitchFamily="18" charset="0"/>
            </a:endParaRPr>
          </a:p>
        </p:txBody>
      </p:sp>
    </p:spTree>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64451" y="1393694"/>
            <a:ext cx="6630200" cy="3784796"/>
          </a:xfrm>
          <a:prstGeom prst="rect">
            <a:avLst/>
          </a:prstGeom>
        </p:spPr>
      </p:pic>
      <p:sp>
        <p:nvSpPr>
          <p:cNvPr id="7" name="Title 2"/>
          <p:cNvSpPr>
            <a:spLocks noGrp="1"/>
          </p:cNvSpPr>
          <p:nvPr>
            <p:ph type="title"/>
          </p:nvPr>
        </p:nvSpPr>
        <p:spPr>
          <a:xfrm>
            <a:off x="138022" y="216191"/>
            <a:ext cx="6865939" cy="479910"/>
          </a:xfrm>
        </p:spPr>
        <p:txBody>
          <a:bodyPr/>
          <a:lstStyle/>
          <a:p>
            <a:r>
              <a:rPr lang="en-US" dirty="0" smtClean="0">
                <a:cs typeface="Times New Roman" panose="02020603050405020304" pitchFamily="18" charset="0"/>
              </a:rPr>
              <a:t>SCREEN LAYOUT</a:t>
            </a:r>
            <a:endParaRPr lang="en-US" dirty="0">
              <a:cs typeface="Times New Roman" panose="02020603050405020304" pitchFamily="18" charset="0"/>
            </a:endParaRPr>
          </a:p>
        </p:txBody>
      </p:sp>
    </p:spTree>
    <p:extLst>
      <p:ext uri="{BB962C8B-B14F-4D97-AF65-F5344CB8AC3E}">
        <p14:creationId xmlns:p14="http://schemas.microsoft.com/office/powerpoint/2010/main" val="14213903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01013" y="1510941"/>
            <a:ext cx="7128297" cy="3994121"/>
          </a:xfrm>
          <a:prstGeom prst="rect">
            <a:avLst/>
          </a:prstGeom>
        </p:spPr>
      </p:pic>
    </p:spTree>
    <p:extLst>
      <p:ext uri="{BB962C8B-B14F-4D97-AF65-F5344CB8AC3E}">
        <p14:creationId xmlns:p14="http://schemas.microsoft.com/office/powerpoint/2010/main" val="21964527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31641" y="1688841"/>
            <a:ext cx="6782041" cy="3692241"/>
          </a:xfrm>
          <a:prstGeom prst="rect">
            <a:avLst/>
          </a:prstGeom>
        </p:spPr>
      </p:pic>
    </p:spTree>
    <p:extLst>
      <p:ext uri="{BB962C8B-B14F-4D97-AF65-F5344CB8AC3E}">
        <p14:creationId xmlns:p14="http://schemas.microsoft.com/office/powerpoint/2010/main" val="27894226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10772" y="1767627"/>
            <a:ext cx="6980526" cy="3392202"/>
          </a:xfrm>
          <a:prstGeom prst="rect">
            <a:avLst/>
          </a:prstGeom>
        </p:spPr>
      </p:pic>
    </p:spTree>
    <p:extLst>
      <p:ext uri="{BB962C8B-B14F-4D97-AF65-F5344CB8AC3E}">
        <p14:creationId xmlns:p14="http://schemas.microsoft.com/office/powerpoint/2010/main" val="1435276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84409" y="1663169"/>
            <a:ext cx="6172797" cy="3459338"/>
          </a:xfrm>
          <a:prstGeom prst="rect">
            <a:avLst/>
          </a:prstGeom>
        </p:spPr>
      </p:pic>
    </p:spTree>
    <p:extLst>
      <p:ext uri="{BB962C8B-B14F-4D97-AF65-F5344CB8AC3E}">
        <p14:creationId xmlns:p14="http://schemas.microsoft.com/office/powerpoint/2010/main" val="5458059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6571" y="612125"/>
            <a:ext cx="7897571" cy="5215813"/>
          </a:xfrm>
        </p:spPr>
        <p:txBody>
          <a:bodyPr>
            <a:noAutofit/>
          </a:bodyPr>
          <a:lstStyle/>
          <a:p>
            <a:pPr algn="just">
              <a:lnSpc>
                <a:spcPct val="150000"/>
              </a:lnSpc>
            </a:pPr>
            <a:r>
              <a:rPr lang="en-US" dirty="0">
                <a:latin typeface="Times New Roman" panose="02020603050405020304" pitchFamily="18" charset="0"/>
                <a:cs typeface="Times New Roman" panose="02020603050405020304" pitchFamily="18" charset="0"/>
              </a:rPr>
              <a:t>The project's objective is to create a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-based framework to ensure </a:t>
            </a:r>
            <a:r>
              <a:rPr lang="en-US" dirty="0" err="1">
                <a:latin typeface="Times New Roman" panose="02020603050405020304" pitchFamily="18" charset="0"/>
                <a:cs typeface="Times New Roman" panose="02020603050405020304" pitchFamily="18" charset="0"/>
              </a:rPr>
              <a:t>agri</a:t>
            </a:r>
            <a:r>
              <a:rPr lang="en-US" dirty="0">
                <a:latin typeface="Times New Roman" panose="02020603050405020304" pitchFamily="18" charset="0"/>
                <a:cs typeface="Times New Roman" panose="02020603050405020304" pitchFamily="18" charset="0"/>
              </a:rPr>
              <a:t>-food safety and traceability in ASC systems. To optimize product profits in ASCs, a DR-SCM method is proposed to make decisions on </a:t>
            </a:r>
            <a:r>
              <a:rPr lang="en-US" dirty="0" err="1">
                <a:latin typeface="Times New Roman" panose="02020603050405020304" pitchFamily="18" charset="0"/>
                <a:cs typeface="Times New Roman" panose="02020603050405020304" pitchFamily="18" charset="0"/>
              </a:rPr>
              <a:t>agri</a:t>
            </a:r>
            <a:r>
              <a:rPr lang="en-US" dirty="0">
                <a:latin typeface="Times New Roman" panose="02020603050405020304" pitchFamily="18" charset="0"/>
                <a:cs typeface="Times New Roman" panose="02020603050405020304" pitchFamily="18" charset="0"/>
              </a:rPr>
              <a:t>-food production and storage. Extensive simulation experiments validate the effectiveness of the proposed framework and the DR-SCM method in optimizing ASCs. The DR-SCM method outperforms common heuristic and Q-learning methods in terms of rewards and learning efficiency in various ASC management scenarios. Additionally, it offers higher flexibility in arranging production and storage. In a real-world ASC environment, the DR-SCM method can perform macro-control for the production and storage of agricultural products based on changing consumer demands and costs. By maintaining production availability for retailers in a cost-effective way, the stock of retailers can satisfy consumers' demands effectively. The DQN algorithm's experience replay mechanism facilitates convergence, but the strong relevance of experience data in playback memory can cause low training efficiency in achieving optimal performance.</a:t>
            </a:r>
          </a:p>
        </p:txBody>
      </p:sp>
      <p:sp>
        <p:nvSpPr>
          <p:cNvPr id="5" name="Title 2"/>
          <p:cNvSpPr>
            <a:spLocks noGrp="1"/>
          </p:cNvSpPr>
          <p:nvPr>
            <p:ph type="title"/>
          </p:nvPr>
        </p:nvSpPr>
        <p:spPr>
          <a:xfrm>
            <a:off x="138022" y="225521"/>
            <a:ext cx="6865939" cy="479910"/>
          </a:xfrm>
        </p:spPr>
        <p:txBody>
          <a:bodyPr/>
          <a:lstStyle/>
          <a:p>
            <a:r>
              <a:rPr lang="en-US" dirty="0" smtClean="0">
                <a:cs typeface="Times New Roman" panose="02020603050405020304" pitchFamily="18" charset="0"/>
              </a:rPr>
              <a:t>CONCLUSION</a:t>
            </a:r>
            <a:endParaRPr lang="en-US" dirty="0">
              <a:cs typeface="Times New Roman" panose="02020603050405020304" pitchFamily="18" charset="0"/>
            </a:endParaRPr>
          </a:p>
        </p:txBody>
      </p:sp>
    </p:spTree>
    <p:extLst>
      <p:ext uri="{BB962C8B-B14F-4D97-AF65-F5344CB8AC3E}">
        <p14:creationId xmlns:p14="http://schemas.microsoft.com/office/powerpoint/2010/main" val="24026841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3325" y="2761861"/>
            <a:ext cx="8237348" cy="3415102"/>
          </a:xfrm>
        </p:spPr>
        <p:txBody>
          <a:bodyPr>
            <a:normAutofit/>
          </a:bodyPr>
          <a:lstStyle/>
          <a:p>
            <a:pPr algn="ctr"/>
            <a:r>
              <a:rPr lang="en-US" sz="6000" b="1" dirty="0" smtClean="0">
                <a:solidFill>
                  <a:srgbClr val="C00000"/>
                </a:solidFill>
                <a:latin typeface="+mj-lt"/>
                <a:cs typeface="Times New Roman" panose="02020603050405020304" pitchFamily="18" charset="0"/>
              </a:rPr>
              <a:t>ANY QUERIES</a:t>
            </a:r>
            <a:endParaRPr lang="en-US" sz="6000" b="1" dirty="0">
              <a:solidFill>
                <a:srgbClr val="C00000"/>
              </a:solidFill>
              <a:latin typeface="+mj-lt"/>
              <a:cs typeface="Times New Roman" panose="02020603050405020304" pitchFamily="18" charset="0"/>
            </a:endParaRPr>
          </a:p>
        </p:txBody>
      </p:sp>
    </p:spTree>
    <p:extLst>
      <p:ext uri="{BB962C8B-B14F-4D97-AF65-F5344CB8AC3E}">
        <p14:creationId xmlns:p14="http://schemas.microsoft.com/office/powerpoint/2010/main" val="37656968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868CFF-6ED2-9BE2-1CDA-BAC3E9E1E072}"/>
              </a:ext>
            </a:extLst>
          </p:cNvPr>
          <p:cNvSpPr txBox="1"/>
          <p:nvPr/>
        </p:nvSpPr>
        <p:spPr>
          <a:xfrm>
            <a:off x="2407595" y="3582955"/>
            <a:ext cx="4487727" cy="395658"/>
          </a:xfrm>
          <a:prstGeom prst="rect">
            <a:avLst/>
          </a:prstGeom>
        </p:spPr>
        <p:txBody>
          <a:bodyPr vert="horz" wrap="none" lIns="91440" tIns="45720" rIns="91440" bIns="45720" rtlCol="0">
            <a:noAutofit/>
          </a:bodyPr>
          <a:lstStyle/>
          <a:p>
            <a:pPr marL="0" indent="0" algn="ctr">
              <a:lnSpc>
                <a:spcPts val="1800"/>
              </a:lnSpc>
              <a:spcAft>
                <a:spcPts val="600"/>
              </a:spcAft>
              <a:buNone/>
            </a:pPr>
            <a:r>
              <a:rPr lang="en-IN" sz="8000" dirty="0">
                <a:solidFill>
                  <a:srgbClr val="C00000"/>
                </a:solidFill>
                <a:latin typeface="+mj-lt"/>
                <a:cs typeface="Times New Roman" panose="02020603050405020304" pitchFamily="18" charset="0"/>
              </a:rPr>
              <a:t>THANK YOU</a:t>
            </a:r>
          </a:p>
        </p:txBody>
      </p:sp>
    </p:spTree>
    <p:extLst>
      <p:ext uri="{BB962C8B-B14F-4D97-AF65-F5344CB8AC3E}">
        <p14:creationId xmlns:p14="http://schemas.microsoft.com/office/powerpoint/2010/main" val="3707656295"/>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418553-3AAC-0541-AE08-2741D4B0B445}"/>
              </a:ext>
            </a:extLst>
          </p:cNvPr>
          <p:cNvSpPr/>
          <p:nvPr/>
        </p:nvSpPr>
        <p:spPr>
          <a:xfrm>
            <a:off x="97277" y="923924"/>
            <a:ext cx="8836784" cy="5719471"/>
          </a:xfrm>
          <a:prstGeom prst="rect">
            <a:avLst/>
          </a:prstGeom>
        </p:spPr>
        <p:txBody>
          <a:bodyPr/>
          <a:lstStyle/>
          <a:p>
            <a:pPr marL="342900" lvl="0" indent="-342900" algn="just">
              <a:lnSpc>
                <a:spcPct val="150000"/>
              </a:lnSpc>
              <a:buFont typeface="Wingdings" panose="05000000000000000000" pitchFamily="2" charset="2"/>
              <a:buChar char="Ø"/>
            </a:pPr>
            <a:r>
              <a:rPr lang="en-GB" altLang="en-US" dirty="0">
                <a:solidFill>
                  <a:srgbClr val="000000"/>
                </a:solidFill>
                <a:latin typeface="Times New Roman" panose="02020603050405020304" pitchFamily="18" charset="0"/>
                <a:cs typeface="Times New Roman" panose="02020603050405020304" pitchFamily="18" charset="0"/>
              </a:rPr>
              <a:t>ABSTRACT</a:t>
            </a:r>
          </a:p>
          <a:p>
            <a:pPr marL="342900" lvl="0" indent="-342900" algn="just">
              <a:lnSpc>
                <a:spcPct val="150000"/>
              </a:lnSpc>
              <a:buFont typeface="Wingdings" panose="05000000000000000000" pitchFamily="2" charset="2"/>
              <a:buChar char="Ø"/>
            </a:pPr>
            <a:r>
              <a:rPr lang="en-GB" altLang="en-US" dirty="0" smtClean="0">
                <a:solidFill>
                  <a:srgbClr val="000000"/>
                </a:solidFill>
                <a:latin typeface="Times New Roman" panose="02020603050405020304" pitchFamily="18" charset="0"/>
                <a:cs typeface="Times New Roman" panose="02020603050405020304" pitchFamily="18" charset="0"/>
              </a:rPr>
              <a:t>INTRODUCTION</a:t>
            </a:r>
          </a:p>
          <a:p>
            <a:pPr marL="342900" lvl="0" indent="-342900" algn="just">
              <a:lnSpc>
                <a:spcPct val="150000"/>
              </a:lnSpc>
              <a:buFont typeface="Wingdings" panose="05000000000000000000" pitchFamily="2" charset="2"/>
              <a:buChar char="Ø"/>
            </a:pPr>
            <a:r>
              <a:rPr lang="en-GB" altLang="en-US" dirty="0" smtClean="0">
                <a:solidFill>
                  <a:srgbClr val="000000"/>
                </a:solidFill>
                <a:latin typeface="Times New Roman" panose="02020603050405020304" pitchFamily="18" charset="0"/>
                <a:cs typeface="Times New Roman" panose="02020603050405020304" pitchFamily="18" charset="0"/>
              </a:rPr>
              <a:t>PROBLEM STATEMENT</a:t>
            </a:r>
            <a:endParaRPr lang="en-GB" altLang="en-US" dirty="0">
              <a:solidFill>
                <a:srgbClr val="000000"/>
              </a:solidFill>
              <a:latin typeface="Times New Roman" panose="02020603050405020304" pitchFamily="18" charset="0"/>
              <a:cs typeface="Times New Roman" panose="02020603050405020304" pitchFamily="18" charset="0"/>
            </a:endParaRPr>
          </a:p>
          <a:p>
            <a:pPr marL="342900" lvl="0" indent="-342900" algn="just">
              <a:lnSpc>
                <a:spcPct val="150000"/>
              </a:lnSpc>
              <a:buFont typeface="Wingdings" panose="05000000000000000000" pitchFamily="2" charset="2"/>
              <a:buChar char="Ø"/>
            </a:pPr>
            <a:r>
              <a:rPr lang="en-GB" altLang="en-US" dirty="0">
                <a:solidFill>
                  <a:srgbClr val="000000"/>
                </a:solidFill>
                <a:latin typeface="Times New Roman" panose="02020603050405020304" pitchFamily="18" charset="0"/>
                <a:cs typeface="Times New Roman" panose="02020603050405020304" pitchFamily="18" charset="0"/>
              </a:rPr>
              <a:t>EXISTING SYSTEM</a:t>
            </a:r>
          </a:p>
          <a:p>
            <a:pPr marL="342900" lvl="0" indent="-342900" algn="just">
              <a:lnSpc>
                <a:spcPct val="150000"/>
              </a:lnSpc>
              <a:buFont typeface="Wingdings" panose="05000000000000000000" pitchFamily="2" charset="2"/>
              <a:buChar char="Ø"/>
            </a:pPr>
            <a:r>
              <a:rPr lang="en-GB" altLang="en-US" dirty="0">
                <a:solidFill>
                  <a:srgbClr val="000000"/>
                </a:solidFill>
                <a:latin typeface="Times New Roman" panose="02020603050405020304" pitchFamily="18" charset="0"/>
                <a:cs typeface="Times New Roman" panose="02020603050405020304" pitchFamily="18" charset="0"/>
              </a:rPr>
              <a:t>PROPOSED </a:t>
            </a:r>
            <a:r>
              <a:rPr lang="en-GB" altLang="en-US" dirty="0" smtClean="0">
                <a:solidFill>
                  <a:srgbClr val="000000"/>
                </a:solidFill>
                <a:latin typeface="Times New Roman" panose="02020603050405020304" pitchFamily="18" charset="0"/>
                <a:cs typeface="Times New Roman" panose="02020603050405020304" pitchFamily="18" charset="0"/>
              </a:rPr>
              <a:t>SYSTEM</a:t>
            </a:r>
          </a:p>
          <a:p>
            <a:pPr marL="342900" indent="-342900" algn="just">
              <a:lnSpc>
                <a:spcPct val="150000"/>
              </a:lnSpc>
              <a:buFont typeface="Wingdings" panose="05000000000000000000" pitchFamily="2" charset="2"/>
              <a:buChar char="Ø"/>
            </a:pPr>
            <a:r>
              <a:rPr lang="en-GB" altLang="en-US" dirty="0" smtClean="0">
                <a:solidFill>
                  <a:srgbClr val="000000"/>
                </a:solidFill>
                <a:latin typeface="Times New Roman" panose="02020603050405020304" pitchFamily="18" charset="0"/>
                <a:cs typeface="Times New Roman" panose="02020603050405020304" pitchFamily="18" charset="0"/>
              </a:rPr>
              <a:t>SPECIFICATIONS</a:t>
            </a:r>
            <a:endParaRPr lang="en-GB" altLang="en-US" dirty="0">
              <a:solidFill>
                <a:srgbClr val="000000"/>
              </a:solidFill>
              <a:latin typeface="Times New Roman" panose="02020603050405020304" pitchFamily="18" charset="0"/>
              <a:cs typeface="Times New Roman" panose="02020603050405020304" pitchFamily="18" charset="0"/>
            </a:endParaRPr>
          </a:p>
          <a:p>
            <a:pPr marL="342900" lvl="0" indent="-342900" algn="just">
              <a:lnSpc>
                <a:spcPct val="150000"/>
              </a:lnSpc>
              <a:buFont typeface="Wingdings" panose="05000000000000000000" pitchFamily="2" charset="2"/>
              <a:buChar char="Ø"/>
            </a:pPr>
            <a:r>
              <a:rPr lang="en-GB" altLang="en-US" dirty="0" smtClean="0">
                <a:solidFill>
                  <a:srgbClr val="000000"/>
                </a:solidFill>
                <a:latin typeface="Times New Roman" panose="02020603050405020304" pitchFamily="18" charset="0"/>
                <a:cs typeface="Times New Roman" panose="02020603050405020304" pitchFamily="18" charset="0"/>
              </a:rPr>
              <a:t>MODULES</a:t>
            </a:r>
            <a:endParaRPr lang="en-GB" altLang="en-US" dirty="0">
              <a:solidFill>
                <a:srgbClr val="000000"/>
              </a:solidFill>
              <a:latin typeface="Times New Roman" panose="02020603050405020304" pitchFamily="18" charset="0"/>
              <a:cs typeface="Times New Roman" panose="02020603050405020304" pitchFamily="18" charset="0"/>
            </a:endParaRPr>
          </a:p>
          <a:p>
            <a:pPr marL="342900" lvl="0" indent="-342900" algn="just">
              <a:lnSpc>
                <a:spcPct val="150000"/>
              </a:lnSpc>
              <a:buFont typeface="Wingdings" panose="05000000000000000000" pitchFamily="2" charset="2"/>
              <a:buChar char="Ø"/>
            </a:pPr>
            <a:r>
              <a:rPr lang="en-GB" altLang="en-US" dirty="0" smtClean="0">
                <a:solidFill>
                  <a:srgbClr val="000000"/>
                </a:solidFill>
                <a:latin typeface="Times New Roman" panose="02020603050405020304" pitchFamily="18" charset="0"/>
                <a:cs typeface="Times New Roman" panose="02020603050405020304" pitchFamily="18" charset="0"/>
              </a:rPr>
              <a:t>ARCHITECTURE</a:t>
            </a:r>
            <a:endParaRPr lang="en-GB" altLang="en-US"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GB" altLang="en-US" dirty="0">
                <a:solidFill>
                  <a:srgbClr val="000000"/>
                </a:solidFill>
                <a:latin typeface="Times New Roman" panose="02020603050405020304" pitchFamily="18" charset="0"/>
                <a:cs typeface="Times New Roman" panose="02020603050405020304" pitchFamily="18" charset="0"/>
              </a:rPr>
              <a:t>UML </a:t>
            </a:r>
            <a:r>
              <a:rPr lang="en-GB" altLang="en-US" dirty="0" smtClean="0">
                <a:solidFill>
                  <a:srgbClr val="000000"/>
                </a:solidFill>
                <a:latin typeface="Times New Roman" panose="02020603050405020304" pitchFamily="18" charset="0"/>
                <a:cs typeface="Times New Roman" panose="02020603050405020304" pitchFamily="18" charset="0"/>
              </a:rPr>
              <a:t>DIAGRAMS</a:t>
            </a:r>
          </a:p>
          <a:p>
            <a:pPr marL="342900" indent="-342900" algn="just">
              <a:lnSpc>
                <a:spcPct val="150000"/>
              </a:lnSpc>
              <a:buFont typeface="Wingdings" panose="05000000000000000000" pitchFamily="2" charset="2"/>
              <a:buChar char="Ø"/>
            </a:pPr>
            <a:r>
              <a:rPr lang="en-GB" altLang="en-US" dirty="0" smtClean="0">
                <a:solidFill>
                  <a:srgbClr val="000000"/>
                </a:solidFill>
                <a:latin typeface="Times New Roman" panose="02020603050405020304" pitchFamily="18" charset="0"/>
                <a:cs typeface="Times New Roman" panose="02020603050405020304" pitchFamily="18" charset="0"/>
              </a:rPr>
              <a:t>SCREEN LAYOUTS</a:t>
            </a:r>
          </a:p>
          <a:p>
            <a:pPr marL="342900" indent="-342900" algn="just">
              <a:lnSpc>
                <a:spcPct val="150000"/>
              </a:lnSpc>
              <a:buFont typeface="Wingdings" panose="05000000000000000000" pitchFamily="2" charset="2"/>
              <a:buChar char="Ø"/>
            </a:pPr>
            <a:r>
              <a:rPr lang="en-GB" altLang="en-US" dirty="0" smtClean="0">
                <a:solidFill>
                  <a:srgbClr val="000000"/>
                </a:solidFill>
                <a:latin typeface="Times New Roman" panose="02020603050405020304" pitchFamily="18" charset="0"/>
                <a:cs typeface="Times New Roman" panose="02020603050405020304" pitchFamily="18" charset="0"/>
              </a:rPr>
              <a:t>CONCLUSION</a:t>
            </a:r>
            <a:endParaRPr lang="en-GB" altLang="en-US" dirty="0">
              <a:solidFill>
                <a:srgbClr val="000000"/>
              </a:solidFill>
              <a:latin typeface="Times New Roman" panose="02020603050405020304" pitchFamily="18" charset="0"/>
              <a:cs typeface="Times New Roman" panose="02020603050405020304" pitchFamily="18" charset="0"/>
            </a:endParaRPr>
          </a:p>
          <a:p>
            <a:pPr marL="342900" lvl="0" indent="-342900" algn="just">
              <a:lnSpc>
                <a:spcPct val="200000"/>
              </a:lnSpc>
              <a:buFont typeface="Wingdings" panose="05000000000000000000" pitchFamily="2" charset="2"/>
              <a:buChar char="Ø"/>
            </a:pPr>
            <a:endParaRPr lang="en-GB" altLang="en-US" sz="2000" dirty="0">
              <a:solidFill>
                <a:srgbClr val="000000"/>
              </a:solidFill>
              <a:latin typeface="Times New Roman" panose="02020603050405020304" pitchFamily="18" charset="0"/>
              <a:cs typeface="Times New Roman" panose="02020603050405020304" pitchFamily="18" charset="0"/>
            </a:endParaRPr>
          </a:p>
          <a:p>
            <a:pPr marL="342900" lvl="0" indent="-342900" algn="just">
              <a:lnSpc>
                <a:spcPct val="200000"/>
              </a:lnSpc>
              <a:buFont typeface="Wingdings" panose="05000000000000000000" pitchFamily="2" charset="2"/>
              <a:buChar char="Ø"/>
            </a:pPr>
            <a:endParaRPr lang="en-GB" altLang="en-US" sz="2000" dirty="0">
              <a:solidFill>
                <a:srgbClr val="000000"/>
              </a:solidFill>
              <a:latin typeface="Times New Roman" panose="02020603050405020304" pitchFamily="18" charset="0"/>
              <a:cs typeface="Times New Roman" panose="02020603050405020304" pitchFamily="18" charset="0"/>
            </a:endParaRPr>
          </a:p>
        </p:txBody>
      </p:sp>
      <p:sp>
        <p:nvSpPr>
          <p:cNvPr id="6" name="Title 2"/>
          <p:cNvSpPr>
            <a:spLocks noGrp="1"/>
          </p:cNvSpPr>
          <p:nvPr>
            <p:ph type="title"/>
          </p:nvPr>
        </p:nvSpPr>
        <p:spPr>
          <a:xfrm>
            <a:off x="138022" y="225521"/>
            <a:ext cx="6865939" cy="479910"/>
          </a:xfrm>
        </p:spPr>
        <p:txBody>
          <a:bodyPr/>
          <a:lstStyle/>
          <a:p>
            <a:r>
              <a:rPr lang="en-US" dirty="0" smtClean="0">
                <a:cs typeface="Times New Roman" panose="02020603050405020304" pitchFamily="18" charset="0"/>
              </a:rPr>
              <a:t>CONTENTS</a:t>
            </a:r>
            <a:endParaRPr lang="en-US" dirty="0">
              <a:cs typeface="Times New Roman" panose="02020603050405020304" pitchFamily="18" charset="0"/>
            </a:endParaRPr>
          </a:p>
        </p:txBody>
      </p: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418553-3AAC-0541-AE08-2741D4B0B445}"/>
              </a:ext>
            </a:extLst>
          </p:cNvPr>
          <p:cNvSpPr/>
          <p:nvPr/>
        </p:nvSpPr>
        <p:spPr>
          <a:xfrm>
            <a:off x="209939" y="1484084"/>
            <a:ext cx="8724122" cy="3889832"/>
          </a:xfrm>
          <a:prstGeom prst="rect">
            <a:avLst/>
          </a:prstGeom>
        </p:spPr>
        <p:txBody>
          <a:bodyPr/>
          <a:lstStyle/>
          <a:p>
            <a:pPr marL="285750" lvl="0" indent="-285750" algn="just">
              <a:lnSpc>
                <a:spcPct val="200000"/>
              </a:lnSpc>
              <a:buFont typeface="Wingdings" panose="05000000000000000000" pitchFamily="2" charset="2"/>
              <a:buChar char="§"/>
            </a:pPr>
            <a:endParaRPr lang="en-GB" altLang="en-US" dirty="0">
              <a:solidFill>
                <a:srgbClr val="000000"/>
              </a:solidFill>
              <a:cs typeface="Arial" panose="020B0604020202020204" pitchFamily="34" charset="0"/>
            </a:endParaRPr>
          </a:p>
        </p:txBody>
      </p:sp>
      <p:sp>
        <p:nvSpPr>
          <p:cNvPr id="7" name="TextBox 6">
            <a:extLst>
              <a:ext uri="{FF2B5EF4-FFF2-40B4-BE49-F238E27FC236}">
                <a16:creationId xmlns:a16="http://schemas.microsoft.com/office/drawing/2014/main" id="{8A34FF48-A79A-4287-8EE2-7D23CD5A28CA}"/>
              </a:ext>
            </a:extLst>
          </p:cNvPr>
          <p:cNvSpPr txBox="1"/>
          <p:nvPr/>
        </p:nvSpPr>
        <p:spPr>
          <a:xfrm>
            <a:off x="127793" y="154926"/>
            <a:ext cx="8724123" cy="7196842"/>
          </a:xfrm>
          <a:prstGeom prst="rect">
            <a:avLst/>
          </a:prstGeom>
          <a:noFill/>
        </p:spPr>
        <p:txBody>
          <a:bodyPr wrap="square">
            <a:spAutoFit/>
          </a:bodyPr>
          <a:lstStyle/>
          <a:p>
            <a:pPr algn="just">
              <a:spcAft>
                <a:spcPts val="1000"/>
              </a:spcAft>
            </a:pPr>
            <a:r>
              <a:rPr lang="en-US" sz="2000" dirty="0">
                <a:latin typeface="Times New Roman" panose="02020603050405020304" pitchFamily="18" charset="0"/>
                <a:cs typeface="Times New Roman" panose="02020603050405020304" pitchFamily="18" charset="0"/>
              </a:rPr>
              <a:t>	</a:t>
            </a:r>
            <a:r>
              <a:rPr lang="en-IN" sz="2000" dirty="0"/>
              <a:t> </a:t>
            </a:r>
          </a:p>
          <a:p>
            <a:pPr algn="just">
              <a:lnSpc>
                <a:spcPct val="150000"/>
              </a:lnSpc>
              <a:spcAft>
                <a:spcPts val="1000"/>
              </a:spcAft>
            </a:pPr>
            <a:r>
              <a:rPr lang="en-IN" dirty="0"/>
              <a:t>                      </a:t>
            </a:r>
            <a:r>
              <a:rPr lang="en-IN" dirty="0">
                <a:latin typeface="Times New Roman" panose="02020603050405020304" pitchFamily="18" charset="0"/>
                <a:cs typeface="Times New Roman" panose="02020603050405020304" pitchFamily="18" charset="0"/>
              </a:rPr>
              <a:t>In agri-food supply chains (ASCs), consumers pay for agri-food products produced by farmers. During this process, consumers emphasize the importance of agri-food safety while farmers expect to increase their profits. Due to the complexity and dynamics of ASCs, the effective traceability and management for agri-food products face huge challenges. However, most of the existing solutions cannot well meet the requirements of traceability and management in ASCs. To address these challenges, we first design a blockchain-based ASC framework to provide product traceability, which guarantees decentralized security for the agri-food tracing data in ASCs. Next, a Deep Reinforcement learning based Supply Chain Management (DR-SCM) method is proposed to make effective decisions on the production and storage of agri-food products for profit optimization. The extensive simulation experiments are conducted to demonstrate the effectiveness of the proposed blockchain-based framework and the DR-SCM method under different ASC environments. The results show that reliable product traceability is well guaranteed by using the proposed blockchain-based ASC framework. Moreover, the DR-SCM can achieve higher product profits than heuristic and Q-learning methods.</a:t>
            </a:r>
            <a:endParaRPr lang="en-US" dirty="0">
              <a:latin typeface="Times New Roman" panose="02020603050405020304" pitchFamily="18" charset="0"/>
              <a:cs typeface="Times New Roman" panose="02020603050405020304" pitchFamily="18" charset="0"/>
            </a:endParaRPr>
          </a:p>
          <a:p>
            <a:pPr algn="just">
              <a:spcAft>
                <a:spcPts val="1000"/>
              </a:spcAft>
            </a:pPr>
            <a:endParaRPr lang="en-GB"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245798" y="4639855"/>
            <a:ext cx="8606118" cy="1200329"/>
          </a:xfrm>
          <a:prstGeom prst="rect">
            <a:avLst/>
          </a:prstGeom>
        </p:spPr>
        <p:txBody>
          <a:bodyPr wrap="square">
            <a:spAutoFit/>
          </a:bodyPr>
          <a:lstStyle/>
          <a:p>
            <a:endParaRPr lang="en-US" b="1" dirty="0"/>
          </a:p>
          <a:p>
            <a:endParaRPr lang="en-US" b="1" dirty="0"/>
          </a:p>
          <a:p>
            <a:endParaRPr lang="en-US" dirty="0"/>
          </a:p>
          <a:p>
            <a:endParaRPr lang="en-US" dirty="0"/>
          </a:p>
        </p:txBody>
      </p:sp>
      <p:sp>
        <p:nvSpPr>
          <p:cNvPr id="8" name="Title 2"/>
          <p:cNvSpPr>
            <a:spLocks noGrp="1"/>
          </p:cNvSpPr>
          <p:nvPr>
            <p:ph type="title"/>
          </p:nvPr>
        </p:nvSpPr>
        <p:spPr>
          <a:xfrm>
            <a:off x="138022" y="225521"/>
            <a:ext cx="6865939" cy="479910"/>
          </a:xfrm>
        </p:spPr>
        <p:txBody>
          <a:bodyPr/>
          <a:lstStyle/>
          <a:p>
            <a:r>
              <a:rPr lang="en-US" dirty="0" smtClean="0">
                <a:cs typeface="Times New Roman" panose="02020603050405020304" pitchFamily="18" charset="0"/>
              </a:rPr>
              <a:t>ABSTRACT</a:t>
            </a:r>
            <a:endParaRPr lang="en-US" dirty="0">
              <a:cs typeface="Times New Roman" panose="02020603050405020304" pitchFamily="18" charset="0"/>
            </a:endParaRPr>
          </a:p>
        </p:txBody>
      </p:sp>
    </p:spTree>
    <p:extLst>
      <p:ext uri="{BB962C8B-B14F-4D97-AF65-F5344CB8AC3E}">
        <p14:creationId xmlns:p14="http://schemas.microsoft.com/office/powerpoint/2010/main" val="244389959"/>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3418553-3AAC-0541-AE08-2741D4B0B445}"/>
              </a:ext>
            </a:extLst>
          </p:cNvPr>
          <p:cNvSpPr/>
          <p:nvPr/>
        </p:nvSpPr>
        <p:spPr>
          <a:xfrm>
            <a:off x="89452" y="597159"/>
            <a:ext cx="8867936" cy="5859625"/>
          </a:xfrm>
          <a:prstGeom prst="rect">
            <a:avLst/>
          </a:prstGeom>
        </p:spPr>
        <p:txBody>
          <a:bodyPr/>
          <a:lstStyle/>
          <a:p>
            <a:pPr marL="342900" indent="-342900" algn="just">
              <a:lnSpc>
                <a:spcPct val="150000"/>
              </a:lnSpc>
              <a:buSzPct val="9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In Agri-Food supply chains there will be two users such as customers who wants to know quality of the product and farmers who wants to maximize their profit by effective management of production details. Blockchain will verify all existing hash codes of all nodes and if block data not alter then all nodes hash code verification will be successful and new transaction will be stored and if verification failed at any node then Blockchain will consider that node as attacked and instruct it to get recovered with genuine blocks. This process is known as proof of work and by using this techniques we can assured customers will get genuine details on product</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342900" indent="-342900" algn="just">
              <a:lnSpc>
                <a:spcPct val="150000"/>
              </a:lnSpc>
              <a:buSzPct val="9000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Various users may store or view product details in Blockchain such as Seed Providers, Farmers, Processors, Distributors, Retailers and consumers</a:t>
            </a:r>
            <a:r>
              <a:rPr lang="en-IN"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SzPct val="900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In this task traceability face huge challenges, for example all supply and food manufacturing and quality details stored at centralized single server and some malicious users (internal employees) can collect bribes from cheap quality manufacturer to make their product details (fake) as super quality and update centralized server and normal customers will view such fake quality details and trust blindly as there is no one to inform customer about its true quality.   </a:t>
            </a:r>
            <a:endParaRPr lang="en-US" dirty="0">
              <a:latin typeface="Times New Roman" panose="02020603050405020304" pitchFamily="18" charset="0"/>
              <a:cs typeface="Times New Roman" panose="02020603050405020304" pitchFamily="18" charset="0"/>
            </a:endParaRPr>
          </a:p>
          <a:p>
            <a:pPr marL="342900" lvl="0" indent="-342900" algn="just">
              <a:buSzPct val="900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6" name="Title 2"/>
          <p:cNvSpPr>
            <a:spLocks noGrp="1"/>
          </p:cNvSpPr>
          <p:nvPr>
            <p:ph type="title"/>
          </p:nvPr>
        </p:nvSpPr>
        <p:spPr>
          <a:xfrm>
            <a:off x="138022" y="225521"/>
            <a:ext cx="6865939" cy="479910"/>
          </a:xfrm>
        </p:spPr>
        <p:txBody>
          <a:bodyPr/>
          <a:lstStyle/>
          <a:p>
            <a:r>
              <a:rPr lang="en-US" dirty="0" smtClean="0">
                <a:cs typeface="Times New Roman" panose="02020603050405020304" pitchFamily="18" charset="0"/>
              </a:rPr>
              <a:t>INTRODUCTION</a:t>
            </a:r>
            <a:endParaRPr lang="en-US" dirty="0">
              <a:cs typeface="Times New Roman" panose="02020603050405020304" pitchFamily="18" charset="0"/>
            </a:endParaRPr>
          </a:p>
        </p:txBody>
      </p:sp>
    </p:spTree>
    <p:extLst>
      <p:ext uri="{BB962C8B-B14F-4D97-AF65-F5344CB8AC3E}">
        <p14:creationId xmlns:p14="http://schemas.microsoft.com/office/powerpoint/2010/main" val="15240855"/>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927" y="979714"/>
            <a:ext cx="8438746" cy="5197249"/>
          </a:xfrm>
        </p:spPr>
        <p:txBody>
          <a:bodyPr>
            <a:normAutofit lnSpcReduction="10000"/>
          </a:bodyPr>
          <a:lstStyle/>
          <a:p>
            <a:pPr algn="just">
              <a:lnSpc>
                <a:spcPct val="150000"/>
              </a:lnSpc>
            </a:pPr>
            <a:r>
              <a:rPr lang="en-US" dirty="0" smtClean="0">
                <a:latin typeface="Times New Roman" panose="02020603050405020304" pitchFamily="18" charset="0"/>
                <a:cs typeface="Times New Roman" panose="02020603050405020304" pitchFamily="18" charset="0"/>
              </a:rPr>
              <a:t>          In </a:t>
            </a:r>
            <a:r>
              <a:rPr lang="en-US" dirty="0">
                <a:latin typeface="Times New Roman" panose="02020603050405020304" pitchFamily="18" charset="0"/>
                <a:cs typeface="Times New Roman" panose="02020603050405020304" pitchFamily="18" charset="0"/>
              </a:rPr>
              <a:t>this task traceability face huge challenges, for example all supply and food manufacturing and quality </a:t>
            </a:r>
            <a:r>
              <a:rPr lang="en-US" dirty="0" smtClean="0">
                <a:latin typeface="Times New Roman" panose="02020603050405020304" pitchFamily="18" charset="0"/>
                <a:cs typeface="Times New Roman" panose="02020603050405020304" pitchFamily="18" charset="0"/>
              </a:rPr>
              <a:t>details stored </a:t>
            </a:r>
            <a:r>
              <a:rPr lang="en-US" dirty="0">
                <a:latin typeface="Times New Roman" panose="02020603050405020304" pitchFamily="18" charset="0"/>
                <a:cs typeface="Times New Roman" panose="02020603050405020304" pitchFamily="18" charset="0"/>
              </a:rPr>
              <a:t>at centralized single server and </a:t>
            </a:r>
            <a:r>
              <a:rPr lang="en-US" dirty="0" smtClean="0">
                <a:latin typeface="Times New Roman" panose="02020603050405020304" pitchFamily="18" charset="0"/>
                <a:cs typeface="Times New Roman" panose="02020603050405020304" pitchFamily="18" charset="0"/>
              </a:rPr>
              <a:t>some malicious </a:t>
            </a:r>
            <a:r>
              <a:rPr lang="en-US" dirty="0">
                <a:latin typeface="Times New Roman" panose="02020603050405020304" pitchFamily="18" charset="0"/>
                <a:cs typeface="Times New Roman" panose="02020603050405020304" pitchFamily="18" charset="0"/>
              </a:rPr>
              <a:t>users(internal employees) can collect </a:t>
            </a:r>
            <a:r>
              <a:rPr lang="en-US" dirty="0" smtClean="0">
                <a:latin typeface="Times New Roman" panose="02020603050405020304" pitchFamily="18" charset="0"/>
                <a:cs typeface="Times New Roman" panose="02020603050405020304" pitchFamily="18" charset="0"/>
              </a:rPr>
              <a:t>bribes from </a:t>
            </a:r>
            <a:r>
              <a:rPr lang="en-US" dirty="0">
                <a:latin typeface="Times New Roman" panose="02020603050405020304" pitchFamily="18" charset="0"/>
                <a:cs typeface="Times New Roman" panose="02020603050405020304" pitchFamily="18" charset="0"/>
              </a:rPr>
              <a:t>cheap quality manufacturer to make their </a:t>
            </a:r>
            <a:r>
              <a:rPr lang="en-US" dirty="0" smtClean="0">
                <a:latin typeface="Times New Roman" panose="02020603050405020304" pitchFamily="18" charset="0"/>
                <a:cs typeface="Times New Roman" panose="02020603050405020304" pitchFamily="18" charset="0"/>
              </a:rPr>
              <a:t>product details </a:t>
            </a:r>
            <a:r>
              <a:rPr lang="en-US" dirty="0">
                <a:latin typeface="Times New Roman" panose="02020603050405020304" pitchFamily="18" charset="0"/>
                <a:cs typeface="Times New Roman" panose="02020603050405020304" pitchFamily="18" charset="0"/>
              </a:rPr>
              <a:t>(fake) as super quality and update centralized server and normal customers will </a:t>
            </a:r>
            <a:r>
              <a:rPr lang="en-US" dirty="0" smtClean="0">
                <a:latin typeface="Times New Roman" panose="02020603050405020304" pitchFamily="18" charset="0"/>
                <a:cs typeface="Times New Roman" panose="02020603050405020304" pitchFamily="18" charset="0"/>
              </a:rPr>
              <a:t>view such </a:t>
            </a:r>
            <a:r>
              <a:rPr lang="en-US" dirty="0">
                <a:latin typeface="Times New Roman" panose="02020603050405020304" pitchFamily="18" charset="0"/>
                <a:cs typeface="Times New Roman" panose="02020603050405020304" pitchFamily="18" charset="0"/>
              </a:rPr>
              <a:t>fake quality details and trust blindly as there is no one to inform customer about its </a:t>
            </a:r>
            <a:r>
              <a:rPr lang="en-US" dirty="0" smtClean="0">
                <a:latin typeface="Times New Roman" panose="02020603050405020304" pitchFamily="18" charset="0"/>
                <a:cs typeface="Times New Roman" panose="02020603050405020304" pitchFamily="18" charset="0"/>
              </a:rPr>
              <a:t>true quality.</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          Second </a:t>
            </a:r>
            <a:r>
              <a:rPr lang="en-US" dirty="0">
                <a:latin typeface="Times New Roman" panose="02020603050405020304" pitchFamily="18" charset="0"/>
                <a:cs typeface="Times New Roman" panose="02020603050405020304" pitchFamily="18" charset="0"/>
              </a:rPr>
              <a:t>challenge is how farmers can maximize their profit by efficiently managing their production as there is no one to inform farmers when to sale and when to start production. To overcome from above two challenges author of this paper introduce concept called DR-SCM(Deep Reinforcement learning based Supply Chain Management) which utilizes two </a:t>
            </a:r>
            <a:r>
              <a:rPr lang="en-US" dirty="0" smtClean="0">
                <a:latin typeface="Times New Roman" panose="02020603050405020304" pitchFamily="18" charset="0"/>
                <a:cs typeface="Times New Roman" panose="02020603050405020304" pitchFamily="18" charset="0"/>
              </a:rPr>
              <a:t>different technologies </a:t>
            </a:r>
            <a:r>
              <a:rPr lang="en-US" dirty="0">
                <a:latin typeface="Times New Roman" panose="02020603050405020304" pitchFamily="18" charset="0"/>
                <a:cs typeface="Times New Roman" panose="02020603050405020304" pitchFamily="18" charset="0"/>
              </a:rPr>
              <a:t>such as </a:t>
            </a:r>
            <a:r>
              <a:rPr lang="en-US" dirty="0" smtClean="0">
                <a:latin typeface="Times New Roman" panose="02020603050405020304" pitchFamily="18" charset="0"/>
                <a:cs typeface="Times New Roman" panose="02020603050405020304" pitchFamily="18" charset="0"/>
              </a:rPr>
              <a:t>Block chain </a:t>
            </a:r>
            <a:r>
              <a:rPr lang="en-US" dirty="0">
                <a:latin typeface="Times New Roman" panose="02020603050405020304" pitchFamily="18" charset="0"/>
                <a:cs typeface="Times New Roman" panose="02020603050405020304" pitchFamily="18" charset="0"/>
              </a:rPr>
              <a:t>and Deep Reinforcement learning.</a:t>
            </a:r>
          </a:p>
        </p:txBody>
      </p:sp>
      <p:sp>
        <p:nvSpPr>
          <p:cNvPr id="5" name="Title 2"/>
          <p:cNvSpPr>
            <a:spLocks noGrp="1"/>
          </p:cNvSpPr>
          <p:nvPr>
            <p:ph type="title"/>
          </p:nvPr>
        </p:nvSpPr>
        <p:spPr>
          <a:xfrm>
            <a:off x="138022" y="225521"/>
            <a:ext cx="6865939" cy="479910"/>
          </a:xfrm>
        </p:spPr>
        <p:txBody>
          <a:bodyPr/>
          <a:lstStyle/>
          <a:p>
            <a:r>
              <a:rPr lang="en-US" dirty="0" smtClean="0">
                <a:cs typeface="Times New Roman" panose="02020603050405020304" pitchFamily="18" charset="0"/>
              </a:rPr>
              <a:t>PROBLEM DEFINITION</a:t>
            </a:r>
            <a:endParaRPr lang="en-US" dirty="0">
              <a:cs typeface="Times New Roman" panose="02020603050405020304" pitchFamily="18" charset="0"/>
            </a:endParaRPr>
          </a:p>
        </p:txBody>
      </p:sp>
    </p:spTree>
    <p:extLst>
      <p:ext uri="{BB962C8B-B14F-4D97-AF65-F5344CB8AC3E}">
        <p14:creationId xmlns:p14="http://schemas.microsoft.com/office/powerpoint/2010/main" val="19832024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75A853-FA81-4CAE-B1A1-A91066BBCF08}"/>
              </a:ext>
            </a:extLst>
          </p:cNvPr>
          <p:cNvSpPr>
            <a:spLocks noGrp="1"/>
          </p:cNvSpPr>
          <p:nvPr>
            <p:ph idx="1"/>
          </p:nvPr>
        </p:nvSpPr>
        <p:spPr>
          <a:xfrm>
            <a:off x="109330" y="858416"/>
            <a:ext cx="8935279" cy="5890254"/>
          </a:xfrm>
        </p:spPr>
        <p:txBody>
          <a:bodyPr>
            <a:normAutofit/>
          </a:bodyPr>
          <a:lstStyle/>
          <a:p>
            <a:pPr marL="342900" indent="-342900" algn="just">
              <a:lnSpc>
                <a:spcPct val="150000"/>
              </a:lnSpc>
              <a:buSzPct val="900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existing Traditional </a:t>
            </a:r>
            <a:r>
              <a:rPr lang="en-US" dirty="0" err="1">
                <a:latin typeface="Times New Roman" panose="02020603050405020304" pitchFamily="18" charset="0"/>
                <a:cs typeface="Times New Roman" panose="02020603050405020304" pitchFamily="18" charset="0"/>
              </a:rPr>
              <a:t>agri</a:t>
            </a:r>
            <a:r>
              <a:rPr lang="en-US" dirty="0">
                <a:latin typeface="Times New Roman" panose="02020603050405020304" pitchFamily="18" charset="0"/>
                <a:cs typeface="Times New Roman" panose="02020603050405020304" pitchFamily="18" charset="0"/>
              </a:rPr>
              <a:t>-food supply chain management typically involves manual processes, limited use of technology, and a lack of integration between different stages of the supply chain. Some of the commonly used systems in traditional </a:t>
            </a:r>
            <a:r>
              <a:rPr lang="en-US" dirty="0" err="1">
                <a:latin typeface="Times New Roman" panose="02020603050405020304" pitchFamily="18" charset="0"/>
                <a:cs typeface="Times New Roman" panose="02020603050405020304" pitchFamily="18" charset="0"/>
              </a:rPr>
              <a:t>agri</a:t>
            </a:r>
            <a:r>
              <a:rPr lang="en-US" dirty="0">
                <a:latin typeface="Times New Roman" panose="02020603050405020304" pitchFamily="18" charset="0"/>
                <a:cs typeface="Times New Roman" panose="02020603050405020304" pitchFamily="18" charset="0"/>
              </a:rPr>
              <a:t>-food supply chain management include pen and paper, excel sheets, traditional transportation, phone calls and emails which are very in efficient in tracking of supply chain and make problems more complex. </a:t>
            </a:r>
            <a:endParaRPr lang="en-US" dirty="0" smtClean="0">
              <a:latin typeface="Times New Roman" panose="02020603050405020304" pitchFamily="18" charset="0"/>
              <a:cs typeface="Times New Roman" panose="02020603050405020304" pitchFamily="18" charset="0"/>
            </a:endParaRPr>
          </a:p>
          <a:p>
            <a:pPr marL="342900" indent="-342900" algn="just">
              <a:lnSpc>
                <a:spcPct val="150000"/>
              </a:lnSpc>
              <a:buSzPct val="9000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Overall</a:t>
            </a:r>
            <a:r>
              <a:rPr lang="en-US" dirty="0">
                <a:latin typeface="Times New Roman" panose="02020603050405020304" pitchFamily="18" charset="0"/>
                <a:cs typeface="Times New Roman" panose="02020603050405020304" pitchFamily="18" charset="0"/>
              </a:rPr>
              <a:t>, traditional </a:t>
            </a:r>
            <a:r>
              <a:rPr lang="en-US" dirty="0" err="1">
                <a:latin typeface="Times New Roman" panose="02020603050405020304" pitchFamily="18" charset="0"/>
                <a:cs typeface="Times New Roman" panose="02020603050405020304" pitchFamily="18" charset="0"/>
              </a:rPr>
              <a:t>agri</a:t>
            </a:r>
            <a:r>
              <a:rPr lang="en-US" dirty="0">
                <a:latin typeface="Times New Roman" panose="02020603050405020304" pitchFamily="18" charset="0"/>
                <a:cs typeface="Times New Roman" panose="02020603050405020304" pitchFamily="18" charset="0"/>
              </a:rPr>
              <a:t>-food supply chain management systems are characterized by a lack of integration and coordination between different stages of the supply chain, which can lead to inefficiencies, delays, and waste. However, it is important to note that many farmers and small-scale producers still rely on these systems due to limited access to technology and resources.</a:t>
            </a:r>
            <a:endParaRPr lang="en-US" b="0" i="0" dirty="0">
              <a:solidFill>
                <a:srgbClr val="282829"/>
              </a:solidFill>
              <a:effectLst/>
              <a:latin typeface="Times New Roman" panose="02020603050405020304" pitchFamily="18" charset="0"/>
              <a:cs typeface="Times New Roman" panose="02020603050405020304" pitchFamily="18" charset="0"/>
            </a:endParaRPr>
          </a:p>
        </p:txBody>
      </p:sp>
      <p:sp>
        <p:nvSpPr>
          <p:cNvPr id="5" name="Title 2"/>
          <p:cNvSpPr>
            <a:spLocks noGrp="1"/>
          </p:cNvSpPr>
          <p:nvPr>
            <p:ph type="title"/>
          </p:nvPr>
        </p:nvSpPr>
        <p:spPr>
          <a:xfrm>
            <a:off x="138022" y="225521"/>
            <a:ext cx="6865939" cy="479910"/>
          </a:xfrm>
        </p:spPr>
        <p:txBody>
          <a:bodyPr/>
          <a:lstStyle/>
          <a:p>
            <a:r>
              <a:rPr lang="en-US" dirty="0" smtClean="0">
                <a:cs typeface="Times New Roman" panose="02020603050405020304" pitchFamily="18" charset="0"/>
              </a:rPr>
              <a:t>EXISTING SYSTEM</a:t>
            </a:r>
            <a:endParaRPr lang="en-US" dirty="0">
              <a:cs typeface="Times New Roman" panose="02020603050405020304" pitchFamily="18" charset="0"/>
            </a:endParaRPr>
          </a:p>
        </p:txBody>
      </p:sp>
    </p:spTree>
    <p:extLst>
      <p:ext uri="{BB962C8B-B14F-4D97-AF65-F5344CB8AC3E}">
        <p14:creationId xmlns:p14="http://schemas.microsoft.com/office/powerpoint/2010/main" val="4205952879"/>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929523-B871-49B9-BA62-6E73F84771EE}"/>
              </a:ext>
            </a:extLst>
          </p:cNvPr>
          <p:cNvSpPr>
            <a:spLocks noGrp="1"/>
          </p:cNvSpPr>
          <p:nvPr>
            <p:ph idx="1"/>
          </p:nvPr>
        </p:nvSpPr>
        <p:spPr>
          <a:xfrm>
            <a:off x="79513" y="733424"/>
            <a:ext cx="8965096" cy="6035124"/>
          </a:xfrm>
        </p:spPr>
        <p:txBody>
          <a:bodyPr>
            <a:noAutofit/>
          </a:bodyPr>
          <a:lstStyle/>
          <a:p>
            <a:pPr marL="342900" indent="-342900">
              <a:lnSpc>
                <a:spcPct val="150000"/>
              </a:lnSpc>
              <a:buSzPct val="900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Lack of Transparency: The </a:t>
            </a:r>
            <a:r>
              <a:rPr lang="en-US" dirty="0" err="1">
                <a:latin typeface="Times New Roman" panose="02020603050405020304" pitchFamily="18" charset="0"/>
                <a:cs typeface="Times New Roman" panose="02020603050405020304" pitchFamily="18" charset="0"/>
              </a:rPr>
              <a:t>agri</a:t>
            </a:r>
            <a:r>
              <a:rPr lang="en-US" dirty="0">
                <a:latin typeface="Times New Roman" panose="02020603050405020304" pitchFamily="18" charset="0"/>
                <a:cs typeface="Times New Roman" panose="02020603050405020304" pitchFamily="18" charset="0"/>
              </a:rPr>
              <a:t>-food supply chain is often complex and opaque, making it challenging to track the origin, quality, and safety of food products. </a:t>
            </a:r>
            <a:endParaRPr lang="en-US" dirty="0" smtClean="0">
              <a:latin typeface="Times New Roman" panose="02020603050405020304" pitchFamily="18" charset="0"/>
              <a:cs typeface="Times New Roman" panose="02020603050405020304" pitchFamily="18" charset="0"/>
            </a:endParaRPr>
          </a:p>
          <a:p>
            <a:pPr marL="342900" indent="-342900">
              <a:lnSpc>
                <a:spcPct val="150000"/>
              </a:lnSpc>
              <a:buSzPct val="9000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Food </a:t>
            </a:r>
            <a:r>
              <a:rPr lang="en-US" dirty="0">
                <a:latin typeface="Times New Roman" panose="02020603050405020304" pitchFamily="18" charset="0"/>
                <a:cs typeface="Times New Roman" panose="02020603050405020304" pitchFamily="18" charset="0"/>
              </a:rPr>
              <a:t>Safety Concerns: The </a:t>
            </a:r>
            <a:r>
              <a:rPr lang="en-US" dirty="0" err="1">
                <a:latin typeface="Times New Roman" panose="02020603050405020304" pitchFamily="18" charset="0"/>
                <a:cs typeface="Times New Roman" panose="02020603050405020304" pitchFamily="18" charset="0"/>
              </a:rPr>
              <a:t>agri</a:t>
            </a:r>
            <a:r>
              <a:rPr lang="en-US" dirty="0">
                <a:latin typeface="Times New Roman" panose="02020603050405020304" pitchFamily="18" charset="0"/>
                <a:cs typeface="Times New Roman" panose="02020603050405020304" pitchFamily="18" charset="0"/>
              </a:rPr>
              <a:t>-food supply chain is prone to food safety issues, such as contamination, spoilage, and adulteration, which can harm public health and reduce consumer trust in the industry. </a:t>
            </a:r>
            <a:r>
              <a:rPr lang="en-US" dirty="0" smtClean="0">
                <a:latin typeface="Times New Roman" panose="02020603050405020304" pitchFamily="18" charset="0"/>
                <a:cs typeface="Times New Roman" panose="02020603050405020304" pitchFamily="18" charset="0"/>
              </a:rPr>
              <a:t> </a:t>
            </a:r>
          </a:p>
          <a:p>
            <a:pPr marL="342900" indent="-342900">
              <a:lnSpc>
                <a:spcPct val="150000"/>
              </a:lnSpc>
              <a:buSzPct val="9000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Labor </a:t>
            </a:r>
            <a:r>
              <a:rPr lang="en-US" dirty="0">
                <a:latin typeface="Times New Roman" panose="02020603050405020304" pitchFamily="18" charset="0"/>
                <a:cs typeface="Times New Roman" panose="02020603050405020304" pitchFamily="18" charset="0"/>
              </a:rPr>
              <a:t>Exploitation: The </a:t>
            </a:r>
            <a:r>
              <a:rPr lang="en-US" dirty="0" err="1">
                <a:latin typeface="Times New Roman" panose="02020603050405020304" pitchFamily="18" charset="0"/>
                <a:cs typeface="Times New Roman" panose="02020603050405020304" pitchFamily="18" charset="0"/>
              </a:rPr>
              <a:t>agri</a:t>
            </a:r>
            <a:r>
              <a:rPr lang="en-US" dirty="0">
                <a:latin typeface="Times New Roman" panose="02020603050405020304" pitchFamily="18" charset="0"/>
                <a:cs typeface="Times New Roman" panose="02020603050405020304" pitchFamily="18" charset="0"/>
              </a:rPr>
              <a:t>-food supply chain can involve labor exploitation, including forced labor, child labor, and poor working conditions, particularly in developing countries. </a:t>
            </a:r>
            <a:endParaRPr lang="en-US" dirty="0" smtClean="0">
              <a:latin typeface="Times New Roman" panose="02020603050405020304" pitchFamily="18" charset="0"/>
              <a:cs typeface="Times New Roman" panose="02020603050405020304" pitchFamily="18" charset="0"/>
            </a:endParaRPr>
          </a:p>
          <a:p>
            <a:pPr marL="342900" indent="-342900">
              <a:lnSpc>
                <a:spcPct val="150000"/>
              </a:lnSpc>
              <a:buSzPct val="9000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Inefficient </a:t>
            </a:r>
            <a:r>
              <a:rPr lang="en-US" dirty="0">
                <a:latin typeface="Times New Roman" panose="02020603050405020304" pitchFamily="18" charset="0"/>
                <a:cs typeface="Times New Roman" panose="02020603050405020304" pitchFamily="18" charset="0"/>
              </a:rPr>
              <a:t>Distribution: The </a:t>
            </a:r>
            <a:r>
              <a:rPr lang="en-US" dirty="0" err="1">
                <a:latin typeface="Times New Roman" panose="02020603050405020304" pitchFamily="18" charset="0"/>
                <a:cs typeface="Times New Roman" panose="02020603050405020304" pitchFamily="18" charset="0"/>
              </a:rPr>
              <a:t>agri</a:t>
            </a:r>
            <a:r>
              <a:rPr lang="en-US" dirty="0">
                <a:latin typeface="Times New Roman" panose="02020603050405020304" pitchFamily="18" charset="0"/>
                <a:cs typeface="Times New Roman" panose="02020603050405020304" pitchFamily="18" charset="0"/>
              </a:rPr>
              <a:t>-food supply chain can suffer from inefficiencies, such as overproduction and waste, due to inadequate distribution and storage </a:t>
            </a:r>
            <a:r>
              <a:rPr lang="en-US" dirty="0" smtClean="0">
                <a:latin typeface="Times New Roman" panose="02020603050405020304" pitchFamily="18" charset="0"/>
                <a:cs typeface="Times New Roman" panose="02020603050405020304" pitchFamily="18" charset="0"/>
              </a:rPr>
              <a:t>systems</a:t>
            </a:r>
          </a:p>
          <a:p>
            <a:pPr marL="342900" indent="-342900">
              <a:lnSpc>
                <a:spcPct val="150000"/>
              </a:lnSpc>
              <a:buSzPct val="900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Environmental Impact: The </a:t>
            </a:r>
            <a:r>
              <a:rPr lang="en-US" dirty="0" err="1">
                <a:latin typeface="Times New Roman" panose="02020603050405020304" pitchFamily="18" charset="0"/>
                <a:cs typeface="Times New Roman" panose="02020603050405020304" pitchFamily="18" charset="0"/>
              </a:rPr>
              <a:t>agri</a:t>
            </a:r>
            <a:r>
              <a:rPr lang="en-US" dirty="0">
                <a:latin typeface="Times New Roman" panose="02020603050405020304" pitchFamily="18" charset="0"/>
                <a:cs typeface="Times New Roman" panose="02020603050405020304" pitchFamily="18" charset="0"/>
              </a:rPr>
              <a:t>-food supply chain can have a significant environmental impact due to the use of resources such as water, land, and energy, as well as the production of greenhouse gas emissions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5" name="Title 2"/>
          <p:cNvSpPr>
            <a:spLocks noGrp="1"/>
          </p:cNvSpPr>
          <p:nvPr>
            <p:ph type="title"/>
          </p:nvPr>
        </p:nvSpPr>
        <p:spPr>
          <a:xfrm>
            <a:off x="138022" y="225521"/>
            <a:ext cx="6865939" cy="479910"/>
          </a:xfrm>
        </p:spPr>
        <p:txBody>
          <a:bodyPr/>
          <a:lstStyle/>
          <a:p>
            <a:r>
              <a:rPr lang="en-US" dirty="0" smtClean="0">
                <a:cs typeface="Times New Roman" panose="02020603050405020304" pitchFamily="18" charset="0"/>
              </a:rPr>
              <a:t>DISADVANTAGES</a:t>
            </a:r>
            <a:endParaRPr lang="en-US" dirty="0">
              <a:cs typeface="Times New Roman" panose="02020603050405020304" pitchFamily="18" charset="0"/>
            </a:endParaRPr>
          </a:p>
        </p:txBody>
      </p:sp>
    </p:spTree>
    <p:extLst>
      <p:ext uri="{BB962C8B-B14F-4D97-AF65-F5344CB8AC3E}">
        <p14:creationId xmlns:p14="http://schemas.microsoft.com/office/powerpoint/2010/main" val="464453950"/>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D223DD-645A-476D-BBCC-8ED0737C3B62}"/>
              </a:ext>
            </a:extLst>
          </p:cNvPr>
          <p:cNvSpPr>
            <a:spLocks noGrp="1"/>
          </p:cNvSpPr>
          <p:nvPr>
            <p:ph idx="1"/>
          </p:nvPr>
        </p:nvSpPr>
        <p:spPr>
          <a:xfrm>
            <a:off x="89452" y="1028700"/>
            <a:ext cx="8975035" cy="5729909"/>
          </a:xfrm>
        </p:spPr>
        <p:txBody>
          <a:bodyPr>
            <a:normAutofit/>
          </a:bodyPr>
          <a:lstStyle/>
          <a:p>
            <a:pPr marL="342900" indent="-342900" algn="just">
              <a:lnSpc>
                <a:spcPct val="150000"/>
              </a:lnSpc>
              <a:buSzPct val="9000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We first design a blockchain-based ASC framework to provide product traceability, which guarantees decentralized security for the agri-food tracing data in ASCs. Next, a Deep Reinforcement learning based Supply Chain Management (DR-SCM) method is proposed to make effective decisions on the production and storage of agri-food products for profit optimization. The extensive simulation experiments are conducted to demonstrate the effectiveness of the proposed blockchain-based framework and the DR-SCM method under different ASC environments. The results show that reliable product traceability is well guaranteed by using the proposed blockchain-based ASC framework. Moreover, the DR-SCM can achieve higher product profits than heuristic and Q-learning methods.</a:t>
            </a:r>
            <a:endParaRPr lang="en-US" dirty="0">
              <a:latin typeface="Times New Roman" panose="02020603050405020304" pitchFamily="18" charset="0"/>
              <a:cs typeface="Times New Roman" panose="02020603050405020304" pitchFamily="18" charset="0"/>
            </a:endParaRPr>
          </a:p>
          <a:p>
            <a:pPr marL="342900" indent="-342900" algn="just">
              <a:buSzPct val="9000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Title 2"/>
          <p:cNvSpPr>
            <a:spLocks noGrp="1"/>
          </p:cNvSpPr>
          <p:nvPr>
            <p:ph type="title"/>
          </p:nvPr>
        </p:nvSpPr>
        <p:spPr>
          <a:xfrm>
            <a:off x="138022" y="225521"/>
            <a:ext cx="6865939" cy="479910"/>
          </a:xfrm>
        </p:spPr>
        <p:txBody>
          <a:bodyPr/>
          <a:lstStyle/>
          <a:p>
            <a:r>
              <a:rPr lang="en-US" dirty="0" smtClean="0">
                <a:cs typeface="Times New Roman" panose="02020603050405020304" pitchFamily="18" charset="0"/>
              </a:rPr>
              <a:t>PROPOSED SYSTEM</a:t>
            </a:r>
            <a:endParaRPr lang="en-US" dirty="0">
              <a:cs typeface="Times New Roman" panose="02020603050405020304" pitchFamily="18" charset="0"/>
            </a:endParaRPr>
          </a:p>
        </p:txBody>
      </p:sp>
    </p:spTree>
    <p:extLst>
      <p:ext uri="{BB962C8B-B14F-4D97-AF65-F5344CB8AC3E}">
        <p14:creationId xmlns:p14="http://schemas.microsoft.com/office/powerpoint/2010/main" val="2047100984"/>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Bring Your Presentations" id="{59065FFD-95A5-4387-9888-595CD54FE3CE}" vid="{8A46A32C-1227-47D7-A4C8-360887988C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Template>
  <TotalTime>4872</TotalTime>
  <Words>1764</Words>
  <Application>Microsoft Office PowerPoint</Application>
  <PresentationFormat>On-screen Show (4:3)</PresentationFormat>
  <Paragraphs>95</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Century Gothic</vt:lpstr>
      <vt:lpstr>Garamond</vt:lpstr>
      <vt:lpstr>Segoe UI</vt:lpstr>
      <vt:lpstr>Segoe UI Light</vt:lpstr>
      <vt:lpstr>Times New Roman</vt:lpstr>
      <vt:lpstr>Wingdings</vt:lpstr>
      <vt:lpstr>Get Started with 3D</vt:lpstr>
      <vt:lpstr>PowerPoint Presentation</vt:lpstr>
      <vt:lpstr>PowerPoint Presentation</vt:lpstr>
      <vt:lpstr>CONTENTS</vt:lpstr>
      <vt:lpstr>ABSTRACT</vt:lpstr>
      <vt:lpstr>INTRODUCTION</vt:lpstr>
      <vt:lpstr>PROBLEM DEFINITION</vt:lpstr>
      <vt:lpstr>EXISTING SYSTEM</vt:lpstr>
      <vt:lpstr>DISADVANTAGES</vt:lpstr>
      <vt:lpstr>PROPOSED SYSTEM</vt:lpstr>
      <vt:lpstr>ADVANTAGES</vt:lpstr>
      <vt:lpstr>MODULES</vt:lpstr>
      <vt:lpstr>PowerPoint Presentation</vt:lpstr>
      <vt:lpstr>ARCHITECTURE</vt:lpstr>
      <vt:lpstr>PowerPoint Presentation</vt:lpstr>
      <vt:lpstr>USE CASE DIAGRAM</vt:lpstr>
      <vt:lpstr>CLASS DIAGRAM</vt:lpstr>
      <vt:lpstr>SEQUENCE DIAGRAM</vt:lpstr>
      <vt:lpstr>ACTIVITY DIAGRAM</vt:lpstr>
      <vt:lpstr>COLLABORATION DIAGRAM</vt:lpstr>
      <vt:lpstr>SPECIFICATIONS</vt:lpstr>
      <vt:lpstr>SCREEN LAYOUT</vt:lpstr>
      <vt:lpstr>PowerPoint Presentation</vt:lpstr>
      <vt:lpstr>PowerPoint Presentation</vt:lpstr>
      <vt:lpstr>PowerPoint Presentation</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 15-DA0435TX</dc:creator>
  <cp:lastModifiedBy>vinay yandamuri</cp:lastModifiedBy>
  <cp:revision>171</cp:revision>
  <cp:lastPrinted>2020-07-22T06:23:07Z</cp:lastPrinted>
  <dcterms:created xsi:type="dcterms:W3CDTF">2021-04-25T06:14:53Z</dcterms:created>
  <dcterms:modified xsi:type="dcterms:W3CDTF">2023-05-05T16:54:42Z</dcterms:modified>
</cp:coreProperties>
</file>