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aleway ExtraBold" pitchFamily="2" charset="0"/>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D2sGfrGWFNYh3n7ybMgKrBpf+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4ed9702fd_1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4ed9702fd_1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304ed9702fd_1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4ad314f75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g314ad314f7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 name="Google Shape;16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6" name="Google Shape;96;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
          <p:cNvSpPr/>
          <p:nvPr/>
        </p:nvSpPr>
        <p:spPr>
          <a:xfrm>
            <a:off x="2679076" y="1714634"/>
            <a:ext cx="6829425" cy="2797237"/>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2400"/>
              <a:buFont typeface="Arial"/>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Clr>
                <a:srgbClr val="000000"/>
              </a:buClr>
              <a:buSzPts val="2400"/>
              <a:buFont typeface="Arial"/>
              <a:buNone/>
            </a:pPr>
            <a:r>
              <a:rPr lang="en-US" sz="2400" b="0" i="1" u="none" strike="noStrike" cap="none">
                <a:solidFill>
                  <a:srgbClr val="000000"/>
                </a:solidFill>
                <a:latin typeface="Calibri"/>
                <a:ea typeface="Calibri"/>
                <a:cs typeface="Calibri"/>
                <a:sym typeface="Calibri"/>
              </a:rPr>
              <a:t> IN</a:t>
            </a:r>
            <a:endParaRPr sz="1400" b="0" i="0" u="none" strike="noStrike" cap="none">
              <a:solidFill>
                <a:srgbClr val="000000"/>
              </a:solidFill>
              <a:latin typeface="Arial"/>
              <a:ea typeface="Arial"/>
              <a:cs typeface="Arial"/>
              <a:sym typeface="Arial"/>
            </a:endParaRPr>
          </a:p>
          <a:p>
            <a:pPr marL="0" marR="0" lvl="0" indent="0" algn="ctr" rtl="0">
              <a:lnSpc>
                <a:spcPct val="150000"/>
              </a:lnSpc>
              <a:spcBef>
                <a:spcPts val="0"/>
              </a:spcBef>
              <a:spcAft>
                <a:spcPts val="0"/>
              </a:spcAft>
              <a:buClr>
                <a:srgbClr val="000000"/>
              </a:buClr>
              <a:buSzPts val="2400"/>
              <a:buFont typeface="Arial"/>
              <a:buNone/>
            </a:pPr>
            <a:r>
              <a:rPr lang="en-US" sz="2400" b="1" i="0" u="none" strike="noStrike" cap="none">
                <a:solidFill>
                  <a:srgbClr val="000000"/>
                </a:solidFill>
                <a:latin typeface="Calibri"/>
                <a:ea typeface="Calibri"/>
                <a:cs typeface="Calibri"/>
                <a:sym typeface="Calibri"/>
              </a:rPr>
              <a:t>DevOps </a:t>
            </a:r>
            <a:endParaRPr sz="2400" b="0" i="0" u="none" strike="noStrike" cap="none">
              <a:solidFill>
                <a:srgbClr val="000000"/>
              </a:solidFill>
              <a:latin typeface="Calibri"/>
              <a:ea typeface="Calibri"/>
              <a:cs typeface="Calibri"/>
              <a:sym typeface="Calibri"/>
            </a:endParaRPr>
          </a:p>
        </p:txBody>
      </p:sp>
      <p:sp>
        <p:nvSpPr>
          <p:cNvPr id="98" name="Google Shape;98;p1"/>
          <p:cNvSpPr/>
          <p:nvPr/>
        </p:nvSpPr>
        <p:spPr>
          <a:xfrm flipH="1">
            <a:off x="9829797" y="5259351"/>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9" name="Google Shape;99;p1"/>
          <p:cNvSpPr txBox="1"/>
          <p:nvPr/>
        </p:nvSpPr>
        <p:spPr>
          <a:xfrm>
            <a:off x="6421384" y="6053810"/>
            <a:ext cx="4928700" cy="650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0" name="Google Shape;100;p1"/>
          <p:cNvSpPr/>
          <p:nvPr/>
        </p:nvSpPr>
        <p:spPr>
          <a:xfrm flipH="1">
            <a:off x="6375874" y="6043650"/>
            <a:ext cx="45600" cy="3651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 name="Google Shape;101;p1"/>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400"/>
              <a:buFont typeface="Arial"/>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02" name="Google Shape;102;p1"/>
          <p:cNvSpPr txBox="1"/>
          <p:nvPr/>
        </p:nvSpPr>
        <p:spPr>
          <a:xfrm>
            <a:off x="1305725" y="651500"/>
            <a:ext cx="10185900" cy="1323600"/>
          </a:xfrm>
          <a:prstGeom prst="rect">
            <a:avLst/>
          </a:prstGeom>
          <a:noFill/>
          <a:ln>
            <a:noFill/>
          </a:ln>
        </p:spPr>
        <p:txBody>
          <a:bodyPr spcFirstLastPara="1" wrap="square" lIns="91425" tIns="45700" rIns="91425" bIns="45700" anchor="t" anchorCtr="0">
            <a:spAutoFit/>
          </a:bodyPr>
          <a:lstStyle/>
          <a:p>
            <a:pPr marL="0" lvl="0" indent="0" algn="l" rtl="0">
              <a:lnSpc>
                <a:spcPct val="150000"/>
              </a:lnSpc>
              <a:spcBef>
                <a:spcPts val="1200"/>
              </a:spcBef>
              <a:spcAft>
                <a:spcPts val="0"/>
              </a:spcAft>
              <a:buClr>
                <a:schemeClr val="dk1"/>
              </a:buClr>
              <a:buSzPts val="1100"/>
              <a:buFont typeface="Arial"/>
              <a:buNone/>
            </a:pPr>
            <a:r>
              <a:rPr lang="en-US" sz="2800">
                <a:solidFill>
                  <a:schemeClr val="dk1"/>
                </a:solidFill>
                <a:latin typeface="Raleway ExtraBold"/>
                <a:ea typeface="Raleway ExtraBold"/>
                <a:cs typeface="Raleway ExtraBold"/>
                <a:sym typeface="Raleway ExtraBold"/>
              </a:rPr>
              <a:t>HEART DISEASE PREDICTION USING MACHINE LEARNING</a:t>
            </a:r>
            <a:endParaRPr sz="2800">
              <a:solidFill>
                <a:schemeClr val="dk1"/>
              </a:solidFill>
              <a:latin typeface="Raleway ExtraBold"/>
              <a:ea typeface="Raleway ExtraBold"/>
              <a:cs typeface="Raleway ExtraBold"/>
              <a:sym typeface="Raleway ExtraBold"/>
            </a:endParaRPr>
          </a:p>
          <a:p>
            <a:pPr marL="0" marR="0" lvl="0" indent="0" algn="ctr" rtl="0">
              <a:lnSpc>
                <a:spcPct val="100000"/>
              </a:lnSpc>
              <a:spcBef>
                <a:spcPts val="1200"/>
              </a:spcBef>
              <a:spcAft>
                <a:spcPts val="0"/>
              </a:spcAft>
              <a:buClr>
                <a:srgbClr val="000000"/>
              </a:buClr>
              <a:buSzPts val="2800"/>
              <a:buFont typeface="Arial"/>
              <a:buNone/>
            </a:pPr>
            <a:endParaRPr sz="2800">
              <a:solidFill>
                <a:schemeClr val="dk1"/>
              </a:solidFill>
              <a:latin typeface="Raleway ExtraBold"/>
              <a:ea typeface="Raleway ExtraBold"/>
              <a:cs typeface="Raleway ExtraBold"/>
              <a:sym typeface="Raleway ExtraBold"/>
            </a:endParaRPr>
          </a:p>
        </p:txBody>
      </p:sp>
      <p:sp>
        <p:nvSpPr>
          <p:cNvPr id="103" name="Google Shape;103;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04" name="Google Shape;104;p1"/>
          <p:cNvSpPr txBox="1"/>
          <p:nvPr/>
        </p:nvSpPr>
        <p:spPr>
          <a:xfrm>
            <a:off x="1856200" y="4713450"/>
            <a:ext cx="44697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Submitted by: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Vinay Partap Singh</a:t>
            </a:r>
            <a:r>
              <a:rPr lang="en-US" sz="2000" b="0" i="0" u="none" strike="noStrike" cap="none">
                <a:solidFill>
                  <a:schemeClr val="dk1"/>
                </a:solidFill>
                <a:latin typeface="Calibri"/>
                <a:ea typeface="Calibri"/>
                <a:cs typeface="Calibri"/>
                <a:sym typeface="Calibri"/>
              </a:rPr>
              <a:t> – 22BDO100</a:t>
            </a:r>
            <a:r>
              <a:rPr lang="en-US" sz="2000">
                <a:solidFill>
                  <a:schemeClr val="dk1"/>
                </a:solidFill>
                <a:latin typeface="Calibri"/>
                <a:ea typeface="Calibri"/>
                <a:cs typeface="Calibri"/>
                <a:sym typeface="Calibri"/>
              </a:rPr>
              <a:t>40</a:t>
            </a:r>
            <a:r>
              <a:rPr lang="en-US" sz="20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Yash Kumar</a:t>
            </a:r>
            <a:r>
              <a:rPr lang="en-US" sz="2000" b="0" i="0" u="none" strike="noStrike" cap="none">
                <a:solidFill>
                  <a:schemeClr val="dk1"/>
                </a:solidFill>
                <a:latin typeface="Calibri"/>
                <a:ea typeface="Calibri"/>
                <a:cs typeface="Calibri"/>
                <a:sym typeface="Calibri"/>
              </a:rPr>
              <a:t> – 22BDO100</a:t>
            </a:r>
            <a:r>
              <a:rPr lang="en-US" sz="2000">
                <a:solidFill>
                  <a:schemeClr val="dk1"/>
                </a:solidFill>
                <a:latin typeface="Calibri"/>
                <a:ea typeface="Calibri"/>
                <a:cs typeface="Calibri"/>
                <a:sym typeface="Calibri"/>
              </a:rPr>
              <a:t>09</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Vibhanshu Sharawat – 22BDO10017</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105" name="Google Shape;105;p1"/>
          <p:cNvSpPr txBox="1"/>
          <p:nvPr/>
        </p:nvSpPr>
        <p:spPr>
          <a:xfrm>
            <a:off x="7681250" y="4725655"/>
            <a:ext cx="29712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Under the Supervision of: </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Calibri"/>
                <a:ea typeface="Calibri"/>
                <a:cs typeface="Calibri"/>
                <a:sym typeface="Calibri"/>
              </a:rPr>
              <a:t>Shilpa Sharma</a:t>
            </a:r>
            <a:r>
              <a:rPr lang="en-US" sz="2000" b="0" i="0" u="none" strike="noStrike" cap="none">
                <a:solidFill>
                  <a:schemeClr val="dk1"/>
                </a:solidFill>
                <a:latin typeface="Calibri"/>
                <a:ea typeface="Calibri"/>
                <a:cs typeface="Calibri"/>
                <a:sym typeface="Calibri"/>
              </a:rPr>
              <a:t> (E1</a:t>
            </a:r>
            <a:r>
              <a:rPr lang="en-US" sz="2000">
                <a:solidFill>
                  <a:schemeClr val="dk1"/>
                </a:solidFill>
                <a:latin typeface="Calibri"/>
                <a:ea typeface="Calibri"/>
                <a:cs typeface="Calibri"/>
                <a:sym typeface="Calibri"/>
              </a:rPr>
              <a:t>7638</a:t>
            </a:r>
            <a:r>
              <a:rPr lang="en-US" sz="2000" b="0" i="0" u="none" strike="noStrike" cap="none">
                <a:solidFill>
                  <a:schemeClr val="dk1"/>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838200" y="228723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sz="6000" b="1">
                <a:latin typeface="Times New Roman"/>
                <a:ea typeface="Times New Roman"/>
                <a:cs typeface="Times New Roman"/>
                <a:sym typeface="Times New Roman"/>
              </a:rPr>
              <a:t>Thank you</a:t>
            </a:r>
            <a:endParaRPr sz="6000" b="1">
              <a:latin typeface="Times New Roman"/>
              <a:ea typeface="Times New Roman"/>
              <a:cs typeface="Times New Roman"/>
              <a:sym typeface="Times New Roman"/>
            </a:endParaRPr>
          </a:p>
        </p:txBody>
      </p:sp>
      <p:sp>
        <p:nvSpPr>
          <p:cNvPr id="175" name="Google Shape;17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76" name="Google Shape;176;p21"/>
          <p:cNvSpPr txBox="1"/>
          <p:nvPr/>
        </p:nvSpPr>
        <p:spPr>
          <a:xfrm>
            <a:off x="4422710" y="3974841"/>
            <a:ext cx="3564294"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Have a nice day!!</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04ed9702fd_1_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References</a:t>
            </a:r>
            <a:endParaRPr/>
          </a:p>
        </p:txBody>
      </p:sp>
      <p:sp>
        <p:nvSpPr>
          <p:cNvPr id="183" name="Google Shape;183;g304ed9702fd_1_19"/>
          <p:cNvSpPr txBox="1">
            <a:spLocks noGrp="1"/>
          </p:cNvSpPr>
          <p:nvPr>
            <p:ph type="body" idx="1"/>
          </p:nvPr>
        </p:nvSpPr>
        <p:spPr>
          <a:xfrm>
            <a:off x="838199" y="1825625"/>
            <a:ext cx="9010881" cy="4351200"/>
          </a:xfrm>
          <a:prstGeom prst="rect">
            <a:avLst/>
          </a:prstGeom>
        </p:spPr>
        <p:txBody>
          <a:bodyPr spcFirstLastPara="1" wrap="square" lIns="91425" tIns="45700" rIns="91425" bIns="45700" anchor="t" anchorCtr="0">
            <a:normAutofit/>
          </a:bodyPr>
          <a:lstStyle/>
          <a:p>
            <a:pPr marL="457200" lvl="0" indent="-342900" rtl="0">
              <a:spcBef>
                <a:spcPts val="1000"/>
              </a:spcBef>
              <a:spcAft>
                <a:spcPts val="0"/>
              </a:spcAft>
              <a:buSzPts val="1800"/>
              <a:buChar char="●"/>
            </a:pPr>
            <a:r>
              <a:rPr lang="en-US" dirty="0"/>
              <a:t>ML algorithms can effectively predict heart disease.</a:t>
            </a:r>
            <a:br>
              <a:rPr lang="en-US" dirty="0"/>
            </a:br>
            <a:endParaRPr dirty="0"/>
          </a:p>
          <a:p>
            <a:pPr marL="457200" lvl="0" indent="-342900" rtl="0">
              <a:spcBef>
                <a:spcPts val="0"/>
              </a:spcBef>
              <a:spcAft>
                <a:spcPts val="0"/>
              </a:spcAft>
              <a:buSzPts val="1800"/>
              <a:buChar char="●"/>
            </a:pPr>
            <a:r>
              <a:rPr lang="en-US" dirty="0"/>
              <a:t>Random Forest and Logistic Regression performed best.</a:t>
            </a:r>
            <a:br>
              <a:rPr lang="en-US" dirty="0"/>
            </a:br>
            <a:endParaRPr dirty="0"/>
          </a:p>
          <a:p>
            <a:pPr marL="457200" lvl="0" indent="-342900" rtl="0">
              <a:spcBef>
                <a:spcPts val="0"/>
              </a:spcBef>
              <a:spcAft>
                <a:spcPts val="0"/>
              </a:spcAft>
              <a:buSzPts val="1800"/>
              <a:buChar char="●"/>
            </a:pPr>
            <a:r>
              <a:rPr lang="en-US" dirty="0"/>
              <a:t>Model can assist doctors in early diagnosis.</a:t>
            </a:r>
            <a:br>
              <a:rPr lang="en-US" dirty="0"/>
            </a:br>
            <a:endParaRPr dirty="0"/>
          </a:p>
          <a:p>
            <a:pPr marL="457200" lvl="0" indent="-342900" rtl="0">
              <a:spcBef>
                <a:spcPts val="0"/>
              </a:spcBef>
              <a:spcAft>
                <a:spcPts val="0"/>
              </a:spcAft>
              <a:buSzPts val="1800"/>
              <a:buChar char="●"/>
            </a:pPr>
            <a:r>
              <a:rPr lang="en-US" dirty="0"/>
              <a:t>Needs integration with real-time clinical systems for full impact.</a:t>
            </a:r>
            <a:endParaRPr dirty="0"/>
          </a:p>
          <a:p>
            <a:pPr marL="0" lvl="0" indent="0" algn="l" rtl="0">
              <a:spcBef>
                <a:spcPts val="1000"/>
              </a:spcBef>
              <a:spcAft>
                <a:spcPts val="0"/>
              </a:spcAft>
              <a:buNone/>
            </a:pPr>
            <a:endParaRPr dirty="0"/>
          </a:p>
        </p:txBody>
      </p:sp>
      <p:sp>
        <p:nvSpPr>
          <p:cNvPr id="184" name="Google Shape;184;g304ed9702fd_1_1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 of Our Presentation</a:t>
            </a:r>
            <a:endParaRPr/>
          </a:p>
        </p:txBody>
      </p:sp>
      <p:sp>
        <p:nvSpPr>
          <p:cNvPr id="111" name="Google Shape;111;p2"/>
          <p:cNvSpPr txBox="1">
            <a:spLocks noGrp="1"/>
          </p:cNvSpPr>
          <p:nvPr>
            <p:ph type="body" idx="1"/>
          </p:nvPr>
        </p:nvSpPr>
        <p:spPr>
          <a:xfrm>
            <a:off x="838200" y="1615850"/>
            <a:ext cx="6429900" cy="4467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15000"/>
              </a:lnSpc>
              <a:spcBef>
                <a:spcPts val="1200"/>
              </a:spcBef>
              <a:spcAft>
                <a:spcPts val="0"/>
              </a:spcAft>
              <a:buSzPts val="1800"/>
              <a:buChar char="●"/>
            </a:pPr>
            <a:r>
              <a:rPr lang="en-US"/>
              <a:t>Introduction </a:t>
            </a:r>
            <a:endParaRPr/>
          </a:p>
          <a:p>
            <a:pPr marL="457200" lvl="0" indent="-342900" algn="l" rtl="0">
              <a:lnSpc>
                <a:spcPct val="115000"/>
              </a:lnSpc>
              <a:spcBef>
                <a:spcPts val="0"/>
              </a:spcBef>
              <a:spcAft>
                <a:spcPts val="0"/>
              </a:spcAft>
              <a:buSzPts val="1800"/>
              <a:buChar char="●"/>
            </a:pPr>
            <a:r>
              <a:rPr lang="en-US"/>
              <a:t>Objective</a:t>
            </a:r>
            <a:endParaRPr/>
          </a:p>
          <a:p>
            <a:pPr marL="457200" lvl="0" indent="-342900" algn="l" rtl="0">
              <a:lnSpc>
                <a:spcPct val="115000"/>
              </a:lnSpc>
              <a:spcBef>
                <a:spcPts val="0"/>
              </a:spcBef>
              <a:spcAft>
                <a:spcPts val="0"/>
              </a:spcAft>
              <a:buSzPts val="1800"/>
              <a:buChar char="●"/>
            </a:pPr>
            <a:r>
              <a:rPr lang="en-US"/>
              <a:t>Dataset</a:t>
            </a:r>
            <a:endParaRPr/>
          </a:p>
          <a:p>
            <a:pPr marL="457200" lvl="0" indent="-342900" algn="l" rtl="0">
              <a:lnSpc>
                <a:spcPct val="115000"/>
              </a:lnSpc>
              <a:spcBef>
                <a:spcPts val="0"/>
              </a:spcBef>
              <a:spcAft>
                <a:spcPts val="0"/>
              </a:spcAft>
              <a:buSzPts val="1800"/>
              <a:buChar char="●"/>
            </a:pPr>
            <a:r>
              <a:rPr lang="en-US"/>
              <a:t>Data Processing</a:t>
            </a:r>
            <a:endParaRPr/>
          </a:p>
          <a:p>
            <a:pPr marL="457200" lvl="0" indent="-342900" algn="l" rtl="0">
              <a:lnSpc>
                <a:spcPct val="115000"/>
              </a:lnSpc>
              <a:spcBef>
                <a:spcPts val="0"/>
              </a:spcBef>
              <a:spcAft>
                <a:spcPts val="0"/>
              </a:spcAft>
              <a:buSzPts val="1800"/>
              <a:buChar char="●"/>
            </a:pPr>
            <a:r>
              <a:rPr lang="en-US"/>
              <a:t>Model Evaluation Metrics</a:t>
            </a:r>
            <a:endParaRPr/>
          </a:p>
          <a:p>
            <a:pPr marL="457200" lvl="0" indent="-342900" algn="l" rtl="0">
              <a:lnSpc>
                <a:spcPct val="115000"/>
              </a:lnSpc>
              <a:spcBef>
                <a:spcPts val="0"/>
              </a:spcBef>
              <a:spcAft>
                <a:spcPts val="0"/>
              </a:spcAft>
              <a:buSzPts val="1800"/>
              <a:buChar char="●"/>
            </a:pPr>
            <a:r>
              <a:rPr lang="en-US"/>
              <a:t>Conclusion</a:t>
            </a:r>
            <a:endParaRPr/>
          </a:p>
          <a:p>
            <a:pPr marL="457200" lvl="0" indent="-342900" algn="l" rtl="0">
              <a:lnSpc>
                <a:spcPct val="115000"/>
              </a:lnSpc>
              <a:spcBef>
                <a:spcPts val="0"/>
              </a:spcBef>
              <a:spcAft>
                <a:spcPts val="0"/>
              </a:spcAft>
              <a:buSzPts val="1800"/>
              <a:buChar char="●"/>
            </a:pPr>
            <a:r>
              <a:rPr lang="en-US"/>
              <a:t>Future Scope</a:t>
            </a:r>
            <a:endParaRPr/>
          </a:p>
          <a:p>
            <a:pPr marL="457200" lvl="0" indent="-342900" algn="l" rtl="0">
              <a:lnSpc>
                <a:spcPct val="115000"/>
              </a:lnSpc>
              <a:spcBef>
                <a:spcPts val="0"/>
              </a:spcBef>
              <a:spcAft>
                <a:spcPts val="0"/>
              </a:spcAft>
              <a:buSzPts val="1800"/>
              <a:buChar char="●"/>
            </a:pPr>
            <a:r>
              <a:rPr lang="en-US"/>
              <a:t>References</a:t>
            </a:r>
            <a:endParaRPr/>
          </a:p>
        </p:txBody>
      </p:sp>
      <p:sp>
        <p:nvSpPr>
          <p:cNvPr id="112" name="Google Shape;112;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13" name="Google Shape;113;p2"/>
          <p:cNvPicPr preferRelativeResize="0"/>
          <p:nvPr/>
        </p:nvPicPr>
        <p:blipFill rotWithShape="1">
          <a:blip r:embed="rId3">
            <a:alphaModFix/>
          </a:blip>
          <a:srcRect/>
          <a:stretch/>
        </p:blipFill>
        <p:spPr>
          <a:xfrm>
            <a:off x="7268100" y="2174302"/>
            <a:ext cx="4305950" cy="33490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838200" y="365125"/>
            <a:ext cx="10515600" cy="1003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Introduction </a:t>
            </a:r>
            <a:endParaRPr b="1"/>
          </a:p>
        </p:txBody>
      </p:sp>
      <p:sp>
        <p:nvSpPr>
          <p:cNvPr id="119" name="Google Shape;119;p3"/>
          <p:cNvSpPr txBox="1">
            <a:spLocks noGrp="1"/>
          </p:cNvSpPr>
          <p:nvPr>
            <p:ph type="body" idx="1"/>
          </p:nvPr>
        </p:nvSpPr>
        <p:spPr>
          <a:xfrm>
            <a:off x="587675" y="2485075"/>
            <a:ext cx="6445800" cy="3691800"/>
          </a:xfrm>
          <a:prstGeom prst="rect">
            <a:avLst/>
          </a:prstGeom>
          <a:noFill/>
          <a:ln>
            <a:noFill/>
          </a:ln>
        </p:spPr>
        <p:txBody>
          <a:bodyPr spcFirstLastPara="1" wrap="square" lIns="91425" tIns="45700" rIns="91425" bIns="45700" anchor="t" anchorCtr="0">
            <a:normAutofit/>
          </a:bodyPr>
          <a:lstStyle/>
          <a:p>
            <a:pPr marL="457200" lvl="0" indent="-374649" algn="just" rtl="0">
              <a:lnSpc>
                <a:spcPct val="150000"/>
              </a:lnSpc>
              <a:spcBef>
                <a:spcPts val="0"/>
              </a:spcBef>
              <a:spcAft>
                <a:spcPts val="0"/>
              </a:spcAft>
              <a:buSzPts val="2300"/>
              <a:buChar char="●"/>
            </a:pPr>
            <a:r>
              <a:rPr lang="en-US" sz="2000" b="1" dirty="0">
                <a:latin typeface="Arial"/>
                <a:ea typeface="Arial"/>
                <a:cs typeface="Arial"/>
                <a:sym typeface="Arial"/>
              </a:rPr>
              <a:t>Heart Disease:</a:t>
            </a:r>
            <a:r>
              <a:rPr lang="en-US" sz="2000" dirty="0">
                <a:latin typeface="Arial"/>
                <a:ea typeface="Arial"/>
                <a:cs typeface="Arial"/>
                <a:sym typeface="Arial"/>
              </a:rPr>
              <a:t> Leading cause of death globally.</a:t>
            </a:r>
            <a:br>
              <a:rPr lang="en-US" sz="2000" dirty="0">
                <a:latin typeface="Arial"/>
                <a:ea typeface="Arial"/>
                <a:cs typeface="Arial"/>
                <a:sym typeface="Arial"/>
              </a:rPr>
            </a:br>
            <a:endParaRPr sz="2000" dirty="0">
              <a:latin typeface="Arial"/>
              <a:ea typeface="Arial"/>
              <a:cs typeface="Arial"/>
              <a:sym typeface="Arial"/>
            </a:endParaRPr>
          </a:p>
          <a:p>
            <a:pPr marL="457200" lvl="0" indent="-374649" rtl="0">
              <a:lnSpc>
                <a:spcPct val="150000"/>
              </a:lnSpc>
              <a:spcBef>
                <a:spcPts val="0"/>
              </a:spcBef>
              <a:spcAft>
                <a:spcPts val="0"/>
              </a:spcAft>
              <a:buSzPts val="2300"/>
              <a:buChar char="●"/>
            </a:pPr>
            <a:r>
              <a:rPr lang="en-US" sz="2000" b="1" dirty="0">
                <a:latin typeface="Arial"/>
                <a:ea typeface="Arial"/>
                <a:cs typeface="Arial"/>
                <a:sym typeface="Arial"/>
              </a:rPr>
              <a:t>Challenge:</a:t>
            </a:r>
            <a:r>
              <a:rPr lang="en-US" sz="2000" dirty="0">
                <a:latin typeface="Arial"/>
                <a:ea typeface="Arial"/>
                <a:cs typeface="Arial"/>
                <a:sym typeface="Arial"/>
              </a:rPr>
              <a:t> Early diagnosis is difficult, especially without symptoms.</a:t>
            </a:r>
            <a:br>
              <a:rPr lang="en-US" sz="2000" dirty="0">
                <a:latin typeface="Arial"/>
                <a:ea typeface="Arial"/>
                <a:cs typeface="Arial"/>
                <a:sym typeface="Arial"/>
              </a:rPr>
            </a:br>
            <a:endParaRPr sz="2000" dirty="0">
              <a:latin typeface="Arial"/>
              <a:ea typeface="Arial"/>
              <a:cs typeface="Arial"/>
              <a:sym typeface="Arial"/>
            </a:endParaRPr>
          </a:p>
          <a:p>
            <a:pPr marL="457200" lvl="0" indent="-374649" algn="just" rtl="0">
              <a:lnSpc>
                <a:spcPct val="150000"/>
              </a:lnSpc>
              <a:spcBef>
                <a:spcPts val="0"/>
              </a:spcBef>
              <a:spcAft>
                <a:spcPts val="0"/>
              </a:spcAft>
              <a:buSzPts val="2300"/>
              <a:buChar char="●"/>
            </a:pPr>
            <a:r>
              <a:rPr lang="en-US" sz="2000" b="1" dirty="0">
                <a:latin typeface="Arial"/>
                <a:ea typeface="Arial"/>
                <a:cs typeface="Arial"/>
                <a:sym typeface="Arial"/>
              </a:rPr>
              <a:t>Solution:</a:t>
            </a:r>
            <a:r>
              <a:rPr lang="en-US" sz="2000" dirty="0">
                <a:latin typeface="Arial"/>
                <a:ea typeface="Arial"/>
                <a:cs typeface="Arial"/>
                <a:sym typeface="Arial"/>
              </a:rPr>
              <a:t> Use machine learning (ML) to predict the likelihood of heart disease using patient data</a:t>
            </a:r>
            <a:r>
              <a:rPr lang="en-US" sz="2000" dirty="0">
                <a:latin typeface="Times New Roman"/>
                <a:ea typeface="Times New Roman"/>
                <a:cs typeface="Times New Roman"/>
                <a:sym typeface="Times New Roman"/>
              </a:rPr>
              <a:t>.</a:t>
            </a:r>
            <a:endParaRPr sz="2000" dirty="0">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2400" b="1" dirty="0"/>
          </a:p>
        </p:txBody>
      </p:sp>
      <p:sp>
        <p:nvSpPr>
          <p:cNvPr id="120" name="Google Shape;1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2" name="Google Shape;122;p3"/>
          <p:cNvSpPr txBox="1"/>
          <p:nvPr/>
        </p:nvSpPr>
        <p:spPr>
          <a:xfrm>
            <a:off x="956450" y="1473025"/>
            <a:ext cx="1077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Leveraging AI for Early Diagnosis and Prevention</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Objective</a:t>
            </a:r>
            <a:endParaRPr b="1"/>
          </a:p>
        </p:txBody>
      </p:sp>
      <p:sp>
        <p:nvSpPr>
          <p:cNvPr id="128" name="Google Shape;128;p4"/>
          <p:cNvSpPr txBox="1">
            <a:spLocks noGrp="1"/>
          </p:cNvSpPr>
          <p:nvPr>
            <p:ph type="body" idx="1"/>
          </p:nvPr>
        </p:nvSpPr>
        <p:spPr>
          <a:xfrm>
            <a:off x="838200" y="2401875"/>
            <a:ext cx="5181600" cy="3774900"/>
          </a:xfrm>
          <a:prstGeom prst="rect">
            <a:avLst/>
          </a:prstGeom>
          <a:noFill/>
          <a:ln>
            <a:noFill/>
          </a:ln>
        </p:spPr>
        <p:txBody>
          <a:bodyPr spcFirstLastPara="1" wrap="square" lIns="91425" tIns="45700" rIns="91425" bIns="45700" anchor="t" anchorCtr="0">
            <a:noAutofit/>
          </a:bodyPr>
          <a:lstStyle/>
          <a:p>
            <a:pPr marL="457200" lvl="0" indent="-336550" algn="l" rtl="0">
              <a:lnSpc>
                <a:spcPct val="115000"/>
              </a:lnSpc>
              <a:spcBef>
                <a:spcPts val="0"/>
              </a:spcBef>
              <a:spcAft>
                <a:spcPts val="0"/>
              </a:spcAft>
              <a:buSzPts val="1700"/>
              <a:buChar char="●"/>
            </a:pPr>
            <a:r>
              <a:rPr lang="en-US" sz="1900" b="1">
                <a:latin typeface="Arial"/>
                <a:ea typeface="Arial"/>
                <a:cs typeface="Arial"/>
                <a:sym typeface="Arial"/>
              </a:rPr>
              <a:t>Build a machine learning model that can predict whether a patient has heart disease based on medical parameters.</a:t>
            </a:r>
            <a:br>
              <a:rPr lang="en-US" sz="1900" b="1">
                <a:latin typeface="Arial"/>
                <a:ea typeface="Arial"/>
                <a:cs typeface="Arial"/>
                <a:sym typeface="Arial"/>
              </a:rPr>
            </a:br>
            <a:endParaRPr sz="1900" b="1">
              <a:latin typeface="Arial"/>
              <a:ea typeface="Arial"/>
              <a:cs typeface="Arial"/>
              <a:sym typeface="Arial"/>
            </a:endParaRPr>
          </a:p>
          <a:p>
            <a:pPr marL="457200" lvl="0" indent="-336550" algn="l" rtl="0">
              <a:lnSpc>
                <a:spcPct val="115000"/>
              </a:lnSpc>
              <a:spcBef>
                <a:spcPts val="0"/>
              </a:spcBef>
              <a:spcAft>
                <a:spcPts val="0"/>
              </a:spcAft>
              <a:buSzPts val="1700"/>
              <a:buChar char="●"/>
            </a:pPr>
            <a:r>
              <a:rPr lang="en-US" sz="1900" b="1">
                <a:latin typeface="Arial"/>
                <a:ea typeface="Arial"/>
                <a:cs typeface="Arial"/>
                <a:sym typeface="Arial"/>
              </a:rPr>
              <a:t>Improve diagnostic accuracy and assist healthcare professionals.</a:t>
            </a:r>
            <a:endParaRPr sz="1900" b="1">
              <a:latin typeface="Arial"/>
              <a:ea typeface="Arial"/>
              <a:cs typeface="Arial"/>
              <a:sym typeface="Arial"/>
            </a:endParaRPr>
          </a:p>
          <a:p>
            <a:pPr marL="457200" lvl="0" indent="0" algn="l" rtl="0">
              <a:lnSpc>
                <a:spcPct val="115000"/>
              </a:lnSpc>
              <a:spcBef>
                <a:spcPts val="0"/>
              </a:spcBef>
              <a:spcAft>
                <a:spcPts val="0"/>
              </a:spcAft>
              <a:buNone/>
            </a:pPr>
            <a:br>
              <a:rPr lang="en-US" sz="1700">
                <a:latin typeface="Arial"/>
                <a:ea typeface="Arial"/>
                <a:cs typeface="Arial"/>
                <a:sym typeface="Arial"/>
              </a:rPr>
            </a:br>
            <a:endParaRPr sz="1700">
              <a:latin typeface="Times New Roman"/>
              <a:ea typeface="Times New Roman"/>
              <a:cs typeface="Times New Roman"/>
              <a:sym typeface="Times New Roman"/>
            </a:endParaRPr>
          </a:p>
        </p:txBody>
      </p:sp>
      <p:sp>
        <p:nvSpPr>
          <p:cNvPr id="129" name="Google Shape;1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30" name="Google Shape;130;p4"/>
          <p:cNvSpPr txBox="1">
            <a:spLocks noGrp="1"/>
          </p:cNvSpPr>
          <p:nvPr>
            <p:ph type="body" idx="2"/>
          </p:nvPr>
        </p:nvSpPr>
        <p:spPr>
          <a:xfrm>
            <a:off x="6172200" y="2401925"/>
            <a:ext cx="5181600" cy="37749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0"/>
              </a:spcBef>
              <a:spcAft>
                <a:spcPts val="0"/>
              </a:spcAft>
              <a:buNone/>
            </a:pPr>
            <a:endParaRPr sz="1700"/>
          </a:p>
        </p:txBody>
      </p:sp>
      <p:pic>
        <p:nvPicPr>
          <p:cNvPr id="131" name="Google Shape;131;p4"/>
          <p:cNvPicPr preferRelativeResize="0"/>
          <p:nvPr/>
        </p:nvPicPr>
        <p:blipFill>
          <a:blip r:embed="rId3">
            <a:alphaModFix/>
          </a:blip>
          <a:stretch>
            <a:fillRect/>
          </a:stretch>
        </p:blipFill>
        <p:spPr>
          <a:xfrm>
            <a:off x="6548040" y="1191412"/>
            <a:ext cx="4429905" cy="4475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DataSet</a:t>
            </a:r>
            <a:endParaRPr b="1"/>
          </a:p>
        </p:txBody>
      </p:sp>
      <p:sp>
        <p:nvSpPr>
          <p:cNvPr id="137" name="Google Shape;137;p5"/>
          <p:cNvSpPr txBox="1">
            <a:spLocks noGrp="1"/>
          </p:cNvSpPr>
          <p:nvPr>
            <p:ph type="body" idx="1"/>
          </p:nvPr>
        </p:nvSpPr>
        <p:spPr>
          <a:xfrm>
            <a:off x="838200" y="1410500"/>
            <a:ext cx="5181600" cy="49458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1200"/>
              </a:spcBef>
              <a:spcAft>
                <a:spcPts val="0"/>
              </a:spcAft>
              <a:buClr>
                <a:schemeClr val="dk1"/>
              </a:buClr>
              <a:buSzPts val="1100"/>
              <a:buFont typeface="Arial"/>
              <a:buNone/>
            </a:pPr>
            <a:r>
              <a:rPr lang="en-US" sz="1500" b="1">
                <a:latin typeface="Arial"/>
                <a:ea typeface="Arial"/>
                <a:cs typeface="Arial"/>
                <a:sym typeface="Arial"/>
              </a:rPr>
              <a:t>Source:</a:t>
            </a:r>
            <a:r>
              <a:rPr lang="en-US" sz="1500">
                <a:latin typeface="Arial"/>
                <a:ea typeface="Arial"/>
                <a:cs typeface="Arial"/>
                <a:sym typeface="Arial"/>
              </a:rPr>
              <a:t> UCI Heart Disease Dataset</a:t>
            </a:r>
            <a:endParaRPr sz="15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500" b="1">
                <a:latin typeface="Arial"/>
                <a:ea typeface="Arial"/>
                <a:cs typeface="Arial"/>
                <a:sym typeface="Arial"/>
              </a:rPr>
              <a:t>Features:</a:t>
            </a:r>
            <a:endParaRPr sz="1500" b="1">
              <a:latin typeface="Arial"/>
              <a:ea typeface="Arial"/>
              <a:cs typeface="Arial"/>
              <a:sym typeface="Arial"/>
            </a:endParaRPr>
          </a:p>
          <a:p>
            <a:pPr marL="457200" lvl="0" indent="-323850" algn="l" rtl="0">
              <a:lnSpc>
                <a:spcPct val="115000"/>
              </a:lnSpc>
              <a:spcBef>
                <a:spcPts val="1200"/>
              </a:spcBef>
              <a:spcAft>
                <a:spcPts val="0"/>
              </a:spcAft>
              <a:buSzPts val="1500"/>
              <a:buChar char="●"/>
            </a:pPr>
            <a:r>
              <a:rPr lang="en-US" sz="1500">
                <a:latin typeface="Arial"/>
                <a:ea typeface="Arial"/>
                <a:cs typeface="Arial"/>
                <a:sym typeface="Arial"/>
              </a:rPr>
              <a:t>Age</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Sex</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Chest Pain Type</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Resting Blood Pressure</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Cholesterol</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Fasting Blood Sugar</a:t>
            </a:r>
            <a:endParaRPr sz="1500">
              <a:latin typeface="Arial"/>
              <a:ea typeface="Arial"/>
              <a:cs typeface="Arial"/>
              <a:sym typeface="Arial"/>
            </a:endParaRPr>
          </a:p>
          <a:p>
            <a:pPr marL="0" lvl="0" indent="0" algn="just" rtl="0">
              <a:lnSpc>
                <a:spcPct val="150000"/>
              </a:lnSpc>
              <a:spcBef>
                <a:spcPts val="1200"/>
              </a:spcBef>
              <a:spcAft>
                <a:spcPts val="1200"/>
              </a:spcAft>
              <a:buClr>
                <a:schemeClr val="dk1"/>
              </a:buClr>
              <a:buSzPts val="1100"/>
              <a:buFont typeface="Arial"/>
              <a:buNone/>
            </a:pPr>
            <a:endParaRPr sz="1100">
              <a:latin typeface="Arial"/>
              <a:ea typeface="Arial"/>
              <a:cs typeface="Arial"/>
              <a:sym typeface="Arial"/>
            </a:endParaRPr>
          </a:p>
        </p:txBody>
      </p:sp>
      <p:sp>
        <p:nvSpPr>
          <p:cNvPr id="138" name="Google Shape;1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39" name="Google Shape;139;p5"/>
          <p:cNvSpPr txBox="1">
            <a:spLocks noGrp="1"/>
          </p:cNvSpPr>
          <p:nvPr>
            <p:ph type="body" idx="1"/>
          </p:nvPr>
        </p:nvSpPr>
        <p:spPr>
          <a:xfrm>
            <a:off x="6096000" y="2077550"/>
            <a:ext cx="5181600" cy="4278600"/>
          </a:xfrm>
          <a:prstGeom prst="rect">
            <a:avLst/>
          </a:prstGeom>
          <a:noFill/>
          <a:ln>
            <a:noFill/>
          </a:ln>
        </p:spPr>
        <p:txBody>
          <a:bodyPr spcFirstLastPara="1" wrap="square" lIns="91425" tIns="45700" rIns="91425" bIns="45700" anchor="ctr" anchorCtr="0">
            <a:noAutofit/>
          </a:bodyPr>
          <a:lstStyle/>
          <a:p>
            <a:pPr marL="0" lvl="0" indent="0" algn="just" rtl="0">
              <a:lnSpc>
                <a:spcPct val="150000"/>
              </a:lnSpc>
              <a:spcBef>
                <a:spcPts val="1200"/>
              </a:spcBef>
              <a:spcAft>
                <a:spcPts val="0"/>
              </a:spcAft>
              <a:buClr>
                <a:schemeClr val="dk1"/>
              </a:buClr>
              <a:buSzPts val="1100"/>
              <a:buFont typeface="Arial"/>
              <a:buNone/>
            </a:pPr>
            <a:endParaRPr sz="1500">
              <a:latin typeface="Arial"/>
              <a:ea typeface="Arial"/>
              <a:cs typeface="Arial"/>
              <a:sym typeface="Arial"/>
            </a:endParaRPr>
          </a:p>
          <a:p>
            <a:pPr marL="457200" lvl="0" indent="-323850" algn="l" rtl="0">
              <a:lnSpc>
                <a:spcPct val="115000"/>
              </a:lnSpc>
              <a:spcBef>
                <a:spcPts val="1200"/>
              </a:spcBef>
              <a:spcAft>
                <a:spcPts val="0"/>
              </a:spcAft>
              <a:buSzPts val="1500"/>
              <a:buChar char="●"/>
            </a:pPr>
            <a:r>
              <a:rPr lang="en-US" sz="1500">
                <a:latin typeface="Arial"/>
                <a:ea typeface="Arial"/>
                <a:cs typeface="Arial"/>
                <a:sym typeface="Arial"/>
              </a:rPr>
              <a:t>Rest ECG</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Max Heart Rate</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Exercise Induced Angina</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ST Depression</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Slope of ST Segment</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Number of Major Vessels</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Thalassemia</a:t>
            </a:r>
            <a:br>
              <a:rPr lang="en-US" sz="1500">
                <a:latin typeface="Arial"/>
                <a:ea typeface="Arial"/>
                <a:cs typeface="Arial"/>
                <a:sym typeface="Arial"/>
              </a:rPr>
            </a:br>
            <a:endParaRPr sz="1500">
              <a:latin typeface="Arial"/>
              <a:ea typeface="Arial"/>
              <a:cs typeface="Arial"/>
              <a:sym typeface="Arial"/>
            </a:endParaRPr>
          </a:p>
          <a:p>
            <a:pPr marL="457200" lvl="0" indent="-323850" algn="l" rtl="0">
              <a:lnSpc>
                <a:spcPct val="115000"/>
              </a:lnSpc>
              <a:spcBef>
                <a:spcPts val="0"/>
              </a:spcBef>
              <a:spcAft>
                <a:spcPts val="0"/>
              </a:spcAft>
              <a:buSzPts val="1500"/>
              <a:buChar char="●"/>
            </a:pPr>
            <a:r>
              <a:rPr lang="en-US" sz="1500">
                <a:latin typeface="Arial"/>
                <a:ea typeface="Arial"/>
                <a:cs typeface="Arial"/>
                <a:sym typeface="Arial"/>
              </a:rPr>
              <a:t>Target (0 = No Disease, 1 = Disease)</a:t>
            </a:r>
            <a:endParaRPr sz="1500">
              <a:latin typeface="Arial"/>
              <a:ea typeface="Arial"/>
              <a:cs typeface="Arial"/>
              <a:sym typeface="Arial"/>
            </a:endParaRPr>
          </a:p>
          <a:p>
            <a:pPr marL="457200" lvl="0" indent="0" algn="l" rtl="0">
              <a:lnSpc>
                <a:spcPct val="115000"/>
              </a:lnSpc>
              <a:spcBef>
                <a:spcPts val="1200"/>
              </a:spcBef>
              <a:spcAft>
                <a:spcPts val="0"/>
              </a:spcAft>
              <a:buNone/>
            </a:pPr>
            <a:endParaRPr sz="1500" b="1">
              <a:latin typeface="Arial"/>
              <a:ea typeface="Arial"/>
              <a:cs typeface="Arial"/>
              <a:sym typeface="Arial"/>
            </a:endParaRPr>
          </a:p>
          <a:p>
            <a:pPr marL="0" lvl="0" indent="0" algn="just" rtl="0">
              <a:lnSpc>
                <a:spcPct val="150000"/>
              </a:lnSpc>
              <a:spcBef>
                <a:spcPts val="1200"/>
              </a:spcBef>
              <a:spcAft>
                <a:spcPts val="1200"/>
              </a:spcAft>
              <a:buClr>
                <a:schemeClr val="dk1"/>
              </a:buClr>
              <a:buSzPts val="1100"/>
              <a:buFont typeface="Arial"/>
              <a:buNone/>
            </a:pPr>
            <a:endParaRPr sz="11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Data Processing</a:t>
            </a:r>
            <a:endParaRPr b="1"/>
          </a:p>
        </p:txBody>
      </p:sp>
      <p:sp>
        <p:nvSpPr>
          <p:cNvPr id="145" name="Google Shape;145;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fontScale="92500" lnSpcReduction="20000"/>
          </a:bodyPr>
          <a:lstStyle/>
          <a:p>
            <a:pPr marL="457200" marR="381000" lvl="0" indent="-346075" algn="l" rtl="0">
              <a:lnSpc>
                <a:spcPct val="115000"/>
              </a:lnSpc>
              <a:spcBef>
                <a:spcPts val="1200"/>
              </a:spcBef>
              <a:spcAft>
                <a:spcPts val="0"/>
              </a:spcAft>
              <a:buSzPct val="80000"/>
              <a:buChar char="●"/>
            </a:pPr>
            <a:r>
              <a:rPr lang="en-US" sz="2500" b="1">
                <a:latin typeface="Arial"/>
                <a:ea typeface="Arial"/>
                <a:cs typeface="Arial"/>
                <a:sym typeface="Arial"/>
              </a:rPr>
              <a:t>Handling missing values</a:t>
            </a:r>
            <a:br>
              <a:rPr lang="en-US" sz="2500" b="1">
                <a:latin typeface="Arial"/>
                <a:ea typeface="Arial"/>
                <a:cs typeface="Arial"/>
                <a:sym typeface="Arial"/>
              </a:rPr>
            </a:br>
            <a:endParaRPr sz="2500" b="1">
              <a:latin typeface="Arial"/>
              <a:ea typeface="Arial"/>
              <a:cs typeface="Arial"/>
              <a:sym typeface="Arial"/>
            </a:endParaRPr>
          </a:p>
          <a:p>
            <a:pPr marL="457200" marR="381000" lvl="0" indent="-346075" algn="l" rtl="0">
              <a:lnSpc>
                <a:spcPct val="115000"/>
              </a:lnSpc>
              <a:spcBef>
                <a:spcPts val="1200"/>
              </a:spcBef>
              <a:spcAft>
                <a:spcPts val="0"/>
              </a:spcAft>
              <a:buSzPct val="80000"/>
              <a:buChar char="●"/>
            </a:pPr>
            <a:r>
              <a:rPr lang="en-US" sz="2500" b="1">
                <a:latin typeface="Arial"/>
                <a:ea typeface="Arial"/>
                <a:cs typeface="Arial"/>
                <a:sym typeface="Arial"/>
              </a:rPr>
              <a:t>Encoding categorical variables</a:t>
            </a:r>
            <a:br>
              <a:rPr lang="en-US" sz="2500" b="1">
                <a:latin typeface="Arial"/>
                <a:ea typeface="Arial"/>
                <a:cs typeface="Arial"/>
                <a:sym typeface="Arial"/>
              </a:rPr>
            </a:br>
            <a:endParaRPr sz="2500" b="1">
              <a:latin typeface="Arial"/>
              <a:ea typeface="Arial"/>
              <a:cs typeface="Arial"/>
              <a:sym typeface="Arial"/>
            </a:endParaRPr>
          </a:p>
          <a:p>
            <a:pPr marL="457200" marR="381000" lvl="0" indent="-346075" algn="l" rtl="0">
              <a:lnSpc>
                <a:spcPct val="115000"/>
              </a:lnSpc>
              <a:spcBef>
                <a:spcPts val="1200"/>
              </a:spcBef>
              <a:spcAft>
                <a:spcPts val="0"/>
              </a:spcAft>
              <a:buSzPct val="80000"/>
              <a:buChar char="●"/>
            </a:pPr>
            <a:r>
              <a:rPr lang="en-US" sz="2500" b="1">
                <a:latin typeface="Arial"/>
                <a:ea typeface="Arial"/>
                <a:cs typeface="Arial"/>
                <a:sym typeface="Arial"/>
              </a:rPr>
              <a:t>Feature scaling</a:t>
            </a:r>
            <a:br>
              <a:rPr lang="en-US" sz="2500" b="1">
                <a:latin typeface="Arial"/>
                <a:ea typeface="Arial"/>
                <a:cs typeface="Arial"/>
                <a:sym typeface="Arial"/>
              </a:rPr>
            </a:br>
            <a:endParaRPr sz="2500" b="1">
              <a:latin typeface="Arial"/>
              <a:ea typeface="Arial"/>
              <a:cs typeface="Arial"/>
              <a:sym typeface="Arial"/>
            </a:endParaRPr>
          </a:p>
          <a:p>
            <a:pPr marL="457200" marR="381000" lvl="0" indent="-346075" algn="l" rtl="0">
              <a:lnSpc>
                <a:spcPct val="115000"/>
              </a:lnSpc>
              <a:spcBef>
                <a:spcPts val="1200"/>
              </a:spcBef>
              <a:spcAft>
                <a:spcPts val="0"/>
              </a:spcAft>
              <a:buSzPct val="80000"/>
              <a:buChar char="●"/>
            </a:pPr>
            <a:r>
              <a:rPr lang="en-US" sz="2500" b="1">
                <a:latin typeface="Arial"/>
                <a:ea typeface="Arial"/>
                <a:cs typeface="Arial"/>
                <a:sym typeface="Arial"/>
              </a:rPr>
              <a:t>Splitting data into training and testing sets (e.g., 80:20)</a:t>
            </a:r>
            <a:endParaRPr sz="2500" b="1">
              <a:latin typeface="Arial"/>
              <a:ea typeface="Arial"/>
              <a:cs typeface="Arial"/>
              <a:sym typeface="Arial"/>
            </a:endParaRPr>
          </a:p>
          <a:p>
            <a:pPr marL="457200" marR="381000" lvl="0" indent="0" algn="l" rtl="0">
              <a:lnSpc>
                <a:spcPct val="115000"/>
              </a:lnSpc>
              <a:spcBef>
                <a:spcPts val="1200"/>
              </a:spcBef>
              <a:spcAft>
                <a:spcPts val="0"/>
              </a:spcAft>
              <a:buNone/>
            </a:pPr>
            <a:endParaRPr sz="2500" b="1">
              <a:latin typeface="Arial"/>
              <a:ea typeface="Arial"/>
              <a:cs typeface="Arial"/>
              <a:sym typeface="Arial"/>
            </a:endParaRPr>
          </a:p>
        </p:txBody>
      </p:sp>
      <p:sp>
        <p:nvSpPr>
          <p:cNvPr id="146" name="Google Shape;1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pic>
        <p:nvPicPr>
          <p:cNvPr id="147" name="Google Shape;147;p7"/>
          <p:cNvPicPr preferRelativeResize="0"/>
          <p:nvPr/>
        </p:nvPicPr>
        <p:blipFill>
          <a:blip r:embed="rId3">
            <a:alphaModFix/>
          </a:blip>
          <a:stretch>
            <a:fillRect/>
          </a:stretch>
        </p:blipFill>
        <p:spPr>
          <a:xfrm>
            <a:off x="5671925" y="1688550"/>
            <a:ext cx="5867402" cy="34809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314ad314f75_0_8"/>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ctr" anchorCtr="0">
            <a:noAutofit/>
          </a:bodyPr>
          <a:lstStyle/>
          <a:p>
            <a:pPr marL="457200" lvl="0" indent="-374650" algn="l" rtl="0">
              <a:lnSpc>
                <a:spcPct val="115000"/>
              </a:lnSpc>
              <a:spcBef>
                <a:spcPts val="1200"/>
              </a:spcBef>
              <a:spcAft>
                <a:spcPts val="0"/>
              </a:spcAft>
              <a:buSzPts val="2300"/>
              <a:buChar char="●"/>
            </a:pPr>
            <a:r>
              <a:rPr lang="en-US" sz="1800" b="1">
                <a:latin typeface="Arial"/>
                <a:ea typeface="Arial"/>
                <a:cs typeface="Arial"/>
                <a:sym typeface="Arial"/>
              </a:rPr>
              <a:t>Accuracy</a:t>
            </a:r>
            <a:br>
              <a:rPr lang="en-US" sz="1800" b="1">
                <a:latin typeface="Arial"/>
                <a:ea typeface="Arial"/>
                <a:cs typeface="Arial"/>
                <a:sym typeface="Arial"/>
              </a:rPr>
            </a:br>
            <a:endParaRPr sz="1800" b="1">
              <a:latin typeface="Arial"/>
              <a:ea typeface="Arial"/>
              <a:cs typeface="Arial"/>
              <a:sym typeface="Arial"/>
            </a:endParaRPr>
          </a:p>
          <a:p>
            <a:pPr marL="457200" lvl="0" indent="-374650" algn="l" rtl="0">
              <a:lnSpc>
                <a:spcPct val="115000"/>
              </a:lnSpc>
              <a:spcBef>
                <a:spcPts val="1200"/>
              </a:spcBef>
              <a:spcAft>
                <a:spcPts val="0"/>
              </a:spcAft>
              <a:buSzPts val="2300"/>
              <a:buChar char="●"/>
            </a:pPr>
            <a:r>
              <a:rPr lang="en-US" sz="1800" b="1">
                <a:latin typeface="Arial"/>
                <a:ea typeface="Arial"/>
                <a:cs typeface="Arial"/>
                <a:sym typeface="Arial"/>
              </a:rPr>
              <a:t>Precision</a:t>
            </a:r>
            <a:br>
              <a:rPr lang="en-US" sz="1800" b="1">
                <a:latin typeface="Arial"/>
                <a:ea typeface="Arial"/>
                <a:cs typeface="Arial"/>
                <a:sym typeface="Arial"/>
              </a:rPr>
            </a:br>
            <a:endParaRPr sz="1800" b="1">
              <a:latin typeface="Arial"/>
              <a:ea typeface="Arial"/>
              <a:cs typeface="Arial"/>
              <a:sym typeface="Arial"/>
            </a:endParaRPr>
          </a:p>
          <a:p>
            <a:pPr marL="457200" lvl="0" indent="-374650" algn="l" rtl="0">
              <a:lnSpc>
                <a:spcPct val="115000"/>
              </a:lnSpc>
              <a:spcBef>
                <a:spcPts val="1200"/>
              </a:spcBef>
              <a:spcAft>
                <a:spcPts val="0"/>
              </a:spcAft>
              <a:buSzPts val="2300"/>
              <a:buChar char="●"/>
            </a:pPr>
            <a:r>
              <a:rPr lang="en-US" sz="1800" b="1">
                <a:latin typeface="Arial"/>
                <a:ea typeface="Arial"/>
                <a:cs typeface="Arial"/>
                <a:sym typeface="Arial"/>
              </a:rPr>
              <a:t>Recall</a:t>
            </a:r>
            <a:br>
              <a:rPr lang="en-US" sz="1800" b="1">
                <a:latin typeface="Arial"/>
                <a:ea typeface="Arial"/>
                <a:cs typeface="Arial"/>
                <a:sym typeface="Arial"/>
              </a:rPr>
            </a:br>
            <a:endParaRPr sz="1800" b="1">
              <a:latin typeface="Arial"/>
              <a:ea typeface="Arial"/>
              <a:cs typeface="Arial"/>
              <a:sym typeface="Arial"/>
            </a:endParaRPr>
          </a:p>
          <a:p>
            <a:pPr marL="457200" lvl="0" indent="-374650" algn="l" rtl="0">
              <a:lnSpc>
                <a:spcPct val="115000"/>
              </a:lnSpc>
              <a:spcBef>
                <a:spcPts val="1200"/>
              </a:spcBef>
              <a:spcAft>
                <a:spcPts val="0"/>
              </a:spcAft>
              <a:buSzPts val="2300"/>
              <a:buChar char="●"/>
            </a:pPr>
            <a:r>
              <a:rPr lang="en-US" sz="1800" b="1">
                <a:latin typeface="Arial"/>
                <a:ea typeface="Arial"/>
                <a:cs typeface="Arial"/>
                <a:sym typeface="Arial"/>
              </a:rPr>
              <a:t>F1-Score</a:t>
            </a:r>
            <a:br>
              <a:rPr lang="en-US" sz="1800" b="1">
                <a:latin typeface="Arial"/>
                <a:ea typeface="Arial"/>
                <a:cs typeface="Arial"/>
                <a:sym typeface="Arial"/>
              </a:rPr>
            </a:br>
            <a:endParaRPr sz="1800" b="1">
              <a:latin typeface="Arial"/>
              <a:ea typeface="Arial"/>
              <a:cs typeface="Arial"/>
              <a:sym typeface="Arial"/>
            </a:endParaRPr>
          </a:p>
          <a:p>
            <a:pPr marL="457200" lvl="0" indent="-374650" algn="l" rtl="0">
              <a:lnSpc>
                <a:spcPct val="115000"/>
              </a:lnSpc>
              <a:spcBef>
                <a:spcPts val="1200"/>
              </a:spcBef>
              <a:spcAft>
                <a:spcPts val="0"/>
              </a:spcAft>
              <a:buSzPts val="2300"/>
              <a:buChar char="●"/>
            </a:pPr>
            <a:r>
              <a:rPr lang="en-US" sz="1800" b="1">
                <a:latin typeface="Arial"/>
                <a:ea typeface="Arial"/>
                <a:cs typeface="Arial"/>
                <a:sym typeface="Arial"/>
              </a:rPr>
              <a:t>ROC-AUC Curve</a:t>
            </a:r>
            <a:br>
              <a:rPr lang="en-US" sz="1800" b="1">
                <a:latin typeface="Arial"/>
                <a:ea typeface="Arial"/>
                <a:cs typeface="Arial"/>
                <a:sym typeface="Arial"/>
              </a:rPr>
            </a:br>
            <a:endParaRPr sz="1800" b="1">
              <a:latin typeface="Arial"/>
              <a:ea typeface="Arial"/>
              <a:cs typeface="Arial"/>
              <a:sym typeface="Arial"/>
            </a:endParaRPr>
          </a:p>
          <a:p>
            <a:pPr marL="457200" lvl="0" indent="-374650" algn="l" rtl="0">
              <a:lnSpc>
                <a:spcPct val="115000"/>
              </a:lnSpc>
              <a:spcBef>
                <a:spcPts val="1200"/>
              </a:spcBef>
              <a:spcAft>
                <a:spcPts val="0"/>
              </a:spcAft>
              <a:buSzPts val="2300"/>
              <a:buChar char="●"/>
            </a:pPr>
            <a:r>
              <a:rPr lang="en-US" sz="1800">
                <a:latin typeface="Arial"/>
                <a:ea typeface="Arial"/>
                <a:cs typeface="Arial"/>
                <a:sym typeface="Arial"/>
              </a:rPr>
              <a:t>Use of </a:t>
            </a:r>
            <a:r>
              <a:rPr lang="en-US" sz="1800" b="1">
                <a:latin typeface="Arial"/>
                <a:ea typeface="Arial"/>
                <a:cs typeface="Arial"/>
                <a:sym typeface="Arial"/>
              </a:rPr>
              <a:t>Confusion Matrix</a:t>
            </a:r>
            <a:r>
              <a:rPr lang="en-US" sz="1800">
                <a:latin typeface="Arial"/>
                <a:ea typeface="Arial"/>
                <a:cs typeface="Arial"/>
                <a:sym typeface="Arial"/>
              </a:rPr>
              <a:t> to visualize result</a:t>
            </a:r>
            <a:endParaRPr b="1">
              <a:latin typeface="Arial"/>
              <a:ea typeface="Arial"/>
              <a:cs typeface="Arial"/>
              <a:sym typeface="Arial"/>
            </a:endParaRPr>
          </a:p>
        </p:txBody>
      </p:sp>
      <p:sp>
        <p:nvSpPr>
          <p:cNvPr id="153" name="Google Shape;153;g314ad314f75_0_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Model Evaluation Metrics</a:t>
            </a:r>
            <a:endParaRPr b="1"/>
          </a:p>
        </p:txBody>
      </p:sp>
      <p:sp>
        <p:nvSpPr>
          <p:cNvPr id="154" name="Google Shape;154;g314ad314f75_0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Conclusion</a:t>
            </a:r>
            <a:endParaRPr/>
          </a:p>
        </p:txBody>
      </p:sp>
      <p:sp>
        <p:nvSpPr>
          <p:cNvPr id="160" name="Google Shape;160;p17"/>
          <p:cNvSpPr txBox="1">
            <a:spLocks noGrp="1"/>
          </p:cNvSpPr>
          <p:nvPr>
            <p:ph type="body" idx="1"/>
          </p:nvPr>
        </p:nvSpPr>
        <p:spPr>
          <a:xfrm>
            <a:off x="838200" y="1825625"/>
            <a:ext cx="10515600" cy="3877944"/>
          </a:xfrm>
          <a:prstGeom prst="rect">
            <a:avLst/>
          </a:prstGeom>
          <a:noFill/>
          <a:ln>
            <a:noFill/>
          </a:ln>
        </p:spPr>
        <p:txBody>
          <a:bodyPr spcFirstLastPara="1" wrap="square" lIns="91425" tIns="45700" rIns="91425" bIns="45700" anchor="t" anchorCtr="0">
            <a:spAutoFit/>
          </a:bodyPr>
          <a:lstStyle/>
          <a:p>
            <a:pPr marL="457200" lvl="0" indent="-346075" rtl="0">
              <a:lnSpc>
                <a:spcPct val="150000"/>
              </a:lnSpc>
              <a:spcBef>
                <a:spcPts val="1200"/>
              </a:spcBef>
              <a:spcAft>
                <a:spcPts val="0"/>
              </a:spcAft>
              <a:buClr>
                <a:srgbClr val="222222"/>
              </a:buClr>
              <a:buSzPts val="1850"/>
              <a:buFont typeface="Arial"/>
              <a:buChar char="●"/>
            </a:pPr>
            <a:r>
              <a:rPr lang="en-US" sz="1850" b="1" dirty="0">
                <a:solidFill>
                  <a:srgbClr val="222222"/>
                </a:solidFill>
                <a:highlight>
                  <a:srgbClr val="FFFFFF"/>
                </a:highlight>
                <a:latin typeface="Arial"/>
                <a:ea typeface="Arial"/>
                <a:cs typeface="Arial"/>
                <a:sym typeface="Arial"/>
              </a:rPr>
              <a:t>ML algorithms can effectively predict heart disease.</a:t>
            </a:r>
            <a:br>
              <a:rPr lang="en-US" sz="1850" b="1" dirty="0">
                <a:solidFill>
                  <a:srgbClr val="222222"/>
                </a:solidFill>
                <a:highlight>
                  <a:srgbClr val="FFFFFF"/>
                </a:highlight>
                <a:latin typeface="Arial"/>
                <a:ea typeface="Arial"/>
                <a:cs typeface="Arial"/>
                <a:sym typeface="Arial"/>
              </a:rPr>
            </a:br>
            <a:endParaRPr sz="1850" b="1" dirty="0">
              <a:solidFill>
                <a:srgbClr val="222222"/>
              </a:solidFill>
              <a:highlight>
                <a:srgbClr val="FFFFFF"/>
              </a:highlight>
              <a:latin typeface="Arial"/>
              <a:ea typeface="Arial"/>
              <a:cs typeface="Arial"/>
              <a:sym typeface="Arial"/>
            </a:endParaRPr>
          </a:p>
          <a:p>
            <a:pPr marL="457200" lvl="0" indent="-346075" rtl="0">
              <a:lnSpc>
                <a:spcPct val="150000"/>
              </a:lnSpc>
              <a:spcBef>
                <a:spcPts val="0"/>
              </a:spcBef>
              <a:spcAft>
                <a:spcPts val="0"/>
              </a:spcAft>
              <a:buClr>
                <a:srgbClr val="222222"/>
              </a:buClr>
              <a:buSzPts val="1850"/>
              <a:buFont typeface="Arial"/>
              <a:buChar char="●"/>
            </a:pPr>
            <a:r>
              <a:rPr lang="en-US" sz="1850" b="1" dirty="0">
                <a:solidFill>
                  <a:srgbClr val="222222"/>
                </a:solidFill>
                <a:highlight>
                  <a:srgbClr val="FFFFFF"/>
                </a:highlight>
                <a:latin typeface="Arial"/>
                <a:ea typeface="Arial"/>
                <a:cs typeface="Arial"/>
                <a:sym typeface="Arial"/>
              </a:rPr>
              <a:t>Random Forest and Logistic Regression performed best.</a:t>
            </a:r>
            <a:br>
              <a:rPr lang="en-US" sz="1850" b="1" dirty="0">
                <a:solidFill>
                  <a:srgbClr val="222222"/>
                </a:solidFill>
                <a:highlight>
                  <a:srgbClr val="FFFFFF"/>
                </a:highlight>
                <a:latin typeface="Arial"/>
                <a:ea typeface="Arial"/>
                <a:cs typeface="Arial"/>
                <a:sym typeface="Arial"/>
              </a:rPr>
            </a:br>
            <a:endParaRPr sz="1850" b="1" dirty="0">
              <a:solidFill>
                <a:srgbClr val="222222"/>
              </a:solidFill>
              <a:highlight>
                <a:srgbClr val="FFFFFF"/>
              </a:highlight>
              <a:latin typeface="Arial"/>
              <a:ea typeface="Arial"/>
              <a:cs typeface="Arial"/>
              <a:sym typeface="Arial"/>
            </a:endParaRPr>
          </a:p>
          <a:p>
            <a:pPr marL="457200" lvl="0" indent="-346075" rtl="0">
              <a:lnSpc>
                <a:spcPct val="150000"/>
              </a:lnSpc>
              <a:spcBef>
                <a:spcPts val="0"/>
              </a:spcBef>
              <a:spcAft>
                <a:spcPts val="0"/>
              </a:spcAft>
              <a:buClr>
                <a:srgbClr val="222222"/>
              </a:buClr>
              <a:buSzPts val="1850"/>
              <a:buFont typeface="Arial"/>
              <a:buChar char="●"/>
            </a:pPr>
            <a:r>
              <a:rPr lang="en-US" sz="1850" b="1" dirty="0">
                <a:solidFill>
                  <a:srgbClr val="222222"/>
                </a:solidFill>
                <a:highlight>
                  <a:srgbClr val="FFFFFF"/>
                </a:highlight>
                <a:latin typeface="Arial"/>
                <a:ea typeface="Arial"/>
                <a:cs typeface="Arial"/>
                <a:sym typeface="Arial"/>
              </a:rPr>
              <a:t>Model can assist doctors in early diagnosis.</a:t>
            </a:r>
            <a:br>
              <a:rPr lang="en-US" sz="1850" b="1" dirty="0">
                <a:solidFill>
                  <a:srgbClr val="222222"/>
                </a:solidFill>
                <a:highlight>
                  <a:srgbClr val="FFFFFF"/>
                </a:highlight>
                <a:latin typeface="Arial"/>
                <a:ea typeface="Arial"/>
                <a:cs typeface="Arial"/>
                <a:sym typeface="Arial"/>
              </a:rPr>
            </a:br>
            <a:endParaRPr sz="1850" b="1" dirty="0">
              <a:solidFill>
                <a:srgbClr val="222222"/>
              </a:solidFill>
              <a:highlight>
                <a:srgbClr val="FFFFFF"/>
              </a:highlight>
              <a:latin typeface="Arial"/>
              <a:ea typeface="Arial"/>
              <a:cs typeface="Arial"/>
              <a:sym typeface="Arial"/>
            </a:endParaRPr>
          </a:p>
          <a:p>
            <a:pPr marL="457200" lvl="0" indent="-346075" rtl="0">
              <a:lnSpc>
                <a:spcPct val="150000"/>
              </a:lnSpc>
              <a:spcBef>
                <a:spcPts val="0"/>
              </a:spcBef>
              <a:spcAft>
                <a:spcPts val="0"/>
              </a:spcAft>
              <a:buClr>
                <a:srgbClr val="222222"/>
              </a:buClr>
              <a:buSzPts val="1850"/>
              <a:buFont typeface="Arial"/>
              <a:buChar char="●"/>
            </a:pPr>
            <a:r>
              <a:rPr lang="en-US" sz="1850" b="1" dirty="0">
                <a:solidFill>
                  <a:srgbClr val="222222"/>
                </a:solidFill>
                <a:highlight>
                  <a:srgbClr val="FFFFFF"/>
                </a:highlight>
                <a:latin typeface="Arial"/>
                <a:ea typeface="Arial"/>
                <a:cs typeface="Arial"/>
                <a:sym typeface="Arial"/>
              </a:rPr>
              <a:t>Needs integration with real-time clinical systems for full impact.</a:t>
            </a:r>
            <a:endParaRPr sz="1850" b="1" dirty="0">
              <a:solidFill>
                <a:srgbClr val="222222"/>
              </a:solidFill>
              <a:highlight>
                <a:srgbClr val="FFFFFF"/>
              </a:highlight>
              <a:latin typeface="Arial"/>
              <a:ea typeface="Arial"/>
              <a:cs typeface="Arial"/>
              <a:sym typeface="Arial"/>
            </a:endParaRPr>
          </a:p>
          <a:p>
            <a:pPr marL="0" lvl="0" indent="0" algn="just" rtl="0">
              <a:lnSpc>
                <a:spcPct val="150000"/>
              </a:lnSpc>
              <a:spcBef>
                <a:spcPts val="1200"/>
              </a:spcBef>
              <a:spcAft>
                <a:spcPts val="1200"/>
              </a:spcAft>
              <a:buSzPts val="1800"/>
              <a:buNone/>
            </a:pPr>
            <a:endParaRPr sz="1450" dirty="0">
              <a:solidFill>
                <a:srgbClr val="222222"/>
              </a:solidFill>
              <a:highlight>
                <a:srgbClr val="FFFFFF"/>
              </a:highlight>
              <a:latin typeface="Arial"/>
              <a:ea typeface="Arial"/>
              <a:cs typeface="Arial"/>
              <a:sym typeface="Arial"/>
            </a:endParaRPr>
          </a:p>
        </p:txBody>
      </p:sp>
      <p:sp>
        <p:nvSpPr>
          <p:cNvPr id="161" name="Google Shape;16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Future Scope</a:t>
            </a:r>
            <a:endParaRPr b="1"/>
          </a:p>
        </p:txBody>
      </p:sp>
      <p:sp>
        <p:nvSpPr>
          <p:cNvPr id="167" name="Google Shape;167;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1800"/>
              <a:buNone/>
            </a:pPr>
            <a:r>
              <a:rPr lang="en-US" sz="1450">
                <a:solidFill>
                  <a:srgbClr val="222222"/>
                </a:solidFill>
                <a:highlight>
                  <a:srgbClr val="FFFFFF"/>
                </a:highlight>
                <a:latin typeface="Arial"/>
                <a:ea typeface="Arial"/>
                <a:cs typeface="Arial"/>
                <a:sym typeface="Arial"/>
              </a:rPr>
              <a:t>In the future, our research aims to further enhance the reliability of our conclusions by incorporating additional datasets. We will explore the use of metaheuristic techniques and nature-inspired algorithms to optimize the parameters of machine learning classifiers and deep learning methods. This optimization process will enable us to more effectively evaluate the presence of heart disease across various heart disease-related datasets. Additionally, we will focus on improving the accuracy of existing algorithms to enhance their performance in detecting heart disease. By leveraging these advancements, we aim to provide more robust and accurate methods for the diagnosis and evaluation of heart disease.</a:t>
            </a:r>
            <a:endParaRPr sz="1700">
              <a:latin typeface="Arial"/>
              <a:ea typeface="Arial"/>
              <a:cs typeface="Arial"/>
              <a:sym typeface="Arial"/>
            </a:endParaRPr>
          </a:p>
        </p:txBody>
      </p:sp>
      <p:sp>
        <p:nvSpPr>
          <p:cNvPr id="168" name="Google Shape;168;p18"/>
          <p:cNvSpPr txBox="1">
            <a:spLocks noGrp="1"/>
          </p:cNvSpPr>
          <p:nvPr>
            <p:ph type="sldNum" idx="12"/>
          </p:nvPr>
        </p:nvSpPr>
        <p:spPr>
          <a:xfrm>
            <a:off x="8610600" y="64325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169" name="Google Shape;169;p18"/>
          <p:cNvPicPr preferRelativeResize="0"/>
          <p:nvPr/>
        </p:nvPicPr>
        <p:blipFill rotWithShape="1">
          <a:blip r:embed="rId3">
            <a:alphaModFix/>
          </a:blip>
          <a:srcRect/>
          <a:stretch/>
        </p:blipFill>
        <p:spPr>
          <a:xfrm>
            <a:off x="6219175" y="2186200"/>
            <a:ext cx="5480126" cy="3082576"/>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Widescreen</PresentationFormat>
  <Paragraphs>87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Raleway ExtraBold</vt:lpstr>
      <vt:lpstr>Arial</vt:lpstr>
      <vt:lpstr>Times New Roman</vt:lpstr>
      <vt:lpstr>1_Office Theme</vt:lpstr>
      <vt:lpstr>PowerPoint Presentation</vt:lpstr>
      <vt:lpstr>Outline of Our Presentation</vt:lpstr>
      <vt:lpstr>Introduction </vt:lpstr>
      <vt:lpstr>Objective</vt:lpstr>
      <vt:lpstr>DataSet</vt:lpstr>
      <vt:lpstr>Data Processing</vt:lpstr>
      <vt:lpstr>Model Evaluation Metrics</vt:lpstr>
      <vt:lpstr>Conclusion</vt:lpstr>
      <vt:lpstr>Future Scope</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Aditya Partap Singh</cp:lastModifiedBy>
  <cp:revision>1</cp:revision>
  <dcterms:created xsi:type="dcterms:W3CDTF">2019-01-09T10:33:58Z</dcterms:created>
  <dcterms:modified xsi:type="dcterms:W3CDTF">2025-04-29T05:27:57Z</dcterms:modified>
</cp:coreProperties>
</file>