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5"/>
  </p:notesMasterIdLst>
  <p:handoutMasterIdLst>
    <p:handoutMasterId r:id="rId26"/>
  </p:handoutMasterIdLst>
  <p:sldIdLst>
    <p:sldId id="277" r:id="rId4"/>
    <p:sldId id="399" r:id="rId5"/>
    <p:sldId id="400" r:id="rId6"/>
    <p:sldId id="408" r:id="rId7"/>
    <p:sldId id="409" r:id="rId8"/>
    <p:sldId id="401" r:id="rId9"/>
    <p:sldId id="410" r:id="rId10"/>
    <p:sldId id="402" r:id="rId11"/>
    <p:sldId id="403" r:id="rId12"/>
    <p:sldId id="411" r:id="rId13"/>
    <p:sldId id="412" r:id="rId14"/>
    <p:sldId id="404" r:id="rId15"/>
    <p:sldId id="414" r:id="rId16"/>
    <p:sldId id="415" r:id="rId17"/>
    <p:sldId id="417" r:id="rId18"/>
    <p:sldId id="418" r:id="rId19"/>
    <p:sldId id="405" r:id="rId20"/>
    <p:sldId id="406" r:id="rId21"/>
    <p:sldId id="407" r:id="rId22"/>
    <p:sldId id="416" r:id="rId23"/>
    <p:sldId id="4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p:scale>
          <a:sx n="80" d="100"/>
          <a:sy n="80" d="100"/>
        </p:scale>
        <p:origin x="1008" y="1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7C6B3-52FF-4341-9A32-8B9BF8D521E2}"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IN"/>
        </a:p>
      </dgm:t>
    </dgm:pt>
    <dgm:pt modelId="{8FEAA440-06CC-44EF-9BC4-8C0D06827385}">
      <dgm:prSet phldrT="[Text]"/>
      <dgm:spPr/>
      <dgm:t>
        <a:bodyPr/>
        <a:lstStyle/>
        <a:p>
          <a:r>
            <a:rPr lang="en-IN" dirty="0"/>
            <a:t>Papers searched from database</a:t>
          </a:r>
          <a:r>
            <a:rPr lang="en-IN" baseline="30000" dirty="0"/>
            <a:t>[14][15][16]</a:t>
          </a:r>
        </a:p>
      </dgm:t>
    </dgm:pt>
    <dgm:pt modelId="{A0A08B88-DA66-4D95-97B4-DC31868C3EEE}" type="parTrans" cxnId="{3BEF0865-087D-4BFC-9891-0138346335E1}">
      <dgm:prSet/>
      <dgm:spPr/>
      <dgm:t>
        <a:bodyPr/>
        <a:lstStyle/>
        <a:p>
          <a:endParaRPr lang="en-IN"/>
        </a:p>
      </dgm:t>
    </dgm:pt>
    <dgm:pt modelId="{11C3BF15-AD96-4EE9-B9B9-7B7E2A72AEA2}" type="sibTrans" cxnId="{3BEF0865-087D-4BFC-9891-0138346335E1}">
      <dgm:prSet>
        <dgm:style>
          <a:lnRef idx="3">
            <a:schemeClr val="accent2"/>
          </a:lnRef>
          <a:fillRef idx="0">
            <a:schemeClr val="accent2"/>
          </a:fillRef>
          <a:effectRef idx="2">
            <a:schemeClr val="accent2"/>
          </a:effectRef>
          <a:fontRef idx="minor">
            <a:schemeClr val="tx1"/>
          </a:fontRef>
        </dgm:style>
      </dgm:prSet>
      <dgm:spPr/>
      <dgm:t>
        <a:bodyPr/>
        <a:lstStyle/>
        <a:p>
          <a:endParaRPr lang="en-IN"/>
        </a:p>
      </dgm:t>
    </dgm:pt>
    <dgm:pt modelId="{92EEB0BC-3283-498A-977F-5F31193F81E2}">
      <dgm:prSet phldrT="[Text]"/>
      <dgm:spPr/>
      <dgm:t>
        <a:bodyPr/>
        <a:lstStyle/>
        <a:p>
          <a:r>
            <a:rPr lang="en-IN" dirty="0"/>
            <a:t>Paper selected for screening after removing duplicate(if any)</a:t>
          </a:r>
        </a:p>
      </dgm:t>
    </dgm:pt>
    <dgm:pt modelId="{8D9AD2EA-C607-42D9-BFAA-45B6E9B3B20B}" type="parTrans" cxnId="{96967C1A-FAE7-49E7-BE3A-D0D5C28BEE17}">
      <dgm:prSet/>
      <dgm:spPr/>
      <dgm:t>
        <a:bodyPr/>
        <a:lstStyle/>
        <a:p>
          <a:endParaRPr lang="en-IN"/>
        </a:p>
      </dgm:t>
    </dgm:pt>
    <dgm:pt modelId="{E61E0271-8DF9-499A-9887-C0F91520173C}" type="sibTrans" cxnId="{96967C1A-FAE7-49E7-BE3A-D0D5C28BEE17}">
      <dgm:prSet>
        <dgm:style>
          <a:lnRef idx="3">
            <a:schemeClr val="accent1"/>
          </a:lnRef>
          <a:fillRef idx="0">
            <a:schemeClr val="accent1"/>
          </a:fillRef>
          <a:effectRef idx="2">
            <a:schemeClr val="accent1"/>
          </a:effectRef>
          <a:fontRef idx="minor">
            <a:schemeClr val="tx1"/>
          </a:fontRef>
        </dgm:style>
      </dgm:prSet>
      <dgm:spPr/>
      <dgm:t>
        <a:bodyPr/>
        <a:lstStyle/>
        <a:p>
          <a:endParaRPr lang="en-IN"/>
        </a:p>
      </dgm:t>
    </dgm:pt>
    <dgm:pt modelId="{DC2C770B-09D9-4A4B-9683-6238EB308576}">
      <dgm:prSet phldrT="[Text]"/>
      <dgm:spPr/>
      <dgm:t>
        <a:bodyPr/>
        <a:lstStyle/>
        <a:p>
          <a:r>
            <a:rPr lang="en-IN" dirty="0"/>
            <a:t>Paper for full text screening after removal of papers (according to criteria mentioned)</a:t>
          </a:r>
        </a:p>
      </dgm:t>
    </dgm:pt>
    <dgm:pt modelId="{81A7AA90-2CBC-486B-BAC8-7B40BFC7048F}" type="parTrans" cxnId="{C821E4FF-E858-4F94-92B7-FBBF7F36EA48}">
      <dgm:prSet/>
      <dgm:spPr/>
      <dgm:t>
        <a:bodyPr/>
        <a:lstStyle/>
        <a:p>
          <a:endParaRPr lang="en-IN"/>
        </a:p>
      </dgm:t>
    </dgm:pt>
    <dgm:pt modelId="{164CE8DC-D053-4DB7-9DA6-29005BBCB17F}" type="sibTrans" cxnId="{C821E4FF-E858-4F94-92B7-FBBF7F36EA48}">
      <dgm:prSet>
        <dgm:style>
          <a:lnRef idx="3">
            <a:schemeClr val="accent2"/>
          </a:lnRef>
          <a:fillRef idx="0">
            <a:schemeClr val="accent2"/>
          </a:fillRef>
          <a:effectRef idx="2">
            <a:schemeClr val="accent2"/>
          </a:effectRef>
          <a:fontRef idx="minor">
            <a:schemeClr val="tx1"/>
          </a:fontRef>
        </dgm:style>
      </dgm:prSet>
      <dgm:spPr/>
      <dgm:t>
        <a:bodyPr/>
        <a:lstStyle/>
        <a:p>
          <a:endParaRPr lang="en-IN"/>
        </a:p>
      </dgm:t>
    </dgm:pt>
    <dgm:pt modelId="{1E661095-73E9-4FB2-8C22-AD8319931A0F}">
      <dgm:prSet phldrT="[Text]"/>
      <dgm:spPr/>
      <dgm:t>
        <a:bodyPr/>
        <a:lstStyle/>
        <a:p>
          <a:r>
            <a:rPr lang="en-IN" dirty="0"/>
            <a:t>Paper for eligibility screening(Research + Review papers)</a:t>
          </a:r>
        </a:p>
      </dgm:t>
    </dgm:pt>
    <dgm:pt modelId="{F08AA583-FAC3-4F13-A0BE-48A3F1251452}" type="parTrans" cxnId="{DFFCAE19-4D75-40FF-AB6B-78B0D0AAABAF}">
      <dgm:prSet/>
      <dgm:spPr/>
      <dgm:t>
        <a:bodyPr/>
        <a:lstStyle/>
        <a:p>
          <a:endParaRPr lang="en-IN"/>
        </a:p>
      </dgm:t>
    </dgm:pt>
    <dgm:pt modelId="{046E176F-BE54-455E-84E1-A3A46E9E9E09}" type="sibTrans" cxnId="{DFFCAE19-4D75-40FF-AB6B-78B0D0AAABAF}">
      <dgm:prSet>
        <dgm:style>
          <a:lnRef idx="3">
            <a:schemeClr val="accent1"/>
          </a:lnRef>
          <a:fillRef idx="0">
            <a:schemeClr val="accent1"/>
          </a:fillRef>
          <a:effectRef idx="2">
            <a:schemeClr val="accent1"/>
          </a:effectRef>
          <a:fontRef idx="minor">
            <a:schemeClr val="tx1"/>
          </a:fontRef>
        </dgm:style>
      </dgm:prSet>
      <dgm:spPr/>
      <dgm:t>
        <a:bodyPr/>
        <a:lstStyle/>
        <a:p>
          <a:endParaRPr lang="en-IN"/>
        </a:p>
      </dgm:t>
    </dgm:pt>
    <dgm:pt modelId="{1BD2980B-4CCE-4D90-9347-85C2DBAF2650}">
      <dgm:prSet phldrT="[Text]"/>
      <dgm:spPr/>
      <dgm:t>
        <a:bodyPr/>
        <a:lstStyle/>
        <a:p>
          <a:r>
            <a:rPr lang="en-IN" dirty="0"/>
            <a:t>Final paper set(Including a few research papers which were found useful)</a:t>
          </a:r>
        </a:p>
      </dgm:t>
    </dgm:pt>
    <dgm:pt modelId="{EC520FF2-7B14-471B-87A2-19D4AF20E198}" type="parTrans" cxnId="{825BBF8E-3672-4E82-B48B-B209C72F0FE7}">
      <dgm:prSet/>
      <dgm:spPr/>
      <dgm:t>
        <a:bodyPr/>
        <a:lstStyle/>
        <a:p>
          <a:endParaRPr lang="en-IN"/>
        </a:p>
      </dgm:t>
    </dgm:pt>
    <dgm:pt modelId="{8B4805EE-C383-42CA-B033-187D6CDB4FCD}" type="sibTrans" cxnId="{825BBF8E-3672-4E82-B48B-B209C72F0FE7}">
      <dgm:prSet/>
      <dgm:spPr/>
      <dgm:t>
        <a:bodyPr/>
        <a:lstStyle/>
        <a:p>
          <a:endParaRPr lang="en-IN"/>
        </a:p>
      </dgm:t>
    </dgm:pt>
    <dgm:pt modelId="{FE24D9AC-0054-4A7C-B5BD-48580319B9EF}" type="pres">
      <dgm:prSet presAssocID="{DCC7C6B3-52FF-4341-9A32-8B9BF8D521E2}" presName="Name0" presStyleCnt="0">
        <dgm:presLayoutVars>
          <dgm:dir/>
          <dgm:resizeHandles val="exact"/>
        </dgm:presLayoutVars>
      </dgm:prSet>
      <dgm:spPr/>
    </dgm:pt>
    <dgm:pt modelId="{58459C15-28F2-4A01-8B95-921A82F0FEFB}" type="pres">
      <dgm:prSet presAssocID="{8FEAA440-06CC-44EF-9BC4-8C0D06827385}" presName="node" presStyleLbl="node1" presStyleIdx="0" presStyleCnt="5">
        <dgm:presLayoutVars>
          <dgm:bulletEnabled val="1"/>
        </dgm:presLayoutVars>
      </dgm:prSet>
      <dgm:spPr/>
    </dgm:pt>
    <dgm:pt modelId="{B29FADCD-2BCE-4F28-B03C-F148732F79E2}" type="pres">
      <dgm:prSet presAssocID="{11C3BF15-AD96-4EE9-B9B9-7B7E2A72AEA2}" presName="sibTrans" presStyleLbl="sibTrans1D1" presStyleIdx="0" presStyleCnt="4"/>
      <dgm:spPr/>
    </dgm:pt>
    <dgm:pt modelId="{6ECCD9CF-A4D4-49A3-9D0D-E7260C738F61}" type="pres">
      <dgm:prSet presAssocID="{11C3BF15-AD96-4EE9-B9B9-7B7E2A72AEA2}" presName="connectorText" presStyleLbl="sibTrans1D1" presStyleIdx="0" presStyleCnt="4"/>
      <dgm:spPr/>
    </dgm:pt>
    <dgm:pt modelId="{93A99076-625E-42A6-B1F5-5238C15676E8}" type="pres">
      <dgm:prSet presAssocID="{92EEB0BC-3283-498A-977F-5F31193F81E2}" presName="node" presStyleLbl="node1" presStyleIdx="1" presStyleCnt="5">
        <dgm:presLayoutVars>
          <dgm:bulletEnabled val="1"/>
        </dgm:presLayoutVars>
      </dgm:prSet>
      <dgm:spPr/>
    </dgm:pt>
    <dgm:pt modelId="{5935966A-713A-46F8-95F6-7E3F417F80ED}" type="pres">
      <dgm:prSet presAssocID="{E61E0271-8DF9-499A-9887-C0F91520173C}" presName="sibTrans" presStyleLbl="sibTrans1D1" presStyleIdx="1" presStyleCnt="4"/>
      <dgm:spPr/>
    </dgm:pt>
    <dgm:pt modelId="{90CCDAD7-BDE6-4381-A5E7-D0BDF8D73668}" type="pres">
      <dgm:prSet presAssocID="{E61E0271-8DF9-499A-9887-C0F91520173C}" presName="connectorText" presStyleLbl="sibTrans1D1" presStyleIdx="1" presStyleCnt="4"/>
      <dgm:spPr/>
    </dgm:pt>
    <dgm:pt modelId="{137928F2-77D6-4427-A230-F4036B51E3E6}" type="pres">
      <dgm:prSet presAssocID="{DC2C770B-09D9-4A4B-9683-6238EB308576}" presName="node" presStyleLbl="node1" presStyleIdx="2" presStyleCnt="5">
        <dgm:presLayoutVars>
          <dgm:bulletEnabled val="1"/>
        </dgm:presLayoutVars>
      </dgm:prSet>
      <dgm:spPr/>
    </dgm:pt>
    <dgm:pt modelId="{3F97921B-E9D7-4DA8-8B22-0AB742DAB277}" type="pres">
      <dgm:prSet presAssocID="{164CE8DC-D053-4DB7-9DA6-29005BBCB17F}" presName="sibTrans" presStyleLbl="sibTrans1D1" presStyleIdx="2" presStyleCnt="4"/>
      <dgm:spPr/>
    </dgm:pt>
    <dgm:pt modelId="{F99AA647-A9E6-4B51-A448-7405ED38FD6F}" type="pres">
      <dgm:prSet presAssocID="{164CE8DC-D053-4DB7-9DA6-29005BBCB17F}" presName="connectorText" presStyleLbl="sibTrans1D1" presStyleIdx="2" presStyleCnt="4"/>
      <dgm:spPr/>
    </dgm:pt>
    <dgm:pt modelId="{D8DFD26A-AC2B-4139-BB74-7DF36F347613}" type="pres">
      <dgm:prSet presAssocID="{1E661095-73E9-4FB2-8C22-AD8319931A0F}" presName="node" presStyleLbl="node1" presStyleIdx="3" presStyleCnt="5">
        <dgm:presLayoutVars>
          <dgm:bulletEnabled val="1"/>
        </dgm:presLayoutVars>
      </dgm:prSet>
      <dgm:spPr/>
    </dgm:pt>
    <dgm:pt modelId="{A4B176F9-4C40-4C06-AE43-0299E7F2FE4B}" type="pres">
      <dgm:prSet presAssocID="{046E176F-BE54-455E-84E1-A3A46E9E9E09}" presName="sibTrans" presStyleLbl="sibTrans1D1" presStyleIdx="3" presStyleCnt="4"/>
      <dgm:spPr/>
    </dgm:pt>
    <dgm:pt modelId="{A94A77D7-3316-4553-80B7-4A66C0FCFF27}" type="pres">
      <dgm:prSet presAssocID="{046E176F-BE54-455E-84E1-A3A46E9E9E09}" presName="connectorText" presStyleLbl="sibTrans1D1" presStyleIdx="3" presStyleCnt="4"/>
      <dgm:spPr/>
    </dgm:pt>
    <dgm:pt modelId="{FA2ACEFA-E476-42C7-B0B9-2D6F61385CF8}" type="pres">
      <dgm:prSet presAssocID="{1BD2980B-4CCE-4D90-9347-85C2DBAF2650}" presName="node" presStyleLbl="node1" presStyleIdx="4" presStyleCnt="5">
        <dgm:presLayoutVars>
          <dgm:bulletEnabled val="1"/>
        </dgm:presLayoutVars>
      </dgm:prSet>
      <dgm:spPr/>
    </dgm:pt>
  </dgm:ptLst>
  <dgm:cxnLst>
    <dgm:cxn modelId="{55170A09-7325-4B31-8C8F-29DEFFA43DB2}" type="presOf" srcId="{E61E0271-8DF9-499A-9887-C0F91520173C}" destId="{90CCDAD7-BDE6-4381-A5E7-D0BDF8D73668}" srcOrd="1" destOrd="0" presId="urn:microsoft.com/office/officeart/2005/8/layout/bProcess3"/>
    <dgm:cxn modelId="{87330A0C-89FB-4B95-9E34-EF9A494941D8}" type="presOf" srcId="{11C3BF15-AD96-4EE9-B9B9-7B7E2A72AEA2}" destId="{6ECCD9CF-A4D4-49A3-9D0D-E7260C738F61}" srcOrd="1" destOrd="0" presId="urn:microsoft.com/office/officeart/2005/8/layout/bProcess3"/>
    <dgm:cxn modelId="{9CD93711-A599-4717-BA79-58EDAA8D31C6}" type="presOf" srcId="{92EEB0BC-3283-498A-977F-5F31193F81E2}" destId="{93A99076-625E-42A6-B1F5-5238C15676E8}" srcOrd="0" destOrd="0" presId="urn:microsoft.com/office/officeart/2005/8/layout/bProcess3"/>
    <dgm:cxn modelId="{DFFCAE19-4D75-40FF-AB6B-78B0D0AAABAF}" srcId="{DCC7C6B3-52FF-4341-9A32-8B9BF8D521E2}" destId="{1E661095-73E9-4FB2-8C22-AD8319931A0F}" srcOrd="3" destOrd="0" parTransId="{F08AA583-FAC3-4F13-A0BE-48A3F1251452}" sibTransId="{046E176F-BE54-455E-84E1-A3A46E9E9E09}"/>
    <dgm:cxn modelId="{96967C1A-FAE7-49E7-BE3A-D0D5C28BEE17}" srcId="{DCC7C6B3-52FF-4341-9A32-8B9BF8D521E2}" destId="{92EEB0BC-3283-498A-977F-5F31193F81E2}" srcOrd="1" destOrd="0" parTransId="{8D9AD2EA-C607-42D9-BFAA-45B6E9B3B20B}" sibTransId="{E61E0271-8DF9-499A-9887-C0F91520173C}"/>
    <dgm:cxn modelId="{9696F11D-F509-4584-B3AA-3957493F8006}" type="presOf" srcId="{E61E0271-8DF9-499A-9887-C0F91520173C}" destId="{5935966A-713A-46F8-95F6-7E3F417F80ED}" srcOrd="0" destOrd="0" presId="urn:microsoft.com/office/officeart/2005/8/layout/bProcess3"/>
    <dgm:cxn modelId="{2738E11F-7FF4-418A-87BD-F4847895B16D}" type="presOf" srcId="{046E176F-BE54-455E-84E1-A3A46E9E9E09}" destId="{A4B176F9-4C40-4C06-AE43-0299E7F2FE4B}" srcOrd="0" destOrd="0" presId="urn:microsoft.com/office/officeart/2005/8/layout/bProcess3"/>
    <dgm:cxn modelId="{A63A1B34-18C6-47B3-94A4-26F1D1E5C92C}" type="presOf" srcId="{DCC7C6B3-52FF-4341-9A32-8B9BF8D521E2}" destId="{FE24D9AC-0054-4A7C-B5BD-48580319B9EF}" srcOrd="0" destOrd="0" presId="urn:microsoft.com/office/officeart/2005/8/layout/bProcess3"/>
    <dgm:cxn modelId="{7E4D9F37-C58B-41FF-B433-4FC32AA8D980}" type="presOf" srcId="{1E661095-73E9-4FB2-8C22-AD8319931A0F}" destId="{D8DFD26A-AC2B-4139-BB74-7DF36F347613}" srcOrd="0" destOrd="0" presId="urn:microsoft.com/office/officeart/2005/8/layout/bProcess3"/>
    <dgm:cxn modelId="{12E9FD3A-D93C-4EB7-8B75-18B88DA14664}" type="presOf" srcId="{8FEAA440-06CC-44EF-9BC4-8C0D06827385}" destId="{58459C15-28F2-4A01-8B95-921A82F0FEFB}" srcOrd="0" destOrd="0" presId="urn:microsoft.com/office/officeart/2005/8/layout/bProcess3"/>
    <dgm:cxn modelId="{3BEF0865-087D-4BFC-9891-0138346335E1}" srcId="{DCC7C6B3-52FF-4341-9A32-8B9BF8D521E2}" destId="{8FEAA440-06CC-44EF-9BC4-8C0D06827385}" srcOrd="0" destOrd="0" parTransId="{A0A08B88-DA66-4D95-97B4-DC31868C3EEE}" sibTransId="{11C3BF15-AD96-4EE9-B9B9-7B7E2A72AEA2}"/>
    <dgm:cxn modelId="{4D2EF168-9EAA-4978-BB87-8D75D22A7945}" type="presOf" srcId="{1BD2980B-4CCE-4D90-9347-85C2DBAF2650}" destId="{FA2ACEFA-E476-42C7-B0B9-2D6F61385CF8}" srcOrd="0" destOrd="0" presId="urn:microsoft.com/office/officeart/2005/8/layout/bProcess3"/>
    <dgm:cxn modelId="{825BBF8E-3672-4E82-B48B-B209C72F0FE7}" srcId="{DCC7C6B3-52FF-4341-9A32-8B9BF8D521E2}" destId="{1BD2980B-4CCE-4D90-9347-85C2DBAF2650}" srcOrd="4" destOrd="0" parTransId="{EC520FF2-7B14-471B-87A2-19D4AF20E198}" sibTransId="{8B4805EE-C383-42CA-B033-187D6CDB4FCD}"/>
    <dgm:cxn modelId="{024940A2-978B-4C42-BF30-C07A93F293A7}" type="presOf" srcId="{11C3BF15-AD96-4EE9-B9B9-7B7E2A72AEA2}" destId="{B29FADCD-2BCE-4F28-B03C-F148732F79E2}" srcOrd="0" destOrd="0" presId="urn:microsoft.com/office/officeart/2005/8/layout/bProcess3"/>
    <dgm:cxn modelId="{C8165EBD-38A2-4627-9991-F2DB55FFBC82}" type="presOf" srcId="{164CE8DC-D053-4DB7-9DA6-29005BBCB17F}" destId="{F99AA647-A9E6-4B51-A448-7405ED38FD6F}" srcOrd="1" destOrd="0" presId="urn:microsoft.com/office/officeart/2005/8/layout/bProcess3"/>
    <dgm:cxn modelId="{116302D4-A36A-41C0-A2B3-63AC308B3C98}" type="presOf" srcId="{164CE8DC-D053-4DB7-9DA6-29005BBCB17F}" destId="{3F97921B-E9D7-4DA8-8B22-0AB742DAB277}" srcOrd="0" destOrd="0" presId="urn:microsoft.com/office/officeart/2005/8/layout/bProcess3"/>
    <dgm:cxn modelId="{854A53E0-8289-49E8-ADA3-797E8C757603}" type="presOf" srcId="{DC2C770B-09D9-4A4B-9683-6238EB308576}" destId="{137928F2-77D6-4427-A230-F4036B51E3E6}" srcOrd="0" destOrd="0" presId="urn:microsoft.com/office/officeart/2005/8/layout/bProcess3"/>
    <dgm:cxn modelId="{C76E0AF7-0BE7-4F95-9C77-2227B8AA15D3}" type="presOf" srcId="{046E176F-BE54-455E-84E1-A3A46E9E9E09}" destId="{A94A77D7-3316-4553-80B7-4A66C0FCFF27}" srcOrd="1" destOrd="0" presId="urn:microsoft.com/office/officeart/2005/8/layout/bProcess3"/>
    <dgm:cxn modelId="{C821E4FF-E858-4F94-92B7-FBBF7F36EA48}" srcId="{DCC7C6B3-52FF-4341-9A32-8B9BF8D521E2}" destId="{DC2C770B-09D9-4A4B-9683-6238EB308576}" srcOrd="2" destOrd="0" parTransId="{81A7AA90-2CBC-486B-BAC8-7B40BFC7048F}" sibTransId="{164CE8DC-D053-4DB7-9DA6-29005BBCB17F}"/>
    <dgm:cxn modelId="{C7FF97AC-2E12-458B-96E7-399E7F09C4EA}" type="presParOf" srcId="{FE24D9AC-0054-4A7C-B5BD-48580319B9EF}" destId="{58459C15-28F2-4A01-8B95-921A82F0FEFB}" srcOrd="0" destOrd="0" presId="urn:microsoft.com/office/officeart/2005/8/layout/bProcess3"/>
    <dgm:cxn modelId="{8785DC15-4416-4E35-A848-DA92729EF0C3}" type="presParOf" srcId="{FE24D9AC-0054-4A7C-B5BD-48580319B9EF}" destId="{B29FADCD-2BCE-4F28-B03C-F148732F79E2}" srcOrd="1" destOrd="0" presId="urn:microsoft.com/office/officeart/2005/8/layout/bProcess3"/>
    <dgm:cxn modelId="{9D8DC6A4-32BD-4036-AF0B-5C4A15711BD7}" type="presParOf" srcId="{B29FADCD-2BCE-4F28-B03C-F148732F79E2}" destId="{6ECCD9CF-A4D4-49A3-9D0D-E7260C738F61}" srcOrd="0" destOrd="0" presId="urn:microsoft.com/office/officeart/2005/8/layout/bProcess3"/>
    <dgm:cxn modelId="{CACA76C9-711C-41F2-895F-23D70F3BEC2F}" type="presParOf" srcId="{FE24D9AC-0054-4A7C-B5BD-48580319B9EF}" destId="{93A99076-625E-42A6-B1F5-5238C15676E8}" srcOrd="2" destOrd="0" presId="urn:microsoft.com/office/officeart/2005/8/layout/bProcess3"/>
    <dgm:cxn modelId="{D994B1B0-32E7-4336-9DE9-ACA871EBED08}" type="presParOf" srcId="{FE24D9AC-0054-4A7C-B5BD-48580319B9EF}" destId="{5935966A-713A-46F8-95F6-7E3F417F80ED}" srcOrd="3" destOrd="0" presId="urn:microsoft.com/office/officeart/2005/8/layout/bProcess3"/>
    <dgm:cxn modelId="{7750BB2D-4F0D-48C5-8C34-CD1AF5E30626}" type="presParOf" srcId="{5935966A-713A-46F8-95F6-7E3F417F80ED}" destId="{90CCDAD7-BDE6-4381-A5E7-D0BDF8D73668}" srcOrd="0" destOrd="0" presId="urn:microsoft.com/office/officeart/2005/8/layout/bProcess3"/>
    <dgm:cxn modelId="{7A7A51AA-C950-4ED6-BDD2-A14CAAD6D219}" type="presParOf" srcId="{FE24D9AC-0054-4A7C-B5BD-48580319B9EF}" destId="{137928F2-77D6-4427-A230-F4036B51E3E6}" srcOrd="4" destOrd="0" presId="urn:microsoft.com/office/officeart/2005/8/layout/bProcess3"/>
    <dgm:cxn modelId="{77F9F2CC-A9CC-47A2-8079-F27A7C79118C}" type="presParOf" srcId="{FE24D9AC-0054-4A7C-B5BD-48580319B9EF}" destId="{3F97921B-E9D7-4DA8-8B22-0AB742DAB277}" srcOrd="5" destOrd="0" presId="urn:microsoft.com/office/officeart/2005/8/layout/bProcess3"/>
    <dgm:cxn modelId="{0B7AE710-1C3E-4F0E-9A67-C9917308B503}" type="presParOf" srcId="{3F97921B-E9D7-4DA8-8B22-0AB742DAB277}" destId="{F99AA647-A9E6-4B51-A448-7405ED38FD6F}" srcOrd="0" destOrd="0" presId="urn:microsoft.com/office/officeart/2005/8/layout/bProcess3"/>
    <dgm:cxn modelId="{8A6B118B-0CB0-4E1F-B7DC-35AEED1AF5AE}" type="presParOf" srcId="{FE24D9AC-0054-4A7C-B5BD-48580319B9EF}" destId="{D8DFD26A-AC2B-4139-BB74-7DF36F347613}" srcOrd="6" destOrd="0" presId="urn:microsoft.com/office/officeart/2005/8/layout/bProcess3"/>
    <dgm:cxn modelId="{76C08D54-78ED-4A7F-891F-6797B5FDD659}" type="presParOf" srcId="{FE24D9AC-0054-4A7C-B5BD-48580319B9EF}" destId="{A4B176F9-4C40-4C06-AE43-0299E7F2FE4B}" srcOrd="7" destOrd="0" presId="urn:microsoft.com/office/officeart/2005/8/layout/bProcess3"/>
    <dgm:cxn modelId="{1842C93E-DA1E-4825-A024-4B6DFE2A12F9}" type="presParOf" srcId="{A4B176F9-4C40-4C06-AE43-0299E7F2FE4B}" destId="{A94A77D7-3316-4553-80B7-4A66C0FCFF27}" srcOrd="0" destOrd="0" presId="urn:microsoft.com/office/officeart/2005/8/layout/bProcess3"/>
    <dgm:cxn modelId="{616840DA-C34C-47A2-8D52-CE13B5FF4B32}" type="presParOf" srcId="{FE24D9AC-0054-4A7C-B5BD-48580319B9EF}" destId="{FA2ACEFA-E476-42C7-B0B9-2D6F61385CF8}"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FADCD-2BCE-4F28-B03C-F148732F79E2}">
      <dsp:nvSpPr>
        <dsp:cNvPr id="0" name=""/>
        <dsp:cNvSpPr/>
      </dsp:nvSpPr>
      <dsp:spPr>
        <a:xfrm>
          <a:off x="4292550" y="830374"/>
          <a:ext cx="638999" cy="91440"/>
        </a:xfrm>
        <a:custGeom>
          <a:avLst/>
          <a:gdLst/>
          <a:ahLst/>
          <a:cxnLst/>
          <a:rect l="0" t="0" r="0" b="0"/>
          <a:pathLst>
            <a:path>
              <a:moveTo>
                <a:pt x="0" y="45720"/>
              </a:moveTo>
              <a:lnTo>
                <a:pt x="638999" y="45720"/>
              </a:lnTo>
            </a:path>
          </a:pathLst>
        </a:custGeom>
        <a:noFill/>
        <a:ln w="19050" cap="flat" cmpd="sng" algn="ctr">
          <a:solidFill>
            <a:schemeClr val="accent2"/>
          </a:solidFill>
          <a:prstDash val="solid"/>
          <a:miter lim="800000"/>
          <a:tailEnd type="arrow"/>
        </a:ln>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95310" y="872746"/>
        <a:ext cx="33479" cy="6695"/>
      </dsp:txXfrm>
    </dsp:sp>
    <dsp:sp modelId="{58459C15-28F2-4A01-8B95-921A82F0FEFB}">
      <dsp:nvSpPr>
        <dsp:cNvPr id="0" name=""/>
        <dsp:cNvSpPr/>
      </dsp:nvSpPr>
      <dsp:spPr>
        <a:xfrm>
          <a:off x="1383048" y="2704"/>
          <a:ext cx="2911301" cy="17467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Papers searched from database</a:t>
          </a:r>
          <a:r>
            <a:rPr lang="en-IN" sz="2100" kern="1200" baseline="30000" dirty="0"/>
            <a:t>[14][15][16]</a:t>
          </a:r>
        </a:p>
      </dsp:txBody>
      <dsp:txXfrm>
        <a:off x="1383048" y="2704"/>
        <a:ext cx="2911301" cy="1746780"/>
      </dsp:txXfrm>
    </dsp:sp>
    <dsp:sp modelId="{5935966A-713A-46F8-95F6-7E3F417F80ED}">
      <dsp:nvSpPr>
        <dsp:cNvPr id="0" name=""/>
        <dsp:cNvSpPr/>
      </dsp:nvSpPr>
      <dsp:spPr>
        <a:xfrm>
          <a:off x="2838699" y="1747685"/>
          <a:ext cx="3580900" cy="638999"/>
        </a:xfrm>
        <a:custGeom>
          <a:avLst/>
          <a:gdLst/>
          <a:ahLst/>
          <a:cxnLst/>
          <a:rect l="0" t="0" r="0" b="0"/>
          <a:pathLst>
            <a:path>
              <a:moveTo>
                <a:pt x="3580900" y="0"/>
              </a:moveTo>
              <a:lnTo>
                <a:pt x="3580900" y="336599"/>
              </a:lnTo>
              <a:lnTo>
                <a:pt x="0" y="336599"/>
              </a:lnTo>
              <a:lnTo>
                <a:pt x="0" y="638999"/>
              </a:lnTo>
            </a:path>
          </a:pathLst>
        </a:custGeom>
        <a:noFill/>
        <a:ln w="19050" cap="flat" cmpd="sng" algn="ctr">
          <a:solidFill>
            <a:schemeClr val="accent1"/>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38075" y="2063836"/>
        <a:ext cx="182148" cy="6695"/>
      </dsp:txXfrm>
    </dsp:sp>
    <dsp:sp modelId="{93A99076-625E-42A6-B1F5-5238C15676E8}">
      <dsp:nvSpPr>
        <dsp:cNvPr id="0" name=""/>
        <dsp:cNvSpPr/>
      </dsp:nvSpPr>
      <dsp:spPr>
        <a:xfrm>
          <a:off x="4963949" y="2704"/>
          <a:ext cx="2911301" cy="17467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Paper selected for screening after removing duplicate(if any)</a:t>
          </a:r>
        </a:p>
      </dsp:txBody>
      <dsp:txXfrm>
        <a:off x="4963949" y="2704"/>
        <a:ext cx="2911301" cy="1746780"/>
      </dsp:txXfrm>
    </dsp:sp>
    <dsp:sp modelId="{3F97921B-E9D7-4DA8-8B22-0AB742DAB277}">
      <dsp:nvSpPr>
        <dsp:cNvPr id="0" name=""/>
        <dsp:cNvSpPr/>
      </dsp:nvSpPr>
      <dsp:spPr>
        <a:xfrm>
          <a:off x="4292550" y="3246755"/>
          <a:ext cx="638999" cy="91440"/>
        </a:xfrm>
        <a:custGeom>
          <a:avLst/>
          <a:gdLst/>
          <a:ahLst/>
          <a:cxnLst/>
          <a:rect l="0" t="0" r="0" b="0"/>
          <a:pathLst>
            <a:path>
              <a:moveTo>
                <a:pt x="0" y="45720"/>
              </a:moveTo>
              <a:lnTo>
                <a:pt x="638999" y="45720"/>
              </a:lnTo>
            </a:path>
          </a:pathLst>
        </a:custGeom>
        <a:noFill/>
        <a:ln w="19050" cap="flat" cmpd="sng" algn="ctr">
          <a:solidFill>
            <a:schemeClr val="accent2"/>
          </a:solidFill>
          <a:prstDash val="solid"/>
          <a:miter lim="800000"/>
          <a:tailEnd type="arrow"/>
        </a:ln>
        <a:effectLst/>
      </dsp:spPr>
      <dsp:style>
        <a:lnRef idx="3">
          <a:schemeClr val="accent2"/>
        </a:lnRef>
        <a:fillRef idx="0">
          <a:schemeClr val="accent2"/>
        </a:fillRef>
        <a:effectRef idx="2">
          <a:schemeClr val="accent2"/>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95310" y="3289127"/>
        <a:ext cx="33479" cy="6695"/>
      </dsp:txXfrm>
    </dsp:sp>
    <dsp:sp modelId="{137928F2-77D6-4427-A230-F4036B51E3E6}">
      <dsp:nvSpPr>
        <dsp:cNvPr id="0" name=""/>
        <dsp:cNvSpPr/>
      </dsp:nvSpPr>
      <dsp:spPr>
        <a:xfrm>
          <a:off x="1383048" y="2419084"/>
          <a:ext cx="2911301" cy="17467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Paper for full text screening after removal of papers (according to criteria mentioned)</a:t>
          </a:r>
        </a:p>
      </dsp:txBody>
      <dsp:txXfrm>
        <a:off x="1383048" y="2419084"/>
        <a:ext cx="2911301" cy="1746780"/>
      </dsp:txXfrm>
    </dsp:sp>
    <dsp:sp modelId="{A4B176F9-4C40-4C06-AE43-0299E7F2FE4B}">
      <dsp:nvSpPr>
        <dsp:cNvPr id="0" name=""/>
        <dsp:cNvSpPr/>
      </dsp:nvSpPr>
      <dsp:spPr>
        <a:xfrm>
          <a:off x="2838699" y="4164065"/>
          <a:ext cx="3580900" cy="638999"/>
        </a:xfrm>
        <a:custGeom>
          <a:avLst/>
          <a:gdLst/>
          <a:ahLst/>
          <a:cxnLst/>
          <a:rect l="0" t="0" r="0" b="0"/>
          <a:pathLst>
            <a:path>
              <a:moveTo>
                <a:pt x="3580900" y="0"/>
              </a:moveTo>
              <a:lnTo>
                <a:pt x="3580900" y="336599"/>
              </a:lnTo>
              <a:lnTo>
                <a:pt x="0" y="336599"/>
              </a:lnTo>
              <a:lnTo>
                <a:pt x="0" y="638999"/>
              </a:lnTo>
            </a:path>
          </a:pathLst>
        </a:custGeom>
        <a:noFill/>
        <a:ln w="19050" cap="flat" cmpd="sng" algn="ctr">
          <a:solidFill>
            <a:schemeClr val="accent1"/>
          </a:solidFill>
          <a:prstDash val="solid"/>
          <a:miter lim="800000"/>
          <a:tailEnd type="arrow"/>
        </a:ln>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38075" y="4480217"/>
        <a:ext cx="182148" cy="6695"/>
      </dsp:txXfrm>
    </dsp:sp>
    <dsp:sp modelId="{D8DFD26A-AC2B-4139-BB74-7DF36F347613}">
      <dsp:nvSpPr>
        <dsp:cNvPr id="0" name=""/>
        <dsp:cNvSpPr/>
      </dsp:nvSpPr>
      <dsp:spPr>
        <a:xfrm>
          <a:off x="4963949" y="2419084"/>
          <a:ext cx="2911301" cy="174678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Paper for eligibility screening(Research + Review papers)</a:t>
          </a:r>
        </a:p>
      </dsp:txBody>
      <dsp:txXfrm>
        <a:off x="4963949" y="2419084"/>
        <a:ext cx="2911301" cy="1746780"/>
      </dsp:txXfrm>
    </dsp:sp>
    <dsp:sp modelId="{FA2ACEFA-E476-42C7-B0B9-2D6F61385CF8}">
      <dsp:nvSpPr>
        <dsp:cNvPr id="0" name=""/>
        <dsp:cNvSpPr/>
      </dsp:nvSpPr>
      <dsp:spPr>
        <a:xfrm>
          <a:off x="1383048" y="4835464"/>
          <a:ext cx="2911301" cy="174678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Final paper set(Including a few research papers which were found useful)</a:t>
          </a:r>
        </a:p>
      </dsp:txBody>
      <dsp:txXfrm>
        <a:off x="1383048" y="4835464"/>
        <a:ext cx="2911301" cy="174678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err="1">
                <a:solidFill>
                  <a:srgbClr val="000000"/>
                </a:solidFill>
              </a:rPr>
              <a:t>Devops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Traffic Flow Prediction </a:t>
            </a:r>
          </a:p>
          <a:p>
            <a:pPr algn="ctr"/>
            <a:r>
              <a:rPr lang="en-US" sz="2400" dirty="0">
                <a:latin typeface="Arial Black" pitchFamily="34" charset="0"/>
              </a:rPr>
              <a:t>(Research Paper)</a:t>
            </a:r>
            <a:endParaRPr lang="en-US" sz="2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593676" cy="1323439"/>
          </a:xfrm>
          <a:prstGeom prst="rect">
            <a:avLst/>
          </a:prstGeom>
          <a:noFill/>
        </p:spPr>
        <p:txBody>
          <a:bodyPr wrap="none" rtlCol="0">
            <a:spAutoFit/>
          </a:bodyPr>
          <a:lstStyle/>
          <a:p>
            <a:r>
              <a:rPr lang="en-US" sz="2000" b="1" dirty="0"/>
              <a:t>Submitted by:</a:t>
            </a:r>
            <a:r>
              <a:rPr lang="en-US" sz="2000" dirty="0"/>
              <a:t> </a:t>
            </a:r>
          </a:p>
          <a:p>
            <a:r>
              <a:rPr lang="en-US" sz="2000" dirty="0"/>
              <a:t>Jatin Arora(22Bdo10051) </a:t>
            </a:r>
          </a:p>
          <a:p>
            <a:r>
              <a:rPr lang="en-US" sz="2000" dirty="0"/>
              <a:t>Vinay </a:t>
            </a:r>
            <a:r>
              <a:rPr lang="en-US" sz="2000" dirty="0" err="1"/>
              <a:t>Partap</a:t>
            </a:r>
            <a:r>
              <a:rPr lang="en-US" sz="2000" dirty="0"/>
              <a:t> Singh(22bdo10040)</a:t>
            </a:r>
          </a:p>
          <a:p>
            <a:r>
              <a:rPr lang="en-US" sz="2000" dirty="0"/>
              <a:t>Arjun </a:t>
            </a:r>
            <a:r>
              <a:rPr lang="en-US" sz="2000" dirty="0" err="1"/>
              <a:t>Ghangash</a:t>
            </a:r>
            <a:r>
              <a:rPr lang="en-US" sz="2000" dirty="0"/>
              <a:t>(22bdo10044)</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p>
          <a:p>
            <a:r>
              <a:rPr lang="en-US" sz="2000" b="1" dirty="0"/>
              <a:t>Mr. Yogiraj Bale</a:t>
            </a:r>
            <a:r>
              <a:rPr lang="en-US" sz="2000" dirty="0"/>
              <a:t>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0E0A8-E296-52F9-EA90-E9C0EABB0B55}"/>
              </a:ext>
            </a:extLst>
          </p:cNvPr>
          <p:cNvSpPr>
            <a:spLocks noGrp="1"/>
          </p:cNvSpPr>
          <p:nvPr>
            <p:ph idx="1"/>
          </p:nvPr>
        </p:nvSpPr>
        <p:spPr>
          <a:xfrm>
            <a:off x="838200" y="410547"/>
            <a:ext cx="10515600" cy="6310927"/>
          </a:xfrm>
        </p:spPr>
        <p:txBody>
          <a:bodyPr>
            <a:normAutofit lnSpcReduction="10000"/>
          </a:bodyPr>
          <a:lstStyle/>
          <a:p>
            <a:pPr algn="just"/>
            <a:r>
              <a:rPr lang="en-US" b="0" i="0" dirty="0">
                <a:solidFill>
                  <a:srgbClr val="1F1F1F"/>
                </a:solidFill>
                <a:effectLst/>
                <a:latin typeface="ElsevierGulliver"/>
              </a:rPr>
              <a:t>In the last step, the resulting papers were separated between research and review articles.</a:t>
            </a:r>
          </a:p>
          <a:p>
            <a:pPr algn="just"/>
            <a:endParaRPr lang="en-US" b="0" i="0" dirty="0">
              <a:solidFill>
                <a:srgbClr val="1F1F1F"/>
              </a:solidFill>
              <a:effectLst/>
              <a:latin typeface="ElsevierGulliver"/>
            </a:endParaRPr>
          </a:p>
          <a:p>
            <a:pPr algn="just"/>
            <a:r>
              <a:rPr lang="en-US" dirty="0"/>
              <a:t>A hybrid prediction model is proposed. </a:t>
            </a:r>
            <a:r>
              <a:rPr lang="en-US" b="0" i="0" dirty="0">
                <a:solidFill>
                  <a:srgbClr val="1F1F1F"/>
                </a:solidFill>
                <a:effectLst/>
                <a:latin typeface="ElsevierGulliver"/>
              </a:rPr>
              <a:t>A parallel training strategy is proposed, which can highly improve model’s accuracy and efficiency for a large-scale road network.</a:t>
            </a:r>
          </a:p>
          <a:p>
            <a:pPr algn="just"/>
            <a:endParaRPr lang="en-US" dirty="0">
              <a:solidFill>
                <a:srgbClr val="1F1F1F"/>
              </a:solidFill>
              <a:latin typeface="ElsevierGulliver"/>
            </a:endParaRPr>
          </a:p>
          <a:p>
            <a:pPr algn="just"/>
            <a:r>
              <a:rPr lang="en-US" b="0" i="0" dirty="0">
                <a:solidFill>
                  <a:srgbClr val="1F1F1F"/>
                </a:solidFill>
                <a:effectLst/>
                <a:latin typeface="ElsevierGulliver"/>
              </a:rPr>
              <a:t>An online prediction process based on refinement learning is proposed. With the help of the new prediction process, the model can maintain relatively high accuracy when facing different lengths of time lag.</a:t>
            </a:r>
            <a:r>
              <a:rPr lang="en-US" b="0" i="0" baseline="30000" dirty="0">
                <a:solidFill>
                  <a:srgbClr val="1F1F1F"/>
                </a:solidFill>
                <a:effectLst/>
                <a:latin typeface="ElsevierGulliver"/>
              </a:rPr>
              <a:t>[11]</a:t>
            </a:r>
          </a:p>
          <a:p>
            <a:pPr algn="just"/>
            <a:endParaRPr lang="en-US" b="0" i="0" baseline="30000" dirty="0">
              <a:solidFill>
                <a:srgbClr val="1F1F1F"/>
              </a:solidFill>
              <a:effectLst/>
              <a:latin typeface="ElsevierGulliver"/>
            </a:endParaRPr>
          </a:p>
          <a:p>
            <a:pPr algn="just"/>
            <a:r>
              <a:rPr lang="en-US" b="0" i="0" dirty="0">
                <a:solidFill>
                  <a:srgbClr val="1F1F1F"/>
                </a:solidFill>
                <a:effectLst/>
                <a:latin typeface="ElsevierGulliver"/>
              </a:rPr>
              <a:t>The most relevant research found by the methodology adopted in this manuscript will provide an understanding of traffic prediction and classification methods found in the literature</a:t>
            </a:r>
            <a:endParaRPr lang="en-US" baseline="30000" dirty="0">
              <a:solidFill>
                <a:srgbClr val="1F1F1F"/>
              </a:solidFill>
              <a:latin typeface="ElsevierGulliver"/>
            </a:endParaRPr>
          </a:p>
          <a:p>
            <a:pPr algn="just"/>
            <a:endParaRPr lang="en-IN" baseline="30000" dirty="0"/>
          </a:p>
        </p:txBody>
      </p:sp>
      <p:sp>
        <p:nvSpPr>
          <p:cNvPr id="4" name="Slide Number Placeholder 3">
            <a:extLst>
              <a:ext uri="{FF2B5EF4-FFF2-40B4-BE49-F238E27FC236}">
                <a16:creationId xmlns:a16="http://schemas.microsoft.com/office/drawing/2014/main" id="{F8C4ACC0-04C6-E8B0-D348-9E4DF57ACBE2}"/>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7092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B6F3F-3B90-DC92-5BA8-948E00CC87E1}"/>
              </a:ext>
            </a:extLst>
          </p:cNvPr>
          <p:cNvSpPr>
            <a:spLocks noGrp="1"/>
          </p:cNvSpPr>
          <p:nvPr>
            <p:ph type="sldNum" sz="quarter" idx="12"/>
          </p:nvPr>
        </p:nvSpPr>
        <p:spPr/>
        <p:txBody>
          <a:bodyPr/>
          <a:lstStyle/>
          <a:p>
            <a:fld id="{BDCDBBEF-AA6C-4BA6-85B2-A17D7F280E38}" type="slidenum">
              <a:rPr lang="en-US" smtClean="0"/>
              <a:pPr/>
              <a:t>11</a:t>
            </a:fld>
            <a:endParaRPr lang="en-US"/>
          </a:p>
        </p:txBody>
      </p:sp>
      <p:graphicFrame>
        <p:nvGraphicFramePr>
          <p:cNvPr id="6" name="Diagram 5">
            <a:extLst>
              <a:ext uri="{FF2B5EF4-FFF2-40B4-BE49-F238E27FC236}">
                <a16:creationId xmlns:a16="http://schemas.microsoft.com/office/drawing/2014/main" id="{62410103-0151-EDC5-4DED-81C8BF578453}"/>
              </a:ext>
            </a:extLst>
          </p:cNvPr>
          <p:cNvGraphicFramePr/>
          <p:nvPr>
            <p:extLst>
              <p:ext uri="{D42A27DB-BD31-4B8C-83A1-F6EECF244321}">
                <p14:modId xmlns:p14="http://schemas.microsoft.com/office/powerpoint/2010/main" val="2028947784"/>
              </p:ext>
            </p:extLst>
          </p:nvPr>
        </p:nvGraphicFramePr>
        <p:xfrm>
          <a:off x="1504950" y="136526"/>
          <a:ext cx="9258300" cy="6584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47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162845"/>
          </a:xfrm>
        </p:spPr>
        <p:txBody>
          <a:bodyPr/>
          <a:lstStyle/>
          <a:p>
            <a:r>
              <a:rPr lang="en-US" dirty="0"/>
              <a:t>Results and Outputs</a:t>
            </a:r>
          </a:p>
        </p:txBody>
      </p:sp>
      <p:sp>
        <p:nvSpPr>
          <p:cNvPr id="3" name="Content Placeholder 2"/>
          <p:cNvSpPr>
            <a:spLocks noGrp="1"/>
          </p:cNvSpPr>
          <p:nvPr>
            <p:ph idx="1"/>
          </p:nvPr>
        </p:nvSpPr>
        <p:spPr>
          <a:xfrm>
            <a:off x="838200" y="933450"/>
            <a:ext cx="10515600" cy="5715000"/>
          </a:xfrm>
        </p:spPr>
        <p:txBody>
          <a:bodyPr/>
          <a:lstStyle/>
          <a:p>
            <a:pPr algn="just"/>
            <a:r>
              <a:rPr lang="en-US" dirty="0"/>
              <a:t>Thus, this section is divided into several main relevant topics: types of data, data preprocessing techniques, prediction methods, classification methods, and performance metrics to analyze and compare results.</a:t>
            </a:r>
          </a:p>
          <a:p>
            <a:pPr marL="514350" indent="-514350" algn="just">
              <a:buFont typeface="+mj-lt"/>
              <a:buAutoNum type="arabicPeriod"/>
            </a:pPr>
            <a:r>
              <a:rPr lang="en-US" dirty="0"/>
              <a:t>Type of data</a:t>
            </a:r>
          </a:p>
          <a:p>
            <a:pPr algn="just"/>
            <a:r>
              <a:rPr lang="en-US" dirty="0"/>
              <a:t>Table 1 presents an overview of the type of data used in each of the analyzed papers.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graphicFrame>
        <p:nvGraphicFramePr>
          <p:cNvPr id="5" name="Table 4">
            <a:extLst>
              <a:ext uri="{FF2B5EF4-FFF2-40B4-BE49-F238E27FC236}">
                <a16:creationId xmlns:a16="http://schemas.microsoft.com/office/drawing/2014/main" id="{C82089D7-CCE4-05A9-F4FC-2AC917E87700}"/>
              </a:ext>
            </a:extLst>
          </p:cNvPr>
          <p:cNvGraphicFramePr>
            <a:graphicFrameLocks noGrp="1"/>
          </p:cNvGraphicFramePr>
          <p:nvPr>
            <p:extLst>
              <p:ext uri="{D42A27DB-BD31-4B8C-83A1-F6EECF244321}">
                <p14:modId xmlns:p14="http://schemas.microsoft.com/office/powerpoint/2010/main" val="569308761"/>
              </p:ext>
            </p:extLst>
          </p:nvPr>
        </p:nvGraphicFramePr>
        <p:xfrm>
          <a:off x="1854200" y="4234391"/>
          <a:ext cx="8128000" cy="185420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409876686"/>
                    </a:ext>
                  </a:extLst>
                </a:gridCol>
                <a:gridCol w="4064000">
                  <a:extLst>
                    <a:ext uri="{9D8B030D-6E8A-4147-A177-3AD203B41FA5}">
                      <a16:colId xmlns:a16="http://schemas.microsoft.com/office/drawing/2014/main" val="3045960935"/>
                    </a:ext>
                  </a:extLst>
                </a:gridCol>
              </a:tblGrid>
              <a:tr h="370840">
                <a:tc>
                  <a:txBody>
                    <a:bodyPr/>
                    <a:lstStyle/>
                    <a:p>
                      <a:pPr algn="ctr"/>
                      <a:r>
                        <a:rPr lang="en-IN" dirty="0"/>
                        <a:t>Types of Data</a:t>
                      </a:r>
                    </a:p>
                  </a:txBody>
                  <a:tcPr/>
                </a:tc>
                <a:tc>
                  <a:txBody>
                    <a:bodyPr/>
                    <a:lstStyle/>
                    <a:p>
                      <a:pPr algn="ctr"/>
                      <a:r>
                        <a:rPr lang="en-IN" dirty="0"/>
                        <a:t>% of studies</a:t>
                      </a:r>
                    </a:p>
                  </a:txBody>
                  <a:tcPr/>
                </a:tc>
                <a:extLst>
                  <a:ext uri="{0D108BD9-81ED-4DB2-BD59-A6C34878D82A}">
                    <a16:rowId xmlns:a16="http://schemas.microsoft.com/office/drawing/2014/main" val="4241738945"/>
                  </a:ext>
                </a:extLst>
              </a:tr>
              <a:tr h="370840">
                <a:tc>
                  <a:txBody>
                    <a:bodyPr/>
                    <a:lstStyle/>
                    <a:p>
                      <a:pPr algn="ctr"/>
                      <a:r>
                        <a:rPr lang="en-IN" dirty="0"/>
                        <a:t>Historical data</a:t>
                      </a:r>
                    </a:p>
                  </a:txBody>
                  <a:tcPr/>
                </a:tc>
                <a:tc>
                  <a:txBody>
                    <a:bodyPr/>
                    <a:lstStyle/>
                    <a:p>
                      <a:pPr algn="ctr"/>
                      <a:r>
                        <a:rPr lang="en-IN" dirty="0"/>
                        <a:t>77</a:t>
                      </a:r>
                    </a:p>
                  </a:txBody>
                  <a:tcPr/>
                </a:tc>
                <a:extLst>
                  <a:ext uri="{0D108BD9-81ED-4DB2-BD59-A6C34878D82A}">
                    <a16:rowId xmlns:a16="http://schemas.microsoft.com/office/drawing/2014/main" val="2314277439"/>
                  </a:ext>
                </a:extLst>
              </a:tr>
              <a:tr h="370840">
                <a:tc>
                  <a:txBody>
                    <a:bodyPr/>
                    <a:lstStyle/>
                    <a:p>
                      <a:pPr algn="ctr"/>
                      <a:r>
                        <a:rPr lang="en-IN" dirty="0"/>
                        <a:t>Simulator data</a:t>
                      </a:r>
                    </a:p>
                  </a:txBody>
                  <a:tcPr/>
                </a:tc>
                <a:tc>
                  <a:txBody>
                    <a:bodyPr/>
                    <a:lstStyle/>
                    <a:p>
                      <a:pPr algn="ctr"/>
                      <a:r>
                        <a:rPr lang="en-IN" dirty="0"/>
                        <a:t>17</a:t>
                      </a:r>
                    </a:p>
                  </a:txBody>
                  <a:tcPr/>
                </a:tc>
                <a:extLst>
                  <a:ext uri="{0D108BD9-81ED-4DB2-BD59-A6C34878D82A}">
                    <a16:rowId xmlns:a16="http://schemas.microsoft.com/office/drawing/2014/main" val="3574922205"/>
                  </a:ext>
                </a:extLst>
              </a:tr>
              <a:tr h="370840">
                <a:tc>
                  <a:txBody>
                    <a:bodyPr/>
                    <a:lstStyle/>
                    <a:p>
                      <a:pPr algn="ctr"/>
                      <a:r>
                        <a:rPr lang="en-IN" dirty="0"/>
                        <a:t>Real time data</a:t>
                      </a:r>
                    </a:p>
                  </a:txBody>
                  <a:tcPr/>
                </a:tc>
                <a:tc>
                  <a:txBody>
                    <a:bodyPr/>
                    <a:lstStyle/>
                    <a:p>
                      <a:pPr algn="ctr"/>
                      <a:r>
                        <a:rPr lang="en-IN" dirty="0"/>
                        <a:t>13</a:t>
                      </a:r>
                    </a:p>
                  </a:txBody>
                  <a:tcPr/>
                </a:tc>
                <a:extLst>
                  <a:ext uri="{0D108BD9-81ED-4DB2-BD59-A6C34878D82A}">
                    <a16:rowId xmlns:a16="http://schemas.microsoft.com/office/drawing/2014/main" val="2408137772"/>
                  </a:ext>
                </a:extLst>
              </a:tr>
              <a:tr h="370840">
                <a:tc>
                  <a:txBody>
                    <a:bodyPr/>
                    <a:lstStyle/>
                    <a:p>
                      <a:pPr algn="ctr"/>
                      <a:r>
                        <a:rPr lang="en-IN" dirty="0"/>
                        <a:t>Floating car data</a:t>
                      </a:r>
                    </a:p>
                  </a:txBody>
                  <a:tcPr/>
                </a:tc>
                <a:tc>
                  <a:txBody>
                    <a:bodyPr/>
                    <a:lstStyle/>
                    <a:p>
                      <a:pPr algn="ctr"/>
                      <a:r>
                        <a:rPr lang="en-IN" dirty="0"/>
                        <a:t>10</a:t>
                      </a:r>
                    </a:p>
                  </a:txBody>
                  <a:tcPr/>
                </a:tc>
                <a:extLst>
                  <a:ext uri="{0D108BD9-81ED-4DB2-BD59-A6C34878D82A}">
                    <a16:rowId xmlns:a16="http://schemas.microsoft.com/office/drawing/2014/main" val="4166851363"/>
                  </a:ext>
                </a:extLst>
              </a:tr>
            </a:tbl>
          </a:graphicData>
        </a:graphic>
      </p:graphicFrame>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9D1601-4761-84BC-67EC-18F13C797B69}"/>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7" name="TextBox 6">
            <a:extLst>
              <a:ext uri="{FF2B5EF4-FFF2-40B4-BE49-F238E27FC236}">
                <a16:creationId xmlns:a16="http://schemas.microsoft.com/office/drawing/2014/main" id="{923E577E-FBE3-AF83-47F2-8EBB44362E03}"/>
              </a:ext>
            </a:extLst>
          </p:cNvPr>
          <p:cNvSpPr txBox="1"/>
          <p:nvPr/>
        </p:nvSpPr>
        <p:spPr>
          <a:xfrm>
            <a:off x="733426" y="219075"/>
            <a:ext cx="10925174" cy="6093976"/>
          </a:xfrm>
          <a:prstGeom prst="rect">
            <a:avLst/>
          </a:prstGeom>
          <a:noFill/>
        </p:spPr>
        <p:txBody>
          <a:bodyPr wrap="square" rtlCol="0">
            <a:spAutoFit/>
          </a:bodyPr>
          <a:lstStyle/>
          <a:p>
            <a:pPr marL="514350" indent="-514350" algn="just">
              <a:buFont typeface="+mj-lt"/>
              <a:buAutoNum type="alphaLcParenR"/>
            </a:pPr>
            <a:r>
              <a:rPr lang="en-US" sz="2600" b="0" i="0" dirty="0">
                <a:solidFill>
                  <a:srgbClr val="1F1F1F"/>
                </a:solidFill>
                <a:effectLst/>
                <a:latin typeface="ElsevierGulliver"/>
              </a:rPr>
              <a:t>Historical data refers to data collected over a month or several months in a city or on some roads in a city. Usually, this data is provided by the government and collected by stationary sensors around the city. </a:t>
            </a:r>
          </a:p>
          <a:p>
            <a:pPr marL="514350" indent="-514350" algn="just">
              <a:buFont typeface="+mj-lt"/>
              <a:buAutoNum type="alphaLcParenR"/>
            </a:pPr>
            <a:endParaRPr lang="en-US" sz="2600" dirty="0">
              <a:solidFill>
                <a:srgbClr val="1F1F1F"/>
              </a:solidFill>
              <a:latin typeface="ElsevierGulliver"/>
            </a:endParaRPr>
          </a:p>
          <a:p>
            <a:pPr marL="514350" indent="-514350" algn="just">
              <a:buFont typeface="+mj-lt"/>
              <a:buAutoNum type="alphaLcParenR"/>
            </a:pPr>
            <a:r>
              <a:rPr lang="en-US" sz="2600" b="0" i="0" dirty="0">
                <a:solidFill>
                  <a:srgbClr val="1F1F1F"/>
                </a:solidFill>
                <a:effectLst/>
                <a:latin typeface="ElsevierGulliver"/>
              </a:rPr>
              <a:t>Real-time data is data collected, as well as historical data, from sensors located in a city in real-time and used to predict and classify traffic flow for the short term.</a:t>
            </a:r>
          </a:p>
          <a:p>
            <a:pPr marL="514350" indent="-514350" algn="just">
              <a:buFont typeface="+mj-lt"/>
              <a:buAutoNum type="alphaLcParenR"/>
            </a:pPr>
            <a:endParaRPr lang="en-US" sz="2600" b="0" i="0" dirty="0">
              <a:solidFill>
                <a:srgbClr val="1F1F1F"/>
              </a:solidFill>
              <a:effectLst/>
              <a:latin typeface="ElsevierGulliver"/>
            </a:endParaRPr>
          </a:p>
          <a:p>
            <a:pPr marL="514350" indent="-514350" algn="just">
              <a:buFont typeface="+mj-lt"/>
              <a:buAutoNum type="alphaLcParenR"/>
            </a:pPr>
            <a:r>
              <a:rPr lang="en-US" sz="2600" b="0" i="0" dirty="0">
                <a:solidFill>
                  <a:srgbClr val="1F1F1F"/>
                </a:solidFill>
                <a:effectLst/>
                <a:latin typeface="ElsevierGulliver"/>
              </a:rPr>
              <a:t>Another type of data is data generated with a simulator, which is a       widely used type of data to complement historical data when there are few historical data and to better train the models used.</a:t>
            </a:r>
          </a:p>
          <a:p>
            <a:pPr marL="514350" indent="-514350" algn="just">
              <a:buFont typeface="+mj-lt"/>
              <a:buAutoNum type="alphaLcParenR"/>
            </a:pPr>
            <a:endParaRPr lang="en-US" sz="2600" dirty="0">
              <a:solidFill>
                <a:srgbClr val="1F1F1F"/>
              </a:solidFill>
              <a:latin typeface="ElsevierGulliver"/>
            </a:endParaRPr>
          </a:p>
          <a:p>
            <a:pPr marL="514350" indent="-514350" algn="just">
              <a:buFont typeface="+mj-lt"/>
              <a:buAutoNum type="alphaLcParenR"/>
            </a:pPr>
            <a:r>
              <a:rPr lang="en-US" sz="2600" b="0" i="0" dirty="0">
                <a:solidFill>
                  <a:srgbClr val="1F1F1F"/>
                </a:solidFill>
                <a:effectLst/>
                <a:latin typeface="ElsevierGulliver"/>
              </a:rPr>
              <a:t>Floating Car Data (FCD), which is typically time-stamped glocalization and speed data directly collected by moving vehicles, in contrast to traditional traffic data collected at a fixed location by a stationary device. </a:t>
            </a:r>
            <a:endParaRPr lang="en-IN" sz="2600" dirty="0"/>
          </a:p>
        </p:txBody>
      </p:sp>
    </p:spTree>
    <p:extLst>
      <p:ext uri="{BB962C8B-B14F-4D97-AF65-F5344CB8AC3E}">
        <p14:creationId xmlns:p14="http://schemas.microsoft.com/office/powerpoint/2010/main" val="255437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5B1D3-04E5-15F4-174E-5086BAEEC68B}"/>
              </a:ext>
            </a:extLst>
          </p:cNvPr>
          <p:cNvSpPr>
            <a:spLocks noGrp="1"/>
          </p:cNvSpPr>
          <p:nvPr>
            <p:ph idx="1"/>
          </p:nvPr>
        </p:nvSpPr>
        <p:spPr>
          <a:xfrm>
            <a:off x="838200" y="276225"/>
            <a:ext cx="10515600" cy="6445250"/>
          </a:xfrm>
        </p:spPr>
        <p:txBody>
          <a:bodyPr>
            <a:normAutofit lnSpcReduction="10000"/>
          </a:bodyPr>
          <a:lstStyle/>
          <a:p>
            <a:pPr marL="0" indent="0" algn="just">
              <a:buNone/>
            </a:pPr>
            <a:r>
              <a:rPr lang="en-US" dirty="0"/>
              <a:t>2. Data preprocessing strategies</a:t>
            </a:r>
          </a:p>
          <a:p>
            <a:pPr algn="just"/>
            <a:r>
              <a:rPr lang="en-US" dirty="0"/>
              <a:t>Table 2 presents an overview of the data preprocessing techniques used in the papers identified by our query.</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r>
              <a:rPr lang="en-US" b="0" i="0" dirty="0">
                <a:solidFill>
                  <a:srgbClr val="1F1F1F"/>
                </a:solidFill>
                <a:effectLst/>
                <a:latin typeface="ElsevierGulliver"/>
              </a:rPr>
              <a:t>The quality of the results presented by a prediction or a classification method depends largely on the type and quality of data preprocessing. If we want to obtain good results, we need to perform a good preprocessing of the raw data.</a:t>
            </a:r>
            <a:endParaRPr lang="en-IN" dirty="0"/>
          </a:p>
        </p:txBody>
      </p:sp>
      <p:sp>
        <p:nvSpPr>
          <p:cNvPr id="4" name="Slide Number Placeholder 3">
            <a:extLst>
              <a:ext uri="{FF2B5EF4-FFF2-40B4-BE49-F238E27FC236}">
                <a16:creationId xmlns:a16="http://schemas.microsoft.com/office/drawing/2014/main" id="{03B67318-A9D6-EBD0-9F3E-2FDC922AE23E}"/>
              </a:ext>
            </a:extLst>
          </p:cNvPr>
          <p:cNvSpPr>
            <a:spLocks noGrp="1"/>
          </p:cNvSpPr>
          <p:nvPr>
            <p:ph type="sldNum" sz="quarter" idx="12"/>
          </p:nvPr>
        </p:nvSpPr>
        <p:spPr/>
        <p:txBody>
          <a:bodyPr/>
          <a:lstStyle/>
          <a:p>
            <a:fld id="{BDCDBBEF-AA6C-4BA6-85B2-A17D7F280E38}" type="slidenum">
              <a:rPr lang="en-US" smtClean="0"/>
              <a:pPr/>
              <a:t>14</a:t>
            </a:fld>
            <a:endParaRPr lang="en-US"/>
          </a:p>
        </p:txBody>
      </p:sp>
      <p:graphicFrame>
        <p:nvGraphicFramePr>
          <p:cNvPr id="5" name="Table 4">
            <a:extLst>
              <a:ext uri="{FF2B5EF4-FFF2-40B4-BE49-F238E27FC236}">
                <a16:creationId xmlns:a16="http://schemas.microsoft.com/office/drawing/2014/main" id="{153CFD29-9DE9-7281-489F-3A613BC422C7}"/>
              </a:ext>
            </a:extLst>
          </p:cNvPr>
          <p:cNvGraphicFramePr>
            <a:graphicFrameLocks noGrp="1"/>
          </p:cNvGraphicFramePr>
          <p:nvPr>
            <p:extLst>
              <p:ext uri="{D42A27DB-BD31-4B8C-83A1-F6EECF244321}">
                <p14:modId xmlns:p14="http://schemas.microsoft.com/office/powerpoint/2010/main" val="75010766"/>
              </p:ext>
            </p:extLst>
          </p:nvPr>
        </p:nvGraphicFramePr>
        <p:xfrm>
          <a:off x="1854200" y="1510241"/>
          <a:ext cx="8128000" cy="323088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3891849654"/>
                    </a:ext>
                  </a:extLst>
                </a:gridCol>
                <a:gridCol w="4064000">
                  <a:extLst>
                    <a:ext uri="{9D8B030D-6E8A-4147-A177-3AD203B41FA5}">
                      <a16:colId xmlns:a16="http://schemas.microsoft.com/office/drawing/2014/main" val="262835576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Processing strategies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of studies</a:t>
                      </a:r>
                    </a:p>
                    <a:p>
                      <a:pPr algn="ctr"/>
                      <a:endParaRPr lang="en-IN" dirty="0"/>
                    </a:p>
                  </a:txBody>
                  <a:tcPr/>
                </a:tc>
                <a:extLst>
                  <a:ext uri="{0D108BD9-81ED-4DB2-BD59-A6C34878D82A}">
                    <a16:rowId xmlns:a16="http://schemas.microsoft.com/office/drawing/2014/main" val="1850313156"/>
                  </a:ext>
                </a:extLst>
              </a:tr>
              <a:tr h="370840">
                <a:tc>
                  <a:txBody>
                    <a:bodyPr/>
                    <a:lstStyle/>
                    <a:p>
                      <a:pPr algn="ctr"/>
                      <a:r>
                        <a:rPr lang="en-IN" dirty="0"/>
                        <a:t>Eliminate redundancy</a:t>
                      </a:r>
                    </a:p>
                  </a:txBody>
                  <a:tcPr/>
                </a:tc>
                <a:tc>
                  <a:txBody>
                    <a:bodyPr/>
                    <a:lstStyle/>
                    <a:p>
                      <a:pPr algn="ctr"/>
                      <a:r>
                        <a:rPr lang="en-IN" dirty="0"/>
                        <a:t>3</a:t>
                      </a:r>
                    </a:p>
                  </a:txBody>
                  <a:tcPr/>
                </a:tc>
                <a:extLst>
                  <a:ext uri="{0D108BD9-81ED-4DB2-BD59-A6C34878D82A}">
                    <a16:rowId xmlns:a16="http://schemas.microsoft.com/office/drawing/2014/main" val="229052269"/>
                  </a:ext>
                </a:extLst>
              </a:tr>
              <a:tr h="370840">
                <a:tc>
                  <a:txBody>
                    <a:bodyPr/>
                    <a:lstStyle/>
                    <a:p>
                      <a:pPr algn="ctr"/>
                      <a:r>
                        <a:rPr lang="en-US" dirty="0"/>
                        <a:t>Handling missing values and outliers</a:t>
                      </a:r>
                      <a:endParaRPr lang="en-IN" dirty="0"/>
                    </a:p>
                  </a:txBody>
                  <a:tcPr/>
                </a:tc>
                <a:tc>
                  <a:txBody>
                    <a:bodyPr/>
                    <a:lstStyle/>
                    <a:p>
                      <a:pPr algn="ctr"/>
                      <a:r>
                        <a:rPr lang="en-IN" dirty="0"/>
                        <a:t>30</a:t>
                      </a:r>
                    </a:p>
                  </a:txBody>
                  <a:tcPr/>
                </a:tc>
                <a:extLst>
                  <a:ext uri="{0D108BD9-81ED-4DB2-BD59-A6C34878D82A}">
                    <a16:rowId xmlns:a16="http://schemas.microsoft.com/office/drawing/2014/main" val="3924775091"/>
                  </a:ext>
                </a:extLst>
              </a:tr>
              <a:tr h="370840">
                <a:tc>
                  <a:txBody>
                    <a:bodyPr/>
                    <a:lstStyle/>
                    <a:p>
                      <a:pPr algn="ctr"/>
                      <a:r>
                        <a:rPr lang="en-US" dirty="0"/>
                        <a:t>Aggregation of data in time intervals</a:t>
                      </a:r>
                      <a:endParaRPr lang="en-IN" dirty="0"/>
                    </a:p>
                  </a:txBody>
                  <a:tcPr/>
                </a:tc>
                <a:tc>
                  <a:txBody>
                    <a:bodyPr/>
                    <a:lstStyle/>
                    <a:p>
                      <a:pPr algn="ctr"/>
                      <a:r>
                        <a:rPr lang="en-IN" dirty="0"/>
                        <a:t>30</a:t>
                      </a:r>
                    </a:p>
                  </a:txBody>
                  <a:tcPr/>
                </a:tc>
                <a:extLst>
                  <a:ext uri="{0D108BD9-81ED-4DB2-BD59-A6C34878D82A}">
                    <a16:rowId xmlns:a16="http://schemas.microsoft.com/office/drawing/2014/main" val="1387615666"/>
                  </a:ext>
                </a:extLst>
              </a:tr>
              <a:tr h="370840">
                <a:tc>
                  <a:txBody>
                    <a:bodyPr/>
                    <a:lstStyle/>
                    <a:p>
                      <a:pPr algn="ctr"/>
                      <a:r>
                        <a:rPr lang="en-IN" dirty="0"/>
                        <a:t>Data normalization</a:t>
                      </a:r>
                    </a:p>
                  </a:txBody>
                  <a:tcPr/>
                </a:tc>
                <a:tc>
                  <a:txBody>
                    <a:bodyPr/>
                    <a:lstStyle/>
                    <a:p>
                      <a:pPr algn="ctr"/>
                      <a:r>
                        <a:rPr lang="en-IN" dirty="0"/>
                        <a:t>27</a:t>
                      </a:r>
                    </a:p>
                  </a:txBody>
                  <a:tcPr/>
                </a:tc>
                <a:extLst>
                  <a:ext uri="{0D108BD9-81ED-4DB2-BD59-A6C34878D82A}">
                    <a16:rowId xmlns:a16="http://schemas.microsoft.com/office/drawing/2014/main" val="2158768433"/>
                  </a:ext>
                </a:extLst>
              </a:tr>
              <a:tr h="370840">
                <a:tc>
                  <a:txBody>
                    <a:bodyPr/>
                    <a:lstStyle/>
                    <a:p>
                      <a:pPr algn="ctr"/>
                      <a:r>
                        <a:rPr lang="en-IN" dirty="0"/>
                        <a:t>Feature Selection</a:t>
                      </a:r>
                    </a:p>
                  </a:txBody>
                  <a:tcPr/>
                </a:tc>
                <a:tc>
                  <a:txBody>
                    <a:bodyPr/>
                    <a:lstStyle/>
                    <a:p>
                      <a:pPr algn="ctr"/>
                      <a:r>
                        <a:rPr lang="en-IN" dirty="0"/>
                        <a:t>17</a:t>
                      </a:r>
                    </a:p>
                  </a:txBody>
                  <a:tcPr/>
                </a:tc>
                <a:extLst>
                  <a:ext uri="{0D108BD9-81ED-4DB2-BD59-A6C34878D82A}">
                    <a16:rowId xmlns:a16="http://schemas.microsoft.com/office/drawing/2014/main" val="905761970"/>
                  </a:ext>
                </a:extLst>
              </a:tr>
              <a:tr h="370840">
                <a:tc>
                  <a:txBody>
                    <a:bodyPr/>
                    <a:lstStyle/>
                    <a:p>
                      <a:pPr algn="ctr"/>
                      <a:r>
                        <a:rPr lang="en-IN" dirty="0"/>
                        <a:t>Feature Extraction</a:t>
                      </a:r>
                    </a:p>
                  </a:txBody>
                  <a:tcPr/>
                </a:tc>
                <a:tc>
                  <a:txBody>
                    <a:bodyPr/>
                    <a:lstStyle/>
                    <a:p>
                      <a:pPr algn="ctr"/>
                      <a:r>
                        <a:rPr lang="en-IN" dirty="0"/>
                        <a:t>7</a:t>
                      </a:r>
                    </a:p>
                  </a:txBody>
                  <a:tcPr/>
                </a:tc>
                <a:extLst>
                  <a:ext uri="{0D108BD9-81ED-4DB2-BD59-A6C34878D82A}">
                    <a16:rowId xmlns:a16="http://schemas.microsoft.com/office/drawing/2014/main" val="172402261"/>
                  </a:ext>
                </a:extLst>
              </a:tr>
              <a:tr h="0">
                <a:tc>
                  <a:txBody>
                    <a:bodyPr/>
                    <a:lstStyle/>
                    <a:p>
                      <a:pPr algn="ctr"/>
                      <a:r>
                        <a:rPr lang="en-IN" dirty="0"/>
                        <a:t>Data discretization</a:t>
                      </a:r>
                    </a:p>
                  </a:txBody>
                  <a:tcPr/>
                </a:tc>
                <a:tc>
                  <a:txBody>
                    <a:bodyPr/>
                    <a:lstStyle/>
                    <a:p>
                      <a:pPr algn="ctr"/>
                      <a:r>
                        <a:rPr lang="en-IN" dirty="0"/>
                        <a:t>3</a:t>
                      </a:r>
                    </a:p>
                  </a:txBody>
                  <a:tcPr/>
                </a:tc>
                <a:extLst>
                  <a:ext uri="{0D108BD9-81ED-4DB2-BD59-A6C34878D82A}">
                    <a16:rowId xmlns:a16="http://schemas.microsoft.com/office/drawing/2014/main" val="3263776778"/>
                  </a:ext>
                </a:extLst>
              </a:tr>
            </a:tbl>
          </a:graphicData>
        </a:graphic>
      </p:graphicFrame>
    </p:spTree>
    <p:extLst>
      <p:ext uri="{BB962C8B-B14F-4D97-AF65-F5344CB8AC3E}">
        <p14:creationId xmlns:p14="http://schemas.microsoft.com/office/powerpoint/2010/main" val="55239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00A0C-C32B-5575-FC7A-6A78D2A8E526}"/>
              </a:ext>
            </a:extLst>
          </p:cNvPr>
          <p:cNvSpPr>
            <a:spLocks noGrp="1"/>
          </p:cNvSpPr>
          <p:nvPr>
            <p:ph idx="1"/>
          </p:nvPr>
        </p:nvSpPr>
        <p:spPr>
          <a:xfrm>
            <a:off x="838200" y="136525"/>
            <a:ext cx="10515600" cy="6584950"/>
          </a:xfrm>
        </p:spPr>
        <p:txBody>
          <a:bodyPr/>
          <a:lstStyle/>
          <a:p>
            <a:pPr marL="0" indent="0" algn="just">
              <a:buNone/>
            </a:pPr>
            <a:r>
              <a:rPr lang="en-US" dirty="0"/>
              <a:t>3. Prediction task</a:t>
            </a:r>
          </a:p>
          <a:p>
            <a:pPr algn="just"/>
            <a:r>
              <a:rPr lang="en-US" dirty="0"/>
              <a:t>In this section, we will discuss the different methods used for predicting traffic flow, which can be broadly categorized as deep learning models, parametric models and genetic programming.</a:t>
            </a:r>
          </a:p>
          <a:p>
            <a:pPr algn="just"/>
            <a:r>
              <a:rPr lang="en-US" dirty="0"/>
              <a:t>The ability of deep learning models to capture complex patterns and relationships in data has led to their widespread adoption and popularity in traffic flow prediction. Several types of deep learning models have been identified in the literature.</a:t>
            </a:r>
          </a:p>
          <a:p>
            <a:pPr algn="just"/>
            <a:r>
              <a:rPr lang="en-US" dirty="0"/>
              <a:t>Parametric models, including both traditional statistical models and ensemble methods, have also been widely used in traffic flow prediction. </a:t>
            </a:r>
          </a:p>
          <a:p>
            <a:pPr algn="just"/>
            <a:r>
              <a:rPr lang="en-US" dirty="0" err="1"/>
              <a:t>GENetic</a:t>
            </a:r>
            <a:r>
              <a:rPr lang="en-US" dirty="0"/>
              <a:t> Programming with Transfer </a:t>
            </a:r>
            <a:r>
              <a:rPr lang="en-US" dirty="0" err="1"/>
              <a:t>LEarning</a:t>
            </a:r>
            <a:r>
              <a:rPr lang="en-US" dirty="0"/>
              <a:t> (GENTLE) algorithm</a:t>
            </a:r>
            <a:r>
              <a:rPr lang="en-US" baseline="30000" dirty="0"/>
              <a:t>[17]  </a:t>
            </a:r>
            <a:r>
              <a:rPr lang="en-US" dirty="0"/>
              <a:t>The resulting algorithm uses knowledge from other road segments to predict vehicle flow through a junction where traffic data are unavailable.</a:t>
            </a:r>
            <a:endParaRPr lang="en-IN" dirty="0"/>
          </a:p>
        </p:txBody>
      </p:sp>
      <p:sp>
        <p:nvSpPr>
          <p:cNvPr id="4" name="Slide Number Placeholder 3">
            <a:extLst>
              <a:ext uri="{FF2B5EF4-FFF2-40B4-BE49-F238E27FC236}">
                <a16:creationId xmlns:a16="http://schemas.microsoft.com/office/drawing/2014/main" id="{B800F87D-8F16-8169-6C21-261D5BBB2901}"/>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44089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474CE-A91E-C9D9-2D98-4141862D58E7}"/>
              </a:ext>
            </a:extLst>
          </p:cNvPr>
          <p:cNvSpPr>
            <a:spLocks noGrp="1"/>
          </p:cNvSpPr>
          <p:nvPr>
            <p:ph idx="1"/>
          </p:nvPr>
        </p:nvSpPr>
        <p:spPr>
          <a:xfrm>
            <a:off x="838200" y="895350"/>
            <a:ext cx="10515600" cy="5734049"/>
          </a:xfrm>
        </p:spPr>
        <p:txBody>
          <a:bodyPr/>
          <a:lstStyle/>
          <a:p>
            <a:pPr marL="0" indent="0" algn="just">
              <a:buNone/>
            </a:pPr>
            <a:r>
              <a:rPr lang="en-IN" dirty="0"/>
              <a:t>4. Classification task</a:t>
            </a:r>
          </a:p>
          <a:p>
            <a:pPr marL="0" indent="0" algn="just">
              <a:buNone/>
            </a:pPr>
            <a:endParaRPr lang="en-IN" dirty="0"/>
          </a:p>
          <a:p>
            <a:pPr algn="just"/>
            <a:r>
              <a:rPr lang="en-US" b="0" i="0" dirty="0">
                <a:solidFill>
                  <a:srgbClr val="1F1F1F"/>
                </a:solidFill>
                <a:effectLst/>
                <a:latin typeface="ElsevierGulliver"/>
              </a:rPr>
              <a:t>Clustering methods are used to capture the structure of the data by grouping data points with similar characteristics. These methods can be used to classify each data point into a specific group, given a set of data points</a:t>
            </a:r>
            <a:r>
              <a:rPr lang="en-US" b="0" i="0" baseline="30000" dirty="0">
                <a:solidFill>
                  <a:srgbClr val="1F1F1F"/>
                </a:solidFill>
                <a:effectLst/>
                <a:latin typeface="ElsevierGulliver"/>
              </a:rPr>
              <a:t>[18]</a:t>
            </a:r>
          </a:p>
          <a:p>
            <a:pPr algn="just"/>
            <a:endParaRPr lang="en-US" b="0" i="0" baseline="30000" dirty="0">
              <a:solidFill>
                <a:srgbClr val="1F1F1F"/>
              </a:solidFill>
              <a:effectLst/>
              <a:latin typeface="ElsevierGulliver"/>
            </a:endParaRPr>
          </a:p>
          <a:p>
            <a:pPr algn="just"/>
            <a:r>
              <a:rPr lang="en-US" b="0" i="0" dirty="0">
                <a:solidFill>
                  <a:srgbClr val="1F1F1F"/>
                </a:solidFill>
                <a:effectLst/>
                <a:latin typeface="ElsevierGulliver"/>
              </a:rPr>
              <a:t>Classification methods allow the separation of data into a set of required classes by training the models with input data points together with the class label information.</a:t>
            </a:r>
            <a:r>
              <a:rPr lang="en-US" baseline="30000" dirty="0">
                <a:solidFill>
                  <a:srgbClr val="1F1F1F"/>
                </a:solidFill>
                <a:latin typeface="ElsevierGulliver"/>
              </a:rPr>
              <a:t>[19]</a:t>
            </a:r>
          </a:p>
          <a:p>
            <a:pPr algn="just"/>
            <a:endParaRPr lang="en-US" b="0" i="0" baseline="30000" dirty="0">
              <a:solidFill>
                <a:srgbClr val="1F1F1F"/>
              </a:solidFill>
              <a:effectLst/>
              <a:latin typeface="ElsevierGulliver"/>
            </a:endParaRPr>
          </a:p>
          <a:p>
            <a:pPr algn="just"/>
            <a:endParaRPr lang="en-IN" b="0" i="0" baseline="30000" dirty="0">
              <a:solidFill>
                <a:srgbClr val="1F1F1F"/>
              </a:solidFill>
              <a:effectLst/>
              <a:latin typeface="ElsevierGulliver"/>
            </a:endParaRPr>
          </a:p>
          <a:p>
            <a:pPr algn="just"/>
            <a:endParaRPr lang="en-IN" dirty="0"/>
          </a:p>
        </p:txBody>
      </p:sp>
      <p:sp>
        <p:nvSpPr>
          <p:cNvPr id="4" name="Slide Number Placeholder 3">
            <a:extLst>
              <a:ext uri="{FF2B5EF4-FFF2-40B4-BE49-F238E27FC236}">
                <a16:creationId xmlns:a16="http://schemas.microsoft.com/office/drawing/2014/main" id="{0AFC7E8B-39BD-9C5E-B866-24C4A855595F}"/>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04405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139825"/>
          </a:xfrm>
        </p:spPr>
        <p:txBody>
          <a:bodyPr/>
          <a:lstStyle/>
          <a:p>
            <a:r>
              <a:rPr lang="en-US" dirty="0"/>
              <a:t>Conclusion</a:t>
            </a:r>
          </a:p>
        </p:txBody>
      </p:sp>
      <p:sp>
        <p:nvSpPr>
          <p:cNvPr id="3" name="Content Placeholder 2"/>
          <p:cNvSpPr>
            <a:spLocks noGrp="1"/>
          </p:cNvSpPr>
          <p:nvPr>
            <p:ph idx="1"/>
          </p:nvPr>
        </p:nvSpPr>
        <p:spPr>
          <a:xfrm>
            <a:off x="838200" y="942975"/>
            <a:ext cx="10515600" cy="5778500"/>
          </a:xfrm>
        </p:spPr>
        <p:txBody>
          <a:bodyPr/>
          <a:lstStyle/>
          <a:p>
            <a:r>
              <a:rPr lang="en-US" dirty="0"/>
              <a:t>This literature study has provided valuable insights into the field of traffic prediction and classification. </a:t>
            </a:r>
          </a:p>
          <a:p>
            <a:r>
              <a:rPr lang="en-US" dirty="0"/>
              <a:t>General conclusions highlight the crucial need for correctly preprocessing the datasets before using machine learning models. </a:t>
            </a:r>
          </a:p>
          <a:p>
            <a:r>
              <a:rPr lang="en-US" dirty="0"/>
              <a:t>Preprocessing techniques, including missing value imputation, data </a:t>
            </a:r>
            <a:r>
              <a:rPr lang="en-US" dirty="0" err="1"/>
              <a:t>normalisation</a:t>
            </a:r>
            <a:r>
              <a:rPr lang="en-US" dirty="0"/>
              <a:t>, feature selection, and dataset reduction, are crucial in achieving reliable results.</a:t>
            </a:r>
          </a:p>
          <a:p>
            <a:r>
              <a:rPr lang="en-US" dirty="0">
                <a:solidFill>
                  <a:srgbClr val="1F1F1F"/>
                </a:solidFill>
                <a:latin typeface="ElsevierGulliver"/>
              </a:rPr>
              <a:t>A</a:t>
            </a:r>
            <a:r>
              <a:rPr lang="en-US" b="0" i="0" dirty="0">
                <a:solidFill>
                  <a:srgbClr val="1F1F1F"/>
                </a:solidFill>
                <a:effectLst/>
                <a:latin typeface="ElsevierGulliver"/>
              </a:rPr>
              <a:t>lso highlighted the predominant use of historical data in predicting and classifying traffic, enabling informed decision-making for traffic management. </a:t>
            </a:r>
          </a:p>
          <a:p>
            <a:r>
              <a:rPr lang="en-US" b="0" i="0" dirty="0">
                <a:solidFill>
                  <a:srgbClr val="1F1F1F"/>
                </a:solidFill>
                <a:effectLst/>
                <a:latin typeface="ElsevierGulliver"/>
              </a:rPr>
              <a:t>However, the emergence of Intelligent Transportation Systems (ITS) </a:t>
            </a:r>
            <a:r>
              <a:rPr lang="en-US" b="0" i="0" dirty="0" err="1">
                <a:solidFill>
                  <a:srgbClr val="1F1F1F"/>
                </a:solidFill>
                <a:effectLst/>
                <a:latin typeface="ElsevierGulliver"/>
              </a:rPr>
              <a:t>emphasises</a:t>
            </a:r>
            <a:r>
              <a:rPr lang="en-US" b="0" i="0" dirty="0">
                <a:solidFill>
                  <a:srgbClr val="1F1F1F"/>
                </a:solidFill>
                <a:effectLst/>
                <a:latin typeface="ElsevierGulliver"/>
              </a:rPr>
              <a:t> the importance of short-term traffic flow prediction and the integration of real-time data.</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88046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Future Scope</a:t>
            </a:r>
          </a:p>
        </p:txBody>
      </p:sp>
      <p:sp>
        <p:nvSpPr>
          <p:cNvPr id="3" name="Content Placeholder 2"/>
          <p:cNvSpPr>
            <a:spLocks noGrp="1"/>
          </p:cNvSpPr>
          <p:nvPr>
            <p:ph idx="1"/>
          </p:nvPr>
        </p:nvSpPr>
        <p:spPr>
          <a:xfrm>
            <a:off x="838200" y="981075"/>
            <a:ext cx="10515600" cy="5740400"/>
          </a:xfrm>
        </p:spPr>
        <p:txBody>
          <a:bodyPr>
            <a:normAutofit lnSpcReduction="10000"/>
          </a:bodyPr>
          <a:lstStyle/>
          <a:p>
            <a:r>
              <a:rPr lang="en-US" b="0" i="0" dirty="0">
                <a:solidFill>
                  <a:srgbClr val="1F1F1F"/>
                </a:solidFill>
                <a:effectLst/>
                <a:latin typeface="ElsevierGulliver"/>
              </a:rPr>
              <a:t>Geographic factors, infrastructure quality, population density, and traffic regulations all vary across regions, and might significantly affect the techniques developed or preferred in those areas.</a:t>
            </a:r>
          </a:p>
          <a:p>
            <a:r>
              <a:rPr lang="en-US" b="0" i="0" dirty="0">
                <a:solidFill>
                  <a:srgbClr val="1F1F1F"/>
                </a:solidFill>
                <a:effectLst/>
                <a:latin typeface="ElsevierGulliver"/>
              </a:rPr>
              <a:t>A broader temporal scope could offer a clearer understanding of these developments and their implications for the field.</a:t>
            </a:r>
            <a:endParaRPr lang="en-US" dirty="0">
              <a:solidFill>
                <a:srgbClr val="1F1F1F"/>
              </a:solidFill>
              <a:latin typeface="ElsevierGulliver"/>
            </a:endParaRPr>
          </a:p>
          <a:p>
            <a:r>
              <a:rPr lang="en-US" dirty="0">
                <a:solidFill>
                  <a:srgbClr val="1F1F1F"/>
                </a:solidFill>
                <a:latin typeface="ElsevierGulliver"/>
              </a:rPr>
              <a:t>F</a:t>
            </a:r>
            <a:r>
              <a:rPr lang="en-US" b="0" i="0" dirty="0">
                <a:solidFill>
                  <a:srgbClr val="1F1F1F"/>
                </a:solidFill>
                <a:effectLst/>
                <a:latin typeface="ElsevierGulliver"/>
              </a:rPr>
              <a:t>ocus on sensor-acquired data could neglect the potential benefits and trends associated with other data types, such as those from images, videos, or sound. </a:t>
            </a:r>
          </a:p>
          <a:p>
            <a:r>
              <a:rPr lang="en-US" b="0" i="0" dirty="0">
                <a:solidFill>
                  <a:srgbClr val="1F1F1F"/>
                </a:solidFill>
                <a:effectLst/>
                <a:latin typeface="ElsevierGulliver"/>
              </a:rPr>
              <a:t>The recent advancements in fields like computer vision and auditory signal processing could significantly influence traffic flow prediction and classification techniques.</a:t>
            </a:r>
          </a:p>
          <a:p>
            <a:r>
              <a:rPr lang="en-US" dirty="0">
                <a:solidFill>
                  <a:srgbClr val="1F1F1F"/>
                </a:solidFill>
                <a:latin typeface="ElsevierGulliver"/>
              </a:rPr>
              <a:t>W</a:t>
            </a:r>
            <a:r>
              <a:rPr lang="en-US" b="0" i="0" dirty="0">
                <a:solidFill>
                  <a:srgbClr val="1F1F1F"/>
                </a:solidFill>
                <a:effectLst/>
                <a:latin typeface="ElsevierGulliver"/>
              </a:rPr>
              <a:t>hile our literature survey offers valuable insights into traffic flow prediction and classification, these limitations highlight the multifaceted and rapidly evolving nature of the field.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5242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405746"/>
            <a:ext cx="10515600" cy="5299853"/>
          </a:xfrm>
        </p:spPr>
        <p:txBody>
          <a:bodyPr>
            <a:normAutofit/>
          </a:bodyPr>
          <a:lstStyle/>
          <a:p>
            <a:pPr algn="l">
              <a:buFont typeface="+mj-lt"/>
              <a:buAutoNum type="arabicParenR"/>
            </a:pPr>
            <a:r>
              <a:rPr lang="en-US" sz="1600" b="0" i="0" dirty="0">
                <a:solidFill>
                  <a:srgbClr val="1F1F1F"/>
                </a:solidFill>
                <a:effectLst/>
                <a:latin typeface="Times New Roman" panose="02020603050405020304" pitchFamily="18" charset="0"/>
                <a:cs typeface="Times New Roman" panose="02020603050405020304" pitchFamily="18" charset="0"/>
              </a:rPr>
              <a:t>R. More, A. </a:t>
            </a:r>
            <a:r>
              <a:rPr lang="en-US" sz="1600" b="0" i="0" dirty="0" err="1">
                <a:solidFill>
                  <a:srgbClr val="1F1F1F"/>
                </a:solidFill>
                <a:effectLst/>
                <a:latin typeface="Times New Roman" panose="02020603050405020304" pitchFamily="18" charset="0"/>
                <a:cs typeface="Times New Roman" panose="02020603050405020304" pitchFamily="18" charset="0"/>
              </a:rPr>
              <a:t>Mugal</a:t>
            </a:r>
            <a:r>
              <a:rPr lang="en-US" sz="1600" b="0" i="0" dirty="0">
                <a:solidFill>
                  <a:srgbClr val="1F1F1F"/>
                </a:solidFill>
                <a:effectLst/>
                <a:latin typeface="Times New Roman" panose="02020603050405020304" pitchFamily="18" charset="0"/>
                <a:cs typeface="Times New Roman" panose="02020603050405020304" pitchFamily="18" charset="0"/>
              </a:rPr>
              <a:t>, S. </a:t>
            </a:r>
            <a:r>
              <a:rPr lang="en-US" sz="1600" b="0" i="0" dirty="0" err="1">
                <a:solidFill>
                  <a:srgbClr val="1F1F1F"/>
                </a:solidFill>
                <a:effectLst/>
                <a:latin typeface="Times New Roman" panose="02020603050405020304" pitchFamily="18" charset="0"/>
                <a:cs typeface="Times New Roman" panose="02020603050405020304" pitchFamily="18" charset="0"/>
              </a:rPr>
              <a:t>Rajgure</a:t>
            </a:r>
            <a:r>
              <a:rPr lang="en-US" sz="1600" b="0" i="0" dirty="0">
                <a:solidFill>
                  <a:srgbClr val="1F1F1F"/>
                </a:solidFill>
                <a:effectLst/>
                <a:latin typeface="Times New Roman" panose="02020603050405020304" pitchFamily="18" charset="0"/>
                <a:cs typeface="Times New Roman" panose="02020603050405020304" pitchFamily="18" charset="0"/>
              </a:rPr>
              <a:t>, R.B. </a:t>
            </a:r>
            <a:r>
              <a:rPr lang="en-US" sz="1600" b="0" i="0" dirty="0" err="1">
                <a:solidFill>
                  <a:srgbClr val="1F1F1F"/>
                </a:solidFill>
                <a:effectLst/>
                <a:latin typeface="Times New Roman" panose="02020603050405020304" pitchFamily="18" charset="0"/>
                <a:cs typeface="Times New Roman" panose="02020603050405020304" pitchFamily="18" charset="0"/>
              </a:rPr>
              <a:t>Adhao</a:t>
            </a:r>
            <a:r>
              <a:rPr lang="en-US" sz="1600" b="0" i="0" dirty="0">
                <a:solidFill>
                  <a:srgbClr val="1F1F1F"/>
                </a:solidFill>
                <a:effectLst/>
                <a:latin typeface="Times New Roman" panose="02020603050405020304" pitchFamily="18" charset="0"/>
                <a:cs typeface="Times New Roman" panose="02020603050405020304" pitchFamily="18" charset="0"/>
              </a:rPr>
              <a:t>, V.K. </a:t>
            </a:r>
            <a:r>
              <a:rPr lang="en-US" sz="1600" b="0" i="0" dirty="0" err="1">
                <a:solidFill>
                  <a:srgbClr val="1F1F1F"/>
                </a:solidFill>
                <a:effectLst/>
                <a:latin typeface="Times New Roman" panose="02020603050405020304" pitchFamily="18" charset="0"/>
                <a:cs typeface="Times New Roman" panose="02020603050405020304" pitchFamily="18" charset="0"/>
              </a:rPr>
              <a:t>Pachghare</a:t>
            </a:r>
            <a:endParaRPr lang="en-US" sz="1600"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Road traffic prediction and congestion control using artificial neural networks</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2) B. </a:t>
            </a:r>
            <a:r>
              <a:rPr lang="en-US" sz="1600" dirty="0" err="1">
                <a:solidFill>
                  <a:srgbClr val="1F1F1F"/>
                </a:solidFill>
                <a:latin typeface="Times New Roman" panose="02020603050405020304" pitchFamily="18" charset="0"/>
                <a:cs typeface="Times New Roman" panose="02020603050405020304" pitchFamily="18" charset="0"/>
              </a:rPr>
              <a:t>Priambodo</a:t>
            </a:r>
            <a:r>
              <a:rPr lang="en-US" sz="1600" dirty="0">
                <a:solidFill>
                  <a:srgbClr val="1F1F1F"/>
                </a:solidFill>
                <a:latin typeface="Times New Roman" panose="02020603050405020304" pitchFamily="18" charset="0"/>
                <a:cs typeface="Times New Roman" panose="02020603050405020304" pitchFamily="18" charset="0"/>
              </a:rPr>
              <a:t>, A. Ahmad</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Traffic flow prediction model based on </a:t>
            </a:r>
            <a:r>
              <a:rPr lang="en-US" sz="1600" dirty="0" err="1">
                <a:solidFill>
                  <a:srgbClr val="1F1F1F"/>
                </a:solidFill>
                <a:latin typeface="Times New Roman" panose="02020603050405020304" pitchFamily="18" charset="0"/>
                <a:cs typeface="Times New Roman" panose="02020603050405020304" pitchFamily="18" charset="0"/>
              </a:rPr>
              <a:t>neighbouring</a:t>
            </a:r>
            <a:r>
              <a:rPr lang="en-US" sz="1600" dirty="0">
                <a:solidFill>
                  <a:srgbClr val="1F1F1F"/>
                </a:solidFill>
                <a:latin typeface="Times New Roman" panose="02020603050405020304" pitchFamily="18" charset="0"/>
                <a:cs typeface="Times New Roman" panose="02020603050405020304" pitchFamily="18" charset="0"/>
              </a:rPr>
              <a:t> roads using neural network and multiple regression</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3) A. Sinha, R. Puri, U. </a:t>
            </a:r>
            <a:r>
              <a:rPr lang="en-US" sz="1600" dirty="0" err="1">
                <a:solidFill>
                  <a:srgbClr val="1F1F1F"/>
                </a:solidFill>
                <a:latin typeface="Times New Roman" panose="02020603050405020304" pitchFamily="18" charset="0"/>
                <a:cs typeface="Times New Roman" panose="02020603050405020304" pitchFamily="18" charset="0"/>
              </a:rPr>
              <a:t>Balyan</a:t>
            </a:r>
            <a:r>
              <a:rPr lang="en-US" sz="1600" dirty="0">
                <a:solidFill>
                  <a:srgbClr val="1F1F1F"/>
                </a:solidFill>
                <a:latin typeface="Times New Roman" panose="02020603050405020304" pitchFamily="18" charset="0"/>
                <a:cs typeface="Times New Roman" panose="02020603050405020304" pitchFamily="18" charset="0"/>
              </a:rPr>
              <a:t>, R. Gupta, A. Verma</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Sustainable time series model for vehicular traffic trends prediction in metropolitan network</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4) </a:t>
            </a:r>
            <a:r>
              <a:rPr lang="en-US" sz="1600" dirty="0" err="1">
                <a:solidFill>
                  <a:srgbClr val="1F1F1F"/>
                </a:solidFill>
                <a:latin typeface="Times New Roman" panose="02020603050405020304" pitchFamily="18" charset="0"/>
                <a:cs typeface="Times New Roman" panose="02020603050405020304" pitchFamily="18" charset="0"/>
              </a:rPr>
              <a:t>Azzedine</a:t>
            </a:r>
            <a:r>
              <a:rPr lang="en-US" sz="1600" dirty="0">
                <a:solidFill>
                  <a:srgbClr val="1F1F1F"/>
                </a:solidFill>
                <a:latin typeface="Times New Roman" panose="02020603050405020304" pitchFamily="18" charset="0"/>
                <a:cs typeface="Times New Roman" panose="02020603050405020304" pitchFamily="18" charset="0"/>
              </a:rPr>
              <a:t> </a:t>
            </a:r>
            <a:r>
              <a:rPr lang="en-US" sz="1600" dirty="0" err="1">
                <a:solidFill>
                  <a:srgbClr val="1F1F1F"/>
                </a:solidFill>
                <a:latin typeface="Times New Roman" panose="02020603050405020304" pitchFamily="18" charset="0"/>
                <a:cs typeface="Times New Roman" panose="02020603050405020304" pitchFamily="18" charset="0"/>
              </a:rPr>
              <a:t>Boukerche</a:t>
            </a:r>
            <a:r>
              <a:rPr lang="en-US" sz="1600" dirty="0">
                <a:solidFill>
                  <a:srgbClr val="1F1F1F"/>
                </a:solidFill>
                <a:latin typeface="Times New Roman" panose="02020603050405020304" pitchFamily="18" charset="0"/>
                <a:cs typeface="Times New Roman" panose="02020603050405020304" pitchFamily="18" charset="0"/>
              </a:rPr>
              <a:t>, </a:t>
            </a:r>
            <a:r>
              <a:rPr lang="en-US" sz="1600" dirty="0" err="1">
                <a:solidFill>
                  <a:srgbClr val="1F1F1F"/>
                </a:solidFill>
                <a:latin typeface="Times New Roman" panose="02020603050405020304" pitchFamily="18" charset="0"/>
                <a:cs typeface="Times New Roman" panose="02020603050405020304" pitchFamily="18" charset="0"/>
              </a:rPr>
              <a:t>Jiahao</a:t>
            </a:r>
            <a:r>
              <a:rPr lang="en-US" sz="1600" dirty="0">
                <a:solidFill>
                  <a:srgbClr val="1F1F1F"/>
                </a:solidFill>
                <a:latin typeface="Times New Roman" panose="02020603050405020304" pitchFamily="18" charset="0"/>
                <a:cs typeface="Times New Roman" panose="02020603050405020304" pitchFamily="18" charset="0"/>
              </a:rPr>
              <a:t> Wang</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A performance modeling and analysis of a novel vehicular traffic flow prediction system using a hybrid machine learning-based model</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5) Z. Wang, P. </a:t>
            </a:r>
            <a:r>
              <a:rPr lang="en-US" sz="1600" dirty="0" err="1">
                <a:solidFill>
                  <a:srgbClr val="1F1F1F"/>
                </a:solidFill>
                <a:latin typeface="Times New Roman" panose="02020603050405020304" pitchFamily="18" charset="0"/>
                <a:cs typeface="Times New Roman" panose="02020603050405020304" pitchFamily="18" charset="0"/>
              </a:rPr>
              <a:t>Thulasiraman</a:t>
            </a:r>
            <a:r>
              <a:rPr lang="en-US" sz="1600" dirty="0">
                <a:solidFill>
                  <a:srgbClr val="1F1F1F"/>
                </a:solidFill>
                <a:latin typeface="Times New Roman" panose="02020603050405020304" pitchFamily="18" charset="0"/>
                <a:cs typeface="Times New Roman" panose="02020603050405020304" pitchFamily="18" charset="0"/>
              </a:rPr>
              <a:t>, R. </a:t>
            </a:r>
            <a:r>
              <a:rPr lang="en-US" sz="1600" dirty="0" err="1">
                <a:solidFill>
                  <a:srgbClr val="1F1F1F"/>
                </a:solidFill>
                <a:latin typeface="Times New Roman" panose="02020603050405020304" pitchFamily="18" charset="0"/>
                <a:cs typeface="Times New Roman" panose="02020603050405020304" pitchFamily="18" charset="0"/>
              </a:rPr>
              <a:t>Thulasiram</a:t>
            </a:r>
            <a:endParaRPr lang="en-US" sz="1600"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A dynamic traffic awareness system for urban driving</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6) R. de Medrano, J.L. </a:t>
            </a:r>
            <a:r>
              <a:rPr lang="en-US" sz="1600" dirty="0" err="1">
                <a:solidFill>
                  <a:srgbClr val="1F1F1F"/>
                </a:solidFill>
                <a:latin typeface="Times New Roman" panose="02020603050405020304" pitchFamily="18" charset="0"/>
                <a:cs typeface="Times New Roman" panose="02020603050405020304" pitchFamily="18" charset="0"/>
              </a:rPr>
              <a:t>Aznarte</a:t>
            </a:r>
            <a:endParaRPr lang="en-US" sz="1600"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A </a:t>
            </a:r>
            <a:r>
              <a:rPr lang="en-US" sz="1600" dirty="0" err="1">
                <a:solidFill>
                  <a:srgbClr val="1F1F1F"/>
                </a:solidFill>
                <a:latin typeface="Times New Roman" panose="02020603050405020304" pitchFamily="18" charset="0"/>
                <a:cs typeface="Times New Roman" panose="02020603050405020304" pitchFamily="18" charset="0"/>
              </a:rPr>
              <a:t>spatio</a:t>
            </a:r>
            <a:r>
              <a:rPr lang="en-US" sz="1600" dirty="0">
                <a:solidFill>
                  <a:srgbClr val="1F1F1F"/>
                </a:solidFill>
                <a:latin typeface="Times New Roman" panose="02020603050405020304" pitchFamily="18" charset="0"/>
                <a:cs typeface="Times New Roman" panose="02020603050405020304" pitchFamily="18" charset="0"/>
              </a:rPr>
              <a:t>-temporal attention-based spot-forecasting framework for urban traffic prediction</a:t>
            </a: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7) J. Mena-</a:t>
            </a:r>
            <a:r>
              <a:rPr lang="en-US" sz="1600" dirty="0" err="1">
                <a:solidFill>
                  <a:srgbClr val="1F1F1F"/>
                </a:solidFill>
                <a:latin typeface="Times New Roman" panose="02020603050405020304" pitchFamily="18" charset="0"/>
                <a:cs typeface="Times New Roman" panose="02020603050405020304" pitchFamily="18" charset="0"/>
              </a:rPr>
              <a:t>Oreja</a:t>
            </a:r>
            <a:r>
              <a:rPr lang="en-US" sz="1600" dirty="0">
                <a:solidFill>
                  <a:srgbClr val="1F1F1F"/>
                </a:solidFill>
                <a:latin typeface="Times New Roman" panose="02020603050405020304" pitchFamily="18" charset="0"/>
                <a:cs typeface="Times New Roman" panose="02020603050405020304" pitchFamily="18" charset="0"/>
              </a:rPr>
              <a:t>, J. </a:t>
            </a:r>
            <a:r>
              <a:rPr lang="en-US" sz="1600" dirty="0" err="1">
                <a:solidFill>
                  <a:srgbClr val="1F1F1F"/>
                </a:solidFill>
                <a:latin typeface="Times New Roman" panose="02020603050405020304" pitchFamily="18" charset="0"/>
                <a:cs typeface="Times New Roman" panose="02020603050405020304" pitchFamily="18" charset="0"/>
              </a:rPr>
              <a:t>Gozalvez</a:t>
            </a:r>
            <a:endParaRPr lang="en-US" sz="1600"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600" dirty="0">
                <a:solidFill>
                  <a:srgbClr val="1F1F1F"/>
                </a:solidFill>
                <a:latin typeface="Times New Roman" panose="02020603050405020304" pitchFamily="18" charset="0"/>
                <a:cs typeface="Times New Roman" panose="02020603050405020304" pitchFamily="18" charset="0"/>
              </a:rPr>
              <a:t>On the impact of floating car data and data fusion on the prediction of the traffic density, flow and speed using an error recurrent convolutional neural network</a:t>
            </a:r>
          </a:p>
          <a:p>
            <a:pPr marL="0" indent="0" algn="l">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5" name="Rectangle 1">
            <a:extLst>
              <a:ext uri="{FF2B5EF4-FFF2-40B4-BE49-F238E27FC236}">
                <a16:creationId xmlns:a16="http://schemas.microsoft.com/office/drawing/2014/main" id="{C3079D83-D240-E1DF-4443-A9830F25EB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3369CBD-2123-A3B8-D987-8E696B55016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999A25D-0A1F-6E04-B2FF-9A008090470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922ED-E6A2-68CC-FDB1-CEF6D135BFA3}"/>
              </a:ext>
            </a:extLst>
          </p:cNvPr>
          <p:cNvSpPr>
            <a:spLocks noGrp="1"/>
          </p:cNvSpPr>
          <p:nvPr>
            <p:ph idx="1"/>
          </p:nvPr>
        </p:nvSpPr>
        <p:spPr>
          <a:xfrm>
            <a:off x="838200" y="233265"/>
            <a:ext cx="10515600" cy="7015260"/>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8) </a:t>
            </a:r>
            <a:r>
              <a:rPr lang="en-US" sz="1600" dirty="0">
                <a:latin typeface="Times New Roman" panose="02020603050405020304" pitchFamily="18" charset="0"/>
                <a:cs typeface="Times New Roman" panose="02020603050405020304" pitchFamily="18" charset="0"/>
              </a:rPr>
              <a:t>L.N. Do et al.</a:t>
            </a:r>
          </a:p>
          <a:p>
            <a:pPr marL="0" indent="0">
              <a:buNone/>
            </a:pPr>
            <a:r>
              <a:rPr lang="en-US" sz="1600" dirty="0">
                <a:latin typeface="Times New Roman" panose="02020603050405020304" pitchFamily="18" charset="0"/>
                <a:cs typeface="Times New Roman" panose="02020603050405020304" pitchFamily="18" charset="0"/>
              </a:rPr>
              <a:t>An effective spatial-temporal attention based neural network for traffic flow prediction</a:t>
            </a:r>
          </a:p>
          <a:p>
            <a:pPr marL="0" indent="0">
              <a:buNone/>
            </a:pPr>
            <a:r>
              <a:rPr lang="en-IN" sz="1600" dirty="0">
                <a:latin typeface="Times New Roman" panose="02020603050405020304" pitchFamily="18" charset="0"/>
                <a:cs typeface="Times New Roman" panose="02020603050405020304" pitchFamily="18" charset="0"/>
              </a:rPr>
              <a:t>9) Regional traffic flow combination prediction model considering virtual space of the road network</a:t>
            </a:r>
          </a:p>
          <a:p>
            <a:pPr marL="0" indent="0">
              <a:buNone/>
            </a:pPr>
            <a:r>
              <a:rPr lang="en-IN" sz="1600" dirty="0">
                <a:latin typeface="Times New Roman" panose="02020603050405020304" pitchFamily="18" charset="0"/>
                <a:cs typeface="Times New Roman" panose="02020603050405020304" pitchFamily="18" charset="0"/>
              </a:rPr>
              <a:t>Yue Hou, Di Zhang, Da Li, </a:t>
            </a:r>
            <a:r>
              <a:rPr lang="en-IN" sz="1600" dirty="0" err="1">
                <a:latin typeface="Times New Roman" panose="02020603050405020304" pitchFamily="18" charset="0"/>
                <a:cs typeface="Times New Roman" panose="02020603050405020304" pitchFamily="18" charset="0"/>
              </a:rPr>
              <a:t>Zhiyuan</a:t>
            </a:r>
            <a:r>
              <a:rPr lang="en-IN" sz="1600" dirty="0">
                <a:latin typeface="Times New Roman" panose="02020603050405020304" pitchFamily="18" charset="0"/>
                <a:cs typeface="Times New Roman" panose="02020603050405020304" pitchFamily="18" charset="0"/>
              </a:rPr>
              <a:t> Deng</a:t>
            </a:r>
          </a:p>
          <a:p>
            <a:pPr marL="0" indent="0">
              <a:buNone/>
            </a:pPr>
            <a:r>
              <a:rPr lang="en-IN" sz="1600" dirty="0">
                <a:latin typeface="Times New Roman" panose="02020603050405020304" pitchFamily="18" charset="0"/>
                <a:cs typeface="Times New Roman" panose="02020603050405020304" pitchFamily="18" charset="0"/>
              </a:rPr>
              <a:t>10) A performance </a:t>
            </a:r>
            <a:r>
              <a:rPr lang="en-IN" sz="1600" dirty="0" err="1">
                <a:latin typeface="Times New Roman" panose="02020603050405020304" pitchFamily="18" charset="0"/>
                <a:cs typeface="Times New Roman" panose="02020603050405020304" pitchFamily="18" charset="0"/>
              </a:rPr>
              <a:t>modeling</a:t>
            </a:r>
            <a:r>
              <a:rPr lang="en-IN" sz="1600" dirty="0">
                <a:latin typeface="Times New Roman" panose="02020603050405020304" pitchFamily="18" charset="0"/>
                <a:cs typeface="Times New Roman" panose="02020603050405020304" pitchFamily="18" charset="0"/>
              </a:rPr>
              <a:t> and analysis of a novel vehicular traffic flow prediction system using a hybrid machine learning-based model</a:t>
            </a:r>
          </a:p>
          <a:p>
            <a:pPr marL="0" indent="0">
              <a:buNone/>
            </a:pPr>
            <a:r>
              <a:rPr lang="en-IN" sz="1600" dirty="0" err="1">
                <a:latin typeface="Times New Roman" panose="02020603050405020304" pitchFamily="18" charset="0"/>
                <a:cs typeface="Times New Roman" panose="02020603050405020304" pitchFamily="18" charset="0"/>
              </a:rPr>
              <a:t>Azzedine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Boukerche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Jiahao</a:t>
            </a:r>
            <a:r>
              <a:rPr lang="en-IN" sz="1600" dirty="0">
                <a:latin typeface="Times New Roman" panose="02020603050405020304" pitchFamily="18" charset="0"/>
                <a:cs typeface="Times New Roman" panose="02020603050405020304" pitchFamily="18" charset="0"/>
              </a:rPr>
              <a:t> Wang</a:t>
            </a:r>
          </a:p>
          <a:p>
            <a:pPr marL="0" indent="0">
              <a:buNone/>
            </a:pPr>
            <a:r>
              <a:rPr lang="en-IN" sz="1600" dirty="0">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N.G. Polson et al.</a:t>
            </a:r>
          </a:p>
          <a:p>
            <a:pPr marL="0" indent="0">
              <a:buNone/>
            </a:pPr>
            <a:r>
              <a:rPr lang="en-US" sz="1600" dirty="0">
                <a:latin typeface="Times New Roman" panose="02020603050405020304" pitchFamily="18" charset="0"/>
                <a:cs typeface="Times New Roman" panose="02020603050405020304" pitchFamily="18" charset="0"/>
              </a:rPr>
              <a:t>Deep learning for short-term traffic flow prediction</a:t>
            </a:r>
          </a:p>
          <a:p>
            <a:pPr marL="0" indent="0">
              <a:buNone/>
            </a:pPr>
            <a:r>
              <a:rPr lang="en-US" sz="1600" dirty="0">
                <a:latin typeface="Times New Roman" panose="02020603050405020304" pitchFamily="18" charset="0"/>
                <a:cs typeface="Times New Roman" panose="02020603050405020304" pitchFamily="18" charset="0"/>
              </a:rPr>
              <a:t>12) Y. Wu et al.</a:t>
            </a:r>
          </a:p>
          <a:p>
            <a:pPr marL="0" indent="0">
              <a:buNone/>
            </a:pPr>
            <a:r>
              <a:rPr lang="en-US" sz="1600" dirty="0">
                <a:latin typeface="Times New Roman" panose="02020603050405020304" pitchFamily="18" charset="0"/>
                <a:cs typeface="Times New Roman" panose="02020603050405020304" pitchFamily="18" charset="0"/>
              </a:rPr>
              <a:t>A hybrid deep learning based traffic flow prediction method and its understanding</a:t>
            </a:r>
          </a:p>
          <a:p>
            <a:pPr marL="0" indent="0">
              <a:buNone/>
            </a:pPr>
            <a:r>
              <a:rPr lang="en-US" sz="1600" dirty="0">
                <a:latin typeface="Times New Roman" panose="02020603050405020304" pitchFamily="18" charset="0"/>
                <a:cs typeface="Times New Roman" panose="02020603050405020304" pitchFamily="18" charset="0"/>
              </a:rPr>
              <a:t>13) L. Zhao et al.</a:t>
            </a:r>
          </a:p>
          <a:p>
            <a:pPr marL="0" indent="0">
              <a:buNone/>
            </a:pPr>
            <a:r>
              <a:rPr lang="en-US" sz="1600" dirty="0">
                <a:latin typeface="Times New Roman" panose="02020603050405020304" pitchFamily="18" charset="0"/>
                <a:cs typeface="Times New Roman" panose="02020603050405020304" pitchFamily="18" charset="0"/>
              </a:rPr>
              <a:t>Parallel computing method of deep belief networks and its application to traffic flow prediction</a:t>
            </a:r>
          </a:p>
          <a:p>
            <a:pPr marL="0" indent="0">
              <a:buNone/>
            </a:pPr>
            <a:r>
              <a:rPr lang="en-US" sz="1600" dirty="0">
                <a:latin typeface="Times New Roman" panose="02020603050405020304" pitchFamily="18" charset="0"/>
                <a:cs typeface="Times New Roman" panose="02020603050405020304" pitchFamily="18" charset="0"/>
              </a:rPr>
              <a:t>14) A survey on traffic flow prediction and classification</a:t>
            </a:r>
          </a:p>
          <a:p>
            <a:pPr marL="0" indent="0">
              <a:buNone/>
            </a:pPr>
            <a:r>
              <a:rPr lang="en-US" sz="1600" dirty="0">
                <a:latin typeface="Times New Roman" panose="02020603050405020304" pitchFamily="18" charset="0"/>
                <a:cs typeface="Times New Roman" panose="02020603050405020304" pitchFamily="18" charset="0"/>
              </a:rPr>
              <a:t>Bernardo Gomes a, José Coelho a b, Helena </a:t>
            </a:r>
            <a:r>
              <a:rPr lang="en-US" sz="1600" dirty="0" err="1">
                <a:latin typeface="Times New Roman" panose="02020603050405020304" pitchFamily="18" charset="0"/>
                <a:cs typeface="Times New Roman" panose="02020603050405020304" pitchFamily="18" charset="0"/>
              </a:rPr>
              <a:t>Aidos</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15) J. </a:t>
            </a:r>
            <a:r>
              <a:rPr lang="en-US" sz="1600" dirty="0" err="1">
                <a:latin typeface="Times New Roman" panose="02020603050405020304" pitchFamily="18" charset="0"/>
                <a:cs typeface="Times New Roman" panose="02020603050405020304" pitchFamily="18" charset="0"/>
              </a:rPr>
              <a:t>Culita</a:t>
            </a:r>
            <a:r>
              <a:rPr lang="en-US" sz="1600" dirty="0">
                <a:latin typeface="Times New Roman" panose="02020603050405020304" pitchFamily="18" charset="0"/>
                <a:cs typeface="Times New Roman" panose="02020603050405020304" pitchFamily="18" charset="0"/>
              </a:rPr>
              <a:t>, S.I. </a:t>
            </a:r>
            <a:r>
              <a:rPr lang="en-US" sz="1600" dirty="0" err="1">
                <a:latin typeface="Times New Roman" panose="02020603050405020304" pitchFamily="18" charset="0"/>
                <a:cs typeface="Times New Roman" panose="02020603050405020304" pitchFamily="18" charset="0"/>
              </a:rPr>
              <a:t>Caramihai</a:t>
            </a:r>
            <a:r>
              <a:rPr lang="en-US" sz="1600" dirty="0">
                <a:latin typeface="Times New Roman" panose="02020603050405020304" pitchFamily="18" charset="0"/>
                <a:cs typeface="Times New Roman" panose="02020603050405020304" pitchFamily="18" charset="0"/>
              </a:rPr>
              <a:t>, I. Dumitrache, M.A. </a:t>
            </a:r>
            <a:r>
              <a:rPr lang="en-US" sz="1600" dirty="0" err="1">
                <a:latin typeface="Times New Roman" panose="02020603050405020304" pitchFamily="18" charset="0"/>
                <a:cs typeface="Times New Roman" panose="02020603050405020304" pitchFamily="18" charset="0"/>
              </a:rPr>
              <a:t>Moisescu</a:t>
            </a:r>
            <a:r>
              <a:rPr lang="en-US" sz="1600" dirty="0">
                <a:latin typeface="Times New Roman" panose="02020603050405020304" pitchFamily="18" charset="0"/>
                <a:cs typeface="Times New Roman" panose="02020603050405020304" pitchFamily="18" charset="0"/>
              </a:rPr>
              <a:t>, I.S. </a:t>
            </a:r>
            <a:r>
              <a:rPr lang="en-US" sz="1600" dirty="0" err="1">
                <a:latin typeface="Times New Roman" panose="02020603050405020304" pitchFamily="18" charset="0"/>
                <a:cs typeface="Times New Roman" panose="02020603050405020304" pitchFamily="18" charset="0"/>
              </a:rPr>
              <a:t>Sacala</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An hybrid approach for urban traffic prediction and control in smart cities</a:t>
            </a:r>
          </a:p>
          <a:p>
            <a:pPr marL="0" indent="0">
              <a:buNone/>
            </a:pPr>
            <a:r>
              <a:rPr lang="en-US" sz="1600" dirty="0">
                <a:latin typeface="Times New Roman" panose="02020603050405020304" pitchFamily="18" charset="0"/>
                <a:cs typeface="Times New Roman" panose="02020603050405020304" pitchFamily="18" charset="0"/>
              </a:rPr>
              <a:t>16) A. Izhar, S.M.K. Quadri, S.A.M. Rizvi</a:t>
            </a:r>
          </a:p>
          <a:p>
            <a:pPr marL="0" indent="0">
              <a:buNone/>
            </a:pPr>
            <a:r>
              <a:rPr lang="en-US" sz="1600" dirty="0">
                <a:latin typeface="Times New Roman" panose="02020603050405020304" pitchFamily="18" charset="0"/>
                <a:cs typeface="Times New Roman" panose="02020603050405020304" pitchFamily="18" charset="0"/>
              </a:rPr>
              <a:t>Hybrid feature based label generation approach for prediction of traffic congestion in smart cities</a:t>
            </a:r>
          </a:p>
        </p:txBody>
      </p:sp>
      <p:sp>
        <p:nvSpPr>
          <p:cNvPr id="4" name="Slide Number Placeholder 3">
            <a:extLst>
              <a:ext uri="{FF2B5EF4-FFF2-40B4-BE49-F238E27FC236}">
                <a16:creationId xmlns:a16="http://schemas.microsoft.com/office/drawing/2014/main" id="{E9E3F51B-3BDB-B681-65F2-52398FF4DF3A}"/>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32032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38FE3-DD9F-1123-9DC8-C6397EAD5FC1}"/>
              </a:ext>
            </a:extLst>
          </p:cNvPr>
          <p:cNvSpPr>
            <a:spLocks noGrp="1"/>
          </p:cNvSpPr>
          <p:nvPr>
            <p:ph idx="1"/>
          </p:nvPr>
        </p:nvSpPr>
        <p:spPr>
          <a:xfrm>
            <a:off x="838200" y="266700"/>
            <a:ext cx="10515600" cy="6454775"/>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17) </a:t>
            </a: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Ekárt</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Patelli</a:t>
            </a:r>
            <a:r>
              <a:rPr lang="en-US" sz="1600" dirty="0">
                <a:latin typeface="Times New Roman" panose="02020603050405020304" pitchFamily="18" charset="0"/>
                <a:cs typeface="Times New Roman" panose="02020603050405020304" pitchFamily="18" charset="0"/>
              </a:rPr>
              <a:t>, V. Lush, E. </a:t>
            </a:r>
            <a:r>
              <a:rPr lang="en-US" sz="1600" dirty="0" err="1">
                <a:latin typeface="Times New Roman" panose="02020603050405020304" pitchFamily="18" charset="0"/>
                <a:cs typeface="Times New Roman" panose="02020603050405020304" pitchFamily="18" charset="0"/>
              </a:rPr>
              <a:t>Ilie-Zudor</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Genetic programming with transfer learning for urban traffic modelling and prediction</a:t>
            </a:r>
          </a:p>
          <a:p>
            <a:pPr marL="0" indent="0">
              <a:buNone/>
            </a:pPr>
            <a:r>
              <a:rPr lang="en-IN" sz="1600" dirty="0">
                <a:latin typeface="Times New Roman" panose="02020603050405020304" pitchFamily="18" charset="0"/>
                <a:cs typeface="Times New Roman" panose="02020603050405020304" pitchFamily="18" charset="0"/>
              </a:rPr>
              <a:t>18) </a:t>
            </a:r>
            <a:r>
              <a:rPr lang="en-US" sz="1600" dirty="0">
                <a:latin typeface="Times New Roman" panose="02020603050405020304" pitchFamily="18" charset="0"/>
                <a:cs typeface="Times New Roman" panose="02020603050405020304" pitchFamily="18" charset="0"/>
              </a:rPr>
              <a:t>J. Zambrano-Martinez, C. Calafate, D. Soler, J.-C. </a:t>
            </a:r>
            <a:r>
              <a:rPr lang="en-US" sz="1600" dirty="0" err="1">
                <a:latin typeface="Times New Roman" panose="02020603050405020304" pitchFamily="18" charset="0"/>
                <a:cs typeface="Times New Roman" panose="02020603050405020304" pitchFamily="18" charset="0"/>
              </a:rPr>
              <a:t>Cano</a:t>
            </a:r>
            <a:r>
              <a:rPr lang="en-US" sz="1600" dirty="0">
                <a:latin typeface="Times New Roman" panose="02020603050405020304" pitchFamily="18" charset="0"/>
                <a:cs typeface="Times New Roman" panose="02020603050405020304" pitchFamily="18" charset="0"/>
              </a:rPr>
              <a:t>, P. Manzoni</a:t>
            </a:r>
          </a:p>
          <a:p>
            <a:pPr marL="0" indent="0">
              <a:buNone/>
            </a:pPr>
            <a:r>
              <a:rPr lang="en-US" sz="1600" dirty="0">
                <a:latin typeface="Times New Roman" panose="02020603050405020304" pitchFamily="18" charset="0"/>
                <a:cs typeface="Times New Roman" panose="02020603050405020304" pitchFamily="18" charset="0"/>
              </a:rPr>
              <a:t>Analysis and classification of the vehicular traffic distribution in an urban area</a:t>
            </a:r>
          </a:p>
          <a:p>
            <a:pPr marL="0" indent="0">
              <a:buNone/>
            </a:pPr>
            <a:r>
              <a:rPr lang="en-US" sz="1600" dirty="0">
                <a:latin typeface="Times New Roman" panose="02020603050405020304" pitchFamily="18" charset="0"/>
                <a:cs typeface="Times New Roman" panose="02020603050405020304" pitchFamily="18" charset="0"/>
              </a:rPr>
              <a:t>19) A. </a:t>
            </a:r>
            <a:r>
              <a:rPr lang="en-US" sz="1600" dirty="0" err="1">
                <a:latin typeface="Times New Roman" panose="02020603050405020304" pitchFamily="18" charset="0"/>
                <a:cs typeface="Times New Roman" panose="02020603050405020304" pitchFamily="18" charset="0"/>
              </a:rPr>
              <a:t>Mystakidis</a:t>
            </a:r>
            <a:r>
              <a:rPr lang="en-US" sz="1600" dirty="0">
                <a:latin typeface="Times New Roman" panose="02020603050405020304" pitchFamily="18" charset="0"/>
                <a:cs typeface="Times New Roman" panose="02020603050405020304" pitchFamily="18" charset="0"/>
              </a:rPr>
              <a:t>, C. </a:t>
            </a:r>
            <a:r>
              <a:rPr lang="en-US" sz="1600" dirty="0" err="1">
                <a:latin typeface="Times New Roman" panose="02020603050405020304" pitchFamily="18" charset="0"/>
                <a:cs typeface="Times New Roman" panose="02020603050405020304" pitchFamily="18" charset="0"/>
              </a:rPr>
              <a:t>Tjortjis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Big data mining for smart cities: Predicting traffic congestion using classification</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870E4F-0690-A304-303B-B44046AFE5F2}"/>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261729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Introduction to Project</a:t>
            </a:r>
          </a:p>
        </p:txBody>
      </p:sp>
      <p:sp>
        <p:nvSpPr>
          <p:cNvPr id="3" name="Content Placeholder 2"/>
          <p:cNvSpPr>
            <a:spLocks noGrp="1"/>
          </p:cNvSpPr>
          <p:nvPr>
            <p:ph idx="1"/>
          </p:nvPr>
        </p:nvSpPr>
        <p:spPr>
          <a:xfrm>
            <a:off x="838200" y="1203649"/>
            <a:ext cx="10515600" cy="5517825"/>
          </a:xfrm>
        </p:spPr>
        <p:txBody>
          <a:bodyPr/>
          <a:lstStyle/>
          <a:p>
            <a:pPr algn="just"/>
            <a:r>
              <a:rPr lang="en-US" dirty="0"/>
              <a:t>With the increasing number of resident cars, the resulting road traffic congestion has become the focus of close attention</a:t>
            </a:r>
            <a:r>
              <a:rPr lang="en-US" baseline="30000" dirty="0"/>
              <a:t>[1]</a:t>
            </a:r>
          </a:p>
          <a:p>
            <a:pPr marL="0" indent="0" algn="just">
              <a:buNone/>
            </a:pPr>
            <a:endParaRPr lang="en-US" baseline="30000" dirty="0"/>
          </a:p>
          <a:p>
            <a:pPr algn="just"/>
            <a:r>
              <a:rPr lang="en-US" dirty="0"/>
              <a:t>The rapid growth of population and vehicles originated several other problems (time spent in traffic, health issues related to stress, increase in fuel consumption, air and noise pollution and the number of accidents) creating an urgent need for intelligent vehicular systems that can efficiently manage and control traffic</a:t>
            </a:r>
            <a:r>
              <a:rPr lang="en-US" baseline="30000" dirty="0"/>
              <a:t>[2]</a:t>
            </a:r>
          </a:p>
          <a:p>
            <a:pPr marL="0" indent="0" algn="just">
              <a:buNone/>
            </a:pPr>
            <a:endParaRPr lang="en-US" dirty="0"/>
          </a:p>
          <a:p>
            <a:pPr algn="just"/>
            <a:r>
              <a:rPr lang="en-US" dirty="0"/>
              <a:t>ITS(Intelligent Transportation System)encompasses various components, including traffic forecasting (or estimation), optimization techniques, and real-time information dissemination to improve traffic conditions and minimize travel delays</a:t>
            </a:r>
            <a:r>
              <a:rPr lang="en-US" baseline="30000" dirty="0"/>
              <a:t>[3]</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A8C5D-1B2C-7517-AB78-B81D54622755}"/>
              </a:ext>
            </a:extLst>
          </p:cNvPr>
          <p:cNvSpPr>
            <a:spLocks noGrp="1"/>
          </p:cNvSpPr>
          <p:nvPr>
            <p:ph idx="1"/>
          </p:nvPr>
        </p:nvSpPr>
        <p:spPr>
          <a:xfrm>
            <a:off x="838200" y="541175"/>
            <a:ext cx="10515600" cy="6180299"/>
          </a:xfrm>
        </p:spPr>
        <p:txBody>
          <a:bodyPr/>
          <a:lstStyle/>
          <a:p>
            <a:pPr algn="just"/>
            <a:r>
              <a:rPr lang="en-US" dirty="0"/>
              <a:t>The project aims to improve the spatial and temporal resolution of traffic flow predictions. </a:t>
            </a:r>
          </a:p>
          <a:p>
            <a:pPr algn="just"/>
            <a:r>
              <a:rPr lang="en-US" dirty="0"/>
              <a:t>This involves fine-tuning the models to capture intricate patterns and fluctuations in traffic flow at specific locations and times throughout the day. </a:t>
            </a:r>
          </a:p>
          <a:p>
            <a:pPr algn="just"/>
            <a:r>
              <a:rPr lang="en-US" dirty="0"/>
              <a:t>The project seeks to enhance the scalability and adaptability of the predictive models. </a:t>
            </a:r>
          </a:p>
          <a:p>
            <a:pPr algn="just"/>
            <a:r>
              <a:rPr lang="en-US" dirty="0"/>
              <a:t>As urban environments are dynamic and subject to constant changes, the ability to quickly adapt to new data and evolving conditions is crucial. </a:t>
            </a:r>
          </a:p>
          <a:p>
            <a:pPr algn="just"/>
            <a:r>
              <a:rPr lang="en-US" dirty="0"/>
              <a:t>By employing scalable machine learning algorithms and agile development methodologies, the project aims to build a flexible framework that can accommodate diverse urban landscapes and future technological advancements.</a:t>
            </a:r>
            <a:endParaRPr lang="en-IN" dirty="0"/>
          </a:p>
        </p:txBody>
      </p:sp>
      <p:sp>
        <p:nvSpPr>
          <p:cNvPr id="4" name="Slide Number Placeholder 3">
            <a:extLst>
              <a:ext uri="{FF2B5EF4-FFF2-40B4-BE49-F238E27FC236}">
                <a16:creationId xmlns:a16="http://schemas.microsoft.com/office/drawing/2014/main" id="{3FB849D9-81EA-DD01-2C59-6E6003BCD841}"/>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46778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7EFAC-0AC4-5045-1855-3D95293A4E34}"/>
              </a:ext>
            </a:extLst>
          </p:cNvPr>
          <p:cNvSpPr>
            <a:spLocks noGrp="1"/>
          </p:cNvSpPr>
          <p:nvPr>
            <p:ph idx="1"/>
          </p:nvPr>
        </p:nvSpPr>
        <p:spPr>
          <a:xfrm>
            <a:off x="838200" y="569167"/>
            <a:ext cx="10515600" cy="6152308"/>
          </a:xfrm>
        </p:spPr>
        <p:txBody>
          <a:bodyPr/>
          <a:lstStyle/>
          <a:p>
            <a:pPr algn="just"/>
            <a:r>
              <a:rPr lang="en-US" dirty="0"/>
              <a:t>The role of the vehicular traffic flow prediction system to ITS is to provide punctual continuous and precise road status information based on road condition (such as vehicular traffic flow trends and volume), which is the key to traffic control on road and resource integration for vehicular cloud.</a:t>
            </a:r>
            <a:r>
              <a:rPr lang="en-US" baseline="30000" dirty="0"/>
              <a:t>[4]</a:t>
            </a:r>
          </a:p>
          <a:p>
            <a:pPr algn="just"/>
            <a:endParaRPr lang="en-US" baseline="30000" dirty="0"/>
          </a:p>
          <a:p>
            <a:pPr algn="just"/>
            <a:r>
              <a:rPr lang="en-US" dirty="0"/>
              <a:t>Overall, the Traffic Flow Prediction project aspires to revolutionize urban transportation management by providing actionable insights and decision support tools to transportation authorities, city planners, and commuters alike.</a:t>
            </a:r>
          </a:p>
          <a:p>
            <a:pPr marL="0" indent="0" algn="just">
              <a:buNone/>
            </a:pPr>
            <a:r>
              <a:rPr lang="en-US" dirty="0"/>
              <a:t> </a:t>
            </a:r>
          </a:p>
          <a:p>
            <a:pPr algn="just"/>
            <a:r>
              <a:rPr lang="en-US" dirty="0"/>
              <a:t>Through the development of advanced predictive models, the project aims to mitigate traffic congestion, reduce travel times, and ultimately improve the quality of life in urban areas.</a:t>
            </a:r>
            <a:endParaRPr lang="en-IN" dirty="0"/>
          </a:p>
        </p:txBody>
      </p:sp>
      <p:sp>
        <p:nvSpPr>
          <p:cNvPr id="4" name="Slide Number Placeholder 3">
            <a:extLst>
              <a:ext uri="{FF2B5EF4-FFF2-40B4-BE49-F238E27FC236}">
                <a16:creationId xmlns:a16="http://schemas.microsoft.com/office/drawing/2014/main" id="{A049103F-9FDE-789C-35E9-621B4BEC9195}"/>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53447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a:t>Problem Formulation</a:t>
            </a:r>
          </a:p>
        </p:txBody>
      </p:sp>
      <p:sp>
        <p:nvSpPr>
          <p:cNvPr id="3" name="Content Placeholder 2"/>
          <p:cNvSpPr>
            <a:spLocks noGrp="1"/>
          </p:cNvSpPr>
          <p:nvPr>
            <p:ph idx="1"/>
          </p:nvPr>
        </p:nvSpPr>
        <p:spPr>
          <a:xfrm>
            <a:off x="838200" y="1343818"/>
            <a:ext cx="10515600" cy="5377657"/>
          </a:xfrm>
        </p:spPr>
        <p:txBody>
          <a:bodyPr>
            <a:normAutofit lnSpcReduction="10000"/>
          </a:bodyPr>
          <a:lstStyle/>
          <a:p>
            <a:pPr algn="just"/>
            <a:r>
              <a:rPr lang="en-US" b="0" i="0" dirty="0">
                <a:solidFill>
                  <a:srgbClr val="1F1F1F"/>
                </a:solidFill>
                <a:effectLst/>
                <a:latin typeface="ElsevierGulliver"/>
              </a:rPr>
              <a:t>The difficulty with implementing a vehicular traffic flow prediction system into ITS can be divided into the following three parts: accuracy, efficiency, and on-line prediction.</a:t>
            </a:r>
          </a:p>
          <a:p>
            <a:pPr algn="just"/>
            <a:endParaRPr lang="en-US" dirty="0">
              <a:solidFill>
                <a:srgbClr val="1F1F1F"/>
              </a:solidFill>
              <a:latin typeface="ElsevierGulliver"/>
            </a:endParaRPr>
          </a:p>
          <a:p>
            <a:pPr algn="just"/>
            <a:r>
              <a:rPr lang="en-US" b="0" i="0" dirty="0">
                <a:solidFill>
                  <a:srgbClr val="1F1F1F"/>
                </a:solidFill>
                <a:effectLst/>
                <a:latin typeface="ElsevierGulliver"/>
              </a:rPr>
              <a:t>The existing literature encompasses numerous studies focusing on traffic flow estimation, prediction, and classification, with researchers striving to develop enhanced control strategies to mitigate the escalating traffic issues of the past few decades</a:t>
            </a:r>
            <a:r>
              <a:rPr lang="en-US" b="0" i="0" baseline="30000" dirty="0">
                <a:solidFill>
                  <a:srgbClr val="1F1F1F"/>
                </a:solidFill>
                <a:effectLst/>
                <a:latin typeface="ElsevierGulliver"/>
              </a:rPr>
              <a:t>[5][6]</a:t>
            </a:r>
          </a:p>
          <a:p>
            <a:pPr algn="just"/>
            <a:endParaRPr lang="en-US" baseline="30000" dirty="0">
              <a:solidFill>
                <a:srgbClr val="1F1F1F"/>
              </a:solidFill>
              <a:latin typeface="ElsevierGulliver"/>
            </a:endParaRPr>
          </a:p>
          <a:p>
            <a:pPr algn="just"/>
            <a:r>
              <a:rPr lang="en-US" b="0" i="0" dirty="0">
                <a:solidFill>
                  <a:srgbClr val="1F1F1F"/>
                </a:solidFill>
                <a:effectLst/>
                <a:latin typeface="ElsevierGulliver"/>
              </a:rPr>
              <a:t>Traffic flow represents the number of vehicles passing through a reference point per unit of time, while traffic density refers to the number of vehicles in a specific road section at a given moment. Mean speed indicates the average speed of vehicles in a particular road section</a:t>
            </a:r>
            <a:r>
              <a:rPr lang="en-US" b="0" i="0" baseline="30000" dirty="0">
                <a:solidFill>
                  <a:srgbClr val="1F1F1F"/>
                </a:solidFill>
                <a:effectLst/>
                <a:latin typeface="ElsevierGulliver"/>
              </a:rPr>
              <a:t>[7]</a:t>
            </a:r>
          </a:p>
          <a:p>
            <a:pPr algn="just"/>
            <a:endParaRPr lang="en-US" baseline="30000" dirty="0">
              <a:solidFill>
                <a:srgbClr val="1F1F1F"/>
              </a:solidFill>
              <a:latin typeface="ElsevierGulliver"/>
            </a:endParaRPr>
          </a:p>
          <a:p>
            <a:pPr algn="just"/>
            <a:endParaRPr lang="en-US" baseline="30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9C9C7-8EF9-F114-B944-5AAC9D005C46}"/>
              </a:ext>
            </a:extLst>
          </p:cNvPr>
          <p:cNvSpPr>
            <a:spLocks noGrp="1"/>
          </p:cNvSpPr>
          <p:nvPr>
            <p:ph idx="1"/>
          </p:nvPr>
        </p:nvSpPr>
        <p:spPr>
          <a:xfrm>
            <a:off x="838200" y="849085"/>
            <a:ext cx="10515600" cy="5872389"/>
          </a:xfrm>
        </p:spPr>
        <p:txBody>
          <a:bodyPr>
            <a:normAutofit/>
          </a:bodyPr>
          <a:lstStyle/>
          <a:p>
            <a:pPr algn="just"/>
            <a:r>
              <a:rPr lang="en-US" b="0" i="0" dirty="0">
                <a:solidFill>
                  <a:srgbClr val="1F1F1F"/>
                </a:solidFill>
                <a:effectLst/>
                <a:latin typeface="ElsevierGulliver"/>
              </a:rPr>
              <a:t>The origin of the accuracy problem for the prediction system is the feature of the vehicular traffic patterns. The vehicular traffic patterns, as time-series, are non-stationary, and their variations are affected by vehicular traffic lights, changes in weather, and other factors.</a:t>
            </a:r>
            <a:r>
              <a:rPr lang="en-US" b="0" i="0" baseline="30000" dirty="0">
                <a:solidFill>
                  <a:srgbClr val="1F1F1F"/>
                </a:solidFill>
                <a:effectLst/>
                <a:latin typeface="ElsevierGulliver"/>
              </a:rPr>
              <a:t>[8] </a:t>
            </a:r>
          </a:p>
          <a:p>
            <a:pPr algn="just"/>
            <a:r>
              <a:rPr lang="en-US" b="0" i="0" dirty="0">
                <a:solidFill>
                  <a:srgbClr val="1F1F1F"/>
                </a:solidFill>
                <a:effectLst/>
                <a:latin typeface="ElsevierGulliver"/>
              </a:rPr>
              <a:t>As for the prediction model’s efficiency, it can be seen as the combination of cost of implementation and prediction. It takes a lot of time to train a prediction model, especially for a Machine Learning-based (ML) model with Deep-Learning structure</a:t>
            </a:r>
            <a:r>
              <a:rPr lang="en-US" b="0" i="0" baseline="30000" dirty="0">
                <a:solidFill>
                  <a:srgbClr val="1F1F1F"/>
                </a:solidFill>
                <a:effectLst/>
                <a:latin typeface="ElsevierGulliver"/>
              </a:rPr>
              <a:t>[13]</a:t>
            </a:r>
          </a:p>
          <a:p>
            <a:pPr algn="just"/>
            <a:r>
              <a:rPr lang="en-US" b="0" i="0" dirty="0">
                <a:solidFill>
                  <a:srgbClr val="1F1F1F"/>
                </a:solidFill>
                <a:effectLst/>
                <a:latin typeface="ElsevierGulliver"/>
              </a:rPr>
              <a:t>The last difficulty is to achieve on-line prediction. </a:t>
            </a:r>
            <a:r>
              <a:rPr lang="en-US" dirty="0">
                <a:solidFill>
                  <a:srgbClr val="1F1F1F"/>
                </a:solidFill>
                <a:latin typeface="ElsevierGulliver"/>
              </a:rPr>
              <a:t>I</a:t>
            </a:r>
            <a:r>
              <a:rPr lang="en-US" b="0" i="0" dirty="0">
                <a:solidFill>
                  <a:srgbClr val="1F1F1F"/>
                </a:solidFill>
                <a:effectLst/>
                <a:latin typeface="ElsevierGulliver"/>
              </a:rPr>
              <a:t>t is not cost-effective to update the vehicular traffic flow information whenever new data arrives. </a:t>
            </a:r>
          </a:p>
          <a:p>
            <a:pPr algn="just"/>
            <a:r>
              <a:rPr lang="en-US" dirty="0">
                <a:solidFill>
                  <a:srgbClr val="1F1F1F"/>
                </a:solidFill>
                <a:latin typeface="ElsevierGulliver"/>
              </a:rPr>
              <a:t>E</a:t>
            </a:r>
            <a:r>
              <a:rPr lang="en-US" b="0" i="0" dirty="0">
                <a:solidFill>
                  <a:srgbClr val="1F1F1F"/>
                </a:solidFill>
                <a:effectLst/>
                <a:latin typeface="ElsevierGulliver"/>
              </a:rPr>
              <a:t>xisting surveys and reviews predominantly concentrate on specific types of models.</a:t>
            </a:r>
            <a:endParaRPr lang="en-IN" dirty="0"/>
          </a:p>
        </p:txBody>
      </p:sp>
      <p:sp>
        <p:nvSpPr>
          <p:cNvPr id="4" name="Slide Number Placeholder 3">
            <a:extLst>
              <a:ext uri="{FF2B5EF4-FFF2-40B4-BE49-F238E27FC236}">
                <a16:creationId xmlns:a16="http://schemas.microsoft.com/office/drawing/2014/main" id="{84432167-A9CF-E1B3-6E49-04ED8D05C19D}"/>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02835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Objectives of the Work</a:t>
            </a:r>
          </a:p>
        </p:txBody>
      </p:sp>
      <p:sp>
        <p:nvSpPr>
          <p:cNvPr id="3" name="Content Placeholder 2"/>
          <p:cNvSpPr>
            <a:spLocks noGrp="1"/>
          </p:cNvSpPr>
          <p:nvPr>
            <p:ph idx="1"/>
          </p:nvPr>
        </p:nvSpPr>
        <p:spPr>
          <a:xfrm>
            <a:off x="838200" y="1026367"/>
            <a:ext cx="10515600" cy="5695108"/>
          </a:xfrm>
        </p:spPr>
        <p:txBody>
          <a:bodyPr/>
          <a:lstStyle/>
          <a:p>
            <a:pPr algn="just"/>
            <a:r>
              <a:rPr lang="en-US" dirty="0"/>
              <a:t>This paper provides a comprehensive understanding of the whole process involved in traffic prediction and classification. </a:t>
            </a:r>
          </a:p>
          <a:p>
            <a:pPr algn="just"/>
            <a:r>
              <a:rPr lang="en-US" dirty="0"/>
              <a:t>This encompasses the data types used for traffic prediction and classification, data preprocessing techniques, prediction methods such as parametric models, deep learning models, and genetic programming, as well as classification models including clustering and classification approaches. </a:t>
            </a:r>
            <a:r>
              <a:rPr lang="en-US" baseline="30000" dirty="0"/>
              <a:t>[9]</a:t>
            </a:r>
          </a:p>
          <a:p>
            <a:pPr algn="just"/>
            <a:r>
              <a:rPr lang="en-US" dirty="0"/>
              <a:t>Furthermore, we discuss the evaluation metrics employed to assess the performance of prediction and classification models. By adopting a broader perspective, the present study fills a gap in the existing literature that mainly focuses on specific model types.</a:t>
            </a:r>
            <a:r>
              <a:rPr lang="en-US" baseline="30000" dirty="0"/>
              <a:t>[10]</a:t>
            </a:r>
          </a:p>
          <a:p>
            <a:pPr algn="just"/>
            <a:r>
              <a:rPr lang="en-US" b="0" i="0" dirty="0">
                <a:solidFill>
                  <a:srgbClr val="1F1F1F"/>
                </a:solidFill>
                <a:effectLst/>
                <a:latin typeface="ElsevierGulliver"/>
              </a:rPr>
              <a:t>To overcome the above difficulties, we provide a new hybrid prediction model with parallel training strategy. </a:t>
            </a:r>
            <a:r>
              <a:rPr lang="en-US" b="0" i="0" baseline="30000" dirty="0">
                <a:solidFill>
                  <a:srgbClr val="1F1F1F"/>
                </a:solidFill>
                <a:effectLst/>
                <a:latin typeface="ElsevierGulliver"/>
              </a:rPr>
              <a:t>[11]</a:t>
            </a:r>
            <a:endParaRPr lang="en-US" baseline="30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Methodology used</a:t>
            </a:r>
          </a:p>
        </p:txBody>
      </p:sp>
      <p:sp>
        <p:nvSpPr>
          <p:cNvPr id="3" name="Content Placeholder 2"/>
          <p:cNvSpPr>
            <a:spLocks noGrp="1"/>
          </p:cNvSpPr>
          <p:nvPr>
            <p:ph idx="1"/>
          </p:nvPr>
        </p:nvSpPr>
        <p:spPr>
          <a:xfrm>
            <a:off x="838200" y="989045"/>
            <a:ext cx="10515600" cy="5732430"/>
          </a:xfrm>
        </p:spPr>
        <p:txBody>
          <a:bodyPr>
            <a:normAutofit/>
          </a:bodyPr>
          <a:lstStyle/>
          <a:p>
            <a:r>
              <a:rPr lang="en-US" dirty="0"/>
              <a:t>The purpose of this research is to give an overview and discuss the several methods used in the past years to tackle the problem of traffic prediction and classification. In order to achieve this we followed a screening and selection procedure based on 3 steps:</a:t>
            </a:r>
          </a:p>
          <a:p>
            <a:r>
              <a:rPr lang="en-US" dirty="0"/>
              <a:t>In order to find all relevant studies in the identification step, we first organized keywords into two different groups, those related to traffic and those related to traffic indicators and machine learning. </a:t>
            </a:r>
          </a:p>
          <a:p>
            <a:r>
              <a:rPr lang="en-US" dirty="0">
                <a:solidFill>
                  <a:srgbClr val="1F1F1F"/>
                </a:solidFill>
                <a:latin typeface="ElsevierGulliver"/>
              </a:rPr>
              <a:t>After identification, </a:t>
            </a:r>
            <a:r>
              <a:rPr lang="en-US" b="0" i="0" dirty="0">
                <a:solidFill>
                  <a:srgbClr val="1F1F1F"/>
                </a:solidFill>
                <a:effectLst/>
                <a:latin typeface="ElsevierGulliver"/>
              </a:rPr>
              <a:t>many of papers were not relevant to our work (not related to traffic data, Computer Science field, etc.). Therefore for the screening step, we removed papers based on</a:t>
            </a:r>
            <a:r>
              <a:rPr lang="en-US" b="0" i="0" baseline="30000" dirty="0">
                <a:solidFill>
                  <a:srgbClr val="1F1F1F"/>
                </a:solidFill>
                <a:effectLst/>
                <a:latin typeface="ElsevierGulliver"/>
              </a:rPr>
              <a:t>[12]</a:t>
            </a:r>
          </a:p>
          <a:p>
            <a:pPr>
              <a:buFont typeface="Wingdings" panose="05000000000000000000" pitchFamily="2" charset="2"/>
              <a:buChar char="ü"/>
            </a:pPr>
            <a:r>
              <a:rPr lang="en-US" dirty="0"/>
              <a:t> </a:t>
            </a:r>
            <a:r>
              <a:rPr lang="en-US" b="0" i="0" dirty="0">
                <a:solidFill>
                  <a:srgbClr val="1F1F1F"/>
                </a:solidFill>
                <a:effectLst/>
                <a:latin typeface="ElsevierGulliver"/>
              </a:rPr>
              <a:t>Only related to traffic data.</a:t>
            </a:r>
          </a:p>
          <a:p>
            <a:pPr>
              <a:buFont typeface="Wingdings" panose="05000000000000000000" pitchFamily="2" charset="2"/>
              <a:buChar char="ü"/>
            </a:pPr>
            <a:r>
              <a:rPr lang="en-US" b="0" i="0" dirty="0">
                <a:solidFill>
                  <a:srgbClr val="1F1F1F"/>
                </a:solidFill>
                <a:effectLst/>
                <a:latin typeface="ElsevierGulliver"/>
              </a:rPr>
              <a:t>Final and written in English.</a:t>
            </a:r>
          </a:p>
          <a:p>
            <a:pPr>
              <a:buFont typeface="Wingdings" panose="05000000000000000000" pitchFamily="2" charset="2"/>
              <a:buChar char="ü"/>
            </a:pPr>
            <a:r>
              <a:rPr lang="en-US" b="0" i="0" dirty="0">
                <a:solidFill>
                  <a:srgbClr val="1F1F1F"/>
                </a:solidFill>
                <a:effectLst/>
                <a:latin typeface="ElsevierGulliver"/>
              </a:rPr>
              <a:t>Related to subject areas relevant to our work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6276</TotalTime>
  <Words>2423</Words>
  <Application>Microsoft Office PowerPoint</Application>
  <PresentationFormat>Widescreen</PresentationFormat>
  <Paragraphs>206</Paragraphs>
  <Slides>21</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Arial Black</vt:lpstr>
      <vt:lpstr>Calibri</vt:lpstr>
      <vt:lpstr>Calibri Light</vt:lpstr>
      <vt:lpstr>Casper</vt:lpstr>
      <vt:lpstr>ElsevierGulliver</vt:lpstr>
      <vt:lpstr>ElsevierSans</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Problem Formulation</vt:lpstr>
      <vt:lpstr>PowerPoint Presentation</vt:lpstr>
      <vt:lpstr>Objectives of the Work</vt:lpstr>
      <vt:lpstr>Methodology used</vt:lpstr>
      <vt:lpstr>PowerPoint Presentation</vt:lpstr>
      <vt:lpstr>PowerPoint Presentation</vt:lpstr>
      <vt:lpstr>Results and Outputs</vt:lpstr>
      <vt:lpstr>PowerPoint Presentation</vt:lpstr>
      <vt:lpstr>PowerPoint Presentation</vt:lpstr>
      <vt:lpstr>PowerPoint Presentation</vt:lpstr>
      <vt:lpstr>PowerPoint Presentation</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Jatin Arora</cp:lastModifiedBy>
  <cp:revision>498</cp:revision>
  <dcterms:created xsi:type="dcterms:W3CDTF">2019-01-09T10:33:58Z</dcterms:created>
  <dcterms:modified xsi:type="dcterms:W3CDTF">2024-02-25T12:16:56Z</dcterms:modified>
</cp:coreProperties>
</file>