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20"/>
  </p:notesMasterIdLst>
  <p:sldIdLst>
    <p:sldId id="257" r:id="rId2"/>
    <p:sldId id="258" r:id="rId3"/>
    <p:sldId id="530" r:id="rId4"/>
    <p:sldId id="531" r:id="rId5"/>
    <p:sldId id="532" r:id="rId6"/>
    <p:sldId id="517" r:id="rId7"/>
    <p:sldId id="518" r:id="rId8"/>
    <p:sldId id="519" r:id="rId9"/>
    <p:sldId id="524" r:id="rId10"/>
    <p:sldId id="525" r:id="rId11"/>
    <p:sldId id="526" r:id="rId12"/>
    <p:sldId id="527" r:id="rId13"/>
    <p:sldId id="528" r:id="rId14"/>
    <p:sldId id="520" r:id="rId15"/>
    <p:sldId id="521" r:id="rId16"/>
    <p:sldId id="522" r:id="rId17"/>
    <p:sldId id="523" r:id="rId18"/>
    <p:sldId id="529" r:id="rId19"/>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33CC"/>
    <a:srgbClr val="070CC9"/>
    <a:srgbClr val="00660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660"/>
  </p:normalViewPr>
  <p:slideViewPr>
    <p:cSldViewPr snapToGrid="0">
      <p:cViewPr varScale="1">
        <p:scale>
          <a:sx n="70" d="100"/>
          <a:sy n="70" d="100"/>
        </p:scale>
        <p:origin x="256" y="48"/>
      </p:cViewPr>
      <p:guideLst/>
    </p:cSldViewPr>
  </p:slideViewPr>
  <p:notesTextViewPr>
    <p:cViewPr>
      <p:scale>
        <a:sx n="1" d="1"/>
        <a:sy n="1" d="1"/>
      </p:scale>
      <p:origin x="0" y="0"/>
    </p:cViewPr>
  </p:notesTextViewPr>
  <p:sorterViewPr>
    <p:cViewPr varScale="1">
      <p:scale>
        <a:sx n="100" d="100"/>
        <a:sy n="100" d="100"/>
      </p:scale>
      <p:origin x="0" y="-1019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EB293F09-7DE9-4787-9DA5-09A9AFFC1EA9}" type="datetimeFigureOut">
              <a:rPr lang="en-IN" smtClean="0"/>
              <a:pPr/>
              <a:t>23-05-2024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3C66547C-DF80-4C47-A4A8-ADC1E29A402F}" type="slidenum">
              <a:rPr lang="en-IN" smtClean="0"/>
              <a:pPr/>
              <a:t>‹#›</a:t>
            </a:fld>
            <a:endParaRPr lang="en-IN" dirty="0"/>
          </a:p>
        </p:txBody>
      </p:sp>
    </p:spTree>
    <p:extLst>
      <p:ext uri="{BB962C8B-B14F-4D97-AF65-F5344CB8AC3E}">
        <p14:creationId xmlns:p14="http://schemas.microsoft.com/office/powerpoint/2010/main" val="328470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 y="5583235"/>
            <a:ext cx="12170833" cy="12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12192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914400" y="2286000"/>
            <a:ext cx="103632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828800" y="3810000"/>
            <a:ext cx="85344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565531122"/>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cxnSp>
        <p:nvCxnSpPr>
          <p:cNvPr id="4" name="Straight Connector 3"/>
          <p:cNvCxnSpPr/>
          <p:nvPr/>
        </p:nvCxnSpPr>
        <p:spPr>
          <a:xfrm>
            <a:off x="609600" y="1066800"/>
            <a:ext cx="10972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274638"/>
            <a:ext cx="10972800" cy="792162"/>
          </a:xfrm>
        </p:spPr>
        <p:txBody>
          <a:bodyPr/>
          <a:lstStyle>
            <a:lvl1pPr>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09600" y="1219203"/>
            <a:ext cx="10972800" cy="4906963"/>
          </a:xfrm>
        </p:spPr>
        <p:txBody>
          <a:bodyPr/>
          <a:lstStyle>
            <a:lvl1pPr algn="just">
              <a:spcBef>
                <a:spcPts val="0"/>
              </a:spcBef>
              <a:defRPr sz="2400">
                <a:latin typeface="Arial" panose="020B0604020202020204" pitchFamily="34" charset="0"/>
                <a:cs typeface="Arial" panose="020B0604020202020204" pitchFamily="34" charset="0"/>
              </a:defRPr>
            </a:lvl1pPr>
            <a:lvl2pPr algn="just">
              <a:spcBef>
                <a:spcPts val="0"/>
              </a:spcBef>
              <a:defRPr sz="2000">
                <a:latin typeface="Arial" panose="020B0604020202020204" pitchFamily="34" charset="0"/>
                <a:cs typeface="Arial" panose="020B0604020202020204" pitchFamily="34" charset="0"/>
              </a:defRPr>
            </a:lvl2pPr>
            <a:lvl3pPr algn="just">
              <a:spcBef>
                <a:spcPts val="0"/>
              </a:spcBef>
              <a:defRPr sz="1800">
                <a:latin typeface="Arial" panose="020B0604020202020204" pitchFamily="34" charset="0"/>
                <a:cs typeface="Arial" panose="020B0604020202020204" pitchFamily="34" charset="0"/>
              </a:defRPr>
            </a:lvl3pPr>
            <a:lvl4pPr algn="just">
              <a:spcBef>
                <a:spcPts val="0"/>
              </a:spcBef>
              <a:defRPr sz="1600">
                <a:latin typeface="Arial" panose="020B0604020202020204" pitchFamily="34" charset="0"/>
                <a:cs typeface="Arial" panose="020B0604020202020204" pitchFamily="34" charset="0"/>
              </a:defRPr>
            </a:lvl4pPr>
            <a:lvl5pPr algn="just">
              <a:spcBef>
                <a:spcPts val="0"/>
              </a:spcBef>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7355123"/>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914400" y="6248400"/>
            <a:ext cx="2540000" cy="457200"/>
          </a:xfrm>
          <a:prstGeom prst="rect">
            <a:avLst/>
          </a:prstGeom>
          <a:ln/>
        </p:spPr>
        <p:txBody>
          <a:bodyPr/>
          <a:lstStyle>
            <a:lvl1pPr>
              <a:defRPr>
                <a:latin typeface="Arial" panose="020B0604020202020204" pitchFamily="34" charset="0"/>
              </a:defRPr>
            </a:lvl1pPr>
          </a:lstStyle>
          <a:p>
            <a:fld id="{D897222D-5958-46CF-BA43-5D882B80958D}" type="datetimeFigureOut">
              <a:rPr lang="en-IN" smtClean="0"/>
              <a:pPr/>
              <a:t>23-05-2024</a:t>
            </a:fld>
            <a:endParaRPr lang="en-IN" dirty="0"/>
          </a:p>
        </p:txBody>
      </p:sp>
      <p:sp>
        <p:nvSpPr>
          <p:cNvPr id="3" name="Rectangle 5"/>
          <p:cNvSpPr>
            <a:spLocks noGrp="1" noChangeArrowheads="1"/>
          </p:cNvSpPr>
          <p:nvPr>
            <p:ph type="ftr" sz="quarter" idx="11"/>
          </p:nvPr>
        </p:nvSpPr>
        <p:spPr>
          <a:xfrm>
            <a:off x="4165600" y="6248400"/>
            <a:ext cx="3860800" cy="457200"/>
          </a:xfrm>
          <a:prstGeom prst="rect">
            <a:avLst/>
          </a:prstGeom>
          <a:ln/>
        </p:spPr>
        <p:txBody>
          <a:bodyPr/>
          <a:lstStyle>
            <a:lvl1pPr>
              <a:defRPr>
                <a:latin typeface="Arial" panose="020B0604020202020204" pitchFamily="34" charset="0"/>
              </a:defRPr>
            </a:lvl1pPr>
          </a:lstStyle>
          <a:p>
            <a:endParaRPr lang="en-IN" dirty="0"/>
          </a:p>
        </p:txBody>
      </p:sp>
      <p:sp>
        <p:nvSpPr>
          <p:cNvPr id="4" name="Rectangle 6"/>
          <p:cNvSpPr>
            <a:spLocks noGrp="1" noChangeArrowheads="1"/>
          </p:cNvSpPr>
          <p:nvPr>
            <p:ph type="sldNum" sz="quarter" idx="12"/>
          </p:nvPr>
        </p:nvSpPr>
        <p:spPr>
          <a:xfrm>
            <a:off x="8737600" y="6248400"/>
            <a:ext cx="2540000" cy="457200"/>
          </a:xfrm>
          <a:prstGeom prst="rect">
            <a:avLst/>
          </a:prstGeom>
          <a:ln/>
        </p:spPr>
        <p:txBody>
          <a:bodyPr/>
          <a:lstStyle>
            <a:lvl1pPr>
              <a:defRPr>
                <a:latin typeface="Arial" panose="020B0604020202020204" pitchFamily="34" charset="0"/>
              </a:defRPr>
            </a:lvl1pPr>
          </a:lstStyle>
          <a:p>
            <a:fld id="{E7B90EE9-104F-4E55-9F03-F53D60B814CD}" type="slidenum">
              <a:rPr lang="en-IN" smtClean="0"/>
              <a:pPr/>
              <a:t>‹#›</a:t>
            </a:fld>
            <a:endParaRPr lang="en-IN" dirty="0"/>
          </a:p>
        </p:txBody>
      </p:sp>
    </p:spTree>
    <p:extLst>
      <p:ext uri="{BB962C8B-B14F-4D97-AF65-F5344CB8AC3E}">
        <p14:creationId xmlns:p14="http://schemas.microsoft.com/office/powerpoint/2010/main" val="418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latin typeface="Arial" panose="020B0604020202020204" pitchFamily="34" charset="0"/>
              </a:defRPr>
            </a:lvl1pPr>
          </a:lstStyle>
          <a:p>
            <a:endParaRPr lang="en-IN"/>
          </a:p>
        </p:txBody>
      </p:sp>
      <p:sp>
        <p:nvSpPr>
          <p:cNvPr id="4" name="Holder 4"/>
          <p:cNvSpPr>
            <a:spLocks noGrp="1"/>
          </p:cNvSpPr>
          <p:nvPr>
            <p:ph type="dt" sz="half" idx="6"/>
          </p:nvPr>
        </p:nvSpPr>
        <p:spPr/>
        <p:txBody>
          <a:bodyPr lIns="0" tIns="0" rIns="0" bIns="0"/>
          <a:lstStyle>
            <a:lvl1pPr algn="l">
              <a:defRPr>
                <a:solidFill>
                  <a:schemeClr val="tx1">
                    <a:tint val="75000"/>
                  </a:schemeClr>
                </a:solidFill>
                <a:latin typeface="Arial" panose="020B0604020202020204" pitchFamily="34" charset="0"/>
              </a:defRPr>
            </a:lvl1pPr>
          </a:lstStyle>
          <a:p>
            <a:fld id="{1B85155C-330B-42E3-8CFD-398532AD8E98}" type="datetime1">
              <a:rPr lang="en-US" smtClean="0"/>
              <a:pPr/>
              <a:t>5/23/2024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latin typeface="Arial" panose="020B0604020202020204" pitchFamily="34" charset="0"/>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val="229195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atin typeface="Arial" panose="020B0604020202020204" pitchFamily="34" charset="0"/>
              </a:defRPr>
            </a:lvl1pPr>
          </a:lstStyle>
          <a:p>
            <a:fld id="{814B51CE-1671-4162-913D-C8A3D41046A5}" type="datetime1">
              <a:rPr lang="en-US" smtClean="0"/>
              <a:pPr/>
              <a:t>5/23/2024</a:t>
            </a:fld>
            <a:endParaRPr lang="en-IN"/>
          </a:p>
        </p:txBody>
      </p:sp>
      <p:sp>
        <p:nvSpPr>
          <p:cNvPr id="6" name="Footer Placeholder 5"/>
          <p:cNvSpPr>
            <a:spLocks noGrp="1"/>
          </p:cNvSpPr>
          <p:nvPr>
            <p:ph type="ftr" sz="quarter" idx="11"/>
          </p:nvPr>
        </p:nvSpPr>
        <p:spPr/>
        <p:txBody>
          <a:bodyPr/>
          <a:lstStyle>
            <a:lvl1pPr>
              <a:defRPr>
                <a:latin typeface="Arial" panose="020B0604020202020204" pitchFamily="34" charset="0"/>
              </a:defRPr>
            </a:lvl1pPr>
          </a:lstStyle>
          <a:p>
            <a:r>
              <a:rPr lang="en-IN"/>
              <a:t>Dr.V.Durgadevi, Problem Solving and C Programming</a:t>
            </a:r>
          </a:p>
        </p:txBody>
      </p:sp>
      <p:sp>
        <p:nvSpPr>
          <p:cNvPr id="7" name="Slide Number Placeholder 6"/>
          <p:cNvSpPr>
            <a:spLocks noGrp="1"/>
          </p:cNvSpPr>
          <p:nvPr>
            <p:ph type="sldNum" sz="quarter" idx="12"/>
          </p:nvPr>
        </p:nvSpPr>
        <p:spPr/>
        <p:txBody>
          <a:bodyPr/>
          <a:lstStyle>
            <a:lvl1pPr>
              <a:defRPr>
                <a:latin typeface="Arial" panose="020B0604020202020204" pitchFamily="34" charset="0"/>
              </a:defRPr>
            </a:lvl1pPr>
          </a:lstStyle>
          <a:p>
            <a:fld id="{C1CCC282-BDE8-4503-A37C-BD1510EF4C96}" type="slidenum">
              <a:rPr lang="en-IN" smtClean="0"/>
              <a:pPr/>
              <a:t>‹#›</a:t>
            </a:fld>
            <a:endParaRPr lang="en-IN"/>
          </a:p>
        </p:txBody>
      </p:sp>
    </p:spTree>
    <p:extLst>
      <p:ext uri="{BB962C8B-B14F-4D97-AF65-F5344CB8AC3E}">
        <p14:creationId xmlns:p14="http://schemas.microsoft.com/office/powerpoint/2010/main" val="152994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167C-415B-AAA2-2DA6-4B61166663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01B5CA-F2DD-27D2-89BA-2E14FEFFF1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5BC03-E27D-DAC6-7461-13F169D8A871}"/>
              </a:ext>
            </a:extLst>
          </p:cNvPr>
          <p:cNvSpPr>
            <a:spLocks noGrp="1"/>
          </p:cNvSpPr>
          <p:nvPr>
            <p:ph type="dt" sz="half" idx="10"/>
          </p:nvPr>
        </p:nvSpPr>
        <p:spPr/>
        <p:txBody>
          <a:bodyPr/>
          <a:lstStyle>
            <a:lvl1pPr>
              <a:defRPr>
                <a:latin typeface="Arial" panose="020B0604020202020204" pitchFamily="34" charset="0"/>
              </a:defRPr>
            </a:lvl1pPr>
          </a:lstStyle>
          <a:p>
            <a:fld id="{7496CF8C-BDB4-4D2A-BA7D-61FB59249F6D}" type="datetime1">
              <a:rPr lang="en-US" smtClean="0"/>
              <a:pPr/>
              <a:t>5/23/2024</a:t>
            </a:fld>
            <a:endParaRPr lang="en-IN"/>
          </a:p>
        </p:txBody>
      </p:sp>
      <p:sp>
        <p:nvSpPr>
          <p:cNvPr id="5" name="Footer Placeholder 4">
            <a:extLst>
              <a:ext uri="{FF2B5EF4-FFF2-40B4-BE49-F238E27FC236}">
                <a16:creationId xmlns:a16="http://schemas.microsoft.com/office/drawing/2014/main" id="{58C7E759-1EF5-E3BB-579A-3C47D540C00F}"/>
              </a:ext>
            </a:extLst>
          </p:cNvPr>
          <p:cNvSpPr>
            <a:spLocks noGrp="1"/>
          </p:cNvSpPr>
          <p:nvPr>
            <p:ph type="ftr" sz="quarter" idx="11"/>
          </p:nvPr>
        </p:nvSpPr>
        <p:spPr/>
        <p:txBody>
          <a:bodyPr/>
          <a:lstStyle>
            <a:lvl1pPr>
              <a:defRPr>
                <a:latin typeface="Arial" panose="020B0604020202020204" pitchFamily="34" charset="0"/>
              </a:defRPr>
            </a:lvl1pPr>
          </a:lstStyle>
          <a:p>
            <a:r>
              <a:rPr lang="en-US"/>
              <a:t>Dr.V.Durgadevi, Problem Solving and C Programming</a:t>
            </a:r>
            <a:endParaRPr lang="en-IN"/>
          </a:p>
        </p:txBody>
      </p:sp>
      <p:sp>
        <p:nvSpPr>
          <p:cNvPr id="6" name="Slide Number Placeholder 5">
            <a:extLst>
              <a:ext uri="{FF2B5EF4-FFF2-40B4-BE49-F238E27FC236}">
                <a16:creationId xmlns:a16="http://schemas.microsoft.com/office/drawing/2014/main" id="{DD91E06E-3D11-EBB7-2C7C-AB1AFDD9DF9C}"/>
              </a:ext>
            </a:extLst>
          </p:cNvPr>
          <p:cNvSpPr>
            <a:spLocks noGrp="1"/>
          </p:cNvSpPr>
          <p:nvPr>
            <p:ph type="sldNum" sz="quarter" idx="12"/>
          </p:nvPr>
        </p:nvSpPr>
        <p:spPr/>
        <p:txBody>
          <a:bodyPr/>
          <a:lstStyle>
            <a:lvl1pPr>
              <a:defRPr>
                <a:latin typeface="Arial" panose="020B0604020202020204" pitchFamily="34" charset="0"/>
              </a:defRPr>
            </a:lvl1pPr>
          </a:lstStyle>
          <a:p>
            <a:fld id="{F57EC77F-2664-4E9E-8E69-6846790D3829}" type="slidenum">
              <a:rPr lang="en-IN" smtClean="0"/>
              <a:pPr/>
              <a:t>‹#›</a:t>
            </a:fld>
            <a:endParaRPr lang="en-IN"/>
          </a:p>
        </p:txBody>
      </p:sp>
    </p:spTree>
    <p:extLst>
      <p:ext uri="{BB962C8B-B14F-4D97-AF65-F5344CB8AC3E}">
        <p14:creationId xmlns:p14="http://schemas.microsoft.com/office/powerpoint/2010/main" val="227348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29768" y="2514599"/>
            <a:ext cx="6910070" cy="1969135"/>
          </a:xfrm>
          <a:custGeom>
            <a:avLst/>
            <a:gdLst/>
            <a:ahLst/>
            <a:cxnLst/>
            <a:rect l="l" t="t" r="r" b="b"/>
            <a:pathLst>
              <a:path w="6910070" h="1969135">
                <a:moveTo>
                  <a:pt x="0" y="1969008"/>
                </a:moveTo>
                <a:lnTo>
                  <a:pt x="6909816" y="1969008"/>
                </a:lnTo>
                <a:lnTo>
                  <a:pt x="6909816" y="0"/>
                </a:lnTo>
                <a:lnTo>
                  <a:pt x="0" y="0"/>
                </a:lnTo>
                <a:lnTo>
                  <a:pt x="0" y="1969008"/>
                </a:lnTo>
                <a:close/>
              </a:path>
            </a:pathLst>
          </a:custGeom>
          <a:solidFill>
            <a:srgbClr val="DAF3FE"/>
          </a:solidFill>
        </p:spPr>
        <p:txBody>
          <a:bodyPr wrap="square" lIns="0" tIns="0" rIns="0" bIns="0" rtlCol="0"/>
          <a:lstStyle/>
          <a:p>
            <a:endParaRPr/>
          </a:p>
        </p:txBody>
      </p:sp>
      <p:sp>
        <p:nvSpPr>
          <p:cNvPr id="2" name="Holder 2"/>
          <p:cNvSpPr>
            <a:spLocks noGrp="1"/>
          </p:cNvSpPr>
          <p:nvPr>
            <p:ph type="ctrTitle"/>
          </p:nvPr>
        </p:nvSpPr>
        <p:spPr>
          <a:xfrm>
            <a:off x="826608" y="659594"/>
            <a:ext cx="10538783" cy="8483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7F7F7F"/>
                </a:solidFill>
                <a:latin typeface="Arial"/>
                <a:cs typeface="Arial"/>
              </a:defRPr>
            </a:lvl1pPr>
          </a:lstStyle>
          <a:p>
            <a:pPr marL="12700">
              <a:lnSpc>
                <a:spcPts val="1425"/>
              </a:lnSpc>
            </a:pPr>
            <a:r>
              <a:rPr lang="en-US" spc="-5"/>
              <a:t>MSEC CSE - Dr.R.K</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357E53B-06A6-4DD6-998D-F1B5483E3B25}" type="datetime1">
              <a:rPr lang="en-US" smtClean="0"/>
              <a:t>5/23/2024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42914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916933" y="1825621"/>
            <a:ext cx="2755265" cy="4157345"/>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sz="half" idx="3"/>
          </p:nvPr>
        </p:nvSpPr>
        <p:spPr>
          <a:xfrm>
            <a:off x="7083552" y="1606295"/>
            <a:ext cx="4498975" cy="4709160"/>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7F7F7F"/>
                </a:solidFill>
                <a:latin typeface="Arial"/>
                <a:cs typeface="Arial"/>
              </a:defRPr>
            </a:lvl1pPr>
          </a:lstStyle>
          <a:p>
            <a:pPr marL="12700">
              <a:lnSpc>
                <a:spcPts val="1425"/>
              </a:lnSpc>
            </a:pPr>
            <a:r>
              <a:rPr lang="en-US" spc="-5"/>
              <a:t>MSEC CSE - Dr.R.K</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5553951-3C81-4F60-9A9B-49218719C3FB}" type="datetime1">
              <a:rPr lang="en-US" smtClean="0"/>
              <a:t>5/23/2024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98504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 y="5568727"/>
            <a:ext cx="12189884" cy="12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2052" name="Rectangle 3"/>
          <p:cNvSpPr>
            <a:spLocks noGrp="1" noChangeArrowheads="1"/>
          </p:cNvSpPr>
          <p:nvPr>
            <p:ph type="body" idx="1"/>
          </p:nvPr>
        </p:nvSpPr>
        <p:spPr bwMode="auto">
          <a:xfrm>
            <a:off x="609600" y="1447800"/>
            <a:ext cx="109728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 name="Oval 4"/>
          <p:cNvSpPr>
            <a:spLocks noChangeArrowheads="1"/>
          </p:cNvSpPr>
          <p:nvPr/>
        </p:nvSpPr>
        <p:spPr bwMode="auto">
          <a:xfrm>
            <a:off x="11453038" y="6484230"/>
            <a:ext cx="719092"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337416695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6C7081-D920-9323-CCDA-C40F5FC8C483}"/>
              </a:ext>
            </a:extLst>
          </p:cNvPr>
          <p:cNvSpPr>
            <a:spLocks noGrp="1"/>
          </p:cNvSpPr>
          <p:nvPr>
            <p:ph type="title"/>
          </p:nvPr>
        </p:nvSpPr>
        <p:spPr>
          <a:xfrm>
            <a:off x="435864" y="1701102"/>
            <a:ext cx="10972800" cy="792162"/>
          </a:xfrm>
        </p:spPr>
        <p:txBody>
          <a:bodyPr/>
          <a:lstStyle/>
          <a:p>
            <a:r>
              <a:rPr lang="en-IN" sz="5400" dirty="0"/>
              <a:t>MyBlog</a:t>
            </a:r>
            <a:br>
              <a:rPr lang="en-IN" sz="5400" dirty="0"/>
            </a:br>
            <a:r>
              <a:rPr lang="en-IN" sz="1600" dirty="0"/>
              <a:t>--</a:t>
            </a:r>
            <a:r>
              <a:rPr lang="en-IN" sz="2400" dirty="0"/>
              <a:t> One stop destination for information</a:t>
            </a:r>
            <a:endParaRPr lang="en-IN" sz="5400" dirty="0"/>
          </a:p>
        </p:txBody>
      </p:sp>
      <p:sp>
        <p:nvSpPr>
          <p:cNvPr id="4" name="Content Placeholder 3">
            <a:extLst>
              <a:ext uri="{FF2B5EF4-FFF2-40B4-BE49-F238E27FC236}">
                <a16:creationId xmlns:a16="http://schemas.microsoft.com/office/drawing/2014/main" id="{AB126594-9603-5E73-A65E-14B6C4D8EFD1}"/>
              </a:ext>
            </a:extLst>
          </p:cNvPr>
          <p:cNvSpPr>
            <a:spLocks noGrp="1"/>
          </p:cNvSpPr>
          <p:nvPr>
            <p:ph idx="1"/>
          </p:nvPr>
        </p:nvSpPr>
        <p:spPr>
          <a:xfrm>
            <a:off x="3538728" y="3712464"/>
            <a:ext cx="8043672" cy="2413702"/>
          </a:xfrm>
        </p:spPr>
        <p:txBody>
          <a:bodyPr/>
          <a:lstStyle/>
          <a:p>
            <a:pPr marL="0" indent="0" algn="l">
              <a:buNone/>
            </a:pPr>
            <a:r>
              <a:rPr lang="en-IN" dirty="0">
                <a:solidFill>
                  <a:schemeClr val="bg2"/>
                </a:solidFill>
              </a:rPr>
              <a:t>-Nandha Krishna (3122215002)</a:t>
            </a:r>
          </a:p>
          <a:p>
            <a:pPr marL="0" indent="0" algn="l">
              <a:buNone/>
            </a:pPr>
            <a:r>
              <a:rPr lang="en-IN" dirty="0">
                <a:solidFill>
                  <a:schemeClr val="bg2"/>
                </a:solidFill>
              </a:rPr>
              <a:t>-Sherwin Antony (3122215002)</a:t>
            </a:r>
          </a:p>
          <a:p>
            <a:pPr marL="0" indent="0" algn="l">
              <a:buNone/>
            </a:pPr>
            <a:r>
              <a:rPr lang="en-IN" dirty="0">
                <a:solidFill>
                  <a:schemeClr val="bg2"/>
                </a:solidFill>
              </a:rPr>
              <a:t>-Vigneswaran (3122215002)</a:t>
            </a:r>
          </a:p>
          <a:p>
            <a:pPr marL="0" indent="0" algn="l">
              <a:buNone/>
            </a:pPr>
            <a:r>
              <a:rPr lang="en-IN" dirty="0">
                <a:solidFill>
                  <a:schemeClr val="bg2"/>
                </a:solidFill>
              </a:rPr>
              <a:t>-Vinay Choudhary (3122215002129)</a:t>
            </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9240B7-C080-2C7C-DCD6-8CA2468A5973}"/>
              </a:ext>
            </a:extLst>
          </p:cNvPr>
          <p:cNvPicPr>
            <a:picLocks noChangeAspect="1"/>
          </p:cNvPicPr>
          <p:nvPr/>
        </p:nvPicPr>
        <p:blipFill>
          <a:blip r:embed="rId2"/>
          <a:stretch>
            <a:fillRect/>
          </a:stretch>
        </p:blipFill>
        <p:spPr>
          <a:xfrm>
            <a:off x="1947282" y="3364992"/>
            <a:ext cx="8297433" cy="3093252"/>
          </a:xfrm>
          <a:prstGeom prst="rect">
            <a:avLst/>
          </a:prstGeom>
        </p:spPr>
      </p:pic>
      <p:pic>
        <p:nvPicPr>
          <p:cNvPr id="16" name="Picture 15">
            <a:extLst>
              <a:ext uri="{FF2B5EF4-FFF2-40B4-BE49-F238E27FC236}">
                <a16:creationId xmlns:a16="http://schemas.microsoft.com/office/drawing/2014/main" id="{280D582C-D312-C842-A584-A18EFC1437BE}"/>
              </a:ext>
            </a:extLst>
          </p:cNvPr>
          <p:cNvPicPr>
            <a:picLocks noChangeAspect="1"/>
          </p:cNvPicPr>
          <p:nvPr/>
        </p:nvPicPr>
        <p:blipFill>
          <a:blip r:embed="rId3"/>
          <a:stretch>
            <a:fillRect/>
          </a:stretch>
        </p:blipFill>
        <p:spPr>
          <a:xfrm>
            <a:off x="1828758" y="64009"/>
            <a:ext cx="8534479" cy="3227832"/>
          </a:xfrm>
          <a:prstGeom prst="rect">
            <a:avLst/>
          </a:prstGeom>
        </p:spPr>
      </p:pic>
    </p:spTree>
    <p:extLst>
      <p:ext uri="{BB962C8B-B14F-4D97-AF65-F5344CB8AC3E}">
        <p14:creationId xmlns:p14="http://schemas.microsoft.com/office/powerpoint/2010/main" val="3299099425"/>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D3D9-E680-21EF-3FB4-D9ED7C3EB9D5}"/>
              </a:ext>
            </a:extLst>
          </p:cNvPr>
          <p:cNvSpPr>
            <a:spLocks noGrp="1"/>
          </p:cNvSpPr>
          <p:nvPr>
            <p:ph type="title"/>
          </p:nvPr>
        </p:nvSpPr>
        <p:spPr/>
        <p:txBody>
          <a:bodyPr/>
          <a:lstStyle/>
          <a:p>
            <a:r>
              <a:rPr lang="en-IN" dirty="0"/>
              <a:t>Signup and Login Page</a:t>
            </a:r>
          </a:p>
        </p:txBody>
      </p:sp>
      <p:pic>
        <p:nvPicPr>
          <p:cNvPr id="5" name="Picture 4">
            <a:extLst>
              <a:ext uri="{FF2B5EF4-FFF2-40B4-BE49-F238E27FC236}">
                <a16:creationId xmlns:a16="http://schemas.microsoft.com/office/drawing/2014/main" id="{A83B3578-DD0A-E975-CBC0-9B0CECCEA77D}"/>
              </a:ext>
            </a:extLst>
          </p:cNvPr>
          <p:cNvPicPr>
            <a:picLocks noChangeAspect="1"/>
          </p:cNvPicPr>
          <p:nvPr/>
        </p:nvPicPr>
        <p:blipFill rotWithShape="1">
          <a:blip r:embed="rId2">
            <a:extLst>
              <a:ext uri="{28A0092B-C50C-407E-A947-70E740481C1C}">
                <a14:useLocalDpi xmlns:a14="http://schemas.microsoft.com/office/drawing/2010/main" val="0"/>
              </a:ext>
            </a:extLst>
          </a:blip>
          <a:srcRect t="4051"/>
          <a:stretch/>
        </p:blipFill>
        <p:spPr>
          <a:xfrm>
            <a:off x="129540" y="1856232"/>
            <a:ext cx="5721096" cy="3392424"/>
          </a:xfrm>
          <a:prstGeom prst="rect">
            <a:avLst/>
          </a:prstGeom>
        </p:spPr>
      </p:pic>
      <p:pic>
        <p:nvPicPr>
          <p:cNvPr id="7" name="Picture 6">
            <a:extLst>
              <a:ext uri="{FF2B5EF4-FFF2-40B4-BE49-F238E27FC236}">
                <a16:creationId xmlns:a16="http://schemas.microsoft.com/office/drawing/2014/main" id="{0A4FF747-3703-3CDB-4F95-4A8CDC2B2688}"/>
              </a:ext>
            </a:extLst>
          </p:cNvPr>
          <p:cNvPicPr>
            <a:picLocks noChangeAspect="1"/>
          </p:cNvPicPr>
          <p:nvPr/>
        </p:nvPicPr>
        <p:blipFill rotWithShape="1">
          <a:blip r:embed="rId3">
            <a:extLst>
              <a:ext uri="{28A0092B-C50C-407E-A947-70E740481C1C}">
                <a14:useLocalDpi xmlns:a14="http://schemas.microsoft.com/office/drawing/2010/main" val="0"/>
              </a:ext>
            </a:extLst>
          </a:blip>
          <a:srcRect t="4051"/>
          <a:stretch/>
        </p:blipFill>
        <p:spPr>
          <a:xfrm>
            <a:off x="5998464" y="1856232"/>
            <a:ext cx="5986780" cy="3392424"/>
          </a:xfrm>
          <a:prstGeom prst="rect">
            <a:avLst/>
          </a:prstGeom>
        </p:spPr>
      </p:pic>
    </p:spTree>
    <p:extLst>
      <p:ext uri="{BB962C8B-B14F-4D97-AF65-F5344CB8AC3E}">
        <p14:creationId xmlns:p14="http://schemas.microsoft.com/office/powerpoint/2010/main" val="3642425742"/>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AB91-EDEB-0C3F-5958-C5AA3F3E0471}"/>
              </a:ext>
            </a:extLst>
          </p:cNvPr>
          <p:cNvSpPr>
            <a:spLocks noGrp="1"/>
          </p:cNvSpPr>
          <p:nvPr>
            <p:ph type="title"/>
          </p:nvPr>
        </p:nvSpPr>
        <p:spPr/>
        <p:txBody>
          <a:bodyPr/>
          <a:lstStyle/>
          <a:p>
            <a:r>
              <a:rPr lang="en-IN" dirty="0"/>
              <a:t>Blog Creation Page</a:t>
            </a:r>
          </a:p>
        </p:txBody>
      </p:sp>
      <p:pic>
        <p:nvPicPr>
          <p:cNvPr id="5" name="Picture 4">
            <a:extLst>
              <a:ext uri="{FF2B5EF4-FFF2-40B4-BE49-F238E27FC236}">
                <a16:creationId xmlns:a16="http://schemas.microsoft.com/office/drawing/2014/main" id="{A5131DBC-96F3-E191-3B69-C237F4C65590}"/>
              </a:ext>
            </a:extLst>
          </p:cNvPr>
          <p:cNvPicPr>
            <a:picLocks noChangeAspect="1"/>
          </p:cNvPicPr>
          <p:nvPr/>
        </p:nvPicPr>
        <p:blipFill rotWithShape="1">
          <a:blip r:embed="rId2">
            <a:extLst>
              <a:ext uri="{28A0092B-C50C-407E-A947-70E740481C1C}">
                <a14:useLocalDpi xmlns:a14="http://schemas.microsoft.com/office/drawing/2010/main" val="0"/>
              </a:ext>
            </a:extLst>
          </a:blip>
          <a:srcRect t="3348"/>
          <a:stretch/>
        </p:blipFill>
        <p:spPr>
          <a:xfrm>
            <a:off x="1496414" y="1325879"/>
            <a:ext cx="9064906" cy="4928331"/>
          </a:xfrm>
          <a:prstGeom prst="rect">
            <a:avLst/>
          </a:prstGeom>
        </p:spPr>
      </p:pic>
    </p:spTree>
    <p:extLst>
      <p:ext uri="{BB962C8B-B14F-4D97-AF65-F5344CB8AC3E}">
        <p14:creationId xmlns:p14="http://schemas.microsoft.com/office/powerpoint/2010/main" val="835525817"/>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73A7-DE8B-EADE-939D-4806E30E2200}"/>
              </a:ext>
            </a:extLst>
          </p:cNvPr>
          <p:cNvSpPr>
            <a:spLocks noGrp="1"/>
          </p:cNvSpPr>
          <p:nvPr>
            <p:ph type="title"/>
          </p:nvPr>
        </p:nvSpPr>
        <p:spPr/>
        <p:txBody>
          <a:bodyPr/>
          <a:lstStyle/>
          <a:p>
            <a:r>
              <a:rPr lang="en-IN" dirty="0"/>
              <a:t>Dashboard</a:t>
            </a:r>
          </a:p>
        </p:txBody>
      </p:sp>
      <p:pic>
        <p:nvPicPr>
          <p:cNvPr id="5" name="Picture 4">
            <a:extLst>
              <a:ext uri="{FF2B5EF4-FFF2-40B4-BE49-F238E27FC236}">
                <a16:creationId xmlns:a16="http://schemas.microsoft.com/office/drawing/2014/main" id="{080B971B-C0CB-E091-D5E0-647B1D74E308}"/>
              </a:ext>
            </a:extLst>
          </p:cNvPr>
          <p:cNvPicPr>
            <a:picLocks noChangeAspect="1"/>
          </p:cNvPicPr>
          <p:nvPr/>
        </p:nvPicPr>
        <p:blipFill rotWithShape="1">
          <a:blip r:embed="rId2">
            <a:extLst>
              <a:ext uri="{28A0092B-C50C-407E-A947-70E740481C1C}">
                <a14:useLocalDpi xmlns:a14="http://schemas.microsoft.com/office/drawing/2010/main" val="0"/>
              </a:ext>
            </a:extLst>
          </a:blip>
          <a:srcRect t="4035" b="4618"/>
          <a:stretch/>
        </p:blipFill>
        <p:spPr>
          <a:xfrm>
            <a:off x="1335024" y="1179576"/>
            <a:ext cx="9805416" cy="5074919"/>
          </a:xfrm>
          <a:prstGeom prst="rect">
            <a:avLst/>
          </a:prstGeom>
        </p:spPr>
      </p:pic>
    </p:spTree>
    <p:extLst>
      <p:ext uri="{BB962C8B-B14F-4D97-AF65-F5344CB8AC3E}">
        <p14:creationId xmlns:p14="http://schemas.microsoft.com/office/powerpoint/2010/main" val="562679753"/>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7949"/>
            <a:ext cx="10972800" cy="565539"/>
          </a:xfrm>
          <a:prstGeom prst="rect">
            <a:avLst/>
          </a:prstGeom>
        </p:spPr>
        <p:txBody>
          <a:bodyPr vert="horz" wrap="square" lIns="0" tIns="11430" rIns="0" bIns="0" rtlCol="0">
            <a:spAutoFit/>
          </a:bodyPr>
          <a:lstStyle/>
          <a:p>
            <a:pPr marL="12700">
              <a:lnSpc>
                <a:spcPct val="100000"/>
              </a:lnSpc>
              <a:spcBef>
                <a:spcPts val="90"/>
              </a:spcBef>
            </a:pPr>
            <a:r>
              <a:rPr lang="en-IN" spc="-265" dirty="0"/>
              <a:t>User Related Limitations</a:t>
            </a:r>
            <a:endParaRPr spc="-175" dirty="0"/>
          </a:p>
        </p:txBody>
      </p:sp>
      <p:sp>
        <p:nvSpPr>
          <p:cNvPr id="3" name="object 3"/>
          <p:cNvSpPr txBox="1"/>
          <p:nvPr/>
        </p:nvSpPr>
        <p:spPr>
          <a:xfrm>
            <a:off x="907704" y="1339174"/>
            <a:ext cx="10674696" cy="4752583"/>
          </a:xfrm>
          <a:prstGeom prst="rect">
            <a:avLst/>
          </a:prstGeom>
        </p:spPr>
        <p:txBody>
          <a:bodyPr vert="horz" wrap="square" lIns="0" tIns="12700" rIns="0" bIns="0" rtlCol="0">
            <a:spAutoFit/>
          </a:bodyPr>
          <a:lstStyle/>
          <a:p>
            <a:pPr rtl="0" fontAlgn="base">
              <a:spcBef>
                <a:spcPts val="0"/>
              </a:spcBef>
              <a:spcAft>
                <a:spcPts val="1200"/>
              </a:spcAft>
              <a:buFont typeface="+mj-lt"/>
              <a:buAutoNum type="arabicPeriod"/>
            </a:pPr>
            <a:r>
              <a:rPr lang="en-US" sz="1800" b="1" i="0" u="none" strike="noStrike" dirty="0">
                <a:effectLst/>
                <a:latin typeface="Roboto" panose="02000000000000000000" pitchFamily="2" charset="0"/>
              </a:rPr>
              <a:t>User Profile Verification:</a:t>
            </a:r>
            <a:endParaRPr lang="en-US" sz="1800" b="1" i="0" u="none" strike="noStrike" dirty="0">
              <a:effectLst/>
              <a:latin typeface="Lato" panose="020F0502020204030203" pitchFamily="34" charset="0"/>
            </a:endParaRPr>
          </a:p>
          <a:p>
            <a:pPr marL="457200" rtl="0">
              <a:spcBef>
                <a:spcPts val="0"/>
              </a:spcBef>
              <a:spcAft>
                <a:spcPts val="1200"/>
              </a:spcAft>
            </a:pPr>
            <a:r>
              <a:rPr lang="en-US" sz="1800" b="0" i="0" u="none" strike="noStrike" dirty="0">
                <a:effectLst/>
                <a:latin typeface="Roboto" panose="02000000000000000000" pitchFamily="2" charset="0"/>
              </a:rPr>
              <a:t>While our platform simplifies the user profile creation process for ease of access, this means there is currently limited verification of user identities. This approach prioritizes user convenience but may occasionally result in anonymous postings.</a:t>
            </a:r>
            <a:endParaRPr lang="en-US" sz="1400" b="0" dirty="0">
              <a:effectLst/>
            </a:endParaRPr>
          </a:p>
          <a:p>
            <a:pPr rtl="0" fontAlgn="base">
              <a:spcBef>
                <a:spcPts val="0"/>
              </a:spcBef>
              <a:spcAft>
                <a:spcPts val="1200"/>
              </a:spcAft>
              <a:buFont typeface="+mj-lt"/>
              <a:buAutoNum type="arabicPeriod" startAt="2"/>
            </a:pPr>
            <a:r>
              <a:rPr lang="en-US" sz="1800" b="1" i="0" u="none" strike="noStrike" dirty="0">
                <a:effectLst/>
                <a:latin typeface="Roboto" panose="02000000000000000000" pitchFamily="2" charset="0"/>
              </a:rPr>
              <a:t>Content Verification:</a:t>
            </a:r>
            <a:endParaRPr lang="en-US" sz="1800" b="1" i="0" u="none" strike="noStrike" dirty="0">
              <a:effectLst/>
              <a:latin typeface="Lato" panose="020F0502020204030203" pitchFamily="34" charset="0"/>
            </a:endParaRPr>
          </a:p>
          <a:p>
            <a:pPr marL="457200" rtl="0">
              <a:spcBef>
                <a:spcPts val="0"/>
              </a:spcBef>
              <a:spcAft>
                <a:spcPts val="1200"/>
              </a:spcAft>
            </a:pPr>
            <a:r>
              <a:rPr lang="en-US" sz="1800" b="0" i="0" u="none" strike="noStrike" dirty="0">
                <a:effectLst/>
                <a:latin typeface="Roboto" panose="02000000000000000000" pitchFamily="2" charset="0"/>
              </a:rPr>
              <a:t>Our platform emphasizes user freedom in publishing content. However, this means we do not have extensive verification processes in place for every post, which can sometimes lead to the sharing of inaccurate or misleading information.</a:t>
            </a:r>
            <a:endParaRPr lang="en-US" sz="1400" b="0" dirty="0">
              <a:effectLst/>
            </a:endParaRPr>
          </a:p>
          <a:p>
            <a:pPr rtl="0" fontAlgn="base">
              <a:spcBef>
                <a:spcPts val="0"/>
              </a:spcBef>
              <a:spcAft>
                <a:spcPts val="1200"/>
              </a:spcAft>
              <a:buFont typeface="+mj-lt"/>
              <a:buAutoNum type="arabicPeriod" startAt="3"/>
            </a:pPr>
            <a:r>
              <a:rPr lang="en-US" sz="1800" b="1" i="0" u="none" strike="noStrike" dirty="0">
                <a:effectLst/>
                <a:latin typeface="Roboto" panose="02000000000000000000" pitchFamily="2" charset="0"/>
              </a:rPr>
              <a:t>Handling Large Data Responsively:</a:t>
            </a:r>
            <a:endParaRPr lang="en-US" sz="1800" b="1" i="0" u="none" strike="noStrike" dirty="0">
              <a:effectLst/>
              <a:latin typeface="Lato" panose="020F0502020204030203" pitchFamily="34" charset="0"/>
            </a:endParaRPr>
          </a:p>
          <a:p>
            <a:pPr marL="457200" rtl="0">
              <a:spcBef>
                <a:spcPts val="0"/>
              </a:spcBef>
              <a:spcAft>
                <a:spcPts val="1200"/>
              </a:spcAft>
            </a:pPr>
            <a:r>
              <a:rPr lang="en-US" sz="1800" b="0" i="0" u="none" strike="noStrike" dirty="0">
                <a:effectLst/>
                <a:latin typeface="Roboto" panose="02000000000000000000" pitchFamily="2" charset="0"/>
              </a:rPr>
              <a:t>To ensure a seamless experience, we are continually working on improving our infrastructure. However, during periods of exceptionally high traffic, users might occasionally experience slower performance as we refine our systems to handle large data volumes more effectively.</a:t>
            </a:r>
            <a:endParaRPr lang="en-US" sz="1400" b="0" dirty="0">
              <a:effectLst/>
            </a:endParaRPr>
          </a:p>
          <a:p>
            <a:br>
              <a:rPr lang="en-US" sz="1400" dirty="0"/>
            </a:br>
            <a:endParaRPr lang="en-IN" sz="1800" dirty="0">
              <a:latin typeface="+mj-lt"/>
            </a:endParaRPr>
          </a:p>
        </p:txBody>
      </p:sp>
      <p:sp>
        <p:nvSpPr>
          <p:cNvPr id="4" name="object 4"/>
          <p:cNvSpPr/>
          <p:nvPr/>
        </p:nvSpPr>
        <p:spPr>
          <a:xfrm>
            <a:off x="0" y="0"/>
            <a:ext cx="192405" cy="6858000"/>
          </a:xfrm>
          <a:custGeom>
            <a:avLst/>
            <a:gdLst/>
            <a:ahLst/>
            <a:cxnLst/>
            <a:rect l="l" t="t" r="r" b="b"/>
            <a:pathLst>
              <a:path w="192405" h="6858000">
                <a:moveTo>
                  <a:pt x="0" y="6858000"/>
                </a:moveTo>
                <a:lnTo>
                  <a:pt x="192024" y="6858000"/>
                </a:lnTo>
                <a:lnTo>
                  <a:pt x="192024" y="0"/>
                </a:lnTo>
                <a:lnTo>
                  <a:pt x="0" y="0"/>
                </a:lnTo>
                <a:lnTo>
                  <a:pt x="0" y="6858000"/>
                </a:lnTo>
                <a:close/>
              </a:path>
            </a:pathLst>
          </a:custGeom>
          <a:solidFill>
            <a:srgbClr val="FEBC09"/>
          </a:solidFill>
        </p:spPr>
        <p:txBody>
          <a:bodyPr wrap="square" lIns="0" tIns="0" rIns="0" bIns="0" rtlCol="0"/>
          <a:lstStyle/>
          <a:p>
            <a:endParaRP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7949"/>
            <a:ext cx="10972800" cy="565539"/>
          </a:xfrm>
          <a:prstGeom prst="rect">
            <a:avLst/>
          </a:prstGeom>
        </p:spPr>
        <p:txBody>
          <a:bodyPr vert="horz" wrap="square" lIns="0" tIns="11430" rIns="0" bIns="0" rtlCol="0">
            <a:spAutoFit/>
          </a:bodyPr>
          <a:lstStyle/>
          <a:p>
            <a:pPr marL="12700">
              <a:lnSpc>
                <a:spcPct val="100000"/>
              </a:lnSpc>
              <a:spcBef>
                <a:spcPts val="90"/>
              </a:spcBef>
            </a:pPr>
            <a:r>
              <a:rPr lang="en-IN" dirty="0"/>
              <a:t>User Related Limitations</a:t>
            </a:r>
            <a:endParaRPr dirty="0"/>
          </a:p>
        </p:txBody>
      </p:sp>
      <p:sp>
        <p:nvSpPr>
          <p:cNvPr id="3" name="object 3"/>
          <p:cNvSpPr txBox="1"/>
          <p:nvPr/>
        </p:nvSpPr>
        <p:spPr>
          <a:xfrm>
            <a:off x="875011" y="1195874"/>
            <a:ext cx="10707389" cy="4925066"/>
          </a:xfrm>
          <a:prstGeom prst="rect">
            <a:avLst/>
          </a:prstGeom>
        </p:spPr>
        <p:txBody>
          <a:bodyPr vert="horz" wrap="square" lIns="0" tIns="122555" rIns="0" bIns="0" rtlCol="0">
            <a:spAutoFit/>
          </a:bodyPr>
          <a:lstStyle/>
          <a:p>
            <a:pPr rtl="0">
              <a:spcBef>
                <a:spcPts val="0"/>
              </a:spcBef>
              <a:spcAft>
                <a:spcPts val="1200"/>
              </a:spcAft>
            </a:pPr>
            <a:r>
              <a:rPr lang="en-US" sz="1800" b="1" i="0" u="none" strike="noStrike" dirty="0">
                <a:effectLst/>
                <a:latin typeface="Roboto" panose="02000000000000000000" pitchFamily="2" charset="0"/>
              </a:rPr>
              <a:t>4. Plagiarism Check:</a:t>
            </a:r>
          </a:p>
          <a:p>
            <a:pPr rtl="0">
              <a:spcBef>
                <a:spcPts val="0"/>
              </a:spcBef>
              <a:spcAft>
                <a:spcPts val="1200"/>
              </a:spcAft>
            </a:pPr>
            <a:r>
              <a:rPr lang="en-US" sz="1800" b="0" i="0" u="none" strike="noStrike" dirty="0">
                <a:effectLst/>
                <a:latin typeface="Roboto" panose="02000000000000000000" pitchFamily="2" charset="0"/>
              </a:rPr>
              <a:t> 	While we encourage originality and creativity, we currently have limited automated plagiarism 	checks. This means users need to be vigilant in ensuring their content is original to avoid 	unintentional duplication.</a:t>
            </a:r>
            <a:endParaRPr lang="en-US" sz="1800" dirty="0"/>
          </a:p>
          <a:p>
            <a:pPr rtl="0">
              <a:spcBef>
                <a:spcPts val="0"/>
              </a:spcBef>
              <a:spcAft>
                <a:spcPts val="1200"/>
              </a:spcAft>
            </a:pPr>
            <a:r>
              <a:rPr lang="en-US" sz="1800" b="1" i="0" u="none" strike="noStrike" dirty="0">
                <a:effectLst/>
                <a:latin typeface="Roboto" panose="02000000000000000000" pitchFamily="2" charset="0"/>
              </a:rPr>
              <a:t>5. Defamation:</a:t>
            </a:r>
            <a:endParaRPr lang="en-US" sz="1800" b="1" dirty="0"/>
          </a:p>
          <a:p>
            <a:pPr rtl="0">
              <a:spcBef>
                <a:spcPts val="0"/>
              </a:spcBef>
              <a:spcAft>
                <a:spcPts val="1200"/>
              </a:spcAft>
            </a:pPr>
            <a:r>
              <a:rPr lang="en-US" sz="1800" b="0" i="0" u="none" strike="noStrike" dirty="0">
                <a:effectLst/>
                <a:latin typeface="Roboto" panose="02000000000000000000" pitchFamily="2" charset="0"/>
              </a:rPr>
              <a:t>	Our platform supports open and free expression, but this also means that without moderation, 	there is a potential for users to post harmful or false statements. We are exploring ways to 	enhance our moderation capabilities to foster a positive community.</a:t>
            </a:r>
            <a:endParaRPr lang="en-US" sz="1800" b="0" dirty="0">
              <a:effectLst/>
            </a:endParaRPr>
          </a:p>
          <a:p>
            <a:pPr rtl="0">
              <a:spcBef>
                <a:spcPts val="0"/>
              </a:spcBef>
              <a:spcAft>
                <a:spcPts val="1200"/>
              </a:spcAft>
            </a:pPr>
            <a:r>
              <a:rPr lang="en-US" sz="1800" b="1" i="0" u="none" strike="noStrike" dirty="0">
                <a:effectLst/>
                <a:latin typeface="Roboto" panose="02000000000000000000" pitchFamily="2" charset="0"/>
              </a:rPr>
              <a:t>6. Copyright Infringement:</a:t>
            </a:r>
            <a:endParaRPr lang="en-US" sz="1800" b="1" dirty="0"/>
          </a:p>
          <a:p>
            <a:pPr rtl="0">
              <a:spcBef>
                <a:spcPts val="0"/>
              </a:spcBef>
              <a:spcAft>
                <a:spcPts val="1200"/>
              </a:spcAft>
            </a:pPr>
            <a:r>
              <a:rPr lang="en-US" sz="1800" b="0" i="0" u="none" strike="noStrike" dirty="0">
                <a:effectLst/>
                <a:latin typeface="Roboto" panose="02000000000000000000" pitchFamily="2" charset="0"/>
              </a:rPr>
              <a:t>	We aim to respect intellectual property rights, but our current verification processes for copyright 	compliance are limited. Users should be careful to ensure that their content does not infringe on 	existing copyrights.</a:t>
            </a:r>
            <a:endParaRPr lang="en-US" sz="1800" b="0" dirty="0">
              <a:effectLst/>
            </a:endParaRPr>
          </a:p>
          <a:p>
            <a:br>
              <a:rPr lang="en-US" sz="1800" dirty="0"/>
            </a:br>
            <a:endParaRPr lang="en-US" sz="1800" dirty="0">
              <a:latin typeface="+mj-lt"/>
            </a:endParaRPr>
          </a:p>
        </p:txBody>
      </p:sp>
      <p:sp>
        <p:nvSpPr>
          <p:cNvPr id="4" name="object 4"/>
          <p:cNvSpPr/>
          <p:nvPr/>
        </p:nvSpPr>
        <p:spPr>
          <a:xfrm>
            <a:off x="-9144" y="0"/>
            <a:ext cx="192405" cy="6858000"/>
          </a:xfrm>
          <a:custGeom>
            <a:avLst/>
            <a:gdLst/>
            <a:ahLst/>
            <a:cxnLst/>
            <a:rect l="l" t="t" r="r" b="b"/>
            <a:pathLst>
              <a:path w="192405" h="6858000">
                <a:moveTo>
                  <a:pt x="0" y="6858000"/>
                </a:moveTo>
                <a:lnTo>
                  <a:pt x="192024" y="6858000"/>
                </a:lnTo>
                <a:lnTo>
                  <a:pt x="192024" y="0"/>
                </a:lnTo>
                <a:lnTo>
                  <a:pt x="0" y="0"/>
                </a:lnTo>
                <a:lnTo>
                  <a:pt x="0" y="6858000"/>
                </a:lnTo>
                <a:close/>
              </a:path>
            </a:pathLst>
          </a:custGeom>
          <a:solidFill>
            <a:srgbClr val="FEBC09"/>
          </a:solidFill>
        </p:spPr>
        <p:txBody>
          <a:bodyPr wrap="square" lIns="0" tIns="0" rIns="0" bIns="0" rtlCol="0"/>
          <a:lstStyle/>
          <a:p>
            <a:endParaRP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7949"/>
            <a:ext cx="10972800" cy="565539"/>
          </a:xfrm>
          <a:prstGeom prst="rect">
            <a:avLst/>
          </a:prstGeom>
        </p:spPr>
        <p:txBody>
          <a:bodyPr vert="horz" wrap="square" lIns="0" tIns="11430" rIns="0" bIns="0" rtlCol="0">
            <a:spAutoFit/>
          </a:bodyPr>
          <a:lstStyle/>
          <a:p>
            <a:pPr marL="12700">
              <a:lnSpc>
                <a:spcPct val="100000"/>
              </a:lnSpc>
              <a:spcBef>
                <a:spcPts val="90"/>
              </a:spcBef>
            </a:pPr>
            <a:r>
              <a:rPr lang="en-IN" dirty="0"/>
              <a:t>Developer Related Limitations</a:t>
            </a:r>
            <a:endParaRPr dirty="0"/>
          </a:p>
        </p:txBody>
      </p:sp>
      <p:sp>
        <p:nvSpPr>
          <p:cNvPr id="3" name="object 3"/>
          <p:cNvSpPr txBox="1"/>
          <p:nvPr/>
        </p:nvSpPr>
        <p:spPr>
          <a:xfrm>
            <a:off x="843049" y="1163542"/>
            <a:ext cx="10739351" cy="6685805"/>
          </a:xfrm>
          <a:prstGeom prst="rect">
            <a:avLst/>
          </a:prstGeom>
        </p:spPr>
        <p:txBody>
          <a:bodyPr vert="horz" wrap="square" lIns="0" tIns="85725" rIns="0" bIns="0" rtlCol="0">
            <a:spAutoFit/>
          </a:bodyPr>
          <a:lstStyle/>
          <a:p>
            <a:pPr rtl="0">
              <a:spcBef>
                <a:spcPts val="0"/>
              </a:spcBef>
              <a:spcAft>
                <a:spcPts val="400"/>
              </a:spcAft>
            </a:pPr>
            <a:r>
              <a:rPr lang="en-US" sz="1800" b="1" i="0" u="none" strike="noStrike" dirty="0">
                <a:effectLst/>
                <a:latin typeface="Roboto" panose="02000000000000000000" pitchFamily="2" charset="0"/>
              </a:rPr>
              <a:t>Scalability and Performance:</a:t>
            </a:r>
            <a:endParaRPr lang="en-US" sz="1800" b="0" dirty="0">
              <a:effectLst/>
            </a:endParaRPr>
          </a:p>
          <a:p>
            <a:pPr marL="285750" indent="-285750" rtl="0" fontAlgn="base">
              <a:spcBef>
                <a:spcPts val="600"/>
              </a:spcBef>
              <a:spcAft>
                <a:spcPts val="0"/>
              </a:spcAft>
              <a:buFont typeface="Arial" panose="020B0604020202020204" pitchFamily="34" charset="0"/>
              <a:buChar char="•"/>
            </a:pPr>
            <a:r>
              <a:rPr lang="en-US" sz="1800" b="0" i="0" u="none" strike="noStrike" dirty="0">
                <a:effectLst/>
                <a:latin typeface="Roboto" panose="02000000000000000000" pitchFamily="2" charset="0"/>
              </a:rPr>
              <a:t>Backend Load and ML Model Efficiency: As the platform grows, it must handle increased traffic and database queries efficiently. Scalability is essential to ensure that both the backend infrastructure and ML models can manage larger datasets and higher request volumes without performance degradation. This may involve using more powerful hardware or optimizing algorithms.</a:t>
            </a:r>
          </a:p>
          <a:p>
            <a:pPr marL="285750" indent="-285750" rtl="0" fontAlgn="base">
              <a:spcBef>
                <a:spcPts val="0"/>
              </a:spcBef>
              <a:spcAft>
                <a:spcPts val="2100"/>
              </a:spcAft>
              <a:buFont typeface="Arial" panose="020B0604020202020204" pitchFamily="34" charset="0"/>
              <a:buChar char="•"/>
            </a:pPr>
            <a:r>
              <a:rPr lang="en-US" sz="1800" b="0" i="0" u="none" strike="noStrike" dirty="0">
                <a:effectLst/>
                <a:latin typeface="Roboto" panose="02000000000000000000" pitchFamily="2" charset="0"/>
              </a:rPr>
              <a:t>User Experience Optimization: Maintaining a balance between a user-friendly interface and advanced features is crucial. The platform should ensure smooth performance and fast load times across different devices and network conditions, while keeping the UI intuitive and accessible to users of varying technical skills.</a:t>
            </a:r>
          </a:p>
          <a:p>
            <a:pPr rtl="0">
              <a:spcBef>
                <a:spcPts val="1400"/>
              </a:spcBef>
              <a:spcAft>
                <a:spcPts val="400"/>
              </a:spcAft>
            </a:pPr>
            <a:r>
              <a:rPr lang="en-US" sz="1800" b="1" i="0" u="none" strike="noStrike" dirty="0">
                <a:effectLst/>
                <a:latin typeface="Roboto" panose="02000000000000000000" pitchFamily="2" charset="0"/>
              </a:rPr>
              <a:t>Data Privacy and Model Integrity:</a:t>
            </a:r>
            <a:endParaRPr lang="en-US" sz="1800" b="0" dirty="0">
              <a:effectLst/>
            </a:endParaRPr>
          </a:p>
          <a:p>
            <a:pPr marL="285750" indent="-285750" rtl="0" fontAlgn="base">
              <a:spcBef>
                <a:spcPts val="600"/>
              </a:spcBef>
              <a:spcAft>
                <a:spcPts val="0"/>
              </a:spcAft>
              <a:buFont typeface="Arial" panose="020B0604020202020204" pitchFamily="34" charset="0"/>
              <a:buChar char="•"/>
            </a:pPr>
            <a:r>
              <a:rPr lang="en-US" sz="1800" b="0" i="0" u="none" strike="noStrike" dirty="0">
                <a:effectLst/>
                <a:latin typeface="Roboto" panose="02000000000000000000" pitchFamily="2" charset="0"/>
              </a:rPr>
              <a:t>Data Protection and Compliance: Safeguarding user data through robust encryption and access controls is vital but can be complex and resource-intensive. Adhering to regulations like GDPR or CCPA is essential to ensure legal compliance and build user trust, impacting how data is collected, stored, and processed.</a:t>
            </a:r>
          </a:p>
          <a:p>
            <a:pPr marL="285750" indent="-285750" rtl="0" fontAlgn="base">
              <a:spcBef>
                <a:spcPts val="0"/>
              </a:spcBef>
              <a:spcAft>
                <a:spcPts val="600"/>
              </a:spcAft>
              <a:buFont typeface="Arial" panose="020B0604020202020204" pitchFamily="34" charset="0"/>
              <a:buChar char="•"/>
            </a:pPr>
            <a:r>
              <a:rPr lang="en-US" sz="1800" b="0" i="0" u="none" strike="noStrike" dirty="0">
                <a:effectLst/>
                <a:latin typeface="Roboto" panose="02000000000000000000" pitchFamily="2" charset="0"/>
              </a:rPr>
              <a:t>ML Model Accuracy and Fairness: The quality and diversity of training data are critical for ML model effectiveness. Continuous improvement through regular updates and retraining is necessary to maintain accuracy and fairness, requiring a reliable pipeline for data collection, cleaning, and evaluation.</a:t>
            </a:r>
          </a:p>
          <a:p>
            <a:br>
              <a:rPr lang="en-US" sz="1800" b="0" dirty="0">
                <a:effectLst/>
              </a:rPr>
            </a:br>
            <a:br>
              <a:rPr lang="en-US" sz="1800" b="0" dirty="0">
                <a:effectLst/>
              </a:rPr>
            </a:br>
            <a:endParaRPr lang="en-US" sz="1800" dirty="0">
              <a:latin typeface="+mj-lt"/>
            </a:endParaRPr>
          </a:p>
        </p:txBody>
      </p:sp>
      <p:sp>
        <p:nvSpPr>
          <p:cNvPr id="4" name="object 4"/>
          <p:cNvSpPr/>
          <p:nvPr/>
        </p:nvSpPr>
        <p:spPr>
          <a:xfrm>
            <a:off x="0" y="0"/>
            <a:ext cx="192405" cy="6858000"/>
          </a:xfrm>
          <a:custGeom>
            <a:avLst/>
            <a:gdLst/>
            <a:ahLst/>
            <a:cxnLst/>
            <a:rect l="l" t="t" r="r" b="b"/>
            <a:pathLst>
              <a:path w="192405" h="6858000">
                <a:moveTo>
                  <a:pt x="0" y="6858000"/>
                </a:moveTo>
                <a:lnTo>
                  <a:pt x="192024" y="6858000"/>
                </a:lnTo>
                <a:lnTo>
                  <a:pt x="192024" y="0"/>
                </a:lnTo>
                <a:lnTo>
                  <a:pt x="0" y="0"/>
                </a:lnTo>
                <a:lnTo>
                  <a:pt x="0" y="6858000"/>
                </a:lnTo>
                <a:close/>
              </a:path>
            </a:pathLst>
          </a:custGeom>
          <a:solidFill>
            <a:srgbClr val="FEBC09"/>
          </a:solidFill>
        </p:spPr>
        <p:txBody>
          <a:bodyPr wrap="square" lIns="0" tIns="0" rIns="0" bIns="0" rtlCol="0"/>
          <a:lstStyle/>
          <a:p>
            <a:endParaRPr/>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7949"/>
            <a:ext cx="10972800" cy="565539"/>
          </a:xfrm>
          <a:prstGeom prst="rect">
            <a:avLst/>
          </a:prstGeom>
        </p:spPr>
        <p:txBody>
          <a:bodyPr vert="horz" wrap="square" lIns="0" tIns="11430" rIns="0" bIns="0" rtlCol="0">
            <a:spAutoFit/>
          </a:bodyPr>
          <a:lstStyle/>
          <a:p>
            <a:pPr marL="12700">
              <a:lnSpc>
                <a:spcPct val="100000"/>
              </a:lnSpc>
              <a:spcBef>
                <a:spcPts val="90"/>
              </a:spcBef>
            </a:pPr>
            <a:r>
              <a:rPr lang="en-IN" dirty="0"/>
              <a:t>Future Scope</a:t>
            </a:r>
            <a:endParaRPr dirty="0"/>
          </a:p>
        </p:txBody>
      </p:sp>
      <p:sp>
        <p:nvSpPr>
          <p:cNvPr id="3" name="object 3"/>
          <p:cNvSpPr txBox="1"/>
          <p:nvPr/>
        </p:nvSpPr>
        <p:spPr>
          <a:xfrm>
            <a:off x="654108" y="1378486"/>
            <a:ext cx="10883784" cy="3870931"/>
          </a:xfrm>
          <a:prstGeom prst="rect">
            <a:avLst/>
          </a:prstGeom>
        </p:spPr>
        <p:txBody>
          <a:bodyPr vert="horz" wrap="square" lIns="0" tIns="114935" rIns="0" bIns="0" rtlCol="0">
            <a:spAutoFit/>
          </a:bodyPr>
          <a:lstStyle/>
          <a:p>
            <a:pPr rtl="0" fontAlgn="base">
              <a:spcBef>
                <a:spcPts val="0"/>
              </a:spcBef>
              <a:spcAft>
                <a:spcPts val="0"/>
              </a:spcAft>
              <a:buFont typeface="+mj-lt"/>
              <a:buAutoNum type="arabicPeriod"/>
            </a:pPr>
            <a:r>
              <a:rPr lang="en-US" sz="1800" b="1" i="0" u="none" strike="noStrike" dirty="0">
                <a:effectLst/>
                <a:latin typeface="Lato" panose="020F0502020204030203" pitchFamily="34" charset="0"/>
              </a:rPr>
              <a:t>Social Media Integration: </a:t>
            </a:r>
            <a:r>
              <a:rPr lang="en-US" sz="1800" b="0" i="0" u="none" strike="noStrike" dirty="0">
                <a:effectLst/>
                <a:latin typeface="Lato" panose="020F0502020204030203" pitchFamily="34" charset="0"/>
              </a:rPr>
              <a:t>Allow users to share their blog posts seamlessly on popular social media platforms, expanding their reach and driving traffic to the blog platform.</a:t>
            </a:r>
          </a:p>
          <a:p>
            <a:pPr marL="342900" indent="-342900" rtl="0" fontAlgn="base">
              <a:spcBef>
                <a:spcPts val="0"/>
              </a:spcBef>
              <a:spcAft>
                <a:spcPts val="0"/>
              </a:spcAft>
              <a:buFont typeface="+mj-lt"/>
              <a:buAutoNum type="arabicPeriod"/>
            </a:pPr>
            <a:endParaRPr lang="en-US" sz="1800" b="0" i="0" u="none" strike="noStrike" dirty="0">
              <a:effectLst/>
              <a:latin typeface="Lato" panose="020F0502020204030203" pitchFamily="34" charset="0"/>
            </a:endParaRPr>
          </a:p>
          <a:p>
            <a:pPr rtl="0" fontAlgn="base">
              <a:spcBef>
                <a:spcPts val="0"/>
              </a:spcBef>
              <a:spcAft>
                <a:spcPts val="0"/>
              </a:spcAft>
              <a:buFont typeface="+mj-lt"/>
              <a:buAutoNum type="arabicPeriod"/>
            </a:pPr>
            <a:r>
              <a:rPr lang="en-US" sz="1800" b="1" i="0" u="none" strike="noStrike" dirty="0">
                <a:effectLst/>
                <a:latin typeface="Lato" panose="020F0502020204030203" pitchFamily="34" charset="0"/>
              </a:rPr>
              <a:t>Mobile Application: </a:t>
            </a:r>
            <a:r>
              <a:rPr lang="en-US" sz="1800" b="0" i="0" u="none" strike="noStrike" dirty="0">
                <a:effectLst/>
                <a:latin typeface="Lato" panose="020F0502020204030203" pitchFamily="34" charset="0"/>
              </a:rPr>
              <a:t>Develop a mobile application for the blog platform, allowing users to create, publish, and interact with content on the go, enhancing accessibility and user engagement.</a:t>
            </a:r>
          </a:p>
          <a:p>
            <a:pPr marL="342900" indent="-342900" rtl="0" fontAlgn="base">
              <a:spcBef>
                <a:spcPts val="0"/>
              </a:spcBef>
              <a:spcAft>
                <a:spcPts val="0"/>
              </a:spcAft>
              <a:buFont typeface="+mj-lt"/>
              <a:buAutoNum type="arabicPeriod"/>
            </a:pPr>
            <a:endParaRPr lang="en-US" sz="1800" b="0" i="0" u="none" strike="noStrike" dirty="0">
              <a:effectLst/>
              <a:latin typeface="Lato" panose="020F0502020204030203" pitchFamily="34" charset="0"/>
            </a:endParaRPr>
          </a:p>
          <a:p>
            <a:pPr rtl="0" fontAlgn="base">
              <a:spcBef>
                <a:spcPts val="0"/>
              </a:spcBef>
              <a:spcAft>
                <a:spcPts val="0"/>
              </a:spcAft>
              <a:buFont typeface="+mj-lt"/>
              <a:buAutoNum type="arabicPeriod"/>
            </a:pPr>
            <a:r>
              <a:rPr lang="en-US" sz="1800" b="1" i="0" u="none" strike="noStrike" dirty="0">
                <a:effectLst/>
                <a:latin typeface="Lato" panose="020F0502020204030203" pitchFamily="34" charset="0"/>
              </a:rPr>
              <a:t>Localization and Multilingual Support: </a:t>
            </a:r>
            <a:r>
              <a:rPr lang="en-US" sz="1800" b="0" i="0" u="none" strike="noStrike" dirty="0">
                <a:effectLst/>
                <a:latin typeface="Lato" panose="020F0502020204030203" pitchFamily="34" charset="0"/>
              </a:rPr>
              <a:t>Provide support for multiple languages and localization features to cater to a diverse user base, enabling bloggers from different regions to share their content in their native languages.</a:t>
            </a:r>
          </a:p>
          <a:p>
            <a:pPr marL="342900" indent="-342900" rtl="0" fontAlgn="base">
              <a:spcBef>
                <a:spcPts val="0"/>
              </a:spcBef>
              <a:spcAft>
                <a:spcPts val="0"/>
              </a:spcAft>
              <a:buFont typeface="+mj-lt"/>
              <a:buAutoNum type="arabicPeriod"/>
            </a:pPr>
            <a:endParaRPr lang="en-US" sz="1800" b="0" i="0" u="none" strike="noStrike" dirty="0">
              <a:effectLst/>
              <a:latin typeface="Lato" panose="020F0502020204030203" pitchFamily="34" charset="0"/>
            </a:endParaRPr>
          </a:p>
          <a:p>
            <a:pPr rtl="0" fontAlgn="base">
              <a:spcBef>
                <a:spcPts val="0"/>
              </a:spcBef>
              <a:spcAft>
                <a:spcPts val="1200"/>
              </a:spcAft>
              <a:buFont typeface="+mj-lt"/>
              <a:buAutoNum type="arabicPeriod"/>
            </a:pPr>
            <a:r>
              <a:rPr lang="en-US" sz="1800" b="1" i="0" u="none" strike="noStrike" dirty="0">
                <a:effectLst/>
                <a:latin typeface="Lato" panose="020F0502020204030203" pitchFamily="34" charset="0"/>
              </a:rPr>
              <a:t>Community Building Tools: </a:t>
            </a:r>
            <a:r>
              <a:rPr lang="en-US" sz="1800" b="0" i="0" u="none" strike="noStrike" dirty="0">
                <a:effectLst/>
                <a:latin typeface="Lato" panose="020F0502020204030203" pitchFamily="34" charset="0"/>
              </a:rPr>
              <a:t>Introduce community-building features such as forums, groups, and events to foster collaboration, networking, and knowledge sharing among bloggers and readers.</a:t>
            </a:r>
          </a:p>
          <a:p>
            <a:pPr rtl="0" fontAlgn="base">
              <a:spcBef>
                <a:spcPts val="0"/>
              </a:spcBef>
              <a:spcAft>
                <a:spcPts val="0"/>
              </a:spcAft>
              <a:buFont typeface="+mj-lt"/>
              <a:buAutoNum type="arabicPeriod"/>
            </a:pPr>
            <a:endParaRPr lang="en-US" sz="1800" b="0" i="0" u="none" strike="noStrike" dirty="0">
              <a:effectLst/>
              <a:latin typeface="Lato" panose="020F0502020204030203" pitchFamily="34" charset="0"/>
            </a:endParaRPr>
          </a:p>
        </p:txBody>
      </p:sp>
      <p:sp>
        <p:nvSpPr>
          <p:cNvPr id="4" name="object 4"/>
          <p:cNvSpPr/>
          <p:nvPr/>
        </p:nvSpPr>
        <p:spPr>
          <a:xfrm>
            <a:off x="0" y="0"/>
            <a:ext cx="192405" cy="6858000"/>
          </a:xfrm>
          <a:custGeom>
            <a:avLst/>
            <a:gdLst/>
            <a:ahLst/>
            <a:cxnLst/>
            <a:rect l="l" t="t" r="r" b="b"/>
            <a:pathLst>
              <a:path w="192405" h="6858000">
                <a:moveTo>
                  <a:pt x="0" y="6858000"/>
                </a:moveTo>
                <a:lnTo>
                  <a:pt x="192024" y="6858000"/>
                </a:lnTo>
                <a:lnTo>
                  <a:pt x="192024" y="0"/>
                </a:lnTo>
                <a:lnTo>
                  <a:pt x="0" y="0"/>
                </a:lnTo>
                <a:lnTo>
                  <a:pt x="0" y="6858000"/>
                </a:lnTo>
                <a:close/>
              </a:path>
            </a:pathLst>
          </a:custGeom>
          <a:solidFill>
            <a:srgbClr val="FEBC09"/>
          </a:solidFill>
        </p:spPr>
        <p:txBody>
          <a:bodyPr wrap="square" lIns="0" tIns="0" rIns="0" bIns="0" rtlCol="0"/>
          <a:lstStyle/>
          <a:p>
            <a:endParaRP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8A87-B054-AB5D-BE81-2C3E9C0E8FCB}"/>
              </a:ext>
            </a:extLst>
          </p:cNvPr>
          <p:cNvSpPr>
            <a:spLocks noGrp="1"/>
          </p:cNvSpPr>
          <p:nvPr>
            <p:ph type="title"/>
          </p:nvPr>
        </p:nvSpPr>
        <p:spPr>
          <a:xfrm>
            <a:off x="609600" y="2761806"/>
            <a:ext cx="10972800" cy="792162"/>
          </a:xfrm>
        </p:spPr>
        <p:txBody>
          <a:bodyPr/>
          <a:lstStyle/>
          <a:p>
            <a:r>
              <a:rPr lang="en-IN" sz="6600" dirty="0"/>
              <a:t>Thank You</a:t>
            </a:r>
          </a:p>
        </p:txBody>
      </p:sp>
    </p:spTree>
    <p:extLst>
      <p:ext uri="{BB962C8B-B14F-4D97-AF65-F5344CB8AC3E}">
        <p14:creationId xmlns:p14="http://schemas.microsoft.com/office/powerpoint/2010/main" val="3469184549"/>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7949"/>
            <a:ext cx="10972800" cy="565539"/>
          </a:xfrm>
          <a:prstGeom prst="rect">
            <a:avLst/>
          </a:prstGeom>
        </p:spPr>
        <p:txBody>
          <a:bodyPr vert="horz" wrap="square" lIns="0" tIns="11430" rIns="0" bIns="0" rtlCol="0">
            <a:spAutoFit/>
          </a:bodyPr>
          <a:lstStyle/>
          <a:p>
            <a:pPr marL="12700">
              <a:lnSpc>
                <a:spcPct val="100000"/>
              </a:lnSpc>
              <a:spcBef>
                <a:spcPts val="90"/>
              </a:spcBef>
            </a:pPr>
            <a:r>
              <a:rPr lang="en-IN" dirty="0"/>
              <a:t>Problem Description</a:t>
            </a:r>
            <a:endParaRPr dirty="0"/>
          </a:p>
        </p:txBody>
      </p:sp>
      <p:sp>
        <p:nvSpPr>
          <p:cNvPr id="3" name="object 3"/>
          <p:cNvSpPr txBox="1">
            <a:spLocks noGrp="1"/>
          </p:cNvSpPr>
          <p:nvPr>
            <p:ph idx="1"/>
          </p:nvPr>
        </p:nvSpPr>
        <p:spPr>
          <a:xfrm>
            <a:off x="609600" y="1219203"/>
            <a:ext cx="10972800" cy="3509299"/>
          </a:xfrm>
          <a:prstGeom prst="rect">
            <a:avLst/>
          </a:prstGeom>
        </p:spPr>
        <p:txBody>
          <a:bodyPr vert="horz" wrap="square" lIns="0" tIns="122560" rIns="0" bIns="0" rtlCol="0">
            <a:spAutoFit/>
          </a:bodyPr>
          <a:lstStyle/>
          <a:p>
            <a:pPr marL="0" marR="5080" indent="0">
              <a:spcBef>
                <a:spcPts val="495"/>
              </a:spcBef>
              <a:buNone/>
            </a:pPr>
            <a:r>
              <a:rPr lang="en-US" sz="2200" dirty="0">
                <a:solidFill>
                  <a:schemeClr val="tx1"/>
                </a:solidFill>
              </a:rPr>
              <a:t>Develop a comprehensive blog platform that empowers users to register, create, and publish blog posts seamlessly. This platform should include robust features such as a rich text editor to enhance the writing experience, and the ability to categorize and tag posts for better organization and discoverability. Additionally, incorporate a commenting system to facilitate reader engagement and interaction with authors. To ensure content accessibility and reach, provide responsive feed support for automatic updates. The platform should prioritize user-friendliness, enabling bloggers of all skill levels to create and share content effortlessly, while also offering readers a dynamic and engaging way to consume information. This solution aims to foster a vibrant community of writers and readers, enhancing the overall blogging experience.</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B75A-CF07-269A-1CDB-E2C407B7C6B2}"/>
              </a:ext>
            </a:extLst>
          </p:cNvPr>
          <p:cNvSpPr>
            <a:spLocks noGrp="1"/>
          </p:cNvSpPr>
          <p:nvPr>
            <p:ph type="title"/>
          </p:nvPr>
        </p:nvSpPr>
        <p:spPr/>
        <p:txBody>
          <a:bodyPr/>
          <a:lstStyle/>
          <a:p>
            <a:r>
              <a:rPr lang="en-IN" dirty="0"/>
              <a:t>Functional Requirements</a:t>
            </a:r>
          </a:p>
        </p:txBody>
      </p:sp>
      <p:sp>
        <p:nvSpPr>
          <p:cNvPr id="3" name="Content Placeholder 2">
            <a:extLst>
              <a:ext uri="{FF2B5EF4-FFF2-40B4-BE49-F238E27FC236}">
                <a16:creationId xmlns:a16="http://schemas.microsoft.com/office/drawing/2014/main" id="{A0A4C968-63C0-054A-E595-99A6D20491E4}"/>
              </a:ext>
            </a:extLst>
          </p:cNvPr>
          <p:cNvSpPr>
            <a:spLocks noGrp="1"/>
          </p:cNvSpPr>
          <p:nvPr>
            <p:ph idx="1"/>
          </p:nvPr>
        </p:nvSpPr>
        <p:spPr/>
        <p:txBody>
          <a:bodyPr/>
          <a:lstStyle/>
          <a:p>
            <a:pPr marL="457200" indent="-457200">
              <a:spcAft>
                <a:spcPts val="0"/>
              </a:spcAft>
              <a:buFont typeface="+mj-lt"/>
              <a:buAutoNum type="arabicPeriod"/>
            </a:pPr>
            <a:r>
              <a:rPr lang="en-US" sz="1800" b="1" dirty="0">
                <a:solidFill>
                  <a:schemeClr val="tx1"/>
                </a:solidFill>
                <a:latin typeface="Roboto" panose="02000000000000000000" pitchFamily="2" charset="0"/>
              </a:rPr>
              <a:t>User Registration and Authentication</a:t>
            </a:r>
          </a:p>
          <a:p>
            <a:pPr marL="800100" lvl="1" indent="-342900">
              <a:spcAft>
                <a:spcPts val="0"/>
              </a:spcAft>
              <a:buFont typeface="+mj-lt"/>
              <a:buAutoNum type="arabicPeriod"/>
            </a:pPr>
            <a:r>
              <a:rPr lang="en-US" sz="1800" dirty="0">
                <a:latin typeface="Roboto" panose="02000000000000000000" pitchFamily="2" charset="0"/>
                <a:ea typeface="+mn-ea"/>
              </a:rPr>
              <a:t>Users must be able to register an account with email and password.</a:t>
            </a:r>
          </a:p>
          <a:p>
            <a:pPr marL="800100" lvl="1" indent="-342900">
              <a:spcAft>
                <a:spcPts val="0"/>
              </a:spcAft>
              <a:buFont typeface="+mj-lt"/>
              <a:buAutoNum type="arabicPeriod"/>
            </a:pPr>
            <a:r>
              <a:rPr lang="en-US" sz="1800" dirty="0">
                <a:latin typeface="Roboto" panose="02000000000000000000" pitchFamily="2" charset="0"/>
                <a:ea typeface="+mn-ea"/>
              </a:rPr>
              <a:t>Users must be able to log in and log out securely.</a:t>
            </a:r>
          </a:p>
          <a:p>
            <a:pPr marL="800100" lvl="1" indent="-342900">
              <a:spcAft>
                <a:spcPts val="0"/>
              </a:spcAft>
              <a:buFont typeface="+mj-lt"/>
              <a:buAutoNum type="arabicPeriod"/>
            </a:pPr>
            <a:r>
              <a:rPr lang="en-US" sz="1800" dirty="0">
                <a:latin typeface="Roboto" panose="02000000000000000000" pitchFamily="2" charset="0"/>
                <a:ea typeface="+mn-ea"/>
              </a:rPr>
              <a:t>Password recovery and reset functionality should be available.</a:t>
            </a:r>
          </a:p>
          <a:p>
            <a:pPr marL="457200" lvl="1" indent="0">
              <a:spcAft>
                <a:spcPts val="0"/>
              </a:spcAft>
              <a:buNone/>
            </a:pPr>
            <a:endParaRPr lang="en-US" sz="1800" dirty="0">
              <a:latin typeface="Roboto" panose="02000000000000000000" pitchFamily="2" charset="0"/>
              <a:ea typeface="+mn-ea"/>
            </a:endParaRPr>
          </a:p>
          <a:p>
            <a:pPr marL="457200" indent="-457200">
              <a:spcAft>
                <a:spcPts val="0"/>
              </a:spcAft>
              <a:buFont typeface="+mj-lt"/>
              <a:buAutoNum type="arabicPeriod"/>
            </a:pPr>
            <a:r>
              <a:rPr lang="en-US" sz="1800" b="1" dirty="0">
                <a:solidFill>
                  <a:schemeClr val="tx1"/>
                </a:solidFill>
                <a:latin typeface="Roboto" panose="02000000000000000000" pitchFamily="2" charset="0"/>
              </a:rPr>
              <a:t>Blog Post Creation and Management</a:t>
            </a:r>
          </a:p>
          <a:p>
            <a:pPr marL="800100" lvl="1" indent="-342900">
              <a:spcAft>
                <a:spcPts val="0"/>
              </a:spcAft>
              <a:buFont typeface="+mj-lt"/>
              <a:buAutoNum type="arabicPeriod"/>
            </a:pPr>
            <a:r>
              <a:rPr lang="en-US" sz="1800" dirty="0">
                <a:latin typeface="Roboto" panose="02000000000000000000" pitchFamily="2" charset="0"/>
                <a:ea typeface="+mn-ea"/>
              </a:rPr>
              <a:t>Users should be able to create, edit, and delete their blog posts.</a:t>
            </a:r>
          </a:p>
          <a:p>
            <a:pPr marL="800100" lvl="1" indent="-342900">
              <a:spcAft>
                <a:spcPts val="0"/>
              </a:spcAft>
              <a:buFont typeface="+mj-lt"/>
              <a:buAutoNum type="arabicPeriod"/>
            </a:pPr>
            <a:r>
              <a:rPr lang="en-US" sz="1800" dirty="0">
                <a:latin typeface="Roboto" panose="02000000000000000000" pitchFamily="2" charset="0"/>
                <a:ea typeface="+mn-ea"/>
              </a:rPr>
              <a:t>Include a rich text editor with features like text formatting, image and video embedding, and hyperlinking.</a:t>
            </a:r>
          </a:p>
          <a:p>
            <a:pPr marL="800100" lvl="1" indent="-342900">
              <a:spcAft>
                <a:spcPts val="0"/>
              </a:spcAft>
              <a:buFont typeface="+mj-lt"/>
              <a:buAutoNum type="arabicPeriod"/>
            </a:pPr>
            <a:r>
              <a:rPr lang="en-US" sz="1800" dirty="0">
                <a:latin typeface="Roboto" panose="02000000000000000000" pitchFamily="2" charset="0"/>
                <a:ea typeface="+mn-ea"/>
              </a:rPr>
              <a:t>Users should be able to save drafts of their posts.</a:t>
            </a:r>
          </a:p>
          <a:p>
            <a:pPr marL="457200" lvl="1" indent="0">
              <a:spcAft>
                <a:spcPts val="0"/>
              </a:spcAft>
              <a:buNone/>
            </a:pPr>
            <a:endParaRPr lang="en-US" sz="1800" dirty="0">
              <a:latin typeface="Roboto" panose="02000000000000000000" pitchFamily="2" charset="0"/>
              <a:ea typeface="+mn-ea"/>
            </a:endParaRPr>
          </a:p>
          <a:p>
            <a:pPr marL="457200" indent="-457200">
              <a:spcAft>
                <a:spcPts val="0"/>
              </a:spcAft>
              <a:buFont typeface="+mj-lt"/>
              <a:buAutoNum type="arabicPeriod"/>
            </a:pPr>
            <a:r>
              <a:rPr lang="en-US" sz="1800" b="1" dirty="0">
                <a:solidFill>
                  <a:schemeClr val="tx1"/>
                </a:solidFill>
                <a:latin typeface="Roboto" panose="02000000000000000000" pitchFamily="2" charset="0"/>
              </a:rPr>
              <a:t>Categorization and Tagging</a:t>
            </a:r>
          </a:p>
          <a:p>
            <a:pPr marL="800100" lvl="1" indent="-342900">
              <a:spcAft>
                <a:spcPts val="0"/>
              </a:spcAft>
              <a:buFont typeface="+mj-lt"/>
              <a:buAutoNum type="arabicPeriod"/>
            </a:pPr>
            <a:r>
              <a:rPr lang="en-US" sz="1800" dirty="0">
                <a:latin typeface="Roboto" panose="02000000000000000000" pitchFamily="2" charset="0"/>
                <a:ea typeface="+mn-ea"/>
              </a:rPr>
              <a:t>Users must be able to categorize their blog posts.</a:t>
            </a:r>
          </a:p>
          <a:p>
            <a:pPr marL="800100" lvl="1" indent="-342900">
              <a:spcAft>
                <a:spcPts val="0"/>
              </a:spcAft>
              <a:buFont typeface="+mj-lt"/>
              <a:buAutoNum type="arabicPeriod"/>
            </a:pPr>
            <a:r>
              <a:rPr lang="en-US" sz="1800" dirty="0">
                <a:latin typeface="Roboto" panose="02000000000000000000" pitchFamily="2" charset="0"/>
                <a:ea typeface="+mn-ea"/>
              </a:rPr>
              <a:t>Users should be able to add tags to their posts for better discoverability.</a:t>
            </a:r>
          </a:p>
          <a:p>
            <a:pPr marL="457200" lvl="1" indent="0">
              <a:spcAft>
                <a:spcPts val="0"/>
              </a:spcAft>
              <a:buNone/>
            </a:pPr>
            <a:endParaRPr lang="en-US" sz="1800" dirty="0">
              <a:latin typeface="Roboto" panose="02000000000000000000" pitchFamily="2" charset="0"/>
              <a:ea typeface="+mn-ea"/>
            </a:endParaRPr>
          </a:p>
        </p:txBody>
      </p:sp>
    </p:spTree>
    <p:extLst>
      <p:ext uri="{BB962C8B-B14F-4D97-AF65-F5344CB8AC3E}">
        <p14:creationId xmlns:p14="http://schemas.microsoft.com/office/powerpoint/2010/main" val="2565112810"/>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52E1-BC01-4582-32DA-1BC5F119F7B0}"/>
              </a:ext>
            </a:extLst>
          </p:cNvPr>
          <p:cNvSpPr>
            <a:spLocks noGrp="1"/>
          </p:cNvSpPr>
          <p:nvPr>
            <p:ph type="title"/>
          </p:nvPr>
        </p:nvSpPr>
        <p:spPr/>
        <p:txBody>
          <a:bodyPr/>
          <a:lstStyle/>
          <a:p>
            <a:r>
              <a:rPr lang="en-IN" dirty="0"/>
              <a:t>Functional Requirements</a:t>
            </a:r>
          </a:p>
        </p:txBody>
      </p:sp>
      <p:sp>
        <p:nvSpPr>
          <p:cNvPr id="3" name="Content Placeholder 2">
            <a:extLst>
              <a:ext uri="{FF2B5EF4-FFF2-40B4-BE49-F238E27FC236}">
                <a16:creationId xmlns:a16="http://schemas.microsoft.com/office/drawing/2014/main" id="{E0EEA97D-A901-EAD8-B4F0-99939BA56A66}"/>
              </a:ext>
            </a:extLst>
          </p:cNvPr>
          <p:cNvSpPr>
            <a:spLocks noGrp="1"/>
          </p:cNvSpPr>
          <p:nvPr>
            <p:ph idx="1"/>
          </p:nvPr>
        </p:nvSpPr>
        <p:spPr/>
        <p:txBody>
          <a:bodyPr/>
          <a:lstStyle/>
          <a:p>
            <a:pPr marL="0" indent="0">
              <a:spcAft>
                <a:spcPts val="0"/>
              </a:spcAft>
              <a:buNone/>
            </a:pPr>
            <a:r>
              <a:rPr lang="en-US" sz="1800" b="1" dirty="0">
                <a:solidFill>
                  <a:schemeClr val="tx1"/>
                </a:solidFill>
                <a:latin typeface="Roboto" panose="02000000000000000000" pitchFamily="2" charset="0"/>
              </a:rPr>
              <a:t>4.  Commenting System</a:t>
            </a:r>
          </a:p>
          <a:p>
            <a:pPr marL="800100" lvl="1" indent="-342900">
              <a:spcAft>
                <a:spcPts val="0"/>
              </a:spcAft>
              <a:buFont typeface="+mj-lt"/>
              <a:buAutoNum type="arabicPeriod"/>
            </a:pPr>
            <a:r>
              <a:rPr lang="en-US" sz="1800" dirty="0">
                <a:latin typeface="Roboto" panose="02000000000000000000" pitchFamily="2" charset="0"/>
                <a:ea typeface="+mn-ea"/>
              </a:rPr>
              <a:t>Users should be able to comment on blog posts.</a:t>
            </a:r>
          </a:p>
          <a:p>
            <a:pPr marL="800100" lvl="1" indent="-342900">
              <a:spcAft>
                <a:spcPts val="0"/>
              </a:spcAft>
              <a:buFont typeface="+mj-lt"/>
              <a:buAutoNum type="arabicPeriod"/>
            </a:pPr>
            <a:r>
              <a:rPr lang="en-US" sz="1800" dirty="0">
                <a:latin typeface="Roboto" panose="02000000000000000000" pitchFamily="2" charset="0"/>
                <a:ea typeface="+mn-ea"/>
              </a:rPr>
              <a:t>Authors should be able to moderate comments (approve, delete, and reply to comments).</a:t>
            </a:r>
          </a:p>
          <a:p>
            <a:pPr marL="800100" lvl="1" indent="-342900">
              <a:spcAft>
                <a:spcPts val="0"/>
              </a:spcAft>
              <a:buFont typeface="+mj-lt"/>
              <a:buAutoNum type="arabicPeriod"/>
            </a:pPr>
            <a:endParaRPr lang="en-US" sz="1800" b="1" dirty="0">
              <a:solidFill>
                <a:schemeClr val="tx1"/>
              </a:solidFill>
              <a:latin typeface="Roboto" panose="02000000000000000000" pitchFamily="2" charset="0"/>
            </a:endParaRPr>
          </a:p>
          <a:p>
            <a:pPr marL="0" indent="0">
              <a:spcAft>
                <a:spcPts val="0"/>
              </a:spcAft>
              <a:buNone/>
            </a:pPr>
            <a:r>
              <a:rPr lang="en-US" sz="1800" b="1" dirty="0">
                <a:solidFill>
                  <a:schemeClr val="tx1"/>
                </a:solidFill>
                <a:latin typeface="Roboto" panose="02000000000000000000" pitchFamily="2" charset="0"/>
              </a:rPr>
              <a:t>5.  Responsive Feed</a:t>
            </a:r>
          </a:p>
          <a:p>
            <a:pPr marL="742950" lvl="1" indent="-285750">
              <a:spcAft>
                <a:spcPts val="0"/>
              </a:spcAft>
              <a:buFont typeface="+mj-lt"/>
              <a:buAutoNum type="arabicPeriod"/>
            </a:pPr>
            <a:r>
              <a:rPr lang="en-US" sz="1800" dirty="0">
                <a:latin typeface="Roboto" panose="02000000000000000000" pitchFamily="2" charset="0"/>
                <a:ea typeface="+mn-ea"/>
              </a:rPr>
              <a:t>Provide a responsive feed that updates automatically with new posts.</a:t>
            </a:r>
          </a:p>
          <a:p>
            <a:pPr marL="742950" lvl="1" indent="-285750">
              <a:spcAft>
                <a:spcPts val="0"/>
              </a:spcAft>
              <a:buFont typeface="+mj-lt"/>
              <a:buAutoNum type="arabicPeriod"/>
            </a:pPr>
            <a:r>
              <a:rPr lang="en-US" sz="1800" dirty="0">
                <a:latin typeface="Roboto" panose="02000000000000000000" pitchFamily="2" charset="0"/>
                <a:ea typeface="+mn-ea"/>
              </a:rPr>
              <a:t>Ensure the feed supports various devices (mobile, tablet, desktop).</a:t>
            </a:r>
          </a:p>
          <a:p>
            <a:pPr marL="457200" lvl="1" indent="0">
              <a:spcAft>
                <a:spcPts val="0"/>
              </a:spcAft>
              <a:buNone/>
            </a:pPr>
            <a:endParaRPr lang="en-US" sz="1800" dirty="0">
              <a:latin typeface="Roboto" panose="02000000000000000000" pitchFamily="2" charset="0"/>
              <a:ea typeface="+mn-ea"/>
            </a:endParaRPr>
          </a:p>
          <a:p>
            <a:pPr marL="0" indent="0">
              <a:spcAft>
                <a:spcPts val="0"/>
              </a:spcAft>
              <a:buNone/>
            </a:pPr>
            <a:r>
              <a:rPr lang="en-US" sz="1800" b="1" dirty="0">
                <a:solidFill>
                  <a:schemeClr val="tx1"/>
                </a:solidFill>
                <a:latin typeface="Roboto" panose="02000000000000000000" pitchFamily="2" charset="0"/>
              </a:rPr>
              <a:t>6.  Search and Discoverability</a:t>
            </a:r>
          </a:p>
          <a:p>
            <a:pPr marL="742950" lvl="1" indent="-285750">
              <a:spcAft>
                <a:spcPts val="0"/>
              </a:spcAft>
              <a:buFont typeface="+mj-lt"/>
              <a:buAutoNum type="arabicPeriod"/>
            </a:pPr>
            <a:r>
              <a:rPr lang="en-US" sz="1800" dirty="0">
                <a:latin typeface="Roboto" panose="02000000000000000000" pitchFamily="2" charset="0"/>
                <a:ea typeface="+mn-ea"/>
              </a:rPr>
              <a:t>Implement a search function to find blog posts by keywords, categories, or tags.</a:t>
            </a:r>
          </a:p>
          <a:p>
            <a:pPr marL="742950" lvl="1" indent="-285750">
              <a:spcAft>
                <a:spcPts val="0"/>
              </a:spcAft>
              <a:buFont typeface="+mj-lt"/>
              <a:buAutoNum type="arabicPeriod"/>
            </a:pPr>
            <a:r>
              <a:rPr lang="en-US" sz="1800" dirty="0">
                <a:latin typeface="Roboto" panose="02000000000000000000" pitchFamily="2" charset="0"/>
                <a:ea typeface="+mn-ea"/>
              </a:rPr>
              <a:t>Display related posts for each blog entry to keep readers engaged.</a:t>
            </a:r>
          </a:p>
          <a:p>
            <a:pPr marL="457200" lvl="1" indent="0">
              <a:spcAft>
                <a:spcPts val="0"/>
              </a:spcAft>
              <a:buNone/>
            </a:pPr>
            <a:endParaRPr lang="en-US" sz="1800" dirty="0">
              <a:latin typeface="Roboto" panose="02000000000000000000" pitchFamily="2" charset="0"/>
              <a:ea typeface="+mn-ea"/>
            </a:endParaRPr>
          </a:p>
          <a:p>
            <a:pPr marL="0" indent="0">
              <a:spcAft>
                <a:spcPts val="0"/>
              </a:spcAft>
              <a:buNone/>
            </a:pPr>
            <a:r>
              <a:rPr lang="en-US" sz="1800" b="1" dirty="0">
                <a:solidFill>
                  <a:schemeClr val="tx1"/>
                </a:solidFill>
                <a:latin typeface="Roboto" panose="02000000000000000000" pitchFamily="2" charset="0"/>
              </a:rPr>
              <a:t>7.  User Interaction and Engagement</a:t>
            </a:r>
          </a:p>
          <a:p>
            <a:pPr marL="742950" lvl="1" indent="-285750">
              <a:spcAft>
                <a:spcPts val="0"/>
              </a:spcAft>
              <a:buFont typeface="+mj-lt"/>
              <a:buAutoNum type="arabicPeriod"/>
            </a:pPr>
            <a:r>
              <a:rPr lang="en-US" sz="1800" dirty="0">
                <a:latin typeface="Roboto" panose="02000000000000000000" pitchFamily="2" charset="0"/>
                <a:ea typeface="+mn-ea"/>
              </a:rPr>
              <a:t>Enable users to like and share posts on social media.</a:t>
            </a:r>
          </a:p>
          <a:p>
            <a:pPr marL="742950" lvl="1" indent="-285750">
              <a:spcAft>
                <a:spcPts val="0"/>
              </a:spcAft>
              <a:buFont typeface="+mj-lt"/>
              <a:buAutoNum type="arabicPeriod"/>
            </a:pPr>
            <a:r>
              <a:rPr lang="en-US" sz="1800" dirty="0">
                <a:latin typeface="Roboto" panose="02000000000000000000" pitchFamily="2" charset="0"/>
                <a:ea typeface="+mn-ea"/>
              </a:rPr>
              <a:t>Provide a mechanism for users to follow other authors and receive updates on new posts.</a:t>
            </a:r>
          </a:p>
          <a:p>
            <a:pPr marL="0" indent="0">
              <a:buNone/>
            </a:pPr>
            <a:endParaRPr lang="en-IN" sz="2800" dirty="0"/>
          </a:p>
        </p:txBody>
      </p:sp>
    </p:spTree>
    <p:extLst>
      <p:ext uri="{BB962C8B-B14F-4D97-AF65-F5344CB8AC3E}">
        <p14:creationId xmlns:p14="http://schemas.microsoft.com/office/powerpoint/2010/main" val="670343393"/>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2BBE-F1AF-ECCF-5470-AC40F1C7E27D}"/>
              </a:ext>
            </a:extLst>
          </p:cNvPr>
          <p:cNvSpPr>
            <a:spLocks noGrp="1"/>
          </p:cNvSpPr>
          <p:nvPr>
            <p:ph type="title"/>
          </p:nvPr>
        </p:nvSpPr>
        <p:spPr/>
        <p:txBody>
          <a:bodyPr/>
          <a:lstStyle/>
          <a:p>
            <a:r>
              <a:rPr lang="en-IN" dirty="0"/>
              <a:t>Non Functional Requirements</a:t>
            </a:r>
          </a:p>
        </p:txBody>
      </p:sp>
      <p:sp>
        <p:nvSpPr>
          <p:cNvPr id="3" name="Content Placeholder 2">
            <a:extLst>
              <a:ext uri="{FF2B5EF4-FFF2-40B4-BE49-F238E27FC236}">
                <a16:creationId xmlns:a16="http://schemas.microsoft.com/office/drawing/2014/main" id="{5E2AD7C1-086D-9CDE-5F8B-3FB444F44D70}"/>
              </a:ext>
            </a:extLst>
          </p:cNvPr>
          <p:cNvSpPr>
            <a:spLocks noGrp="1"/>
          </p:cNvSpPr>
          <p:nvPr>
            <p:ph idx="1"/>
          </p:nvPr>
        </p:nvSpPr>
        <p:spPr/>
        <p:txBody>
          <a:bodyPr/>
          <a:lstStyle/>
          <a:p>
            <a:pPr>
              <a:spcAft>
                <a:spcPts val="0"/>
              </a:spcAft>
              <a:buFont typeface="+mj-lt"/>
              <a:buAutoNum type="arabicPeriod"/>
            </a:pPr>
            <a:r>
              <a:rPr lang="en-US" sz="1800" b="1" dirty="0">
                <a:solidFill>
                  <a:schemeClr val="tx1"/>
                </a:solidFill>
                <a:latin typeface="Roboto" panose="02000000000000000000" pitchFamily="2" charset="0"/>
              </a:rPr>
              <a:t>Performance</a:t>
            </a:r>
          </a:p>
          <a:p>
            <a:pPr marL="742950" lvl="1" indent="-285750">
              <a:spcAft>
                <a:spcPts val="0"/>
              </a:spcAft>
              <a:buFont typeface="+mj-lt"/>
              <a:buAutoNum type="arabicPeriod"/>
            </a:pPr>
            <a:r>
              <a:rPr lang="en-US" sz="1800" dirty="0">
                <a:latin typeface="Roboto" panose="02000000000000000000" pitchFamily="2" charset="0"/>
                <a:ea typeface="+mn-ea"/>
              </a:rPr>
              <a:t>The platform should load quickly and handle a large number of users and posts efficiently.</a:t>
            </a:r>
          </a:p>
          <a:p>
            <a:pPr marL="742950" lvl="1" indent="-285750">
              <a:spcAft>
                <a:spcPts val="0"/>
              </a:spcAft>
              <a:buFont typeface="+mj-lt"/>
              <a:buAutoNum type="arabicPeriod"/>
            </a:pPr>
            <a:r>
              <a:rPr lang="en-US" sz="1800" dirty="0">
                <a:latin typeface="Roboto" panose="02000000000000000000" pitchFamily="2" charset="0"/>
                <a:ea typeface="+mn-ea"/>
              </a:rPr>
              <a:t>Optimize database queries to ensure fast retrieval of blog posts and comments.</a:t>
            </a:r>
          </a:p>
          <a:p>
            <a:pPr marL="457200" lvl="1" indent="0">
              <a:spcAft>
                <a:spcPts val="0"/>
              </a:spcAft>
              <a:buNone/>
            </a:pPr>
            <a:endParaRPr lang="en-US" sz="1800" dirty="0">
              <a:latin typeface="Roboto" panose="02000000000000000000" pitchFamily="2" charset="0"/>
              <a:ea typeface="+mn-ea"/>
            </a:endParaRPr>
          </a:p>
          <a:p>
            <a:pPr>
              <a:spcAft>
                <a:spcPts val="0"/>
              </a:spcAft>
              <a:buFont typeface="+mj-lt"/>
              <a:buAutoNum type="arabicPeriod"/>
            </a:pPr>
            <a:r>
              <a:rPr lang="en-US" sz="1800" b="1" dirty="0">
                <a:solidFill>
                  <a:schemeClr val="tx1"/>
                </a:solidFill>
                <a:latin typeface="Roboto" panose="02000000000000000000" pitchFamily="2" charset="0"/>
              </a:rPr>
              <a:t>Scalability</a:t>
            </a:r>
          </a:p>
          <a:p>
            <a:pPr marL="742950" lvl="1" indent="-285750">
              <a:spcAft>
                <a:spcPts val="0"/>
              </a:spcAft>
              <a:buFont typeface="+mj-lt"/>
              <a:buAutoNum type="arabicPeriod"/>
            </a:pPr>
            <a:r>
              <a:rPr lang="en-US" sz="1800" dirty="0">
                <a:latin typeface="Roboto" panose="02000000000000000000" pitchFamily="2" charset="0"/>
                <a:ea typeface="+mn-ea"/>
              </a:rPr>
              <a:t>The platform should be able to scale horizontally to accommodate growing user numbers and content volume.</a:t>
            </a:r>
          </a:p>
          <a:p>
            <a:pPr marL="742950" lvl="1" indent="-285750">
              <a:spcAft>
                <a:spcPts val="0"/>
              </a:spcAft>
              <a:buFont typeface="+mj-lt"/>
              <a:buAutoNum type="arabicPeriod"/>
            </a:pPr>
            <a:r>
              <a:rPr lang="en-US" sz="1800" dirty="0">
                <a:latin typeface="Roboto" panose="02000000000000000000" pitchFamily="2" charset="0"/>
                <a:ea typeface="+mn-ea"/>
              </a:rPr>
              <a:t>Use scalable infrastructure (e.g., cloud services) to support increased traffic.</a:t>
            </a:r>
          </a:p>
          <a:p>
            <a:pPr marL="457200" lvl="1" indent="0">
              <a:spcAft>
                <a:spcPts val="0"/>
              </a:spcAft>
              <a:buNone/>
            </a:pPr>
            <a:endParaRPr lang="en-US" sz="1800" dirty="0">
              <a:latin typeface="Roboto" panose="02000000000000000000" pitchFamily="2" charset="0"/>
              <a:ea typeface="+mn-ea"/>
            </a:endParaRPr>
          </a:p>
          <a:p>
            <a:pPr>
              <a:spcAft>
                <a:spcPts val="0"/>
              </a:spcAft>
              <a:buFont typeface="+mj-lt"/>
              <a:buAutoNum type="arabicPeriod"/>
            </a:pPr>
            <a:r>
              <a:rPr lang="en-US" sz="1800" b="1" dirty="0">
                <a:solidFill>
                  <a:schemeClr val="tx1"/>
                </a:solidFill>
                <a:latin typeface="Roboto" panose="02000000000000000000" pitchFamily="2" charset="0"/>
              </a:rPr>
              <a:t>Security</a:t>
            </a:r>
          </a:p>
          <a:p>
            <a:pPr marL="742950" lvl="1" indent="-285750">
              <a:spcAft>
                <a:spcPts val="0"/>
              </a:spcAft>
              <a:buFont typeface="+mj-lt"/>
              <a:buAutoNum type="arabicPeriod"/>
            </a:pPr>
            <a:r>
              <a:rPr lang="en-US" sz="1800" dirty="0">
                <a:latin typeface="Roboto" panose="02000000000000000000" pitchFamily="2" charset="0"/>
                <a:ea typeface="+mn-ea"/>
              </a:rPr>
              <a:t>Ensure data encryption for user information and secure authentication mechanisms.</a:t>
            </a:r>
          </a:p>
          <a:p>
            <a:pPr marL="742950" lvl="1" indent="-285750">
              <a:spcAft>
                <a:spcPts val="0"/>
              </a:spcAft>
              <a:buFont typeface="+mj-lt"/>
              <a:buAutoNum type="arabicPeriod"/>
            </a:pPr>
            <a:r>
              <a:rPr lang="en-US" sz="1800" dirty="0">
                <a:latin typeface="Roboto" panose="02000000000000000000" pitchFamily="2" charset="0"/>
                <a:ea typeface="+mn-ea"/>
              </a:rPr>
              <a:t>Implement protection against common web vulnerabilities (e.g., XSS, CSRF, SQL injection).</a:t>
            </a:r>
          </a:p>
          <a:p>
            <a:pPr marL="457200" lvl="1" indent="0">
              <a:spcAft>
                <a:spcPts val="0"/>
              </a:spcAft>
              <a:buNone/>
            </a:pPr>
            <a:endParaRPr lang="en-US" sz="1800" dirty="0">
              <a:latin typeface="Roboto" panose="02000000000000000000" pitchFamily="2" charset="0"/>
              <a:ea typeface="+mn-ea"/>
            </a:endParaRPr>
          </a:p>
          <a:p>
            <a:pPr>
              <a:spcAft>
                <a:spcPts val="0"/>
              </a:spcAft>
              <a:buFont typeface="+mj-lt"/>
              <a:buAutoNum type="arabicPeriod"/>
            </a:pPr>
            <a:r>
              <a:rPr lang="en-US" sz="1800" b="1" dirty="0">
                <a:solidFill>
                  <a:schemeClr val="tx1"/>
                </a:solidFill>
                <a:latin typeface="Roboto" panose="02000000000000000000" pitchFamily="2" charset="0"/>
              </a:rPr>
              <a:t>Compatibility</a:t>
            </a:r>
          </a:p>
          <a:p>
            <a:pPr marL="742950" lvl="1" indent="-285750">
              <a:spcAft>
                <a:spcPts val="0"/>
              </a:spcAft>
              <a:buFont typeface="+mj-lt"/>
              <a:buAutoNum type="arabicPeriod"/>
            </a:pPr>
            <a:r>
              <a:rPr lang="en-US" sz="1800" dirty="0">
                <a:latin typeface="Roboto" panose="02000000000000000000" pitchFamily="2" charset="0"/>
                <a:ea typeface="+mn-ea"/>
              </a:rPr>
              <a:t>Ensure the platform works across different web browsers and devices.</a:t>
            </a:r>
          </a:p>
          <a:p>
            <a:pPr marL="742950" lvl="1" indent="-285750">
              <a:spcAft>
                <a:spcPts val="0"/>
              </a:spcAft>
              <a:buFont typeface="+mj-lt"/>
              <a:buAutoNum type="arabicPeriod"/>
            </a:pPr>
            <a:r>
              <a:rPr lang="en-US" sz="1800" dirty="0">
                <a:latin typeface="Roboto" panose="02000000000000000000" pitchFamily="2" charset="0"/>
                <a:ea typeface="+mn-ea"/>
              </a:rPr>
              <a:t>Provide consistent user experience on various screen sizes and resolutions.</a:t>
            </a:r>
          </a:p>
          <a:p>
            <a:pPr marL="0" indent="0">
              <a:buNone/>
            </a:pPr>
            <a:endParaRPr lang="en-IN" dirty="0"/>
          </a:p>
        </p:txBody>
      </p:sp>
    </p:spTree>
    <p:extLst>
      <p:ext uri="{BB962C8B-B14F-4D97-AF65-F5344CB8AC3E}">
        <p14:creationId xmlns:p14="http://schemas.microsoft.com/office/powerpoint/2010/main" val="4176399255"/>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7949"/>
            <a:ext cx="10972800" cy="565539"/>
          </a:xfrm>
          <a:prstGeom prst="rect">
            <a:avLst/>
          </a:prstGeom>
        </p:spPr>
        <p:txBody>
          <a:bodyPr vert="horz" wrap="square" lIns="0" tIns="11430" rIns="0" bIns="0" rtlCol="0">
            <a:spAutoFit/>
          </a:bodyPr>
          <a:lstStyle/>
          <a:p>
            <a:pPr marL="12700">
              <a:lnSpc>
                <a:spcPct val="100000"/>
              </a:lnSpc>
              <a:spcBef>
                <a:spcPts val="90"/>
              </a:spcBef>
            </a:pPr>
            <a:r>
              <a:rPr lang="en-IN" dirty="0"/>
              <a:t>Class Diagram</a:t>
            </a:r>
            <a:endParaRPr dirty="0"/>
          </a:p>
        </p:txBody>
      </p:sp>
      <p:pic>
        <p:nvPicPr>
          <p:cNvPr id="1026" name="Picture 2">
            <a:extLst>
              <a:ext uri="{FF2B5EF4-FFF2-40B4-BE49-F238E27FC236}">
                <a16:creationId xmlns:a16="http://schemas.microsoft.com/office/drawing/2014/main" id="{C4777A5A-5C9B-0F7F-908F-EC65F7EB73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9616" y="1219200"/>
            <a:ext cx="9116568" cy="52508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7949"/>
            <a:ext cx="10972800" cy="565539"/>
          </a:xfrm>
          <a:prstGeom prst="rect">
            <a:avLst/>
          </a:prstGeom>
        </p:spPr>
        <p:txBody>
          <a:bodyPr vert="horz" wrap="square" lIns="0" tIns="11430" rIns="0" bIns="0" rtlCol="0">
            <a:spAutoFit/>
          </a:bodyPr>
          <a:lstStyle/>
          <a:p>
            <a:pPr marL="12700">
              <a:lnSpc>
                <a:spcPct val="100000"/>
              </a:lnSpc>
              <a:spcBef>
                <a:spcPts val="90"/>
              </a:spcBef>
            </a:pPr>
            <a:r>
              <a:rPr lang="en-IN" dirty="0"/>
              <a:t>Tools Used</a:t>
            </a:r>
            <a:endParaRPr dirty="0"/>
          </a:p>
        </p:txBody>
      </p:sp>
      <p:sp>
        <p:nvSpPr>
          <p:cNvPr id="5" name="Content Placeholder 4">
            <a:extLst>
              <a:ext uri="{FF2B5EF4-FFF2-40B4-BE49-F238E27FC236}">
                <a16:creationId xmlns:a16="http://schemas.microsoft.com/office/drawing/2014/main" id="{79475917-B376-FAA5-7A3F-3548A7A85FCA}"/>
              </a:ext>
            </a:extLst>
          </p:cNvPr>
          <p:cNvSpPr>
            <a:spLocks noGrp="1"/>
          </p:cNvSpPr>
          <p:nvPr>
            <p:ph idx="1"/>
          </p:nvPr>
        </p:nvSpPr>
        <p:spPr>
          <a:xfrm>
            <a:off x="609600" y="1219203"/>
            <a:ext cx="10972800" cy="5250848"/>
          </a:xfrm>
        </p:spPr>
        <p:txBody>
          <a:bodyPr/>
          <a:lstStyle/>
          <a:p>
            <a:pPr rtl="0" fontAlgn="base">
              <a:spcBef>
                <a:spcPts val="2100"/>
              </a:spcBef>
              <a:spcAft>
                <a:spcPts val="0"/>
              </a:spcAft>
              <a:buFont typeface="+mj-lt"/>
              <a:buAutoNum type="arabicPeriod"/>
            </a:pPr>
            <a:r>
              <a:rPr lang="en-IN" sz="1600" b="0" i="0" u="none" strike="noStrike" dirty="0">
                <a:solidFill>
                  <a:schemeClr val="tx1"/>
                </a:solidFill>
                <a:effectLst/>
                <a:latin typeface="Roboto" panose="02000000000000000000" pitchFamily="2" charset="0"/>
              </a:rPr>
              <a:t>Frontend:</a:t>
            </a:r>
          </a:p>
          <a:p>
            <a:pPr marL="742950" lvl="1" indent="-285750" rtl="0" fontAlgn="base">
              <a:spcBef>
                <a:spcPts val="0"/>
              </a:spcBef>
              <a:spcAft>
                <a:spcPts val="0"/>
              </a:spcAft>
              <a:buFont typeface="+mj-lt"/>
              <a:buAutoNum type="arabicPeriod"/>
            </a:pPr>
            <a:r>
              <a:rPr lang="en-IN" sz="1600" b="0" i="0" u="none" strike="noStrike" dirty="0">
                <a:effectLst/>
                <a:latin typeface="Roboto" panose="02000000000000000000" pitchFamily="2" charset="0"/>
              </a:rPr>
              <a:t>React: A JavaScript library for building user interfaces.</a:t>
            </a:r>
          </a:p>
          <a:p>
            <a:pPr marL="742950" lvl="1" indent="-285750" rtl="0" fontAlgn="base">
              <a:spcBef>
                <a:spcPts val="0"/>
              </a:spcBef>
              <a:spcAft>
                <a:spcPts val="0"/>
              </a:spcAft>
              <a:buFont typeface="+mj-lt"/>
              <a:buAutoNum type="arabicPeriod"/>
            </a:pPr>
            <a:r>
              <a:rPr lang="en-IN" sz="1600" b="0" i="0" u="none" strike="noStrike" dirty="0">
                <a:effectLst/>
                <a:latin typeface="Roboto" panose="02000000000000000000" pitchFamily="2" charset="0"/>
              </a:rPr>
              <a:t>React Router: For handling routing in the application.</a:t>
            </a:r>
          </a:p>
          <a:p>
            <a:pPr marL="742950" lvl="1" indent="-285750" rtl="0" fontAlgn="base">
              <a:spcBef>
                <a:spcPts val="0"/>
              </a:spcBef>
              <a:spcAft>
                <a:spcPts val="0"/>
              </a:spcAft>
              <a:buFont typeface="+mj-lt"/>
              <a:buAutoNum type="arabicPeriod"/>
            </a:pPr>
            <a:r>
              <a:rPr lang="en-IN" sz="1600" b="0" i="0" u="none" strike="noStrike" dirty="0">
                <a:effectLst/>
                <a:latin typeface="Roboto" panose="02000000000000000000" pitchFamily="2" charset="0"/>
              </a:rPr>
              <a:t>Context API: For state management across the application.</a:t>
            </a:r>
          </a:p>
          <a:p>
            <a:pPr marL="742950" lvl="1" indent="-285750" rtl="0" fontAlgn="base">
              <a:spcBef>
                <a:spcPts val="0"/>
              </a:spcBef>
              <a:spcAft>
                <a:spcPts val="0"/>
              </a:spcAft>
              <a:buFont typeface="+mj-lt"/>
              <a:buAutoNum type="arabicPeriod"/>
            </a:pPr>
            <a:r>
              <a:rPr lang="en-IN" sz="1600" b="0" i="0" u="none" strike="noStrike" dirty="0">
                <a:effectLst/>
                <a:latin typeface="Roboto" panose="02000000000000000000" pitchFamily="2" charset="0"/>
              </a:rPr>
              <a:t>CSS: For styling the application components.</a:t>
            </a:r>
          </a:p>
          <a:p>
            <a:pPr marL="457200" lvl="1" indent="0" rtl="0" fontAlgn="base">
              <a:spcBef>
                <a:spcPts val="0"/>
              </a:spcBef>
              <a:spcAft>
                <a:spcPts val="0"/>
              </a:spcAft>
              <a:buNone/>
            </a:pPr>
            <a:endParaRPr lang="en-IN" sz="1600" b="0" i="0" u="none" strike="noStrike" dirty="0">
              <a:effectLst/>
              <a:latin typeface="Roboto" panose="02000000000000000000" pitchFamily="2" charset="0"/>
            </a:endParaRPr>
          </a:p>
          <a:p>
            <a:pPr rtl="0" fontAlgn="base">
              <a:spcBef>
                <a:spcPts val="0"/>
              </a:spcBef>
              <a:spcAft>
                <a:spcPts val="0"/>
              </a:spcAft>
              <a:buFont typeface="+mj-lt"/>
              <a:buAutoNum type="arabicPeriod"/>
            </a:pPr>
            <a:r>
              <a:rPr lang="en-IN" sz="1600" b="0" i="0" u="none" strike="noStrike" dirty="0">
                <a:solidFill>
                  <a:schemeClr val="tx1"/>
                </a:solidFill>
                <a:effectLst/>
                <a:latin typeface="Roboto" panose="02000000000000000000" pitchFamily="2" charset="0"/>
              </a:rPr>
              <a:t>Backend:</a:t>
            </a:r>
          </a:p>
          <a:p>
            <a:pPr marL="742950" lvl="1" indent="-285750" rtl="0" fontAlgn="base">
              <a:spcBef>
                <a:spcPts val="0"/>
              </a:spcBef>
              <a:spcAft>
                <a:spcPts val="0"/>
              </a:spcAft>
              <a:buFont typeface="+mj-lt"/>
              <a:buAutoNum type="arabicPeriod"/>
            </a:pPr>
            <a:r>
              <a:rPr lang="en-IN" sz="1600" b="0" i="0" u="none" strike="noStrike" dirty="0">
                <a:effectLst/>
                <a:latin typeface="Roboto" panose="02000000000000000000" pitchFamily="2" charset="0"/>
              </a:rPr>
              <a:t>Node.js: A JavaScript runtime built on Chrome's V8 JavaScript engine.</a:t>
            </a:r>
          </a:p>
          <a:p>
            <a:pPr marL="742950" lvl="1" indent="-285750" rtl="0" fontAlgn="base">
              <a:spcBef>
                <a:spcPts val="0"/>
              </a:spcBef>
              <a:spcAft>
                <a:spcPts val="0"/>
              </a:spcAft>
              <a:buFont typeface="+mj-lt"/>
              <a:buAutoNum type="arabicPeriod"/>
            </a:pPr>
            <a:r>
              <a:rPr lang="en-IN" sz="1600" b="0" i="0" u="none" strike="noStrike" dirty="0">
                <a:effectLst/>
                <a:latin typeface="Roboto" panose="02000000000000000000" pitchFamily="2" charset="0"/>
              </a:rPr>
              <a:t>Express.js: A web application framework for Node.js to build RESTful APIs.</a:t>
            </a:r>
          </a:p>
          <a:p>
            <a:pPr marL="457200" lvl="1" indent="0" rtl="0" fontAlgn="base">
              <a:spcBef>
                <a:spcPts val="0"/>
              </a:spcBef>
              <a:spcAft>
                <a:spcPts val="0"/>
              </a:spcAft>
              <a:buNone/>
            </a:pPr>
            <a:endParaRPr lang="en-IN" sz="1600" b="0" i="0" u="none" strike="noStrike" dirty="0">
              <a:effectLst/>
              <a:latin typeface="Roboto" panose="02000000000000000000" pitchFamily="2" charset="0"/>
            </a:endParaRPr>
          </a:p>
          <a:p>
            <a:pPr rtl="0" fontAlgn="base">
              <a:spcBef>
                <a:spcPts val="0"/>
              </a:spcBef>
              <a:spcAft>
                <a:spcPts val="0"/>
              </a:spcAft>
              <a:buFont typeface="+mj-lt"/>
              <a:buAutoNum type="arabicPeriod"/>
            </a:pPr>
            <a:r>
              <a:rPr lang="en-IN" sz="1600" b="0" i="0" u="none" strike="noStrike" dirty="0">
                <a:solidFill>
                  <a:schemeClr val="tx1"/>
                </a:solidFill>
                <a:effectLst/>
                <a:latin typeface="Roboto" panose="02000000000000000000" pitchFamily="2" charset="0"/>
              </a:rPr>
              <a:t>Database:</a:t>
            </a:r>
          </a:p>
          <a:p>
            <a:pPr marL="742950" lvl="1" indent="-285750" rtl="0" fontAlgn="base">
              <a:spcBef>
                <a:spcPts val="0"/>
              </a:spcBef>
              <a:spcAft>
                <a:spcPts val="0"/>
              </a:spcAft>
              <a:buFont typeface="+mj-lt"/>
              <a:buAutoNum type="arabicPeriod"/>
            </a:pPr>
            <a:r>
              <a:rPr lang="en-IN" sz="1600" b="0" i="0" u="none" strike="noStrike" dirty="0">
                <a:effectLst/>
                <a:latin typeface="Roboto" panose="02000000000000000000" pitchFamily="2" charset="0"/>
              </a:rPr>
              <a:t>MongoDB: A NoSQL database for storing user information and blog posts.</a:t>
            </a:r>
          </a:p>
          <a:p>
            <a:pPr marL="457200" lvl="1" indent="0" rtl="0" fontAlgn="base">
              <a:spcBef>
                <a:spcPts val="0"/>
              </a:spcBef>
              <a:spcAft>
                <a:spcPts val="0"/>
              </a:spcAft>
              <a:buNone/>
            </a:pPr>
            <a:endParaRPr lang="en-IN" sz="1600" b="0" i="0" u="none" strike="noStrike" dirty="0">
              <a:effectLst/>
              <a:latin typeface="Roboto" panose="02000000000000000000" pitchFamily="2" charset="0"/>
            </a:endParaRPr>
          </a:p>
          <a:p>
            <a:pPr rtl="0" fontAlgn="base">
              <a:spcBef>
                <a:spcPts val="0"/>
              </a:spcBef>
              <a:spcAft>
                <a:spcPts val="0"/>
              </a:spcAft>
              <a:buFont typeface="+mj-lt"/>
              <a:buAutoNum type="arabicPeriod"/>
            </a:pPr>
            <a:r>
              <a:rPr lang="en-IN" sz="1600" b="0" i="0" u="none" strike="noStrike" dirty="0">
                <a:solidFill>
                  <a:schemeClr val="tx1"/>
                </a:solidFill>
                <a:effectLst/>
                <a:latin typeface="Roboto" panose="02000000000000000000" pitchFamily="2" charset="0"/>
              </a:rPr>
              <a:t>Libraries:</a:t>
            </a:r>
          </a:p>
          <a:p>
            <a:pPr marL="742950" lvl="1" indent="-285750" rtl="0" fontAlgn="base">
              <a:spcBef>
                <a:spcPts val="0"/>
              </a:spcBef>
              <a:spcAft>
                <a:spcPts val="0"/>
              </a:spcAft>
              <a:buFont typeface="+mj-lt"/>
              <a:buAutoNum type="arabicPeriod"/>
            </a:pPr>
            <a:r>
              <a:rPr lang="en-IN" sz="1600" b="0" i="0" u="none" strike="noStrike" dirty="0" err="1">
                <a:effectLst/>
                <a:latin typeface="Roboto" panose="02000000000000000000" pitchFamily="2" charset="0"/>
              </a:rPr>
              <a:t>axios</a:t>
            </a:r>
            <a:r>
              <a:rPr lang="en-IN" sz="1600" b="0" i="0" u="none" strike="noStrike" dirty="0">
                <a:effectLst/>
                <a:latin typeface="Roboto" panose="02000000000000000000" pitchFamily="2" charset="0"/>
              </a:rPr>
              <a:t>: For making HTTP requests from the frontend to the backend.</a:t>
            </a:r>
          </a:p>
          <a:p>
            <a:pPr marL="742950" lvl="1" indent="-285750" rtl="0" fontAlgn="base">
              <a:spcBef>
                <a:spcPts val="0"/>
              </a:spcBef>
              <a:spcAft>
                <a:spcPts val="0"/>
              </a:spcAft>
              <a:buFont typeface="+mj-lt"/>
              <a:buAutoNum type="arabicPeriod"/>
            </a:pPr>
            <a:r>
              <a:rPr lang="en-IN" sz="1600" b="0" i="0" u="none" strike="noStrike" dirty="0">
                <a:effectLst/>
                <a:latin typeface="Roboto" panose="02000000000000000000" pitchFamily="2" charset="0"/>
              </a:rPr>
              <a:t>date-</a:t>
            </a:r>
            <a:r>
              <a:rPr lang="en-IN" sz="1600" b="0" i="0" u="none" strike="noStrike" dirty="0" err="1">
                <a:effectLst/>
                <a:latin typeface="Roboto" panose="02000000000000000000" pitchFamily="2" charset="0"/>
              </a:rPr>
              <a:t>fns</a:t>
            </a:r>
            <a:r>
              <a:rPr lang="en-IN" sz="1600" b="0" i="0" u="none" strike="noStrike" dirty="0">
                <a:effectLst/>
                <a:latin typeface="Roboto" panose="02000000000000000000" pitchFamily="2" charset="0"/>
              </a:rPr>
              <a:t>: For formatting dates in JavaScript.</a:t>
            </a:r>
          </a:p>
          <a:p>
            <a:pPr marL="457200" lvl="1" indent="0" rtl="0" fontAlgn="base">
              <a:spcBef>
                <a:spcPts val="0"/>
              </a:spcBef>
              <a:spcAft>
                <a:spcPts val="0"/>
              </a:spcAft>
              <a:buNone/>
            </a:pPr>
            <a:endParaRPr lang="en-IN" sz="1600" b="0" i="0" u="none" strike="noStrike" dirty="0">
              <a:effectLst/>
              <a:latin typeface="Roboto" panose="02000000000000000000" pitchFamily="2" charset="0"/>
            </a:endParaRPr>
          </a:p>
          <a:p>
            <a:pPr rtl="0" fontAlgn="base">
              <a:spcBef>
                <a:spcPts val="0"/>
              </a:spcBef>
              <a:spcAft>
                <a:spcPts val="0"/>
              </a:spcAft>
              <a:buFont typeface="+mj-lt"/>
              <a:buAutoNum type="arabicPeriod"/>
            </a:pPr>
            <a:r>
              <a:rPr lang="en-IN" sz="1600" b="0" i="0" u="none" strike="noStrike" dirty="0">
                <a:solidFill>
                  <a:schemeClr val="tx1"/>
                </a:solidFill>
                <a:effectLst/>
                <a:latin typeface="Roboto" panose="02000000000000000000" pitchFamily="2" charset="0"/>
              </a:rPr>
              <a:t>Development Tools:</a:t>
            </a:r>
          </a:p>
          <a:p>
            <a:pPr marL="742950" lvl="1" indent="-285750" rtl="0" fontAlgn="base">
              <a:spcBef>
                <a:spcPts val="0"/>
              </a:spcBef>
              <a:spcAft>
                <a:spcPts val="0"/>
              </a:spcAft>
              <a:buFont typeface="+mj-lt"/>
              <a:buAutoNum type="arabicPeriod"/>
            </a:pPr>
            <a:r>
              <a:rPr lang="en-IN" sz="1600" b="0" i="0" u="none" strike="noStrike" dirty="0">
                <a:effectLst/>
                <a:latin typeface="Roboto" panose="02000000000000000000" pitchFamily="2" charset="0"/>
              </a:rPr>
              <a:t>Visual Studio Code: A code editor for developing the application.</a:t>
            </a:r>
          </a:p>
          <a:p>
            <a:pPr marL="742950" lvl="1" indent="-285750" rtl="0" fontAlgn="base">
              <a:spcBef>
                <a:spcPts val="0"/>
              </a:spcBef>
              <a:spcAft>
                <a:spcPts val="0"/>
              </a:spcAft>
              <a:buFont typeface="+mj-lt"/>
              <a:buAutoNum type="arabicPeriod"/>
            </a:pPr>
            <a:r>
              <a:rPr lang="en-IN" sz="1600" b="0" i="0" u="none" strike="noStrike" dirty="0">
                <a:effectLst/>
                <a:latin typeface="Roboto" panose="02000000000000000000" pitchFamily="2" charset="0"/>
              </a:rPr>
              <a:t>Postman: For testing and documenting APIs.</a:t>
            </a:r>
          </a:p>
          <a:p>
            <a:pPr marL="742950" lvl="1" indent="-285750" rtl="0" fontAlgn="base">
              <a:spcBef>
                <a:spcPts val="0"/>
              </a:spcBef>
              <a:spcAft>
                <a:spcPts val="3600"/>
              </a:spcAft>
              <a:buFont typeface="+mj-lt"/>
              <a:buAutoNum type="arabicPeriod"/>
            </a:pPr>
            <a:r>
              <a:rPr lang="en-IN" sz="1600" b="0" i="0" u="none" strike="noStrike" dirty="0">
                <a:effectLst/>
                <a:latin typeface="Roboto" panose="02000000000000000000" pitchFamily="2" charset="0"/>
              </a:rPr>
              <a:t>Git: For version control and collaboration.</a:t>
            </a:r>
          </a:p>
          <a:p>
            <a:pPr marL="114300" indent="0" rtl="0">
              <a:spcBef>
                <a:spcPts val="0"/>
              </a:spcBef>
              <a:spcAft>
                <a:spcPts val="1200"/>
              </a:spcAft>
              <a:buNone/>
            </a:pPr>
            <a:br>
              <a:rPr lang="en-IN" sz="3200" b="0" dirty="0">
                <a:solidFill>
                  <a:schemeClr val="tx1"/>
                </a:solidFill>
                <a:effectLst/>
              </a:rPr>
            </a:br>
            <a:endParaRPr lang="en-IN" sz="3200" b="0" dirty="0">
              <a:solidFill>
                <a:schemeClr val="tx1"/>
              </a:solidFill>
              <a:effectLst/>
            </a:endParaRPr>
          </a:p>
          <a:p>
            <a:pPr marL="0" indent="0">
              <a:buNone/>
            </a:pPr>
            <a:endParaRPr lang="en-IN" sz="3200" dirty="0">
              <a:solidFill>
                <a:schemeClr val="tx1"/>
              </a:solidFill>
            </a:endParaRPr>
          </a:p>
        </p:txBody>
      </p:sp>
      <p:sp>
        <p:nvSpPr>
          <p:cNvPr id="4" name="object 4"/>
          <p:cNvSpPr/>
          <p:nvPr/>
        </p:nvSpPr>
        <p:spPr>
          <a:xfrm>
            <a:off x="0" y="0"/>
            <a:ext cx="192405" cy="6858000"/>
          </a:xfrm>
          <a:custGeom>
            <a:avLst/>
            <a:gdLst/>
            <a:ahLst/>
            <a:cxnLst/>
            <a:rect l="l" t="t" r="r" b="b"/>
            <a:pathLst>
              <a:path w="192405" h="6858000">
                <a:moveTo>
                  <a:pt x="0" y="6858000"/>
                </a:moveTo>
                <a:lnTo>
                  <a:pt x="192024" y="6858000"/>
                </a:lnTo>
                <a:lnTo>
                  <a:pt x="192024" y="0"/>
                </a:lnTo>
                <a:lnTo>
                  <a:pt x="0" y="0"/>
                </a:lnTo>
                <a:lnTo>
                  <a:pt x="0" y="6858000"/>
                </a:lnTo>
                <a:close/>
              </a:path>
            </a:pathLst>
          </a:custGeom>
          <a:solidFill>
            <a:srgbClr val="FEBC09"/>
          </a:solidFill>
        </p:spPr>
        <p:txBody>
          <a:bodyPr wrap="square" lIns="0" tIns="0" rIns="0" bIns="0" rtlCol="0"/>
          <a:lstStyle/>
          <a:p>
            <a:endParaRP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7949"/>
            <a:ext cx="10972800" cy="565539"/>
          </a:xfrm>
          <a:prstGeom prst="rect">
            <a:avLst/>
          </a:prstGeom>
        </p:spPr>
        <p:txBody>
          <a:bodyPr vert="horz" wrap="square" lIns="0" tIns="11430" rIns="0" bIns="0" rtlCol="0">
            <a:spAutoFit/>
          </a:bodyPr>
          <a:lstStyle/>
          <a:p>
            <a:pPr marL="12700">
              <a:lnSpc>
                <a:spcPct val="100000"/>
              </a:lnSpc>
              <a:spcBef>
                <a:spcPts val="90"/>
              </a:spcBef>
            </a:pPr>
            <a:r>
              <a:rPr lang="en-IN" spc="-225" dirty="0"/>
              <a:t>Algorithm Used</a:t>
            </a:r>
            <a:endParaRPr spc="-254" dirty="0"/>
          </a:p>
        </p:txBody>
      </p:sp>
      <p:sp>
        <p:nvSpPr>
          <p:cNvPr id="6" name="Content Placeholder 5">
            <a:extLst>
              <a:ext uri="{FF2B5EF4-FFF2-40B4-BE49-F238E27FC236}">
                <a16:creationId xmlns:a16="http://schemas.microsoft.com/office/drawing/2014/main" id="{4C329308-98FF-AEAA-A855-66A7DF0DF194}"/>
              </a:ext>
            </a:extLst>
          </p:cNvPr>
          <p:cNvSpPr>
            <a:spLocks noGrp="1"/>
          </p:cNvSpPr>
          <p:nvPr>
            <p:ph idx="1"/>
          </p:nvPr>
        </p:nvSpPr>
        <p:spPr/>
        <p:txBody>
          <a:bodyPr/>
          <a:lstStyle/>
          <a:p>
            <a:pPr rtl="0">
              <a:spcBef>
                <a:spcPts val="0"/>
              </a:spcBef>
              <a:spcAft>
                <a:spcPts val="1200"/>
              </a:spcAft>
            </a:pPr>
            <a:r>
              <a:rPr lang="en-US" sz="2200" b="0" i="0" u="none" strike="noStrike" dirty="0">
                <a:solidFill>
                  <a:schemeClr val="tx1"/>
                </a:solidFill>
                <a:effectLst/>
                <a:latin typeface="Lato" panose="020F0502020204030203" pitchFamily="34" charset="0"/>
              </a:rPr>
              <a:t>Naive Bayes algorithm was implemented in conjunction with </a:t>
            </a:r>
            <a:r>
              <a:rPr lang="en-US" sz="2200" b="0" i="0" u="none" strike="noStrike" dirty="0" err="1">
                <a:solidFill>
                  <a:schemeClr val="tx1"/>
                </a:solidFill>
                <a:effectLst/>
                <a:latin typeface="Lato" panose="020F0502020204030203" pitchFamily="34" charset="0"/>
              </a:rPr>
              <a:t>CountVectorizer</a:t>
            </a:r>
            <a:r>
              <a:rPr lang="en-US" sz="2200" b="0" i="0" u="none" strike="noStrike" dirty="0">
                <a:solidFill>
                  <a:schemeClr val="tx1"/>
                </a:solidFill>
                <a:effectLst/>
                <a:latin typeface="Lato" panose="020F0502020204030203" pitchFamily="34" charset="0"/>
              </a:rPr>
              <a:t> for categorizing blog posts. </a:t>
            </a:r>
            <a:endParaRPr lang="en-US" sz="2200" b="0" dirty="0">
              <a:solidFill>
                <a:schemeClr val="tx1"/>
              </a:solidFill>
              <a:effectLst/>
            </a:endParaRPr>
          </a:p>
          <a:p>
            <a:pPr rtl="0">
              <a:spcBef>
                <a:spcPts val="0"/>
              </a:spcBef>
              <a:spcAft>
                <a:spcPts val="1200"/>
              </a:spcAft>
            </a:pPr>
            <a:r>
              <a:rPr lang="en-US" sz="2200" b="0" i="0" u="none" strike="noStrike" dirty="0">
                <a:solidFill>
                  <a:schemeClr val="tx1"/>
                </a:solidFill>
                <a:effectLst/>
                <a:latin typeface="Lato" panose="020F0502020204030203" pitchFamily="34" charset="0"/>
              </a:rPr>
              <a:t>This approach capitalized on the probabilistic nature of Naive Bayes to facilitate efficient text classification, operating under the assumption of feature independence. </a:t>
            </a:r>
            <a:endParaRPr lang="en-US" sz="2200" b="0" dirty="0">
              <a:solidFill>
                <a:schemeClr val="tx1"/>
              </a:solidFill>
              <a:effectLst/>
            </a:endParaRPr>
          </a:p>
          <a:p>
            <a:pPr rtl="0">
              <a:spcBef>
                <a:spcPts val="0"/>
              </a:spcBef>
              <a:spcAft>
                <a:spcPts val="1200"/>
              </a:spcAft>
            </a:pPr>
            <a:r>
              <a:rPr lang="en-US" sz="2200" b="0" i="0" u="none" strike="noStrike" dirty="0" err="1">
                <a:solidFill>
                  <a:schemeClr val="tx1"/>
                </a:solidFill>
                <a:effectLst/>
                <a:latin typeface="Lato" panose="020F0502020204030203" pitchFamily="34" charset="0"/>
              </a:rPr>
              <a:t>CountVectorizer</a:t>
            </a:r>
            <a:r>
              <a:rPr lang="en-US" sz="2200" b="0" i="0" u="none" strike="noStrike" dirty="0">
                <a:solidFill>
                  <a:schemeClr val="tx1"/>
                </a:solidFill>
                <a:effectLst/>
                <a:latin typeface="Lato" panose="020F0502020204030203" pitchFamily="34" charset="0"/>
              </a:rPr>
              <a:t> converts textual data into numerical features, thereby preserving word frequency information essential for classification. Preprocessing steps, such as removing punctuation and </a:t>
            </a:r>
            <a:r>
              <a:rPr lang="en-US" sz="2200" b="0" i="0" u="none" strike="noStrike" dirty="0" err="1">
                <a:solidFill>
                  <a:schemeClr val="tx1"/>
                </a:solidFill>
                <a:effectLst/>
                <a:latin typeface="Lato" panose="020F0502020204030203" pitchFamily="34" charset="0"/>
              </a:rPr>
              <a:t>stopwords</a:t>
            </a:r>
            <a:r>
              <a:rPr lang="en-US" sz="2200" b="0" i="0" u="none" strike="noStrike" dirty="0">
                <a:solidFill>
                  <a:schemeClr val="tx1"/>
                </a:solidFill>
                <a:effectLst/>
                <a:latin typeface="Lato" panose="020F0502020204030203" pitchFamily="34" charset="0"/>
              </a:rPr>
              <a:t>, were implemented to ensure the integrity of the input data. Successful automation of the categorization process was achieved by training the Naive Bayes model on labeled dataset . </a:t>
            </a:r>
            <a:endParaRPr lang="en-US" sz="2200" b="0" dirty="0">
              <a:solidFill>
                <a:schemeClr val="tx1"/>
              </a:solidFill>
              <a:effectLst/>
            </a:endParaRPr>
          </a:p>
          <a:p>
            <a:pPr rtl="0">
              <a:spcBef>
                <a:spcPts val="0"/>
              </a:spcBef>
              <a:spcAft>
                <a:spcPts val="1200"/>
              </a:spcAft>
            </a:pPr>
            <a:r>
              <a:rPr lang="en-US" sz="2200" b="0" i="0" u="none" strike="noStrike" dirty="0">
                <a:solidFill>
                  <a:schemeClr val="tx1"/>
                </a:solidFill>
                <a:effectLst/>
                <a:latin typeface="Lato" panose="020F0502020204030203" pitchFamily="34" charset="0"/>
              </a:rPr>
              <a:t>This integrated approach yielded a robust and interpretable solution for organizing blog content, ultimately enhancing user experience through improved navigation and content discovery.</a:t>
            </a:r>
            <a:endParaRPr lang="en-US" sz="2200" b="0" dirty="0">
              <a:solidFill>
                <a:schemeClr val="tx1"/>
              </a:solidFill>
              <a:effectLst/>
            </a:endParaRPr>
          </a:p>
          <a:p>
            <a:br>
              <a:rPr lang="en-US" sz="2200" dirty="0">
                <a:solidFill>
                  <a:schemeClr val="tx1"/>
                </a:solidFill>
              </a:rPr>
            </a:br>
            <a:endParaRPr lang="en-IN" sz="2200" dirty="0">
              <a:solidFill>
                <a:schemeClr val="tx1"/>
              </a:solidFill>
            </a:endParaRPr>
          </a:p>
        </p:txBody>
      </p:sp>
      <p:sp>
        <p:nvSpPr>
          <p:cNvPr id="4" name="object 4"/>
          <p:cNvSpPr/>
          <p:nvPr/>
        </p:nvSpPr>
        <p:spPr>
          <a:xfrm>
            <a:off x="0" y="0"/>
            <a:ext cx="192405" cy="6858000"/>
          </a:xfrm>
          <a:custGeom>
            <a:avLst/>
            <a:gdLst/>
            <a:ahLst/>
            <a:cxnLst/>
            <a:rect l="l" t="t" r="r" b="b"/>
            <a:pathLst>
              <a:path w="192405" h="6858000">
                <a:moveTo>
                  <a:pt x="0" y="6858000"/>
                </a:moveTo>
                <a:lnTo>
                  <a:pt x="192024" y="6858000"/>
                </a:lnTo>
                <a:lnTo>
                  <a:pt x="192024" y="0"/>
                </a:lnTo>
                <a:lnTo>
                  <a:pt x="0" y="0"/>
                </a:lnTo>
                <a:lnTo>
                  <a:pt x="0" y="6858000"/>
                </a:lnTo>
                <a:close/>
              </a:path>
            </a:pathLst>
          </a:custGeom>
          <a:solidFill>
            <a:srgbClr val="FEBC09"/>
          </a:solidFill>
        </p:spPr>
        <p:txBody>
          <a:bodyPr wrap="square" lIns="0" tIns="0" rIns="0" bIns="0" rtlCol="0"/>
          <a:lstStyle/>
          <a:p>
            <a:endParaRP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B0FF-C43E-7CB0-077C-30AF4DBAC065}"/>
              </a:ext>
            </a:extLst>
          </p:cNvPr>
          <p:cNvSpPr>
            <a:spLocks noGrp="1"/>
          </p:cNvSpPr>
          <p:nvPr>
            <p:ph type="title"/>
          </p:nvPr>
        </p:nvSpPr>
        <p:spPr/>
        <p:txBody>
          <a:bodyPr/>
          <a:lstStyle/>
          <a:p>
            <a:r>
              <a:rPr lang="en-IN" dirty="0"/>
              <a:t>Code Snippets</a:t>
            </a:r>
          </a:p>
        </p:txBody>
      </p:sp>
      <p:pic>
        <p:nvPicPr>
          <p:cNvPr id="7" name="Picture 6">
            <a:extLst>
              <a:ext uri="{FF2B5EF4-FFF2-40B4-BE49-F238E27FC236}">
                <a16:creationId xmlns:a16="http://schemas.microsoft.com/office/drawing/2014/main" id="{76ADFE1E-26E7-7E18-2EBA-9696E31AEDCA}"/>
              </a:ext>
            </a:extLst>
          </p:cNvPr>
          <p:cNvPicPr>
            <a:picLocks noChangeAspect="1"/>
          </p:cNvPicPr>
          <p:nvPr/>
        </p:nvPicPr>
        <p:blipFill>
          <a:blip r:embed="rId2"/>
          <a:stretch>
            <a:fillRect/>
          </a:stretch>
        </p:blipFill>
        <p:spPr>
          <a:xfrm>
            <a:off x="379476" y="1213104"/>
            <a:ext cx="11433048" cy="1877766"/>
          </a:xfrm>
          <a:prstGeom prst="rect">
            <a:avLst/>
          </a:prstGeom>
        </p:spPr>
      </p:pic>
      <p:pic>
        <p:nvPicPr>
          <p:cNvPr id="17" name="Picture 16">
            <a:extLst>
              <a:ext uri="{FF2B5EF4-FFF2-40B4-BE49-F238E27FC236}">
                <a16:creationId xmlns:a16="http://schemas.microsoft.com/office/drawing/2014/main" id="{FF41B8DC-240D-8848-0005-68112E9DFF3D}"/>
              </a:ext>
            </a:extLst>
          </p:cNvPr>
          <p:cNvPicPr>
            <a:picLocks noChangeAspect="1"/>
          </p:cNvPicPr>
          <p:nvPr/>
        </p:nvPicPr>
        <p:blipFill>
          <a:blip r:embed="rId3"/>
          <a:stretch>
            <a:fillRect/>
          </a:stretch>
        </p:blipFill>
        <p:spPr>
          <a:xfrm>
            <a:off x="692307" y="3429000"/>
            <a:ext cx="10459910" cy="1886213"/>
          </a:xfrm>
          <a:prstGeom prst="rect">
            <a:avLst/>
          </a:prstGeom>
        </p:spPr>
      </p:pic>
    </p:spTree>
    <p:extLst>
      <p:ext uri="{BB962C8B-B14F-4D97-AF65-F5344CB8AC3E}">
        <p14:creationId xmlns:p14="http://schemas.microsoft.com/office/powerpoint/2010/main" val="3090549303"/>
      </p:ext>
    </p:extLst>
  </p:cSld>
  <p:clrMapOvr>
    <a:masterClrMapping/>
  </p:clrMapOvr>
  <p:transition>
    <p:wipe dir="d"/>
  </p:transition>
</p:sld>
</file>

<file path=ppt/theme/theme1.xml><?xml version="1.0" encoding="utf-8"?>
<a:theme xmlns:a="http://schemas.openxmlformats.org/drawingml/2006/main" name="SS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8E9540F8-C56E-444C-ACB3-A860CA9AFDC0}" vid="{4ACF5BCF-BEF1-4540-B07B-0840E8236B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1814</TotalTime>
  <Words>1435</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Comic Sans MS</vt:lpstr>
      <vt:lpstr>Lato</vt:lpstr>
      <vt:lpstr>Microsoft Sans Serif</vt:lpstr>
      <vt:lpstr>Roboto</vt:lpstr>
      <vt:lpstr>Tahoma</vt:lpstr>
      <vt:lpstr>Times New Roman</vt:lpstr>
      <vt:lpstr>SSN</vt:lpstr>
      <vt:lpstr>MyBlog -- One stop destination for information</vt:lpstr>
      <vt:lpstr>Problem Description</vt:lpstr>
      <vt:lpstr>Functional Requirements</vt:lpstr>
      <vt:lpstr>Functional Requirements</vt:lpstr>
      <vt:lpstr>Non Functional Requirements</vt:lpstr>
      <vt:lpstr>Class Diagram</vt:lpstr>
      <vt:lpstr>Tools Used</vt:lpstr>
      <vt:lpstr>Algorithm Used</vt:lpstr>
      <vt:lpstr>Code Snippets</vt:lpstr>
      <vt:lpstr>PowerPoint Presentation</vt:lpstr>
      <vt:lpstr>Signup and Login Page</vt:lpstr>
      <vt:lpstr>Blog Creation Page</vt:lpstr>
      <vt:lpstr>Dashboard</vt:lpstr>
      <vt:lpstr>User Related Limitations</vt:lpstr>
      <vt:lpstr>User Related Limitations</vt:lpstr>
      <vt:lpstr>Developer Related Limitations</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MaFaR – Masked Face Recognition Research and Innovation</dc:title>
  <dc:creator>VINAY CHOUDHARY</dc:creator>
  <cp:lastModifiedBy>VINAY CHOUDHARY</cp:lastModifiedBy>
  <cp:revision>122</cp:revision>
  <dcterms:created xsi:type="dcterms:W3CDTF">2021-08-20T04:14:01Z</dcterms:created>
  <dcterms:modified xsi:type="dcterms:W3CDTF">2024-05-23T15:06:21Z</dcterms:modified>
</cp:coreProperties>
</file>