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E62D96B-23C8-4CC9-AC2C-D81B56B7B57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BE1E3D-B552-4795-ABCF-F69AAA1F89EB}" v="18" dt="2024-06-17T04:50:01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49" d="100"/>
          <a:sy n="49" d="100"/>
        </p:scale>
        <p:origin x="9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18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32998" y="79483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5" name="Text 2"/>
          <p:cNvSpPr/>
          <p:nvPr/>
        </p:nvSpPr>
        <p:spPr>
          <a:xfrm>
            <a:off x="2638697" y="822960"/>
            <a:ext cx="11158504" cy="4055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Revolutionizing Issues Management: Cloud-Based Solutions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4174958" y="4608095"/>
            <a:ext cx="9622243" cy="1936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Traditional issues management systems often struggle with limitations like inefficient workflows, limited accessibility, and data silos. These challenges can hinder collaboration, slow down problem resolution, and ultimately impact productivity.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8115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96389" y="6794897"/>
            <a:ext cx="1287069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Guided by:   </a:t>
            </a:r>
          </a:p>
          <a:p>
            <a:pPr marL="0" indent="0">
              <a:lnSpc>
                <a:spcPts val="3062"/>
              </a:lnSpc>
              <a:buNone/>
            </a:pPr>
            <a:r>
              <a:rPr lang="en-US" sz="2187" b="1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Dr.Gnana</a:t>
            </a:r>
            <a:r>
              <a:rPr lang="en-US" sz="2187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187" b="1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Soundari</a:t>
            </a:r>
            <a:r>
              <a:rPr lang="en-US" sz="2187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                                                                                                                      Work done by:</a:t>
            </a:r>
          </a:p>
          <a:p>
            <a:pPr marL="0" indent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                                                                                                                                                         </a:t>
            </a:r>
            <a:r>
              <a:rPr lang="en-US" sz="2187" b="1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M.S.Vinay</a:t>
            </a:r>
            <a:r>
              <a:rPr lang="en-US" sz="2187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Kumar</a:t>
            </a:r>
          </a:p>
          <a:p>
            <a:pPr marL="0" indent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                                                                                                                                                         192110735</a:t>
            </a:r>
            <a:endParaRPr lang="en-US" sz="2187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6F53001-E20E-69CB-D397-8D8B5D6034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9" y="53725"/>
            <a:ext cx="1547607" cy="1539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2A3C48-D728-ECF2-6C34-ACECEC775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6915" y="53725"/>
            <a:ext cx="1488236" cy="17489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2488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Problem: Traditional Issues Management Systems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6905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Siloed Data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438412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Information is scattered across different departments, making it difficult to gain a comprehensive understanding of issues and their impact.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6905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Manual Processes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438412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Repetitive tasks, such as tracking progress and assigning responsibilities, consume valuable time and resources.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69055"/>
            <a:ext cx="278106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Limited Accessibility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438412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Accessing issues from remote locations or on mobile devices can be challenging, hindering real-time collaboration.</a:t>
            </a:r>
            <a:endParaRPr lang="en-US" sz="1750" dirty="0"/>
          </a:p>
        </p:txBody>
      </p:sp>
      <p:pic>
        <p:nvPicPr>
          <p:cNvPr id="11" name="Google Shape;56;p13">
            <a:extLst>
              <a:ext uri="{FF2B5EF4-FFF2-40B4-BE49-F238E27FC236}">
                <a16:creationId xmlns:a16="http://schemas.microsoft.com/office/drawing/2014/main" id="{EA1F7635-58C1-492D-AD3D-7DF3A32CC99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9" y="79850"/>
            <a:ext cx="1547608" cy="1487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17744D-1502-6DEB-A975-498FCD5B3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6915" y="53725"/>
            <a:ext cx="1488236" cy="17489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3063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5707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Solution: Cloud-Based Issues Management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4007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6" name="Text 4"/>
          <p:cNvSpPr/>
          <p:nvPr/>
        </p:nvSpPr>
        <p:spPr>
          <a:xfrm>
            <a:off x="2219206" y="3523417"/>
            <a:ext cx="13739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4400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Centralized Platform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920490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single platform consolidates all issue data, providing a central hub for communication and collaboration.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44007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0" name="Text 8"/>
          <p:cNvSpPr/>
          <p:nvPr/>
        </p:nvSpPr>
        <p:spPr>
          <a:xfrm>
            <a:off x="7584162" y="3523417"/>
            <a:ext cx="18407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440073"/>
            <a:ext cx="316206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Enhanced Collaboration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920490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communication and shared workspaces enable seamless collaboration across teams and departments.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39234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4" name="Text 12"/>
          <p:cNvSpPr/>
          <p:nvPr/>
        </p:nvSpPr>
        <p:spPr>
          <a:xfrm>
            <a:off x="2197894" y="5475684"/>
            <a:ext cx="18002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Scalable and Flexible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872758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Cloud-based solutions can easily adapt to changing needs, accommodating growth and evolving business requirements.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39234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8" name="Text 16"/>
          <p:cNvSpPr/>
          <p:nvPr/>
        </p:nvSpPr>
        <p:spPr>
          <a:xfrm>
            <a:off x="7579638" y="5475684"/>
            <a:ext cx="19323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Cost-Effective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872758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Eliminate the need for expensive hardware and software investments, reducing upfront costs and ongoing maintenance expenses.</a:t>
            </a:r>
            <a:endParaRPr lang="en-US" sz="1750" dirty="0"/>
          </a:p>
        </p:txBody>
      </p:sp>
      <p:pic>
        <p:nvPicPr>
          <p:cNvPr id="21" name="Google Shape;56;p13">
            <a:extLst>
              <a:ext uri="{FF2B5EF4-FFF2-40B4-BE49-F238E27FC236}">
                <a16:creationId xmlns:a16="http://schemas.microsoft.com/office/drawing/2014/main" id="{2A340151-CE01-E141-06AD-BD9DB57046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9" y="79850"/>
            <a:ext cx="1416979" cy="130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57;p13">
            <a:extLst>
              <a:ext uri="{FF2B5EF4-FFF2-40B4-BE49-F238E27FC236}">
                <a16:creationId xmlns:a16="http://schemas.microsoft.com/office/drawing/2014/main" id="{1091243E-4302-983B-E043-1D926BB30B7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1600" y="53725"/>
            <a:ext cx="1828800" cy="132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09832"/>
            <a:ext cx="87220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Benefits of a Cloud-Based System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648545"/>
            <a:ext cx="5166122" cy="1924526"/>
          </a:xfrm>
          <a:prstGeom prst="roundRect">
            <a:avLst>
              <a:gd name="adj" fmla="val 6927"/>
            </a:avLst>
          </a:prstGeom>
          <a:solidFill>
            <a:srgbClr val="DEE7F7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87071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Improved Visibility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351133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Gain real-time insights into issue status, trends, and overall impact on the organization.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648545"/>
            <a:ext cx="5166122" cy="1924526"/>
          </a:xfrm>
          <a:prstGeom prst="roundRect">
            <a:avLst>
              <a:gd name="adj" fmla="val 6927"/>
            </a:avLst>
          </a:prstGeom>
          <a:solidFill>
            <a:srgbClr val="DEE7F7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87071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Increased Efficiency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351133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Streamline workflows, automate tasks, and reduce manual effort, freeing up time for more strategic initiatives.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924526"/>
          </a:xfrm>
          <a:prstGeom prst="roundRect">
            <a:avLst>
              <a:gd name="adj" fmla="val 6927"/>
            </a:avLst>
          </a:prstGeom>
          <a:solidFill>
            <a:srgbClr val="DEE7F7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35227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Enhanced Communication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Facilitate seamless communication and collaboration among stakeholders, regardless of location.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924526"/>
          </a:xfrm>
          <a:prstGeom prst="roundRect">
            <a:avLst>
              <a:gd name="adj" fmla="val 6927"/>
            </a:avLst>
          </a:prstGeom>
          <a:solidFill>
            <a:srgbClr val="DEE7F7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Reduced Risk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Benefit from robust security measures and data backup solutions, minimizing the risk of data loss and breaches.</a:t>
            </a:r>
            <a:endParaRPr lang="en-US" sz="1750" dirty="0"/>
          </a:p>
        </p:txBody>
      </p:sp>
      <p:pic>
        <p:nvPicPr>
          <p:cNvPr id="18" name="Google Shape;56;p13">
            <a:extLst>
              <a:ext uri="{FF2B5EF4-FFF2-40B4-BE49-F238E27FC236}">
                <a16:creationId xmlns:a16="http://schemas.microsoft.com/office/drawing/2014/main" id="{BCCC45FE-9436-9BA3-9A16-ABBB2EEAF8F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9" y="53724"/>
            <a:ext cx="1364727" cy="145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57;p13">
            <a:extLst>
              <a:ext uri="{FF2B5EF4-FFF2-40B4-BE49-F238E27FC236}">
                <a16:creationId xmlns:a16="http://schemas.microsoft.com/office/drawing/2014/main" id="{9312771A-7668-6893-E27C-0ED75081137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98029" y="0"/>
            <a:ext cx="1747122" cy="164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185273" y="594360"/>
            <a:ext cx="10259854" cy="13496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15"/>
              </a:lnSpc>
              <a:buNone/>
            </a:pPr>
            <a:r>
              <a:rPr lang="en-US" sz="4252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Features of a Cloud-Based Issues Management System</a:t>
            </a:r>
            <a:endParaRPr lang="en-US" sz="4252" dirty="0"/>
          </a:p>
        </p:txBody>
      </p:sp>
      <p:sp>
        <p:nvSpPr>
          <p:cNvPr id="5" name="Shape 3"/>
          <p:cNvSpPr/>
          <p:nvPr/>
        </p:nvSpPr>
        <p:spPr>
          <a:xfrm>
            <a:off x="2185273" y="2376011"/>
            <a:ext cx="10259854" cy="922258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6" name="Text 4"/>
          <p:cNvSpPr/>
          <p:nvPr/>
        </p:nvSpPr>
        <p:spPr>
          <a:xfrm>
            <a:off x="2401253" y="2513171"/>
            <a:ext cx="4694158" cy="3239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51"/>
              </a:lnSpc>
              <a:buNone/>
            </a:pPr>
            <a:r>
              <a:rPr lang="en-US" sz="170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Issue Tracking</a:t>
            </a:r>
            <a:endParaRPr lang="en-US" sz="1701" dirty="0"/>
          </a:p>
        </p:txBody>
      </p:sp>
      <p:sp>
        <p:nvSpPr>
          <p:cNvPr id="7" name="Text 5"/>
          <p:cNvSpPr/>
          <p:nvPr/>
        </p:nvSpPr>
        <p:spPr>
          <a:xfrm>
            <a:off x="7534989" y="2513171"/>
            <a:ext cx="4694158" cy="647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51"/>
              </a:lnSpc>
              <a:buNone/>
            </a:pPr>
            <a:r>
              <a:rPr lang="en-US" sz="170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Centralized repository for recording, assigning, and managing issues.</a:t>
            </a:r>
            <a:endParaRPr lang="en-US" sz="1701" dirty="0"/>
          </a:p>
        </p:txBody>
      </p:sp>
      <p:sp>
        <p:nvSpPr>
          <p:cNvPr id="8" name="Text 6"/>
          <p:cNvSpPr/>
          <p:nvPr/>
        </p:nvSpPr>
        <p:spPr>
          <a:xfrm>
            <a:off x="2401253" y="3435429"/>
            <a:ext cx="4694158" cy="3239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51"/>
              </a:lnSpc>
              <a:buNone/>
            </a:pPr>
            <a:r>
              <a:rPr lang="en-US" sz="170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Workflow Automation</a:t>
            </a:r>
            <a:endParaRPr lang="en-US" sz="1701" dirty="0"/>
          </a:p>
        </p:txBody>
      </p:sp>
      <p:sp>
        <p:nvSpPr>
          <p:cNvPr id="9" name="Text 7"/>
          <p:cNvSpPr/>
          <p:nvPr/>
        </p:nvSpPr>
        <p:spPr>
          <a:xfrm>
            <a:off x="7534989" y="3435429"/>
            <a:ext cx="4694158" cy="647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51"/>
              </a:lnSpc>
              <a:buNone/>
            </a:pPr>
            <a:r>
              <a:rPr lang="en-US" sz="170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Streamline processes for issue creation, assignment, escalation, and resolution.</a:t>
            </a:r>
            <a:endParaRPr lang="en-US" sz="1701" dirty="0"/>
          </a:p>
        </p:txBody>
      </p:sp>
      <p:sp>
        <p:nvSpPr>
          <p:cNvPr id="10" name="Shape 8"/>
          <p:cNvSpPr/>
          <p:nvPr/>
        </p:nvSpPr>
        <p:spPr>
          <a:xfrm>
            <a:off x="2185273" y="4220528"/>
            <a:ext cx="10259854" cy="922258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11" name="Text 9"/>
          <p:cNvSpPr/>
          <p:nvPr/>
        </p:nvSpPr>
        <p:spPr>
          <a:xfrm>
            <a:off x="2401253" y="4357688"/>
            <a:ext cx="4694158" cy="3239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51"/>
              </a:lnSpc>
              <a:buNone/>
            </a:pPr>
            <a:r>
              <a:rPr lang="en-US" sz="170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Collaboration Tools</a:t>
            </a:r>
            <a:endParaRPr lang="en-US" sz="1701" dirty="0"/>
          </a:p>
        </p:txBody>
      </p:sp>
      <p:sp>
        <p:nvSpPr>
          <p:cNvPr id="12" name="Text 10"/>
          <p:cNvSpPr/>
          <p:nvPr/>
        </p:nvSpPr>
        <p:spPr>
          <a:xfrm>
            <a:off x="7534989" y="4357688"/>
            <a:ext cx="4694158" cy="647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51"/>
              </a:lnSpc>
              <a:buNone/>
            </a:pPr>
            <a:r>
              <a:rPr lang="en-US" sz="170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 real-time communication, discussion threads, and file sharing among stakeholders.</a:t>
            </a:r>
            <a:endParaRPr lang="en-US" sz="1701" dirty="0"/>
          </a:p>
        </p:txBody>
      </p:sp>
      <p:sp>
        <p:nvSpPr>
          <p:cNvPr id="13" name="Text 11"/>
          <p:cNvSpPr/>
          <p:nvPr/>
        </p:nvSpPr>
        <p:spPr>
          <a:xfrm>
            <a:off x="2401253" y="5279946"/>
            <a:ext cx="4694158" cy="3239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51"/>
              </a:lnSpc>
              <a:buNone/>
            </a:pPr>
            <a:r>
              <a:rPr lang="en-US" sz="170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Reporting and Analytics</a:t>
            </a:r>
            <a:endParaRPr lang="en-US" sz="1701" dirty="0"/>
          </a:p>
        </p:txBody>
      </p:sp>
      <p:sp>
        <p:nvSpPr>
          <p:cNvPr id="14" name="Text 12"/>
          <p:cNvSpPr/>
          <p:nvPr/>
        </p:nvSpPr>
        <p:spPr>
          <a:xfrm>
            <a:off x="7534989" y="5279946"/>
            <a:ext cx="4694158" cy="9719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51"/>
              </a:lnSpc>
              <a:buNone/>
            </a:pPr>
            <a:r>
              <a:rPr lang="en-US" sz="170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Generate customizable reports and dashboards to track key metrics, identify trends, and measure progress.</a:t>
            </a:r>
            <a:endParaRPr lang="en-US" sz="1701" dirty="0"/>
          </a:p>
        </p:txBody>
      </p:sp>
      <p:sp>
        <p:nvSpPr>
          <p:cNvPr id="15" name="Shape 13"/>
          <p:cNvSpPr/>
          <p:nvPr/>
        </p:nvSpPr>
        <p:spPr>
          <a:xfrm>
            <a:off x="2185273" y="6389013"/>
            <a:ext cx="10259854" cy="1246227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16" name="Text 14"/>
          <p:cNvSpPr/>
          <p:nvPr/>
        </p:nvSpPr>
        <p:spPr>
          <a:xfrm>
            <a:off x="2401253" y="6526173"/>
            <a:ext cx="4694158" cy="3239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51"/>
              </a:lnSpc>
              <a:buNone/>
            </a:pPr>
            <a:r>
              <a:rPr lang="en-US" sz="170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Integrations</a:t>
            </a:r>
            <a:endParaRPr lang="en-US" sz="1701" dirty="0"/>
          </a:p>
        </p:txBody>
      </p:sp>
      <p:sp>
        <p:nvSpPr>
          <p:cNvPr id="17" name="Text 15"/>
          <p:cNvSpPr/>
          <p:nvPr/>
        </p:nvSpPr>
        <p:spPr>
          <a:xfrm>
            <a:off x="7534989" y="6526173"/>
            <a:ext cx="4694158" cy="9719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51"/>
              </a:lnSpc>
              <a:buNone/>
            </a:pPr>
            <a:r>
              <a:rPr lang="en-US" sz="170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Connect with other business systems, such as CRM, help desk, and project management tools, for a holistic view.</a:t>
            </a:r>
            <a:endParaRPr lang="en-US" sz="1701" dirty="0"/>
          </a:p>
        </p:txBody>
      </p:sp>
      <p:pic>
        <p:nvPicPr>
          <p:cNvPr id="18" name="Google Shape;56;p13">
            <a:extLst>
              <a:ext uri="{FF2B5EF4-FFF2-40B4-BE49-F238E27FC236}">
                <a16:creationId xmlns:a16="http://schemas.microsoft.com/office/drawing/2014/main" id="{A4E6B9D8-50B6-42D9-4A5B-EBC0069A96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9" y="53725"/>
            <a:ext cx="1338601" cy="1349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57;p13">
            <a:extLst>
              <a:ext uri="{FF2B5EF4-FFF2-40B4-BE49-F238E27FC236}">
                <a16:creationId xmlns:a16="http://schemas.microsoft.com/office/drawing/2014/main" id="{63B54E04-86F9-6EFF-3282-ED0474764FD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6550" y="53724"/>
            <a:ext cx="1338601" cy="1349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624376" y="543044"/>
            <a:ext cx="7489746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Implementation and Integration</a:t>
            </a:r>
            <a:endParaRPr lang="en-US" sz="3888" dirty="0"/>
          </a:p>
        </p:txBody>
      </p:sp>
      <p:sp>
        <p:nvSpPr>
          <p:cNvPr id="5" name="Shape 3"/>
          <p:cNvSpPr/>
          <p:nvPr/>
        </p:nvSpPr>
        <p:spPr>
          <a:xfrm>
            <a:off x="7295555" y="1555075"/>
            <a:ext cx="39410" cy="6131481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6" name="Shape 4"/>
          <p:cNvSpPr/>
          <p:nvPr/>
        </p:nvSpPr>
        <p:spPr>
          <a:xfrm>
            <a:off x="6401753" y="1979712"/>
            <a:ext cx="691277" cy="39410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7" name="Shape 5"/>
          <p:cNvSpPr/>
          <p:nvPr/>
        </p:nvSpPr>
        <p:spPr>
          <a:xfrm>
            <a:off x="7093029" y="1777246"/>
            <a:ext cx="444341" cy="444341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8" name="Text 6"/>
          <p:cNvSpPr/>
          <p:nvPr/>
        </p:nvSpPr>
        <p:spPr>
          <a:xfrm>
            <a:off x="7254121" y="1851303"/>
            <a:ext cx="122158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3"/>
              </a:lnSpc>
              <a:buNone/>
            </a:pPr>
            <a:r>
              <a:rPr lang="en-US" sz="233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333" dirty="0"/>
          </a:p>
        </p:txBody>
      </p:sp>
      <p:sp>
        <p:nvSpPr>
          <p:cNvPr id="9" name="Text 7"/>
          <p:cNvSpPr/>
          <p:nvPr/>
        </p:nvSpPr>
        <p:spPr>
          <a:xfrm>
            <a:off x="3760113" y="1752481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30"/>
              </a:lnSpc>
              <a:buNone/>
            </a:pPr>
            <a:r>
              <a:rPr lang="en-US" sz="194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Needs Assessment</a:t>
            </a:r>
            <a:endParaRPr lang="en-US" sz="1944" dirty="0"/>
          </a:p>
        </p:txBody>
      </p:sp>
      <p:sp>
        <p:nvSpPr>
          <p:cNvPr id="10" name="Text 8"/>
          <p:cNvSpPr/>
          <p:nvPr/>
        </p:nvSpPr>
        <p:spPr>
          <a:xfrm>
            <a:off x="2624376" y="2179558"/>
            <a:ext cx="3604617" cy="11849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33"/>
              </a:lnSpc>
              <a:buNone/>
            </a:pPr>
            <a:r>
              <a:rPr lang="en-US" sz="155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 specific business needs and challenges that can be addressed by a cloud-based issues management system.</a:t>
            </a:r>
            <a:endParaRPr lang="en-US" sz="1555" dirty="0"/>
          </a:p>
        </p:txBody>
      </p:sp>
      <p:sp>
        <p:nvSpPr>
          <p:cNvPr id="11" name="Shape 9"/>
          <p:cNvSpPr/>
          <p:nvPr/>
        </p:nvSpPr>
        <p:spPr>
          <a:xfrm>
            <a:off x="7537371" y="2967097"/>
            <a:ext cx="691277" cy="39410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12" name="Shape 10"/>
          <p:cNvSpPr/>
          <p:nvPr/>
        </p:nvSpPr>
        <p:spPr>
          <a:xfrm>
            <a:off x="7093029" y="2764631"/>
            <a:ext cx="444341" cy="444341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13" name="Text 11"/>
          <p:cNvSpPr/>
          <p:nvPr/>
        </p:nvSpPr>
        <p:spPr>
          <a:xfrm>
            <a:off x="7233404" y="2838688"/>
            <a:ext cx="163592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3"/>
              </a:lnSpc>
              <a:buNone/>
            </a:pPr>
            <a:r>
              <a:rPr lang="en-US" sz="233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333" dirty="0"/>
          </a:p>
        </p:txBody>
      </p:sp>
      <p:sp>
        <p:nvSpPr>
          <p:cNvPr id="14" name="Text 12"/>
          <p:cNvSpPr/>
          <p:nvPr/>
        </p:nvSpPr>
        <p:spPr>
          <a:xfrm>
            <a:off x="8401407" y="2739866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Solution Selection</a:t>
            </a:r>
            <a:endParaRPr lang="en-US" sz="1944" dirty="0"/>
          </a:p>
        </p:txBody>
      </p:sp>
      <p:sp>
        <p:nvSpPr>
          <p:cNvPr id="15" name="Text 13"/>
          <p:cNvSpPr/>
          <p:nvPr/>
        </p:nvSpPr>
        <p:spPr>
          <a:xfrm>
            <a:off x="8401407" y="3166943"/>
            <a:ext cx="3604617" cy="8886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33"/>
              </a:lnSpc>
              <a:buNone/>
            </a:pPr>
            <a:r>
              <a:rPr lang="en-US" sz="155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different cloud-based solutions based on features, pricing, and integration capabilities.</a:t>
            </a:r>
            <a:endParaRPr lang="en-US" sz="1555" dirty="0"/>
          </a:p>
        </p:txBody>
      </p:sp>
      <p:sp>
        <p:nvSpPr>
          <p:cNvPr id="16" name="Shape 14"/>
          <p:cNvSpPr/>
          <p:nvPr/>
        </p:nvSpPr>
        <p:spPr>
          <a:xfrm>
            <a:off x="6401753" y="4183916"/>
            <a:ext cx="691277" cy="39410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17" name="Shape 15"/>
          <p:cNvSpPr/>
          <p:nvPr/>
        </p:nvSpPr>
        <p:spPr>
          <a:xfrm>
            <a:off x="7093029" y="3981450"/>
            <a:ext cx="444341" cy="444341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18" name="Text 16"/>
          <p:cNvSpPr/>
          <p:nvPr/>
        </p:nvSpPr>
        <p:spPr>
          <a:xfrm>
            <a:off x="7235190" y="4055507"/>
            <a:ext cx="160020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3"/>
              </a:lnSpc>
              <a:buNone/>
            </a:pPr>
            <a:r>
              <a:rPr lang="en-US" sz="233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333" dirty="0"/>
          </a:p>
        </p:txBody>
      </p:sp>
      <p:sp>
        <p:nvSpPr>
          <p:cNvPr id="19" name="Text 17"/>
          <p:cNvSpPr/>
          <p:nvPr/>
        </p:nvSpPr>
        <p:spPr>
          <a:xfrm>
            <a:off x="2766417" y="3956685"/>
            <a:ext cx="3462576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30"/>
              </a:lnSpc>
              <a:buNone/>
            </a:pPr>
            <a:r>
              <a:rPr lang="en-US" sz="194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Implementation and Training</a:t>
            </a:r>
            <a:endParaRPr lang="en-US" sz="1944" dirty="0"/>
          </a:p>
        </p:txBody>
      </p:sp>
      <p:sp>
        <p:nvSpPr>
          <p:cNvPr id="20" name="Text 18"/>
          <p:cNvSpPr/>
          <p:nvPr/>
        </p:nvSpPr>
        <p:spPr>
          <a:xfrm>
            <a:off x="2624376" y="4383762"/>
            <a:ext cx="3604617" cy="8886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33"/>
              </a:lnSpc>
              <a:buNone/>
            </a:pPr>
            <a:r>
              <a:rPr lang="en-US" sz="155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Onboard users, configure the system, and provide training on key functionalities and best practices.</a:t>
            </a:r>
            <a:endParaRPr lang="en-US" sz="1555" dirty="0"/>
          </a:p>
        </p:txBody>
      </p:sp>
      <p:sp>
        <p:nvSpPr>
          <p:cNvPr id="21" name="Shape 19"/>
          <p:cNvSpPr/>
          <p:nvPr/>
        </p:nvSpPr>
        <p:spPr>
          <a:xfrm>
            <a:off x="7537371" y="5137964"/>
            <a:ext cx="691277" cy="39410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22" name="Shape 20"/>
          <p:cNvSpPr/>
          <p:nvPr/>
        </p:nvSpPr>
        <p:spPr>
          <a:xfrm>
            <a:off x="7093029" y="4935498"/>
            <a:ext cx="444341" cy="444341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23" name="Text 21"/>
          <p:cNvSpPr/>
          <p:nvPr/>
        </p:nvSpPr>
        <p:spPr>
          <a:xfrm>
            <a:off x="7229237" y="5009555"/>
            <a:ext cx="171807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3"/>
              </a:lnSpc>
              <a:buNone/>
            </a:pPr>
            <a:r>
              <a:rPr lang="en-US" sz="233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333" dirty="0"/>
          </a:p>
        </p:txBody>
      </p:sp>
      <p:sp>
        <p:nvSpPr>
          <p:cNvPr id="24" name="Text 22"/>
          <p:cNvSpPr/>
          <p:nvPr/>
        </p:nvSpPr>
        <p:spPr>
          <a:xfrm>
            <a:off x="8401407" y="4910733"/>
            <a:ext cx="3604617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Integration with Existing Systems</a:t>
            </a:r>
            <a:endParaRPr lang="en-US" sz="1944" dirty="0"/>
          </a:p>
        </p:txBody>
      </p:sp>
      <p:sp>
        <p:nvSpPr>
          <p:cNvPr id="25" name="Text 23"/>
          <p:cNvSpPr/>
          <p:nvPr/>
        </p:nvSpPr>
        <p:spPr>
          <a:xfrm>
            <a:off x="8401407" y="5646420"/>
            <a:ext cx="3604617" cy="8886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33"/>
              </a:lnSpc>
              <a:buNone/>
            </a:pPr>
            <a:r>
              <a:rPr lang="en-US" sz="155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Connect the cloud-based system with existing applications to streamline workflows and improve data visibility.</a:t>
            </a:r>
            <a:endParaRPr lang="en-US" sz="1555" dirty="0"/>
          </a:p>
        </p:txBody>
      </p:sp>
      <p:sp>
        <p:nvSpPr>
          <p:cNvPr id="26" name="Shape 24"/>
          <p:cNvSpPr/>
          <p:nvPr/>
        </p:nvSpPr>
        <p:spPr>
          <a:xfrm>
            <a:off x="6401753" y="6246197"/>
            <a:ext cx="691277" cy="39410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27" name="Shape 25"/>
          <p:cNvSpPr/>
          <p:nvPr/>
        </p:nvSpPr>
        <p:spPr>
          <a:xfrm>
            <a:off x="7093029" y="6043732"/>
            <a:ext cx="444341" cy="444341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28" name="Text 26"/>
          <p:cNvSpPr/>
          <p:nvPr/>
        </p:nvSpPr>
        <p:spPr>
          <a:xfrm>
            <a:off x="7236976" y="6117788"/>
            <a:ext cx="156448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3"/>
              </a:lnSpc>
              <a:buNone/>
            </a:pPr>
            <a:r>
              <a:rPr lang="en-US" sz="233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</a:t>
            </a:r>
            <a:endParaRPr lang="en-US" sz="2333" dirty="0"/>
          </a:p>
        </p:txBody>
      </p:sp>
      <p:sp>
        <p:nvSpPr>
          <p:cNvPr id="29" name="Text 27"/>
          <p:cNvSpPr/>
          <p:nvPr/>
        </p:nvSpPr>
        <p:spPr>
          <a:xfrm>
            <a:off x="3322201" y="6018967"/>
            <a:ext cx="2906792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30"/>
              </a:lnSpc>
              <a:buNone/>
            </a:pPr>
            <a:r>
              <a:rPr lang="en-US" sz="194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Continuous Optimization</a:t>
            </a:r>
            <a:endParaRPr lang="en-US" sz="1944" dirty="0"/>
          </a:p>
        </p:txBody>
      </p:sp>
      <p:sp>
        <p:nvSpPr>
          <p:cNvPr id="30" name="Text 28"/>
          <p:cNvSpPr/>
          <p:nvPr/>
        </p:nvSpPr>
        <p:spPr>
          <a:xfrm>
            <a:off x="2624376" y="6446044"/>
            <a:ext cx="3604617" cy="8886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33"/>
              </a:lnSpc>
              <a:buNone/>
            </a:pPr>
            <a:r>
              <a:rPr lang="en-US" sz="155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Monitor system performance, collect feedback from users, and implement ongoing improvements.</a:t>
            </a:r>
            <a:endParaRPr lang="en-US" sz="1555" dirty="0"/>
          </a:p>
        </p:txBody>
      </p:sp>
      <p:pic>
        <p:nvPicPr>
          <p:cNvPr id="31" name="Google Shape;56;p13">
            <a:extLst>
              <a:ext uri="{FF2B5EF4-FFF2-40B4-BE49-F238E27FC236}">
                <a16:creationId xmlns:a16="http://schemas.microsoft.com/office/drawing/2014/main" id="{D321DA8E-17CD-00BA-0696-6692F155639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0" y="53725"/>
            <a:ext cx="1443104" cy="15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57;p13">
            <a:extLst>
              <a:ext uri="{FF2B5EF4-FFF2-40B4-BE49-F238E27FC236}">
                <a16:creationId xmlns:a16="http://schemas.microsoft.com/office/drawing/2014/main" id="{9BE2A6DC-B5EB-3A3C-DA99-D17A457F62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1456" y="0"/>
            <a:ext cx="1443104" cy="1688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26126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76331"/>
            <a:ext cx="86104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Case Studies and Success Stories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215045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9926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Increased Efficiency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473059"/>
            <a:ext cx="329588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Companies have reported significant reductions in issue resolution time and improved overall operational efficiency.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215045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39926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Cost Savings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473059"/>
            <a:ext cx="329600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eliminating the need for expensive hardware and software investments, organizations have realized substantial cost savings.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215045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992642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Enhanced Customer Satisfaction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820245"/>
            <a:ext cx="329600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Improved communication and faster issue resolution have led to increased customer satisfaction and loyalty.</a:t>
            </a:r>
            <a:endParaRPr lang="en-US" sz="1750" dirty="0"/>
          </a:p>
        </p:txBody>
      </p:sp>
      <p:pic>
        <p:nvPicPr>
          <p:cNvPr id="14" name="Google Shape;56;p13">
            <a:extLst>
              <a:ext uri="{FF2B5EF4-FFF2-40B4-BE49-F238E27FC236}">
                <a16:creationId xmlns:a16="http://schemas.microsoft.com/office/drawing/2014/main" id="{3D841119-6A35-CD13-56AD-E967F6B850E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49" y="53724"/>
            <a:ext cx="1482293" cy="138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7;p13">
            <a:extLst>
              <a:ext uri="{FF2B5EF4-FFF2-40B4-BE49-F238E27FC236}">
                <a16:creationId xmlns:a16="http://schemas.microsoft.com/office/drawing/2014/main" id="{8B8956A6-B5D3-F80D-A0D8-AEBE1818DDE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245737" y="-1"/>
            <a:ext cx="1299414" cy="1436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-15860" y="8804"/>
            <a:ext cx="14630400" cy="8230791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5" name="Text 2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Future Trends in Cloud-Based Issues Management</a:t>
            </a:r>
            <a:endParaRPr lang="en-US" sz="4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765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22288" y="2540913"/>
            <a:ext cx="3322558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Artificial Intelligence (AI)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5922288" y="3018711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174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AI-powered solutions can automate issue detection, categorization, and resolution, further improving efficiency and accuracy.</a:t>
            </a:r>
            <a:endParaRPr lang="en-US" sz="174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294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222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Predictive Analytics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5922288" y="4786432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174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Leverage data to predict potential issues and proactively take steps to prevent them, minimizing downtime and disruptions.</a:t>
            </a:r>
            <a:endParaRPr lang="en-US" sz="174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764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22288" y="6076355"/>
            <a:ext cx="3678436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Integration with Blockchain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5922288" y="6554153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174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 and transparent issue tracking and management, ensuring tamper-proof records and enhanced accountability.</a:t>
            </a:r>
            <a:endParaRPr lang="en-US" sz="1740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6741EAF9-1968-9C4E-7D4B-2F60EC29542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49" y="53725"/>
            <a:ext cx="1573733" cy="138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7;p13">
            <a:extLst>
              <a:ext uri="{FF2B5EF4-FFF2-40B4-BE49-F238E27FC236}">
                <a16:creationId xmlns:a16="http://schemas.microsoft.com/office/drawing/2014/main" id="{7FC82103-77D8-DBC9-1305-698A60B7B78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71418" y="8804"/>
            <a:ext cx="1573733" cy="218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619</Words>
  <Application>Microsoft Office PowerPoint</Application>
  <PresentationFormat>Custom</PresentationFormat>
  <Paragraphs>84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Vinay Kumar</cp:lastModifiedBy>
  <cp:revision>3</cp:revision>
  <dcterms:created xsi:type="dcterms:W3CDTF">2024-06-17T03:12:18Z</dcterms:created>
  <dcterms:modified xsi:type="dcterms:W3CDTF">2024-06-17T06:30:11Z</dcterms:modified>
</cp:coreProperties>
</file>