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429" r:id="rId8"/>
    <p:sldId id="407" r:id="rId9"/>
    <p:sldId id="375" r:id="rId10"/>
    <p:sldId id="376" r:id="rId11"/>
    <p:sldId id="396" r:id="rId12"/>
    <p:sldId id="392" r:id="rId13"/>
    <p:sldId id="438" r:id="rId14"/>
    <p:sldId id="282" r:id="rId15"/>
    <p:sldId id="297" r:id="rId16"/>
    <p:sldId id="440" r:id="rId17"/>
    <p:sldId id="439"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p:cViewPr>
        <p:scale>
          <a:sx n="58" d="100"/>
          <a:sy n="58" d="100"/>
        </p:scale>
        <p:origin x="1520" y="1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hindawi.com/journals/mpe/2021/3281135/" TargetMode="External"/><Relationship Id="rId3" Type="http://schemas.openxmlformats.org/officeDocument/2006/relationships/hyperlink" Target="https://www.researchgate.net/publication/340961287_Pneumonia_Detection_Using_Convolutional_Neural_Networks_CNNs" TargetMode="External"/><Relationship Id="rId7" Type="http://schemas.openxmlformats.org/officeDocument/2006/relationships/hyperlink" Target="https://www.mdpi.com/2079-9292/10/13/1512" TargetMode="External"/><Relationship Id="rId2" Type="http://schemas.openxmlformats.org/officeDocument/2006/relationships/hyperlink" Target="https://ieeexplore.ieee.org/document/8869364" TargetMode="External"/><Relationship Id="rId1" Type="http://schemas.openxmlformats.org/officeDocument/2006/relationships/slideLayout" Target="../slideLayouts/slideLayout1.xml"/><Relationship Id="rId6" Type="http://schemas.openxmlformats.org/officeDocument/2006/relationships/hyperlink" Target="https://www.ijstr.org/final-print/apr2020/Pneumonia-Detection-Using-Convolutional-Neural-Networks.pdf" TargetMode="External"/><Relationship Id="rId5" Type="http://schemas.openxmlformats.org/officeDocument/2006/relationships/hyperlink" Target="https://www.ncbi.nlm.nih.gov/pmc/articles/PMC9356824/" TargetMode="External"/><Relationship Id="rId4" Type="http://schemas.openxmlformats.org/officeDocument/2006/relationships/hyperlink" Target="https://www.ncbi.nlm.nih.gov/pmc/articles/PMC9759647/" TargetMode="External"/><Relationship Id="rId9" Type="http://schemas.openxmlformats.org/officeDocument/2006/relationships/hyperlink" Target="https://journals.plos.org/plosone/article?id=10.1371/journal.pone.02566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077218"/>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rPr>
              <a:t>Enhancing Pneumonia Diagnosis through Chest Imaging and Machine Learning</a:t>
            </a:r>
          </a:p>
        </p:txBody>
      </p:sp>
      <p:sp>
        <p:nvSpPr>
          <p:cNvPr id="3" name="TextBox 2"/>
          <p:cNvSpPr txBox="1"/>
          <p:nvPr/>
        </p:nvSpPr>
        <p:spPr>
          <a:xfrm>
            <a:off x="5337175" y="2743200"/>
            <a:ext cx="5029200" cy="2031325"/>
          </a:xfrm>
          <a:prstGeom prst="rect">
            <a:avLst/>
          </a:prstGeom>
          <a:noFill/>
        </p:spPr>
        <p:txBody>
          <a:bodyPr wrap="square" rtlCol="0">
            <a:spAutoFit/>
          </a:bodyPr>
          <a:lstStyle/>
          <a:p>
            <a:r>
              <a:rPr lang="en-US" b="1" dirty="0">
                <a:solidFill>
                  <a:schemeClr val="tx2">
                    <a:lumMod val="75000"/>
                  </a:schemeClr>
                </a:solidFill>
              </a:rPr>
              <a:t>Name of the student:</a:t>
            </a:r>
            <a:br>
              <a:rPr lang="en-US" b="1" dirty="0">
                <a:solidFill>
                  <a:schemeClr val="tx2">
                    <a:lumMod val="75000"/>
                  </a:schemeClr>
                </a:solidFill>
              </a:rPr>
            </a:br>
            <a:r>
              <a:rPr lang="en-US" b="1" dirty="0">
                <a:solidFill>
                  <a:schemeClr val="tx2">
                    <a:lumMod val="75000"/>
                  </a:schemeClr>
                </a:solidFill>
              </a:rPr>
              <a:t>20H51A0544 – </a:t>
            </a:r>
            <a:r>
              <a:rPr lang="en-US" b="1" dirty="0" err="1">
                <a:solidFill>
                  <a:schemeClr val="tx2">
                    <a:lumMod val="75000"/>
                  </a:schemeClr>
                </a:solidFill>
              </a:rPr>
              <a:t>Piska</a:t>
            </a:r>
            <a:r>
              <a:rPr lang="en-US" b="1" dirty="0">
                <a:solidFill>
                  <a:schemeClr val="tx2">
                    <a:lumMod val="75000"/>
                  </a:schemeClr>
                </a:solidFill>
              </a:rPr>
              <a:t> Vinay</a:t>
            </a:r>
            <a:br>
              <a:rPr lang="en-US" b="1" dirty="0">
                <a:solidFill>
                  <a:schemeClr val="tx2">
                    <a:lumMod val="75000"/>
                  </a:schemeClr>
                </a:solidFill>
              </a:rPr>
            </a:br>
            <a:r>
              <a:rPr lang="en-US" b="1" dirty="0">
                <a:solidFill>
                  <a:schemeClr val="tx2">
                    <a:lumMod val="75000"/>
                  </a:schemeClr>
                </a:solidFill>
              </a:rPr>
              <a:t>20H51A0595 – Harshitha Majety</a:t>
            </a:r>
            <a:br>
              <a:rPr lang="en-US" b="1" dirty="0">
                <a:solidFill>
                  <a:schemeClr val="tx2">
                    <a:lumMod val="75000"/>
                  </a:schemeClr>
                </a:solidFill>
              </a:rPr>
            </a:br>
            <a:r>
              <a:rPr lang="en-US" b="1" dirty="0">
                <a:solidFill>
                  <a:schemeClr val="tx2">
                    <a:lumMod val="75000"/>
                  </a:schemeClr>
                </a:solidFill>
              </a:rPr>
              <a:t>20H51A05A8 – Y Rohith Reddy</a:t>
            </a:r>
            <a:br>
              <a:rPr lang="en-US" b="1" dirty="0">
                <a:solidFill>
                  <a:schemeClr val="tx2">
                    <a:lumMod val="75000"/>
                  </a:schemeClr>
                </a:solidFill>
              </a:rPr>
            </a:br>
            <a:br>
              <a:rPr lang="en-US" b="1" dirty="0">
                <a:solidFill>
                  <a:schemeClr val="tx2">
                    <a:lumMod val="75000"/>
                  </a:schemeClr>
                </a:solidFill>
              </a:rPr>
            </a:br>
            <a:br>
              <a:rPr lang="en-US" b="1" dirty="0">
                <a:solidFill>
                  <a:schemeClr val="tx2">
                    <a:lumMod val="75000"/>
                  </a:schemeClr>
                </a:solidFill>
              </a:rPr>
            </a:br>
            <a:endParaRPr lang="en-US" b="1" dirty="0">
              <a:solidFill>
                <a:schemeClr val="tx2">
                  <a:lumMod val="75000"/>
                </a:schemeClr>
              </a:solidFill>
            </a:endParaRPr>
          </a:p>
        </p:txBody>
      </p:sp>
      <p:sp>
        <p:nvSpPr>
          <p:cNvPr id="4" name="TextBox 3"/>
          <p:cNvSpPr txBox="1"/>
          <p:nvPr/>
        </p:nvSpPr>
        <p:spPr>
          <a:xfrm>
            <a:off x="155575" y="4419600"/>
            <a:ext cx="5181600"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Mr. B. </a:t>
            </a:r>
            <a:r>
              <a:rPr lang="en-US" sz="2000" b="1" dirty="0" err="1"/>
              <a:t>Sivaiah</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65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A844DCE6-40D2-6723-F365-230A009D1D75}"/>
              </a:ext>
            </a:extLst>
          </p:cNvPr>
          <p:cNvSpPr txBox="1"/>
          <p:nvPr/>
        </p:nvSpPr>
        <p:spPr>
          <a:xfrm>
            <a:off x="457200" y="1447800"/>
            <a:ext cx="85344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research project focuses on developing a sophisticated diagnostic system utilizing Convolutional Neural Networks (CNNs) tailored for pneumonia detection from chest X-ray images.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primary objective is to create a highly accurate and automated tool that swiftly identifies pneumonia, reducing the need for manual interpretation and expediting the diagnostic process. Additionally, the study extends its scope to include chest disease prediction using CNNs, enhancing its applicability in broader healthcare contexts.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develop a machine learning-based pneumonia detection system using deep learning techniques, with the goal of achieving early and accurate diagnosis from chest X-ray images, thereby improving patient outcomes and healthcare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882F233B-8E1A-5ADD-01DB-3172564113C7}"/>
              </a:ext>
            </a:extLst>
          </p:cNvPr>
          <p:cNvSpPr txBox="1"/>
          <p:nvPr/>
        </p:nvSpPr>
        <p:spPr>
          <a:xfrm>
            <a:off x="304800" y="1447800"/>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To develop a robust and accurate pneumonia detection system capable of identifying the presence of pneumonia from chest X-ray images. The system should address the challenge of early and accurate diagnosis, particularly in vulnerable populations such as children, the elderly, and individuals with compromised immune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leveraging machine learning techniques, the objective is to create a solution that improves diagnostic efficiency, facilitates timely intervention, and ultimately contributes to better patient outcomes.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3" name="Picture 2">
            <a:extLst>
              <a:ext uri="{FF2B5EF4-FFF2-40B4-BE49-F238E27FC236}">
                <a16:creationId xmlns:a16="http://schemas.microsoft.com/office/drawing/2014/main" id="{B1B933F9-1D0C-7040-9E5A-198623D8D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87" y="2209800"/>
            <a:ext cx="8704625" cy="277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709B220C-28C1-78D5-9E5E-44712271408D}"/>
              </a:ext>
            </a:extLst>
          </p:cNvPr>
          <p:cNvSpPr txBox="1"/>
          <p:nvPr/>
        </p:nvSpPr>
        <p:spPr>
          <a:xfrm>
            <a:off x="304800" y="1447800"/>
            <a:ext cx="8686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Our proposed methods entail leveraging deep learning techniques, specifically convolutional neural networks (CNNs), for pneumonia detection from chest X-ray images. We begin by preprocessing the input images, which involves resizing them to a standard size, normalizing pixel values, and potentially applying data augmentation techniques to increase the diversity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Subsequently, we employ transfer learning, a powerful approach that utilizes pretrained CNN models trained on large-scale image datasets such as Chest X-ray. By fine-tuning these pretrained models on our pneumonia detection task, we can leverage the learned features and adapt them to effectively discriminate between normal and pneumonia-affected chest X-ray images.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709B220C-28C1-78D5-9E5E-44712271408D}"/>
              </a:ext>
            </a:extLst>
          </p:cNvPr>
          <p:cNvSpPr txBox="1"/>
          <p:nvPr/>
        </p:nvSpPr>
        <p:spPr>
          <a:xfrm>
            <a:off x="304800" y="1447800"/>
            <a:ext cx="8686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To further enhance the accuracy and robustness of our detection system, we propose employing ensemble learning techniques. Ensemble learning involves combining predictions from multiple models to make a final decision. In our case, we intend to ensemble predictions from multiple CNN models fine-tuned on the pneumonia detection task.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ensemble approach can help mitigate individual model biases and uncertainties, leading to more reliable and accurate predictions. By leveraging the strengths of multiple models, we aim to develop a pneumonia detection system that achieves high accuracy and generalization performance, thus improving diagnostic efficiency and patient care outcomes in clinical settings.</a:t>
            </a:r>
            <a:endParaRPr lang="en-IN" dirty="0"/>
          </a:p>
        </p:txBody>
      </p:sp>
    </p:spTree>
    <p:extLst>
      <p:ext uri="{BB962C8B-B14F-4D97-AF65-F5344CB8AC3E}">
        <p14:creationId xmlns:p14="http://schemas.microsoft.com/office/powerpoint/2010/main" val="213488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5" name="TextBox 4">
            <a:extLst>
              <a:ext uri="{FF2B5EF4-FFF2-40B4-BE49-F238E27FC236}">
                <a16:creationId xmlns:a16="http://schemas.microsoft.com/office/drawing/2014/main" id="{CBB62F3D-E761-3306-9EDF-FECC78A6DA85}"/>
              </a:ext>
            </a:extLst>
          </p:cNvPr>
          <p:cNvSpPr txBox="1"/>
          <p:nvPr/>
        </p:nvSpPr>
        <p:spPr>
          <a:xfrm>
            <a:off x="457200" y="1295400"/>
            <a:ext cx="8381160" cy="4801314"/>
          </a:xfrm>
          <a:prstGeom prst="rect">
            <a:avLst/>
          </a:prstGeom>
          <a:noFill/>
        </p:spPr>
        <p:txBody>
          <a:bodyPr wrap="square">
            <a:spAutoFit/>
          </a:bodyPr>
          <a:lstStyle/>
          <a:p>
            <a:r>
              <a:rPr lang="en-US" b="0" i="0" dirty="0">
                <a:solidFill>
                  <a:srgbClr val="0D0D0D"/>
                </a:solidFill>
                <a:effectLst/>
                <a:latin typeface="Söhne"/>
              </a:rPr>
              <a:t>Accuracy: The proportion of correctly classified images out of the total number of images in the dataset. It provides an overall measure of the system's correctness in identifying pneumonia and normal cases.</a:t>
            </a:r>
          </a:p>
          <a:p>
            <a:endParaRPr lang="en-US" b="0" i="0" dirty="0">
              <a:solidFill>
                <a:srgbClr val="0D0D0D"/>
              </a:solidFill>
              <a:effectLst/>
              <a:latin typeface="Söhne"/>
            </a:endParaRPr>
          </a:p>
          <a:p>
            <a:r>
              <a:rPr lang="en-US" b="0" i="0" dirty="0">
                <a:solidFill>
                  <a:srgbClr val="0D0D0D"/>
                </a:solidFill>
                <a:effectLst/>
                <a:latin typeface="Söhne"/>
              </a:rPr>
              <a:t>Precision: The ratio of true positive predictions to the total number of positive predictions (true positives + false positives). It indicates the proportion of correctly identified pneumonia cases among all cases predicted as pneumonia, reflecting the system's ability to avoid false positives.</a:t>
            </a:r>
          </a:p>
          <a:p>
            <a:endParaRPr lang="en-US" b="0" i="0" dirty="0">
              <a:solidFill>
                <a:srgbClr val="0D0D0D"/>
              </a:solidFill>
              <a:effectLst/>
              <a:latin typeface="Söhne"/>
            </a:endParaRPr>
          </a:p>
          <a:p>
            <a:r>
              <a:rPr lang="en-US" b="0" i="0" dirty="0">
                <a:solidFill>
                  <a:srgbClr val="0D0D0D"/>
                </a:solidFill>
                <a:effectLst/>
                <a:latin typeface="Söhne"/>
              </a:rPr>
              <a:t>Recall (Sensitivity): The ratio of true positive predictions to the total number of actual positive cases (true positives + false negatives). It measures the system's ability to correctly identify pneumonia cases among all actual pneumonia cases, indicating its sensitivity to detecting positive instances.</a:t>
            </a:r>
          </a:p>
          <a:p>
            <a:endParaRPr lang="en-US" b="0" i="0" dirty="0">
              <a:solidFill>
                <a:srgbClr val="0D0D0D"/>
              </a:solidFill>
              <a:effectLst/>
              <a:latin typeface="Söhne"/>
            </a:endParaRPr>
          </a:p>
          <a:p>
            <a:r>
              <a:rPr lang="en-US" b="0" i="0" dirty="0">
                <a:solidFill>
                  <a:srgbClr val="0D0D0D"/>
                </a:solidFill>
                <a:effectLst/>
                <a:latin typeface="Söhne"/>
              </a:rPr>
              <a:t>F1-score: The harmonic mean of precision and recall, providing a balance between the two measures. It considers both false positives and false negatives, offering a single value that summarizes the system's performance in terms of both precision and recall.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4B329F0B-31C4-891F-7153-CE07113C47A8}"/>
              </a:ext>
            </a:extLst>
          </p:cNvPr>
          <p:cNvSpPr txBox="1"/>
          <p:nvPr/>
        </p:nvSpPr>
        <p:spPr>
          <a:xfrm>
            <a:off x="457200" y="1371600"/>
            <a:ext cx="8458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Our machine learning-based pneumonia detection system achieved an overall accuracy of over 90% in accurately classifying chest X-ray images as either showing signs of pneumonia or being normal.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Evaluation metrics such as precision, recall, and F1-score demonstrated strong performance across different models, indicating the system's ability to effectively identify pneumonia cases while minimizing false positives and false negatives.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ensemble learning approach, combining predictions from multiple convolutional neural network (CNN) models, further improved the system's accuracy and robustness, showcasing the effectiveness of ensemble techniques in enhancing diagnostic capabilities for pneumonia detection.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34C0FAED-8CAD-3C29-8C0A-F8268A0D9AC5}"/>
              </a:ext>
            </a:extLst>
          </p:cNvPr>
          <p:cNvSpPr txBox="1"/>
          <p:nvPr/>
        </p:nvSpPr>
        <p:spPr>
          <a:xfrm>
            <a:off x="304800" y="1447800"/>
            <a:ext cx="8686800" cy="2585323"/>
          </a:xfrm>
          <a:prstGeom prst="rect">
            <a:avLst/>
          </a:prstGeom>
          <a:noFill/>
        </p:spPr>
        <p:txBody>
          <a:bodyPr wrap="square" rtlCol="0">
            <a:spAutoFit/>
          </a:bodyPr>
          <a:lstStyle/>
          <a:p>
            <a:r>
              <a:rPr lang="en-US" dirty="0"/>
              <a:t>In conclusion, our project demonstrates the effectiveness of machine learning techniques, particularly deep learning approaches, in addressing the critical challenge of pneumonia detection from chest X-ray images. By leveraging pretrained convolutional neural networks (CNNs) and employing transfer learning, we were able to fine-tune models to accurately identify pneumonia cases with high accuracy and reliability. Additionally, the implementation of ensemble learning further enhanced the robustness of our detection system, showcasing the importance of combining predictions from multiple models for improved diagnostic performance.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2" name="CustomShape 3">
            <a:extLst>
              <a:ext uri="{FF2B5EF4-FFF2-40B4-BE49-F238E27FC236}">
                <a16:creationId xmlns:a16="http://schemas.microsoft.com/office/drawing/2014/main" id="{B74283F9-58C1-6621-9919-C1C7F3D41E9A}"/>
              </a:ext>
            </a:extLst>
          </p:cNvPr>
          <p:cNvSpPr/>
          <p:nvPr/>
        </p:nvSpPr>
        <p:spPr>
          <a:xfrm>
            <a:off x="381000" y="1219200"/>
            <a:ext cx="8458200" cy="50292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DB2317B7-6193-AFB1-D7E2-AEC5F47A5782}"/>
              </a:ext>
            </a:extLst>
          </p:cNvPr>
          <p:cNvSpPr txBox="1"/>
          <p:nvPr/>
        </p:nvSpPr>
        <p:spPr>
          <a:xfrm>
            <a:off x="457200" y="1600200"/>
            <a:ext cx="8381160" cy="5355312"/>
          </a:xfrm>
          <a:prstGeom prst="rect">
            <a:avLst/>
          </a:prstGeom>
          <a:noFill/>
        </p:spPr>
        <p:txBody>
          <a:bodyPr wrap="square" rtlCol="0">
            <a:spAutoFit/>
          </a:bodyPr>
          <a:lstStyle/>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https://ieeexplore.ieee.org/document/8869364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https://ieeexplore.ieee.org/document/8869364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3">
                  <a:extLst>
                    <a:ext uri="{A12FA001-AC4F-418D-AE19-62706E023703}">
                      <ahyp:hlinkClr xmlns:ahyp="http://schemas.microsoft.com/office/drawing/2018/hyperlinkcolor" val="tx"/>
                    </a:ext>
                  </a:extLst>
                </a:hlinkClick>
              </a:rPr>
              <a:t>https://www.researchgate.net/publication/340961287_Pneumonia_Detection_Using_Convolutional_Neural_Networks_CNNs</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4">
                  <a:extLst>
                    <a:ext uri="{A12FA001-AC4F-418D-AE19-62706E023703}">
                      <ahyp:hlinkClr xmlns:ahyp="http://schemas.microsoft.com/office/drawing/2018/hyperlinkcolor" val="tx"/>
                    </a:ext>
                  </a:extLst>
                </a:hlinkClick>
              </a:rPr>
              <a:t>https://www.ncbi.nlm.nih.gov/pmc/articles/PMC9759647/</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5">
                  <a:extLst>
                    <a:ext uri="{A12FA001-AC4F-418D-AE19-62706E023703}">
                      <ahyp:hlinkClr xmlns:ahyp="http://schemas.microsoft.com/office/drawing/2018/hyperlinkcolor" val="tx"/>
                    </a:ext>
                  </a:extLst>
                </a:hlinkClick>
              </a:rPr>
              <a:t>https://www.ncbi.nlm.nih.gov/pmc/articles/PMC9356824/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6">
                  <a:extLst>
                    <a:ext uri="{A12FA001-AC4F-418D-AE19-62706E023703}">
                      <ahyp:hlinkClr xmlns:ahyp="http://schemas.microsoft.com/office/drawing/2018/hyperlinkcolor" val="tx"/>
                    </a:ext>
                  </a:extLst>
                </a:hlinkClick>
              </a:rPr>
              <a:t>https://www.ijstr.org/final-print/apr2020/Pneumonia-Detection-Using-Convolutional-Neural-Networks.pdf</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7">
                  <a:extLst>
                    <a:ext uri="{A12FA001-AC4F-418D-AE19-62706E023703}">
                      <ahyp:hlinkClr xmlns:ahyp="http://schemas.microsoft.com/office/drawing/2018/hyperlinkcolor" val="tx"/>
                    </a:ext>
                  </a:extLst>
                </a:hlinkClick>
              </a:rPr>
              <a:t>https://www.mdpi.com/2079-9292/10/13/1512</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8">
                  <a:extLst>
                    <a:ext uri="{A12FA001-AC4F-418D-AE19-62706E023703}">
                      <ahyp:hlinkClr xmlns:ahyp="http://schemas.microsoft.com/office/drawing/2018/hyperlinkcolor" val="tx"/>
                    </a:ext>
                  </a:extLst>
                </a:hlinkClick>
              </a:rPr>
              <a:t>https://www.hindawi.com/journals/mpe/2021/3281135/</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9">
                  <a:extLst>
                    <a:ext uri="{A12FA001-AC4F-418D-AE19-62706E023703}">
                      <ahyp:hlinkClr xmlns:ahyp="http://schemas.microsoft.com/office/drawing/2018/hyperlinkcolor" val="tx"/>
                    </a:ext>
                  </a:extLst>
                </a:hlinkClick>
              </a:rPr>
              <a:t>https://journals.plos.org/plosone/article?id=10.1371/journal.pone.0256630</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rPr>
              <a:t>https://www.nature.com/articles/s41598-021-95680-6</a:t>
            </a:r>
            <a:endParaRPr lang="en-IN" sz="1800" u="sng" dirty="0">
              <a:effectLst/>
              <a:latin typeface="Carlito"/>
              <a:ea typeface="Carlito"/>
              <a:cs typeface="Carlito"/>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EB904CA-3D3E-9778-BE9D-882B29C120D6}"/>
              </a:ext>
            </a:extLst>
          </p:cNvPr>
          <p:cNvSpPr txBox="1"/>
          <p:nvPr/>
        </p:nvSpPr>
        <p:spPr>
          <a:xfrm>
            <a:off x="533400" y="1219200"/>
            <a:ext cx="8304960" cy="3366563"/>
          </a:xfrm>
          <a:prstGeom prst="rect">
            <a:avLst/>
          </a:prstGeom>
          <a:noFill/>
        </p:spPr>
        <p:txBody>
          <a:bodyPr wrap="square" rtlCol="0">
            <a:spAutoFit/>
          </a:bodyPr>
          <a:lstStyle/>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DejaVu Sans"/>
              </a:rPr>
              <a:t>Pneumonia is a significant global health concern, causing morbidity and mortality, especially among vulnerable groups like children, the elderly, and immunocompromised individuals.</a:t>
            </a:r>
          </a:p>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endParaRPr lang="en-US" sz="1800" kern="1200" dirty="0">
              <a:solidFill>
                <a:srgbClr val="000000"/>
              </a:solidFill>
              <a:effectLst/>
              <a:latin typeface="Times New Roman" panose="02020603050405020304" pitchFamily="18" charset="0"/>
              <a:ea typeface="Times New Roman" panose="02020603050405020304" pitchFamily="18" charset="0"/>
              <a:cs typeface="DejaVu Sans"/>
            </a:endParaRPr>
          </a:p>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DejaVu Sans"/>
              </a:rPr>
              <a:t>Our project focuses on developing a machine learning solution for pneumonia detection, utilizing deep learning techniques. We leverage pretrained convolutional neural networks (CNNs) trained on extensive image datasets and adapt them using transfer learning to identify pneumonia in chest X-ray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E36E3D58-25D5-6B61-DE2C-9CF781FA70A7}"/>
              </a:ext>
            </a:extLst>
          </p:cNvPr>
          <p:cNvSpPr txBox="1"/>
          <p:nvPr/>
        </p:nvSpPr>
        <p:spPr>
          <a:xfrm>
            <a:off x="457200" y="1447800"/>
            <a:ext cx="8458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Pneumonia diagnosis is critical for effective treatment, but traditional methods relying on radiologists can be slow and error-prone, particularly in resource-constrained environments.</a:t>
            </a:r>
          </a:p>
          <a:p>
            <a:endParaRPr lang="en-US" dirty="0"/>
          </a:p>
          <a:p>
            <a:pPr marL="285750" indent="-285750">
              <a:buFont typeface="Arial" panose="020B0604020202020204" pitchFamily="34" charset="0"/>
              <a:buChar char="•"/>
            </a:pPr>
            <a:r>
              <a:rPr lang="en-US" dirty="0"/>
              <a:t>This project aims to use Convolutional Neural Networks (CNNs) to automate pneumonia diagnosis, improving accuracy, speeding up diagnosis, and enhancing accessibility, especially in regions with limited medical expertise.</a:t>
            </a:r>
          </a:p>
          <a:p>
            <a:endParaRPr lang="en-US" dirty="0"/>
          </a:p>
          <a:p>
            <a:pPr marL="285750" indent="-285750">
              <a:buFont typeface="Arial" panose="020B0604020202020204" pitchFamily="34" charset="0"/>
              <a:buChar char="•"/>
            </a:pPr>
            <a:r>
              <a:rPr lang="en-US" dirty="0"/>
              <a:t>This Project aims to develop an automated diagnostic system using CNNs for precise pneumonia detection from chest X-rays, reducing manual interpretation and improving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underscores model validation, ethical considerations, and potential contributions to medical image analysis and healthcare automation.</a:t>
            </a:r>
          </a:p>
          <a:p>
            <a:endParaRPr lang="en-US" dirty="0"/>
          </a:p>
          <a:p>
            <a:endParaRPr lang="en-US" dirty="0"/>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0" y="3581400"/>
            <a:ext cx="9144000" cy="760320"/>
          </a:xfrm>
          <a:prstGeom prst="rect">
            <a:avLst/>
          </a:prstGeom>
        </p:spPr>
        <p:txBody>
          <a:bodyPr lIns="90000" tIns="45000" rIns="90000" bIns="45000"/>
          <a:lstStyle/>
          <a:p>
            <a:pPr algn="ctr">
              <a:lnSpc>
                <a:spcPct val="100000"/>
              </a:lnSpc>
            </a:pPr>
            <a:r>
              <a:rPr lang="en-US" sz="4400" b="1" dirty="0">
                <a:latin typeface="Arial Black" panose="020B0A04020102020204" pitchFamily="34" charset="0"/>
              </a:rPr>
              <a:t>Literature Survey</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481912202"/>
              </p:ext>
            </p:extLst>
          </p:nvPr>
        </p:nvGraphicFramePr>
        <p:xfrm>
          <a:off x="59636" y="381001"/>
          <a:ext cx="8991600" cy="6164792"/>
        </p:xfrm>
        <a:graphic>
          <a:graphicData uri="http://schemas.openxmlformats.org/drawingml/2006/table">
            <a:tbl>
              <a:tblPr firstRow="1" bandRow="1">
                <a:tableStyleId>{5C22544A-7EE6-4342-B048-85BDC9FD1C3A}</a:tableStyleId>
              </a:tblPr>
              <a:tblGrid>
                <a:gridCol w="473764">
                  <a:extLst>
                    <a:ext uri="{9D8B030D-6E8A-4147-A177-3AD203B41FA5}">
                      <a16:colId xmlns:a16="http://schemas.microsoft.com/office/drawing/2014/main" val="432745929"/>
                    </a:ext>
                  </a:extLst>
                </a:gridCol>
                <a:gridCol w="1235157">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21919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50833">
                <a:tc>
                  <a:txBody>
                    <a:bodyPr/>
                    <a:lstStyle/>
                    <a:p>
                      <a:r>
                        <a:rPr lang="en-US" dirty="0"/>
                        <a:t>1</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Kundu R, Das R, </a:t>
                      </a:r>
                      <a:r>
                        <a:rPr lang="en-US" sz="1100" dirty="0" err="1"/>
                        <a:t>Geem</a:t>
                      </a:r>
                      <a:r>
                        <a:rPr lang="en-US" sz="1100" dirty="0"/>
                        <a:t> ZW - 2021</a:t>
                      </a:r>
                      <a:endParaRPr lang="en-IN" sz="1100" dirty="0"/>
                    </a:p>
                    <a:p>
                      <a:endParaRPr lang="en-IN" sz="1100" dirty="0"/>
                    </a:p>
                  </a:txBody>
                  <a:tcPr/>
                </a:tc>
                <a:tc>
                  <a:txBody>
                    <a:bodyPr/>
                    <a:lstStyle/>
                    <a:p>
                      <a:r>
                        <a:rPr lang="en-US" sz="1100" dirty="0"/>
                        <a:t>Pneumonia detection using Deep Learning &amp; CNN</a:t>
                      </a:r>
                      <a:endParaRPr lang="en-IN" sz="1100" dirty="0"/>
                    </a:p>
                  </a:txBody>
                  <a:tcPr/>
                </a:tc>
                <a:tc>
                  <a:txBody>
                    <a:bodyPr/>
                    <a:lstStyle/>
                    <a:p>
                      <a:r>
                        <a:rPr lang="en-US" sz="1100" dirty="0"/>
                        <a:t>CNN</a:t>
                      </a:r>
                      <a:endParaRPr lang="en-IN" dirty="0"/>
                    </a:p>
                  </a:txBody>
                  <a:tcPr/>
                </a:tc>
                <a:tc>
                  <a:txBody>
                    <a:bodyPr/>
                    <a:lstStyle/>
                    <a:p>
                      <a:r>
                        <a:rPr lang="en-US" sz="1100" dirty="0"/>
                        <a:t>Pneumonia detection based on x-ray images. </a:t>
                      </a:r>
                      <a:endParaRPr lang="en-IN" sz="1100" dirty="0"/>
                    </a:p>
                  </a:txBody>
                  <a:tcPr/>
                </a:tc>
                <a:tc>
                  <a:txBody>
                    <a:bodyPr/>
                    <a:lstStyle/>
                    <a:p>
                      <a:r>
                        <a:rPr lang="en-US" sz="1100" dirty="0"/>
                        <a:t>The proposed model performs better in terms of accuracy of 86.86%, and sensitivity of 87.02%, precision rate of 86.89% on the RSNA challenge dataset</a:t>
                      </a:r>
                      <a:endParaRPr lang="en-IN" sz="1100" dirty="0"/>
                    </a:p>
                  </a:txBody>
                  <a:tcPr/>
                </a:tc>
                <a:extLst>
                  <a:ext uri="{0D108BD9-81ED-4DB2-BD59-A6C34878D82A}">
                    <a16:rowId xmlns:a16="http://schemas.microsoft.com/office/drawing/2014/main" val="3097843794"/>
                  </a:ext>
                </a:extLst>
              </a:tr>
              <a:tr h="1330617">
                <a:tc>
                  <a:txBody>
                    <a:bodyPr/>
                    <a:lstStyle/>
                    <a:p>
                      <a:r>
                        <a:rPr lang="en-US" dirty="0"/>
                        <a:t>2</a:t>
                      </a:r>
                      <a:endParaRPr lang="en-IN" dirty="0"/>
                    </a:p>
                  </a:txBody>
                  <a:tcPr/>
                </a:tc>
                <a:tc>
                  <a:txBody>
                    <a:bodyPr/>
                    <a:lstStyle/>
                    <a:p>
                      <a:r>
                        <a:rPr lang="en-US" sz="1100" dirty="0"/>
                        <a:t>Jie Hou &amp; Terry Gao </a:t>
                      </a:r>
                      <a:br>
                        <a:rPr lang="en-US" sz="1100" dirty="0"/>
                      </a:br>
                      <a:r>
                        <a:rPr lang="en-US" sz="1100" dirty="0"/>
                        <a:t>Image analysis &amp; classification for covid -19 pneumonia detection-2019</a:t>
                      </a:r>
                      <a:endParaRPr lang="en-IN" sz="1100" dirty="0"/>
                    </a:p>
                  </a:txBody>
                  <a:tcPr/>
                </a:tc>
                <a:tc>
                  <a:txBody>
                    <a:bodyPr/>
                    <a:lstStyle/>
                    <a:p>
                      <a:r>
                        <a:rPr lang="en-US" sz="1100" dirty="0"/>
                        <a:t>Chest X-ray image analysis for pneumonia detection</a:t>
                      </a:r>
                      <a:endParaRPr lang="en-IN" sz="1100" dirty="0"/>
                    </a:p>
                  </a:txBody>
                  <a:tcPr/>
                </a:tc>
                <a:tc>
                  <a:txBody>
                    <a:bodyPr/>
                    <a:lstStyle/>
                    <a:p>
                      <a:r>
                        <a:rPr lang="en-US" sz="1100" dirty="0"/>
                        <a:t>CNN </a:t>
                      </a:r>
                      <a:endParaRPr lang="en-IN" sz="1100" dirty="0"/>
                    </a:p>
                  </a:txBody>
                  <a:tcPr/>
                </a:tc>
                <a:tc>
                  <a:txBody>
                    <a:bodyPr/>
                    <a:lstStyle/>
                    <a:p>
                      <a:r>
                        <a:rPr lang="en-US" sz="1100" dirty="0"/>
                        <a:t>This research developed a 2-level DCNN-based chest X-ray classifier system to detect Pneumonia. The main novelty consisted in the placement of a dropout layer among the convolutional layers of the network</a:t>
                      </a:r>
                      <a:endParaRPr lang="en-IN" sz="1100" dirty="0"/>
                    </a:p>
                  </a:txBody>
                  <a:tcPr/>
                </a:tc>
                <a:tc>
                  <a:txBody>
                    <a:bodyPr/>
                    <a:lstStyle/>
                    <a:p>
                      <a:r>
                        <a:rPr lang="en-US" sz="1100" dirty="0"/>
                        <a:t>The proposed method has an accuracy of 92.03%, 91.15% precision , 93% recall.</a:t>
                      </a:r>
                      <a:endParaRPr lang="en-IN" sz="1100" dirty="0"/>
                    </a:p>
                  </a:txBody>
                  <a:tcPr/>
                </a:tc>
                <a:extLst>
                  <a:ext uri="{0D108BD9-81ED-4DB2-BD59-A6C34878D82A}">
                    <a16:rowId xmlns:a16="http://schemas.microsoft.com/office/drawing/2014/main" val="3396774005"/>
                  </a:ext>
                </a:extLst>
              </a:tr>
              <a:tr h="1095371">
                <a:tc>
                  <a:txBody>
                    <a:bodyPr/>
                    <a:lstStyle/>
                    <a:p>
                      <a:r>
                        <a:rPr lang="en-US" dirty="0"/>
                        <a:t>3</a:t>
                      </a:r>
                      <a:endParaRPr lang="en-IN" dirty="0"/>
                    </a:p>
                  </a:txBody>
                  <a:tcPr/>
                </a:tc>
                <a:tc>
                  <a:txBody>
                    <a:bodyPr/>
                    <a:lstStyle/>
                    <a:p>
                      <a:r>
                        <a:rPr lang="en-US" sz="1100" dirty="0"/>
                        <a:t>V. </a:t>
                      </a:r>
                      <a:r>
                        <a:rPr lang="en-US" sz="1100" dirty="0" err="1"/>
                        <a:t>Sirish</a:t>
                      </a:r>
                      <a:r>
                        <a:rPr lang="en-US" sz="1100" dirty="0"/>
                        <a:t> Kaushik, Anand Nayyar, Gaurav </a:t>
                      </a:r>
                      <a:r>
                        <a:rPr lang="en-US" sz="1100" dirty="0" err="1"/>
                        <a:t>Kataria</a:t>
                      </a:r>
                      <a:r>
                        <a:rPr lang="en-US" sz="1100" dirty="0"/>
                        <a:t> &amp; Rachana Jain-2020</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latin typeface="+mn-lt"/>
                          <a:ea typeface="+mn-ea"/>
                          <a:cs typeface="+mn-cs"/>
                        </a:rPr>
                        <a:t>Pneumonia detection using CNN</a:t>
                      </a:r>
                      <a:endParaRPr lang="en-IN" sz="1100" dirty="0">
                        <a:solidFill>
                          <a:schemeClr val="dk1"/>
                        </a:solidFill>
                        <a:latin typeface="+mn-lt"/>
                        <a:ea typeface="+mn-ea"/>
                        <a:cs typeface="+mn-cs"/>
                      </a:endParaRPr>
                    </a:p>
                    <a:p>
                      <a:endParaRPr lang="en-IN" dirty="0"/>
                    </a:p>
                  </a:txBody>
                  <a:tcPr/>
                </a:tc>
                <a:tc>
                  <a:txBody>
                    <a:bodyPr/>
                    <a:lstStyle/>
                    <a:p>
                      <a:r>
                        <a:rPr lang="en-US" sz="1100" dirty="0"/>
                        <a:t>CNN</a:t>
                      </a:r>
                      <a:endParaRPr lang="en-IN" sz="1100" dirty="0"/>
                    </a:p>
                  </a:txBody>
                  <a:tcPr/>
                </a:tc>
                <a:tc>
                  <a:txBody>
                    <a:bodyPr/>
                    <a:lstStyle/>
                    <a:p>
                      <a:r>
                        <a:rPr lang="en-US" sz="1100" dirty="0"/>
                        <a:t>CNN models trained on X-Ray images. </a:t>
                      </a:r>
                      <a:r>
                        <a:rPr lang="en-US" sz="1100" dirty="0" err="1"/>
                        <a:t>Keras</a:t>
                      </a:r>
                      <a:r>
                        <a:rPr lang="en-US" sz="1100" dirty="0"/>
                        <a:t> neural library with TensorFlow backend ahs been used to implement models.</a:t>
                      </a:r>
                      <a:endParaRPr lang="en-IN" sz="1100" dirty="0"/>
                    </a:p>
                  </a:txBody>
                  <a:tcPr/>
                </a:tc>
                <a:tc>
                  <a:txBody>
                    <a:bodyPr/>
                    <a:lstStyle/>
                    <a:p>
                      <a:r>
                        <a:rPr lang="en-US" sz="1100" dirty="0"/>
                        <a:t>The validation accuracy, recall and F1 score of CNN classifier model 3 with 3 convolutional layers are 92.31%,94%, 91% and CNN model with 4 layers also come very close in performance</a:t>
                      </a:r>
                      <a:endParaRPr lang="en-IN" sz="1100" dirty="0"/>
                    </a:p>
                  </a:txBody>
                  <a:tcPr/>
                </a:tc>
                <a:extLst>
                  <a:ext uri="{0D108BD9-81ED-4DB2-BD59-A6C34878D82A}">
                    <a16:rowId xmlns:a16="http://schemas.microsoft.com/office/drawing/2014/main" val="715288033"/>
                  </a:ext>
                </a:extLst>
              </a:tr>
              <a:tr h="1027530">
                <a:tc>
                  <a:txBody>
                    <a:bodyPr/>
                    <a:lstStyle/>
                    <a:p>
                      <a:r>
                        <a:rPr lang="en-US" dirty="0"/>
                        <a:t>4</a:t>
                      </a:r>
                      <a:endParaRPr lang="en-IN" dirty="0"/>
                    </a:p>
                  </a:txBody>
                  <a:tcPr/>
                </a:tc>
                <a:tc>
                  <a:txBody>
                    <a:bodyPr/>
                    <a:lstStyle/>
                    <a:p>
                      <a:r>
                        <a:rPr lang="en-US" sz="1100" dirty="0"/>
                        <a:t>Sammy V. </a:t>
                      </a:r>
                      <a:r>
                        <a:rPr lang="en-US" sz="1100" dirty="0" err="1"/>
                        <a:t>Militante</a:t>
                      </a:r>
                      <a:r>
                        <a:rPr lang="en-US" sz="1100" dirty="0"/>
                        <a:t>, Brandon G. </a:t>
                      </a:r>
                      <a:r>
                        <a:rPr lang="en-US" sz="1100" dirty="0" err="1"/>
                        <a:t>Sibbaluca</a:t>
                      </a:r>
                      <a:r>
                        <a:rPr lang="en-US" sz="1100" dirty="0"/>
                        <a:t>  - 2020</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latin typeface="+mn-lt"/>
                          <a:ea typeface="+mn-ea"/>
                          <a:cs typeface="+mn-cs"/>
                        </a:rPr>
                        <a:t>Pneumonia detection using Deep Learning &amp; CNN</a:t>
                      </a:r>
                      <a:endParaRPr lang="en-IN" sz="1100" dirty="0">
                        <a:solidFill>
                          <a:schemeClr val="dk1"/>
                        </a:solidFill>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IN" sz="1100" dirty="0">
                        <a:solidFill>
                          <a:schemeClr val="dk1"/>
                        </a:solidFill>
                        <a:latin typeface="+mn-lt"/>
                        <a:ea typeface="+mn-ea"/>
                        <a:cs typeface="+mn-cs"/>
                      </a:endParaRPr>
                    </a:p>
                  </a:txBody>
                  <a:tcPr/>
                </a:tc>
                <a:tc>
                  <a:txBody>
                    <a:bodyPr/>
                    <a:lstStyle/>
                    <a:p>
                      <a:r>
                        <a:rPr lang="en-US" sz="1100" dirty="0"/>
                        <a:t>CNN</a:t>
                      </a:r>
                      <a:endParaRPr lang="en-IN" sz="1100" dirty="0"/>
                    </a:p>
                  </a:txBody>
                  <a:tcPr/>
                </a:tc>
                <a:tc>
                  <a:txBody>
                    <a:bodyPr/>
                    <a:lstStyle/>
                    <a:p>
                      <a:r>
                        <a:rPr lang="en-US" sz="1100" dirty="0"/>
                        <a:t>The proposed methodology presents the architectural design that is divided into 3 stages: preprocessing, handover learning and refinement and classification.</a:t>
                      </a:r>
                      <a:endParaRPr lang="en-IN" sz="1100" dirty="0"/>
                    </a:p>
                  </a:txBody>
                  <a:tcPr/>
                </a:tc>
                <a:tc>
                  <a:txBody>
                    <a:bodyPr/>
                    <a:lstStyle/>
                    <a:p>
                      <a:r>
                        <a:rPr lang="en-US" sz="1100" dirty="0"/>
                        <a:t>The proposed method has an accuracy of 90-94% and a better recall and precision rates .</a:t>
                      </a:r>
                      <a:endParaRPr lang="en-IN" sz="1100"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11274</TotalTime>
  <Words>1589</Words>
  <Application>Microsoft Office PowerPoint</Application>
  <PresentationFormat>On-screen Show (4:3)</PresentationFormat>
  <Paragraphs>136</Paragraphs>
  <Slides>21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Bookman Old Style</vt:lpstr>
      <vt:lpstr>Calibri</vt:lpstr>
      <vt:lpstr>Carlito</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Vinay piska</cp:lastModifiedBy>
  <cp:revision>735</cp:revision>
  <dcterms:modified xsi:type="dcterms:W3CDTF">2024-03-22T08:36:46Z</dcterms:modified>
</cp:coreProperties>
</file>