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2" r:id="rId16"/>
    <p:sldId id="431" r:id="rId17"/>
    <p:sldId id="387" r:id="rId18"/>
    <p:sldId id="383" r:id="rId19"/>
    <p:sldId id="290"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80" autoAdjust="0"/>
  </p:normalViewPr>
  <p:slideViewPr>
    <p:cSldViewPr>
      <p:cViewPr>
        <p:scale>
          <a:sx n="61" d="100"/>
          <a:sy n="61" d="100"/>
        </p:scale>
        <p:origin x="144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s://www.hindawi.com/journals/mpe/2021/3281135/" TargetMode="External"/><Relationship Id="rId3" Type="http://schemas.openxmlformats.org/officeDocument/2006/relationships/hyperlink" Target="https://www.researchgate.net/publication/340961287_Pneumonia_Detection_Using_Convolutional_Neural_Networks_CNNs" TargetMode="External"/><Relationship Id="rId7" Type="http://schemas.openxmlformats.org/officeDocument/2006/relationships/hyperlink" Target="https://www.mdpi.com/2079-9292/10/13/1512" TargetMode="External"/><Relationship Id="rId2" Type="http://schemas.openxmlformats.org/officeDocument/2006/relationships/hyperlink" Target="https://ieeexplore.ieee.org/document/8869364" TargetMode="External"/><Relationship Id="rId1" Type="http://schemas.openxmlformats.org/officeDocument/2006/relationships/slideLayout" Target="../slideLayouts/slideLayout1.xml"/><Relationship Id="rId6" Type="http://schemas.openxmlformats.org/officeDocument/2006/relationships/hyperlink" Target="https://www.ijstr.org/final-print/apr2020/Pneumonia-Detection-Using-Convolutional-Neural-Networks.pdf" TargetMode="External"/><Relationship Id="rId5" Type="http://schemas.openxmlformats.org/officeDocument/2006/relationships/hyperlink" Target="https://www.ncbi.nlm.nih.gov/pmc/articles/PMC9356824/" TargetMode="External"/><Relationship Id="rId4" Type="http://schemas.openxmlformats.org/officeDocument/2006/relationships/hyperlink" Target="https://www.ncbi.nlm.nih.gov/pmc/articles/PMC9759647/" TargetMode="External"/><Relationship Id="rId9" Type="http://schemas.openxmlformats.org/officeDocument/2006/relationships/hyperlink" Target="https://journals.plos.org/plosone/article?id=10.1371/journal.pone.025663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707886"/>
          </a:xfrm>
          <a:prstGeom prst="rect">
            <a:avLst/>
          </a:prstGeom>
          <a:noFill/>
        </p:spPr>
        <p:txBody>
          <a:bodyPr wrap="square" rtlCol="0">
            <a:spAutoFit/>
          </a:bodyPr>
          <a:lstStyle/>
          <a:p>
            <a:pPr algn="ctr"/>
            <a:r>
              <a:rPr lang="en-US" sz="4000" b="1" dirty="0">
                <a:ln w="1905"/>
                <a:effectLst>
                  <a:innerShdw blurRad="69850" dist="43180" dir="5400000">
                    <a:srgbClr val="000000">
                      <a:alpha val="65000"/>
                    </a:srgbClr>
                  </a:innerShdw>
                </a:effectLst>
              </a:rPr>
              <a:t>Pneumonia detection using CNN</a:t>
            </a:r>
          </a:p>
        </p:txBody>
      </p:sp>
      <p:sp>
        <p:nvSpPr>
          <p:cNvPr id="3" name="TextBox 2"/>
          <p:cNvSpPr txBox="1"/>
          <p:nvPr/>
        </p:nvSpPr>
        <p:spPr>
          <a:xfrm>
            <a:off x="5337175" y="2743200"/>
            <a:ext cx="5029200" cy="2031325"/>
          </a:xfrm>
          <a:prstGeom prst="rect">
            <a:avLst/>
          </a:prstGeom>
          <a:noFill/>
        </p:spPr>
        <p:txBody>
          <a:bodyPr wrap="square" rtlCol="0">
            <a:spAutoFit/>
          </a:bodyPr>
          <a:lstStyle/>
          <a:p>
            <a:r>
              <a:rPr lang="en-US" b="1" dirty="0">
                <a:solidFill>
                  <a:schemeClr val="tx2">
                    <a:lumMod val="75000"/>
                  </a:schemeClr>
                </a:solidFill>
              </a:rPr>
              <a:t>Name of the student:</a:t>
            </a:r>
            <a:br>
              <a:rPr lang="en-US" b="1" dirty="0">
                <a:solidFill>
                  <a:schemeClr val="tx2">
                    <a:lumMod val="75000"/>
                  </a:schemeClr>
                </a:solidFill>
              </a:rPr>
            </a:br>
            <a:r>
              <a:rPr lang="en-US" b="1" dirty="0">
                <a:solidFill>
                  <a:schemeClr val="tx2">
                    <a:lumMod val="75000"/>
                  </a:schemeClr>
                </a:solidFill>
              </a:rPr>
              <a:t>20H51A0544 – </a:t>
            </a:r>
            <a:r>
              <a:rPr lang="en-US" b="1" dirty="0" err="1">
                <a:solidFill>
                  <a:schemeClr val="tx2">
                    <a:lumMod val="75000"/>
                  </a:schemeClr>
                </a:solidFill>
              </a:rPr>
              <a:t>Piska</a:t>
            </a:r>
            <a:r>
              <a:rPr lang="en-US" b="1" dirty="0">
                <a:solidFill>
                  <a:schemeClr val="tx2">
                    <a:lumMod val="75000"/>
                  </a:schemeClr>
                </a:solidFill>
              </a:rPr>
              <a:t> Vinay</a:t>
            </a:r>
            <a:br>
              <a:rPr lang="en-US" b="1" dirty="0">
                <a:solidFill>
                  <a:schemeClr val="tx2">
                    <a:lumMod val="75000"/>
                  </a:schemeClr>
                </a:solidFill>
              </a:rPr>
            </a:br>
            <a:r>
              <a:rPr lang="en-US" b="1" dirty="0">
                <a:solidFill>
                  <a:schemeClr val="tx2">
                    <a:lumMod val="75000"/>
                  </a:schemeClr>
                </a:solidFill>
              </a:rPr>
              <a:t>20H51A0595 – Harshitha Majety</a:t>
            </a:r>
            <a:br>
              <a:rPr lang="en-US" b="1" dirty="0">
                <a:solidFill>
                  <a:schemeClr val="tx2">
                    <a:lumMod val="75000"/>
                  </a:schemeClr>
                </a:solidFill>
              </a:rPr>
            </a:br>
            <a:r>
              <a:rPr lang="en-US" b="1" dirty="0">
                <a:solidFill>
                  <a:schemeClr val="tx2">
                    <a:lumMod val="75000"/>
                  </a:schemeClr>
                </a:solidFill>
              </a:rPr>
              <a:t>20H51A05A8 – Y Rohith Reddy</a:t>
            </a:r>
            <a:br>
              <a:rPr lang="en-US" b="1" dirty="0">
                <a:solidFill>
                  <a:schemeClr val="tx2">
                    <a:lumMod val="75000"/>
                  </a:schemeClr>
                </a:solidFill>
              </a:rPr>
            </a:br>
            <a:br>
              <a:rPr lang="en-US" b="1" dirty="0">
                <a:solidFill>
                  <a:schemeClr val="tx2">
                    <a:lumMod val="75000"/>
                  </a:schemeClr>
                </a:solidFill>
              </a:rPr>
            </a:br>
            <a:br>
              <a:rPr lang="en-US" b="1" dirty="0">
                <a:solidFill>
                  <a:schemeClr val="tx2">
                    <a:lumMod val="75000"/>
                  </a:schemeClr>
                </a:solidFill>
              </a:rPr>
            </a:br>
            <a:endParaRPr lang="en-US" b="1" dirty="0">
              <a:solidFill>
                <a:schemeClr val="tx2">
                  <a:lumMod val="75000"/>
                </a:schemeClr>
              </a:solidFill>
            </a:endParaRPr>
          </a:p>
        </p:txBody>
      </p:sp>
      <p:sp>
        <p:nvSpPr>
          <p:cNvPr id="4" name="TextBox 3"/>
          <p:cNvSpPr txBox="1"/>
          <p:nvPr/>
        </p:nvSpPr>
        <p:spPr>
          <a:xfrm>
            <a:off x="155575" y="4419600"/>
            <a:ext cx="5181600" cy="861774"/>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Guide Name: Mr. B. </a:t>
            </a:r>
            <a:r>
              <a:rPr lang="en-US" sz="2000" b="1" dirty="0" err="1"/>
              <a:t>Sivaiah</a:t>
            </a:r>
            <a:endParaRPr lang="en-US" sz="2000" b="1" dirty="0"/>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 65</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882F233B-8E1A-5ADD-01DB-3172564113C7}"/>
              </a:ext>
            </a:extLst>
          </p:cNvPr>
          <p:cNvSpPr txBox="1"/>
          <p:nvPr/>
        </p:nvSpPr>
        <p:spPr>
          <a:xfrm>
            <a:off x="304800" y="1447800"/>
            <a:ext cx="86868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Global Health Challenge**: Pneumonia, a widespread respiratory infection, presents a significant global health challenge. Accurate and timely diagnosis is critical for effective treatment and reducing mortality rates.</a:t>
            </a:r>
          </a:p>
          <a:p>
            <a:endParaRPr lang="en-US" dirty="0"/>
          </a:p>
          <a:p>
            <a:pPr marL="285750" indent="-285750">
              <a:buFont typeface="Arial" panose="020B0604020202020204" pitchFamily="34" charset="0"/>
              <a:buChar char="•"/>
            </a:pPr>
            <a:r>
              <a:rPr lang="en-US" dirty="0"/>
              <a:t>Reliance on Radiologists**: Traditional diagnostic methods, particularly chest X-rays, often rely on radiologists' expertise, leading to diagnosis delays and potential errors. This is further compounded in resource-constrained settings with a shortage of skilled medical professionals.</a:t>
            </a:r>
          </a:p>
          <a:p>
            <a:endParaRPr lang="en-US" dirty="0"/>
          </a:p>
          <a:p>
            <a:pPr marL="285750" indent="-285750">
              <a:buFont typeface="Arial" panose="020B0604020202020204" pitchFamily="34" charset="0"/>
              <a:buChar char="•"/>
            </a:pPr>
            <a:r>
              <a:rPr lang="en-US" dirty="0"/>
              <a:t>Labor-Intensive Process**: Conventional diagnosis is labor-intensive and time-consuming, hindering prompt interventions, impacting patient prognosis, and straining healthcare resources.</a:t>
            </a:r>
          </a:p>
          <a:p>
            <a:endParaRPr lang="en-US" dirty="0"/>
          </a:p>
          <a:p>
            <a:pPr marL="285750" indent="-285750">
              <a:buFont typeface="Arial" panose="020B0604020202020204" pitchFamily="34" charset="0"/>
              <a:buChar char="•"/>
            </a:pPr>
            <a:r>
              <a:rPr lang="en-US" dirty="0"/>
              <a:t>Solution with CNNs**: To address these challenges, the project aims to utilize advanced deep learning, specifically Convolutional Neural Networks (CNNs), to automate pneumonia diagnosis and expand the scope to include chest disease prediction. The goal is to enhance diagnostic accuracy, expedite diagnosis timelines, and improve accessibility, especially in regions with limited medical expertise.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Box 1">
            <a:extLst>
              <a:ext uri="{FF2B5EF4-FFF2-40B4-BE49-F238E27FC236}">
                <a16:creationId xmlns:a16="http://schemas.microsoft.com/office/drawing/2014/main" id="{A981C540-6B06-7DCE-8CBC-7C1E094C9114}"/>
              </a:ext>
            </a:extLst>
          </p:cNvPr>
          <p:cNvSpPr txBox="1"/>
          <p:nvPr/>
        </p:nvSpPr>
        <p:spPr>
          <a:xfrm>
            <a:off x="304800" y="1447800"/>
            <a:ext cx="8763000" cy="4801314"/>
          </a:xfrm>
          <a:prstGeom prst="rect">
            <a:avLst/>
          </a:prstGeom>
          <a:noFill/>
        </p:spPr>
        <p:txBody>
          <a:bodyPr wrap="square" rtlCol="0">
            <a:spAutoFit/>
          </a:bodyPr>
          <a:lstStyle/>
          <a:p>
            <a:pPr marL="285750" indent="-285750">
              <a:buFont typeface="Arial" panose="020B0604020202020204" pitchFamily="34" charset="0"/>
              <a:buChar char="•"/>
            </a:pPr>
            <a:r>
              <a:rPr lang="en-US" dirty="0"/>
              <a:t>Enhanced Diagnostic Accuracy**: Evaluate how CNN-based chest disease prediction improves diagnostic accuracy compared to traditional methods.</a:t>
            </a:r>
          </a:p>
          <a:p>
            <a:endParaRPr lang="en-US" dirty="0"/>
          </a:p>
          <a:p>
            <a:pPr marL="285750" indent="-285750">
              <a:buFont typeface="Arial" panose="020B0604020202020204" pitchFamily="34" charset="0"/>
              <a:buChar char="•"/>
            </a:pPr>
            <a:r>
              <a:rPr lang="en-US" dirty="0"/>
              <a:t>Efficiency and Speed**: Assess the time-saving benefits and expedited diagnostic process achieved through automation with CNNs.</a:t>
            </a:r>
          </a:p>
          <a:p>
            <a:endParaRPr lang="en-US" dirty="0"/>
          </a:p>
          <a:p>
            <a:pPr marL="285750" indent="-285750">
              <a:buFont typeface="Arial" panose="020B0604020202020204" pitchFamily="34" charset="0"/>
              <a:buChar char="•"/>
            </a:pPr>
            <a:r>
              <a:rPr lang="en-US" dirty="0"/>
              <a:t>Accessibility**: Explore how CNN-based solutions can increase accessibility to chest disease diagnosis, especially in regions with limited medical expertise.</a:t>
            </a:r>
          </a:p>
          <a:p>
            <a:endParaRPr lang="en-US" dirty="0"/>
          </a:p>
          <a:p>
            <a:pPr marL="285750" indent="-285750">
              <a:buFont typeface="Arial" panose="020B0604020202020204" pitchFamily="34" charset="0"/>
              <a:buChar char="•"/>
            </a:pPr>
            <a:r>
              <a:rPr lang="en-US" dirty="0"/>
              <a:t>Robustness and Generalizability**: Investigate the model's performance across diverse datasets and under real-world conditions, accounting for variations in X-ray images.</a:t>
            </a:r>
          </a:p>
          <a:p>
            <a:endParaRPr lang="en-US" dirty="0"/>
          </a:p>
          <a:p>
            <a:pPr marL="285750" indent="-285750">
              <a:buFont typeface="Arial" panose="020B0604020202020204" pitchFamily="34" charset="0"/>
              <a:buChar char="•"/>
            </a:pPr>
            <a:r>
              <a:rPr lang="en-US" dirty="0"/>
              <a:t>Ethical and Comparative Analysis**: Address ethical considerations, including patient data privacy and bias mitigation, and provide a comprehensive comparison with existing diagnostic methods, including human radiologists and other AI-based solutions.</a:t>
            </a:r>
            <a:endParaRPr lang="en-IN" dirty="0"/>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3915233395"/>
              </p:ext>
            </p:extLst>
          </p:nvPr>
        </p:nvGraphicFramePr>
        <p:xfrm>
          <a:off x="59636" y="381001"/>
          <a:ext cx="8991600" cy="6164792"/>
        </p:xfrm>
        <a:graphic>
          <a:graphicData uri="http://schemas.openxmlformats.org/drawingml/2006/table">
            <a:tbl>
              <a:tblPr firstRow="1" bandRow="1">
                <a:tableStyleId>{5C22544A-7EE6-4342-B048-85BDC9FD1C3A}</a:tableStyleId>
              </a:tblPr>
              <a:tblGrid>
                <a:gridCol w="473764">
                  <a:extLst>
                    <a:ext uri="{9D8B030D-6E8A-4147-A177-3AD203B41FA5}">
                      <a16:colId xmlns:a16="http://schemas.microsoft.com/office/drawing/2014/main" val="432745929"/>
                    </a:ext>
                  </a:extLst>
                </a:gridCol>
                <a:gridCol w="1235157">
                  <a:extLst>
                    <a:ext uri="{9D8B030D-6E8A-4147-A177-3AD203B41FA5}">
                      <a16:colId xmlns:a16="http://schemas.microsoft.com/office/drawing/2014/main" val="1998233565"/>
                    </a:ext>
                  </a:extLst>
                </a:gridCol>
                <a:gridCol w="1096475">
                  <a:extLst>
                    <a:ext uri="{9D8B030D-6E8A-4147-A177-3AD203B41FA5}">
                      <a16:colId xmlns:a16="http://schemas.microsoft.com/office/drawing/2014/main" val="3760181125"/>
                    </a:ext>
                  </a:extLst>
                </a:gridCol>
                <a:gridCol w="1918301">
                  <a:extLst>
                    <a:ext uri="{9D8B030D-6E8A-4147-A177-3AD203B41FA5}">
                      <a16:colId xmlns:a16="http://schemas.microsoft.com/office/drawing/2014/main" val="1470764825"/>
                    </a:ext>
                  </a:extLst>
                </a:gridCol>
                <a:gridCol w="1978637">
                  <a:extLst>
                    <a:ext uri="{9D8B030D-6E8A-4147-A177-3AD203B41FA5}">
                      <a16:colId xmlns:a16="http://schemas.microsoft.com/office/drawing/2014/main" val="3423994347"/>
                    </a:ext>
                  </a:extLst>
                </a:gridCol>
                <a:gridCol w="2289266">
                  <a:extLst>
                    <a:ext uri="{9D8B030D-6E8A-4147-A177-3AD203B41FA5}">
                      <a16:colId xmlns:a16="http://schemas.microsoft.com/office/drawing/2014/main" val="635663868"/>
                    </a:ext>
                  </a:extLst>
                </a:gridCol>
              </a:tblGrid>
              <a:tr h="1219199">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150833">
                <a:tc>
                  <a:txBody>
                    <a:bodyPr/>
                    <a:lstStyle/>
                    <a:p>
                      <a:r>
                        <a:rPr lang="en-US" dirty="0"/>
                        <a:t>1</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t>Kundu R, Das R, </a:t>
                      </a:r>
                      <a:r>
                        <a:rPr lang="en-US" sz="1100" dirty="0" err="1"/>
                        <a:t>Geem</a:t>
                      </a:r>
                      <a:r>
                        <a:rPr lang="en-US" sz="1100" dirty="0"/>
                        <a:t> ZW - 2021</a:t>
                      </a:r>
                      <a:endParaRPr lang="en-IN" sz="1100" dirty="0"/>
                    </a:p>
                    <a:p>
                      <a:endParaRPr lang="en-IN" sz="1100" dirty="0"/>
                    </a:p>
                  </a:txBody>
                  <a:tcPr/>
                </a:tc>
                <a:tc>
                  <a:txBody>
                    <a:bodyPr/>
                    <a:lstStyle/>
                    <a:p>
                      <a:r>
                        <a:rPr lang="en-US" sz="1100" dirty="0"/>
                        <a:t>Pneumonia detection using Deep Learning &amp; CNN</a:t>
                      </a:r>
                      <a:endParaRPr lang="en-IN" sz="1100" dirty="0"/>
                    </a:p>
                  </a:txBody>
                  <a:tcPr/>
                </a:tc>
                <a:tc>
                  <a:txBody>
                    <a:bodyPr/>
                    <a:lstStyle/>
                    <a:p>
                      <a:r>
                        <a:rPr lang="en-US" sz="1100" dirty="0"/>
                        <a:t>CNN</a:t>
                      </a:r>
                      <a:endParaRPr lang="en-IN" dirty="0"/>
                    </a:p>
                  </a:txBody>
                  <a:tcPr/>
                </a:tc>
                <a:tc>
                  <a:txBody>
                    <a:bodyPr/>
                    <a:lstStyle/>
                    <a:p>
                      <a:r>
                        <a:rPr lang="en-US" sz="1100" dirty="0"/>
                        <a:t>Pneumonia detection based on x-ray images. </a:t>
                      </a:r>
                      <a:endParaRPr lang="en-IN" sz="1100" dirty="0"/>
                    </a:p>
                  </a:txBody>
                  <a:tcPr/>
                </a:tc>
                <a:tc>
                  <a:txBody>
                    <a:bodyPr/>
                    <a:lstStyle/>
                    <a:p>
                      <a:r>
                        <a:rPr lang="en-US" sz="1100" dirty="0"/>
                        <a:t>The proposed model performs better in terms of accuracy of 86.86%, and sensitivity of 87.02%, precision rate of 86.89% on the RSNA challenge dataset</a:t>
                      </a:r>
                      <a:endParaRPr lang="en-IN" sz="1100" dirty="0"/>
                    </a:p>
                  </a:txBody>
                  <a:tcPr/>
                </a:tc>
                <a:extLst>
                  <a:ext uri="{0D108BD9-81ED-4DB2-BD59-A6C34878D82A}">
                    <a16:rowId xmlns:a16="http://schemas.microsoft.com/office/drawing/2014/main" val="3097843794"/>
                  </a:ext>
                </a:extLst>
              </a:tr>
              <a:tr h="1330617">
                <a:tc>
                  <a:txBody>
                    <a:bodyPr/>
                    <a:lstStyle/>
                    <a:p>
                      <a:r>
                        <a:rPr lang="en-US" dirty="0"/>
                        <a:t>2</a:t>
                      </a:r>
                      <a:endParaRPr lang="en-IN" dirty="0"/>
                    </a:p>
                  </a:txBody>
                  <a:tcPr/>
                </a:tc>
                <a:tc>
                  <a:txBody>
                    <a:bodyPr/>
                    <a:lstStyle/>
                    <a:p>
                      <a:r>
                        <a:rPr lang="en-US" sz="1100" dirty="0"/>
                        <a:t>Jie Hou &amp; Terry Gao </a:t>
                      </a:r>
                      <a:br>
                        <a:rPr lang="en-US" sz="1100" dirty="0"/>
                      </a:br>
                      <a:r>
                        <a:rPr lang="en-US" sz="1100" dirty="0"/>
                        <a:t>Image analysis &amp; classification for covid -19 pneumonia detection-2019</a:t>
                      </a:r>
                      <a:endParaRPr lang="en-IN" sz="1100" dirty="0"/>
                    </a:p>
                  </a:txBody>
                  <a:tcPr/>
                </a:tc>
                <a:tc>
                  <a:txBody>
                    <a:bodyPr/>
                    <a:lstStyle/>
                    <a:p>
                      <a:r>
                        <a:rPr lang="en-US" sz="1100" dirty="0"/>
                        <a:t>Chest X-ray image analysis for pneumonia detection</a:t>
                      </a:r>
                      <a:endParaRPr lang="en-IN" sz="1100" dirty="0"/>
                    </a:p>
                  </a:txBody>
                  <a:tcPr/>
                </a:tc>
                <a:tc>
                  <a:txBody>
                    <a:bodyPr/>
                    <a:lstStyle/>
                    <a:p>
                      <a:r>
                        <a:rPr lang="en-US" sz="1100" dirty="0"/>
                        <a:t>CNN </a:t>
                      </a:r>
                      <a:endParaRPr lang="en-IN" sz="1100" dirty="0"/>
                    </a:p>
                  </a:txBody>
                  <a:tcPr/>
                </a:tc>
                <a:tc>
                  <a:txBody>
                    <a:bodyPr/>
                    <a:lstStyle/>
                    <a:p>
                      <a:r>
                        <a:rPr lang="en-US" sz="1100" dirty="0"/>
                        <a:t>This research developed a 2-level DCNN-based chest X-ray classifier system to detect Pneumonia. The main novelty consisted in the placement of a dropout layer among the convolutional layers of the network</a:t>
                      </a:r>
                      <a:endParaRPr lang="en-IN" sz="1100" dirty="0"/>
                    </a:p>
                  </a:txBody>
                  <a:tcPr/>
                </a:tc>
                <a:tc>
                  <a:txBody>
                    <a:bodyPr/>
                    <a:lstStyle/>
                    <a:p>
                      <a:r>
                        <a:rPr lang="en-US" sz="1100" dirty="0"/>
                        <a:t>The proposed method has an accuracy of 96.03%, 96.15% precision , 96% recall.</a:t>
                      </a:r>
                      <a:endParaRPr lang="en-IN" sz="1100" dirty="0"/>
                    </a:p>
                  </a:txBody>
                  <a:tcPr/>
                </a:tc>
                <a:extLst>
                  <a:ext uri="{0D108BD9-81ED-4DB2-BD59-A6C34878D82A}">
                    <a16:rowId xmlns:a16="http://schemas.microsoft.com/office/drawing/2014/main" val="3396774005"/>
                  </a:ext>
                </a:extLst>
              </a:tr>
              <a:tr h="1095371">
                <a:tc>
                  <a:txBody>
                    <a:bodyPr/>
                    <a:lstStyle/>
                    <a:p>
                      <a:r>
                        <a:rPr lang="en-US" dirty="0"/>
                        <a:t>3</a:t>
                      </a:r>
                      <a:endParaRPr lang="en-IN" dirty="0"/>
                    </a:p>
                  </a:txBody>
                  <a:tcPr/>
                </a:tc>
                <a:tc>
                  <a:txBody>
                    <a:bodyPr/>
                    <a:lstStyle/>
                    <a:p>
                      <a:r>
                        <a:rPr lang="en-US" sz="1100" dirty="0"/>
                        <a:t>V. </a:t>
                      </a:r>
                      <a:r>
                        <a:rPr lang="en-US" sz="1100" dirty="0" err="1"/>
                        <a:t>Sirish</a:t>
                      </a:r>
                      <a:r>
                        <a:rPr lang="en-US" sz="1100" dirty="0"/>
                        <a:t> Kaushik, Anand Nayyar, Gaurav </a:t>
                      </a:r>
                      <a:r>
                        <a:rPr lang="en-US" sz="1100" dirty="0" err="1"/>
                        <a:t>Kataria</a:t>
                      </a:r>
                      <a:r>
                        <a:rPr lang="en-US" sz="1100" dirty="0"/>
                        <a:t> &amp; Rachana Jain-2020</a:t>
                      </a:r>
                      <a:endParaRPr lang="en-IN" sz="11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dk1"/>
                          </a:solidFill>
                          <a:latin typeface="+mn-lt"/>
                          <a:ea typeface="+mn-ea"/>
                          <a:cs typeface="+mn-cs"/>
                        </a:rPr>
                        <a:t>Pneumonia detection using CNN</a:t>
                      </a:r>
                      <a:endParaRPr lang="en-IN" sz="1100" dirty="0">
                        <a:solidFill>
                          <a:schemeClr val="dk1"/>
                        </a:solidFill>
                        <a:latin typeface="+mn-lt"/>
                        <a:ea typeface="+mn-ea"/>
                        <a:cs typeface="+mn-cs"/>
                      </a:endParaRPr>
                    </a:p>
                    <a:p>
                      <a:endParaRPr lang="en-IN" dirty="0"/>
                    </a:p>
                  </a:txBody>
                  <a:tcPr/>
                </a:tc>
                <a:tc>
                  <a:txBody>
                    <a:bodyPr/>
                    <a:lstStyle/>
                    <a:p>
                      <a:r>
                        <a:rPr lang="en-US" sz="1100" dirty="0"/>
                        <a:t>CNN</a:t>
                      </a:r>
                      <a:endParaRPr lang="en-IN" sz="1100" dirty="0"/>
                    </a:p>
                  </a:txBody>
                  <a:tcPr/>
                </a:tc>
                <a:tc>
                  <a:txBody>
                    <a:bodyPr/>
                    <a:lstStyle/>
                    <a:p>
                      <a:r>
                        <a:rPr lang="en-US" sz="1100" dirty="0"/>
                        <a:t>CNN models trained on X-Ray images. </a:t>
                      </a:r>
                      <a:r>
                        <a:rPr lang="en-US" sz="1100" dirty="0" err="1"/>
                        <a:t>Keras</a:t>
                      </a:r>
                      <a:r>
                        <a:rPr lang="en-US" sz="1100" dirty="0"/>
                        <a:t> neural library with TensorFlow backend ahs been used to implement models.</a:t>
                      </a:r>
                      <a:endParaRPr lang="en-IN" sz="1100" dirty="0"/>
                    </a:p>
                  </a:txBody>
                  <a:tcPr/>
                </a:tc>
                <a:tc>
                  <a:txBody>
                    <a:bodyPr/>
                    <a:lstStyle/>
                    <a:p>
                      <a:r>
                        <a:rPr lang="en-US" sz="1100" dirty="0"/>
                        <a:t>The validation accuracy, recall and F1 score of CNN classifier model 3 with 3 convolutional layers are 92.31%,98%, 94% and CNN model with 4 layers also come very close in performance</a:t>
                      </a:r>
                      <a:endParaRPr lang="en-IN" sz="1100" dirty="0"/>
                    </a:p>
                  </a:txBody>
                  <a:tcPr/>
                </a:tc>
                <a:extLst>
                  <a:ext uri="{0D108BD9-81ED-4DB2-BD59-A6C34878D82A}">
                    <a16:rowId xmlns:a16="http://schemas.microsoft.com/office/drawing/2014/main" val="715288033"/>
                  </a:ext>
                </a:extLst>
              </a:tr>
              <a:tr h="1027530">
                <a:tc>
                  <a:txBody>
                    <a:bodyPr/>
                    <a:lstStyle/>
                    <a:p>
                      <a:r>
                        <a:rPr lang="en-US" dirty="0"/>
                        <a:t>4</a:t>
                      </a:r>
                      <a:endParaRPr lang="en-IN" dirty="0"/>
                    </a:p>
                  </a:txBody>
                  <a:tcPr/>
                </a:tc>
                <a:tc>
                  <a:txBody>
                    <a:bodyPr/>
                    <a:lstStyle/>
                    <a:p>
                      <a:r>
                        <a:rPr lang="en-US" sz="1100" dirty="0"/>
                        <a:t>Sammy V. </a:t>
                      </a:r>
                      <a:r>
                        <a:rPr lang="en-US" sz="1100" dirty="0" err="1"/>
                        <a:t>Militante</a:t>
                      </a:r>
                      <a:r>
                        <a:rPr lang="en-US" sz="1100" dirty="0"/>
                        <a:t>, Brandon G. </a:t>
                      </a:r>
                      <a:r>
                        <a:rPr lang="en-US" sz="1100" dirty="0" err="1"/>
                        <a:t>Sibbaluca</a:t>
                      </a:r>
                      <a:r>
                        <a:rPr lang="en-US" sz="1100" dirty="0"/>
                        <a:t>  - 2020</a:t>
                      </a:r>
                      <a:endParaRPr lang="en-IN" sz="11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dk1"/>
                          </a:solidFill>
                          <a:latin typeface="+mn-lt"/>
                          <a:ea typeface="+mn-ea"/>
                          <a:cs typeface="+mn-cs"/>
                        </a:rPr>
                        <a:t>Pneumonia detection using Deep Learning &amp; CNN</a:t>
                      </a:r>
                      <a:endParaRPr lang="en-IN" sz="1100" dirty="0">
                        <a:solidFill>
                          <a:schemeClr val="dk1"/>
                        </a:solidFill>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IN" sz="1100" dirty="0">
                        <a:solidFill>
                          <a:schemeClr val="dk1"/>
                        </a:solidFill>
                        <a:latin typeface="+mn-lt"/>
                        <a:ea typeface="+mn-ea"/>
                        <a:cs typeface="+mn-cs"/>
                      </a:endParaRPr>
                    </a:p>
                  </a:txBody>
                  <a:tcPr/>
                </a:tc>
                <a:tc>
                  <a:txBody>
                    <a:bodyPr/>
                    <a:lstStyle/>
                    <a:p>
                      <a:r>
                        <a:rPr lang="en-US" sz="1100" dirty="0"/>
                        <a:t>CNN</a:t>
                      </a:r>
                      <a:endParaRPr lang="en-IN" sz="1100" dirty="0"/>
                    </a:p>
                  </a:txBody>
                  <a:tcPr/>
                </a:tc>
                <a:tc>
                  <a:txBody>
                    <a:bodyPr/>
                    <a:lstStyle/>
                    <a:p>
                      <a:r>
                        <a:rPr lang="en-US" sz="1100" dirty="0"/>
                        <a:t>The proposed methodology presents the architectural design that is divided into 3 stages: preprocessing, handover learning and refinement and classification.</a:t>
                      </a:r>
                      <a:endParaRPr lang="en-IN" sz="1100" dirty="0"/>
                    </a:p>
                  </a:txBody>
                  <a:tcPr/>
                </a:tc>
                <a:tc>
                  <a:txBody>
                    <a:bodyPr/>
                    <a:lstStyle/>
                    <a:p>
                      <a:r>
                        <a:rPr lang="en-US" sz="1100" dirty="0"/>
                        <a:t>The proposed method has an accuracy of 95-97% and a better recall and precision rates .</a:t>
                      </a:r>
                      <a:endParaRPr lang="en-IN" sz="1100" dirty="0"/>
                    </a:p>
                  </a:txBody>
                  <a:tcPr/>
                </a:tc>
                <a:extLst>
                  <a:ext uri="{0D108BD9-81ED-4DB2-BD59-A6C34878D82A}">
                    <a16:rowId xmlns:a16="http://schemas.microsoft.com/office/drawing/2014/main" val="376427978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317328341"/>
              </p:ext>
            </p:extLst>
          </p:nvPr>
        </p:nvGraphicFramePr>
        <p:xfrm>
          <a:off x="59636" y="381000"/>
          <a:ext cx="8991600" cy="6187440"/>
        </p:xfrm>
        <a:graphic>
          <a:graphicData uri="http://schemas.openxmlformats.org/drawingml/2006/table">
            <a:tbl>
              <a:tblPr firstRow="1" bandRow="1">
                <a:tableStyleId>{5C22544A-7EE6-4342-B048-85BDC9FD1C3A}</a:tableStyleId>
              </a:tblPr>
              <a:tblGrid>
                <a:gridCol w="397564">
                  <a:extLst>
                    <a:ext uri="{9D8B030D-6E8A-4147-A177-3AD203B41FA5}">
                      <a16:colId xmlns:a16="http://schemas.microsoft.com/office/drawing/2014/main" val="432745929"/>
                    </a:ext>
                  </a:extLst>
                </a:gridCol>
                <a:gridCol w="1676400">
                  <a:extLst>
                    <a:ext uri="{9D8B030D-6E8A-4147-A177-3AD203B41FA5}">
                      <a16:colId xmlns:a16="http://schemas.microsoft.com/office/drawing/2014/main" val="1998233565"/>
                    </a:ext>
                  </a:extLst>
                </a:gridCol>
                <a:gridCol w="1143000">
                  <a:extLst>
                    <a:ext uri="{9D8B030D-6E8A-4147-A177-3AD203B41FA5}">
                      <a16:colId xmlns:a16="http://schemas.microsoft.com/office/drawing/2014/main" val="3760181125"/>
                    </a:ext>
                  </a:extLst>
                </a:gridCol>
                <a:gridCol w="990600">
                  <a:extLst>
                    <a:ext uri="{9D8B030D-6E8A-4147-A177-3AD203B41FA5}">
                      <a16:colId xmlns:a16="http://schemas.microsoft.com/office/drawing/2014/main" val="1470764825"/>
                    </a:ext>
                  </a:extLst>
                </a:gridCol>
                <a:gridCol w="2209800">
                  <a:extLst>
                    <a:ext uri="{9D8B030D-6E8A-4147-A177-3AD203B41FA5}">
                      <a16:colId xmlns:a16="http://schemas.microsoft.com/office/drawing/2014/main" val="3423994347"/>
                    </a:ext>
                  </a:extLst>
                </a:gridCol>
                <a:gridCol w="2574236">
                  <a:extLst>
                    <a:ext uri="{9D8B030D-6E8A-4147-A177-3AD203B41FA5}">
                      <a16:colId xmlns:a16="http://schemas.microsoft.com/office/drawing/2014/main" val="635663868"/>
                    </a:ext>
                  </a:extLst>
                </a:gridCol>
              </a:tblGrid>
              <a:tr h="1295400">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367032">
                <a:tc>
                  <a:txBody>
                    <a:bodyPr/>
                    <a:lstStyle/>
                    <a:p>
                      <a:r>
                        <a:rPr lang="en-US" dirty="0"/>
                        <a:t>5</a:t>
                      </a:r>
                      <a:endParaRPr lang="en-IN" dirty="0"/>
                    </a:p>
                  </a:txBody>
                  <a:tcPr/>
                </a:tc>
                <a:tc>
                  <a:txBody>
                    <a:bodyPr/>
                    <a:lstStyle/>
                    <a:p>
                      <a:r>
                        <a:rPr lang="en-US" sz="1100" dirty="0" err="1"/>
                        <a:t>Anner</a:t>
                      </a:r>
                      <a:r>
                        <a:rPr lang="en-US" sz="1100" dirty="0"/>
                        <a:t> Kareem, </a:t>
                      </a:r>
                      <a:r>
                        <a:rPr lang="en-US" sz="1100" dirty="0" err="1"/>
                        <a:t>Haiming</a:t>
                      </a:r>
                      <a:r>
                        <a:rPr lang="en-US" sz="1100" dirty="0"/>
                        <a:t> Liu, Paul Sant</a:t>
                      </a:r>
                      <a:endParaRPr lang="en-IN" sz="1100" dirty="0"/>
                    </a:p>
                  </a:txBody>
                  <a:tcPr/>
                </a:tc>
                <a:tc>
                  <a:txBody>
                    <a:bodyPr/>
                    <a:lstStyle/>
                    <a:p>
                      <a:r>
                        <a:rPr lang="en-US" sz="1100" dirty="0"/>
                        <a:t>Review of Pneumonia image detection : A Machine Learning approach</a:t>
                      </a:r>
                      <a:endParaRPr lang="en-IN" sz="1100" dirty="0"/>
                    </a:p>
                    <a:p>
                      <a:endParaRPr lang="en-IN" sz="1100" dirty="0"/>
                    </a:p>
                  </a:txBody>
                  <a:tcPr/>
                </a:tc>
                <a:tc>
                  <a:txBody>
                    <a:bodyPr/>
                    <a:lstStyle/>
                    <a:p>
                      <a:r>
                        <a:rPr lang="en-US" sz="1100" dirty="0"/>
                        <a:t>CNN</a:t>
                      </a:r>
                      <a:endParaRPr lang="en-IN" sz="1100" dirty="0"/>
                    </a:p>
                  </a:txBody>
                  <a:tcPr/>
                </a:tc>
                <a:tc>
                  <a:txBody>
                    <a:bodyPr/>
                    <a:lstStyle/>
                    <a:p>
                      <a:r>
                        <a:rPr lang="en-US" sz="1100" dirty="0"/>
                        <a:t>The proposed solution involves using privacy – preserving procedures that will allow using real time data thus having massive data and variant patterns of medical images for ML model training.</a:t>
                      </a:r>
                      <a:endParaRPr lang="en-IN" sz="1100" dirty="0"/>
                    </a:p>
                  </a:txBody>
                  <a:tcPr/>
                </a:tc>
                <a:tc>
                  <a:txBody>
                    <a:bodyPr/>
                    <a:lstStyle/>
                    <a:p>
                      <a:r>
                        <a:rPr lang="en-US" sz="1100" dirty="0"/>
                        <a:t>This survey demonstrates the number of procedures used in the past for the detection of lung disease, especially Pneumonia. To make the ML model more productive, it is required to have a larger volume and variety of data sets to train the model.</a:t>
                      </a:r>
                      <a:endParaRPr lang="en-IN" sz="1100" dirty="0"/>
                    </a:p>
                  </a:txBody>
                  <a:tcPr/>
                </a:tc>
                <a:extLst>
                  <a:ext uri="{0D108BD9-81ED-4DB2-BD59-A6C34878D82A}">
                    <a16:rowId xmlns:a16="http://schemas.microsoft.com/office/drawing/2014/main" val="3097843794"/>
                  </a:ext>
                </a:extLst>
              </a:tr>
              <a:tr h="1077732">
                <a:tc>
                  <a:txBody>
                    <a:bodyPr/>
                    <a:lstStyle/>
                    <a:p>
                      <a:r>
                        <a:rPr lang="en-US" dirty="0"/>
                        <a:t>6</a:t>
                      </a:r>
                      <a:endParaRPr lang="en-IN" dirty="0"/>
                    </a:p>
                  </a:txBody>
                  <a:tcPr/>
                </a:tc>
                <a:tc>
                  <a:txBody>
                    <a:bodyPr/>
                    <a:lstStyle/>
                    <a:p>
                      <a:r>
                        <a:rPr lang="en-US" sz="1100" dirty="0" err="1"/>
                        <a:t>Dejun</a:t>
                      </a:r>
                      <a:r>
                        <a:rPr lang="en-US" sz="1100" dirty="0"/>
                        <a:t> Zhang, </a:t>
                      </a:r>
                      <a:r>
                        <a:rPr lang="en-US" sz="1100" dirty="0" err="1"/>
                        <a:t>Fuquan</a:t>
                      </a:r>
                      <a:r>
                        <a:rPr lang="en-US" sz="1100" dirty="0"/>
                        <a:t> Ren , </a:t>
                      </a:r>
                      <a:r>
                        <a:rPr lang="en-US" sz="1100" dirty="0" err="1"/>
                        <a:t>Yushang</a:t>
                      </a:r>
                      <a:r>
                        <a:rPr lang="en-US" sz="1100" dirty="0"/>
                        <a:t> Li, Lei Na &amp; Yue Ma</a:t>
                      </a:r>
                      <a:endParaRPr lang="en-IN" sz="11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t>Pneumonia detection using Deep Learning &amp; CNN</a:t>
                      </a:r>
                      <a:endParaRPr lang="en-IN" sz="1100" dirty="0"/>
                    </a:p>
                    <a:p>
                      <a:endParaRPr lang="en-IN" sz="1100" dirty="0"/>
                    </a:p>
                  </a:txBody>
                  <a:tcPr/>
                </a:tc>
                <a:tc>
                  <a:txBody>
                    <a:bodyPr/>
                    <a:lstStyle/>
                    <a:p>
                      <a:r>
                        <a:rPr lang="en-US" sz="1100" dirty="0"/>
                        <a:t>CNN</a:t>
                      </a:r>
                      <a:endParaRPr lang="en-IN" sz="1100" dirty="0"/>
                    </a:p>
                  </a:txBody>
                  <a:tcPr/>
                </a:tc>
                <a:tc>
                  <a:txBody>
                    <a:bodyPr/>
                    <a:lstStyle/>
                    <a:p>
                      <a:r>
                        <a:rPr lang="en-US" sz="1100" dirty="0"/>
                        <a:t>Utilized image enhancement method named Dynamic Histogram Equalization DHE and Developed a VGG based CNN model to extract the features of chest X-rays.</a:t>
                      </a:r>
                      <a:endParaRPr lang="en-IN" sz="1100" dirty="0"/>
                    </a:p>
                  </a:txBody>
                  <a:tcPr/>
                </a:tc>
                <a:tc>
                  <a:txBody>
                    <a:bodyPr/>
                    <a:lstStyle/>
                    <a:p>
                      <a:r>
                        <a:rPr lang="en-US" sz="1100" dirty="0"/>
                        <a:t>This method shows a reasonable accuracy of 95.38%, precision of 87.64%, recall of 96.52% and f1 score of 91.87%.</a:t>
                      </a:r>
                      <a:endParaRPr lang="en-IN" sz="1100" dirty="0"/>
                    </a:p>
                  </a:txBody>
                  <a:tcPr/>
                </a:tc>
                <a:extLst>
                  <a:ext uri="{0D108BD9-81ED-4DB2-BD59-A6C34878D82A}">
                    <a16:rowId xmlns:a16="http://schemas.microsoft.com/office/drawing/2014/main" val="3396774005"/>
                  </a:ext>
                </a:extLst>
              </a:tr>
              <a:tr h="1077732">
                <a:tc>
                  <a:txBody>
                    <a:bodyPr/>
                    <a:lstStyle/>
                    <a:p>
                      <a:r>
                        <a:rPr lang="en-US" dirty="0"/>
                        <a:t>7</a:t>
                      </a:r>
                      <a:endParaRPr lang="en-IN" dirty="0"/>
                    </a:p>
                  </a:txBody>
                  <a:tcPr/>
                </a:tc>
                <a:tc>
                  <a:txBody>
                    <a:bodyPr/>
                    <a:lstStyle/>
                    <a:p>
                      <a:r>
                        <a:rPr lang="en-US" sz="1100" dirty="0" err="1"/>
                        <a:t>Dimpy</a:t>
                      </a:r>
                      <a:r>
                        <a:rPr lang="en-US" sz="1100" dirty="0"/>
                        <a:t> Varshini, Lucky Agarwal , </a:t>
                      </a:r>
                      <a:r>
                        <a:rPr lang="en-US" sz="1100" dirty="0" err="1"/>
                        <a:t>Karik</a:t>
                      </a:r>
                      <a:r>
                        <a:rPr lang="en-US" sz="1100" dirty="0"/>
                        <a:t> Thakral, Ankush Mittal, </a:t>
                      </a:r>
                      <a:endParaRPr lang="en-IN" sz="11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t>Pneumonia detection using CNN based Feature Extraction</a:t>
                      </a:r>
                      <a:endParaRPr lang="en-IN" sz="1100" dirty="0"/>
                    </a:p>
                    <a:p>
                      <a:endParaRPr lang="en-IN" sz="1100" dirty="0"/>
                    </a:p>
                  </a:txBody>
                  <a:tcPr/>
                </a:tc>
                <a:tc>
                  <a:txBody>
                    <a:bodyPr/>
                    <a:lstStyle/>
                    <a:p>
                      <a:r>
                        <a:rPr lang="en-US" sz="1100" dirty="0"/>
                        <a:t>CNN</a:t>
                      </a:r>
                      <a:endParaRPr lang="en-IN" sz="1100" dirty="0"/>
                    </a:p>
                  </a:txBody>
                  <a:tcPr/>
                </a:tc>
                <a:tc>
                  <a:txBody>
                    <a:bodyPr/>
                    <a:lstStyle/>
                    <a:p>
                      <a:r>
                        <a:rPr lang="en-US" sz="1100" dirty="0"/>
                        <a:t>The customized model </a:t>
                      </a:r>
                      <a:r>
                        <a:rPr lang="en-US" sz="1100" dirty="0" err="1"/>
                        <a:t>i.e</a:t>
                      </a:r>
                      <a:r>
                        <a:rPr lang="en-US" sz="1100" dirty="0"/>
                        <a:t> a combination of CNN based feature extraction and supervised classifier algorithm resulted in optimal solution for classifying normal and abnormal chest x-ray images.</a:t>
                      </a:r>
                      <a:endParaRPr lang="en-IN" sz="1100" dirty="0"/>
                    </a:p>
                  </a:txBody>
                  <a:tcPr/>
                </a:tc>
                <a:tc>
                  <a:txBody>
                    <a:bodyPr/>
                    <a:lstStyle/>
                    <a:p>
                      <a:r>
                        <a:rPr lang="en-US" sz="1100" dirty="0"/>
                        <a:t>Observed the performance of various pre-trained CNN models along with distinct classifiers and then on basis of statistical results selected densenet-169 for feature extraction and SVM for classification stage</a:t>
                      </a:r>
                      <a:endParaRPr lang="en-IN" sz="1100" dirty="0"/>
                    </a:p>
                  </a:txBody>
                  <a:tcPr/>
                </a:tc>
                <a:extLst>
                  <a:ext uri="{0D108BD9-81ED-4DB2-BD59-A6C34878D82A}">
                    <a16:rowId xmlns:a16="http://schemas.microsoft.com/office/drawing/2014/main" val="715288033"/>
                  </a:ext>
                </a:extLst>
              </a:tr>
              <a:tr h="1077732">
                <a:tc>
                  <a:txBody>
                    <a:bodyPr/>
                    <a:lstStyle/>
                    <a:p>
                      <a:r>
                        <a:rPr lang="en-US" dirty="0"/>
                        <a:t>8</a:t>
                      </a:r>
                      <a:endParaRPr lang="en-IN" dirty="0"/>
                    </a:p>
                  </a:txBody>
                  <a:tcPr/>
                </a:tc>
                <a:tc>
                  <a:txBody>
                    <a:bodyPr/>
                    <a:lstStyle/>
                    <a:p>
                      <a:r>
                        <a:rPr lang="en-US" sz="1100" dirty="0"/>
                        <a:t>Orlando </a:t>
                      </a:r>
                      <a:r>
                        <a:rPr lang="en-US" sz="1100" dirty="0" err="1"/>
                        <a:t>Iparraguiree</a:t>
                      </a:r>
                      <a:r>
                        <a:rPr lang="en-US" sz="1100" dirty="0"/>
                        <a:t> – </a:t>
                      </a:r>
                      <a:r>
                        <a:rPr lang="en-US" sz="1100" dirty="0" err="1"/>
                        <a:t>Villanuieva</a:t>
                      </a:r>
                      <a:r>
                        <a:rPr lang="en-US" sz="1100" dirty="0"/>
                        <a:t>, Victor Guevara-Ponce- 2022</a:t>
                      </a:r>
                      <a:endParaRPr lang="en-IN" sz="11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t>CNN with transfer learning for pneumonia detection</a:t>
                      </a:r>
                      <a:endParaRPr lang="en-IN" sz="1100" dirty="0"/>
                    </a:p>
                  </a:txBody>
                  <a:tcPr/>
                </a:tc>
                <a:tc>
                  <a:txBody>
                    <a:bodyPr/>
                    <a:lstStyle/>
                    <a:p>
                      <a:r>
                        <a:rPr lang="en-US" sz="1100" dirty="0"/>
                        <a:t>CNN</a:t>
                      </a:r>
                      <a:endParaRPr lang="en-IN" sz="1100" dirty="0"/>
                    </a:p>
                  </a:txBody>
                  <a:tcPr/>
                </a:tc>
                <a:tc>
                  <a:txBody>
                    <a:bodyPr/>
                    <a:lstStyle/>
                    <a:p>
                      <a:r>
                        <a:rPr lang="en-US" sz="1100" dirty="0"/>
                        <a:t>Four models </a:t>
                      </a:r>
                      <a:r>
                        <a:rPr lang="en-US" sz="1100" dirty="0" err="1"/>
                        <a:t>wefre</a:t>
                      </a:r>
                      <a:r>
                        <a:rPr lang="en-US" sz="1100" dirty="0"/>
                        <a:t> trained with normal and pneumonia images used in this work. VGG16 , RestNet50, VGG19, Inception –v3</a:t>
                      </a:r>
                      <a:endParaRPr lang="en-IN" sz="1100" dirty="0"/>
                    </a:p>
                  </a:txBody>
                  <a:tcPr/>
                </a:tc>
                <a:tc>
                  <a:txBody>
                    <a:bodyPr/>
                    <a:lstStyle/>
                    <a:p>
                      <a:r>
                        <a:rPr lang="en-US" sz="1100" dirty="0"/>
                        <a:t>This paper presents 4 high performance CNN models The ResNet50 model achieved best recall of 95.3% , Inceptionv3 model shown recall of 93.7% and the 2 models with best f1 score of 79% and 82%.</a:t>
                      </a:r>
                      <a:endParaRPr lang="en-IN" sz="1100" dirty="0"/>
                    </a:p>
                  </a:txBody>
                  <a:tcPr/>
                </a:tc>
                <a:extLst>
                  <a:ext uri="{0D108BD9-81ED-4DB2-BD59-A6C34878D82A}">
                    <a16:rowId xmlns:a16="http://schemas.microsoft.com/office/drawing/2014/main" val="3764279788"/>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8D9A88EB-E6BD-9776-1F21-BA9FF75E6CF5}"/>
              </a:ext>
            </a:extLst>
          </p:cNvPr>
          <p:cNvSpPr txBox="1"/>
          <p:nvPr/>
        </p:nvSpPr>
        <p:spPr>
          <a:xfrm>
            <a:off x="152400" y="1524000"/>
            <a:ext cx="8839200" cy="4801314"/>
          </a:xfrm>
          <a:prstGeom prst="rect">
            <a:avLst/>
          </a:prstGeom>
          <a:noFill/>
        </p:spPr>
        <p:txBody>
          <a:bodyPr wrap="square" rtlCol="0">
            <a:spAutoFit/>
          </a:bodyPr>
          <a:lstStyle/>
          <a:p>
            <a:pPr marL="285750" indent="-285750">
              <a:buFont typeface="Arial" panose="020B0604020202020204" pitchFamily="34" charset="0"/>
              <a:buChar char="•"/>
            </a:pPr>
            <a:r>
              <a:rPr lang="en-US" dirty="0"/>
              <a:t>Data Collection and Preprocessing: Gather and preprocess a diverse dataset of chest X-ray images, ensuring consistency in format and quality for training and testing.</a:t>
            </a:r>
          </a:p>
          <a:p>
            <a:endParaRPr lang="en-US" dirty="0"/>
          </a:p>
          <a:p>
            <a:pPr marL="285750" indent="-285750">
              <a:buFont typeface="Arial" panose="020B0604020202020204" pitchFamily="34" charset="0"/>
              <a:buChar char="•"/>
            </a:pPr>
            <a:r>
              <a:rPr lang="en-US" dirty="0"/>
              <a:t>Model Selection and Training: Choose a suitable machine learning model, like CNNs, and train it rigorously using the prepared dataset, fine-tuning for optimal disease prediction.</a:t>
            </a:r>
          </a:p>
          <a:p>
            <a:endParaRPr lang="en-US" dirty="0"/>
          </a:p>
          <a:p>
            <a:pPr marL="285750" indent="-285750">
              <a:buFont typeface="Arial" panose="020B0604020202020204" pitchFamily="34" charset="0"/>
              <a:buChar char="•"/>
            </a:pPr>
            <a:r>
              <a:rPr lang="en-US" dirty="0"/>
              <a:t>Robust Evaluation: Evaluate the model's performance with various metrics, including accuracy, precision, recall, F1-score, and AUC-ROC, to measure its effectiveness.</a:t>
            </a:r>
          </a:p>
          <a:p>
            <a:endParaRPr lang="en-US" dirty="0"/>
          </a:p>
          <a:p>
            <a:pPr marL="285750" indent="-285750">
              <a:buFont typeface="Arial" panose="020B0604020202020204" pitchFamily="34" charset="0"/>
              <a:buChar char="•"/>
            </a:pPr>
            <a:r>
              <a:rPr lang="en-US" dirty="0"/>
              <a:t>User-Friendly Deployment: Deploy the model within a user-friendly application or platform, enabling easy image uploads for predictions and enhancing accessibility.</a:t>
            </a:r>
          </a:p>
          <a:p>
            <a:endParaRPr lang="en-US" dirty="0"/>
          </a:p>
          <a:p>
            <a:pPr marL="285750" indent="-285750">
              <a:buFont typeface="Arial" panose="020B0604020202020204" pitchFamily="34" charset="0"/>
              <a:buChar char="•"/>
            </a:pPr>
            <a:r>
              <a:rPr lang="en-US" dirty="0"/>
              <a:t>Ethical Compliance and Transparency: Adhere to ethical guidelines, safeguard patient data, and incorporate interpretability to build trust in the system.</a:t>
            </a:r>
          </a:p>
        </p:txBody>
      </p:sp>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2" name="TextBox 1">
            <a:extLst>
              <a:ext uri="{FF2B5EF4-FFF2-40B4-BE49-F238E27FC236}">
                <a16:creationId xmlns:a16="http://schemas.microsoft.com/office/drawing/2014/main" id="{4B329F0B-31C4-891F-7153-CE07113C47A8}"/>
              </a:ext>
            </a:extLst>
          </p:cNvPr>
          <p:cNvSpPr txBox="1"/>
          <p:nvPr/>
        </p:nvSpPr>
        <p:spPr>
          <a:xfrm>
            <a:off x="457200" y="1371600"/>
            <a:ext cx="84582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In machine learning, particularly in classification tasks like pneumonia detection, a suite of performance metrics plays a crucial role in assessing a model's effectiveness. Key metrics include Accuracy, which measures the proportion of correctly classified instances; Precision, which focuses on true positive predictions relative to all positive predictions; Recall (Sensitivity), which assesses true positive predictions within actual positive instances; and the F1-Score, a harmonic mean that balances Precision and Recall, especially valuable in imbalanced datasets.</a:t>
            </a:r>
          </a:p>
          <a:p>
            <a:endParaRPr lang="en-US" dirty="0"/>
          </a:p>
          <a:p>
            <a:pPr marL="285750" indent="-285750">
              <a:buFont typeface="Arial" panose="020B0604020202020204" pitchFamily="34" charset="0"/>
              <a:buChar char="•"/>
            </a:pPr>
            <a:r>
              <a:rPr lang="en-US" dirty="0"/>
              <a:t>The Receiver Operating Characteristic (ROC) Curve and Area Under the Curve (AUC) offer a graphical representation and a summarized value to gauge model performance across various thresholds. A high AUC indicates a strong model. Additionally, the Confusion Matrix dissects a classification algorithm's performance, revealing true positives, false positives, and false negatives, providing a comprehensive understanding.</a:t>
            </a:r>
          </a:p>
          <a:p>
            <a:endParaRPr lang="en-US" dirty="0"/>
          </a:p>
          <a:p>
            <a:pPr marL="285750" indent="-285750">
              <a:buFont typeface="Arial" panose="020B0604020202020204" pitchFamily="34" charset="0"/>
              <a:buChar char="•"/>
            </a:pPr>
            <a:r>
              <a:rPr lang="en-US" dirty="0"/>
              <a:t>The choice of these metrics depends on the context and the relative importance of false positives and false negatives in the specific application, ensuring a holistic evaluation of the machine learning model's performance.</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Box 1">
            <a:extLst>
              <a:ext uri="{FF2B5EF4-FFF2-40B4-BE49-F238E27FC236}">
                <a16:creationId xmlns:a16="http://schemas.microsoft.com/office/drawing/2014/main" id="{34C0FAED-8CAD-3C29-8C0A-F8268A0D9AC5}"/>
              </a:ext>
            </a:extLst>
          </p:cNvPr>
          <p:cNvSpPr txBox="1"/>
          <p:nvPr/>
        </p:nvSpPr>
        <p:spPr>
          <a:xfrm>
            <a:off x="304800" y="1447800"/>
            <a:ext cx="8686800" cy="4524315"/>
          </a:xfrm>
          <a:prstGeom prst="rect">
            <a:avLst/>
          </a:prstGeom>
          <a:noFill/>
        </p:spPr>
        <p:txBody>
          <a:bodyPr wrap="square" rtlCol="0">
            <a:spAutoFit/>
          </a:bodyPr>
          <a:lstStyle/>
          <a:p>
            <a:r>
              <a:rPr lang="en-US" dirty="0"/>
              <a:t>In conclusion, this project represents a significant stride in the realm of medical diagnostics, specifically in the accurate and efficient detection of pneumonia using advanced deep learning techniques. By developing and implementing a sophisticated Convolutional Neural Network (CNN)-based diagnostic model, this research has demonstrated the potential of artificial intelligence in revolutionizing the way we diagnose critical illnesses. Through meticulous exploration of various CNN architectures, optimization methods, and interpretability techniques, the project has created a powerful tool capable of automating the diagnosis process, reducing human error, and expediting medical interventions.</a:t>
            </a:r>
          </a:p>
          <a:p>
            <a:r>
              <a:rPr lang="en-US" dirty="0"/>
              <a:t> </a:t>
            </a:r>
          </a:p>
          <a:p>
            <a:r>
              <a:rPr lang="en-US" dirty="0"/>
              <a:t>In essence, this project exemplifies the transformative power of interdisciplinary collaboration, emphasizing the need for continued research and development in the intersection of artificial intelligence and healthcare. As we move forward, the lessons learned and the successes achieved in this project will undoubtedly contribute to a future where technology plays a pivotal role in saving lives and enhancing the quality of healthcare services.</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a:extLst>
              <a:ext uri="{FF2B5EF4-FFF2-40B4-BE49-F238E27FC236}">
                <a16:creationId xmlns:a16="http://schemas.microsoft.com/office/drawing/2014/main" id="{DB2317B7-6193-AFB1-D7E2-AEC5F47A5782}"/>
              </a:ext>
            </a:extLst>
          </p:cNvPr>
          <p:cNvSpPr txBox="1"/>
          <p:nvPr/>
        </p:nvSpPr>
        <p:spPr>
          <a:xfrm>
            <a:off x="457200" y="1600200"/>
            <a:ext cx="8381160" cy="5355312"/>
          </a:xfrm>
          <a:prstGeom prst="rect">
            <a:avLst/>
          </a:prstGeom>
          <a:noFill/>
        </p:spPr>
        <p:txBody>
          <a:bodyPr wrap="square" rtlCol="0">
            <a:spAutoFit/>
          </a:bodyPr>
          <a:lstStyle/>
          <a:p>
            <a:pPr marL="342900" lvl="0" indent="-342900">
              <a:lnSpc>
                <a:spcPct val="150000"/>
              </a:lnSpc>
              <a:spcBef>
                <a:spcPts val="45"/>
              </a:spcBef>
              <a:spcAft>
                <a:spcPts val="0"/>
              </a:spcAft>
              <a:buFont typeface="Wingdings" panose="05000000000000000000" pitchFamily="2" charset="2"/>
              <a:buChar char=""/>
            </a:pPr>
            <a:r>
              <a:rPr lang="en-US" sz="1800" u="sng" dirty="0">
                <a:effectLst/>
                <a:latin typeface="Arial" panose="020B0604020202020204" pitchFamily="34" charset="0"/>
                <a:ea typeface="Carlito"/>
                <a:cs typeface="Carlito"/>
                <a:hlinkClick r:id="rId2">
                  <a:extLst>
                    <a:ext uri="{A12FA001-AC4F-418D-AE19-62706E023703}">
                      <ahyp:hlinkClr xmlns:ahyp="http://schemas.microsoft.com/office/drawing/2018/hyperlinkcolor" val="tx"/>
                    </a:ext>
                  </a:extLst>
                </a:hlinkClick>
              </a:rPr>
              <a:t>https://ieeexplore.ieee.org/document/8869364</a:t>
            </a:r>
            <a:endParaRPr lang="en-IN" sz="1800" u="sng" dirty="0">
              <a:effectLst/>
              <a:latin typeface="Carlito"/>
              <a:ea typeface="Carlito"/>
              <a:cs typeface="Carlito"/>
            </a:endParaRPr>
          </a:p>
          <a:p>
            <a:pPr marL="342900" lvl="0" indent="-342900">
              <a:lnSpc>
                <a:spcPct val="150000"/>
              </a:lnSpc>
              <a:spcBef>
                <a:spcPts val="45"/>
              </a:spcBef>
              <a:spcAft>
                <a:spcPts val="0"/>
              </a:spcAft>
              <a:buFont typeface="Wingdings" panose="05000000000000000000" pitchFamily="2" charset="2"/>
              <a:buChar char=""/>
            </a:pPr>
            <a:r>
              <a:rPr lang="en-US" sz="1800" u="sng" dirty="0">
                <a:effectLst/>
                <a:latin typeface="Arial" panose="020B0604020202020204" pitchFamily="34" charset="0"/>
                <a:ea typeface="Carlito"/>
                <a:cs typeface="Carlito"/>
                <a:hlinkClick r:id="rId2">
                  <a:extLst>
                    <a:ext uri="{A12FA001-AC4F-418D-AE19-62706E023703}">
                      <ahyp:hlinkClr xmlns:ahyp="http://schemas.microsoft.com/office/drawing/2018/hyperlinkcolor" val="tx"/>
                    </a:ext>
                  </a:extLst>
                </a:hlinkClick>
              </a:rPr>
              <a:t>https://ieeexplore.ieee.org/document/8869364</a:t>
            </a:r>
            <a:endParaRPr lang="en-IN" sz="1800" u="sng" dirty="0">
              <a:effectLst/>
              <a:latin typeface="Carlito"/>
              <a:ea typeface="Carlito"/>
              <a:cs typeface="Carlito"/>
            </a:endParaRPr>
          </a:p>
          <a:p>
            <a:pPr marL="342900" lvl="0" indent="-342900">
              <a:lnSpc>
                <a:spcPct val="150000"/>
              </a:lnSpc>
              <a:spcBef>
                <a:spcPts val="45"/>
              </a:spcBef>
              <a:spcAft>
                <a:spcPts val="0"/>
              </a:spcAft>
              <a:buFont typeface="Wingdings" panose="05000000000000000000" pitchFamily="2" charset="2"/>
              <a:buChar char=""/>
            </a:pPr>
            <a:r>
              <a:rPr lang="en-US" sz="1800" u="sng" dirty="0">
                <a:effectLst/>
                <a:latin typeface="Arial" panose="020B0604020202020204" pitchFamily="34" charset="0"/>
                <a:ea typeface="Carlito"/>
                <a:cs typeface="Carlito"/>
                <a:hlinkClick r:id="rId3">
                  <a:extLst>
                    <a:ext uri="{A12FA001-AC4F-418D-AE19-62706E023703}">
                      <ahyp:hlinkClr xmlns:ahyp="http://schemas.microsoft.com/office/drawing/2018/hyperlinkcolor" val="tx"/>
                    </a:ext>
                  </a:extLst>
                </a:hlinkClick>
              </a:rPr>
              <a:t>https://www.researchgate.net/publication/340961287_Pneumonia_Detection_Using_Convolutional_Neural_Networks_CNNs</a:t>
            </a:r>
            <a:endParaRPr lang="en-IN" sz="1800" u="sng" dirty="0">
              <a:effectLst/>
              <a:latin typeface="Carlito"/>
              <a:ea typeface="Carlito"/>
              <a:cs typeface="Carlito"/>
            </a:endParaRPr>
          </a:p>
          <a:p>
            <a:pPr marL="342900" lvl="0" indent="-342900">
              <a:lnSpc>
                <a:spcPct val="150000"/>
              </a:lnSpc>
              <a:spcBef>
                <a:spcPts val="45"/>
              </a:spcBef>
              <a:spcAft>
                <a:spcPts val="0"/>
              </a:spcAft>
              <a:buFont typeface="Wingdings" panose="05000000000000000000" pitchFamily="2" charset="2"/>
              <a:buChar char=""/>
            </a:pPr>
            <a:r>
              <a:rPr lang="en-US" sz="1800" u="sng" dirty="0">
                <a:effectLst/>
                <a:latin typeface="Arial" panose="020B0604020202020204" pitchFamily="34" charset="0"/>
                <a:ea typeface="Carlito"/>
                <a:cs typeface="Carlito"/>
                <a:hlinkClick r:id="rId4">
                  <a:extLst>
                    <a:ext uri="{A12FA001-AC4F-418D-AE19-62706E023703}">
                      <ahyp:hlinkClr xmlns:ahyp="http://schemas.microsoft.com/office/drawing/2018/hyperlinkcolor" val="tx"/>
                    </a:ext>
                  </a:extLst>
                </a:hlinkClick>
              </a:rPr>
              <a:t>https://www.ncbi.nlm.nih.gov/pmc/articles/PMC9759647/</a:t>
            </a:r>
            <a:endParaRPr lang="en-IN" sz="1800" u="sng" dirty="0">
              <a:effectLst/>
              <a:latin typeface="Carlito"/>
              <a:ea typeface="Carlito"/>
              <a:cs typeface="Carlito"/>
            </a:endParaRPr>
          </a:p>
          <a:p>
            <a:pPr marL="342900" lvl="0" indent="-342900">
              <a:lnSpc>
                <a:spcPct val="150000"/>
              </a:lnSpc>
              <a:spcBef>
                <a:spcPts val="45"/>
              </a:spcBef>
              <a:spcAft>
                <a:spcPts val="0"/>
              </a:spcAft>
              <a:buFont typeface="Wingdings" panose="05000000000000000000" pitchFamily="2" charset="2"/>
              <a:buChar char=""/>
            </a:pPr>
            <a:r>
              <a:rPr lang="en-US" sz="1800" u="sng" dirty="0">
                <a:effectLst/>
                <a:latin typeface="Arial" panose="020B0604020202020204" pitchFamily="34" charset="0"/>
                <a:ea typeface="Carlito"/>
                <a:cs typeface="Carlito"/>
                <a:hlinkClick r:id="rId5">
                  <a:extLst>
                    <a:ext uri="{A12FA001-AC4F-418D-AE19-62706E023703}">
                      <ahyp:hlinkClr xmlns:ahyp="http://schemas.microsoft.com/office/drawing/2018/hyperlinkcolor" val="tx"/>
                    </a:ext>
                  </a:extLst>
                </a:hlinkClick>
              </a:rPr>
              <a:t>https://www.ncbi.nlm.nih.gov/pmc/articles/PMC9356824/</a:t>
            </a:r>
            <a:endParaRPr lang="en-IN" sz="1800" u="sng" dirty="0">
              <a:effectLst/>
              <a:latin typeface="Carlito"/>
              <a:ea typeface="Carlito"/>
              <a:cs typeface="Carlito"/>
            </a:endParaRPr>
          </a:p>
          <a:p>
            <a:pPr marL="342900" lvl="0" indent="-342900">
              <a:lnSpc>
                <a:spcPct val="150000"/>
              </a:lnSpc>
              <a:spcBef>
                <a:spcPts val="45"/>
              </a:spcBef>
              <a:spcAft>
                <a:spcPts val="0"/>
              </a:spcAft>
              <a:buFont typeface="Wingdings" panose="05000000000000000000" pitchFamily="2" charset="2"/>
              <a:buChar char=""/>
            </a:pPr>
            <a:r>
              <a:rPr lang="en-US" sz="1800" u="sng" dirty="0">
                <a:effectLst/>
                <a:latin typeface="Arial" panose="020B0604020202020204" pitchFamily="34" charset="0"/>
                <a:ea typeface="Carlito"/>
                <a:cs typeface="Carlito"/>
                <a:hlinkClick r:id="rId6">
                  <a:extLst>
                    <a:ext uri="{A12FA001-AC4F-418D-AE19-62706E023703}">
                      <ahyp:hlinkClr xmlns:ahyp="http://schemas.microsoft.com/office/drawing/2018/hyperlinkcolor" val="tx"/>
                    </a:ext>
                  </a:extLst>
                </a:hlinkClick>
              </a:rPr>
              <a:t>https://www.ijstr.org/final-print/apr2020/Pneumonia-Detection-Using-Convolutional-Neural-Networks.pdf</a:t>
            </a:r>
            <a:endParaRPr lang="en-IN" sz="1800" u="sng" dirty="0">
              <a:effectLst/>
              <a:latin typeface="Carlito"/>
              <a:ea typeface="Carlito"/>
              <a:cs typeface="Carlito"/>
            </a:endParaRPr>
          </a:p>
          <a:p>
            <a:pPr marL="342900" lvl="0" indent="-342900">
              <a:lnSpc>
                <a:spcPct val="150000"/>
              </a:lnSpc>
              <a:spcBef>
                <a:spcPts val="45"/>
              </a:spcBef>
              <a:spcAft>
                <a:spcPts val="0"/>
              </a:spcAft>
              <a:buFont typeface="Wingdings" panose="05000000000000000000" pitchFamily="2" charset="2"/>
              <a:buChar char=""/>
            </a:pPr>
            <a:r>
              <a:rPr lang="en-US" sz="1800" u="sng" dirty="0">
                <a:effectLst/>
                <a:latin typeface="Arial" panose="020B0604020202020204" pitchFamily="34" charset="0"/>
                <a:ea typeface="Carlito"/>
                <a:cs typeface="Carlito"/>
                <a:hlinkClick r:id="rId7">
                  <a:extLst>
                    <a:ext uri="{A12FA001-AC4F-418D-AE19-62706E023703}">
                      <ahyp:hlinkClr xmlns:ahyp="http://schemas.microsoft.com/office/drawing/2018/hyperlinkcolor" val="tx"/>
                    </a:ext>
                  </a:extLst>
                </a:hlinkClick>
              </a:rPr>
              <a:t>https://www.mdpi.com/2079-9292/10/13/1512</a:t>
            </a:r>
            <a:endParaRPr lang="en-IN" sz="1800" u="sng" dirty="0">
              <a:effectLst/>
              <a:latin typeface="Carlito"/>
              <a:ea typeface="Carlito"/>
              <a:cs typeface="Carlito"/>
            </a:endParaRPr>
          </a:p>
          <a:p>
            <a:pPr marL="342900" lvl="0" indent="-342900">
              <a:lnSpc>
                <a:spcPct val="150000"/>
              </a:lnSpc>
              <a:spcBef>
                <a:spcPts val="45"/>
              </a:spcBef>
              <a:spcAft>
                <a:spcPts val="0"/>
              </a:spcAft>
              <a:buFont typeface="Wingdings" panose="05000000000000000000" pitchFamily="2" charset="2"/>
              <a:buChar char=""/>
            </a:pPr>
            <a:r>
              <a:rPr lang="en-US" sz="1800" u="sng" dirty="0">
                <a:effectLst/>
                <a:latin typeface="Arial" panose="020B0604020202020204" pitchFamily="34" charset="0"/>
                <a:ea typeface="Carlito"/>
                <a:cs typeface="Carlito"/>
                <a:hlinkClick r:id="rId8">
                  <a:extLst>
                    <a:ext uri="{A12FA001-AC4F-418D-AE19-62706E023703}">
                      <ahyp:hlinkClr xmlns:ahyp="http://schemas.microsoft.com/office/drawing/2018/hyperlinkcolor" val="tx"/>
                    </a:ext>
                  </a:extLst>
                </a:hlinkClick>
              </a:rPr>
              <a:t>https://www.hindawi.com/journals/mpe/2021/3281135/</a:t>
            </a:r>
            <a:endParaRPr lang="en-IN" sz="1800" u="sng" dirty="0">
              <a:effectLst/>
              <a:latin typeface="Carlito"/>
              <a:ea typeface="Carlito"/>
              <a:cs typeface="Carlito"/>
            </a:endParaRPr>
          </a:p>
          <a:p>
            <a:pPr marL="342900" lvl="0" indent="-342900">
              <a:lnSpc>
                <a:spcPct val="150000"/>
              </a:lnSpc>
              <a:spcBef>
                <a:spcPts val="45"/>
              </a:spcBef>
              <a:spcAft>
                <a:spcPts val="0"/>
              </a:spcAft>
              <a:buFont typeface="Wingdings" panose="05000000000000000000" pitchFamily="2" charset="2"/>
              <a:buChar char=""/>
            </a:pPr>
            <a:r>
              <a:rPr lang="en-US" sz="1800" u="sng" dirty="0">
                <a:effectLst/>
                <a:latin typeface="Arial" panose="020B0604020202020204" pitchFamily="34" charset="0"/>
                <a:ea typeface="Carlito"/>
                <a:cs typeface="Carlito"/>
                <a:hlinkClick r:id="rId9">
                  <a:extLst>
                    <a:ext uri="{A12FA001-AC4F-418D-AE19-62706E023703}">
                      <ahyp:hlinkClr xmlns:ahyp="http://schemas.microsoft.com/office/drawing/2018/hyperlinkcolor" val="tx"/>
                    </a:ext>
                  </a:extLst>
                </a:hlinkClick>
              </a:rPr>
              <a:t>https://journals.plos.org/plosone/article?id=10.1371/journal.pone.0256630</a:t>
            </a:r>
            <a:endParaRPr lang="en-IN" sz="1800" u="sng" dirty="0">
              <a:effectLst/>
              <a:latin typeface="Carlito"/>
              <a:ea typeface="Carlito"/>
              <a:cs typeface="Carlito"/>
            </a:endParaRPr>
          </a:p>
          <a:p>
            <a:pPr marL="342900" lvl="0" indent="-342900">
              <a:lnSpc>
                <a:spcPct val="150000"/>
              </a:lnSpc>
              <a:spcBef>
                <a:spcPts val="45"/>
              </a:spcBef>
              <a:spcAft>
                <a:spcPts val="0"/>
              </a:spcAft>
              <a:buFont typeface="Wingdings" panose="05000000000000000000" pitchFamily="2" charset="2"/>
              <a:buChar char=""/>
            </a:pPr>
            <a:r>
              <a:rPr lang="en-US" sz="1800" u="sng" dirty="0">
                <a:effectLst/>
                <a:latin typeface="Arial" panose="020B0604020202020204" pitchFamily="34" charset="0"/>
                <a:ea typeface="Carlito"/>
                <a:cs typeface="Carlito"/>
              </a:rPr>
              <a:t>https://www.nature.com/articles/s41598-021-95680-6</a:t>
            </a:r>
            <a:endParaRPr lang="en-IN" sz="1800" u="sng" dirty="0">
              <a:effectLst/>
              <a:latin typeface="Carlito"/>
              <a:ea typeface="Carlito"/>
              <a:cs typeface="Carlito"/>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4EB904CA-3D3E-9778-BE9D-882B29C120D6}"/>
              </a:ext>
            </a:extLst>
          </p:cNvPr>
          <p:cNvSpPr txBox="1"/>
          <p:nvPr/>
        </p:nvSpPr>
        <p:spPr>
          <a:xfrm>
            <a:off x="533400" y="1219200"/>
            <a:ext cx="8304960" cy="5166735"/>
          </a:xfrm>
          <a:prstGeom prst="rect">
            <a:avLst/>
          </a:prstGeom>
          <a:noFill/>
        </p:spPr>
        <p:txBody>
          <a:bodyPr wrap="square" rtlCol="0">
            <a:spAutoFit/>
          </a:bodyPr>
          <a:lstStyle/>
          <a:p>
            <a:pPr marL="283464" indent="-283464" algn="just" rtl="0" eaLnBrk="1" latinLnBrk="0" hangingPunct="1">
              <a:lnSpc>
                <a:spcPct val="150000"/>
              </a:lnSpc>
              <a:spcBef>
                <a:spcPts val="0"/>
              </a:spcBef>
              <a:spcAft>
                <a:spcPts val="0"/>
              </a:spcAft>
              <a:buClrTx/>
              <a:buSzPts val="1800"/>
              <a:buFont typeface="Arial" panose="020B0604020202020204" pitchFamily="34" charset="0"/>
              <a:buChar char="•"/>
            </a:pPr>
            <a:r>
              <a:rPr lang="en-IN" sz="1800" kern="1200" dirty="0">
                <a:solidFill>
                  <a:srgbClr val="000000"/>
                </a:solidFill>
                <a:effectLst/>
                <a:latin typeface="Times New Roman" panose="02020603050405020304" pitchFamily="18" charset="0"/>
                <a:ea typeface="Times New Roman" panose="02020603050405020304" pitchFamily="18" charset="0"/>
                <a:cs typeface="DejaVu Sans"/>
              </a:rPr>
              <a:t>Pneumonia is a serious health problem worldwide, and diagnosing it early and accurately is crucial for effective treatment. Currently, doctors use chest X-rays to diagnose pneumonia, but this can be slow and may vary depending on the doctor's expertise. We want to make this process better by using computers and a method called machine learning. We start by collecting a bunch of chest X-ray pictures that are </a:t>
            </a:r>
            <a:r>
              <a:rPr lang="en-IN" sz="1800" kern="1200" dirty="0" err="1">
                <a:solidFill>
                  <a:srgbClr val="000000"/>
                </a:solidFill>
                <a:effectLst/>
                <a:latin typeface="Times New Roman" panose="02020603050405020304" pitchFamily="18" charset="0"/>
                <a:ea typeface="Times New Roman" panose="02020603050405020304" pitchFamily="18" charset="0"/>
                <a:cs typeface="DejaVu Sans"/>
              </a:rPr>
              <a:t>labeled</a:t>
            </a:r>
            <a:r>
              <a:rPr lang="en-IN" sz="1800" kern="1200" dirty="0">
                <a:solidFill>
                  <a:srgbClr val="000000"/>
                </a:solidFill>
                <a:effectLst/>
                <a:latin typeface="Times New Roman" panose="02020603050405020304" pitchFamily="18" charset="0"/>
                <a:ea typeface="Times New Roman" panose="02020603050405020304" pitchFamily="18" charset="0"/>
                <a:cs typeface="DejaVu Sans"/>
              </a:rPr>
              <a:t> to show whether they have pneumonia or not. We make sure these pictures are good quality and consistent.</a:t>
            </a:r>
          </a:p>
          <a:p>
            <a:pPr marL="283464" indent="-283464" algn="just" rtl="0" eaLnBrk="1" latinLnBrk="0" hangingPunct="1">
              <a:lnSpc>
                <a:spcPct val="150000"/>
              </a:lnSpc>
              <a:spcBef>
                <a:spcPts val="0"/>
              </a:spcBef>
              <a:spcAft>
                <a:spcPts val="0"/>
              </a:spcAft>
              <a:buClrTx/>
              <a:buSzPts val="1800"/>
              <a:buFont typeface="Arial" panose="020B0604020202020204" pitchFamily="34" charset="0"/>
              <a:buChar char="•"/>
            </a:pPr>
            <a:endParaRPr lang="en-IN" sz="800" dirty="0"/>
          </a:p>
          <a:p>
            <a:pPr marL="283464" indent="-283464" algn="just" rtl="0" eaLnBrk="1" latinLnBrk="0" hangingPunct="1">
              <a:lnSpc>
                <a:spcPct val="150000"/>
              </a:lnSpc>
              <a:spcBef>
                <a:spcPts val="0"/>
              </a:spcBef>
              <a:spcAft>
                <a:spcPts val="0"/>
              </a:spcAft>
              <a:buClrTx/>
              <a:buSzPts val="1800"/>
              <a:buFont typeface="Arial" panose="020B0604020202020204" pitchFamily="34" charset="0"/>
              <a:buChar char="•"/>
            </a:pPr>
            <a:r>
              <a:rPr lang="en-IN" sz="1800" kern="1200" dirty="0">
                <a:solidFill>
                  <a:srgbClr val="000000"/>
                </a:solidFill>
                <a:effectLst/>
                <a:latin typeface="Times New Roman" panose="02020603050405020304" pitchFamily="18" charset="0"/>
                <a:ea typeface="Times New Roman" panose="02020603050405020304" pitchFamily="18" charset="0"/>
                <a:cs typeface="DejaVu Sans"/>
              </a:rPr>
              <a:t>Then, we use a special kind of computer program called a convolutional neural network (CNN) to teach the computer to recognize patterns in these X-ray images that can tell us if someone has pneumonia. We make the CNN program smarter by adjusting things like its complexity, rules, and how it learns from the X-ray pictures. This helps it get better at making accurate predictions.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TextBox 1">
            <a:extLst>
              <a:ext uri="{FF2B5EF4-FFF2-40B4-BE49-F238E27FC236}">
                <a16:creationId xmlns:a16="http://schemas.microsoft.com/office/drawing/2014/main" id="{E36E3D58-25D5-6B61-DE2C-9CF781FA70A7}"/>
              </a:ext>
            </a:extLst>
          </p:cNvPr>
          <p:cNvSpPr txBox="1"/>
          <p:nvPr/>
        </p:nvSpPr>
        <p:spPr>
          <a:xfrm>
            <a:off x="457200" y="1447800"/>
            <a:ext cx="845820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Pneumonia diagnosis is critical for effective treatment, but traditional methods relying on radiologists can be slow and error-prone, particularly in resource-constrained environments.</a:t>
            </a:r>
          </a:p>
          <a:p>
            <a:endParaRPr lang="en-US" dirty="0"/>
          </a:p>
          <a:p>
            <a:pPr marL="285750" indent="-285750">
              <a:buFont typeface="Arial" panose="020B0604020202020204" pitchFamily="34" charset="0"/>
              <a:buChar char="•"/>
            </a:pPr>
            <a:r>
              <a:rPr lang="en-US" dirty="0"/>
              <a:t>This project aims to use Convolutional Neural Networks (CNNs) to automate pneumonia diagnosis, improving accuracy, speeding up diagnosis, and enhancing accessibility, especially in regions with limited medical expertise.</a:t>
            </a:r>
          </a:p>
          <a:p>
            <a:endParaRPr lang="en-US" dirty="0"/>
          </a:p>
          <a:p>
            <a:pPr marL="285750" indent="-285750">
              <a:buFont typeface="Arial" panose="020B0604020202020204" pitchFamily="34" charset="0"/>
              <a:buChar char="•"/>
            </a:pPr>
            <a:r>
              <a:rPr lang="en-US" dirty="0"/>
              <a:t>The research aims to develop an automated diagnostic system using CNNs for precise pneumonia detection from chest X-rays, reducing manual interpretation and improving accuracy.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project underscores model validation, ethical considerations, and potential contributions to medical image analysis and healthcare automation.</a:t>
            </a:r>
          </a:p>
          <a:p>
            <a:endParaRPr lang="en-US" dirty="0"/>
          </a:p>
          <a:p>
            <a:endParaRPr lang="en-US" dirty="0"/>
          </a:p>
          <a:p>
            <a:endParaRPr lang="en-US"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A844DCE6-40D2-6723-F365-230A009D1D75}"/>
              </a:ext>
            </a:extLst>
          </p:cNvPr>
          <p:cNvSpPr txBox="1"/>
          <p:nvPr/>
        </p:nvSpPr>
        <p:spPr>
          <a:xfrm>
            <a:off x="457200" y="1447800"/>
            <a:ext cx="853440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This research project focuses on developing a sophisticated diagnostic system utilizing Convolutional Neural Networks (CNNs) tailored for pneumonia detection from chest X-ray images.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primary objective is to create a highly accurate and automated tool that swiftly identifies pneumonia-affected regions, reducing the need for manual interpretation and expediting the diagnostic process. Additionally, the study extends its scope to include chest disease prediction using CNNs, enhancing its applicability in broader healthcare contexts.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research strongly emphasizes optimizing the CNN model for minimized false positives and negatives, ensuring generalizability across diverse datasets, and incorporating interpretability and transparency for trustworthiness in diagnostic outcomes.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Ethical considerations, including data privacy and bias mitigation, remain paramount. The research findings aim to advance medical image analysis and influence the evolution of automated diagnostic systems in healthcare.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10831</TotalTime>
  <Words>2131</Words>
  <Application>Microsoft Office PowerPoint</Application>
  <PresentationFormat>On-screen Show (4:3)</PresentationFormat>
  <Paragraphs>168</Paragraphs>
  <Slides>20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Black</vt:lpstr>
      <vt:lpstr>Bookman Old Style</vt:lpstr>
      <vt:lpstr>Calibri</vt:lpstr>
      <vt:lpstr>Carlito</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Vinay piska</cp:lastModifiedBy>
  <cp:revision>730</cp:revision>
  <dcterms:modified xsi:type="dcterms:W3CDTF">2023-11-04T02:52:38Z</dcterms:modified>
</cp:coreProperties>
</file>