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72" r:id="rId32"/>
    <p:sldId id="309" r:id="rId33"/>
    <p:sldId id="289" r:id="rId34"/>
    <p:sldId id="291" r:id="rId35"/>
    <p:sldId id="292" r:id="rId36"/>
    <p:sldId id="290" r:id="rId37"/>
    <p:sldId id="295" r:id="rId38"/>
    <p:sldId id="296" r:id="rId39"/>
    <p:sldId id="297" r:id="rId40"/>
    <p:sldId id="293" r:id="rId41"/>
    <p:sldId id="299" r:id="rId42"/>
    <p:sldId id="294" r:id="rId43"/>
    <p:sldId id="302" r:id="rId44"/>
    <p:sldId id="305" r:id="rId45"/>
    <p:sldId id="300" r:id="rId46"/>
    <p:sldId id="301" r:id="rId47"/>
    <p:sldId id="306" r:id="rId48"/>
    <p:sldId id="307" r:id="rId49"/>
    <p:sldId id="319" r:id="rId50"/>
    <p:sldId id="308" r:id="rId51"/>
    <p:sldId id="273" r:id="rId52"/>
    <p:sldId id="274" r:id="rId53"/>
    <p:sldId id="303" r:id="rId54"/>
    <p:sldId id="304" r:id="rId55"/>
    <p:sldId id="310" r:id="rId56"/>
    <p:sldId id="311" r:id="rId57"/>
    <p:sldId id="312" r:id="rId58"/>
    <p:sldId id="313" r:id="rId59"/>
    <p:sldId id="316" r:id="rId60"/>
    <p:sldId id="314" r:id="rId61"/>
    <p:sldId id="315" r:id="rId62"/>
    <p:sldId id="317" r:id="rId63"/>
    <p:sldId id="318" r:id="rId64"/>
    <p:sldId id="320" r:id="rId65"/>
    <p:sldId id="321" r:id="rId66"/>
    <p:sldId id="324" r:id="rId67"/>
    <p:sldId id="325" r:id="rId68"/>
    <p:sldId id="326" r:id="rId69"/>
    <p:sldId id="322" r:id="rId70"/>
    <p:sldId id="332" r:id="rId71"/>
    <p:sldId id="345" r:id="rId72"/>
    <p:sldId id="328" r:id="rId73"/>
    <p:sldId id="329" r:id="rId74"/>
    <p:sldId id="327" r:id="rId75"/>
    <p:sldId id="330" r:id="rId76"/>
    <p:sldId id="331" r:id="rId77"/>
    <p:sldId id="333" r:id="rId78"/>
    <p:sldId id="334" r:id="rId79"/>
    <p:sldId id="335" r:id="rId80"/>
    <p:sldId id="337" r:id="rId81"/>
    <p:sldId id="336" r:id="rId82"/>
    <p:sldId id="338" r:id="rId83"/>
    <p:sldId id="339" r:id="rId84"/>
    <p:sldId id="340" r:id="rId85"/>
    <p:sldId id="341" r:id="rId86"/>
    <p:sldId id="342" r:id="rId87"/>
    <p:sldId id="343" r:id="rId88"/>
    <p:sldId id="344" r:id="rId89"/>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4660"/>
  </p:normalViewPr>
  <p:slideViewPr>
    <p:cSldViewPr snapToGrid="0">
      <p:cViewPr varScale="1">
        <p:scale>
          <a:sx n="82" d="100"/>
          <a:sy n="82" d="100"/>
        </p:scale>
        <p:origin x="11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1496C-9829-4CC6-B673-2916932FC030}"/>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5" name="Footer Placeholder 4">
            <a:extLst>
              <a:ext uri="{FF2B5EF4-FFF2-40B4-BE49-F238E27FC236}">
                <a16:creationId xmlns:a16="http://schemas.microsoft.com/office/drawing/2014/main"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21D2-325D-490E-AC7E-3E37DE3C3802}"/>
              </a:ext>
            </a:extLst>
          </p:cNvPr>
          <p:cNvSpPr>
            <a:spLocks noGrp="1"/>
          </p:cNvSpPr>
          <p:nvPr>
            <p:ph type="sldNum" sz="quarter" idx="12"/>
          </p:nvPr>
        </p:nvSpPr>
        <p:spPr/>
        <p:txBody>
          <a:bodyPr/>
          <a:lstStyle/>
          <a:p>
            <a:fld id="{54506538-1C1D-4992-A9C9-6FB8B59F79F0}" type="slidenum">
              <a:rPr lang="en-US" smtClean="0"/>
              <a:t>‹#›</a:t>
            </a:fld>
            <a:endParaRPr lang="en-US"/>
          </a:p>
        </p:txBody>
      </p:sp>
      <p:sp>
        <p:nvSpPr>
          <p:cNvPr id="7" name="Rectangle 6">
            <a:extLst>
              <a:ext uri="{FF2B5EF4-FFF2-40B4-BE49-F238E27FC236}">
                <a16:creationId xmlns:a16="http://schemas.microsoft.com/office/drawing/2014/main" id="{E3AEF05A-5D63-4384-B6CE-D86093B148A8}"/>
              </a:ext>
            </a:extLst>
          </p:cNvPr>
          <p:cNvSpPr/>
          <p:nvPr userDrawn="1"/>
        </p:nvSpPr>
        <p:spPr>
          <a:xfrm>
            <a:off x="10369117" y="-1"/>
            <a:ext cx="1796249" cy="1086852"/>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CA6E6-7909-479C-AAF9-31F34FC5748D}"/>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5" name="Footer Placeholder 4">
            <a:extLst>
              <a:ext uri="{FF2B5EF4-FFF2-40B4-BE49-F238E27FC236}">
                <a16:creationId xmlns:a16="http://schemas.microsoft.com/office/drawing/2014/main"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838E1-CD65-4D2F-B7F7-6FC54F45C611}"/>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E610A-3085-46BF-8CD7-F6E68B5AA979}"/>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5" name="Footer Placeholder 4">
            <a:extLst>
              <a:ext uri="{FF2B5EF4-FFF2-40B4-BE49-F238E27FC236}">
                <a16:creationId xmlns:a16="http://schemas.microsoft.com/office/drawing/2014/main"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0D252-695C-4F4E-8F2A-0A162BFD5EA4}"/>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E36AB-6242-49ED-B66D-CAFB5FDB78CD}"/>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5" name="Footer Placeholder 4">
            <a:extLst>
              <a:ext uri="{FF2B5EF4-FFF2-40B4-BE49-F238E27FC236}">
                <a16:creationId xmlns:a16="http://schemas.microsoft.com/office/drawing/2014/main"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2AC88-272E-41A0-AAA1-B5542D89BC76}"/>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C17AE-CEB0-4157-895F-84FB3D25A703}"/>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5" name="Footer Placeholder 4">
            <a:extLst>
              <a:ext uri="{FF2B5EF4-FFF2-40B4-BE49-F238E27FC236}">
                <a16:creationId xmlns:a16="http://schemas.microsoft.com/office/drawing/2014/main"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0A089-7941-4637-989A-3981C4AD7B4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FC57E-86C5-498F-A22C-9E0EBE5AD2F0}"/>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6" name="Footer Placeholder 5">
            <a:extLst>
              <a:ext uri="{FF2B5EF4-FFF2-40B4-BE49-F238E27FC236}">
                <a16:creationId xmlns:a16="http://schemas.microsoft.com/office/drawing/2014/main"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924EF-725B-4FC3-B508-46D6115EAF4B}"/>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6B86E-2232-4686-B01C-04C0FBEB701D}"/>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8" name="Footer Placeholder 7">
            <a:extLst>
              <a:ext uri="{FF2B5EF4-FFF2-40B4-BE49-F238E27FC236}">
                <a16:creationId xmlns:a16="http://schemas.microsoft.com/office/drawing/2014/main"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01E30-C7CF-4EBD-9467-EB68A29573F5}"/>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CC206-27F7-45D0-BD78-2C10FC70D7AA}"/>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4" name="Footer Placeholder 3">
            <a:extLst>
              <a:ext uri="{FF2B5EF4-FFF2-40B4-BE49-F238E27FC236}">
                <a16:creationId xmlns:a16="http://schemas.microsoft.com/office/drawing/2014/main"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6583-EC2A-46B3-9483-6C3A0AEA25B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4E8F3-6FB3-4B62-94B2-EDA48BC1B5CB}"/>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3" name="Footer Placeholder 2">
            <a:extLst>
              <a:ext uri="{FF2B5EF4-FFF2-40B4-BE49-F238E27FC236}">
                <a16:creationId xmlns:a16="http://schemas.microsoft.com/office/drawing/2014/main"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6C39-8FF0-4F5D-A775-F576A433C88C}"/>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63B9-898F-45E0-83E0-786814E271C1}"/>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6" name="Footer Placeholder 5">
            <a:extLst>
              <a:ext uri="{FF2B5EF4-FFF2-40B4-BE49-F238E27FC236}">
                <a16:creationId xmlns:a16="http://schemas.microsoft.com/office/drawing/2014/main"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48EB0-914C-4C11-A0AB-F2E1C6FB2960}"/>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D61D8-3DC2-4489-BC17-99185A150209}"/>
              </a:ext>
            </a:extLst>
          </p:cNvPr>
          <p:cNvSpPr>
            <a:spLocks noGrp="1"/>
          </p:cNvSpPr>
          <p:nvPr>
            <p:ph type="dt" sz="half" idx="10"/>
          </p:nvPr>
        </p:nvSpPr>
        <p:spPr/>
        <p:txBody>
          <a:bodyPr/>
          <a:lstStyle/>
          <a:p>
            <a:fld id="{3AF9A90F-94A7-498F-AA1B-133AD7D743B6}" type="datetimeFigureOut">
              <a:rPr lang="en-US" smtClean="0"/>
              <a:t>3/22/2022</a:t>
            </a:fld>
            <a:endParaRPr lang="en-US"/>
          </a:p>
        </p:txBody>
      </p:sp>
      <p:sp>
        <p:nvSpPr>
          <p:cNvPr id="6" name="Footer Placeholder 5">
            <a:extLst>
              <a:ext uri="{FF2B5EF4-FFF2-40B4-BE49-F238E27FC236}">
                <a16:creationId xmlns:a16="http://schemas.microsoft.com/office/drawing/2014/main"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C9907-A25D-45E7-ABB0-957723ADE629}"/>
              </a:ext>
            </a:extLst>
          </p:cNvPr>
          <p:cNvSpPr>
            <a:spLocks noGrp="1"/>
          </p:cNvSpPr>
          <p:nvPr>
            <p:ph type="sldNum" sz="quarter" idx="12"/>
          </p:nvPr>
        </p:nvSpPr>
        <p:spPr/>
        <p:txBody>
          <a:bodyPr/>
          <a:lstStyle/>
          <a:p>
            <a:fld id="{54506538-1C1D-4992-A9C9-6FB8B59F79F0}" type="slidenum">
              <a:rPr lang="en-US" smtClean="0"/>
              <a:t>‹#›</a:t>
            </a:fld>
            <a:endParaRPr lang="en-US"/>
          </a:p>
        </p:txBody>
      </p:sp>
    </p:spTree>
    <p:extLst>
      <p:ext uri="{BB962C8B-B14F-4D97-AF65-F5344CB8AC3E}">
        <p14:creationId xmlns:p14="http://schemas.microsoft.com/office/powerpoint/2010/main"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B5262999-9B32-48DC-A1B0-A137922D7243}"/>
              </a:ext>
            </a:extLst>
          </p:cNvPr>
          <p:cNvGraphicFramePr>
            <a:graphicFrameLocks noChangeAspect="1"/>
          </p:cNvGraphicFramePr>
          <p:nvPr userDrawn="1">
            <p:custDataLst>
              <p:tags r:id="rId14"/>
            </p:custDataLst>
            <p:extLst>
              <p:ext uri="{D42A27DB-BD31-4B8C-83A1-F6EECF244321}">
                <p14:modId xmlns:p14="http://schemas.microsoft.com/office/powerpoint/2010/main" val="1408863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2"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4002DF1A-75C4-4B89-B23E-FAD2B4634D4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t>3/22/2022</a:t>
            </a:fld>
            <a:endParaRPr lang="en-US"/>
          </a:p>
        </p:txBody>
      </p:sp>
      <p:sp>
        <p:nvSpPr>
          <p:cNvPr id="5" name="Footer Placeholder 4">
            <a:extLst>
              <a:ext uri="{FF2B5EF4-FFF2-40B4-BE49-F238E27FC236}">
                <a16:creationId xmlns:a16="http://schemas.microsoft.com/office/drawing/2014/main"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t>‹#›</a:t>
            </a:fld>
            <a:endParaRPr lang="en-US"/>
          </a:p>
        </p:txBody>
      </p:sp>
      <p:sp>
        <p:nvSpPr>
          <p:cNvPr id="11" name="Rectangle 10">
            <a:extLst>
              <a:ext uri="{FF2B5EF4-FFF2-40B4-BE49-F238E27FC236}">
                <a16:creationId xmlns:a16="http://schemas.microsoft.com/office/drawing/2014/main" id="{CF34662A-891C-4FE6-9543-FDDB3C557486}"/>
              </a:ext>
            </a:extLst>
          </p:cNvPr>
          <p:cNvSpPr/>
          <p:nvPr userDrawn="1"/>
        </p:nvSpPr>
        <p:spPr>
          <a:xfrm>
            <a:off x="10369117" y="-1"/>
            <a:ext cx="1796249" cy="1086852"/>
          </a:xfrm>
          <a:prstGeom prst="rect">
            <a:avLst/>
          </a:prstGeom>
          <a:blipFill>
            <a:blip r:embed="rId1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3.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8.vml"/><Relationship Id="rId5" Type="http://schemas.openxmlformats.org/officeDocument/2006/relationships/image" Target="../media/image3.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9.vml"/><Relationship Id="rId5" Type="http://schemas.openxmlformats.org/officeDocument/2006/relationships/image" Target="../media/image3.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0.vml"/><Relationship Id="rId5" Type="http://schemas.openxmlformats.org/officeDocument/2006/relationships/image" Target="../media/image3.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21.vml"/><Relationship Id="rId5" Type="http://schemas.openxmlformats.org/officeDocument/2006/relationships/image" Target="../media/image3.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22.vml"/><Relationship Id="rId5" Type="http://schemas.openxmlformats.org/officeDocument/2006/relationships/image" Target="../media/image3.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image" Target="../media/image3.e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image" Target="../media/image3.emf"/><Relationship Id="rId5" Type="http://schemas.openxmlformats.org/officeDocument/2006/relationships/oleObject" Target="../embeddings/oleObject24.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5.vml"/><Relationship Id="rId6" Type="http://schemas.openxmlformats.org/officeDocument/2006/relationships/image" Target="../media/image3.emf"/><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27.bin"/><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9.vml"/><Relationship Id="rId6" Type="http://schemas.openxmlformats.org/officeDocument/2006/relationships/image" Target="../media/image3.emf"/><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30.vml"/><Relationship Id="rId6" Type="http://schemas.openxmlformats.org/officeDocument/2006/relationships/image" Target="../media/image3.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31.vml"/><Relationship Id="rId6" Type="http://schemas.openxmlformats.org/officeDocument/2006/relationships/image" Target="../media/image3.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3.emf"/><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3.vml"/><Relationship Id="rId6" Type="http://schemas.openxmlformats.org/officeDocument/2006/relationships/image" Target="../media/image3.emf"/><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3.emf"/><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5.vml"/><Relationship Id="rId6" Type="http://schemas.openxmlformats.org/officeDocument/2006/relationships/image" Target="../media/image3.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6.vml"/><Relationship Id="rId6" Type="http://schemas.openxmlformats.org/officeDocument/2006/relationships/image" Target="../media/image3.emf"/><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7.vml"/><Relationship Id="rId6" Type="http://schemas.openxmlformats.org/officeDocument/2006/relationships/image" Target="../media/image3.emf"/><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3.emf"/><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3.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40.vml"/><Relationship Id="rId6" Type="http://schemas.openxmlformats.org/officeDocument/2006/relationships/image" Target="../media/image3.emf"/><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41.vml"/><Relationship Id="rId6" Type="http://schemas.openxmlformats.org/officeDocument/2006/relationships/image" Target="../media/image3.emf"/><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42.vml"/><Relationship Id="rId6" Type="http://schemas.openxmlformats.org/officeDocument/2006/relationships/image" Target="../media/image3.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3.vml"/><Relationship Id="rId6" Type="http://schemas.openxmlformats.org/officeDocument/2006/relationships/image" Target="../media/image3.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image" Target="../media/image3.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image" Target="../media/image3.emf"/><Relationship Id="rId5" Type="http://schemas.openxmlformats.org/officeDocument/2006/relationships/oleObject" Target="../embeddings/oleObject45.bin"/><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image" Target="../media/image3.emf"/><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7.vml"/><Relationship Id="rId6" Type="http://schemas.openxmlformats.org/officeDocument/2006/relationships/image" Target="../media/image3.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8.vml"/><Relationship Id="rId6" Type="http://schemas.openxmlformats.org/officeDocument/2006/relationships/image" Target="../media/image3.emf"/><Relationship Id="rId5" Type="http://schemas.openxmlformats.org/officeDocument/2006/relationships/oleObject" Target="../embeddings/oleObject48.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vmlDrawing" Target="../drawings/vmlDrawing49.vml"/><Relationship Id="rId5" Type="http://schemas.openxmlformats.org/officeDocument/2006/relationships/image" Target="../media/image3.emf"/><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52.vml"/><Relationship Id="rId6" Type="http://schemas.openxmlformats.org/officeDocument/2006/relationships/image" Target="../media/image3.emf"/><Relationship Id="rId5" Type="http://schemas.openxmlformats.org/officeDocument/2006/relationships/oleObject" Target="../embeddings/oleObject52.bin"/><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vmlDrawing" Target="../drawings/vmlDrawing53.vml"/><Relationship Id="rId5" Type="http://schemas.openxmlformats.org/officeDocument/2006/relationships/image" Target="../media/image3.emf"/><Relationship Id="rId4"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4.vml"/><Relationship Id="rId6" Type="http://schemas.openxmlformats.org/officeDocument/2006/relationships/image" Target="../media/image3.emf"/><Relationship Id="rId5" Type="http://schemas.openxmlformats.org/officeDocument/2006/relationships/oleObject" Target="../embeddings/oleObject54.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5.vml"/><Relationship Id="rId6" Type="http://schemas.openxmlformats.org/officeDocument/2006/relationships/image" Target="../media/image3.emf"/><Relationship Id="rId5" Type="http://schemas.openxmlformats.org/officeDocument/2006/relationships/oleObject" Target="../embeddings/oleObject55.bin"/><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vmlDrawing" Target="../drawings/vmlDrawing56.vml"/><Relationship Id="rId5" Type="http://schemas.openxmlformats.org/officeDocument/2006/relationships/image" Target="../media/image3.emf"/><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57.vml"/><Relationship Id="rId6" Type="http://schemas.openxmlformats.org/officeDocument/2006/relationships/image" Target="../media/image3.emf"/><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58.vml"/><Relationship Id="rId6" Type="http://schemas.openxmlformats.org/officeDocument/2006/relationships/image" Target="../media/image3.emf"/><Relationship Id="rId5" Type="http://schemas.openxmlformats.org/officeDocument/2006/relationships/oleObject" Target="../embeddings/oleObject58.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59.vml"/><Relationship Id="rId6" Type="http://schemas.openxmlformats.org/officeDocument/2006/relationships/image" Target="../media/image3.emf"/><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0.vml"/><Relationship Id="rId6" Type="http://schemas.openxmlformats.org/officeDocument/2006/relationships/image" Target="../media/image3.emf"/><Relationship Id="rId5" Type="http://schemas.openxmlformats.org/officeDocument/2006/relationships/oleObject" Target="../embeddings/oleObject60.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vmlDrawing" Target="../drawings/vmlDrawing61.vml"/><Relationship Id="rId5" Type="http://schemas.openxmlformats.org/officeDocument/2006/relationships/image" Target="../media/image3.emf"/><Relationship Id="rId4" Type="http://schemas.openxmlformats.org/officeDocument/2006/relationships/oleObject" Target="../embeddings/oleObject61.bin"/></Relationships>
</file>

<file path=ppt/slides/_rels/slide63.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2.vml"/><Relationship Id="rId6" Type="http://schemas.openxmlformats.org/officeDocument/2006/relationships/image" Target="../media/image3.emf"/><Relationship Id="rId5" Type="http://schemas.openxmlformats.org/officeDocument/2006/relationships/oleObject" Target="../embeddings/oleObject62.bin"/><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63.vml"/><Relationship Id="rId6" Type="http://schemas.openxmlformats.org/officeDocument/2006/relationships/image" Target="../media/image3.emf"/><Relationship Id="rId5" Type="http://schemas.openxmlformats.org/officeDocument/2006/relationships/oleObject" Target="../embeddings/oleObject63.bin"/><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64.vml"/><Relationship Id="rId5" Type="http://schemas.openxmlformats.org/officeDocument/2006/relationships/image" Target="../media/image3.emf"/><Relationship Id="rId4" Type="http://schemas.openxmlformats.org/officeDocument/2006/relationships/oleObject" Target="../embeddings/oleObject64.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vmlDrawing" Target="../drawings/vmlDrawing65.vml"/><Relationship Id="rId5" Type="http://schemas.openxmlformats.org/officeDocument/2006/relationships/image" Target="../media/image3.emf"/><Relationship Id="rId4" Type="http://schemas.openxmlformats.org/officeDocument/2006/relationships/oleObject" Target="../embeddings/oleObject65.bin"/></Relationships>
</file>

<file path=ppt/slides/_rels/slide6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66.vml"/><Relationship Id="rId6" Type="http://schemas.openxmlformats.org/officeDocument/2006/relationships/image" Target="../media/image3.emf"/><Relationship Id="rId5" Type="http://schemas.openxmlformats.org/officeDocument/2006/relationships/oleObject" Target="../embeddings/oleObject66.bin"/><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67.vml"/><Relationship Id="rId6" Type="http://schemas.openxmlformats.org/officeDocument/2006/relationships/image" Target="../media/image3.emf"/><Relationship Id="rId5" Type="http://schemas.openxmlformats.org/officeDocument/2006/relationships/oleObject" Target="../embeddings/oleObject67.bin"/><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vmlDrawing" Target="../drawings/vmlDrawing68.vml"/><Relationship Id="rId6" Type="http://schemas.openxmlformats.org/officeDocument/2006/relationships/image" Target="../media/image3.emf"/><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vmlDrawing" Target="../drawings/vmlDrawing69.vml"/><Relationship Id="rId6" Type="http://schemas.openxmlformats.org/officeDocument/2006/relationships/image" Target="../media/image3.emf"/><Relationship Id="rId5" Type="http://schemas.openxmlformats.org/officeDocument/2006/relationships/oleObject" Target="../embeddings/oleObject69.bin"/><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vmlDrawing" Target="../drawings/vmlDrawing70.vml"/><Relationship Id="rId5" Type="http://schemas.openxmlformats.org/officeDocument/2006/relationships/image" Target="../media/image3.emf"/><Relationship Id="rId4" Type="http://schemas.openxmlformats.org/officeDocument/2006/relationships/oleObject" Target="../embeddings/oleObject70.bin"/></Relationships>
</file>

<file path=ppt/slides/_rels/slide7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71.vml"/><Relationship Id="rId6" Type="http://schemas.openxmlformats.org/officeDocument/2006/relationships/image" Target="../media/image3.emf"/><Relationship Id="rId5" Type="http://schemas.openxmlformats.org/officeDocument/2006/relationships/oleObject" Target="../embeddings/oleObject71.bin"/><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72.vml"/><Relationship Id="rId6" Type="http://schemas.openxmlformats.org/officeDocument/2006/relationships/image" Target="../media/image3.emf"/><Relationship Id="rId5" Type="http://schemas.openxmlformats.org/officeDocument/2006/relationships/oleObject" Target="../embeddings/oleObject72.bin"/><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73.vml"/><Relationship Id="rId6" Type="http://schemas.openxmlformats.org/officeDocument/2006/relationships/image" Target="../media/image3.emf"/><Relationship Id="rId5" Type="http://schemas.openxmlformats.org/officeDocument/2006/relationships/oleObject" Target="../embeddings/oleObject73.bin"/><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74.vml"/><Relationship Id="rId6" Type="http://schemas.openxmlformats.org/officeDocument/2006/relationships/image" Target="../media/image3.emf"/><Relationship Id="rId5" Type="http://schemas.openxmlformats.org/officeDocument/2006/relationships/oleObject" Target="../embeddings/oleObject74.bin"/><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75.vml"/><Relationship Id="rId6" Type="http://schemas.openxmlformats.org/officeDocument/2006/relationships/image" Target="../media/image3.emf"/><Relationship Id="rId5" Type="http://schemas.openxmlformats.org/officeDocument/2006/relationships/oleObject" Target="../embeddings/oleObject75.bin"/><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76.vml"/><Relationship Id="rId6" Type="http://schemas.openxmlformats.org/officeDocument/2006/relationships/image" Target="../media/image3.emf"/><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vmlDrawing" Target="../drawings/vmlDrawing77.vml"/><Relationship Id="rId6" Type="http://schemas.openxmlformats.org/officeDocument/2006/relationships/image" Target="../media/image3.emf"/><Relationship Id="rId5" Type="http://schemas.openxmlformats.org/officeDocument/2006/relationships/oleObject" Target="../embeddings/oleObject77.bin"/><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vmlDrawing" Target="../drawings/vmlDrawing78.vml"/><Relationship Id="rId5" Type="http://schemas.openxmlformats.org/officeDocument/2006/relationships/image" Target="../media/image3.emf"/><Relationship Id="rId4" Type="http://schemas.openxmlformats.org/officeDocument/2006/relationships/oleObject" Target="../embeddings/oleObject78.bin"/></Relationships>
</file>

<file path=ppt/slides/_rels/slide8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vmlDrawing" Target="../drawings/vmlDrawing79.vml"/><Relationship Id="rId6" Type="http://schemas.openxmlformats.org/officeDocument/2006/relationships/image" Target="../media/image3.emf"/><Relationship Id="rId5" Type="http://schemas.openxmlformats.org/officeDocument/2006/relationships/oleObject" Target="../embeddings/oleObject79.bin"/><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vmlDrawing" Target="../drawings/vmlDrawing80.vml"/><Relationship Id="rId6" Type="http://schemas.openxmlformats.org/officeDocument/2006/relationships/image" Target="../media/image3.emf"/><Relationship Id="rId5" Type="http://schemas.openxmlformats.org/officeDocument/2006/relationships/oleObject" Target="../embeddings/oleObject80.bin"/><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vmlDrawing" Target="../drawings/vmlDrawing81.vml"/><Relationship Id="rId5" Type="http://schemas.openxmlformats.org/officeDocument/2006/relationships/image" Target="../media/image3.emf"/><Relationship Id="rId4" Type="http://schemas.openxmlformats.org/officeDocument/2006/relationships/oleObject" Target="../embeddings/oleObject81.bin"/></Relationships>
</file>

<file path=ppt/slides/_rels/slide8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82.vml"/><Relationship Id="rId6" Type="http://schemas.openxmlformats.org/officeDocument/2006/relationships/image" Target="../media/image3.emf"/><Relationship Id="rId5" Type="http://schemas.openxmlformats.org/officeDocument/2006/relationships/oleObject" Target="../embeddings/oleObject82.bin"/><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83.vml"/><Relationship Id="rId6" Type="http://schemas.openxmlformats.org/officeDocument/2006/relationships/image" Target="../media/image3.emf"/><Relationship Id="rId5" Type="http://schemas.openxmlformats.org/officeDocument/2006/relationships/oleObject" Target="../embeddings/oleObject83.bin"/><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84.vml"/><Relationship Id="rId6" Type="http://schemas.openxmlformats.org/officeDocument/2006/relationships/image" Target="../media/image3.emf"/><Relationship Id="rId5" Type="http://schemas.openxmlformats.org/officeDocument/2006/relationships/oleObject" Target="../embeddings/oleObject84.bin"/><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vmlDrawing" Target="../drawings/vmlDrawing85.vml"/><Relationship Id="rId6" Type="http://schemas.openxmlformats.org/officeDocument/2006/relationships/image" Target="../media/image3.emf"/><Relationship Id="rId5" Type="http://schemas.openxmlformats.org/officeDocument/2006/relationships/oleObject" Target="../embeddings/oleObject85.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5492206-645A-4F60-9CF1-FA47D9DA4926}"/>
              </a:ext>
            </a:extLst>
          </p:cNvPr>
          <p:cNvGraphicFramePr>
            <a:graphicFrameLocks noChangeAspect="1"/>
          </p:cNvGraphicFramePr>
          <p:nvPr>
            <p:custDataLst>
              <p:tags r:id="rId2"/>
            </p:custDataLst>
            <p:extLst>
              <p:ext uri="{D42A27DB-BD31-4B8C-83A1-F6EECF244321}">
                <p14:modId xmlns:p14="http://schemas.microsoft.com/office/powerpoint/2010/main" val="357822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ADE39F6-F16E-4A23-BE75-1ADED71F7B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System</a:t>
            </a:r>
          </a:p>
        </p:txBody>
      </p:sp>
    </p:spTree>
    <p:extLst>
      <p:ext uri="{BB962C8B-B14F-4D97-AF65-F5344CB8AC3E}">
        <p14:creationId xmlns:p14="http://schemas.microsoft.com/office/powerpoint/2010/main"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A75701B-605C-4011-8229-389862D28055}"/>
              </a:ext>
            </a:extLst>
          </p:cNvPr>
          <p:cNvGraphicFramePr>
            <a:graphicFrameLocks noChangeAspect="1"/>
          </p:cNvGraphicFramePr>
          <p:nvPr>
            <p:custDataLst>
              <p:tags r:id="rId2"/>
            </p:custDataLst>
            <p:extLst>
              <p:ext uri="{D42A27DB-BD31-4B8C-83A1-F6EECF244321}">
                <p14:modId xmlns:p14="http://schemas.microsoft.com/office/powerpoint/2010/main" val="882829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6"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D2FDFD9-9C66-4B0B-BE0C-9A194FC560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a:t>Meaning get all the columns and all the rows from table t1</a:t>
            </a:r>
          </a:p>
        </p:txBody>
      </p:sp>
    </p:spTree>
    <p:extLst>
      <p:ext uri="{BB962C8B-B14F-4D97-AF65-F5344CB8AC3E}">
        <p14:creationId xmlns:p14="http://schemas.microsoft.com/office/powerpoint/2010/main"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7D18CB4-749D-4437-853B-5865E4FBC20A}"/>
              </a:ext>
            </a:extLst>
          </p:cNvPr>
          <p:cNvGraphicFramePr>
            <a:graphicFrameLocks noChangeAspect="1"/>
          </p:cNvGraphicFramePr>
          <p:nvPr>
            <p:custDataLst>
              <p:tags r:id="rId2"/>
            </p:custDataLst>
            <p:extLst>
              <p:ext uri="{D42A27DB-BD31-4B8C-83A1-F6EECF244321}">
                <p14:modId xmlns:p14="http://schemas.microsoft.com/office/powerpoint/2010/main" val="321201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2931C9-104D-45E9-B6E1-7AAE1D92BF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0B6B6EF-C103-49A1-891A-4BD6DACB4EB0}"/>
              </a:ext>
            </a:extLst>
          </p:cNvPr>
          <p:cNvSpPr>
            <a:spLocks noGrp="1"/>
          </p:cNvSpPr>
          <p:nvPr>
            <p:ph type="title"/>
          </p:nvPr>
        </p:nvSpPr>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id="{AEDF9C52-B6AF-49B0-8C58-A5306A2DE506}"/>
              </a:ext>
            </a:extLst>
          </p:cNvPr>
          <p:cNvSpPr>
            <a:spLocks noGrp="1"/>
          </p:cNvSpPr>
          <p:nvPr>
            <p:ph idx="1"/>
          </p:nvPr>
        </p:nvSpPr>
        <p:spPr/>
        <p:txBody>
          <a:bodyPr/>
          <a:lstStyle/>
          <a:p>
            <a:r>
              <a:rPr lang="en-US" dirty="0"/>
              <a:t>Syntax</a:t>
            </a:r>
          </a:p>
          <a:p>
            <a:endParaRPr lang="en-US" dirty="0"/>
          </a:p>
          <a:p>
            <a:pPr marL="0" indent="0">
              <a:buNone/>
            </a:pPr>
            <a:r>
              <a:rPr lang="en-US" dirty="0"/>
              <a:t>Insert into </a:t>
            </a:r>
            <a:r>
              <a:rPr lang="en-US" dirty="0" err="1"/>
              <a:t>table_name</a:t>
            </a:r>
            <a:r>
              <a:rPr lang="en-US" dirty="0"/>
              <a:t>(c1,c2,c3..) values( give values)….</a:t>
            </a:r>
          </a:p>
        </p:txBody>
      </p:sp>
    </p:spTree>
    <p:extLst>
      <p:ext uri="{BB962C8B-B14F-4D97-AF65-F5344CB8AC3E}">
        <p14:creationId xmlns:p14="http://schemas.microsoft.com/office/powerpoint/2010/main"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ACDED46-00E1-4970-BAC5-44C59545520E}"/>
              </a:ext>
            </a:extLst>
          </p:cNvPr>
          <p:cNvGraphicFramePr>
            <a:graphicFrameLocks noChangeAspect="1"/>
          </p:cNvGraphicFramePr>
          <p:nvPr>
            <p:custDataLst>
              <p:tags r:id="rId2"/>
            </p:custDataLst>
            <p:extLst>
              <p:ext uri="{D42A27DB-BD31-4B8C-83A1-F6EECF244321}">
                <p14:modId xmlns:p14="http://schemas.microsoft.com/office/powerpoint/2010/main" val="27758581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id="{D443122C-3606-4856-92D9-339973E91765}"/>
              </a:ext>
            </a:extLst>
          </p:cNvPr>
          <p:cNvSpPr>
            <a:spLocks noGrp="1"/>
          </p:cNvSpPr>
          <p:nvPr>
            <p:ph idx="1"/>
          </p:nvPr>
        </p:nvSpPr>
        <p:spPr/>
        <p:txBody>
          <a:bodyPr>
            <a:normAutofit fontScale="40000" lnSpcReduction="20000"/>
          </a:bodyPr>
          <a:lstStyle/>
          <a:p>
            <a:pPr lvl="1"/>
            <a:r>
              <a:rPr lang="en-US" sz="3300" dirty="0"/>
              <a:t>=</a:t>
            </a:r>
          </a:p>
          <a:p>
            <a:pPr lvl="1"/>
            <a:r>
              <a:rPr lang="en-US" sz="3300" dirty="0"/>
              <a:t>!= or &lt;&gt;</a:t>
            </a:r>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p>
          <a:p>
            <a:pPr lvl="1"/>
            <a:r>
              <a:rPr lang="en-US" sz="3300" dirty="0"/>
              <a:t>Not in</a:t>
            </a:r>
          </a:p>
          <a:p>
            <a:pPr lvl="1"/>
            <a:r>
              <a:rPr lang="en-US" sz="3300" dirty="0"/>
              <a:t>Between</a:t>
            </a:r>
          </a:p>
          <a:p>
            <a:pPr lvl="1"/>
            <a:r>
              <a:rPr lang="en-US" sz="3300" dirty="0"/>
              <a:t>Not between</a:t>
            </a:r>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a:t>Like</a:t>
            </a:r>
          </a:p>
          <a:p>
            <a:pPr lvl="1"/>
            <a:r>
              <a:rPr lang="en-US" sz="3300" dirty="0"/>
              <a:t>Not Like</a:t>
            </a:r>
          </a:p>
          <a:p>
            <a:endParaRPr lang="en-US" dirty="0"/>
          </a:p>
        </p:txBody>
      </p:sp>
    </p:spTree>
    <p:extLst>
      <p:ext uri="{BB962C8B-B14F-4D97-AF65-F5344CB8AC3E}">
        <p14:creationId xmlns:p14="http://schemas.microsoft.com/office/powerpoint/2010/main"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D7A180-3E2C-4175-9F90-B96197F2348B}"/>
              </a:ext>
            </a:extLst>
          </p:cNvPr>
          <p:cNvGraphicFramePr>
            <a:graphicFrameLocks noChangeAspect="1"/>
          </p:cNvGraphicFramePr>
          <p:nvPr>
            <p:custDataLst>
              <p:tags r:id="rId2"/>
            </p:custDataLst>
            <p:extLst>
              <p:ext uri="{D42A27DB-BD31-4B8C-83A1-F6EECF244321}">
                <p14:modId xmlns:p14="http://schemas.microsoft.com/office/powerpoint/2010/main" val="111540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1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2148C-83DE-4D6A-856B-D682068B28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id="{4543F71B-045B-4F6B-A6C8-F23E61C41725}"/>
              </a:ext>
            </a:extLst>
          </p:cNvPr>
          <p:cNvSpPr>
            <a:spLocks noGrp="1"/>
          </p:cNvSpPr>
          <p:nvPr>
            <p:ph idx="1"/>
          </p:nvPr>
        </p:nvSpPr>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columns</a:t>
            </a:r>
          </a:p>
          <a:p>
            <a:pPr lvl="1"/>
            <a:r>
              <a:rPr lang="en-US" dirty="0"/>
              <a:t>Drop column</a:t>
            </a:r>
          </a:p>
          <a:p>
            <a:pPr lvl="1"/>
            <a:r>
              <a:rPr lang="en-US" dirty="0"/>
              <a:t>Change data type</a:t>
            </a:r>
          </a:p>
          <a:p>
            <a:pPr lvl="1"/>
            <a:r>
              <a:rPr lang="en-US" dirty="0"/>
              <a:t>Change null to not null or vice versa</a:t>
            </a:r>
          </a:p>
          <a:p>
            <a:pPr lvl="1"/>
            <a:r>
              <a:rPr lang="en-US" dirty="0"/>
              <a:t>Add default value</a:t>
            </a:r>
          </a:p>
          <a:p>
            <a:pPr lvl="1"/>
            <a:r>
              <a:rPr lang="en-US" dirty="0"/>
              <a:t>Rename Table </a:t>
            </a:r>
          </a:p>
        </p:txBody>
      </p:sp>
    </p:spTree>
    <p:extLst>
      <p:ext uri="{BB962C8B-B14F-4D97-AF65-F5344CB8AC3E}">
        <p14:creationId xmlns:p14="http://schemas.microsoft.com/office/powerpoint/2010/main"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461D886-C5FB-40CE-B1CF-454E3C96FF7C}"/>
              </a:ext>
            </a:extLst>
          </p:cNvPr>
          <p:cNvGraphicFramePr>
            <a:graphicFrameLocks noChangeAspect="1"/>
          </p:cNvGraphicFramePr>
          <p:nvPr>
            <p:custDataLst>
              <p:tags r:id="rId2"/>
            </p:custDataLst>
            <p:extLst>
              <p:ext uri="{D42A27DB-BD31-4B8C-83A1-F6EECF244321}">
                <p14:modId xmlns:p14="http://schemas.microsoft.com/office/powerpoint/2010/main" val="3369804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4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59FF4B5-3F42-4C04-8CF5-2748C20EC86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6C22CA5E-6AD8-432A-A4CE-F4B48D77B56B}"/>
              </a:ext>
            </a:extLst>
          </p:cNvPr>
          <p:cNvSpPr>
            <a:spLocks noGrp="1"/>
          </p:cNvSpPr>
          <p:nvPr>
            <p:ph type="title"/>
          </p:nvPr>
        </p:nvSpPr>
        <p:spPr/>
        <p:txBody>
          <a:bodyPr/>
          <a:lstStyle/>
          <a:p>
            <a:r>
              <a:rPr lang="en-US" dirty="0"/>
              <a:t>Constraints	- some sort of restrictions- are used to enforce integrity of the data</a:t>
            </a:r>
          </a:p>
        </p:txBody>
      </p:sp>
      <p:sp>
        <p:nvSpPr>
          <p:cNvPr id="3" name="Content Placeholder 2">
            <a:extLst>
              <a:ext uri="{FF2B5EF4-FFF2-40B4-BE49-F238E27FC236}">
                <a16:creationId xmlns:a16="http://schemas.microsoft.com/office/drawing/2014/main" id="{CA82E331-8A23-47AB-90CB-9F6991C34A8C}"/>
              </a:ext>
            </a:extLst>
          </p:cNvPr>
          <p:cNvSpPr>
            <a:spLocks noGrp="1"/>
          </p:cNvSpPr>
          <p:nvPr>
            <p:ph idx="1"/>
          </p:nvPr>
        </p:nvSpPr>
        <p:spPr/>
        <p:txBody>
          <a:bodyPr>
            <a:normAutofit fontScale="77500" lnSpcReduction="20000"/>
          </a:bodyPr>
          <a:lstStyle/>
          <a:p>
            <a:r>
              <a:rPr lang="en-US" dirty="0"/>
              <a:t>Unique Key- means </a:t>
            </a:r>
            <a:r>
              <a:rPr lang="en-US"/>
              <a:t>only unique </a:t>
            </a:r>
            <a:r>
              <a:rPr lang="en-US" dirty="0"/>
              <a:t>value are allowed (no duplicates) but can have null values. One table can have more than 1 unique key</a:t>
            </a:r>
          </a:p>
          <a:p>
            <a:r>
              <a:rPr lang="en-US" dirty="0"/>
              <a:t>Primary Key- allows only unique values. Null value is not allowed Unique + Not Null. One table can have only 1 Primary key</a:t>
            </a:r>
          </a:p>
          <a:p>
            <a:r>
              <a:rPr lang="en-US" dirty="0"/>
              <a:t>Not Null – will not allow null values</a:t>
            </a:r>
          </a:p>
          <a:p>
            <a:r>
              <a:rPr lang="en-US" dirty="0"/>
              <a:t>Check Constraint-define what range of values will be allowed/not allowed for a column</a:t>
            </a:r>
          </a:p>
          <a:p>
            <a:r>
              <a:rPr lang="en-US" dirty="0"/>
              <a:t>Foreign Key- Parent Child Relationship – Referential Integrity Constraints</a:t>
            </a:r>
          </a:p>
          <a:p>
            <a:pPr lvl="1"/>
            <a:r>
              <a:rPr lang="en-US" dirty="0"/>
              <a:t>A value is allowed in the child table only if the value is present in the parent table</a:t>
            </a:r>
          </a:p>
          <a:p>
            <a:pPr lvl="1"/>
            <a:r>
              <a:rPr lang="en-US" dirty="0"/>
              <a:t>Column of the parent table which is being referred should be defined as Primary or Unique Key</a:t>
            </a:r>
          </a:p>
          <a:p>
            <a:pPr lvl="1"/>
            <a:r>
              <a:rPr lang="en-US" dirty="0"/>
              <a:t>Child table can have a null value in the foreign key column irrespective of whether parent table column is defined as Primary or Unique Key</a:t>
            </a:r>
          </a:p>
          <a:p>
            <a:r>
              <a:rPr lang="en-US" dirty="0"/>
              <a:t>Default- defines what value column value will take if explicit value for the column is not provided while inserting the data</a:t>
            </a:r>
          </a:p>
        </p:txBody>
      </p:sp>
    </p:spTree>
    <p:extLst>
      <p:ext uri="{BB962C8B-B14F-4D97-AF65-F5344CB8AC3E}">
        <p14:creationId xmlns:p14="http://schemas.microsoft.com/office/powerpoint/2010/main"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6906-A3DA-45F7-9A76-B6608B0EB48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064B1B85-C94C-4526-BDD3-55ACE1CAB140}"/>
              </a:ext>
            </a:extLst>
          </p:cNvPr>
          <p:cNvGraphicFramePr>
            <a:graphicFrameLocks noGrp="1"/>
          </p:cNvGraphicFramePr>
          <p:nvPr>
            <p:ph idx="1"/>
            <p:extLst>
              <p:ext uri="{D42A27DB-BD31-4B8C-83A1-F6EECF244321}">
                <p14:modId xmlns:p14="http://schemas.microsoft.com/office/powerpoint/2010/main"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11502468"/>
                    </a:ext>
                  </a:extLst>
                </a:gridCol>
                <a:gridCol w="3505199">
                  <a:extLst>
                    <a:ext uri="{9D8B030D-6E8A-4147-A177-3AD203B41FA5}">
                      <a16:colId xmlns:a16="http://schemas.microsoft.com/office/drawing/2014/main" val="3732393011"/>
                    </a:ext>
                  </a:extLst>
                </a:gridCol>
                <a:gridCol w="3505199">
                  <a:extLst>
                    <a:ext uri="{9D8B030D-6E8A-4147-A177-3AD203B41FA5}">
                      <a16:colId xmlns:a16="http://schemas.microsoft.com/office/drawing/2014/main"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val="2273273227"/>
                  </a:ext>
                </a:extLst>
              </a:tr>
            </a:tbl>
          </a:graphicData>
        </a:graphic>
      </p:graphicFrame>
      <p:graphicFrame>
        <p:nvGraphicFramePr>
          <p:cNvPr id="6" name="Table 6">
            <a:extLst>
              <a:ext uri="{FF2B5EF4-FFF2-40B4-BE49-F238E27FC236}">
                <a16:creationId xmlns:a16="http://schemas.microsoft.com/office/drawing/2014/main" id="{633F6301-EDCC-4A03-9766-E4F5EA848119}"/>
              </a:ext>
            </a:extLst>
          </p:cNvPr>
          <p:cNvGraphicFramePr>
            <a:graphicFrameLocks noGrp="1"/>
          </p:cNvGraphicFramePr>
          <p:nvPr>
            <p:extLst>
              <p:ext uri="{D42A27DB-BD31-4B8C-83A1-F6EECF244321}">
                <p14:modId xmlns:p14="http://schemas.microsoft.com/office/powerpoint/2010/main"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8889599"/>
                    </a:ext>
                  </a:extLst>
                </a:gridCol>
                <a:gridCol w="4064000">
                  <a:extLst>
                    <a:ext uri="{9D8B030D-6E8A-4147-A177-3AD203B41FA5}">
                      <a16:colId xmlns:a16="http://schemas.microsoft.com/office/drawing/2014/main"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val="3610080915"/>
                  </a:ext>
                </a:extLst>
              </a:tr>
            </a:tbl>
          </a:graphicData>
        </a:graphic>
      </p:graphicFrame>
    </p:spTree>
    <p:extLst>
      <p:ext uri="{BB962C8B-B14F-4D97-AF65-F5344CB8AC3E}">
        <p14:creationId xmlns:p14="http://schemas.microsoft.com/office/powerpoint/2010/main"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F2AF903-F83F-42B4-A974-A57FC8FF8449}"/>
              </a:ext>
            </a:extLst>
          </p:cNvPr>
          <p:cNvGraphicFramePr>
            <a:graphicFrameLocks noChangeAspect="1"/>
          </p:cNvGraphicFramePr>
          <p:nvPr>
            <p:custDataLst>
              <p:tags r:id="rId2"/>
            </p:custDataLst>
            <p:extLst>
              <p:ext uri="{D42A27DB-BD31-4B8C-83A1-F6EECF244321}">
                <p14:modId xmlns:p14="http://schemas.microsoft.com/office/powerpoint/2010/main" val="153722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57"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AB38C6-8DE3-44B5-A354-43B004AC633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001662B-6CEE-4C75-A8E5-367A84E7DCC6}"/>
              </a:ext>
            </a:extLst>
          </p:cNvPr>
          <p:cNvSpPr>
            <a:spLocks noGrp="1"/>
          </p:cNvSpPr>
          <p:nvPr>
            <p:ph type="title"/>
          </p:nvPr>
        </p:nvSpPr>
        <p:spPr/>
        <p:txBody>
          <a:bodyPr/>
          <a:lstStyle/>
          <a:p>
            <a:r>
              <a:rPr lang="en-US" dirty="0"/>
              <a:t>SQL – Structured Query Language</a:t>
            </a:r>
          </a:p>
        </p:txBody>
      </p:sp>
      <p:sp>
        <p:nvSpPr>
          <p:cNvPr id="3" name="Content Placeholder 2">
            <a:extLst>
              <a:ext uri="{FF2B5EF4-FFF2-40B4-BE49-F238E27FC236}">
                <a16:creationId xmlns:a16="http://schemas.microsoft.com/office/drawing/2014/main" id="{BB7D5793-F3AB-43F9-BE4A-27B6B2E6ECE3}"/>
              </a:ext>
            </a:extLst>
          </p:cNvPr>
          <p:cNvSpPr>
            <a:spLocks noGrp="1"/>
          </p:cNvSpPr>
          <p:nvPr>
            <p:ph idx="1"/>
          </p:nvPr>
        </p:nvSpPr>
        <p:spPr/>
        <p:txBody>
          <a:bodyPr>
            <a:normAutofit fontScale="625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dirty="0"/>
              <a:t>DCL- Data Control Language</a:t>
            </a:r>
          </a:p>
          <a:p>
            <a:pPr lvl="1"/>
            <a:r>
              <a:rPr lang="en-US" dirty="0"/>
              <a:t>Grant</a:t>
            </a:r>
          </a:p>
          <a:p>
            <a:pPr lvl="1"/>
            <a:r>
              <a:rPr lang="en-US" dirty="0"/>
              <a:t>Revoke</a:t>
            </a:r>
          </a:p>
          <a:p>
            <a:r>
              <a:rPr lang="en-US" dirty="0"/>
              <a:t>TCL- Transaction Control Language</a:t>
            </a:r>
          </a:p>
          <a:p>
            <a:pPr lvl="1"/>
            <a:r>
              <a:rPr lang="en-US" dirty="0"/>
              <a:t>Commit</a:t>
            </a:r>
          </a:p>
          <a:p>
            <a:pPr lvl="1"/>
            <a:r>
              <a:rPr lang="en-US" dirty="0"/>
              <a:t>Rollback</a:t>
            </a:r>
          </a:p>
          <a:p>
            <a:r>
              <a:rPr lang="en-US" dirty="0"/>
              <a:t>DRL- Data Read Language</a:t>
            </a:r>
          </a:p>
          <a:p>
            <a:pPr lvl="1"/>
            <a:r>
              <a:rPr lang="en-US" dirty="0"/>
              <a:t>Select- use to read data </a:t>
            </a:r>
          </a:p>
        </p:txBody>
      </p:sp>
    </p:spTree>
    <p:extLst>
      <p:ext uri="{BB962C8B-B14F-4D97-AF65-F5344CB8AC3E}">
        <p14:creationId xmlns:p14="http://schemas.microsoft.com/office/powerpoint/2010/main"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531B6A-8ACE-40B3-9FD5-6DA2F664320A}"/>
              </a:ext>
            </a:extLst>
          </p:cNvPr>
          <p:cNvGraphicFramePr>
            <a:graphicFrameLocks noChangeAspect="1"/>
          </p:cNvGraphicFramePr>
          <p:nvPr>
            <p:custDataLst>
              <p:tags r:id="rId2"/>
            </p:custDataLst>
            <p:extLst>
              <p:ext uri="{D42A27DB-BD31-4B8C-83A1-F6EECF244321}">
                <p14:modId xmlns:p14="http://schemas.microsoft.com/office/powerpoint/2010/main" val="3146442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4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EC6C349-6B59-412E-A68A-29E2A6ACA0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id="{F67B9DA7-3DEB-4A7D-B445-27704D5048F0}"/>
              </a:ext>
            </a:extLst>
          </p:cNvPr>
          <p:cNvSpPr>
            <a:spLocks noGrp="1"/>
          </p:cNvSpPr>
          <p:nvPr>
            <p:ph idx="1"/>
          </p:nvPr>
        </p:nvSpPr>
        <p:spPr/>
        <p:txBody>
          <a:bodyPr/>
          <a:lstStyle/>
          <a:p>
            <a:r>
              <a:rPr lang="en-US" dirty="0"/>
              <a:t>Cross Join</a:t>
            </a:r>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extLst>
              <p:ext uri="{D42A27DB-BD31-4B8C-83A1-F6EECF244321}">
                <p14:modId xmlns:p14="http://schemas.microsoft.com/office/powerpoint/2010/main" val="1946134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7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extLst>
              <p:ext uri="{D42A27DB-BD31-4B8C-83A1-F6EECF244321}">
                <p14:modId xmlns:p14="http://schemas.microsoft.com/office/powerpoint/2010/main"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Cross Join- The tables are joined without any condition which means every row of 1 table will be joined with every other row of the second table</a:t>
            </a:r>
          </a:p>
          <a:p>
            <a:endParaRPr lang="en-US" dirty="0"/>
          </a:p>
          <a:p>
            <a:r>
              <a:rPr lang="en-US" dirty="0"/>
              <a:t>If T1 has X and T2 has Y rows then T1 cross join with T2 will give you X multiplied by Y</a:t>
            </a:r>
          </a:p>
        </p:txBody>
      </p:sp>
    </p:spTree>
    <p:extLst>
      <p:ext uri="{BB962C8B-B14F-4D97-AF65-F5344CB8AC3E}">
        <p14:creationId xmlns:p14="http://schemas.microsoft.com/office/powerpoint/2010/main"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93"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1200329"/>
          </a:xfrm>
          <a:prstGeom prst="rect">
            <a:avLst/>
          </a:prstGeom>
          <a:noFill/>
        </p:spPr>
        <p:txBody>
          <a:bodyPr wrap="square" rtlCol="0">
            <a:spAutoFit/>
          </a:bodyPr>
          <a:lstStyle/>
          <a:p>
            <a:r>
              <a:rPr lang="en-US" dirty="0"/>
              <a:t>Inner Join- In Inner Join we join the two tables based on some equality condition. Inner join returns only those rows which satisfy matching conditions</a:t>
            </a:r>
          </a:p>
          <a:p>
            <a:endParaRPr lang="en-US" dirty="0"/>
          </a:p>
          <a:p>
            <a:r>
              <a:rPr lang="en-US" dirty="0"/>
              <a:t>-Equality Condition-T1.c1=T2.c1</a:t>
            </a:r>
          </a:p>
        </p:txBody>
      </p:sp>
    </p:spTree>
    <p:extLst>
      <p:ext uri="{BB962C8B-B14F-4D97-AF65-F5344CB8AC3E}">
        <p14:creationId xmlns:p14="http://schemas.microsoft.com/office/powerpoint/2010/main"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C83929-7AEE-4934-8BB2-9BE717BFEC26}"/>
              </a:ext>
            </a:extLst>
          </p:cNvPr>
          <p:cNvGraphicFramePr>
            <a:graphicFrameLocks noChangeAspect="1"/>
          </p:cNvGraphicFramePr>
          <p:nvPr>
            <p:custDataLst>
              <p:tags r:id="rId2"/>
            </p:custDataLst>
            <p:extLst>
              <p:ext uri="{D42A27DB-BD31-4B8C-83A1-F6EECF244321}">
                <p14:modId xmlns:p14="http://schemas.microsoft.com/office/powerpoint/2010/main" val="338858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0"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software to manage data for e.g. Excel</a:t>
            </a:r>
          </a:p>
          <a:p>
            <a:r>
              <a:rPr lang="en-US" dirty="0"/>
              <a:t>RDBMS- Relational Database Management System – It is a DBMS on which you can define Relationship</a:t>
            </a:r>
          </a:p>
        </p:txBody>
      </p:sp>
    </p:spTree>
    <p:extLst>
      <p:ext uri="{BB962C8B-B14F-4D97-AF65-F5344CB8AC3E}">
        <p14:creationId xmlns:p14="http://schemas.microsoft.com/office/powerpoint/2010/main"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17"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extLst>
              <p:ext uri="{D42A27DB-BD31-4B8C-83A1-F6EECF244321}">
                <p14:modId xmlns:p14="http://schemas.microsoft.com/office/powerpoint/2010/main"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Left Outer Join- In Left Outer Join we join the two tables based on some </a:t>
            </a:r>
            <a:r>
              <a:rPr lang="en-US" b="1" dirty="0"/>
              <a:t>equality condition</a:t>
            </a:r>
            <a:r>
              <a:rPr lang="en-US" dirty="0"/>
              <a:t>. Left Outer join returns matching rows and also</a:t>
            </a:r>
            <a:r>
              <a:rPr lang="en-US" b="1" dirty="0"/>
              <a:t> left over rows from the left table</a:t>
            </a:r>
          </a:p>
          <a:p>
            <a:endParaRPr lang="en-US" dirty="0"/>
          </a:p>
          <a:p>
            <a:r>
              <a:rPr lang="en-US" dirty="0"/>
              <a:t>Select  * from </a:t>
            </a:r>
          </a:p>
          <a:p>
            <a:r>
              <a:rPr lang="en-US" b="1" dirty="0"/>
              <a:t>T1 Left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40"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Right Outer Join- In Right Outer Join we join the two tables based on some </a:t>
            </a:r>
            <a:r>
              <a:rPr lang="en-US" b="1" dirty="0"/>
              <a:t>equality condition</a:t>
            </a:r>
            <a:r>
              <a:rPr lang="en-US" dirty="0"/>
              <a:t>. Right Outer join returns matching rows and also</a:t>
            </a:r>
            <a:r>
              <a:rPr lang="en-US" b="1" dirty="0"/>
              <a:t>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64"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867C39C-64E7-48C9-89BF-0A481F02A2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Table 4">
            <a:extLst>
              <a:ext uri="{FF2B5EF4-FFF2-40B4-BE49-F238E27FC236}">
                <a16:creationId xmlns:a16="http://schemas.microsoft.com/office/drawing/2014/main"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4019573275"/>
                    </a:ext>
                  </a:extLst>
                </a:gridCol>
                <a:gridCol w="1962150">
                  <a:extLst>
                    <a:ext uri="{9D8B030D-6E8A-4147-A177-3AD203B41FA5}">
                      <a16:colId xmlns:a16="http://schemas.microsoft.com/office/drawing/2014/main"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val="2794737301"/>
                  </a:ext>
                </a:extLst>
              </a:tr>
            </a:tbl>
          </a:graphicData>
        </a:graphic>
      </p:graphicFrame>
      <p:sp>
        <p:nvSpPr>
          <p:cNvPr id="7" name="Oval 6">
            <a:extLst>
              <a:ext uri="{FF2B5EF4-FFF2-40B4-BE49-F238E27FC236}">
                <a16:creationId xmlns:a16="http://schemas.microsoft.com/office/drawing/2014/main"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4019573275"/>
                    </a:ext>
                  </a:extLst>
                </a:gridCol>
                <a:gridCol w="1914525">
                  <a:extLst>
                    <a:ext uri="{9D8B030D-6E8A-4147-A177-3AD203B41FA5}">
                      <a16:colId xmlns:a16="http://schemas.microsoft.com/office/drawing/2014/main"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val="2794737301"/>
                  </a:ext>
                </a:extLst>
              </a:tr>
            </a:tbl>
          </a:graphicData>
        </a:graphic>
      </p:graphicFrame>
      <p:sp>
        <p:nvSpPr>
          <p:cNvPr id="9" name="Oval 8">
            <a:extLst>
              <a:ext uri="{FF2B5EF4-FFF2-40B4-BE49-F238E27FC236}">
                <a16:creationId xmlns:a16="http://schemas.microsoft.com/office/drawing/2014/main"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id="{8E21040B-2375-4954-B804-97D33CF82811}"/>
              </a:ext>
            </a:extLst>
          </p:cNvPr>
          <p:cNvSpPr txBox="1"/>
          <p:nvPr/>
        </p:nvSpPr>
        <p:spPr>
          <a:xfrm>
            <a:off x="590550" y="4200525"/>
            <a:ext cx="10829925" cy="3139321"/>
          </a:xfrm>
          <a:prstGeom prst="rect">
            <a:avLst/>
          </a:prstGeom>
          <a:noFill/>
        </p:spPr>
        <p:txBody>
          <a:bodyPr wrap="square" rtlCol="0">
            <a:spAutoFit/>
          </a:bodyPr>
          <a:lstStyle/>
          <a:p>
            <a:r>
              <a:rPr lang="en-US" dirty="0"/>
              <a:t>Full Outer Join- In Left Outer Join we join the two tables based on some </a:t>
            </a:r>
            <a:r>
              <a:rPr lang="en-US" b="1" dirty="0"/>
              <a:t>equality condition</a:t>
            </a:r>
            <a:r>
              <a:rPr lang="en-US" dirty="0"/>
              <a:t>. Full Outer join returns matching rows and also</a:t>
            </a:r>
            <a:r>
              <a:rPr lang="en-US" b="1" dirty="0"/>
              <a:t> left over rows from both the Right table and left table</a:t>
            </a:r>
          </a:p>
          <a:p>
            <a:r>
              <a:rPr lang="en-US" b="1" dirty="0"/>
              <a:t>Not Supported in MySQL</a:t>
            </a:r>
          </a:p>
          <a:p>
            <a:r>
              <a:rPr lang="en-US" dirty="0"/>
              <a:t>Select  * from </a:t>
            </a:r>
          </a:p>
          <a:p>
            <a:r>
              <a:rPr lang="en-US" b="1" dirty="0"/>
              <a:t>T1 Full Join T2– Left Table T1 and Right Table T2</a:t>
            </a:r>
          </a:p>
          <a:p>
            <a:r>
              <a:rPr lang="en-US" dirty="0"/>
              <a:t>On</a:t>
            </a:r>
          </a:p>
          <a:p>
            <a:r>
              <a:rPr lang="en-US" dirty="0"/>
              <a:t>T1.c1=T2.c1</a:t>
            </a:r>
          </a:p>
          <a:p>
            <a:endParaRPr lang="en-US" dirty="0"/>
          </a:p>
          <a:p>
            <a:endParaRPr lang="en-US" dirty="0"/>
          </a:p>
          <a:p>
            <a:endParaRPr lang="en-US" dirty="0"/>
          </a:p>
          <a:p>
            <a:r>
              <a:rPr lang="en-US" dirty="0"/>
              <a:t>-Equality Condition-T1.c1=T2.c1</a:t>
            </a:r>
          </a:p>
        </p:txBody>
      </p:sp>
    </p:spTree>
    <p:extLst>
      <p:ext uri="{BB962C8B-B14F-4D97-AF65-F5344CB8AC3E}">
        <p14:creationId xmlns:p14="http://schemas.microsoft.com/office/powerpoint/2010/main"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3A767B-AADE-458C-B382-0153FCD86D8C}"/>
              </a:ext>
            </a:extLst>
          </p:cNvPr>
          <p:cNvGraphicFramePr>
            <a:graphicFrameLocks noChangeAspect="1"/>
          </p:cNvGraphicFramePr>
          <p:nvPr>
            <p:custDataLst>
              <p:tags r:id="rId2"/>
            </p:custDataLst>
            <p:extLst>
              <p:ext uri="{D42A27DB-BD31-4B8C-83A1-F6EECF244321}">
                <p14:modId xmlns:p14="http://schemas.microsoft.com/office/powerpoint/2010/main" val="306610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8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AD7CCC9-2401-465E-8C7E-5912614A6A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id="{704BF4A5-E649-4BB6-9E08-EEFC09C06B84}"/>
              </a:ext>
            </a:extLst>
          </p:cNvPr>
          <p:cNvSpPr>
            <a:spLocks noGrp="1"/>
          </p:cNvSpPr>
          <p:nvPr>
            <p:ph idx="1"/>
          </p:nvPr>
        </p:nvSpPr>
        <p:spPr/>
        <p:txBody>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a:p>
        </p:txBody>
      </p:sp>
    </p:spTree>
    <p:extLst>
      <p:ext uri="{BB962C8B-B14F-4D97-AF65-F5344CB8AC3E}">
        <p14:creationId xmlns:p14="http://schemas.microsoft.com/office/powerpoint/2010/main"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499483-287F-4058-95F2-1C8E04C0DA1C}"/>
              </a:ext>
            </a:extLst>
          </p:cNvPr>
          <p:cNvGraphicFramePr>
            <a:graphicFrameLocks noChangeAspect="1"/>
          </p:cNvGraphicFramePr>
          <p:nvPr>
            <p:custDataLst>
              <p:tags r:id="rId2"/>
            </p:custDataLst>
            <p:extLst>
              <p:ext uri="{D42A27DB-BD31-4B8C-83A1-F6EECF244321}">
                <p14:modId xmlns:p14="http://schemas.microsoft.com/office/powerpoint/2010/main" val="4167643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0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304424F-8CBC-464C-A9B9-D744F1C3EB3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E9B0A60-ACF6-4B82-976B-4769E124FE63}"/>
              </a:ext>
            </a:extLst>
          </p:cNvPr>
          <p:cNvSpPr>
            <a:spLocks noGrp="1"/>
          </p:cNvSpPr>
          <p:nvPr>
            <p:ph type="title"/>
          </p:nvPr>
        </p:nvSpPr>
        <p:spPr/>
        <p:txBody>
          <a:bodyPr>
            <a:normAutofit fontScale="90000"/>
          </a:bodyPr>
          <a:lstStyle/>
          <a:p>
            <a:r>
              <a:rPr lang="en-US" dirty="0"/>
              <a:t>Two Sets A and B</a:t>
            </a:r>
            <a:br>
              <a:rPr lang="en-US" dirty="0"/>
            </a:br>
            <a:r>
              <a:rPr lang="en-US" dirty="0"/>
              <a:t>A={1,2,3}</a:t>
            </a:r>
            <a:br>
              <a:rPr lang="en-US" dirty="0"/>
            </a:br>
            <a:r>
              <a:rPr lang="en-US" dirty="0"/>
              <a:t>B={3,4,5}</a:t>
            </a:r>
          </a:p>
        </p:txBody>
      </p:sp>
      <p:sp>
        <p:nvSpPr>
          <p:cNvPr id="3" name="Content Placeholder 2">
            <a:extLst>
              <a:ext uri="{FF2B5EF4-FFF2-40B4-BE49-F238E27FC236}">
                <a16:creationId xmlns:a16="http://schemas.microsoft.com/office/drawing/2014/main" id="{E34CE267-7C33-49E5-9BE3-901ED4BDCCB6}"/>
              </a:ext>
            </a:extLst>
          </p:cNvPr>
          <p:cNvSpPr>
            <a:spLocks noGrp="1"/>
          </p:cNvSpPr>
          <p:nvPr>
            <p:ph idx="1"/>
          </p:nvPr>
        </p:nvSpPr>
        <p:spPr/>
        <p:txBody>
          <a:bodyPr>
            <a:normAutofit fontScale="92500" lnSpcReduction="10000"/>
          </a:bodyPr>
          <a:lstStyle/>
          <a:p>
            <a:r>
              <a:rPr lang="en-US" dirty="0"/>
              <a:t>A Union B= {1,2,3,4,5}– Need to perform sort to remove duplicates</a:t>
            </a:r>
          </a:p>
          <a:p>
            <a:r>
              <a:rPr lang="en-US" dirty="0"/>
              <a:t>B Union A= {3,4,5,1,2} – Need to perform sort to remove duplicates</a:t>
            </a:r>
          </a:p>
          <a:p>
            <a:r>
              <a:rPr lang="en-US" dirty="0"/>
              <a:t>A Union All B={1,2,3,3,4,5}- Doesn’t remove duplicates so no sort is required</a:t>
            </a:r>
          </a:p>
          <a:p>
            <a:r>
              <a:rPr lang="en-US" dirty="0"/>
              <a:t>B Union All A={3,4,5,1,2,3}-- Doesn’t remove duplicates so no sort is required</a:t>
            </a:r>
          </a:p>
          <a:p>
            <a:r>
              <a:rPr lang="en-US" dirty="0"/>
              <a:t>A Intersect B={3}– just the common elements</a:t>
            </a:r>
          </a:p>
          <a:p>
            <a:r>
              <a:rPr lang="en-US" dirty="0"/>
              <a:t>B Intersect A={3} – just the common elements</a:t>
            </a:r>
          </a:p>
          <a:p>
            <a:r>
              <a:rPr lang="en-US" dirty="0"/>
              <a:t>A minus B={1,2}– Elements of A which are not in B</a:t>
            </a:r>
          </a:p>
          <a:p>
            <a:r>
              <a:rPr lang="en-US" dirty="0"/>
              <a:t>B Minus A= {4,5}- Elements of B which are not in A</a:t>
            </a:r>
          </a:p>
        </p:txBody>
      </p:sp>
    </p:spTree>
    <p:extLst>
      <p:ext uri="{BB962C8B-B14F-4D97-AF65-F5344CB8AC3E}">
        <p14:creationId xmlns:p14="http://schemas.microsoft.com/office/powerpoint/2010/main"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4D7631-BD46-430A-8F87-0CBEC643A68C}"/>
              </a:ext>
            </a:extLst>
          </p:cNvPr>
          <p:cNvGraphicFramePr>
            <a:graphicFrameLocks noChangeAspect="1"/>
          </p:cNvGraphicFramePr>
          <p:nvPr>
            <p:custDataLst>
              <p:tags r:id="rId2"/>
            </p:custDataLst>
            <p:extLst>
              <p:ext uri="{D42A27DB-BD31-4B8C-83A1-F6EECF244321}">
                <p14:modId xmlns:p14="http://schemas.microsoft.com/office/powerpoint/2010/main" val="476413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2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756F54F-A29A-4400-B2D4-93E0AE31C4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data types of the columns in both the queries should be same/compatible</a:t>
            </a:r>
          </a:p>
        </p:txBody>
      </p:sp>
    </p:spTree>
    <p:extLst>
      <p:ext uri="{BB962C8B-B14F-4D97-AF65-F5344CB8AC3E}">
        <p14:creationId xmlns:p14="http://schemas.microsoft.com/office/powerpoint/2010/main"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C93AD5E-E61A-46C0-9BC5-CE6F1089E4EE}"/>
              </a:ext>
            </a:extLst>
          </p:cNvPr>
          <p:cNvGraphicFramePr>
            <a:graphicFrameLocks noChangeAspect="1"/>
          </p:cNvGraphicFramePr>
          <p:nvPr>
            <p:custDataLst>
              <p:tags r:id="rId2"/>
            </p:custDataLst>
            <p:extLst>
              <p:ext uri="{D42A27DB-BD31-4B8C-83A1-F6EECF244321}">
                <p14:modId xmlns:p14="http://schemas.microsoft.com/office/powerpoint/2010/main" val="633838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2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8FFE0A-6192-4C92-AEB5-4338CC2FA3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dirty="0"/>
              <a:t>Count(</a:t>
            </a:r>
            <a:r>
              <a:rPr lang="en-US" dirty="0" err="1"/>
              <a:t>col_name</a:t>
            </a:r>
            <a:r>
              <a:rPr lang="en-US" dirty="0"/>
              <a:t>) will count the </a:t>
            </a:r>
            <a:r>
              <a:rPr lang="en-US" dirty="0" err="1"/>
              <a:t>numer</a:t>
            </a:r>
            <a:r>
              <a:rPr lang="en-US" dirty="0"/>
              <a:t> of not null values in the column of that table</a:t>
            </a:r>
          </a:p>
          <a:p>
            <a:r>
              <a:rPr lang="en-US" dirty="0"/>
              <a:t>Sum- Works only with numeric data types</a:t>
            </a:r>
          </a:p>
          <a:p>
            <a:r>
              <a:rPr lang="en-US" dirty="0"/>
              <a:t>Max- works with all data types</a:t>
            </a:r>
          </a:p>
          <a:p>
            <a:r>
              <a:rPr lang="en-US" dirty="0"/>
              <a:t>Min- works with all data types</a:t>
            </a:r>
          </a:p>
          <a:p>
            <a:r>
              <a:rPr lang="en-US" dirty="0"/>
              <a:t>Avg- only numeric fields</a:t>
            </a:r>
          </a:p>
        </p:txBody>
      </p:sp>
    </p:spTree>
    <p:extLst>
      <p:ext uri="{BB962C8B-B14F-4D97-AF65-F5344CB8AC3E}">
        <p14:creationId xmlns:p14="http://schemas.microsoft.com/office/powerpoint/2010/main" val="1877534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E5D574-E869-4522-BD5E-BC1BD6D31AB9}"/>
              </a:ext>
            </a:extLst>
          </p:cNvPr>
          <p:cNvGraphicFramePr>
            <a:graphicFrameLocks noChangeAspect="1"/>
          </p:cNvGraphicFramePr>
          <p:nvPr>
            <p:custDataLst>
              <p:tags r:id="rId2"/>
            </p:custDataLst>
            <p:extLst>
              <p:ext uri="{D42A27DB-BD31-4B8C-83A1-F6EECF244321}">
                <p14:modId xmlns:p14="http://schemas.microsoft.com/office/powerpoint/2010/main" val="202003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5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AA452D-C045-4795-8DBA-4183B51934C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4E2B2B4-84B3-4682-894E-EE052E531FFA}"/>
              </a:ext>
            </a:extLst>
          </p:cNvPr>
          <p:cNvSpPr>
            <a:spLocks noGrp="1"/>
          </p:cNvSpPr>
          <p:nvPr>
            <p:ph type="title"/>
          </p:nvPr>
        </p:nvSpPr>
        <p:spPr>
          <a:xfrm>
            <a:off x="767179" y="1119727"/>
            <a:ext cx="10515600" cy="1325563"/>
          </a:xfrm>
        </p:spPr>
        <p:txBody>
          <a:bodyPr vert="horz">
            <a:normAutofit fontScale="90000"/>
          </a:bodyPr>
          <a:lstStyle/>
          <a:p>
            <a:r>
              <a:rPr lang="en-US" dirty="0"/>
              <a:t>Sub Queries- When we use a query instead of a value in the main query then it is called as a sub-query</a:t>
            </a:r>
          </a:p>
        </p:txBody>
      </p:sp>
      <p:sp>
        <p:nvSpPr>
          <p:cNvPr id="3" name="Content Placeholder 2">
            <a:extLst>
              <a:ext uri="{FF2B5EF4-FFF2-40B4-BE49-F238E27FC236}">
                <a16:creationId xmlns:a16="http://schemas.microsoft.com/office/drawing/2014/main" id="{67FB2A5F-7FDB-4640-BC20-833C7437407E}"/>
              </a:ext>
            </a:extLst>
          </p:cNvPr>
          <p:cNvSpPr>
            <a:spLocks noGrp="1"/>
          </p:cNvSpPr>
          <p:nvPr>
            <p:ph idx="1"/>
          </p:nvPr>
        </p:nvSpPr>
        <p:spPr>
          <a:xfrm>
            <a:off x="1361983" y="2358286"/>
            <a:ext cx="10515600" cy="4351338"/>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val="291734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AE4A97-5235-4E0E-85D0-B82027D1A330}"/>
              </a:ext>
            </a:extLst>
          </p:cNvPr>
          <p:cNvGraphicFramePr>
            <a:graphicFrameLocks noChangeAspect="1"/>
          </p:cNvGraphicFramePr>
          <p:nvPr>
            <p:custDataLst>
              <p:tags r:id="rId2"/>
            </p:custDataLst>
            <p:extLst>
              <p:ext uri="{D42A27DB-BD31-4B8C-83A1-F6EECF244321}">
                <p14:modId xmlns:p14="http://schemas.microsoft.com/office/powerpoint/2010/main" val="314780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7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D1F66-FEF7-41E2-9BCB-758BA47D2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FF7EEF4-CC6E-4714-9DEC-D185DDCECBCA}"/>
              </a:ext>
            </a:extLst>
          </p:cNvPr>
          <p:cNvSpPr>
            <a:spLocks noGrp="1"/>
          </p:cNvSpPr>
          <p:nvPr>
            <p:ph type="title"/>
          </p:nvPr>
        </p:nvSpPr>
        <p:spPr/>
        <p:txBody>
          <a:bodyPr/>
          <a:lstStyle/>
          <a:p>
            <a:r>
              <a:rPr lang="en-US" dirty="0"/>
              <a:t>Group by Clause is used to perform aggregation based on some columns</a:t>
            </a:r>
          </a:p>
        </p:txBody>
      </p:sp>
      <p:sp>
        <p:nvSpPr>
          <p:cNvPr id="3" name="Content Placeholder 2">
            <a:extLst>
              <a:ext uri="{FF2B5EF4-FFF2-40B4-BE49-F238E27FC236}">
                <a16:creationId xmlns:a16="http://schemas.microsoft.com/office/drawing/2014/main"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41F883-4A3F-46E7-B87E-362DF3D89588}"/>
              </a:ext>
            </a:extLst>
          </p:cNvPr>
          <p:cNvGraphicFramePr>
            <a:graphicFrameLocks noChangeAspect="1"/>
          </p:cNvGraphicFramePr>
          <p:nvPr>
            <p:custDataLst>
              <p:tags r:id="rId2"/>
            </p:custDataLst>
            <p:extLst>
              <p:ext uri="{D42A27DB-BD31-4B8C-83A1-F6EECF244321}">
                <p14:modId xmlns:p14="http://schemas.microsoft.com/office/powerpoint/2010/main" val="2153549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9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37C4E24-A378-4BC1-8BE0-056A8CFF6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D5AF3E5-3DE4-490C-8F3F-662AB9F51CE0}"/>
              </a:ext>
            </a:extLst>
          </p:cNvPr>
          <p:cNvSpPr>
            <a:spLocks noGrp="1"/>
          </p:cNvSpPr>
          <p:nvPr>
            <p:ph type="title"/>
          </p:nvPr>
        </p:nvSpPr>
        <p:spPr/>
        <p:txBody>
          <a:bodyPr/>
          <a:lstStyle/>
          <a:p>
            <a:r>
              <a:rPr lang="en-US" dirty="0"/>
              <a:t>Having Clause is used to apply filter on aggregate columns</a:t>
            </a:r>
          </a:p>
        </p:txBody>
      </p:sp>
      <p:sp>
        <p:nvSpPr>
          <p:cNvPr id="3" name="Content Placeholder 2">
            <a:extLst>
              <a:ext uri="{FF2B5EF4-FFF2-40B4-BE49-F238E27FC236}">
                <a16:creationId xmlns:a16="http://schemas.microsoft.com/office/drawing/2014/main"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endParaRPr lang="en-US" dirty="0"/>
          </a:p>
          <a:p>
            <a:pPr marL="0" indent="0">
              <a:buNone/>
            </a:pPr>
            <a:r>
              <a:rPr lang="en-US" dirty="0"/>
              <a:t>Having clause can only be used if you have group by clause</a:t>
            </a:r>
          </a:p>
          <a:p>
            <a:endParaRPr lang="en-US" dirty="0"/>
          </a:p>
        </p:txBody>
      </p:sp>
    </p:spTree>
    <p:extLst>
      <p:ext uri="{BB962C8B-B14F-4D97-AF65-F5344CB8AC3E}">
        <p14:creationId xmlns:p14="http://schemas.microsoft.com/office/powerpoint/2010/main"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C9F2503-4567-4CAE-A94B-F089747D037D}"/>
              </a:ext>
            </a:extLst>
          </p:cNvPr>
          <p:cNvGraphicFramePr>
            <a:graphicFrameLocks noChangeAspect="1"/>
          </p:cNvGraphicFramePr>
          <p:nvPr>
            <p:custDataLst>
              <p:tags r:id="rId2"/>
            </p:custDataLst>
            <p:extLst>
              <p:ext uri="{D42A27DB-BD31-4B8C-83A1-F6EECF244321}">
                <p14:modId xmlns:p14="http://schemas.microsoft.com/office/powerpoint/2010/main" val="16591660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0"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id="{6FA221EA-CA3F-429E-8715-EB64A0E9746D}"/>
              </a:ext>
            </a:extLst>
          </p:cNvPr>
          <p:cNvSpPr/>
          <p:nvPr/>
        </p:nvSpPr>
        <p:spPr>
          <a:xfrm>
            <a:off x="7258052" y="2471737"/>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Tree>
    <p:extLst>
      <p:ext uri="{BB962C8B-B14F-4D97-AF65-F5344CB8AC3E}">
        <p14:creationId xmlns:p14="http://schemas.microsoft.com/office/powerpoint/2010/main"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980A25-1221-4100-9128-E18246F4B687}"/>
              </a:ext>
            </a:extLst>
          </p:cNvPr>
          <p:cNvGraphicFramePr>
            <a:graphicFrameLocks noChangeAspect="1"/>
          </p:cNvGraphicFramePr>
          <p:nvPr>
            <p:custDataLst>
              <p:tags r:id="rId2"/>
            </p:custDataLst>
            <p:extLst>
              <p:ext uri="{D42A27DB-BD31-4B8C-83A1-F6EECF244321}">
                <p14:modId xmlns:p14="http://schemas.microsoft.com/office/powerpoint/2010/main" val="1670081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2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9DC6757-F000-43A7-B804-5FD3E4778CF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D1E1E-EE45-4DA3-B1CC-C6A4FFD15BEE}"/>
              </a:ext>
            </a:extLst>
          </p:cNvPr>
          <p:cNvSpPr>
            <a:spLocks noGrp="1"/>
          </p:cNvSpPr>
          <p:nvPr>
            <p:ph type="title"/>
          </p:nvPr>
        </p:nvSpPr>
        <p:spPr>
          <a:xfrm>
            <a:off x="838200" y="1270000"/>
            <a:ext cx="10515600" cy="1325563"/>
          </a:xfrm>
        </p:spPr>
        <p:txBody>
          <a:bodyPr>
            <a:normAutofit fontScale="90000"/>
          </a:bodyPr>
          <a:lstStyle/>
          <a:p>
            <a:r>
              <a:rPr lang="en-US" dirty="0"/>
              <a:t>Order by Clause- sort the output in either descending or ascending order	</a:t>
            </a:r>
            <a:br>
              <a:rPr lang="en-US" dirty="0"/>
            </a:br>
            <a:r>
              <a:rPr lang="en-US" dirty="0"/>
              <a:t>Order by is always the last clause in the query. Only limit clause can come after order by clause</a:t>
            </a:r>
            <a:br>
              <a:rPr lang="en-US" dirty="0"/>
            </a:br>
            <a:r>
              <a:rPr lang="en-US" dirty="0"/>
              <a:t>	</a:t>
            </a:r>
          </a:p>
        </p:txBody>
      </p:sp>
      <p:sp>
        <p:nvSpPr>
          <p:cNvPr id="3" name="Content Placeholder 2">
            <a:extLst>
              <a:ext uri="{FF2B5EF4-FFF2-40B4-BE49-F238E27FC236}">
                <a16:creationId xmlns:a16="http://schemas.microsoft.com/office/drawing/2014/main" id="{7CAF6221-D3D8-4E08-BA7B-B0FBB452D017}"/>
              </a:ext>
            </a:extLst>
          </p:cNvPr>
          <p:cNvSpPr>
            <a:spLocks noGrp="1"/>
          </p:cNvSpPr>
          <p:nvPr>
            <p:ph idx="1"/>
          </p:nvPr>
        </p:nvSpPr>
        <p:spPr>
          <a:xfrm>
            <a:off x="838200" y="3171825"/>
            <a:ext cx="10515600" cy="3005138"/>
          </a:xfrm>
        </p:spPr>
        <p:txBody>
          <a:bodyPr>
            <a:normAutofit fontScale="92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desc;</a:t>
            </a:r>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salary desc;</a:t>
            </a:r>
          </a:p>
          <a:p>
            <a:pPr marL="0" indent="0">
              <a:buNone/>
            </a:pPr>
            <a:endParaRPr lang="en-US" dirty="0"/>
          </a:p>
        </p:txBody>
      </p:sp>
    </p:spTree>
    <p:extLst>
      <p:ext uri="{BB962C8B-B14F-4D97-AF65-F5344CB8AC3E}">
        <p14:creationId xmlns:p14="http://schemas.microsoft.com/office/powerpoint/2010/main"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a16="http://schemas.microsoft.com/office/drawing/2014/main"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722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F3517F8-9103-457E-A853-FE8CC13A2F0B}"/>
              </a:ext>
            </a:extLst>
          </p:cNvPr>
          <p:cNvGraphicFramePr>
            <a:graphicFrameLocks noChangeAspect="1"/>
          </p:cNvGraphicFramePr>
          <p:nvPr>
            <p:custDataLst>
              <p:tags r:id="rId2"/>
            </p:custDataLst>
            <p:extLst>
              <p:ext uri="{D42A27DB-BD31-4B8C-83A1-F6EECF244321}">
                <p14:modId xmlns:p14="http://schemas.microsoft.com/office/powerpoint/2010/main" val="209725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3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C80F37-7AA2-4E1F-95A4-9A2869FA4D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id="{C143E79A-5C3B-4F5C-94A3-A83A086927FB}"/>
              </a:ext>
            </a:extLst>
          </p:cNvPr>
          <p:cNvSpPr>
            <a:spLocks noGrp="1"/>
          </p:cNvSpPr>
          <p:nvPr>
            <p:ph idx="1"/>
          </p:nvPr>
        </p:nvSpPr>
        <p:spPr/>
        <p:txBody>
          <a:bodyPr/>
          <a:lstStyle/>
          <a:p>
            <a:r>
              <a:rPr lang="en-US" dirty="0"/>
              <a:t>Where clause is used to apply filters on non-aggregate columns (table columns) and Having is used to apply filters on aggregate columns(</a:t>
            </a:r>
            <a:r>
              <a:rPr lang="en-US" dirty="0" err="1"/>
              <a:t>sum,max,min</a:t>
            </a:r>
            <a:r>
              <a:rPr lang="en-US" dirty="0"/>
              <a:t> avg etc.)</a:t>
            </a:r>
          </a:p>
          <a:p>
            <a:r>
              <a:rPr lang="en-US" dirty="0"/>
              <a:t>Where clause can be used without group by clause but having clause can be used only with group by clause</a:t>
            </a:r>
          </a:p>
          <a:p>
            <a:endParaRPr lang="en-US" dirty="0"/>
          </a:p>
          <a:p>
            <a:r>
              <a:rPr lang="en-US" dirty="0"/>
              <a:t>On Clause 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val="4313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FC51CC-D269-40E3-B015-B760AEEB0329}"/>
              </a:ext>
            </a:extLst>
          </p:cNvPr>
          <p:cNvGraphicFramePr>
            <a:graphicFrameLocks noChangeAspect="1"/>
          </p:cNvGraphicFramePr>
          <p:nvPr>
            <p:custDataLst>
              <p:tags r:id="rId2"/>
            </p:custDataLst>
            <p:extLst>
              <p:ext uri="{D42A27DB-BD31-4B8C-83A1-F6EECF244321}">
                <p14:modId xmlns:p14="http://schemas.microsoft.com/office/powerpoint/2010/main" val="4822240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4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2372ACA-F212-4727-AA90-4625A0D034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id="{2C5043A4-4B30-4CD5-A5EC-D39D0EF64126}"/>
              </a:ext>
            </a:extLst>
          </p:cNvPr>
          <p:cNvSpPr>
            <a:spLocks noGrp="1"/>
          </p:cNvSpPr>
          <p:nvPr>
            <p:ph idx="1"/>
          </p:nvPr>
        </p:nvSpPr>
        <p:spPr/>
        <p:txBody>
          <a:bodyPr>
            <a:normAutofit fontScale="62500" lnSpcReduction="20000"/>
          </a:bodyPr>
          <a:lstStyle/>
          <a:p>
            <a:r>
              <a:rPr lang="en-US"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endParaRPr lang="en-US" dirty="0"/>
          </a:p>
          <a:p>
            <a:pPr marL="0" indent="0">
              <a:buNone/>
            </a:pPr>
            <a:r>
              <a:rPr lang="en-US"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val="122636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78B45-72B2-4DF9-AA3D-C6929E928D24}"/>
              </a:ext>
            </a:extLst>
          </p:cNvPr>
          <p:cNvGraphicFramePr>
            <a:graphicFrameLocks noChangeAspect="1"/>
          </p:cNvGraphicFramePr>
          <p:nvPr>
            <p:custDataLst>
              <p:tags r:id="rId2"/>
            </p:custDataLst>
            <p:extLst>
              <p:ext uri="{D42A27DB-BD31-4B8C-83A1-F6EECF244321}">
                <p14:modId xmlns:p14="http://schemas.microsoft.com/office/powerpoint/2010/main" val="487625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98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36D301-B80F-47E3-91D1-E636C4B4CC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p>
          <a:p>
            <a:r>
              <a:rPr lang="en-US" dirty="0"/>
              <a:t>Select </a:t>
            </a:r>
            <a:r>
              <a:rPr lang="en-US" dirty="0" err="1"/>
              <a:t>ename,salary</a:t>
            </a:r>
            <a:r>
              <a:rPr lang="en-US" dirty="0"/>
              <a:t> from emp order by salary desc limit 5 offset 1;</a:t>
            </a:r>
          </a:p>
          <a:p>
            <a:endParaRPr lang="en-US" dirty="0"/>
          </a:p>
        </p:txBody>
      </p:sp>
    </p:spTree>
    <p:extLst>
      <p:ext uri="{BB962C8B-B14F-4D97-AF65-F5344CB8AC3E}">
        <p14:creationId xmlns:p14="http://schemas.microsoft.com/office/powerpoint/2010/main" val="182236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26BCF8C-6D99-4937-B77D-97B20DF68579}"/>
              </a:ext>
            </a:extLst>
          </p:cNvPr>
          <p:cNvGraphicFramePr>
            <a:graphicFrameLocks noChangeAspect="1"/>
          </p:cNvGraphicFramePr>
          <p:nvPr>
            <p:custDataLst>
              <p:tags r:id="rId2"/>
            </p:custDataLst>
            <p:extLst>
              <p:ext uri="{D42A27DB-BD31-4B8C-83A1-F6EECF244321}">
                <p14:modId xmlns:p14="http://schemas.microsoft.com/office/powerpoint/2010/main" val="2336658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00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50F299-F8B0-4001-999B-5AF27E11FF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id="{44A30B0B-0699-40B0-A27E-992E6D817940}"/>
              </a:ext>
            </a:extLst>
          </p:cNvPr>
          <p:cNvSpPr>
            <a:spLocks noGrp="1"/>
          </p:cNvSpPr>
          <p:nvPr>
            <p:ph idx="1"/>
          </p:nvPr>
        </p:nvSpPr>
        <p:spPr/>
        <p:txBody>
          <a:bodyPr/>
          <a:lstStyle/>
          <a:p>
            <a:r>
              <a:rPr lang="en-US" dirty="0"/>
              <a:t>When you write a query instead of a table name in the from clause</a:t>
            </a:r>
          </a:p>
          <a:p>
            <a:r>
              <a:rPr lang="en-US" dirty="0"/>
              <a:t>Giving a table alias for the query is 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val="521924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2F5726A-E3C5-48CC-BF03-D3B9C715071F}"/>
              </a:ext>
            </a:extLst>
          </p:cNvPr>
          <p:cNvGraphicFramePr>
            <a:graphicFrameLocks noChangeAspect="1"/>
          </p:cNvGraphicFramePr>
          <p:nvPr>
            <p:custDataLst>
              <p:tags r:id="rId2"/>
            </p:custDataLst>
            <p:extLst>
              <p:ext uri="{D42A27DB-BD31-4B8C-83A1-F6EECF244321}">
                <p14:modId xmlns:p14="http://schemas.microsoft.com/office/powerpoint/2010/main" val="227005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96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66988DC-7BE0-41C5-A131-56F2A332865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Tree>
    <p:extLst>
      <p:ext uri="{BB962C8B-B14F-4D97-AF65-F5344CB8AC3E}">
        <p14:creationId xmlns:p14="http://schemas.microsoft.com/office/powerpoint/2010/main" val="230575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25A78F-34FD-40A0-AE95-0DF8065113C8}"/>
              </a:ext>
            </a:extLst>
          </p:cNvPr>
          <p:cNvGraphicFramePr>
            <a:graphicFrameLocks noChangeAspect="1"/>
          </p:cNvGraphicFramePr>
          <p:nvPr>
            <p:custDataLst>
              <p:tags r:id="rId2"/>
            </p:custDataLst>
            <p:extLst>
              <p:ext uri="{D42A27DB-BD31-4B8C-83A1-F6EECF244321}">
                <p14:modId xmlns:p14="http://schemas.microsoft.com/office/powerpoint/2010/main" val="1398100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07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2AA9058-CB3D-441F-B9B2-4D7F3AF1C2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276262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09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In self join a table is joined with itself</a:t>
            </a:r>
          </a:p>
        </p:txBody>
      </p:sp>
    </p:spTree>
    <p:extLst>
      <p:ext uri="{BB962C8B-B14F-4D97-AF65-F5344CB8AC3E}">
        <p14:creationId xmlns:p14="http://schemas.microsoft.com/office/powerpoint/2010/main"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val="1706359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14"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CC05B56D-E54F-41D4-8893-69F38DCE63D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id="{F46ADCCF-34A7-473E-9518-668AFEB9E7F3}"/>
              </a:ext>
            </a:extLst>
          </p:cNvPr>
          <p:cNvSpPr>
            <a:spLocks noGrp="1"/>
          </p:cNvSpPr>
          <p:nvPr>
            <p:ph idx="1"/>
          </p:nvPr>
        </p:nvSpPr>
        <p:spPr/>
        <p:txBody>
          <a:bodyPr/>
          <a:lstStyle/>
          <a:p>
            <a:r>
              <a:rPr lang="en-US" dirty="0"/>
              <a:t>Case when cond1 then ..</a:t>
            </a:r>
          </a:p>
          <a:p>
            <a:r>
              <a:rPr lang="en-US" dirty="0"/>
              <a:t>When cond2 then ..</a:t>
            </a:r>
          </a:p>
          <a:p>
            <a:endParaRPr lang="en-US" dirty="0"/>
          </a:p>
          <a:p>
            <a:pPr marL="0" indent="0">
              <a:buNone/>
            </a:pPr>
            <a:r>
              <a:rPr lang="en-US" dirty="0"/>
              <a:t>…</a:t>
            </a:r>
          </a:p>
          <a:p>
            <a:pPr marL="0" indent="0">
              <a:buNone/>
            </a:pPr>
            <a:endParaRPr lang="en-US" dirty="0"/>
          </a:p>
          <a:p>
            <a:pPr marL="0" indent="0">
              <a:buNone/>
            </a:pPr>
            <a:r>
              <a:rPr lang="en-US" dirty="0"/>
              <a:t>Else </a:t>
            </a:r>
          </a:p>
          <a:p>
            <a:pPr marL="0" indent="0">
              <a:buNone/>
            </a:pPr>
            <a:endParaRPr lang="en-US" dirty="0"/>
          </a:p>
          <a:p>
            <a:pPr marL="0" indent="0">
              <a:buNone/>
            </a:pPr>
            <a:r>
              <a:rPr lang="en-US" dirty="0"/>
              <a:t>end</a:t>
            </a:r>
          </a:p>
        </p:txBody>
      </p:sp>
    </p:spTree>
    <p:extLst>
      <p:ext uri="{BB962C8B-B14F-4D97-AF65-F5344CB8AC3E}">
        <p14:creationId xmlns:p14="http://schemas.microsoft.com/office/powerpoint/2010/main"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5603556-9F28-4FB2-AA69-FC9F5C47F0E0}"/>
              </a:ext>
            </a:extLst>
          </p:cNvPr>
          <p:cNvGraphicFramePr>
            <a:graphicFrameLocks noChangeAspect="1"/>
          </p:cNvGraphicFramePr>
          <p:nvPr>
            <p:custDataLst>
              <p:tags r:id="rId2"/>
            </p:custDataLst>
            <p:extLst>
              <p:ext uri="{D42A27DB-BD31-4B8C-83A1-F6EECF244321}">
                <p14:modId xmlns:p14="http://schemas.microsoft.com/office/powerpoint/2010/main" val="2722849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930C0AD-FDA3-4E99-9E58-042C9449EC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id="{5454EA96-BF4C-4D7A-BE9B-01896BF690A8}"/>
              </a:ext>
            </a:extLst>
          </p:cNvPr>
          <p:cNvSpPr>
            <a:spLocks noGrp="1"/>
          </p:cNvSpPr>
          <p:nvPr>
            <p:ph idx="1"/>
          </p:nvPr>
        </p:nvSpPr>
        <p:spPr/>
        <p:txBody>
          <a:bodyPr/>
          <a:lstStyle/>
          <a:p>
            <a:r>
              <a:rPr lang="en-US" dirty="0"/>
              <a:t>A set of rows(tuples/records) and columns(fields</a:t>
            </a:r>
            <a:r>
              <a:rPr lang="en-US"/>
              <a:t>/attributes)</a:t>
            </a:r>
            <a:endParaRPr lang="en-US" dirty="0"/>
          </a:p>
        </p:txBody>
      </p:sp>
      <p:graphicFrame>
        <p:nvGraphicFramePr>
          <p:cNvPr id="6" name="Table 6">
            <a:extLst>
              <a:ext uri="{FF2B5EF4-FFF2-40B4-BE49-F238E27FC236}">
                <a16:creationId xmlns:a16="http://schemas.microsoft.com/office/drawing/2014/main" id="{A0C89175-B58A-406D-AFB3-512541147381}"/>
              </a:ext>
            </a:extLst>
          </p:cNvPr>
          <p:cNvGraphicFramePr>
            <a:graphicFrameLocks noGrp="1"/>
          </p:cNvGraphicFramePr>
          <p:nvPr>
            <p:extLst>
              <p:ext uri="{D42A27DB-BD31-4B8C-83A1-F6EECF244321}">
                <p14:modId xmlns:p14="http://schemas.microsoft.com/office/powerpoint/2010/main"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2134884"/>
                    </a:ext>
                  </a:extLst>
                </a:gridCol>
                <a:gridCol w="2709333">
                  <a:extLst>
                    <a:ext uri="{9D8B030D-6E8A-4147-A177-3AD203B41FA5}">
                      <a16:colId xmlns:a16="http://schemas.microsoft.com/office/drawing/2014/main" val="155323317"/>
                    </a:ext>
                  </a:extLst>
                </a:gridCol>
                <a:gridCol w="2709333">
                  <a:extLst>
                    <a:ext uri="{9D8B030D-6E8A-4147-A177-3AD203B41FA5}">
                      <a16:colId xmlns:a16="http://schemas.microsoft.com/office/drawing/2014/main"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val="2569075173"/>
                  </a:ext>
                </a:extLst>
              </a:tr>
            </a:tbl>
          </a:graphicData>
        </a:graphic>
      </p:graphicFrame>
    </p:spTree>
    <p:extLst>
      <p:ext uri="{BB962C8B-B14F-4D97-AF65-F5344CB8AC3E}">
        <p14:creationId xmlns:p14="http://schemas.microsoft.com/office/powerpoint/2010/main"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5225B8-1C47-4626-AB9D-36DC1075FBF6}"/>
              </a:ext>
            </a:extLst>
          </p:cNvPr>
          <p:cNvGraphicFramePr>
            <a:graphicFrameLocks noChangeAspect="1"/>
          </p:cNvGraphicFramePr>
          <p:nvPr>
            <p:custDataLst>
              <p:tags r:id="rId2"/>
            </p:custDataLst>
            <p:extLst>
              <p:ext uri="{D42A27DB-BD31-4B8C-83A1-F6EECF244321}">
                <p14:modId xmlns:p14="http://schemas.microsoft.com/office/powerpoint/2010/main" val="3255872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2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15517B7-3BB7-4076-97D9-CB67F38F96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5EB7739-4167-4F47-875C-6F86BA3B3234}"/>
              </a:ext>
            </a:extLst>
          </p:cNvPr>
          <p:cNvSpPr>
            <a:spLocks noGrp="1"/>
          </p:cNvSpPr>
          <p:nvPr>
            <p:ph type="title"/>
          </p:nvPr>
        </p:nvSpPr>
        <p:spPr/>
        <p:txBody>
          <a:bodyPr/>
          <a:lstStyle/>
          <a:p>
            <a:r>
              <a:rPr lang="en-US" dirty="0"/>
              <a:t>Views- a logical object , a saved query , a virtual  table</a:t>
            </a:r>
          </a:p>
        </p:txBody>
      </p:sp>
      <p:sp>
        <p:nvSpPr>
          <p:cNvPr id="3" name="Content Placeholder 2">
            <a:extLst>
              <a:ext uri="{FF2B5EF4-FFF2-40B4-BE49-F238E27FC236}">
                <a16:creationId xmlns:a16="http://schemas.microsoft.com/office/drawing/2014/main" id="{DB8D1E4E-08B7-4D99-B781-55C670EF96EE}"/>
              </a:ext>
            </a:extLst>
          </p:cNvPr>
          <p:cNvSpPr>
            <a:spLocks noGrp="1"/>
          </p:cNvSpPr>
          <p:nvPr>
            <p:ph idx="1"/>
          </p:nvPr>
        </p:nvSpPr>
        <p:spPr/>
        <p:txBody>
          <a:bodyPr/>
          <a:lstStyle/>
          <a:p>
            <a:r>
              <a:rPr lang="en-US" dirty="0"/>
              <a:t>Doesn’t store in it</a:t>
            </a:r>
          </a:p>
          <a:p>
            <a:r>
              <a:rPr lang="en-US" dirty="0"/>
              <a:t>Views doesn’t occupy space for data</a:t>
            </a:r>
          </a:p>
          <a:p>
            <a:r>
              <a:rPr lang="en-US" dirty="0"/>
              <a:t>Advantages</a:t>
            </a:r>
          </a:p>
          <a:p>
            <a:pPr lvl="1"/>
            <a:r>
              <a:rPr lang="en-US" dirty="0"/>
              <a:t>Security- Hide specific columns or rows</a:t>
            </a:r>
          </a:p>
          <a:p>
            <a:pPr lvl="1"/>
            <a:r>
              <a:rPr lang="en-US" dirty="0"/>
              <a:t>Reusability- Once a view is created you can reuse it</a:t>
            </a:r>
          </a:p>
          <a:p>
            <a:pPr lvl="1"/>
            <a:endParaRPr lang="en-US" dirty="0"/>
          </a:p>
          <a:p>
            <a:pPr marL="457200" lvl="1" indent="0">
              <a:buNone/>
            </a:pPr>
            <a:endParaRPr lang="en-US" dirty="0"/>
          </a:p>
        </p:txBody>
      </p:sp>
    </p:spTree>
    <p:extLst>
      <p:ext uri="{BB962C8B-B14F-4D97-AF65-F5344CB8AC3E}">
        <p14:creationId xmlns:p14="http://schemas.microsoft.com/office/powerpoint/2010/main"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DE0B6-3A34-417C-A363-89AC4FDFDD03}"/>
              </a:ext>
            </a:extLst>
          </p:cNvPr>
          <p:cNvGraphicFramePr>
            <a:graphicFrameLocks noChangeAspect="1"/>
          </p:cNvGraphicFramePr>
          <p:nvPr>
            <p:custDataLst>
              <p:tags r:id="rId2"/>
            </p:custDataLst>
            <p:extLst>
              <p:ext uri="{D42A27DB-BD31-4B8C-83A1-F6EECF244321}">
                <p14:modId xmlns:p14="http://schemas.microsoft.com/office/powerpoint/2010/main" val="819867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5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30EB884-00D9-48F4-A7D0-6257FCFEEE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A30582-CF53-4C18-862B-57002C569ABA}"/>
              </a:ext>
            </a:extLst>
          </p:cNvPr>
          <p:cNvSpPr>
            <a:spLocks noGrp="1"/>
          </p:cNvSpPr>
          <p:nvPr>
            <p:ph type="title"/>
          </p:nvPr>
        </p:nvSpPr>
        <p:spPr/>
        <p:txBody>
          <a:bodyPr>
            <a:normAutofit fontScale="90000"/>
          </a:bodyPr>
          <a:lstStyle/>
          <a:p>
            <a:r>
              <a:rPr lang="en-US" dirty="0"/>
              <a:t>Correlated Subquery- Subqueries in which we define a relation of a column from the outer query with the column of inner query</a:t>
            </a:r>
          </a:p>
        </p:txBody>
      </p:sp>
      <p:sp>
        <p:nvSpPr>
          <p:cNvPr id="3" name="Content Placeholder 2">
            <a:extLst>
              <a:ext uri="{FF2B5EF4-FFF2-40B4-BE49-F238E27FC236}">
                <a16:creationId xmlns:a16="http://schemas.microsoft.com/office/drawing/2014/main"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very slow in performance because the correlated 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443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0F93102-5E81-428D-98C7-F16C872832EA}"/>
              </a:ext>
            </a:extLst>
          </p:cNvPr>
          <p:cNvGraphicFramePr>
            <a:graphicFrameLocks noChangeAspect="1"/>
          </p:cNvGraphicFramePr>
          <p:nvPr>
            <p:custDataLst>
              <p:tags r:id="rId2"/>
            </p:custDataLst>
            <p:extLst>
              <p:ext uri="{D42A27DB-BD31-4B8C-83A1-F6EECF244321}">
                <p14:modId xmlns:p14="http://schemas.microsoft.com/office/powerpoint/2010/main" val="2066974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04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B15658C-8017-494F-932F-30233ADF75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A1750BC-1041-47A4-88AA-6DCBE22ECD93}"/>
              </a:ext>
            </a:extLst>
          </p:cNvPr>
          <p:cNvSpPr>
            <a:spLocks noGrp="1"/>
          </p:cNvSpPr>
          <p:nvPr>
            <p:ph type="title"/>
          </p:nvPr>
        </p:nvSpPr>
        <p:spPr/>
        <p:txBody>
          <a:bodyPr/>
          <a:lstStyle/>
          <a:p>
            <a:r>
              <a:rPr lang="en-US" dirty="0"/>
              <a:t>DMLs on Views</a:t>
            </a:r>
          </a:p>
        </p:txBody>
      </p:sp>
      <p:sp>
        <p:nvSpPr>
          <p:cNvPr id="3" name="Content Placeholder 2">
            <a:extLst>
              <a:ext uri="{FF2B5EF4-FFF2-40B4-BE49-F238E27FC236}">
                <a16:creationId xmlns:a16="http://schemas.microsoft.com/office/drawing/2014/main" id="{49976EBE-6CEF-4B82-A315-E5DEEEF3867C}"/>
              </a:ext>
            </a:extLst>
          </p:cNvPr>
          <p:cNvSpPr>
            <a:spLocks noGrp="1"/>
          </p:cNvSpPr>
          <p:nvPr>
            <p:ph idx="1"/>
          </p:nvPr>
        </p:nvSpPr>
        <p:spPr/>
        <p:txBody>
          <a:bodyPr/>
          <a:lstStyle/>
          <a:p>
            <a:r>
              <a:rPr lang="en-US" dirty="0"/>
              <a:t>DMLs on view are allowed with some restrictions</a:t>
            </a:r>
          </a:p>
          <a:p>
            <a:r>
              <a:rPr lang="en-US" dirty="0"/>
              <a:t>When DMLs are performed on views the changes happen on the base table</a:t>
            </a:r>
          </a:p>
          <a:p>
            <a:r>
              <a:rPr lang="en-US" dirty="0"/>
              <a:t>DMLs cannot modify multiple </a:t>
            </a:r>
            <a:r>
              <a:rPr lang="en-US"/>
              <a:t>tables through view</a:t>
            </a:r>
          </a:p>
        </p:txBody>
      </p:sp>
    </p:spTree>
    <p:extLst>
      <p:ext uri="{BB962C8B-B14F-4D97-AF65-F5344CB8AC3E}">
        <p14:creationId xmlns:p14="http://schemas.microsoft.com/office/powerpoint/2010/main" val="541124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8F3387-A718-41C3-9993-7D7CC697EBAA}"/>
              </a:ext>
            </a:extLst>
          </p:cNvPr>
          <p:cNvGraphicFramePr>
            <a:graphicFrameLocks noChangeAspect="1"/>
          </p:cNvGraphicFramePr>
          <p:nvPr>
            <p:custDataLst>
              <p:tags r:id="rId2"/>
            </p:custDataLst>
            <p:extLst>
              <p:ext uri="{D42A27DB-BD31-4B8C-83A1-F6EECF244321}">
                <p14:modId xmlns:p14="http://schemas.microsoft.com/office/powerpoint/2010/main" val="590182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22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8DFAE1-5DBA-491D-A278-1560185030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7A2E9DF-495F-4AC0-B555-741B86E86203}"/>
              </a:ext>
            </a:extLst>
          </p:cNvPr>
          <p:cNvSpPr>
            <a:spLocks noGrp="1"/>
          </p:cNvSpPr>
          <p:nvPr>
            <p:ph type="title"/>
          </p:nvPr>
        </p:nvSpPr>
        <p:spPr/>
        <p:txBody>
          <a:bodyPr/>
          <a:lstStyle/>
          <a:p>
            <a:r>
              <a:rPr lang="en-US" dirty="0"/>
              <a:t>Autoincrement Columns</a:t>
            </a:r>
          </a:p>
        </p:txBody>
      </p:sp>
      <p:sp>
        <p:nvSpPr>
          <p:cNvPr id="3" name="Content Placeholder 2">
            <a:extLst>
              <a:ext uri="{FF2B5EF4-FFF2-40B4-BE49-F238E27FC236}">
                <a16:creationId xmlns:a16="http://schemas.microsoft.com/office/drawing/2014/main" id="{FD95F09F-EE07-4036-AF33-1DC17EF7CE33}"/>
              </a:ext>
            </a:extLst>
          </p:cNvPr>
          <p:cNvSpPr>
            <a:spLocks noGrp="1"/>
          </p:cNvSpPr>
          <p:nvPr>
            <p:ph idx="1"/>
          </p:nvPr>
        </p:nvSpPr>
        <p:spPr/>
        <p:txBody>
          <a:bodyPr/>
          <a:lstStyle/>
          <a:p>
            <a:r>
              <a:rPr lang="en-US" dirty="0"/>
              <a:t>Autoincrement columns take value automatically through a sequence</a:t>
            </a:r>
          </a:p>
          <a:p>
            <a:r>
              <a:rPr lang="en-US" dirty="0"/>
              <a:t>Autoincrement column as to be defined as a primary key</a:t>
            </a:r>
          </a:p>
          <a:p>
            <a:endParaRPr lang="en-US" dirty="0"/>
          </a:p>
          <a:p>
            <a:pPr marL="0" indent="0">
              <a:buNone/>
            </a:pPr>
            <a:r>
              <a:rPr lang="en-US" dirty="0"/>
              <a:t>create table account (</a:t>
            </a:r>
            <a:r>
              <a:rPr lang="en-US" dirty="0" err="1"/>
              <a:t>accountno</a:t>
            </a:r>
            <a:r>
              <a:rPr lang="en-US" dirty="0"/>
              <a:t> int primary key </a:t>
            </a:r>
            <a:r>
              <a:rPr lang="en-US" dirty="0" err="1"/>
              <a:t>auto_increment</a:t>
            </a:r>
            <a:r>
              <a:rPr lang="en-US" dirty="0"/>
              <a:t> , </a:t>
            </a:r>
            <a:r>
              <a:rPr lang="en-US" dirty="0" err="1"/>
              <a:t>accname</a:t>
            </a:r>
            <a:r>
              <a:rPr lang="en-US" dirty="0"/>
              <a:t> varchar(100));</a:t>
            </a:r>
          </a:p>
          <a:p>
            <a:pPr marL="0" indent="0">
              <a:buNone/>
            </a:pPr>
            <a:endParaRPr lang="en-US" dirty="0"/>
          </a:p>
          <a:p>
            <a:pPr marL="0" indent="0">
              <a:buNone/>
            </a:pPr>
            <a:endParaRPr lang="en-US" dirty="0"/>
          </a:p>
          <a:p>
            <a:pPr marL="0" indent="0">
              <a:buNone/>
            </a:pPr>
            <a:r>
              <a:rPr lang="en-US" dirty="0"/>
              <a:t> alter table account </a:t>
            </a:r>
            <a:r>
              <a:rPr lang="en-US" dirty="0" err="1"/>
              <a:t>auto_increment</a:t>
            </a:r>
            <a:r>
              <a:rPr lang="en-US" dirty="0"/>
              <a:t>=1001;</a:t>
            </a:r>
          </a:p>
        </p:txBody>
      </p:sp>
    </p:spTree>
    <p:extLst>
      <p:ext uri="{BB962C8B-B14F-4D97-AF65-F5344CB8AC3E}">
        <p14:creationId xmlns:p14="http://schemas.microsoft.com/office/powerpoint/2010/main" val="2557523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BE370BA-F5F6-4A76-A795-6B256211A134}"/>
              </a:ext>
            </a:extLst>
          </p:cNvPr>
          <p:cNvGraphicFramePr>
            <a:graphicFrameLocks noChangeAspect="1"/>
          </p:cNvGraphicFramePr>
          <p:nvPr>
            <p:custDataLst>
              <p:tags r:id="rId2"/>
            </p:custDataLst>
            <p:extLst>
              <p:ext uri="{D42A27DB-BD31-4B8C-83A1-F6EECF244321}">
                <p14:modId xmlns:p14="http://schemas.microsoft.com/office/powerpoint/2010/main" val="22154334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8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E1A135-B3E3-420C-B6D9-A652F790B4C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85FB3C-4D9E-4215-88FA-AF9F6C285EA0}"/>
              </a:ext>
            </a:extLst>
          </p:cNvPr>
          <p:cNvSpPr>
            <a:spLocks noGrp="1"/>
          </p:cNvSpPr>
          <p:nvPr>
            <p:ph type="title"/>
          </p:nvPr>
        </p:nvSpPr>
        <p:spPr/>
        <p:txBody>
          <a:bodyPr/>
          <a:lstStyle/>
          <a:p>
            <a:r>
              <a:rPr lang="en-US" dirty="0"/>
              <a:t>Truncate vs Delete</a:t>
            </a:r>
            <a:br>
              <a:rPr lang="en-US" dirty="0"/>
            </a:br>
            <a:endParaRPr lang="en-US" dirty="0"/>
          </a:p>
        </p:txBody>
      </p:sp>
      <p:sp>
        <p:nvSpPr>
          <p:cNvPr id="3" name="Content Placeholder 2">
            <a:extLst>
              <a:ext uri="{FF2B5EF4-FFF2-40B4-BE49-F238E27FC236}">
                <a16:creationId xmlns:a16="http://schemas.microsoft.com/office/drawing/2014/main" id="{9D785FA8-F6D9-4E0C-A885-0A20017F96AB}"/>
              </a:ext>
            </a:extLst>
          </p:cNvPr>
          <p:cNvSpPr>
            <a:spLocks noGrp="1"/>
          </p:cNvSpPr>
          <p:nvPr>
            <p:ph idx="1"/>
          </p:nvPr>
        </p:nvSpPr>
        <p:spPr/>
        <p:txBody>
          <a:bodyPr>
            <a:normAutofit fontScale="92500" lnSpcReduction="10000"/>
          </a:bodyPr>
          <a:lstStyle/>
          <a:p>
            <a:r>
              <a:rPr lang="en-US" dirty="0"/>
              <a:t>Truncate also delete data from the table but truncate doesn’t have any where clause which means truncate will remove all the records whereas delete can delete specific records using where clause</a:t>
            </a:r>
          </a:p>
          <a:p>
            <a:r>
              <a:rPr lang="en-US" dirty="0"/>
              <a:t>Truncate cannot be rollback but delete can be rollback</a:t>
            </a:r>
          </a:p>
          <a:p>
            <a:r>
              <a:rPr lang="en-US" dirty="0"/>
              <a:t>Truncate command doesn’t get logged but delete is a logged command. Logging for truncate and other DDL commands happened only at the statement level. Row level logging happens for delete</a:t>
            </a:r>
          </a:p>
          <a:p>
            <a:r>
              <a:rPr lang="en-US" dirty="0"/>
              <a:t>Truncate is faster in performance than delete</a:t>
            </a:r>
          </a:p>
          <a:p>
            <a:r>
              <a:rPr lang="en-US" dirty="0"/>
              <a:t>Truncate resets the auto increment value to initial value where as delete doesn’t reset the auto increment value</a:t>
            </a:r>
          </a:p>
          <a:p>
            <a:r>
              <a:rPr lang="en-US" dirty="0"/>
              <a:t>Delete can have a trigger but truncate cannot have a trigger</a:t>
            </a:r>
          </a:p>
        </p:txBody>
      </p:sp>
    </p:spTree>
    <p:extLst>
      <p:ext uri="{BB962C8B-B14F-4D97-AF65-F5344CB8AC3E}">
        <p14:creationId xmlns:p14="http://schemas.microsoft.com/office/powerpoint/2010/main" val="1971861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D5F012-AECB-4386-AA37-09B7DEAC6040}"/>
              </a:ext>
            </a:extLst>
          </p:cNvPr>
          <p:cNvGraphicFramePr>
            <a:graphicFrameLocks noChangeAspect="1"/>
          </p:cNvGraphicFramePr>
          <p:nvPr>
            <p:custDataLst>
              <p:tags r:id="rId2"/>
            </p:custDataLst>
            <p:extLst>
              <p:ext uri="{D42A27DB-BD31-4B8C-83A1-F6EECF244321}">
                <p14:modId xmlns:p14="http://schemas.microsoft.com/office/powerpoint/2010/main" val="73526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17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35FC09-5CEE-4777-8A7D-C431E47908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id="{0110DEB7-7859-4645-B292-BC3784C24729}"/>
              </a:ext>
            </a:extLst>
          </p:cNvPr>
          <p:cNvSpPr>
            <a:spLocks noGrp="1"/>
          </p:cNvSpPr>
          <p:nvPr>
            <p:ph idx="1"/>
          </p:nvPr>
        </p:nvSpPr>
        <p:spPr/>
        <p:txBody>
          <a:bodyPr/>
          <a:lstStyle/>
          <a:p>
            <a:r>
              <a:rPr lang="en-US" dirty="0"/>
              <a:t>You write a query after these operators </a:t>
            </a:r>
          </a:p>
          <a:p>
            <a:r>
              <a:rPr lang="en-US" dirty="0"/>
              <a:t>If the query returns 1 or more than 1 row then the condition becomes true else the condition is set to false</a:t>
            </a:r>
          </a:p>
          <a:p>
            <a:r>
              <a:rPr lang="en-US" dirty="0"/>
              <a:t>Generally are used in context with a correlated sub query</a:t>
            </a:r>
          </a:p>
        </p:txBody>
      </p:sp>
    </p:spTree>
    <p:extLst>
      <p:ext uri="{BB962C8B-B14F-4D97-AF65-F5344CB8AC3E}">
        <p14:creationId xmlns:p14="http://schemas.microsoft.com/office/powerpoint/2010/main" val="373386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66CA14-A7BA-4737-A9CC-3025F030379B}"/>
              </a:ext>
            </a:extLst>
          </p:cNvPr>
          <p:cNvGraphicFramePr>
            <a:graphicFrameLocks noChangeAspect="1"/>
          </p:cNvGraphicFramePr>
          <p:nvPr>
            <p:custDataLst>
              <p:tags r:id="rId2"/>
            </p:custDataLst>
            <p:extLst>
              <p:ext uri="{D42A27DB-BD31-4B8C-83A1-F6EECF244321}">
                <p14:modId xmlns:p14="http://schemas.microsoft.com/office/powerpoint/2010/main" val="144243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19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E70C34-6E14-4C83-8A68-896FAF96AD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2E33F4F-2001-48E0-8330-E6C468E1A856}"/>
              </a:ext>
            </a:extLst>
          </p:cNvPr>
          <p:cNvSpPr>
            <a:spLocks noGrp="1"/>
          </p:cNvSpPr>
          <p:nvPr>
            <p:ph type="title"/>
          </p:nvPr>
        </p:nvSpPr>
        <p:spPr/>
        <p:txBody>
          <a:bodyPr/>
          <a:lstStyle/>
          <a:p>
            <a:r>
              <a:rPr lang="en-US" dirty="0"/>
              <a:t>Analytical Functions- Ranking Functions</a:t>
            </a:r>
          </a:p>
        </p:txBody>
      </p:sp>
      <p:sp>
        <p:nvSpPr>
          <p:cNvPr id="3" name="Content Placeholder 2">
            <a:extLst>
              <a:ext uri="{FF2B5EF4-FFF2-40B4-BE49-F238E27FC236}">
                <a16:creationId xmlns:a16="http://schemas.microsoft.com/office/drawing/2014/main" id="{C98BAB85-8635-469C-BCDA-3A70E8A65275}"/>
              </a:ext>
            </a:extLst>
          </p:cNvPr>
          <p:cNvSpPr>
            <a:spLocks noGrp="1"/>
          </p:cNvSpPr>
          <p:nvPr>
            <p:ph idx="1"/>
          </p:nvPr>
        </p:nvSpPr>
        <p:spPr/>
        <p:txBody>
          <a:bodyPr>
            <a:normAutofit fontScale="77500" lnSpcReduction="20000"/>
          </a:bodyPr>
          <a:lstStyle/>
          <a:p>
            <a:pPr marL="0" indent="0">
              <a:buNone/>
            </a:pPr>
            <a:r>
              <a:rPr lang="en-US" dirty="0"/>
              <a:t>Ranking Functions are used to assign rank to the rows based on some condition.</a:t>
            </a:r>
          </a:p>
          <a:p>
            <a:pPr marL="0" indent="0">
              <a:buNone/>
            </a:pPr>
            <a:r>
              <a:rPr lang="en-US" dirty="0"/>
              <a:t>They can be used 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two types of parameters that they can take</a:t>
            </a:r>
          </a:p>
          <a:p>
            <a:pPr marL="514350" indent="-514350">
              <a:buAutoNum type="arabicPeriod"/>
            </a:pPr>
            <a:r>
              <a:rPr lang="en-US" dirty="0"/>
              <a:t>Partition by Clause – This is an optional parameter</a:t>
            </a:r>
          </a:p>
          <a:p>
            <a:pPr marL="514350" indent="-514350">
              <a:buAutoNum type="arabicPeriod"/>
            </a:pPr>
            <a:r>
              <a:rPr lang="en-US" dirty="0"/>
              <a:t>Order by Clause – This is a mandatory parameter</a:t>
            </a:r>
          </a:p>
          <a:p>
            <a:pPr marL="0" indent="0">
              <a:buNone/>
            </a:pPr>
            <a:endParaRPr lang="en-US" dirty="0"/>
          </a:p>
          <a:p>
            <a:pPr marL="0" indent="0">
              <a:buNone/>
            </a:pPr>
            <a:r>
              <a:rPr lang="en-US" dirty="0"/>
              <a:t>Different types of Ranking Functions-</a:t>
            </a:r>
          </a:p>
          <a:p>
            <a:r>
              <a:rPr lang="en-US" dirty="0" err="1"/>
              <a:t>Row_Number</a:t>
            </a:r>
            <a:endParaRPr lang="en-US" dirty="0"/>
          </a:p>
          <a:p>
            <a:r>
              <a:rPr lang="en-US" dirty="0"/>
              <a:t>Rank</a:t>
            </a:r>
          </a:p>
          <a:p>
            <a:r>
              <a:rPr lang="en-US" dirty="0" err="1"/>
              <a:t>Dense_Rank</a:t>
            </a:r>
            <a:endParaRPr lang="en-US" dirty="0"/>
          </a:p>
          <a:p>
            <a:endParaRPr lang="en-US" dirty="0"/>
          </a:p>
        </p:txBody>
      </p:sp>
    </p:spTree>
    <p:extLst>
      <p:ext uri="{BB962C8B-B14F-4D97-AF65-F5344CB8AC3E}">
        <p14:creationId xmlns:p14="http://schemas.microsoft.com/office/powerpoint/2010/main"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17DCC5-E235-4152-867B-90934589DECA}"/>
              </a:ext>
            </a:extLst>
          </p:cNvPr>
          <p:cNvGraphicFramePr>
            <a:graphicFrameLocks noChangeAspect="1"/>
          </p:cNvGraphicFramePr>
          <p:nvPr>
            <p:custDataLst>
              <p:tags r:id="rId2"/>
            </p:custDataLst>
            <p:extLst>
              <p:ext uri="{D42A27DB-BD31-4B8C-83A1-F6EECF244321}">
                <p14:modId xmlns:p14="http://schemas.microsoft.com/office/powerpoint/2010/main" val="1733218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9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4E7CE8-D030-402D-A85E-C2B5F5D8F3F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0C45E70-6DB3-43FA-9A6C-51BB089FC3AD}"/>
              </a:ext>
            </a:extLst>
          </p:cNvPr>
          <p:cNvSpPr>
            <a:spLocks noGrp="1"/>
          </p:cNvSpPr>
          <p:nvPr>
            <p:ph type="title"/>
          </p:nvPr>
        </p:nvSpPr>
        <p:spPr/>
        <p:txBody>
          <a:bodyPr/>
          <a:lstStyle/>
          <a:p>
            <a:r>
              <a:rPr lang="en-US" dirty="0"/>
              <a:t>Built-in Functions Numeric </a:t>
            </a:r>
          </a:p>
        </p:txBody>
      </p:sp>
      <p:sp>
        <p:nvSpPr>
          <p:cNvPr id="3" name="Content Placeholder 2">
            <a:extLst>
              <a:ext uri="{FF2B5EF4-FFF2-40B4-BE49-F238E27FC236}">
                <a16:creationId xmlns:a16="http://schemas.microsoft.com/office/drawing/2014/main"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9F5775D-8F15-4100-A027-3CE3F331CB0E}"/>
              </a:ext>
            </a:extLst>
          </p:cNvPr>
          <p:cNvGraphicFramePr>
            <a:graphicFrameLocks noChangeAspect="1"/>
          </p:cNvGraphicFramePr>
          <p:nvPr>
            <p:custDataLst>
              <p:tags r:id="rId2"/>
            </p:custDataLst>
            <p:extLst>
              <p:ext uri="{D42A27DB-BD31-4B8C-83A1-F6EECF244321}">
                <p14:modId xmlns:p14="http://schemas.microsoft.com/office/powerpoint/2010/main" val="3469082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2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C752C41-D3D6-4D14-979E-AD32B90401E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83D7BA2-04B9-4109-84F1-37F0CD193305}"/>
              </a:ext>
            </a:extLst>
          </p:cNvPr>
          <p:cNvSpPr>
            <a:spLocks noGrp="1"/>
          </p:cNvSpPr>
          <p:nvPr>
            <p:ph type="title"/>
          </p:nvPr>
        </p:nvSpPr>
        <p:spPr/>
        <p:txBody>
          <a:bodyPr/>
          <a:lstStyle/>
          <a:p>
            <a:r>
              <a:rPr lang="en-US" dirty="0"/>
              <a:t>Built-in Functions String</a:t>
            </a:r>
          </a:p>
        </p:txBody>
      </p:sp>
      <p:sp>
        <p:nvSpPr>
          <p:cNvPr id="3" name="Content Placeholder 2">
            <a:extLst>
              <a:ext uri="{FF2B5EF4-FFF2-40B4-BE49-F238E27FC236}">
                <a16:creationId xmlns:a16="http://schemas.microsoft.com/office/drawing/2014/main" id="{AA8F02E1-50C5-49E1-BB8D-6BD77B9FBA8D}"/>
              </a:ext>
            </a:extLst>
          </p:cNvPr>
          <p:cNvSpPr>
            <a:spLocks noGrp="1"/>
          </p:cNvSpPr>
          <p:nvPr>
            <p:ph idx="1"/>
          </p:nvPr>
        </p:nvSpPr>
        <p:spPr/>
        <p:txBody>
          <a:bodyPr>
            <a:normAutofit lnSpcReduction="10000"/>
          </a:bodyPr>
          <a:lstStyle/>
          <a:p>
            <a:r>
              <a:rPr lang="en-US" dirty="0"/>
              <a:t>Substring</a:t>
            </a:r>
          </a:p>
          <a:p>
            <a:r>
              <a:rPr lang="en-US" dirty="0" err="1"/>
              <a:t>Instr</a:t>
            </a:r>
            <a:endParaRPr lang="en-US" dirty="0"/>
          </a:p>
          <a:p>
            <a:r>
              <a:rPr lang="en-US" dirty="0"/>
              <a:t>Replace</a:t>
            </a:r>
          </a:p>
          <a:p>
            <a:r>
              <a:rPr lang="en-US" dirty="0"/>
              <a:t>Left</a:t>
            </a:r>
          </a:p>
          <a:p>
            <a:r>
              <a:rPr lang="en-US" dirty="0"/>
              <a:t>Right</a:t>
            </a:r>
          </a:p>
          <a:p>
            <a:r>
              <a:rPr lang="en-US" dirty="0" err="1"/>
              <a:t>Ltrim</a:t>
            </a:r>
            <a:endParaRPr lang="en-US" dirty="0"/>
          </a:p>
          <a:p>
            <a:r>
              <a:rPr lang="en-US" dirty="0" err="1"/>
              <a:t>Rtrim</a:t>
            </a:r>
            <a:endParaRPr lang="en-US" dirty="0"/>
          </a:p>
          <a:p>
            <a:r>
              <a:rPr lang="en-US" dirty="0"/>
              <a:t>Trim</a:t>
            </a:r>
          </a:p>
          <a:p>
            <a:r>
              <a:rPr lang="en-US"/>
              <a:t>reverse</a:t>
            </a:r>
            <a:endParaRPr lang="en-US" dirty="0"/>
          </a:p>
        </p:txBody>
      </p:sp>
    </p:spTree>
    <p:extLst>
      <p:ext uri="{BB962C8B-B14F-4D97-AF65-F5344CB8AC3E}">
        <p14:creationId xmlns:p14="http://schemas.microsoft.com/office/powerpoint/2010/main"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9313F-3D5C-413B-81D7-E31DC18F15CE}"/>
              </a:ext>
            </a:extLst>
          </p:cNvPr>
          <p:cNvGraphicFramePr>
            <a:graphicFrameLocks noChangeAspect="1"/>
          </p:cNvGraphicFramePr>
          <p:nvPr>
            <p:custDataLst>
              <p:tags r:id="rId2"/>
            </p:custDataLst>
            <p:extLst>
              <p:ext uri="{D42A27DB-BD31-4B8C-83A1-F6EECF244321}">
                <p14:modId xmlns:p14="http://schemas.microsoft.com/office/powerpoint/2010/main" val="378688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5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963D526-0CE4-4072-94C3-2BCE63B3F1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56AD7CE-5840-4C17-A156-FE0DE4C56B04}"/>
              </a:ext>
            </a:extLst>
          </p:cNvPr>
          <p:cNvSpPr>
            <a:spLocks noGrp="1"/>
          </p:cNvSpPr>
          <p:nvPr>
            <p:ph type="title"/>
          </p:nvPr>
        </p:nvSpPr>
        <p:spPr/>
        <p:txBody>
          <a:bodyPr/>
          <a:lstStyle/>
          <a:p>
            <a:r>
              <a:rPr lang="en-US" dirty="0"/>
              <a:t>Built-In Functions Date and Time</a:t>
            </a:r>
          </a:p>
        </p:txBody>
      </p:sp>
      <p:sp>
        <p:nvSpPr>
          <p:cNvPr id="3" name="Content Placeholder 2">
            <a:extLst>
              <a:ext uri="{FF2B5EF4-FFF2-40B4-BE49-F238E27FC236}">
                <a16:creationId xmlns:a16="http://schemas.microsoft.com/office/drawing/2014/main" id="{F9741457-B6BE-4D81-941D-664426E111DF}"/>
              </a:ext>
            </a:extLst>
          </p:cNvPr>
          <p:cNvSpPr>
            <a:spLocks noGrp="1"/>
          </p:cNvSpPr>
          <p:nvPr>
            <p:ph idx="1"/>
          </p:nvPr>
        </p:nvSpPr>
        <p:spPr/>
        <p:txBody>
          <a:bodyPr>
            <a:normAutofit fontScale="55000" lnSpcReduction="20000"/>
          </a:bodyPr>
          <a:lstStyle/>
          <a:p>
            <a:r>
              <a:rPr lang="en-US" dirty="0" err="1"/>
              <a:t>Current_date</a:t>
            </a:r>
            <a:r>
              <a:rPr lang="en-US" dirty="0"/>
              <a:t>(), </a:t>
            </a:r>
            <a:r>
              <a:rPr lang="en-US" dirty="0" err="1"/>
              <a:t>curdate</a:t>
            </a:r>
            <a:r>
              <a:rPr lang="en-US" dirty="0"/>
              <a:t>()- returns current date of the system</a:t>
            </a:r>
          </a:p>
          <a:p>
            <a:r>
              <a:rPr lang="en-US" dirty="0" err="1"/>
              <a:t>Current_time</a:t>
            </a:r>
            <a:r>
              <a:rPr lang="en-US" dirty="0"/>
              <a:t>(), </a:t>
            </a:r>
            <a:r>
              <a:rPr lang="en-US" dirty="0" err="1"/>
              <a:t>curtime</a:t>
            </a:r>
            <a:r>
              <a:rPr lang="en-US" dirty="0"/>
              <a:t>()- returns current time of the system</a:t>
            </a:r>
          </a:p>
          <a:p>
            <a:r>
              <a:rPr lang="en-US" dirty="0"/>
              <a:t>Now()- returns current date time of the system</a:t>
            </a:r>
          </a:p>
          <a:p>
            <a:r>
              <a:rPr lang="en-US" dirty="0"/>
              <a:t>Year(date)</a:t>
            </a:r>
          </a:p>
          <a:p>
            <a:r>
              <a:rPr lang="en-US" dirty="0"/>
              <a:t>Month(date)</a:t>
            </a:r>
          </a:p>
          <a:p>
            <a:r>
              <a:rPr lang="en-US" dirty="0"/>
              <a:t>Day(date)</a:t>
            </a:r>
          </a:p>
          <a:p>
            <a:r>
              <a:rPr lang="en-US" dirty="0"/>
              <a:t>Hour(time)</a:t>
            </a:r>
          </a:p>
          <a:p>
            <a:r>
              <a:rPr lang="en-US" dirty="0"/>
              <a:t>Minute</a:t>
            </a:r>
          </a:p>
          <a:p>
            <a:r>
              <a:rPr lang="en-US" dirty="0"/>
              <a:t>Second</a:t>
            </a:r>
          </a:p>
          <a:p>
            <a:r>
              <a:rPr lang="en-US" dirty="0"/>
              <a:t>Weekday(date)- Week day number of the week</a:t>
            </a:r>
          </a:p>
          <a:p>
            <a:r>
              <a:rPr lang="en-US" dirty="0"/>
              <a:t>Week(date)- week number of the year</a:t>
            </a:r>
          </a:p>
          <a:p>
            <a:r>
              <a:rPr lang="en-US" dirty="0" err="1"/>
              <a:t>Last_day</a:t>
            </a:r>
            <a:endParaRPr lang="en-US" dirty="0"/>
          </a:p>
          <a:p>
            <a:r>
              <a:rPr lang="en-US" dirty="0" err="1"/>
              <a:t>DateDiff</a:t>
            </a:r>
            <a:endParaRPr lang="en-US" dirty="0"/>
          </a:p>
          <a:p>
            <a:r>
              <a:rPr lang="en-US" dirty="0" err="1"/>
              <a:t>Date_add</a:t>
            </a:r>
            <a:endParaRPr lang="en-US" dirty="0"/>
          </a:p>
          <a:p>
            <a:r>
              <a:rPr lang="en-US" dirty="0" err="1"/>
              <a:t>Date_format</a:t>
            </a:r>
            <a:endParaRPr lang="en-US" dirty="0"/>
          </a:p>
          <a:p>
            <a:endParaRPr lang="en-US" dirty="0"/>
          </a:p>
          <a:p>
            <a:endParaRPr lang="en-US" dirty="0"/>
          </a:p>
        </p:txBody>
      </p:sp>
    </p:spTree>
    <p:extLst>
      <p:ext uri="{BB962C8B-B14F-4D97-AF65-F5344CB8AC3E}">
        <p14:creationId xmlns:p14="http://schemas.microsoft.com/office/powerpoint/2010/main"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D34B7A7-6C10-4CEA-88FD-8B55D63AB889}"/>
              </a:ext>
            </a:extLst>
          </p:cNvPr>
          <p:cNvGraphicFramePr>
            <a:graphicFrameLocks noChangeAspect="1"/>
          </p:cNvGraphicFramePr>
          <p:nvPr>
            <p:custDataLst>
              <p:tags r:id="rId2"/>
            </p:custDataLst>
            <p:extLst>
              <p:ext uri="{D42A27DB-BD31-4B8C-83A1-F6EECF244321}">
                <p14:modId xmlns:p14="http://schemas.microsoft.com/office/powerpoint/2010/main" val="1934962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E2EDF1F-7B06-4D5D-B028-82A71B86BD8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4632034A-C9BF-4F48-A895-9486D8EEAECD}"/>
              </a:ext>
            </a:extLst>
          </p:cNvPr>
          <p:cNvSpPr>
            <a:spLocks noGrp="1"/>
          </p:cNvSpPr>
          <p:nvPr>
            <p:ph idx="1"/>
          </p:nvPr>
        </p:nvSpPr>
        <p:spPr/>
        <p:txBody>
          <a:bodyPr>
            <a:normAutofit fontScale="85000" lnSpcReduction="20000"/>
          </a:bodyPr>
          <a:lstStyle/>
          <a:p>
            <a:r>
              <a:rPr lang="en-US" dirty="0"/>
              <a:t>Oracle – Owned by Oracle – 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MongoDB etc.</a:t>
            </a:r>
          </a:p>
          <a:p>
            <a:r>
              <a:rPr lang="en-US" dirty="0"/>
              <a:t>Postgres- Enterprise DB- 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D13864-8CD0-46A0-90F4-31807A947BDB}"/>
              </a:ext>
            </a:extLst>
          </p:cNvPr>
          <p:cNvGraphicFramePr>
            <a:graphicFrameLocks noChangeAspect="1"/>
          </p:cNvGraphicFramePr>
          <p:nvPr>
            <p:custDataLst>
              <p:tags r:id="rId2"/>
            </p:custDataLst>
            <p:extLst>
              <p:ext uri="{D42A27DB-BD31-4B8C-83A1-F6EECF244321}">
                <p14:modId xmlns:p14="http://schemas.microsoft.com/office/powerpoint/2010/main" val="2412548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9"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C3D396B2-C1DC-429D-B963-FE4D4BC7FE2E}"/>
              </a:ext>
            </a:extLst>
          </p:cNvPr>
          <p:cNvSpPr>
            <a:spLocks noGrp="1"/>
          </p:cNvSpPr>
          <p:nvPr>
            <p:ph idx="1"/>
          </p:nvPr>
        </p:nvSpPr>
        <p:spPr>
          <a:xfrm>
            <a:off x="838200" y="390617"/>
            <a:ext cx="9353365" cy="5786346"/>
          </a:xfrm>
        </p:spPr>
        <p:txBody>
          <a:bodyPr>
            <a:normAutofit fontScale="55000" lnSpcReduction="20000"/>
          </a:bodyPr>
          <a:lstStyle/>
          <a:p>
            <a:r>
              <a:rPr lang="en-US" dirty="0"/>
              <a:t>Candidate Key- any column or a group of columns which can uniquely identify a row is called a candidate key</a:t>
            </a:r>
          </a:p>
          <a:p>
            <a:endParaRPr lang="en-US" dirty="0"/>
          </a:p>
          <a:p>
            <a:pPr marL="0" indent="0">
              <a:buNone/>
            </a:pPr>
            <a:r>
              <a:rPr lang="en-US" dirty="0"/>
              <a:t>e.g. </a:t>
            </a:r>
            <a:r>
              <a:rPr lang="en-US" dirty="0" err="1"/>
              <a:t>eid</a:t>
            </a:r>
            <a:r>
              <a:rPr lang="en-US" dirty="0"/>
              <a:t> column of EMP table- minimum field required to uniquely identify a row </a:t>
            </a:r>
          </a:p>
          <a:p>
            <a:r>
              <a:rPr lang="en-US" dirty="0"/>
              <a:t>Super Key- A super key is a set of one or more attributes which can uniquely identify  a row in a table</a:t>
            </a:r>
          </a:p>
          <a:p>
            <a:pPr marL="457200" lvl="1" indent="0">
              <a:buNone/>
            </a:pPr>
            <a:r>
              <a:rPr lang="en-US" dirty="0"/>
              <a:t>EID , ENAME-&gt; this is not a minimum column key</a:t>
            </a:r>
          </a:p>
          <a:p>
            <a:r>
              <a:rPr lang="en-US" dirty="0"/>
              <a:t>Alternate Keys- all the candidate keys which are not primary key are called as an alternate keys</a:t>
            </a:r>
          </a:p>
          <a:p>
            <a:r>
              <a:rPr lang="en-US" dirty="0"/>
              <a:t>Natural Key- is a column or set of columns that already exists in the table (e.g. they are attributes of entity within the data model) and uniquely identify a record in the table</a:t>
            </a:r>
          </a:p>
          <a:p>
            <a:pPr marL="0" indent="0">
              <a:buNone/>
            </a:pPr>
            <a:r>
              <a:rPr lang="en-US" dirty="0"/>
              <a:t>EMP</a:t>
            </a:r>
          </a:p>
          <a:p>
            <a:pPr marL="0" indent="0">
              <a:buNone/>
            </a:pPr>
            <a:r>
              <a:rPr lang="en-US" dirty="0"/>
              <a:t>	</a:t>
            </a:r>
            <a:r>
              <a:rPr lang="en-US" b="1" dirty="0"/>
              <a:t>SSN</a:t>
            </a:r>
            <a:r>
              <a:rPr lang="en-US" dirty="0"/>
              <a:t>, FN,LN</a:t>
            </a:r>
          </a:p>
          <a:p>
            <a:pPr marL="0" indent="0">
              <a:buNone/>
            </a:pPr>
            <a:endParaRPr lang="en-US" dirty="0"/>
          </a:p>
          <a:p>
            <a:r>
              <a:rPr lang="en-US" dirty="0"/>
              <a:t>Surrogate Key- A surrogate key is a system generated value with no business meaning that is used to uniquely identify a record in a table</a:t>
            </a:r>
          </a:p>
          <a:p>
            <a:pPr lvl="1"/>
            <a:r>
              <a:rPr lang="en-US" dirty="0"/>
              <a:t>Address</a:t>
            </a:r>
          </a:p>
          <a:p>
            <a:pPr lvl="2"/>
            <a:r>
              <a:rPr lang="en-US" b="1" dirty="0" err="1"/>
              <a:t>AddressID</a:t>
            </a:r>
            <a:r>
              <a:rPr lang="en-US" b="1" dirty="0"/>
              <a:t>- Auto increment or a sequence</a:t>
            </a:r>
          </a:p>
          <a:p>
            <a:pPr lvl="2"/>
            <a:r>
              <a:rPr lang="en-US" dirty="0" err="1"/>
              <a:t>Streetnumber</a:t>
            </a:r>
            <a:endParaRPr lang="en-US" dirty="0"/>
          </a:p>
          <a:p>
            <a:pPr lvl="2"/>
            <a:r>
              <a:rPr lang="en-US" dirty="0" err="1"/>
              <a:t>Streetname</a:t>
            </a:r>
            <a:endParaRPr lang="en-US" dirty="0"/>
          </a:p>
          <a:p>
            <a:pPr lvl="2"/>
            <a:r>
              <a:rPr lang="en-US" dirty="0"/>
              <a:t>City</a:t>
            </a:r>
          </a:p>
          <a:p>
            <a:pPr lvl="2"/>
            <a:r>
              <a:rPr lang="en-US" dirty="0"/>
              <a:t>State</a:t>
            </a:r>
          </a:p>
          <a:p>
            <a:pPr lvl="2"/>
            <a:r>
              <a:rPr lang="en-US" dirty="0" err="1"/>
              <a:t>Zipcode</a:t>
            </a:r>
            <a:endParaRPr lang="en-US" dirty="0"/>
          </a:p>
          <a:p>
            <a:pPr marL="457200" lvl="1" indent="0">
              <a:buNone/>
            </a:pPr>
            <a:r>
              <a:rPr lang="en-US" dirty="0"/>
              <a:t>	</a:t>
            </a:r>
          </a:p>
        </p:txBody>
      </p:sp>
    </p:spTree>
    <p:extLst>
      <p:ext uri="{BB962C8B-B14F-4D97-AF65-F5344CB8AC3E}">
        <p14:creationId xmlns:p14="http://schemas.microsoft.com/office/powerpoint/2010/main"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43F83A-5772-4070-AF4D-0313750E2FE0}"/>
              </a:ext>
            </a:extLst>
          </p:cNvPr>
          <p:cNvGraphicFramePr>
            <a:graphicFrameLocks noChangeAspect="1"/>
          </p:cNvGraphicFramePr>
          <p:nvPr>
            <p:custDataLst>
              <p:tags r:id="rId2"/>
            </p:custDataLst>
            <p:extLst>
              <p:ext uri="{D42A27DB-BD31-4B8C-83A1-F6EECF244321}">
                <p14:modId xmlns:p14="http://schemas.microsoft.com/office/powerpoint/2010/main" val="2601490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8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FFBD289-FCFC-4A72-9DA4-1583B972DD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6FF6B2C-1DCF-4DDC-95B1-6C1DB637FB23}"/>
              </a:ext>
            </a:extLst>
          </p:cNvPr>
          <p:cNvSpPr>
            <a:spLocks noGrp="1"/>
          </p:cNvSpPr>
          <p:nvPr>
            <p:ph type="title"/>
          </p:nvPr>
        </p:nvSpPr>
        <p:spPr/>
        <p:txBody>
          <a:bodyPr/>
          <a:lstStyle/>
          <a:p>
            <a:r>
              <a:rPr lang="en-US" dirty="0"/>
              <a:t>Transaction – Unit of work</a:t>
            </a:r>
          </a:p>
        </p:txBody>
      </p:sp>
      <p:sp>
        <p:nvSpPr>
          <p:cNvPr id="3" name="Content Placeholder 2">
            <a:extLst>
              <a:ext uri="{FF2B5EF4-FFF2-40B4-BE49-F238E27FC236}">
                <a16:creationId xmlns:a16="http://schemas.microsoft.com/office/drawing/2014/main" id="{22E55821-67FD-429D-BEA1-6DCFA13C0C42}"/>
              </a:ext>
            </a:extLst>
          </p:cNvPr>
          <p:cNvSpPr>
            <a:spLocks noGrp="1"/>
          </p:cNvSpPr>
          <p:nvPr>
            <p:ph idx="1"/>
          </p:nvPr>
        </p:nvSpPr>
        <p:spPr/>
        <p:txBody>
          <a:bodyPr>
            <a:normAutofit fontScale="70000" lnSpcReduction="20000"/>
          </a:bodyPr>
          <a:lstStyle/>
          <a:p>
            <a:r>
              <a:rPr lang="en-US" dirty="0"/>
              <a:t>Properties of Transaction</a:t>
            </a:r>
          </a:p>
          <a:p>
            <a:pPr lvl="1"/>
            <a:r>
              <a:rPr lang="en-US" dirty="0"/>
              <a:t>A- Atomicity- A transaction is either fully committed or fully rollback. Transaction should be treated as an atomic unit</a:t>
            </a:r>
          </a:p>
          <a:p>
            <a:pPr lvl="1"/>
            <a:r>
              <a:rPr lang="en-US" dirty="0"/>
              <a:t>C- Consistency- Database should always remain in a consistent state after any transaction irrespective of whether transaction is committed or rollback or not completed</a:t>
            </a:r>
          </a:p>
          <a:p>
            <a:pPr lvl="2"/>
            <a:r>
              <a:rPr lang="en-US" dirty="0"/>
              <a:t>RDBMS writes the changes first to the log file before change the changing the data in the buffer pool or data file and this process is called as </a:t>
            </a:r>
            <a:r>
              <a:rPr lang="en-US" b="1" dirty="0"/>
              <a:t>Write Ahead Logging</a:t>
            </a:r>
          </a:p>
          <a:p>
            <a:pPr marL="457200" lvl="1" indent="0">
              <a:buNone/>
            </a:pPr>
            <a:r>
              <a:rPr lang="en-US" dirty="0"/>
              <a:t>	Consistency is achieved by </a:t>
            </a:r>
            <a:r>
              <a:rPr lang="en-US" b="1" dirty="0"/>
              <a:t>instance recovery </a:t>
            </a:r>
            <a:r>
              <a:rPr lang="en-US" dirty="0"/>
              <a:t>done during the startup of the instance </a:t>
            </a:r>
          </a:p>
          <a:p>
            <a:pPr lvl="2"/>
            <a:r>
              <a:rPr lang="en-US" dirty="0"/>
              <a:t>RDBMS analyses the log file to identify all the transactions that were not committed but yet written to the disk and also the transactions that were committed but were not written to the disk</a:t>
            </a:r>
          </a:p>
          <a:p>
            <a:pPr lvl="2"/>
            <a:r>
              <a:rPr lang="en-US" dirty="0"/>
              <a:t>Redo all the transactions that were committed but not written to the disk</a:t>
            </a:r>
          </a:p>
          <a:p>
            <a:pPr lvl="2"/>
            <a:r>
              <a:rPr lang="en-US" dirty="0"/>
              <a:t>Undo or rollback all the transactions that  were not committed but yet written to the disk</a:t>
            </a:r>
          </a:p>
          <a:p>
            <a:pPr lvl="1"/>
            <a:r>
              <a:rPr lang="en-US" dirty="0"/>
              <a:t>I- Isolation- No two users can update the same data at the same time RDBMS use locks to implement isolation</a:t>
            </a:r>
          </a:p>
          <a:p>
            <a:pPr lvl="2"/>
            <a:r>
              <a:rPr lang="en-US" dirty="0"/>
              <a:t>MVCC- Multi Version concurrency control- It means that users can read the data even if the  same data is getting modified by some other session/user. In MVCC RDBMS takes snapshot (row versioning) of the last committed data.</a:t>
            </a:r>
          </a:p>
          <a:p>
            <a:pPr lvl="1"/>
            <a:r>
              <a:rPr lang="en-US" dirty="0"/>
              <a:t>D- Durability- Once the data is stored in the RDBMS it should remain for ever even if the server is restarted unless the user deletes the data. Durability is implemented by storing the data on a non-volatile storage</a:t>
            </a:r>
          </a:p>
        </p:txBody>
      </p:sp>
    </p:spTree>
    <p:extLst>
      <p:ext uri="{BB962C8B-B14F-4D97-AF65-F5344CB8AC3E}">
        <p14:creationId xmlns:p14="http://schemas.microsoft.com/office/powerpoint/2010/main"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CB674B-6DAD-4E6B-8199-B0955D255E0B}"/>
              </a:ext>
            </a:extLst>
          </p:cNvPr>
          <p:cNvGraphicFramePr>
            <a:graphicFrameLocks noChangeAspect="1"/>
          </p:cNvGraphicFramePr>
          <p:nvPr>
            <p:custDataLst>
              <p:tags r:id="rId2"/>
            </p:custDataLst>
            <p:extLst>
              <p:ext uri="{D42A27DB-BD31-4B8C-83A1-F6EECF244321}">
                <p14:modId xmlns:p14="http://schemas.microsoft.com/office/powerpoint/2010/main" val="73212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0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C8259C3-A2EA-41B4-8E7F-68154C683D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val="2409465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E1493C-C53F-4768-B7A0-335AAACE9435}"/>
              </a:ext>
            </a:extLst>
          </p:cNvPr>
          <p:cNvGraphicFramePr>
            <a:graphicFrameLocks noChangeAspect="1"/>
          </p:cNvGraphicFramePr>
          <p:nvPr>
            <p:custDataLst>
              <p:tags r:id="rId2"/>
            </p:custDataLst>
            <p:extLst>
              <p:ext uri="{D42A27DB-BD31-4B8C-83A1-F6EECF244321}">
                <p14:modId xmlns:p14="http://schemas.microsoft.com/office/powerpoint/2010/main" val="217053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3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8310C2C-C115-4EDC-B269-B7BAF8E2F8D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val="1075285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1AC718-AE01-495F-86EC-14C447295954}"/>
              </a:ext>
            </a:extLst>
          </p:cNvPr>
          <p:cNvGraphicFramePr>
            <a:graphicFrameLocks noChangeAspect="1"/>
          </p:cNvGraphicFramePr>
          <p:nvPr>
            <p:custDataLst>
              <p:tags r:id="rId2"/>
            </p:custDataLst>
            <p:extLst>
              <p:ext uri="{D42A27DB-BD31-4B8C-83A1-F6EECF244321}">
                <p14:modId xmlns:p14="http://schemas.microsoft.com/office/powerpoint/2010/main" val="1873219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6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97F5F49-52A8-4BEC-B20F-68A6EFE07531}"/>
              </a:ext>
            </a:extLst>
          </p:cNvPr>
          <p:cNvSpPr/>
          <p:nvPr/>
        </p:nvSpPr>
        <p:spPr>
          <a:xfrm>
            <a:off x="1619250" y="2200275"/>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60DD1C-CDBB-49D4-A41E-8E08199DD181}"/>
              </a:ext>
            </a:extLst>
          </p:cNvPr>
          <p:cNvSpPr/>
          <p:nvPr/>
        </p:nvSpPr>
        <p:spPr>
          <a:xfrm>
            <a:off x="2209800" y="2714624"/>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id="{DD0293C8-45A2-4DF0-AC02-271EDD91EF5C}"/>
              </a:ext>
            </a:extLst>
          </p:cNvPr>
          <p:cNvSpPr/>
          <p:nvPr/>
        </p:nvSpPr>
        <p:spPr>
          <a:xfrm>
            <a:off x="4657725" y="2686050"/>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id="{D00BCF38-11BA-4DFE-A6F8-2B0BF51AB583}"/>
              </a:ext>
            </a:extLst>
          </p:cNvPr>
          <p:cNvSpPr/>
          <p:nvPr/>
        </p:nvSpPr>
        <p:spPr>
          <a:xfrm>
            <a:off x="9363075" y="213360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id="{AB24EEEA-88E3-4714-8931-DC961E28F0EB}"/>
              </a:ext>
            </a:extLst>
          </p:cNvPr>
          <p:cNvSpPr/>
          <p:nvPr/>
        </p:nvSpPr>
        <p:spPr>
          <a:xfrm>
            <a:off x="9363075" y="4171950"/>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id="{198FA175-1889-4E90-9718-DA4CA475DE39}"/>
              </a:ext>
            </a:extLst>
          </p:cNvPr>
          <p:cNvCxnSpPr/>
          <p:nvPr/>
        </p:nvCxnSpPr>
        <p:spPr>
          <a:xfrm flipV="1">
            <a:off x="3990975" y="2400300"/>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161BC8-6B72-4828-B150-6C769BE7E336}"/>
              </a:ext>
            </a:extLst>
          </p:cNvPr>
          <p:cNvCxnSpPr>
            <a:cxnSpLocks/>
            <a:stCxn id="7" idx="3"/>
          </p:cNvCxnSpPr>
          <p:nvPr/>
        </p:nvCxnSpPr>
        <p:spPr>
          <a:xfrm>
            <a:off x="6800850" y="3414713"/>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9710C3D-DA9F-44B6-9DF4-EEDFB5BCF305}"/>
              </a:ext>
            </a:extLst>
          </p:cNvPr>
          <p:cNvSpPr/>
          <p:nvPr/>
        </p:nvSpPr>
        <p:spPr>
          <a:xfrm>
            <a:off x="6800850" y="2409825"/>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id="{7625C1FB-3494-4F2D-A562-F7C37C1547BC}"/>
              </a:ext>
            </a:extLst>
          </p:cNvPr>
          <p:cNvSpPr/>
          <p:nvPr/>
        </p:nvSpPr>
        <p:spPr>
          <a:xfrm>
            <a:off x="7319962" y="4010024"/>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id="{D30DD972-32E8-496F-B46F-B02AFAAC502B}"/>
              </a:ext>
            </a:extLst>
          </p:cNvPr>
          <p:cNvSpPr/>
          <p:nvPr/>
        </p:nvSpPr>
        <p:spPr>
          <a:xfrm>
            <a:off x="9934575" y="3028949"/>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id="{8E87FAAD-920F-4F68-9679-02666616A5DC}"/>
              </a:ext>
            </a:extLst>
          </p:cNvPr>
          <p:cNvSpPr/>
          <p:nvPr/>
        </p:nvSpPr>
        <p:spPr>
          <a:xfrm>
            <a:off x="5119687" y="3762373"/>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id="{98F1970F-2EC3-4161-98CB-0C6349E64928}"/>
              </a:ext>
            </a:extLst>
          </p:cNvPr>
          <p:cNvSpPr/>
          <p:nvPr/>
        </p:nvSpPr>
        <p:spPr>
          <a:xfrm>
            <a:off x="9363075" y="5162548"/>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id="{4A109161-BA71-4AD0-94E2-0100FB9A4E77}"/>
              </a:ext>
            </a:extLst>
          </p:cNvPr>
          <p:cNvSpPr/>
          <p:nvPr/>
        </p:nvSpPr>
        <p:spPr>
          <a:xfrm>
            <a:off x="3381375" y="1952625"/>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id="{8EFA2FB6-F75A-4BC3-8521-35B94B25F786}"/>
              </a:ext>
            </a:extLst>
          </p:cNvPr>
          <p:cNvSpPr/>
          <p:nvPr/>
        </p:nvSpPr>
        <p:spPr>
          <a:xfrm>
            <a:off x="8858250" y="1419225"/>
            <a:ext cx="3324225" cy="5505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E6567B-ED9B-42E9-B2BB-EAD979AD2E7F}"/>
              </a:ext>
            </a:extLst>
          </p:cNvPr>
          <p:cNvSpPr/>
          <p:nvPr/>
        </p:nvSpPr>
        <p:spPr>
          <a:xfrm>
            <a:off x="9648825" y="1328737"/>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Tree>
    <p:extLst>
      <p:ext uri="{BB962C8B-B14F-4D97-AF65-F5344CB8AC3E}">
        <p14:creationId xmlns:p14="http://schemas.microsoft.com/office/powerpoint/2010/main" val="876766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58D0FC-F93F-45B7-A2A2-6BD005C58335}"/>
              </a:ext>
            </a:extLst>
          </p:cNvPr>
          <p:cNvGraphicFramePr>
            <a:graphicFrameLocks noChangeAspect="1"/>
          </p:cNvGraphicFramePr>
          <p:nvPr>
            <p:custDataLst>
              <p:tags r:id="rId2"/>
            </p:custDataLst>
            <p:extLst>
              <p:ext uri="{D42A27DB-BD31-4B8C-83A1-F6EECF244321}">
                <p14:modId xmlns:p14="http://schemas.microsoft.com/office/powerpoint/2010/main" val="2367901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5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FB8516-17DC-4AE3-A811-C70F228160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2DDF240B-A300-4513-89DD-73374D16EC3A}"/>
              </a:ext>
            </a:extLst>
          </p:cNvPr>
          <p:cNvSpPr>
            <a:spLocks noGrp="1"/>
          </p:cNvSpPr>
          <p:nvPr>
            <p:ph type="title"/>
          </p:nvPr>
        </p:nvSpPr>
        <p:spPr/>
        <p:txBody>
          <a:bodyPr/>
          <a:lstStyle/>
          <a:p>
            <a:r>
              <a:rPr lang="en-US" dirty="0"/>
              <a:t>Isolation Levels</a:t>
            </a:r>
          </a:p>
        </p:txBody>
      </p:sp>
      <p:sp>
        <p:nvSpPr>
          <p:cNvPr id="3" name="Content Placeholder 2">
            <a:extLst>
              <a:ext uri="{FF2B5EF4-FFF2-40B4-BE49-F238E27FC236}">
                <a16:creationId xmlns:a16="http://schemas.microsoft.com/office/drawing/2014/main" id="{66A2CBD4-0299-4E52-81B6-4E91B185C756}"/>
              </a:ext>
            </a:extLst>
          </p:cNvPr>
          <p:cNvSpPr>
            <a:spLocks noGrp="1"/>
          </p:cNvSpPr>
          <p:nvPr>
            <p:ph idx="1"/>
          </p:nvPr>
        </p:nvSpPr>
        <p:spPr/>
        <p:txBody>
          <a:bodyPr/>
          <a:lstStyle/>
          <a:p>
            <a:r>
              <a:rPr lang="en-US" dirty="0"/>
              <a:t>Read Uncommitted</a:t>
            </a:r>
          </a:p>
          <a:p>
            <a:r>
              <a:rPr lang="en-US" dirty="0"/>
              <a:t>Read Committed</a:t>
            </a:r>
          </a:p>
          <a:p>
            <a:r>
              <a:rPr lang="en-US" dirty="0"/>
              <a:t>Repeatable Reads</a:t>
            </a:r>
          </a:p>
          <a:p>
            <a:r>
              <a:rPr lang="en-US" dirty="0"/>
              <a:t>Serializable</a:t>
            </a:r>
          </a:p>
        </p:txBody>
      </p:sp>
    </p:spTree>
    <p:extLst>
      <p:ext uri="{BB962C8B-B14F-4D97-AF65-F5344CB8AC3E}">
        <p14:creationId xmlns:p14="http://schemas.microsoft.com/office/powerpoint/2010/main" val="85755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705BADB-4715-4CBB-95D5-4F3EBE81467A}"/>
              </a:ext>
            </a:extLst>
          </p:cNvPr>
          <p:cNvGraphicFramePr>
            <a:graphicFrameLocks noChangeAspect="1"/>
          </p:cNvGraphicFramePr>
          <p:nvPr>
            <p:custDataLst>
              <p:tags r:id="rId2"/>
            </p:custDataLst>
            <p:extLst>
              <p:ext uri="{D42A27DB-BD31-4B8C-83A1-F6EECF244321}">
                <p14:modId xmlns:p14="http://schemas.microsoft.com/office/powerpoint/2010/main" val="392556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8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1144EB-15F4-4ACD-8AB0-1F5CD5E5889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93AD1CB-9C3C-434F-A28B-657F1AA93B80}"/>
              </a:ext>
            </a:extLst>
          </p:cNvPr>
          <p:cNvSpPr>
            <a:spLocks noGrp="1"/>
          </p:cNvSpPr>
          <p:nvPr>
            <p:ph type="title"/>
          </p:nvPr>
        </p:nvSpPr>
        <p:spPr/>
        <p:txBody>
          <a:bodyPr>
            <a:normAutofit/>
          </a:bodyPr>
          <a:lstStyle/>
          <a:p>
            <a:r>
              <a:rPr lang="en-US" dirty="0"/>
              <a:t>What is Isolation Level</a:t>
            </a:r>
          </a:p>
        </p:txBody>
      </p:sp>
      <p:sp>
        <p:nvSpPr>
          <p:cNvPr id="3" name="Content Placeholder 2">
            <a:extLst>
              <a:ext uri="{FF2B5EF4-FFF2-40B4-BE49-F238E27FC236}">
                <a16:creationId xmlns:a16="http://schemas.microsoft.com/office/drawing/2014/main" id="{6D63F267-2970-494C-BBAC-9AC09CED1E94}"/>
              </a:ext>
            </a:extLst>
          </p:cNvPr>
          <p:cNvSpPr>
            <a:spLocks noGrp="1"/>
          </p:cNvSpPr>
          <p:nvPr>
            <p:ph idx="1"/>
          </p:nvPr>
        </p:nvSpPr>
        <p:spPr/>
        <p:txBody>
          <a:bodyPr/>
          <a:lstStyle/>
          <a:p>
            <a:r>
              <a:rPr lang="en-US" dirty="0"/>
              <a:t>Isolation level defines what the select query will return if the same data is getting updated in another session</a:t>
            </a:r>
          </a:p>
          <a:p>
            <a:endParaRPr lang="en-US" dirty="0"/>
          </a:p>
        </p:txBody>
      </p:sp>
    </p:spTree>
    <p:extLst>
      <p:ext uri="{BB962C8B-B14F-4D97-AF65-F5344CB8AC3E}">
        <p14:creationId xmlns:p14="http://schemas.microsoft.com/office/powerpoint/2010/main" val="118230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2D06A1-7781-4C4D-A81C-0E76EAF29151}"/>
              </a:ext>
            </a:extLst>
          </p:cNvPr>
          <p:cNvGraphicFramePr>
            <a:graphicFrameLocks noChangeAspect="1"/>
          </p:cNvGraphicFramePr>
          <p:nvPr>
            <p:custDataLst>
              <p:tags r:id="rId2"/>
            </p:custDataLst>
            <p:extLst>
              <p:ext uri="{D42A27DB-BD31-4B8C-83A1-F6EECF244321}">
                <p14:modId xmlns:p14="http://schemas.microsoft.com/office/powerpoint/2010/main" val="2634692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0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CD652715-9122-4559-B140-9DBEBDEC8421}"/>
              </a:ext>
            </a:extLst>
          </p:cNvPr>
          <p:cNvSpPr>
            <a:spLocks noGrp="1"/>
          </p:cNvSpPr>
          <p:nvPr>
            <p:ph idx="1"/>
          </p:nvPr>
        </p:nvSpPr>
        <p:spPr/>
        <p:txBody>
          <a:bodyPr/>
          <a:lstStyle/>
          <a:p>
            <a:r>
              <a:rPr lang="en-US" dirty="0"/>
              <a:t>When one session is waiting for another session to commit/rollback /for the query to finish so that the lock is released</a:t>
            </a:r>
          </a:p>
        </p:txBody>
      </p:sp>
    </p:spTree>
    <p:extLst>
      <p:ext uri="{BB962C8B-B14F-4D97-AF65-F5344CB8AC3E}">
        <p14:creationId xmlns:p14="http://schemas.microsoft.com/office/powerpoint/2010/main"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31193A-2979-4810-9BC2-357B9BA281D4}"/>
              </a:ext>
            </a:extLst>
          </p:cNvPr>
          <p:cNvGraphicFramePr>
            <a:graphicFrameLocks noChangeAspect="1"/>
          </p:cNvGraphicFramePr>
          <p:nvPr>
            <p:custDataLst>
              <p:tags r:id="rId2"/>
            </p:custDataLst>
            <p:extLst>
              <p:ext uri="{D42A27DB-BD31-4B8C-83A1-F6EECF244321}">
                <p14:modId xmlns:p14="http://schemas.microsoft.com/office/powerpoint/2010/main" val="1313813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43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0295DD-8AD5-4955-9192-299F68C4E9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A907F0A-ABC2-4875-9EFA-9C3D8204814A}"/>
              </a:ext>
            </a:extLst>
          </p:cNvPr>
          <p:cNvSpPr>
            <a:spLocks noGrp="1"/>
          </p:cNvSpPr>
          <p:nvPr>
            <p:ph type="title"/>
          </p:nvPr>
        </p:nvSpPr>
        <p:spPr/>
        <p:txBody>
          <a:bodyPr/>
          <a:lstStyle/>
          <a:p>
            <a:r>
              <a:rPr lang="en-US" b="1" dirty="0"/>
              <a:t>Read Uncommitted</a:t>
            </a:r>
          </a:p>
        </p:txBody>
      </p:sp>
      <p:sp>
        <p:nvSpPr>
          <p:cNvPr id="3" name="Content Placeholder 2">
            <a:extLst>
              <a:ext uri="{FF2B5EF4-FFF2-40B4-BE49-F238E27FC236}">
                <a16:creationId xmlns:a16="http://schemas.microsoft.com/office/drawing/2014/main" id="{D40C01F5-23F4-4A35-B8D9-B2B238E8025D}"/>
              </a:ext>
            </a:extLst>
          </p:cNvPr>
          <p:cNvSpPr>
            <a:spLocks noGrp="1"/>
          </p:cNvSpPr>
          <p:nvPr>
            <p:ph idx="1"/>
          </p:nvPr>
        </p:nvSpPr>
        <p:spPr>
          <a:xfrm>
            <a:off x="838200" y="1491297"/>
            <a:ext cx="10515600" cy="4351338"/>
          </a:xfrm>
        </p:spPr>
        <p:txBody>
          <a:bodyPr/>
          <a:lstStyle/>
          <a:p>
            <a:r>
              <a:rPr lang="en-US" dirty="0"/>
              <a:t>In Read Uncommitted isolation select query will be able to </a:t>
            </a:r>
            <a:r>
              <a:rPr lang="en-US" b="1" dirty="0"/>
              <a:t>read uncommitted data</a:t>
            </a:r>
          </a:p>
          <a:p>
            <a:r>
              <a:rPr lang="en-US" dirty="0"/>
              <a:t>Uncommitted Data/Dirty Data – Data which has been modified but not yet committed/rollback</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id="{9A3E4AF7-2268-45EF-9833-173CED95971F}"/>
              </a:ext>
            </a:extLst>
          </p:cNvPr>
          <p:cNvGraphicFramePr>
            <a:graphicFrameLocks noGrp="1"/>
          </p:cNvGraphicFramePr>
          <p:nvPr>
            <p:extLst>
              <p:ext uri="{D42A27DB-BD31-4B8C-83A1-F6EECF244321}">
                <p14:modId xmlns:p14="http://schemas.microsoft.com/office/powerpoint/2010/main" val="2110235526"/>
              </p:ext>
            </p:extLst>
          </p:nvPr>
        </p:nvGraphicFramePr>
        <p:xfrm>
          <a:off x="8010668" y="2881749"/>
          <a:ext cx="4560022" cy="3878065"/>
        </p:xfrm>
        <a:graphic>
          <a:graphicData uri="http://schemas.openxmlformats.org/drawingml/2006/table">
            <a:tbl>
              <a:tblPr firstRow="1" bandRow="1">
                <a:tableStyleId>{5C22544A-7EE6-4342-B048-85BDC9FD1C3A}</a:tableStyleId>
              </a:tblPr>
              <a:tblGrid>
                <a:gridCol w="2280011">
                  <a:extLst>
                    <a:ext uri="{9D8B030D-6E8A-4147-A177-3AD203B41FA5}">
                      <a16:colId xmlns:a16="http://schemas.microsoft.com/office/drawing/2014/main" val="1582348445"/>
                    </a:ext>
                  </a:extLst>
                </a:gridCol>
                <a:gridCol w="2280011">
                  <a:extLst>
                    <a:ext uri="{9D8B030D-6E8A-4147-A177-3AD203B41FA5}">
                      <a16:colId xmlns:a16="http://schemas.microsoft.com/office/drawing/2014/main" val="287116552"/>
                    </a:ext>
                  </a:extLst>
                </a:gridCol>
              </a:tblGrid>
              <a:tr h="49478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608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='read-uncommitted';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015001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AE18FE-F8AF-40C5-8A22-2ACB5251CF97}"/>
              </a:ext>
            </a:extLst>
          </p:cNvPr>
          <p:cNvGraphicFramePr>
            <a:graphicFrameLocks noChangeAspect="1"/>
          </p:cNvGraphicFramePr>
          <p:nvPr>
            <p:custDataLst>
              <p:tags r:id="rId2"/>
            </p:custDataLst>
            <p:extLst>
              <p:ext uri="{D42A27DB-BD31-4B8C-83A1-F6EECF244321}">
                <p14:modId xmlns:p14="http://schemas.microsoft.com/office/powerpoint/2010/main" val="234680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9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593AE2C-E870-4406-81DB-5B3633E89E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spTree>
    <p:extLst>
      <p:ext uri="{BB962C8B-B14F-4D97-AF65-F5344CB8AC3E}">
        <p14:creationId xmlns:p14="http://schemas.microsoft.com/office/powerpoint/2010/main" val="176767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1C5F588-584F-49AB-87D5-6DA4BBEF9309}"/>
              </a:ext>
            </a:extLst>
          </p:cNvPr>
          <p:cNvGraphicFramePr>
            <a:graphicFrameLocks noChangeAspect="1"/>
          </p:cNvGraphicFramePr>
          <p:nvPr>
            <p:custDataLst>
              <p:tags r:id="rId2"/>
            </p:custDataLst>
            <p:extLst>
              <p:ext uri="{D42A27DB-BD31-4B8C-83A1-F6EECF244321}">
                <p14:modId xmlns:p14="http://schemas.microsoft.com/office/powerpoint/2010/main" val="125877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1"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one standard language called as SQL (Structured Query Language)</a:t>
            </a:r>
          </a:p>
          <a:p>
            <a:r>
              <a:rPr lang="en-US" dirty="0"/>
              <a:t>Secured- only users with permissions can access your data</a:t>
            </a:r>
          </a:p>
          <a:p>
            <a:r>
              <a:rPr lang="en-US" dirty="0"/>
              <a:t>Supports Transaction</a:t>
            </a:r>
          </a:p>
        </p:txBody>
      </p:sp>
    </p:spTree>
    <p:extLst>
      <p:ext uri="{BB962C8B-B14F-4D97-AF65-F5344CB8AC3E}">
        <p14:creationId xmlns:p14="http://schemas.microsoft.com/office/powerpoint/2010/main"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052092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5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Read Committed</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p:txBody>
          <a:bodyPr/>
          <a:lstStyle/>
          <a:p>
            <a:r>
              <a:rPr lang="en-US" dirty="0"/>
              <a:t>In Read committed isolation select query will be able to read last committed data</a:t>
            </a:r>
          </a:p>
          <a:p>
            <a:r>
              <a:rPr lang="en-US" dirty="0"/>
              <a:t>Uncommitted read(Dirty reads) is not possible in Read Committed Isolation</a:t>
            </a:r>
          </a:p>
          <a:p>
            <a:r>
              <a:rPr lang="en-US" dirty="0"/>
              <a:t>Repeatable 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a:t>='read-committed';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1319184148"/>
              </p:ext>
            </p:extLst>
          </p:nvPr>
        </p:nvGraphicFramePr>
        <p:xfrm>
          <a:off x="8044872" y="3500582"/>
          <a:ext cx="6227330" cy="3200400"/>
        </p:xfrm>
        <a:graphic>
          <a:graphicData uri="http://schemas.openxmlformats.org/drawingml/2006/table">
            <a:tbl>
              <a:tblPr firstRow="1" bandRow="1">
                <a:tableStyleId>{5C22544A-7EE6-4342-B048-85BDC9FD1C3A}</a:tableStyleId>
              </a:tblPr>
              <a:tblGrid>
                <a:gridCol w="3112655">
                  <a:extLst>
                    <a:ext uri="{9D8B030D-6E8A-4147-A177-3AD203B41FA5}">
                      <a16:colId xmlns:a16="http://schemas.microsoft.com/office/drawing/2014/main" val="1582348445"/>
                    </a:ext>
                  </a:extLst>
                </a:gridCol>
                <a:gridCol w="3114675">
                  <a:extLst>
                    <a:ext uri="{9D8B030D-6E8A-4147-A177-3AD203B41FA5}">
                      <a16:colId xmlns:a16="http://schemas.microsoft.com/office/drawing/2014/main" val="287116552"/>
                    </a:ext>
                  </a:extLst>
                </a:gridCol>
              </a:tblGrid>
              <a:tr h="362267">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233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r>
                        <a:rPr lang="en-US" dirty="0"/>
                        <a:t>--Step 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Step 2</a:t>
                      </a:r>
                    </a:p>
                    <a:p>
                      <a:r>
                        <a:rPr lang="en-US" dirty="0"/>
                        <a:t>Select  * from emp where </a:t>
                      </a:r>
                      <a:r>
                        <a:rPr lang="en-US" dirty="0" err="1"/>
                        <a:t>eid</a:t>
                      </a:r>
                      <a:r>
                        <a:rPr lang="en-US" dirty="0"/>
                        <a:t>=1;</a:t>
                      </a:r>
                    </a:p>
                    <a:p>
                      <a:r>
                        <a:rPr lang="en-US" dirty="0"/>
                        <a:t>Will return salary as 100</a:t>
                      </a:r>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400756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val="337303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74"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39ADC4B3-B5D4-401B-A3A0-0374BD0AB6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CF0222F-65E0-43A9-B2F3-0ABA770A6031}"/>
              </a:ext>
            </a:extLst>
          </p:cNvPr>
          <p:cNvSpPr>
            <a:spLocks noGrp="1"/>
          </p:cNvSpPr>
          <p:nvPr>
            <p:ph type="title"/>
          </p:nvPr>
        </p:nvSpPr>
        <p:spPr/>
        <p:txBody>
          <a:bodyPr/>
          <a:lstStyle/>
          <a:p>
            <a:r>
              <a:rPr lang="en-US" dirty="0"/>
              <a:t>Repeatable Read Isolation</a:t>
            </a:r>
          </a:p>
        </p:txBody>
      </p:sp>
      <p:sp>
        <p:nvSpPr>
          <p:cNvPr id="3" name="Content Placeholder 2">
            <a:extLst>
              <a:ext uri="{FF2B5EF4-FFF2-40B4-BE49-F238E27FC236}">
                <a16:creationId xmlns:a16="http://schemas.microsoft.com/office/drawing/2014/main" id="{2A8D8C3D-FC1F-473C-A786-F5294701415F}"/>
              </a:ext>
            </a:extLst>
          </p:cNvPr>
          <p:cNvSpPr>
            <a:spLocks noGrp="1"/>
          </p:cNvSpPr>
          <p:nvPr>
            <p:ph idx="1"/>
          </p:nvPr>
        </p:nvSpPr>
        <p:spPr>
          <a:xfrm>
            <a:off x="838200" y="1825625"/>
            <a:ext cx="6911109" cy="4351338"/>
          </a:xfrm>
        </p:spPr>
        <p:txBody>
          <a:bodyPr/>
          <a:lstStyle/>
          <a:p>
            <a:r>
              <a:rPr lang="en-US" dirty="0"/>
              <a:t>In Repeatable Read isolation select query will be able to read last committed data</a:t>
            </a:r>
          </a:p>
          <a:p>
            <a:r>
              <a:rPr lang="en-US" dirty="0"/>
              <a:t>Uncommitted 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a:t>=‘repeatable-read';</a:t>
            </a:r>
          </a:p>
          <a:p>
            <a:endParaRPr lang="en-US" dirty="0"/>
          </a:p>
        </p:txBody>
      </p:sp>
      <p:graphicFrame>
        <p:nvGraphicFramePr>
          <p:cNvPr id="7" name="Table 6">
            <a:extLst>
              <a:ext uri="{FF2B5EF4-FFF2-40B4-BE49-F238E27FC236}">
                <a16:creationId xmlns:a16="http://schemas.microsoft.com/office/drawing/2014/main" id="{50921DEF-4A1C-42E7-B8BF-E01B813EB6EC}"/>
              </a:ext>
            </a:extLst>
          </p:cNvPr>
          <p:cNvGraphicFramePr>
            <a:graphicFrameLocks noGrp="1"/>
          </p:cNvGraphicFramePr>
          <p:nvPr>
            <p:extLst>
              <p:ext uri="{D42A27DB-BD31-4B8C-83A1-F6EECF244321}">
                <p14:modId xmlns:p14="http://schemas.microsoft.com/office/powerpoint/2010/main" val="365863109"/>
              </p:ext>
            </p:extLst>
          </p:nvPr>
        </p:nvGraphicFramePr>
        <p:xfrm>
          <a:off x="7998691" y="1233582"/>
          <a:ext cx="6695210" cy="5120640"/>
        </p:xfrm>
        <a:graphic>
          <a:graphicData uri="http://schemas.openxmlformats.org/drawingml/2006/table">
            <a:tbl>
              <a:tblPr firstRow="1" bandRow="1">
                <a:tableStyleId>{5C22544A-7EE6-4342-B048-85BDC9FD1C3A}</a:tableStyleId>
              </a:tblPr>
              <a:tblGrid>
                <a:gridCol w="3347605">
                  <a:extLst>
                    <a:ext uri="{9D8B030D-6E8A-4147-A177-3AD203B41FA5}">
                      <a16:colId xmlns:a16="http://schemas.microsoft.com/office/drawing/2014/main" val="1582348445"/>
                    </a:ext>
                  </a:extLst>
                </a:gridCol>
                <a:gridCol w="3347605">
                  <a:extLst>
                    <a:ext uri="{9D8B030D-6E8A-4147-A177-3AD203B41FA5}">
                      <a16:colId xmlns:a16="http://schemas.microsoft.com/office/drawing/2014/main" val="287116552"/>
                    </a:ext>
                  </a:extLst>
                </a:gridCol>
              </a:tblGrid>
              <a:tr h="237184">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2976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--Step 2</a:t>
                      </a:r>
                    </a:p>
                    <a:p>
                      <a:r>
                        <a:rPr lang="en-US" dirty="0"/>
                        <a:t>Start transaction;</a:t>
                      </a:r>
                    </a:p>
                    <a:p>
                      <a:r>
                        <a:rPr lang="en-US" dirty="0"/>
                        <a:t>Update emp set salary=300 where </a:t>
                      </a:r>
                      <a:r>
                        <a:rPr lang="en-US" dirty="0" err="1"/>
                        <a:t>eid</a:t>
                      </a:r>
                      <a:r>
                        <a:rPr lang="en-US" dirty="0"/>
                        <a:t>=1;</a:t>
                      </a:r>
                    </a:p>
                    <a:p>
                      <a:r>
                        <a:rPr lang="en-US"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Step 3</a:t>
                      </a:r>
                    </a:p>
                    <a:p>
                      <a:r>
                        <a:rPr lang="en-US" dirty="0"/>
                        <a:t>Select  * from emp where </a:t>
                      </a:r>
                      <a:r>
                        <a:rPr lang="en-US" dirty="0" err="1"/>
                        <a:t>eid</a:t>
                      </a:r>
                      <a:r>
                        <a:rPr lang="en-US" dirty="0"/>
                        <a:t>=1;</a:t>
                      </a:r>
                    </a:p>
                    <a:p>
                      <a:r>
                        <a:rPr lang="en-US" dirty="0"/>
                        <a:t>--Will return salary as 200</a:t>
                      </a:r>
                    </a:p>
                    <a:p>
                      <a:r>
                        <a:rPr lang="en-US" dirty="0"/>
                        <a:t>--step 4 </a:t>
                      </a:r>
                    </a:p>
                    <a:p>
                      <a:r>
                        <a:rPr lang="en-US" dirty="0"/>
                        <a:t>Commit;</a:t>
                      </a:r>
                    </a:p>
                    <a:p>
                      <a:r>
                        <a:rPr lang="en-US" dirty="0"/>
                        <a:t>Select  * from emp where </a:t>
                      </a:r>
                      <a:r>
                        <a:rPr lang="en-US" dirty="0" err="1"/>
                        <a:t>eid</a:t>
                      </a:r>
                      <a:r>
                        <a:rPr lang="en-US" dirty="0"/>
                        <a:t>=1;</a:t>
                      </a:r>
                    </a:p>
                    <a:p>
                      <a:r>
                        <a:rPr lang="en-US" dirty="0"/>
                        <a:t>--Will return salary as 300</a:t>
                      </a:r>
                    </a:p>
                    <a:p>
                      <a:endParaRPr lang="en-US" dirty="0"/>
                    </a:p>
                    <a:p>
                      <a:r>
                        <a:rPr lang="en-US" dirty="0"/>
                        <a:t>Update emp set </a:t>
                      </a:r>
                      <a:r>
                        <a:rPr lang="en-US" dirty="0" err="1"/>
                        <a:t>set</a:t>
                      </a:r>
                      <a:r>
                        <a:rPr lang="en-US" dirty="0"/>
                        <a:t> salary=300 where </a:t>
                      </a:r>
                      <a:r>
                        <a:rPr lang="en-US" dirty="0" err="1"/>
                        <a:t>eid</a:t>
                      </a:r>
                      <a:r>
                        <a:rPr lang="en-US" dirty="0"/>
                        <a:t>=1;--</a:t>
                      </a:r>
                      <a:r>
                        <a:rPr lang="en-US" b="1" dirty="0"/>
                        <a:t> waiting</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339467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91F721B-0521-4099-9C97-1C9674350E24}"/>
              </a:ext>
            </a:extLst>
          </p:cNvPr>
          <p:cNvGraphicFramePr>
            <a:graphicFrameLocks noChangeAspect="1"/>
          </p:cNvGraphicFramePr>
          <p:nvPr>
            <p:custDataLst>
              <p:tags r:id="rId2"/>
            </p:custDataLst>
            <p:extLst>
              <p:ext uri="{D42A27DB-BD31-4B8C-83A1-F6EECF244321}">
                <p14:modId xmlns:p14="http://schemas.microsoft.com/office/powerpoint/2010/main" val="114563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16"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2DB359-5B06-4D4B-84DD-5429292EAF5E}"/>
              </a:ext>
            </a:extLst>
          </p:cNvPr>
          <p:cNvSpPr>
            <a:spLocks noGrp="1"/>
          </p:cNvSpPr>
          <p:nvPr>
            <p:ph type="title"/>
          </p:nvPr>
        </p:nvSpPr>
        <p:spPr/>
        <p:txBody>
          <a:bodyPr/>
          <a:lstStyle/>
          <a:p>
            <a:r>
              <a:rPr lang="en-US" dirty="0"/>
              <a:t>Serializable</a:t>
            </a:r>
          </a:p>
        </p:txBody>
      </p:sp>
      <p:sp>
        <p:nvSpPr>
          <p:cNvPr id="3" name="Content Placeholder 2">
            <a:extLst>
              <a:ext uri="{FF2B5EF4-FFF2-40B4-BE49-F238E27FC236}">
                <a16:creationId xmlns:a16="http://schemas.microsoft.com/office/drawing/2014/main" id="{055AD54A-0455-4994-A70B-FEC9F537EB9E}"/>
              </a:ext>
            </a:extLst>
          </p:cNvPr>
          <p:cNvSpPr>
            <a:spLocks noGrp="1"/>
          </p:cNvSpPr>
          <p:nvPr>
            <p:ph idx="1"/>
          </p:nvPr>
        </p:nvSpPr>
        <p:spPr/>
        <p:txBody>
          <a:bodyPr/>
          <a:lstStyle/>
          <a:p>
            <a:r>
              <a:rPr lang="en-US" dirty="0"/>
              <a:t>This isolation level solves the problem of phantom reads</a:t>
            </a:r>
          </a:p>
          <a:p>
            <a:r>
              <a:rPr lang="en-US" dirty="0"/>
              <a:t>Serializable</a:t>
            </a:r>
          </a:p>
          <a:p>
            <a:endParaRPr lang="en-US" dirty="0"/>
          </a:p>
          <a:p>
            <a:endParaRPr lang="en-US" dirty="0"/>
          </a:p>
        </p:txBody>
      </p:sp>
      <p:graphicFrame>
        <p:nvGraphicFramePr>
          <p:cNvPr id="5" name="Table 4">
            <a:extLst>
              <a:ext uri="{FF2B5EF4-FFF2-40B4-BE49-F238E27FC236}">
                <a16:creationId xmlns:a16="http://schemas.microsoft.com/office/drawing/2014/main" id="{E1FFA104-FA9B-494C-A54A-C65693B95DA4}"/>
              </a:ext>
            </a:extLst>
          </p:cNvPr>
          <p:cNvGraphicFramePr>
            <a:graphicFrameLocks noGrp="1"/>
          </p:cNvGraphicFramePr>
          <p:nvPr>
            <p:extLst>
              <p:ext uri="{D42A27DB-BD31-4B8C-83A1-F6EECF244321}">
                <p14:modId xmlns:p14="http://schemas.microsoft.com/office/powerpoint/2010/main" val="3294943522"/>
              </p:ext>
            </p:extLst>
          </p:nvPr>
        </p:nvGraphicFramePr>
        <p:xfrm>
          <a:off x="1327150" y="3096895"/>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a16="http://schemas.microsoft.com/office/drawing/2014/main" val="1582348445"/>
                    </a:ext>
                  </a:extLst>
                </a:gridCol>
                <a:gridCol w="3915484">
                  <a:extLst>
                    <a:ext uri="{9D8B030D-6E8A-4147-A177-3AD203B41FA5}">
                      <a16:colId xmlns:a16="http://schemas.microsoft.com/office/drawing/2014/main"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Commit;</a:t>
                      </a:r>
                    </a:p>
                  </a:txBody>
                  <a:tcPr/>
                </a:tc>
                <a:extLst>
                  <a:ext uri="{0D108BD9-81ED-4DB2-BD59-A6C34878D82A}">
                    <a16:rowId xmlns:a16="http://schemas.microsoft.com/office/drawing/2014/main" val="2155285363"/>
                  </a:ext>
                </a:extLst>
              </a:tr>
            </a:tbl>
          </a:graphicData>
        </a:graphic>
      </p:graphicFrame>
    </p:spTree>
    <p:extLst>
      <p:ext uri="{BB962C8B-B14F-4D97-AF65-F5344CB8AC3E}">
        <p14:creationId xmlns:p14="http://schemas.microsoft.com/office/powerpoint/2010/main" val="1945645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9CFAAD6-44AF-452A-97CB-D0921758CD65}"/>
              </a:ext>
            </a:extLst>
          </p:cNvPr>
          <p:cNvGraphicFramePr>
            <a:graphicFrameLocks noChangeAspect="1"/>
          </p:cNvGraphicFramePr>
          <p:nvPr>
            <p:custDataLst>
              <p:tags r:id="rId2"/>
            </p:custDataLst>
            <p:extLst>
              <p:ext uri="{D42A27DB-BD31-4B8C-83A1-F6EECF244321}">
                <p14:modId xmlns:p14="http://schemas.microsoft.com/office/powerpoint/2010/main" val="139415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3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B58D35D-4512-4D64-8F08-F4D425229A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id="{87CEFFB2-0BB4-4DBD-AFB1-1A64B3D97AEF}"/>
              </a:ext>
            </a:extLst>
          </p:cNvPr>
          <p:cNvGraphicFramePr>
            <a:graphicFrameLocks noGrp="1"/>
          </p:cNvGraphicFramePr>
          <p:nvPr>
            <p:ph idx="1"/>
            <p:extLst>
              <p:ext uri="{D42A27DB-BD31-4B8C-83A1-F6EECF244321}">
                <p14:modId xmlns:p14="http://schemas.microsoft.com/office/powerpoint/2010/main" val="2300610791"/>
              </p:ext>
            </p:extLst>
          </p:nvPr>
        </p:nvGraphicFramePr>
        <p:xfrm>
          <a:off x="838200" y="1825625"/>
          <a:ext cx="10515603" cy="32054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567489391"/>
                    </a:ext>
                  </a:extLst>
                </a:gridCol>
                <a:gridCol w="1502229">
                  <a:extLst>
                    <a:ext uri="{9D8B030D-6E8A-4147-A177-3AD203B41FA5}">
                      <a16:colId xmlns:a16="http://schemas.microsoft.com/office/drawing/2014/main" val="2346589071"/>
                    </a:ext>
                  </a:extLst>
                </a:gridCol>
                <a:gridCol w="1502229">
                  <a:extLst>
                    <a:ext uri="{9D8B030D-6E8A-4147-A177-3AD203B41FA5}">
                      <a16:colId xmlns:a16="http://schemas.microsoft.com/office/drawing/2014/main" val="2753633381"/>
                    </a:ext>
                  </a:extLst>
                </a:gridCol>
                <a:gridCol w="1502229">
                  <a:extLst>
                    <a:ext uri="{9D8B030D-6E8A-4147-A177-3AD203B41FA5}">
                      <a16:colId xmlns:a16="http://schemas.microsoft.com/office/drawing/2014/main" val="343140819"/>
                    </a:ext>
                  </a:extLst>
                </a:gridCol>
                <a:gridCol w="1502229">
                  <a:extLst>
                    <a:ext uri="{9D8B030D-6E8A-4147-A177-3AD203B41FA5}">
                      <a16:colId xmlns:a16="http://schemas.microsoft.com/office/drawing/2014/main" val="4187428665"/>
                    </a:ext>
                  </a:extLst>
                </a:gridCol>
                <a:gridCol w="1502229">
                  <a:extLst>
                    <a:ext uri="{9D8B030D-6E8A-4147-A177-3AD203B41FA5}">
                      <a16:colId xmlns:a16="http://schemas.microsoft.com/office/drawing/2014/main" val="1178060984"/>
                    </a:ext>
                  </a:extLst>
                </a:gridCol>
                <a:gridCol w="1502229">
                  <a:extLst>
                    <a:ext uri="{9D8B030D-6E8A-4147-A177-3AD203B41FA5}">
                      <a16:colId xmlns:a16="http://schemas.microsoft.com/office/drawing/2014/main" val="1474202488"/>
                    </a:ext>
                  </a:extLst>
                </a:gridCol>
              </a:tblGrid>
              <a:tr h="370840">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val="1420856428"/>
                  </a:ext>
                </a:extLst>
              </a:tr>
              <a:tr h="370840">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val="4259653853"/>
                  </a:ext>
                </a:extLst>
              </a:tr>
              <a:tr h="370840">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3714575778"/>
                  </a:ext>
                </a:extLst>
              </a:tr>
              <a:tr h="501650">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8344138"/>
                  </a:ext>
                </a:extLst>
              </a:tr>
              <a:tr h="370840">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val="2925021448"/>
                  </a:ext>
                </a:extLst>
              </a:tr>
            </a:tbl>
          </a:graphicData>
        </a:graphic>
      </p:graphicFrame>
    </p:spTree>
    <p:extLst>
      <p:ext uri="{BB962C8B-B14F-4D97-AF65-F5344CB8AC3E}">
        <p14:creationId xmlns:p14="http://schemas.microsoft.com/office/powerpoint/2010/main" val="137412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3E7BF9-5997-415E-81F7-C102744BE319}"/>
              </a:ext>
            </a:extLst>
          </p:cNvPr>
          <p:cNvGraphicFramePr>
            <a:graphicFrameLocks noChangeAspect="1"/>
          </p:cNvGraphicFramePr>
          <p:nvPr>
            <p:custDataLst>
              <p:tags r:id="rId2"/>
            </p:custDataLst>
            <p:extLst>
              <p:ext uri="{D42A27DB-BD31-4B8C-83A1-F6EECF244321}">
                <p14:modId xmlns:p14="http://schemas.microsoft.com/office/powerpoint/2010/main" val="2381603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7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A3372A-5A4A-45A2-8840-039E2B28D25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D2A3C93-439C-4884-98E3-ADC6FA2AE20A}"/>
              </a:ext>
            </a:extLst>
          </p:cNvPr>
          <p:cNvSpPr>
            <a:spLocks noGrp="1"/>
          </p:cNvSpPr>
          <p:nvPr>
            <p:ph type="title"/>
          </p:nvPr>
        </p:nvSpPr>
        <p:spPr/>
        <p:txBody>
          <a:bodyPr/>
          <a:lstStyle/>
          <a:p>
            <a:r>
              <a:rPr lang="en-US" dirty="0"/>
              <a:t>MySQL Programming</a:t>
            </a:r>
          </a:p>
        </p:txBody>
      </p:sp>
      <p:sp>
        <p:nvSpPr>
          <p:cNvPr id="3" name="Content Placeholder 2">
            <a:extLst>
              <a:ext uri="{FF2B5EF4-FFF2-40B4-BE49-F238E27FC236}">
                <a16:creationId xmlns:a16="http://schemas.microsoft.com/office/drawing/2014/main" id="{062A699A-127C-4CD4-BD55-9A94A43E7F2E}"/>
              </a:ext>
            </a:extLst>
          </p:cNvPr>
          <p:cNvSpPr>
            <a:spLocks noGrp="1"/>
          </p:cNvSpPr>
          <p:nvPr>
            <p:ph idx="1"/>
          </p:nvPr>
        </p:nvSpPr>
        <p:spPr/>
        <p:txBody>
          <a:bodyPr/>
          <a:lstStyle/>
          <a:p>
            <a:r>
              <a:rPr lang="en-US" dirty="0"/>
              <a:t>Procedures</a:t>
            </a:r>
          </a:p>
          <a:p>
            <a:r>
              <a:rPr lang="en-US" dirty="0"/>
              <a:t>Functions</a:t>
            </a:r>
          </a:p>
          <a:p>
            <a:r>
              <a:rPr lang="en-US" dirty="0"/>
              <a:t>Triggers</a:t>
            </a:r>
          </a:p>
        </p:txBody>
      </p:sp>
    </p:spTree>
    <p:extLst>
      <p:ext uri="{BB962C8B-B14F-4D97-AF65-F5344CB8AC3E}">
        <p14:creationId xmlns:p14="http://schemas.microsoft.com/office/powerpoint/2010/main" val="226845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1888237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9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7500" lnSpcReduction="20000"/>
          </a:bodyPr>
          <a:lstStyle/>
          <a:p>
            <a:r>
              <a:rPr lang="en-US" dirty="0"/>
              <a:t>Set of code/program which can take input through some parameters and can also return values through out parameters. You cannot call procedures inside queries</a:t>
            </a:r>
          </a:p>
          <a:p>
            <a:endParaRPr lang="en-US" dirty="0"/>
          </a:p>
          <a:p>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spTree>
    <p:extLst>
      <p:ext uri="{BB962C8B-B14F-4D97-AF65-F5344CB8AC3E}">
        <p14:creationId xmlns:p14="http://schemas.microsoft.com/office/powerpoint/2010/main" val="3196622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val="284821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0"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806FB9A7-C79B-4013-B891-6E97803567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190FF8C-9E97-4E6F-9D46-2D6E8AA1A9F6}"/>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2FD0EB7-8305-45F6-9AA3-288AF175E69B}"/>
              </a:ext>
            </a:extLst>
          </p:cNvPr>
          <p:cNvSpPr>
            <a:spLocks noGrp="1"/>
          </p:cNvSpPr>
          <p:nvPr>
            <p:ph idx="1"/>
          </p:nvPr>
        </p:nvSpPr>
        <p:spPr/>
        <p:txBody>
          <a:bodyPr>
            <a:normAutofit fontScale="40000" lnSpcReduction="20000"/>
          </a:bodyPr>
          <a:lstStyle/>
          <a:p>
            <a:r>
              <a:rPr lang="en-US" dirty="0"/>
              <a:t>Set of code/program which can take input through some parameters but has to return a value through a return clause. You can call functions inside queries</a:t>
            </a:r>
          </a:p>
          <a:p>
            <a:endParaRPr lang="en-US" dirty="0"/>
          </a:p>
          <a:p>
            <a:endParaRPr lang="en-US" dirty="0"/>
          </a:p>
          <a:p>
            <a:pPr marL="0" indent="0">
              <a:buNone/>
            </a:pPr>
            <a:r>
              <a:rPr lang="en-US" dirty="0"/>
              <a:t>Create function </a:t>
            </a:r>
            <a:r>
              <a:rPr lang="en-US" dirty="0" err="1"/>
              <a:t>func_name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Returns </a:t>
            </a:r>
            <a:r>
              <a:rPr lang="en-US" dirty="0" err="1"/>
              <a:t>data_type</a:t>
            </a:r>
            <a:endParaRPr lang="en-US" dirty="0"/>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Return statement;</a:t>
            </a:r>
          </a:p>
          <a:p>
            <a:pPr marL="0" indent="0">
              <a:buNone/>
            </a:pPr>
            <a:r>
              <a:rPr lang="en-US" dirty="0"/>
              <a:t>End;</a:t>
            </a:r>
          </a:p>
        </p:txBody>
      </p:sp>
    </p:spTree>
    <p:extLst>
      <p:ext uri="{BB962C8B-B14F-4D97-AF65-F5344CB8AC3E}">
        <p14:creationId xmlns:p14="http://schemas.microsoft.com/office/powerpoint/2010/main" val="494725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5E9C9A8-A77B-482C-9925-6F4893000412}"/>
              </a:ext>
            </a:extLst>
          </p:cNvPr>
          <p:cNvGraphicFramePr>
            <a:graphicFrameLocks noChangeAspect="1"/>
          </p:cNvGraphicFramePr>
          <p:nvPr>
            <p:custDataLst>
              <p:tags r:id="rId2"/>
            </p:custDataLst>
            <p:extLst>
              <p:ext uri="{D42A27DB-BD31-4B8C-83A1-F6EECF244321}">
                <p14:modId xmlns:p14="http://schemas.microsoft.com/office/powerpoint/2010/main" val="3384884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DA7531A-640E-4E27-97B8-C9F245CCAC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id="{88EA26C0-1FAF-4106-BE63-C2C846CDE297}"/>
              </a:ext>
            </a:extLst>
          </p:cNvPr>
          <p:cNvSpPr>
            <a:spLocks noGrp="1"/>
          </p:cNvSpPr>
          <p:nvPr>
            <p:ph idx="1"/>
          </p:nvPr>
        </p:nvSpPr>
        <p:spPr/>
        <p:txBody>
          <a:bodyPr/>
          <a:lstStyle/>
          <a:p>
            <a:r>
              <a:rPr lang="en-US" dirty="0"/>
              <a:t>Deterministic- if the function is expected to return same output for the same input value each time</a:t>
            </a:r>
          </a:p>
          <a:p>
            <a:r>
              <a:rPr lang="en-US" dirty="0"/>
              <a:t>Reads SQL Data- if the function is having select from table command</a:t>
            </a:r>
          </a:p>
          <a:p>
            <a:r>
              <a:rPr lang="en-US" dirty="0"/>
              <a:t>NO SQL – if the function doesn’t read data from SQL table</a:t>
            </a:r>
          </a:p>
        </p:txBody>
      </p:sp>
    </p:spTree>
    <p:extLst>
      <p:ext uri="{BB962C8B-B14F-4D97-AF65-F5344CB8AC3E}">
        <p14:creationId xmlns:p14="http://schemas.microsoft.com/office/powerpoint/2010/main" val="2778201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B92D3A4-DBA5-4BEC-9554-DE0414589C6C}"/>
              </a:ext>
            </a:extLst>
          </p:cNvPr>
          <p:cNvGraphicFramePr>
            <a:graphicFrameLocks noChangeAspect="1"/>
          </p:cNvGraphicFramePr>
          <p:nvPr>
            <p:custDataLst>
              <p:tags r:id="rId2"/>
            </p:custDataLst>
            <p:extLst>
              <p:ext uri="{D42A27DB-BD31-4B8C-83A1-F6EECF244321}">
                <p14:modId xmlns:p14="http://schemas.microsoft.com/office/powerpoint/2010/main" val="42642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8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CDCE6A-6B98-4F22-8272-BA9BB239D18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9E4B4C-75B2-45EB-984A-F7B9B522783B}"/>
              </a:ext>
            </a:extLst>
          </p:cNvPr>
          <p:cNvSpPr>
            <a:spLocks noGrp="1"/>
          </p:cNvSpPr>
          <p:nvPr>
            <p:ph type="title"/>
          </p:nvPr>
        </p:nvSpPr>
        <p:spPr>
          <a:xfrm>
            <a:off x="838200" y="365125"/>
            <a:ext cx="9362243"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a16="http://schemas.microsoft.com/office/drawing/2014/main"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spTree>
    <p:extLst>
      <p:ext uri="{BB962C8B-B14F-4D97-AF65-F5344CB8AC3E}">
        <p14:creationId xmlns:p14="http://schemas.microsoft.com/office/powerpoint/2010/main" val="2387646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270B454-FD48-4CF3-842D-B3A342F1CBFD}"/>
              </a:ext>
            </a:extLst>
          </p:cNvPr>
          <p:cNvGraphicFramePr>
            <a:graphicFrameLocks noChangeAspect="1"/>
          </p:cNvGraphicFramePr>
          <p:nvPr>
            <p:custDataLst>
              <p:tags r:id="rId2"/>
            </p:custDataLst>
            <p:extLst>
              <p:ext uri="{D42A27DB-BD31-4B8C-83A1-F6EECF244321}">
                <p14:modId xmlns:p14="http://schemas.microsoft.com/office/powerpoint/2010/main" val="1295839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9FCFED2-A096-4911-B62E-9ED204DDC40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val="99893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E93965D-E182-4DA2-A199-E08A6256EE68}"/>
              </a:ext>
            </a:extLst>
          </p:cNvPr>
          <p:cNvGraphicFramePr>
            <a:graphicFrameLocks noChangeAspect="1"/>
          </p:cNvGraphicFramePr>
          <p:nvPr>
            <p:custDataLst>
              <p:tags r:id="rId2"/>
            </p:custDataLst>
            <p:extLst>
              <p:ext uri="{D42A27DB-BD31-4B8C-83A1-F6EECF244321}">
                <p14:modId xmlns:p14="http://schemas.microsoft.com/office/powerpoint/2010/main" val="1899019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E1C76E-9F80-4D4B-8062-DDD40B2B20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EA051D4-50A9-4007-AAB2-09EC4F905C59}"/>
              </a:ext>
            </a:extLst>
          </p:cNvPr>
          <p:cNvSpPr>
            <a:spLocks noGrp="1"/>
          </p:cNvSpPr>
          <p:nvPr>
            <p:ph type="title"/>
          </p:nvPr>
        </p:nvSpPr>
        <p:spPr/>
        <p:txBody>
          <a:bodyPr/>
          <a:lstStyle/>
          <a:p>
            <a:r>
              <a:rPr lang="en-US" dirty="0"/>
              <a:t>MySQL Client</a:t>
            </a:r>
          </a:p>
        </p:txBody>
      </p:sp>
      <p:sp>
        <p:nvSpPr>
          <p:cNvPr id="3" name="Content Placeholder 2">
            <a:extLst>
              <a:ext uri="{FF2B5EF4-FFF2-40B4-BE49-F238E27FC236}">
                <a16:creationId xmlns:a16="http://schemas.microsoft.com/office/drawing/2014/main" id="{872233BC-4625-4F09-AEBA-235F518D0A96}"/>
              </a:ext>
            </a:extLst>
          </p:cNvPr>
          <p:cNvSpPr>
            <a:spLocks noGrp="1"/>
          </p:cNvSpPr>
          <p:nvPr>
            <p:ph idx="1"/>
          </p:nvPr>
        </p:nvSpPr>
        <p:spPr/>
        <p:txBody>
          <a:bodyPr/>
          <a:lstStyle/>
          <a:p>
            <a:r>
              <a:rPr lang="en-US" b="1" dirty="0"/>
              <a:t>MySQL Workbench</a:t>
            </a:r>
            <a:r>
              <a:rPr lang="en-US" dirty="0"/>
              <a:t>- it is Graphical User Interface to connect to MySQL Database</a:t>
            </a:r>
          </a:p>
          <a:p>
            <a:r>
              <a:rPr lang="en-US" b="1" dirty="0" err="1"/>
              <a:t>Mysql</a:t>
            </a:r>
            <a:r>
              <a:rPr lang="en-US" b="1" dirty="0"/>
              <a:t> Command Line</a:t>
            </a:r>
            <a:r>
              <a:rPr lang="en-US" dirty="0"/>
              <a:t>- it is a command line utility to connect to </a:t>
            </a:r>
            <a:r>
              <a:rPr lang="en-US" dirty="0" err="1"/>
              <a:t>MysqL</a:t>
            </a:r>
            <a:r>
              <a:rPr lang="en-US" dirty="0"/>
              <a:t> Database</a:t>
            </a:r>
          </a:p>
          <a:p>
            <a:r>
              <a:rPr lang="en-US" dirty="0"/>
              <a:t>Default Port for MySQL – 3306</a:t>
            </a:r>
          </a:p>
          <a:p>
            <a:r>
              <a:rPr lang="en-US" dirty="0"/>
              <a:t>Default Port for Oracle- 1521</a:t>
            </a:r>
          </a:p>
          <a:p>
            <a:r>
              <a:rPr lang="en-US" dirty="0"/>
              <a:t>Default Port for SQL Server- 1433</a:t>
            </a:r>
          </a:p>
        </p:txBody>
      </p:sp>
    </p:spTree>
    <p:extLst>
      <p:ext uri="{BB962C8B-B14F-4D97-AF65-F5344CB8AC3E}">
        <p14:creationId xmlns:p14="http://schemas.microsoft.com/office/powerpoint/2010/main"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0E4CA78-DDF3-4F3B-8A2C-51CF133DFB1F}"/>
              </a:ext>
            </a:extLst>
          </p:cNvPr>
          <p:cNvGraphicFramePr>
            <a:graphicFrameLocks noChangeAspect="1"/>
          </p:cNvGraphicFramePr>
          <p:nvPr>
            <p:custDataLst>
              <p:tags r:id="rId2"/>
            </p:custDataLst>
            <p:extLst>
              <p:ext uri="{D42A27DB-BD31-4B8C-83A1-F6EECF244321}">
                <p14:modId xmlns:p14="http://schemas.microsoft.com/office/powerpoint/2010/main" val="1295131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82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A7F7CBB-29CE-47A2-81C3-26BEF445C0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id="{09935F7F-1B36-4C72-B7FB-7116E2855121}"/>
              </a:ext>
            </a:extLst>
          </p:cNvPr>
          <p:cNvSpPr>
            <a:spLocks noGrp="1"/>
          </p:cNvSpPr>
          <p:nvPr>
            <p:ph idx="1"/>
          </p:nvPr>
        </p:nvSpPr>
        <p:spPr/>
        <p:txBody>
          <a:bodyPr/>
          <a:lstStyle/>
          <a:p>
            <a:r>
              <a:rPr lang="en-US" b="1" dirty="0"/>
              <a:t>Normalization</a:t>
            </a:r>
            <a:r>
              <a:rPr lang="en-US" dirty="0"/>
              <a:t> - Process of breaking big tables into multiple smaller tables to reduce data redundancy and eliminate DML anomalies. Disadvantage is select queries become slow because you would need to perform multiple joins. Generally, normalization is used for OLTP systems</a:t>
            </a:r>
          </a:p>
          <a:p>
            <a:r>
              <a:rPr lang="en-US" b="1" dirty="0"/>
              <a:t>Denormalization</a:t>
            </a:r>
            <a:r>
              <a:rPr lang="en-US" dirty="0"/>
              <a:t>- Process of combining multiple small tables into few big tables to increase data redundancy in order to increase the performance of select queries. Generally, denormalization is used for OLAP systems. Disadvantage is redundancy of data</a:t>
            </a:r>
          </a:p>
        </p:txBody>
      </p:sp>
    </p:spTree>
    <p:extLst>
      <p:ext uri="{BB962C8B-B14F-4D97-AF65-F5344CB8AC3E}">
        <p14:creationId xmlns:p14="http://schemas.microsoft.com/office/powerpoint/2010/main" val="598502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9D47D3-01B6-445D-A032-D77755C06534}"/>
              </a:ext>
            </a:extLst>
          </p:cNvPr>
          <p:cNvGraphicFramePr>
            <a:graphicFrameLocks noChangeAspect="1"/>
          </p:cNvGraphicFramePr>
          <p:nvPr>
            <p:custDataLst>
              <p:tags r:id="rId2"/>
            </p:custDataLst>
            <p:extLst>
              <p:ext uri="{D42A27DB-BD31-4B8C-83A1-F6EECF244321}">
                <p14:modId xmlns:p14="http://schemas.microsoft.com/office/powerpoint/2010/main" val="2397187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80" name="think-cell Slide" r:id="rId4" imgW="473" imgH="476" progId="TCLayout.ActiveDocument.1">
                  <p:embed/>
                </p:oleObj>
              </mc:Choice>
              <mc:Fallback>
                <p:oleObj name="think-cell Slide" r:id="rId4" imgW="473" imgH="47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a16="http://schemas.microsoft.com/office/drawing/2014/main" id="{1537F83C-8185-41D8-A3CF-120A997FED64}"/>
              </a:ext>
            </a:extLst>
          </p:cNvPr>
          <p:cNvSpPr>
            <a:spLocks noGrp="1"/>
          </p:cNvSpPr>
          <p:nvPr>
            <p:ph idx="1"/>
          </p:nvPr>
        </p:nvSpPr>
        <p:spPr/>
        <p:txBody>
          <a:bodyPr/>
          <a:lstStyle/>
          <a:p>
            <a:r>
              <a:rPr lang="en-US" dirty="0"/>
              <a:t>OLTP- Online Transactional Processing</a:t>
            </a:r>
          </a:p>
          <a:p>
            <a:pPr lvl="1"/>
            <a:r>
              <a:rPr lang="en-US" dirty="0"/>
              <a:t>Database is optimized for transaction- DML Commands</a:t>
            </a:r>
          </a:p>
          <a:p>
            <a:pPr lvl="1"/>
            <a:r>
              <a:rPr lang="en-US" dirty="0"/>
              <a:t>OLTP databases are highly normalized may be up to 4th or 5</a:t>
            </a:r>
            <a:r>
              <a:rPr lang="en-US" baseline="30000" dirty="0"/>
              <a:t>th</a:t>
            </a:r>
            <a:r>
              <a:rPr lang="en-US" dirty="0"/>
              <a:t> NF</a:t>
            </a:r>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val="3273048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4F7ABD7-6CB5-46FB-9D2A-BF7F138A22BF}"/>
              </a:ext>
            </a:extLst>
          </p:cNvPr>
          <p:cNvGraphicFramePr>
            <a:graphicFrameLocks noChangeAspect="1"/>
          </p:cNvGraphicFramePr>
          <p:nvPr>
            <p:custDataLst>
              <p:tags r:id="rId2"/>
            </p:custDataLst>
            <p:extLst>
              <p:ext uri="{D42A27DB-BD31-4B8C-83A1-F6EECF244321}">
                <p14:modId xmlns:p14="http://schemas.microsoft.com/office/powerpoint/2010/main" val="2471912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0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61E1EE-F4E2-4414-B8E2-7C6CCC143B4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A171470-1286-4345-8239-E8C312840CC7}"/>
              </a:ext>
            </a:extLst>
          </p:cNvPr>
          <p:cNvSpPr>
            <a:spLocks noGrp="1"/>
          </p:cNvSpPr>
          <p:nvPr>
            <p:ph type="title"/>
          </p:nvPr>
        </p:nvSpPr>
        <p:spPr>
          <a:xfrm>
            <a:off x="838200" y="318471"/>
            <a:ext cx="10515600" cy="1325563"/>
          </a:xfrm>
        </p:spPr>
        <p:txBody>
          <a:bodyPr/>
          <a:lstStyle/>
          <a:p>
            <a:r>
              <a:rPr lang="en-US" dirty="0"/>
              <a:t>Types of tables in OLAP</a:t>
            </a:r>
          </a:p>
        </p:txBody>
      </p:sp>
      <p:sp>
        <p:nvSpPr>
          <p:cNvPr id="3" name="Content Placeholder 2">
            <a:extLst>
              <a:ext uri="{FF2B5EF4-FFF2-40B4-BE49-F238E27FC236}">
                <a16:creationId xmlns:a16="http://schemas.microsoft.com/office/drawing/2014/main" id="{E8831368-C956-4C8A-B727-D612E627F01C}"/>
              </a:ext>
            </a:extLst>
          </p:cNvPr>
          <p:cNvSpPr>
            <a:spLocks noGrp="1"/>
          </p:cNvSpPr>
          <p:nvPr>
            <p:ph idx="1"/>
          </p:nvPr>
        </p:nvSpPr>
        <p:spPr/>
        <p:txBody>
          <a:bodyPr/>
          <a:lstStyle/>
          <a:p>
            <a:r>
              <a:rPr lang="en-US" dirty="0"/>
              <a:t>Dimensions</a:t>
            </a:r>
          </a:p>
          <a:p>
            <a:pPr lvl="1"/>
            <a:r>
              <a:rPr lang="en-US" dirty="0"/>
              <a:t>A dimension tables consists of dimensions of the fact. Data in dimension tables doesn’t change very frequently</a:t>
            </a:r>
          </a:p>
          <a:p>
            <a:r>
              <a:rPr lang="en-US" dirty="0"/>
              <a:t>Facts/Measures</a:t>
            </a:r>
          </a:p>
          <a:p>
            <a:pPr lvl="1"/>
            <a:r>
              <a:rPr lang="en-US" dirty="0"/>
              <a:t>Actual facts about your dimension. Data in the fact table changes very frequently</a:t>
            </a:r>
          </a:p>
        </p:txBody>
      </p:sp>
    </p:spTree>
    <p:extLst>
      <p:ext uri="{BB962C8B-B14F-4D97-AF65-F5344CB8AC3E}">
        <p14:creationId xmlns:p14="http://schemas.microsoft.com/office/powerpoint/2010/main" val="26939935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58CBC1-C6B9-4F51-9376-CA3B8F7D8A93}"/>
              </a:ext>
            </a:extLst>
          </p:cNvPr>
          <p:cNvGraphicFramePr>
            <a:graphicFrameLocks noChangeAspect="1"/>
          </p:cNvGraphicFramePr>
          <p:nvPr>
            <p:custDataLst>
              <p:tags r:id="rId2"/>
            </p:custDataLst>
            <p:extLst>
              <p:ext uri="{D42A27DB-BD31-4B8C-83A1-F6EECF244321}">
                <p14:modId xmlns:p14="http://schemas.microsoft.com/office/powerpoint/2010/main" val="275474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73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FEC148-8E2D-473B-9A35-A8D588C4A92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id="{6629A5E7-FAE8-463C-B93B-AB38958DE47F}"/>
              </a:ext>
            </a:extLst>
          </p:cNvPr>
          <p:cNvSpPr>
            <a:spLocks noGrp="1"/>
          </p:cNvSpPr>
          <p:nvPr>
            <p:ph idx="1"/>
          </p:nvPr>
        </p:nvSpPr>
        <p:spPr/>
        <p:txBody>
          <a:bodyPr/>
          <a:lstStyle/>
          <a:p>
            <a:r>
              <a:rPr lang="en-US" dirty="0"/>
              <a:t>Sales</a:t>
            </a:r>
          </a:p>
          <a:p>
            <a:r>
              <a:rPr lang="en-US" dirty="0"/>
              <a:t>Store</a:t>
            </a:r>
          </a:p>
          <a:p>
            <a:r>
              <a:rPr lang="en-US" dirty="0"/>
              <a:t>Customer</a:t>
            </a:r>
          </a:p>
          <a:p>
            <a:r>
              <a:rPr lang="en-US" dirty="0"/>
              <a:t>Salesperson</a:t>
            </a:r>
          </a:p>
          <a:p>
            <a:r>
              <a:rPr lang="en-US" dirty="0"/>
              <a:t>Products</a:t>
            </a:r>
          </a:p>
        </p:txBody>
      </p:sp>
    </p:spTree>
    <p:extLst>
      <p:ext uri="{BB962C8B-B14F-4D97-AF65-F5344CB8AC3E}">
        <p14:creationId xmlns:p14="http://schemas.microsoft.com/office/powerpoint/2010/main" val="42532092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extLst>
              <p:ext uri="{D42A27DB-BD31-4B8C-83A1-F6EECF244321}">
                <p14:modId xmlns:p14="http://schemas.microsoft.com/office/powerpoint/2010/main" val="2296371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57"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114800" y="976313"/>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496541"/>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3782873" y="5686425"/>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288153"/>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cxnSpLocks/>
            <a:stCxn id="10" idx="1"/>
          </p:cNvCxnSpPr>
          <p:nvPr/>
        </p:nvCxnSpPr>
        <p:spPr>
          <a:xfrm flipH="1">
            <a:off x="733426" y="4220589"/>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H="1" flipV="1">
            <a:off x="4953000" y="2581275"/>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cxnSpLocks/>
            <a:endCxn id="8" idx="1"/>
          </p:cNvCxnSpPr>
          <p:nvPr/>
        </p:nvCxnSpPr>
        <p:spPr>
          <a:xfrm>
            <a:off x="6336145" y="4577629"/>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cxnSpLocks/>
            <a:stCxn id="10" idx="2"/>
          </p:cNvCxnSpPr>
          <p:nvPr/>
        </p:nvCxnSpPr>
        <p:spPr>
          <a:xfrm>
            <a:off x="4972050" y="5153025"/>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24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189A657-D387-4D58-A579-837DEFE52A3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78"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E189A657-D387-4D58-A579-837DEFE52A3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05475A8-44ED-4E44-87E3-9CAB3371FFCB}"/>
              </a:ext>
            </a:extLst>
          </p:cNvPr>
          <p:cNvSpPr>
            <a:spLocks noGrp="1"/>
          </p:cNvSpPr>
          <p:nvPr>
            <p:ph type="title"/>
          </p:nvPr>
        </p:nvSpPr>
        <p:spPr/>
        <p:txBody>
          <a:bodyPr/>
          <a:lstStyle/>
          <a:p>
            <a:r>
              <a:rPr lang="en-US" dirty="0"/>
              <a:t>OLAP – Datawarehouse Data Models</a:t>
            </a:r>
          </a:p>
        </p:txBody>
      </p:sp>
      <p:sp>
        <p:nvSpPr>
          <p:cNvPr id="3" name="Content Placeholder 2">
            <a:extLst>
              <a:ext uri="{FF2B5EF4-FFF2-40B4-BE49-F238E27FC236}">
                <a16:creationId xmlns:a16="http://schemas.microsoft.com/office/drawing/2014/main" id="{73303448-A744-4A1F-96D6-901418F7DEBF}"/>
              </a:ext>
            </a:extLst>
          </p:cNvPr>
          <p:cNvSpPr>
            <a:spLocks noGrp="1"/>
          </p:cNvSpPr>
          <p:nvPr>
            <p:ph idx="1"/>
          </p:nvPr>
        </p:nvSpPr>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id="{45CD01A4-FF17-405C-8E33-0C3B7463E061}"/>
              </a:ext>
            </a:extLst>
          </p:cNvPr>
          <p:cNvSpPr/>
          <p:nvPr/>
        </p:nvSpPr>
        <p:spPr>
          <a:xfrm>
            <a:off x="-857250" y="3428999"/>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id="{F2703A21-82AE-42BE-9DB0-9E171FB0C69E}"/>
              </a:ext>
            </a:extLst>
          </p:cNvPr>
          <p:cNvSpPr/>
          <p:nvPr/>
        </p:nvSpPr>
        <p:spPr>
          <a:xfrm>
            <a:off x="4333875" y="350838"/>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id="{3ADB36E2-BC34-457D-8E6A-852613D34EAC}"/>
              </a:ext>
            </a:extLst>
          </p:cNvPr>
          <p:cNvSpPr/>
          <p:nvPr/>
        </p:nvSpPr>
        <p:spPr>
          <a:xfrm>
            <a:off x="4133850" y="598170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id="{6416592C-92E7-4201-893F-CF01784C6A9C}"/>
              </a:ext>
            </a:extLst>
          </p:cNvPr>
          <p:cNvSpPr/>
          <p:nvPr/>
        </p:nvSpPr>
        <p:spPr>
          <a:xfrm>
            <a:off x="3752850"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id="{F2B47C96-E0BF-4A36-A85A-547DE3692B4B}"/>
              </a:ext>
            </a:extLst>
          </p:cNvPr>
          <p:cNvCxnSpPr>
            <a:stCxn id="10" idx="1"/>
          </p:cNvCxnSpPr>
          <p:nvPr/>
        </p:nvCxnSpPr>
        <p:spPr>
          <a:xfrm flipH="1" flipV="1">
            <a:off x="733425" y="4276725"/>
            <a:ext cx="3019425"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576836-FF17-4224-B5C4-4910CCB7CF73}"/>
              </a:ext>
            </a:extLst>
          </p:cNvPr>
          <p:cNvCxnSpPr>
            <a:cxnSpLocks/>
            <a:stCxn id="10" idx="0"/>
          </p:cNvCxnSpPr>
          <p:nvPr/>
        </p:nvCxnSpPr>
        <p:spPr>
          <a:xfrm flipV="1">
            <a:off x="4972050"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86C88F-3ED9-4B8A-8C02-85F82E7C4061}"/>
              </a:ext>
            </a:extLst>
          </p:cNvPr>
          <p:cNvCxnSpPr>
            <a:stCxn id="10" idx="2"/>
          </p:cNvCxnSpPr>
          <p:nvPr/>
        </p:nvCxnSpPr>
        <p:spPr>
          <a:xfrm>
            <a:off x="4972050"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3EED215-F7E0-47BE-A7BE-1ABFF64C7802}"/>
              </a:ext>
            </a:extLst>
          </p:cNvPr>
          <p:cNvSpPr/>
          <p:nvPr/>
        </p:nvSpPr>
        <p:spPr>
          <a:xfrm>
            <a:off x="-971550" y="841772"/>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id="{202C17DB-0237-4563-B072-1270C55FE5A8}"/>
              </a:ext>
            </a:extLst>
          </p:cNvPr>
          <p:cNvCxnSpPr>
            <a:cxnSpLocks/>
            <a:endCxn id="17" idx="2"/>
          </p:cNvCxnSpPr>
          <p:nvPr/>
        </p:nvCxnSpPr>
        <p:spPr>
          <a:xfrm flipH="1" flipV="1">
            <a:off x="-176212" y="2718197"/>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579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B352A2D-409B-412D-A701-2F111E459BA7}"/>
              </a:ext>
            </a:extLst>
          </p:cNvPr>
          <p:cNvGraphicFramePr>
            <a:graphicFrameLocks noGrp="1"/>
          </p:cNvGraphicFramePr>
          <p:nvPr>
            <p:ph idx="1"/>
            <p:extLst>
              <p:ext uri="{D42A27DB-BD31-4B8C-83A1-F6EECF244321}">
                <p14:modId xmlns:p14="http://schemas.microsoft.com/office/powerpoint/2010/main" val="3847948957"/>
              </p:ext>
            </p:extLst>
          </p:nvPr>
        </p:nvGraphicFramePr>
        <p:xfrm>
          <a:off x="1809750" y="1825625"/>
          <a:ext cx="6438900" cy="4531547"/>
        </p:xfrm>
        <a:graphic>
          <a:graphicData uri="http://schemas.openxmlformats.org/drawingml/2006/table">
            <a:tbl>
              <a:tblPr/>
              <a:tblGrid>
                <a:gridCol w="3219450">
                  <a:extLst>
                    <a:ext uri="{9D8B030D-6E8A-4147-A177-3AD203B41FA5}">
                      <a16:colId xmlns:a16="http://schemas.microsoft.com/office/drawing/2014/main" val="2528683424"/>
                    </a:ext>
                  </a:extLst>
                </a:gridCol>
                <a:gridCol w="3219450">
                  <a:extLst>
                    <a:ext uri="{9D8B030D-6E8A-4147-A177-3AD203B41FA5}">
                      <a16:colId xmlns:a16="http://schemas.microsoft.com/office/drawing/2014/main" val="3648065504"/>
                    </a:ext>
                  </a:extLst>
                </a:gridCol>
              </a:tblGrid>
              <a:tr h="146496">
                <a:tc>
                  <a:txBody>
                    <a:bodyPr/>
                    <a:lstStyle/>
                    <a:p>
                      <a:pPr algn="l" fontAlgn="t"/>
                      <a:r>
                        <a:rPr lang="en-US" sz="1200" b="1">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42418537"/>
                  </a:ext>
                </a:extLst>
              </a:tr>
              <a:tr h="467205">
                <a:tc>
                  <a:txBody>
                    <a:bodyPr/>
                    <a:lstStyle/>
                    <a:p>
                      <a:pPr algn="l" fontAlgn="t"/>
                      <a:r>
                        <a:rPr lang="en-US" sz="1200">
                          <a:effectLst/>
                          <a:latin typeface="Arial" panose="020B0604020202020204" pitchFamily="34" charset="0"/>
                          <a:cs typeface="Arial" panose="020B0604020202020204" pitchFamily="34" charset="0"/>
                        </a:rPr>
                        <a:t>Hierarchies for the dimensions are stored in the dimensional table.</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7591021"/>
                  </a:ext>
                </a:extLst>
              </a:tr>
              <a:tr h="681010">
                <a:tc>
                  <a:txBody>
                    <a:bodyPr/>
                    <a:lstStyle/>
                    <a:p>
                      <a:pPr algn="l" fontAlgn="t"/>
                      <a:r>
                        <a:rPr lang="en-US" sz="12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381211"/>
                  </a:ext>
                </a:extLst>
              </a:tr>
              <a:tr h="574107">
                <a:tc>
                  <a:txBody>
                    <a:bodyPr/>
                    <a:lstStyle/>
                    <a:p>
                      <a:pPr algn="l" fontAlgn="t"/>
                      <a:r>
                        <a:rPr lang="en-US" sz="1200">
                          <a:effectLst/>
                          <a:latin typeface="Arial" panose="020B0604020202020204" pitchFamily="34" charset="0"/>
                          <a:cs typeface="Arial" panose="020B0604020202020204" pitchFamily="34" charset="0"/>
                        </a:rPr>
                        <a:t>In a star schema, 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A snowflake schema requires many joins 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1019811"/>
                  </a:ext>
                </a:extLst>
              </a:tr>
              <a:tr h="253399">
                <a:tc>
                  <a:txBody>
                    <a:bodyPr/>
                    <a:lstStyle/>
                    <a:p>
                      <a:pPr algn="l" fontAlgn="t"/>
                      <a:r>
                        <a:rPr lang="en-US" sz="12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5194441"/>
                  </a:ext>
                </a:extLst>
              </a:tr>
              <a:tr h="360302">
                <a:tc>
                  <a:txBody>
                    <a:bodyPr/>
                    <a:lstStyle/>
                    <a:p>
                      <a:pPr algn="l" fontAlgn="t"/>
                      <a:r>
                        <a:rPr lang="en-US" sz="12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618106"/>
                  </a:ext>
                </a:extLst>
              </a:tr>
              <a:tr h="253399">
                <a:tc>
                  <a:txBody>
                    <a:bodyPr/>
                    <a:lstStyle/>
                    <a:p>
                      <a:pPr algn="l" fontAlgn="t"/>
                      <a:r>
                        <a:rPr lang="en-US" sz="12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38956853"/>
                  </a:ext>
                </a:extLst>
              </a:tr>
              <a:tr h="360302">
                <a:tc>
                  <a:txBody>
                    <a:bodyPr/>
                    <a:lstStyle/>
                    <a:p>
                      <a:pPr algn="l" fontAlgn="t"/>
                      <a:r>
                        <a:rPr lang="en-US" sz="12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6350574"/>
                  </a:ext>
                </a:extLst>
              </a:tr>
              <a:tr h="467205">
                <a:tc>
                  <a:txBody>
                    <a:bodyPr/>
                    <a:lstStyle/>
                    <a:p>
                      <a:pPr algn="l" fontAlgn="t"/>
                      <a:r>
                        <a:rPr lang="en-US" sz="12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32955849"/>
                  </a:ext>
                </a:extLst>
              </a:tr>
              <a:tr h="787913">
                <a:tc>
                  <a:txBody>
                    <a:bodyPr/>
                    <a:lstStyle/>
                    <a:p>
                      <a:pPr algn="l" fontAlgn="t"/>
                      <a:r>
                        <a:rPr lang="en-US" sz="12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2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val="1140035753"/>
                  </a:ext>
                </a:extLst>
              </a:tr>
            </a:tbl>
          </a:graphicData>
        </a:graphic>
      </p:graphicFrame>
    </p:spTree>
    <p:extLst>
      <p:ext uri="{BB962C8B-B14F-4D97-AF65-F5344CB8AC3E}">
        <p14:creationId xmlns:p14="http://schemas.microsoft.com/office/powerpoint/2010/main" val="1992617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val="3453530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FDA60-70E8-4A25-AFE1-EFC71878CFB8}"/>
              </a:ext>
            </a:extLst>
          </p:cNvPr>
          <p:cNvGraphicFramePr>
            <a:graphicFrameLocks noChangeAspect="1"/>
          </p:cNvGraphicFramePr>
          <p:nvPr>
            <p:custDataLst>
              <p:tags r:id="rId2"/>
            </p:custDataLst>
            <p:extLst>
              <p:ext uri="{D42A27DB-BD31-4B8C-83A1-F6EECF244321}">
                <p14:modId xmlns:p14="http://schemas.microsoft.com/office/powerpoint/2010/main" val="26766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3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99F6B0D-D9B2-48F3-B73F-B741847B28A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3310090-8AF3-4058-9943-C937EFCC3C46}"/>
              </a:ext>
            </a:extLst>
          </p:cNvPr>
          <p:cNvSpPr>
            <a:spLocks noGrp="1"/>
          </p:cNvSpPr>
          <p:nvPr>
            <p:ph type="title"/>
          </p:nvPr>
        </p:nvSpPr>
        <p:spPr>
          <a:xfrm>
            <a:off x="838200" y="365125"/>
            <a:ext cx="9211322" cy="1325563"/>
          </a:xfrm>
        </p:spPr>
        <p:txBody>
          <a:bodyPr vert="horz">
            <a:normAutofit fontScale="90000"/>
          </a:bodyPr>
          <a:lstStyle/>
          <a:p>
            <a:r>
              <a:rPr lang="en-US" dirty="0"/>
              <a:t>Triggers-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id="{98F67C05-1D6F-445D-9231-C125F34B4CE1}"/>
              </a:ext>
            </a:extLst>
          </p:cNvPr>
          <p:cNvSpPr>
            <a:spLocks noGrp="1"/>
          </p:cNvSpPr>
          <p:nvPr>
            <p:ph idx="1"/>
          </p:nvPr>
        </p:nvSpPr>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Tree>
    <p:extLst>
      <p:ext uri="{BB962C8B-B14F-4D97-AF65-F5344CB8AC3E}">
        <p14:creationId xmlns:p14="http://schemas.microsoft.com/office/powerpoint/2010/main" val="14852444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19A49D7-295C-49B0-96E0-0555CBAEC39D}"/>
              </a:ext>
            </a:extLst>
          </p:cNvPr>
          <p:cNvGraphicFramePr>
            <a:graphicFrameLocks noChangeAspect="1"/>
          </p:cNvGraphicFramePr>
          <p:nvPr>
            <p:custDataLst>
              <p:tags r:id="rId2"/>
            </p:custDataLst>
            <p:extLst>
              <p:ext uri="{D42A27DB-BD31-4B8C-83A1-F6EECF244321}">
                <p14:modId xmlns:p14="http://schemas.microsoft.com/office/powerpoint/2010/main" val="3711172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5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8F8665-6116-46FB-A97E-7998E1EF85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45D86A9-6485-4FB6-BBB5-4DD2EAC4EE9C}"/>
              </a:ext>
            </a:extLst>
          </p:cNvPr>
          <p:cNvSpPr>
            <a:spLocks noGrp="1"/>
          </p:cNvSpPr>
          <p:nvPr>
            <p:ph type="title"/>
          </p:nvPr>
        </p:nvSpPr>
        <p:spPr/>
        <p:txBody>
          <a:bodyPr/>
          <a:lstStyle/>
          <a:p>
            <a:r>
              <a:rPr lang="en-US" dirty="0"/>
              <a:t>Usage of Triggers</a:t>
            </a:r>
          </a:p>
        </p:txBody>
      </p:sp>
      <p:sp>
        <p:nvSpPr>
          <p:cNvPr id="3" name="Content Placeholder 2">
            <a:extLst>
              <a:ext uri="{FF2B5EF4-FFF2-40B4-BE49-F238E27FC236}">
                <a16:creationId xmlns:a16="http://schemas.microsoft.com/office/drawing/2014/main" id="{2454CC6D-050A-4B17-B3FC-2B465F48412F}"/>
              </a:ext>
            </a:extLst>
          </p:cNvPr>
          <p:cNvSpPr>
            <a:spLocks noGrp="1"/>
          </p:cNvSpPr>
          <p:nvPr>
            <p:ph idx="1"/>
          </p:nvPr>
        </p:nvSpPr>
        <p:spPr/>
        <p:txBody>
          <a:bodyPr/>
          <a:lstStyle/>
          <a:p>
            <a:r>
              <a:rPr lang="en-US" dirty="0"/>
              <a:t>Auditing</a:t>
            </a:r>
          </a:p>
          <a:p>
            <a:r>
              <a:rPr lang="en-US" dirty="0"/>
              <a:t>Automation</a:t>
            </a:r>
          </a:p>
        </p:txBody>
      </p:sp>
    </p:spTree>
    <p:extLst>
      <p:ext uri="{BB962C8B-B14F-4D97-AF65-F5344CB8AC3E}">
        <p14:creationId xmlns:p14="http://schemas.microsoft.com/office/powerpoint/2010/main" val="324937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1599BB-9606-40E5-B6C5-0572A068B888}"/>
              </a:ext>
            </a:extLst>
          </p:cNvPr>
          <p:cNvGraphicFramePr>
            <a:graphicFrameLocks noChangeAspect="1"/>
          </p:cNvGraphicFramePr>
          <p:nvPr>
            <p:custDataLst>
              <p:tags r:id="rId2"/>
            </p:custDataLst>
            <p:extLst>
              <p:ext uri="{D42A27DB-BD31-4B8C-83A1-F6EECF244321}">
                <p14:modId xmlns:p14="http://schemas.microsoft.com/office/powerpoint/2010/main" val="210740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8"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B1D23387-150F-4AE4-9995-3E2704CB8009}"/>
              </a:ext>
            </a:extLst>
          </p:cNvPr>
          <p:cNvSpPr>
            <a:spLocks noGrp="1"/>
          </p:cNvSpPr>
          <p:nvPr>
            <p:ph idx="1"/>
          </p:nvPr>
        </p:nvSpPr>
        <p:spPr/>
        <p:txBody>
          <a:bodyPr/>
          <a:lstStyle/>
          <a:p>
            <a:r>
              <a:rPr lang="en-US" dirty="0"/>
              <a:t>Instance of MySQL</a:t>
            </a:r>
          </a:p>
          <a:p>
            <a:pPr lvl="1"/>
            <a:r>
              <a:rPr lang="en-US" dirty="0"/>
              <a:t>System Database</a:t>
            </a:r>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a:t>Sakila</a:t>
            </a:r>
            <a:endParaRPr lang="en-US" dirty="0"/>
          </a:p>
          <a:p>
            <a:pPr lvl="2"/>
            <a:r>
              <a:rPr lang="en-US" dirty="0"/>
              <a:t>Your database for your applications</a:t>
            </a:r>
          </a:p>
        </p:txBody>
      </p:sp>
    </p:spTree>
    <p:extLst>
      <p:ext uri="{BB962C8B-B14F-4D97-AF65-F5344CB8AC3E}">
        <p14:creationId xmlns:p14="http://schemas.microsoft.com/office/powerpoint/2010/main"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7D4C86-6317-46F4-A59F-E5AC6B36D69D}"/>
              </a:ext>
            </a:extLst>
          </p:cNvPr>
          <p:cNvGraphicFramePr>
            <a:graphicFrameLocks noChangeAspect="1"/>
          </p:cNvGraphicFramePr>
          <p:nvPr>
            <p:custDataLst>
              <p:tags r:id="rId2"/>
            </p:custDataLst>
            <p:extLst>
              <p:ext uri="{D42A27DB-BD31-4B8C-83A1-F6EECF244321}">
                <p14:modId xmlns:p14="http://schemas.microsoft.com/office/powerpoint/2010/main" val="78142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9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7C94837-49A7-469C-B412-912CE9A6D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74AD5C16-CA53-4229-9093-AC51FC8EF03A}"/>
              </a:ext>
            </a:extLst>
          </p:cNvPr>
          <p:cNvSpPr>
            <a:spLocks noGrp="1"/>
          </p:cNvSpPr>
          <p:nvPr>
            <p:ph type="title"/>
          </p:nvPr>
        </p:nvSpPr>
        <p:spPr/>
        <p:txBody>
          <a:bodyPr/>
          <a:lstStyle/>
          <a:p>
            <a:r>
              <a:rPr lang="en-US" dirty="0"/>
              <a:t>Indexes- are objects which are used to optimize search</a:t>
            </a:r>
          </a:p>
        </p:txBody>
      </p:sp>
      <p:sp>
        <p:nvSpPr>
          <p:cNvPr id="3" name="Content Placeholder 2">
            <a:extLst>
              <a:ext uri="{FF2B5EF4-FFF2-40B4-BE49-F238E27FC236}">
                <a16:creationId xmlns:a16="http://schemas.microsoft.com/office/drawing/2014/main" id="{18B509AA-1804-4D69-8D71-1F15F27003BB}"/>
              </a:ext>
            </a:extLst>
          </p:cNvPr>
          <p:cNvSpPr>
            <a:spLocks noGrp="1"/>
          </p:cNvSpPr>
          <p:nvPr>
            <p:ph idx="1"/>
          </p:nvPr>
        </p:nvSpPr>
        <p:spPr/>
        <p:txBody>
          <a:bodyPr/>
          <a:lstStyle/>
          <a:p>
            <a:r>
              <a:rPr lang="en-US" dirty="0"/>
              <a:t>ROWID- is the physical address of the row. It is available to read in Oracle but not in MySQL</a:t>
            </a:r>
          </a:p>
          <a:p>
            <a:r>
              <a:rPr lang="en-US" dirty="0"/>
              <a:t>ROWNUM-it is a sequential number assigned to result set</a:t>
            </a:r>
          </a:p>
        </p:txBody>
      </p:sp>
    </p:spTree>
    <p:extLst>
      <p:ext uri="{BB962C8B-B14F-4D97-AF65-F5344CB8AC3E}">
        <p14:creationId xmlns:p14="http://schemas.microsoft.com/office/powerpoint/2010/main" val="3023604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EDB3ED0-598C-4730-8AAB-318BAA7BDDD3}"/>
              </a:ext>
            </a:extLst>
          </p:cNvPr>
          <p:cNvGraphicFramePr>
            <a:graphicFrameLocks noChangeAspect="1"/>
          </p:cNvGraphicFramePr>
          <p:nvPr>
            <p:custDataLst>
              <p:tags r:id="rId2"/>
            </p:custDataLst>
            <p:extLst>
              <p:ext uri="{D42A27DB-BD31-4B8C-83A1-F6EECF244321}">
                <p14:modId xmlns:p14="http://schemas.microsoft.com/office/powerpoint/2010/main" val="1207169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78"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id="{2886150E-B738-41C1-94A6-9F053F2B84D8}"/>
              </a:ext>
            </a:extLst>
          </p:cNvPr>
          <p:cNvSpPr txBox="1"/>
          <p:nvPr/>
        </p:nvSpPr>
        <p:spPr>
          <a:xfrm>
            <a:off x="4467380" y="1960497"/>
            <a:ext cx="1233487" cy="369332"/>
          </a:xfrm>
          <a:prstGeom prst="rect">
            <a:avLst/>
          </a:prstGeom>
          <a:noFill/>
        </p:spPr>
        <p:txBody>
          <a:bodyPr wrap="square" rtlCol="0">
            <a:spAutoFit/>
          </a:bodyPr>
          <a:lstStyle/>
          <a:p>
            <a:pPr lvl="1"/>
            <a:r>
              <a:rPr lang="en-US" dirty="0"/>
              <a:t>Root</a:t>
            </a:r>
          </a:p>
        </p:txBody>
      </p:sp>
      <p:sp>
        <p:nvSpPr>
          <p:cNvPr id="68" name="TextBox 67">
            <a:extLst>
              <a:ext uri="{FF2B5EF4-FFF2-40B4-BE49-F238E27FC236}">
                <a16:creationId xmlns:a16="http://schemas.microsoft.com/office/drawing/2014/main" id="{C43DC53F-7AFB-4055-A70F-F7CDA48ED5C2}"/>
              </a:ext>
            </a:extLst>
          </p:cNvPr>
          <p:cNvSpPr txBox="1"/>
          <p:nvPr/>
        </p:nvSpPr>
        <p:spPr>
          <a:xfrm>
            <a:off x="11727087" y="4380101"/>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Levels</a:t>
            </a:r>
          </a:p>
        </p:txBody>
      </p:sp>
      <p:sp>
        <p:nvSpPr>
          <p:cNvPr id="70" name="TextBox 69">
            <a:extLst>
              <a:ext uri="{FF2B5EF4-FFF2-40B4-BE49-F238E27FC236}">
                <a16:creationId xmlns:a16="http://schemas.microsoft.com/office/drawing/2014/main" id="{AE337A79-281E-4ACF-91BF-515EABA867CE}"/>
              </a:ext>
            </a:extLst>
          </p:cNvPr>
          <p:cNvSpPr txBox="1"/>
          <p:nvPr/>
        </p:nvSpPr>
        <p:spPr>
          <a:xfrm>
            <a:off x="8874919" y="2355573"/>
            <a:ext cx="1988343" cy="923330"/>
          </a:xfrm>
          <a:prstGeom prst="rect">
            <a:avLst/>
          </a:prstGeom>
          <a:noFill/>
        </p:spPr>
        <p:txBody>
          <a:bodyPr wrap="square" rtlCol="0">
            <a:spAutoFit/>
          </a:bodyPr>
          <a:lstStyle/>
          <a:p>
            <a:pPr lvl="1"/>
            <a:r>
              <a:rPr lang="en-US" dirty="0"/>
              <a:t>Non-clustered</a:t>
            </a:r>
          </a:p>
          <a:p>
            <a:pPr lvl="1"/>
            <a:r>
              <a:rPr lang="en-US" dirty="0"/>
              <a:t>B-Tree Index Level =3</a:t>
            </a:r>
          </a:p>
        </p:txBody>
      </p:sp>
      <p:sp>
        <p:nvSpPr>
          <p:cNvPr id="71" name="TextBox 70">
            <a:extLst>
              <a:ext uri="{FF2B5EF4-FFF2-40B4-BE49-F238E27FC236}">
                <a16:creationId xmlns:a16="http://schemas.microsoft.com/office/drawing/2014/main" id="{486B3ED9-50B7-4EB8-BA4F-AFEC5B58996A}"/>
              </a:ext>
            </a:extLst>
          </p:cNvPr>
          <p:cNvSpPr txBox="1"/>
          <p:nvPr/>
        </p:nvSpPr>
        <p:spPr>
          <a:xfrm>
            <a:off x="-2007395" y="2456657"/>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=27</a:t>
            </a:r>
          </a:p>
        </p:txBody>
      </p:sp>
      <p:sp>
        <p:nvSpPr>
          <p:cNvPr id="2" name="Rectangle 1">
            <a:extLst>
              <a:ext uri="{FF2B5EF4-FFF2-40B4-BE49-F238E27FC236}">
                <a16:creationId xmlns:a16="http://schemas.microsoft.com/office/drawing/2014/main"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84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DE04C2-1969-4EDB-9E35-1FACE0B5D7AF}"/>
              </a:ext>
            </a:extLst>
          </p:cNvPr>
          <p:cNvGraphicFramePr>
            <a:graphicFrameLocks noChangeAspect="1"/>
          </p:cNvGraphicFramePr>
          <p:nvPr>
            <p:custDataLst>
              <p:tags r:id="rId2"/>
            </p:custDataLst>
            <p:extLst>
              <p:ext uri="{D42A27DB-BD31-4B8C-83A1-F6EECF244321}">
                <p14:modId xmlns:p14="http://schemas.microsoft.com/office/powerpoint/2010/main" val="2670206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91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20359B-E327-4F99-9A67-7A53A0FC6C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B10DEF3-1664-40AE-9757-46D149DA1DC1}"/>
              </a:ext>
            </a:extLst>
          </p:cNvPr>
          <p:cNvSpPr>
            <a:spLocks noGrp="1"/>
          </p:cNvSpPr>
          <p:nvPr>
            <p:ph type="title"/>
          </p:nvPr>
        </p:nvSpPr>
        <p:spPr/>
        <p:txBody>
          <a:bodyPr/>
          <a:lstStyle/>
          <a:p>
            <a:r>
              <a:rPr lang="en-US" dirty="0"/>
              <a:t>B-Tree Indexes</a:t>
            </a:r>
          </a:p>
        </p:txBody>
      </p:sp>
      <p:sp>
        <p:nvSpPr>
          <p:cNvPr id="3" name="Content Placeholder 2">
            <a:extLst>
              <a:ext uri="{FF2B5EF4-FFF2-40B4-BE49-F238E27FC236}">
                <a16:creationId xmlns:a16="http://schemas.microsoft.com/office/drawing/2014/main" id="{02F47228-93B2-4AF1-9156-EF4F89975F12}"/>
              </a:ext>
            </a:extLst>
          </p:cNvPr>
          <p:cNvSpPr>
            <a:spLocks noGrp="1"/>
          </p:cNvSpPr>
          <p:nvPr>
            <p:ph idx="1"/>
          </p:nvPr>
        </p:nvSpPr>
        <p:spPr/>
        <p:txBody>
          <a:bodyPr/>
          <a:lstStyle/>
          <a:p>
            <a:r>
              <a:rPr lang="en-US" dirty="0"/>
              <a:t>Clustered Index- Entire row of the table is stored in the leaf level of the Index. Since the entire row is stored in the leaf you cannot create more than 1 clustered index on a table</a:t>
            </a:r>
          </a:p>
          <a:p>
            <a:pPr lvl="1"/>
            <a:r>
              <a:rPr lang="en-US" dirty="0"/>
              <a:t>In MySQL, for </a:t>
            </a:r>
            <a:r>
              <a:rPr lang="en-US" b="1" dirty="0"/>
              <a:t>INNODB tables </a:t>
            </a:r>
            <a:r>
              <a:rPr lang="en-US" dirty="0"/>
              <a:t>when you create a primary key a unique clustered index is created on the table automatically</a:t>
            </a:r>
          </a:p>
          <a:p>
            <a:pPr lvl="1"/>
            <a:r>
              <a:rPr lang="en-US" dirty="0"/>
              <a:t>When a clustered index is created then internal structure of the table is dropped</a:t>
            </a:r>
          </a:p>
          <a:p>
            <a:r>
              <a:rPr lang="en-US" dirty="0"/>
              <a:t>Non-Clustered Index- only the ROWID is store along with index column in the leaf level. Table can have multiple non-clustered indexes. When ever you create a unique key in the table a  unique non-clustered index is added automatically</a:t>
            </a:r>
          </a:p>
          <a:p>
            <a:endParaRPr lang="en-US" dirty="0"/>
          </a:p>
        </p:txBody>
      </p:sp>
    </p:spTree>
    <p:extLst>
      <p:ext uri="{BB962C8B-B14F-4D97-AF65-F5344CB8AC3E}">
        <p14:creationId xmlns:p14="http://schemas.microsoft.com/office/powerpoint/2010/main" val="172791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DA05974-710A-4D25-98D1-09FEB35D4B47}"/>
              </a:ext>
            </a:extLst>
          </p:cNvPr>
          <p:cNvGraphicFramePr>
            <a:graphicFrameLocks noChangeAspect="1"/>
          </p:cNvGraphicFramePr>
          <p:nvPr>
            <p:custDataLst>
              <p:tags r:id="rId2"/>
            </p:custDataLst>
            <p:extLst>
              <p:ext uri="{D42A27DB-BD31-4B8C-83A1-F6EECF244321}">
                <p14:modId xmlns:p14="http://schemas.microsoft.com/office/powerpoint/2010/main" val="504329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36"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DD24BC-2037-4CC0-ADF4-C1AF3DF06DC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a:t>Memory</a:t>
            </a:r>
          </a:p>
        </p:txBody>
      </p:sp>
    </p:spTree>
    <p:extLst>
      <p:ext uri="{BB962C8B-B14F-4D97-AF65-F5344CB8AC3E}">
        <p14:creationId xmlns:p14="http://schemas.microsoft.com/office/powerpoint/2010/main" val="19047636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1294455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60"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INNODB</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Supports Transaction</a:t>
            </a:r>
          </a:p>
          <a:p>
            <a:r>
              <a:rPr lang="en-US" dirty="0"/>
              <a:t>Fully ACID Compliant</a:t>
            </a:r>
          </a:p>
          <a:p>
            <a:r>
              <a:rPr lang="en-US" dirty="0"/>
              <a:t>Foreign Key</a:t>
            </a:r>
          </a:p>
          <a:p>
            <a:r>
              <a:rPr lang="en-US" dirty="0"/>
              <a:t>Log file and Data File</a:t>
            </a:r>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val="4026330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99536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84"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err="1"/>
              <a:t>MyISAM</a:t>
            </a:r>
            <a:r>
              <a:rPr lang="en-US" dirty="0"/>
              <a:t>- create 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10739253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2262898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07"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vert="horz"/>
          <a:lstStyle/>
          <a:p>
            <a:r>
              <a:rPr lang="en-US" dirty="0"/>
              <a:t>CSV- create table </a:t>
            </a:r>
            <a:r>
              <a:rPr lang="en-US" dirty="0" err="1"/>
              <a:t>t_csv</a:t>
            </a:r>
            <a:r>
              <a:rPr lang="en-US" dirty="0"/>
              <a:t> (id int not null,</a:t>
            </a:r>
            <a:br>
              <a:rPr lang="en-US" dirty="0"/>
            </a:br>
            <a:r>
              <a:rPr lang="en-US" dirty="0"/>
              <a:t>name varchar(100) not null) engine=csv;</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val="648587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855277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31"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val="3445896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val="3144159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55"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38D61EF3-F6D6-447A-A2F7-CEBB1E481B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val="147436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8A52A8-EB28-4B7D-BCAE-4D93735022C5}"/>
              </a:ext>
            </a:extLst>
          </p:cNvPr>
          <p:cNvGraphicFramePr>
            <a:graphicFrameLocks noChangeAspect="1"/>
          </p:cNvGraphicFramePr>
          <p:nvPr>
            <p:custDataLst>
              <p:tags r:id="rId2"/>
            </p:custDataLst>
            <p:extLst>
              <p:ext uri="{D42A27DB-BD31-4B8C-83A1-F6EECF244321}">
                <p14:modId xmlns:p14="http://schemas.microsoft.com/office/powerpoint/2010/main" val="1482264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3"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12204D-FD08-4855-ACA0-95C764A71670}"/>
              </a:ext>
            </a:extLst>
          </p:cNvPr>
          <p:cNvSpPr>
            <a:spLocks noGrp="1"/>
          </p:cNvSpPr>
          <p:nvPr>
            <p:ph type="title"/>
          </p:nvPr>
        </p:nvSpPr>
        <p:spPr/>
        <p:txBody>
          <a:bodyPr/>
          <a:lstStyle/>
          <a:p>
            <a:r>
              <a:rPr lang="en-US" dirty="0"/>
              <a:t>Table</a:t>
            </a:r>
          </a:p>
        </p:txBody>
      </p:sp>
      <p:sp>
        <p:nvSpPr>
          <p:cNvPr id="3" name="Content Placeholder 2">
            <a:extLst>
              <a:ext uri="{FF2B5EF4-FFF2-40B4-BE49-F238E27FC236}">
                <a16:creationId xmlns:a16="http://schemas.microsoft.com/office/drawing/2014/main"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endParaRPr lang="en-US" dirty="0"/>
          </a:p>
          <a:p>
            <a:endParaRPr lang="en-US" dirty="0"/>
          </a:p>
          <a:p>
            <a:r>
              <a:rPr lang="en-US" dirty="0"/>
              <a:t>E.g.</a:t>
            </a:r>
          </a:p>
          <a:p>
            <a:endParaRPr lang="en-US" dirty="0"/>
          </a:p>
          <a:p>
            <a:pPr marL="0" indent="0">
              <a:buNone/>
            </a:pPr>
            <a:r>
              <a:rPr lang="en-US" dirty="0"/>
              <a:t>Create table t1 (c1 int, c2 varchar(100), c3 date);</a:t>
            </a:r>
          </a:p>
        </p:txBody>
      </p:sp>
    </p:spTree>
    <p:extLst>
      <p:ext uri="{BB962C8B-B14F-4D97-AF65-F5344CB8AC3E}">
        <p14:creationId xmlns:p14="http://schemas.microsoft.com/office/powerpoint/2010/main" val="294014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d1GB9NuXbI12vb0iosk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5156</TotalTime>
  <Words>5358</Words>
  <Application>Microsoft Office PowerPoint</Application>
  <PresentationFormat>Widescreen</PresentationFormat>
  <Paragraphs>1030</Paragraphs>
  <Slides>88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3" baseType="lpstr">
      <vt:lpstr>Arial</vt:lpstr>
      <vt:lpstr>Calibri</vt:lpstr>
      <vt:lpstr>Calibri Light</vt:lpstr>
      <vt:lpstr>Office Theme</vt:lpstr>
      <vt:lpstr>think-cell Slide</vt:lpstr>
      <vt:lpstr>MySQL is an opensource RDBMS</vt:lpstr>
      <vt:lpstr>Terminologies</vt:lpstr>
      <vt:lpstr>PowerPoint Presentation</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PowerPoint Presentation</vt:lpstr>
      <vt:lpstr>SQL – Structured Query Language</vt:lpstr>
      <vt:lpstr>Joins- Joins are used to retrieve columns from multiple tables in the same query</vt:lpstr>
      <vt:lpstr>PowerPoint Presentation</vt:lpstr>
      <vt:lpstr>PowerPoint Presentation</vt:lpstr>
      <vt:lpstr>PowerPoint Presentation</vt:lpstr>
      <vt:lpstr>PowerPoint Presentation</vt:lpstr>
      <vt:lpstr>PowerPoint Presentation</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PowerPoint Presentation</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PowerPoint Presentation</vt:lpstr>
      <vt:lpstr>Transaction – Unit of work</vt:lpstr>
      <vt:lpstr>Transaction- transfer 500Rs from Account A to Account B</vt:lpstr>
      <vt:lpstr>Types of Files</vt:lpstr>
      <vt:lpstr>PowerPoint Presentation</vt:lpstr>
      <vt:lpstr>Isolation Levels</vt:lpstr>
      <vt:lpstr>What is Isolation Level</vt:lpstr>
      <vt:lpstr>Blocking</vt:lpstr>
      <vt:lpstr>Read Uncommitted</vt:lpstr>
      <vt:lpstr>Repeatable Read</vt:lpstr>
      <vt:lpstr>Read Committed</vt:lpstr>
      <vt:lpstr>Repeatable Read Isolation</vt:lpstr>
      <vt:lpstr>Serializable</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OLTP vs OLAP</vt:lpstr>
      <vt:lpstr>Types of tables in OLAP</vt:lpstr>
      <vt:lpstr>Retail Industry</vt:lpstr>
      <vt:lpstr>OLAP – Datawarehouse Data Models</vt:lpstr>
      <vt:lpstr>OLAP – Datawarehouse Data Models</vt:lpstr>
      <vt:lpstr>PowerPoint Presentation</vt:lpstr>
      <vt:lpstr>PowerPoint Presentation</vt:lpstr>
      <vt:lpstr>Triggers- set of code that gets executed whenever a specific event occurs. Trigger is like a hidden code</vt:lpstr>
      <vt:lpstr>Usage of Triggers</vt:lpstr>
      <vt:lpstr>Indexes- are objects which are used to optimize search</vt:lpstr>
      <vt:lpstr>PowerPoint Presentation</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satish birhade</cp:lastModifiedBy>
  <cp:revision>179</cp:revision>
  <dcterms:created xsi:type="dcterms:W3CDTF">2020-11-30T02:38:43Z</dcterms:created>
  <dcterms:modified xsi:type="dcterms:W3CDTF">2022-03-22T05:45:19Z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