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99" r:id="rId6"/>
    <p:sldId id="260" r:id="rId7"/>
    <p:sldId id="300" r:id="rId8"/>
    <p:sldId id="261" r:id="rId9"/>
    <p:sldId id="262" r:id="rId10"/>
    <p:sldId id="263" r:id="rId11"/>
    <p:sldId id="301" r:id="rId12"/>
    <p:sldId id="264" r:id="rId13"/>
    <p:sldId id="265" r:id="rId14"/>
    <p:sldId id="302" r:id="rId15"/>
    <p:sldId id="267" r:id="rId16"/>
    <p:sldId id="268" r:id="rId17"/>
    <p:sldId id="269" r:id="rId18"/>
    <p:sldId id="270" r:id="rId19"/>
    <p:sldId id="271" r:id="rId20"/>
    <p:sldId id="272" r:id="rId21"/>
    <p:sldId id="266" r:id="rId22"/>
    <p:sldId id="273" r:id="rId23"/>
    <p:sldId id="274" r:id="rId24"/>
    <p:sldId id="303" r:id="rId25"/>
    <p:sldId id="304" r:id="rId26"/>
    <p:sldId id="275" r:id="rId27"/>
    <p:sldId id="276" r:id="rId28"/>
    <p:sldId id="277" r:id="rId29"/>
    <p:sldId id="278" r:id="rId30"/>
  </p:sldIdLst>
  <p:sldSz cx="9753600" cy="7315200"/>
  <p:notesSz cx="6858000" cy="9144000"/>
  <p:embeddedFontLst>
    <p:embeddedFont>
      <p:font typeface="Times New Roman Bold" panose="02020803070505020304" pitchFamily="18" charset="0"/>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5" d="100"/>
          <a:sy n="65" d="100"/>
        </p:scale>
        <p:origin x="1196"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 y="16"/>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Freeform 3"/>
          <p:cNvSpPr/>
          <p:nvPr/>
        </p:nvSpPr>
        <p:spPr>
          <a:xfrm>
            <a:off x="3879789" y="2962006"/>
            <a:ext cx="1994021" cy="1391187"/>
          </a:xfrm>
          <a:custGeom>
            <a:avLst/>
            <a:gdLst/>
            <a:ahLst/>
            <a:cxnLst/>
            <a:rect l="l" t="t" r="r" b="b"/>
            <a:pathLst>
              <a:path w="1994021" h="1391187">
                <a:moveTo>
                  <a:pt x="0" y="0"/>
                </a:moveTo>
                <a:lnTo>
                  <a:pt x="1994021" y="0"/>
                </a:lnTo>
                <a:lnTo>
                  <a:pt x="1994021" y="1391187"/>
                </a:lnTo>
                <a:lnTo>
                  <a:pt x="0" y="1391187"/>
                </a:lnTo>
                <a:lnTo>
                  <a:pt x="0" y="0"/>
                </a:lnTo>
                <a:close/>
              </a:path>
            </a:pathLst>
          </a:custGeom>
          <a:blipFill>
            <a:blip r:embed="rId3"/>
            <a:stretch>
              <a:fillRect/>
            </a:stretch>
          </a:blipFill>
        </p:spPr>
      </p:sp>
      <p:sp>
        <p:nvSpPr>
          <p:cNvPr id="5" name="TextBox 5"/>
          <p:cNvSpPr txBox="1"/>
          <p:nvPr/>
        </p:nvSpPr>
        <p:spPr>
          <a:xfrm>
            <a:off x="981730" y="1066800"/>
            <a:ext cx="7790140" cy="1573636"/>
          </a:xfrm>
          <a:prstGeom prst="rect">
            <a:avLst/>
          </a:prstGeom>
        </p:spPr>
        <p:txBody>
          <a:bodyPr wrap="square" lIns="0" tIns="0" rIns="0" bIns="0" rtlCol="0" anchor="t">
            <a:spAutoFit/>
          </a:bodyPr>
          <a:lstStyle/>
          <a:p>
            <a:pPr algn="ctr">
              <a:lnSpc>
                <a:spcPts val="4175"/>
              </a:lnSpc>
            </a:pPr>
            <a:r>
              <a:rPr lang="en-US" sz="2800" b="1"/>
              <a:t>Optimizing Water Quality Prediction with Advanced Deep Learning and AutoML: Hybrid Models, Transfer Learning, and Ensemble Strategies</a:t>
            </a:r>
            <a:endParaRPr lang="en-US" sz="2800" b="1" spc="-10">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 y="1995"/>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1950720" y="452755"/>
            <a:ext cx="5445760" cy="705194"/>
          </a:xfrm>
          <a:prstGeom prst="rect">
            <a:avLst/>
          </a:prstGeom>
        </p:spPr>
        <p:txBody>
          <a:bodyPr lIns="0" tIns="0" rIns="0" bIns="0" rtlCol="0" anchor="t">
            <a:spAutoFit/>
          </a:bodyPr>
          <a:lstStyle/>
          <a:p>
            <a:pPr algn="l">
              <a:lnSpc>
                <a:spcPts val="3071"/>
              </a:lnSpc>
            </a:pPr>
            <a:r>
              <a:rPr lang="en-US" sz="2559" b="1" spc="-15">
                <a:solidFill>
                  <a:srgbClr val="000000"/>
                </a:solidFill>
                <a:latin typeface="Times New Roman Bold"/>
                <a:ea typeface="Times New Roman Bold"/>
                <a:cs typeface="Times New Roman Bold"/>
                <a:sym typeface="Times New Roman Bold"/>
              </a:rPr>
              <a:t>SOFTWARE REQUIREMENTS</a:t>
            </a:r>
          </a:p>
        </p:txBody>
      </p:sp>
      <p:sp>
        <p:nvSpPr>
          <p:cNvPr id="4" name="TextBox 4"/>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8</a:t>
            </a:r>
          </a:p>
        </p:txBody>
      </p:sp>
      <p:sp>
        <p:nvSpPr>
          <p:cNvPr id="6" name="Rectangle 1">
            <a:extLst>
              <a:ext uri="{FF2B5EF4-FFF2-40B4-BE49-F238E27FC236}">
                <a16:creationId xmlns:a16="http://schemas.microsoft.com/office/drawing/2014/main" id="{4D8E4495-82DB-326C-9946-90DF524537B9}"/>
              </a:ext>
            </a:extLst>
          </p:cNvPr>
          <p:cNvSpPr>
            <a:spLocks noChangeArrowheads="1"/>
          </p:cNvSpPr>
          <p:nvPr/>
        </p:nvSpPr>
        <p:spPr bwMode="auto">
          <a:xfrm>
            <a:off x="538692" y="1267520"/>
            <a:ext cx="8757708"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Programming Language: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Python 3.7+</a:t>
            </a:r>
            <a:r>
              <a:rPr kumimoji="0" lang="en-US" altLang="en-US" sz="2000" b="0" i="0" u="none" strike="noStrike" cap="none" normalizeH="0" baseline="0">
                <a:ln>
                  <a:noFill/>
                </a:ln>
                <a:solidFill>
                  <a:schemeClr val="tx1"/>
                </a:solidFill>
                <a:effectLst/>
              </a:rPr>
              <a:t>: Preferred for its extensive libraries and frameworks in deep learning and AutoML.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Development Environment:</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Jupyter Notebook</a:t>
            </a:r>
            <a:r>
              <a:rPr kumimoji="0" lang="en-US" altLang="en-US" sz="2000" b="0" i="0" u="none" strike="noStrike" cap="none" normalizeH="0" baseline="0">
                <a:ln>
                  <a:noFill/>
                </a:ln>
                <a:solidFill>
                  <a:schemeClr val="tx1"/>
                </a:solidFill>
                <a:effectLst/>
              </a:rPr>
              <a:t> or </a:t>
            </a:r>
            <a:r>
              <a:rPr kumimoji="0" lang="en-US" altLang="en-US" sz="2000" b="1" i="0" u="none" strike="noStrike" cap="none" normalizeH="0" baseline="0">
                <a:ln>
                  <a:noFill/>
                </a:ln>
                <a:solidFill>
                  <a:schemeClr val="tx1"/>
                </a:solidFill>
                <a:effectLst/>
              </a:rPr>
              <a:t>Google Colab</a:t>
            </a:r>
            <a:r>
              <a:rPr kumimoji="0" lang="en-US" altLang="en-US" sz="2000" b="0" i="0" u="none" strike="noStrike" cap="none" normalizeH="0" baseline="0">
                <a:ln>
                  <a:noFill/>
                </a:ln>
                <a:solidFill>
                  <a:schemeClr val="tx1"/>
                </a:solidFill>
                <a:effectLst/>
              </a:rPr>
              <a:t>: For developing and testing the deep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PyCharm</a:t>
            </a:r>
            <a:r>
              <a:rPr kumimoji="0" lang="en-US" altLang="en-US" sz="2000" b="0" i="0" u="none" strike="noStrike" cap="none" normalizeH="0" baseline="0">
                <a:ln>
                  <a:noFill/>
                </a:ln>
                <a:solidFill>
                  <a:schemeClr val="tx1"/>
                </a:solidFill>
                <a:effectLst/>
              </a:rPr>
              <a:t> or </a:t>
            </a:r>
            <a:r>
              <a:rPr kumimoji="0" lang="en-US" altLang="en-US" sz="2000" b="1" i="0" u="none" strike="noStrike" cap="none" normalizeH="0" baseline="0">
                <a:ln>
                  <a:noFill/>
                </a:ln>
                <a:solidFill>
                  <a:schemeClr val="tx1"/>
                </a:solidFill>
                <a:effectLst/>
              </a:rPr>
              <a:t>VS Code</a:t>
            </a:r>
            <a:r>
              <a:rPr kumimoji="0" lang="en-US" altLang="en-US" sz="2000" b="0" i="0" u="none" strike="noStrike" cap="none" normalizeH="0" baseline="0">
                <a:ln>
                  <a:noFill/>
                </a:ln>
                <a:solidFill>
                  <a:schemeClr val="tx1"/>
                </a:solidFill>
                <a:effectLst/>
              </a:rPr>
              <a:t>: For advanced coding and debugging.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Deep Learning Frameworks:</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TensorFlow 2.x</a:t>
            </a:r>
            <a:r>
              <a:rPr kumimoji="0" lang="en-US" altLang="en-US" sz="2000" b="0" i="0" u="none" strike="noStrike" cap="none" normalizeH="0" baseline="0">
                <a:ln>
                  <a:noFill/>
                </a:ln>
                <a:solidFill>
                  <a:schemeClr val="tx1"/>
                </a:solidFill>
                <a:effectLst/>
              </a:rPr>
              <a:t>: For building CNN, LSTM, and hybrid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Keras</a:t>
            </a:r>
            <a:r>
              <a:rPr kumimoji="0" lang="en-US" altLang="en-US" sz="2000" b="0" i="0" u="none" strike="noStrike" cap="none" normalizeH="0" baseline="0">
                <a:ln>
                  <a:noFill/>
                </a:ln>
                <a:solidFill>
                  <a:schemeClr val="tx1"/>
                </a:solidFill>
                <a:effectLst/>
              </a:rPr>
              <a:t>: Integrated with TensorFlow for high-level neural network APIs.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PyTorch</a:t>
            </a:r>
            <a:r>
              <a:rPr kumimoji="0" lang="en-US" altLang="en-US" sz="2000" b="0" i="0" u="none" strike="noStrike" cap="none" normalizeH="0" baseline="0">
                <a:ln>
                  <a:noFill/>
                </a:ln>
                <a:solidFill>
                  <a:schemeClr val="tx1"/>
                </a:solidFill>
                <a:effectLst/>
              </a:rPr>
              <a:t>: Alternative framework for implementing custom deep learning architectures.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AutoML Tools:</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AutoKeras</a:t>
            </a:r>
            <a:r>
              <a:rPr kumimoji="0" lang="en-US" altLang="en-US" sz="2000" b="0" i="0" u="none" strike="noStrike" cap="none" normalizeH="0" baseline="0">
                <a:ln>
                  <a:noFill/>
                </a:ln>
                <a:solidFill>
                  <a:schemeClr val="tx1"/>
                </a:solidFill>
                <a:effectLst/>
              </a:rPr>
              <a:t>: For automating model selection and hyperparameter tuning.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H2O.ai</a:t>
            </a:r>
            <a:r>
              <a:rPr kumimoji="0" lang="en-US" altLang="en-US" sz="2000" b="0" i="0" u="none" strike="noStrike" cap="none" normalizeH="0" baseline="0">
                <a:ln>
                  <a:noFill/>
                </a:ln>
                <a:solidFill>
                  <a:schemeClr val="tx1"/>
                </a:solidFill>
                <a:effectLst/>
              </a:rPr>
              <a:t> (optional): For additional AutoML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6F439-74CE-679A-19DB-FF19124F9F0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35F867F-B65C-E7A6-B25C-727D85889FC5}"/>
              </a:ext>
            </a:extLst>
          </p:cNvPr>
          <p:cNvSpPr/>
          <p:nvPr/>
        </p:nvSpPr>
        <p:spPr>
          <a:xfrm>
            <a:off x="20" y="1995"/>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a:extLst>
              <a:ext uri="{FF2B5EF4-FFF2-40B4-BE49-F238E27FC236}">
                <a16:creationId xmlns:a16="http://schemas.microsoft.com/office/drawing/2014/main" id="{8D519108-65E3-0F05-9F68-B9350D49D1F0}"/>
              </a:ext>
            </a:extLst>
          </p:cNvPr>
          <p:cNvSpPr txBox="1"/>
          <p:nvPr/>
        </p:nvSpPr>
        <p:spPr>
          <a:xfrm>
            <a:off x="1950720" y="452755"/>
            <a:ext cx="5445760" cy="705194"/>
          </a:xfrm>
          <a:prstGeom prst="rect">
            <a:avLst/>
          </a:prstGeom>
        </p:spPr>
        <p:txBody>
          <a:bodyPr lIns="0" tIns="0" rIns="0" bIns="0" rtlCol="0" anchor="t">
            <a:spAutoFit/>
          </a:bodyPr>
          <a:lstStyle/>
          <a:p>
            <a:pPr algn="l">
              <a:lnSpc>
                <a:spcPts val="3071"/>
              </a:lnSpc>
            </a:pPr>
            <a:r>
              <a:rPr lang="en-US" sz="2559" b="1" spc="-15">
                <a:solidFill>
                  <a:srgbClr val="000000"/>
                </a:solidFill>
                <a:latin typeface="Times New Roman Bold"/>
                <a:ea typeface="Times New Roman Bold"/>
                <a:cs typeface="Times New Roman Bold"/>
                <a:sym typeface="Times New Roman Bold"/>
              </a:rPr>
              <a:t>SOFTWARE REQUIREMENTS</a:t>
            </a:r>
          </a:p>
        </p:txBody>
      </p:sp>
      <p:sp>
        <p:nvSpPr>
          <p:cNvPr id="4" name="TextBox 4">
            <a:extLst>
              <a:ext uri="{FF2B5EF4-FFF2-40B4-BE49-F238E27FC236}">
                <a16:creationId xmlns:a16="http://schemas.microsoft.com/office/drawing/2014/main" id="{E9272B0E-988D-37D4-1212-8DAA56398DE0}"/>
              </a:ext>
            </a:extLst>
          </p:cNvPr>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8</a:t>
            </a:r>
          </a:p>
        </p:txBody>
      </p:sp>
      <p:sp>
        <p:nvSpPr>
          <p:cNvPr id="5" name="Rectangle 1">
            <a:extLst>
              <a:ext uri="{FF2B5EF4-FFF2-40B4-BE49-F238E27FC236}">
                <a16:creationId xmlns:a16="http://schemas.microsoft.com/office/drawing/2014/main" id="{E701758D-7645-BA28-2DB6-8F0EBD6237D5}"/>
              </a:ext>
            </a:extLst>
          </p:cNvPr>
          <p:cNvSpPr>
            <a:spLocks noChangeArrowheads="1"/>
          </p:cNvSpPr>
          <p:nvPr/>
        </p:nvSpPr>
        <p:spPr bwMode="auto">
          <a:xfrm>
            <a:off x="419100" y="1303109"/>
            <a:ext cx="8915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Data Processing Libraries:</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NumPy</a:t>
            </a:r>
            <a:r>
              <a:rPr kumimoji="0" lang="en-US" altLang="en-US" sz="2000" b="0" i="0" u="none" strike="noStrike" cap="none" normalizeH="0" baseline="0">
                <a:ln>
                  <a:noFill/>
                </a:ln>
                <a:solidFill>
                  <a:schemeClr val="tx1"/>
                </a:solidFill>
                <a:effectLst/>
              </a:rPr>
              <a:t>: For numerical computations and array manipulations.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Pandas</a:t>
            </a:r>
            <a:r>
              <a:rPr kumimoji="0" lang="en-US" altLang="en-US" sz="2000" b="0" i="0" u="none" strike="noStrike" cap="none" normalizeH="0" baseline="0">
                <a:ln>
                  <a:noFill/>
                </a:ln>
                <a:solidFill>
                  <a:schemeClr val="tx1"/>
                </a:solidFill>
                <a:effectLst/>
              </a:rPr>
              <a:t>: For data manipulation and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scikit-learn</a:t>
            </a:r>
            <a:r>
              <a:rPr kumimoji="0" lang="en-US" altLang="en-US" sz="2000" b="0" i="0" u="none" strike="noStrike" cap="none" normalizeH="0" baseline="0">
                <a:ln>
                  <a:noFill/>
                </a:ln>
                <a:solidFill>
                  <a:schemeClr val="tx1"/>
                </a:solidFill>
                <a:effectLst/>
              </a:rPr>
              <a:t>: For feature selection, normalization, SMOTE, and evaluation metrics.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Visualization Tools:</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Matplotlib</a:t>
            </a:r>
            <a:r>
              <a:rPr kumimoji="0" lang="en-US" altLang="en-US" sz="2000" b="0" i="0" u="none" strike="noStrike" cap="none" normalizeH="0" baseline="0">
                <a:ln>
                  <a:noFill/>
                </a:ln>
                <a:solidFill>
                  <a:schemeClr val="tx1"/>
                </a:solidFill>
                <a:effectLst/>
              </a:rPr>
              <a:t>: For visualizing data and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Seaborn</a:t>
            </a:r>
            <a:r>
              <a:rPr kumimoji="0" lang="en-US" altLang="en-US" sz="2000" b="0" i="0" u="none" strike="noStrike" cap="none" normalizeH="0" baseline="0">
                <a:ln>
                  <a:noFill/>
                </a:ln>
                <a:solidFill>
                  <a:schemeClr val="tx1"/>
                </a:solidFill>
                <a:effectLst/>
              </a:rPr>
              <a:t>: For enhanced statistical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Plotly</a:t>
            </a:r>
            <a:r>
              <a:rPr kumimoji="0" lang="en-US" altLang="en-US" sz="2000" b="0" i="0" u="none" strike="noStrike" cap="none" normalizeH="0" baseline="0">
                <a:ln>
                  <a:noFill/>
                </a:ln>
                <a:solidFill>
                  <a:schemeClr val="tx1"/>
                </a:solidFill>
                <a:effectLst/>
              </a:rPr>
              <a:t>: For creating interactive and dynamic plots.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Deployment Tools (Optional for Real-Time Monitoring):</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Flask</a:t>
            </a:r>
            <a:r>
              <a:rPr kumimoji="0" lang="en-US" altLang="en-US" sz="2000" b="0" i="0" u="none" strike="noStrike" cap="none" normalizeH="0" baseline="0">
                <a:ln>
                  <a:noFill/>
                </a:ln>
                <a:solidFill>
                  <a:schemeClr val="tx1"/>
                </a:solidFill>
                <a:effectLst/>
              </a:rPr>
              <a:t> or </a:t>
            </a:r>
            <a:r>
              <a:rPr kumimoji="0" lang="en-US" altLang="en-US" sz="2000" b="1" i="0" u="none" strike="noStrike" cap="none" normalizeH="0" baseline="0">
                <a:ln>
                  <a:noFill/>
                </a:ln>
                <a:solidFill>
                  <a:schemeClr val="tx1"/>
                </a:solidFill>
                <a:effectLst/>
              </a:rPr>
              <a:t>FastAPI</a:t>
            </a:r>
            <a:r>
              <a:rPr kumimoji="0" lang="en-US" altLang="en-US" sz="2000" b="0" i="0" u="none" strike="noStrike" cap="none" normalizeH="0" baseline="0">
                <a:ln>
                  <a:noFill/>
                </a:ln>
                <a:solidFill>
                  <a:schemeClr val="tx1"/>
                </a:solidFill>
                <a:effectLst/>
              </a:rPr>
              <a:t>: For deploying the model as a web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Docker</a:t>
            </a:r>
            <a:r>
              <a:rPr kumimoji="0" lang="en-US" altLang="en-US" sz="2000" b="0" i="0" u="none" strike="noStrike" cap="none" normalizeH="0" baseline="0">
                <a:ln>
                  <a:noFill/>
                </a:ln>
                <a:solidFill>
                  <a:schemeClr val="tx1"/>
                </a:solidFill>
                <a:effectLst/>
              </a:rPr>
              <a:t>: For containerizing the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Streamlit</a:t>
            </a:r>
            <a:r>
              <a:rPr kumimoji="0" lang="en-US" altLang="en-US" sz="2000" b="0" i="0" u="none" strike="noStrike" cap="none" normalizeH="0" baseline="0">
                <a:ln>
                  <a:noFill/>
                </a:ln>
                <a:solidFill>
                  <a:schemeClr val="tx1"/>
                </a:solidFill>
                <a:effectLst/>
              </a:rPr>
              <a:t>: For building a simple web-based user interface for real-time monitoring.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163164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2362200" y="396156"/>
            <a:ext cx="6258560" cy="705194"/>
          </a:xfrm>
          <a:prstGeom prst="rect">
            <a:avLst/>
          </a:prstGeom>
        </p:spPr>
        <p:txBody>
          <a:bodyPr lIns="0" tIns="0" rIns="0" bIns="0" rtlCol="0" anchor="t">
            <a:spAutoFit/>
          </a:bodyPr>
          <a:lstStyle/>
          <a:p>
            <a:pPr algn="l">
              <a:lnSpc>
                <a:spcPts val="3071"/>
              </a:lnSpc>
            </a:pPr>
            <a:r>
              <a:rPr lang="en-US" sz="2559" b="1" spc="-15">
                <a:solidFill>
                  <a:srgbClr val="000000"/>
                </a:solidFill>
                <a:latin typeface="Times New Roman Bold"/>
                <a:ea typeface="Times New Roman Bold"/>
                <a:cs typeface="Times New Roman Bold"/>
                <a:sym typeface="Times New Roman Bold"/>
              </a:rPr>
              <a:t>HARDWARE REQUIREMENTS</a:t>
            </a:r>
          </a:p>
        </p:txBody>
      </p:sp>
      <p:sp>
        <p:nvSpPr>
          <p:cNvPr id="4" name="TextBox 4"/>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9</a:t>
            </a:r>
          </a:p>
        </p:txBody>
      </p:sp>
      <p:sp>
        <p:nvSpPr>
          <p:cNvPr id="6" name="Rectangle 1">
            <a:extLst>
              <a:ext uri="{FF2B5EF4-FFF2-40B4-BE49-F238E27FC236}">
                <a16:creationId xmlns:a16="http://schemas.microsoft.com/office/drawing/2014/main" id="{CF58661F-68E9-114F-B94D-59A3D244C653}"/>
              </a:ext>
            </a:extLst>
          </p:cNvPr>
          <p:cNvSpPr>
            <a:spLocks noChangeArrowheads="1"/>
          </p:cNvSpPr>
          <p:nvPr/>
        </p:nvSpPr>
        <p:spPr bwMode="auto">
          <a:xfrm>
            <a:off x="383540" y="938814"/>
            <a:ext cx="906780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Processor:</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Minimum:</a:t>
            </a:r>
            <a:r>
              <a:rPr kumimoji="0" lang="en-US" altLang="en-US" sz="1800" b="0" i="0" u="none" strike="noStrike" cap="none" normalizeH="0" baseline="0">
                <a:ln>
                  <a:noFill/>
                </a:ln>
                <a:solidFill>
                  <a:schemeClr val="tx1"/>
                </a:solidFill>
                <a:effectLst/>
                <a:latin typeface="Arial" panose="020B0604020202020204" pitchFamily="34" charset="0"/>
              </a:rPr>
              <a:t> Intel Core i5 (8th Gen or higher) or AMD Ryzen 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Recommended:</a:t>
            </a:r>
            <a:r>
              <a:rPr kumimoji="0" lang="en-US" altLang="en-US" sz="1800" b="0" i="0" u="none" strike="noStrike" cap="none" normalizeH="0" baseline="0">
                <a:ln>
                  <a:noFill/>
                </a:ln>
                <a:solidFill>
                  <a:schemeClr val="tx1"/>
                </a:solidFill>
                <a:effectLst/>
                <a:latin typeface="Arial" panose="020B0604020202020204" pitchFamily="34" charset="0"/>
              </a:rPr>
              <a:t> Intel Core i7/i9 (10th Gen or higher) or AMD Ryzen 7/9 for better performance during training.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Graphics Processing Unit (GPU):</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Minimum:</a:t>
            </a:r>
            <a:r>
              <a:rPr kumimoji="0" lang="en-US" altLang="en-US" sz="1800" b="0" i="0" u="none" strike="noStrike" cap="none" normalizeH="0" baseline="0">
                <a:ln>
                  <a:noFill/>
                </a:ln>
                <a:solidFill>
                  <a:schemeClr val="tx1"/>
                </a:solidFill>
                <a:effectLst/>
                <a:latin typeface="Arial" panose="020B0604020202020204" pitchFamily="34" charset="0"/>
              </a:rPr>
              <a:t> NVIDIA GTX 1050 or equivalent (for small-scale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Recommended:</a:t>
            </a:r>
            <a:r>
              <a:rPr kumimoji="0" lang="en-US" altLang="en-US" sz="1800" b="0" i="0" u="none" strike="noStrike" cap="none" normalizeH="0" baseline="0">
                <a:ln>
                  <a:noFill/>
                </a:ln>
                <a:solidFill>
                  <a:schemeClr val="tx1"/>
                </a:solidFill>
                <a:effectLst/>
                <a:latin typeface="Arial" panose="020B0604020202020204" pitchFamily="34" charset="0"/>
              </a:rPr>
              <a:t> NVIDIA RTX 3060/3070/3090 or higher, or NVIDIA A100 (for faster deep learning model training).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RAM:</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Minimum:</a:t>
            </a:r>
            <a:r>
              <a:rPr kumimoji="0" lang="en-US" altLang="en-US" sz="1800" b="0" i="0" u="none" strike="noStrike" cap="none" normalizeH="0" baseline="0">
                <a:ln>
                  <a:noFill/>
                </a:ln>
                <a:solidFill>
                  <a:schemeClr val="tx1"/>
                </a:solidFill>
                <a:effectLst/>
                <a:latin typeface="Arial" panose="020B0604020202020204" pitchFamily="34" charset="0"/>
              </a:rPr>
              <a:t> 8 GB (sufficient for small datasets and basic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Recommended:</a:t>
            </a:r>
            <a:r>
              <a:rPr kumimoji="0" lang="en-US" altLang="en-US" sz="1800" b="0" i="0" u="none" strike="noStrike" cap="none" normalizeH="0" baseline="0">
                <a:ln>
                  <a:noFill/>
                </a:ln>
                <a:solidFill>
                  <a:schemeClr val="tx1"/>
                </a:solidFill>
                <a:effectLst/>
                <a:latin typeface="Arial" panose="020B0604020202020204" pitchFamily="34" charset="0"/>
              </a:rPr>
              <a:t> 16 GB.</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Storage: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Minimum:</a:t>
            </a:r>
            <a:r>
              <a:rPr kumimoji="0" lang="en-US" altLang="en-US" sz="1800" b="0" i="0" u="none" strike="noStrike" cap="none" normalizeH="0" baseline="0">
                <a:ln>
                  <a:noFill/>
                </a:ln>
                <a:solidFill>
                  <a:schemeClr val="tx1"/>
                </a:solidFill>
                <a:effectLst/>
                <a:latin typeface="Arial" panose="020B0604020202020204" pitchFamily="34" charset="0"/>
              </a:rPr>
              <a:t> 256 GB SSD (Solid State Drive) for system and software.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Recommended:</a:t>
            </a:r>
            <a:r>
              <a:rPr kumimoji="0" lang="en-US" altLang="en-US" sz="1800" b="0" i="0" u="none" strike="noStrike" cap="none" normalizeH="0" baseline="0">
                <a:ln>
                  <a:noFill/>
                </a:ln>
                <a:solidFill>
                  <a:schemeClr val="tx1"/>
                </a:solidFill>
                <a:effectLst/>
                <a:latin typeface="Arial" panose="020B0604020202020204" pitchFamily="34" charset="0"/>
              </a:rPr>
              <a:t> 512 GB or 1 TB SSD to accommodate datasets, checkpoints, and model files.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Hard Drive (Optional for Data Backup):</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Additional HDD (1 TB or more) for storing backup datasets and processed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 y="-29688"/>
            <a:ext cx="9753580" cy="7315184"/>
          </a:xfrm>
          <a:custGeom>
            <a:avLst/>
            <a:gdLst/>
            <a:ahLst/>
            <a:cxnLst/>
            <a:rect l="l" t="t" r="r" b="b"/>
            <a:pathLst>
              <a:path w="9753580" h="7315184">
                <a:moveTo>
                  <a:pt x="0" y="0"/>
                </a:moveTo>
                <a:lnTo>
                  <a:pt x="9753579" y="0"/>
                </a:lnTo>
                <a:lnTo>
                  <a:pt x="9753579" y="7315184"/>
                </a:lnTo>
                <a:lnTo>
                  <a:pt x="0" y="7315184"/>
                </a:lnTo>
                <a:lnTo>
                  <a:pt x="0" y="0"/>
                </a:lnTo>
                <a:close/>
              </a:path>
            </a:pathLst>
          </a:custGeom>
          <a:blipFill>
            <a:blip r:embed="rId2"/>
            <a:stretch>
              <a:fillRect l="-16" r="-16"/>
            </a:stretch>
          </a:blipFill>
        </p:spPr>
        <p:txBody>
          <a:bodyPr/>
          <a:lstStyle/>
          <a:p>
            <a:endParaRPr lang="en-IN"/>
          </a:p>
        </p:txBody>
      </p:sp>
      <p:sp>
        <p:nvSpPr>
          <p:cNvPr id="4" name="TextBox 4"/>
          <p:cNvSpPr txBox="1"/>
          <p:nvPr/>
        </p:nvSpPr>
        <p:spPr>
          <a:xfrm>
            <a:off x="288014" y="195113"/>
            <a:ext cx="9160786" cy="6678751"/>
          </a:xfrm>
          <a:prstGeom prst="rect">
            <a:avLst/>
          </a:prstGeom>
        </p:spPr>
        <p:txBody>
          <a:bodyPr wrap="square" lIns="0" tIns="0" rIns="0" bIns="0" rtlCol="0" anchor="t">
            <a:spAutoFit/>
          </a:bodyPr>
          <a:lstStyle/>
          <a:p>
            <a:r>
              <a:rPr lang="en-US" sz="2800" b="1"/>
              <a:t>Functional Requirements:</a:t>
            </a:r>
          </a:p>
          <a:p>
            <a:endParaRPr lang="en-US" sz="2800" b="1"/>
          </a:p>
          <a:p>
            <a:pPr>
              <a:buFont typeface="+mj-lt"/>
              <a:buAutoNum type="arabicPeriod"/>
            </a:pPr>
            <a:r>
              <a:rPr lang="en-US" b="1"/>
              <a:t>Data Preprocessing and Normalization:</a:t>
            </a:r>
            <a:endParaRPr lang="en-US"/>
          </a:p>
          <a:p>
            <a:pPr marL="742950" lvl="1" indent="-285750">
              <a:buFont typeface="+mj-lt"/>
              <a:buAutoNum type="arabicPeriod"/>
            </a:pPr>
            <a:r>
              <a:rPr lang="en-US"/>
              <a:t>The system must preprocess the dataset using techniques like Z-score normalization to ensure uniform scaling of features.</a:t>
            </a:r>
          </a:p>
          <a:p>
            <a:pPr marL="742950" lvl="1" indent="-285750">
              <a:buFont typeface="+mj-lt"/>
              <a:buAutoNum type="arabicPeriod"/>
            </a:pPr>
            <a:r>
              <a:rPr lang="en-US"/>
              <a:t>Implement </a:t>
            </a:r>
            <a:r>
              <a:rPr lang="en-US" b="1"/>
              <a:t>SMOTE</a:t>
            </a:r>
            <a:r>
              <a:rPr lang="en-US"/>
              <a:t> to handle imbalanced datasets effectively.</a:t>
            </a:r>
          </a:p>
          <a:p>
            <a:pPr>
              <a:buFont typeface="+mj-lt"/>
              <a:buAutoNum type="arabicPeriod"/>
            </a:pPr>
            <a:r>
              <a:rPr lang="en-US" b="1"/>
              <a:t>Feature Selection:</a:t>
            </a:r>
            <a:endParaRPr lang="en-US"/>
          </a:p>
          <a:p>
            <a:pPr marL="742950" lvl="1" indent="-285750">
              <a:buFont typeface="+mj-lt"/>
              <a:buAutoNum type="arabicPeriod"/>
            </a:pPr>
            <a:r>
              <a:rPr lang="en-US"/>
              <a:t>Identify and select the most relevant features from the dataset (e.g., pH, TDS, Turbidity, etc.) to optimize model performance.</a:t>
            </a:r>
          </a:p>
          <a:p>
            <a:pPr>
              <a:buFont typeface="+mj-lt"/>
              <a:buAutoNum type="arabicPeriod"/>
            </a:pPr>
            <a:r>
              <a:rPr lang="en-US" b="1"/>
              <a:t>Model Training:</a:t>
            </a:r>
            <a:endParaRPr lang="en-US"/>
          </a:p>
          <a:p>
            <a:pPr marL="742950" lvl="1" indent="-285750">
              <a:buFont typeface="+mj-lt"/>
              <a:buAutoNum type="arabicPeriod"/>
            </a:pPr>
            <a:r>
              <a:rPr lang="en-US"/>
              <a:t>Train advanced deep learning models such as CNN, LSTM, and hybrid models.</a:t>
            </a:r>
          </a:p>
          <a:p>
            <a:pPr marL="742950" lvl="1" indent="-285750">
              <a:buFont typeface="+mj-lt"/>
              <a:buAutoNum type="arabicPeriod"/>
            </a:pPr>
            <a:r>
              <a:rPr lang="en-US"/>
              <a:t>Use Transfer Learning to adapt pre-trained models for water quality prediction.</a:t>
            </a:r>
          </a:p>
          <a:p>
            <a:pPr>
              <a:buFont typeface="+mj-lt"/>
              <a:buAutoNum type="arabicPeriod"/>
            </a:pPr>
            <a:r>
              <a:rPr lang="en-US" b="1"/>
              <a:t>AutoML Framework:</a:t>
            </a:r>
            <a:endParaRPr lang="en-US"/>
          </a:p>
          <a:p>
            <a:pPr marL="742950" lvl="1" indent="-285750">
              <a:buFont typeface="+mj-lt"/>
              <a:buAutoNum type="arabicPeriod"/>
            </a:pPr>
            <a:r>
              <a:rPr lang="en-US"/>
              <a:t>Automate model selection, hyperparameter optimization, and architecture design using </a:t>
            </a:r>
            <a:r>
              <a:rPr lang="en-US" b="1"/>
              <a:t>AutoKeras</a:t>
            </a:r>
            <a:r>
              <a:rPr lang="en-US"/>
              <a:t>.</a:t>
            </a:r>
          </a:p>
          <a:p>
            <a:pPr>
              <a:buFont typeface="+mj-lt"/>
              <a:buAutoNum type="arabicPeriod"/>
            </a:pPr>
            <a:r>
              <a:rPr lang="en-US" b="1"/>
              <a:t>Classification Tasks:</a:t>
            </a:r>
            <a:endParaRPr lang="en-US"/>
          </a:p>
          <a:p>
            <a:pPr marL="742950" lvl="1" indent="-285750">
              <a:buFont typeface="+mj-lt"/>
              <a:buAutoNum type="arabicPeriod"/>
            </a:pPr>
            <a:r>
              <a:rPr lang="en-US"/>
              <a:t>Perform binary classification (e.g., polluted vs. non-polluted water) and multiclass classification (e.g., levels of water quality).</a:t>
            </a:r>
          </a:p>
          <a:p>
            <a:pPr>
              <a:buFont typeface="+mj-lt"/>
              <a:buAutoNum type="arabicPeriod"/>
            </a:pPr>
            <a:r>
              <a:rPr lang="en-US" b="1"/>
              <a:t>Ensemble Learning:</a:t>
            </a:r>
            <a:endParaRPr lang="en-US"/>
          </a:p>
          <a:p>
            <a:pPr marL="742950" lvl="1" indent="-285750">
              <a:buFont typeface="+mj-lt"/>
              <a:buAutoNum type="arabicPeriod"/>
            </a:pPr>
            <a:r>
              <a:rPr lang="en-US"/>
              <a:t>Combine predictions from multiple models to improve robustness and accuracy.</a:t>
            </a:r>
          </a:p>
          <a:p>
            <a:pPr>
              <a:buFont typeface="+mj-lt"/>
              <a:buAutoNum type="arabicPeriod"/>
            </a:pPr>
            <a:r>
              <a:rPr lang="en-US" b="1"/>
              <a:t>Visualization:</a:t>
            </a:r>
            <a:endParaRPr lang="en-US"/>
          </a:p>
          <a:p>
            <a:pPr marL="742950" lvl="1" indent="-285750">
              <a:buFont typeface="+mj-lt"/>
              <a:buAutoNum type="arabicPeriod"/>
            </a:pPr>
            <a:r>
              <a:rPr lang="en-US"/>
              <a:t>Provide visualizations of model performance, parameter trends, and real-time water quality predictions using charts and graphs.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1B35A-F99A-C34C-3813-8D5BE8B22D4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E91A6A2-66B2-1A69-FE1D-A63CCE32D61B}"/>
              </a:ext>
            </a:extLst>
          </p:cNvPr>
          <p:cNvSpPr/>
          <p:nvPr/>
        </p:nvSpPr>
        <p:spPr>
          <a:xfrm>
            <a:off x="20" y="-29688"/>
            <a:ext cx="9753580" cy="7315184"/>
          </a:xfrm>
          <a:custGeom>
            <a:avLst/>
            <a:gdLst/>
            <a:ahLst/>
            <a:cxnLst/>
            <a:rect l="l" t="t" r="r" b="b"/>
            <a:pathLst>
              <a:path w="9753580" h="7315184">
                <a:moveTo>
                  <a:pt x="0" y="0"/>
                </a:moveTo>
                <a:lnTo>
                  <a:pt x="9753579" y="0"/>
                </a:lnTo>
                <a:lnTo>
                  <a:pt x="9753579" y="7315184"/>
                </a:lnTo>
                <a:lnTo>
                  <a:pt x="0" y="7315184"/>
                </a:lnTo>
                <a:lnTo>
                  <a:pt x="0" y="0"/>
                </a:lnTo>
                <a:close/>
              </a:path>
            </a:pathLst>
          </a:custGeom>
          <a:blipFill>
            <a:blip r:embed="rId2"/>
            <a:stretch>
              <a:fillRect l="-16" r="-16"/>
            </a:stretch>
          </a:blipFill>
        </p:spPr>
        <p:txBody>
          <a:bodyPr/>
          <a:lstStyle/>
          <a:p>
            <a:endParaRPr lang="en-IN"/>
          </a:p>
        </p:txBody>
      </p:sp>
      <p:sp>
        <p:nvSpPr>
          <p:cNvPr id="4" name="TextBox 4">
            <a:extLst>
              <a:ext uri="{FF2B5EF4-FFF2-40B4-BE49-F238E27FC236}">
                <a16:creationId xmlns:a16="http://schemas.microsoft.com/office/drawing/2014/main" id="{944DF1A3-406A-E41F-F6FB-8304B9295589}"/>
              </a:ext>
            </a:extLst>
          </p:cNvPr>
          <p:cNvSpPr txBox="1"/>
          <p:nvPr/>
        </p:nvSpPr>
        <p:spPr>
          <a:xfrm>
            <a:off x="288014" y="195113"/>
            <a:ext cx="9160786" cy="6555641"/>
          </a:xfrm>
          <a:prstGeom prst="rect">
            <a:avLst/>
          </a:prstGeom>
        </p:spPr>
        <p:txBody>
          <a:bodyPr wrap="square" lIns="0" tIns="0" rIns="0" bIns="0" rtlCol="0" anchor="t">
            <a:spAutoFit/>
          </a:bodyPr>
          <a:lstStyle/>
          <a:p>
            <a:r>
              <a:rPr lang="en-US" sz="2400" b="1"/>
              <a:t>Non-Functional Requirements:</a:t>
            </a:r>
          </a:p>
          <a:p>
            <a:endParaRPr lang="en-US" sz="2400" b="1"/>
          </a:p>
          <a:p>
            <a:pPr>
              <a:buFont typeface="+mj-lt"/>
              <a:buAutoNum type="arabicPeriod"/>
            </a:pPr>
            <a:r>
              <a:rPr lang="en-US" b="1"/>
              <a:t>Accuracy:</a:t>
            </a:r>
            <a:endParaRPr lang="en-US"/>
          </a:p>
          <a:p>
            <a:pPr marL="742950" lvl="1" indent="-285750">
              <a:buFont typeface="+mj-lt"/>
              <a:buAutoNum type="arabicPeriod"/>
            </a:pPr>
            <a:r>
              <a:rPr lang="en-US"/>
              <a:t>The system must achieve a prediction accuracy of </a:t>
            </a:r>
            <a:r>
              <a:rPr lang="en-US" b="1"/>
              <a:t>over 99% for binary classification</a:t>
            </a:r>
            <a:r>
              <a:rPr lang="en-US"/>
              <a:t> and </a:t>
            </a:r>
            <a:r>
              <a:rPr lang="en-US" b="1"/>
              <a:t>98.5%-99.2% for multiclass classification</a:t>
            </a:r>
            <a:r>
              <a:rPr lang="en-US"/>
              <a:t>.</a:t>
            </a:r>
          </a:p>
          <a:p>
            <a:pPr>
              <a:buFont typeface="+mj-lt"/>
              <a:buAutoNum type="arabicPeriod"/>
            </a:pPr>
            <a:r>
              <a:rPr lang="en-US" b="1"/>
              <a:t>Performance:</a:t>
            </a:r>
            <a:endParaRPr lang="en-US"/>
          </a:p>
          <a:p>
            <a:pPr marL="742950" lvl="1" indent="-285750">
              <a:buFont typeface="+mj-lt"/>
              <a:buAutoNum type="arabicPeriod"/>
            </a:pPr>
            <a:r>
              <a:rPr lang="en-US"/>
              <a:t>The system should process real-time data and provide predictions within a few seconds.</a:t>
            </a:r>
          </a:p>
          <a:p>
            <a:pPr marL="742950" lvl="1" indent="-285750">
              <a:buFont typeface="+mj-lt"/>
              <a:buAutoNum type="arabicPeriod"/>
            </a:pPr>
            <a:r>
              <a:rPr lang="en-US"/>
              <a:t>Training time should be optimized using GPU acceleration or cloud-based platforms.</a:t>
            </a:r>
          </a:p>
          <a:p>
            <a:pPr>
              <a:buFont typeface="+mj-lt"/>
              <a:buAutoNum type="arabicPeriod"/>
            </a:pPr>
            <a:r>
              <a:rPr lang="en-US" b="1"/>
              <a:t>Scalability:</a:t>
            </a:r>
            <a:endParaRPr lang="en-US"/>
          </a:p>
          <a:p>
            <a:pPr marL="742950" lvl="1" indent="-285750">
              <a:buFont typeface="+mj-lt"/>
              <a:buAutoNum type="arabicPeriod"/>
            </a:pPr>
            <a:r>
              <a:rPr lang="en-US"/>
              <a:t>The system must be scalable to handle larger datasets or additional features without significant performance degradation.</a:t>
            </a:r>
          </a:p>
          <a:p>
            <a:pPr>
              <a:buFont typeface="+mj-lt"/>
              <a:buAutoNum type="arabicPeriod"/>
            </a:pPr>
            <a:r>
              <a:rPr lang="en-US" b="1"/>
              <a:t>Reliability:</a:t>
            </a:r>
            <a:endParaRPr lang="en-US"/>
          </a:p>
          <a:p>
            <a:pPr marL="742950" lvl="1" indent="-285750">
              <a:buFont typeface="+mj-lt"/>
              <a:buAutoNum type="arabicPeriod"/>
            </a:pPr>
            <a:r>
              <a:rPr lang="en-US"/>
              <a:t>The system must provide consistent and reliable predictions even with noisy or incomplete data.</a:t>
            </a:r>
          </a:p>
          <a:p>
            <a:pPr>
              <a:buFont typeface="+mj-lt"/>
              <a:buAutoNum type="arabicPeriod"/>
            </a:pPr>
            <a:r>
              <a:rPr lang="en-US" b="1"/>
              <a:t>Maintainability:</a:t>
            </a:r>
            <a:endParaRPr lang="en-US"/>
          </a:p>
          <a:p>
            <a:pPr marL="742950" lvl="1" indent="-285750">
              <a:buFont typeface="+mj-lt"/>
              <a:buAutoNum type="arabicPeriod"/>
            </a:pPr>
            <a:r>
              <a:rPr lang="en-US"/>
              <a:t>The codebase should be modular and well-documented to support updates and future enhancements.</a:t>
            </a:r>
          </a:p>
          <a:p>
            <a:pPr>
              <a:buFont typeface="+mj-lt"/>
              <a:buAutoNum type="arabicPeriod"/>
            </a:pPr>
            <a:r>
              <a:rPr lang="en-US" b="1"/>
              <a:t>Usability:</a:t>
            </a:r>
            <a:endParaRPr lang="en-US"/>
          </a:p>
          <a:p>
            <a:pPr marL="742950" lvl="1" indent="-285750">
              <a:buFont typeface="+mj-lt"/>
              <a:buAutoNum type="arabicPeriod"/>
            </a:pPr>
            <a:r>
              <a:rPr lang="en-US"/>
              <a:t>The system should be easy to use for researchers, environmentalists, and decision-makers with minimal technical expertise.</a:t>
            </a:r>
          </a:p>
          <a:p>
            <a:pPr>
              <a:buFont typeface="+mj-lt"/>
              <a:buAutoNum type="arabicPeriod"/>
            </a:pPr>
            <a:r>
              <a:rPr lang="en-US" b="1"/>
              <a:t>Efficiency:</a:t>
            </a:r>
            <a:endParaRPr lang="en-US"/>
          </a:p>
          <a:p>
            <a:pPr marL="742950" lvl="1" indent="-285750">
              <a:buFont typeface="+mj-lt"/>
              <a:buAutoNum type="arabicPeriod"/>
            </a:pPr>
            <a:r>
              <a:rPr lang="en-US"/>
              <a:t>Optimize resource usage, including memory and computational power, to ensure smooth operation on mid-range hardware or cloud resources.</a:t>
            </a:r>
          </a:p>
        </p:txBody>
      </p:sp>
    </p:spTree>
    <p:extLst>
      <p:ext uri="{BB962C8B-B14F-4D97-AF65-F5344CB8AC3E}">
        <p14:creationId xmlns:p14="http://schemas.microsoft.com/office/powerpoint/2010/main" val="415433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0" y="16"/>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16" r="-16"/>
            </a:stretch>
          </a:blipFill>
        </p:spPr>
      </p:sp>
      <p:sp>
        <p:nvSpPr>
          <p:cNvPr id="3" name="TextBox 3"/>
          <p:cNvSpPr txBox="1"/>
          <p:nvPr/>
        </p:nvSpPr>
        <p:spPr>
          <a:xfrm>
            <a:off x="1391920" y="2441575"/>
            <a:ext cx="7457440" cy="1115759"/>
          </a:xfrm>
          <a:prstGeom prst="rect">
            <a:avLst/>
          </a:prstGeom>
        </p:spPr>
        <p:txBody>
          <a:bodyPr lIns="0" tIns="0" rIns="0" bIns="0" rtlCol="0" anchor="t">
            <a:spAutoFit/>
          </a:bodyPr>
          <a:lstStyle/>
          <a:p>
            <a:pPr algn="just">
              <a:lnSpc>
                <a:spcPts val="7680"/>
              </a:lnSpc>
            </a:pPr>
            <a:r>
              <a:rPr lang="en-US" sz="6400" b="1">
                <a:solidFill>
                  <a:srgbClr val="000000"/>
                </a:solidFill>
                <a:latin typeface="Times New Roman Bold"/>
                <a:ea typeface="Times New Roman Bold"/>
                <a:cs typeface="Times New Roman Bold"/>
                <a:sym typeface="Times New Roman Bold"/>
              </a:rPr>
              <a:t>UML DIAGRAMS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16" r="-16"/>
            </a:stretch>
          </a:blipFill>
        </p:spPr>
      </p:sp>
      <p:sp>
        <p:nvSpPr>
          <p:cNvPr id="3" name="TextBox 3"/>
          <p:cNvSpPr txBox="1"/>
          <p:nvPr/>
        </p:nvSpPr>
        <p:spPr>
          <a:xfrm>
            <a:off x="822960" y="641282"/>
            <a:ext cx="6156960" cy="448628"/>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USE CASE DIAGRAM:</a:t>
            </a:r>
          </a:p>
        </p:txBody>
      </p:sp>
      <p:pic>
        <p:nvPicPr>
          <p:cNvPr id="8" name="Picture 7">
            <a:extLst>
              <a:ext uri="{FF2B5EF4-FFF2-40B4-BE49-F238E27FC236}">
                <a16:creationId xmlns:a16="http://schemas.microsoft.com/office/drawing/2014/main" id="{8F2721DE-11E5-033F-1AE2-E9BD6BB2CD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5" y="1271587"/>
            <a:ext cx="8096250" cy="47720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16" r="-16"/>
            </a:stretch>
          </a:blipFill>
        </p:spPr>
      </p:sp>
      <p:sp>
        <p:nvSpPr>
          <p:cNvPr id="3" name="TextBox 3"/>
          <p:cNvSpPr txBox="1"/>
          <p:nvPr/>
        </p:nvSpPr>
        <p:spPr>
          <a:xfrm>
            <a:off x="904229" y="648335"/>
            <a:ext cx="3881120" cy="448628"/>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ACTIVITY DIAGRAM:</a:t>
            </a:r>
          </a:p>
        </p:txBody>
      </p:sp>
      <p:pic>
        <p:nvPicPr>
          <p:cNvPr id="6" name="Picture 5">
            <a:extLst>
              <a:ext uri="{FF2B5EF4-FFF2-40B4-BE49-F238E27FC236}">
                <a16:creationId xmlns:a16="http://schemas.microsoft.com/office/drawing/2014/main" id="{E7101498-03E3-37F7-D107-DD54CF2AB4F0}"/>
              </a:ext>
            </a:extLst>
          </p:cNvPr>
          <p:cNvPicPr>
            <a:picLocks noChangeAspect="1"/>
          </p:cNvPicPr>
          <p:nvPr/>
        </p:nvPicPr>
        <p:blipFill>
          <a:blip r:embed="rId3">
            <a:extLst>
              <a:ext uri="{28A0092B-C50C-407E-A947-70E740481C1C}">
                <a14:useLocalDpi xmlns:a14="http://schemas.microsoft.com/office/drawing/2010/main" val="0"/>
              </a:ext>
            </a:extLst>
          </a:blip>
          <a:srcRect b="40625"/>
          <a:stretch/>
        </p:blipFill>
        <p:spPr>
          <a:xfrm>
            <a:off x="762000" y="1096963"/>
            <a:ext cx="2514600" cy="5959521"/>
          </a:xfrm>
          <a:prstGeom prst="rect">
            <a:avLst/>
          </a:prstGeom>
        </p:spPr>
      </p:pic>
      <p:pic>
        <p:nvPicPr>
          <p:cNvPr id="8" name="Picture 7">
            <a:extLst>
              <a:ext uri="{FF2B5EF4-FFF2-40B4-BE49-F238E27FC236}">
                <a16:creationId xmlns:a16="http://schemas.microsoft.com/office/drawing/2014/main" id="{7F3BFF77-65C5-DC23-6515-A7E26E9D7051}"/>
              </a:ext>
            </a:extLst>
          </p:cNvPr>
          <p:cNvPicPr>
            <a:picLocks noChangeAspect="1"/>
          </p:cNvPicPr>
          <p:nvPr/>
        </p:nvPicPr>
        <p:blipFill>
          <a:blip r:embed="rId3">
            <a:extLst>
              <a:ext uri="{28A0092B-C50C-407E-A947-70E740481C1C}">
                <a14:useLocalDpi xmlns:a14="http://schemas.microsoft.com/office/drawing/2010/main" val="0"/>
              </a:ext>
            </a:extLst>
          </a:blip>
          <a:srcRect t="55208"/>
          <a:stretch/>
        </p:blipFill>
        <p:spPr>
          <a:xfrm>
            <a:off x="5562600" y="1371600"/>
            <a:ext cx="2819400" cy="504072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15</a:t>
            </a:r>
          </a:p>
        </p:txBody>
      </p:sp>
      <p:sp>
        <p:nvSpPr>
          <p:cNvPr id="4" name="TextBox 4"/>
          <p:cNvSpPr txBox="1"/>
          <p:nvPr/>
        </p:nvSpPr>
        <p:spPr>
          <a:xfrm>
            <a:off x="660400" y="485775"/>
            <a:ext cx="4693920" cy="448628"/>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SEQUENCE DIAGRAM:</a:t>
            </a:r>
          </a:p>
        </p:txBody>
      </p:sp>
      <p:pic>
        <p:nvPicPr>
          <p:cNvPr id="7" name="Picture 6">
            <a:extLst>
              <a:ext uri="{FF2B5EF4-FFF2-40B4-BE49-F238E27FC236}">
                <a16:creationId xmlns:a16="http://schemas.microsoft.com/office/drawing/2014/main" id="{04650F33-D362-D503-81C0-ADA0BEE4E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560" y="2058478"/>
            <a:ext cx="8910460" cy="31982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16</a:t>
            </a:r>
          </a:p>
        </p:txBody>
      </p:sp>
      <p:sp>
        <p:nvSpPr>
          <p:cNvPr id="4" name="TextBox 4"/>
          <p:cNvSpPr txBox="1"/>
          <p:nvPr/>
        </p:nvSpPr>
        <p:spPr>
          <a:xfrm>
            <a:off x="741680" y="567055"/>
            <a:ext cx="4693920" cy="448628"/>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COMPONENT DIAGRAM:</a:t>
            </a:r>
          </a:p>
        </p:txBody>
      </p:sp>
      <p:pic>
        <p:nvPicPr>
          <p:cNvPr id="7" name="Picture 6">
            <a:extLst>
              <a:ext uri="{FF2B5EF4-FFF2-40B4-BE49-F238E27FC236}">
                <a16:creationId xmlns:a16="http://schemas.microsoft.com/office/drawing/2014/main" id="{17A1ADE6-EE9A-7D19-A9BE-0316FA1A2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093" y="1447800"/>
            <a:ext cx="9162708" cy="39703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4028057" y="105659"/>
            <a:ext cx="1740747" cy="617516"/>
          </a:xfrm>
          <a:prstGeom prst="rect">
            <a:avLst/>
          </a:prstGeom>
        </p:spPr>
        <p:txBody>
          <a:bodyPr lIns="0" tIns="0" rIns="0" bIns="0" rtlCol="0" anchor="t">
            <a:spAutoFit/>
          </a:bodyPr>
          <a:lstStyle/>
          <a:p>
            <a:pPr algn="l">
              <a:lnSpc>
                <a:spcPts val="4223"/>
              </a:lnSpc>
            </a:pPr>
            <a:r>
              <a:rPr lang="en-US" sz="3519" b="1" spc="-5">
                <a:solidFill>
                  <a:srgbClr val="000000"/>
                </a:solidFill>
                <a:latin typeface="Times New Roman Bold"/>
                <a:ea typeface="Times New Roman Bold"/>
                <a:cs typeface="Times New Roman Bold"/>
                <a:sym typeface="Times New Roman Bold"/>
              </a:rPr>
              <a:t>Contents</a:t>
            </a:r>
          </a:p>
        </p:txBody>
      </p:sp>
      <p:sp>
        <p:nvSpPr>
          <p:cNvPr id="4" name="TextBox 4"/>
          <p:cNvSpPr txBox="1"/>
          <p:nvPr/>
        </p:nvSpPr>
        <p:spPr>
          <a:xfrm>
            <a:off x="9051435" y="6909088"/>
            <a:ext cx="172720" cy="252181"/>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2</a:t>
            </a:r>
          </a:p>
        </p:txBody>
      </p:sp>
      <p:sp>
        <p:nvSpPr>
          <p:cNvPr id="5" name="TextBox 5"/>
          <p:cNvSpPr txBox="1"/>
          <p:nvPr/>
        </p:nvSpPr>
        <p:spPr>
          <a:xfrm>
            <a:off x="685800" y="1143000"/>
            <a:ext cx="5294715" cy="5381625"/>
          </a:xfrm>
          <a:prstGeom prst="rect">
            <a:avLst/>
          </a:prstGeom>
        </p:spPr>
        <p:txBody>
          <a:bodyPr lIns="0" tIns="0" rIns="0" bIns="0" rtlCol="0" anchor="t">
            <a:spAutoFit/>
          </a:bodyPr>
          <a:lstStyle/>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Abstract</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Introduction with motivation</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Existing System with references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Proposed System with advantages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Software Requirements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Hardware Requirements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Functional Requirements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Non Functional Requirements</a:t>
            </a:r>
          </a:p>
          <a:p>
            <a:pPr marL="522495" lvl="1" indent="-261247" algn="l">
              <a:lnSpc>
                <a:spcPts val="3071"/>
              </a:lnSpc>
              <a:buAutoNum type="arabicPeriod"/>
            </a:pPr>
            <a:r>
              <a:rPr lang="en-US" sz="2559" spc="-5">
                <a:solidFill>
                  <a:srgbClr val="000000"/>
                </a:solidFill>
                <a:latin typeface="Times New Roman"/>
                <a:ea typeface="Times New Roman"/>
                <a:cs typeface="Times New Roman"/>
                <a:sym typeface="Times New Roman"/>
              </a:rPr>
              <a:t>System Architecture</a:t>
            </a:r>
          </a:p>
          <a:p>
            <a:pPr marL="342324" lvl="1" indent="-171162" algn="l">
              <a:lnSpc>
                <a:spcPts val="3071"/>
              </a:lnSpc>
              <a:buAutoNum type="arabicPeriod"/>
            </a:pPr>
            <a:r>
              <a:rPr lang="en-US" sz="2559" spc="-5">
                <a:solidFill>
                  <a:srgbClr val="000000"/>
                </a:solidFill>
                <a:latin typeface="Times New Roman"/>
                <a:ea typeface="Times New Roman"/>
                <a:cs typeface="Times New Roman"/>
                <a:sym typeface="Times New Roman"/>
              </a:rPr>
              <a:t>System Design</a:t>
            </a:r>
          </a:p>
          <a:p>
            <a:pPr marL="366031" lvl="1" indent="-183015" algn="l">
              <a:lnSpc>
                <a:spcPts val="3071"/>
              </a:lnSpc>
              <a:buAutoNum type="arabicPeriod"/>
            </a:pPr>
            <a:r>
              <a:rPr lang="en-US" sz="2559" spc="-5">
                <a:solidFill>
                  <a:srgbClr val="000000"/>
                </a:solidFill>
                <a:latin typeface="Times New Roman"/>
                <a:ea typeface="Times New Roman"/>
                <a:cs typeface="Times New Roman"/>
                <a:sym typeface="Times New Roman"/>
              </a:rPr>
              <a:t>Output Screens</a:t>
            </a:r>
          </a:p>
          <a:p>
            <a:pPr marL="342324" lvl="1" indent="-171162" algn="l">
              <a:lnSpc>
                <a:spcPts val="3071"/>
              </a:lnSpc>
              <a:buAutoNum type="arabicPeriod"/>
            </a:pPr>
            <a:r>
              <a:rPr lang="en-US" sz="2559" spc="-31">
                <a:solidFill>
                  <a:srgbClr val="000000"/>
                </a:solidFill>
                <a:latin typeface="Times New Roman"/>
                <a:ea typeface="Times New Roman"/>
                <a:cs typeface="Times New Roman"/>
                <a:sym typeface="Times New Roman"/>
              </a:rPr>
              <a:t>System Modules</a:t>
            </a:r>
          </a:p>
          <a:p>
            <a:pPr marL="342324" lvl="1" indent="-171162" algn="l">
              <a:lnSpc>
                <a:spcPts val="3071"/>
              </a:lnSpc>
              <a:buAutoNum type="arabicPeriod"/>
            </a:pPr>
            <a:r>
              <a:rPr lang="en-US" sz="2559" spc="-5">
                <a:solidFill>
                  <a:srgbClr val="000000"/>
                </a:solidFill>
                <a:latin typeface="Times New Roman"/>
                <a:ea typeface="Times New Roman"/>
                <a:cs typeface="Times New Roman"/>
                <a:sym typeface="Times New Roman"/>
              </a:rPr>
              <a:t>Conclusion</a:t>
            </a:r>
          </a:p>
          <a:p>
            <a:pPr marL="342324" lvl="1" indent="-171162" algn="l">
              <a:lnSpc>
                <a:spcPts val="3071"/>
              </a:lnSpc>
              <a:buAutoNum type="arabicPeriod"/>
            </a:pPr>
            <a:r>
              <a:rPr lang="en-US" sz="2559" spc="-5">
                <a:solidFill>
                  <a:srgbClr val="000000"/>
                </a:solidFill>
                <a:latin typeface="Times New Roman"/>
                <a:ea typeface="Times New Roman"/>
                <a:cs typeface="Times New Roman"/>
                <a:sym typeface="Times New Roman"/>
              </a:rPr>
              <a:t>Future Scope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17</a:t>
            </a:r>
          </a:p>
        </p:txBody>
      </p:sp>
      <p:sp>
        <p:nvSpPr>
          <p:cNvPr id="4" name="TextBox 4"/>
          <p:cNvSpPr txBox="1"/>
          <p:nvPr/>
        </p:nvSpPr>
        <p:spPr>
          <a:xfrm>
            <a:off x="741680" y="892175"/>
            <a:ext cx="6156960" cy="448628"/>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DEPLOYMENT DIAGRAM:</a:t>
            </a:r>
          </a:p>
        </p:txBody>
      </p:sp>
      <p:pic>
        <p:nvPicPr>
          <p:cNvPr id="7" name="Picture 6">
            <a:extLst>
              <a:ext uri="{FF2B5EF4-FFF2-40B4-BE49-F238E27FC236}">
                <a16:creationId xmlns:a16="http://schemas.microsoft.com/office/drawing/2014/main" id="{2EFD909E-BC33-8D74-9431-FEACB02E77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949" y="1524000"/>
            <a:ext cx="9339908" cy="32004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668" y="20489"/>
            <a:ext cx="9817211" cy="7255839"/>
          </a:xfrm>
          <a:custGeom>
            <a:avLst/>
            <a:gdLst/>
            <a:ahLst/>
            <a:cxnLst/>
            <a:rect l="l" t="t" r="r" b="b"/>
            <a:pathLst>
              <a:path w="9817211" h="7255839">
                <a:moveTo>
                  <a:pt x="0" y="0"/>
                </a:moveTo>
                <a:lnTo>
                  <a:pt x="9817211" y="0"/>
                </a:lnTo>
                <a:lnTo>
                  <a:pt x="9817211" y="7255838"/>
                </a:lnTo>
                <a:lnTo>
                  <a:pt x="0" y="7255838"/>
                </a:lnTo>
                <a:lnTo>
                  <a:pt x="0" y="0"/>
                </a:lnTo>
                <a:close/>
              </a:path>
            </a:pathLst>
          </a:custGeom>
          <a:blipFill>
            <a:blip r:embed="rId2"/>
            <a:stretch>
              <a:fillRect t="-937" b="-937"/>
            </a:stretch>
          </a:blipFill>
        </p:spPr>
        <p:txBody>
          <a:bodyPr/>
          <a:lstStyle/>
          <a:p>
            <a:endParaRPr lang="en-IN"/>
          </a:p>
        </p:txBody>
      </p:sp>
      <p:sp>
        <p:nvSpPr>
          <p:cNvPr id="3" name="TextBox 3"/>
          <p:cNvSpPr txBox="1"/>
          <p:nvPr/>
        </p:nvSpPr>
        <p:spPr>
          <a:xfrm>
            <a:off x="2412527" y="279998"/>
            <a:ext cx="4408084"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SYSTEM ARCHITECTURE</a:t>
            </a:r>
          </a:p>
        </p:txBody>
      </p:sp>
      <p:pic>
        <p:nvPicPr>
          <p:cNvPr id="76" name="Picture 75">
            <a:extLst>
              <a:ext uri="{FF2B5EF4-FFF2-40B4-BE49-F238E27FC236}">
                <a16:creationId xmlns:a16="http://schemas.microsoft.com/office/drawing/2014/main" id="{87237310-2607-02FA-A353-58E69F49C2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43" y="1524000"/>
            <a:ext cx="9498339" cy="5029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18</a:t>
            </a:r>
          </a:p>
        </p:txBody>
      </p:sp>
      <p:sp>
        <p:nvSpPr>
          <p:cNvPr id="4" name="TextBox 4"/>
          <p:cNvSpPr txBox="1"/>
          <p:nvPr/>
        </p:nvSpPr>
        <p:spPr>
          <a:xfrm>
            <a:off x="3342640" y="404496"/>
            <a:ext cx="2255520" cy="711263"/>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MODULES</a:t>
            </a:r>
          </a:p>
        </p:txBody>
      </p:sp>
      <p:sp>
        <p:nvSpPr>
          <p:cNvPr id="5" name="TextBox 5"/>
          <p:cNvSpPr txBox="1"/>
          <p:nvPr/>
        </p:nvSpPr>
        <p:spPr>
          <a:xfrm>
            <a:off x="335280" y="997648"/>
            <a:ext cx="8920480" cy="5847755"/>
          </a:xfrm>
          <a:prstGeom prst="rect">
            <a:avLst/>
          </a:prstGeom>
        </p:spPr>
        <p:txBody>
          <a:bodyPr lIns="0" tIns="0" rIns="0" bIns="0" rtlCol="0" anchor="t">
            <a:spAutoFit/>
          </a:bodyPr>
          <a:lstStyle/>
          <a:p>
            <a:r>
              <a:rPr lang="en-US" sz="2000" b="1"/>
              <a:t>1. Data Collection and Preprocessing Module</a:t>
            </a:r>
          </a:p>
          <a:p>
            <a:pPr>
              <a:buFont typeface="Arial" panose="020B0604020202020204" pitchFamily="34" charset="0"/>
              <a:buChar char="•"/>
            </a:pPr>
            <a:r>
              <a:rPr lang="en-US" sz="2000" b="1"/>
              <a:t>Data Collection</a:t>
            </a:r>
            <a:r>
              <a:rPr lang="en-US" sz="2000"/>
              <a:t>: Gathers real-time water quality data from various sensors and sources.</a:t>
            </a:r>
          </a:p>
          <a:p>
            <a:pPr>
              <a:buFont typeface="Arial" panose="020B0604020202020204" pitchFamily="34" charset="0"/>
              <a:buChar char="•"/>
            </a:pPr>
            <a:r>
              <a:rPr lang="en-US" sz="2000" b="1"/>
              <a:t>Data Preprocessing</a:t>
            </a:r>
            <a:r>
              <a:rPr lang="en-US" sz="2000"/>
              <a:t>: Cleans and prepares the raw data for model training by handling missing values, outliers, and ensuring data quality.</a:t>
            </a:r>
          </a:p>
          <a:p>
            <a:pPr>
              <a:buFont typeface="Arial" panose="020B0604020202020204" pitchFamily="34" charset="0"/>
              <a:buChar char="•"/>
            </a:pPr>
            <a:r>
              <a:rPr lang="en-US" sz="2000" b="1"/>
              <a:t>Feature Engineering</a:t>
            </a:r>
            <a:r>
              <a:rPr lang="en-US" sz="2000"/>
              <a:t>: Extracts meaningful features from the raw data, including parameters like Total Dissolved Solids (TDS), pH, Phosphate, Turbidity, etc.</a:t>
            </a:r>
          </a:p>
          <a:p>
            <a:pPr>
              <a:buFont typeface="Arial" panose="020B0604020202020204" pitchFamily="34" charset="0"/>
              <a:buChar char="•"/>
            </a:pPr>
            <a:r>
              <a:rPr lang="en-US" sz="2000" b="1"/>
              <a:t>Normalization &amp; Scaling</a:t>
            </a:r>
            <a:r>
              <a:rPr lang="en-US" sz="2000"/>
              <a:t>: Normalizes data to a consistent scale (e.g., Z-score normalization, Min-Max scaling) for model input.</a:t>
            </a:r>
          </a:p>
          <a:p>
            <a:pPr>
              <a:buFont typeface="Arial" panose="020B0604020202020204" pitchFamily="34" charset="0"/>
              <a:buChar char="•"/>
            </a:pPr>
            <a:endParaRPr lang="en-US" sz="2000"/>
          </a:p>
          <a:p>
            <a:r>
              <a:rPr lang="en-US" sz="2000" b="1"/>
              <a:t>2. Model Training and Optimization Module</a:t>
            </a:r>
          </a:p>
          <a:p>
            <a:pPr>
              <a:buFont typeface="Arial" panose="020B0604020202020204" pitchFamily="34" charset="0"/>
              <a:buChar char="•"/>
            </a:pPr>
            <a:r>
              <a:rPr lang="en-US" sz="2000" b="1"/>
              <a:t>Model Selection</a:t>
            </a:r>
            <a:r>
              <a:rPr lang="en-US" sz="2000"/>
              <a:t>: Chooses the appropriate models based on data characteristics and prediction goals, e.g., CNN, LSTM, and hybrid models like CNN-LSTM.</a:t>
            </a:r>
          </a:p>
          <a:p>
            <a:pPr>
              <a:buFont typeface="Arial" panose="020B0604020202020204" pitchFamily="34" charset="0"/>
              <a:buChar char="•"/>
            </a:pPr>
            <a:r>
              <a:rPr lang="en-US" sz="2000" b="1"/>
              <a:t>Model Training</a:t>
            </a:r>
            <a:r>
              <a:rPr lang="en-US" sz="2000"/>
              <a:t>: Involves training deep learning models (CNN, LSTM, etc.) using the preprocessed data.</a:t>
            </a:r>
          </a:p>
          <a:p>
            <a:pPr>
              <a:buFont typeface="Arial" panose="020B0604020202020204" pitchFamily="34" charset="0"/>
              <a:buChar char="•"/>
            </a:pPr>
            <a:r>
              <a:rPr lang="en-US" sz="2000" b="1"/>
              <a:t>Optimization</a:t>
            </a:r>
            <a:r>
              <a:rPr lang="en-US" sz="2000"/>
              <a:t>: Uses AutoML frameworks like AutoKeras for hyperparameter tuning and model selection.</a:t>
            </a:r>
          </a:p>
          <a:p>
            <a:pPr>
              <a:buFont typeface="Arial" panose="020B0604020202020204" pitchFamily="34" charset="0"/>
              <a:buChar char="•"/>
            </a:pPr>
            <a:r>
              <a:rPr lang="en-US" sz="2000" b="1"/>
              <a:t>Transfer Learning</a:t>
            </a:r>
            <a:r>
              <a:rPr lang="en-US" sz="2000"/>
              <a:t>: Applies pre-trained models to improve accuracy and reduce training time for complex models.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19</a:t>
            </a:r>
          </a:p>
        </p:txBody>
      </p:sp>
      <p:sp>
        <p:nvSpPr>
          <p:cNvPr id="4" name="TextBox 4"/>
          <p:cNvSpPr txBox="1"/>
          <p:nvPr/>
        </p:nvSpPr>
        <p:spPr>
          <a:xfrm>
            <a:off x="457190" y="647837"/>
            <a:ext cx="8839200" cy="5232202"/>
          </a:xfrm>
          <a:prstGeom prst="rect">
            <a:avLst/>
          </a:prstGeom>
        </p:spPr>
        <p:txBody>
          <a:bodyPr lIns="0" tIns="0" rIns="0" bIns="0" rtlCol="0" anchor="t">
            <a:spAutoFit/>
          </a:bodyPr>
          <a:lstStyle/>
          <a:p>
            <a:pPr>
              <a:buFont typeface="Arial" panose="020B0604020202020204" pitchFamily="34" charset="0"/>
              <a:buChar char="•"/>
            </a:pPr>
            <a:endParaRPr lang="en-US" sz="2000"/>
          </a:p>
          <a:p>
            <a:r>
              <a:rPr lang="en-US" sz="2000" b="1"/>
              <a:t>3. Real-Time Prediction and Monitoring Module</a:t>
            </a:r>
          </a:p>
          <a:p>
            <a:pPr>
              <a:buFont typeface="Arial" panose="020B0604020202020204" pitchFamily="34" charset="0"/>
              <a:buChar char="•"/>
            </a:pPr>
            <a:r>
              <a:rPr lang="en-US" sz="2000" b="1"/>
              <a:t>Real-Time Prediction</a:t>
            </a:r>
            <a:r>
              <a:rPr lang="en-US" sz="2000"/>
              <a:t>: Utilizes trained models to make real-time predictions about water quality based on incoming data.</a:t>
            </a:r>
          </a:p>
          <a:p>
            <a:pPr>
              <a:buFont typeface="Arial" panose="020B0604020202020204" pitchFamily="34" charset="0"/>
              <a:buChar char="•"/>
            </a:pPr>
            <a:r>
              <a:rPr lang="en-US" sz="2000" b="1"/>
              <a:t>Water Quality Monitoring</a:t>
            </a:r>
            <a:r>
              <a:rPr lang="en-US" sz="2000"/>
              <a:t>: Monitors the current state of water quality in real-time, integrating multiple data sources and providing timely updates.</a:t>
            </a:r>
          </a:p>
          <a:p>
            <a:pPr>
              <a:buFont typeface="Arial" panose="020B0604020202020204" pitchFamily="34" charset="0"/>
              <a:buChar char="•"/>
            </a:pPr>
            <a:r>
              <a:rPr lang="en-US" sz="2000" b="1"/>
              <a:t>Pollution Detection</a:t>
            </a:r>
            <a:r>
              <a:rPr lang="en-US" sz="2000"/>
              <a:t>: Identifies potential pollution levels or deviations in water quality that require immediate action.</a:t>
            </a:r>
          </a:p>
          <a:p>
            <a:pPr>
              <a:buFont typeface="Arial" panose="020B0604020202020204" pitchFamily="34" charset="0"/>
              <a:buChar char="•"/>
            </a:pPr>
            <a:r>
              <a:rPr lang="en-US" sz="2000" b="1"/>
              <a:t>Proactive Alerts</a:t>
            </a:r>
            <a:r>
              <a:rPr lang="en-US" sz="2000"/>
              <a:t>: Generates alerts for users or operators in case of poor water quality or pollution detection.</a:t>
            </a:r>
          </a:p>
          <a:p>
            <a:pPr>
              <a:buFont typeface="Arial" panose="020B0604020202020204" pitchFamily="34" charset="0"/>
              <a:buChar char="•"/>
            </a:pPr>
            <a:endParaRPr lang="en-US" sz="2000"/>
          </a:p>
          <a:p>
            <a:r>
              <a:rPr lang="en-US" sz="2000" b="1"/>
              <a:t>4. API Layer Module</a:t>
            </a:r>
          </a:p>
          <a:p>
            <a:pPr>
              <a:buFont typeface="Arial" panose="020B0604020202020204" pitchFamily="34" charset="0"/>
              <a:buChar char="•"/>
            </a:pPr>
            <a:r>
              <a:rPr lang="en-US" sz="2000" b="1"/>
              <a:t>Prediction API</a:t>
            </a:r>
            <a:r>
              <a:rPr lang="en-US" sz="2000"/>
              <a:t>: Exposes APIs for real-time water quality prediction queries.</a:t>
            </a:r>
          </a:p>
          <a:p>
            <a:pPr>
              <a:buFont typeface="Arial" panose="020B0604020202020204" pitchFamily="34" charset="0"/>
              <a:buChar char="•"/>
            </a:pPr>
            <a:r>
              <a:rPr lang="en-US" sz="2000" b="1"/>
              <a:t>Data Collection API</a:t>
            </a:r>
            <a:r>
              <a:rPr lang="en-US" sz="2000"/>
              <a:t>: Provides API endpoints for retrieving collected water quality data.</a:t>
            </a:r>
          </a:p>
          <a:p>
            <a:pPr>
              <a:buFont typeface="Arial" panose="020B0604020202020204" pitchFamily="34" charset="0"/>
              <a:buChar char="•"/>
            </a:pPr>
            <a:r>
              <a:rPr lang="en-US" sz="2000" b="1"/>
              <a:t>Alert API</a:t>
            </a:r>
            <a:r>
              <a:rPr lang="en-US" sz="2000"/>
              <a:t>: Sends alerts to users or administrators about water quality issues or potential pollution risks.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67232-71F8-075A-6B5E-4B45E9D4C0E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4A876F0-9FA9-F327-9834-6891AF41A823}"/>
              </a:ext>
            </a:extLst>
          </p:cNvPr>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a:extLst>
              <a:ext uri="{FF2B5EF4-FFF2-40B4-BE49-F238E27FC236}">
                <a16:creationId xmlns:a16="http://schemas.microsoft.com/office/drawing/2014/main" id="{93802FA8-B983-5900-0AE4-23187CE908BB}"/>
              </a:ext>
            </a:extLst>
          </p:cNvPr>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19</a:t>
            </a:r>
          </a:p>
        </p:txBody>
      </p:sp>
      <p:sp>
        <p:nvSpPr>
          <p:cNvPr id="4" name="TextBox 4">
            <a:extLst>
              <a:ext uri="{FF2B5EF4-FFF2-40B4-BE49-F238E27FC236}">
                <a16:creationId xmlns:a16="http://schemas.microsoft.com/office/drawing/2014/main" id="{3C4DB665-5B1C-ED99-675A-DE38448B4F61}"/>
              </a:ext>
            </a:extLst>
          </p:cNvPr>
          <p:cNvSpPr txBox="1"/>
          <p:nvPr/>
        </p:nvSpPr>
        <p:spPr>
          <a:xfrm>
            <a:off x="457190" y="647837"/>
            <a:ext cx="8839200" cy="5232202"/>
          </a:xfrm>
          <a:prstGeom prst="rect">
            <a:avLst/>
          </a:prstGeom>
        </p:spPr>
        <p:txBody>
          <a:bodyPr lIns="0" tIns="0" rIns="0" bIns="0" rtlCol="0" anchor="t">
            <a:spAutoFit/>
          </a:bodyPr>
          <a:lstStyle/>
          <a:p>
            <a:pPr>
              <a:buFont typeface="Arial" panose="020B0604020202020204" pitchFamily="34" charset="0"/>
              <a:buChar char="•"/>
            </a:pPr>
            <a:endParaRPr lang="en-US" sz="2000"/>
          </a:p>
          <a:p>
            <a:r>
              <a:rPr lang="en-US" sz="2000" b="1"/>
              <a:t>5. User Interface Module</a:t>
            </a:r>
          </a:p>
          <a:p>
            <a:pPr>
              <a:buFont typeface="Arial" panose="020B0604020202020204" pitchFamily="34" charset="0"/>
              <a:buChar char="•"/>
            </a:pPr>
            <a:r>
              <a:rPr lang="en-US" sz="2000" b="1"/>
              <a:t>Web Interface</a:t>
            </a:r>
            <a:r>
              <a:rPr lang="en-US" sz="2000"/>
              <a:t>: Provides a user-friendly interface for web-based access to water quality data, real-time predictions, and alerts.</a:t>
            </a:r>
          </a:p>
          <a:p>
            <a:pPr>
              <a:buFont typeface="Arial" panose="020B0604020202020204" pitchFamily="34" charset="0"/>
              <a:buChar char="•"/>
            </a:pPr>
            <a:r>
              <a:rPr lang="en-US" sz="2000" b="1"/>
              <a:t>Mobile App</a:t>
            </a:r>
            <a:r>
              <a:rPr lang="en-US" sz="2000"/>
              <a:t>: Offers a mobile version of the user interface for convenient access on smartphones.</a:t>
            </a:r>
          </a:p>
          <a:p>
            <a:pPr>
              <a:buFont typeface="Arial" panose="020B0604020202020204" pitchFamily="34" charset="0"/>
              <a:buChar char="•"/>
            </a:pPr>
            <a:r>
              <a:rPr lang="en-US" sz="2000" b="1"/>
              <a:t>Visualization</a:t>
            </a:r>
            <a:r>
              <a:rPr lang="en-US" sz="2000"/>
              <a:t>: Displays graphical visualizations of water quality trends, predictions, and alert statuses for better user understanding.</a:t>
            </a:r>
          </a:p>
          <a:p>
            <a:pPr>
              <a:buFont typeface="Arial" panose="020B0604020202020204" pitchFamily="34" charset="0"/>
              <a:buChar char="•"/>
            </a:pPr>
            <a:endParaRPr lang="en-US" sz="2000"/>
          </a:p>
          <a:p>
            <a:pPr>
              <a:buFont typeface="Arial" panose="020B0604020202020204" pitchFamily="34" charset="0"/>
              <a:buChar char="•"/>
            </a:pPr>
            <a:endParaRPr lang="en-US" sz="2000"/>
          </a:p>
          <a:p>
            <a:r>
              <a:rPr lang="en-US" sz="2000" b="1"/>
              <a:t>6. Database Module</a:t>
            </a:r>
          </a:p>
          <a:p>
            <a:pPr>
              <a:buFont typeface="Arial" panose="020B0604020202020204" pitchFamily="34" charset="0"/>
              <a:buChar char="•"/>
            </a:pPr>
            <a:r>
              <a:rPr lang="en-US" sz="2000" b="1"/>
              <a:t>Korattur Lake Dataset</a:t>
            </a:r>
            <a:r>
              <a:rPr lang="en-US" sz="2000"/>
              <a:t>: Stores historical and real-time data from Korattur Lake (or any relevant water body).</a:t>
            </a:r>
          </a:p>
          <a:p>
            <a:pPr>
              <a:buFont typeface="Arial" panose="020B0604020202020204" pitchFamily="34" charset="0"/>
              <a:buChar char="•"/>
            </a:pPr>
            <a:r>
              <a:rPr lang="en-US" sz="2000" b="1"/>
              <a:t>Processed Data</a:t>
            </a:r>
            <a:r>
              <a:rPr lang="en-US" sz="2000"/>
              <a:t>: Houses preprocessed data used for model training and real-time prediction.</a:t>
            </a:r>
          </a:p>
          <a:p>
            <a:pPr>
              <a:buFont typeface="Arial" panose="020B0604020202020204" pitchFamily="34" charset="0"/>
              <a:buChar char="•"/>
            </a:pPr>
            <a:r>
              <a:rPr lang="en-US" sz="2000" b="1"/>
              <a:t>Results and Predictions</a:t>
            </a:r>
            <a:r>
              <a:rPr lang="en-US" sz="2000"/>
              <a:t>: Stores outputs from predictions made by the models and alerts triggered by pollution levels.</a:t>
            </a:r>
          </a:p>
        </p:txBody>
      </p:sp>
    </p:spTree>
    <p:extLst>
      <p:ext uri="{BB962C8B-B14F-4D97-AF65-F5344CB8AC3E}">
        <p14:creationId xmlns:p14="http://schemas.microsoft.com/office/powerpoint/2010/main" val="424579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5072C-D81A-7136-4E97-E89AE37E836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CC3E184-9C77-5236-53F0-5F458D495338}"/>
              </a:ext>
            </a:extLst>
          </p:cNvPr>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a:extLst>
              <a:ext uri="{FF2B5EF4-FFF2-40B4-BE49-F238E27FC236}">
                <a16:creationId xmlns:a16="http://schemas.microsoft.com/office/drawing/2014/main" id="{BB035F86-F100-C9E9-4ED0-0302818387AA}"/>
              </a:ext>
            </a:extLst>
          </p:cNvPr>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19</a:t>
            </a:r>
          </a:p>
        </p:txBody>
      </p:sp>
      <p:sp>
        <p:nvSpPr>
          <p:cNvPr id="4" name="TextBox 4">
            <a:extLst>
              <a:ext uri="{FF2B5EF4-FFF2-40B4-BE49-F238E27FC236}">
                <a16:creationId xmlns:a16="http://schemas.microsoft.com/office/drawing/2014/main" id="{1B904DDE-52D3-98DA-36B4-09CA7867522B}"/>
              </a:ext>
            </a:extLst>
          </p:cNvPr>
          <p:cNvSpPr txBox="1"/>
          <p:nvPr/>
        </p:nvSpPr>
        <p:spPr>
          <a:xfrm>
            <a:off x="457190" y="990600"/>
            <a:ext cx="8839200" cy="4616648"/>
          </a:xfrm>
          <a:prstGeom prst="rect">
            <a:avLst/>
          </a:prstGeom>
        </p:spPr>
        <p:txBody>
          <a:bodyPr lIns="0" tIns="0" rIns="0" bIns="0" rtlCol="0" anchor="t">
            <a:spAutoFit/>
          </a:bodyPr>
          <a:lstStyle/>
          <a:p>
            <a:pPr>
              <a:buFont typeface="Arial" panose="020B0604020202020204" pitchFamily="34" charset="0"/>
              <a:buChar char="•"/>
            </a:pPr>
            <a:endParaRPr lang="en-US" sz="2000"/>
          </a:p>
          <a:p>
            <a:r>
              <a:rPr lang="en-US" sz="2000" b="1"/>
              <a:t>7. Model Evaluation and Reporting Module</a:t>
            </a:r>
          </a:p>
          <a:p>
            <a:pPr>
              <a:buFont typeface="Arial" panose="020B0604020202020204" pitchFamily="34" charset="0"/>
              <a:buChar char="•"/>
            </a:pPr>
            <a:r>
              <a:rPr lang="en-US" sz="2000" b="1"/>
              <a:t>Accuracy Evaluation</a:t>
            </a:r>
            <a:r>
              <a:rPr lang="en-US" sz="2000"/>
              <a:t>: Evaluates the model’s performance using metrics like accuracy, precision, recall, F1-score for binary and multiclass classifications.</a:t>
            </a:r>
          </a:p>
          <a:p>
            <a:pPr>
              <a:buFont typeface="Arial" panose="020B0604020202020204" pitchFamily="34" charset="0"/>
              <a:buChar char="•"/>
            </a:pPr>
            <a:r>
              <a:rPr lang="en-US" sz="2000" b="1"/>
              <a:t>Performance Metrics</a:t>
            </a:r>
            <a:r>
              <a:rPr lang="en-US" sz="2000"/>
              <a:t>: Provides detailed metrics and model performance results for decision-makers and stakeholders.</a:t>
            </a:r>
          </a:p>
          <a:p>
            <a:pPr>
              <a:buFont typeface="Arial" panose="020B0604020202020204" pitchFamily="34" charset="0"/>
              <a:buChar char="•"/>
            </a:pPr>
            <a:r>
              <a:rPr lang="en-US" sz="2000" b="1"/>
              <a:t>Reporting</a:t>
            </a:r>
            <a:r>
              <a:rPr lang="en-US" sz="2000"/>
              <a:t>: Generates reports summarizing system performance, predictions, and any actionable insights.</a:t>
            </a:r>
          </a:p>
          <a:p>
            <a:pPr>
              <a:buFont typeface="Arial" panose="020B0604020202020204" pitchFamily="34" charset="0"/>
              <a:buChar char="•"/>
            </a:pPr>
            <a:endParaRPr lang="en-US" sz="2000"/>
          </a:p>
          <a:p>
            <a:pPr>
              <a:buFont typeface="Arial" panose="020B0604020202020204" pitchFamily="34" charset="0"/>
              <a:buChar char="•"/>
            </a:pPr>
            <a:endParaRPr lang="en-US" sz="2000"/>
          </a:p>
          <a:p>
            <a:r>
              <a:rPr lang="en-US" sz="2000" b="1"/>
              <a:t>8. System Integration and Communication Module</a:t>
            </a:r>
          </a:p>
          <a:p>
            <a:pPr>
              <a:buFont typeface="Arial" panose="020B0604020202020204" pitchFamily="34" charset="0"/>
              <a:buChar char="•"/>
            </a:pPr>
            <a:r>
              <a:rPr lang="en-US" sz="2000" b="1"/>
              <a:t>System Integration</a:t>
            </a:r>
            <a:r>
              <a:rPr lang="en-US" sz="2000"/>
              <a:t>: Ensures seamless interaction between different components (data collection, model training, prediction, and real-time monitoring).</a:t>
            </a:r>
          </a:p>
          <a:p>
            <a:pPr>
              <a:buFont typeface="Arial" panose="020B0604020202020204" pitchFamily="34" charset="0"/>
              <a:buChar char="•"/>
            </a:pPr>
            <a:r>
              <a:rPr lang="en-US" sz="2000" b="1"/>
              <a:t>Communication Protocols</a:t>
            </a:r>
            <a:r>
              <a:rPr lang="en-US" sz="2000"/>
              <a:t>: Manages communication between the server and client devices, ensuring efficient data transfer and updates.</a:t>
            </a:r>
          </a:p>
        </p:txBody>
      </p:sp>
    </p:spTree>
    <p:extLst>
      <p:ext uri="{BB962C8B-B14F-4D97-AF65-F5344CB8AC3E}">
        <p14:creationId xmlns:p14="http://schemas.microsoft.com/office/powerpoint/2010/main" val="259426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180080" y="404495"/>
            <a:ext cx="3230880" cy="711263"/>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CONCLUSION</a:t>
            </a:r>
          </a:p>
        </p:txBody>
      </p:sp>
      <p:sp>
        <p:nvSpPr>
          <p:cNvPr id="4" name="TextBox 4"/>
          <p:cNvSpPr txBox="1"/>
          <p:nvPr/>
        </p:nvSpPr>
        <p:spPr>
          <a:xfrm>
            <a:off x="416560" y="983683"/>
            <a:ext cx="8757920" cy="6279283"/>
          </a:xfrm>
          <a:prstGeom prst="rect">
            <a:avLst/>
          </a:prstGeom>
        </p:spPr>
        <p:txBody>
          <a:bodyPr lIns="0" tIns="0" rIns="0" bIns="0" rtlCol="0" anchor="t">
            <a:spAutoFit/>
          </a:bodyPr>
          <a:lstStyle/>
          <a:p>
            <a:pPr marL="137273" lvl="1" algn="just">
              <a:lnSpc>
                <a:spcPts val="3840"/>
              </a:lnSpc>
            </a:pPr>
            <a:r>
              <a:rPr lang="en-US" sz="2000"/>
              <a:t>The </a:t>
            </a:r>
            <a:r>
              <a:rPr lang="en-US" sz="2000" b="1"/>
              <a:t>Water Quality Prediction System</a:t>
            </a:r>
            <a:r>
              <a:rPr lang="en-US" sz="2000"/>
              <a:t> using advanced deep learning techniques, AutoML, and real-time monitoring provides a highly efficient and scalable solution for managing water quality. By leveraging hybrid models (CNN-LSTM), transfer learning, and optimization strategies like AutoKeras, the system achieves excellent prediction accuracy (over 99% for binary classification and 98.5% to 99.2% for multiclass classification). The integration of real-time prediction, proactive alerting, and water quality monitoring ensures timely identification of potential pollution events, enabling quick corrective actions. This system offers significant advantages for proactive environmental management, safeguarding public health, and minimizing the risks associated with poor water quality. The system's robust architecture, with minimal human intervention, supports scalable and reliable operations, making it suitable for real-time water quality monitoring across various water bodies.</a:t>
            </a:r>
            <a:endParaRPr lang="en-US"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342640" y="648335"/>
            <a:ext cx="2674654" cy="711263"/>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FUTURE SCOPE</a:t>
            </a:r>
          </a:p>
        </p:txBody>
      </p:sp>
      <p:sp>
        <p:nvSpPr>
          <p:cNvPr id="4" name="TextBox 4"/>
          <p:cNvSpPr txBox="1"/>
          <p:nvPr/>
        </p:nvSpPr>
        <p:spPr>
          <a:xfrm>
            <a:off x="521333" y="1359598"/>
            <a:ext cx="8710913" cy="5170646"/>
          </a:xfrm>
          <a:prstGeom prst="rect">
            <a:avLst/>
          </a:prstGeom>
        </p:spPr>
        <p:txBody>
          <a:bodyPr lIns="0" tIns="0" rIns="0" bIns="0" rtlCol="0" anchor="t">
            <a:spAutoFit/>
          </a:bodyPr>
          <a:lstStyle/>
          <a:p>
            <a:r>
              <a:rPr lang="en-US" sz="2400" b="1"/>
              <a:t>Key Points</a:t>
            </a:r>
          </a:p>
          <a:p>
            <a:endParaRPr lang="en-US" sz="2400" b="1"/>
          </a:p>
          <a:p>
            <a:pPr>
              <a:buFont typeface="+mj-lt"/>
              <a:buAutoNum type="arabicPeriod"/>
            </a:pPr>
            <a:r>
              <a:rPr lang="en-US" sz="2400" b="1"/>
              <a:t>IoT Integration</a:t>
            </a:r>
            <a:r>
              <a:rPr lang="en-US" sz="2400"/>
              <a:t>: Expand the system by integrating more IoT sensors for continuous, real-time water quality monitoring across different water bodies.</a:t>
            </a:r>
          </a:p>
          <a:p>
            <a:pPr>
              <a:buFont typeface="+mj-lt"/>
              <a:buAutoNum type="arabicPeriod"/>
            </a:pPr>
            <a:endParaRPr lang="en-US" sz="2400"/>
          </a:p>
          <a:p>
            <a:pPr>
              <a:buFont typeface="+mj-lt"/>
              <a:buAutoNum type="arabicPeriod"/>
            </a:pPr>
            <a:r>
              <a:rPr lang="en-US" sz="2400" b="1"/>
              <a:t>Advanced AI Models</a:t>
            </a:r>
            <a:r>
              <a:rPr lang="en-US" sz="2400"/>
              <a:t>: Implement advanced deep learning techniques like transformers and reinforcement learning to further enhance prediction accuracy and adapt to dynamic water quality changes.</a:t>
            </a:r>
          </a:p>
          <a:p>
            <a:pPr>
              <a:buFont typeface="+mj-lt"/>
              <a:buAutoNum type="arabicPeriod"/>
            </a:pPr>
            <a:endParaRPr lang="en-US" sz="2400"/>
          </a:p>
          <a:p>
            <a:pPr>
              <a:buFont typeface="+mj-lt"/>
              <a:buAutoNum type="arabicPeriod"/>
            </a:pPr>
            <a:r>
              <a:rPr lang="en-US" sz="2400" b="1"/>
              <a:t>Global Water Quality Database</a:t>
            </a:r>
            <a:r>
              <a:rPr lang="en-US" sz="2400"/>
              <a:t>: Create a global database that aggregates water quality data, enabling comparative analysis and early detection of pollution trends worldwide.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423920" y="439834"/>
            <a:ext cx="3799840" cy="711263"/>
          </a:xfrm>
          <a:prstGeom prst="rect">
            <a:avLst/>
          </a:prstGeom>
        </p:spPr>
        <p:txBody>
          <a:bodyPr lIns="0" tIns="0" rIns="0" bIns="0" rtlCol="0" anchor="t">
            <a:spAutoFit/>
          </a:bodyPr>
          <a:lstStyle/>
          <a:p>
            <a:pPr algn="l">
              <a:lnSpc>
                <a:spcPts val="3071"/>
              </a:lnSpc>
            </a:pPr>
            <a:r>
              <a:rPr lang="en-US" sz="2559" b="1">
                <a:solidFill>
                  <a:srgbClr val="000000"/>
                </a:solidFill>
                <a:latin typeface="Times New Roman Bold"/>
                <a:ea typeface="Times New Roman Bold"/>
                <a:cs typeface="Times New Roman Bold"/>
                <a:sym typeface="Times New Roman Bold"/>
              </a:rPr>
              <a:t>REFERENCES</a:t>
            </a:r>
          </a:p>
        </p:txBody>
      </p:sp>
      <p:sp>
        <p:nvSpPr>
          <p:cNvPr id="4" name="TextBox 4"/>
          <p:cNvSpPr txBox="1"/>
          <p:nvPr/>
        </p:nvSpPr>
        <p:spPr>
          <a:xfrm>
            <a:off x="335280" y="1509395"/>
            <a:ext cx="8839200" cy="5052499"/>
          </a:xfrm>
          <a:prstGeom prst="rect">
            <a:avLst/>
          </a:prstGeom>
        </p:spPr>
        <p:txBody>
          <a:bodyPr lIns="0" tIns="0" rIns="0" bIns="0" rtlCol="0" anchor="t">
            <a:spAutoFit/>
          </a:bodyPr>
          <a:lstStyle/>
          <a:p>
            <a:pPr algn="just">
              <a:lnSpc>
                <a:spcPts val="3840"/>
              </a:lnSpc>
            </a:pPr>
            <a:r>
              <a:rPr lang="en-US" sz="2133">
                <a:solidFill>
                  <a:srgbClr val="000000"/>
                </a:solidFill>
                <a:latin typeface="Times New Roman"/>
                <a:ea typeface="Times New Roman"/>
                <a:cs typeface="Times New Roman"/>
                <a:sym typeface="Times New Roman"/>
              </a:rPr>
              <a:t>[1] S. Lukas, A. R. Mitra, R. I. Desanti and D. Krisnadi, "Student Attendance System in Classroom Using Face Recognition Technique," in ICTC 2016, Karawaci, 2016. </a:t>
            </a:r>
          </a:p>
          <a:p>
            <a:pPr algn="just">
              <a:lnSpc>
                <a:spcPts val="3840"/>
              </a:lnSpc>
            </a:pPr>
            <a:r>
              <a:rPr lang="en-US" sz="2133">
                <a:solidFill>
                  <a:srgbClr val="000000"/>
                </a:solidFill>
                <a:latin typeface="Times New Roman"/>
                <a:ea typeface="Times New Roman"/>
                <a:cs typeface="Times New Roman"/>
                <a:sym typeface="Times New Roman"/>
              </a:rPr>
              <a:t>[2] P. Wagh, S. Patil, J. Chaudhari and R. Thakare, "Attendance System based on Face Recognition using Eigen face and PCA Algorithms," in 2015 International Conference on Green Computing and Internet of Things (ICGCloT), 2015. </a:t>
            </a:r>
          </a:p>
          <a:p>
            <a:pPr algn="just">
              <a:lnSpc>
                <a:spcPts val="3840"/>
              </a:lnSpc>
            </a:pPr>
            <a:r>
              <a:rPr lang="en-US" sz="2133">
                <a:solidFill>
                  <a:srgbClr val="000000"/>
                </a:solidFill>
                <a:latin typeface="Times New Roman"/>
                <a:ea typeface="Times New Roman"/>
                <a:cs typeface="Times New Roman"/>
                <a:sym typeface="Times New Roman"/>
              </a:rPr>
              <a:t>[3] KAWAGUCHI and Yohei, "Face Recognition-based Lecture Attendance System.," in The 3rd AEARU Workshop on Network Education. 2005., 2005. </a:t>
            </a:r>
          </a:p>
          <a:p>
            <a:pPr algn="just">
              <a:lnSpc>
                <a:spcPts val="4352"/>
              </a:lnSpc>
            </a:pPr>
            <a:endParaRPr lang="en-US" sz="2133">
              <a:solidFill>
                <a:srgbClr val="000000"/>
              </a:solidFill>
              <a:latin typeface="Times New Roman"/>
              <a:ea typeface="Times New Roman"/>
              <a:cs typeface="Times New Roman"/>
              <a:sym typeface="Times New Roman"/>
            </a:endParaRPr>
          </a:p>
          <a:p>
            <a:pPr algn="just">
              <a:lnSpc>
                <a:spcPts val="4352"/>
              </a:lnSpc>
            </a:pPr>
            <a:endParaRPr lang="en-US" sz="2133">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Freeform 3"/>
          <p:cNvSpPr/>
          <p:nvPr/>
        </p:nvSpPr>
        <p:spPr>
          <a:xfrm>
            <a:off x="1616396" y="2336795"/>
            <a:ext cx="6217907" cy="2641593"/>
          </a:xfrm>
          <a:custGeom>
            <a:avLst/>
            <a:gdLst/>
            <a:ahLst/>
            <a:cxnLst/>
            <a:rect l="l" t="t" r="r" b="b"/>
            <a:pathLst>
              <a:path w="6217907" h="2641593">
                <a:moveTo>
                  <a:pt x="0" y="0"/>
                </a:moveTo>
                <a:lnTo>
                  <a:pt x="6217907" y="0"/>
                </a:lnTo>
                <a:lnTo>
                  <a:pt x="6217907" y="2641592"/>
                </a:lnTo>
                <a:lnTo>
                  <a:pt x="0" y="2641592"/>
                </a:lnTo>
                <a:lnTo>
                  <a:pt x="0" y="0"/>
                </a:lnTo>
                <a:close/>
              </a:path>
            </a:pathLst>
          </a:custGeom>
          <a:blipFill>
            <a:blip r:embed="rId3"/>
            <a:stretch>
              <a:fillRect/>
            </a:stretch>
          </a:blipFill>
        </p:spPr>
      </p:sp>
      <p:sp>
        <p:nvSpPr>
          <p:cNvPr id="4" name="TextBox 4"/>
          <p:cNvSpPr txBox="1"/>
          <p:nvPr/>
        </p:nvSpPr>
        <p:spPr>
          <a:xfrm>
            <a:off x="8969037" y="6862099"/>
            <a:ext cx="245871"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738880" y="500578"/>
            <a:ext cx="1952075"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ABSTRACT</a:t>
            </a:r>
          </a:p>
        </p:txBody>
      </p:sp>
      <p:sp>
        <p:nvSpPr>
          <p:cNvPr id="4" name="TextBox 4"/>
          <p:cNvSpPr txBox="1"/>
          <p:nvPr/>
        </p:nvSpPr>
        <p:spPr>
          <a:xfrm>
            <a:off x="9051435" y="6909088"/>
            <a:ext cx="172720" cy="252181"/>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3</a:t>
            </a:r>
          </a:p>
        </p:txBody>
      </p:sp>
      <p:sp>
        <p:nvSpPr>
          <p:cNvPr id="5" name="TextBox 5"/>
          <p:cNvSpPr txBox="1"/>
          <p:nvPr/>
        </p:nvSpPr>
        <p:spPr>
          <a:xfrm>
            <a:off x="254427" y="1448308"/>
            <a:ext cx="8969728" cy="5173019"/>
          </a:xfrm>
          <a:prstGeom prst="rect">
            <a:avLst/>
          </a:prstGeom>
        </p:spPr>
        <p:txBody>
          <a:bodyPr lIns="0" tIns="0" rIns="0" bIns="0" rtlCol="0" anchor="t">
            <a:spAutoFit/>
          </a:bodyPr>
          <a:lstStyle/>
          <a:p>
            <a:pPr marL="143707" lvl="1">
              <a:lnSpc>
                <a:spcPts val="2943"/>
              </a:lnSpc>
            </a:pPr>
            <a:r>
              <a:rPr lang="en-US"/>
              <a:t>This paper explores the use of advanced deep learning  techniques, including Convolutional Neural Networks , Long Short-Term Memory  networks, and hybrid models e.g., CNN-LSTM, Attention-based models, combined with AutoDeep Learning  frameworks to optimize water quality prediction. The research focuses on the Korattur Lake Chennai, India dataset, incorporating parameters like Total Dissolved Solids , pH, Phosphate, Turbidity, and others. Techniques such as Z-score normalization, SMOTE, and feature selection improve model robustness. Hybrid architectures, like CNNLSTM with Attention, along with Transfer Learning, Ensemble Learning, and Reinforcement Learning, achieve exceptional prediction accuracy—over 99% for binary classification and 98.5% to 99.2% for multiclass classification. AutoKeras automates model selection and hyperparameter optimization, reducing human intervention. The results demonstrate that these advanced DL models, augmented by AutoDL and optimization strategies, offer highly accurate, scalable, and efficient solutions for real-time water quality monitoring, facilitating proactive pollution management and safeguarding public health with minimal manual intervention.</a:t>
            </a:r>
            <a:endParaRPr lang="en-US" spc="-5">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37351" y="920110"/>
            <a:ext cx="8921440" cy="6932282"/>
          </a:xfrm>
          <a:prstGeom prst="rect">
            <a:avLst/>
          </a:prstGeom>
        </p:spPr>
        <p:txBody>
          <a:bodyPr lIns="0" tIns="0" rIns="0" bIns="0" rtlCol="0" anchor="t">
            <a:spAutoFit/>
          </a:bodyPr>
          <a:lstStyle/>
          <a:p>
            <a:endParaRPr lang="en-US"/>
          </a:p>
          <a:p>
            <a:pPr marL="287415" lvl="1" indent="-143708" algn="just">
              <a:lnSpc>
                <a:spcPts val="2943"/>
              </a:lnSpc>
              <a:buFont typeface="Arial"/>
              <a:buChar char="•"/>
            </a:pPr>
            <a:r>
              <a:rPr lang="en-US"/>
              <a:t>This project, titled </a:t>
            </a:r>
            <a:r>
              <a:rPr lang="en-US" b="1"/>
              <a:t>"Optimizing Water Quality Prediction with Advanced Deep Learning and AutoML: Hybrid Models, Transfer Learning, and Ensemble Strategies,"</a:t>
            </a:r>
            <a:r>
              <a:rPr lang="en-US"/>
              <a:t> focuses on leveraging cutting-edge artificial intelligence (AI) technologies to achieve accurate, scalable, and real-time water quality monitoring. Using a dataset from </a:t>
            </a:r>
            <a:r>
              <a:rPr lang="en-US" b="1"/>
              <a:t>Korattur Lake, Chennai, India</a:t>
            </a:r>
            <a:r>
              <a:rPr lang="en-US"/>
              <a:t>, which includes parameters like Total Dissolved Solids (TDS), pH, Phosphate, and Turbidity, the project integrates advanced deep learning architectures such as </a:t>
            </a:r>
            <a:r>
              <a:rPr lang="en-US" b="1"/>
              <a:t>Convolutional Neural Networks (CNN)</a:t>
            </a:r>
            <a:r>
              <a:rPr lang="en-US"/>
              <a:t>, </a:t>
            </a:r>
            <a:r>
              <a:rPr lang="en-US" b="1"/>
              <a:t>Long Short-Term Memory (LSTM)</a:t>
            </a:r>
            <a:r>
              <a:rPr lang="en-US"/>
              <a:t> networks, and hybrid models like </a:t>
            </a:r>
            <a:r>
              <a:rPr lang="en-US" b="1"/>
              <a:t>CNN-LSTM with Attention</a:t>
            </a:r>
            <a:r>
              <a:rPr lang="en-US"/>
              <a:t> to capture both spatial and temporal patterns in water quality data.</a:t>
            </a:r>
          </a:p>
          <a:p>
            <a:pPr marL="143707" lvl="1" algn="just">
              <a:lnSpc>
                <a:spcPts val="2943"/>
              </a:lnSpc>
            </a:pPr>
            <a:endParaRPr lang="en-US"/>
          </a:p>
          <a:p>
            <a:pPr marL="287415" lvl="1" indent="-143708" algn="just">
              <a:lnSpc>
                <a:spcPts val="2943"/>
              </a:lnSpc>
              <a:buFont typeface="Arial"/>
              <a:buChar char="•"/>
            </a:pPr>
            <a:r>
              <a:rPr lang="en-US"/>
              <a:t>Water quality monitoring is a critical component in ensuring the sustainability of natural water resources, safeguarding public health, and enabling proactive pollution management. Traditional methods for assessing water quality often rely on manual sampling and laboratory analysis, which are time-intensive, costly, and lack real-time capabilities. With the advent of advanced technologies, machine learning and deep learning techniques have emerged as powerful tools to address these challenges, enabling automated and efficient water quality prediction.</a:t>
            </a:r>
          </a:p>
          <a:p>
            <a:pPr marL="287415" lvl="1" indent="-143708" algn="just">
              <a:lnSpc>
                <a:spcPts val="2943"/>
              </a:lnSpc>
              <a:buFont typeface="Arial"/>
              <a:buChar char="•"/>
            </a:pPr>
            <a:endParaRPr lang="en-US"/>
          </a:p>
          <a:p>
            <a:pPr marL="287415" lvl="1" indent="-143708" algn="just">
              <a:lnSpc>
                <a:spcPts val="2943"/>
              </a:lnSpc>
              <a:buFont typeface="Arial"/>
              <a:buChar char="•"/>
            </a:pPr>
            <a:endParaRPr lang="en-US" spc="-5">
              <a:solidFill>
                <a:srgbClr val="000000"/>
              </a:solidFill>
              <a:latin typeface="Times New Roman"/>
              <a:ea typeface="Times New Roman"/>
              <a:cs typeface="Times New Roman"/>
              <a:sym typeface="Times New Roman"/>
            </a:endParaRPr>
          </a:p>
        </p:txBody>
      </p:sp>
      <p:sp>
        <p:nvSpPr>
          <p:cNvPr id="4" name="TextBox 4"/>
          <p:cNvSpPr txBox="1"/>
          <p:nvPr/>
        </p:nvSpPr>
        <p:spPr>
          <a:xfrm>
            <a:off x="9051435" y="6909088"/>
            <a:ext cx="172720" cy="252181"/>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4</a:t>
            </a:r>
          </a:p>
        </p:txBody>
      </p:sp>
      <p:sp>
        <p:nvSpPr>
          <p:cNvPr id="5" name="TextBox 5"/>
          <p:cNvSpPr txBox="1"/>
          <p:nvPr/>
        </p:nvSpPr>
        <p:spPr>
          <a:xfrm>
            <a:off x="3332480" y="452755"/>
            <a:ext cx="2712720"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DA95B-C347-81FF-82FA-8F838555CB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0F5C4AF-036E-BCDC-63F8-FA0A7A70D96C}"/>
              </a:ext>
            </a:extLst>
          </p:cNvPr>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a:extLst>
              <a:ext uri="{FF2B5EF4-FFF2-40B4-BE49-F238E27FC236}">
                <a16:creationId xmlns:a16="http://schemas.microsoft.com/office/drawing/2014/main" id="{7C33F0E5-3C0C-FA08-D7D2-640EDDEF2451}"/>
              </a:ext>
            </a:extLst>
          </p:cNvPr>
          <p:cNvSpPr txBox="1"/>
          <p:nvPr/>
        </p:nvSpPr>
        <p:spPr>
          <a:xfrm>
            <a:off x="337351" y="920110"/>
            <a:ext cx="8921440" cy="6225230"/>
          </a:xfrm>
          <a:prstGeom prst="rect">
            <a:avLst/>
          </a:prstGeom>
        </p:spPr>
        <p:txBody>
          <a:bodyPr lIns="0" tIns="0" rIns="0" bIns="0" rtlCol="0" anchor="t">
            <a:spAutoFit/>
          </a:bodyPr>
          <a:lstStyle/>
          <a:p>
            <a:endParaRPr lang="en-US" sz="2000"/>
          </a:p>
          <a:p>
            <a:pPr marL="287415" lvl="1" indent="-143708" algn="just">
              <a:lnSpc>
                <a:spcPts val="2943"/>
              </a:lnSpc>
              <a:buFont typeface="Arial"/>
              <a:buChar char="•"/>
            </a:pPr>
            <a:r>
              <a:rPr lang="en-US" sz="2000"/>
              <a:t>AutoML frameworks such as </a:t>
            </a:r>
            <a:r>
              <a:rPr lang="en-US" sz="2000" b="1"/>
              <a:t>AutoKeras</a:t>
            </a:r>
            <a:r>
              <a:rPr lang="en-US" sz="2000"/>
              <a:t> are employed to automate the processes of model selection and hyperparameter tuning, reducing human intervention and improving scalability. The integration of techniques like </a:t>
            </a:r>
            <a:r>
              <a:rPr lang="en-US" sz="2000" b="1"/>
              <a:t>Z-score normalization</a:t>
            </a:r>
            <a:r>
              <a:rPr lang="en-US" sz="2000"/>
              <a:t>, </a:t>
            </a:r>
            <a:r>
              <a:rPr lang="en-US" sz="2000" b="1"/>
              <a:t>SMOTE (Synthetic Minority Oversampling Technique)</a:t>
            </a:r>
            <a:r>
              <a:rPr lang="en-US" sz="2000"/>
              <a:t>, and feature selection ensures robust preprocessing and model performance. Furthermore, strategies like </a:t>
            </a:r>
            <a:r>
              <a:rPr lang="en-US" sz="2000" b="1"/>
              <a:t>Transfer Learning</a:t>
            </a:r>
            <a:r>
              <a:rPr lang="en-US" sz="2000"/>
              <a:t>, </a:t>
            </a:r>
            <a:r>
              <a:rPr lang="en-US" sz="2000" b="1"/>
              <a:t>Ensemble Learning</a:t>
            </a:r>
            <a:r>
              <a:rPr lang="en-US" sz="2000"/>
              <a:t>, and </a:t>
            </a:r>
            <a:r>
              <a:rPr lang="en-US" sz="2000" b="1"/>
              <a:t>Reinforcement Learning</a:t>
            </a:r>
            <a:r>
              <a:rPr lang="en-US" sz="2000"/>
              <a:t> are implemented to enhance prediction accuracy and generalization across diverse conditions.</a:t>
            </a:r>
          </a:p>
          <a:p>
            <a:pPr marL="143707" lvl="1" algn="just">
              <a:lnSpc>
                <a:spcPts val="2943"/>
              </a:lnSpc>
            </a:pPr>
            <a:endParaRPr lang="en-US" sz="2000"/>
          </a:p>
          <a:p>
            <a:pPr marL="287415" lvl="1" indent="-143708" algn="just">
              <a:lnSpc>
                <a:spcPts val="2943"/>
              </a:lnSpc>
              <a:buFont typeface="Arial"/>
              <a:buChar char="•"/>
            </a:pPr>
            <a:r>
              <a:rPr lang="en-US" sz="2000"/>
              <a:t>By achieving over 99% accuracy for binary classification and 98.5%-99.2% for multiclass classification, this project demonstrates the potential of AI-driven solutions in transforming water quality management. The deployment of such a system enables real-time, automated, and reliable water quality monitoring, paving the way for proactive pollution control and the protection of aquatic ecosystems.</a:t>
            </a:r>
          </a:p>
          <a:p>
            <a:pPr marL="287415" lvl="1" indent="-143708" algn="just">
              <a:lnSpc>
                <a:spcPts val="2943"/>
              </a:lnSpc>
              <a:buFont typeface="Arial"/>
              <a:buChar char="•"/>
            </a:pPr>
            <a:endParaRPr lang="en-US" sz="2000"/>
          </a:p>
          <a:p>
            <a:pPr marL="287415" lvl="1" indent="-143708" algn="just">
              <a:lnSpc>
                <a:spcPts val="2943"/>
              </a:lnSpc>
              <a:buFont typeface="Arial"/>
              <a:buChar char="•"/>
            </a:pPr>
            <a:endParaRPr lang="en-US" sz="2000" spc="-5">
              <a:solidFill>
                <a:srgbClr val="000000"/>
              </a:solidFill>
              <a:latin typeface="Times New Roman"/>
              <a:ea typeface="Times New Roman"/>
              <a:cs typeface="Times New Roman"/>
              <a:sym typeface="Times New Roman"/>
            </a:endParaRPr>
          </a:p>
        </p:txBody>
      </p:sp>
      <p:sp>
        <p:nvSpPr>
          <p:cNvPr id="4" name="TextBox 4">
            <a:extLst>
              <a:ext uri="{FF2B5EF4-FFF2-40B4-BE49-F238E27FC236}">
                <a16:creationId xmlns:a16="http://schemas.microsoft.com/office/drawing/2014/main" id="{E8F86F60-DF53-E531-3B06-25A62CC8EABD}"/>
              </a:ext>
            </a:extLst>
          </p:cNvPr>
          <p:cNvSpPr txBox="1"/>
          <p:nvPr/>
        </p:nvSpPr>
        <p:spPr>
          <a:xfrm>
            <a:off x="9051435" y="6909088"/>
            <a:ext cx="172720" cy="252181"/>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4</a:t>
            </a:r>
          </a:p>
        </p:txBody>
      </p:sp>
      <p:sp>
        <p:nvSpPr>
          <p:cNvPr id="5" name="TextBox 5">
            <a:extLst>
              <a:ext uri="{FF2B5EF4-FFF2-40B4-BE49-F238E27FC236}">
                <a16:creationId xmlns:a16="http://schemas.microsoft.com/office/drawing/2014/main" id="{1FDB4468-CA9D-7770-6B64-2EF25BB136D2}"/>
              </a:ext>
            </a:extLst>
          </p:cNvPr>
          <p:cNvSpPr txBox="1"/>
          <p:nvPr/>
        </p:nvSpPr>
        <p:spPr>
          <a:xfrm>
            <a:off x="3332480" y="452755"/>
            <a:ext cx="2712720"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INTRODUCTION</a:t>
            </a:r>
          </a:p>
        </p:txBody>
      </p:sp>
    </p:spTree>
    <p:extLst>
      <p:ext uri="{BB962C8B-B14F-4D97-AF65-F5344CB8AC3E}">
        <p14:creationId xmlns:p14="http://schemas.microsoft.com/office/powerpoint/2010/main" val="748725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088640" y="494180"/>
            <a:ext cx="3327739"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EXISTING SYSTEM</a:t>
            </a:r>
          </a:p>
        </p:txBody>
      </p:sp>
      <p:sp>
        <p:nvSpPr>
          <p:cNvPr id="4" name="TextBox 4"/>
          <p:cNvSpPr txBox="1"/>
          <p:nvPr/>
        </p:nvSpPr>
        <p:spPr>
          <a:xfrm>
            <a:off x="9078528" y="6861939"/>
            <a:ext cx="109728" cy="238039"/>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5</a:t>
            </a:r>
          </a:p>
        </p:txBody>
      </p:sp>
      <p:sp>
        <p:nvSpPr>
          <p:cNvPr id="5" name="TextBox 5"/>
          <p:cNvSpPr txBox="1"/>
          <p:nvPr/>
        </p:nvSpPr>
        <p:spPr>
          <a:xfrm>
            <a:off x="418814" y="1389444"/>
            <a:ext cx="8769442" cy="5423408"/>
          </a:xfrm>
          <a:prstGeom prst="rect">
            <a:avLst/>
          </a:prstGeom>
        </p:spPr>
        <p:txBody>
          <a:bodyPr lIns="0" tIns="0" rIns="0" bIns="0" rtlCol="0" anchor="t">
            <a:spAutoFit/>
          </a:bodyPr>
          <a:lstStyle/>
          <a:p>
            <a:r>
              <a:rPr lang="en-US" sz="2200"/>
              <a:t>Traditional water quality monitoring systems rely heavily on manual sampling and laboratory-based analysis. These systems typically involve the following steps:</a:t>
            </a:r>
          </a:p>
          <a:p>
            <a:pPr>
              <a:buFont typeface="+mj-lt"/>
              <a:buAutoNum type="arabicPeriod"/>
            </a:pPr>
            <a:r>
              <a:rPr lang="en-US" sz="2200" b="1"/>
              <a:t>Manual Collection:</a:t>
            </a:r>
            <a:r>
              <a:rPr lang="en-US" sz="2200"/>
              <a:t> Water samples are collected from specific locations at scheduled intervals.</a:t>
            </a:r>
          </a:p>
          <a:p>
            <a:pPr>
              <a:buFont typeface="+mj-lt"/>
              <a:buAutoNum type="arabicPeriod"/>
            </a:pPr>
            <a:r>
              <a:rPr lang="en-US" sz="2200" b="1"/>
              <a:t>Laboratory Testing:</a:t>
            </a:r>
            <a:r>
              <a:rPr lang="en-US" sz="2200"/>
              <a:t> Samples are tested in laboratories using chemical and physical techniques to measure parameters such as pH, turbidity, TDS, and phosphate levels.</a:t>
            </a:r>
          </a:p>
          <a:p>
            <a:pPr>
              <a:buFont typeface="+mj-lt"/>
              <a:buAutoNum type="arabicPeriod"/>
            </a:pPr>
            <a:r>
              <a:rPr lang="en-US" sz="2200" b="1"/>
              <a:t>Data Compilation:</a:t>
            </a:r>
            <a:r>
              <a:rPr lang="en-US" sz="2200"/>
              <a:t> The collected results are compiled, often requiring significant manual effort to organize and interpret the data.</a:t>
            </a:r>
          </a:p>
          <a:p>
            <a:pPr>
              <a:buFont typeface="+mj-lt"/>
              <a:buAutoNum type="arabicPeriod"/>
            </a:pPr>
            <a:r>
              <a:rPr lang="en-US" sz="2200" b="1"/>
              <a:t>Report Generation:</a:t>
            </a:r>
            <a:r>
              <a:rPr lang="en-US" sz="2200"/>
              <a:t> Based on the results, decisions are made regarding water quality and necessary interventions.</a:t>
            </a:r>
          </a:p>
          <a:p>
            <a:r>
              <a:rPr lang="en-US" sz="2200"/>
              <a:t>Additionally, some systems use basic machine learning techniques that require significant feature engineering and manual hyperparameter tuning. These methods lack scalability and adaptability for real-time monitoring.</a:t>
            </a:r>
          </a:p>
          <a:p>
            <a:pPr marL="287415" lvl="1" indent="-143708" algn="just">
              <a:lnSpc>
                <a:spcPts val="2943"/>
              </a:lnSpc>
              <a:buFont typeface="Arial"/>
              <a:buChar char="•"/>
            </a:pPr>
            <a:endParaRPr lang="en-US" sz="2200" spc="-5">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5B1C-74B6-E2C5-21C5-C6915BEAD40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7DA3CF5-73E7-372B-E56D-CF4A66084DDA}"/>
              </a:ext>
            </a:extLst>
          </p:cNvPr>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a:extLst>
              <a:ext uri="{FF2B5EF4-FFF2-40B4-BE49-F238E27FC236}">
                <a16:creationId xmlns:a16="http://schemas.microsoft.com/office/drawing/2014/main" id="{EC6D8C53-0E9D-1BD6-1E2C-8B4E2FC7C501}"/>
              </a:ext>
            </a:extLst>
          </p:cNvPr>
          <p:cNvSpPr txBox="1"/>
          <p:nvPr/>
        </p:nvSpPr>
        <p:spPr>
          <a:xfrm>
            <a:off x="1981200" y="460868"/>
            <a:ext cx="6705600" cy="397545"/>
          </a:xfrm>
          <a:prstGeom prst="rect">
            <a:avLst/>
          </a:prstGeom>
        </p:spPr>
        <p:txBody>
          <a:bodyPr wrap="square" lIns="0" tIns="0" rIns="0" bIns="0" rtlCol="0" anchor="t">
            <a:spAutoFit/>
          </a:bodyPr>
          <a:lstStyle/>
          <a:p>
            <a:pPr algn="l">
              <a:lnSpc>
                <a:spcPts val="3071"/>
              </a:lnSpc>
            </a:pPr>
            <a:r>
              <a:rPr lang="en-US" sz="2800" b="1"/>
              <a:t>Disadvantages of the Existing System</a:t>
            </a:r>
            <a:endParaRPr lang="en-US" sz="2559" b="1" spc="-5">
              <a:solidFill>
                <a:srgbClr val="000000"/>
              </a:solidFill>
              <a:latin typeface="Times New Roman Bold"/>
              <a:ea typeface="Times New Roman Bold"/>
              <a:cs typeface="Times New Roman Bold"/>
              <a:sym typeface="Times New Roman Bold"/>
            </a:endParaRPr>
          </a:p>
        </p:txBody>
      </p:sp>
      <p:sp>
        <p:nvSpPr>
          <p:cNvPr id="4" name="TextBox 4">
            <a:extLst>
              <a:ext uri="{FF2B5EF4-FFF2-40B4-BE49-F238E27FC236}">
                <a16:creationId xmlns:a16="http://schemas.microsoft.com/office/drawing/2014/main" id="{BB8ADD3F-C947-C989-F6B8-533213B94FC2}"/>
              </a:ext>
            </a:extLst>
          </p:cNvPr>
          <p:cNvSpPr txBox="1"/>
          <p:nvPr/>
        </p:nvSpPr>
        <p:spPr>
          <a:xfrm>
            <a:off x="9078528" y="6861939"/>
            <a:ext cx="109728" cy="238039"/>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5</a:t>
            </a:r>
          </a:p>
        </p:txBody>
      </p:sp>
      <p:sp>
        <p:nvSpPr>
          <p:cNvPr id="10" name="Rectangle 5">
            <a:extLst>
              <a:ext uri="{FF2B5EF4-FFF2-40B4-BE49-F238E27FC236}">
                <a16:creationId xmlns:a16="http://schemas.microsoft.com/office/drawing/2014/main" id="{F40062E5-E8E7-7B7C-E806-4BFCF148D1CC}"/>
              </a:ext>
            </a:extLst>
          </p:cNvPr>
          <p:cNvSpPr>
            <a:spLocks noChangeArrowheads="1"/>
          </p:cNvSpPr>
          <p:nvPr/>
        </p:nvSpPr>
        <p:spPr bwMode="auto">
          <a:xfrm>
            <a:off x="381000" y="1455011"/>
            <a:ext cx="895807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Resource-Intensive:</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rPr>
              <a:t>The process requires skilled labor, specialized equipment, and laboratory infrastructure, making it costly and inaccessible in many regions.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Limited Scalability:</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rPr>
              <a:t>Manual approaches cannot scale to large water bodies or multiple monitoring sites without significant increases in cost and effort.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Inconsistent Results:</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rPr>
              <a:t>Human error during sample collection, testing, or data entry can lead to inaccuracies and inconsistencies in results.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Inability to Handle Big Data:</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rPr>
              <a:t>With an increasing number of parameters and datasets from various sources, traditional methods struggle to process and analyze large-scale data efficiently.</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Low Adaptability:</a:t>
            </a: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rPr>
              <a:t>Conventional systems are not adaptive to changing environmental conditions, requiring reconfiguration or additional resources to account for seasonal or regional variations.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endParaRPr>
          </a:p>
        </p:txBody>
      </p:sp>
    </p:spTree>
    <p:extLst>
      <p:ext uri="{BB962C8B-B14F-4D97-AF65-F5344CB8AC3E}">
        <p14:creationId xmlns:p14="http://schemas.microsoft.com/office/powerpoint/2010/main" val="3333572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95857" y="1214885"/>
            <a:ext cx="8808425" cy="1954381"/>
          </a:xfrm>
          <a:prstGeom prst="rect">
            <a:avLst/>
          </a:prstGeom>
        </p:spPr>
        <p:txBody>
          <a:bodyPr lIns="0" tIns="0" rIns="0" bIns="0" rtlCol="0" anchor="t">
            <a:spAutoFit/>
          </a:bodyPr>
          <a:lstStyle/>
          <a:p>
            <a:pPr marL="150910" lvl="1" algn="just">
              <a:lnSpc>
                <a:spcPts val="3091"/>
              </a:lnSpc>
            </a:pPr>
            <a:r>
              <a:rPr lang="en-US" sz="2000"/>
              <a:t>The proposed system leverages advanced deep learning techniques, hybrid models, and AutoML frameworks to optimize water quality prediction. It incorporates a dataset from </a:t>
            </a:r>
            <a:r>
              <a:rPr lang="en-US" sz="2000" b="1"/>
              <a:t>Korattur Lake, Chennai, India</a:t>
            </a:r>
            <a:r>
              <a:rPr lang="en-US" sz="2000"/>
              <a:t>, which includes parameters such as Total Dissolved Solids (TDS), pH, Phosphate, and Turbidity. Key components of the proposed system include:</a:t>
            </a:r>
            <a:endParaRPr lang="en-US" sz="2000" spc="-5">
              <a:solidFill>
                <a:srgbClr val="000000"/>
              </a:solidFill>
              <a:latin typeface="Times New Roman"/>
              <a:ea typeface="Times New Roman"/>
              <a:cs typeface="Times New Roman"/>
              <a:sym typeface="Times New Roman"/>
            </a:endParaRPr>
          </a:p>
        </p:txBody>
      </p:sp>
      <p:sp>
        <p:nvSpPr>
          <p:cNvPr id="4" name="TextBox 4"/>
          <p:cNvSpPr txBox="1"/>
          <p:nvPr/>
        </p:nvSpPr>
        <p:spPr>
          <a:xfrm>
            <a:off x="9051435" y="6862099"/>
            <a:ext cx="163915"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6</a:t>
            </a:r>
          </a:p>
        </p:txBody>
      </p:sp>
      <p:sp>
        <p:nvSpPr>
          <p:cNvPr id="5" name="TextBox 5"/>
          <p:cNvSpPr txBox="1"/>
          <p:nvPr/>
        </p:nvSpPr>
        <p:spPr>
          <a:xfrm>
            <a:off x="2912533" y="661373"/>
            <a:ext cx="3495717" cy="712258"/>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PROPOSED SYSTEM</a:t>
            </a:r>
          </a:p>
        </p:txBody>
      </p:sp>
      <p:sp>
        <p:nvSpPr>
          <p:cNvPr id="6" name="Rectangle 1">
            <a:extLst>
              <a:ext uri="{FF2B5EF4-FFF2-40B4-BE49-F238E27FC236}">
                <a16:creationId xmlns:a16="http://schemas.microsoft.com/office/drawing/2014/main" id="{88832C5C-2066-E12F-D1F7-85CEFF24BFD5}"/>
              </a:ext>
            </a:extLst>
          </p:cNvPr>
          <p:cNvSpPr>
            <a:spLocks noChangeArrowheads="1"/>
          </p:cNvSpPr>
          <p:nvPr/>
        </p:nvSpPr>
        <p:spPr bwMode="auto">
          <a:xfrm>
            <a:off x="399667" y="3169266"/>
            <a:ext cx="895424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Deep Learning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Convolutional Neural Networks (CNN):</a:t>
            </a:r>
            <a:r>
              <a:rPr kumimoji="0" lang="en-US" altLang="en-US" sz="2000" b="0" i="0" u="none" strike="noStrike" cap="none" normalizeH="0" baseline="0">
                <a:ln>
                  <a:noFill/>
                </a:ln>
                <a:solidFill>
                  <a:schemeClr val="tx1"/>
                </a:solidFill>
                <a:effectLst/>
              </a:rPr>
              <a:t> To extract spatial features from the water quality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Long Short-Term Memory (LSTM):</a:t>
            </a:r>
            <a:r>
              <a:rPr kumimoji="0" lang="en-US" altLang="en-US" sz="2000" b="0" i="0" u="none" strike="noStrike" cap="none" normalizeH="0" baseline="0">
                <a:ln>
                  <a:noFill/>
                </a:ln>
                <a:solidFill>
                  <a:schemeClr val="tx1"/>
                </a:solidFill>
                <a:effectLst/>
              </a:rPr>
              <a:t> To capture temporal patterns and trends in time-series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rPr>
              <a:t>Hybrid Architectures:</a:t>
            </a:r>
            <a:r>
              <a:rPr kumimoji="0" lang="en-US" altLang="en-US" sz="2000" b="0" i="0" u="none" strike="noStrike" cap="none" normalizeH="0" baseline="0">
                <a:ln>
                  <a:noFill/>
                </a:ln>
                <a:solidFill>
                  <a:schemeClr val="tx1"/>
                </a:solidFill>
                <a:effectLst/>
              </a:rPr>
              <a:t> Combining CNN and LSTM models with Attention mechanisms to enhance feature focus and improve prediction accuracy.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a:ln>
                  <a:noFill/>
                </a:ln>
                <a:solidFill>
                  <a:schemeClr val="tx1"/>
                </a:solidFill>
                <a:effectLst/>
              </a:rPr>
              <a:t>AutoML Framework (AutoKeras):</a:t>
            </a:r>
            <a:r>
              <a:rPr kumimoji="0" lang="en-US" altLang="en-US" sz="2000" b="0" i="0" u="none" strike="noStrike" cap="none" normalizeH="0" baseline="0">
                <a:ln>
                  <a:noFill/>
                </a:ln>
                <a:solidFill>
                  <a:schemeClr val="tx1"/>
                </a:solidFill>
                <a:effectLst/>
              </a:rPr>
              <a:t> Automates the model selection, architecture design, and hyperparameter tuning, minimizing human intervention and increasing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580" cy="7315184"/>
          </a:xfrm>
          <a:custGeom>
            <a:avLst/>
            <a:gdLst/>
            <a:ahLst/>
            <a:cxnLst/>
            <a:rect l="l" t="t" r="r" b="b"/>
            <a:pathLst>
              <a:path w="9753580" h="7315184">
                <a:moveTo>
                  <a:pt x="0" y="0"/>
                </a:moveTo>
                <a:lnTo>
                  <a:pt x="9753580" y="0"/>
                </a:lnTo>
                <a:lnTo>
                  <a:pt x="9753580" y="7315184"/>
                </a:lnTo>
                <a:lnTo>
                  <a:pt x="0" y="7315184"/>
                </a:lnTo>
                <a:lnTo>
                  <a:pt x="0" y="0"/>
                </a:lnTo>
                <a:close/>
              </a:path>
            </a:pathLst>
          </a:custGeom>
          <a:blipFill>
            <a:blip r:embed="rId2"/>
            <a:stretch>
              <a:fillRect l="-935" r="-935"/>
            </a:stretch>
          </a:blipFill>
        </p:spPr>
      </p:sp>
      <p:sp>
        <p:nvSpPr>
          <p:cNvPr id="3" name="TextBox 3"/>
          <p:cNvSpPr txBox="1"/>
          <p:nvPr/>
        </p:nvSpPr>
        <p:spPr>
          <a:xfrm>
            <a:off x="394984" y="1219200"/>
            <a:ext cx="9130016" cy="5816977"/>
          </a:xfrm>
          <a:prstGeom prst="rect">
            <a:avLst/>
          </a:prstGeom>
        </p:spPr>
        <p:txBody>
          <a:bodyPr wrap="square" lIns="0" tIns="0" rIns="0" bIns="0" rtlCol="0" anchor="t">
            <a:spAutoFit/>
          </a:bodyPr>
          <a:lstStyle/>
          <a:p>
            <a:pPr>
              <a:buFont typeface="+mj-lt"/>
              <a:buAutoNum type="arabicPeriod"/>
            </a:pPr>
            <a:r>
              <a:rPr lang="en-US" b="1"/>
              <a:t>High Accuracy:</a:t>
            </a:r>
            <a:endParaRPr lang="en-US"/>
          </a:p>
          <a:p>
            <a:pPr marL="742950" lvl="1" indent="-285750">
              <a:buFont typeface="+mj-lt"/>
              <a:buAutoNum type="arabicPeriod"/>
            </a:pPr>
            <a:r>
              <a:rPr lang="en-US"/>
              <a:t>Achieves over </a:t>
            </a:r>
            <a:r>
              <a:rPr lang="en-US" b="1"/>
              <a:t>99% accuracy for binary classification</a:t>
            </a:r>
            <a:r>
              <a:rPr lang="en-US"/>
              <a:t> and </a:t>
            </a:r>
            <a:r>
              <a:rPr lang="en-US" b="1"/>
              <a:t>98.5%-99.2% for multiclass classification</a:t>
            </a:r>
            <a:r>
              <a:rPr lang="en-US"/>
              <a:t>, ensuring reliable water quality predictions.</a:t>
            </a:r>
          </a:p>
          <a:p>
            <a:pPr>
              <a:buFont typeface="+mj-lt"/>
              <a:buAutoNum type="arabicPeriod"/>
            </a:pPr>
            <a:r>
              <a:rPr lang="en-US" b="1"/>
              <a:t>Automation with AutoML:</a:t>
            </a:r>
            <a:endParaRPr lang="en-US"/>
          </a:p>
          <a:p>
            <a:pPr marL="742950" lvl="1" indent="-285750">
              <a:buFont typeface="+mj-lt"/>
              <a:buAutoNum type="arabicPeriod"/>
            </a:pPr>
            <a:r>
              <a:rPr lang="en-US"/>
              <a:t>Reduces human effort in model selection and tuning, improving scalability and reproducibility of the system.</a:t>
            </a:r>
          </a:p>
          <a:p>
            <a:pPr>
              <a:buFont typeface="+mj-lt"/>
              <a:buAutoNum type="arabicPeriod"/>
            </a:pPr>
            <a:r>
              <a:rPr lang="en-US" b="1"/>
              <a:t>Handles Imbalanced Data:</a:t>
            </a:r>
            <a:endParaRPr lang="en-US"/>
          </a:p>
          <a:p>
            <a:pPr marL="742950" lvl="1" indent="-285750">
              <a:buFont typeface="+mj-lt"/>
              <a:buAutoNum type="arabicPeriod"/>
            </a:pPr>
            <a:r>
              <a:rPr lang="en-US"/>
              <a:t>SMOTE effectively addresses class imbalance, ensuring fair and unbiased predictions for underrepresented water quality conditions.</a:t>
            </a:r>
          </a:p>
          <a:p>
            <a:pPr>
              <a:buFont typeface="+mj-lt"/>
              <a:buAutoNum type="arabicPeriod"/>
            </a:pPr>
            <a:r>
              <a:rPr lang="en-US" b="1"/>
              <a:t>Scalability and Efficiency:</a:t>
            </a:r>
            <a:endParaRPr lang="en-US"/>
          </a:p>
          <a:p>
            <a:pPr marL="742950" lvl="1" indent="-285750">
              <a:buFont typeface="+mj-lt"/>
              <a:buAutoNum type="arabicPeriod"/>
            </a:pPr>
            <a:r>
              <a:rPr lang="en-US"/>
              <a:t>The system is adaptable to large-scale monitoring across multiple water bodies without significant resource overheads.</a:t>
            </a:r>
          </a:p>
          <a:p>
            <a:pPr>
              <a:buFont typeface="+mj-lt"/>
              <a:buAutoNum type="arabicPeriod"/>
            </a:pPr>
            <a:r>
              <a:rPr lang="en-US" b="1"/>
              <a:t>Robustness:</a:t>
            </a:r>
            <a:endParaRPr lang="en-US"/>
          </a:p>
          <a:p>
            <a:pPr marL="742950" lvl="1" indent="-285750">
              <a:buFont typeface="+mj-lt"/>
              <a:buAutoNum type="arabicPeriod"/>
            </a:pPr>
            <a:r>
              <a:rPr lang="en-US"/>
              <a:t>Hybrid models and ensemble learning ensure resilience to noise and variations in the dataset, improving the reliability of predictions.</a:t>
            </a:r>
          </a:p>
          <a:p>
            <a:pPr>
              <a:buFont typeface="+mj-lt"/>
              <a:buAutoNum type="arabicPeriod"/>
            </a:pPr>
            <a:r>
              <a:rPr lang="en-US" b="1"/>
              <a:t>Adaptability:</a:t>
            </a:r>
            <a:endParaRPr lang="en-US"/>
          </a:p>
          <a:p>
            <a:pPr marL="742950" lvl="1" indent="-285750">
              <a:buFont typeface="+mj-lt"/>
              <a:buAutoNum type="arabicPeriod"/>
            </a:pPr>
            <a:r>
              <a:rPr lang="en-US"/>
              <a:t>Transfer learning and AutoML frameworks allow the system to adapt to new datasets or environmental conditions with minimal effort. health.</a:t>
            </a:r>
          </a:p>
          <a:p>
            <a:pPr>
              <a:buFont typeface="+mj-lt"/>
              <a:buAutoNum type="arabicPeriod"/>
            </a:pPr>
            <a:r>
              <a:rPr lang="en-US" b="1"/>
              <a:t>Proactive Pollution Control:</a:t>
            </a:r>
            <a:endParaRPr lang="en-US"/>
          </a:p>
          <a:p>
            <a:r>
              <a:rPr lang="en-US"/>
              <a:t>    1.  Facilitates early detection of water quality issues, preventing potential environmental damage and safeguarding aquatic ecosystems.</a:t>
            </a:r>
          </a:p>
        </p:txBody>
      </p:sp>
      <p:sp>
        <p:nvSpPr>
          <p:cNvPr id="4" name="TextBox 4"/>
          <p:cNvSpPr txBox="1"/>
          <p:nvPr/>
        </p:nvSpPr>
        <p:spPr>
          <a:xfrm>
            <a:off x="9051435" y="6862099"/>
            <a:ext cx="163915" cy="249046"/>
          </a:xfrm>
          <a:prstGeom prst="rect">
            <a:avLst/>
          </a:prstGeom>
        </p:spPr>
        <p:txBody>
          <a:bodyPr lIns="0" tIns="0" rIns="0" bIns="0" rtlCol="0" anchor="t">
            <a:spAutoFit/>
          </a:bodyPr>
          <a:lstStyle/>
          <a:p>
            <a:pPr algn="l">
              <a:lnSpc>
                <a:spcPts val="1535"/>
              </a:lnSpc>
            </a:pPr>
            <a:r>
              <a:rPr lang="en-US" sz="1279" spc="5">
                <a:solidFill>
                  <a:srgbClr val="878787"/>
                </a:solidFill>
                <a:latin typeface="Times New Roman"/>
                <a:ea typeface="Times New Roman"/>
                <a:cs typeface="Times New Roman"/>
                <a:sym typeface="Times New Roman"/>
              </a:rPr>
              <a:t>7</a:t>
            </a:r>
          </a:p>
        </p:txBody>
      </p:sp>
      <p:sp>
        <p:nvSpPr>
          <p:cNvPr id="5" name="TextBox 5"/>
          <p:cNvSpPr txBox="1"/>
          <p:nvPr/>
        </p:nvSpPr>
        <p:spPr>
          <a:xfrm>
            <a:off x="431600" y="670044"/>
            <a:ext cx="5484368" cy="452162"/>
          </a:xfrm>
          <a:prstGeom prst="rect">
            <a:avLst/>
          </a:prstGeom>
        </p:spPr>
        <p:txBody>
          <a:bodyPr lIns="0" tIns="0" rIns="0" bIns="0" rtlCol="0" anchor="t">
            <a:spAutoFit/>
          </a:bodyPr>
          <a:lstStyle/>
          <a:p>
            <a:pPr algn="l">
              <a:lnSpc>
                <a:spcPts val="3071"/>
              </a:lnSpc>
            </a:pPr>
            <a:r>
              <a:rPr lang="en-US" sz="2559" b="1" spc="-5">
                <a:solidFill>
                  <a:srgbClr val="000000"/>
                </a:solidFill>
                <a:latin typeface="Times New Roman Bold"/>
                <a:ea typeface="Times New Roman Bold"/>
                <a:cs typeface="Times New Roman Bold"/>
                <a:sym typeface="Times New Roman Bold"/>
              </a:rPr>
              <a:t>PROPOSED SYSTEM ADVANTAGES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2785</Words>
  <Application>Microsoft Office PowerPoint</Application>
  <PresentationFormat>Custom</PresentationFormat>
  <Paragraphs>239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Times New Roman Bold</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A1_majorppt.pptx</dc:title>
  <cp:lastModifiedBy>LAKSHMAN SANAGAPALLI</cp:lastModifiedBy>
  <cp:revision>29</cp:revision>
  <dcterms:created xsi:type="dcterms:W3CDTF">2006-08-16T00:00:00Z</dcterms:created>
  <dcterms:modified xsi:type="dcterms:W3CDTF">2025-01-23T02:35:56Z</dcterms:modified>
  <dc:identifier>DAGc79zNt7g</dc:identifier>
</cp:coreProperties>
</file>