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6" r:id="rId3"/>
    <p:sldId id="259" r:id="rId4"/>
    <p:sldId id="260" r:id="rId5"/>
    <p:sldId id="261" r:id="rId6"/>
    <p:sldId id="257" r:id="rId7"/>
    <p:sldId id="262" r:id="rId8"/>
    <p:sldId id="263" r:id="rId9"/>
    <p:sldId id="264" r:id="rId10"/>
    <p:sldId id="267" r:id="rId11"/>
    <p:sldId id="265" r:id="rId12"/>
    <p:sldId id="266" r:id="rId13"/>
    <p:sldId id="268" r:id="rId14"/>
    <p:sldId id="269" r:id="rId15"/>
    <p:sldId id="278" r:id="rId16"/>
    <p:sldId id="279" r:id="rId17"/>
    <p:sldId id="270" r:id="rId18"/>
    <p:sldId id="272" r:id="rId19"/>
    <p:sldId id="273" r:id="rId20"/>
    <p:sldId id="274" r:id="rId21"/>
    <p:sldId id="275" r:id="rId22"/>
    <p:sldId id="277"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66" d="100"/>
          <a:sy n="66" d="100"/>
        </p:scale>
        <p:origin x="876" y="1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image" Target="../media/image10.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image" Target="../media/image13.wmf"/><Relationship Id="rId1" Type="http://schemas.openxmlformats.org/officeDocument/2006/relationships/image" Target="../media/image12.wmf"/><Relationship Id="rId4" Type="http://schemas.openxmlformats.org/officeDocument/2006/relationships/image" Target="../media/image15.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EE40813-47E8-4BAD-9655-5FDD4287B1FE}" type="datetimeFigureOut">
              <a:rPr lang="en-US" smtClean="0"/>
              <a:t>5/21/2017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1605FB-6D03-407C-B624-EAF4787CF55B}" type="slidenum">
              <a:rPr lang="en-US" smtClean="0"/>
              <a:t>‹#›</a:t>
            </a:fld>
            <a:endParaRPr lang="en-US"/>
          </a:p>
        </p:txBody>
      </p:sp>
    </p:spTree>
    <p:extLst>
      <p:ext uri="{BB962C8B-B14F-4D97-AF65-F5344CB8AC3E}">
        <p14:creationId xmlns:p14="http://schemas.microsoft.com/office/powerpoint/2010/main" val="4800845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EE40813-47E8-4BAD-9655-5FDD4287B1FE}" type="datetimeFigureOut">
              <a:rPr lang="en-US" smtClean="0"/>
              <a:t>5/21/2017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1605FB-6D03-407C-B624-EAF4787CF55B}" type="slidenum">
              <a:rPr lang="en-US" smtClean="0"/>
              <a:t>‹#›</a:t>
            </a:fld>
            <a:endParaRPr lang="en-US"/>
          </a:p>
        </p:txBody>
      </p:sp>
    </p:spTree>
    <p:extLst>
      <p:ext uri="{BB962C8B-B14F-4D97-AF65-F5344CB8AC3E}">
        <p14:creationId xmlns:p14="http://schemas.microsoft.com/office/powerpoint/2010/main" val="13251216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EE40813-47E8-4BAD-9655-5FDD4287B1FE}" type="datetimeFigureOut">
              <a:rPr lang="en-US" smtClean="0"/>
              <a:t>5/21/2017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1605FB-6D03-407C-B624-EAF4787CF55B}" type="slidenum">
              <a:rPr lang="en-US" smtClean="0"/>
              <a:t>‹#›</a:t>
            </a:fld>
            <a:endParaRPr lang="en-US"/>
          </a:p>
        </p:txBody>
      </p:sp>
    </p:spTree>
    <p:extLst>
      <p:ext uri="{BB962C8B-B14F-4D97-AF65-F5344CB8AC3E}">
        <p14:creationId xmlns:p14="http://schemas.microsoft.com/office/powerpoint/2010/main" val="16472981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EE40813-47E8-4BAD-9655-5FDD4287B1FE}" type="datetimeFigureOut">
              <a:rPr lang="en-US" smtClean="0"/>
              <a:t>5/21/2017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1605FB-6D03-407C-B624-EAF4787CF55B}" type="slidenum">
              <a:rPr lang="en-US" smtClean="0"/>
              <a:t>‹#›</a:t>
            </a:fld>
            <a:endParaRPr lang="en-US"/>
          </a:p>
        </p:txBody>
      </p:sp>
    </p:spTree>
    <p:extLst>
      <p:ext uri="{BB962C8B-B14F-4D97-AF65-F5344CB8AC3E}">
        <p14:creationId xmlns:p14="http://schemas.microsoft.com/office/powerpoint/2010/main" val="32340236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EE40813-47E8-4BAD-9655-5FDD4287B1FE}" type="datetimeFigureOut">
              <a:rPr lang="en-US" smtClean="0"/>
              <a:t>5/21/2017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1605FB-6D03-407C-B624-EAF4787CF55B}" type="slidenum">
              <a:rPr lang="en-US" smtClean="0"/>
              <a:t>‹#›</a:t>
            </a:fld>
            <a:endParaRPr lang="en-US"/>
          </a:p>
        </p:txBody>
      </p:sp>
    </p:spTree>
    <p:extLst>
      <p:ext uri="{BB962C8B-B14F-4D97-AF65-F5344CB8AC3E}">
        <p14:creationId xmlns:p14="http://schemas.microsoft.com/office/powerpoint/2010/main" val="5102258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EE40813-47E8-4BAD-9655-5FDD4287B1FE}" type="datetimeFigureOut">
              <a:rPr lang="en-US" smtClean="0"/>
              <a:t>5/21/2017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1605FB-6D03-407C-B624-EAF4787CF55B}" type="slidenum">
              <a:rPr lang="en-US" smtClean="0"/>
              <a:t>‹#›</a:t>
            </a:fld>
            <a:endParaRPr lang="en-US"/>
          </a:p>
        </p:txBody>
      </p:sp>
    </p:spTree>
    <p:extLst>
      <p:ext uri="{BB962C8B-B14F-4D97-AF65-F5344CB8AC3E}">
        <p14:creationId xmlns:p14="http://schemas.microsoft.com/office/powerpoint/2010/main" val="38028807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EE40813-47E8-4BAD-9655-5FDD4287B1FE}" type="datetimeFigureOut">
              <a:rPr lang="en-US" smtClean="0"/>
              <a:t>5/21/2017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41605FB-6D03-407C-B624-EAF4787CF55B}" type="slidenum">
              <a:rPr lang="en-US" smtClean="0"/>
              <a:t>‹#›</a:t>
            </a:fld>
            <a:endParaRPr lang="en-US"/>
          </a:p>
        </p:txBody>
      </p:sp>
    </p:spTree>
    <p:extLst>
      <p:ext uri="{BB962C8B-B14F-4D97-AF65-F5344CB8AC3E}">
        <p14:creationId xmlns:p14="http://schemas.microsoft.com/office/powerpoint/2010/main" val="21450358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EE40813-47E8-4BAD-9655-5FDD4287B1FE}" type="datetimeFigureOut">
              <a:rPr lang="en-US" smtClean="0"/>
              <a:t>5/21/2017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41605FB-6D03-407C-B624-EAF4787CF55B}" type="slidenum">
              <a:rPr lang="en-US" smtClean="0"/>
              <a:t>‹#›</a:t>
            </a:fld>
            <a:endParaRPr lang="en-US"/>
          </a:p>
        </p:txBody>
      </p:sp>
    </p:spTree>
    <p:extLst>
      <p:ext uri="{BB962C8B-B14F-4D97-AF65-F5344CB8AC3E}">
        <p14:creationId xmlns:p14="http://schemas.microsoft.com/office/powerpoint/2010/main" val="35833066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E40813-47E8-4BAD-9655-5FDD4287B1FE}" type="datetimeFigureOut">
              <a:rPr lang="en-US" smtClean="0"/>
              <a:t>5/21/2017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41605FB-6D03-407C-B624-EAF4787CF55B}" type="slidenum">
              <a:rPr lang="en-US" smtClean="0"/>
              <a:t>‹#›</a:t>
            </a:fld>
            <a:endParaRPr lang="en-US"/>
          </a:p>
        </p:txBody>
      </p:sp>
    </p:spTree>
    <p:extLst>
      <p:ext uri="{BB962C8B-B14F-4D97-AF65-F5344CB8AC3E}">
        <p14:creationId xmlns:p14="http://schemas.microsoft.com/office/powerpoint/2010/main" val="29523293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EE40813-47E8-4BAD-9655-5FDD4287B1FE}" type="datetimeFigureOut">
              <a:rPr lang="en-US" smtClean="0"/>
              <a:t>5/21/2017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1605FB-6D03-407C-B624-EAF4787CF55B}" type="slidenum">
              <a:rPr lang="en-US" smtClean="0"/>
              <a:t>‹#›</a:t>
            </a:fld>
            <a:endParaRPr lang="en-US"/>
          </a:p>
        </p:txBody>
      </p:sp>
    </p:spTree>
    <p:extLst>
      <p:ext uri="{BB962C8B-B14F-4D97-AF65-F5344CB8AC3E}">
        <p14:creationId xmlns:p14="http://schemas.microsoft.com/office/powerpoint/2010/main" val="28427710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EE40813-47E8-4BAD-9655-5FDD4287B1FE}" type="datetimeFigureOut">
              <a:rPr lang="en-US" smtClean="0"/>
              <a:t>5/21/2017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1605FB-6D03-407C-B624-EAF4787CF55B}" type="slidenum">
              <a:rPr lang="en-US" smtClean="0"/>
              <a:t>‹#›</a:t>
            </a:fld>
            <a:endParaRPr lang="en-US"/>
          </a:p>
        </p:txBody>
      </p:sp>
    </p:spTree>
    <p:extLst>
      <p:ext uri="{BB962C8B-B14F-4D97-AF65-F5344CB8AC3E}">
        <p14:creationId xmlns:p14="http://schemas.microsoft.com/office/powerpoint/2010/main" val="1486705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EE40813-47E8-4BAD-9655-5FDD4287B1FE}" type="datetimeFigureOut">
              <a:rPr lang="en-US" smtClean="0"/>
              <a:t>5/21/2017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1605FB-6D03-407C-B624-EAF4787CF55B}" type="slidenum">
              <a:rPr lang="en-US" smtClean="0"/>
              <a:t>‹#›</a:t>
            </a:fld>
            <a:endParaRPr lang="en-US"/>
          </a:p>
        </p:txBody>
      </p:sp>
    </p:spTree>
    <p:extLst>
      <p:ext uri="{BB962C8B-B14F-4D97-AF65-F5344CB8AC3E}">
        <p14:creationId xmlns:p14="http://schemas.microsoft.com/office/powerpoint/2010/main" val="32959856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11.wmf"/><Relationship Id="rId5" Type="http://schemas.openxmlformats.org/officeDocument/2006/relationships/oleObject" Target="../embeddings/oleObject2.bin"/><Relationship Id="rId4" Type="http://schemas.openxmlformats.org/officeDocument/2006/relationships/image" Target="../media/image10.wmf"/></Relationships>
</file>

<file path=ppt/slides/_rels/slide21.xml.rels><?xml version="1.0" encoding="UTF-8" standalone="yes"?>
<Relationships xmlns="http://schemas.openxmlformats.org/package/2006/relationships"><Relationship Id="rId8" Type="http://schemas.openxmlformats.org/officeDocument/2006/relationships/image" Target="../media/image14.wmf"/><Relationship Id="rId3" Type="http://schemas.openxmlformats.org/officeDocument/2006/relationships/oleObject" Target="../embeddings/oleObject3.bin"/><Relationship Id="rId7"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13.wmf"/><Relationship Id="rId5" Type="http://schemas.openxmlformats.org/officeDocument/2006/relationships/oleObject" Target="../embeddings/oleObject4.bin"/><Relationship Id="rId10" Type="http://schemas.openxmlformats.org/officeDocument/2006/relationships/image" Target="../media/image15.wmf"/><Relationship Id="rId4" Type="http://schemas.openxmlformats.org/officeDocument/2006/relationships/image" Target="../media/image12.wmf"/><Relationship Id="rId9" Type="http://schemas.openxmlformats.org/officeDocument/2006/relationships/oleObject" Target="../embeddings/oleObject6.bin"/></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Apache Kafka</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6187671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Kafka Terminologies.</a:t>
            </a:r>
            <a:endParaRPr lang="en-US" dirty="0"/>
          </a:p>
        </p:txBody>
      </p:sp>
      <p:sp>
        <p:nvSpPr>
          <p:cNvPr id="3" name="Content Placeholder 2"/>
          <p:cNvSpPr>
            <a:spLocks noGrp="1"/>
          </p:cNvSpPr>
          <p:nvPr>
            <p:ph idx="1"/>
          </p:nvPr>
        </p:nvSpPr>
        <p:spPr/>
        <p:txBody>
          <a:bodyPr>
            <a:normAutofit lnSpcReduction="10000"/>
          </a:bodyPr>
          <a:lstStyle/>
          <a:p>
            <a:r>
              <a:rPr lang="en-US" dirty="0" smtClean="0"/>
              <a:t>Broker</a:t>
            </a:r>
          </a:p>
          <a:p>
            <a:r>
              <a:rPr lang="en-US" dirty="0" smtClean="0"/>
              <a:t>Zoo Keeper</a:t>
            </a:r>
          </a:p>
          <a:p>
            <a:r>
              <a:rPr lang="en-US" dirty="0" smtClean="0"/>
              <a:t>Topic</a:t>
            </a:r>
          </a:p>
          <a:p>
            <a:r>
              <a:rPr lang="en-US" dirty="0" smtClean="0"/>
              <a:t>Partition</a:t>
            </a:r>
          </a:p>
          <a:p>
            <a:r>
              <a:rPr lang="en-US" dirty="0" smtClean="0"/>
              <a:t>Replica</a:t>
            </a:r>
          </a:p>
          <a:p>
            <a:r>
              <a:rPr lang="en-US" dirty="0" smtClean="0"/>
              <a:t>Leader Replica</a:t>
            </a:r>
          </a:p>
          <a:p>
            <a:r>
              <a:rPr lang="en-US" dirty="0" smtClean="0"/>
              <a:t>Follower Replica</a:t>
            </a:r>
          </a:p>
          <a:p>
            <a:r>
              <a:rPr lang="en-US" dirty="0" smtClean="0"/>
              <a:t>Consumer</a:t>
            </a:r>
          </a:p>
          <a:p>
            <a:r>
              <a:rPr lang="en-US" dirty="0" smtClean="0"/>
              <a:t>Consumer Group</a:t>
            </a:r>
          </a:p>
        </p:txBody>
      </p:sp>
    </p:spTree>
    <p:extLst>
      <p:ext uri="{BB962C8B-B14F-4D97-AF65-F5344CB8AC3E}">
        <p14:creationId xmlns:p14="http://schemas.microsoft.com/office/powerpoint/2010/main" val="20138978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Kafka Architecture.</a:t>
            </a:r>
            <a:endParaRPr lang="en-US" dirty="0"/>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27547" y="1433016"/>
            <a:ext cx="11614244" cy="5322626"/>
          </a:xfrm>
          <a:prstGeom prst="rect">
            <a:avLst/>
          </a:prstGeom>
          <a:noFill/>
          <a:ln>
            <a:noFill/>
          </a:ln>
        </p:spPr>
      </p:pic>
    </p:spTree>
    <p:extLst>
      <p:ext uri="{BB962C8B-B14F-4D97-AF65-F5344CB8AC3E}">
        <p14:creationId xmlns:p14="http://schemas.microsoft.com/office/powerpoint/2010/main" val="191821697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Clients Accessing Kafka</a:t>
            </a:r>
            <a:endParaRPr lang="en-US" dirty="0"/>
          </a:p>
        </p:txBody>
      </p:sp>
      <p:pic>
        <p:nvPicPr>
          <p:cNvPr id="4" name="Content Placeholder 3" descr="https://www.safaribooksonline.com/library/view/kafka-the-definitive/9781491936153/assets/ktdg_0502.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969253" y="1825625"/>
            <a:ext cx="6253493" cy="4351338"/>
          </a:xfrm>
          <a:prstGeom prst="rect">
            <a:avLst/>
          </a:prstGeom>
          <a:noFill/>
          <a:ln>
            <a:noFill/>
          </a:ln>
        </p:spPr>
      </p:pic>
    </p:spTree>
    <p:extLst>
      <p:ext uri="{BB962C8B-B14F-4D97-AF65-F5344CB8AC3E}">
        <p14:creationId xmlns:p14="http://schemas.microsoft.com/office/powerpoint/2010/main" val="13418833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Clients Accessing Kafka</a:t>
            </a:r>
            <a:endParaRPr lang="en-US" dirty="0"/>
          </a:p>
        </p:txBody>
      </p:sp>
      <p:pic>
        <p:nvPicPr>
          <p:cNvPr id="4" name="Content Placeholder 3" descr="https://www.safaribooksonline.com/library/view/kafka-the-definitive/9781491936153/assets/ktdg_0504.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2077890"/>
            <a:ext cx="10515600" cy="3846808"/>
          </a:xfrm>
          <a:prstGeom prst="rect">
            <a:avLst/>
          </a:prstGeom>
          <a:noFill/>
          <a:ln>
            <a:noFill/>
          </a:ln>
        </p:spPr>
      </p:pic>
    </p:spTree>
    <p:extLst>
      <p:ext uri="{BB962C8B-B14F-4D97-AF65-F5344CB8AC3E}">
        <p14:creationId xmlns:p14="http://schemas.microsoft.com/office/powerpoint/2010/main" val="8775785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Physical Storage</a:t>
            </a:r>
            <a:endParaRPr lang="en-US" dirty="0"/>
          </a:p>
        </p:txBody>
      </p:sp>
      <p:sp>
        <p:nvSpPr>
          <p:cNvPr id="3" name="Content Placeholder 2"/>
          <p:cNvSpPr>
            <a:spLocks noGrp="1"/>
          </p:cNvSpPr>
          <p:nvPr>
            <p:ph idx="1"/>
          </p:nvPr>
        </p:nvSpPr>
        <p:spPr/>
        <p:txBody>
          <a:bodyPr/>
          <a:lstStyle/>
          <a:p>
            <a:r>
              <a:rPr lang="en-US" dirty="0" smtClean="0"/>
              <a:t>The basic storage unit of Kafka is a partition replica.</a:t>
            </a:r>
          </a:p>
          <a:p>
            <a:pPr marL="0" indent="0">
              <a:buNone/>
            </a:pPr>
            <a:r>
              <a:rPr lang="en-US" sz="2000" i="1" dirty="0" smtClean="0"/>
              <a:t> </a:t>
            </a:r>
            <a:r>
              <a:rPr lang="en-US" sz="2000" i="1" dirty="0"/>
              <a:t>Partitions cannot be split between multiple brokers and not even between multiple disks on the same broker. So the size of a partition is limited by the space available on a single mount </a:t>
            </a:r>
            <a:r>
              <a:rPr lang="en-US" sz="2000" i="1" dirty="0" smtClean="0"/>
              <a:t>point.</a:t>
            </a:r>
          </a:p>
          <a:p>
            <a:pPr marL="0" indent="0">
              <a:buNone/>
            </a:pPr>
            <a:r>
              <a:rPr lang="en-US" sz="2000" dirty="0" smtClean="0"/>
              <a:t>Location where Messages will be stored?</a:t>
            </a:r>
          </a:p>
          <a:p>
            <a:pPr marL="0" indent="0">
              <a:buNone/>
            </a:pPr>
            <a:r>
              <a:rPr lang="en-US" sz="2000" i="1" dirty="0" smtClean="0"/>
              <a:t>Format in which messages are stored in Kafka?</a:t>
            </a:r>
          </a:p>
          <a:p>
            <a:pPr marL="0" indent="0">
              <a:buNone/>
            </a:pPr>
            <a:r>
              <a:rPr lang="en-US" sz="2400" b="1" dirty="0"/>
              <a:t>Kafka to use the zero-copy </a:t>
            </a:r>
            <a:r>
              <a:rPr lang="en-US" sz="2400" b="1" dirty="0" smtClean="0"/>
              <a:t>optimization:</a:t>
            </a:r>
          </a:p>
          <a:p>
            <a:pPr marL="0" indent="0">
              <a:buNone/>
            </a:pPr>
            <a:r>
              <a:rPr lang="en-US" sz="2000" i="1" dirty="0" smtClean="0"/>
              <a:t>Kafka doesn’t stage the message in memory before sending over network because the serialization format in which message is stored on the disk is same as the format in which message is sent over network. </a:t>
            </a:r>
            <a:endParaRPr lang="en-US" sz="2000" i="1" dirty="0"/>
          </a:p>
        </p:txBody>
      </p:sp>
    </p:spTree>
    <p:extLst>
      <p:ext uri="{BB962C8B-B14F-4D97-AF65-F5344CB8AC3E}">
        <p14:creationId xmlns:p14="http://schemas.microsoft.com/office/powerpoint/2010/main" val="3487699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811838"/>
          </a:xfrm>
        </p:spPr>
        <p:txBody>
          <a:bodyPr/>
          <a:lstStyle/>
          <a:p>
            <a:pPr algn="ctr"/>
            <a:r>
              <a:rPr lang="en-US" sz="5400" b="1" dirty="0" smtClean="0"/>
              <a:t>Kafka Demo</a:t>
            </a:r>
            <a:r>
              <a:rPr lang="en-US" b="1" dirty="0" smtClean="0"/>
              <a:t>.</a:t>
            </a:r>
            <a:endParaRPr lang="en-US" b="1" dirty="0"/>
          </a:p>
        </p:txBody>
      </p:sp>
    </p:spTree>
    <p:extLst>
      <p:ext uri="{BB962C8B-B14F-4D97-AF65-F5344CB8AC3E}">
        <p14:creationId xmlns:p14="http://schemas.microsoft.com/office/powerpoint/2010/main" val="10233309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811838"/>
          </a:xfrm>
        </p:spPr>
        <p:txBody>
          <a:bodyPr/>
          <a:lstStyle/>
          <a:p>
            <a:pPr algn="ctr"/>
            <a:r>
              <a:rPr lang="en-US" sz="5400" b="1" dirty="0" smtClean="0"/>
              <a:t>Code Walk Through.</a:t>
            </a:r>
            <a:endParaRPr lang="en-US" b="1" dirty="0"/>
          </a:p>
        </p:txBody>
      </p:sp>
    </p:spTree>
    <p:extLst>
      <p:ext uri="{BB962C8B-B14F-4D97-AF65-F5344CB8AC3E}">
        <p14:creationId xmlns:p14="http://schemas.microsoft.com/office/powerpoint/2010/main" val="38794184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Kafka Utility commands.</a:t>
            </a:r>
            <a:endParaRPr lang="en-US" dirty="0"/>
          </a:p>
        </p:txBody>
      </p:sp>
      <p:sp>
        <p:nvSpPr>
          <p:cNvPr id="3" name="Content Placeholder 2"/>
          <p:cNvSpPr>
            <a:spLocks noGrp="1"/>
          </p:cNvSpPr>
          <p:nvPr>
            <p:ph idx="1"/>
          </p:nvPr>
        </p:nvSpPr>
        <p:spPr/>
        <p:txBody>
          <a:bodyPr>
            <a:normAutofit fontScale="85000" lnSpcReduction="20000"/>
          </a:bodyPr>
          <a:lstStyle/>
          <a:p>
            <a:pPr marL="0" marR="0" lvl="0" indent="0">
              <a:lnSpc>
                <a:spcPct val="107000"/>
              </a:lnSpc>
              <a:spcBef>
                <a:spcPts val="0"/>
              </a:spcBef>
              <a:spcAft>
                <a:spcPts val="0"/>
              </a:spcAft>
              <a:buNone/>
            </a:pPr>
            <a:r>
              <a:rPr lang="en-US" b="1" dirty="0" smtClean="0">
                <a:latin typeface="Calibri" panose="020F0502020204030204" pitchFamily="34" charset="0"/>
                <a:ea typeface="Calibri" panose="020F0502020204030204" pitchFamily="34" charset="0"/>
                <a:cs typeface="Times New Roman" panose="02020603050405020304" pitchFamily="18" charset="0"/>
              </a:rPr>
              <a:t>1.</a:t>
            </a:r>
            <a:r>
              <a:rPr lang="en-US" b="1" dirty="0" smtClean="0">
                <a:effectLst/>
                <a:latin typeface="Calibri" panose="020F0502020204030204" pitchFamily="34" charset="0"/>
                <a:ea typeface="Calibri" panose="020F0502020204030204" pitchFamily="34" charset="0"/>
                <a:cs typeface="Times New Roman" panose="02020603050405020304" pitchFamily="18" charset="0"/>
              </a:rPr>
              <a:t> Kafka Home Directory: </a:t>
            </a:r>
            <a:r>
              <a:rPr lang="en-US" dirty="0" smtClean="0">
                <a:effectLst/>
                <a:latin typeface="Calibri" panose="020F0502020204030204" pitchFamily="34" charset="0"/>
                <a:ea typeface="Calibri" panose="020F0502020204030204" pitchFamily="34" charset="0"/>
                <a:cs typeface="Times New Roman" panose="02020603050405020304" pitchFamily="18" charset="0"/>
              </a:rPr>
              <a:t>HDP VM Comes with Single node Kafka instance and Kafka will be installed in </a:t>
            </a:r>
            <a:r>
              <a:rPr lang="en-US" b="1" i="1" dirty="0" smtClean="0">
                <a:effectLst/>
                <a:latin typeface="Calibri" panose="020F0502020204030204" pitchFamily="34" charset="0"/>
                <a:ea typeface="Calibri" panose="020F0502020204030204" pitchFamily="34" charset="0"/>
                <a:cs typeface="Times New Roman" panose="02020603050405020304" pitchFamily="18" charset="0"/>
              </a:rPr>
              <a:t>/</a:t>
            </a:r>
            <a:r>
              <a:rPr lang="en-US" b="1" i="1" dirty="0" err="1" smtClean="0">
                <a:effectLst/>
                <a:latin typeface="Calibri" panose="020F0502020204030204" pitchFamily="34" charset="0"/>
                <a:ea typeface="Calibri" panose="020F0502020204030204" pitchFamily="34" charset="0"/>
                <a:cs typeface="Times New Roman" panose="02020603050405020304" pitchFamily="18" charset="0"/>
              </a:rPr>
              <a:t>usr</a:t>
            </a:r>
            <a:r>
              <a:rPr lang="en-US" b="1" i="1" dirty="0" smtClean="0">
                <a:effectLst/>
                <a:latin typeface="Calibri" panose="020F0502020204030204" pitchFamily="34" charset="0"/>
                <a:ea typeface="Calibri" panose="020F0502020204030204" pitchFamily="34" charset="0"/>
                <a:cs typeface="Times New Roman" panose="02020603050405020304" pitchFamily="18" charset="0"/>
              </a:rPr>
              <a:t>/</a:t>
            </a:r>
            <a:r>
              <a:rPr lang="en-US" b="1" i="1" dirty="0" err="1" smtClean="0">
                <a:effectLst/>
                <a:latin typeface="Calibri" panose="020F0502020204030204" pitchFamily="34" charset="0"/>
                <a:ea typeface="Calibri" panose="020F0502020204030204" pitchFamily="34" charset="0"/>
                <a:cs typeface="Times New Roman" panose="02020603050405020304" pitchFamily="18" charset="0"/>
              </a:rPr>
              <a:t>hdp</a:t>
            </a:r>
            <a:r>
              <a:rPr lang="en-US" b="1" i="1" dirty="0" smtClean="0">
                <a:effectLst/>
                <a:latin typeface="Calibri" panose="020F0502020204030204" pitchFamily="34" charset="0"/>
                <a:ea typeface="Calibri" panose="020F0502020204030204" pitchFamily="34" charset="0"/>
                <a:cs typeface="Times New Roman" panose="02020603050405020304" pitchFamily="18" charset="0"/>
              </a:rPr>
              <a:t>/current/</a:t>
            </a:r>
            <a:r>
              <a:rPr lang="en-US" b="1" i="1" dirty="0" err="1" smtClean="0">
                <a:effectLst/>
                <a:latin typeface="Calibri" panose="020F0502020204030204" pitchFamily="34" charset="0"/>
                <a:ea typeface="Calibri" panose="020F0502020204030204" pitchFamily="34" charset="0"/>
                <a:cs typeface="Times New Roman" panose="02020603050405020304" pitchFamily="18" charset="0"/>
              </a:rPr>
              <a:t>kafka</a:t>
            </a:r>
            <a:r>
              <a:rPr lang="en-US" b="1" i="1" dirty="0" smtClean="0">
                <a:effectLst/>
                <a:latin typeface="Calibri" panose="020F0502020204030204" pitchFamily="34" charset="0"/>
                <a:ea typeface="Calibri" panose="020F0502020204030204" pitchFamily="34" charset="0"/>
                <a:cs typeface="Times New Roman" panose="02020603050405020304" pitchFamily="18" charset="0"/>
              </a:rPr>
              <a:t>-broker</a:t>
            </a:r>
            <a:r>
              <a:rPr lang="en-US" dirty="0" smtClean="0">
                <a:effectLst/>
                <a:latin typeface="Calibri" panose="020F0502020204030204" pitchFamily="34" charset="0"/>
                <a:ea typeface="Calibri" panose="020F0502020204030204" pitchFamily="34" charset="0"/>
                <a:cs typeface="Times New Roman" panose="02020603050405020304" pitchFamily="18" charset="0"/>
              </a:rPr>
              <a:t> location.</a:t>
            </a:r>
          </a:p>
          <a:p>
            <a:pPr marR="0" indent="0">
              <a:lnSpc>
                <a:spcPct val="107000"/>
              </a:lnSpc>
              <a:spcBef>
                <a:spcPts val="0"/>
              </a:spcBef>
              <a:spcAft>
                <a:spcPts val="0"/>
              </a:spcAft>
              <a:buNone/>
            </a:pPr>
            <a:r>
              <a:rPr lang="en-US" b="1" dirty="0" smtClean="0">
                <a:solidFill>
                  <a:srgbClr val="00B050"/>
                </a:solidFill>
                <a:effectLst/>
                <a:latin typeface="Calibri" panose="020F0502020204030204" pitchFamily="34" charset="0"/>
                <a:ea typeface="Calibri" panose="020F0502020204030204" pitchFamily="34" charset="0"/>
                <a:cs typeface="Times New Roman" panose="02020603050405020304" pitchFamily="18" charset="0"/>
              </a:rPr>
              <a:t>   cd /</a:t>
            </a:r>
            <a:r>
              <a:rPr lang="en-US" b="1" dirty="0" err="1" smtClean="0">
                <a:solidFill>
                  <a:srgbClr val="00B050"/>
                </a:solidFill>
                <a:effectLst/>
                <a:latin typeface="Calibri" panose="020F0502020204030204" pitchFamily="34" charset="0"/>
                <a:ea typeface="Calibri" panose="020F0502020204030204" pitchFamily="34" charset="0"/>
                <a:cs typeface="Times New Roman" panose="02020603050405020304" pitchFamily="18" charset="0"/>
              </a:rPr>
              <a:t>usr</a:t>
            </a:r>
            <a:r>
              <a:rPr lang="en-US" b="1" dirty="0" smtClean="0">
                <a:solidFill>
                  <a:srgbClr val="00B050"/>
                </a:solidFill>
                <a:effectLst/>
                <a:latin typeface="Calibri" panose="020F0502020204030204" pitchFamily="34" charset="0"/>
                <a:ea typeface="Calibri" panose="020F0502020204030204" pitchFamily="34" charset="0"/>
                <a:cs typeface="Times New Roman" panose="02020603050405020304" pitchFamily="18" charset="0"/>
              </a:rPr>
              <a:t>/</a:t>
            </a:r>
            <a:r>
              <a:rPr lang="en-US" b="1" dirty="0" err="1" smtClean="0">
                <a:solidFill>
                  <a:srgbClr val="00B050"/>
                </a:solidFill>
                <a:effectLst/>
                <a:latin typeface="Calibri" panose="020F0502020204030204" pitchFamily="34" charset="0"/>
                <a:ea typeface="Calibri" panose="020F0502020204030204" pitchFamily="34" charset="0"/>
                <a:cs typeface="Times New Roman" panose="02020603050405020304" pitchFamily="18" charset="0"/>
              </a:rPr>
              <a:t>hdp</a:t>
            </a:r>
            <a:r>
              <a:rPr lang="en-US" b="1" dirty="0" smtClean="0">
                <a:solidFill>
                  <a:srgbClr val="00B050"/>
                </a:solidFill>
                <a:effectLst/>
                <a:latin typeface="Calibri" panose="020F0502020204030204" pitchFamily="34" charset="0"/>
                <a:ea typeface="Calibri" panose="020F0502020204030204" pitchFamily="34" charset="0"/>
                <a:cs typeface="Times New Roman" panose="02020603050405020304" pitchFamily="18" charset="0"/>
              </a:rPr>
              <a:t>/current/</a:t>
            </a:r>
            <a:r>
              <a:rPr lang="en-US" b="1" dirty="0" err="1" smtClean="0">
                <a:solidFill>
                  <a:srgbClr val="00B050"/>
                </a:solidFill>
                <a:effectLst/>
                <a:latin typeface="Calibri" panose="020F0502020204030204" pitchFamily="34" charset="0"/>
                <a:ea typeface="Calibri" panose="020F0502020204030204" pitchFamily="34" charset="0"/>
                <a:cs typeface="Times New Roman" panose="02020603050405020304" pitchFamily="18" charset="0"/>
              </a:rPr>
              <a:t>kafka</a:t>
            </a:r>
            <a:r>
              <a:rPr lang="en-US" b="1" dirty="0" smtClean="0">
                <a:solidFill>
                  <a:srgbClr val="00B050"/>
                </a:solidFill>
                <a:effectLst/>
                <a:latin typeface="Calibri" panose="020F0502020204030204" pitchFamily="34" charset="0"/>
                <a:ea typeface="Calibri" panose="020F0502020204030204" pitchFamily="34" charset="0"/>
                <a:cs typeface="Times New Roman" panose="02020603050405020304" pitchFamily="18" charset="0"/>
              </a:rPr>
              <a:t>-broker</a:t>
            </a:r>
            <a:endParaRPr lang="en-US" dirty="0" smtClean="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nSpc>
                <a:spcPct val="107000"/>
              </a:lnSpc>
              <a:spcBef>
                <a:spcPts val="0"/>
              </a:spcBef>
              <a:spcAft>
                <a:spcPts val="0"/>
              </a:spcAft>
              <a:buNone/>
            </a:pPr>
            <a:r>
              <a:rPr lang="en-US" b="1" dirty="0" smtClean="0">
                <a:effectLst/>
                <a:latin typeface="Calibri" panose="020F0502020204030204" pitchFamily="34" charset="0"/>
                <a:ea typeface="Calibri" panose="020F0502020204030204" pitchFamily="34" charset="0"/>
                <a:cs typeface="Times New Roman" panose="02020603050405020304" pitchFamily="18" charset="0"/>
              </a:rPr>
              <a:t>2. Execute the below command to start Kafka Server:</a:t>
            </a:r>
            <a:endParaRPr lang="en-US" dirty="0" smtClean="0">
              <a:effectLst/>
              <a:latin typeface="Calibri" panose="020F0502020204030204" pitchFamily="34" charset="0"/>
              <a:ea typeface="Calibri" panose="020F0502020204030204" pitchFamily="34" charset="0"/>
              <a:cs typeface="Times New Roman" panose="02020603050405020304" pitchFamily="18" charset="0"/>
            </a:endParaRPr>
          </a:p>
          <a:p>
            <a:pPr marR="0" indent="0">
              <a:lnSpc>
                <a:spcPct val="107000"/>
              </a:lnSpc>
              <a:spcBef>
                <a:spcPts val="0"/>
              </a:spcBef>
              <a:spcAft>
                <a:spcPts val="0"/>
              </a:spcAft>
              <a:buNone/>
            </a:pPr>
            <a:r>
              <a:rPr lang="en-US" b="1" dirty="0" smtClean="0">
                <a:solidFill>
                  <a:srgbClr val="00B050"/>
                </a:solidFill>
                <a:effectLst/>
                <a:latin typeface="Calibri" panose="020F0502020204030204" pitchFamily="34" charset="0"/>
                <a:ea typeface="Calibri" panose="020F0502020204030204" pitchFamily="34" charset="0"/>
                <a:cs typeface="Times New Roman" panose="02020603050405020304" pitchFamily="18" charset="0"/>
              </a:rPr>
              <a:t>    bin/kafka-server-start.sh </a:t>
            </a:r>
            <a:r>
              <a:rPr lang="en-US" b="1" dirty="0" err="1" smtClean="0">
                <a:solidFill>
                  <a:srgbClr val="00B050"/>
                </a:solidFill>
                <a:effectLst/>
                <a:latin typeface="Calibri" panose="020F0502020204030204" pitchFamily="34" charset="0"/>
                <a:ea typeface="Calibri" panose="020F0502020204030204" pitchFamily="34" charset="0"/>
                <a:cs typeface="Times New Roman" panose="02020603050405020304" pitchFamily="18" charset="0"/>
              </a:rPr>
              <a:t>config</a:t>
            </a:r>
            <a:r>
              <a:rPr lang="en-US" b="1" dirty="0" smtClean="0">
                <a:solidFill>
                  <a:srgbClr val="00B050"/>
                </a:solidFill>
                <a:effectLst/>
                <a:latin typeface="Calibri" panose="020F0502020204030204" pitchFamily="34" charset="0"/>
                <a:ea typeface="Calibri" panose="020F0502020204030204" pitchFamily="34" charset="0"/>
                <a:cs typeface="Times New Roman" panose="02020603050405020304" pitchFamily="18" charset="0"/>
              </a:rPr>
              <a:t>/</a:t>
            </a:r>
            <a:r>
              <a:rPr lang="en-US" b="1" dirty="0" err="1" smtClean="0">
                <a:solidFill>
                  <a:srgbClr val="00B050"/>
                </a:solidFill>
                <a:effectLst/>
                <a:latin typeface="Calibri" panose="020F0502020204030204" pitchFamily="34" charset="0"/>
                <a:ea typeface="Calibri" panose="020F0502020204030204" pitchFamily="34" charset="0"/>
                <a:cs typeface="Times New Roman" panose="02020603050405020304" pitchFamily="18" charset="0"/>
              </a:rPr>
              <a:t>server.properties</a:t>
            </a:r>
            <a:endParaRPr lang="en-US" dirty="0" smtClean="0">
              <a:effectLst/>
              <a:latin typeface="Calibri" panose="020F0502020204030204" pitchFamily="34" charset="0"/>
              <a:ea typeface="Calibri" panose="020F0502020204030204" pitchFamily="34" charset="0"/>
              <a:cs typeface="Times New Roman" panose="02020603050405020304" pitchFamily="18" charset="0"/>
            </a:endParaRPr>
          </a:p>
          <a:p>
            <a:pPr marR="0" indent="0">
              <a:lnSpc>
                <a:spcPct val="107000"/>
              </a:lnSpc>
              <a:spcBef>
                <a:spcPts val="0"/>
              </a:spcBef>
              <a:spcAft>
                <a:spcPts val="0"/>
              </a:spcAft>
              <a:buNone/>
            </a:pPr>
            <a:r>
              <a:rPr lang="en-US" i="1" dirty="0" smtClean="0">
                <a:effectLst/>
                <a:latin typeface="Calibri" panose="020F0502020204030204" pitchFamily="34" charset="0"/>
                <a:ea typeface="Calibri" panose="020F0502020204030204" pitchFamily="34" charset="0"/>
                <a:cs typeface="Times New Roman" panose="02020603050405020304" pitchFamily="18" charset="0"/>
              </a:rPr>
              <a:t>      Broker Starts on port 6667 by default</a:t>
            </a:r>
            <a:endParaRPr lang="en-US" dirty="0" smtClean="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nSpc>
                <a:spcPct val="107000"/>
              </a:lnSpc>
              <a:spcBef>
                <a:spcPts val="0"/>
              </a:spcBef>
              <a:spcAft>
                <a:spcPts val="0"/>
              </a:spcAft>
              <a:buNone/>
            </a:pPr>
            <a:r>
              <a:rPr lang="en-US" b="1" dirty="0" smtClean="0">
                <a:effectLst/>
                <a:latin typeface="Calibri" panose="020F0502020204030204" pitchFamily="34" charset="0"/>
                <a:ea typeface="Calibri" panose="020F0502020204030204" pitchFamily="34" charset="0"/>
                <a:cs typeface="Times New Roman" panose="02020603050405020304" pitchFamily="18" charset="0"/>
              </a:rPr>
              <a:t>3. Use the below command to see the list of Topics:</a:t>
            </a:r>
            <a:endParaRPr lang="en-US" dirty="0" smtClean="0">
              <a:effectLst/>
              <a:latin typeface="Calibri" panose="020F0502020204030204" pitchFamily="34" charset="0"/>
              <a:ea typeface="Calibri" panose="020F0502020204030204" pitchFamily="34" charset="0"/>
              <a:cs typeface="Times New Roman" panose="02020603050405020304" pitchFamily="18" charset="0"/>
            </a:endParaRPr>
          </a:p>
          <a:p>
            <a:pPr marR="0" indent="0">
              <a:lnSpc>
                <a:spcPct val="107000"/>
              </a:lnSpc>
              <a:spcBef>
                <a:spcPts val="0"/>
              </a:spcBef>
              <a:spcAft>
                <a:spcPts val="0"/>
              </a:spcAft>
              <a:buNone/>
            </a:pPr>
            <a:r>
              <a:rPr lang="en-US" b="1" dirty="0" smtClean="0">
                <a:solidFill>
                  <a:srgbClr val="00B050"/>
                </a:solidFill>
                <a:effectLst/>
                <a:latin typeface="Calibri" panose="020F0502020204030204" pitchFamily="34" charset="0"/>
                <a:ea typeface="Calibri" panose="020F0502020204030204" pitchFamily="34" charset="0"/>
                <a:cs typeface="Times New Roman" panose="02020603050405020304" pitchFamily="18" charset="0"/>
              </a:rPr>
              <a:t>    bin/kafka-topics.sh --list --zookeeper localhost:2181</a:t>
            </a:r>
            <a:endParaRPr lang="en-US" dirty="0" smtClean="0">
              <a:effectLst/>
              <a:latin typeface="Calibri" panose="020F0502020204030204" pitchFamily="34" charset="0"/>
              <a:ea typeface="Calibri" panose="020F0502020204030204" pitchFamily="34" charset="0"/>
              <a:cs typeface="Times New Roman" panose="02020603050405020304" pitchFamily="18" charset="0"/>
            </a:endParaRPr>
          </a:p>
          <a:p>
            <a:pPr marR="0" indent="0">
              <a:lnSpc>
                <a:spcPct val="107000"/>
              </a:lnSpc>
              <a:spcBef>
                <a:spcPts val="0"/>
              </a:spcBef>
              <a:spcAft>
                <a:spcPts val="0"/>
              </a:spcAft>
              <a:buNone/>
            </a:pPr>
            <a:r>
              <a:rPr lang="en-US" i="1" dirty="0" smtClean="0">
                <a:effectLst/>
                <a:latin typeface="Calibri" panose="020F0502020204030204" pitchFamily="34" charset="0"/>
                <a:ea typeface="Calibri" panose="020F0502020204030204" pitchFamily="34" charset="0"/>
                <a:cs typeface="Times New Roman" panose="02020603050405020304" pitchFamily="18" charset="0"/>
              </a:rPr>
              <a:t>   By default Zookeeper runs on 2181 port on HDP VM.</a:t>
            </a:r>
            <a:endParaRPr lang="en-US" dirty="0" smtClean="0">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0"/>
              </a:spcAft>
            </a:pPr>
            <a:endParaRPr lang="en-US" dirty="0" smtClean="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nSpc>
                <a:spcPct val="107000"/>
              </a:lnSpc>
              <a:spcBef>
                <a:spcPts val="0"/>
              </a:spcBef>
              <a:spcAft>
                <a:spcPts val="0"/>
              </a:spcAft>
              <a:buNone/>
            </a:pPr>
            <a:r>
              <a:rPr lang="en-US" b="1" dirty="0" smtClean="0">
                <a:effectLst/>
                <a:latin typeface="Calibri" panose="020F0502020204030204" pitchFamily="34" charset="0"/>
                <a:ea typeface="Calibri" panose="020F0502020204030204" pitchFamily="34" charset="0"/>
                <a:cs typeface="Times New Roman" panose="02020603050405020304" pitchFamily="18" charset="0"/>
              </a:rPr>
              <a:t>4. Command to create a Kafka Topic.</a:t>
            </a:r>
            <a:endParaRPr lang="en-US" dirty="0" smtClean="0">
              <a:effectLst/>
              <a:latin typeface="Calibri" panose="020F0502020204030204" pitchFamily="34" charset="0"/>
              <a:ea typeface="Calibri" panose="020F0502020204030204" pitchFamily="34" charset="0"/>
              <a:cs typeface="Times New Roman" panose="02020603050405020304" pitchFamily="18" charset="0"/>
            </a:endParaRPr>
          </a:p>
          <a:p>
            <a:pPr marR="0" indent="0">
              <a:lnSpc>
                <a:spcPct val="107000"/>
              </a:lnSpc>
              <a:spcBef>
                <a:spcPts val="0"/>
              </a:spcBef>
              <a:spcAft>
                <a:spcPts val="800"/>
              </a:spcAft>
              <a:buNone/>
            </a:pPr>
            <a:r>
              <a:rPr lang="en-US" b="1" dirty="0" smtClean="0">
                <a:solidFill>
                  <a:srgbClr val="00B050"/>
                </a:solidFill>
                <a:effectLst/>
                <a:latin typeface="Calibri" panose="020F0502020204030204" pitchFamily="34" charset="0"/>
                <a:ea typeface="Calibri" panose="020F0502020204030204" pitchFamily="34" charset="0"/>
                <a:cs typeface="Times New Roman" panose="02020603050405020304" pitchFamily="18" charset="0"/>
              </a:rPr>
              <a:t>    bin/kafka-topics.sh --create --zookeeper localhost:2181 --replication-factor 1 --partitions 1 --topic </a:t>
            </a:r>
            <a:r>
              <a:rPr lang="en-US" b="1" dirty="0" err="1" smtClean="0">
                <a:solidFill>
                  <a:srgbClr val="00B050"/>
                </a:solidFill>
                <a:effectLst/>
                <a:latin typeface="Calibri" panose="020F0502020204030204" pitchFamily="34" charset="0"/>
                <a:ea typeface="Calibri" panose="020F0502020204030204" pitchFamily="34" charset="0"/>
                <a:cs typeface="Times New Roman" panose="02020603050405020304" pitchFamily="18" charset="0"/>
              </a:rPr>
              <a:t>demo_topic</a:t>
            </a:r>
            <a:endParaRPr lang="en-US" dirty="0" smtClean="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6926825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Kafka Utility commands.</a:t>
            </a:r>
            <a:endParaRPr lang="en-US" dirty="0"/>
          </a:p>
        </p:txBody>
      </p:sp>
      <p:sp>
        <p:nvSpPr>
          <p:cNvPr id="7" name="Rectangle 4"/>
          <p:cNvSpPr>
            <a:spLocks noGrp="1" noChangeArrowheads="1"/>
          </p:cNvSpPr>
          <p:nvPr>
            <p:ph idx="1"/>
          </p:nvPr>
        </p:nvSpPr>
        <p:spPr bwMode="auto">
          <a:xfrm>
            <a:off x="370114" y="487025"/>
            <a:ext cx="11451772" cy="637097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7056" tIns="0" rIns="0" bIns="0" numCol="1" anchor="ctr" anchorCtr="0" compatLnSpc="1">
            <a:prstTxWarp prst="textNoShape">
              <a:avLst/>
            </a:prstTxWarp>
            <a:spAutoFit/>
          </a:bodyPr>
          <a:lstStyle>
            <a:lvl1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1pPr>
            <a:lvl2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2pPr>
            <a:lvl3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3pPr>
            <a:lvl4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4pPr>
            <a:lvl5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5pPr>
            <a:lvl6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6pPr>
            <a:lvl7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7pPr>
            <a:lvl8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8pPr>
            <a:lvl9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1800" b="1"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5. Command to publish messages to Kafka topic using the utilities provided with in Kafka.</a:t>
            </a:r>
            <a:endParaRPr kumimoji="0" lang="en-US" altLang="en-US" sz="1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1800" b="1" i="0" u="none" strike="noStrike" cap="none" normalizeH="0" baseline="0" dirty="0" smtClean="0">
                <a:ln>
                  <a:noFill/>
                </a:ln>
                <a:solidFill>
                  <a:srgbClr val="00B050"/>
                </a:solidFill>
                <a:effectLst/>
                <a:latin typeface="Calibri" panose="020F0502020204030204" pitchFamily="34" charset="0"/>
                <a:ea typeface="Calibri" panose="020F0502020204030204" pitchFamily="34" charset="0"/>
                <a:cs typeface="Times New Roman" panose="02020603050405020304" pitchFamily="18" charset="0"/>
              </a:rPr>
              <a:t>bin/kafka-console-producer.sh --broker-list sandbox.hortonworks.com:6667 --topic </a:t>
            </a:r>
            <a:r>
              <a:rPr kumimoji="0" lang="en-US" altLang="en-US" sz="1800" b="1" i="0" u="none" strike="noStrike" cap="none" normalizeH="0" baseline="0" dirty="0" err="1" smtClean="0">
                <a:ln>
                  <a:noFill/>
                </a:ln>
                <a:solidFill>
                  <a:srgbClr val="00B050"/>
                </a:solidFill>
                <a:effectLst/>
                <a:latin typeface="Calibri" panose="020F0502020204030204" pitchFamily="34" charset="0"/>
                <a:ea typeface="Calibri" panose="020F0502020204030204" pitchFamily="34" charset="0"/>
                <a:cs typeface="Times New Roman" panose="02020603050405020304" pitchFamily="18" charset="0"/>
              </a:rPr>
              <a:t>demo_topic</a:t>
            </a:r>
            <a:endParaRPr kumimoji="0" lang="en-US" altLang="en-US" sz="1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1800" b="1"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Use the below command to run a java code (Built for demo) to publish messages to Kafka topic.</a:t>
            </a:r>
            <a:endParaRPr kumimoji="0" lang="en-US" altLang="en-US" sz="1800" b="1" i="0" u="none" strike="noStrike" cap="none" normalizeH="0" baseline="0" dirty="0" smtClean="0">
              <a:ln>
                <a:noFill/>
              </a:ln>
              <a:solidFill>
                <a:srgbClr val="00B050"/>
              </a:solidFill>
              <a:effectLst/>
              <a:latin typeface="Arial Unicode MS" panose="020B0604020202020204" pitchFamily="34" charset="-128"/>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1800" b="1" i="0" u="none" strike="noStrike" cap="none" normalizeH="0" baseline="0" dirty="0" smtClean="0">
                <a:ln>
                  <a:noFill/>
                </a:ln>
                <a:solidFill>
                  <a:srgbClr val="00B050"/>
                </a:solidFill>
                <a:effectLst/>
                <a:latin typeface="Arial Unicode MS" panose="020B0604020202020204" pitchFamily="34" charset="-128"/>
                <a:ea typeface="Calibri" panose="020F0502020204030204" pitchFamily="34" charset="0"/>
                <a:cs typeface="Times New Roman" panose="02020603050405020304" pitchFamily="18" charset="0"/>
              </a:rPr>
              <a:t>java -</a:t>
            </a:r>
            <a:r>
              <a:rPr kumimoji="0" lang="en-US" altLang="en-US" sz="1800" b="1" i="0" u="none" strike="noStrike" cap="none" normalizeH="0" baseline="0" dirty="0" err="1" smtClean="0">
                <a:ln>
                  <a:noFill/>
                </a:ln>
                <a:solidFill>
                  <a:srgbClr val="00B050"/>
                </a:solidFill>
                <a:effectLst/>
                <a:latin typeface="Arial Unicode MS" panose="020B0604020202020204" pitchFamily="34" charset="-128"/>
                <a:ea typeface="Calibri" panose="020F0502020204030204" pitchFamily="34" charset="0"/>
                <a:cs typeface="Times New Roman" panose="02020603050405020304" pitchFamily="18" charset="0"/>
              </a:rPr>
              <a:t>cp</a:t>
            </a:r>
            <a:r>
              <a:rPr kumimoji="0" lang="en-US" altLang="en-US" sz="1800" b="1" i="0" u="none" strike="noStrike" cap="none" normalizeH="0" baseline="0" dirty="0" smtClean="0">
                <a:ln>
                  <a:noFill/>
                </a:ln>
                <a:solidFill>
                  <a:srgbClr val="00B050"/>
                </a:solidFill>
                <a:effectLst/>
                <a:latin typeface="Arial Unicode MS" panose="020B0604020202020204" pitchFamily="34" charset="-128"/>
                <a:ea typeface="Calibri" panose="020F0502020204030204" pitchFamily="34" charset="0"/>
                <a:cs typeface="Times New Roman" panose="02020603050405020304" pitchFamily="18" charset="0"/>
              </a:rPr>
              <a:t> /root/</a:t>
            </a:r>
            <a:r>
              <a:rPr kumimoji="0" lang="en-US" altLang="en-US" sz="1800" b="1" i="0" u="none" strike="noStrike" cap="none" normalizeH="0" baseline="0" dirty="0" err="1" smtClean="0">
                <a:ln>
                  <a:noFill/>
                </a:ln>
                <a:solidFill>
                  <a:srgbClr val="00B050"/>
                </a:solidFill>
                <a:effectLst/>
                <a:latin typeface="Arial Unicode MS" panose="020B0604020202020204" pitchFamily="34" charset="-128"/>
                <a:ea typeface="Calibri" panose="020F0502020204030204" pitchFamily="34" charset="0"/>
                <a:cs typeface="Times New Roman" panose="02020603050405020304" pitchFamily="18" charset="0"/>
              </a:rPr>
              <a:t>kafka</a:t>
            </a:r>
            <a:r>
              <a:rPr kumimoji="0" lang="en-US" altLang="en-US" sz="1800" b="1" i="0" u="none" strike="noStrike" cap="none" normalizeH="0" baseline="0" dirty="0" smtClean="0">
                <a:ln>
                  <a:noFill/>
                </a:ln>
                <a:solidFill>
                  <a:srgbClr val="00B050"/>
                </a:solidFill>
                <a:effectLst/>
                <a:latin typeface="Arial Unicode MS" panose="020B0604020202020204" pitchFamily="34" charset="-128"/>
                <a:ea typeface="Calibri" panose="020F0502020204030204" pitchFamily="34" charset="0"/>
                <a:cs typeface="Times New Roman" panose="02020603050405020304" pitchFamily="18" charset="0"/>
              </a:rPr>
              <a:t>/kafka-1.0-jar-with-dependencies.jar </a:t>
            </a:r>
            <a:r>
              <a:rPr kumimoji="0" lang="en-US" altLang="en-US" sz="1800" b="1" i="0" u="none" strike="noStrike" cap="none" normalizeH="0" baseline="0" dirty="0" err="1" smtClean="0">
                <a:ln>
                  <a:noFill/>
                </a:ln>
                <a:solidFill>
                  <a:srgbClr val="00B050"/>
                </a:solidFill>
                <a:effectLst/>
                <a:latin typeface="Arial Unicode MS" panose="020B0604020202020204" pitchFamily="34" charset="-128"/>
                <a:ea typeface="Calibri" panose="020F0502020204030204" pitchFamily="34" charset="0"/>
                <a:cs typeface="Times New Roman" panose="02020603050405020304" pitchFamily="18" charset="0"/>
              </a:rPr>
              <a:t>kafka.SimpleProducer_VM</a:t>
            </a:r>
            <a:r>
              <a:rPr kumimoji="0" lang="en-US" altLang="en-US" sz="1800" b="1" i="0" u="none" strike="noStrike" cap="none" normalizeH="0" baseline="0" dirty="0" smtClean="0">
                <a:ln>
                  <a:noFill/>
                </a:ln>
                <a:solidFill>
                  <a:srgbClr val="00B050"/>
                </a:solidFill>
                <a:effectLst/>
                <a:latin typeface="Arial Unicode MS" panose="020B0604020202020204" pitchFamily="34" charset="-128"/>
                <a:ea typeface="Calibri" panose="020F0502020204030204" pitchFamily="34" charset="0"/>
                <a:cs typeface="Times New Roman" panose="02020603050405020304" pitchFamily="18" charset="0"/>
              </a:rPr>
              <a:t> -topic </a:t>
            </a:r>
            <a:r>
              <a:rPr kumimoji="0" lang="en-US" altLang="en-US" sz="1800" b="1" i="0" u="none" strike="noStrike" cap="none" normalizeH="0" baseline="0" dirty="0" err="1" smtClean="0">
                <a:ln>
                  <a:noFill/>
                </a:ln>
                <a:solidFill>
                  <a:srgbClr val="00B050"/>
                </a:solidFill>
                <a:effectLst/>
                <a:latin typeface="Arial Unicode MS" panose="020B0604020202020204" pitchFamily="34" charset="-128"/>
                <a:ea typeface="Calibri" panose="020F0502020204030204" pitchFamily="34" charset="0"/>
                <a:cs typeface="Times New Roman" panose="02020603050405020304" pitchFamily="18" charset="0"/>
              </a:rPr>
              <a:t>demo_topic</a:t>
            </a:r>
            <a:r>
              <a:rPr kumimoji="0" lang="en-US" altLang="en-US" sz="1800" b="1" i="0" u="none" strike="noStrike" cap="none" normalizeH="0" baseline="0" dirty="0" smtClean="0">
                <a:ln>
                  <a:noFill/>
                </a:ln>
                <a:solidFill>
                  <a:srgbClr val="00B050"/>
                </a:solidFill>
                <a:effectLst/>
                <a:latin typeface="Arial Unicode MS" panose="020B0604020202020204" pitchFamily="34" charset="-128"/>
                <a:ea typeface="Calibri" panose="020F0502020204030204" pitchFamily="34" charset="0"/>
                <a:cs typeface="Times New Roman" panose="02020603050405020304" pitchFamily="18" charset="0"/>
              </a:rPr>
              <a:t> -brokers sandbox.hortonworks.com:6667 -file /root/</a:t>
            </a:r>
            <a:r>
              <a:rPr kumimoji="0" lang="en-US" altLang="en-US" sz="1800" b="1" i="0" u="none" strike="noStrike" cap="none" normalizeH="0" baseline="0" dirty="0" err="1" smtClean="0">
                <a:ln>
                  <a:noFill/>
                </a:ln>
                <a:solidFill>
                  <a:srgbClr val="00B050"/>
                </a:solidFill>
                <a:effectLst/>
                <a:latin typeface="Arial Unicode MS" panose="020B0604020202020204" pitchFamily="34" charset="-128"/>
                <a:ea typeface="Calibri" panose="020F0502020204030204" pitchFamily="34" charset="0"/>
                <a:cs typeface="Times New Roman" panose="02020603050405020304" pitchFamily="18" charset="0"/>
              </a:rPr>
              <a:t>kafka</a:t>
            </a:r>
            <a:r>
              <a:rPr kumimoji="0" lang="en-US" altLang="en-US" sz="1800" b="1" i="0" u="none" strike="noStrike" cap="none" normalizeH="0" baseline="0" dirty="0" smtClean="0">
                <a:ln>
                  <a:noFill/>
                </a:ln>
                <a:solidFill>
                  <a:srgbClr val="00B050"/>
                </a:solidFill>
                <a:effectLst/>
                <a:latin typeface="Arial Unicode MS" panose="020B0604020202020204" pitchFamily="34" charset="-128"/>
                <a:ea typeface="Calibri" panose="020F0502020204030204" pitchFamily="34" charset="0"/>
                <a:cs typeface="Times New Roman" panose="02020603050405020304" pitchFamily="18" charset="0"/>
              </a:rPr>
              <a:t>/</a:t>
            </a:r>
            <a:r>
              <a:rPr kumimoji="0" lang="en-US" altLang="en-US" sz="1800" b="1" i="0" u="none" strike="noStrike" cap="none" normalizeH="0" baseline="0" dirty="0" err="1" smtClean="0">
                <a:ln>
                  <a:noFill/>
                </a:ln>
                <a:solidFill>
                  <a:srgbClr val="00B050"/>
                </a:solidFill>
                <a:effectLst/>
                <a:latin typeface="Arial Unicode MS" panose="020B0604020202020204" pitchFamily="34" charset="-128"/>
                <a:ea typeface="Calibri" panose="020F0502020204030204" pitchFamily="34" charset="0"/>
                <a:cs typeface="Times New Roman" panose="02020603050405020304" pitchFamily="18" charset="0"/>
              </a:rPr>
              <a:t>picked_order_messages</a:t>
            </a:r>
            <a:r>
              <a:rPr kumimoji="0" lang="en-US" altLang="en-US" sz="1800" b="1" i="0" u="none" strike="noStrike" cap="none" normalizeH="0" baseline="0" dirty="0" smtClean="0">
                <a:ln>
                  <a:noFill/>
                </a:ln>
                <a:solidFill>
                  <a:srgbClr val="00B050"/>
                </a:solidFill>
                <a:effectLst/>
                <a:latin typeface="Arial Unicode MS" panose="020B0604020202020204" pitchFamily="34" charset="-128"/>
                <a:ea typeface="Calibri" panose="020F0502020204030204" pitchFamily="34" charset="0"/>
                <a:cs typeface="Times New Roman" panose="02020603050405020304" pitchFamily="18" charset="0"/>
              </a:rPr>
              <a:t>/picked_order_messagebody.txt -</a:t>
            </a:r>
            <a:r>
              <a:rPr kumimoji="0" lang="en-US" altLang="en-US" sz="1800" b="1" i="0" u="none" strike="noStrike" cap="none" normalizeH="0" baseline="0" dirty="0" err="1" smtClean="0">
                <a:ln>
                  <a:noFill/>
                </a:ln>
                <a:solidFill>
                  <a:srgbClr val="00B050"/>
                </a:solidFill>
                <a:effectLst/>
                <a:latin typeface="Arial Unicode MS" panose="020B0604020202020204" pitchFamily="34" charset="-128"/>
                <a:ea typeface="Calibri" panose="020F0502020204030204" pitchFamily="34" charset="0"/>
                <a:cs typeface="Times New Roman" panose="02020603050405020304" pitchFamily="18" charset="0"/>
              </a:rPr>
              <a:t>messagingMode</a:t>
            </a:r>
            <a:r>
              <a:rPr kumimoji="0" lang="en-US" altLang="en-US" sz="1800" b="1" i="0" u="none" strike="noStrike" cap="none" normalizeH="0" baseline="0" dirty="0" smtClean="0">
                <a:ln>
                  <a:noFill/>
                </a:ln>
                <a:solidFill>
                  <a:srgbClr val="00B050"/>
                </a:solidFill>
                <a:effectLst/>
                <a:latin typeface="Arial Unicode MS" panose="020B0604020202020204" pitchFamily="34" charset="-128"/>
                <a:ea typeface="Calibri" panose="020F0502020204030204" pitchFamily="34" charset="0"/>
                <a:cs typeface="Times New Roman" panose="02020603050405020304" pitchFamily="18" charset="0"/>
              </a:rPr>
              <a:t> Sync</a:t>
            </a:r>
            <a:r>
              <a:rPr kumimoji="0" lang="en-US" altLang="en-US" sz="1800" b="1" i="0" u="none" strike="noStrike" cap="none" normalizeH="0" baseline="0" dirty="0" smtClean="0">
                <a:ln>
                  <a:noFill/>
                </a:ln>
                <a:solidFill>
                  <a:srgbClr val="00B050"/>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US" altLang="en-US" sz="1800" b="1" i="0" u="none" strike="noStrike" cap="none" normalizeH="0" baseline="0" dirty="0" smtClean="0">
                <a:ln>
                  <a:noFill/>
                </a:ln>
                <a:solidFill>
                  <a:srgbClr val="00B050"/>
                </a:solidFill>
                <a:effectLst/>
                <a:latin typeface="Arial Unicode MS" panose="020B0604020202020204" pitchFamily="34" charset="-128"/>
                <a:ea typeface="Calibri" panose="020F0502020204030204" pitchFamily="34" charset="0"/>
                <a:cs typeface="Times New Roman" panose="02020603050405020304" pitchFamily="18" charset="0"/>
              </a:rPr>
              <a:t>–</a:t>
            </a:r>
            <a:r>
              <a:rPr kumimoji="0" lang="en-US" altLang="en-US" sz="1800" b="1" i="0" u="none" strike="noStrike" cap="none" normalizeH="0" baseline="0" dirty="0" err="1" smtClean="0">
                <a:ln>
                  <a:noFill/>
                </a:ln>
                <a:solidFill>
                  <a:srgbClr val="00B050"/>
                </a:solidFill>
                <a:effectLst/>
                <a:latin typeface="Arial Unicode MS" panose="020B0604020202020204" pitchFamily="34" charset="-128"/>
                <a:ea typeface="Calibri" panose="020F0502020204030204" pitchFamily="34" charset="0"/>
                <a:cs typeface="Times New Roman" panose="02020603050405020304" pitchFamily="18" charset="0"/>
              </a:rPr>
              <a:t>messagKay</a:t>
            </a:r>
            <a:r>
              <a:rPr kumimoji="0" lang="en-US" altLang="en-US" sz="1800" b="1" i="0" u="none" strike="noStrike" cap="none" normalizeH="0" baseline="0" dirty="0" smtClean="0">
                <a:ln>
                  <a:noFill/>
                </a:ln>
                <a:solidFill>
                  <a:srgbClr val="00B050"/>
                </a:solidFill>
                <a:effectLst/>
                <a:latin typeface="Arial Unicode MS" panose="020B0604020202020204" pitchFamily="34" charset="-128"/>
                <a:ea typeface="Calibri" panose="020F0502020204030204" pitchFamily="34" charset="0"/>
                <a:cs typeface="Times New Roman" panose="02020603050405020304" pitchFamily="18" charset="0"/>
              </a:rPr>
              <a:t> </a:t>
            </a:r>
            <a:r>
              <a:rPr kumimoji="0" lang="en-US" altLang="en-US" sz="1800" b="1" i="0" u="none" strike="noStrike" cap="none" normalizeH="0" baseline="0" dirty="0" err="1" smtClean="0">
                <a:ln>
                  <a:noFill/>
                </a:ln>
                <a:solidFill>
                  <a:srgbClr val="00B050"/>
                </a:solidFill>
                <a:effectLst/>
                <a:latin typeface="Arial Unicode MS" panose="020B0604020202020204" pitchFamily="34" charset="-128"/>
                <a:ea typeface="Calibri" panose="020F0502020204030204" pitchFamily="34" charset="0"/>
                <a:cs typeface="Times New Roman" panose="02020603050405020304" pitchFamily="18" charset="0"/>
              </a:rPr>
              <a:t>Picked_order</a:t>
            </a:r>
            <a:r>
              <a:rPr kumimoji="0" lang="en-US" altLang="en-US" sz="1800" b="0" i="0" u="none" strike="noStrike" cap="none" normalizeH="0" baseline="0" dirty="0" smtClean="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1800" b="1"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6. Command to consume messages from Kafka Topic using Kafka utilities.</a:t>
            </a:r>
            <a:endParaRPr kumimoji="0" lang="en-US" altLang="en-US" sz="1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1800" b="1" i="0" u="none" strike="noStrike" cap="none" normalizeH="0" baseline="0" dirty="0" smtClean="0">
                <a:ln>
                  <a:noFill/>
                </a:ln>
                <a:solidFill>
                  <a:srgbClr val="00B050"/>
                </a:solidFill>
                <a:effectLst/>
                <a:latin typeface="Calibri" panose="020F0502020204030204" pitchFamily="34" charset="0"/>
                <a:ea typeface="Calibri" panose="020F0502020204030204" pitchFamily="34" charset="0"/>
                <a:cs typeface="Times New Roman" panose="02020603050405020304" pitchFamily="18" charset="0"/>
              </a:rPr>
              <a:t>bin/kafka-console-consumer.sh --zookeeper localhost:2181 --topic </a:t>
            </a:r>
            <a:r>
              <a:rPr kumimoji="0" lang="en-US" altLang="en-US" sz="1800" b="1" i="0" u="none" strike="noStrike" cap="none" normalizeH="0" baseline="0" dirty="0" err="1" smtClean="0">
                <a:ln>
                  <a:noFill/>
                </a:ln>
                <a:solidFill>
                  <a:srgbClr val="00B050"/>
                </a:solidFill>
                <a:effectLst/>
                <a:latin typeface="Calibri" panose="020F0502020204030204" pitchFamily="34" charset="0"/>
                <a:ea typeface="Calibri" panose="020F0502020204030204" pitchFamily="34" charset="0"/>
                <a:cs typeface="Times New Roman" panose="02020603050405020304" pitchFamily="18" charset="0"/>
              </a:rPr>
              <a:t>demo_topic</a:t>
            </a:r>
            <a:r>
              <a:rPr kumimoji="0" lang="en-US" altLang="en-US" sz="1800" b="1" i="0" u="none" strike="noStrike" cap="none" normalizeH="0" baseline="0" dirty="0" smtClean="0">
                <a:ln>
                  <a:noFill/>
                </a:ln>
                <a:solidFill>
                  <a:srgbClr val="00B050"/>
                </a:solidFill>
                <a:effectLst/>
                <a:latin typeface="Calibri" panose="020F0502020204030204" pitchFamily="34" charset="0"/>
                <a:ea typeface="Calibri" panose="020F0502020204030204" pitchFamily="34" charset="0"/>
                <a:cs typeface="Times New Roman" panose="02020603050405020304" pitchFamily="18" charset="0"/>
              </a:rPr>
              <a:t> --from-beginning</a:t>
            </a:r>
            <a:endParaRPr kumimoji="0" lang="en-US" altLang="en-US" sz="1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1800" b="1"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Use the below command to run a java code (Built for demo) to consume messages from Kafka topic.</a:t>
            </a:r>
            <a:endParaRPr kumimoji="0" lang="en-US" altLang="en-US" sz="1800" b="1" i="0" u="none" strike="noStrike" cap="none" normalizeH="0" baseline="0" dirty="0" smtClean="0">
              <a:ln>
                <a:noFill/>
              </a:ln>
              <a:solidFill>
                <a:srgbClr val="00B050"/>
              </a:solidFill>
              <a:effectLst/>
              <a:latin typeface="Arial Unicode MS" panose="020B0604020202020204" pitchFamily="34" charset="-128"/>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1800" b="1" i="0" u="none" strike="noStrike" cap="none" normalizeH="0" baseline="0" dirty="0" smtClean="0">
                <a:ln>
                  <a:noFill/>
                </a:ln>
                <a:solidFill>
                  <a:srgbClr val="00B050"/>
                </a:solidFill>
                <a:effectLst/>
                <a:latin typeface="Arial Unicode MS" panose="020B0604020202020204" pitchFamily="34" charset="-128"/>
                <a:ea typeface="Calibri" panose="020F0502020204030204" pitchFamily="34" charset="0"/>
                <a:cs typeface="Times New Roman" panose="02020603050405020304" pitchFamily="18" charset="0"/>
              </a:rPr>
              <a:t>java -</a:t>
            </a:r>
            <a:r>
              <a:rPr kumimoji="0" lang="en-US" altLang="en-US" sz="1800" b="1" i="0" u="none" strike="noStrike" cap="none" normalizeH="0" baseline="0" dirty="0" err="1" smtClean="0">
                <a:ln>
                  <a:noFill/>
                </a:ln>
                <a:solidFill>
                  <a:srgbClr val="00B050"/>
                </a:solidFill>
                <a:effectLst/>
                <a:latin typeface="Arial Unicode MS" panose="020B0604020202020204" pitchFamily="34" charset="-128"/>
                <a:ea typeface="Calibri" panose="020F0502020204030204" pitchFamily="34" charset="0"/>
                <a:cs typeface="Times New Roman" panose="02020603050405020304" pitchFamily="18" charset="0"/>
              </a:rPr>
              <a:t>cp</a:t>
            </a:r>
            <a:r>
              <a:rPr kumimoji="0" lang="en-US" altLang="en-US" sz="1800" b="1" i="0" u="none" strike="noStrike" cap="none" normalizeH="0" baseline="0" dirty="0" smtClean="0">
                <a:ln>
                  <a:noFill/>
                </a:ln>
                <a:solidFill>
                  <a:srgbClr val="00B050"/>
                </a:solidFill>
                <a:effectLst/>
                <a:latin typeface="Arial Unicode MS" panose="020B0604020202020204" pitchFamily="34" charset="-128"/>
                <a:ea typeface="Calibri" panose="020F0502020204030204" pitchFamily="34" charset="0"/>
                <a:cs typeface="Times New Roman" panose="02020603050405020304" pitchFamily="18" charset="0"/>
              </a:rPr>
              <a:t> /root/</a:t>
            </a:r>
            <a:r>
              <a:rPr kumimoji="0" lang="en-US" altLang="en-US" sz="1800" b="1" i="0" u="none" strike="noStrike" cap="none" normalizeH="0" baseline="0" dirty="0" err="1" smtClean="0">
                <a:ln>
                  <a:noFill/>
                </a:ln>
                <a:solidFill>
                  <a:srgbClr val="00B050"/>
                </a:solidFill>
                <a:effectLst/>
                <a:latin typeface="Arial Unicode MS" panose="020B0604020202020204" pitchFamily="34" charset="-128"/>
                <a:ea typeface="Calibri" panose="020F0502020204030204" pitchFamily="34" charset="0"/>
                <a:cs typeface="Times New Roman" panose="02020603050405020304" pitchFamily="18" charset="0"/>
              </a:rPr>
              <a:t>kafka</a:t>
            </a:r>
            <a:r>
              <a:rPr kumimoji="0" lang="en-US" altLang="en-US" sz="1800" b="1" i="0" u="none" strike="noStrike" cap="none" normalizeH="0" baseline="0" dirty="0" smtClean="0">
                <a:ln>
                  <a:noFill/>
                </a:ln>
                <a:solidFill>
                  <a:srgbClr val="00B050"/>
                </a:solidFill>
                <a:effectLst/>
                <a:latin typeface="Arial Unicode MS" panose="020B0604020202020204" pitchFamily="34" charset="-128"/>
                <a:ea typeface="Calibri" panose="020F0502020204030204" pitchFamily="34" charset="0"/>
                <a:cs typeface="Times New Roman" panose="02020603050405020304" pitchFamily="18" charset="0"/>
              </a:rPr>
              <a:t>/kafka-1.0-jar-with-dependencies.jar </a:t>
            </a:r>
            <a:r>
              <a:rPr kumimoji="0" lang="en-US" altLang="en-US" sz="1800" b="1" i="0" u="none" strike="noStrike" cap="none" normalizeH="0" baseline="0" dirty="0" err="1" smtClean="0">
                <a:ln>
                  <a:noFill/>
                </a:ln>
                <a:solidFill>
                  <a:srgbClr val="00B050"/>
                </a:solidFill>
                <a:effectLst/>
                <a:latin typeface="Arial Unicode MS" panose="020B0604020202020204" pitchFamily="34" charset="-128"/>
                <a:ea typeface="Calibri" panose="020F0502020204030204" pitchFamily="34" charset="0"/>
                <a:cs typeface="Times New Roman" panose="02020603050405020304" pitchFamily="18" charset="0"/>
              </a:rPr>
              <a:t>kafka</a:t>
            </a:r>
            <a:r>
              <a:rPr kumimoji="0" lang="en-US" altLang="en-US" sz="1800" b="1" i="0" u="none" strike="noStrike" cap="none" normalizeH="0" baseline="0" dirty="0" smtClean="0">
                <a:ln>
                  <a:noFill/>
                </a:ln>
                <a:solidFill>
                  <a:srgbClr val="00B050"/>
                </a:solidFill>
                <a:effectLst/>
                <a:latin typeface="Arial Unicode MS" panose="020B0604020202020204" pitchFamily="34" charset="-128"/>
                <a:ea typeface="Calibri" panose="020F0502020204030204" pitchFamily="34" charset="0"/>
                <a:cs typeface="Times New Roman" panose="02020603050405020304" pitchFamily="18" charset="0"/>
              </a:rPr>
              <a:t>. </a:t>
            </a:r>
            <a:r>
              <a:rPr kumimoji="0" lang="en-US" altLang="en-US" sz="1800" b="1" i="0" u="none" strike="noStrike" cap="none" normalizeH="0" baseline="0" dirty="0" err="1" smtClean="0">
                <a:ln>
                  <a:noFill/>
                </a:ln>
                <a:solidFill>
                  <a:srgbClr val="00B050"/>
                </a:solidFill>
                <a:effectLst/>
                <a:latin typeface="Arial Unicode MS" panose="020B0604020202020204" pitchFamily="34" charset="-128"/>
                <a:ea typeface="Calibri" panose="020F0502020204030204" pitchFamily="34" charset="0"/>
                <a:cs typeface="Times New Roman" panose="02020603050405020304" pitchFamily="18" charset="0"/>
              </a:rPr>
              <a:t>BasicConsumerExample_VM</a:t>
            </a:r>
            <a:r>
              <a:rPr kumimoji="0" lang="en-US" altLang="en-US" sz="1800" b="1" i="0" u="none" strike="noStrike" cap="none" normalizeH="0" baseline="0" dirty="0" smtClean="0">
                <a:ln>
                  <a:noFill/>
                </a:ln>
                <a:solidFill>
                  <a:srgbClr val="00B050"/>
                </a:solidFill>
                <a:effectLst/>
                <a:latin typeface="Arial Unicode MS" panose="020B0604020202020204" pitchFamily="34" charset="-128"/>
                <a:ea typeface="Calibri" panose="020F0502020204030204" pitchFamily="34" charset="0"/>
                <a:cs typeface="Times New Roman" panose="02020603050405020304" pitchFamily="18" charset="0"/>
              </a:rPr>
              <a:t> -topic </a:t>
            </a:r>
            <a:r>
              <a:rPr kumimoji="0" lang="en-US" altLang="en-US" sz="1800" b="1" i="0" u="none" strike="noStrike" cap="none" normalizeH="0" baseline="0" dirty="0" err="1" smtClean="0">
                <a:ln>
                  <a:noFill/>
                </a:ln>
                <a:solidFill>
                  <a:srgbClr val="00B050"/>
                </a:solidFill>
                <a:effectLst/>
                <a:latin typeface="Arial Unicode MS" panose="020B0604020202020204" pitchFamily="34" charset="-128"/>
                <a:ea typeface="Calibri" panose="020F0502020204030204" pitchFamily="34" charset="0"/>
                <a:cs typeface="Times New Roman" panose="02020603050405020304" pitchFamily="18" charset="0"/>
              </a:rPr>
              <a:t>demo_topic</a:t>
            </a:r>
            <a:r>
              <a:rPr kumimoji="0" lang="en-US" altLang="en-US" sz="1800" b="1" i="0" u="none" strike="noStrike" cap="none" normalizeH="0" baseline="0" dirty="0" smtClean="0">
                <a:ln>
                  <a:noFill/>
                </a:ln>
                <a:solidFill>
                  <a:srgbClr val="00B050"/>
                </a:solidFill>
                <a:effectLst/>
                <a:latin typeface="Arial Unicode MS" panose="020B0604020202020204" pitchFamily="34" charset="-128"/>
                <a:ea typeface="Calibri" panose="020F0502020204030204" pitchFamily="34" charset="0"/>
                <a:cs typeface="Times New Roman" panose="02020603050405020304" pitchFamily="18" charset="0"/>
              </a:rPr>
              <a:t> -brokers sandbox.hortonworks.com:6667 </a:t>
            </a:r>
            <a:endParaRPr kumimoji="0" lang="en-US" altLang="en-US" sz="1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1800" b="1"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7. Command to increase number of Partitions for a Kafka Topic.</a:t>
            </a:r>
            <a:endParaRPr kumimoji="0" lang="en-US" altLang="en-US" sz="1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1800" b="1" i="0" u="none" strike="noStrike" cap="none" normalizeH="0" baseline="0" dirty="0" smtClean="0">
                <a:ln>
                  <a:noFill/>
                </a:ln>
                <a:solidFill>
                  <a:srgbClr val="00B050"/>
                </a:solidFill>
                <a:effectLst/>
                <a:latin typeface="Calibri" panose="020F0502020204030204" pitchFamily="34" charset="0"/>
                <a:ea typeface="Calibri" panose="020F0502020204030204" pitchFamily="34" charset="0"/>
                <a:cs typeface="Times New Roman" panose="02020603050405020304" pitchFamily="18" charset="0"/>
              </a:rPr>
              <a:t>bin/kafka-topics.sh --zookeeper localhost:2181 --describe --topic </a:t>
            </a:r>
            <a:r>
              <a:rPr kumimoji="0" lang="en-US" altLang="en-US" sz="1800" b="1" i="0" u="none" strike="noStrike" cap="none" normalizeH="0" baseline="0" dirty="0" err="1" smtClean="0">
                <a:ln>
                  <a:noFill/>
                </a:ln>
                <a:solidFill>
                  <a:srgbClr val="00B050"/>
                </a:solidFill>
                <a:effectLst/>
                <a:latin typeface="Calibri" panose="020F0502020204030204" pitchFamily="34" charset="0"/>
                <a:ea typeface="Calibri" panose="020F0502020204030204" pitchFamily="34" charset="0"/>
                <a:cs typeface="Times New Roman" panose="02020603050405020304" pitchFamily="18" charset="0"/>
              </a:rPr>
              <a:t>demo_topic</a:t>
            </a:r>
            <a:endParaRPr kumimoji="0" lang="en-US" altLang="en-US" sz="1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1800" b="1" i="0" u="none" strike="noStrike" cap="none" normalizeH="0" baseline="0" dirty="0" smtClean="0">
                <a:ln>
                  <a:noFill/>
                </a:ln>
                <a:solidFill>
                  <a:srgbClr val="00B050"/>
                </a:solidFill>
                <a:effectLst/>
                <a:latin typeface="Calibri" panose="020F0502020204030204" pitchFamily="34" charset="0"/>
                <a:ea typeface="Calibri" panose="020F0502020204030204" pitchFamily="34" charset="0"/>
                <a:cs typeface="Times New Roman" panose="02020603050405020304" pitchFamily="18" charset="0"/>
              </a:rPr>
              <a:t>bin/kafka-topics.sh --zookeeper localhost:2181 --alter --topic </a:t>
            </a:r>
            <a:r>
              <a:rPr kumimoji="0" lang="en-US" altLang="en-US" sz="1800" b="1" i="0" u="none" strike="noStrike" cap="none" normalizeH="0" baseline="0" dirty="0" err="1" smtClean="0">
                <a:ln>
                  <a:noFill/>
                </a:ln>
                <a:solidFill>
                  <a:srgbClr val="00B050"/>
                </a:solidFill>
                <a:effectLst/>
                <a:latin typeface="Calibri" panose="020F0502020204030204" pitchFamily="34" charset="0"/>
                <a:ea typeface="Calibri" panose="020F0502020204030204" pitchFamily="34" charset="0"/>
                <a:cs typeface="Times New Roman" panose="02020603050405020304" pitchFamily="18" charset="0"/>
              </a:rPr>
              <a:t>demo_topic</a:t>
            </a:r>
            <a:r>
              <a:rPr kumimoji="0" lang="en-US" altLang="en-US" sz="1800" b="1" i="0" u="none" strike="noStrike" cap="none" normalizeH="0" baseline="0" dirty="0" smtClean="0">
                <a:ln>
                  <a:noFill/>
                </a:ln>
                <a:solidFill>
                  <a:srgbClr val="00B050"/>
                </a:solidFill>
                <a:effectLst/>
                <a:latin typeface="Calibri" panose="020F0502020204030204" pitchFamily="34" charset="0"/>
                <a:ea typeface="Calibri" panose="020F0502020204030204" pitchFamily="34" charset="0"/>
                <a:cs typeface="Times New Roman" panose="02020603050405020304" pitchFamily="18" charset="0"/>
              </a:rPr>
              <a:t> --partitions 2</a:t>
            </a:r>
            <a:endParaRPr kumimoji="0" lang="en-US" altLang="en-US" sz="1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1800" b="1" i="0" u="none" strike="noStrike" cap="none" normalizeH="0" baseline="0" dirty="0" smtClean="0">
                <a:ln>
                  <a:noFill/>
                </a:ln>
                <a:solidFill>
                  <a:srgbClr val="00B050"/>
                </a:solidFill>
                <a:effectLst/>
                <a:latin typeface="Calibri" panose="020F0502020204030204" pitchFamily="34" charset="0"/>
                <a:ea typeface="Calibri" panose="020F0502020204030204" pitchFamily="34" charset="0"/>
                <a:cs typeface="Times New Roman" panose="02020603050405020304" pitchFamily="18" charset="0"/>
              </a:rPr>
              <a:t>bin/kafka-topics.sh --zookeeper localhost:2181 --describe --topic </a:t>
            </a:r>
            <a:r>
              <a:rPr kumimoji="0" lang="en-US" altLang="en-US" sz="1800" b="1" i="0" u="none" strike="noStrike" cap="none" normalizeH="0" baseline="0" dirty="0" err="1" smtClean="0">
                <a:ln>
                  <a:noFill/>
                </a:ln>
                <a:solidFill>
                  <a:srgbClr val="00B050"/>
                </a:solidFill>
                <a:effectLst/>
                <a:latin typeface="Calibri" panose="020F0502020204030204" pitchFamily="34" charset="0"/>
                <a:ea typeface="Calibri" panose="020F0502020204030204" pitchFamily="34" charset="0"/>
                <a:cs typeface="Times New Roman" panose="02020603050405020304" pitchFamily="18" charset="0"/>
              </a:rPr>
              <a:t>demo_topic</a:t>
            </a:r>
            <a:endParaRPr kumimoji="0" lang="en-US" altLang="en-US" sz="1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1800" b="1"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8.</a:t>
            </a:r>
            <a:r>
              <a:rPr kumimoji="0" lang="en-US" altLang="en-US" sz="1800" b="1" i="0" u="none" strike="noStrike" cap="none" normalizeH="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kumimoji="0" lang="en-US" altLang="en-US" sz="1800" b="1"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Command to sun the Spark Consumer.</a:t>
            </a:r>
            <a:endParaRPr kumimoji="0" lang="en-US" altLang="en-US" sz="1800" b="1" i="0" u="none" strike="noStrike" cap="none" normalizeH="0" baseline="0" dirty="0" smtClean="0">
              <a:ln>
                <a:noFill/>
              </a:ln>
              <a:solidFill>
                <a:srgbClr val="00B050"/>
              </a:solidFill>
              <a:effectLst/>
              <a:latin typeface="Arial Unicode MS" panose="020B0604020202020204" pitchFamily="34" charset="-128"/>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1800" b="1" i="0" u="none" strike="noStrike" cap="none" normalizeH="0" baseline="0" dirty="0" smtClean="0">
                <a:ln>
                  <a:noFill/>
                </a:ln>
                <a:solidFill>
                  <a:srgbClr val="00B050"/>
                </a:solidFill>
                <a:effectLst/>
                <a:latin typeface="Arial Unicode MS" panose="020B0604020202020204" pitchFamily="34" charset="-128"/>
                <a:ea typeface="Calibri" panose="020F0502020204030204" pitchFamily="34" charset="0"/>
                <a:cs typeface="Times New Roman" panose="02020603050405020304" pitchFamily="18" charset="0"/>
              </a:rPr>
              <a:t>spark-submit --class </a:t>
            </a:r>
            <a:r>
              <a:rPr kumimoji="0" lang="en-US" altLang="en-US" sz="1800" b="1" i="0" u="none" strike="noStrike" cap="none" normalizeH="0" baseline="0" dirty="0" err="1" smtClean="0">
                <a:ln>
                  <a:noFill/>
                </a:ln>
                <a:solidFill>
                  <a:srgbClr val="00B050"/>
                </a:solidFill>
                <a:effectLst/>
                <a:latin typeface="Arial Unicode MS" panose="020B0604020202020204" pitchFamily="34" charset="-128"/>
                <a:ea typeface="Calibri" panose="020F0502020204030204" pitchFamily="34" charset="0"/>
                <a:cs typeface="Times New Roman" panose="02020603050405020304" pitchFamily="18" charset="0"/>
              </a:rPr>
              <a:t>sparkStreaming.VM_Hive_Checkpoint</a:t>
            </a:r>
            <a:r>
              <a:rPr kumimoji="0" lang="en-US" altLang="en-US" sz="1800" b="1" i="0" u="none" strike="noStrike" cap="none" normalizeH="0" baseline="0" dirty="0" smtClean="0">
                <a:ln>
                  <a:noFill/>
                </a:ln>
                <a:solidFill>
                  <a:srgbClr val="00B050"/>
                </a:solidFill>
                <a:effectLst/>
                <a:latin typeface="Arial Unicode MS" panose="020B0604020202020204" pitchFamily="34" charset="-128"/>
                <a:ea typeface="Calibri" panose="020F0502020204030204" pitchFamily="34" charset="0"/>
                <a:cs typeface="Times New Roman" panose="02020603050405020304" pitchFamily="18" charset="0"/>
              </a:rPr>
              <a:t> /root/</a:t>
            </a:r>
            <a:r>
              <a:rPr kumimoji="0" lang="en-US" altLang="en-US" sz="1800" b="1" i="0" u="none" strike="noStrike" cap="none" normalizeH="0" baseline="0" dirty="0" err="1" smtClean="0">
                <a:ln>
                  <a:noFill/>
                </a:ln>
                <a:solidFill>
                  <a:srgbClr val="00B050"/>
                </a:solidFill>
                <a:effectLst/>
                <a:latin typeface="Arial Unicode MS" panose="020B0604020202020204" pitchFamily="34" charset="-128"/>
                <a:ea typeface="Calibri" panose="020F0502020204030204" pitchFamily="34" charset="0"/>
                <a:cs typeface="Times New Roman" panose="02020603050405020304" pitchFamily="18" charset="0"/>
              </a:rPr>
              <a:t>kafka</a:t>
            </a:r>
            <a:r>
              <a:rPr kumimoji="0" lang="en-US" altLang="en-US" sz="1800" b="1" i="0" u="none" strike="noStrike" cap="none" normalizeH="0" baseline="0" dirty="0" smtClean="0">
                <a:ln>
                  <a:noFill/>
                </a:ln>
                <a:solidFill>
                  <a:srgbClr val="00B050"/>
                </a:solidFill>
                <a:effectLst/>
                <a:latin typeface="Arial Unicode MS" panose="020B0604020202020204" pitchFamily="34" charset="-128"/>
                <a:ea typeface="Calibri" panose="020F0502020204030204" pitchFamily="34" charset="0"/>
                <a:cs typeface="Times New Roman" panose="02020603050405020304" pitchFamily="18" charset="0"/>
              </a:rPr>
              <a:t>/kafka-1.0-jar-with-dependencies.jar sandbox.hortonworks.com:6667 </a:t>
            </a:r>
            <a:r>
              <a:rPr kumimoji="0" lang="en-US" altLang="en-US" sz="1800" b="1" i="0" u="none" strike="noStrike" cap="none" normalizeH="0" baseline="0" dirty="0" err="1" smtClean="0">
                <a:ln>
                  <a:noFill/>
                </a:ln>
                <a:solidFill>
                  <a:srgbClr val="00B050"/>
                </a:solidFill>
                <a:effectLst/>
                <a:latin typeface="Arial Unicode MS" panose="020B0604020202020204" pitchFamily="34" charset="-128"/>
                <a:ea typeface="Calibri" panose="020F0502020204030204" pitchFamily="34" charset="0"/>
                <a:cs typeface="Times New Roman" panose="02020603050405020304" pitchFamily="18" charset="0"/>
              </a:rPr>
              <a:t>samplekafkaconsumer</a:t>
            </a:r>
            <a:r>
              <a:rPr kumimoji="0" lang="en-US" altLang="en-US" sz="1800" b="1" i="0" u="none" strike="noStrike" cap="none" normalizeH="0" baseline="0" dirty="0" smtClean="0">
                <a:ln>
                  <a:noFill/>
                </a:ln>
                <a:solidFill>
                  <a:srgbClr val="00B050"/>
                </a:solidFill>
                <a:effectLst/>
                <a:latin typeface="Arial Unicode MS" panose="020B0604020202020204" pitchFamily="34" charset="-128"/>
                <a:ea typeface="Calibri" panose="020F0502020204030204" pitchFamily="34" charset="0"/>
                <a:cs typeface="Times New Roman" panose="02020603050405020304" pitchFamily="18" charset="0"/>
              </a:rPr>
              <a:t> KVJ1 </a:t>
            </a:r>
            <a:r>
              <a:rPr kumimoji="0" lang="en-US" altLang="en-US" sz="1800" b="1" i="0" u="none" strike="noStrike" cap="none" normalizeH="0" baseline="0" dirty="0" err="1" smtClean="0">
                <a:ln>
                  <a:noFill/>
                </a:ln>
                <a:solidFill>
                  <a:srgbClr val="00B050"/>
                </a:solidFill>
                <a:effectLst/>
                <a:latin typeface="Arial Unicode MS" panose="020B0604020202020204" pitchFamily="34" charset="-128"/>
                <a:ea typeface="Calibri" panose="020F0502020204030204" pitchFamily="34" charset="0"/>
                <a:cs typeface="Times New Roman" panose="02020603050405020304" pitchFamily="18" charset="0"/>
              </a:rPr>
              <a:t>test.KVJ_Topic_Offsets</a:t>
            </a:r>
            <a:r>
              <a:rPr kumimoji="0" lang="en-US" altLang="en-US" sz="1800" b="1" i="0" u="none" strike="noStrike" cap="none" normalizeH="0" baseline="0" dirty="0" smtClean="0">
                <a:ln>
                  <a:noFill/>
                </a:ln>
                <a:solidFill>
                  <a:srgbClr val="00B050"/>
                </a:solidFill>
                <a:effectLst/>
                <a:latin typeface="Arial Unicode MS" panose="020B0604020202020204" pitchFamily="34" charset="-128"/>
                <a:ea typeface="Calibri" panose="020F0502020204030204" pitchFamily="34" charset="0"/>
                <a:cs typeface="Times New Roman" panose="02020603050405020304" pitchFamily="18" charset="0"/>
              </a:rPr>
              <a:t> </a:t>
            </a:r>
            <a:endParaRPr kumimoji="0" lang="en-US" altLang="en-US" sz="1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1800" b="1" i="0" u="none" strike="noStrike" cap="none" normalizeH="0" baseline="0" dirty="0" smtClean="0">
                <a:ln>
                  <a:noFill/>
                </a:ln>
                <a:solidFill>
                  <a:srgbClr val="00B050"/>
                </a:solidFill>
                <a:effectLst/>
                <a:latin typeface="Calibri" panose="020F0502020204030204" pitchFamily="34" charset="0"/>
                <a:ea typeface="Calibri" panose="020F0502020204030204" pitchFamily="34" charset="0"/>
                <a:cs typeface="Times New Roman" panose="02020603050405020304" pitchFamily="18" charset="0"/>
              </a:rPr>
              <a:t>sandbox.hortonworks.com:6667 </a:t>
            </a:r>
            <a:r>
              <a:rPr kumimoji="0" lang="en-US" altLang="en-US" sz="1800" b="1"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is broker URL</a:t>
            </a:r>
            <a:endParaRPr kumimoji="0" lang="en-US" altLang="en-US" sz="1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1800" b="1" i="0" u="none" strike="noStrike" cap="none" normalizeH="0" baseline="0" dirty="0" err="1" smtClean="0">
                <a:ln>
                  <a:noFill/>
                </a:ln>
                <a:solidFill>
                  <a:srgbClr val="00B050"/>
                </a:solidFill>
                <a:effectLst/>
                <a:latin typeface="Calibri" panose="020F0502020204030204" pitchFamily="34" charset="0"/>
                <a:ea typeface="Calibri" panose="020F0502020204030204" pitchFamily="34" charset="0"/>
                <a:cs typeface="Times New Roman" panose="02020603050405020304" pitchFamily="18" charset="0"/>
              </a:rPr>
              <a:t>samplekafkaconsumer</a:t>
            </a:r>
            <a:r>
              <a:rPr kumimoji="0" lang="en-US" altLang="en-US" sz="1800" b="1" i="0" u="none" strike="noStrike" cap="none" normalizeH="0" baseline="0" dirty="0" smtClean="0">
                <a:ln>
                  <a:noFill/>
                </a:ln>
                <a:solidFill>
                  <a:srgbClr val="00B050"/>
                </a:solidFill>
                <a:effectLst/>
                <a:latin typeface="Calibri" panose="020F0502020204030204" pitchFamily="34" charset="0"/>
                <a:ea typeface="Calibri" panose="020F0502020204030204" pitchFamily="34" charset="0"/>
                <a:cs typeface="Times New Roman" panose="02020603050405020304" pitchFamily="18" charset="0"/>
              </a:rPr>
              <a:t> : </a:t>
            </a:r>
            <a:r>
              <a:rPr kumimoji="0" lang="en-US" altLang="en-US" sz="1800" b="1"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Consumer Group</a:t>
            </a:r>
            <a:endParaRPr kumimoji="0" lang="en-US" altLang="en-US" sz="1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1800" b="1" i="0" u="none" strike="noStrike" cap="none" normalizeH="0" baseline="0" dirty="0" smtClean="0">
                <a:ln>
                  <a:noFill/>
                </a:ln>
                <a:solidFill>
                  <a:srgbClr val="00B050"/>
                </a:solidFill>
                <a:effectLst/>
                <a:latin typeface="Calibri" panose="020F0502020204030204" pitchFamily="34" charset="0"/>
                <a:ea typeface="Calibri" panose="020F0502020204030204" pitchFamily="34" charset="0"/>
                <a:cs typeface="Times New Roman" panose="02020603050405020304" pitchFamily="18" charset="0"/>
              </a:rPr>
              <a:t>KVJ1 : </a:t>
            </a:r>
            <a:r>
              <a:rPr kumimoji="0" lang="en-US" altLang="en-US" sz="1800" b="1"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Topic To Consume From</a:t>
            </a:r>
            <a:endParaRPr kumimoji="0" lang="en-US" altLang="en-US" sz="1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1800" b="1" i="0" u="none" strike="noStrike" cap="none" normalizeH="0" baseline="0" dirty="0" err="1" smtClean="0">
                <a:ln>
                  <a:noFill/>
                </a:ln>
                <a:solidFill>
                  <a:srgbClr val="00B050"/>
                </a:solidFill>
                <a:effectLst/>
                <a:latin typeface="Calibri" panose="020F0502020204030204" pitchFamily="34" charset="0"/>
                <a:ea typeface="Calibri" panose="020F0502020204030204" pitchFamily="34" charset="0"/>
                <a:cs typeface="Times New Roman" panose="02020603050405020304" pitchFamily="18" charset="0"/>
              </a:rPr>
              <a:t>test.KVJ_Topic_Offsets</a:t>
            </a:r>
            <a:r>
              <a:rPr kumimoji="0" lang="en-US" altLang="en-US" sz="1800" b="1" i="0" u="none" strike="noStrike" cap="none" normalizeH="0" baseline="0" dirty="0" smtClean="0">
                <a:ln>
                  <a:noFill/>
                </a:ln>
                <a:solidFill>
                  <a:srgbClr val="00B050"/>
                </a:solidFill>
                <a:effectLst/>
                <a:latin typeface="Calibri" panose="020F0502020204030204" pitchFamily="34" charset="0"/>
                <a:ea typeface="Calibri" panose="020F0502020204030204" pitchFamily="34" charset="0"/>
                <a:cs typeface="Times New Roman" panose="02020603050405020304" pitchFamily="18" charset="0"/>
              </a:rPr>
              <a:t> : </a:t>
            </a:r>
            <a:r>
              <a:rPr kumimoji="0" lang="en-US" altLang="en-US" sz="1800" b="1" i="0" u="none" strike="noStrike" cap="none" normalizeH="0" baseline="0" dirty="0" err="1"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MySql</a:t>
            </a:r>
            <a:r>
              <a:rPr kumimoji="0" lang="en-US" altLang="en-US" sz="1800" b="1"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Table in which offsets are maintained.</a:t>
            </a:r>
            <a:endParaRPr kumimoji="0" lang="en-US" altLang="en-US" sz="1800" b="0" i="0" u="none" strike="noStrike" cap="none" normalizeH="0" baseline="0" dirty="0" smtClean="0">
              <a:ln>
                <a:noFill/>
              </a:ln>
              <a:solidFill>
                <a:schemeClr val="tx1"/>
              </a:solidFill>
              <a:effectLst/>
            </a:endParaRPr>
          </a:p>
        </p:txBody>
      </p:sp>
    </p:spTree>
    <p:extLst>
      <p:ext uri="{BB962C8B-B14F-4D97-AF65-F5344CB8AC3E}">
        <p14:creationId xmlns:p14="http://schemas.microsoft.com/office/powerpoint/2010/main" val="36904227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Things to do before demo.</a:t>
            </a:r>
            <a:endParaRPr lang="en-US" dirty="0"/>
          </a:p>
        </p:txBody>
      </p:sp>
      <p:sp>
        <p:nvSpPr>
          <p:cNvPr id="3" name="Content Placeholder 2"/>
          <p:cNvSpPr>
            <a:spLocks noGrp="1"/>
          </p:cNvSpPr>
          <p:nvPr>
            <p:ph idx="1"/>
          </p:nvPr>
        </p:nvSpPr>
        <p:spPr/>
        <p:txBody>
          <a:bodyPr>
            <a:normAutofit fontScale="92500" lnSpcReduction="20000"/>
          </a:bodyPr>
          <a:lstStyle/>
          <a:p>
            <a:pPr marL="342900" marR="0" lvl="0" indent="-342900">
              <a:lnSpc>
                <a:spcPct val="107000"/>
              </a:lnSpc>
              <a:spcBef>
                <a:spcPts val="0"/>
              </a:spcBef>
              <a:spcAft>
                <a:spcPts val="0"/>
              </a:spcAft>
              <a:buFont typeface="+mj-lt"/>
              <a:buAutoNum type="arabicPeriod"/>
            </a:pPr>
            <a:r>
              <a:rPr lang="en-US" b="1" dirty="0" smtClean="0">
                <a:effectLst/>
                <a:latin typeface="Calibri" panose="020F0502020204030204" pitchFamily="34" charset="0"/>
                <a:ea typeface="Calibri" panose="020F0502020204030204" pitchFamily="34" charset="0"/>
                <a:cs typeface="Times New Roman" panose="02020603050405020304" pitchFamily="18" charset="0"/>
              </a:rPr>
              <a:t>Create the below hive table:</a:t>
            </a:r>
            <a:endParaRPr lang="en-US" dirty="0" smtClean="0">
              <a:effectLst/>
              <a:latin typeface="Calibri" panose="020F0502020204030204" pitchFamily="34" charset="0"/>
              <a:ea typeface="Calibri" panose="020F0502020204030204" pitchFamily="34" charset="0"/>
              <a:cs typeface="Times New Roman" panose="02020603050405020304" pitchFamily="18" charset="0"/>
            </a:endParaRPr>
          </a:p>
          <a:p>
            <a:pPr marR="0" indent="0">
              <a:lnSpc>
                <a:spcPct val="107000"/>
              </a:lnSpc>
              <a:spcBef>
                <a:spcPts val="0"/>
              </a:spcBef>
              <a:spcAft>
                <a:spcPts val="0"/>
              </a:spcAft>
              <a:buNone/>
            </a:pPr>
            <a:r>
              <a:rPr lang="en-US" b="1" dirty="0" smtClean="0">
                <a:effectLst/>
                <a:latin typeface="Calibri" panose="020F0502020204030204" pitchFamily="34" charset="0"/>
                <a:ea typeface="Calibri" panose="020F0502020204030204" pitchFamily="34" charset="0"/>
                <a:cs typeface="Times New Roman" panose="02020603050405020304" pitchFamily="18" charset="0"/>
              </a:rPr>
              <a:t> </a:t>
            </a:r>
            <a:endParaRPr lang="en-US" dirty="0" smtClean="0">
              <a:effectLst/>
              <a:latin typeface="Calibri" panose="020F0502020204030204" pitchFamily="34" charset="0"/>
              <a:ea typeface="Calibri" panose="020F0502020204030204" pitchFamily="34" charset="0"/>
              <a:cs typeface="Times New Roman" panose="02020603050405020304" pitchFamily="18" charset="0"/>
            </a:endParaRPr>
          </a:p>
          <a:p>
            <a:pPr marR="0" indent="0">
              <a:lnSpc>
                <a:spcPct val="107000"/>
              </a:lnSpc>
              <a:spcBef>
                <a:spcPts val="0"/>
              </a:spcBef>
              <a:spcAft>
                <a:spcPts val="0"/>
              </a:spcAft>
              <a:buNone/>
            </a:pPr>
            <a:r>
              <a:rPr lang="en-US" b="1" dirty="0" smtClean="0">
                <a:solidFill>
                  <a:srgbClr val="00B050"/>
                </a:solidFill>
                <a:effectLst/>
                <a:latin typeface="Calibri" panose="020F0502020204030204" pitchFamily="34" charset="0"/>
                <a:ea typeface="Calibri" panose="020F0502020204030204" pitchFamily="34" charset="0"/>
                <a:cs typeface="Times New Roman" panose="02020603050405020304" pitchFamily="18" charset="0"/>
              </a:rPr>
              <a:t>CREATE TABLE `</a:t>
            </a:r>
            <a:r>
              <a:rPr lang="en-US" b="1" dirty="0" err="1" smtClean="0">
                <a:solidFill>
                  <a:srgbClr val="00B050"/>
                </a:solidFill>
                <a:effectLst/>
                <a:latin typeface="Calibri" panose="020F0502020204030204" pitchFamily="34" charset="0"/>
                <a:ea typeface="Calibri" panose="020F0502020204030204" pitchFamily="34" charset="0"/>
                <a:cs typeface="Times New Roman" panose="02020603050405020304" pitchFamily="18" charset="0"/>
              </a:rPr>
              <a:t>tmp_picked_order</a:t>
            </a:r>
            <a:r>
              <a:rPr lang="en-US" b="1" dirty="0" smtClean="0">
                <a:solidFill>
                  <a:srgbClr val="00B050"/>
                </a:solidFill>
                <a:effectLst/>
                <a:latin typeface="Calibri" panose="020F0502020204030204" pitchFamily="34" charset="0"/>
                <a:ea typeface="Calibri" panose="020F0502020204030204" pitchFamily="34" charset="0"/>
                <a:cs typeface="Times New Roman" panose="02020603050405020304" pitchFamily="18" charset="0"/>
              </a:rPr>
              <a:t>`(</a:t>
            </a:r>
            <a:endParaRPr lang="en-US" dirty="0" smtClean="0">
              <a:effectLst/>
              <a:latin typeface="Calibri" panose="020F0502020204030204" pitchFamily="34" charset="0"/>
              <a:ea typeface="Calibri" panose="020F0502020204030204" pitchFamily="34" charset="0"/>
              <a:cs typeface="Times New Roman" panose="02020603050405020304" pitchFamily="18" charset="0"/>
            </a:endParaRPr>
          </a:p>
          <a:p>
            <a:pPr marR="0" indent="0">
              <a:lnSpc>
                <a:spcPct val="107000"/>
              </a:lnSpc>
              <a:spcBef>
                <a:spcPts val="0"/>
              </a:spcBef>
              <a:spcAft>
                <a:spcPts val="0"/>
              </a:spcAft>
              <a:buNone/>
            </a:pPr>
            <a:r>
              <a:rPr lang="en-US" b="1" dirty="0" smtClean="0">
                <a:solidFill>
                  <a:srgbClr val="00B050"/>
                </a:solidFill>
                <a:effectLst/>
                <a:latin typeface="Calibri" panose="020F0502020204030204" pitchFamily="34" charset="0"/>
                <a:ea typeface="Calibri" panose="020F0502020204030204" pitchFamily="34" charset="0"/>
                <a:cs typeface="Times New Roman" panose="02020603050405020304" pitchFamily="18" charset="0"/>
              </a:rPr>
              <a:t>  `</a:t>
            </a:r>
            <a:r>
              <a:rPr lang="en-US" b="1" dirty="0" err="1" smtClean="0">
                <a:solidFill>
                  <a:srgbClr val="00B050"/>
                </a:solidFill>
                <a:effectLst/>
                <a:latin typeface="Calibri" panose="020F0502020204030204" pitchFamily="34" charset="0"/>
                <a:ea typeface="Calibri" panose="020F0502020204030204" pitchFamily="34" charset="0"/>
                <a:cs typeface="Times New Roman" panose="02020603050405020304" pitchFamily="18" charset="0"/>
              </a:rPr>
              <a:t>orderid</a:t>
            </a:r>
            <a:r>
              <a:rPr lang="en-US" b="1" dirty="0" smtClean="0">
                <a:solidFill>
                  <a:srgbClr val="00B050"/>
                </a:solidFill>
                <a:effectLst/>
                <a:latin typeface="Calibri" panose="020F0502020204030204" pitchFamily="34" charset="0"/>
                <a:ea typeface="Calibri" panose="020F0502020204030204" pitchFamily="34" charset="0"/>
                <a:cs typeface="Times New Roman" panose="02020603050405020304" pitchFamily="18" charset="0"/>
              </a:rPr>
              <a:t>` string,</a:t>
            </a:r>
            <a:endParaRPr lang="en-US" dirty="0" smtClean="0">
              <a:effectLst/>
              <a:latin typeface="Calibri" panose="020F0502020204030204" pitchFamily="34" charset="0"/>
              <a:ea typeface="Calibri" panose="020F0502020204030204" pitchFamily="34" charset="0"/>
              <a:cs typeface="Times New Roman" panose="02020603050405020304" pitchFamily="18" charset="0"/>
            </a:endParaRPr>
          </a:p>
          <a:p>
            <a:pPr marR="0" indent="0">
              <a:lnSpc>
                <a:spcPct val="107000"/>
              </a:lnSpc>
              <a:spcBef>
                <a:spcPts val="0"/>
              </a:spcBef>
              <a:spcAft>
                <a:spcPts val="0"/>
              </a:spcAft>
              <a:buNone/>
            </a:pPr>
            <a:r>
              <a:rPr lang="en-US" b="1" dirty="0" smtClean="0">
                <a:solidFill>
                  <a:srgbClr val="00B050"/>
                </a:solidFill>
                <a:effectLst/>
                <a:latin typeface="Calibri" panose="020F0502020204030204" pitchFamily="34" charset="0"/>
                <a:ea typeface="Calibri" panose="020F0502020204030204" pitchFamily="34" charset="0"/>
                <a:cs typeface="Times New Roman" panose="02020603050405020304" pitchFamily="18" charset="0"/>
              </a:rPr>
              <a:t>  `</a:t>
            </a:r>
            <a:r>
              <a:rPr lang="en-US" b="1" dirty="0" err="1" smtClean="0">
                <a:solidFill>
                  <a:srgbClr val="00B050"/>
                </a:solidFill>
                <a:effectLst/>
                <a:latin typeface="Calibri" panose="020F0502020204030204" pitchFamily="34" charset="0"/>
                <a:ea typeface="Calibri" panose="020F0502020204030204" pitchFamily="34" charset="0"/>
                <a:cs typeface="Times New Roman" panose="02020603050405020304" pitchFamily="18" charset="0"/>
              </a:rPr>
              <a:t>recommendedfulfillmenttime</a:t>
            </a:r>
            <a:r>
              <a:rPr lang="en-US" b="1" dirty="0" smtClean="0">
                <a:solidFill>
                  <a:srgbClr val="00B050"/>
                </a:solidFill>
                <a:effectLst/>
                <a:latin typeface="Calibri" panose="020F0502020204030204" pitchFamily="34" charset="0"/>
                <a:ea typeface="Calibri" panose="020F0502020204030204" pitchFamily="34" charset="0"/>
                <a:cs typeface="Times New Roman" panose="02020603050405020304" pitchFamily="18" charset="0"/>
              </a:rPr>
              <a:t>` string,</a:t>
            </a:r>
            <a:endParaRPr lang="en-US" dirty="0" smtClean="0">
              <a:effectLst/>
              <a:latin typeface="Calibri" panose="020F0502020204030204" pitchFamily="34" charset="0"/>
              <a:ea typeface="Calibri" panose="020F0502020204030204" pitchFamily="34" charset="0"/>
              <a:cs typeface="Times New Roman" panose="02020603050405020304" pitchFamily="18" charset="0"/>
            </a:endParaRPr>
          </a:p>
          <a:p>
            <a:pPr marR="0" indent="0">
              <a:lnSpc>
                <a:spcPct val="107000"/>
              </a:lnSpc>
              <a:spcBef>
                <a:spcPts val="0"/>
              </a:spcBef>
              <a:spcAft>
                <a:spcPts val="0"/>
              </a:spcAft>
              <a:buNone/>
            </a:pPr>
            <a:r>
              <a:rPr lang="en-US" b="1" dirty="0" smtClean="0">
                <a:solidFill>
                  <a:srgbClr val="00B050"/>
                </a:solidFill>
                <a:effectLst/>
                <a:latin typeface="Calibri" panose="020F0502020204030204" pitchFamily="34" charset="0"/>
                <a:ea typeface="Calibri" panose="020F0502020204030204" pitchFamily="34" charset="0"/>
                <a:cs typeface="Times New Roman" panose="02020603050405020304" pitchFamily="18" charset="0"/>
              </a:rPr>
              <a:t>  `</a:t>
            </a:r>
            <a:r>
              <a:rPr lang="en-US" b="1" dirty="0" err="1" smtClean="0">
                <a:solidFill>
                  <a:srgbClr val="00B050"/>
                </a:solidFill>
                <a:effectLst/>
                <a:latin typeface="Calibri" panose="020F0502020204030204" pitchFamily="34" charset="0"/>
                <a:ea typeface="Calibri" panose="020F0502020204030204" pitchFamily="34" charset="0"/>
                <a:cs typeface="Times New Roman" panose="02020603050405020304" pitchFamily="18" charset="0"/>
              </a:rPr>
              <a:t>tenantid</a:t>
            </a:r>
            <a:r>
              <a:rPr lang="en-US" b="1" dirty="0" smtClean="0">
                <a:solidFill>
                  <a:srgbClr val="00B050"/>
                </a:solidFill>
                <a:effectLst/>
                <a:latin typeface="Calibri" panose="020F0502020204030204" pitchFamily="34" charset="0"/>
                <a:ea typeface="Calibri" panose="020F0502020204030204" pitchFamily="34" charset="0"/>
                <a:cs typeface="Times New Roman" panose="02020603050405020304" pitchFamily="18" charset="0"/>
              </a:rPr>
              <a:t>` string,</a:t>
            </a:r>
            <a:endParaRPr lang="en-US" dirty="0" smtClean="0">
              <a:effectLst/>
              <a:latin typeface="Calibri" panose="020F0502020204030204" pitchFamily="34" charset="0"/>
              <a:ea typeface="Calibri" panose="020F0502020204030204" pitchFamily="34" charset="0"/>
              <a:cs typeface="Times New Roman" panose="02020603050405020304" pitchFamily="18" charset="0"/>
            </a:endParaRPr>
          </a:p>
          <a:p>
            <a:pPr marR="0" indent="0">
              <a:lnSpc>
                <a:spcPct val="107000"/>
              </a:lnSpc>
              <a:spcBef>
                <a:spcPts val="0"/>
              </a:spcBef>
              <a:spcAft>
                <a:spcPts val="0"/>
              </a:spcAft>
              <a:buNone/>
            </a:pPr>
            <a:r>
              <a:rPr lang="en-US" b="1" dirty="0" smtClean="0">
                <a:solidFill>
                  <a:srgbClr val="00B050"/>
                </a:solidFill>
                <a:effectLst/>
                <a:latin typeface="Calibri" panose="020F0502020204030204" pitchFamily="34" charset="0"/>
                <a:ea typeface="Calibri" panose="020F0502020204030204" pitchFamily="34" charset="0"/>
                <a:cs typeface="Times New Roman" panose="02020603050405020304" pitchFamily="18" charset="0"/>
              </a:rPr>
              <a:t>  `</a:t>
            </a:r>
            <a:r>
              <a:rPr lang="en-US" b="1" dirty="0" err="1" smtClean="0">
                <a:solidFill>
                  <a:srgbClr val="00B050"/>
                </a:solidFill>
                <a:effectLst/>
                <a:latin typeface="Calibri" panose="020F0502020204030204" pitchFamily="34" charset="0"/>
                <a:ea typeface="Calibri" panose="020F0502020204030204" pitchFamily="34" charset="0"/>
                <a:cs typeface="Times New Roman" panose="02020603050405020304" pitchFamily="18" charset="0"/>
              </a:rPr>
              <a:t>lineitemid</a:t>
            </a:r>
            <a:r>
              <a:rPr lang="en-US" b="1" dirty="0" smtClean="0">
                <a:solidFill>
                  <a:srgbClr val="00B050"/>
                </a:solidFill>
                <a:effectLst/>
                <a:latin typeface="Calibri" panose="020F0502020204030204" pitchFamily="34" charset="0"/>
                <a:ea typeface="Calibri" panose="020F0502020204030204" pitchFamily="34" charset="0"/>
                <a:cs typeface="Times New Roman" panose="02020603050405020304" pitchFamily="18" charset="0"/>
              </a:rPr>
              <a:t>` string,</a:t>
            </a:r>
            <a:endParaRPr lang="en-US" dirty="0" smtClean="0">
              <a:effectLst/>
              <a:latin typeface="Calibri" panose="020F0502020204030204" pitchFamily="34" charset="0"/>
              <a:ea typeface="Calibri" panose="020F0502020204030204" pitchFamily="34" charset="0"/>
              <a:cs typeface="Times New Roman" panose="02020603050405020304" pitchFamily="18" charset="0"/>
            </a:endParaRPr>
          </a:p>
          <a:p>
            <a:pPr marR="0" indent="0">
              <a:lnSpc>
                <a:spcPct val="107000"/>
              </a:lnSpc>
              <a:spcBef>
                <a:spcPts val="0"/>
              </a:spcBef>
              <a:spcAft>
                <a:spcPts val="0"/>
              </a:spcAft>
              <a:buNone/>
            </a:pPr>
            <a:r>
              <a:rPr lang="en-US" b="1" dirty="0" smtClean="0">
                <a:solidFill>
                  <a:srgbClr val="00B050"/>
                </a:solidFill>
                <a:effectLst/>
                <a:latin typeface="Calibri" panose="020F0502020204030204" pitchFamily="34" charset="0"/>
                <a:ea typeface="Calibri" panose="020F0502020204030204" pitchFamily="34" charset="0"/>
                <a:cs typeface="Times New Roman" panose="02020603050405020304" pitchFamily="18" charset="0"/>
              </a:rPr>
              <a:t>  `</a:t>
            </a:r>
            <a:r>
              <a:rPr lang="en-US" b="1" dirty="0" err="1" smtClean="0">
                <a:solidFill>
                  <a:srgbClr val="00B050"/>
                </a:solidFill>
                <a:effectLst/>
                <a:latin typeface="Calibri" panose="020F0502020204030204" pitchFamily="34" charset="0"/>
                <a:ea typeface="Calibri" panose="020F0502020204030204" pitchFamily="34" charset="0"/>
                <a:cs typeface="Times New Roman" panose="02020603050405020304" pitchFamily="18" charset="0"/>
              </a:rPr>
              <a:t>tpnb</a:t>
            </a:r>
            <a:r>
              <a:rPr lang="en-US" b="1" dirty="0" smtClean="0">
                <a:solidFill>
                  <a:srgbClr val="00B050"/>
                </a:solidFill>
                <a:effectLst/>
                <a:latin typeface="Calibri" panose="020F0502020204030204" pitchFamily="34" charset="0"/>
                <a:ea typeface="Calibri" panose="020F0502020204030204" pitchFamily="34" charset="0"/>
                <a:cs typeface="Times New Roman" panose="02020603050405020304" pitchFamily="18" charset="0"/>
              </a:rPr>
              <a:t>` string)</a:t>
            </a:r>
            <a:endParaRPr lang="en-US" dirty="0" smtClean="0">
              <a:effectLst/>
              <a:latin typeface="Calibri" panose="020F0502020204030204" pitchFamily="34" charset="0"/>
              <a:ea typeface="Calibri" panose="020F0502020204030204" pitchFamily="34" charset="0"/>
              <a:cs typeface="Times New Roman" panose="02020603050405020304" pitchFamily="18" charset="0"/>
            </a:endParaRPr>
          </a:p>
          <a:p>
            <a:pPr marR="0" indent="0">
              <a:lnSpc>
                <a:spcPct val="107000"/>
              </a:lnSpc>
              <a:spcBef>
                <a:spcPts val="0"/>
              </a:spcBef>
              <a:spcAft>
                <a:spcPts val="0"/>
              </a:spcAft>
              <a:buNone/>
            </a:pPr>
            <a:r>
              <a:rPr lang="en-US" b="1" dirty="0" smtClean="0">
                <a:solidFill>
                  <a:srgbClr val="00B050"/>
                </a:solidFill>
                <a:effectLst/>
                <a:latin typeface="Calibri" panose="020F0502020204030204" pitchFamily="34" charset="0"/>
                <a:ea typeface="Calibri" panose="020F0502020204030204" pitchFamily="34" charset="0"/>
                <a:cs typeface="Times New Roman" panose="02020603050405020304" pitchFamily="18" charset="0"/>
              </a:rPr>
              <a:t> </a:t>
            </a:r>
            <a:endParaRPr lang="en-US" dirty="0" smtClean="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nSpc>
                <a:spcPct val="107000"/>
              </a:lnSpc>
              <a:spcBef>
                <a:spcPts val="0"/>
              </a:spcBef>
              <a:spcAft>
                <a:spcPts val="0"/>
              </a:spcAft>
              <a:buNone/>
            </a:pPr>
            <a:r>
              <a:rPr lang="en-US" b="1" dirty="0" smtClean="0">
                <a:effectLst/>
                <a:latin typeface="Calibri" panose="020F0502020204030204" pitchFamily="34" charset="0"/>
                <a:ea typeface="Calibri" panose="020F0502020204030204" pitchFamily="34" charset="0"/>
                <a:cs typeface="Times New Roman" panose="02020603050405020304" pitchFamily="18" charset="0"/>
              </a:rPr>
              <a:t>2.  Create the below </a:t>
            </a:r>
            <a:r>
              <a:rPr lang="en-US" b="1" dirty="0" err="1" smtClean="0">
                <a:effectLst/>
                <a:latin typeface="Calibri" panose="020F0502020204030204" pitchFamily="34" charset="0"/>
                <a:ea typeface="Calibri" panose="020F0502020204030204" pitchFamily="34" charset="0"/>
                <a:cs typeface="Times New Roman" panose="02020603050405020304" pitchFamily="18" charset="0"/>
              </a:rPr>
              <a:t>Mysql</a:t>
            </a:r>
            <a:r>
              <a:rPr lang="en-US" b="1" dirty="0" smtClean="0">
                <a:effectLst/>
                <a:latin typeface="Calibri" panose="020F0502020204030204" pitchFamily="34" charset="0"/>
                <a:ea typeface="Calibri" panose="020F0502020204030204" pitchFamily="34" charset="0"/>
                <a:cs typeface="Times New Roman" panose="02020603050405020304" pitchFamily="18" charset="0"/>
              </a:rPr>
              <a:t> Table (user name= root, password= blank)</a:t>
            </a:r>
            <a:endParaRPr lang="en-US" dirty="0" smtClean="0">
              <a:effectLst/>
              <a:latin typeface="Calibri" panose="020F0502020204030204" pitchFamily="34" charset="0"/>
              <a:ea typeface="Calibri" panose="020F0502020204030204" pitchFamily="34" charset="0"/>
              <a:cs typeface="Times New Roman" panose="02020603050405020304" pitchFamily="18" charset="0"/>
            </a:endParaRPr>
          </a:p>
          <a:p>
            <a:pPr marL="457200" marR="0" indent="0">
              <a:lnSpc>
                <a:spcPct val="107000"/>
              </a:lnSpc>
              <a:spcBef>
                <a:spcPts val="0"/>
              </a:spcBef>
              <a:spcAft>
                <a:spcPts val="800"/>
              </a:spcAft>
              <a:buNone/>
            </a:pPr>
            <a:r>
              <a:rPr lang="en-US" b="1" dirty="0" smtClean="0">
                <a:solidFill>
                  <a:srgbClr val="00B050"/>
                </a:solidFill>
                <a:effectLst/>
                <a:latin typeface="Calibri" panose="020F0502020204030204" pitchFamily="34" charset="0"/>
                <a:ea typeface="Calibri" panose="020F0502020204030204" pitchFamily="34" charset="0"/>
                <a:cs typeface="Times New Roman" panose="02020603050405020304" pitchFamily="18" charset="0"/>
              </a:rPr>
              <a:t>create table </a:t>
            </a:r>
            <a:r>
              <a:rPr lang="en-US" b="1" dirty="0" err="1" smtClean="0">
                <a:solidFill>
                  <a:srgbClr val="00B050"/>
                </a:solidFill>
                <a:effectLst/>
                <a:latin typeface="Calibri" panose="020F0502020204030204" pitchFamily="34" charset="0"/>
                <a:ea typeface="Calibri" panose="020F0502020204030204" pitchFamily="34" charset="0"/>
                <a:cs typeface="Times New Roman" panose="02020603050405020304" pitchFamily="18" charset="0"/>
              </a:rPr>
              <a:t>test.KVJ_Topic_Offsets</a:t>
            </a:r>
            <a:r>
              <a:rPr lang="en-US" b="1" dirty="0" smtClean="0">
                <a:solidFill>
                  <a:srgbClr val="00B050"/>
                </a:solidFill>
                <a:effectLst/>
                <a:latin typeface="Calibri" panose="020F0502020204030204" pitchFamily="34" charset="0"/>
                <a:ea typeface="Calibri" panose="020F0502020204030204" pitchFamily="34" charset="0"/>
                <a:cs typeface="Times New Roman" panose="02020603050405020304" pitchFamily="18" charset="0"/>
              </a:rPr>
              <a:t> (</a:t>
            </a:r>
            <a:r>
              <a:rPr lang="en-US" b="1" dirty="0" err="1" smtClean="0">
                <a:solidFill>
                  <a:srgbClr val="00B050"/>
                </a:solidFill>
                <a:effectLst/>
                <a:latin typeface="Calibri" panose="020F0502020204030204" pitchFamily="34" charset="0"/>
                <a:ea typeface="Calibri" panose="020F0502020204030204" pitchFamily="34" charset="0"/>
                <a:cs typeface="Times New Roman" panose="02020603050405020304" pitchFamily="18" charset="0"/>
              </a:rPr>
              <a:t>insert_date_time</a:t>
            </a:r>
            <a:r>
              <a:rPr lang="en-US" b="1" dirty="0" smtClean="0">
                <a:solidFill>
                  <a:srgbClr val="00B050"/>
                </a:solidFill>
                <a:effectLst/>
                <a:latin typeface="Calibri" panose="020F0502020204030204" pitchFamily="34" charset="0"/>
                <a:ea typeface="Calibri" panose="020F0502020204030204" pitchFamily="34" charset="0"/>
                <a:cs typeface="Times New Roman" panose="02020603050405020304" pitchFamily="18" charset="0"/>
              </a:rPr>
              <a:t> text, topic text,  partition text, </a:t>
            </a:r>
            <a:r>
              <a:rPr lang="en-US" b="1" dirty="0" err="1" smtClean="0">
                <a:solidFill>
                  <a:srgbClr val="00B050"/>
                </a:solidFill>
                <a:effectLst/>
                <a:latin typeface="Calibri" panose="020F0502020204030204" pitchFamily="34" charset="0"/>
                <a:ea typeface="Calibri" panose="020F0502020204030204" pitchFamily="34" charset="0"/>
                <a:cs typeface="Times New Roman" panose="02020603050405020304" pitchFamily="18" charset="0"/>
              </a:rPr>
              <a:t>fromoffset</a:t>
            </a:r>
            <a:r>
              <a:rPr lang="en-US" b="1" dirty="0" smtClean="0">
                <a:solidFill>
                  <a:srgbClr val="00B050"/>
                </a:solidFill>
                <a:effectLst/>
                <a:latin typeface="Calibri" panose="020F0502020204030204" pitchFamily="34" charset="0"/>
                <a:ea typeface="Calibri" panose="020F0502020204030204" pitchFamily="34" charset="0"/>
                <a:cs typeface="Times New Roman" panose="02020603050405020304" pitchFamily="18" charset="0"/>
              </a:rPr>
              <a:t> text, </a:t>
            </a:r>
            <a:r>
              <a:rPr lang="en-US" b="1" dirty="0" err="1" smtClean="0">
                <a:solidFill>
                  <a:srgbClr val="00B050"/>
                </a:solidFill>
                <a:effectLst/>
                <a:latin typeface="Calibri" panose="020F0502020204030204" pitchFamily="34" charset="0"/>
                <a:ea typeface="Calibri" panose="020F0502020204030204" pitchFamily="34" charset="0"/>
                <a:cs typeface="Times New Roman" panose="02020603050405020304" pitchFamily="18" charset="0"/>
              </a:rPr>
              <a:t>untilloffset</a:t>
            </a:r>
            <a:r>
              <a:rPr lang="en-US" b="1" dirty="0" smtClean="0">
                <a:solidFill>
                  <a:srgbClr val="00B050"/>
                </a:solidFill>
                <a:effectLst/>
                <a:latin typeface="Calibri" panose="020F0502020204030204" pitchFamily="34" charset="0"/>
                <a:ea typeface="Calibri" panose="020F0502020204030204" pitchFamily="34" charset="0"/>
                <a:cs typeface="Times New Roman" panose="02020603050405020304" pitchFamily="18" charset="0"/>
              </a:rPr>
              <a:t> text);</a:t>
            </a:r>
            <a:endParaRPr lang="en-US" dirty="0" smtClean="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6923165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r>
              <a:rPr lang="en-US" sz="3600" dirty="0" smtClean="0"/>
              <a:t>Kafka in LinkedIn</a:t>
            </a:r>
          </a:p>
          <a:p>
            <a:r>
              <a:rPr lang="en-US" sz="3600" dirty="0" smtClean="0"/>
              <a:t>Kafka Vs JMS</a:t>
            </a:r>
          </a:p>
          <a:p>
            <a:r>
              <a:rPr lang="en-US" sz="3600" dirty="0" smtClean="0"/>
              <a:t>Kafka Architecture.</a:t>
            </a:r>
          </a:p>
          <a:p>
            <a:r>
              <a:rPr lang="en-US" sz="3600" dirty="0" smtClean="0"/>
              <a:t>Kafka Demo</a:t>
            </a:r>
          </a:p>
          <a:p>
            <a:r>
              <a:rPr lang="en-US" sz="3600" dirty="0" smtClean="0"/>
              <a:t>Kafka demo Prerequisites.</a:t>
            </a:r>
          </a:p>
          <a:p>
            <a:endParaRPr lang="en-US" dirty="0"/>
          </a:p>
          <a:p>
            <a:endParaRPr lang="en-US" dirty="0"/>
          </a:p>
        </p:txBody>
      </p:sp>
    </p:spTree>
    <p:extLst>
      <p:ext uri="{BB962C8B-B14F-4D97-AF65-F5344CB8AC3E}">
        <p14:creationId xmlns:p14="http://schemas.microsoft.com/office/powerpoint/2010/main" val="2289528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Things to do before demo.</a:t>
            </a:r>
            <a:endParaRPr lang="en-US" dirty="0"/>
          </a:p>
        </p:txBody>
      </p:sp>
      <p:sp>
        <p:nvSpPr>
          <p:cNvPr id="3" name="Content Placeholder 2"/>
          <p:cNvSpPr>
            <a:spLocks noGrp="1"/>
          </p:cNvSpPr>
          <p:nvPr>
            <p:ph idx="1"/>
          </p:nvPr>
        </p:nvSpPr>
        <p:spPr/>
        <p:txBody>
          <a:bodyPr/>
          <a:lstStyle/>
          <a:p>
            <a:pPr marL="0" indent="0">
              <a:buNone/>
            </a:pPr>
            <a:r>
              <a:rPr lang="en-US" b="1" dirty="0" smtClean="0">
                <a:effectLst/>
                <a:latin typeface="Calibri" panose="020F0502020204030204" pitchFamily="34" charset="0"/>
                <a:ea typeface="Calibri" panose="020F0502020204030204" pitchFamily="34" charset="0"/>
                <a:cs typeface="Times New Roman" panose="02020603050405020304" pitchFamily="18" charset="0"/>
              </a:rPr>
              <a:t>3. Place the below files in</a:t>
            </a:r>
            <a:r>
              <a:rPr lang="en-US" b="1" dirty="0" smtClean="0">
                <a:solidFill>
                  <a:srgbClr val="00B050"/>
                </a:solidFill>
                <a:effectLst/>
                <a:latin typeface="Calibri" panose="020F0502020204030204" pitchFamily="34" charset="0"/>
                <a:ea typeface="Calibri" panose="020F0502020204030204" pitchFamily="34" charset="0"/>
                <a:cs typeface="Times New Roman" panose="02020603050405020304" pitchFamily="18" charset="0"/>
              </a:rPr>
              <a:t> </a:t>
            </a:r>
            <a:r>
              <a:rPr lang="en-US" i="1" dirty="0" smtClean="0">
                <a:effectLst/>
                <a:latin typeface="Calibri" panose="020F0502020204030204" pitchFamily="34" charset="0"/>
                <a:ea typeface="Calibri" panose="020F0502020204030204" pitchFamily="34" charset="0"/>
                <a:cs typeface="Times New Roman" panose="02020603050405020304" pitchFamily="18" charset="0"/>
              </a:rPr>
              <a:t>/root/</a:t>
            </a:r>
            <a:r>
              <a:rPr lang="en-US" i="1" dirty="0" err="1" smtClean="0">
                <a:effectLst/>
                <a:latin typeface="Calibri" panose="020F0502020204030204" pitchFamily="34" charset="0"/>
                <a:ea typeface="Calibri" panose="020F0502020204030204" pitchFamily="34" charset="0"/>
                <a:cs typeface="Times New Roman" panose="02020603050405020304" pitchFamily="18" charset="0"/>
              </a:rPr>
              <a:t>kafka</a:t>
            </a:r>
            <a:r>
              <a:rPr lang="en-US" i="1" dirty="0" smtClean="0">
                <a:effectLst/>
                <a:latin typeface="Calibri" panose="020F0502020204030204" pitchFamily="34" charset="0"/>
                <a:ea typeface="Calibri" panose="020F0502020204030204" pitchFamily="34" charset="0"/>
                <a:cs typeface="Times New Roman" panose="02020603050405020304" pitchFamily="18" charset="0"/>
              </a:rPr>
              <a:t>/</a:t>
            </a:r>
            <a:r>
              <a:rPr lang="en-US" i="1" dirty="0" err="1" smtClean="0">
                <a:effectLst/>
                <a:latin typeface="Calibri" panose="020F0502020204030204" pitchFamily="34" charset="0"/>
                <a:ea typeface="Calibri" panose="020F0502020204030204" pitchFamily="34" charset="0"/>
                <a:cs typeface="Times New Roman" panose="02020603050405020304" pitchFamily="18" charset="0"/>
              </a:rPr>
              <a:t>picked_order_messages</a:t>
            </a:r>
            <a:endParaRPr lang="en-US" b="1" dirty="0">
              <a:solidFill>
                <a:srgbClr val="00B050"/>
              </a:solidFill>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b="1" dirty="0" smtClean="0">
              <a:solidFill>
                <a:srgbClr val="00B050"/>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b="1" dirty="0" smtClean="0">
              <a:effectLst/>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13" name="Object 12"/>
          <p:cNvGraphicFramePr>
            <a:graphicFrameLocks noChangeAspect="1"/>
          </p:cNvGraphicFramePr>
          <p:nvPr>
            <p:extLst>
              <p:ext uri="{D42A27DB-BD31-4B8C-83A1-F6EECF244321}">
                <p14:modId xmlns:p14="http://schemas.microsoft.com/office/powerpoint/2010/main" val="718266660"/>
              </p:ext>
            </p:extLst>
          </p:nvPr>
        </p:nvGraphicFramePr>
        <p:xfrm>
          <a:off x="4806950" y="3084513"/>
          <a:ext cx="2578100" cy="685800"/>
        </p:xfrm>
        <a:graphic>
          <a:graphicData uri="http://schemas.openxmlformats.org/presentationml/2006/ole">
            <mc:AlternateContent xmlns:mc="http://schemas.openxmlformats.org/markup-compatibility/2006">
              <mc:Choice xmlns:v="urn:schemas-microsoft-com:vml" Requires="v">
                <p:oleObj spid="_x0000_s4165" name="Packager Shell Object" showAsIcon="1" r:id="rId3" imgW="2578680" imgH="685800" progId="Package">
                  <p:embed/>
                </p:oleObj>
              </mc:Choice>
              <mc:Fallback>
                <p:oleObj name="Packager Shell Object" showAsIcon="1" r:id="rId3" imgW="2578680" imgH="685800" progId="Package">
                  <p:embed/>
                  <p:pic>
                    <p:nvPicPr>
                      <p:cNvPr id="0" name=""/>
                      <p:cNvPicPr/>
                      <p:nvPr/>
                    </p:nvPicPr>
                    <p:blipFill>
                      <a:blip r:embed="rId4"/>
                      <a:stretch>
                        <a:fillRect/>
                      </a:stretch>
                    </p:blipFill>
                    <p:spPr>
                      <a:xfrm>
                        <a:off x="4806950" y="3084513"/>
                        <a:ext cx="2578100" cy="685800"/>
                      </a:xfrm>
                      <a:prstGeom prst="rect">
                        <a:avLst/>
                      </a:prstGeom>
                    </p:spPr>
                  </p:pic>
                </p:oleObj>
              </mc:Fallback>
            </mc:AlternateContent>
          </a:graphicData>
        </a:graphic>
      </p:graphicFrame>
      <p:graphicFrame>
        <p:nvGraphicFramePr>
          <p:cNvPr id="14" name="Object 13"/>
          <p:cNvGraphicFramePr>
            <a:graphicFrameLocks noChangeAspect="1"/>
          </p:cNvGraphicFramePr>
          <p:nvPr>
            <p:extLst>
              <p:ext uri="{D42A27DB-BD31-4B8C-83A1-F6EECF244321}">
                <p14:modId xmlns:p14="http://schemas.microsoft.com/office/powerpoint/2010/main" val="2919554330"/>
              </p:ext>
            </p:extLst>
          </p:nvPr>
        </p:nvGraphicFramePr>
        <p:xfrm>
          <a:off x="4597400" y="4287838"/>
          <a:ext cx="2997200" cy="685800"/>
        </p:xfrm>
        <a:graphic>
          <a:graphicData uri="http://schemas.openxmlformats.org/presentationml/2006/ole">
            <mc:AlternateContent xmlns:mc="http://schemas.openxmlformats.org/markup-compatibility/2006">
              <mc:Choice xmlns:v="urn:schemas-microsoft-com:vml" Requires="v">
                <p:oleObj spid="_x0000_s4166" name="Packager Shell Object" showAsIcon="1" r:id="rId5" imgW="2997720" imgH="685800" progId="Package">
                  <p:embed/>
                </p:oleObj>
              </mc:Choice>
              <mc:Fallback>
                <p:oleObj name="Packager Shell Object" showAsIcon="1" r:id="rId5" imgW="2997720" imgH="685800" progId="Package">
                  <p:embed/>
                  <p:pic>
                    <p:nvPicPr>
                      <p:cNvPr id="0" name=""/>
                      <p:cNvPicPr/>
                      <p:nvPr/>
                    </p:nvPicPr>
                    <p:blipFill>
                      <a:blip r:embed="rId6"/>
                      <a:stretch>
                        <a:fillRect/>
                      </a:stretch>
                    </p:blipFill>
                    <p:spPr>
                      <a:xfrm>
                        <a:off x="4597400" y="4287838"/>
                        <a:ext cx="2997200" cy="685800"/>
                      </a:xfrm>
                      <a:prstGeom prst="rect">
                        <a:avLst/>
                      </a:prstGeom>
                    </p:spPr>
                  </p:pic>
                </p:oleObj>
              </mc:Fallback>
            </mc:AlternateContent>
          </a:graphicData>
        </a:graphic>
      </p:graphicFrame>
    </p:spTree>
    <p:extLst>
      <p:ext uri="{BB962C8B-B14F-4D97-AF65-F5344CB8AC3E}">
        <p14:creationId xmlns:p14="http://schemas.microsoft.com/office/powerpoint/2010/main" val="11995038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Things to do before demo.</a:t>
            </a:r>
            <a:endParaRPr lang="en-US" dirty="0"/>
          </a:p>
        </p:txBody>
      </p:sp>
      <p:sp>
        <p:nvSpPr>
          <p:cNvPr id="3" name="Content Placeholder 2"/>
          <p:cNvSpPr>
            <a:spLocks noGrp="1"/>
          </p:cNvSpPr>
          <p:nvPr>
            <p:ph idx="1"/>
          </p:nvPr>
        </p:nvSpPr>
        <p:spPr/>
        <p:txBody>
          <a:bodyPr/>
          <a:lstStyle/>
          <a:p>
            <a:r>
              <a:rPr lang="en-US" dirty="0" smtClean="0"/>
              <a:t>Build a jar file using the below pom.xml and code.</a:t>
            </a:r>
          </a:p>
          <a:p>
            <a:endParaRPr lang="en-US" dirty="0"/>
          </a:p>
          <a:p>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2121181831"/>
              </p:ext>
            </p:extLst>
          </p:nvPr>
        </p:nvGraphicFramePr>
        <p:xfrm>
          <a:off x="1931307" y="3200627"/>
          <a:ext cx="2755900" cy="685800"/>
        </p:xfrm>
        <a:graphic>
          <a:graphicData uri="http://schemas.openxmlformats.org/presentationml/2006/ole">
            <mc:AlternateContent xmlns:mc="http://schemas.openxmlformats.org/markup-compatibility/2006">
              <mc:Choice xmlns:v="urn:schemas-microsoft-com:vml" Requires="v">
                <p:oleObj spid="_x0000_s5234" name="Packager Shell Object" showAsIcon="1" r:id="rId3" imgW="2756520" imgH="685800" progId="Package">
                  <p:embed/>
                </p:oleObj>
              </mc:Choice>
              <mc:Fallback>
                <p:oleObj name="Packager Shell Object" showAsIcon="1" r:id="rId3" imgW="2756520" imgH="685800" progId="Package">
                  <p:embed/>
                  <p:pic>
                    <p:nvPicPr>
                      <p:cNvPr id="0" name=""/>
                      <p:cNvPicPr/>
                      <p:nvPr/>
                    </p:nvPicPr>
                    <p:blipFill>
                      <a:blip r:embed="rId4"/>
                      <a:stretch>
                        <a:fillRect/>
                      </a:stretch>
                    </p:blipFill>
                    <p:spPr>
                      <a:xfrm>
                        <a:off x="1931307" y="3200627"/>
                        <a:ext cx="2755900" cy="685800"/>
                      </a:xfrm>
                      <a:prstGeom prst="rect">
                        <a:avLst/>
                      </a:prstGeom>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638774132"/>
              </p:ext>
            </p:extLst>
          </p:nvPr>
        </p:nvGraphicFramePr>
        <p:xfrm>
          <a:off x="5382079" y="3200627"/>
          <a:ext cx="2095500" cy="685800"/>
        </p:xfrm>
        <a:graphic>
          <a:graphicData uri="http://schemas.openxmlformats.org/presentationml/2006/ole">
            <mc:AlternateContent xmlns:mc="http://schemas.openxmlformats.org/markup-compatibility/2006">
              <mc:Choice xmlns:v="urn:schemas-microsoft-com:vml" Requires="v">
                <p:oleObj spid="_x0000_s5235" name="Packager Shell Object" showAsIcon="1" r:id="rId5" imgW="2095920" imgH="685800" progId="Package">
                  <p:embed/>
                </p:oleObj>
              </mc:Choice>
              <mc:Fallback>
                <p:oleObj name="Packager Shell Object" showAsIcon="1" r:id="rId5" imgW="2095920" imgH="685800" progId="Package">
                  <p:embed/>
                  <p:pic>
                    <p:nvPicPr>
                      <p:cNvPr id="0" name=""/>
                      <p:cNvPicPr/>
                      <p:nvPr/>
                    </p:nvPicPr>
                    <p:blipFill>
                      <a:blip r:embed="rId6"/>
                      <a:stretch>
                        <a:fillRect/>
                      </a:stretch>
                    </p:blipFill>
                    <p:spPr>
                      <a:xfrm>
                        <a:off x="5382079" y="3200627"/>
                        <a:ext cx="2095500" cy="685800"/>
                      </a:xfrm>
                      <a:prstGeom prst="rect">
                        <a:avLst/>
                      </a:prstGeom>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3543217144"/>
              </p:ext>
            </p:extLst>
          </p:nvPr>
        </p:nvGraphicFramePr>
        <p:xfrm>
          <a:off x="1931307" y="4575629"/>
          <a:ext cx="2476500" cy="685800"/>
        </p:xfrm>
        <a:graphic>
          <a:graphicData uri="http://schemas.openxmlformats.org/presentationml/2006/ole">
            <mc:AlternateContent xmlns:mc="http://schemas.openxmlformats.org/markup-compatibility/2006">
              <mc:Choice xmlns:v="urn:schemas-microsoft-com:vml" Requires="v">
                <p:oleObj spid="_x0000_s5236" name="Packager Shell Object" showAsIcon="1" r:id="rId7" imgW="2477160" imgH="685800" progId="Package">
                  <p:embed/>
                </p:oleObj>
              </mc:Choice>
              <mc:Fallback>
                <p:oleObj name="Packager Shell Object" showAsIcon="1" r:id="rId7" imgW="2477160" imgH="685800" progId="Package">
                  <p:embed/>
                  <p:pic>
                    <p:nvPicPr>
                      <p:cNvPr id="0" name=""/>
                      <p:cNvPicPr/>
                      <p:nvPr/>
                    </p:nvPicPr>
                    <p:blipFill>
                      <a:blip r:embed="rId8"/>
                      <a:stretch>
                        <a:fillRect/>
                      </a:stretch>
                    </p:blipFill>
                    <p:spPr>
                      <a:xfrm>
                        <a:off x="1931307" y="4575629"/>
                        <a:ext cx="2476500" cy="685800"/>
                      </a:xfrm>
                      <a:prstGeom prst="rect">
                        <a:avLst/>
                      </a:prstGeom>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3936990667"/>
              </p:ext>
            </p:extLst>
          </p:nvPr>
        </p:nvGraphicFramePr>
        <p:xfrm>
          <a:off x="4965700" y="4575629"/>
          <a:ext cx="2260600" cy="685800"/>
        </p:xfrm>
        <a:graphic>
          <a:graphicData uri="http://schemas.openxmlformats.org/presentationml/2006/ole">
            <mc:AlternateContent xmlns:mc="http://schemas.openxmlformats.org/markup-compatibility/2006">
              <mc:Choice xmlns:v="urn:schemas-microsoft-com:vml" Requires="v">
                <p:oleObj spid="_x0000_s5237" name="Packager Shell Object" showAsIcon="1" r:id="rId9" imgW="2261160" imgH="685800" progId="Package">
                  <p:embed/>
                </p:oleObj>
              </mc:Choice>
              <mc:Fallback>
                <p:oleObj name="Packager Shell Object" showAsIcon="1" r:id="rId9" imgW="2261160" imgH="685800" progId="Package">
                  <p:embed/>
                  <p:pic>
                    <p:nvPicPr>
                      <p:cNvPr id="0" name=""/>
                      <p:cNvPicPr/>
                      <p:nvPr/>
                    </p:nvPicPr>
                    <p:blipFill>
                      <a:blip r:embed="rId10"/>
                      <a:stretch>
                        <a:fillRect/>
                      </a:stretch>
                    </p:blipFill>
                    <p:spPr>
                      <a:xfrm>
                        <a:off x="4965700" y="4575629"/>
                        <a:ext cx="2260600" cy="685800"/>
                      </a:xfrm>
                      <a:prstGeom prst="rect">
                        <a:avLst/>
                      </a:prstGeom>
                    </p:spPr>
                  </p:pic>
                </p:oleObj>
              </mc:Fallback>
            </mc:AlternateContent>
          </a:graphicData>
        </a:graphic>
      </p:graphicFrame>
    </p:spTree>
    <p:extLst>
      <p:ext uri="{BB962C8B-B14F-4D97-AF65-F5344CB8AC3E}">
        <p14:creationId xmlns:p14="http://schemas.microsoft.com/office/powerpoint/2010/main" val="39592519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811838"/>
          </a:xfrm>
        </p:spPr>
        <p:txBody>
          <a:bodyPr/>
          <a:lstStyle/>
          <a:p>
            <a:pPr algn="ctr"/>
            <a:r>
              <a:rPr lang="en-US" sz="5400" b="1" dirty="0" smtClean="0"/>
              <a:t>Questions</a:t>
            </a:r>
            <a:r>
              <a:rPr lang="en-US" b="1" dirty="0" smtClean="0"/>
              <a:t>.</a:t>
            </a:r>
            <a:endParaRPr lang="en-US" b="1" dirty="0"/>
          </a:p>
        </p:txBody>
      </p:sp>
    </p:spTree>
    <p:extLst>
      <p:ext uri="{BB962C8B-B14F-4D97-AF65-F5344CB8AC3E}">
        <p14:creationId xmlns:p14="http://schemas.microsoft.com/office/powerpoint/2010/main" val="13893480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Kafka in Linked In</a:t>
            </a:r>
            <a:endParaRPr lang="en-US" dirty="0"/>
          </a:p>
        </p:txBody>
      </p:sp>
      <p:pic>
        <p:nvPicPr>
          <p:cNvPr id="4" name="Content Placeholder 3"/>
          <p:cNvPicPr>
            <a:picLocks noGrp="1" noChangeAspect="1"/>
          </p:cNvPicPr>
          <p:nvPr>
            <p:ph idx="1"/>
          </p:nvPr>
        </p:nvPicPr>
        <p:blipFill>
          <a:blip r:embed="rId2"/>
          <a:stretch>
            <a:fillRect/>
          </a:stretch>
        </p:blipFill>
        <p:spPr>
          <a:xfrm>
            <a:off x="1050541" y="1893864"/>
            <a:ext cx="7825390" cy="4351338"/>
          </a:xfrm>
          <a:prstGeom prst="rect">
            <a:avLst/>
          </a:prstGeom>
        </p:spPr>
      </p:pic>
    </p:spTree>
    <p:extLst>
      <p:ext uri="{BB962C8B-B14F-4D97-AF65-F5344CB8AC3E}">
        <p14:creationId xmlns:p14="http://schemas.microsoft.com/office/powerpoint/2010/main" val="21891434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Kafka in Linked In</a:t>
            </a:r>
            <a:endParaRPr lang="en-US" dirty="0"/>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2"/>
          <a:stretch>
            <a:fillRect/>
          </a:stretch>
        </p:blipFill>
        <p:spPr>
          <a:xfrm>
            <a:off x="838200" y="1825625"/>
            <a:ext cx="10017456" cy="4572000"/>
          </a:xfrm>
          <a:prstGeom prst="rect">
            <a:avLst/>
          </a:prstGeom>
        </p:spPr>
      </p:pic>
    </p:spTree>
    <p:extLst>
      <p:ext uri="{BB962C8B-B14F-4D97-AF65-F5344CB8AC3E}">
        <p14:creationId xmlns:p14="http://schemas.microsoft.com/office/powerpoint/2010/main" val="32447859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Kafka in Linked In</a:t>
            </a:r>
            <a:endParaRPr lang="en-US" dirty="0"/>
          </a:p>
        </p:txBody>
      </p:sp>
      <p:pic>
        <p:nvPicPr>
          <p:cNvPr id="4" name="Content Placeholder 3"/>
          <p:cNvPicPr>
            <a:picLocks noGrp="1" noChangeAspect="1"/>
          </p:cNvPicPr>
          <p:nvPr>
            <p:ph idx="1"/>
          </p:nvPr>
        </p:nvPicPr>
        <p:blipFill>
          <a:blip r:embed="rId2"/>
          <a:stretch>
            <a:fillRect/>
          </a:stretch>
        </p:blipFill>
        <p:spPr>
          <a:xfrm>
            <a:off x="838200" y="1852919"/>
            <a:ext cx="10257429" cy="4588823"/>
          </a:xfrm>
          <a:prstGeom prst="rect">
            <a:avLst/>
          </a:prstGeom>
        </p:spPr>
      </p:pic>
    </p:spTree>
    <p:extLst>
      <p:ext uri="{BB962C8B-B14F-4D97-AF65-F5344CB8AC3E}">
        <p14:creationId xmlns:p14="http://schemas.microsoft.com/office/powerpoint/2010/main" val="176789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Kafka in Linked In</a:t>
            </a:r>
            <a:endParaRPr lang="en-US" dirty="0"/>
          </a:p>
        </p:txBody>
      </p:sp>
      <p:pic>
        <p:nvPicPr>
          <p:cNvPr id="4" name="Content Placeholder 3"/>
          <p:cNvPicPr>
            <a:picLocks noGrp="1" noChangeAspect="1"/>
          </p:cNvPicPr>
          <p:nvPr>
            <p:ph idx="1"/>
          </p:nvPr>
        </p:nvPicPr>
        <p:blipFill>
          <a:blip r:embed="rId2"/>
          <a:stretch>
            <a:fillRect/>
          </a:stretch>
        </p:blipFill>
        <p:spPr>
          <a:xfrm>
            <a:off x="838200" y="1690687"/>
            <a:ext cx="9929884" cy="4546339"/>
          </a:xfrm>
          <a:prstGeom prst="rect">
            <a:avLst/>
          </a:prstGeom>
        </p:spPr>
      </p:pic>
    </p:spTree>
    <p:extLst>
      <p:ext uri="{BB962C8B-B14F-4D97-AF65-F5344CB8AC3E}">
        <p14:creationId xmlns:p14="http://schemas.microsoft.com/office/powerpoint/2010/main" val="17896350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 Organizations using Kafka.</a:t>
            </a:r>
            <a:endParaRPr lang="en-US" dirty="0"/>
          </a:p>
        </p:txBody>
      </p:sp>
      <p:pic>
        <p:nvPicPr>
          <p:cNvPr id="4" name="Content Placeholder 3"/>
          <p:cNvPicPr>
            <a:picLocks noGrp="1" noChangeAspect="1"/>
          </p:cNvPicPr>
          <p:nvPr>
            <p:ph idx="1"/>
          </p:nvPr>
        </p:nvPicPr>
        <p:blipFill>
          <a:blip r:embed="rId2"/>
          <a:stretch>
            <a:fillRect/>
          </a:stretch>
        </p:blipFill>
        <p:spPr>
          <a:xfrm>
            <a:off x="1744662" y="1825625"/>
            <a:ext cx="8702676" cy="4351338"/>
          </a:xfrm>
          <a:prstGeom prst="rect">
            <a:avLst/>
          </a:prstGeom>
        </p:spPr>
      </p:pic>
    </p:spTree>
    <p:extLst>
      <p:ext uri="{BB962C8B-B14F-4D97-AF65-F5344CB8AC3E}">
        <p14:creationId xmlns:p14="http://schemas.microsoft.com/office/powerpoint/2010/main" val="2270514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Kafka Vs Traditional JMS</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867248239"/>
              </p:ext>
            </p:extLst>
          </p:nvPr>
        </p:nvGraphicFramePr>
        <p:xfrm>
          <a:off x="838200" y="1825625"/>
          <a:ext cx="10515600" cy="2494280"/>
        </p:xfrm>
        <a:graphic>
          <a:graphicData uri="http://schemas.openxmlformats.org/drawingml/2006/table">
            <a:tbl>
              <a:tblPr firstRow="1" bandRow="1">
                <a:tableStyleId>{5C22544A-7EE6-4342-B048-85BDC9FD1C3A}</a:tableStyleId>
              </a:tblPr>
              <a:tblGrid>
                <a:gridCol w="5257800"/>
                <a:gridCol w="5257800"/>
              </a:tblGrid>
              <a:tr h="370840">
                <a:tc>
                  <a:txBody>
                    <a:bodyPr/>
                    <a:lstStyle/>
                    <a:p>
                      <a:r>
                        <a:rPr lang="en-US" dirty="0" smtClean="0"/>
                        <a:t>Kafka</a:t>
                      </a:r>
                      <a:endParaRPr lang="en-US" dirty="0"/>
                    </a:p>
                  </a:txBody>
                  <a:tcPr/>
                </a:tc>
                <a:tc>
                  <a:txBody>
                    <a:bodyPr/>
                    <a:lstStyle/>
                    <a:p>
                      <a:r>
                        <a:rPr lang="en-US" dirty="0" smtClean="0"/>
                        <a:t>JMS</a:t>
                      </a:r>
                      <a:endParaRPr lang="en-US" dirty="0"/>
                    </a:p>
                  </a:txBody>
                  <a:tcPr/>
                </a:tc>
              </a:tr>
              <a:tr h="370840">
                <a:tc>
                  <a:txBody>
                    <a:bodyPr/>
                    <a:lstStyle/>
                    <a:p>
                      <a:r>
                        <a:rPr lang="en-US" sz="1800" kern="1200" dirty="0" smtClean="0">
                          <a:solidFill>
                            <a:schemeClr val="dk1"/>
                          </a:solidFill>
                          <a:effectLst/>
                          <a:latin typeface="+mn-lt"/>
                          <a:ea typeface="+mn-ea"/>
                          <a:cs typeface="+mn-cs"/>
                        </a:rPr>
                        <a:t>High Through Out</a:t>
                      </a:r>
                      <a:endParaRPr lang="en-US" dirty="0"/>
                    </a:p>
                  </a:txBody>
                  <a:tcPr/>
                </a:tc>
                <a:tc>
                  <a:txBody>
                    <a:bodyPr/>
                    <a:lstStyle/>
                    <a:p>
                      <a:r>
                        <a:rPr lang="en-US" sz="1800" kern="1200" dirty="0" smtClean="0">
                          <a:solidFill>
                            <a:schemeClr val="dk1"/>
                          </a:solidFill>
                          <a:effectLst/>
                          <a:latin typeface="+mn-lt"/>
                          <a:ea typeface="+mn-ea"/>
                          <a:cs typeface="+mn-cs"/>
                        </a:rPr>
                        <a:t>Relatively Low through Out</a:t>
                      </a:r>
                      <a:endParaRPr lang="en-US" dirty="0"/>
                    </a:p>
                  </a:txBody>
                  <a:tcPr/>
                </a:tc>
              </a:tr>
              <a:tr h="370840">
                <a:tc>
                  <a:txBody>
                    <a:bodyPr/>
                    <a:lstStyle/>
                    <a:p>
                      <a:r>
                        <a:rPr lang="en-US" sz="1800" kern="1200" dirty="0" smtClean="0">
                          <a:solidFill>
                            <a:schemeClr val="dk1"/>
                          </a:solidFill>
                          <a:effectLst/>
                          <a:latin typeface="+mn-lt"/>
                          <a:ea typeface="+mn-ea"/>
                          <a:cs typeface="+mn-cs"/>
                        </a:rPr>
                        <a:t>Relatively High Latency</a:t>
                      </a:r>
                      <a:endParaRPr lang="en-US" dirty="0"/>
                    </a:p>
                  </a:txBody>
                  <a:tcPr/>
                </a:tc>
                <a:tc>
                  <a:txBody>
                    <a:bodyPr/>
                    <a:lstStyle/>
                    <a:p>
                      <a:r>
                        <a:rPr lang="en-US" sz="1800" kern="1200" dirty="0" smtClean="0">
                          <a:solidFill>
                            <a:schemeClr val="dk1"/>
                          </a:solidFill>
                          <a:effectLst/>
                          <a:latin typeface="+mn-lt"/>
                          <a:ea typeface="+mn-ea"/>
                          <a:cs typeface="+mn-cs"/>
                        </a:rPr>
                        <a:t>Low latency</a:t>
                      </a:r>
                      <a:endParaRPr lang="en-US" dirty="0"/>
                    </a:p>
                  </a:txBody>
                  <a:tcPr/>
                </a:tc>
              </a:tr>
              <a:tr h="370840">
                <a:tc>
                  <a:txBody>
                    <a:bodyPr/>
                    <a:lstStyle/>
                    <a:p>
                      <a:r>
                        <a:rPr lang="en-US" sz="1800" kern="1200" dirty="0" smtClean="0">
                          <a:solidFill>
                            <a:schemeClr val="dk1"/>
                          </a:solidFill>
                          <a:effectLst/>
                          <a:latin typeface="+mn-lt"/>
                          <a:ea typeface="+mn-ea"/>
                          <a:cs typeface="+mn-cs"/>
                        </a:rPr>
                        <a:t>Distributed</a:t>
                      </a:r>
                      <a:endParaRPr lang="en-US" dirty="0"/>
                    </a:p>
                  </a:txBody>
                  <a:tcPr/>
                </a:tc>
                <a:tc>
                  <a:txBody>
                    <a:bodyPr/>
                    <a:lstStyle/>
                    <a:p>
                      <a:r>
                        <a:rPr lang="en-US" sz="1800" kern="1200" dirty="0" smtClean="0">
                          <a:solidFill>
                            <a:schemeClr val="dk1"/>
                          </a:solidFill>
                          <a:effectLst/>
                          <a:latin typeface="+mn-lt"/>
                          <a:ea typeface="+mn-ea"/>
                          <a:cs typeface="+mn-cs"/>
                        </a:rPr>
                        <a:t>Non Distributed</a:t>
                      </a:r>
                      <a:endParaRPr lang="en-US" dirty="0"/>
                    </a:p>
                  </a:txBody>
                  <a:tcPr/>
                </a:tc>
              </a:tr>
              <a:tr h="370840">
                <a:tc>
                  <a:txBody>
                    <a:bodyPr/>
                    <a:lstStyle/>
                    <a:p>
                      <a:r>
                        <a:rPr lang="en-US" sz="1800" kern="1200" dirty="0" smtClean="0">
                          <a:solidFill>
                            <a:schemeClr val="dk1"/>
                          </a:solidFill>
                          <a:effectLst/>
                          <a:latin typeface="+mn-lt"/>
                          <a:ea typeface="+mn-ea"/>
                          <a:cs typeface="+mn-cs"/>
                        </a:rPr>
                        <a:t>Horizontally Scalable</a:t>
                      </a:r>
                      <a:endParaRPr lang="en-US" dirty="0"/>
                    </a:p>
                  </a:txBody>
                  <a:tcPr/>
                </a:tc>
                <a:tc>
                  <a:txBody>
                    <a:bodyPr/>
                    <a:lstStyle/>
                    <a:p>
                      <a:r>
                        <a:rPr lang="en-US" sz="1800" kern="1200" dirty="0" smtClean="0">
                          <a:solidFill>
                            <a:schemeClr val="dk1"/>
                          </a:solidFill>
                          <a:effectLst/>
                          <a:latin typeface="+mn-lt"/>
                          <a:ea typeface="+mn-ea"/>
                          <a:cs typeface="+mn-cs"/>
                        </a:rPr>
                        <a:t>Vertically Scalable</a:t>
                      </a:r>
                      <a:endParaRPr lang="en-US" dirty="0"/>
                    </a:p>
                  </a:txBody>
                  <a:tcPr/>
                </a:tc>
              </a:tr>
              <a:tr h="370840">
                <a:tc>
                  <a:txBody>
                    <a:bodyPr/>
                    <a:lstStyle/>
                    <a:p>
                      <a:r>
                        <a:rPr lang="en-US" sz="1800" kern="1200" dirty="0" smtClean="0">
                          <a:solidFill>
                            <a:schemeClr val="dk1"/>
                          </a:solidFill>
                          <a:effectLst/>
                          <a:latin typeface="+mn-lt"/>
                          <a:ea typeface="+mn-ea"/>
                          <a:cs typeface="+mn-cs"/>
                        </a:rPr>
                        <a:t>Messages are available even after consumption</a:t>
                      </a:r>
                      <a:endParaRPr lang="en-US" dirty="0"/>
                    </a:p>
                  </a:txBody>
                  <a:tcPr/>
                </a:tc>
                <a:tc>
                  <a:txBody>
                    <a:bodyPr/>
                    <a:lstStyle/>
                    <a:p>
                      <a:r>
                        <a:rPr lang="en-US" sz="1800" kern="1200" dirty="0" smtClean="0">
                          <a:solidFill>
                            <a:schemeClr val="dk1"/>
                          </a:solidFill>
                          <a:effectLst/>
                          <a:latin typeface="+mn-lt"/>
                          <a:ea typeface="+mn-ea"/>
                          <a:cs typeface="+mn-cs"/>
                        </a:rPr>
                        <a:t>Messages are deleted once consumed from message broker</a:t>
                      </a:r>
                      <a:endParaRPr lang="en-US" dirty="0"/>
                    </a:p>
                  </a:txBody>
                  <a:tcPr/>
                </a:tc>
              </a:tr>
            </a:tbl>
          </a:graphicData>
        </a:graphic>
      </p:graphicFrame>
    </p:spTree>
    <p:extLst>
      <p:ext uri="{BB962C8B-B14F-4D97-AF65-F5344CB8AC3E}">
        <p14:creationId xmlns:p14="http://schemas.microsoft.com/office/powerpoint/2010/main" val="35977538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Kafka Vs JMS</a:t>
            </a:r>
            <a:endParaRPr lang="en-US" dirty="0"/>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33015" y="1460309"/>
            <a:ext cx="8215952" cy="5104263"/>
          </a:xfrm>
          <a:prstGeom prst="rect">
            <a:avLst/>
          </a:prstGeom>
          <a:noFill/>
          <a:ln>
            <a:noFill/>
          </a:ln>
        </p:spPr>
      </p:pic>
    </p:spTree>
    <p:extLst>
      <p:ext uri="{BB962C8B-B14F-4D97-AF65-F5344CB8AC3E}">
        <p14:creationId xmlns:p14="http://schemas.microsoft.com/office/powerpoint/2010/main" val="148639079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77</TotalTime>
  <Words>593</Words>
  <Application>Microsoft Office PowerPoint</Application>
  <PresentationFormat>Widescreen</PresentationFormat>
  <Paragraphs>96</Paragraphs>
  <Slides>22</Slides>
  <Notes>0</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22</vt:i4>
      </vt:variant>
    </vt:vector>
  </HeadingPairs>
  <TitlesOfParts>
    <vt:vector size="30" baseType="lpstr">
      <vt:lpstr>Arial Unicode MS</vt:lpstr>
      <vt:lpstr>Arial</vt:lpstr>
      <vt:lpstr>Calibri</vt:lpstr>
      <vt:lpstr>Calibri Light</vt:lpstr>
      <vt:lpstr>Courier New</vt:lpstr>
      <vt:lpstr>Times New Roman</vt:lpstr>
      <vt:lpstr>Office Theme</vt:lpstr>
      <vt:lpstr>Package</vt:lpstr>
      <vt:lpstr>Apache Kafka</vt:lpstr>
      <vt:lpstr>Agenda</vt:lpstr>
      <vt:lpstr>Kafka in Linked In</vt:lpstr>
      <vt:lpstr>Kafka in Linked In</vt:lpstr>
      <vt:lpstr>Kafka in Linked In</vt:lpstr>
      <vt:lpstr>Kafka in Linked In</vt:lpstr>
      <vt:lpstr>Top Organizations using Kafka.</vt:lpstr>
      <vt:lpstr>Kafka Vs Traditional JMS</vt:lpstr>
      <vt:lpstr>Kafka Vs JMS</vt:lpstr>
      <vt:lpstr>Kafka Terminologies.</vt:lpstr>
      <vt:lpstr>Kafka Architecture.</vt:lpstr>
      <vt:lpstr>Clients Accessing Kafka</vt:lpstr>
      <vt:lpstr>Clients Accessing Kafka</vt:lpstr>
      <vt:lpstr>Physical Storage</vt:lpstr>
      <vt:lpstr>Kafka Demo.</vt:lpstr>
      <vt:lpstr>Code Walk Through.</vt:lpstr>
      <vt:lpstr>Kafka Utility commands.</vt:lpstr>
      <vt:lpstr>Kafka Utility commands.</vt:lpstr>
      <vt:lpstr>Things to do before demo.</vt:lpstr>
      <vt:lpstr>Things to do before demo.</vt:lpstr>
      <vt:lpstr>Things to do before demo.</vt:lpstr>
      <vt:lpstr>Questions.</vt:lpstr>
    </vt:vector>
  </TitlesOfParts>
  <Company>Tesco PLC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Apache Kafka</dc:title>
  <dc:creator>Ramayanam, Vinayaraghava</dc:creator>
  <cp:lastModifiedBy>Ramayanam, Vinayaraghava</cp:lastModifiedBy>
  <cp:revision>31</cp:revision>
  <dcterms:created xsi:type="dcterms:W3CDTF">2017-05-21T08:25:52Z</dcterms:created>
  <dcterms:modified xsi:type="dcterms:W3CDTF">2017-05-21T09:43:02Z</dcterms:modified>
</cp:coreProperties>
</file>